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87" r:id="rId2"/>
    <p:sldId id="264" r:id="rId3"/>
    <p:sldId id="311" r:id="rId4"/>
    <p:sldId id="312" r:id="rId5"/>
    <p:sldId id="313" r:id="rId6"/>
    <p:sldId id="314" r:id="rId7"/>
    <p:sldId id="289" r:id="rId8"/>
    <p:sldId id="316" r:id="rId9"/>
    <p:sldId id="318" r:id="rId10"/>
    <p:sldId id="319" r:id="rId11"/>
    <p:sldId id="320" r:id="rId12"/>
    <p:sldId id="317" r:id="rId13"/>
    <p:sldId id="315"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00" d="100"/>
          <a:sy n="100" d="100"/>
        </p:scale>
        <p:origin x="-2592" y="-7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3</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16-0196-</a:t>
            </a:r>
            <a:r>
              <a:rPr lang="en-US" b="1" dirty="0" smtClean="0"/>
              <a:t>02-</a:t>
            </a:r>
            <a:r>
              <a:rPr lang="en-US" b="1" dirty="0" smtClean="0"/>
              <a:t>0llc</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S</a:t>
            </a:r>
            <a:r>
              <a:rPr lang="en-US" sz="1600" dirty="0" smtClean="0">
                <a:solidFill>
                  <a:srgbClr val="FF0000"/>
                </a:solidFill>
                <a:latin typeface="Times New Roman" pitchFamily="18" charset="0"/>
                <a:ea typeface="ＭＳ Ｐゴシック" pitchFamily="-65" charset="-128"/>
                <a:cs typeface="+mn-cs"/>
              </a:rPr>
              <a:t>G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Mar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 Mar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S</a:t>
            </a:r>
            <a:r>
              <a:rPr lang="en-US" sz="1600" dirty="0" smtClean="0">
                <a:solidFill>
                  <a:srgbClr val="000000"/>
                </a:solidFill>
                <a:latin typeface="Times New Roman" pitchFamily="18" charset="0"/>
                <a:ea typeface="ＭＳ Ｐゴシック" pitchFamily="-65" charset="-128"/>
              </a:rPr>
              <a:t>G ULI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Mar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a:latin typeface="Times New Roman" charset="0"/>
                <a:ea typeface="ＭＳ Ｐゴシック" charset="0"/>
                <a:cs typeface="ＭＳ Ｐゴシック" charset="0"/>
              </a:rPr>
              <a:t>D</a:t>
            </a:r>
            <a:r>
              <a:rPr lang="en-US" b="1" dirty="0" smtClean="0">
                <a:latin typeface="Times New Roman" charset="0"/>
                <a:ea typeface="ＭＳ Ｐゴシック" charset="0"/>
                <a:cs typeface="ＭＳ Ｐゴシック" charset="0"/>
              </a:rPr>
              <a:t>iscussion and changes resulting from WG </a:t>
            </a:r>
            <a:r>
              <a:rPr lang="en-US" b="1" dirty="0" smtClean="0">
                <a:latin typeface="Times New Roman" charset="0"/>
                <a:ea typeface="ＭＳ Ｐゴシック" charset="0"/>
                <a:cs typeface="ＭＳ Ｐゴシック" charset="0"/>
              </a:rPr>
              <a:t>802.11 comments (1)</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905000"/>
            <a:ext cx="88392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1600" b="1" dirty="0"/>
              <a:t>5.2 Scope</a:t>
            </a:r>
            <a:r>
              <a:rPr lang="en-US" sz="1600" dirty="0"/>
              <a:t>: </a:t>
            </a:r>
          </a:p>
          <a:p>
            <a:pPr marL="800100" lvl="1" indent="-342900">
              <a:buFont typeface="Arial" panose="020B0604020202020204" pitchFamily="34" charset="0"/>
              <a:buChar char="•"/>
            </a:pPr>
            <a:r>
              <a:rPr lang="en-US" sz="1600" dirty="0"/>
              <a:t>A consistent reference to “IEEE 802.15.4 MAC” should be made.  The third instance of IEEE 802.15.4 should be IEEE 802.15.4 MAC.  </a:t>
            </a:r>
          </a:p>
          <a:p>
            <a:pPr marL="800100" lvl="1" indent="-342900">
              <a:buFont typeface="Arial" panose="020B0604020202020204" pitchFamily="34" charset="0"/>
              <a:buChar char="•"/>
            </a:pPr>
            <a:r>
              <a:rPr lang="en-US" sz="1600" dirty="0"/>
              <a:t>Expand 6TiSCH in first use.</a:t>
            </a:r>
          </a:p>
          <a:p>
            <a:pPr marL="57150" indent="0"/>
            <a:r>
              <a:rPr lang="en-US" sz="1600" b="1" dirty="0"/>
              <a:t>5.4 Purpose</a:t>
            </a:r>
            <a:r>
              <a:rPr lang="en-US" sz="1600" dirty="0"/>
              <a:t>: </a:t>
            </a:r>
          </a:p>
          <a:p>
            <a:pPr marL="800100" lvl="1">
              <a:buFont typeface="Arial" panose="020B0604020202020204" pitchFamily="34" charset="0"/>
              <a:buChar char="•"/>
            </a:pPr>
            <a:r>
              <a:rPr lang="en-US" sz="1600" dirty="0"/>
              <a:t>The purpose is not clear  -it seams to refer to changes required for itself</a:t>
            </a:r>
          </a:p>
          <a:p>
            <a:pPr marL="800100" lvl="1">
              <a:buFont typeface="Arial" panose="020B0604020202020204" pitchFamily="34" charset="0"/>
              <a:buChar char="•"/>
            </a:pPr>
            <a:r>
              <a:rPr lang="en-US" sz="1600" dirty="0"/>
              <a:t>Suggested replacement: </a:t>
            </a:r>
          </a:p>
          <a:p>
            <a:r>
              <a:rPr lang="en-US" sz="1600" dirty="0"/>
              <a:t>“This standard defines an upper layer interface to support and harmonize the IEEE 802.15.4 ancillary functionality, e.g. fragmentation, protocol differentiation and configuration.</a:t>
            </a:r>
            <a:r>
              <a:rPr lang="en-US" sz="1600" dirty="0" smtClean="0"/>
              <a:t>”</a:t>
            </a:r>
          </a:p>
          <a:p>
            <a:r>
              <a:rPr lang="en-US" sz="1600" b="1" dirty="0"/>
              <a:t>5.4 Need</a:t>
            </a:r>
            <a:r>
              <a:rPr lang="en-US" sz="1600" dirty="0"/>
              <a:t>:</a:t>
            </a:r>
          </a:p>
          <a:p>
            <a:r>
              <a:rPr lang="en-US" sz="1600" dirty="0"/>
              <a:t>The need statement is overstated.  Suggest replace with </a:t>
            </a:r>
          </a:p>
          <a:p>
            <a:pPr lvl="1"/>
            <a:r>
              <a:rPr lang="en-US" sz="1600" dirty="0"/>
              <a:t>“As IEEE 802.15.4 devices have become widely deployed, deficiencies in IEEE </a:t>
            </a:r>
            <a:r>
              <a:rPr lang="en-US" sz="1600" dirty="0" err="1"/>
              <a:t>Std</a:t>
            </a:r>
            <a:r>
              <a:rPr lang="en-US" sz="1600" dirty="0"/>
              <a:t> 802.15.4 became apparent as an expanding set of applications were addressed. To address these deficiencies numerous L2+ protocols were independently developed to interface to the IEEE 802.15.4 MAC sublayer. These L2+ protocols, such as KMP, L2R, 6TOP, and network layer abstraction, often replicate ancillary functionality, e.g. fragmentation and protocol differentiation, in an inconsistent and often incompatible manner.”</a:t>
            </a:r>
          </a:p>
          <a:p>
            <a:endParaRPr lang="en-US" sz="1600" dirty="0"/>
          </a:p>
        </p:txBody>
      </p:sp>
    </p:spTree>
    <p:extLst>
      <p:ext uri="{BB962C8B-B14F-4D97-AF65-F5344CB8AC3E}">
        <p14:creationId xmlns:p14="http://schemas.microsoft.com/office/powerpoint/2010/main" val="170855976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a:latin typeface="Times New Roman" charset="0"/>
                <a:ea typeface="ＭＳ Ｐゴシック" charset="0"/>
                <a:cs typeface="ＭＳ Ｐゴシック" charset="0"/>
              </a:rPr>
              <a:t>D</a:t>
            </a:r>
            <a:r>
              <a:rPr lang="en-US" b="1" dirty="0" smtClean="0">
                <a:latin typeface="Times New Roman" charset="0"/>
                <a:ea typeface="ＭＳ Ｐゴシック" charset="0"/>
                <a:cs typeface="ＭＳ Ｐゴシック" charset="0"/>
              </a:rPr>
              <a:t>iscussion and changes resulting from WG </a:t>
            </a:r>
            <a:r>
              <a:rPr lang="en-US" b="1" dirty="0" smtClean="0">
                <a:latin typeface="Times New Roman" charset="0"/>
                <a:ea typeface="ＭＳ Ｐゴシック" charset="0"/>
                <a:cs typeface="ＭＳ Ｐゴシック" charset="0"/>
              </a:rPr>
              <a:t>802.11 comments (2)</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905000"/>
            <a:ext cx="8839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000" b="1" dirty="0"/>
              <a:t>8.1</a:t>
            </a:r>
            <a:r>
              <a:rPr lang="en-US" sz="2000" dirty="0"/>
              <a:t> This section is for explanatory text, not expanded text from the PAR sections.  Suggest that 8.1 be deleted, and that the titles of the cited standards be listed: i.e. “IEEE 802.15.4”</a:t>
            </a:r>
          </a:p>
          <a:p>
            <a:pPr lvl="1"/>
            <a:r>
              <a:rPr lang="en-US" sz="1600" dirty="0"/>
              <a:t>Note: From NesCom Conventions #5. “…For references to other standards within the Scope and Purpose fields, the number, title, date (if appropriate), and source of the referenced standards shall be listed in the Additional Explanatory Notes field. “</a:t>
            </a:r>
            <a:br>
              <a:rPr lang="en-US" sz="1600" dirty="0"/>
            </a:br>
            <a:endParaRPr lang="en-US" sz="1600" dirty="0"/>
          </a:p>
          <a:p>
            <a:pPr lvl="1"/>
            <a:r>
              <a:rPr lang="en-US" sz="1600" dirty="0"/>
              <a:t>Add full titles for IEEE 802.15.4</a:t>
            </a:r>
          </a:p>
          <a:p>
            <a:pPr lvl="1"/>
            <a:endParaRPr lang="en-US" dirty="0"/>
          </a:p>
          <a:p>
            <a:r>
              <a:rPr lang="en-US" sz="2000" b="1" dirty="0"/>
              <a:t>5.2</a:t>
            </a:r>
            <a:r>
              <a:rPr lang="en-US" sz="2000" dirty="0"/>
              <a:t> Scope: “KMP” should be “KMPs” </a:t>
            </a:r>
          </a:p>
          <a:p>
            <a:endParaRPr lang="en-US" sz="1600" dirty="0"/>
          </a:p>
        </p:txBody>
      </p:sp>
    </p:spTree>
    <p:extLst>
      <p:ext uri="{BB962C8B-B14F-4D97-AF65-F5344CB8AC3E}">
        <p14:creationId xmlns:p14="http://schemas.microsoft.com/office/powerpoint/2010/main" val="400870401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685800"/>
            <a:ext cx="7772400" cy="990600"/>
          </a:xfrm>
        </p:spPr>
        <p:txBody>
          <a:bodyPr/>
          <a:lstStyle/>
          <a:p>
            <a:r>
              <a:rPr lang="en-US" b="1" dirty="0">
                <a:latin typeface="Times New Roman" charset="0"/>
                <a:ea typeface="ＭＳ Ｐゴシック" charset="0"/>
                <a:cs typeface="ＭＳ Ｐゴシック" charset="0"/>
              </a:rPr>
              <a:t>D</a:t>
            </a:r>
            <a:r>
              <a:rPr lang="en-US" b="1" dirty="0" smtClean="0">
                <a:latin typeface="Times New Roman" charset="0"/>
                <a:ea typeface="ＭＳ Ｐゴシック" charset="0"/>
                <a:cs typeface="ＭＳ Ｐゴシック" charset="0"/>
              </a:rPr>
              <a:t>iscussion and changes resulting from Mid-week Plenary meeting comments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2286000"/>
            <a:ext cx="8839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solidFill>
                  <a:srgbClr val="000000"/>
                </a:solidFill>
                <a:ea typeface="Lucida Grande"/>
                <a:cs typeface="Lucida Grande"/>
              </a:rPr>
              <a:t>WG 802.15</a:t>
            </a:r>
          </a:p>
        </p:txBody>
      </p:sp>
    </p:spTree>
    <p:extLst>
      <p:ext uri="{BB962C8B-B14F-4D97-AF65-F5344CB8AC3E}">
        <p14:creationId xmlns:p14="http://schemas.microsoft.com/office/powerpoint/2010/main" val="138853156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25146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a:buClr>
                <a:srgbClr val="FF0000"/>
              </a:buClr>
              <a:buFont typeface="Wingdings" charset="2"/>
              <a:buChar char="q"/>
            </a:pPr>
            <a:r>
              <a:rPr lang="en-US" sz="2800" dirty="0" smtClean="0"/>
              <a:t>Resolved comments from WGs</a:t>
            </a:r>
          </a:p>
          <a:p>
            <a:pPr marL="914400" lvl="1" indent="-457200">
              <a:buClr>
                <a:srgbClr val="FF0000"/>
              </a:buClr>
              <a:buFont typeface="Wingdings" charset="2"/>
              <a:buChar char="q"/>
            </a:pPr>
            <a:r>
              <a:rPr lang="en-US" sz="2800" dirty="0" smtClean="0"/>
              <a:t>Modified PAR and CSD accordingly</a:t>
            </a:r>
          </a:p>
        </p:txBody>
      </p:sp>
    </p:spTree>
    <p:extLst>
      <p:ext uri="{BB962C8B-B14F-4D97-AF65-F5344CB8AC3E}">
        <p14:creationId xmlns:p14="http://schemas.microsoft.com/office/powerpoint/2010/main" val="103070364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a:latin typeface="Times New Roman" charset="0"/>
                <a:ea typeface="ＭＳ Ｐゴシック" charset="0"/>
                <a:cs typeface="ＭＳ Ｐゴシック" charset="0"/>
              </a:rPr>
              <a:t>S</a:t>
            </a:r>
            <a:r>
              <a:rPr lang="en-US" b="1" dirty="0" smtClean="0">
                <a:latin typeface="Times New Roman" charset="0"/>
                <a:ea typeface="ＭＳ Ｐゴシック" charset="0"/>
                <a:cs typeface="ＭＳ Ｐゴシック" charset="0"/>
              </a:rPr>
              <a:t>G ULI Meeting Goals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19200"/>
            <a:ext cx="8763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latin typeface="+mj-lt"/>
              </a:rPr>
              <a:t>Tuesday, 15 Mar, PM2</a:t>
            </a: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Opening </a:t>
            </a:r>
            <a:r>
              <a:rPr lang="en-US" sz="2000" b="1" dirty="0">
                <a:solidFill>
                  <a:srgbClr val="000000"/>
                </a:solidFill>
                <a:latin typeface="+mj-lt"/>
                <a:ea typeface="Lucida Grande"/>
                <a:cs typeface="Lucida Grande"/>
              </a:rPr>
              <a:t>report, </a:t>
            </a:r>
            <a:r>
              <a:rPr lang="en-US" sz="2000" b="1" dirty="0" smtClean="0">
                <a:solidFill>
                  <a:srgbClr val="000000"/>
                </a:solidFill>
                <a:latin typeface="+mj-lt"/>
                <a:ea typeface="Lucida Grande"/>
                <a:cs typeface="Lucida Grande"/>
              </a:rPr>
              <a:t>approve agenda, approve minutes from last session</a:t>
            </a:r>
          </a:p>
          <a:p>
            <a:pPr marL="800100" lvl="1" indent="-342900">
              <a:buClr>
                <a:srgbClr val="FF0000"/>
              </a:buClr>
              <a:buFont typeface="Wingdings" charset="2"/>
              <a:buChar char="q"/>
            </a:pPr>
            <a:r>
              <a:rPr lang="en-US" sz="2000" b="1" dirty="0">
                <a:solidFill>
                  <a:srgbClr val="000000"/>
                </a:solidFill>
                <a:latin typeface="+mj-lt"/>
                <a:ea typeface="Lucida Grande"/>
                <a:cs typeface="Lucida Grande"/>
              </a:rPr>
              <a:t>D</a:t>
            </a:r>
            <a:r>
              <a:rPr lang="en-US" sz="2000" b="1" dirty="0" smtClean="0">
                <a:solidFill>
                  <a:srgbClr val="000000"/>
                </a:solidFill>
                <a:latin typeface="+mj-lt"/>
                <a:ea typeface="Lucida Grande"/>
                <a:cs typeface="Lucida Grande"/>
              </a:rPr>
              <a:t>iscussion </a:t>
            </a:r>
            <a:r>
              <a:rPr lang="en-US" sz="2000" b="1" dirty="0">
                <a:solidFill>
                  <a:srgbClr val="000000"/>
                </a:solidFill>
                <a:latin typeface="+mj-lt"/>
                <a:ea typeface="Lucida Grande"/>
                <a:cs typeface="Lucida Grande"/>
              </a:rPr>
              <a:t>on ULI PAR (15-15-760-06) and CSD (15-15-768-06</a:t>
            </a:r>
            <a:r>
              <a:rPr lang="en-US" sz="2000" b="1" dirty="0" smtClean="0">
                <a:solidFill>
                  <a:srgbClr val="000000"/>
                </a:solidFill>
                <a:latin typeface="+mj-lt"/>
                <a:ea typeface="Lucida Grande"/>
                <a:cs typeface="Lucida Grande"/>
              </a:rPr>
              <a:t>)</a:t>
            </a:r>
          </a:p>
          <a:p>
            <a:pPr marL="800100" lvl="1" indent="-342900">
              <a:buClr>
                <a:srgbClr val="FF0000"/>
              </a:buClr>
              <a:buFont typeface="Wingdings" charset="2"/>
              <a:buChar char="q"/>
            </a:pPr>
            <a:r>
              <a:rPr lang="en-US" sz="2000" b="1" dirty="0" smtClean="0">
                <a:latin typeface="+mj-lt"/>
              </a:rPr>
              <a:t>Discussion on topics for tonight’s joint meeting with 802.1</a:t>
            </a:r>
          </a:p>
          <a:p>
            <a:pPr marL="1257300" lvl="2" indent="-342900">
              <a:buClr>
                <a:srgbClr val="FF0000"/>
              </a:buClr>
              <a:buFont typeface="Wingdings" charset="2"/>
              <a:buChar char="q"/>
            </a:pPr>
            <a:r>
              <a:rPr lang="en-US" sz="2000" b="1" dirty="0" smtClean="0">
                <a:latin typeface="+mj-lt"/>
              </a:rPr>
              <a:t>802.15.12 PAR&amp;CSD, Ethertype, et al</a:t>
            </a:r>
            <a:endParaRPr lang="en-US" sz="2000" b="1" dirty="0">
              <a:latin typeface="+mj-lt"/>
            </a:endParaRPr>
          </a:p>
          <a:p>
            <a:pPr marL="342900" indent="-342900">
              <a:buClr>
                <a:srgbClr val="FF0000"/>
              </a:buClr>
              <a:buFont typeface="Wingdings" charset="2"/>
              <a:buChar char="q"/>
            </a:pPr>
            <a:r>
              <a:rPr lang="en-US" sz="2400" b="1" dirty="0" smtClean="0">
                <a:latin typeface="+mj-lt"/>
              </a:rPr>
              <a:t>Wednesday 16 Mar, AM1: </a:t>
            </a:r>
          </a:p>
          <a:p>
            <a:pPr marL="800100" lvl="1" indent="-342900">
              <a:buClr>
                <a:srgbClr val="FF0000"/>
              </a:buClr>
              <a:buFont typeface="Wingdings" charset="2"/>
              <a:buChar char="q"/>
            </a:pPr>
            <a:r>
              <a:rPr lang="en-US" sz="2000" b="1" dirty="0">
                <a:solidFill>
                  <a:srgbClr val="000000"/>
                </a:solidFill>
                <a:latin typeface="+mj-lt"/>
                <a:ea typeface="Lucida Grande"/>
                <a:cs typeface="Lucida Grande"/>
              </a:rPr>
              <a:t>Discussion on issues raised by WG comments or during joint 802.1 </a:t>
            </a:r>
            <a:r>
              <a:rPr lang="en-US" sz="2000" b="1" dirty="0" smtClean="0">
                <a:solidFill>
                  <a:srgbClr val="000000"/>
                </a:solidFill>
                <a:latin typeface="+mj-lt"/>
                <a:ea typeface="Lucida Grande"/>
                <a:cs typeface="Lucida Grande"/>
              </a:rPr>
              <a:t>meeting </a:t>
            </a:r>
          </a:p>
          <a:p>
            <a:pPr marL="800100" lvl="1" indent="-342900">
              <a:buClr>
                <a:srgbClr val="FF0000"/>
              </a:buClr>
              <a:buFont typeface="Wingdings" charset="2"/>
              <a:buChar char="q"/>
            </a:pPr>
            <a:r>
              <a:rPr lang="en-US" sz="2000" b="1" dirty="0">
                <a:solidFill>
                  <a:srgbClr val="000000"/>
                </a:solidFill>
                <a:latin typeface="+mj-lt"/>
                <a:ea typeface="Lucida Grande"/>
                <a:cs typeface="Lucida Grande"/>
              </a:rPr>
              <a:t>M</a:t>
            </a:r>
            <a:r>
              <a:rPr lang="en-US" sz="2000" b="1" dirty="0" smtClean="0">
                <a:solidFill>
                  <a:srgbClr val="000000"/>
                </a:solidFill>
                <a:latin typeface="+mj-lt"/>
                <a:ea typeface="Lucida Grande"/>
                <a:cs typeface="Lucida Grande"/>
              </a:rPr>
              <a:t>odify </a:t>
            </a:r>
            <a:r>
              <a:rPr lang="en-US" sz="2000" b="1" dirty="0">
                <a:solidFill>
                  <a:srgbClr val="000000"/>
                </a:solidFill>
                <a:latin typeface="+mj-lt"/>
                <a:ea typeface="Lucida Grande"/>
                <a:cs typeface="Lucida Grande"/>
              </a:rPr>
              <a:t>ULI PAR and </a:t>
            </a:r>
            <a:r>
              <a:rPr lang="en-US" sz="2000" b="1" dirty="0" smtClean="0">
                <a:solidFill>
                  <a:srgbClr val="000000"/>
                </a:solidFill>
                <a:latin typeface="+mj-lt"/>
                <a:ea typeface="Lucida Grande"/>
                <a:cs typeface="Lucida Grande"/>
              </a:rPr>
              <a:t>CSD, motion </a:t>
            </a:r>
            <a:r>
              <a:rPr lang="en-US" sz="2000" b="1" dirty="0">
                <a:solidFill>
                  <a:srgbClr val="000000"/>
                </a:solidFill>
                <a:latin typeface="+mj-lt"/>
                <a:ea typeface="Lucida Grande"/>
                <a:cs typeface="Lucida Grande"/>
              </a:rPr>
              <a:t>to WG to </a:t>
            </a:r>
            <a:r>
              <a:rPr lang="en-US" sz="2000" b="1" dirty="0" smtClean="0">
                <a:solidFill>
                  <a:srgbClr val="000000"/>
                </a:solidFill>
                <a:latin typeface="+mj-lt"/>
                <a:ea typeface="Lucida Grande"/>
                <a:cs typeface="Lucida Grande"/>
              </a:rPr>
              <a:t>approve</a:t>
            </a:r>
          </a:p>
          <a:p>
            <a:pPr marL="342900" indent="-342900">
              <a:buClr>
                <a:srgbClr val="FF0000"/>
              </a:buClr>
              <a:buFont typeface="Wingdings" charset="2"/>
              <a:buChar char="q"/>
            </a:pPr>
            <a:r>
              <a:rPr lang="en-US" sz="2400" b="1" dirty="0">
                <a:latin typeface="+mj-lt"/>
              </a:rPr>
              <a:t>Wednesday </a:t>
            </a:r>
            <a:r>
              <a:rPr lang="en-US" sz="2400" b="1" dirty="0" smtClean="0">
                <a:latin typeface="+mj-lt"/>
              </a:rPr>
              <a:t>16 Mar, PM1</a:t>
            </a:r>
            <a:r>
              <a:rPr lang="en-US" sz="2400" b="1" dirty="0">
                <a:latin typeface="+mj-lt"/>
              </a:rPr>
              <a:t>: </a:t>
            </a:r>
          </a:p>
          <a:p>
            <a:pPr marL="800100" lvl="1" indent="-342900">
              <a:buClr>
                <a:srgbClr val="FF0000"/>
              </a:buClr>
              <a:buFont typeface="Wingdings" charset="2"/>
              <a:buChar char="q"/>
            </a:pPr>
            <a:r>
              <a:rPr lang="en-US" sz="2000" b="1" dirty="0">
                <a:solidFill>
                  <a:srgbClr val="000000"/>
                </a:solidFill>
                <a:latin typeface="+mj-lt"/>
                <a:ea typeface="Lucida Grande"/>
                <a:cs typeface="Lucida Grande"/>
              </a:rPr>
              <a:t>Discussion on issues raised during mid-week plenary </a:t>
            </a:r>
            <a:r>
              <a:rPr lang="en-US" sz="2000" b="1" dirty="0" smtClean="0">
                <a:solidFill>
                  <a:srgbClr val="000000"/>
                </a:solidFill>
                <a:latin typeface="+mj-lt"/>
                <a:ea typeface="Lucida Grande"/>
                <a:cs typeface="Lucida Grande"/>
              </a:rPr>
              <a:t>meeting</a:t>
            </a:r>
            <a:r>
              <a:rPr lang="en-US" sz="2000" b="1" dirty="0">
                <a:solidFill>
                  <a:srgbClr val="000000"/>
                </a:solidFill>
                <a:latin typeface="+mj-lt"/>
                <a:ea typeface="Lucida Grande"/>
                <a:cs typeface="Lucida Grande"/>
              </a:rPr>
              <a:t>, </a:t>
            </a:r>
            <a:endParaRPr lang="en-US" sz="2000" b="1"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Modify </a:t>
            </a:r>
            <a:r>
              <a:rPr lang="en-US" sz="2000" b="1" dirty="0">
                <a:solidFill>
                  <a:srgbClr val="000000"/>
                </a:solidFill>
                <a:latin typeface="+mj-lt"/>
                <a:ea typeface="Lucida Grande"/>
                <a:cs typeface="Lucida Grande"/>
              </a:rPr>
              <a:t>ULI PAR and CSD.  </a:t>
            </a:r>
            <a:endParaRPr lang="en-US" sz="2000" b="1"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Motion </a:t>
            </a:r>
            <a:r>
              <a:rPr lang="en-US" sz="2000" b="1" dirty="0">
                <a:solidFill>
                  <a:srgbClr val="000000"/>
                </a:solidFill>
                <a:latin typeface="+mj-lt"/>
                <a:ea typeface="Lucida Grande"/>
                <a:cs typeface="Lucida Grande"/>
              </a:rPr>
              <a:t>to WG to approve.</a:t>
            </a:r>
            <a:endParaRPr lang="en-US" sz="2000" b="1" dirty="0" smtClean="0">
              <a:solidFill>
                <a:srgbClr val="000000"/>
              </a:solidFill>
              <a:latin typeface="+mj-lt"/>
              <a:ea typeface="Lucida Grande"/>
              <a:cs typeface="Lucida Grande"/>
            </a:endParaRPr>
          </a:p>
          <a:p>
            <a:pPr marL="342900" indent="-342900">
              <a:buClr>
                <a:srgbClr val="FF0000"/>
              </a:buClr>
              <a:buFont typeface="Wingdings" charset="2"/>
              <a:buChar char="q"/>
            </a:pPr>
            <a:r>
              <a:rPr lang="en-US" sz="2400" b="1" dirty="0" smtClean="0">
                <a:solidFill>
                  <a:srgbClr val="000000"/>
                </a:solidFill>
                <a:latin typeface="+mj-lt"/>
                <a:ea typeface="Lucida Grande"/>
                <a:cs typeface="Lucida Grande"/>
              </a:rPr>
              <a:t>Thursday 17 Mar, </a:t>
            </a:r>
            <a:r>
              <a:rPr lang="en-US" sz="2400" b="1" dirty="0">
                <a:solidFill>
                  <a:srgbClr val="000000"/>
                </a:solidFill>
                <a:latin typeface="+mj-lt"/>
                <a:ea typeface="Lucida Grande"/>
                <a:cs typeface="Lucida Grande"/>
              </a:rPr>
              <a:t>A</a:t>
            </a:r>
            <a:r>
              <a:rPr lang="en-US" sz="2400" b="1" dirty="0" smtClean="0">
                <a:solidFill>
                  <a:srgbClr val="000000"/>
                </a:solidFill>
                <a:latin typeface="+mj-lt"/>
                <a:ea typeface="Lucida Grande"/>
                <a:cs typeface="Lucida Grande"/>
              </a:rPr>
              <a:t>M1</a:t>
            </a: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Final </a:t>
            </a:r>
            <a:r>
              <a:rPr lang="en-US" sz="2000" b="1" dirty="0">
                <a:solidFill>
                  <a:srgbClr val="000000"/>
                </a:solidFill>
                <a:latin typeface="+mj-lt"/>
                <a:ea typeface="Lucida Grande"/>
                <a:cs typeface="Lucida Grande"/>
              </a:rPr>
              <a:t>edits to LLC PAR and CSD.  </a:t>
            </a:r>
            <a:endParaRPr lang="en-US" sz="2000" b="1"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000" b="1" dirty="0" smtClean="0">
                <a:solidFill>
                  <a:srgbClr val="000000"/>
                </a:solidFill>
                <a:latin typeface="+mj-lt"/>
                <a:ea typeface="Lucida Grande"/>
                <a:cs typeface="Lucida Grande"/>
              </a:rPr>
              <a:t>Motion </a:t>
            </a:r>
            <a:r>
              <a:rPr lang="en-US" sz="2000" b="1" dirty="0">
                <a:solidFill>
                  <a:srgbClr val="000000"/>
                </a:solidFill>
                <a:latin typeface="+mj-lt"/>
                <a:ea typeface="Lucida Grande"/>
                <a:cs typeface="Lucida Grande"/>
              </a:rPr>
              <a:t>to WG to approve.</a:t>
            </a:r>
            <a:endParaRPr lang="en-US" sz="2000" b="1" dirty="0">
              <a:latin typeface="+mj-lt"/>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&lt;Mar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&lt;Mar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&lt;Mar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&lt;Mar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smtClean="0">
                <a:latin typeface="Times New Roman" charset="0"/>
                <a:ea typeface="ＭＳ Ｐゴシック" charset="0"/>
                <a:cs typeface="ＭＳ Ｐゴシック" charset="0"/>
              </a:rPr>
              <a:t>PAR and CSD discussion and changes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solidFill>
                  <a:srgbClr val="000000"/>
                </a:solidFill>
                <a:ea typeface="Lucida Grande"/>
                <a:cs typeface="Lucida Grande"/>
              </a:rPr>
              <a:t>Opening report, approve agenda, approve minutes from last session</a:t>
            </a:r>
          </a:p>
          <a:p>
            <a:pPr marL="342900" indent="-342900">
              <a:buClr>
                <a:srgbClr val="FF0000"/>
              </a:buClr>
              <a:buFont typeface="Wingdings" charset="2"/>
              <a:buChar char="q"/>
            </a:pPr>
            <a:r>
              <a:rPr lang="en-US" sz="2000" b="1" dirty="0" smtClean="0">
                <a:solidFill>
                  <a:srgbClr val="000000"/>
                </a:solidFill>
                <a:ea typeface="Lucida Grande"/>
                <a:cs typeface="Lucida Grande"/>
              </a:rPr>
              <a:t>Review and discussion </a:t>
            </a:r>
            <a:r>
              <a:rPr lang="en-US" sz="2000" b="1" dirty="0">
                <a:solidFill>
                  <a:srgbClr val="000000"/>
                </a:solidFill>
                <a:ea typeface="Lucida Grande"/>
                <a:cs typeface="Lucida Grande"/>
              </a:rPr>
              <a:t>on ULI PAR (15-15-760-06) and CSD (15-15-768-06)</a:t>
            </a:r>
          </a:p>
          <a:p>
            <a:pPr marL="342900" indent="-342900">
              <a:buClr>
                <a:srgbClr val="FF0000"/>
              </a:buClr>
              <a:buFont typeface="Wingdings" charset="2"/>
              <a:buChar char="q"/>
            </a:pPr>
            <a:r>
              <a:rPr lang="en-US" sz="2000" b="1" dirty="0"/>
              <a:t>Discussion on topics for tonight’s joint meeting with 802.1</a:t>
            </a:r>
          </a:p>
          <a:p>
            <a:pPr marL="800100" lvl="1" indent="-342900">
              <a:buClr>
                <a:srgbClr val="FF0000"/>
              </a:buClr>
              <a:buFont typeface="Wingdings" charset="2"/>
              <a:buChar char="q"/>
            </a:pPr>
            <a:r>
              <a:rPr lang="en-US" sz="2000" b="1" dirty="0"/>
              <a:t>802.15.12 PAR&amp;CSD, Ethertype, et </a:t>
            </a:r>
            <a:r>
              <a:rPr lang="en-US" sz="2000" b="1" dirty="0" smtClean="0"/>
              <a:t>al</a:t>
            </a:r>
            <a:endParaRPr lang="en-US" sz="2000" b="1" dirty="0"/>
          </a:p>
        </p:txBody>
      </p:sp>
    </p:spTree>
    <p:extLst>
      <p:ext uri="{BB962C8B-B14F-4D97-AF65-F5344CB8AC3E}">
        <p14:creationId xmlns:p14="http://schemas.microsoft.com/office/powerpoint/2010/main" val="384228538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533400" y="838200"/>
            <a:ext cx="7772400" cy="990600"/>
          </a:xfrm>
        </p:spPr>
        <p:txBody>
          <a:bodyPr/>
          <a:lstStyle/>
          <a:p>
            <a:r>
              <a:rPr lang="en-US" b="1" dirty="0">
                <a:latin typeface="Times New Roman" charset="0"/>
                <a:ea typeface="ＭＳ Ｐゴシック" charset="0"/>
                <a:cs typeface="ＭＳ Ｐゴシック" charset="0"/>
              </a:rPr>
              <a:t>D</a:t>
            </a:r>
            <a:r>
              <a:rPr lang="en-US" b="1" dirty="0" smtClean="0">
                <a:latin typeface="Times New Roman" charset="0"/>
                <a:ea typeface="ＭＳ Ｐゴシック" charset="0"/>
                <a:cs typeface="ＭＳ Ｐゴシック" charset="0"/>
              </a:rPr>
              <a:t>iscussion and changes resulting from WG and Joint meeting comments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20574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solidFill>
                  <a:srgbClr val="000000"/>
                </a:solidFill>
                <a:ea typeface="Lucida Grande"/>
                <a:cs typeface="Lucida Grande"/>
              </a:rPr>
              <a:t>WG </a:t>
            </a:r>
            <a:r>
              <a:rPr lang="en-US" sz="2000" b="1" dirty="0" smtClean="0">
                <a:solidFill>
                  <a:srgbClr val="000000"/>
                </a:solidFill>
                <a:ea typeface="Lucida Grande"/>
                <a:cs typeface="Lucida Grande"/>
              </a:rPr>
              <a:t>802.1 – side 9</a:t>
            </a:r>
            <a:endParaRPr lang="en-US" sz="2000" b="1" dirty="0" smtClean="0">
              <a:solidFill>
                <a:srgbClr val="000000"/>
              </a:solidFill>
              <a:ea typeface="Lucida Grande"/>
              <a:cs typeface="Lucida Grande"/>
            </a:endParaRPr>
          </a:p>
          <a:p>
            <a:pPr marL="342900" indent="-342900">
              <a:buClr>
                <a:srgbClr val="FF0000"/>
              </a:buClr>
              <a:buFont typeface="Wingdings" charset="2"/>
              <a:buChar char="q"/>
            </a:pPr>
            <a:r>
              <a:rPr lang="en-US" sz="2000" b="1" dirty="0" smtClean="0">
                <a:solidFill>
                  <a:srgbClr val="000000"/>
                </a:solidFill>
                <a:ea typeface="Lucida Grande"/>
                <a:cs typeface="Lucida Grande"/>
              </a:rPr>
              <a:t>WG </a:t>
            </a:r>
            <a:r>
              <a:rPr lang="en-US" sz="2000" b="1" dirty="0" smtClean="0">
                <a:solidFill>
                  <a:srgbClr val="000000"/>
                </a:solidFill>
                <a:ea typeface="Lucida Grande"/>
                <a:cs typeface="Lucida Grande"/>
              </a:rPr>
              <a:t>802.3 – </a:t>
            </a:r>
          </a:p>
          <a:p>
            <a:pPr marL="342900" indent="-342900">
              <a:buClr>
                <a:srgbClr val="FF0000"/>
              </a:buClr>
              <a:buFont typeface="Wingdings" charset="2"/>
              <a:buChar char="q"/>
            </a:pPr>
            <a:r>
              <a:rPr lang="en-US" sz="2000" b="1" dirty="0">
                <a:solidFill>
                  <a:srgbClr val="000000"/>
                </a:solidFill>
                <a:ea typeface="Lucida Grande"/>
                <a:cs typeface="Lucida Grande"/>
              </a:rPr>
              <a:t>WG 802.11– slides </a:t>
            </a:r>
            <a:r>
              <a:rPr lang="en-US" sz="2000" b="1" dirty="0" smtClean="0">
                <a:solidFill>
                  <a:srgbClr val="000000"/>
                </a:solidFill>
                <a:ea typeface="Lucida Grande"/>
                <a:cs typeface="Lucida Grande"/>
              </a:rPr>
              <a:t>10, 11</a:t>
            </a:r>
          </a:p>
          <a:p>
            <a:pPr marL="342900" indent="-342900">
              <a:buClr>
                <a:srgbClr val="FF0000"/>
              </a:buClr>
              <a:buFont typeface="Wingdings" charset="2"/>
              <a:buChar char="q"/>
            </a:pPr>
            <a:r>
              <a:rPr lang="en-US" sz="2000" b="1" dirty="0" smtClean="0">
                <a:solidFill>
                  <a:srgbClr val="000000"/>
                </a:solidFill>
                <a:ea typeface="Lucida Grande"/>
                <a:cs typeface="Lucida Grande"/>
              </a:rPr>
              <a:t>WG </a:t>
            </a:r>
            <a:r>
              <a:rPr lang="en-US" sz="2000" b="1" dirty="0" smtClean="0">
                <a:solidFill>
                  <a:srgbClr val="000000"/>
                </a:solidFill>
                <a:ea typeface="Lucida Grande"/>
                <a:cs typeface="Lucida Grande"/>
              </a:rPr>
              <a:t>802.19</a:t>
            </a:r>
          </a:p>
          <a:p>
            <a:pPr marL="342900" indent="-342900">
              <a:buClr>
                <a:srgbClr val="FF0000"/>
              </a:buClr>
              <a:buFont typeface="Wingdings" charset="2"/>
              <a:buChar char="q"/>
            </a:pPr>
            <a:r>
              <a:rPr lang="en-US" sz="2000" b="1" dirty="0" smtClean="0">
                <a:solidFill>
                  <a:srgbClr val="000000"/>
                </a:solidFill>
                <a:ea typeface="Lucida Grande"/>
                <a:cs typeface="Lucida Grande"/>
              </a:rPr>
              <a:t>WG 802.21</a:t>
            </a:r>
          </a:p>
          <a:p>
            <a:pPr marL="342900" indent="-342900">
              <a:buClr>
                <a:srgbClr val="FF0000"/>
              </a:buClr>
              <a:buFont typeface="Wingdings" charset="2"/>
              <a:buChar char="q"/>
            </a:pPr>
            <a:r>
              <a:rPr lang="en-US" sz="2000" b="1" dirty="0" smtClean="0">
                <a:solidFill>
                  <a:srgbClr val="000000"/>
                </a:solidFill>
                <a:ea typeface="Lucida Grande"/>
                <a:cs typeface="Lucida Grande"/>
              </a:rPr>
              <a:t>WG802.22</a:t>
            </a:r>
          </a:p>
          <a:p>
            <a:pPr marL="342900" indent="-342900">
              <a:buClr>
                <a:srgbClr val="FF0000"/>
              </a:buClr>
              <a:buFont typeface="Wingdings" charset="2"/>
              <a:buChar char="q"/>
            </a:pPr>
            <a:r>
              <a:rPr lang="en-US" sz="2000" b="1" dirty="0" smtClean="0">
                <a:solidFill>
                  <a:srgbClr val="000000"/>
                </a:solidFill>
                <a:ea typeface="Lucida Grande"/>
                <a:cs typeface="Lucida Grande"/>
              </a:rPr>
              <a:t>Joint meeting comments</a:t>
            </a:r>
          </a:p>
        </p:txBody>
      </p:sp>
    </p:spTree>
    <p:extLst>
      <p:ext uri="{BB962C8B-B14F-4D97-AF65-F5344CB8AC3E}">
        <p14:creationId xmlns:p14="http://schemas.microsoft.com/office/powerpoint/2010/main" val="361759839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a:latin typeface="Times New Roman" charset="0"/>
                <a:ea typeface="ＭＳ Ｐゴシック" charset="0"/>
                <a:cs typeface="ＭＳ Ｐゴシック" charset="0"/>
              </a:rPr>
              <a:t>D</a:t>
            </a:r>
            <a:r>
              <a:rPr lang="en-US" b="1" dirty="0" smtClean="0">
                <a:latin typeface="Times New Roman" charset="0"/>
                <a:ea typeface="ＭＳ Ｐゴシック" charset="0"/>
                <a:cs typeface="ＭＳ Ｐゴシック" charset="0"/>
              </a:rPr>
              <a:t>iscussion and changes resulting from WG 802.1 and Joint meeting comments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1800" b="1" dirty="0" smtClean="0"/>
              <a:t>PAR</a:t>
            </a:r>
            <a:endParaRPr lang="en-US" sz="1800" b="1" dirty="0"/>
          </a:p>
          <a:p>
            <a:pPr marL="228600"/>
            <a:r>
              <a:rPr lang="en-US" sz="1800" b="1" dirty="0"/>
              <a:t>6.1.b </a:t>
            </a:r>
            <a:r>
              <a:rPr lang="en-US" sz="1800" dirty="0"/>
              <a:t>answer is not clear.  It says there will be registration but it doesn't say what will be registered.</a:t>
            </a:r>
          </a:p>
          <a:p>
            <a:pPr marL="228600"/>
            <a:r>
              <a:rPr lang="en-US" sz="1800" b="1" dirty="0"/>
              <a:t>5.2</a:t>
            </a:r>
            <a:r>
              <a:rPr lang="en-US" sz="1800" dirty="0"/>
              <a:t> The scope does not obviously allow for fragmentation.  If fragmentation is part of the project it must be mentioned in the scope.  Please clarify what is optional ("for optional use").  If the project is going to define header compression, this needs to be mentioned in the scope.  Please clarify what you mean by "upper Layer-2 sublayer (L2+)".</a:t>
            </a:r>
          </a:p>
          <a:p>
            <a:pPr marL="228600"/>
            <a:r>
              <a:rPr lang="en-US" sz="1800" b="1" dirty="0"/>
              <a:t>5.5</a:t>
            </a:r>
            <a:r>
              <a:rPr lang="en-US" sz="1800" dirty="0"/>
              <a:t>  Does the L3 abstraction refer to header compression? </a:t>
            </a:r>
          </a:p>
          <a:p>
            <a:pPr marL="228600"/>
            <a:r>
              <a:rPr lang="en-US" sz="1800" b="1" dirty="0"/>
              <a:t>8.1</a:t>
            </a:r>
            <a:r>
              <a:rPr lang="en-US" sz="1800" dirty="0"/>
              <a:t> The material here does not belong in the PAR.  This material might belong in the CSD.</a:t>
            </a:r>
          </a:p>
          <a:p>
            <a:r>
              <a:rPr lang="sk-SK" sz="1800" dirty="0"/>
              <a:t> </a:t>
            </a:r>
          </a:p>
          <a:p>
            <a:r>
              <a:rPr lang="sk-SK" sz="1800" b="1" dirty="0"/>
              <a:t>CSD</a:t>
            </a:r>
          </a:p>
          <a:p>
            <a:pPr marL="228600"/>
            <a:r>
              <a:rPr lang="sk-SK" sz="1800" dirty="0"/>
              <a:t>We would like to discuss the relevance of 802.1AC to this project. </a:t>
            </a:r>
          </a:p>
          <a:p>
            <a:pPr marL="228600"/>
            <a:r>
              <a:rPr lang="sk-SK" sz="1800" dirty="0"/>
              <a:t>Are you planning to use Ethernet Protocol Discrimination (EPD)?   In </a:t>
            </a:r>
            <a:r>
              <a:rPr lang="sk-SK" sz="1800" b="1" dirty="0"/>
              <a:t>1.2.4(a) </a:t>
            </a:r>
            <a:r>
              <a:rPr lang="sk-SK" sz="1800" dirty="0"/>
              <a:t>the phrase "along with new functionalities" undermines the technical feasibility argument. </a:t>
            </a:r>
          </a:p>
          <a:p>
            <a:pPr marL="228600"/>
            <a:r>
              <a:rPr lang="sk-SK" sz="1800" b="1" dirty="0"/>
              <a:t>1.2.5(a) </a:t>
            </a:r>
            <a:r>
              <a:rPr lang="sk-SK" sz="1800" dirty="0"/>
              <a:t>the answer given doesn't address the question.  The proposed project does not affect the balance of costs between the infrastructure and attached stations.</a:t>
            </a:r>
            <a:endParaRPr lang="en-US" sz="1800" b="1" dirty="0" smtClean="0">
              <a:solidFill>
                <a:srgbClr val="000000"/>
              </a:solidFill>
              <a:ea typeface="Lucida Grande"/>
              <a:cs typeface="Lucida Grande"/>
            </a:endParaRPr>
          </a:p>
        </p:txBody>
      </p:sp>
    </p:spTree>
    <p:extLst>
      <p:ext uri="{BB962C8B-B14F-4D97-AF65-F5344CB8AC3E}">
        <p14:creationId xmlns:p14="http://schemas.microsoft.com/office/powerpoint/2010/main" val="406284588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34695</TotalTime>
  <Words>1426</Words>
  <Application>Microsoft Macintosh PowerPoint</Application>
  <PresentationFormat>On-screen Show (4:3)</PresentationFormat>
  <Paragraphs>210</Paragraphs>
  <Slides>13</Slides>
  <Notes>10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PowerPoint Presentation</vt:lpstr>
      <vt:lpstr>SG ULI Meeting Goals </vt:lpstr>
      <vt:lpstr>Instructions for the WG Chair</vt:lpstr>
      <vt:lpstr>Participants, Patents, and Duty to Inform</vt:lpstr>
      <vt:lpstr>Patent Related Links</vt:lpstr>
      <vt:lpstr>Call for Potentially Essential Patents</vt:lpstr>
      <vt:lpstr>PAR and CSD discussion and changes</vt:lpstr>
      <vt:lpstr>Discussion and changes resulting from WG and Joint meeting comments</vt:lpstr>
      <vt:lpstr>Discussion and changes resulting from WG 802.1 and Joint meeting comments</vt:lpstr>
      <vt:lpstr>Discussion and changes resulting from WG 802.11 comments (1)</vt:lpstr>
      <vt:lpstr>Discussion and changes resulting from WG 802.11 comments (2)</vt:lpstr>
      <vt:lpstr>Discussion and changes resulting from Mid-week Plenary meeting comments</vt:lpstr>
      <vt:lpstr>Meeting Accomplishments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Opening Report for Macau</dc:title>
  <dc:subject>IEEE 802.15 &lt;SG ULI&gt;</dc:subject>
  <dc:creator>Pat Kinney</dc:creator>
  <cp:keywords/>
  <dc:description>&lt;15-16-0196-01-0llc&gt;</dc:description>
  <cp:lastModifiedBy>Pat Kinney</cp:lastModifiedBy>
  <cp:revision>622</cp:revision>
  <cp:lastPrinted>2015-07-14T16:02:16Z</cp:lastPrinted>
  <dcterms:created xsi:type="dcterms:W3CDTF">2009-07-12T16:25:16Z</dcterms:created>
  <dcterms:modified xsi:type="dcterms:W3CDTF">2016-03-15T03:31:04Z</dcterms:modified>
  <cp:category/>
</cp:coreProperties>
</file>