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9" r:id="rId2"/>
    <p:sldId id="290" r:id="rId3"/>
    <p:sldId id="291" r:id="rId4"/>
    <p:sldId id="292" r:id="rId5"/>
    <p:sldId id="293" r:id="rId6"/>
    <p:sldId id="294" r:id="rId7"/>
    <p:sldId id="295" r:id="rId8"/>
    <p:sldId id="297" r:id="rId9"/>
    <p:sldId id="298" r:id="rId10"/>
    <p:sldId id="296" r:id="rId11"/>
    <p:sldId id="301" r:id="rId12"/>
    <p:sldId id="303" r:id="rId13"/>
    <p:sldId id="304" r:id="rId14"/>
    <p:sldId id="302" r:id="rId15"/>
    <p:sldId id="305" r:id="rId16"/>
    <p:sldId id="306" r:id="rId17"/>
    <p:sldId id="309" r:id="rId18"/>
    <p:sldId id="308" r:id="rId19"/>
    <p:sldId id="310" r:id="rId20"/>
    <p:sldId id="311" r:id="rId21"/>
    <p:sldId id="315" r:id="rId22"/>
    <p:sldId id="312" r:id="rId23"/>
    <p:sldId id="313" r:id="rId24"/>
  </p:sldIdLst>
  <p:sldSz cx="9144000" cy="6858000" type="screen4x3"/>
  <p:notesSz cx="6797675" cy="9926638"/>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김준형" initials="jhkim" lastIdx="1" clrIdx="0"/>
  <p:cmAuthor id="1" name="Admin" initials="A" lastIdx="3" clrIdx="1"/>
  <p:cmAuthor id="2" name="김준형" initials="김" lastIdx="1" clrIdx="2">
    <p:extLst>
      <p:ext uri="{19B8F6BF-5375-455C-9EA6-DF929625EA0E}">
        <p15:presenceInfo xmlns:p15="http://schemas.microsoft.com/office/powerpoint/2012/main" userId="김준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93286" autoAdjust="0"/>
  </p:normalViewPr>
  <p:slideViewPr>
    <p:cSldViewPr>
      <p:cViewPr varScale="1">
        <p:scale>
          <a:sx n="69" d="100"/>
          <a:sy n="69" d="100"/>
        </p:scale>
        <p:origin x="1434" y="72"/>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4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2270"/>
            <a:ext cx="26409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81635" y="202270"/>
            <a:ext cx="22643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078917" y="9607410"/>
            <a:ext cx="211493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44060" y="9607410"/>
            <a:ext cx="135860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087AD6B1-6C40-493F-B270-5B817A0DB11E}" type="slidenum">
              <a:rPr lang="en-US" altLang="ko-KR"/>
              <a:pPr/>
              <a:t>‹#›</a:t>
            </a:fld>
            <a:endParaRPr lang="en-US" altLang="ko-KR"/>
          </a:p>
        </p:txBody>
      </p:sp>
      <p:sp>
        <p:nvSpPr>
          <p:cNvPr id="3078" name="Line 6"/>
          <p:cNvSpPr>
            <a:spLocks noChangeShapeType="1"/>
          </p:cNvSpPr>
          <p:nvPr/>
        </p:nvSpPr>
        <p:spPr bwMode="auto">
          <a:xfrm>
            <a:off x="680079" y="414317"/>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80079" y="9607410"/>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80079" y="9595524"/>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5363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7369"/>
            <a:ext cx="27592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41173" y="117369"/>
            <a:ext cx="26829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5408"/>
            <a:ext cx="4986207" cy="446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697636" y="9610806"/>
            <a:ext cx="24604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875939" y="9610806"/>
            <a:ext cx="7859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1167993F-8497-4889-AB50-110429ED30FD}" type="slidenum">
              <a:rPr lang="en-US" altLang="ko-KR"/>
              <a:pPr/>
              <a:t>‹#›</a:t>
            </a:fld>
            <a:endParaRPr lang="en-US" altLang="ko-KR"/>
          </a:p>
        </p:txBody>
      </p:sp>
      <p:sp>
        <p:nvSpPr>
          <p:cNvPr id="2056" name="Rectangle 8"/>
          <p:cNvSpPr>
            <a:spLocks noChangeArrowheads="1"/>
          </p:cNvSpPr>
          <p:nvPr/>
        </p:nvSpPr>
        <p:spPr bwMode="auto">
          <a:xfrm>
            <a:off x="709648" y="9610806"/>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09648" y="9609108"/>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34948" y="31753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97282669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5513" y="750888"/>
            <a:ext cx="4946650" cy="3709987"/>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a:t>
            </a:fld>
            <a:endParaRPr lang="en-US" altLang="ko-KR"/>
          </a:p>
        </p:txBody>
      </p:sp>
    </p:spTree>
    <p:extLst>
      <p:ext uri="{BB962C8B-B14F-4D97-AF65-F5344CB8AC3E}">
        <p14:creationId xmlns:p14="http://schemas.microsoft.com/office/powerpoint/2010/main" val="15309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Sung-Woo Choi,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8D31AC-600C-49C9-91AD-7A9EFC9C8E48}" type="slidenum">
              <a:rPr lang="en-US" altLang="ko-KR"/>
              <a:pPr/>
              <a:t>‹#›</a:t>
            </a:fld>
            <a:endParaRPr lang="en-US" altLang="ko-KR"/>
          </a:p>
        </p:txBody>
      </p:sp>
    </p:spTree>
    <p:extLst>
      <p:ext uri="{BB962C8B-B14F-4D97-AF65-F5344CB8AC3E}">
        <p14:creationId xmlns:p14="http://schemas.microsoft.com/office/powerpoint/2010/main" val="1163752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Sung-Woo Choi,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9003B2-71B0-4C77-A045-A30436F529EF}" type="slidenum">
              <a:rPr lang="en-US" altLang="ko-KR"/>
              <a:pPr/>
              <a:t>‹#›</a:t>
            </a:fld>
            <a:endParaRPr lang="en-US" altLang="ko-KR"/>
          </a:p>
        </p:txBody>
      </p:sp>
    </p:spTree>
    <p:extLst>
      <p:ext uri="{BB962C8B-B14F-4D97-AF65-F5344CB8AC3E}">
        <p14:creationId xmlns:p14="http://schemas.microsoft.com/office/powerpoint/2010/main" val="371984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Sung-Woo Choi,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65B121E-FC60-40C5-B8F5-FD30D9722FD9}" type="slidenum">
              <a:rPr lang="en-US" altLang="ko-KR"/>
              <a:pPr/>
              <a:t>‹#›</a:t>
            </a:fld>
            <a:endParaRPr lang="en-US" altLang="ko-KR"/>
          </a:p>
        </p:txBody>
      </p:sp>
    </p:spTree>
    <p:extLst>
      <p:ext uri="{BB962C8B-B14F-4D97-AF65-F5344CB8AC3E}">
        <p14:creationId xmlns:p14="http://schemas.microsoft.com/office/powerpoint/2010/main" val="3232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Sung-Woo Choi,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43F14156-D200-4457-B4C4-5D7FCD238904}" type="slidenum">
              <a:rPr lang="en-US" altLang="ko-KR"/>
              <a:pPr/>
              <a:t>‹#›</a:t>
            </a:fld>
            <a:endParaRPr lang="en-US" altLang="ko-KR"/>
          </a:p>
        </p:txBody>
      </p:sp>
    </p:spTree>
    <p:extLst>
      <p:ext uri="{BB962C8B-B14F-4D97-AF65-F5344CB8AC3E}">
        <p14:creationId xmlns:p14="http://schemas.microsoft.com/office/powerpoint/2010/main" val="13590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Sung-Woo Choi,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C7BCF18-A9B7-46E6-B85B-92241CFF1EB5}" type="slidenum">
              <a:rPr lang="en-US" altLang="ko-KR"/>
              <a:pPr/>
              <a:t>‹#›</a:t>
            </a:fld>
            <a:endParaRPr lang="en-US" altLang="ko-KR"/>
          </a:p>
        </p:txBody>
      </p:sp>
    </p:spTree>
    <p:extLst>
      <p:ext uri="{BB962C8B-B14F-4D97-AF65-F5344CB8AC3E}">
        <p14:creationId xmlns:p14="http://schemas.microsoft.com/office/powerpoint/2010/main" val="111217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Sung-Woo Choi,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0584478-7229-46B7-90B7-6F2C0048A995}" type="slidenum">
              <a:rPr lang="en-US" altLang="ko-KR"/>
              <a:pPr/>
              <a:t>‹#›</a:t>
            </a:fld>
            <a:endParaRPr lang="en-US" altLang="ko-KR"/>
          </a:p>
        </p:txBody>
      </p:sp>
    </p:spTree>
    <p:extLst>
      <p:ext uri="{BB962C8B-B14F-4D97-AF65-F5344CB8AC3E}">
        <p14:creationId xmlns:p14="http://schemas.microsoft.com/office/powerpoint/2010/main" val="2143699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8" name="바닥글 개체 틀 7"/>
          <p:cNvSpPr>
            <a:spLocks noGrp="1"/>
          </p:cNvSpPr>
          <p:nvPr>
            <p:ph type="ftr" sz="quarter" idx="11"/>
          </p:nvPr>
        </p:nvSpPr>
        <p:spPr/>
        <p:txBody>
          <a:bodyPr/>
          <a:lstStyle>
            <a:lvl1pPr>
              <a:defRPr/>
            </a:lvl1pPr>
          </a:lstStyle>
          <a:p>
            <a:r>
              <a:rPr lang="en-US" altLang="ko-KR" dirty="0" smtClean="0"/>
              <a:t>Sung-Woo Choi, ETRI</a:t>
            </a:r>
            <a:endParaRPr lang="en-US" altLang="ko-KR" dirty="0"/>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4AEFCD5-9A6A-4B4E-B2E0-90498B877071}" type="slidenum">
              <a:rPr lang="en-US" altLang="ko-KR"/>
              <a:pPr/>
              <a:t>‹#›</a:t>
            </a:fld>
            <a:endParaRPr lang="en-US" altLang="ko-KR"/>
          </a:p>
        </p:txBody>
      </p:sp>
    </p:spTree>
    <p:extLst>
      <p:ext uri="{BB962C8B-B14F-4D97-AF65-F5344CB8AC3E}">
        <p14:creationId xmlns:p14="http://schemas.microsoft.com/office/powerpoint/2010/main" val="221761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4" name="바닥글 개체 틀 3"/>
          <p:cNvSpPr>
            <a:spLocks noGrp="1"/>
          </p:cNvSpPr>
          <p:nvPr>
            <p:ph type="ftr" sz="quarter" idx="11"/>
          </p:nvPr>
        </p:nvSpPr>
        <p:spPr/>
        <p:txBody>
          <a:bodyPr/>
          <a:lstStyle>
            <a:lvl1pPr>
              <a:defRPr/>
            </a:lvl1pPr>
          </a:lstStyle>
          <a:p>
            <a:r>
              <a:rPr lang="en-US" altLang="ko-KR" dirty="0" smtClean="0"/>
              <a:t>Sung-Woo Choi,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D28256C3-2AA4-4145-9783-F043BC288164}" type="slidenum">
              <a:rPr lang="en-US" altLang="ko-KR"/>
              <a:pPr/>
              <a:t>‹#›</a:t>
            </a:fld>
            <a:endParaRPr lang="en-US" altLang="ko-KR"/>
          </a:p>
        </p:txBody>
      </p:sp>
    </p:spTree>
    <p:extLst>
      <p:ext uri="{BB962C8B-B14F-4D97-AF65-F5344CB8AC3E}">
        <p14:creationId xmlns:p14="http://schemas.microsoft.com/office/powerpoint/2010/main" val="412512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dirty="0" smtClean="0"/>
              <a:t>Sung-Woo Choi,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EBCBA1D1-C26B-48B5-BA7F-34FF92B9C553}" type="slidenum">
              <a:rPr lang="en-US" altLang="ko-KR"/>
              <a:pPr/>
              <a:t>‹#›</a:t>
            </a:fld>
            <a:endParaRPr lang="en-US" altLang="ko-KR"/>
          </a:p>
        </p:txBody>
      </p:sp>
    </p:spTree>
    <p:extLst>
      <p:ext uri="{BB962C8B-B14F-4D97-AF65-F5344CB8AC3E}">
        <p14:creationId xmlns:p14="http://schemas.microsoft.com/office/powerpoint/2010/main" val="4111950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Sung-Woo Choi,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A4D08DF-8693-425F-BC4B-5CDA24BA09A8}" type="slidenum">
              <a:rPr lang="en-US" altLang="ko-KR"/>
              <a:pPr/>
              <a:t>‹#›</a:t>
            </a:fld>
            <a:endParaRPr lang="en-US" altLang="ko-KR"/>
          </a:p>
        </p:txBody>
      </p:sp>
    </p:spTree>
    <p:extLst>
      <p:ext uri="{BB962C8B-B14F-4D97-AF65-F5344CB8AC3E}">
        <p14:creationId xmlns:p14="http://schemas.microsoft.com/office/powerpoint/2010/main" val="330607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Sung-Woo Choi,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42F19F6-7776-49AB-844D-669DB8048BE7}" type="slidenum">
              <a:rPr lang="en-US" altLang="ko-KR"/>
              <a:pPr/>
              <a:t>‹#›</a:t>
            </a:fld>
            <a:endParaRPr lang="en-US" altLang="ko-KR"/>
          </a:p>
        </p:txBody>
      </p:sp>
    </p:spTree>
    <p:extLst>
      <p:ext uri="{BB962C8B-B14F-4D97-AF65-F5344CB8AC3E}">
        <p14:creationId xmlns:p14="http://schemas.microsoft.com/office/powerpoint/2010/main" val="265568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March 2016</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Sung-Woo Choi,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E15B7E4A-8B12-48C1-9A66-EC22279A1A5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802.15-16-0185</a:t>
            </a:r>
            <a:r>
              <a:rPr lang="en-US" altLang="ko-KR" sz="1400" b="1" dirty="0" smtClean="0">
                <a:solidFill>
                  <a:schemeClr val="tx1"/>
                </a:solidFill>
                <a:ea typeface="굴림" charset="-127"/>
              </a:rPr>
              <a:t>-01</a:t>
            </a:r>
            <a:r>
              <a:rPr lang="en-US" altLang="ko-KR" sz="1400" b="1" dirty="0" smtClean="0">
                <a:ea typeface="굴림" charset="-127"/>
              </a:rPr>
              <a:t>-hrrc</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41.wmf"/><Relationship Id="rId4" Type="http://schemas.openxmlformats.org/officeDocument/2006/relationships/image" Target="../media/image4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jpe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smtClean="0"/>
              <a:t>March 2016</a:t>
            </a:r>
            <a:endParaRPr lang="en-US" altLang="ko-KR" dirty="0"/>
          </a:p>
        </p:txBody>
      </p:sp>
      <p:sp>
        <p:nvSpPr>
          <p:cNvPr id="5" name="바닥글 개체 틀 2"/>
          <p:cNvSpPr>
            <a:spLocks noGrp="1"/>
          </p:cNvSpPr>
          <p:nvPr>
            <p:ph type="ftr" sz="quarter" idx="11"/>
          </p:nvPr>
        </p:nvSpPr>
        <p:spPr/>
        <p:txBody>
          <a:bodyPr/>
          <a:lstStyle/>
          <a:p>
            <a:r>
              <a:rPr lang="en-US" altLang="ko-KR" dirty="0" smtClean="0"/>
              <a:t>Sung-Woo </a:t>
            </a:r>
            <a:r>
              <a:rPr lang="en-US" altLang="ko-KR" dirty="0"/>
              <a:t>Choi, </a:t>
            </a:r>
            <a:r>
              <a:rPr lang="en-US" altLang="ko-KR" dirty="0" smtClean="0"/>
              <a:t>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20DD148E-E40C-48E7-AA6E-777C35E9267D}" type="slidenum">
              <a:rPr lang="en-US" altLang="ko-KR"/>
              <a:pPr/>
              <a:t>1</a:t>
            </a:fld>
            <a:endParaRPr lang="en-US" altLang="ko-KR"/>
          </a:p>
        </p:txBody>
      </p:sp>
      <p:sp>
        <p:nvSpPr>
          <p:cNvPr id="27651" name="Rectangle 3"/>
          <p:cNvSpPr>
            <a:spLocks noChangeArrowheads="1"/>
          </p:cNvSpPr>
          <p:nvPr/>
        </p:nvSpPr>
        <p:spPr bwMode="auto">
          <a:xfrm>
            <a:off x="152400" y="609600"/>
            <a:ext cx="89916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[Performance Evaluation of Millimeter-wave-based Communication System in </a:t>
            </a:r>
            <a:r>
              <a:rPr lang="en-US" altLang="ko-KR" sz="1600" dirty="0" smtClean="0">
                <a:solidFill>
                  <a:schemeClr val="tx2"/>
                </a:solidFill>
                <a:ea typeface="굴림" charset="-127"/>
              </a:rPr>
              <a:t>Subway Tunnels]</a:t>
            </a:r>
            <a:endParaRPr lang="en-US" altLang="ko-KR" sz="1600" dirty="0">
              <a:solidFill>
                <a:schemeClr val="tx2"/>
              </a:solidFill>
              <a:ea typeface="굴림" charset="-127"/>
            </a:endParaRPr>
          </a:p>
          <a:p>
            <a:r>
              <a:rPr lang="en-US" altLang="ko-KR" sz="1600" b="1" dirty="0">
                <a:solidFill>
                  <a:schemeClr val="tx2"/>
                </a:solidFill>
                <a:ea typeface="굴림" charset="-127"/>
              </a:rPr>
              <a:t>Date Submitted</a:t>
            </a:r>
            <a:r>
              <a:rPr lang="en-US" altLang="ko-KR" sz="1600" b="1" dirty="0" smtClean="0">
                <a:solidFill>
                  <a:schemeClr val="tx2"/>
                </a:solidFill>
                <a:ea typeface="굴림" charset="-127"/>
              </a:rPr>
              <a:t>: </a:t>
            </a:r>
            <a:r>
              <a:rPr lang="en-US" altLang="ko-KR" sz="1600" dirty="0" smtClean="0">
                <a:ea typeface="굴림" charset="-127"/>
              </a:rPr>
              <a:t>[</a:t>
            </a:r>
            <a:r>
              <a:rPr lang="en-US" altLang="ko-KR" sz="1600" dirty="0" smtClean="0">
                <a:solidFill>
                  <a:schemeClr val="tx2"/>
                </a:solidFill>
                <a:ea typeface="굴림" charset="-127"/>
              </a:rPr>
              <a:t>14 </a:t>
            </a:r>
            <a:r>
              <a:rPr lang="en-US" altLang="ko-KR" sz="1600" dirty="0" smtClean="0">
                <a:ea typeface="굴림" charset="-127"/>
              </a:rPr>
              <a:t>March, 2016</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smtClean="0">
                <a:ea typeface="굴림" charset="-127"/>
              </a:rPr>
              <a:t>Sung-Woo Choi, Junhyeong Kim, </a:t>
            </a:r>
            <a:r>
              <a:rPr lang="en-US" altLang="ko-KR" sz="1600" dirty="0" err="1" smtClean="0">
                <a:ea typeface="굴림" charset="-127"/>
              </a:rPr>
              <a:t>Hee</a:t>
            </a:r>
            <a:r>
              <a:rPr lang="en-US" altLang="ko-KR" sz="1600" dirty="0" smtClean="0">
                <a:ea typeface="굴림" charset="-127"/>
              </a:rPr>
              <a:t>-Sang Chung, </a:t>
            </a:r>
            <a:r>
              <a:rPr lang="en-US" altLang="ko-KR" sz="1600" dirty="0" err="1" smtClean="0">
                <a:ea typeface="굴림" charset="-127"/>
              </a:rPr>
              <a:t>Seung</a:t>
            </a:r>
            <a:r>
              <a:rPr lang="en-US" altLang="ko-KR" sz="1600" dirty="0" smtClean="0">
                <a:ea typeface="굴림" charset="-127"/>
              </a:rPr>
              <a:t> Nam Choi, </a:t>
            </a:r>
            <a:r>
              <a:rPr lang="en-US" altLang="ko-KR" sz="1600" dirty="0" err="1" smtClean="0">
                <a:ea typeface="굴림" charset="-127"/>
              </a:rPr>
              <a:t>Dae</a:t>
            </a:r>
            <a:r>
              <a:rPr lang="en-US" altLang="ko-KR" sz="1600" dirty="0" smtClean="0">
                <a:ea typeface="굴림" charset="-127"/>
              </a:rPr>
              <a:t>-Soon Cho, Bing Hui, and Il </a:t>
            </a:r>
            <a:r>
              <a:rPr lang="en-US" altLang="ko-KR" sz="1600" dirty="0" err="1" smtClean="0">
                <a:ea typeface="굴림" charset="-127"/>
              </a:rPr>
              <a:t>Gyu</a:t>
            </a:r>
            <a:r>
              <a:rPr lang="en-US" altLang="ko-KR" sz="1600" dirty="0" smtClean="0">
                <a:ea typeface="굴림" charset="-127"/>
              </a:rPr>
              <a:t> Kim</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a:t>
            </a:r>
            <a:r>
              <a:rPr lang="en-US" altLang="ko-KR" sz="1600" dirty="0" smtClean="0">
                <a:ea typeface="굴림" charset="-127"/>
              </a:rPr>
              <a:t>34129, </a:t>
            </a:r>
            <a:r>
              <a:rPr lang="en-US" altLang="ko-KR" sz="1600" dirty="0">
                <a:ea typeface="굴림" charset="-127"/>
              </a:rPr>
              <a:t>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ea typeface="굴림" charset="-127"/>
              </a:rPr>
              <a:t>82-42-860-6113</a:t>
            </a:r>
            <a:r>
              <a:rPr lang="en-US" altLang="ko-KR" sz="1600" dirty="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a:ea typeface="굴림" charset="-127"/>
              </a:rPr>
              <a:t>+</a:t>
            </a:r>
            <a:r>
              <a:rPr lang="en-US" altLang="ko-KR" sz="1600" dirty="0" smtClean="0">
                <a:ea typeface="굴림" charset="-127"/>
              </a:rPr>
              <a:t>82-42-861-1966</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:[csw9908@etri.re.kr</a:t>
            </a:r>
            <a:r>
              <a:rPr lang="en-US" altLang="ko-KR" sz="1600" dirty="0">
                <a:solidFill>
                  <a:schemeClr val="tx2"/>
                </a:solidFill>
                <a:ea typeface="굴림" charset="-127"/>
              </a:rPr>
              <a:t>]	</a:t>
            </a: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[This document presents performance evaluation results of a prototype of a millimeter-wave-based communication system in tunnel environments]</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[For 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Measuring tools</a:t>
            </a:r>
            <a:endParaRPr lang="ko-KR" altLang="en-US" dirty="0"/>
          </a:p>
        </p:txBody>
      </p:sp>
      <p:sp>
        <p:nvSpPr>
          <p:cNvPr id="3" name="내용 개체 틀 2"/>
          <p:cNvSpPr>
            <a:spLocks noGrp="1"/>
          </p:cNvSpPr>
          <p:nvPr>
            <p:ph idx="1"/>
          </p:nvPr>
        </p:nvSpPr>
        <p:spPr/>
        <p:txBody>
          <a:bodyPr/>
          <a:lstStyle/>
          <a:p>
            <a:r>
              <a:rPr lang="en-US" altLang="ko-KR" sz="2000" dirty="0"/>
              <a:t>Functional blocks in TE and DU</a:t>
            </a:r>
            <a:endParaRPr lang="ko-KR" altLang="en-US" sz="20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10</a:t>
            </a:fld>
            <a:endParaRPr lang="en-US" altLang="ko-KR"/>
          </a:p>
        </p:txBody>
      </p:sp>
      <p:pic>
        <p:nvPicPr>
          <p:cNvPr id="7" name="그림 6"/>
          <p:cNvPicPr>
            <a:picLocks noChangeAspect="1"/>
          </p:cNvPicPr>
          <p:nvPr/>
        </p:nvPicPr>
        <p:blipFill>
          <a:blip r:embed="rId2"/>
          <a:stretch>
            <a:fillRect/>
          </a:stretch>
        </p:blipFill>
        <p:spPr>
          <a:xfrm flipH="1">
            <a:off x="2015276" y="1789770"/>
            <a:ext cx="1836644" cy="1396311"/>
          </a:xfrm>
          <a:prstGeom prst="rect">
            <a:avLst/>
          </a:prstGeom>
        </p:spPr>
      </p:pic>
      <p:pic>
        <p:nvPicPr>
          <p:cNvPr id="8" name="그림 7"/>
          <p:cNvPicPr>
            <a:picLocks noChangeAspect="1"/>
          </p:cNvPicPr>
          <p:nvPr/>
        </p:nvPicPr>
        <p:blipFill>
          <a:blip r:embed="rId3"/>
          <a:stretch>
            <a:fillRect/>
          </a:stretch>
        </p:blipFill>
        <p:spPr>
          <a:xfrm flipH="1">
            <a:off x="5796136" y="1767596"/>
            <a:ext cx="1660091" cy="1445380"/>
          </a:xfrm>
          <a:prstGeom prst="rect">
            <a:avLst/>
          </a:prstGeom>
        </p:spPr>
      </p:pic>
      <p:sp>
        <p:nvSpPr>
          <p:cNvPr id="9" name="직사각형 2"/>
          <p:cNvSpPr>
            <a:spLocks noChangeArrowheads="1"/>
          </p:cNvSpPr>
          <p:nvPr/>
        </p:nvSpPr>
        <p:spPr bwMode="auto">
          <a:xfrm>
            <a:off x="735538" y="3230913"/>
            <a:ext cx="1298049"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Turbo Code</a:t>
            </a:r>
            <a:endParaRPr lang="ko-KR" altLang="en-US" sz="1400" dirty="0"/>
          </a:p>
        </p:txBody>
      </p:sp>
      <p:sp>
        <p:nvSpPr>
          <p:cNvPr id="10" name="직사각형 4"/>
          <p:cNvSpPr>
            <a:spLocks noChangeArrowheads="1"/>
          </p:cNvSpPr>
          <p:nvPr/>
        </p:nvSpPr>
        <p:spPr bwMode="auto">
          <a:xfrm>
            <a:off x="2361138" y="3230913"/>
            <a:ext cx="1299557"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QAM </a:t>
            </a:r>
            <a:r>
              <a:rPr lang="en-US" altLang="ko-KR" sz="1400" dirty="0" smtClean="0"/>
              <a:t>Signal Mapping</a:t>
            </a:r>
            <a:endParaRPr lang="ko-KR" altLang="en-US" sz="1400" dirty="0"/>
          </a:p>
        </p:txBody>
      </p:sp>
      <p:sp>
        <p:nvSpPr>
          <p:cNvPr id="11" name="직사각형 5"/>
          <p:cNvSpPr>
            <a:spLocks noChangeArrowheads="1"/>
          </p:cNvSpPr>
          <p:nvPr/>
        </p:nvSpPr>
        <p:spPr bwMode="auto">
          <a:xfrm>
            <a:off x="3961338" y="3230913"/>
            <a:ext cx="1298049"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a:t>Resource Mapping</a:t>
            </a:r>
            <a:endParaRPr lang="ko-KR" altLang="en-US" sz="1400"/>
          </a:p>
        </p:txBody>
      </p:sp>
      <p:sp>
        <p:nvSpPr>
          <p:cNvPr id="12" name="직사각형 6"/>
          <p:cNvSpPr>
            <a:spLocks noChangeArrowheads="1"/>
          </p:cNvSpPr>
          <p:nvPr/>
        </p:nvSpPr>
        <p:spPr bwMode="auto">
          <a:xfrm>
            <a:off x="5559950" y="3230913"/>
            <a:ext cx="1298050"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OFDM </a:t>
            </a:r>
            <a:r>
              <a:rPr lang="en-US" altLang="ko-KR" sz="1400" dirty="0" smtClean="0"/>
              <a:t>Signal Generation</a:t>
            </a:r>
            <a:endParaRPr lang="ko-KR" altLang="en-US" sz="1400" dirty="0"/>
          </a:p>
        </p:txBody>
      </p:sp>
      <p:sp>
        <p:nvSpPr>
          <p:cNvPr id="13" name="직사각형 7"/>
          <p:cNvSpPr>
            <a:spLocks noChangeArrowheads="1"/>
          </p:cNvSpPr>
          <p:nvPr/>
        </p:nvSpPr>
        <p:spPr bwMode="auto">
          <a:xfrm>
            <a:off x="7198250" y="3207101"/>
            <a:ext cx="1261868" cy="613172"/>
          </a:xfrm>
          <a:prstGeom prst="rect">
            <a:avLst/>
          </a:prstGeom>
          <a:solidFill>
            <a:srgbClr val="99CCFF"/>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RF</a:t>
            </a:r>
            <a:endParaRPr lang="ko-KR" altLang="en-US" sz="1400" dirty="0"/>
          </a:p>
        </p:txBody>
      </p:sp>
      <p:sp>
        <p:nvSpPr>
          <p:cNvPr id="14" name="이등변 삼각형 3"/>
          <p:cNvSpPr>
            <a:spLocks noChangeArrowheads="1"/>
          </p:cNvSpPr>
          <p:nvPr/>
        </p:nvSpPr>
        <p:spPr bwMode="auto">
          <a:xfrm rot="10800000">
            <a:off x="8614953" y="3017341"/>
            <a:ext cx="234950" cy="288925"/>
          </a:xfrm>
          <a:prstGeom prst="triangle">
            <a:avLst>
              <a:gd name="adj" fmla="val 50000"/>
            </a:avLst>
          </a:prstGeom>
          <a:solidFill>
            <a:srgbClr val="CCFFCC"/>
          </a:solidFill>
          <a:ln w="25400" cap="rnd" algn="ctr">
            <a:solidFill>
              <a:schemeClr val="tx1"/>
            </a:solidFill>
            <a:round/>
            <a:headEnd/>
            <a:tailEnd/>
          </a:ln>
        </p:spPr>
        <p:txBody>
          <a:bodyPr>
            <a:spAutoFit/>
          </a:bodyPr>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endParaRPr lang="ko-KR" altLang="en-US"/>
          </a:p>
        </p:txBody>
      </p:sp>
      <p:cxnSp>
        <p:nvCxnSpPr>
          <p:cNvPr id="15" name="꺾인 연결선 11"/>
          <p:cNvCxnSpPr>
            <a:cxnSpLocks noChangeShapeType="1"/>
            <a:stCxn id="14" idx="0"/>
          </p:cNvCxnSpPr>
          <p:nvPr/>
        </p:nvCxnSpPr>
        <p:spPr bwMode="auto">
          <a:xfrm rot="5400000">
            <a:off x="8499859" y="3297534"/>
            <a:ext cx="223838" cy="241300"/>
          </a:xfrm>
          <a:prstGeom prst="bentConnector2">
            <a:avLst/>
          </a:prstGeom>
          <a:noFill/>
          <a:ln w="25400" cap="rnd" algn="ctr">
            <a:solidFill>
              <a:schemeClr val="tx1"/>
            </a:solidFill>
            <a:round/>
            <a:headEnd/>
            <a:tailEnd/>
          </a:ln>
        </p:spPr>
      </p:cxnSp>
      <p:sp>
        <p:nvSpPr>
          <p:cNvPr id="16" name="직사각형 16"/>
          <p:cNvSpPr>
            <a:spLocks noChangeArrowheads="1"/>
          </p:cNvSpPr>
          <p:nvPr/>
        </p:nvSpPr>
        <p:spPr bwMode="auto">
          <a:xfrm>
            <a:off x="7209363" y="4546158"/>
            <a:ext cx="1251314" cy="613172"/>
          </a:xfrm>
          <a:prstGeom prst="rect">
            <a:avLst/>
          </a:prstGeom>
          <a:solidFill>
            <a:srgbClr val="99CCFF"/>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a:t>RF</a:t>
            </a:r>
            <a:endParaRPr lang="ko-KR" altLang="en-US" sz="1400"/>
          </a:p>
        </p:txBody>
      </p:sp>
      <p:grpSp>
        <p:nvGrpSpPr>
          <p:cNvPr id="42" name="그룹 41"/>
          <p:cNvGrpSpPr/>
          <p:nvPr/>
        </p:nvGrpSpPr>
        <p:grpSpPr>
          <a:xfrm>
            <a:off x="8491128" y="4149080"/>
            <a:ext cx="358775" cy="512762"/>
            <a:chOff x="8491128" y="4356398"/>
            <a:chExt cx="358775" cy="512762"/>
          </a:xfrm>
        </p:grpSpPr>
        <p:sp>
          <p:nvSpPr>
            <p:cNvPr id="17" name="이등변 삼각형 17"/>
            <p:cNvSpPr>
              <a:spLocks noChangeArrowheads="1"/>
            </p:cNvSpPr>
            <p:nvPr/>
          </p:nvSpPr>
          <p:spPr bwMode="auto">
            <a:xfrm rot="10800000">
              <a:off x="8614953" y="4356398"/>
              <a:ext cx="234950" cy="288925"/>
            </a:xfrm>
            <a:prstGeom prst="triangle">
              <a:avLst>
                <a:gd name="adj" fmla="val 50000"/>
              </a:avLst>
            </a:prstGeom>
            <a:solidFill>
              <a:srgbClr val="CCFFCC"/>
            </a:solidFill>
            <a:ln w="25400" cap="rnd" algn="ctr">
              <a:solidFill>
                <a:schemeClr val="tx1"/>
              </a:solidFill>
              <a:round/>
              <a:headEnd/>
              <a:tailEnd/>
            </a:ln>
          </p:spPr>
          <p:txBody>
            <a:bodyPr>
              <a:spAutoFit/>
            </a:bodyPr>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endParaRPr lang="ko-KR" altLang="en-US"/>
            </a:p>
          </p:txBody>
        </p:sp>
        <p:cxnSp>
          <p:nvCxnSpPr>
            <p:cNvPr id="18" name="꺾인 연결선 18"/>
            <p:cNvCxnSpPr>
              <a:cxnSpLocks noChangeShapeType="1"/>
              <a:stCxn id="17" idx="0"/>
            </p:cNvCxnSpPr>
            <p:nvPr/>
          </p:nvCxnSpPr>
          <p:spPr bwMode="auto">
            <a:xfrm rot="5400000">
              <a:off x="8499859" y="4636591"/>
              <a:ext cx="223838" cy="241300"/>
            </a:xfrm>
            <a:prstGeom prst="bentConnector2">
              <a:avLst/>
            </a:prstGeom>
            <a:noFill/>
            <a:ln w="25400" cap="rnd" algn="ctr">
              <a:solidFill>
                <a:schemeClr val="tx1"/>
              </a:solidFill>
              <a:round/>
              <a:headEnd/>
              <a:tailEnd/>
            </a:ln>
          </p:spPr>
        </p:cxnSp>
      </p:grpSp>
      <p:sp>
        <p:nvSpPr>
          <p:cNvPr id="19" name="직사각형 19"/>
          <p:cNvSpPr>
            <a:spLocks noChangeArrowheads="1"/>
          </p:cNvSpPr>
          <p:nvPr/>
        </p:nvSpPr>
        <p:spPr bwMode="auto">
          <a:xfrm>
            <a:off x="5358430" y="5597923"/>
            <a:ext cx="1298050"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Sell </a:t>
            </a:r>
            <a:r>
              <a:rPr lang="en-US" altLang="ko-KR" sz="1400" dirty="0" smtClean="0"/>
              <a:t>Searcher</a:t>
            </a:r>
            <a:endParaRPr lang="ko-KR" altLang="en-US" sz="1400" dirty="0"/>
          </a:p>
        </p:txBody>
      </p:sp>
      <p:sp>
        <p:nvSpPr>
          <p:cNvPr id="20" name="직사각형 20"/>
          <p:cNvSpPr>
            <a:spLocks noChangeArrowheads="1"/>
          </p:cNvSpPr>
          <p:nvPr/>
        </p:nvSpPr>
        <p:spPr bwMode="auto">
          <a:xfrm>
            <a:off x="5559950" y="4546158"/>
            <a:ext cx="1298050"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OFDM </a:t>
            </a:r>
            <a:r>
              <a:rPr lang="en-US" altLang="ko-KR" sz="1400" dirty="0" smtClean="0"/>
              <a:t>Demodulation</a:t>
            </a:r>
            <a:endParaRPr lang="ko-KR" altLang="en-US" sz="1400" dirty="0"/>
          </a:p>
        </p:txBody>
      </p:sp>
      <p:sp>
        <p:nvSpPr>
          <p:cNvPr id="21" name="직사각형 21"/>
          <p:cNvSpPr>
            <a:spLocks noChangeArrowheads="1"/>
          </p:cNvSpPr>
          <p:nvPr/>
        </p:nvSpPr>
        <p:spPr bwMode="auto">
          <a:xfrm>
            <a:off x="3947050" y="4546158"/>
            <a:ext cx="1299557"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smtClean="0"/>
              <a:t>Channel Estimation</a:t>
            </a:r>
            <a:endParaRPr lang="ko-KR" altLang="en-US" sz="1400" dirty="0"/>
          </a:p>
        </p:txBody>
      </p:sp>
      <p:sp>
        <p:nvSpPr>
          <p:cNvPr id="22" name="직사각형 22"/>
          <p:cNvSpPr>
            <a:spLocks noChangeArrowheads="1"/>
          </p:cNvSpPr>
          <p:nvPr/>
        </p:nvSpPr>
        <p:spPr bwMode="auto">
          <a:xfrm>
            <a:off x="2361138" y="4546158"/>
            <a:ext cx="1299557"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Signal </a:t>
            </a:r>
            <a:r>
              <a:rPr lang="en-US" altLang="ko-KR" sz="1400" dirty="0" smtClean="0"/>
              <a:t>Detection</a:t>
            </a:r>
            <a:endParaRPr lang="ko-KR" altLang="en-US" sz="1400" dirty="0"/>
          </a:p>
        </p:txBody>
      </p:sp>
      <p:sp>
        <p:nvSpPr>
          <p:cNvPr id="23" name="직사각형 23"/>
          <p:cNvSpPr>
            <a:spLocks noChangeArrowheads="1"/>
          </p:cNvSpPr>
          <p:nvPr/>
        </p:nvSpPr>
        <p:spPr bwMode="auto">
          <a:xfrm>
            <a:off x="735538" y="4546158"/>
            <a:ext cx="1298049"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smtClean="0"/>
              <a:t>Resource </a:t>
            </a:r>
            <a:r>
              <a:rPr lang="en-US" altLang="ko-KR" sz="1400" dirty="0"/>
              <a:t>and QAM </a:t>
            </a:r>
            <a:r>
              <a:rPr lang="en-US" altLang="ko-KR" sz="1400" dirty="0" err="1"/>
              <a:t>D</a:t>
            </a:r>
            <a:r>
              <a:rPr lang="en-US" altLang="ko-KR" sz="1400" dirty="0" err="1" smtClean="0"/>
              <a:t>emapping</a:t>
            </a:r>
            <a:endParaRPr lang="ko-KR" altLang="en-US" sz="1400" dirty="0"/>
          </a:p>
        </p:txBody>
      </p:sp>
      <p:sp>
        <p:nvSpPr>
          <p:cNvPr id="24" name="직사각형 24"/>
          <p:cNvSpPr>
            <a:spLocks noChangeArrowheads="1"/>
          </p:cNvSpPr>
          <p:nvPr/>
        </p:nvSpPr>
        <p:spPr bwMode="auto">
          <a:xfrm>
            <a:off x="726573" y="5490064"/>
            <a:ext cx="1298049"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Turbo </a:t>
            </a:r>
            <a:r>
              <a:rPr lang="en-US" altLang="ko-KR" sz="1400" dirty="0" smtClean="0"/>
              <a:t>Decoding</a:t>
            </a:r>
            <a:endParaRPr lang="ko-KR" altLang="en-US" sz="1400" dirty="0"/>
          </a:p>
        </p:txBody>
      </p:sp>
      <p:sp>
        <p:nvSpPr>
          <p:cNvPr id="25" name="오른쪽 화살표 24"/>
          <p:cNvSpPr/>
          <p:nvPr/>
        </p:nvSpPr>
        <p:spPr bwMode="auto">
          <a:xfrm>
            <a:off x="2069650" y="3429967"/>
            <a:ext cx="258763" cy="217487"/>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26" name="오른쪽 화살표 25"/>
          <p:cNvSpPr/>
          <p:nvPr/>
        </p:nvSpPr>
        <p:spPr bwMode="auto">
          <a:xfrm>
            <a:off x="3688380" y="3447897"/>
            <a:ext cx="258763" cy="217487"/>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27" name="오른쪽 화살표 26"/>
          <p:cNvSpPr/>
          <p:nvPr/>
        </p:nvSpPr>
        <p:spPr bwMode="auto">
          <a:xfrm>
            <a:off x="5301280" y="3447897"/>
            <a:ext cx="258763" cy="217487"/>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28" name="오른쪽 화살표 27"/>
          <p:cNvSpPr/>
          <p:nvPr/>
        </p:nvSpPr>
        <p:spPr bwMode="auto">
          <a:xfrm>
            <a:off x="6912593" y="3447897"/>
            <a:ext cx="258762" cy="217487"/>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29" name="오른쪽 화살표 28"/>
          <p:cNvSpPr/>
          <p:nvPr/>
        </p:nvSpPr>
        <p:spPr bwMode="auto">
          <a:xfrm rot="10800000">
            <a:off x="6903630" y="4718448"/>
            <a:ext cx="258762" cy="215900"/>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30" name="오른쪽 화살표 29"/>
          <p:cNvSpPr/>
          <p:nvPr/>
        </p:nvSpPr>
        <p:spPr bwMode="auto">
          <a:xfrm rot="10800000">
            <a:off x="5265330" y="4724798"/>
            <a:ext cx="258762" cy="215900"/>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31" name="오른쪽 화살표 30"/>
          <p:cNvSpPr/>
          <p:nvPr/>
        </p:nvSpPr>
        <p:spPr bwMode="auto">
          <a:xfrm rot="10800000">
            <a:off x="3671480" y="4731148"/>
            <a:ext cx="258762" cy="215900"/>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32" name="오른쪽 화살표 31"/>
          <p:cNvSpPr/>
          <p:nvPr/>
        </p:nvSpPr>
        <p:spPr bwMode="auto">
          <a:xfrm rot="10800000">
            <a:off x="2066517" y="4737498"/>
            <a:ext cx="260350" cy="215900"/>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33" name="굽은 화살표 32"/>
          <p:cNvSpPr/>
          <p:nvPr/>
        </p:nvSpPr>
        <p:spPr bwMode="auto">
          <a:xfrm rot="10800000">
            <a:off x="6689408" y="4930332"/>
            <a:ext cx="434975" cy="1081087"/>
          </a:xfrm>
          <a:prstGeom prst="bentArrow">
            <a:avLst>
              <a:gd name="adj1" fmla="val 21502"/>
              <a:gd name="adj2" fmla="val 25475"/>
              <a:gd name="adj3" fmla="val 25000"/>
              <a:gd name="adj4" fmla="val 43750"/>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34" name="오른쪽 화살표 33"/>
          <p:cNvSpPr/>
          <p:nvPr/>
        </p:nvSpPr>
        <p:spPr bwMode="auto">
          <a:xfrm rot="5400000">
            <a:off x="1238201" y="5216027"/>
            <a:ext cx="258763" cy="215900"/>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cxnSp>
        <p:nvCxnSpPr>
          <p:cNvPr id="36" name="직선 화살표 연결선 41"/>
          <p:cNvCxnSpPr>
            <a:cxnSpLocks noChangeShapeType="1"/>
          </p:cNvCxnSpPr>
          <p:nvPr/>
        </p:nvCxnSpPr>
        <p:spPr bwMode="auto">
          <a:xfrm>
            <a:off x="1346445" y="6131226"/>
            <a:ext cx="0" cy="288925"/>
          </a:xfrm>
          <a:prstGeom prst="straightConnector1">
            <a:avLst/>
          </a:prstGeom>
          <a:noFill/>
          <a:ln w="25400" cap="rnd" algn="ctr">
            <a:solidFill>
              <a:schemeClr val="tx1"/>
            </a:solidFill>
            <a:round/>
            <a:headEnd/>
            <a:tailEnd type="triangle" w="med" len="med"/>
          </a:ln>
        </p:spPr>
      </p:cxnSp>
      <p:sp>
        <p:nvSpPr>
          <p:cNvPr id="37" name="TextBox 42"/>
          <p:cNvSpPr txBox="1">
            <a:spLocks noChangeArrowheads="1"/>
          </p:cNvSpPr>
          <p:nvPr/>
        </p:nvSpPr>
        <p:spPr bwMode="auto">
          <a:xfrm>
            <a:off x="1379689" y="6220349"/>
            <a:ext cx="146412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r>
              <a:rPr lang="en-US" altLang="ko-KR" dirty="0" smtClean="0">
                <a:solidFill>
                  <a:schemeClr val="accent2"/>
                </a:solidFill>
              </a:rPr>
              <a:t>BLER Calculation</a:t>
            </a:r>
            <a:endParaRPr lang="ko-KR" altLang="en-US" dirty="0">
              <a:solidFill>
                <a:schemeClr val="accent2"/>
              </a:solidFill>
            </a:endParaRPr>
          </a:p>
        </p:txBody>
      </p:sp>
      <p:sp>
        <p:nvSpPr>
          <p:cNvPr id="38" name="TextBox 44"/>
          <p:cNvSpPr txBox="1">
            <a:spLocks noChangeArrowheads="1"/>
          </p:cNvSpPr>
          <p:nvPr/>
        </p:nvSpPr>
        <p:spPr bwMode="auto">
          <a:xfrm>
            <a:off x="3950207" y="5635320"/>
            <a:ext cx="1224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r>
              <a:rPr lang="en-US" altLang="ko-KR" dirty="0">
                <a:solidFill>
                  <a:schemeClr val="accent2"/>
                </a:solidFill>
              </a:rPr>
              <a:t>SNR</a:t>
            </a:r>
          </a:p>
          <a:p>
            <a:r>
              <a:rPr lang="en-US" altLang="ko-KR" dirty="0">
                <a:solidFill>
                  <a:schemeClr val="accent2"/>
                </a:solidFill>
              </a:rPr>
              <a:t>Freq. response</a:t>
            </a:r>
          </a:p>
          <a:p>
            <a:r>
              <a:rPr lang="en-US" altLang="ko-KR" dirty="0">
                <a:solidFill>
                  <a:schemeClr val="accent2"/>
                </a:solidFill>
              </a:rPr>
              <a:t>Time response </a:t>
            </a:r>
            <a:endParaRPr lang="ko-KR" altLang="en-US" dirty="0">
              <a:solidFill>
                <a:schemeClr val="accent2"/>
              </a:solidFill>
            </a:endParaRPr>
          </a:p>
        </p:txBody>
      </p:sp>
      <p:sp>
        <p:nvSpPr>
          <p:cNvPr id="39" name="TextBox 38"/>
          <p:cNvSpPr txBox="1"/>
          <p:nvPr/>
        </p:nvSpPr>
        <p:spPr>
          <a:xfrm>
            <a:off x="237567" y="3371103"/>
            <a:ext cx="561528" cy="338554"/>
          </a:xfrm>
          <a:prstGeom prst="rect">
            <a:avLst/>
          </a:prstGeom>
          <a:noFill/>
        </p:spPr>
        <p:txBody>
          <a:bodyPr wrap="square" rtlCol="0">
            <a:spAutoFit/>
          </a:bodyPr>
          <a:lstStyle/>
          <a:p>
            <a:r>
              <a:rPr lang="en-US" altLang="ko-KR" sz="1600" b="1" dirty="0" smtClean="0">
                <a:solidFill>
                  <a:schemeClr val="accent2"/>
                </a:solidFill>
                <a:latin typeface="+mn-lt"/>
              </a:rPr>
              <a:t>DU</a:t>
            </a:r>
            <a:endParaRPr lang="ko-KR" altLang="en-US" sz="1600" b="1" dirty="0">
              <a:solidFill>
                <a:schemeClr val="accent2"/>
              </a:solidFill>
              <a:latin typeface="+mn-lt"/>
            </a:endParaRPr>
          </a:p>
        </p:txBody>
      </p:sp>
      <p:sp>
        <p:nvSpPr>
          <p:cNvPr id="40" name="TextBox 39"/>
          <p:cNvSpPr txBox="1"/>
          <p:nvPr/>
        </p:nvSpPr>
        <p:spPr>
          <a:xfrm>
            <a:off x="237567" y="4658290"/>
            <a:ext cx="561528" cy="338554"/>
          </a:xfrm>
          <a:prstGeom prst="rect">
            <a:avLst/>
          </a:prstGeom>
          <a:noFill/>
        </p:spPr>
        <p:txBody>
          <a:bodyPr wrap="square" rtlCol="0">
            <a:spAutoFit/>
          </a:bodyPr>
          <a:lstStyle/>
          <a:p>
            <a:r>
              <a:rPr lang="en-US" altLang="ko-KR" sz="1600" b="1" dirty="0" smtClean="0">
                <a:solidFill>
                  <a:schemeClr val="accent2"/>
                </a:solidFill>
                <a:latin typeface="+mn-lt"/>
              </a:rPr>
              <a:t>TE</a:t>
            </a:r>
            <a:endParaRPr lang="ko-KR" altLang="en-US" sz="1600" b="1" dirty="0">
              <a:solidFill>
                <a:schemeClr val="accent2"/>
              </a:solidFill>
              <a:latin typeface="+mn-lt"/>
            </a:endParaRPr>
          </a:p>
        </p:txBody>
      </p:sp>
      <p:cxnSp>
        <p:nvCxnSpPr>
          <p:cNvPr id="52" name="직선 화살표 연결선 41"/>
          <p:cNvCxnSpPr>
            <a:cxnSpLocks noChangeShapeType="1"/>
          </p:cNvCxnSpPr>
          <p:nvPr/>
        </p:nvCxnSpPr>
        <p:spPr bwMode="auto">
          <a:xfrm>
            <a:off x="4573739" y="5180913"/>
            <a:ext cx="0" cy="646871"/>
          </a:xfrm>
          <a:prstGeom prst="straightConnector1">
            <a:avLst/>
          </a:prstGeom>
          <a:noFill/>
          <a:ln w="25400" cap="rnd" algn="ctr">
            <a:solidFill>
              <a:schemeClr val="tx1"/>
            </a:solidFill>
            <a:round/>
            <a:headEnd/>
            <a:tailEnd type="triangle" w="med" len="med"/>
          </a:ln>
        </p:spPr>
      </p:cxnSp>
      <p:pic>
        <p:nvPicPr>
          <p:cNvPr id="53" name="그림 52"/>
          <p:cNvPicPr>
            <a:picLocks noChangeAspect="1"/>
          </p:cNvPicPr>
          <p:nvPr/>
        </p:nvPicPr>
        <p:blipFill>
          <a:blip r:embed="rId4"/>
          <a:stretch>
            <a:fillRect/>
          </a:stretch>
        </p:blipFill>
        <p:spPr>
          <a:xfrm rot="16200000">
            <a:off x="8442820" y="3729430"/>
            <a:ext cx="964556" cy="228990"/>
          </a:xfrm>
          <a:prstGeom prst="rect">
            <a:avLst/>
          </a:prstGeom>
        </p:spPr>
      </p:pic>
      <p:pic>
        <p:nvPicPr>
          <p:cNvPr id="56" name="그림 55"/>
          <p:cNvPicPr>
            <a:picLocks noChangeAspect="1"/>
          </p:cNvPicPr>
          <p:nvPr/>
        </p:nvPicPr>
        <p:blipFill>
          <a:blip r:embed="rId4"/>
          <a:stretch>
            <a:fillRect/>
          </a:stretch>
        </p:blipFill>
        <p:spPr>
          <a:xfrm>
            <a:off x="3884887" y="2492896"/>
            <a:ext cx="1767233" cy="419550"/>
          </a:xfrm>
          <a:prstGeom prst="rect">
            <a:avLst/>
          </a:prstGeom>
        </p:spPr>
      </p:pic>
      <p:sp>
        <p:nvSpPr>
          <p:cNvPr id="43" name="TextBox 42"/>
          <p:cNvSpPr txBox="1"/>
          <p:nvPr/>
        </p:nvSpPr>
        <p:spPr>
          <a:xfrm>
            <a:off x="3434407" y="1794302"/>
            <a:ext cx="865745" cy="338554"/>
          </a:xfrm>
          <a:prstGeom prst="rect">
            <a:avLst/>
          </a:prstGeom>
          <a:noFill/>
        </p:spPr>
        <p:txBody>
          <a:bodyPr wrap="square" rtlCol="0">
            <a:spAutoFit/>
          </a:bodyPr>
          <a:lstStyle/>
          <a:p>
            <a:r>
              <a:rPr lang="en-US" altLang="ko-KR" sz="1600" b="1" dirty="0" smtClean="0">
                <a:latin typeface="+mn-lt"/>
              </a:rPr>
              <a:t>RU-DU</a:t>
            </a:r>
            <a:endParaRPr lang="ko-KR" altLang="en-US" sz="1600" b="1" dirty="0">
              <a:solidFill>
                <a:schemeClr val="tx1"/>
              </a:solidFill>
              <a:latin typeface="+mn-lt"/>
            </a:endParaRPr>
          </a:p>
        </p:txBody>
      </p:sp>
      <p:sp>
        <p:nvSpPr>
          <p:cNvPr id="44" name="TextBox 43"/>
          <p:cNvSpPr txBox="1"/>
          <p:nvPr/>
        </p:nvSpPr>
        <p:spPr>
          <a:xfrm>
            <a:off x="5726691" y="1692788"/>
            <a:ext cx="561528" cy="338554"/>
          </a:xfrm>
          <a:prstGeom prst="rect">
            <a:avLst/>
          </a:prstGeom>
          <a:noFill/>
        </p:spPr>
        <p:txBody>
          <a:bodyPr wrap="square" rtlCol="0">
            <a:spAutoFit/>
          </a:bodyPr>
          <a:lstStyle/>
          <a:p>
            <a:r>
              <a:rPr lang="en-US" altLang="ko-KR" sz="1600" b="1" dirty="0" smtClean="0">
                <a:latin typeface="+mn-lt"/>
              </a:rPr>
              <a:t>TE</a:t>
            </a:r>
            <a:endParaRPr lang="ko-KR" altLang="en-US" sz="1600" b="1" dirty="0">
              <a:solidFill>
                <a:schemeClr val="tx1"/>
              </a:solidFill>
              <a:latin typeface="+mn-lt"/>
            </a:endParaRPr>
          </a:p>
        </p:txBody>
      </p:sp>
      <p:grpSp>
        <p:nvGrpSpPr>
          <p:cNvPr id="51" name="그룹 50"/>
          <p:cNvGrpSpPr/>
          <p:nvPr/>
        </p:nvGrpSpPr>
        <p:grpSpPr>
          <a:xfrm>
            <a:off x="8487718" y="4572422"/>
            <a:ext cx="358775" cy="512762"/>
            <a:chOff x="8491128" y="4356398"/>
            <a:chExt cx="358775" cy="512762"/>
          </a:xfrm>
        </p:grpSpPr>
        <p:sp>
          <p:nvSpPr>
            <p:cNvPr id="54" name="이등변 삼각형 17"/>
            <p:cNvSpPr>
              <a:spLocks noChangeArrowheads="1"/>
            </p:cNvSpPr>
            <p:nvPr/>
          </p:nvSpPr>
          <p:spPr bwMode="auto">
            <a:xfrm rot="10800000">
              <a:off x="8614953" y="4356398"/>
              <a:ext cx="234950" cy="288925"/>
            </a:xfrm>
            <a:prstGeom prst="triangle">
              <a:avLst>
                <a:gd name="adj" fmla="val 50000"/>
              </a:avLst>
            </a:prstGeom>
            <a:solidFill>
              <a:srgbClr val="CCFFCC"/>
            </a:solidFill>
            <a:ln w="25400" cap="rnd" algn="ctr">
              <a:solidFill>
                <a:schemeClr val="tx1"/>
              </a:solidFill>
              <a:round/>
              <a:headEnd/>
              <a:tailEnd/>
            </a:ln>
          </p:spPr>
          <p:txBody>
            <a:bodyPr>
              <a:spAutoFit/>
            </a:bodyPr>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endParaRPr lang="ko-KR" altLang="en-US"/>
            </a:p>
          </p:txBody>
        </p:sp>
        <p:cxnSp>
          <p:nvCxnSpPr>
            <p:cNvPr id="55" name="꺾인 연결선 18"/>
            <p:cNvCxnSpPr>
              <a:cxnSpLocks noChangeShapeType="1"/>
              <a:stCxn id="54" idx="0"/>
            </p:cNvCxnSpPr>
            <p:nvPr/>
          </p:nvCxnSpPr>
          <p:spPr bwMode="auto">
            <a:xfrm rot="5400000">
              <a:off x="8499859" y="4636591"/>
              <a:ext cx="223838" cy="241300"/>
            </a:xfrm>
            <a:prstGeom prst="bentConnector2">
              <a:avLst/>
            </a:prstGeom>
            <a:noFill/>
            <a:ln w="25400" cap="rnd" algn="ctr">
              <a:solidFill>
                <a:schemeClr val="tx1"/>
              </a:solidFill>
              <a:round/>
              <a:headEnd/>
              <a:tailEnd/>
            </a:ln>
          </p:spPr>
        </p:cxnSp>
      </p:grpSp>
      <p:sp>
        <p:nvSpPr>
          <p:cNvPr id="49"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2921895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a:t>
            </a:r>
            <a:r>
              <a:rPr lang="en-US" altLang="ko-KR" dirty="0" smtClean="0"/>
              <a:t>Results </a:t>
            </a:r>
            <a:r>
              <a:rPr lang="en-US" altLang="ko-KR" dirty="0"/>
              <a:t>– </a:t>
            </a:r>
            <a:r>
              <a:rPr lang="en-US" altLang="ko-KR" dirty="0" smtClean="0"/>
              <a:t>Curved Route</a:t>
            </a:r>
            <a:endParaRPr lang="ko-KR" altLang="en-US" dirty="0"/>
          </a:p>
        </p:txBody>
      </p:sp>
      <p:sp>
        <p:nvSpPr>
          <p:cNvPr id="3" name="내용 개체 틀 2"/>
          <p:cNvSpPr>
            <a:spLocks noGrp="1"/>
          </p:cNvSpPr>
          <p:nvPr>
            <p:ph idx="1"/>
          </p:nvPr>
        </p:nvSpPr>
        <p:spPr/>
        <p:txBody>
          <a:bodyPr/>
          <a:lstStyle/>
          <a:p>
            <a:r>
              <a:rPr lang="en-US" altLang="ko-KR" sz="2000" dirty="0"/>
              <a:t>SNR and </a:t>
            </a:r>
            <a:r>
              <a:rPr lang="en-US" altLang="ko-KR" sz="2000" dirty="0" smtClean="0"/>
              <a:t>data-rate </a:t>
            </a:r>
            <a:r>
              <a:rPr lang="en-US" altLang="ko-KR" sz="2000" dirty="0"/>
              <a:t>according to </a:t>
            </a:r>
            <a:r>
              <a:rPr lang="en-US" altLang="ko-KR" sz="2000" dirty="0" smtClean="0"/>
              <a:t>distance </a:t>
            </a:r>
            <a:r>
              <a:rPr lang="en-US" altLang="ko-KR" sz="2000" dirty="0" smtClean="0"/>
              <a:t>between </a:t>
            </a:r>
            <a:r>
              <a:rPr lang="en-US" altLang="ko-KR" sz="2000" dirty="0" smtClean="0"/>
              <a:t>TX </a:t>
            </a:r>
            <a:r>
              <a:rPr lang="en-US" altLang="ko-KR" sz="2000" dirty="0" smtClean="0"/>
              <a:t>and RX</a:t>
            </a:r>
          </a:p>
          <a:p>
            <a:pPr lvl="1"/>
            <a:r>
              <a:rPr lang="en-US" altLang="ko-KR" sz="1800" dirty="0"/>
              <a:t>MCS 21 : 64 QAM, code rate = </a:t>
            </a:r>
            <a:r>
              <a:rPr lang="en-US" altLang="ko-KR" sz="1800" dirty="0" smtClean="0"/>
              <a:t>0.58 </a:t>
            </a:r>
            <a:r>
              <a:rPr lang="en-US" altLang="ko-KR" sz="1800" dirty="0" smtClean="0">
                <a:sym typeface="Wingdings" panose="05000000000000000000" pitchFamily="2" charset="2"/>
              </a:rPr>
              <a:t> </a:t>
            </a:r>
            <a:r>
              <a:rPr lang="en-US" altLang="ko-KR" sz="1800" b="1" dirty="0" smtClean="0">
                <a:solidFill>
                  <a:schemeClr val="accent2"/>
                </a:solidFill>
              </a:rPr>
              <a:t>500 </a:t>
            </a:r>
            <a:r>
              <a:rPr lang="en-US" altLang="ko-KR" sz="1800" b="1" dirty="0">
                <a:solidFill>
                  <a:schemeClr val="accent2"/>
                </a:solidFill>
              </a:rPr>
              <a:t>Mbps</a:t>
            </a:r>
          </a:p>
          <a:p>
            <a:pPr lvl="1"/>
            <a:r>
              <a:rPr lang="en-US" altLang="ko-KR" sz="1800" dirty="0"/>
              <a:t>MCS 10 : 16 QAM, code rate = </a:t>
            </a:r>
            <a:r>
              <a:rPr lang="en-US" altLang="ko-KR" sz="1800" dirty="0" smtClean="0"/>
              <a:t>0.32 </a:t>
            </a:r>
            <a:r>
              <a:rPr lang="en-US" altLang="ko-KR" sz="1800" dirty="0" smtClean="0">
                <a:sym typeface="Wingdings" panose="05000000000000000000" pitchFamily="2" charset="2"/>
              </a:rPr>
              <a:t> </a:t>
            </a:r>
            <a:r>
              <a:rPr lang="en-US" altLang="ko-KR" sz="1800" b="1" dirty="0">
                <a:solidFill>
                  <a:srgbClr val="FF0000"/>
                </a:solidFill>
              </a:rPr>
              <a:t>183 Mbps</a:t>
            </a:r>
          </a:p>
          <a:p>
            <a:pPr lvl="1"/>
            <a:r>
              <a:rPr lang="en-US" altLang="ko-KR" sz="1800" dirty="0"/>
              <a:t>MCS 5 : QPSK, code rate = </a:t>
            </a:r>
            <a:r>
              <a:rPr lang="en-US" altLang="ko-KR" sz="1800" dirty="0" smtClean="0"/>
              <a:t>0.35 </a:t>
            </a:r>
            <a:r>
              <a:rPr lang="en-US" altLang="ko-KR" sz="1800" dirty="0" smtClean="0">
                <a:sym typeface="Wingdings" panose="05000000000000000000" pitchFamily="2" charset="2"/>
              </a:rPr>
              <a:t> </a:t>
            </a:r>
            <a:r>
              <a:rPr lang="en-US" altLang="ko-KR" sz="1800" b="1" dirty="0">
                <a:solidFill>
                  <a:srgbClr val="FF00FF"/>
                </a:solidFill>
              </a:rPr>
              <a:t>102 Mbps</a:t>
            </a:r>
          </a:p>
          <a:p>
            <a:pPr lvl="1"/>
            <a:endParaRPr lang="ko-KR" altLang="en-US" sz="18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11</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825" y="2520079"/>
            <a:ext cx="5125761" cy="409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870008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Results – Curved Route</a:t>
            </a:r>
            <a:endParaRPr lang="ko-KR" altLang="en-US" dirty="0"/>
          </a:p>
        </p:txBody>
      </p:sp>
      <p:sp>
        <p:nvSpPr>
          <p:cNvPr id="3" name="내용 개체 틀 2"/>
          <p:cNvSpPr>
            <a:spLocks noGrp="1"/>
          </p:cNvSpPr>
          <p:nvPr>
            <p:ph idx="1"/>
          </p:nvPr>
        </p:nvSpPr>
        <p:spPr/>
        <p:txBody>
          <a:bodyPr/>
          <a:lstStyle/>
          <a:p>
            <a:r>
              <a:rPr lang="en-US" altLang="ko-KR" sz="2400" dirty="0"/>
              <a:t>Frequency domain response (at 320 meters)</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12</a:t>
            </a:fld>
            <a:endParaRPr lang="en-US" altLang="ko-KR"/>
          </a:p>
        </p:txBody>
      </p:sp>
      <p:sp>
        <p:nvSpPr>
          <p:cNvPr id="13" name="TextBox 12"/>
          <p:cNvSpPr txBox="1"/>
          <p:nvPr/>
        </p:nvSpPr>
        <p:spPr>
          <a:xfrm>
            <a:off x="6876256" y="2612670"/>
            <a:ext cx="2448272" cy="738664"/>
          </a:xfrm>
          <a:prstGeom prst="rect">
            <a:avLst/>
          </a:prstGeom>
          <a:noFill/>
        </p:spPr>
        <p:txBody>
          <a:bodyPr wrap="square" rtlCol="0">
            <a:spAutoFit/>
          </a:bodyPr>
          <a:lstStyle/>
          <a:p>
            <a:r>
              <a:rPr lang="en-US" altLang="ko-KR" sz="1400" b="1" dirty="0" smtClean="0">
                <a:solidFill>
                  <a:srgbClr val="00FF00"/>
                </a:solidFill>
              </a:rPr>
              <a:t>Green : </a:t>
            </a:r>
            <a:r>
              <a:rPr lang="en-US" altLang="ko-KR" sz="1400" b="1" dirty="0">
                <a:solidFill>
                  <a:srgbClr val="00FF00"/>
                </a:solidFill>
              </a:rPr>
              <a:t>ABS of ideal channel</a:t>
            </a:r>
          </a:p>
          <a:p>
            <a:r>
              <a:rPr lang="en-US" altLang="ko-KR" sz="1400" b="1" dirty="0" smtClean="0">
                <a:solidFill>
                  <a:srgbClr val="FF00FF"/>
                </a:solidFill>
              </a:rPr>
              <a:t>Magenta : ABS of measured channel </a:t>
            </a:r>
            <a:endParaRPr lang="ko-KR" altLang="en-US" sz="1400" b="1" dirty="0">
              <a:solidFill>
                <a:srgbClr val="FF33CC"/>
              </a:solidFill>
            </a:endParaRPr>
          </a:p>
        </p:txBody>
      </p:sp>
      <p:sp>
        <p:nvSpPr>
          <p:cNvPr id="14" name="TextBox 13"/>
          <p:cNvSpPr txBox="1"/>
          <p:nvPr/>
        </p:nvSpPr>
        <p:spPr>
          <a:xfrm>
            <a:off x="7183660" y="4500157"/>
            <a:ext cx="1522586" cy="307777"/>
          </a:xfrm>
          <a:prstGeom prst="rect">
            <a:avLst/>
          </a:prstGeom>
          <a:noFill/>
        </p:spPr>
        <p:txBody>
          <a:bodyPr wrap="square" rtlCol="0">
            <a:spAutoFit/>
          </a:bodyPr>
          <a:lstStyle/>
          <a:p>
            <a:r>
              <a:rPr lang="en-US" altLang="ko-KR" sz="1400" b="1" dirty="0" smtClean="0">
                <a:solidFill>
                  <a:schemeClr val="tx1"/>
                </a:solidFill>
              </a:rPr>
              <a:t># of sub-carriers</a:t>
            </a:r>
            <a:endParaRPr lang="ko-KR" altLang="en-US" sz="1400" b="1" dirty="0">
              <a:solidFill>
                <a:schemeClr val="tx1"/>
              </a:solidFill>
            </a:endParaRPr>
          </a:p>
        </p:txBody>
      </p:sp>
      <p:grpSp>
        <p:nvGrpSpPr>
          <p:cNvPr id="28" name="그룹 27"/>
          <p:cNvGrpSpPr/>
          <p:nvPr/>
        </p:nvGrpSpPr>
        <p:grpSpPr>
          <a:xfrm>
            <a:off x="1410735" y="1903079"/>
            <a:ext cx="5328592" cy="2146810"/>
            <a:chOff x="1712640" y="1535079"/>
            <a:chExt cx="5328592" cy="214681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40" y="1535079"/>
              <a:ext cx="5328592" cy="214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979712" y="1660669"/>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FA-0, Ant. 0</a:t>
              </a:r>
              <a:endParaRPr kumimoji="1" lang="ko-KR" altLang="en-US" b="1" dirty="0">
                <a:solidFill>
                  <a:srgbClr val="0000CC"/>
                </a:solidFill>
                <a:ea typeface="굴림" panose="020B0600000101010101" pitchFamily="50" charset="-127"/>
              </a:endParaRPr>
            </a:p>
          </p:txBody>
        </p:sp>
        <p:sp>
          <p:nvSpPr>
            <p:cNvPr id="25" name="TextBox 24"/>
            <p:cNvSpPr txBox="1"/>
            <p:nvPr/>
          </p:nvSpPr>
          <p:spPr>
            <a:xfrm>
              <a:off x="4765793" y="1660669"/>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FA-0, Ant. 1</a:t>
              </a:r>
              <a:endParaRPr kumimoji="1" lang="ko-KR" altLang="en-US" b="1" dirty="0">
                <a:solidFill>
                  <a:srgbClr val="0000CC"/>
                </a:solidFill>
                <a:ea typeface="굴림" panose="020B0600000101010101" pitchFamily="50" charset="-127"/>
              </a:endParaRPr>
            </a:p>
          </p:txBody>
        </p:sp>
      </p:grpSp>
      <p:grpSp>
        <p:nvGrpSpPr>
          <p:cNvPr id="29" name="그룹 28"/>
          <p:cNvGrpSpPr/>
          <p:nvPr/>
        </p:nvGrpSpPr>
        <p:grpSpPr>
          <a:xfrm>
            <a:off x="1444573" y="4267700"/>
            <a:ext cx="5294754" cy="2112443"/>
            <a:chOff x="1731666" y="4106330"/>
            <a:chExt cx="5294754" cy="2112443"/>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666" y="4106330"/>
              <a:ext cx="5294754" cy="211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1979712" y="4233731"/>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FA-1, Ant. 0</a:t>
              </a:r>
              <a:endParaRPr kumimoji="1" lang="ko-KR" altLang="en-US" b="1" dirty="0">
                <a:solidFill>
                  <a:srgbClr val="0000CC"/>
                </a:solidFill>
                <a:ea typeface="굴림" panose="020B0600000101010101" pitchFamily="50" charset="-127"/>
              </a:endParaRPr>
            </a:p>
          </p:txBody>
        </p:sp>
        <p:sp>
          <p:nvSpPr>
            <p:cNvPr id="27" name="TextBox 26"/>
            <p:cNvSpPr txBox="1"/>
            <p:nvPr/>
          </p:nvSpPr>
          <p:spPr>
            <a:xfrm>
              <a:off x="4761147" y="4232121"/>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FA-1, Ant. 1</a:t>
              </a:r>
              <a:endParaRPr kumimoji="1" lang="ko-KR" altLang="en-US" b="1" dirty="0">
                <a:solidFill>
                  <a:srgbClr val="0000CC"/>
                </a:solidFill>
                <a:ea typeface="굴림" panose="020B0600000101010101" pitchFamily="50" charset="-127"/>
              </a:endParaRPr>
            </a:p>
          </p:txBody>
        </p:sp>
      </p:grpSp>
      <p:cxnSp>
        <p:nvCxnSpPr>
          <p:cNvPr id="15" name="직선 화살표 연결선 14"/>
          <p:cNvCxnSpPr/>
          <p:nvPr/>
        </p:nvCxnSpPr>
        <p:spPr bwMode="auto">
          <a:xfrm>
            <a:off x="6516216" y="3789040"/>
            <a:ext cx="739273" cy="706327"/>
          </a:xfrm>
          <a:prstGeom prst="straightConnector1">
            <a:avLst/>
          </a:prstGeom>
          <a:solidFill>
            <a:srgbClr val="CCFFCC"/>
          </a:solidFill>
          <a:ln w="12700" cap="rnd" cmpd="sng" algn="ctr">
            <a:solidFill>
              <a:schemeClr val="tx1"/>
            </a:solidFill>
            <a:prstDash val="solid"/>
            <a:round/>
            <a:headEnd type="none" w="med" len="med"/>
            <a:tailEnd type="triangle"/>
          </a:ln>
          <a:effectLst/>
        </p:spPr>
      </p:cxnSp>
      <p:sp>
        <p:nvSpPr>
          <p:cNvPr id="18"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505694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Results – Curved Route</a:t>
            </a:r>
            <a:endParaRPr lang="ko-KR" altLang="en-US" dirty="0"/>
          </a:p>
        </p:txBody>
      </p:sp>
      <p:sp>
        <p:nvSpPr>
          <p:cNvPr id="3" name="내용 개체 틀 2"/>
          <p:cNvSpPr>
            <a:spLocks noGrp="1"/>
          </p:cNvSpPr>
          <p:nvPr>
            <p:ph idx="1"/>
          </p:nvPr>
        </p:nvSpPr>
        <p:spPr/>
        <p:txBody>
          <a:bodyPr/>
          <a:lstStyle/>
          <a:p>
            <a:r>
              <a:rPr lang="en-US" altLang="ko-KR" sz="2400" dirty="0"/>
              <a:t>Time-domain impulse response (at 320 meters</a:t>
            </a:r>
            <a:r>
              <a:rPr lang="en-US" altLang="ko-KR" sz="2400" dirty="0" smtClean="0"/>
              <a:t>)</a:t>
            </a:r>
          </a:p>
          <a:p>
            <a:pPr lvl="1"/>
            <a:r>
              <a:rPr lang="en-US" altLang="ko-KR" sz="2000" dirty="0"/>
              <a:t>Time domain response : IFFT of channel estimation</a:t>
            </a:r>
            <a:endParaRPr lang="ko-KR" altLang="en-US" sz="20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13</a:t>
            </a:fld>
            <a:endParaRPr lang="en-US" altLang="ko-K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23" y="2305350"/>
            <a:ext cx="3349790"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557" y="2289202"/>
            <a:ext cx="3733513" cy="282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48663" y="5076510"/>
            <a:ext cx="1027484" cy="307777"/>
          </a:xfrm>
          <a:prstGeom prst="rect">
            <a:avLst/>
          </a:prstGeom>
          <a:noFill/>
        </p:spPr>
        <p:txBody>
          <a:bodyPr wrap="square" rtlCol="0">
            <a:spAutoFit/>
          </a:bodyPr>
          <a:lstStyle/>
          <a:p>
            <a:r>
              <a:rPr kumimoji="1" lang="en-US" altLang="ko-KR" sz="1400" b="1" dirty="0" smtClean="0">
                <a:solidFill>
                  <a:srgbClr val="0000CC"/>
                </a:solidFill>
                <a:ea typeface="굴림" panose="020B0600000101010101" pitchFamily="50" charset="-127"/>
              </a:rPr>
              <a:t>Ant. 0</a:t>
            </a:r>
            <a:endParaRPr kumimoji="1" lang="ko-KR" altLang="en-US" sz="1400" b="1" dirty="0">
              <a:solidFill>
                <a:srgbClr val="0000CC"/>
              </a:solidFill>
              <a:ea typeface="굴림" panose="020B0600000101010101" pitchFamily="50" charset="-127"/>
            </a:endParaRPr>
          </a:p>
        </p:txBody>
      </p:sp>
      <p:sp>
        <p:nvSpPr>
          <p:cNvPr id="10" name="TextBox 9"/>
          <p:cNvSpPr txBox="1"/>
          <p:nvPr/>
        </p:nvSpPr>
        <p:spPr>
          <a:xfrm>
            <a:off x="6137094" y="5094727"/>
            <a:ext cx="1027484" cy="307777"/>
          </a:xfrm>
          <a:prstGeom prst="rect">
            <a:avLst/>
          </a:prstGeom>
          <a:noFill/>
        </p:spPr>
        <p:txBody>
          <a:bodyPr wrap="square" rtlCol="0">
            <a:spAutoFit/>
          </a:bodyPr>
          <a:lstStyle/>
          <a:p>
            <a:r>
              <a:rPr kumimoji="1" lang="en-US" altLang="ko-KR" sz="1400" b="1" dirty="0" smtClean="0">
                <a:solidFill>
                  <a:srgbClr val="0000CC"/>
                </a:solidFill>
                <a:ea typeface="굴림" panose="020B0600000101010101" pitchFamily="50" charset="-127"/>
              </a:rPr>
              <a:t>Ant. 1</a:t>
            </a:r>
            <a:endParaRPr kumimoji="1" lang="ko-KR" altLang="en-US" sz="1400" b="1" dirty="0">
              <a:solidFill>
                <a:srgbClr val="0000CC"/>
              </a:solidFill>
              <a:ea typeface="굴림" panose="020B0600000101010101" pitchFamily="50" charset="-127"/>
            </a:endParaRPr>
          </a:p>
        </p:txBody>
      </p:sp>
      <p:sp>
        <p:nvSpPr>
          <p:cNvPr id="11" name="TextBox 10"/>
          <p:cNvSpPr txBox="1"/>
          <p:nvPr/>
        </p:nvSpPr>
        <p:spPr>
          <a:xfrm>
            <a:off x="2969894" y="5283278"/>
            <a:ext cx="3132877" cy="553998"/>
          </a:xfrm>
          <a:prstGeom prst="rect">
            <a:avLst/>
          </a:prstGeom>
          <a:noFill/>
        </p:spPr>
        <p:txBody>
          <a:bodyPr wrap="square" rtlCol="0">
            <a:spAutoFit/>
          </a:bodyPr>
          <a:lstStyle/>
          <a:p>
            <a:pPr algn="ctr"/>
            <a:r>
              <a:rPr kumimoji="1" lang="en-US" altLang="ko-KR" sz="1600" b="1" u="sng" dirty="0" smtClean="0">
                <a:solidFill>
                  <a:srgbClr val="C00000"/>
                </a:solidFill>
                <a:ea typeface="굴림" panose="020B0600000101010101" pitchFamily="50" charset="-127"/>
              </a:rPr>
              <a:t>Delay spread ≤ 60 ns</a:t>
            </a:r>
          </a:p>
          <a:p>
            <a:pPr algn="ctr"/>
            <a:r>
              <a:rPr kumimoji="1" lang="en-US" altLang="ko-KR" sz="1400" b="1" dirty="0" smtClean="0">
                <a:ea typeface="굴림" panose="020B0600000101010101" pitchFamily="50" charset="-127"/>
              </a:rPr>
              <a:t>(OFDM CP length = </a:t>
            </a:r>
            <a:r>
              <a:rPr kumimoji="1" lang="el-GR" altLang="ko-KR" sz="1400" b="1" dirty="0">
                <a:ea typeface="굴림" panose="020B0600000101010101" pitchFamily="50" charset="-127"/>
              </a:rPr>
              <a:t>0.69 μ</a:t>
            </a:r>
            <a:r>
              <a:rPr kumimoji="1" lang="en-US" altLang="ko-KR" sz="1400" b="1" dirty="0" smtClean="0">
                <a:ea typeface="굴림" panose="020B0600000101010101" pitchFamily="50" charset="-127"/>
              </a:rPr>
              <a:t>s = 690 ns)</a:t>
            </a:r>
            <a:endParaRPr kumimoji="1" lang="en-US" altLang="ko-KR" sz="1600" b="1" dirty="0">
              <a:ea typeface="굴림" panose="020B0600000101010101" pitchFamily="50" charset="-127"/>
            </a:endParaRPr>
          </a:p>
        </p:txBody>
      </p:sp>
      <p:sp>
        <p:nvSpPr>
          <p:cNvPr id="12" name="TextBox 11"/>
          <p:cNvSpPr txBox="1"/>
          <p:nvPr/>
        </p:nvSpPr>
        <p:spPr>
          <a:xfrm>
            <a:off x="6444208" y="5570656"/>
            <a:ext cx="2288704" cy="738664"/>
          </a:xfrm>
          <a:prstGeom prst="rect">
            <a:avLst/>
          </a:prstGeom>
          <a:noFill/>
        </p:spPr>
        <p:txBody>
          <a:bodyPr wrap="square" rtlCol="0">
            <a:spAutoFit/>
          </a:bodyPr>
          <a:lstStyle/>
          <a:p>
            <a:r>
              <a:rPr kumimoji="1" lang="en-US" altLang="ko-KR" sz="1400" b="1" dirty="0" smtClean="0">
                <a:solidFill>
                  <a:srgbClr val="00FF00"/>
                </a:solidFill>
                <a:ea typeface="굴림" panose="020B0600000101010101" pitchFamily="50" charset="-127"/>
              </a:rPr>
              <a:t>Green : reference </a:t>
            </a:r>
          </a:p>
          <a:p>
            <a:r>
              <a:rPr kumimoji="1" lang="en-US" altLang="ko-KR" sz="1400" b="1" dirty="0" smtClean="0">
                <a:solidFill>
                  <a:srgbClr val="0000FF"/>
                </a:solidFill>
                <a:ea typeface="굴림" panose="020B0600000101010101" pitchFamily="50" charset="-127"/>
              </a:rPr>
              <a:t>Blue : POW of estimated impulse response </a:t>
            </a:r>
            <a:endParaRPr kumimoji="1" lang="ko-KR" altLang="en-US" sz="1400" b="1" dirty="0">
              <a:solidFill>
                <a:srgbClr val="0000FF"/>
              </a:solidFill>
              <a:ea typeface="굴림" panose="020B0600000101010101" pitchFamily="50" charset="-127"/>
            </a:endParaRPr>
          </a:p>
        </p:txBody>
      </p:sp>
      <p:sp>
        <p:nvSpPr>
          <p:cNvPr id="13" name="TextBox 12"/>
          <p:cNvSpPr txBox="1"/>
          <p:nvPr/>
        </p:nvSpPr>
        <p:spPr>
          <a:xfrm>
            <a:off x="621096" y="5580852"/>
            <a:ext cx="1348780" cy="307777"/>
          </a:xfrm>
          <a:prstGeom prst="rect">
            <a:avLst/>
          </a:prstGeom>
          <a:noFill/>
        </p:spPr>
        <p:txBody>
          <a:bodyPr wrap="square" rtlCol="0">
            <a:spAutoFit/>
          </a:bodyPr>
          <a:lstStyle/>
          <a:p>
            <a:r>
              <a:rPr kumimoji="1" lang="en-US" altLang="ko-KR" sz="1400" b="1" dirty="0" smtClean="0">
                <a:solidFill>
                  <a:srgbClr val="000000"/>
                </a:solidFill>
                <a:ea typeface="굴림" panose="020B0600000101010101" pitchFamily="50" charset="-127"/>
              </a:rPr>
              <a:t># of samples</a:t>
            </a:r>
            <a:endParaRPr kumimoji="1" lang="ko-KR" altLang="en-US" sz="1400" b="1" dirty="0">
              <a:solidFill>
                <a:srgbClr val="000000"/>
              </a:solidFill>
              <a:ea typeface="굴림" panose="020B0600000101010101" pitchFamily="50" charset="-127"/>
            </a:endParaRPr>
          </a:p>
        </p:txBody>
      </p:sp>
      <p:cxnSp>
        <p:nvCxnSpPr>
          <p:cNvPr id="14" name="직선 화살표 연결선 13"/>
          <p:cNvCxnSpPr/>
          <p:nvPr/>
        </p:nvCxnSpPr>
        <p:spPr bwMode="auto">
          <a:xfrm flipH="1">
            <a:off x="1259632" y="4869160"/>
            <a:ext cx="216025" cy="783123"/>
          </a:xfrm>
          <a:prstGeom prst="straightConnector1">
            <a:avLst/>
          </a:prstGeom>
          <a:solidFill>
            <a:srgbClr val="CCFFCC"/>
          </a:solidFill>
          <a:ln w="12700" cap="rnd" cmpd="sng" algn="ctr">
            <a:solidFill>
              <a:srgbClr val="000000"/>
            </a:solidFill>
            <a:prstDash val="solid"/>
            <a:round/>
            <a:headEnd type="none" w="med" len="med"/>
            <a:tailEnd type="triangle"/>
          </a:ln>
          <a:effectLst/>
        </p:spPr>
      </p:cxnSp>
      <p:sp>
        <p:nvSpPr>
          <p:cNvPr id="15"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2003910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Results – Curved Route</a:t>
            </a:r>
            <a:endParaRPr lang="ko-KR" altLang="en-US" dirty="0"/>
          </a:p>
        </p:txBody>
      </p:sp>
      <p:sp>
        <p:nvSpPr>
          <p:cNvPr id="3" name="내용 개체 틀 2"/>
          <p:cNvSpPr>
            <a:spLocks noGrp="1"/>
          </p:cNvSpPr>
          <p:nvPr>
            <p:ph idx="1"/>
          </p:nvPr>
        </p:nvSpPr>
        <p:spPr/>
        <p:txBody>
          <a:bodyPr/>
          <a:lstStyle/>
          <a:p>
            <a:r>
              <a:rPr lang="en-US" altLang="ko-KR" sz="2400" dirty="0"/>
              <a:t>Frequency response (at 440 meters)</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14</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60848"/>
            <a:ext cx="6482686" cy="255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75856" y="4739898"/>
            <a:ext cx="2950232" cy="523220"/>
          </a:xfrm>
          <a:prstGeom prst="rect">
            <a:avLst/>
          </a:prstGeom>
          <a:noFill/>
        </p:spPr>
        <p:txBody>
          <a:bodyPr wrap="square" rtlCol="0">
            <a:spAutoFit/>
          </a:bodyPr>
          <a:lstStyle/>
          <a:p>
            <a:r>
              <a:rPr lang="en-US" altLang="ko-KR" sz="1400" b="1" dirty="0" smtClean="0">
                <a:solidFill>
                  <a:srgbClr val="00FF00"/>
                </a:solidFill>
              </a:rPr>
              <a:t>Green : </a:t>
            </a:r>
            <a:r>
              <a:rPr lang="en-US" altLang="ko-KR" sz="1400" b="1" dirty="0">
                <a:solidFill>
                  <a:srgbClr val="00FF00"/>
                </a:solidFill>
              </a:rPr>
              <a:t>ABS of ideal channel</a:t>
            </a:r>
          </a:p>
          <a:p>
            <a:r>
              <a:rPr lang="en-US" altLang="ko-KR" sz="1400" b="1" dirty="0" smtClean="0">
                <a:solidFill>
                  <a:srgbClr val="FF00FF"/>
                </a:solidFill>
              </a:rPr>
              <a:t>Magenta : ABS of measured channel </a:t>
            </a:r>
            <a:endParaRPr lang="ko-KR" altLang="en-US" sz="1400" b="1" dirty="0">
              <a:solidFill>
                <a:srgbClr val="FF33CC"/>
              </a:solidFill>
            </a:endParaRPr>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2907584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a:t>
            </a:r>
            <a:r>
              <a:rPr lang="en-US" altLang="ko-KR" dirty="0" smtClean="0"/>
              <a:t>Results </a:t>
            </a:r>
            <a:r>
              <a:rPr lang="en-US" altLang="ko-KR" dirty="0"/>
              <a:t>– </a:t>
            </a:r>
            <a:r>
              <a:rPr lang="en-US" altLang="ko-KR" dirty="0" smtClean="0"/>
              <a:t>Straight Route</a:t>
            </a:r>
            <a:endParaRPr lang="ko-KR" altLang="en-US" dirty="0"/>
          </a:p>
        </p:txBody>
      </p:sp>
      <p:sp>
        <p:nvSpPr>
          <p:cNvPr id="3" name="내용 개체 틀 2"/>
          <p:cNvSpPr>
            <a:spLocks noGrp="1"/>
          </p:cNvSpPr>
          <p:nvPr>
            <p:ph idx="1"/>
          </p:nvPr>
        </p:nvSpPr>
        <p:spPr/>
        <p:txBody>
          <a:bodyPr/>
          <a:lstStyle/>
          <a:p>
            <a:r>
              <a:rPr lang="en-US" altLang="ko-KR" sz="2400" dirty="0"/>
              <a:t>SNR and </a:t>
            </a:r>
            <a:r>
              <a:rPr lang="en-US" altLang="ko-KR" sz="2400" dirty="0" smtClean="0"/>
              <a:t>data-rate </a:t>
            </a:r>
            <a:r>
              <a:rPr lang="en-US" altLang="ko-KR" sz="2400" dirty="0"/>
              <a:t>according to </a:t>
            </a:r>
            <a:r>
              <a:rPr lang="en-US" altLang="ko-KR" sz="2400" dirty="0" smtClean="0"/>
              <a:t>distance between TX and RX</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15</a:t>
            </a:fld>
            <a:endParaRPr lang="en-US" altLang="ko-K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04864"/>
            <a:ext cx="4970693"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724128" y="2529470"/>
            <a:ext cx="936104" cy="276999"/>
          </a:xfrm>
          <a:prstGeom prst="rect">
            <a:avLst/>
          </a:prstGeom>
          <a:noFill/>
        </p:spPr>
        <p:txBody>
          <a:bodyPr wrap="square" rtlCol="0">
            <a:spAutoFit/>
          </a:bodyPr>
          <a:lstStyle/>
          <a:p>
            <a:r>
              <a:rPr kumimoji="1" lang="en-US" altLang="ko-KR" b="1" dirty="0" smtClean="0">
                <a:solidFill>
                  <a:srgbClr val="0000CC"/>
                </a:solidFill>
                <a:latin typeface="Arial"/>
                <a:ea typeface="굴림" panose="020B0600000101010101" pitchFamily="50" charset="-127"/>
              </a:rPr>
              <a:t>500 Mbps</a:t>
            </a:r>
            <a:endParaRPr kumimoji="1" lang="ko-KR" altLang="en-US" b="1" dirty="0">
              <a:solidFill>
                <a:srgbClr val="0000CC"/>
              </a:solidFill>
              <a:latin typeface="Arial"/>
              <a:ea typeface="굴림" panose="020B0600000101010101" pitchFamily="50" charset="-127"/>
            </a:endParaRPr>
          </a:p>
        </p:txBody>
      </p:sp>
      <p:sp>
        <p:nvSpPr>
          <p:cNvPr id="10" name="타원 9"/>
          <p:cNvSpPr/>
          <p:nvPr/>
        </p:nvSpPr>
        <p:spPr bwMode="auto">
          <a:xfrm>
            <a:off x="4523264" y="3573016"/>
            <a:ext cx="1128856" cy="720080"/>
          </a:xfrm>
          <a:prstGeom prst="ellipse">
            <a:avLst/>
          </a:prstGeom>
          <a:solidFill>
            <a:srgbClr val="CCFFCC">
              <a:alpha val="60000"/>
            </a:srgbClr>
          </a:solidFill>
          <a:ln w="127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ko-KR" altLang="en-US" sz="1800" b="1" i="0" u="none" strike="noStrike" kern="0" cap="none" spc="0" normalizeH="0" baseline="0" noProof="0" smtClean="0">
              <a:ln>
                <a:noFill/>
              </a:ln>
              <a:solidFill>
                <a:srgbClr val="0000CC"/>
              </a:solidFill>
              <a:effectLst/>
              <a:uLnTx/>
              <a:uFillTx/>
              <a:ea typeface="굴림" pitchFamily="50" charset="-127"/>
            </a:endParaRPr>
          </a:p>
        </p:txBody>
      </p:sp>
      <p:sp>
        <p:nvSpPr>
          <p:cNvPr id="11"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3339959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Results – Straight Route</a:t>
            </a:r>
            <a:endParaRPr lang="ko-KR" altLang="en-US" dirty="0"/>
          </a:p>
        </p:txBody>
      </p:sp>
      <p:sp>
        <p:nvSpPr>
          <p:cNvPr id="3" name="내용 개체 틀 2"/>
          <p:cNvSpPr>
            <a:spLocks noGrp="1"/>
          </p:cNvSpPr>
          <p:nvPr>
            <p:ph idx="1"/>
          </p:nvPr>
        </p:nvSpPr>
        <p:spPr/>
        <p:txBody>
          <a:bodyPr/>
          <a:lstStyle/>
          <a:p>
            <a:r>
              <a:rPr lang="en-US" altLang="ko-KR" sz="2400" dirty="0"/>
              <a:t>Frequency domain response (at 1.1 km)</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16</a:t>
            </a:fld>
            <a:endParaRPr lang="en-US" altLang="ko-KR"/>
          </a:p>
        </p:txBody>
      </p:sp>
      <p:sp>
        <p:nvSpPr>
          <p:cNvPr id="11" name="TextBox 10"/>
          <p:cNvSpPr txBox="1"/>
          <p:nvPr/>
        </p:nvSpPr>
        <p:spPr>
          <a:xfrm>
            <a:off x="6745959" y="3725707"/>
            <a:ext cx="2443808" cy="738664"/>
          </a:xfrm>
          <a:prstGeom prst="rect">
            <a:avLst/>
          </a:prstGeom>
          <a:noFill/>
        </p:spPr>
        <p:txBody>
          <a:bodyPr wrap="square" rtlCol="0">
            <a:spAutoFit/>
          </a:bodyPr>
          <a:lstStyle/>
          <a:p>
            <a:r>
              <a:rPr kumimoji="1" lang="en-US" altLang="ko-KR" sz="1400" b="1" dirty="0" smtClean="0">
                <a:solidFill>
                  <a:srgbClr val="00FF00"/>
                </a:solidFill>
                <a:ea typeface="굴림" panose="020B0600000101010101" pitchFamily="50" charset="-127"/>
              </a:rPr>
              <a:t>Green : </a:t>
            </a:r>
            <a:r>
              <a:rPr kumimoji="1" lang="en-US" altLang="ko-KR" sz="1400" b="1" dirty="0">
                <a:solidFill>
                  <a:srgbClr val="00FF00"/>
                </a:solidFill>
                <a:ea typeface="굴림" panose="020B0600000101010101" pitchFamily="50" charset="-127"/>
              </a:rPr>
              <a:t>ABS of ideal channel</a:t>
            </a:r>
          </a:p>
          <a:p>
            <a:r>
              <a:rPr kumimoji="1" lang="en-US" altLang="ko-KR" sz="1400" b="1" dirty="0" smtClean="0">
                <a:solidFill>
                  <a:srgbClr val="FF00FF"/>
                </a:solidFill>
                <a:ea typeface="굴림" panose="020B0600000101010101" pitchFamily="50" charset="-127"/>
              </a:rPr>
              <a:t>Magenta : ABS of measured channel </a:t>
            </a:r>
            <a:endParaRPr kumimoji="1" lang="ko-KR" altLang="en-US" sz="1400" b="1" dirty="0">
              <a:solidFill>
                <a:srgbClr val="FF33CC"/>
              </a:solidFill>
              <a:ea typeface="굴림" panose="020B0600000101010101" pitchFamily="50" charset="-127"/>
            </a:endParaRPr>
          </a:p>
        </p:txBody>
      </p:sp>
      <p:grpSp>
        <p:nvGrpSpPr>
          <p:cNvPr id="16" name="그룹 15"/>
          <p:cNvGrpSpPr/>
          <p:nvPr/>
        </p:nvGrpSpPr>
        <p:grpSpPr>
          <a:xfrm>
            <a:off x="1547664" y="1916833"/>
            <a:ext cx="2232248" cy="2102280"/>
            <a:chOff x="1280592" y="1772817"/>
            <a:chExt cx="2232248" cy="210228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92" y="1772817"/>
              <a:ext cx="2232248" cy="210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369232" y="1779130"/>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FA-0, Ant. 0</a:t>
              </a:r>
              <a:endParaRPr kumimoji="1" lang="ko-KR" altLang="en-US" b="1" dirty="0">
                <a:solidFill>
                  <a:srgbClr val="0000CC"/>
                </a:solidFill>
                <a:ea typeface="굴림" panose="020B0600000101010101" pitchFamily="50" charset="-127"/>
              </a:endParaRPr>
            </a:p>
          </p:txBody>
        </p:sp>
      </p:grpSp>
      <p:grpSp>
        <p:nvGrpSpPr>
          <p:cNvPr id="17" name="그룹 16"/>
          <p:cNvGrpSpPr/>
          <p:nvPr/>
        </p:nvGrpSpPr>
        <p:grpSpPr>
          <a:xfrm>
            <a:off x="4499992" y="1916832"/>
            <a:ext cx="2232248" cy="2102280"/>
            <a:chOff x="4880992" y="1772816"/>
            <a:chExt cx="2232248" cy="210228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992" y="1772816"/>
              <a:ext cx="2232248" cy="210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995950" y="1772816"/>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FA-0, Ant. 1</a:t>
              </a:r>
              <a:endParaRPr kumimoji="1" lang="ko-KR" altLang="en-US" b="1" dirty="0">
                <a:solidFill>
                  <a:srgbClr val="0000CC"/>
                </a:solidFill>
                <a:ea typeface="굴림" panose="020B0600000101010101" pitchFamily="50" charset="-127"/>
              </a:endParaRPr>
            </a:p>
          </p:txBody>
        </p:sp>
      </p:grpSp>
      <p:grpSp>
        <p:nvGrpSpPr>
          <p:cNvPr id="18" name="그룹 17"/>
          <p:cNvGrpSpPr/>
          <p:nvPr/>
        </p:nvGrpSpPr>
        <p:grpSpPr>
          <a:xfrm>
            <a:off x="1547664" y="4242950"/>
            <a:ext cx="2138378" cy="2138378"/>
            <a:chOff x="1280592" y="4098934"/>
            <a:chExt cx="2138378" cy="2138378"/>
          </a:xfrm>
        </p:grpSpPr>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592" y="4098934"/>
              <a:ext cx="2138378" cy="213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369232" y="4117362"/>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FA-1, Ant. 0</a:t>
              </a:r>
              <a:endParaRPr kumimoji="1" lang="ko-KR" altLang="en-US" b="1" dirty="0">
                <a:solidFill>
                  <a:srgbClr val="0000CC"/>
                </a:solidFill>
                <a:ea typeface="굴림" panose="020B0600000101010101" pitchFamily="50" charset="-127"/>
              </a:endParaRPr>
            </a:p>
          </p:txBody>
        </p:sp>
      </p:grpSp>
      <p:grpSp>
        <p:nvGrpSpPr>
          <p:cNvPr id="19" name="그룹 18"/>
          <p:cNvGrpSpPr/>
          <p:nvPr/>
        </p:nvGrpSpPr>
        <p:grpSpPr>
          <a:xfrm>
            <a:off x="4499992" y="4251888"/>
            <a:ext cx="2232248" cy="2102280"/>
            <a:chOff x="4880992" y="4107872"/>
            <a:chExt cx="2232248" cy="2102280"/>
          </a:xfrm>
        </p:grpSpPr>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0992" y="4107872"/>
              <a:ext cx="2232248" cy="210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995950" y="4117361"/>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FA-1, Ant. 1</a:t>
              </a:r>
              <a:endParaRPr kumimoji="1" lang="ko-KR" altLang="en-US" b="1" dirty="0">
                <a:solidFill>
                  <a:srgbClr val="0000CC"/>
                </a:solidFill>
                <a:ea typeface="굴림" panose="020B0600000101010101" pitchFamily="50" charset="-127"/>
              </a:endParaRPr>
            </a:p>
          </p:txBody>
        </p:sp>
      </p:grpSp>
      <p:sp>
        <p:nvSpPr>
          <p:cNvPr id="20"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1381143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Results – Straight Route</a:t>
            </a:r>
            <a:endParaRPr lang="ko-KR" altLang="en-US" dirty="0"/>
          </a:p>
        </p:txBody>
      </p:sp>
      <p:sp>
        <p:nvSpPr>
          <p:cNvPr id="3" name="내용 개체 틀 2"/>
          <p:cNvSpPr>
            <a:spLocks noGrp="1"/>
          </p:cNvSpPr>
          <p:nvPr>
            <p:ph idx="1"/>
          </p:nvPr>
        </p:nvSpPr>
        <p:spPr/>
        <p:txBody>
          <a:bodyPr/>
          <a:lstStyle/>
          <a:p>
            <a:r>
              <a:rPr lang="en-US" altLang="ko-KR" sz="2400" dirty="0"/>
              <a:t>Time-domain impulse response (at 700 meters)</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17</a:t>
            </a:fld>
            <a:endParaRPr lang="en-US" altLang="ko-K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68" y="2110052"/>
            <a:ext cx="3202580" cy="314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024" y="2085216"/>
            <a:ext cx="3252734" cy="32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105128" y="5714672"/>
            <a:ext cx="2447532" cy="738664"/>
          </a:xfrm>
          <a:prstGeom prst="rect">
            <a:avLst/>
          </a:prstGeom>
          <a:noFill/>
        </p:spPr>
        <p:txBody>
          <a:bodyPr wrap="square" rtlCol="0">
            <a:spAutoFit/>
          </a:bodyPr>
          <a:lstStyle/>
          <a:p>
            <a:r>
              <a:rPr kumimoji="1" lang="en-US" altLang="ko-KR" sz="1400" b="1" dirty="0" smtClean="0">
                <a:solidFill>
                  <a:srgbClr val="00FF00"/>
                </a:solidFill>
                <a:ea typeface="굴림" panose="020B0600000101010101" pitchFamily="50" charset="-127"/>
              </a:rPr>
              <a:t>Green : reference timing</a:t>
            </a:r>
          </a:p>
          <a:p>
            <a:r>
              <a:rPr kumimoji="1" lang="en-US" altLang="ko-KR" sz="1400" b="1" dirty="0" smtClean="0">
                <a:solidFill>
                  <a:srgbClr val="0000FF"/>
                </a:solidFill>
                <a:ea typeface="굴림" panose="020B0600000101010101" pitchFamily="50" charset="-127"/>
              </a:rPr>
              <a:t>Blue : POW of estimated impulse response </a:t>
            </a:r>
            <a:endParaRPr kumimoji="1" lang="ko-KR" altLang="en-US" sz="1400" b="1" dirty="0">
              <a:solidFill>
                <a:srgbClr val="0000FF"/>
              </a:solidFill>
              <a:ea typeface="굴림" panose="020B0600000101010101" pitchFamily="50" charset="-127"/>
            </a:endParaRPr>
          </a:p>
        </p:txBody>
      </p:sp>
      <p:cxnSp>
        <p:nvCxnSpPr>
          <p:cNvPr id="10" name="직선 화살표 연결선 9"/>
          <p:cNvCxnSpPr>
            <a:endCxn id="11" idx="0"/>
          </p:cNvCxnSpPr>
          <p:nvPr/>
        </p:nvCxnSpPr>
        <p:spPr bwMode="auto">
          <a:xfrm flipH="1">
            <a:off x="5062605" y="4365104"/>
            <a:ext cx="1669635" cy="1167347"/>
          </a:xfrm>
          <a:prstGeom prst="straightConnector1">
            <a:avLst/>
          </a:prstGeom>
          <a:solidFill>
            <a:srgbClr val="CCFFCC"/>
          </a:solidFill>
          <a:ln w="12700" cap="rnd" cmpd="sng" algn="ctr">
            <a:solidFill>
              <a:srgbClr val="000000"/>
            </a:solidFill>
            <a:prstDash val="solid"/>
            <a:round/>
            <a:headEnd type="none" w="med" len="med"/>
            <a:tailEnd type="triangle"/>
          </a:ln>
          <a:effectLst/>
        </p:spPr>
      </p:cxnSp>
      <p:sp>
        <p:nvSpPr>
          <p:cNvPr id="11" name="TextBox 10"/>
          <p:cNvSpPr txBox="1"/>
          <p:nvPr/>
        </p:nvSpPr>
        <p:spPr>
          <a:xfrm>
            <a:off x="4415610" y="5532451"/>
            <a:ext cx="1293990" cy="307777"/>
          </a:xfrm>
          <a:prstGeom prst="rect">
            <a:avLst/>
          </a:prstGeom>
          <a:noFill/>
        </p:spPr>
        <p:txBody>
          <a:bodyPr wrap="square" rtlCol="0">
            <a:spAutoFit/>
          </a:bodyPr>
          <a:lstStyle/>
          <a:p>
            <a:r>
              <a:rPr kumimoji="1" lang="en-US" altLang="ko-KR" sz="1400" b="1" dirty="0" smtClean="0">
                <a:solidFill>
                  <a:srgbClr val="0000CC"/>
                </a:solidFill>
                <a:ea typeface="굴림" panose="020B0600000101010101" pitchFamily="50" charset="-127"/>
              </a:rPr>
              <a:t>Second peak</a:t>
            </a:r>
            <a:endParaRPr kumimoji="1" lang="ko-KR" altLang="en-US" sz="1400" b="1" dirty="0">
              <a:solidFill>
                <a:srgbClr val="0000CC"/>
              </a:solidFill>
              <a:ea typeface="굴림" panose="020B0600000101010101" pitchFamily="50" charset="-127"/>
            </a:endParaRPr>
          </a:p>
        </p:txBody>
      </p:sp>
      <p:sp>
        <p:nvSpPr>
          <p:cNvPr id="12"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266035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Field Trial of MHN </a:t>
            </a:r>
            <a:r>
              <a:rPr lang="en-US" altLang="ko-KR" dirty="0" smtClean="0"/>
              <a:t>System</a:t>
            </a:r>
            <a:endParaRPr lang="ko-KR" altLang="en-US" dirty="0"/>
          </a:p>
        </p:txBody>
      </p:sp>
      <p:sp>
        <p:nvSpPr>
          <p:cNvPr id="3" name="내용 개체 틀 2"/>
          <p:cNvSpPr>
            <a:spLocks noGrp="1"/>
          </p:cNvSpPr>
          <p:nvPr>
            <p:ph idx="1"/>
          </p:nvPr>
        </p:nvSpPr>
        <p:spPr>
          <a:xfrm>
            <a:off x="685800" y="1412776"/>
            <a:ext cx="7990656" cy="4680000"/>
          </a:xfrm>
        </p:spPr>
        <p:txBody>
          <a:bodyPr/>
          <a:lstStyle/>
          <a:p>
            <a:r>
              <a:rPr lang="en-US" altLang="ko-KR" sz="2400" dirty="0" smtClean="0"/>
              <a:t>MHN Test Bed Installation along Seoul </a:t>
            </a:r>
            <a:r>
              <a:rPr lang="en-US" altLang="ko-KR" sz="2400" dirty="0"/>
              <a:t>S</a:t>
            </a:r>
            <a:r>
              <a:rPr lang="en-US" altLang="ko-KR" sz="2400" dirty="0" smtClean="0"/>
              <a:t>ubway </a:t>
            </a:r>
            <a:r>
              <a:rPr lang="en-US" altLang="ko-KR" sz="2400" dirty="0" smtClean="0">
                <a:solidFill>
                  <a:srgbClr val="FF3399"/>
                </a:solidFill>
              </a:rPr>
              <a:t>Line 8</a:t>
            </a:r>
            <a:endParaRPr lang="ko-KR" altLang="en-US" sz="2400" dirty="0">
              <a:solidFill>
                <a:srgbClr val="FF3399"/>
              </a:solidFill>
            </a:endParaRPr>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18</a:t>
            </a:fld>
            <a:endParaRPr lang="en-US" altLang="ko-KR"/>
          </a:p>
        </p:txBody>
      </p:sp>
      <p:grpSp>
        <p:nvGrpSpPr>
          <p:cNvPr id="24" name="그룹 23"/>
          <p:cNvGrpSpPr/>
          <p:nvPr/>
        </p:nvGrpSpPr>
        <p:grpSpPr>
          <a:xfrm>
            <a:off x="834810" y="1839685"/>
            <a:ext cx="7360359" cy="4187143"/>
            <a:chOff x="827584" y="1844824"/>
            <a:chExt cx="7360359" cy="4187143"/>
          </a:xfrm>
        </p:grpSpPr>
        <p:pic>
          <p:nvPicPr>
            <p:cNvPr id="7" name="_x180566152" descr="EMB00002fec3e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360359" cy="4187143"/>
            </a:xfrm>
            <a:prstGeom prst="rect">
              <a:avLst/>
            </a:prstGeom>
            <a:noFill/>
            <a:extLst>
              <a:ext uri="{909E8E84-426E-40DD-AFC4-6F175D3DCCD1}">
                <a14:hiddenFill xmlns:a14="http://schemas.microsoft.com/office/drawing/2010/main">
                  <a:solidFill>
                    <a:srgbClr val="FFFFFF"/>
                  </a:solidFill>
                </a14:hiddenFill>
              </a:ext>
            </a:extLst>
          </p:spPr>
        </p:pic>
        <p:sp>
          <p:nvSpPr>
            <p:cNvPr id="23" name="직사각형 22"/>
            <p:cNvSpPr/>
            <p:nvPr/>
          </p:nvSpPr>
          <p:spPr bwMode="auto">
            <a:xfrm>
              <a:off x="2135838" y="1883743"/>
              <a:ext cx="2960638" cy="2160240"/>
            </a:xfrm>
            <a:prstGeom prst="rect">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12" name="TextBox 11"/>
          <p:cNvSpPr txBox="1"/>
          <p:nvPr/>
        </p:nvSpPr>
        <p:spPr>
          <a:xfrm>
            <a:off x="6084168" y="2021939"/>
            <a:ext cx="2514137" cy="830997"/>
          </a:xfrm>
          <a:prstGeom prst="rect">
            <a:avLst/>
          </a:prstGeom>
          <a:noFill/>
        </p:spPr>
        <p:txBody>
          <a:bodyPr wrap="square" rtlCol="0">
            <a:spAutoFit/>
          </a:bodyPr>
          <a:lstStyle/>
          <a:p>
            <a:r>
              <a:rPr kumimoji="1" lang="en-US" altLang="ko-KR" dirty="0" err="1" smtClean="0">
                <a:solidFill>
                  <a:srgbClr val="7030A0"/>
                </a:solidFill>
                <a:latin typeface="Arial"/>
                <a:ea typeface="굴림" panose="020B0600000101010101" pitchFamily="50" charset="-127"/>
              </a:rPr>
              <a:t>mDU</a:t>
            </a:r>
            <a:r>
              <a:rPr kumimoji="1" lang="en-US" altLang="ko-KR" dirty="0" smtClean="0">
                <a:solidFill>
                  <a:srgbClr val="7030A0"/>
                </a:solidFill>
                <a:latin typeface="Arial"/>
                <a:ea typeface="굴림" panose="020B0600000101010101" pitchFamily="50" charset="-127"/>
              </a:rPr>
              <a:t> </a:t>
            </a:r>
            <a:r>
              <a:rPr kumimoji="1" lang="en-US" altLang="ko-KR" dirty="0">
                <a:solidFill>
                  <a:srgbClr val="7030A0"/>
                </a:solidFill>
                <a:latin typeface="Arial"/>
                <a:ea typeface="굴림" panose="020B0600000101010101" pitchFamily="50" charset="-127"/>
              </a:rPr>
              <a:t>: MHN Digital Unit</a:t>
            </a:r>
          </a:p>
          <a:p>
            <a:r>
              <a:rPr kumimoji="1" lang="en-US" altLang="ko-KR" dirty="0" err="1">
                <a:solidFill>
                  <a:srgbClr val="7030A0"/>
                </a:solidFill>
                <a:latin typeface="Arial"/>
                <a:ea typeface="굴림" panose="020B0600000101010101" pitchFamily="50" charset="-127"/>
              </a:rPr>
              <a:t>mTE</a:t>
            </a:r>
            <a:r>
              <a:rPr kumimoji="1" lang="en-US" altLang="ko-KR" dirty="0">
                <a:solidFill>
                  <a:srgbClr val="7030A0"/>
                </a:solidFill>
                <a:latin typeface="Arial"/>
                <a:ea typeface="굴림" panose="020B0600000101010101" pitchFamily="50" charset="-127"/>
              </a:rPr>
              <a:t> : MHN Terminal Equipment</a:t>
            </a:r>
          </a:p>
          <a:p>
            <a:r>
              <a:rPr kumimoji="1" lang="en-US" altLang="ko-KR" dirty="0" err="1">
                <a:solidFill>
                  <a:srgbClr val="7030A0"/>
                </a:solidFill>
                <a:latin typeface="Arial"/>
                <a:ea typeface="굴림" panose="020B0600000101010101" pitchFamily="50" charset="-127"/>
              </a:rPr>
              <a:t>mRU</a:t>
            </a:r>
            <a:r>
              <a:rPr kumimoji="1" lang="en-US" altLang="ko-KR" dirty="0">
                <a:solidFill>
                  <a:srgbClr val="7030A0"/>
                </a:solidFill>
                <a:latin typeface="Arial"/>
                <a:ea typeface="굴림" panose="020B0600000101010101" pitchFamily="50" charset="-127"/>
              </a:rPr>
              <a:t> : MHN Radio Unit</a:t>
            </a:r>
          </a:p>
          <a:p>
            <a:r>
              <a:rPr kumimoji="1" lang="en-US" altLang="ko-KR" dirty="0" err="1">
                <a:solidFill>
                  <a:srgbClr val="7030A0"/>
                </a:solidFill>
                <a:latin typeface="Arial"/>
                <a:ea typeface="굴림" panose="020B0600000101010101" pitchFamily="50" charset="-127"/>
              </a:rPr>
              <a:t>mGW</a:t>
            </a:r>
            <a:r>
              <a:rPr kumimoji="1" lang="en-US" altLang="ko-KR" dirty="0">
                <a:solidFill>
                  <a:srgbClr val="7030A0"/>
                </a:solidFill>
                <a:latin typeface="Arial"/>
                <a:ea typeface="굴림" panose="020B0600000101010101" pitchFamily="50" charset="-127"/>
              </a:rPr>
              <a:t> : MHN </a:t>
            </a:r>
            <a:r>
              <a:rPr kumimoji="1" lang="en-US" altLang="ko-KR" dirty="0" smtClean="0">
                <a:solidFill>
                  <a:srgbClr val="7030A0"/>
                </a:solidFill>
                <a:latin typeface="Arial"/>
                <a:ea typeface="굴림" panose="020B0600000101010101" pitchFamily="50" charset="-127"/>
              </a:rPr>
              <a:t>Gateway</a:t>
            </a:r>
            <a:endParaRPr kumimoji="1" lang="en-US" altLang="ko-KR" dirty="0">
              <a:solidFill>
                <a:srgbClr val="7030A0"/>
              </a:solidFill>
              <a:latin typeface="Arial"/>
              <a:ea typeface="굴림" panose="020B0600000101010101" pitchFamily="50" charset="-127"/>
            </a:endParaRPr>
          </a:p>
        </p:txBody>
      </p:sp>
      <p:pic>
        <p:nvPicPr>
          <p:cNvPr id="25" name="그림 24"/>
          <p:cNvPicPr>
            <a:picLocks noChangeAspect="1"/>
          </p:cNvPicPr>
          <p:nvPr/>
        </p:nvPicPr>
        <p:blipFill>
          <a:blip r:embed="rId3"/>
          <a:stretch>
            <a:fillRect/>
          </a:stretch>
        </p:blipFill>
        <p:spPr>
          <a:xfrm>
            <a:off x="2699792" y="1916832"/>
            <a:ext cx="2286598" cy="2316528"/>
          </a:xfrm>
          <a:prstGeom prst="rect">
            <a:avLst/>
          </a:prstGeom>
        </p:spPr>
      </p:pic>
      <p:sp>
        <p:nvSpPr>
          <p:cNvPr id="9" name="TextBox 8"/>
          <p:cNvSpPr txBox="1"/>
          <p:nvPr/>
        </p:nvSpPr>
        <p:spPr>
          <a:xfrm>
            <a:off x="5663932" y="4964310"/>
            <a:ext cx="3417308" cy="523220"/>
          </a:xfrm>
          <a:prstGeom prst="rect">
            <a:avLst/>
          </a:prstGeom>
          <a:noFill/>
        </p:spPr>
        <p:txBody>
          <a:bodyPr wrap="square" rtlCol="0">
            <a:spAutoFit/>
          </a:bodyPr>
          <a:lstStyle/>
          <a:p>
            <a:r>
              <a:rPr kumimoji="1" lang="en-US" altLang="ko-KR" sz="1400" b="1" dirty="0" smtClean="0">
                <a:solidFill>
                  <a:srgbClr val="0000CC"/>
                </a:solidFill>
                <a:latin typeface="Arial"/>
                <a:ea typeface="굴림" panose="020B0600000101010101" pitchFamily="50" charset="-127"/>
              </a:rPr>
              <a:t>Coverage Test : Nov. 10, Nov. 12, 2015 </a:t>
            </a:r>
          </a:p>
          <a:p>
            <a:r>
              <a:rPr kumimoji="1" lang="en-US" altLang="ko-KR" sz="1400" b="1" dirty="0" smtClean="0">
                <a:solidFill>
                  <a:srgbClr val="0000CC"/>
                </a:solidFill>
                <a:latin typeface="Arial"/>
                <a:ea typeface="굴림" panose="020B0600000101010101" pitchFamily="50" charset="-127"/>
              </a:rPr>
              <a:t>End of Construction : Dec. 4, 2015</a:t>
            </a:r>
          </a:p>
        </p:txBody>
      </p:sp>
      <p:grpSp>
        <p:nvGrpSpPr>
          <p:cNvPr id="21" name="그룹 20"/>
          <p:cNvGrpSpPr/>
          <p:nvPr/>
        </p:nvGrpSpPr>
        <p:grpSpPr>
          <a:xfrm>
            <a:off x="3104204" y="5733256"/>
            <a:ext cx="5932292" cy="616797"/>
            <a:chOff x="3086992" y="5711155"/>
            <a:chExt cx="5932292" cy="616797"/>
          </a:xfrm>
        </p:grpSpPr>
        <p:pic>
          <p:nvPicPr>
            <p:cNvPr id="10" name="_x180115688" descr="EMB00002fec3e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992" y="5735982"/>
              <a:ext cx="5932292" cy="591970"/>
            </a:xfrm>
            <a:prstGeom prst="rect">
              <a:avLst/>
            </a:prstGeom>
            <a:noFill/>
            <a:extLst>
              <a:ext uri="{909E8E84-426E-40DD-AFC4-6F175D3DCCD1}">
                <a14:hiddenFill xmlns:a14="http://schemas.microsoft.com/office/drawing/2010/main">
                  <a:solidFill>
                    <a:srgbClr val="FFFFFF"/>
                  </a:solidFill>
                </a14:hiddenFill>
              </a:ext>
            </a:extLst>
          </p:spPr>
        </p:pic>
        <p:sp>
          <p:nvSpPr>
            <p:cNvPr id="16" name="직사각형 15"/>
            <p:cNvSpPr/>
            <p:nvPr/>
          </p:nvSpPr>
          <p:spPr bwMode="auto">
            <a:xfrm>
              <a:off x="3164638" y="5762717"/>
              <a:ext cx="519714" cy="192602"/>
            </a:xfrm>
            <a:prstGeom prst="rect">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7" name="직사각형 16"/>
            <p:cNvSpPr/>
            <p:nvPr/>
          </p:nvSpPr>
          <p:spPr bwMode="auto">
            <a:xfrm>
              <a:off x="7328666" y="5766474"/>
              <a:ext cx="519714" cy="192602"/>
            </a:xfrm>
            <a:prstGeom prst="rect">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8" name="직사각형 17"/>
            <p:cNvSpPr/>
            <p:nvPr/>
          </p:nvSpPr>
          <p:spPr bwMode="auto">
            <a:xfrm>
              <a:off x="7920062" y="5762782"/>
              <a:ext cx="519714" cy="192602"/>
            </a:xfrm>
            <a:prstGeom prst="rect">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3118502" y="5727728"/>
              <a:ext cx="612668" cy="276999"/>
            </a:xfrm>
            <a:prstGeom prst="rect">
              <a:avLst/>
            </a:prstGeom>
            <a:noFill/>
          </p:spPr>
          <p:txBody>
            <a:bodyPr wrap="none" rtlCol="0">
              <a:spAutoFit/>
            </a:bodyPr>
            <a:lstStyle/>
            <a:p>
              <a:r>
                <a:rPr lang="en-US" altLang="ko-KR" b="1" dirty="0" err="1" smtClean="0"/>
                <a:t>Jamsil</a:t>
              </a:r>
              <a:endParaRPr lang="ko-KR" altLang="en-US" b="1" dirty="0"/>
            </a:p>
          </p:txBody>
        </p:sp>
        <p:sp>
          <p:nvSpPr>
            <p:cNvPr id="19" name="TextBox 18"/>
            <p:cNvSpPr txBox="1"/>
            <p:nvPr/>
          </p:nvSpPr>
          <p:spPr>
            <a:xfrm>
              <a:off x="7234768" y="5733700"/>
              <a:ext cx="710451" cy="246221"/>
            </a:xfrm>
            <a:prstGeom prst="rect">
              <a:avLst/>
            </a:prstGeom>
            <a:noFill/>
          </p:spPr>
          <p:txBody>
            <a:bodyPr wrap="none" rtlCol="0">
              <a:spAutoFit/>
            </a:bodyPr>
            <a:lstStyle/>
            <a:p>
              <a:r>
                <a:rPr lang="en-US" altLang="ko-KR" sz="1000" b="1" dirty="0" err="1" smtClean="0"/>
                <a:t>Seokchon</a:t>
              </a:r>
              <a:endParaRPr lang="ko-KR" altLang="en-US" sz="1000" b="1" dirty="0"/>
            </a:p>
          </p:txBody>
        </p:sp>
        <p:sp>
          <p:nvSpPr>
            <p:cNvPr id="20" name="TextBox 19"/>
            <p:cNvSpPr txBox="1"/>
            <p:nvPr/>
          </p:nvSpPr>
          <p:spPr>
            <a:xfrm>
              <a:off x="7842769" y="5711155"/>
              <a:ext cx="670376" cy="276999"/>
            </a:xfrm>
            <a:prstGeom prst="rect">
              <a:avLst/>
            </a:prstGeom>
            <a:noFill/>
          </p:spPr>
          <p:txBody>
            <a:bodyPr wrap="none" rtlCol="0">
              <a:spAutoFit/>
            </a:bodyPr>
            <a:lstStyle/>
            <a:p>
              <a:r>
                <a:rPr lang="en-US" altLang="ko-KR" b="1" dirty="0" err="1" smtClean="0"/>
                <a:t>Songpa</a:t>
              </a:r>
              <a:endParaRPr lang="ko-KR" altLang="en-US" b="1" dirty="0"/>
            </a:p>
          </p:txBody>
        </p:sp>
      </p:grpSp>
      <p:cxnSp>
        <p:nvCxnSpPr>
          <p:cNvPr id="26" name="직선 연결선 25"/>
          <p:cNvCxnSpPr/>
          <p:nvPr/>
        </p:nvCxnSpPr>
        <p:spPr bwMode="auto">
          <a:xfrm>
            <a:off x="1188740" y="1911693"/>
            <a:ext cx="2387580" cy="622732"/>
          </a:xfrm>
          <a:prstGeom prst="line">
            <a:avLst/>
          </a:prstGeom>
          <a:solidFill>
            <a:srgbClr val="CCFFCC"/>
          </a:solidFill>
          <a:ln w="22225" cap="rnd" cmpd="sng" algn="ctr">
            <a:solidFill>
              <a:schemeClr val="accent2"/>
            </a:solidFill>
            <a:prstDash val="sysDot"/>
            <a:round/>
            <a:headEnd type="none" w="med" len="med"/>
            <a:tailEnd type="none" w="med" len="med"/>
          </a:ln>
          <a:effectLst/>
        </p:spPr>
      </p:cxnSp>
      <p:cxnSp>
        <p:nvCxnSpPr>
          <p:cNvPr id="28" name="직선 연결선 27"/>
          <p:cNvCxnSpPr/>
          <p:nvPr/>
        </p:nvCxnSpPr>
        <p:spPr bwMode="auto">
          <a:xfrm flipH="1" flipV="1">
            <a:off x="3701564" y="2924838"/>
            <a:ext cx="3536846" cy="827938"/>
          </a:xfrm>
          <a:prstGeom prst="line">
            <a:avLst/>
          </a:prstGeom>
          <a:solidFill>
            <a:srgbClr val="CCFFCC"/>
          </a:solidFill>
          <a:ln w="22225" cap="rnd" cmpd="sng" algn="ctr">
            <a:solidFill>
              <a:schemeClr val="accent2"/>
            </a:solidFill>
            <a:prstDash val="sysDot"/>
            <a:round/>
            <a:headEnd type="none" w="med" len="med"/>
            <a:tailEnd type="none" w="med" len="med"/>
          </a:ln>
          <a:effectLst/>
        </p:spPr>
      </p:cxnSp>
      <p:sp>
        <p:nvSpPr>
          <p:cNvPr id="27" name="TextBox 26"/>
          <p:cNvSpPr txBox="1"/>
          <p:nvPr/>
        </p:nvSpPr>
        <p:spPr>
          <a:xfrm>
            <a:off x="324644" y="4584249"/>
            <a:ext cx="864096" cy="461665"/>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Jamsil</a:t>
            </a:r>
            <a:r>
              <a:rPr kumimoji="1" lang="en-US" altLang="ko-KR" b="1" dirty="0" smtClean="0">
                <a:solidFill>
                  <a:srgbClr val="0000CC"/>
                </a:solidFill>
                <a:ea typeface="굴림" panose="020B0600000101010101" pitchFamily="50" charset="-127"/>
              </a:rPr>
              <a:t> Station</a:t>
            </a:r>
            <a:endParaRPr kumimoji="1" lang="ko-KR" altLang="en-US" b="1" dirty="0">
              <a:solidFill>
                <a:srgbClr val="0000CC"/>
              </a:solidFill>
              <a:ea typeface="굴림" panose="020B0600000101010101" pitchFamily="50" charset="-127"/>
            </a:endParaRPr>
          </a:p>
        </p:txBody>
      </p:sp>
      <p:sp>
        <p:nvSpPr>
          <p:cNvPr id="29" name="TextBox 28"/>
          <p:cNvSpPr txBox="1"/>
          <p:nvPr/>
        </p:nvSpPr>
        <p:spPr>
          <a:xfrm>
            <a:off x="4283968" y="5111472"/>
            <a:ext cx="864096" cy="461665"/>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Seokchon</a:t>
            </a:r>
            <a:endParaRPr kumimoji="1" lang="en-US" altLang="ko-KR" b="1" dirty="0" smtClean="0">
              <a:solidFill>
                <a:srgbClr val="0000CC"/>
              </a:solidFill>
              <a:ea typeface="굴림" panose="020B0600000101010101" pitchFamily="50" charset="-127"/>
            </a:endParaRPr>
          </a:p>
          <a:p>
            <a:r>
              <a:rPr kumimoji="1" lang="en-US" altLang="ko-KR" b="1" dirty="0" smtClean="0">
                <a:solidFill>
                  <a:srgbClr val="0000CC"/>
                </a:solidFill>
                <a:ea typeface="굴림" panose="020B0600000101010101" pitchFamily="50" charset="-127"/>
              </a:rPr>
              <a:t>Station</a:t>
            </a:r>
            <a:endParaRPr kumimoji="1" lang="ko-KR" altLang="en-US" b="1" dirty="0">
              <a:solidFill>
                <a:srgbClr val="0000CC"/>
              </a:solidFill>
              <a:ea typeface="굴림" panose="020B0600000101010101" pitchFamily="50" charset="-127"/>
            </a:endParaRPr>
          </a:p>
        </p:txBody>
      </p:sp>
      <p:sp>
        <p:nvSpPr>
          <p:cNvPr id="30" name="TextBox 29"/>
          <p:cNvSpPr txBox="1"/>
          <p:nvPr/>
        </p:nvSpPr>
        <p:spPr>
          <a:xfrm>
            <a:off x="6849073" y="4149874"/>
            <a:ext cx="864096" cy="461665"/>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Songpa</a:t>
            </a:r>
            <a:endParaRPr kumimoji="1" lang="en-US" altLang="ko-KR" b="1" dirty="0" smtClean="0">
              <a:solidFill>
                <a:srgbClr val="0000CC"/>
              </a:solidFill>
              <a:ea typeface="굴림" panose="020B0600000101010101" pitchFamily="50" charset="-127"/>
            </a:endParaRPr>
          </a:p>
          <a:p>
            <a:r>
              <a:rPr kumimoji="1" lang="en-US" altLang="ko-KR" b="1" dirty="0" smtClean="0">
                <a:solidFill>
                  <a:srgbClr val="0000CC"/>
                </a:solidFill>
                <a:ea typeface="굴림" panose="020B0600000101010101" pitchFamily="50" charset="-127"/>
              </a:rPr>
              <a:t>Station</a:t>
            </a:r>
            <a:endParaRPr kumimoji="1" lang="ko-KR" altLang="en-US" b="1" dirty="0">
              <a:solidFill>
                <a:srgbClr val="0000CC"/>
              </a:solidFill>
              <a:ea typeface="굴림" panose="020B0600000101010101" pitchFamily="50" charset="-127"/>
            </a:endParaRPr>
          </a:p>
        </p:txBody>
      </p:sp>
      <p:sp>
        <p:nvSpPr>
          <p:cNvPr id="31"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191165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Field Trial of MHN System</a:t>
            </a:r>
            <a:endParaRPr lang="ko-KR" altLang="en-US" dirty="0"/>
          </a:p>
        </p:txBody>
      </p:sp>
      <p:sp>
        <p:nvSpPr>
          <p:cNvPr id="3" name="내용 개체 틀 2"/>
          <p:cNvSpPr>
            <a:spLocks noGrp="1"/>
          </p:cNvSpPr>
          <p:nvPr>
            <p:ph idx="1"/>
          </p:nvPr>
        </p:nvSpPr>
        <p:spPr/>
        <p:txBody>
          <a:bodyPr/>
          <a:lstStyle/>
          <a:p>
            <a:r>
              <a:rPr lang="en-US" altLang="ko-KR" sz="2400" dirty="0"/>
              <a:t>Revision of </a:t>
            </a:r>
            <a:r>
              <a:rPr lang="en-US" altLang="ko-KR" sz="2400" dirty="0" smtClean="0"/>
              <a:t>MHN Test Bed</a:t>
            </a:r>
          </a:p>
          <a:p>
            <a:r>
              <a:rPr lang="en-US" altLang="ko-KR" sz="2400" dirty="0" err="1" smtClean="0"/>
              <a:t>mDU</a:t>
            </a:r>
            <a:r>
              <a:rPr lang="en-US" altLang="ko-KR" sz="2400" dirty="0" smtClean="0"/>
              <a:t> Test Bed at </a:t>
            </a:r>
            <a:r>
              <a:rPr lang="en-US" altLang="ko-KR" sz="2400" dirty="0" err="1" smtClean="0">
                <a:solidFill>
                  <a:schemeClr val="accent2"/>
                </a:solidFill>
              </a:rPr>
              <a:t>Jamsil</a:t>
            </a:r>
            <a:r>
              <a:rPr lang="en-US" altLang="ko-KR" sz="2400" dirty="0" smtClean="0">
                <a:solidFill>
                  <a:schemeClr val="accent2"/>
                </a:solidFill>
              </a:rPr>
              <a:t> Station</a:t>
            </a:r>
            <a:endParaRPr lang="ko-KR" altLang="en-US" sz="2400" dirty="0">
              <a:solidFill>
                <a:schemeClr val="accent2"/>
              </a:solidFill>
            </a:endParaRPr>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19</a:t>
            </a:fld>
            <a:endParaRPr lang="en-US" altLang="ko-KR"/>
          </a:p>
        </p:txBody>
      </p:sp>
      <p:grpSp>
        <p:nvGrpSpPr>
          <p:cNvPr id="52" name="그룹 51"/>
          <p:cNvGrpSpPr/>
          <p:nvPr/>
        </p:nvGrpSpPr>
        <p:grpSpPr>
          <a:xfrm>
            <a:off x="314563" y="2277160"/>
            <a:ext cx="4321298" cy="4113421"/>
            <a:chOff x="314563" y="1979875"/>
            <a:chExt cx="4321298" cy="4113421"/>
          </a:xfrm>
        </p:grpSpPr>
        <p:grpSp>
          <p:nvGrpSpPr>
            <p:cNvPr id="48" name="그룹 47"/>
            <p:cNvGrpSpPr/>
            <p:nvPr/>
          </p:nvGrpSpPr>
          <p:grpSpPr>
            <a:xfrm>
              <a:off x="2911637" y="2692107"/>
              <a:ext cx="1577072" cy="1993952"/>
              <a:chOff x="2911637" y="2692107"/>
              <a:chExt cx="1577072" cy="1993952"/>
            </a:xfrm>
          </p:grpSpPr>
          <p:pic>
            <p:nvPicPr>
              <p:cNvPr id="15" name="그림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16047" y="2913397"/>
                <a:ext cx="1980195" cy="156512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7" name="직사각형 46"/>
              <p:cNvSpPr/>
              <p:nvPr/>
            </p:nvSpPr>
            <p:spPr bwMode="auto">
              <a:xfrm>
                <a:off x="2911637" y="2692107"/>
                <a:ext cx="1577071" cy="1985706"/>
              </a:xfrm>
              <a:prstGeom prst="rect">
                <a:avLst/>
              </a:prstGeom>
              <a:noFill/>
              <a:ln w="38100"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23" name="TextBox 22"/>
            <p:cNvSpPr txBox="1"/>
            <p:nvPr/>
          </p:nvSpPr>
          <p:spPr>
            <a:xfrm>
              <a:off x="2816787" y="5589821"/>
              <a:ext cx="728084"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err="1" smtClean="0">
                  <a:solidFill>
                    <a:srgbClr val="C00000"/>
                  </a:solidFill>
                  <a:latin typeface="맑은 고딕"/>
                  <a:ea typeface="맑은 고딕" panose="020B0503020000020004" pitchFamily="50" charset="-127"/>
                </a:rPr>
                <a:t>mGW</a:t>
              </a:r>
              <a:endParaRPr lang="ko-KR" altLang="en-US" sz="1600" b="1" dirty="0">
                <a:solidFill>
                  <a:srgbClr val="C00000"/>
                </a:solidFill>
                <a:latin typeface="맑은 고딕"/>
                <a:ea typeface="맑은 고딕" panose="020B0503020000020004" pitchFamily="50" charset="-127"/>
              </a:endParaRPr>
            </a:p>
          </p:txBody>
        </p:sp>
        <p:pic>
          <p:nvPicPr>
            <p:cNvPr id="17" name="그림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327" y="2011742"/>
              <a:ext cx="2330274" cy="4081554"/>
            </a:xfrm>
            <a:prstGeom prst="rect">
              <a:avLst/>
            </a:prstGeom>
            <a:ln>
              <a:noFill/>
            </a:ln>
            <a:effectLst>
              <a:outerShdw blurRad="292100" dist="139700" dir="2700000" algn="tl" rotWithShape="0">
                <a:srgbClr val="333333">
                  <a:alpha val="65000"/>
                </a:srgbClr>
              </a:outerShdw>
            </a:effectLst>
          </p:spPr>
        </p:pic>
        <p:sp>
          <p:nvSpPr>
            <p:cNvPr id="8" name="직사각형 7"/>
            <p:cNvSpPr/>
            <p:nvPr/>
          </p:nvSpPr>
          <p:spPr bwMode="auto">
            <a:xfrm>
              <a:off x="781598" y="4342842"/>
              <a:ext cx="1463367" cy="421801"/>
            </a:xfrm>
            <a:prstGeom prst="rect">
              <a:avLst/>
            </a:prstGeom>
            <a:noFill/>
            <a:ln w="381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6" name="직사각형 25"/>
            <p:cNvSpPr/>
            <p:nvPr/>
          </p:nvSpPr>
          <p:spPr bwMode="auto">
            <a:xfrm>
              <a:off x="755576" y="3132003"/>
              <a:ext cx="1530424" cy="1084692"/>
            </a:xfrm>
            <a:prstGeom prst="rect">
              <a:avLst/>
            </a:prstGeom>
            <a:noFill/>
            <a:ln w="38100"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0" name="직사각형 29"/>
            <p:cNvSpPr/>
            <p:nvPr/>
          </p:nvSpPr>
          <p:spPr bwMode="auto">
            <a:xfrm>
              <a:off x="849374" y="3579823"/>
              <a:ext cx="1346362" cy="191287"/>
            </a:xfrm>
            <a:prstGeom prst="rect">
              <a:avLst/>
            </a:prstGeom>
            <a:noFill/>
            <a:ln w="38100"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25" name="직선 화살표 연결선 24"/>
            <p:cNvCxnSpPr/>
            <p:nvPr/>
          </p:nvCxnSpPr>
          <p:spPr>
            <a:xfrm flipV="1">
              <a:off x="2204701" y="3429000"/>
              <a:ext cx="706937" cy="150823"/>
            </a:xfrm>
            <a:prstGeom prst="straightConnector1">
              <a:avLst/>
            </a:prstGeom>
            <a:noFill/>
            <a:ln w="38100" cap="flat" cmpd="sng" algn="ctr">
              <a:solidFill>
                <a:schemeClr val="accent2"/>
              </a:solidFill>
              <a:prstDash val="solid"/>
              <a:tailEnd type="triangle"/>
            </a:ln>
            <a:effectLst>
              <a:outerShdw blurRad="40000" dist="23000" dir="5400000" rotWithShape="0">
                <a:srgbClr val="000000">
                  <a:alpha val="35000"/>
                </a:srgbClr>
              </a:outerShdw>
            </a:effectLst>
          </p:spPr>
        </p:cxnSp>
        <p:cxnSp>
          <p:nvCxnSpPr>
            <p:cNvPr id="24" name="직선 화살표 연결선 23"/>
            <p:cNvCxnSpPr/>
            <p:nvPr/>
          </p:nvCxnSpPr>
          <p:spPr>
            <a:xfrm>
              <a:off x="2204701" y="4952092"/>
              <a:ext cx="706936" cy="681861"/>
            </a:xfrm>
            <a:prstGeom prst="straightConnector1">
              <a:avLst/>
            </a:prstGeom>
            <a:noFill/>
            <a:ln w="38100" cap="flat" cmpd="sng" algn="ctr">
              <a:solidFill>
                <a:srgbClr val="C00000"/>
              </a:solidFill>
              <a:prstDash val="solid"/>
              <a:tailEnd type="triangle"/>
            </a:ln>
            <a:effectLst>
              <a:outerShdw blurRad="40000" dist="23000" dir="5400000" rotWithShape="0">
                <a:srgbClr val="000000">
                  <a:alpha val="35000"/>
                </a:srgbClr>
              </a:outerShdw>
            </a:effectLst>
          </p:spPr>
        </p:cxnSp>
        <p:cxnSp>
          <p:nvCxnSpPr>
            <p:cNvPr id="37" name="직선 화살표 연결선 36"/>
            <p:cNvCxnSpPr/>
            <p:nvPr/>
          </p:nvCxnSpPr>
          <p:spPr>
            <a:xfrm>
              <a:off x="3864319" y="3764920"/>
              <a:ext cx="228999" cy="130216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타원 37"/>
            <p:cNvSpPr/>
            <p:nvPr/>
          </p:nvSpPr>
          <p:spPr>
            <a:xfrm>
              <a:off x="3415911" y="3086890"/>
              <a:ext cx="677407" cy="6988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p:cNvSpPr txBox="1"/>
            <p:nvPr/>
          </p:nvSpPr>
          <p:spPr>
            <a:xfrm>
              <a:off x="314563" y="1979875"/>
              <a:ext cx="962123"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smtClean="0">
                  <a:solidFill>
                    <a:schemeClr val="accent2"/>
                  </a:solidFill>
                  <a:latin typeface="맑은 고딕"/>
                  <a:ea typeface="맑은 고딕" panose="020B0503020000020004" pitchFamily="50" charset="-127"/>
                </a:rPr>
                <a:t>5 </a:t>
              </a:r>
              <a:r>
                <a:rPr lang="en-US" altLang="ko-KR" sz="1600" b="1" dirty="0" err="1" smtClean="0">
                  <a:solidFill>
                    <a:schemeClr val="accent2"/>
                  </a:solidFill>
                  <a:latin typeface="맑은 고딕"/>
                  <a:ea typeface="맑은 고딕" panose="020B0503020000020004" pitchFamily="50" charset="-127"/>
                </a:rPr>
                <a:t>mDUs</a:t>
              </a:r>
              <a:endParaRPr lang="ko-KR" altLang="en-US" sz="1600" b="1" dirty="0">
                <a:solidFill>
                  <a:schemeClr val="accent2"/>
                </a:solidFill>
                <a:latin typeface="맑은 고딕"/>
                <a:ea typeface="맑은 고딕" panose="020B0503020000020004" pitchFamily="50" charset="-127"/>
              </a:endParaRPr>
            </a:p>
          </p:txBody>
        </p:sp>
        <p:cxnSp>
          <p:nvCxnSpPr>
            <p:cNvPr id="41" name="직선 화살표 연결선 40"/>
            <p:cNvCxnSpPr/>
            <p:nvPr/>
          </p:nvCxnSpPr>
          <p:spPr>
            <a:xfrm>
              <a:off x="685800" y="2318429"/>
              <a:ext cx="69776" cy="812532"/>
            </a:xfrm>
            <a:prstGeom prst="straightConnector1">
              <a:avLst/>
            </a:prstGeom>
            <a:noFill/>
            <a:ln w="38100" cap="flat" cmpd="sng" algn="ctr">
              <a:solidFill>
                <a:schemeClr val="accent2"/>
              </a:solidFill>
              <a:prstDash val="solid"/>
              <a:tailEnd type="triangle"/>
            </a:ln>
            <a:effectLst>
              <a:outerShdw blurRad="40000" dist="23000" dir="5400000" rotWithShape="0">
                <a:srgbClr val="000000">
                  <a:alpha val="35000"/>
                </a:srgbClr>
              </a:outerShdw>
            </a:effectLst>
          </p:spPr>
        </p:cxnSp>
        <p:sp>
          <p:nvSpPr>
            <p:cNvPr id="45" name="TextBox 44"/>
            <p:cNvSpPr txBox="1"/>
            <p:nvPr/>
          </p:nvSpPr>
          <p:spPr>
            <a:xfrm>
              <a:off x="3540689" y="5014916"/>
              <a:ext cx="1095172"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smtClean="0">
                  <a:solidFill>
                    <a:srgbClr val="00B0F0"/>
                  </a:solidFill>
                  <a:latin typeface="맑은 고딕"/>
                  <a:ea typeface="맑은 고딕" panose="020B0503020000020004" pitchFamily="50" charset="-127"/>
                </a:rPr>
                <a:t>MODEMs</a:t>
              </a:r>
            </a:p>
          </p:txBody>
        </p:sp>
        <p:sp>
          <p:nvSpPr>
            <p:cNvPr id="50" name="직사각형 49"/>
            <p:cNvSpPr/>
            <p:nvPr/>
          </p:nvSpPr>
          <p:spPr bwMode="auto">
            <a:xfrm>
              <a:off x="342620" y="2006642"/>
              <a:ext cx="4259623" cy="4086134"/>
            </a:xfrm>
            <a:prstGeom prst="rect">
              <a:avLst/>
            </a:prstGeom>
            <a:noFill/>
            <a:ln w="381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57" name="그룹 56"/>
          <p:cNvGrpSpPr/>
          <p:nvPr/>
        </p:nvGrpSpPr>
        <p:grpSpPr>
          <a:xfrm>
            <a:off x="5536874" y="1547363"/>
            <a:ext cx="3355606" cy="2097661"/>
            <a:chOff x="5111560" y="1484784"/>
            <a:chExt cx="3355606" cy="2097661"/>
          </a:xfrm>
        </p:grpSpPr>
        <p:pic>
          <p:nvPicPr>
            <p:cNvPr id="11" name="_x180114008" descr="EMB00002fec3e7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560" y="1484784"/>
              <a:ext cx="3348872" cy="20976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870519" y="1621861"/>
              <a:ext cx="1444128" cy="338554"/>
            </a:xfrm>
            <a:prstGeom prst="rect">
              <a:avLst/>
            </a:prstGeom>
            <a:noFill/>
          </p:spPr>
          <p:txBody>
            <a:bodyPr wrap="square" rtlCol="0">
              <a:spAutoFit/>
            </a:bodyPr>
            <a:lstStyle>
              <a:defPPr>
                <a:defRPr lang="ko-KR"/>
              </a:defPPr>
              <a:lvl1pPr>
                <a:defRPr sz="1400">
                  <a:latin typeface="+mn-lt"/>
                </a:defRPr>
              </a:lvl1pPr>
            </a:lstStyle>
            <a:p>
              <a:r>
                <a:rPr kumimoji="1" lang="en-US" altLang="ko-KR" sz="1600" b="1" dirty="0" err="1" smtClean="0">
                  <a:solidFill>
                    <a:srgbClr val="0000CC"/>
                  </a:solidFill>
                  <a:ea typeface="굴림" panose="020B0600000101010101" pitchFamily="50" charset="-127"/>
                </a:rPr>
                <a:t>mRU</a:t>
              </a:r>
              <a:r>
                <a:rPr kumimoji="1" lang="en-US" altLang="ko-KR" sz="1600" b="1" dirty="0" smtClean="0">
                  <a:solidFill>
                    <a:srgbClr val="0000CC"/>
                  </a:solidFill>
                  <a:ea typeface="굴림" panose="020B0600000101010101" pitchFamily="50" charset="-127"/>
                </a:rPr>
                <a:t> of </a:t>
              </a:r>
              <a:r>
                <a:rPr kumimoji="1" lang="en-US" altLang="ko-KR" sz="1600" b="1" dirty="0" err="1" smtClean="0">
                  <a:solidFill>
                    <a:srgbClr val="0000CC"/>
                  </a:solidFill>
                  <a:ea typeface="굴림" panose="020B0600000101010101" pitchFamily="50" charset="-127"/>
                </a:rPr>
                <a:t>mDU</a:t>
              </a:r>
              <a:endParaRPr kumimoji="1" lang="ko-KR" altLang="en-US" sz="1600" b="1" dirty="0">
                <a:solidFill>
                  <a:srgbClr val="0000CC"/>
                </a:solidFill>
                <a:ea typeface="굴림" panose="020B0600000101010101" pitchFamily="50" charset="-127"/>
              </a:endParaRPr>
            </a:p>
          </p:txBody>
        </p:sp>
        <p:sp>
          <p:nvSpPr>
            <p:cNvPr id="53" name="직사각형 52"/>
            <p:cNvSpPr/>
            <p:nvPr/>
          </p:nvSpPr>
          <p:spPr bwMode="auto">
            <a:xfrm>
              <a:off x="5128626" y="1494638"/>
              <a:ext cx="3338540" cy="2074811"/>
            </a:xfrm>
            <a:prstGeom prst="rect">
              <a:avLst/>
            </a:prstGeom>
            <a:noFill/>
            <a:ln w="381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56" name="그룹 55"/>
          <p:cNvGrpSpPr/>
          <p:nvPr/>
        </p:nvGrpSpPr>
        <p:grpSpPr>
          <a:xfrm>
            <a:off x="5172013" y="4005064"/>
            <a:ext cx="3743327" cy="2178050"/>
            <a:chOff x="5004046" y="4225660"/>
            <a:chExt cx="3743327" cy="2178050"/>
          </a:xfrm>
        </p:grpSpPr>
        <p:pic>
          <p:nvPicPr>
            <p:cNvPr id="12" name="_x180114088" descr="EMB00002fec3e7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225660"/>
              <a:ext cx="3743325" cy="2178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80312" y="4318733"/>
              <a:ext cx="639876" cy="338554"/>
            </a:xfrm>
            <a:prstGeom prst="rect">
              <a:avLst/>
            </a:prstGeom>
            <a:noFill/>
          </p:spPr>
          <p:txBody>
            <a:bodyPr wrap="square" rtlCol="0">
              <a:spAutoFit/>
            </a:bodyPr>
            <a:lstStyle/>
            <a:p>
              <a:r>
                <a:rPr kumimoji="1" lang="en-US" altLang="ko-KR" sz="1600" b="1" dirty="0" err="1" smtClean="0">
                  <a:solidFill>
                    <a:srgbClr val="0000CC"/>
                  </a:solidFill>
                  <a:latin typeface="Arial"/>
                  <a:ea typeface="굴림" panose="020B0600000101010101" pitchFamily="50" charset="-127"/>
                </a:rPr>
                <a:t>mTE</a:t>
              </a:r>
              <a:endParaRPr kumimoji="1" lang="ko-KR" altLang="en-US" sz="1600" b="1" dirty="0">
                <a:solidFill>
                  <a:srgbClr val="0000CC"/>
                </a:solidFill>
                <a:latin typeface="Arial"/>
                <a:ea typeface="굴림" panose="020B0600000101010101" pitchFamily="50" charset="-127"/>
              </a:endParaRPr>
            </a:p>
          </p:txBody>
        </p:sp>
        <p:sp>
          <p:nvSpPr>
            <p:cNvPr id="55" name="직사각형 54"/>
            <p:cNvSpPr/>
            <p:nvPr/>
          </p:nvSpPr>
          <p:spPr bwMode="auto">
            <a:xfrm>
              <a:off x="5004046" y="4225660"/>
              <a:ext cx="3716823" cy="2156673"/>
            </a:xfrm>
            <a:prstGeom prst="rect">
              <a:avLst/>
            </a:prstGeom>
            <a:noFill/>
            <a:ln w="381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60" name="자유형 59"/>
          <p:cNvSpPr/>
          <p:nvPr/>
        </p:nvSpPr>
        <p:spPr bwMode="auto">
          <a:xfrm>
            <a:off x="3635896" y="2492127"/>
            <a:ext cx="1894244" cy="475888"/>
          </a:xfrm>
          <a:custGeom>
            <a:avLst/>
            <a:gdLst>
              <a:gd name="connsiteX0" fmla="*/ 0 w 1479176"/>
              <a:gd name="connsiteY0" fmla="*/ 431315 h 431315"/>
              <a:gd name="connsiteX1" fmla="*/ 537882 w 1479176"/>
              <a:gd name="connsiteY1" fmla="*/ 1009 h 431315"/>
              <a:gd name="connsiteX2" fmla="*/ 1192305 w 1479176"/>
              <a:gd name="connsiteY2" fmla="*/ 305809 h 431315"/>
              <a:gd name="connsiteX3" fmla="*/ 1479176 w 1479176"/>
              <a:gd name="connsiteY3" fmla="*/ 90656 h 431315"/>
            </a:gdLst>
            <a:ahLst/>
            <a:cxnLst>
              <a:cxn ang="0">
                <a:pos x="connsiteX0" y="connsiteY0"/>
              </a:cxn>
              <a:cxn ang="0">
                <a:pos x="connsiteX1" y="connsiteY1"/>
              </a:cxn>
              <a:cxn ang="0">
                <a:pos x="connsiteX2" y="connsiteY2"/>
              </a:cxn>
              <a:cxn ang="0">
                <a:pos x="connsiteX3" y="connsiteY3"/>
              </a:cxn>
            </a:cxnLst>
            <a:rect l="l" t="t" r="r" b="b"/>
            <a:pathLst>
              <a:path w="1479176" h="431315">
                <a:moveTo>
                  <a:pt x="0" y="431315"/>
                </a:moveTo>
                <a:cubicBezTo>
                  <a:pt x="169582" y="226621"/>
                  <a:pt x="339165" y="21927"/>
                  <a:pt x="537882" y="1009"/>
                </a:cubicBezTo>
                <a:cubicBezTo>
                  <a:pt x="736599" y="-19909"/>
                  <a:pt x="1035423" y="290868"/>
                  <a:pt x="1192305" y="305809"/>
                </a:cubicBezTo>
                <a:cubicBezTo>
                  <a:pt x="1349187" y="320750"/>
                  <a:pt x="1414181" y="205703"/>
                  <a:pt x="1479176" y="90656"/>
                </a:cubicBezTo>
              </a:path>
            </a:pathLst>
          </a:custGeom>
          <a:noFill/>
          <a:ln w="381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61" name="TextBox 60"/>
          <p:cNvSpPr txBox="1"/>
          <p:nvPr/>
        </p:nvSpPr>
        <p:spPr>
          <a:xfrm>
            <a:off x="2619672" y="2366276"/>
            <a:ext cx="1430200"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smtClean="0">
                <a:latin typeface="맑은 고딕"/>
                <a:ea typeface="맑은 고딕" panose="020B0503020000020004" pitchFamily="50" charset="-127"/>
              </a:rPr>
              <a:t>Optical Fiber</a:t>
            </a:r>
            <a:endParaRPr lang="ko-KR" altLang="en-US" sz="1600" b="1" dirty="0">
              <a:latin typeface="맑은 고딕"/>
              <a:ea typeface="맑은 고딕" panose="020B0503020000020004" pitchFamily="50" charset="-127"/>
            </a:endParaRPr>
          </a:p>
        </p:txBody>
      </p:sp>
      <p:pic>
        <p:nvPicPr>
          <p:cNvPr id="34" name="그림 33"/>
          <p:cNvPicPr>
            <a:picLocks noChangeAspect="1"/>
          </p:cNvPicPr>
          <p:nvPr/>
        </p:nvPicPr>
        <p:blipFill>
          <a:blip r:embed="rId6"/>
          <a:stretch>
            <a:fillRect/>
          </a:stretch>
        </p:blipFill>
        <p:spPr>
          <a:xfrm rot="16200000">
            <a:off x="6560085" y="3696513"/>
            <a:ext cx="1313404" cy="311809"/>
          </a:xfrm>
          <a:prstGeom prst="rect">
            <a:avLst/>
          </a:prstGeom>
        </p:spPr>
      </p:pic>
      <p:sp>
        <p:nvSpPr>
          <p:cNvPr id="9" name="직사각형 8"/>
          <p:cNvSpPr/>
          <p:nvPr/>
        </p:nvSpPr>
        <p:spPr>
          <a:xfrm>
            <a:off x="3517701" y="5531270"/>
            <a:ext cx="1132041" cy="276999"/>
          </a:xfrm>
          <a:prstGeom prst="rect">
            <a:avLst/>
          </a:prstGeom>
        </p:spPr>
        <p:txBody>
          <a:bodyPr wrap="none">
            <a:spAutoFit/>
          </a:bodyPr>
          <a:lstStyle/>
          <a:p>
            <a:pPr eaLnBrk="1" fontAlgn="auto" latinLnBrk="1" hangingPunct="1">
              <a:spcBef>
                <a:spcPts val="0"/>
              </a:spcBef>
              <a:spcAft>
                <a:spcPts val="0"/>
              </a:spcAft>
            </a:pPr>
            <a:r>
              <a:rPr lang="en-US" altLang="ko-KR" b="1" dirty="0" smtClean="0">
                <a:solidFill>
                  <a:srgbClr val="00B0F0"/>
                </a:solidFill>
                <a:latin typeface="맑은 고딕"/>
                <a:ea typeface="맑은 고딕" panose="020B0503020000020004" pitchFamily="50" charset="-127"/>
              </a:rPr>
              <a:t>(for 2 </a:t>
            </a:r>
            <a:r>
              <a:rPr lang="en-US" altLang="ko-KR" b="1" dirty="0" err="1" smtClean="0">
                <a:solidFill>
                  <a:srgbClr val="00B0F0"/>
                </a:solidFill>
                <a:latin typeface="맑은 고딕"/>
                <a:ea typeface="맑은 고딕" panose="020B0503020000020004" pitchFamily="50" charset="-127"/>
              </a:rPr>
              <a:t>mRUs</a:t>
            </a:r>
            <a:r>
              <a:rPr lang="en-US" altLang="ko-KR" b="1" dirty="0" smtClean="0">
                <a:solidFill>
                  <a:srgbClr val="00B0F0"/>
                </a:solidFill>
                <a:latin typeface="맑은 고딕"/>
                <a:ea typeface="맑은 고딕" panose="020B0503020000020004" pitchFamily="50" charset="-127"/>
              </a:rPr>
              <a:t>)</a:t>
            </a:r>
            <a:endParaRPr lang="en-US" altLang="ko-KR" b="1" dirty="0">
              <a:solidFill>
                <a:srgbClr val="00B0F0"/>
              </a:solidFill>
              <a:latin typeface="맑은 고딕"/>
              <a:ea typeface="맑은 고딕" panose="020B0503020000020004" pitchFamily="50" charset="-127"/>
            </a:endParaRPr>
          </a:p>
        </p:txBody>
      </p:sp>
      <p:sp>
        <p:nvSpPr>
          <p:cNvPr id="36"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2084187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Introduction</a:t>
            </a:r>
            <a:endParaRPr lang="ko-KR" altLang="en-US" dirty="0"/>
          </a:p>
        </p:txBody>
      </p:sp>
      <p:sp>
        <p:nvSpPr>
          <p:cNvPr id="3" name="내용 개체 틀 2"/>
          <p:cNvSpPr>
            <a:spLocks noGrp="1"/>
          </p:cNvSpPr>
          <p:nvPr>
            <p:ph idx="1"/>
          </p:nvPr>
        </p:nvSpPr>
        <p:spPr/>
        <p:txBody>
          <a:bodyPr/>
          <a:lstStyle/>
          <a:p>
            <a:r>
              <a:rPr lang="en-US" altLang="ko-KR" sz="2000" dirty="0"/>
              <a:t>People want to access Internet every time and every where </a:t>
            </a:r>
          </a:p>
          <a:p>
            <a:r>
              <a:rPr lang="en-US" altLang="ko-KR" sz="2000" dirty="0" smtClean="0"/>
              <a:t>Current Wi-Fi service provided in high-speed trains </a:t>
            </a:r>
            <a:r>
              <a:rPr lang="en-US" altLang="ko-KR" sz="2000" dirty="0"/>
              <a:t>and </a:t>
            </a:r>
            <a:r>
              <a:rPr lang="en-US" altLang="ko-KR" sz="2000" dirty="0" smtClean="0"/>
              <a:t>subways is hard to </a:t>
            </a:r>
            <a:r>
              <a:rPr lang="en-US" altLang="ko-KR" sz="2000" dirty="0"/>
              <a:t>satisfy </a:t>
            </a:r>
            <a:r>
              <a:rPr lang="en-US" altLang="ko-KR" sz="2000" dirty="0" smtClean="0"/>
              <a:t>onboard passengers’ demand</a:t>
            </a:r>
          </a:p>
          <a:p>
            <a:pPr lvl="1"/>
            <a:r>
              <a:rPr lang="en-US" altLang="ko-KR" sz="1600" dirty="0" smtClean="0"/>
              <a:t>Need performance enhancement</a:t>
            </a:r>
            <a:endParaRPr lang="en-US" altLang="ko-KR" sz="1600" dirty="0"/>
          </a:p>
          <a:p>
            <a:r>
              <a:rPr lang="en-US" altLang="ko-KR" sz="2000" dirty="0"/>
              <a:t>Increasing data rate is possible by using abundant spectrum </a:t>
            </a:r>
            <a:r>
              <a:rPr lang="en-US" altLang="ko-KR" sz="2000" dirty="0" smtClean="0"/>
              <a:t>available in millimeter wave</a:t>
            </a:r>
            <a:endParaRPr lang="en-US" altLang="ko-KR" sz="2000" dirty="0"/>
          </a:p>
          <a:p>
            <a:endParaRPr lang="en-US" altLang="ko-KR" sz="2000" dirty="0" smtClean="0"/>
          </a:p>
          <a:p>
            <a:r>
              <a:rPr lang="en-US" altLang="ko-KR" sz="2000" dirty="0" smtClean="0"/>
              <a:t>Current ongoing project in ETRI</a:t>
            </a:r>
            <a:endParaRPr lang="en-US" altLang="ko-KR" sz="2000" dirty="0"/>
          </a:p>
          <a:p>
            <a:pPr lvl="1"/>
            <a:r>
              <a:rPr lang="en-US" altLang="ko-KR" sz="1600" dirty="0"/>
              <a:t>Project Name : Mobile Hotspot </a:t>
            </a:r>
            <a:r>
              <a:rPr lang="en-US" altLang="ko-KR" sz="1600" dirty="0" smtClean="0"/>
              <a:t>Network (MHN)</a:t>
            </a:r>
            <a:endParaRPr lang="en-US" altLang="ko-KR" sz="1600" dirty="0"/>
          </a:p>
          <a:p>
            <a:pPr lvl="2"/>
            <a:r>
              <a:rPr lang="en-US" altLang="ko-KR" sz="1200" dirty="0" smtClean="0"/>
              <a:t>Development of MHN mobile wireless backhaul system</a:t>
            </a:r>
            <a:endParaRPr lang="en-US" altLang="ko-KR" sz="1200" dirty="0"/>
          </a:p>
          <a:p>
            <a:r>
              <a:rPr lang="en-US" altLang="ko-KR" sz="2000" dirty="0" smtClean="0"/>
              <a:t>Objective of this document </a:t>
            </a:r>
          </a:p>
          <a:p>
            <a:pPr lvl="1"/>
            <a:r>
              <a:rPr lang="en-US" altLang="ko-KR" sz="1600" dirty="0" smtClean="0"/>
              <a:t>Provide </a:t>
            </a:r>
            <a:r>
              <a:rPr lang="en-US" altLang="ko-KR" sz="1600" dirty="0" smtClean="0"/>
              <a:t>recent performance </a:t>
            </a:r>
            <a:r>
              <a:rPr lang="en-US" altLang="ko-KR" sz="1600" dirty="0"/>
              <a:t>evaluation results of a prototype of a </a:t>
            </a:r>
            <a:r>
              <a:rPr lang="en-US" altLang="ko-KR" sz="1600" dirty="0" err="1" smtClean="0"/>
              <a:t>mmWave</a:t>
            </a:r>
            <a:r>
              <a:rPr lang="en-US" altLang="ko-KR" sz="1600" dirty="0" smtClean="0"/>
              <a:t>-based </a:t>
            </a:r>
            <a:r>
              <a:rPr lang="en-US" altLang="ko-KR" sz="1600" dirty="0"/>
              <a:t>communication system in tunnel environments</a:t>
            </a:r>
          </a:p>
          <a:p>
            <a:pPr lvl="2"/>
            <a:r>
              <a:rPr lang="en-US" altLang="ko-KR" sz="1200" dirty="0"/>
              <a:t>Data rate according to distance</a:t>
            </a:r>
          </a:p>
          <a:p>
            <a:pPr lvl="2"/>
            <a:r>
              <a:rPr lang="en-US" altLang="ko-KR" sz="1200" dirty="0"/>
              <a:t>Channel estimation </a:t>
            </a:r>
            <a:r>
              <a:rPr lang="en-US" altLang="ko-KR" sz="1200" dirty="0" smtClean="0"/>
              <a:t>results</a:t>
            </a:r>
            <a:endParaRPr lang="en-US" altLang="ko-KR" sz="1600" dirty="0"/>
          </a:p>
          <a:p>
            <a:endParaRPr lang="ko-KR" altLang="en-US" sz="18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a:t>
            </a:fld>
            <a:endParaRPr lang="en-US" altLang="ko-KR"/>
          </a:p>
        </p:txBody>
      </p:sp>
      <p:sp>
        <p:nvSpPr>
          <p:cNvPr id="7"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265817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Field Trial of MHN System</a:t>
            </a:r>
            <a:endParaRPr lang="ko-KR" altLang="en-US" dirty="0"/>
          </a:p>
        </p:txBody>
      </p:sp>
      <p:sp>
        <p:nvSpPr>
          <p:cNvPr id="3" name="내용 개체 틀 2"/>
          <p:cNvSpPr>
            <a:spLocks noGrp="1"/>
          </p:cNvSpPr>
          <p:nvPr>
            <p:ph idx="1"/>
          </p:nvPr>
        </p:nvSpPr>
        <p:spPr/>
        <p:txBody>
          <a:bodyPr/>
          <a:lstStyle/>
          <a:p>
            <a:r>
              <a:rPr lang="en-US" altLang="ko-KR" sz="2400" dirty="0" err="1" smtClean="0"/>
              <a:t>mRU</a:t>
            </a:r>
            <a:r>
              <a:rPr lang="en-US" altLang="ko-KR" sz="2400" dirty="0" smtClean="0"/>
              <a:t> &amp; </a:t>
            </a:r>
            <a:r>
              <a:rPr lang="en-US" altLang="ko-KR" sz="2400" dirty="0" err="1" smtClean="0"/>
              <a:t>mTE</a:t>
            </a:r>
            <a:r>
              <a:rPr lang="en-US" altLang="ko-KR" sz="2400" dirty="0" smtClean="0"/>
              <a:t> Test Bed Installation</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20</a:t>
            </a:fld>
            <a:endParaRPr lang="en-US" altLang="ko-KR"/>
          </a:p>
        </p:txBody>
      </p:sp>
      <p:pic>
        <p:nvPicPr>
          <p:cNvPr id="9" name="그림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9552" y="1862754"/>
            <a:ext cx="8064896" cy="4536504"/>
          </a:xfrm>
          <a:prstGeom prst="rect">
            <a:avLst/>
          </a:prstGeom>
        </p:spPr>
      </p:pic>
      <p:sp>
        <p:nvSpPr>
          <p:cNvPr id="12" name="타원 11"/>
          <p:cNvSpPr/>
          <p:nvPr/>
        </p:nvSpPr>
        <p:spPr>
          <a:xfrm>
            <a:off x="4185065" y="2838534"/>
            <a:ext cx="795638" cy="80649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그룹 18"/>
          <p:cNvGrpSpPr/>
          <p:nvPr/>
        </p:nvGrpSpPr>
        <p:grpSpPr>
          <a:xfrm>
            <a:off x="6084168" y="1988840"/>
            <a:ext cx="2389912" cy="1920561"/>
            <a:chOff x="5874633" y="2515426"/>
            <a:chExt cx="2389912" cy="1920561"/>
          </a:xfrm>
        </p:grpSpPr>
        <p:pic>
          <p:nvPicPr>
            <p:cNvPr id="1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634" y="2515426"/>
              <a:ext cx="2389911" cy="192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직사각형 13"/>
            <p:cNvSpPr/>
            <p:nvPr/>
          </p:nvSpPr>
          <p:spPr bwMode="auto">
            <a:xfrm>
              <a:off x="5874633" y="2515427"/>
              <a:ext cx="2389911" cy="1920560"/>
            </a:xfrm>
            <a:prstGeom prst="rect">
              <a:avLst/>
            </a:prstGeom>
            <a:noFill/>
            <a:ln w="38100" cap="flat" cmpd="sng" algn="ctr">
              <a:solidFill>
                <a:srgbClr val="FFC000"/>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18" name="그룹 17"/>
          <p:cNvGrpSpPr/>
          <p:nvPr/>
        </p:nvGrpSpPr>
        <p:grpSpPr>
          <a:xfrm>
            <a:off x="683568" y="4718595"/>
            <a:ext cx="2790472" cy="1569640"/>
            <a:chOff x="1907704" y="4718595"/>
            <a:chExt cx="2790472" cy="1569640"/>
          </a:xfrm>
        </p:grpSpPr>
        <p:pic>
          <p:nvPicPr>
            <p:cNvPr id="10" name="그림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4718595"/>
              <a:ext cx="2790472" cy="1569640"/>
            </a:xfrm>
            <a:prstGeom prst="rect">
              <a:avLst/>
            </a:prstGeom>
          </p:spPr>
        </p:pic>
        <p:sp>
          <p:nvSpPr>
            <p:cNvPr id="17" name="직사각형 16"/>
            <p:cNvSpPr/>
            <p:nvPr/>
          </p:nvSpPr>
          <p:spPr bwMode="auto">
            <a:xfrm>
              <a:off x="1907704" y="4718595"/>
              <a:ext cx="2790471" cy="1569640"/>
            </a:xfrm>
            <a:prstGeom prst="rect">
              <a:avLst/>
            </a:prstGeom>
            <a:noFill/>
            <a:ln w="38100" cap="flat" cmpd="sng" algn="ctr">
              <a:solidFill>
                <a:srgbClr val="FFC000"/>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cxnSp>
        <p:nvCxnSpPr>
          <p:cNvPr id="11" name="직선 화살표 연결선 10"/>
          <p:cNvCxnSpPr>
            <a:endCxn id="12" idx="3"/>
          </p:cNvCxnSpPr>
          <p:nvPr/>
        </p:nvCxnSpPr>
        <p:spPr>
          <a:xfrm flipV="1">
            <a:off x="1979712" y="3526916"/>
            <a:ext cx="2321871" cy="138713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7930" y="4727396"/>
            <a:ext cx="659155"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err="1" smtClean="0">
                <a:solidFill>
                  <a:srgbClr val="FFC000"/>
                </a:solidFill>
                <a:latin typeface="맑은 고딕"/>
                <a:ea typeface="맑은 고딕" panose="020B0503020000020004" pitchFamily="50" charset="-127"/>
              </a:rPr>
              <a:t>mRU</a:t>
            </a:r>
            <a:endParaRPr lang="ko-KR" altLang="en-US" sz="1600" b="1" dirty="0">
              <a:solidFill>
                <a:srgbClr val="FFC000"/>
              </a:solidFill>
              <a:latin typeface="맑은 고딕"/>
              <a:ea typeface="맑은 고딕" panose="020B0503020000020004" pitchFamily="50" charset="-127"/>
            </a:endParaRPr>
          </a:p>
        </p:txBody>
      </p:sp>
      <p:sp>
        <p:nvSpPr>
          <p:cNvPr id="25" name="TextBox 24"/>
          <p:cNvSpPr txBox="1"/>
          <p:nvPr/>
        </p:nvSpPr>
        <p:spPr>
          <a:xfrm>
            <a:off x="7858738" y="3580706"/>
            <a:ext cx="604653"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err="1" smtClean="0">
                <a:solidFill>
                  <a:srgbClr val="FFC000"/>
                </a:solidFill>
                <a:latin typeface="맑은 고딕"/>
                <a:ea typeface="맑은 고딕" panose="020B0503020000020004" pitchFamily="50" charset="-127"/>
              </a:rPr>
              <a:t>mTE</a:t>
            </a:r>
            <a:endParaRPr lang="ko-KR" altLang="en-US" sz="1600" b="1" dirty="0">
              <a:solidFill>
                <a:srgbClr val="FFC000"/>
              </a:solidFill>
              <a:latin typeface="맑은 고딕"/>
              <a:ea typeface="맑은 고딕" panose="020B0503020000020004" pitchFamily="50" charset="-127"/>
            </a:endParaRPr>
          </a:p>
        </p:txBody>
      </p:sp>
      <p:sp>
        <p:nvSpPr>
          <p:cNvPr id="20"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42918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Field Trial of MHN System</a:t>
            </a:r>
            <a:endParaRPr lang="ko-KR" altLang="en-US" dirty="0"/>
          </a:p>
        </p:txBody>
      </p:sp>
      <p:sp>
        <p:nvSpPr>
          <p:cNvPr id="3" name="내용 개체 틀 2"/>
          <p:cNvSpPr>
            <a:spLocks noGrp="1"/>
          </p:cNvSpPr>
          <p:nvPr>
            <p:ph idx="1"/>
          </p:nvPr>
        </p:nvSpPr>
        <p:spPr/>
        <p:txBody>
          <a:bodyPr/>
          <a:lstStyle/>
          <a:p>
            <a:r>
              <a:rPr lang="en-US" altLang="ko-KR" sz="2400" dirty="0" smtClean="0"/>
              <a:t>Performance Evaluation of MHN System for Moving Subway</a:t>
            </a:r>
          </a:p>
          <a:p>
            <a:pPr lvl="1"/>
            <a:r>
              <a:rPr lang="en-US" altLang="ko-KR" sz="2000" dirty="0" smtClean="0"/>
              <a:t>Peak data rate of over 400Mbps was achieved </a:t>
            </a:r>
          </a:p>
          <a:p>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21</a:t>
            </a:fld>
            <a:endParaRPr lang="en-US" altLang="ko-KR"/>
          </a:p>
        </p:txBody>
      </p:sp>
      <p:pic>
        <p:nvPicPr>
          <p:cNvPr id="7" name="내용 개체 틀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70974" y="2996952"/>
            <a:ext cx="4515481" cy="283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3481981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Conclusions</a:t>
            </a:r>
            <a:endParaRPr lang="ko-KR" altLang="en-US" dirty="0"/>
          </a:p>
        </p:txBody>
      </p:sp>
      <p:sp>
        <p:nvSpPr>
          <p:cNvPr id="3" name="내용 개체 틀 2"/>
          <p:cNvSpPr>
            <a:spLocks noGrp="1"/>
          </p:cNvSpPr>
          <p:nvPr>
            <p:ph idx="1"/>
          </p:nvPr>
        </p:nvSpPr>
        <p:spPr/>
        <p:txBody>
          <a:bodyPr/>
          <a:lstStyle/>
          <a:p>
            <a:r>
              <a:rPr lang="en-US" altLang="ko-KR" sz="1800" dirty="0"/>
              <a:t>We developed a prototype of a millimeter wave-based communication system </a:t>
            </a:r>
            <a:r>
              <a:rPr lang="en-US" altLang="ko-KR" sz="1800" dirty="0" smtClean="0"/>
              <a:t>(MWBCS) </a:t>
            </a:r>
            <a:r>
              <a:rPr lang="en-US" altLang="ko-KR" sz="1800" dirty="0"/>
              <a:t>for a use in the Railway communication networks </a:t>
            </a:r>
            <a:r>
              <a:rPr lang="en-US" altLang="ko-KR" sz="1800" dirty="0" smtClean="0"/>
              <a:t>(RCNs)</a:t>
            </a:r>
            <a:endParaRPr lang="en-US" altLang="ko-KR" sz="1800" dirty="0"/>
          </a:p>
          <a:p>
            <a:r>
              <a:rPr lang="en-US" altLang="ko-KR" sz="1800" dirty="0"/>
              <a:t>In a curved route, the system could </a:t>
            </a:r>
            <a:r>
              <a:rPr lang="en-US" altLang="ko-KR" sz="1800" dirty="0" smtClean="0"/>
              <a:t>achieve</a:t>
            </a:r>
            <a:r>
              <a:rPr lang="en-US" altLang="ko-KR" sz="1800" dirty="0" smtClean="0"/>
              <a:t> a data </a:t>
            </a:r>
            <a:r>
              <a:rPr lang="en-US" altLang="ko-KR" sz="1800" dirty="0"/>
              <a:t>rate of 500 </a:t>
            </a:r>
            <a:r>
              <a:rPr lang="en-US" altLang="ko-KR" sz="1800" dirty="0" smtClean="0"/>
              <a:t>Mbps </a:t>
            </a:r>
            <a:r>
              <a:rPr lang="en-US" altLang="ko-KR" sz="1800" dirty="0" smtClean="0"/>
              <a:t>in </a:t>
            </a:r>
            <a:r>
              <a:rPr lang="en-US" altLang="ko-KR" sz="1800" dirty="0" smtClean="0"/>
              <a:t>the first 400 </a:t>
            </a:r>
            <a:r>
              <a:rPr lang="en-US" altLang="ko-KR" sz="1800" dirty="0" smtClean="0"/>
              <a:t>m, and a </a:t>
            </a:r>
            <a:r>
              <a:rPr lang="en-US" altLang="ko-KR" sz="1800" dirty="0"/>
              <a:t>data rate of 100 Mbps was possible over 400 </a:t>
            </a:r>
            <a:r>
              <a:rPr lang="en-US" altLang="ko-KR" sz="1800" dirty="0" smtClean="0"/>
              <a:t>~ </a:t>
            </a:r>
            <a:r>
              <a:rPr lang="en-US" altLang="ko-KR" sz="1800" dirty="0"/>
              <a:t>560 </a:t>
            </a:r>
            <a:r>
              <a:rPr lang="en-US" altLang="ko-KR" sz="1800" dirty="0" smtClean="0"/>
              <a:t>m </a:t>
            </a:r>
            <a:endParaRPr lang="en-US" altLang="ko-KR" sz="1800" dirty="0"/>
          </a:p>
          <a:p>
            <a:r>
              <a:rPr lang="en-US" altLang="ko-KR" sz="1800" dirty="0" smtClean="0"/>
              <a:t>In the case </a:t>
            </a:r>
            <a:r>
              <a:rPr lang="en-US" altLang="ko-KR" sz="1800" dirty="0"/>
              <a:t>of a straight route, the </a:t>
            </a:r>
            <a:r>
              <a:rPr lang="en-US" altLang="ko-KR" sz="1800" dirty="0" smtClean="0"/>
              <a:t>testbed </a:t>
            </a:r>
            <a:r>
              <a:rPr lang="en-US" altLang="ko-KR" sz="1800" dirty="0" smtClean="0"/>
              <a:t>is able to achieve 500 </a:t>
            </a:r>
            <a:r>
              <a:rPr lang="en-US" altLang="ko-KR" sz="1800" dirty="0"/>
              <a:t>Mbps </a:t>
            </a:r>
            <a:r>
              <a:rPr lang="en-US" altLang="ko-KR" sz="1800" dirty="0" smtClean="0"/>
              <a:t>in the distance up to</a:t>
            </a:r>
            <a:r>
              <a:rPr lang="en-US" altLang="ko-KR" sz="1800" dirty="0" smtClean="0"/>
              <a:t> </a:t>
            </a:r>
            <a:r>
              <a:rPr lang="en-US" altLang="ko-KR" sz="1800" dirty="0" smtClean="0"/>
              <a:t>1.1 km</a:t>
            </a:r>
            <a:endParaRPr lang="en-US" altLang="ko-KR" sz="1800" dirty="0"/>
          </a:p>
          <a:p>
            <a:r>
              <a:rPr lang="en-US" altLang="ko-KR" sz="1800" dirty="0"/>
              <a:t>The </a:t>
            </a:r>
            <a:r>
              <a:rPr lang="en-US" altLang="ko-KR" sz="1800" dirty="0" smtClean="0"/>
              <a:t>test </a:t>
            </a:r>
            <a:r>
              <a:rPr lang="en-US" altLang="ko-KR" sz="1800" dirty="0"/>
              <a:t>also gave </a:t>
            </a:r>
            <a:r>
              <a:rPr lang="en-US" altLang="ko-KR" sz="1800" dirty="0" smtClean="0"/>
              <a:t>us an important information about</a:t>
            </a:r>
          </a:p>
          <a:p>
            <a:pPr lvl="1"/>
            <a:r>
              <a:rPr lang="en-US" altLang="ko-KR" sz="1400" dirty="0" smtClean="0"/>
              <a:t>characteristics of channel in frequency-domain</a:t>
            </a:r>
          </a:p>
          <a:p>
            <a:pPr lvl="1"/>
            <a:r>
              <a:rPr lang="en-US" altLang="ko-KR" sz="1400" dirty="0" smtClean="0"/>
              <a:t>time </a:t>
            </a:r>
            <a:r>
              <a:rPr lang="en-US" altLang="ko-KR" sz="1400" dirty="0"/>
              <a:t>impulse </a:t>
            </a:r>
            <a:r>
              <a:rPr lang="en-US" altLang="ko-KR" sz="1400" dirty="0" smtClean="0"/>
              <a:t>response</a:t>
            </a:r>
            <a:endParaRPr lang="en-US" altLang="ko-KR" sz="1400" dirty="0"/>
          </a:p>
          <a:p>
            <a:r>
              <a:rPr lang="en-US" altLang="ko-KR" sz="1800" dirty="0"/>
              <a:t>The time impulse </a:t>
            </a:r>
            <a:r>
              <a:rPr lang="en-US" altLang="ko-KR" sz="1800" dirty="0" smtClean="0"/>
              <a:t>response </a:t>
            </a:r>
            <a:r>
              <a:rPr lang="en-US" altLang="ko-KR" sz="1800" dirty="0"/>
              <a:t>clarified that the delay </a:t>
            </a:r>
            <a:r>
              <a:rPr lang="en-US" altLang="ko-KR" sz="1800" dirty="0" smtClean="0"/>
              <a:t>spreads </a:t>
            </a:r>
            <a:r>
              <a:rPr lang="en-US" altLang="ko-KR" sz="1800" dirty="0"/>
              <a:t>in those </a:t>
            </a:r>
            <a:r>
              <a:rPr lang="en-US" altLang="ko-KR" sz="1800" dirty="0" smtClean="0"/>
              <a:t>tunnel environments </a:t>
            </a:r>
            <a:r>
              <a:rPr lang="en-US" altLang="ko-KR" sz="1800" dirty="0"/>
              <a:t>were less than 60 </a:t>
            </a:r>
            <a:r>
              <a:rPr lang="en-US" altLang="ko-KR" sz="1800" dirty="0" smtClean="0"/>
              <a:t>ns</a:t>
            </a:r>
            <a:endParaRPr lang="en-US" altLang="ko-KR" sz="1800" dirty="0"/>
          </a:p>
          <a:p>
            <a:r>
              <a:rPr lang="en-US" altLang="ko-KR" sz="1800" dirty="0" smtClean="0"/>
              <a:t>Furthermore, the results that we obtained from the tests have been used to </a:t>
            </a:r>
            <a:r>
              <a:rPr lang="en-US" altLang="ko-KR" sz="1800" dirty="0"/>
              <a:t>determine appropriate RU spacing in </a:t>
            </a:r>
            <a:r>
              <a:rPr lang="en-US" altLang="ko-KR" sz="1800" dirty="0" smtClean="0"/>
              <a:t>the </a:t>
            </a:r>
            <a:r>
              <a:rPr lang="en-US" altLang="ko-KR" sz="1800" dirty="0"/>
              <a:t>system </a:t>
            </a:r>
            <a:r>
              <a:rPr lang="en-US" altLang="ko-KR" sz="1800" dirty="0" smtClean="0"/>
              <a:t>deployment</a:t>
            </a:r>
          </a:p>
          <a:p>
            <a:r>
              <a:rPr lang="en-US" altLang="ko-KR" sz="1800" dirty="0" smtClean="0"/>
              <a:t>Finally, we </a:t>
            </a:r>
            <a:r>
              <a:rPr lang="en-US" altLang="ko-KR" sz="1800" dirty="0"/>
              <a:t>successfully </a:t>
            </a:r>
            <a:r>
              <a:rPr lang="en-US" altLang="ko-KR" sz="1800" dirty="0" smtClean="0"/>
              <a:t>gave a demonstration of the system in </a:t>
            </a:r>
            <a:r>
              <a:rPr lang="en-US" altLang="ko-KR" sz="1800" dirty="0"/>
              <a:t>the moving </a:t>
            </a:r>
            <a:r>
              <a:rPr lang="en-US" altLang="ko-KR" sz="1800" dirty="0" smtClean="0"/>
              <a:t>subway showing a peak </a:t>
            </a:r>
            <a:r>
              <a:rPr lang="en-US" altLang="ko-KR" sz="1800" dirty="0"/>
              <a:t>data rate of over </a:t>
            </a:r>
            <a:r>
              <a:rPr lang="en-US" altLang="ko-KR" sz="1800" dirty="0" smtClean="0"/>
              <a:t>400Mbps</a:t>
            </a:r>
            <a:endParaRPr lang="en-US" altLang="ko-KR" sz="1800" dirty="0"/>
          </a:p>
          <a:p>
            <a:endParaRPr lang="en-US" altLang="ko-KR" sz="1800" dirty="0"/>
          </a:p>
          <a:p>
            <a:endParaRPr lang="ko-KR" altLang="en-US" sz="18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22</a:t>
            </a:fld>
            <a:endParaRPr lang="en-US" altLang="ko-KR"/>
          </a:p>
        </p:txBody>
      </p:sp>
      <p:sp>
        <p:nvSpPr>
          <p:cNvPr id="7"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3634798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Field Trial of MHN System</a:t>
            </a:r>
            <a:endParaRPr lang="ko-KR" altLang="en-US"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23</a:t>
            </a:fld>
            <a:endParaRPr lang="en-US" altLang="ko-KR"/>
          </a:p>
        </p:txBody>
      </p:sp>
      <p:sp>
        <p:nvSpPr>
          <p:cNvPr id="7" name="직사각형 6"/>
          <p:cNvSpPr/>
          <p:nvPr/>
        </p:nvSpPr>
        <p:spPr>
          <a:xfrm>
            <a:off x="1547664" y="2852936"/>
            <a:ext cx="6112955" cy="923330"/>
          </a:xfrm>
          <a:prstGeom prst="rect">
            <a:avLst/>
          </a:prstGeom>
        </p:spPr>
        <p:txBody>
          <a:bodyPr wrap="none">
            <a:spAutoFit/>
          </a:bodyPr>
          <a:lstStyle/>
          <a:p>
            <a:r>
              <a:rPr lang="en-US" altLang="ko-KR" sz="5400" i="1" dirty="0"/>
              <a:t>Demonstration Video</a:t>
            </a:r>
            <a:endParaRPr lang="ko-KR" altLang="en-US" sz="5400" i="1"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610971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Introduction</a:t>
            </a:r>
            <a:endParaRPr lang="ko-KR" altLang="en-US" dirty="0"/>
          </a:p>
        </p:txBody>
      </p:sp>
      <p:sp>
        <p:nvSpPr>
          <p:cNvPr id="3" name="내용 개체 틀 2"/>
          <p:cNvSpPr>
            <a:spLocks noGrp="1"/>
          </p:cNvSpPr>
          <p:nvPr>
            <p:ph idx="1"/>
          </p:nvPr>
        </p:nvSpPr>
        <p:spPr/>
        <p:txBody>
          <a:bodyPr/>
          <a:lstStyle/>
          <a:p>
            <a:r>
              <a:rPr lang="en-US" altLang="ko-KR" sz="2400" dirty="0"/>
              <a:t>Network </a:t>
            </a:r>
            <a:r>
              <a:rPr lang="en-US" altLang="ko-KR" sz="2400" dirty="0" smtClean="0"/>
              <a:t>Architecture</a:t>
            </a:r>
            <a:endParaRPr lang="en-US" altLang="ko-KR" sz="2400" dirty="0"/>
          </a:p>
          <a:p>
            <a:pPr lvl="1"/>
            <a:r>
              <a:rPr lang="en-US" altLang="ko-KR" sz="2000" dirty="0"/>
              <a:t>Backhaul &amp; user access links</a:t>
            </a:r>
          </a:p>
          <a:p>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3</a:t>
            </a:fld>
            <a:endParaRPr lang="en-US" altLang="ko-KR"/>
          </a:p>
        </p:txBody>
      </p:sp>
      <p:sp>
        <p:nvSpPr>
          <p:cNvPr id="8" name="TextBox 7"/>
          <p:cNvSpPr txBox="1"/>
          <p:nvPr/>
        </p:nvSpPr>
        <p:spPr>
          <a:xfrm>
            <a:off x="5860356" y="2079424"/>
            <a:ext cx="1944688" cy="338138"/>
          </a:xfrm>
          <a:prstGeom prst="rect">
            <a:avLst/>
          </a:prstGeom>
          <a:noFill/>
        </p:spPr>
        <p:txBody>
          <a:bodyPr>
            <a:spAutoFit/>
          </a:bodyPr>
          <a:lstStyle/>
          <a:p>
            <a:pPr algn="ctr">
              <a:spcBef>
                <a:spcPct val="50000"/>
              </a:spcBef>
              <a:defRPr/>
            </a:pPr>
            <a:r>
              <a:rPr lang="en-US" altLang="ko-KR" sz="1600" dirty="0">
                <a:solidFill>
                  <a:srgbClr val="660066"/>
                </a:solidFill>
                <a:latin typeface="+mn-lt"/>
              </a:rPr>
              <a:t>Two-tier network</a:t>
            </a:r>
            <a:endParaRPr lang="ko-KR" altLang="en-US" sz="1600" dirty="0">
              <a:solidFill>
                <a:srgbClr val="660066"/>
              </a:solidFill>
              <a:latin typeface="+mn-lt"/>
            </a:endParaRPr>
          </a:p>
        </p:txBody>
      </p:sp>
      <p:sp>
        <p:nvSpPr>
          <p:cNvPr id="10" name="TextBox 9"/>
          <p:cNvSpPr txBox="1"/>
          <p:nvPr/>
        </p:nvSpPr>
        <p:spPr>
          <a:xfrm>
            <a:off x="2679740" y="6101407"/>
            <a:ext cx="3600450" cy="338137"/>
          </a:xfrm>
          <a:prstGeom prst="rect">
            <a:avLst/>
          </a:prstGeom>
          <a:noFill/>
        </p:spPr>
        <p:txBody>
          <a:bodyPr>
            <a:spAutoFit/>
          </a:bodyPr>
          <a:lstStyle/>
          <a:p>
            <a:pPr>
              <a:defRPr/>
            </a:pPr>
            <a:r>
              <a:rPr lang="en-US" altLang="ko-KR" sz="1600" dirty="0">
                <a:latin typeface="+mn-lt"/>
              </a:rPr>
              <a:t>MHN application for railways</a:t>
            </a:r>
            <a:endParaRPr lang="ko-KR" altLang="en-US" sz="1600" dirty="0">
              <a:latin typeface="+mn-lt"/>
            </a:endParaRPr>
          </a:p>
        </p:txBody>
      </p:sp>
      <p:pic>
        <p:nvPicPr>
          <p:cNvPr id="11" name="그림 10" descr="1_2.png"/>
          <p:cNvPicPr>
            <a:picLocks noChangeAspect="1"/>
          </p:cNvPicPr>
          <p:nvPr/>
        </p:nvPicPr>
        <p:blipFill>
          <a:blip r:embed="rId2" cstate="print">
            <a:extLst>
              <a:ext uri="{28A0092B-C50C-407E-A947-70E740481C1C}">
                <a14:useLocalDpi xmlns:a14="http://schemas.microsoft.com/office/drawing/2010/main" val="0"/>
              </a:ext>
            </a:extLst>
          </a:blip>
          <a:srcRect t="32951" r="-2191" b="27081"/>
          <a:stretch>
            <a:fillRect/>
          </a:stretch>
        </p:blipFill>
        <p:spPr bwMode="auto">
          <a:xfrm>
            <a:off x="3120381" y="3915325"/>
            <a:ext cx="5156081" cy="10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직선 연결선 11"/>
          <p:cNvCxnSpPr>
            <a:stCxn id="14" idx="1"/>
            <a:endCxn id="24" idx="2"/>
          </p:cNvCxnSpPr>
          <p:nvPr/>
        </p:nvCxnSpPr>
        <p:spPr>
          <a:xfrm flipH="1" flipV="1">
            <a:off x="2079817" y="4800038"/>
            <a:ext cx="3894752" cy="678804"/>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58"/>
          <p:cNvSpPr txBox="1">
            <a:spLocks noChangeArrowheads="1"/>
          </p:cNvSpPr>
          <p:nvPr/>
        </p:nvSpPr>
        <p:spPr bwMode="auto">
          <a:xfrm>
            <a:off x="5898175" y="5017902"/>
            <a:ext cx="4876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latin typeface="맑은 고딕" panose="020B0503020000020004" pitchFamily="50" charset="-127"/>
                <a:ea typeface="맑은 고딕" panose="020B0503020000020004" pitchFamily="50" charset="-127"/>
              </a:rPr>
              <a:t>DU</a:t>
            </a:r>
            <a:endParaRPr lang="ko-KR" altLang="en-US" b="1" dirty="0">
              <a:latin typeface="맑은 고딕" panose="020B0503020000020004" pitchFamily="50" charset="-127"/>
              <a:ea typeface="맑은 고딕" panose="020B0503020000020004" pitchFamily="50" charset="-127"/>
            </a:endParaRPr>
          </a:p>
        </p:txBody>
      </p:sp>
      <p:pic>
        <p:nvPicPr>
          <p:cNvPr id="14" name="그림 13" descr="그림1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4568" y="5266220"/>
            <a:ext cx="390250" cy="42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직선 연결선 14"/>
          <p:cNvCxnSpPr/>
          <p:nvPr/>
        </p:nvCxnSpPr>
        <p:spPr>
          <a:xfrm flipH="1">
            <a:off x="5064388" y="5518769"/>
            <a:ext cx="910180" cy="326782"/>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58"/>
          <p:cNvSpPr txBox="1">
            <a:spLocks noChangeArrowheads="1"/>
          </p:cNvSpPr>
          <p:nvPr/>
        </p:nvSpPr>
        <p:spPr bwMode="auto">
          <a:xfrm>
            <a:off x="4630952" y="5465282"/>
            <a:ext cx="5389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latin typeface="맑은 고딕" panose="020B0503020000020004" pitchFamily="50" charset="-127"/>
                <a:ea typeface="맑은 고딕" panose="020B0503020000020004" pitchFamily="50" charset="-127"/>
              </a:rPr>
              <a:t>GW</a:t>
            </a:r>
            <a:endParaRPr lang="ko-KR" altLang="en-US" b="1" dirty="0">
              <a:latin typeface="맑은 고딕" panose="020B0503020000020004" pitchFamily="50" charset="-127"/>
              <a:ea typeface="맑은 고딕" panose="020B0503020000020004" pitchFamily="50" charset="-127"/>
            </a:endParaRPr>
          </a:p>
        </p:txBody>
      </p:sp>
      <p:grpSp>
        <p:nvGrpSpPr>
          <p:cNvPr id="17" name="그룹 16"/>
          <p:cNvGrpSpPr/>
          <p:nvPr/>
        </p:nvGrpSpPr>
        <p:grpSpPr>
          <a:xfrm>
            <a:off x="8050637" y="3781985"/>
            <a:ext cx="914075" cy="1054701"/>
            <a:chOff x="6922460" y="4933641"/>
            <a:chExt cx="1033820" cy="1288966"/>
          </a:xfrm>
        </p:grpSpPr>
        <p:pic>
          <p:nvPicPr>
            <p:cNvPr id="18" name="그림 17" descr="그림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20"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21" name="TextBox 58"/>
            <p:cNvSpPr txBox="1">
              <a:spLocks noChangeArrowheads="1"/>
            </p:cNvSpPr>
            <p:nvPr/>
          </p:nvSpPr>
          <p:spPr bwMode="auto">
            <a:xfrm>
              <a:off x="7464594" y="5808855"/>
              <a:ext cx="491686" cy="41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effectLst>
                    <a:glow rad="127000">
                      <a:schemeClr val="bg1"/>
                    </a:glow>
                  </a:effectLst>
                  <a:latin typeface="Calibri" pitchFamily="34" charset="0"/>
                  <a:ea typeface="맑은 고딕" pitchFamily="50" charset="-127"/>
                </a:rPr>
                <a:t>RU</a:t>
              </a:r>
              <a:endParaRPr lang="ko-KR" altLang="en-US" sz="1600" b="1" dirty="0">
                <a:effectLst>
                  <a:glow rad="127000">
                    <a:schemeClr val="bg1"/>
                  </a:glow>
                </a:effectLst>
                <a:latin typeface="Calibri" pitchFamily="34" charset="0"/>
                <a:ea typeface="맑은 고딕" pitchFamily="50" charset="-127"/>
              </a:endParaRPr>
            </a:p>
          </p:txBody>
        </p:sp>
      </p:grpSp>
      <p:cxnSp>
        <p:nvCxnSpPr>
          <p:cNvPr id="22" name="직선 연결선 21"/>
          <p:cNvCxnSpPr>
            <a:stCxn id="18" idx="2"/>
            <a:endCxn id="14" idx="3"/>
          </p:cNvCxnSpPr>
          <p:nvPr/>
        </p:nvCxnSpPr>
        <p:spPr>
          <a:xfrm flipH="1">
            <a:off x="6364818" y="4757721"/>
            <a:ext cx="2102984" cy="721121"/>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그룹 22"/>
          <p:cNvGrpSpPr/>
          <p:nvPr/>
        </p:nvGrpSpPr>
        <p:grpSpPr>
          <a:xfrm>
            <a:off x="1662652" y="3824304"/>
            <a:ext cx="914075" cy="1054701"/>
            <a:chOff x="6922460" y="4933641"/>
            <a:chExt cx="1033820" cy="1288966"/>
          </a:xfrm>
        </p:grpSpPr>
        <p:pic>
          <p:nvPicPr>
            <p:cNvPr id="24" name="그림 23" descr="그림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26"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27" name="TextBox 58"/>
            <p:cNvSpPr txBox="1">
              <a:spLocks noChangeArrowheads="1"/>
            </p:cNvSpPr>
            <p:nvPr/>
          </p:nvSpPr>
          <p:spPr bwMode="auto">
            <a:xfrm>
              <a:off x="7464594" y="5808855"/>
              <a:ext cx="491686" cy="41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effectLst>
                    <a:glow rad="127000">
                      <a:schemeClr val="bg1"/>
                    </a:glow>
                  </a:effectLst>
                  <a:latin typeface="Calibri" pitchFamily="34" charset="0"/>
                  <a:ea typeface="맑은 고딕" pitchFamily="50" charset="-127"/>
                </a:rPr>
                <a:t>RU</a:t>
              </a:r>
              <a:endParaRPr lang="ko-KR" altLang="en-US" b="1" dirty="0">
                <a:effectLst>
                  <a:glow rad="127000">
                    <a:schemeClr val="bg1"/>
                  </a:glow>
                </a:effectLst>
                <a:latin typeface="Calibri" pitchFamily="34" charset="0"/>
                <a:ea typeface="맑은 고딕" pitchFamily="50" charset="-127"/>
              </a:endParaRPr>
            </a:p>
          </p:txBody>
        </p:sp>
      </p:grpSp>
      <p:sp>
        <p:nvSpPr>
          <p:cNvPr id="28" name="구름 모양 설명선 27"/>
          <p:cNvSpPr/>
          <p:nvPr/>
        </p:nvSpPr>
        <p:spPr>
          <a:xfrm>
            <a:off x="2878902" y="2222612"/>
            <a:ext cx="3478666" cy="1561282"/>
          </a:xfrm>
          <a:prstGeom prst="cloudCallout">
            <a:avLst>
              <a:gd name="adj1" fmla="val 34217"/>
              <a:gd name="adj2" fmla="val 7543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1" hangingPunct="1">
              <a:defRPr sz="1200" kern="1200">
                <a:solidFill>
                  <a:schemeClr val="lt1"/>
                </a:solidFill>
                <a:latin typeface="+mn-lt"/>
                <a:ea typeface="+mn-ea"/>
                <a:cs typeface="+mn-cs"/>
              </a:defRPr>
            </a:lvl6pPr>
            <a:lvl7pPr marL="2743200" algn="l" defTabSz="914400" rtl="0" eaLnBrk="1" latinLnBrk="1" hangingPunct="1">
              <a:defRPr sz="1200" kern="1200">
                <a:solidFill>
                  <a:schemeClr val="lt1"/>
                </a:solidFill>
                <a:latin typeface="+mn-lt"/>
                <a:ea typeface="+mn-ea"/>
                <a:cs typeface="+mn-cs"/>
              </a:defRPr>
            </a:lvl7pPr>
            <a:lvl8pPr marL="3200400" algn="l" defTabSz="914400" rtl="0" eaLnBrk="1" latinLnBrk="1" hangingPunct="1">
              <a:defRPr sz="1200" kern="1200">
                <a:solidFill>
                  <a:schemeClr val="lt1"/>
                </a:solidFill>
                <a:latin typeface="+mn-lt"/>
                <a:ea typeface="+mn-ea"/>
                <a:cs typeface="+mn-cs"/>
              </a:defRPr>
            </a:lvl8pPr>
            <a:lvl9pPr marL="3657600" algn="l" defTabSz="914400" rtl="0" eaLnBrk="1" latinLnBrk="1" hangingPunct="1">
              <a:defRPr sz="1200" kern="1200">
                <a:solidFill>
                  <a:schemeClr val="lt1"/>
                </a:solidFill>
                <a:latin typeface="+mn-lt"/>
                <a:ea typeface="+mn-ea"/>
                <a:cs typeface="+mn-cs"/>
              </a:defRPr>
            </a:lvl9pPr>
          </a:lstStyle>
          <a:p>
            <a:pPr algn="ctr"/>
            <a:endParaRPr lang="ko-KR" altLang="en-US"/>
          </a:p>
        </p:txBody>
      </p:sp>
      <p:pic>
        <p:nvPicPr>
          <p:cNvPr id="29" name="_x37728016" descr="EMB000006443810"/>
          <p:cNvPicPr>
            <a:picLocks noChangeAspect="1" noChangeArrowheads="1"/>
          </p:cNvPicPr>
          <p:nvPr/>
        </p:nvPicPr>
        <p:blipFill rotWithShape="1">
          <a:blip r:embed="rId6">
            <a:extLst>
              <a:ext uri="{28A0092B-C50C-407E-A947-70E740481C1C}">
                <a14:useLocalDpi xmlns:a14="http://schemas.microsoft.com/office/drawing/2010/main" val="0"/>
              </a:ext>
            </a:extLst>
          </a:blip>
          <a:srcRect l="70859" t="22442" r="1143" b="29567"/>
          <a:stretch/>
        </p:blipFill>
        <p:spPr bwMode="auto">
          <a:xfrm>
            <a:off x="4037440" y="2570974"/>
            <a:ext cx="1818417" cy="79757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그룹 29"/>
          <p:cNvGrpSpPr/>
          <p:nvPr/>
        </p:nvGrpSpPr>
        <p:grpSpPr>
          <a:xfrm>
            <a:off x="7484425" y="3966249"/>
            <a:ext cx="339109" cy="354639"/>
            <a:chOff x="6989976" y="3694027"/>
            <a:chExt cx="383533" cy="433410"/>
          </a:xfrm>
        </p:grpSpPr>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D:\00그래픽작업\파워포인트\ETRI_LTE advanced\LTE_ppt(111020)\소스\1319076648_wlassistant.png"/>
            <p:cNvPicPr>
              <a:picLocks noChangeAspect="1" noChangeArrowheads="1"/>
            </p:cNvPicPr>
            <p:nvPr/>
          </p:nvPicPr>
          <p:blipFill>
            <a:blip r:embed="rId5"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cxnSp>
        <p:nvCxnSpPr>
          <p:cNvPr id="33" name="직선 연결선 32"/>
          <p:cNvCxnSpPr/>
          <p:nvPr/>
        </p:nvCxnSpPr>
        <p:spPr>
          <a:xfrm flipH="1" flipV="1">
            <a:off x="3921936" y="5773907"/>
            <a:ext cx="807598" cy="68654"/>
          </a:xfrm>
          <a:prstGeom prst="line">
            <a:avLst/>
          </a:prstGeom>
          <a:ln w="19050" cap="rnd"/>
        </p:spPr>
        <p:style>
          <a:lnRef idx="1">
            <a:schemeClr val="accent1"/>
          </a:lnRef>
          <a:fillRef idx="0">
            <a:schemeClr val="accent1"/>
          </a:fillRef>
          <a:effectRef idx="0">
            <a:schemeClr val="accent1"/>
          </a:effectRef>
          <a:fontRef idx="minor">
            <a:schemeClr val="tx1"/>
          </a:fontRef>
        </p:style>
      </p:cxnSp>
      <p:grpSp>
        <p:nvGrpSpPr>
          <p:cNvPr id="34" name="그룹 33"/>
          <p:cNvGrpSpPr/>
          <p:nvPr/>
        </p:nvGrpSpPr>
        <p:grpSpPr>
          <a:xfrm flipH="1">
            <a:off x="2863485" y="3867232"/>
            <a:ext cx="339109" cy="354639"/>
            <a:chOff x="6989976" y="3694027"/>
            <a:chExt cx="383533" cy="433410"/>
          </a:xfrm>
        </p:grpSpPr>
        <p:pic>
          <p:nvPicPr>
            <p:cNvPr id="3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descr="D:\00그래픽작업\파워포인트\ETRI_LTE advanced\LTE_ppt(111020)\소스\1319076648_wlassistant.png"/>
            <p:cNvPicPr>
              <a:picLocks noChangeAspect="1" noChangeArrowheads="1"/>
            </p:cNvPicPr>
            <p:nvPr/>
          </p:nvPicPr>
          <p:blipFill>
            <a:blip r:embed="rId5"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sp>
        <p:nvSpPr>
          <p:cNvPr id="37" name="TextBox 58"/>
          <p:cNvSpPr txBox="1">
            <a:spLocks noChangeArrowheads="1"/>
          </p:cNvSpPr>
          <p:nvPr/>
        </p:nvSpPr>
        <p:spPr bwMode="auto">
          <a:xfrm>
            <a:off x="7243863" y="3825891"/>
            <a:ext cx="415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latin typeface="맑은 고딕" panose="020B0503020000020004" pitchFamily="50" charset="-127"/>
                <a:ea typeface="맑은 고딕" panose="020B0503020000020004" pitchFamily="50" charset="-127"/>
              </a:rPr>
              <a:t>TE</a:t>
            </a:r>
            <a:endParaRPr lang="ko-KR" altLang="en-US" b="1" dirty="0">
              <a:latin typeface="맑은 고딕" panose="020B0503020000020004" pitchFamily="50" charset="-127"/>
              <a:ea typeface="맑은 고딕" panose="020B0503020000020004" pitchFamily="50" charset="-127"/>
            </a:endParaRPr>
          </a:p>
        </p:txBody>
      </p:sp>
      <p:pic>
        <p:nvPicPr>
          <p:cNvPr id="38" name="Picture 2" descr="E:\표준화회의 준비\2014_11월_Plenary_준비\Presentation\참고\WIFI.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1361" y="2806656"/>
            <a:ext cx="730803" cy="52629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D:\00그래픽작업\파워포인트\ETRI_LTE advanced\LTE_ppt(111020)\소스\1319076648_wlassistant.png"/>
          <p:cNvPicPr>
            <a:picLocks noChangeAspect="1" noChangeArrowheads="1"/>
          </p:cNvPicPr>
          <p:nvPr/>
        </p:nvPicPr>
        <p:blipFill>
          <a:blip r:embed="rId9" cstate="print">
            <a:duotone>
              <a:prstClr val="black"/>
              <a:schemeClr val="accent2">
                <a:tint val="45000"/>
                <a:satMod val="400000"/>
              </a:schemeClr>
            </a:duotone>
            <a:extLst>
              <a:ext uri="{BEBA8EAE-BF5A-486C-A8C5-ECC9F3942E4B}">
                <a14:imgProps xmlns:a14="http://schemas.microsoft.com/office/drawing/2010/main">
                  <a14:imgLayer r:embed="rId10">
                    <a14:imgEffect>
                      <a14:saturation sat="33000"/>
                    </a14:imgEffect>
                  </a14:imgLayer>
                </a14:imgProps>
              </a:ext>
            </a:extLst>
          </a:blip>
          <a:srcRect/>
          <a:stretch>
            <a:fillRect/>
          </a:stretch>
        </p:blipFill>
        <p:spPr bwMode="auto">
          <a:xfrm rot="5400000">
            <a:off x="3738405" y="2701328"/>
            <a:ext cx="268454" cy="413569"/>
          </a:xfrm>
          <a:prstGeom prst="rect">
            <a:avLst/>
          </a:prstGeom>
          <a:noFill/>
        </p:spPr>
      </p:pic>
      <p:sp>
        <p:nvSpPr>
          <p:cNvPr id="40" name="TextBox 58"/>
          <p:cNvSpPr txBox="1">
            <a:spLocks noChangeArrowheads="1"/>
          </p:cNvSpPr>
          <p:nvPr/>
        </p:nvSpPr>
        <p:spPr bwMode="auto">
          <a:xfrm>
            <a:off x="1878674" y="3271193"/>
            <a:ext cx="1348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solidFill>
                  <a:srgbClr val="0000FF"/>
                </a:solidFill>
                <a:latin typeface="Calibri" pitchFamily="34" charset="0"/>
                <a:ea typeface="맑은 고딕" pitchFamily="50" charset="-127"/>
              </a:rPr>
              <a:t>Backhaul Link</a:t>
            </a:r>
          </a:p>
          <a:p>
            <a:pPr algn="ctr" eaLnBrk="1" hangingPunct="1"/>
            <a:r>
              <a:rPr lang="en-US" altLang="ko-KR" sz="1600" b="1" dirty="0" err="1">
                <a:solidFill>
                  <a:srgbClr val="0000FF"/>
                </a:solidFill>
                <a:latin typeface="Calibri" pitchFamily="34" charset="0"/>
                <a:ea typeface="맑은 고딕" pitchFamily="50" charset="-127"/>
              </a:rPr>
              <a:t>mmWave</a:t>
            </a:r>
            <a:endParaRPr lang="ko-KR" altLang="en-US" sz="1600" b="1" dirty="0">
              <a:solidFill>
                <a:srgbClr val="0000FF"/>
              </a:solidFill>
              <a:latin typeface="Calibri" pitchFamily="34" charset="0"/>
              <a:ea typeface="맑은 고딕" pitchFamily="50" charset="-127"/>
            </a:endParaRPr>
          </a:p>
        </p:txBody>
      </p:sp>
      <p:sp>
        <p:nvSpPr>
          <p:cNvPr id="41" name="TextBox 58"/>
          <p:cNvSpPr txBox="1">
            <a:spLocks noChangeArrowheads="1"/>
          </p:cNvSpPr>
          <p:nvPr/>
        </p:nvSpPr>
        <p:spPr bwMode="auto">
          <a:xfrm>
            <a:off x="7226971" y="3199185"/>
            <a:ext cx="1348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solidFill>
                  <a:srgbClr val="0000FF"/>
                </a:solidFill>
                <a:latin typeface="Calibri" pitchFamily="34" charset="0"/>
                <a:ea typeface="맑은 고딕" pitchFamily="50" charset="-127"/>
              </a:rPr>
              <a:t>Backhaul Link</a:t>
            </a:r>
          </a:p>
          <a:p>
            <a:pPr algn="ctr" eaLnBrk="1" hangingPunct="1"/>
            <a:r>
              <a:rPr lang="en-US" altLang="ko-KR" sz="1600" b="1" dirty="0" err="1">
                <a:solidFill>
                  <a:srgbClr val="0000FF"/>
                </a:solidFill>
                <a:latin typeface="Calibri" pitchFamily="34" charset="0"/>
                <a:ea typeface="맑은 고딕" pitchFamily="50" charset="-127"/>
              </a:rPr>
              <a:t>mmWave</a:t>
            </a:r>
            <a:endParaRPr lang="ko-KR" altLang="en-US" sz="1600" b="1" dirty="0">
              <a:solidFill>
                <a:srgbClr val="0000FF"/>
              </a:solidFill>
              <a:latin typeface="Calibri" pitchFamily="34" charset="0"/>
              <a:ea typeface="맑은 고딕" pitchFamily="50" charset="-127"/>
            </a:endParaRPr>
          </a:p>
        </p:txBody>
      </p:sp>
      <p:sp>
        <p:nvSpPr>
          <p:cNvPr id="42" name="TextBox 58"/>
          <p:cNvSpPr txBox="1">
            <a:spLocks noChangeArrowheads="1"/>
          </p:cNvSpPr>
          <p:nvPr/>
        </p:nvSpPr>
        <p:spPr bwMode="auto">
          <a:xfrm>
            <a:off x="3301320" y="2428582"/>
            <a:ext cx="4187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latin typeface="Calibri" pitchFamily="34" charset="0"/>
                <a:ea typeface="맑은 고딕" pitchFamily="50" charset="-127"/>
              </a:rPr>
              <a:t>AP</a:t>
            </a:r>
          </a:p>
        </p:txBody>
      </p:sp>
      <p:sp>
        <p:nvSpPr>
          <p:cNvPr id="43" name="TextBox 58"/>
          <p:cNvSpPr txBox="1">
            <a:spLocks noChangeArrowheads="1"/>
          </p:cNvSpPr>
          <p:nvPr/>
        </p:nvSpPr>
        <p:spPr bwMode="auto">
          <a:xfrm>
            <a:off x="3222762" y="3847256"/>
            <a:ext cx="415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latin typeface="맑은 고딕" panose="020B0503020000020004" pitchFamily="50" charset="-127"/>
                <a:ea typeface="맑은 고딕" panose="020B0503020000020004" pitchFamily="50" charset="-127"/>
              </a:rPr>
              <a:t>TE</a:t>
            </a:r>
            <a:endParaRPr lang="ko-KR" altLang="en-US" b="1" dirty="0">
              <a:latin typeface="맑은 고딕" panose="020B0503020000020004" pitchFamily="50" charset="-127"/>
              <a:ea typeface="맑은 고딕" panose="020B0503020000020004" pitchFamily="50" charset="-127"/>
            </a:endParaRPr>
          </a:p>
        </p:txBody>
      </p:sp>
      <p:grpSp>
        <p:nvGrpSpPr>
          <p:cNvPr id="44" name="그룹 43"/>
          <p:cNvGrpSpPr/>
          <p:nvPr/>
        </p:nvGrpSpPr>
        <p:grpSpPr>
          <a:xfrm>
            <a:off x="2492284" y="5205734"/>
            <a:ext cx="1574840" cy="813726"/>
            <a:chOff x="705132" y="5615333"/>
            <a:chExt cx="1571654" cy="741935"/>
          </a:xfrm>
        </p:grpSpPr>
        <p:pic>
          <p:nvPicPr>
            <p:cNvPr id="45" name="내용 개체 틀 136" descr="그림2.png"/>
            <p:cNvPicPr>
              <a:picLocks noChangeAspect="1"/>
            </p:cNvPicPr>
            <p:nvPr/>
          </p:nvPicPr>
          <p:blipFill>
            <a:blip r:embed="rId11" cstate="print">
              <a:duotone>
                <a:schemeClr val="accent5">
                  <a:shade val="45000"/>
                  <a:satMod val="135000"/>
                </a:schemeClr>
                <a:prstClr val="white"/>
              </a:duotone>
            </a:blip>
            <a:stretch>
              <a:fillRect/>
            </a:stretch>
          </p:blipFill>
          <p:spPr bwMode="auto">
            <a:xfrm>
              <a:off x="705132" y="5615333"/>
              <a:ext cx="1571654" cy="741935"/>
            </a:xfrm>
            <a:prstGeom prst="rect">
              <a:avLst/>
            </a:prstGeom>
          </p:spPr>
        </p:pic>
        <p:sp>
          <p:nvSpPr>
            <p:cNvPr id="46" name="TextBox 243"/>
            <p:cNvSpPr txBox="1">
              <a:spLocks noChangeArrowheads="1"/>
            </p:cNvSpPr>
            <p:nvPr/>
          </p:nvSpPr>
          <p:spPr bwMode="auto">
            <a:xfrm>
              <a:off x="866787" y="5826753"/>
              <a:ext cx="1279872" cy="24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eaLnBrk="1" hangingPunct="1">
                <a:lnSpc>
                  <a:spcPts val="1375"/>
                </a:lnSpc>
              </a:pPr>
              <a:r>
                <a:rPr lang="en-US" altLang="ko-KR" sz="1400" b="1" dirty="0">
                  <a:latin typeface="Calibri" pitchFamily="34" charset="0"/>
                  <a:cs typeface="Calibri" pitchFamily="34" charset="0"/>
                </a:rPr>
                <a:t>Public Internet</a:t>
              </a:r>
              <a:endParaRPr lang="ko-KR" altLang="en-US" sz="1400" b="1" dirty="0">
                <a:latin typeface="Calibri" pitchFamily="34" charset="0"/>
                <a:cs typeface="Calibri" pitchFamily="34" charset="0"/>
              </a:endParaRPr>
            </a:p>
          </p:txBody>
        </p:sp>
      </p:grpSp>
      <p:pic>
        <p:nvPicPr>
          <p:cNvPr id="47" name="그림 46" descr="gggqweqweqweqwe.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37811" y="5706198"/>
            <a:ext cx="327849" cy="37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467544" y="5427221"/>
            <a:ext cx="2304474" cy="954107"/>
          </a:xfrm>
          <a:prstGeom prst="rect">
            <a:avLst/>
          </a:prstGeom>
          <a:noFill/>
        </p:spPr>
        <p:txBody>
          <a:bodyPr wrap="square" rtlCol="0">
            <a:spAutoFit/>
          </a:bodyPr>
          <a:lstStyle/>
          <a:p>
            <a:r>
              <a:rPr kumimoji="1" lang="en-US" altLang="ko-KR" sz="1400" dirty="0" smtClean="0">
                <a:solidFill>
                  <a:srgbClr val="7030A0"/>
                </a:solidFill>
                <a:latin typeface="Arial"/>
                <a:ea typeface="굴림" panose="020B0600000101010101" pitchFamily="50" charset="-127"/>
              </a:rPr>
              <a:t>DU </a:t>
            </a:r>
            <a:r>
              <a:rPr kumimoji="1" lang="en-US" altLang="ko-KR" sz="1400" dirty="0">
                <a:solidFill>
                  <a:srgbClr val="7030A0"/>
                </a:solidFill>
                <a:latin typeface="Arial"/>
                <a:ea typeface="굴림" panose="020B0600000101010101" pitchFamily="50" charset="-127"/>
              </a:rPr>
              <a:t>: Digital Unit</a:t>
            </a:r>
          </a:p>
          <a:p>
            <a:r>
              <a:rPr kumimoji="1" lang="en-US" altLang="ko-KR" sz="1400" dirty="0">
                <a:solidFill>
                  <a:srgbClr val="7030A0"/>
                </a:solidFill>
                <a:latin typeface="Arial"/>
                <a:ea typeface="굴림" panose="020B0600000101010101" pitchFamily="50" charset="-127"/>
              </a:rPr>
              <a:t>TE : Terminal Equipment</a:t>
            </a:r>
          </a:p>
          <a:p>
            <a:r>
              <a:rPr kumimoji="1" lang="en-US" altLang="ko-KR" sz="1400" dirty="0">
                <a:solidFill>
                  <a:srgbClr val="7030A0"/>
                </a:solidFill>
                <a:latin typeface="Arial"/>
                <a:ea typeface="굴림" panose="020B0600000101010101" pitchFamily="50" charset="-127"/>
              </a:rPr>
              <a:t>RU : Radio Unit</a:t>
            </a:r>
          </a:p>
          <a:p>
            <a:r>
              <a:rPr kumimoji="1" lang="en-US" altLang="ko-KR" sz="1400" dirty="0">
                <a:solidFill>
                  <a:srgbClr val="7030A0"/>
                </a:solidFill>
                <a:latin typeface="Arial"/>
                <a:ea typeface="굴림" panose="020B0600000101010101" pitchFamily="50" charset="-127"/>
              </a:rPr>
              <a:t>GW : </a:t>
            </a:r>
            <a:r>
              <a:rPr kumimoji="1" lang="en-US" altLang="ko-KR" sz="1400" dirty="0" smtClean="0">
                <a:solidFill>
                  <a:srgbClr val="7030A0"/>
                </a:solidFill>
                <a:latin typeface="Arial"/>
                <a:ea typeface="굴림" panose="020B0600000101010101" pitchFamily="50" charset="-127"/>
              </a:rPr>
              <a:t>Gateway</a:t>
            </a:r>
            <a:endParaRPr kumimoji="1" lang="en-US" altLang="ko-KR" sz="1400" dirty="0">
              <a:solidFill>
                <a:srgbClr val="7030A0"/>
              </a:solidFill>
              <a:latin typeface="Arial"/>
              <a:ea typeface="굴림" panose="020B0600000101010101" pitchFamily="50" charset="-127"/>
            </a:endParaRPr>
          </a:p>
        </p:txBody>
      </p:sp>
      <p:sp>
        <p:nvSpPr>
          <p:cNvPr id="49"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3791482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Introduction</a:t>
            </a:r>
            <a:endParaRPr lang="ko-KR" altLang="en-US" dirty="0"/>
          </a:p>
        </p:txBody>
      </p:sp>
      <p:sp>
        <p:nvSpPr>
          <p:cNvPr id="3" name="내용 개체 틀 2"/>
          <p:cNvSpPr>
            <a:spLocks noGrp="1"/>
          </p:cNvSpPr>
          <p:nvPr>
            <p:ph idx="1"/>
          </p:nvPr>
        </p:nvSpPr>
        <p:spPr/>
        <p:txBody>
          <a:bodyPr/>
          <a:lstStyle/>
          <a:p>
            <a:r>
              <a:rPr lang="en-US" altLang="ko-KR" sz="2000" dirty="0" smtClean="0"/>
              <a:t>Characteristics </a:t>
            </a:r>
            <a:r>
              <a:rPr lang="en-US" altLang="ko-KR" sz="2000" dirty="0"/>
              <a:t>of </a:t>
            </a:r>
            <a:r>
              <a:rPr lang="en-US" altLang="ko-KR" sz="2000" dirty="0" smtClean="0"/>
              <a:t>Millimeter Wave</a:t>
            </a:r>
            <a:endParaRPr lang="en-US" altLang="ko-KR" sz="2000" dirty="0"/>
          </a:p>
          <a:p>
            <a:pPr lvl="1"/>
            <a:r>
              <a:rPr lang="en-US" altLang="ko-KR" sz="1800" dirty="0"/>
              <a:t>Suffering from increased propagation loss and atmospheric loss </a:t>
            </a:r>
          </a:p>
          <a:p>
            <a:pPr lvl="2"/>
            <a:r>
              <a:rPr lang="en-US" altLang="ko-KR" sz="1400" dirty="0"/>
              <a:t>Ex. 20dB increase in propagation loss (comparison between 3 and 30GHz)</a:t>
            </a:r>
          </a:p>
          <a:p>
            <a:pPr lvl="1"/>
            <a:r>
              <a:rPr lang="en-US" altLang="ko-KR" sz="1800" dirty="0"/>
              <a:t>Decreased coverage of cell</a:t>
            </a:r>
          </a:p>
          <a:p>
            <a:pPr lvl="1"/>
            <a:r>
              <a:rPr lang="en-US" altLang="ko-KR" sz="1800" dirty="0"/>
              <a:t>Strong tendency of straightness </a:t>
            </a:r>
          </a:p>
          <a:p>
            <a:pPr lvl="1"/>
            <a:r>
              <a:rPr lang="en-US" altLang="ko-KR" sz="1800" dirty="0"/>
              <a:t>Less multipath </a:t>
            </a:r>
            <a:r>
              <a:rPr lang="en-US" altLang="ko-KR" sz="1800" dirty="0" smtClean="0"/>
              <a:t>components</a:t>
            </a:r>
            <a:endParaRPr lang="en-US" altLang="ko-KR" sz="1800" dirty="0"/>
          </a:p>
          <a:p>
            <a:pPr lvl="2"/>
            <a:r>
              <a:rPr lang="en-US" altLang="ko-KR" sz="1400" dirty="0"/>
              <a:t>Usually under 100 ns</a:t>
            </a:r>
          </a:p>
          <a:p>
            <a:pPr lvl="1"/>
            <a:r>
              <a:rPr lang="en-US" altLang="ko-KR" sz="1800" dirty="0"/>
              <a:t>Have different feature from cellular frequency </a:t>
            </a:r>
            <a:r>
              <a:rPr lang="en-US" altLang="ko-KR" sz="1800" dirty="0" smtClean="0"/>
              <a:t>bands </a:t>
            </a:r>
            <a:r>
              <a:rPr lang="en-US" altLang="ko-KR" sz="1800" dirty="0" smtClean="0">
                <a:sym typeface="Wingdings" panose="05000000000000000000" pitchFamily="2" charset="2"/>
              </a:rPr>
              <a:t> </a:t>
            </a:r>
            <a:r>
              <a:rPr lang="en-US" altLang="ko-KR" sz="1800" dirty="0" smtClean="0"/>
              <a:t>Need </a:t>
            </a:r>
            <a:r>
              <a:rPr lang="en-US" altLang="ko-KR" sz="1800" dirty="0"/>
              <a:t>new OFDM specification </a:t>
            </a:r>
          </a:p>
          <a:p>
            <a:endParaRPr lang="en-US" altLang="ko-KR" sz="2000" dirty="0" smtClean="0"/>
          </a:p>
          <a:p>
            <a:r>
              <a:rPr lang="en-US" altLang="ko-KR" sz="2000" dirty="0" smtClean="0"/>
              <a:t>Radio Technology of MHN </a:t>
            </a:r>
            <a:endParaRPr lang="en-US" altLang="ko-KR" sz="2000" dirty="0"/>
          </a:p>
          <a:p>
            <a:pPr lvl="1"/>
            <a:r>
              <a:rPr lang="en-US" altLang="ko-KR" sz="1800" dirty="0"/>
              <a:t>Modulation : OFDM </a:t>
            </a:r>
          </a:p>
          <a:p>
            <a:pPr lvl="1"/>
            <a:r>
              <a:rPr lang="en-US" altLang="ko-KR" sz="1800" dirty="0"/>
              <a:t>Multiple access : OFDMA </a:t>
            </a:r>
          </a:p>
          <a:p>
            <a:endParaRPr lang="ko-KR" altLang="en-US" sz="20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4</a:t>
            </a:fld>
            <a:endParaRPr lang="en-US" altLang="ko-KR"/>
          </a:p>
        </p:txBody>
      </p:sp>
      <p:sp>
        <p:nvSpPr>
          <p:cNvPr id="7"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114510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Introduction</a:t>
            </a:r>
            <a:endParaRPr lang="ko-KR" altLang="en-US" dirty="0"/>
          </a:p>
        </p:txBody>
      </p:sp>
      <p:sp>
        <p:nvSpPr>
          <p:cNvPr id="3" name="내용 개체 틀 2"/>
          <p:cNvSpPr>
            <a:spLocks noGrp="1"/>
          </p:cNvSpPr>
          <p:nvPr>
            <p:ph idx="1"/>
          </p:nvPr>
        </p:nvSpPr>
        <p:spPr/>
        <p:txBody>
          <a:bodyPr/>
          <a:lstStyle/>
          <a:p>
            <a:r>
              <a:rPr lang="en-US" altLang="ko-KR" sz="2000" dirty="0"/>
              <a:t>Physical Layer </a:t>
            </a:r>
            <a:r>
              <a:rPr lang="en-US" altLang="ko-KR" sz="2000" dirty="0" smtClean="0"/>
              <a:t>Technology of MHN</a:t>
            </a:r>
            <a:endParaRPr lang="en-US" altLang="ko-KR" sz="2000" dirty="0"/>
          </a:p>
          <a:p>
            <a:pPr lvl="1"/>
            <a:r>
              <a:rPr lang="en-US" altLang="ko-KR" sz="1800" dirty="0"/>
              <a:t>Reduced OFDM symbols duration : 6.25us (cf. 71.4us of LTE)</a:t>
            </a:r>
          </a:p>
          <a:p>
            <a:pPr lvl="1"/>
            <a:r>
              <a:rPr lang="en-US" altLang="ko-KR" sz="1800" dirty="0"/>
              <a:t>Reduced slot time : 250 us (cf. 1ms of LTE) </a:t>
            </a:r>
          </a:p>
          <a:p>
            <a:pPr lvl="1"/>
            <a:r>
              <a:rPr lang="en-US" altLang="ko-KR" sz="1800" dirty="0"/>
              <a:t>TDD(mandatory</a:t>
            </a:r>
            <a:r>
              <a:rPr lang="en-US" altLang="ko-KR" sz="1800" dirty="0" smtClean="0"/>
              <a:t>), </a:t>
            </a:r>
            <a:r>
              <a:rPr lang="en-US" altLang="ko-KR" sz="1800" dirty="0"/>
              <a:t>FDD</a:t>
            </a:r>
            <a:endParaRPr lang="ko-KR" altLang="en-US" sz="18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5</a:t>
            </a:fld>
            <a:endParaRPr lang="en-US" altLang="ko-KR"/>
          </a:p>
        </p:txBody>
      </p:sp>
      <p:graphicFrame>
        <p:nvGraphicFramePr>
          <p:cNvPr id="7" name="내용 개체 틀 6"/>
          <p:cNvGraphicFramePr>
            <a:graphicFrameLocks/>
          </p:cNvGraphicFramePr>
          <p:nvPr>
            <p:extLst>
              <p:ext uri="{D42A27DB-BD31-4B8C-83A1-F6EECF244321}">
                <p14:modId xmlns:p14="http://schemas.microsoft.com/office/powerpoint/2010/main" val="3055775093"/>
              </p:ext>
            </p:extLst>
          </p:nvPr>
        </p:nvGraphicFramePr>
        <p:xfrm>
          <a:off x="1545320" y="3068960"/>
          <a:ext cx="5907000" cy="2896927"/>
        </p:xfrm>
        <a:graphic>
          <a:graphicData uri="http://schemas.openxmlformats.org/drawingml/2006/table">
            <a:tbl>
              <a:tblPr firstRow="1" firstCol="1" bandRow="1">
                <a:tableStyleId>{5940675A-B579-460E-94D1-54222C63F5DA}</a:tableStyleId>
              </a:tblPr>
              <a:tblGrid>
                <a:gridCol w="3222681"/>
                <a:gridCol w="2684319"/>
              </a:tblGrid>
              <a:tr h="263357">
                <a:tc>
                  <a:txBody>
                    <a:bodyPr/>
                    <a:lstStyle/>
                    <a:p>
                      <a:pPr algn="ctr">
                        <a:spcAft>
                          <a:spcPts val="0"/>
                        </a:spcAft>
                      </a:pPr>
                      <a:r>
                        <a:rPr lang="en-US" sz="1200" b="1" kern="100" dirty="0">
                          <a:solidFill>
                            <a:schemeClr val="bg1"/>
                          </a:solidFill>
                          <a:effectLst/>
                        </a:rPr>
                        <a:t>Parameters</a:t>
                      </a:r>
                      <a:endParaRPr lang="ko-KR" sz="1200" b="1" dirty="0">
                        <a:solidFill>
                          <a:schemeClr val="bg1"/>
                        </a:solidFill>
                        <a:effectLst/>
                        <a:latin typeface="Times New Roman" panose="02020603050405020304" pitchFamily="18" charset="0"/>
                        <a:ea typeface="맑은 고딕" panose="020B0503020000020004" pitchFamily="50" charset="-127"/>
                      </a:endParaRPr>
                    </a:p>
                  </a:txBody>
                  <a:tcPr marL="68592" marR="68592" marT="0" marB="0" anchor="ctr">
                    <a:solidFill>
                      <a:schemeClr val="tx1"/>
                    </a:solidFill>
                  </a:tcPr>
                </a:tc>
                <a:tc>
                  <a:txBody>
                    <a:bodyPr/>
                    <a:lstStyle/>
                    <a:p>
                      <a:pPr algn="ctr">
                        <a:spcAft>
                          <a:spcPts val="0"/>
                        </a:spcAft>
                      </a:pPr>
                      <a:r>
                        <a:rPr lang="en-US" sz="1200" b="1" kern="100" dirty="0">
                          <a:solidFill>
                            <a:schemeClr val="bg1"/>
                          </a:solidFill>
                          <a:effectLst/>
                        </a:rPr>
                        <a:t>Value</a:t>
                      </a:r>
                      <a:endParaRPr lang="ko-KR" sz="1200" b="1" dirty="0">
                        <a:solidFill>
                          <a:schemeClr val="bg1"/>
                        </a:solidFill>
                        <a:effectLst/>
                        <a:latin typeface="Times New Roman" panose="02020603050405020304" pitchFamily="18" charset="0"/>
                        <a:ea typeface="맑은 고딕" panose="020B0503020000020004" pitchFamily="50" charset="-127"/>
                      </a:endParaRPr>
                    </a:p>
                  </a:txBody>
                  <a:tcPr marL="68592" marR="68592" marT="0" marB="0" anchor="ctr">
                    <a:solidFill>
                      <a:schemeClr val="tx1"/>
                    </a:solidFill>
                  </a:tcPr>
                </a:tc>
              </a:tr>
              <a:tr h="263357">
                <a:tc>
                  <a:txBody>
                    <a:bodyPr/>
                    <a:lstStyle/>
                    <a:p>
                      <a:pPr algn="ctr">
                        <a:spcAft>
                          <a:spcPts val="0"/>
                        </a:spcAft>
                      </a:pPr>
                      <a:r>
                        <a:rPr lang="en-US" sz="1200" b="1" kern="100" dirty="0">
                          <a:effectLst/>
                        </a:rPr>
                        <a:t>Size of FFT</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a:effectLst/>
                        </a:rPr>
                        <a:t>1024</a:t>
                      </a:r>
                      <a:endParaRPr lang="ko-KR" sz="120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Subcarrier spacing</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180 kHz</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Sampling frequency </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a:effectLst/>
                        </a:rPr>
                        <a:t>184.32 MHz</a:t>
                      </a:r>
                      <a:endParaRPr lang="ko-KR" sz="120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Cyclic prefix</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smtClean="0">
                          <a:effectLst/>
                        </a:rPr>
                        <a:t>0.69 </a:t>
                      </a:r>
                      <a:r>
                        <a:rPr lang="en-US" sz="1200" kern="100" dirty="0" err="1" smtClean="0">
                          <a:effectLst/>
                        </a:rPr>
                        <a:t>μs</a:t>
                      </a:r>
                      <a:endParaRPr lang="en-US" sz="1200" kern="1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Carrier frequency</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31.5 – 31.75 GHz</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Symbol duration</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6.25 </a:t>
                      </a:r>
                      <a:r>
                        <a:rPr lang="en-US" sz="1200" kern="100" dirty="0" err="1">
                          <a:effectLst/>
                        </a:rPr>
                        <a:t>μs</a:t>
                      </a:r>
                      <a:r>
                        <a:rPr lang="en-US" sz="1200" kern="100" dirty="0">
                          <a:effectLst/>
                        </a:rPr>
                        <a:t> </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Channel coding</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Turbo </a:t>
                      </a:r>
                      <a:r>
                        <a:rPr lang="en-US" sz="1200" kern="100" dirty="0" smtClean="0">
                          <a:effectLst/>
                        </a:rPr>
                        <a:t>code</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Modulation</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QPSK, 16QAM, 64QAM</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Sub-band bandwidth</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125 MHz</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Peak data rate</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250 Mbps per sub-band</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bl>
          </a:graphicData>
        </a:graphic>
      </p:graphicFrame>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3482134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Introduction</a:t>
            </a:r>
            <a:endParaRPr lang="ko-KR" altLang="en-US" dirty="0"/>
          </a:p>
        </p:txBody>
      </p:sp>
      <p:sp>
        <p:nvSpPr>
          <p:cNvPr id="3" name="내용 개체 틀 2"/>
          <p:cNvSpPr>
            <a:spLocks noGrp="1"/>
          </p:cNvSpPr>
          <p:nvPr>
            <p:ph idx="1"/>
          </p:nvPr>
        </p:nvSpPr>
        <p:spPr/>
        <p:txBody>
          <a:bodyPr/>
          <a:lstStyle/>
          <a:p>
            <a:r>
              <a:rPr lang="en-US" altLang="ko-KR" sz="2400" dirty="0"/>
              <a:t>Frame </a:t>
            </a:r>
            <a:r>
              <a:rPr lang="en-US" altLang="ko-KR" sz="2400" dirty="0" smtClean="0"/>
              <a:t>Structure of MHN</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6</a:t>
            </a:fld>
            <a:endParaRPr lang="en-US" altLang="ko-KR"/>
          </a:p>
        </p:txBody>
      </p:sp>
      <p:graphicFrame>
        <p:nvGraphicFramePr>
          <p:cNvPr id="7" name="개체 5"/>
          <p:cNvGraphicFramePr>
            <a:graphicFrameLocks noChangeAspect="1"/>
          </p:cNvGraphicFramePr>
          <p:nvPr>
            <p:extLst>
              <p:ext uri="{D42A27DB-BD31-4B8C-83A1-F6EECF244321}">
                <p14:modId xmlns:p14="http://schemas.microsoft.com/office/powerpoint/2010/main" val="3633228649"/>
              </p:ext>
            </p:extLst>
          </p:nvPr>
        </p:nvGraphicFramePr>
        <p:xfrm>
          <a:off x="971600" y="2087017"/>
          <a:ext cx="7239000" cy="4078287"/>
        </p:xfrm>
        <a:graphic>
          <a:graphicData uri="http://schemas.openxmlformats.org/presentationml/2006/ole">
            <mc:AlternateContent xmlns:mc="http://schemas.openxmlformats.org/markup-compatibility/2006">
              <mc:Choice xmlns:v="urn:schemas-microsoft-com:vml" Requires="v">
                <p:oleObj spid="_x0000_s1316" r:id="rId3" imgW="4483640" imgH="2560697" progId="Visio.Drawing.11">
                  <p:embed/>
                </p:oleObj>
              </mc:Choice>
              <mc:Fallback>
                <p:oleObj r:id="rId3" imgW="4483640" imgH="256069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087017"/>
                        <a:ext cx="72390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2883209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Environment</a:t>
            </a:r>
            <a:endParaRPr lang="ko-KR" altLang="en-US" dirty="0"/>
          </a:p>
        </p:txBody>
      </p:sp>
      <p:sp>
        <p:nvSpPr>
          <p:cNvPr id="3" name="내용 개체 틀 2"/>
          <p:cNvSpPr>
            <a:spLocks noGrp="1"/>
          </p:cNvSpPr>
          <p:nvPr>
            <p:ph idx="1"/>
          </p:nvPr>
        </p:nvSpPr>
        <p:spPr/>
        <p:txBody>
          <a:bodyPr/>
          <a:lstStyle/>
          <a:p>
            <a:r>
              <a:rPr lang="en-US" altLang="ko-KR" sz="2000" dirty="0"/>
              <a:t>System Prototype </a:t>
            </a:r>
          </a:p>
          <a:p>
            <a:pPr lvl="1"/>
            <a:r>
              <a:rPr lang="en-US" altLang="ko-KR" sz="1800" dirty="0"/>
              <a:t>RU-DU (</a:t>
            </a:r>
            <a:r>
              <a:rPr lang="en-US" altLang="ko-KR" sz="1800" dirty="0" smtClean="0"/>
              <a:t>Transmitter) </a:t>
            </a:r>
            <a:r>
              <a:rPr lang="en-US" altLang="ko-KR" sz="1800" dirty="0"/>
              <a:t>: RF module, BB module, 1 antenna</a:t>
            </a:r>
          </a:p>
          <a:p>
            <a:pPr lvl="1"/>
            <a:r>
              <a:rPr lang="en-US" altLang="ko-KR" sz="1800" dirty="0"/>
              <a:t>TE (Receiver) : RF module, BB module, 2 </a:t>
            </a:r>
            <a:r>
              <a:rPr lang="en-US" altLang="ko-KR" sz="1800" dirty="0" smtClean="0"/>
              <a:t>antennas</a:t>
            </a:r>
            <a:endParaRPr lang="en-US" altLang="ko-KR" sz="1800" dirty="0"/>
          </a:p>
          <a:p>
            <a:pPr lvl="1"/>
            <a:r>
              <a:rPr lang="en-US" altLang="ko-KR" sz="1800" dirty="0"/>
              <a:t>Two sub-bands : 125 MHz x 2 </a:t>
            </a:r>
          </a:p>
          <a:p>
            <a:pPr lvl="1"/>
            <a:r>
              <a:rPr lang="en-US" altLang="ko-KR" sz="1800" dirty="0"/>
              <a:t>Max. </a:t>
            </a:r>
            <a:r>
              <a:rPr lang="en-US" altLang="ko-KR" sz="1800" dirty="0" smtClean="0"/>
              <a:t>physical </a:t>
            </a:r>
            <a:r>
              <a:rPr lang="en-US" altLang="ko-KR" sz="1800" dirty="0"/>
              <a:t>layer data rate : 500 </a:t>
            </a:r>
            <a:r>
              <a:rPr lang="en-US" altLang="ko-KR" sz="1800" dirty="0" smtClean="0"/>
              <a:t>Mbps</a:t>
            </a:r>
          </a:p>
          <a:p>
            <a:pPr lvl="1"/>
            <a:endParaRPr lang="en-US" altLang="ko-KR" sz="1800" dirty="0"/>
          </a:p>
          <a:p>
            <a:r>
              <a:rPr lang="en-US" altLang="ko-KR" sz="2000" dirty="0" smtClean="0"/>
              <a:t>RF </a:t>
            </a:r>
            <a:r>
              <a:rPr lang="en-US" altLang="ko-KR" sz="2000" dirty="0"/>
              <a:t>module </a:t>
            </a:r>
          </a:p>
          <a:p>
            <a:pPr lvl="1"/>
            <a:r>
              <a:rPr lang="en-US" altLang="ko-KR" sz="1800" dirty="0"/>
              <a:t>Power amplifier with a maximum power of 1 watt and 10-dB back-off </a:t>
            </a:r>
          </a:p>
          <a:p>
            <a:pPr lvl="1"/>
            <a:r>
              <a:rPr lang="en-US" altLang="ko-KR" sz="1800" dirty="0"/>
              <a:t>TX antenna input power : 100 </a:t>
            </a:r>
            <a:r>
              <a:rPr lang="en-US" altLang="ko-KR" sz="1800" dirty="0" err="1"/>
              <a:t>mW</a:t>
            </a:r>
            <a:r>
              <a:rPr lang="en-US" altLang="ko-KR" sz="1800" dirty="0"/>
              <a:t>  </a:t>
            </a:r>
          </a:p>
          <a:p>
            <a:pPr lvl="1"/>
            <a:r>
              <a:rPr lang="en-US" altLang="ko-KR" sz="1800" dirty="0"/>
              <a:t>8x8 patch array antenna </a:t>
            </a:r>
          </a:p>
          <a:p>
            <a:pPr lvl="1"/>
            <a:r>
              <a:rPr lang="en-US" altLang="ko-KR" sz="1800" dirty="0"/>
              <a:t>3-dB </a:t>
            </a:r>
            <a:r>
              <a:rPr lang="en-US" altLang="ko-KR" sz="1800" dirty="0" err="1"/>
              <a:t>beamwidth</a:t>
            </a:r>
            <a:r>
              <a:rPr lang="en-US" altLang="ko-KR" sz="1800" dirty="0"/>
              <a:t> (vertical, horizontal) : 8°  </a:t>
            </a:r>
          </a:p>
          <a:p>
            <a:pPr lvl="1"/>
            <a:r>
              <a:rPr lang="en-US" altLang="ko-KR" sz="1800" dirty="0" smtClean="0"/>
              <a:t>Antenna gain </a:t>
            </a:r>
            <a:r>
              <a:rPr lang="en-US" altLang="ko-KR" sz="1800" dirty="0"/>
              <a:t>(TX, RX) : 22 </a:t>
            </a:r>
            <a:r>
              <a:rPr lang="en-US" altLang="ko-KR" sz="1800" dirty="0" err="1"/>
              <a:t>dBi</a:t>
            </a:r>
            <a:endParaRPr lang="en-US" altLang="ko-KR" sz="1800" dirty="0"/>
          </a:p>
          <a:p>
            <a:pPr lvl="1"/>
            <a:r>
              <a:rPr lang="en-US" altLang="ko-KR" sz="1800" dirty="0"/>
              <a:t>Size : 60mm x 76mm</a:t>
            </a:r>
          </a:p>
          <a:p>
            <a:endParaRPr lang="ko-KR" altLang="en-US" sz="20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7</a:t>
            </a:fld>
            <a:endParaRPr lang="en-US" altLang="ko-KR"/>
          </a:p>
        </p:txBody>
      </p:sp>
      <p:pic>
        <p:nvPicPr>
          <p:cNvPr id="11" name="_x393153312" descr="EMB000017c811e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6786" y="4509120"/>
            <a:ext cx="1277502" cy="152328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그룹 13"/>
          <p:cNvGrpSpPr/>
          <p:nvPr/>
        </p:nvGrpSpPr>
        <p:grpSpPr>
          <a:xfrm>
            <a:off x="5764566" y="2531092"/>
            <a:ext cx="1776891" cy="1202061"/>
            <a:chOff x="5854215" y="2414549"/>
            <a:chExt cx="1776891" cy="1202061"/>
          </a:xfrm>
        </p:grpSpPr>
        <p:pic>
          <p:nvPicPr>
            <p:cNvPr id="12" name="그림 11"/>
            <p:cNvPicPr>
              <a:picLocks noChangeAspect="1"/>
            </p:cNvPicPr>
            <p:nvPr/>
          </p:nvPicPr>
          <p:blipFill>
            <a:blip r:embed="rId3"/>
            <a:stretch>
              <a:fillRect/>
            </a:stretch>
          </p:blipFill>
          <p:spPr>
            <a:xfrm flipH="1">
              <a:off x="5854215" y="2414549"/>
              <a:ext cx="1551029" cy="1179172"/>
            </a:xfrm>
            <a:prstGeom prst="rect">
              <a:avLst/>
            </a:prstGeom>
          </p:spPr>
        </p:pic>
        <p:sp>
          <p:nvSpPr>
            <p:cNvPr id="10" name="TextBox 9"/>
            <p:cNvSpPr txBox="1"/>
            <p:nvPr/>
          </p:nvSpPr>
          <p:spPr>
            <a:xfrm>
              <a:off x="6903301" y="3339611"/>
              <a:ext cx="727805" cy="276999"/>
            </a:xfrm>
            <a:prstGeom prst="rect">
              <a:avLst/>
            </a:prstGeom>
            <a:noFill/>
          </p:spPr>
          <p:txBody>
            <a:bodyPr wrap="square" rtlCol="0">
              <a:spAutoFit/>
            </a:bodyPr>
            <a:lstStyle/>
            <a:p>
              <a:r>
                <a:rPr lang="en-US" altLang="ko-KR" b="1" dirty="0" smtClean="0">
                  <a:solidFill>
                    <a:schemeClr val="accent2"/>
                  </a:solidFill>
                </a:rPr>
                <a:t>RU-DU</a:t>
              </a:r>
              <a:endParaRPr lang="ko-KR" altLang="en-US" b="1" dirty="0">
                <a:solidFill>
                  <a:schemeClr val="accent2"/>
                </a:solidFill>
              </a:endParaRPr>
            </a:p>
          </p:txBody>
        </p:sp>
      </p:grpSp>
      <p:grpSp>
        <p:nvGrpSpPr>
          <p:cNvPr id="15" name="그룹 14"/>
          <p:cNvGrpSpPr/>
          <p:nvPr/>
        </p:nvGrpSpPr>
        <p:grpSpPr>
          <a:xfrm>
            <a:off x="7598705" y="2487169"/>
            <a:ext cx="1401931" cy="1220610"/>
            <a:chOff x="7634565" y="2424414"/>
            <a:chExt cx="1401931" cy="1220610"/>
          </a:xfrm>
        </p:grpSpPr>
        <p:pic>
          <p:nvPicPr>
            <p:cNvPr id="13" name="그림 12"/>
            <p:cNvPicPr>
              <a:picLocks noChangeAspect="1"/>
            </p:cNvPicPr>
            <p:nvPr/>
          </p:nvPicPr>
          <p:blipFill>
            <a:blip r:embed="rId4"/>
            <a:stretch>
              <a:fillRect/>
            </a:stretch>
          </p:blipFill>
          <p:spPr>
            <a:xfrm flipH="1">
              <a:off x="7634565" y="2424414"/>
              <a:ext cx="1401931" cy="1220610"/>
            </a:xfrm>
            <a:prstGeom prst="rect">
              <a:avLst/>
            </a:prstGeom>
          </p:spPr>
        </p:pic>
        <p:sp>
          <p:nvSpPr>
            <p:cNvPr id="9" name="TextBox 8"/>
            <p:cNvSpPr txBox="1"/>
            <p:nvPr/>
          </p:nvSpPr>
          <p:spPr>
            <a:xfrm>
              <a:off x="8499155" y="3356992"/>
              <a:ext cx="519508" cy="276999"/>
            </a:xfrm>
            <a:prstGeom prst="rect">
              <a:avLst/>
            </a:prstGeom>
            <a:noFill/>
          </p:spPr>
          <p:txBody>
            <a:bodyPr wrap="square" rtlCol="0">
              <a:spAutoFit/>
            </a:bodyPr>
            <a:lstStyle/>
            <a:p>
              <a:r>
                <a:rPr lang="en-US" altLang="ko-KR" b="1" dirty="0" smtClean="0">
                  <a:solidFill>
                    <a:schemeClr val="accent2"/>
                  </a:solidFill>
                </a:rPr>
                <a:t>TE</a:t>
              </a:r>
              <a:endParaRPr lang="ko-KR" altLang="en-US" b="1" dirty="0">
                <a:solidFill>
                  <a:schemeClr val="accent2"/>
                </a:solidFill>
              </a:endParaRPr>
            </a:p>
          </p:txBody>
        </p:sp>
      </p:grpSp>
      <p:pic>
        <p:nvPicPr>
          <p:cNvPr id="16" name="_x442726592" descr="EMB0000049c01e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1805" y="4501277"/>
            <a:ext cx="1777107" cy="1515656"/>
          </a:xfrm>
          <a:prstGeom prst="rect">
            <a:avLst/>
          </a:prstGeom>
          <a:noFill/>
          <a:extLst>
            <a:ext uri="{909E8E84-426E-40DD-AFC4-6F175D3DCCD1}">
              <a14:hiddenFill xmlns:a14="http://schemas.microsoft.com/office/drawing/2010/main">
                <a:solidFill>
                  <a:srgbClr val="FFFFFF"/>
                </a:solidFill>
              </a14:hiddenFill>
            </a:ext>
          </a:extLst>
        </p:spPr>
      </p:pic>
      <p:sp>
        <p:nvSpPr>
          <p:cNvPr id="17"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2257653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Environment</a:t>
            </a:r>
            <a:endParaRPr lang="ko-KR" altLang="en-US" dirty="0"/>
          </a:p>
        </p:txBody>
      </p:sp>
      <p:sp>
        <p:nvSpPr>
          <p:cNvPr id="3" name="내용 개체 틀 2"/>
          <p:cNvSpPr>
            <a:spLocks noGrp="1"/>
          </p:cNvSpPr>
          <p:nvPr>
            <p:ph idx="1"/>
          </p:nvPr>
        </p:nvSpPr>
        <p:spPr/>
        <p:txBody>
          <a:bodyPr/>
          <a:lstStyle/>
          <a:p>
            <a:r>
              <a:rPr lang="en-US" altLang="ko-KR" sz="2400" dirty="0"/>
              <a:t>Seoul subway line 8</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8</a:t>
            </a:fld>
            <a:endParaRPr lang="en-US" altLang="ko-K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262"/>
            <a:ext cx="7921553" cy="45370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77337" y="4904618"/>
            <a:ext cx="864096" cy="288032"/>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Jamsil</a:t>
            </a:r>
            <a:endParaRPr kumimoji="1" lang="ko-KR" altLang="en-US" b="1" dirty="0">
              <a:solidFill>
                <a:srgbClr val="0000CC"/>
              </a:solidFill>
              <a:ea typeface="굴림" panose="020B0600000101010101" pitchFamily="50" charset="-127"/>
            </a:endParaRPr>
          </a:p>
        </p:txBody>
      </p:sp>
      <p:sp>
        <p:nvSpPr>
          <p:cNvPr id="12" name="TextBox 11"/>
          <p:cNvSpPr txBox="1"/>
          <p:nvPr/>
        </p:nvSpPr>
        <p:spPr>
          <a:xfrm>
            <a:off x="3914963" y="4859794"/>
            <a:ext cx="864096" cy="288032"/>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Seokchon</a:t>
            </a:r>
            <a:endParaRPr kumimoji="1" lang="ko-KR" altLang="en-US" b="1" dirty="0">
              <a:solidFill>
                <a:srgbClr val="0000CC"/>
              </a:solidFill>
              <a:ea typeface="굴림" panose="020B0600000101010101" pitchFamily="50" charset="-127"/>
            </a:endParaRPr>
          </a:p>
        </p:txBody>
      </p:sp>
      <p:sp>
        <p:nvSpPr>
          <p:cNvPr id="13" name="TextBox 12"/>
          <p:cNvSpPr txBox="1"/>
          <p:nvPr/>
        </p:nvSpPr>
        <p:spPr>
          <a:xfrm>
            <a:off x="6660232" y="3743526"/>
            <a:ext cx="864096" cy="288032"/>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Songpa</a:t>
            </a:r>
            <a:endParaRPr kumimoji="1" lang="ko-KR" altLang="en-US" b="1" dirty="0">
              <a:solidFill>
                <a:srgbClr val="0000CC"/>
              </a:solidFill>
              <a:ea typeface="굴림" panose="020B0600000101010101" pitchFamily="50" charset="-127"/>
            </a:endParaRPr>
          </a:p>
        </p:txBody>
      </p:sp>
      <p:sp>
        <p:nvSpPr>
          <p:cNvPr id="20" name="TextBox 19"/>
          <p:cNvSpPr txBox="1"/>
          <p:nvPr/>
        </p:nvSpPr>
        <p:spPr>
          <a:xfrm>
            <a:off x="2108444" y="4440621"/>
            <a:ext cx="1474741" cy="584775"/>
          </a:xfrm>
          <a:prstGeom prst="rect">
            <a:avLst/>
          </a:prstGeom>
          <a:noFill/>
        </p:spPr>
        <p:txBody>
          <a:bodyPr wrap="square" rtlCol="0">
            <a:spAutoFit/>
          </a:bodyPr>
          <a:lstStyle/>
          <a:p>
            <a:r>
              <a:rPr kumimoji="1" lang="en-US" altLang="ko-KR" sz="1600" b="1" dirty="0">
                <a:solidFill>
                  <a:srgbClr val="FF0000"/>
                </a:solidFill>
                <a:latin typeface="Arial"/>
                <a:ea typeface="굴림" panose="020B0600000101010101" pitchFamily="50" charset="-127"/>
              </a:rPr>
              <a:t>c</a:t>
            </a:r>
            <a:r>
              <a:rPr kumimoji="1" lang="en-US" altLang="ko-KR" sz="1600" b="1" dirty="0" smtClean="0">
                <a:solidFill>
                  <a:srgbClr val="FF0000"/>
                </a:solidFill>
                <a:latin typeface="Arial"/>
                <a:ea typeface="굴림" panose="020B0600000101010101" pitchFamily="50" charset="-127"/>
              </a:rPr>
              <a:t>urved route</a:t>
            </a:r>
          </a:p>
          <a:p>
            <a:r>
              <a:rPr kumimoji="1" lang="en-US" altLang="ko-KR" sz="1600" b="1" dirty="0" smtClean="0">
                <a:solidFill>
                  <a:srgbClr val="FF0000"/>
                </a:solidFill>
                <a:latin typeface="Arial"/>
                <a:ea typeface="굴림" panose="020B0600000101010101" pitchFamily="50" charset="-127"/>
              </a:rPr>
              <a:t>(600 m)</a:t>
            </a:r>
            <a:endParaRPr kumimoji="1" lang="ko-KR" altLang="en-US" sz="1600" b="1" dirty="0">
              <a:solidFill>
                <a:srgbClr val="FF0000"/>
              </a:solidFill>
              <a:latin typeface="Arial"/>
              <a:ea typeface="굴림" panose="020B0600000101010101" pitchFamily="50" charset="-127"/>
            </a:endParaRPr>
          </a:p>
        </p:txBody>
      </p:sp>
      <p:sp>
        <p:nvSpPr>
          <p:cNvPr id="21" name="TextBox 20"/>
          <p:cNvSpPr txBox="1"/>
          <p:nvPr/>
        </p:nvSpPr>
        <p:spPr>
          <a:xfrm>
            <a:off x="6177772" y="5697897"/>
            <a:ext cx="1728192" cy="584775"/>
          </a:xfrm>
          <a:prstGeom prst="rect">
            <a:avLst/>
          </a:prstGeom>
          <a:noFill/>
        </p:spPr>
        <p:txBody>
          <a:bodyPr wrap="square" rtlCol="0">
            <a:spAutoFit/>
          </a:bodyPr>
          <a:lstStyle/>
          <a:p>
            <a:r>
              <a:rPr kumimoji="1" lang="en-US" altLang="ko-KR" sz="1600" b="1" dirty="0" smtClean="0">
                <a:solidFill>
                  <a:srgbClr val="00B050"/>
                </a:solidFill>
                <a:latin typeface="Arial"/>
                <a:ea typeface="굴림" panose="020B0600000101010101" pitchFamily="50" charset="-127"/>
              </a:rPr>
              <a:t>straight route</a:t>
            </a:r>
          </a:p>
          <a:p>
            <a:r>
              <a:rPr kumimoji="1" lang="en-US" altLang="ko-KR" sz="1600" b="1" dirty="0" smtClean="0">
                <a:solidFill>
                  <a:srgbClr val="00B050"/>
                </a:solidFill>
                <a:latin typeface="Arial"/>
                <a:ea typeface="굴림" panose="020B0600000101010101" pitchFamily="50" charset="-127"/>
              </a:rPr>
              <a:t>(1.1 km)</a:t>
            </a:r>
            <a:endParaRPr kumimoji="1" lang="ko-KR" altLang="en-US" sz="1600" b="1" dirty="0">
              <a:solidFill>
                <a:srgbClr val="00B050"/>
              </a:solidFill>
              <a:latin typeface="Arial"/>
              <a:ea typeface="굴림" panose="020B0600000101010101" pitchFamily="50" charset="-127"/>
            </a:endParaRPr>
          </a:p>
        </p:txBody>
      </p:sp>
      <p:cxnSp>
        <p:nvCxnSpPr>
          <p:cNvPr id="22" name="직선 연결선 21"/>
          <p:cNvCxnSpPr>
            <a:endCxn id="20" idx="1"/>
          </p:cNvCxnSpPr>
          <p:nvPr/>
        </p:nvCxnSpPr>
        <p:spPr bwMode="auto">
          <a:xfrm flipV="1">
            <a:off x="1304263" y="4733009"/>
            <a:ext cx="804181" cy="37011"/>
          </a:xfrm>
          <a:prstGeom prst="line">
            <a:avLst/>
          </a:prstGeom>
          <a:solidFill>
            <a:srgbClr val="CCFFCC"/>
          </a:solidFill>
          <a:ln w="22225" cap="rnd" cmpd="sng" algn="ctr">
            <a:solidFill>
              <a:srgbClr val="FF0033"/>
            </a:solidFill>
            <a:prstDash val="sysDot"/>
            <a:round/>
            <a:headEnd type="none" w="med" len="med"/>
            <a:tailEnd type="none" w="med" len="med"/>
          </a:ln>
          <a:effectLst/>
        </p:spPr>
      </p:cxnSp>
      <p:cxnSp>
        <p:nvCxnSpPr>
          <p:cNvPr id="23" name="직선 연결선 22"/>
          <p:cNvCxnSpPr/>
          <p:nvPr/>
        </p:nvCxnSpPr>
        <p:spPr bwMode="auto">
          <a:xfrm flipH="1" flipV="1">
            <a:off x="3042194" y="4751514"/>
            <a:ext cx="89646" cy="1129974"/>
          </a:xfrm>
          <a:prstGeom prst="line">
            <a:avLst/>
          </a:prstGeom>
          <a:solidFill>
            <a:srgbClr val="CCFFCC"/>
          </a:solidFill>
          <a:ln w="22225" cap="rnd" cmpd="sng" algn="ctr">
            <a:solidFill>
              <a:srgbClr val="FF0033"/>
            </a:solidFill>
            <a:prstDash val="sysDot"/>
            <a:round/>
            <a:headEnd type="none" w="med" len="med"/>
            <a:tailEnd type="none" w="med" len="med"/>
          </a:ln>
          <a:effectLst/>
        </p:spPr>
      </p:cxnSp>
      <p:cxnSp>
        <p:nvCxnSpPr>
          <p:cNvPr id="24" name="직선 연결선 23"/>
          <p:cNvCxnSpPr/>
          <p:nvPr/>
        </p:nvCxnSpPr>
        <p:spPr bwMode="auto">
          <a:xfrm flipH="1" flipV="1">
            <a:off x="3779914" y="5633952"/>
            <a:ext cx="2392491" cy="356332"/>
          </a:xfrm>
          <a:prstGeom prst="line">
            <a:avLst/>
          </a:prstGeom>
          <a:solidFill>
            <a:srgbClr val="CCFFCC"/>
          </a:solidFill>
          <a:ln w="22225" cap="rnd" cmpd="sng" algn="ctr">
            <a:solidFill>
              <a:srgbClr val="00B050"/>
            </a:solidFill>
            <a:prstDash val="sysDot"/>
            <a:round/>
            <a:headEnd type="none" w="med" len="med"/>
            <a:tailEnd type="none" w="med" len="med"/>
          </a:ln>
          <a:effectLst/>
        </p:spPr>
      </p:cxnSp>
      <p:cxnSp>
        <p:nvCxnSpPr>
          <p:cNvPr id="25" name="직선 연결선 24"/>
          <p:cNvCxnSpPr>
            <a:stCxn id="21" idx="0"/>
          </p:cNvCxnSpPr>
          <p:nvPr/>
        </p:nvCxnSpPr>
        <p:spPr bwMode="auto">
          <a:xfrm flipV="1">
            <a:off x="7041868" y="4221454"/>
            <a:ext cx="50412" cy="1476443"/>
          </a:xfrm>
          <a:prstGeom prst="line">
            <a:avLst/>
          </a:prstGeom>
          <a:solidFill>
            <a:srgbClr val="CCFFCC"/>
          </a:solidFill>
          <a:ln w="22225" cap="rnd" cmpd="sng" algn="ctr">
            <a:solidFill>
              <a:srgbClr val="008000"/>
            </a:solidFill>
            <a:prstDash val="sysDot"/>
            <a:round/>
            <a:headEnd type="none" w="med" len="med"/>
            <a:tailEnd type="none" w="med" len="med"/>
          </a:ln>
          <a:effectLst/>
        </p:spPr>
      </p:cxnSp>
      <p:pic>
        <p:nvPicPr>
          <p:cNvPr id="17" name="그림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344" y="1298107"/>
            <a:ext cx="2400887" cy="2103901"/>
          </a:xfrm>
          <a:prstGeom prst="rect">
            <a:avLst/>
          </a:prstGeom>
        </p:spPr>
      </p:pic>
      <p:pic>
        <p:nvPicPr>
          <p:cNvPr id="18" name="그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0083" y="1250590"/>
            <a:ext cx="2080123" cy="2165533"/>
          </a:xfrm>
          <a:prstGeom prst="rect">
            <a:avLst/>
          </a:prstGeom>
        </p:spPr>
      </p:pic>
      <p:sp>
        <p:nvSpPr>
          <p:cNvPr id="26" name="TextBox 25"/>
          <p:cNvSpPr txBox="1"/>
          <p:nvPr/>
        </p:nvSpPr>
        <p:spPr>
          <a:xfrm>
            <a:off x="4206309" y="1340768"/>
            <a:ext cx="1296144" cy="338554"/>
          </a:xfrm>
          <a:prstGeom prst="rect">
            <a:avLst/>
          </a:prstGeom>
          <a:noFill/>
        </p:spPr>
        <p:txBody>
          <a:bodyPr wrap="square" rtlCol="0">
            <a:spAutoFit/>
          </a:bodyPr>
          <a:lstStyle/>
          <a:p>
            <a:r>
              <a:rPr kumimoji="1" lang="en-US" altLang="ko-KR" sz="1600" b="1" dirty="0" smtClean="0">
                <a:solidFill>
                  <a:srgbClr val="FFC000"/>
                </a:solidFill>
                <a:latin typeface="+mn-lt"/>
                <a:ea typeface="굴림" panose="020B0600000101010101" pitchFamily="50" charset="-127"/>
              </a:rPr>
              <a:t>RU/DU</a:t>
            </a:r>
            <a:endParaRPr kumimoji="1" lang="ko-KR" altLang="en-US" sz="1600" b="1" dirty="0">
              <a:solidFill>
                <a:srgbClr val="FFC000"/>
              </a:solidFill>
              <a:latin typeface="+mn-lt"/>
              <a:ea typeface="굴림" panose="020B0600000101010101" pitchFamily="50" charset="-127"/>
            </a:endParaRPr>
          </a:p>
        </p:txBody>
      </p:sp>
      <p:sp>
        <p:nvSpPr>
          <p:cNvPr id="27" name="TextBox 26"/>
          <p:cNvSpPr txBox="1"/>
          <p:nvPr/>
        </p:nvSpPr>
        <p:spPr>
          <a:xfrm>
            <a:off x="6734973" y="1268760"/>
            <a:ext cx="1152128" cy="338554"/>
          </a:xfrm>
          <a:prstGeom prst="rect">
            <a:avLst/>
          </a:prstGeom>
          <a:noFill/>
        </p:spPr>
        <p:txBody>
          <a:bodyPr wrap="square" rtlCol="0">
            <a:spAutoFit/>
          </a:bodyPr>
          <a:lstStyle/>
          <a:p>
            <a:r>
              <a:rPr kumimoji="1" lang="en-US" altLang="ko-KR" sz="1600" b="1" dirty="0" smtClean="0">
                <a:solidFill>
                  <a:srgbClr val="FFC000"/>
                </a:solidFill>
                <a:latin typeface="+mn-lt"/>
                <a:ea typeface="굴림" panose="020B0600000101010101" pitchFamily="50" charset="-127"/>
              </a:rPr>
              <a:t>TE</a:t>
            </a:r>
            <a:endParaRPr kumimoji="1" lang="ko-KR" altLang="en-US" sz="1600" b="1" dirty="0">
              <a:solidFill>
                <a:srgbClr val="FFC000"/>
              </a:solidFill>
              <a:latin typeface="+mn-lt"/>
              <a:ea typeface="굴림" panose="020B0600000101010101" pitchFamily="50" charset="-127"/>
            </a:endParaRPr>
          </a:p>
        </p:txBody>
      </p:sp>
      <p:sp>
        <p:nvSpPr>
          <p:cNvPr id="15" name="직사각형 14"/>
          <p:cNvSpPr/>
          <p:nvPr/>
        </p:nvSpPr>
        <p:spPr>
          <a:xfrm>
            <a:off x="3812442" y="3401320"/>
            <a:ext cx="3316101" cy="338554"/>
          </a:xfrm>
          <a:prstGeom prst="rect">
            <a:avLst/>
          </a:prstGeom>
        </p:spPr>
        <p:txBody>
          <a:bodyPr wrap="none">
            <a:spAutoFit/>
          </a:bodyPr>
          <a:lstStyle/>
          <a:p>
            <a:r>
              <a:rPr kumimoji="1" lang="en-US" altLang="ko-KR" sz="1600" b="1" i="1" dirty="0">
                <a:solidFill>
                  <a:schemeClr val="accent2"/>
                </a:solidFill>
                <a:latin typeface="Arial"/>
                <a:ea typeface="굴림" panose="020B0600000101010101" pitchFamily="50" charset="-127"/>
              </a:rPr>
              <a:t>MHN Test beds on Moving Carts</a:t>
            </a:r>
            <a:endParaRPr kumimoji="1" lang="ko-KR" altLang="en-US" sz="1600" b="1" i="1" dirty="0">
              <a:solidFill>
                <a:schemeClr val="accent2"/>
              </a:solidFill>
              <a:latin typeface="Arial"/>
              <a:ea typeface="굴림" panose="020B0600000101010101" pitchFamily="50" charset="-127"/>
            </a:endParaRPr>
          </a:p>
        </p:txBody>
      </p:sp>
      <p:sp>
        <p:nvSpPr>
          <p:cNvPr id="28"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2899708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Environment</a:t>
            </a:r>
            <a:endParaRPr lang="ko-KR" altLang="en-US" dirty="0"/>
          </a:p>
        </p:txBody>
      </p:sp>
      <p:sp>
        <p:nvSpPr>
          <p:cNvPr id="3" name="내용 개체 틀 2"/>
          <p:cNvSpPr>
            <a:spLocks noGrp="1"/>
          </p:cNvSpPr>
          <p:nvPr>
            <p:ph idx="1"/>
          </p:nvPr>
        </p:nvSpPr>
        <p:spPr/>
        <p:txBody>
          <a:bodyPr/>
          <a:lstStyle/>
          <a:p>
            <a:r>
              <a:rPr lang="en-US" altLang="ko-KR" sz="2400" dirty="0"/>
              <a:t>Tunnel </a:t>
            </a:r>
            <a:r>
              <a:rPr lang="en-US" altLang="ko-KR" sz="2400" dirty="0" smtClean="0"/>
              <a:t>structure in Seoul subway line 8</a:t>
            </a:r>
            <a:endParaRPr lang="en-US" altLang="ko-KR" sz="2400" dirty="0"/>
          </a:p>
          <a:p>
            <a:pPr lvl="1"/>
            <a:r>
              <a:rPr lang="en-US" altLang="ko-KR" sz="2000" dirty="0"/>
              <a:t>B</a:t>
            </a:r>
            <a:r>
              <a:rPr lang="en-US" altLang="ko-KR" sz="2000" dirty="0" smtClean="0"/>
              <a:t>ox-type </a:t>
            </a:r>
            <a:r>
              <a:rPr lang="en-US" altLang="ko-KR" sz="2000" dirty="0"/>
              <a:t>tunnels and have two lanes</a:t>
            </a:r>
          </a:p>
          <a:p>
            <a:pPr lvl="1"/>
            <a:r>
              <a:rPr lang="en-US" altLang="ko-KR" sz="2000" dirty="0"/>
              <a:t>Two lanes are separated by pillars in the middle</a:t>
            </a:r>
          </a:p>
          <a:p>
            <a:pPr lvl="2"/>
            <a:r>
              <a:rPr lang="en-US" altLang="ko-KR" sz="1800" dirty="0"/>
              <a:t>Average width : 2 m,  Average spacing : 85 cm</a:t>
            </a:r>
          </a:p>
          <a:p>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9</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val="179640620"/>
              </p:ext>
            </p:extLst>
          </p:nvPr>
        </p:nvGraphicFramePr>
        <p:xfrm>
          <a:off x="4844030" y="3284984"/>
          <a:ext cx="3760418" cy="2592288"/>
        </p:xfrm>
        <a:graphic>
          <a:graphicData uri="http://schemas.openxmlformats.org/presentationml/2006/ole">
            <mc:AlternateContent xmlns:mc="http://schemas.openxmlformats.org/markup-compatibility/2006">
              <mc:Choice xmlns:v="urn:schemas-microsoft-com:vml" Requires="v">
                <p:oleObj spid="_x0000_s2329" r:id="rId3" imgW="3874851" imgH="2668797" progId="Visio.Drawing.11">
                  <p:embed/>
                </p:oleObj>
              </mc:Choice>
              <mc:Fallback>
                <p:oleObj r:id="rId3" imgW="3874851" imgH="266879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030" y="3284984"/>
                        <a:ext cx="3760418" cy="2592288"/>
                      </a:xfrm>
                      <a:prstGeom prst="rect">
                        <a:avLst/>
                      </a:prstGeom>
                      <a:noFill/>
                    </p:spPr>
                  </p:pic>
                </p:oleObj>
              </mc:Fallback>
            </mc:AlternateContent>
          </a:graphicData>
        </a:graphic>
      </p:graphicFrame>
      <p:pic>
        <p:nvPicPr>
          <p:cNvPr id="8" name="_x76001040" descr="EMB000005500587"/>
          <p:cNvPicPr>
            <a:picLocks noChangeAspect="1" noChangeArrowheads="1"/>
          </p:cNvPicPr>
          <p:nvPr/>
        </p:nvPicPr>
        <p:blipFill>
          <a:blip r:embed="rId5" cstate="print">
            <a:lum bright="10000"/>
          </a:blip>
          <a:srcRect/>
          <a:stretch>
            <a:fillRect/>
          </a:stretch>
        </p:blipFill>
        <p:spPr bwMode="auto">
          <a:xfrm>
            <a:off x="904429" y="3313268"/>
            <a:ext cx="3312367" cy="2323761"/>
          </a:xfrm>
          <a:prstGeom prst="rect">
            <a:avLst/>
          </a:prstGeom>
          <a:noFill/>
          <a:ln w="9525">
            <a:noFill/>
            <a:miter lim="800000"/>
            <a:headEnd/>
            <a:tailEnd/>
          </a:ln>
        </p:spPr>
      </p:pic>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Sung-Woo </a:t>
            </a:r>
            <a:r>
              <a:rPr lang="en-US" altLang="ko-KR" dirty="0"/>
              <a:t>Choi, </a:t>
            </a:r>
            <a:r>
              <a:rPr lang="en-US" altLang="ko-KR" dirty="0" smtClean="0"/>
              <a:t>ETRI</a:t>
            </a:r>
            <a:endParaRPr lang="en-US" altLang="ko-KR" dirty="0"/>
          </a:p>
        </p:txBody>
      </p:sp>
    </p:spTree>
    <p:extLst>
      <p:ext uri="{BB962C8B-B14F-4D97-AF65-F5344CB8AC3E}">
        <p14:creationId xmlns:p14="http://schemas.microsoft.com/office/powerpoint/2010/main" val="3964979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사용자 지정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4858</TotalTime>
  <Words>1306</Words>
  <Application>Microsoft Office PowerPoint</Application>
  <PresentationFormat>화면 슬라이드 쇼(4:3)</PresentationFormat>
  <Paragraphs>304</Paragraphs>
  <Slides>23</Slides>
  <Notes>1</Notes>
  <HiddenSlides>0</HiddenSlides>
  <MMClips>0</MMClips>
  <ScaleCrop>false</ScaleCrop>
  <HeadingPairs>
    <vt:vector size="8" baseType="variant">
      <vt:variant>
        <vt:lpstr>사용한 글꼴</vt:lpstr>
      </vt:variant>
      <vt:variant>
        <vt:i4>6</vt:i4>
      </vt:variant>
      <vt:variant>
        <vt:lpstr>테마</vt:lpstr>
      </vt:variant>
      <vt:variant>
        <vt:i4>1</vt:i4>
      </vt:variant>
      <vt:variant>
        <vt:lpstr>포함된 OLE 서버</vt:lpstr>
      </vt:variant>
      <vt:variant>
        <vt:i4>1</vt:i4>
      </vt:variant>
      <vt:variant>
        <vt:lpstr>슬라이드 제목</vt:lpstr>
      </vt:variant>
      <vt:variant>
        <vt:i4>23</vt:i4>
      </vt:variant>
    </vt:vector>
  </HeadingPairs>
  <TitlesOfParts>
    <vt:vector size="31" baseType="lpstr">
      <vt:lpstr>굴림</vt:lpstr>
      <vt:lpstr>맑은 고딕</vt:lpstr>
      <vt:lpstr>Arial</vt:lpstr>
      <vt:lpstr>Calibri</vt:lpstr>
      <vt:lpstr>Times New Roman</vt:lpstr>
      <vt:lpstr>Wingdings</vt:lpstr>
      <vt:lpstr>IEEE-P802_15</vt:lpstr>
      <vt:lpstr>Visio.Drawing.11</vt:lpstr>
      <vt:lpstr>PowerPoint 프레젠테이션</vt:lpstr>
      <vt:lpstr>Introduction</vt:lpstr>
      <vt:lpstr>Introduction</vt:lpstr>
      <vt:lpstr>Introduction</vt:lpstr>
      <vt:lpstr>Introduction</vt:lpstr>
      <vt:lpstr>Introduction</vt:lpstr>
      <vt:lpstr>Experimental Environment</vt:lpstr>
      <vt:lpstr>Experimental Environment</vt:lpstr>
      <vt:lpstr>Experimental Environment</vt:lpstr>
      <vt:lpstr>Measuring tools</vt:lpstr>
      <vt:lpstr>Experimental Results – Curved Route</vt:lpstr>
      <vt:lpstr>Experimental Results – Curved Route</vt:lpstr>
      <vt:lpstr>Experimental Results – Curved Route</vt:lpstr>
      <vt:lpstr>Experimental Results – Curved Route</vt:lpstr>
      <vt:lpstr>Experimental Results – Straight Route</vt:lpstr>
      <vt:lpstr>Experimental Results – Straight Route</vt:lpstr>
      <vt:lpstr>Experimental Results – Straight Route</vt:lpstr>
      <vt:lpstr>Field Trial of MHN System</vt:lpstr>
      <vt:lpstr>Field Trial of MHN System</vt:lpstr>
      <vt:lpstr>Field Trial of MHN System</vt:lpstr>
      <vt:lpstr>Field Trial of MHN System</vt:lpstr>
      <vt:lpstr>Conclusions</vt:lpstr>
      <vt:lpstr>Field Trial of MHN System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김준형</cp:lastModifiedBy>
  <cp:revision>975</cp:revision>
  <cp:lastPrinted>2016-03-11T10:04:44Z</cp:lastPrinted>
  <dcterms:created xsi:type="dcterms:W3CDTF">2014-12-23T02:01:48Z</dcterms:created>
  <dcterms:modified xsi:type="dcterms:W3CDTF">2016-03-14T15:01:21Z</dcterms:modified>
</cp:coreProperties>
</file>