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260" r:id="rId4"/>
    <p:sldId id="261" r:id="rId5"/>
    <p:sldId id="262" r:id="rId6"/>
    <p:sldId id="264" r:id="rId7"/>
    <p:sldId id="263" r:id="rId8"/>
    <p:sldId id="266" r:id="rId9"/>
    <p:sldId id="267" r:id="rId10"/>
    <p:sldId id="268" r:id="rId11"/>
    <p:sldId id="269" r:id="rId12"/>
    <p:sldId id="265"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3" d="100"/>
          <a:sy n="63" d="100"/>
        </p:scale>
        <p:origin x="1308" y="5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65609C-E8D2-4ECC-8CEC-0A89030AB56A}"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048376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642E2A81-AF9E-4A96-A539-2250983E5B23}"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30537666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77D4D297-6933-4A6E-84D1-CC27F786B39B}"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73344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77D4D297-6933-4A6E-84D1-CC27F786B39B}"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9121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srgbClr val="000000"/>
                </a:solidFill>
              </a:rPr>
              <a:t>doc.: IEEE 802.15-&lt;doc#&gt;</a:t>
            </a:r>
          </a:p>
        </p:txBody>
      </p:sp>
      <p:sp>
        <p:nvSpPr>
          <p:cNvPr id="5" name="Rectangle 3"/>
          <p:cNvSpPr>
            <a:spLocks noGrp="1" noChangeArrowheads="1"/>
          </p:cNvSpPr>
          <p:nvPr>
            <p:ph type="dt" idx="1"/>
          </p:nvPr>
        </p:nvSpPr>
        <p:spPr>
          <a:ln/>
        </p:spPr>
        <p:txBody>
          <a:bodyPr/>
          <a:lstStyle/>
          <a:p>
            <a:r>
              <a:rPr lang="en-US" altLang="en-US">
                <a:solidFill>
                  <a:srgbClr val="000000"/>
                </a:solidFill>
              </a:rPr>
              <a:t>&lt;month year&gt;</a:t>
            </a:r>
          </a:p>
        </p:txBody>
      </p:sp>
      <p:sp>
        <p:nvSpPr>
          <p:cNvPr id="6" name="Rectangle 6"/>
          <p:cNvSpPr>
            <a:spLocks noGrp="1" noChangeArrowheads="1"/>
          </p:cNvSpPr>
          <p:nvPr>
            <p:ph type="ftr" sz="quarter" idx="4"/>
          </p:nvPr>
        </p:nvSpPr>
        <p:spPr>
          <a:ln/>
        </p:spPr>
        <p:txBody>
          <a:bodyPr/>
          <a:lstStyle/>
          <a:p>
            <a:pPr lvl="4"/>
            <a:r>
              <a:rPr lang="en-US" altLang="en-US">
                <a:solidFill>
                  <a:srgbClr val="000000"/>
                </a:solidFill>
              </a:rPr>
              <a:t>&lt;author&gt;, &lt;company&gt;</a:t>
            </a:r>
          </a:p>
        </p:txBody>
      </p:sp>
      <p:sp>
        <p:nvSpPr>
          <p:cNvPr id="7" name="Rectangle 7"/>
          <p:cNvSpPr>
            <a:spLocks noGrp="1" noChangeArrowheads="1"/>
          </p:cNvSpPr>
          <p:nvPr>
            <p:ph type="sldNum" sz="quarter" idx="5"/>
          </p:nvPr>
        </p:nvSpPr>
        <p:spPr>
          <a:ln/>
        </p:spPr>
        <p:txBody>
          <a:bodyPr/>
          <a:lstStyle/>
          <a:p>
            <a:r>
              <a:rPr lang="en-US" altLang="en-US">
                <a:solidFill>
                  <a:srgbClr val="000000"/>
                </a:solidFill>
              </a:rPr>
              <a:t>Page </a:t>
            </a:r>
            <a:fld id="{77D4D297-6933-4A6E-84D1-CC27F786B39B}" type="slidenum">
              <a:rPr lang="en-US" altLang="en-US">
                <a:solidFill>
                  <a:srgbClr val="000000"/>
                </a:solidFill>
              </a:rPr>
              <a:pPr/>
              <a:t>5</a:t>
            </a:fld>
            <a:endParaRPr lang="en-US" altLang="en-US">
              <a:solidFill>
                <a:srgbClr val="000000"/>
              </a:solidFill>
            </a:endParaRPr>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580525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srgbClr val="000000"/>
                </a:solidFill>
              </a:rPr>
              <a:t>doc.: IEEE 802.15-&lt;doc#&gt;</a:t>
            </a:r>
          </a:p>
        </p:txBody>
      </p:sp>
      <p:sp>
        <p:nvSpPr>
          <p:cNvPr id="5" name="Rectangle 3"/>
          <p:cNvSpPr>
            <a:spLocks noGrp="1" noChangeArrowheads="1"/>
          </p:cNvSpPr>
          <p:nvPr>
            <p:ph type="dt" idx="1"/>
          </p:nvPr>
        </p:nvSpPr>
        <p:spPr>
          <a:ln/>
        </p:spPr>
        <p:txBody>
          <a:bodyPr/>
          <a:lstStyle/>
          <a:p>
            <a:r>
              <a:rPr lang="en-US" altLang="en-US">
                <a:solidFill>
                  <a:srgbClr val="000000"/>
                </a:solidFill>
              </a:rPr>
              <a:t>&lt;month year&gt;</a:t>
            </a:r>
          </a:p>
        </p:txBody>
      </p:sp>
      <p:sp>
        <p:nvSpPr>
          <p:cNvPr id="6" name="Rectangle 6"/>
          <p:cNvSpPr>
            <a:spLocks noGrp="1" noChangeArrowheads="1"/>
          </p:cNvSpPr>
          <p:nvPr>
            <p:ph type="ftr" sz="quarter" idx="4"/>
          </p:nvPr>
        </p:nvSpPr>
        <p:spPr>
          <a:ln/>
        </p:spPr>
        <p:txBody>
          <a:bodyPr/>
          <a:lstStyle/>
          <a:p>
            <a:pPr lvl="4"/>
            <a:r>
              <a:rPr lang="en-US" altLang="en-US">
                <a:solidFill>
                  <a:srgbClr val="000000"/>
                </a:solidFill>
              </a:rPr>
              <a:t>&lt;author&gt;, &lt;company&gt;</a:t>
            </a:r>
          </a:p>
        </p:txBody>
      </p:sp>
      <p:sp>
        <p:nvSpPr>
          <p:cNvPr id="7" name="Rectangle 7"/>
          <p:cNvSpPr>
            <a:spLocks noGrp="1" noChangeArrowheads="1"/>
          </p:cNvSpPr>
          <p:nvPr>
            <p:ph type="sldNum" sz="quarter" idx="5"/>
          </p:nvPr>
        </p:nvSpPr>
        <p:spPr>
          <a:ln/>
        </p:spPr>
        <p:txBody>
          <a:bodyPr/>
          <a:lstStyle/>
          <a:p>
            <a:r>
              <a:rPr lang="en-US" altLang="en-US">
                <a:solidFill>
                  <a:srgbClr val="000000"/>
                </a:solidFill>
              </a:rPr>
              <a:t>Page </a:t>
            </a:r>
            <a:fld id="{77D4D297-6933-4A6E-84D1-CC27F786B39B}" type="slidenum">
              <a:rPr lang="en-US" altLang="en-US">
                <a:solidFill>
                  <a:srgbClr val="000000"/>
                </a:solidFill>
              </a:rPr>
              <a:pPr/>
              <a:t>6</a:t>
            </a:fld>
            <a:endParaRPr lang="en-US" altLang="en-US">
              <a:solidFill>
                <a:srgbClr val="000000"/>
              </a:solidFill>
            </a:endParaRPr>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62906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srgbClr val="000000"/>
                </a:solidFill>
              </a:rPr>
              <a:t>doc.: IEEE 802.15-&lt;doc#&gt;</a:t>
            </a:r>
          </a:p>
        </p:txBody>
      </p:sp>
      <p:sp>
        <p:nvSpPr>
          <p:cNvPr id="5" name="Rectangle 3"/>
          <p:cNvSpPr>
            <a:spLocks noGrp="1" noChangeArrowheads="1"/>
          </p:cNvSpPr>
          <p:nvPr>
            <p:ph type="dt" idx="1"/>
          </p:nvPr>
        </p:nvSpPr>
        <p:spPr>
          <a:ln/>
        </p:spPr>
        <p:txBody>
          <a:bodyPr/>
          <a:lstStyle/>
          <a:p>
            <a:r>
              <a:rPr lang="en-US" altLang="en-US">
                <a:solidFill>
                  <a:srgbClr val="000000"/>
                </a:solidFill>
              </a:rPr>
              <a:t>&lt;month year&gt;</a:t>
            </a:r>
          </a:p>
        </p:txBody>
      </p:sp>
      <p:sp>
        <p:nvSpPr>
          <p:cNvPr id="6" name="Rectangle 6"/>
          <p:cNvSpPr>
            <a:spLocks noGrp="1" noChangeArrowheads="1"/>
          </p:cNvSpPr>
          <p:nvPr>
            <p:ph type="ftr" sz="quarter" idx="4"/>
          </p:nvPr>
        </p:nvSpPr>
        <p:spPr>
          <a:ln/>
        </p:spPr>
        <p:txBody>
          <a:bodyPr/>
          <a:lstStyle/>
          <a:p>
            <a:pPr lvl="4"/>
            <a:r>
              <a:rPr lang="en-US" altLang="en-US">
                <a:solidFill>
                  <a:srgbClr val="000000"/>
                </a:solidFill>
              </a:rPr>
              <a:t>&lt;author&gt;, &lt;company&gt;</a:t>
            </a:r>
          </a:p>
        </p:txBody>
      </p:sp>
      <p:sp>
        <p:nvSpPr>
          <p:cNvPr id="7" name="Rectangle 7"/>
          <p:cNvSpPr>
            <a:spLocks noGrp="1" noChangeArrowheads="1"/>
          </p:cNvSpPr>
          <p:nvPr>
            <p:ph type="sldNum" sz="quarter" idx="5"/>
          </p:nvPr>
        </p:nvSpPr>
        <p:spPr>
          <a:ln/>
        </p:spPr>
        <p:txBody>
          <a:bodyPr/>
          <a:lstStyle/>
          <a:p>
            <a:r>
              <a:rPr lang="en-US" altLang="en-US">
                <a:solidFill>
                  <a:srgbClr val="000000"/>
                </a:solidFill>
              </a:rPr>
              <a:t>Page </a:t>
            </a:r>
            <a:fld id="{77D4D297-6933-4A6E-84D1-CC27F786B39B}" type="slidenum">
              <a:rPr lang="en-US" altLang="en-US">
                <a:solidFill>
                  <a:srgbClr val="000000"/>
                </a:solidFill>
              </a:rPr>
              <a:pPr/>
              <a:t>7</a:t>
            </a:fld>
            <a:endParaRPr lang="en-US" altLang="en-US">
              <a:solidFill>
                <a:srgbClr val="000000"/>
              </a:solidFill>
            </a:endParaRPr>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787498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srgbClr val="000000"/>
                </a:solidFill>
              </a:rPr>
              <a:t>doc.: IEEE 802.15-&lt;doc#&gt;</a:t>
            </a:r>
          </a:p>
        </p:txBody>
      </p:sp>
      <p:sp>
        <p:nvSpPr>
          <p:cNvPr id="5" name="Rectangle 3"/>
          <p:cNvSpPr>
            <a:spLocks noGrp="1" noChangeArrowheads="1"/>
          </p:cNvSpPr>
          <p:nvPr>
            <p:ph type="dt" idx="1"/>
          </p:nvPr>
        </p:nvSpPr>
        <p:spPr>
          <a:ln/>
        </p:spPr>
        <p:txBody>
          <a:bodyPr/>
          <a:lstStyle/>
          <a:p>
            <a:r>
              <a:rPr lang="en-US" altLang="en-US">
                <a:solidFill>
                  <a:srgbClr val="000000"/>
                </a:solidFill>
              </a:rPr>
              <a:t>&lt;month year&gt;</a:t>
            </a:r>
          </a:p>
        </p:txBody>
      </p:sp>
      <p:sp>
        <p:nvSpPr>
          <p:cNvPr id="6" name="Rectangle 6"/>
          <p:cNvSpPr>
            <a:spLocks noGrp="1" noChangeArrowheads="1"/>
          </p:cNvSpPr>
          <p:nvPr>
            <p:ph type="ftr" sz="quarter" idx="4"/>
          </p:nvPr>
        </p:nvSpPr>
        <p:spPr>
          <a:ln/>
        </p:spPr>
        <p:txBody>
          <a:bodyPr/>
          <a:lstStyle/>
          <a:p>
            <a:pPr lvl="4"/>
            <a:r>
              <a:rPr lang="en-US" altLang="en-US">
                <a:solidFill>
                  <a:srgbClr val="000000"/>
                </a:solidFill>
              </a:rPr>
              <a:t>&lt;author&gt;, &lt;company&gt;</a:t>
            </a:r>
          </a:p>
        </p:txBody>
      </p:sp>
      <p:sp>
        <p:nvSpPr>
          <p:cNvPr id="7" name="Rectangle 7"/>
          <p:cNvSpPr>
            <a:spLocks noGrp="1" noChangeArrowheads="1"/>
          </p:cNvSpPr>
          <p:nvPr>
            <p:ph type="sldNum" sz="quarter" idx="5"/>
          </p:nvPr>
        </p:nvSpPr>
        <p:spPr>
          <a:ln/>
        </p:spPr>
        <p:txBody>
          <a:bodyPr/>
          <a:lstStyle/>
          <a:p>
            <a:r>
              <a:rPr lang="en-US" altLang="en-US">
                <a:solidFill>
                  <a:srgbClr val="000000"/>
                </a:solidFill>
              </a:rPr>
              <a:t>Page </a:t>
            </a:r>
            <a:fld id="{77D4D297-6933-4A6E-84D1-CC27F786B39B}" type="slidenum">
              <a:rPr lang="en-US" altLang="en-US">
                <a:solidFill>
                  <a:srgbClr val="000000"/>
                </a:solidFill>
              </a:rPr>
              <a:pPr/>
              <a:t>8</a:t>
            </a:fld>
            <a:endParaRPr lang="en-US" altLang="en-US">
              <a:solidFill>
                <a:srgbClr val="000000"/>
              </a:solidFill>
            </a:endParaRPr>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388409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srgbClr val="000000"/>
                </a:solidFill>
              </a:rPr>
              <a:t>doc.: IEEE 802.15-&lt;doc#&gt;</a:t>
            </a:r>
          </a:p>
        </p:txBody>
      </p:sp>
      <p:sp>
        <p:nvSpPr>
          <p:cNvPr id="5" name="Rectangle 3"/>
          <p:cNvSpPr>
            <a:spLocks noGrp="1" noChangeArrowheads="1"/>
          </p:cNvSpPr>
          <p:nvPr>
            <p:ph type="dt" idx="1"/>
          </p:nvPr>
        </p:nvSpPr>
        <p:spPr>
          <a:ln/>
        </p:spPr>
        <p:txBody>
          <a:bodyPr/>
          <a:lstStyle/>
          <a:p>
            <a:r>
              <a:rPr lang="en-US" altLang="en-US">
                <a:solidFill>
                  <a:srgbClr val="000000"/>
                </a:solidFill>
              </a:rPr>
              <a:t>&lt;month year&gt;</a:t>
            </a:r>
          </a:p>
        </p:txBody>
      </p:sp>
      <p:sp>
        <p:nvSpPr>
          <p:cNvPr id="6" name="Rectangle 6"/>
          <p:cNvSpPr>
            <a:spLocks noGrp="1" noChangeArrowheads="1"/>
          </p:cNvSpPr>
          <p:nvPr>
            <p:ph type="ftr" sz="quarter" idx="4"/>
          </p:nvPr>
        </p:nvSpPr>
        <p:spPr>
          <a:ln/>
        </p:spPr>
        <p:txBody>
          <a:bodyPr/>
          <a:lstStyle/>
          <a:p>
            <a:pPr lvl="4"/>
            <a:r>
              <a:rPr lang="en-US" altLang="en-US">
                <a:solidFill>
                  <a:srgbClr val="000000"/>
                </a:solidFill>
              </a:rPr>
              <a:t>&lt;author&gt;, &lt;company&gt;</a:t>
            </a:r>
          </a:p>
        </p:txBody>
      </p:sp>
      <p:sp>
        <p:nvSpPr>
          <p:cNvPr id="7" name="Rectangle 7"/>
          <p:cNvSpPr>
            <a:spLocks noGrp="1" noChangeArrowheads="1"/>
          </p:cNvSpPr>
          <p:nvPr>
            <p:ph type="sldNum" sz="quarter" idx="5"/>
          </p:nvPr>
        </p:nvSpPr>
        <p:spPr>
          <a:ln/>
        </p:spPr>
        <p:txBody>
          <a:bodyPr/>
          <a:lstStyle/>
          <a:p>
            <a:r>
              <a:rPr lang="en-US" altLang="en-US">
                <a:solidFill>
                  <a:srgbClr val="000000"/>
                </a:solidFill>
              </a:rPr>
              <a:t>Page </a:t>
            </a:r>
            <a:fld id="{77D4D297-6933-4A6E-84D1-CC27F786B39B}" type="slidenum">
              <a:rPr lang="en-US" altLang="en-US">
                <a:solidFill>
                  <a:srgbClr val="000000"/>
                </a:solidFill>
              </a:rPr>
              <a:pPr/>
              <a:t>9</a:t>
            </a:fld>
            <a:endParaRPr lang="en-US" altLang="en-US">
              <a:solidFill>
                <a:srgbClr val="000000"/>
              </a:solidFill>
            </a:endParaRPr>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37662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srgbClr val="000000"/>
                </a:solidFill>
              </a:rPr>
              <a:t>doc.: IEEE 802.15-&lt;doc#&gt;</a:t>
            </a:r>
          </a:p>
        </p:txBody>
      </p:sp>
      <p:sp>
        <p:nvSpPr>
          <p:cNvPr id="5" name="Rectangle 3"/>
          <p:cNvSpPr>
            <a:spLocks noGrp="1" noChangeArrowheads="1"/>
          </p:cNvSpPr>
          <p:nvPr>
            <p:ph type="dt" idx="1"/>
          </p:nvPr>
        </p:nvSpPr>
        <p:spPr>
          <a:ln/>
        </p:spPr>
        <p:txBody>
          <a:bodyPr/>
          <a:lstStyle/>
          <a:p>
            <a:r>
              <a:rPr lang="en-US" altLang="en-US">
                <a:solidFill>
                  <a:srgbClr val="000000"/>
                </a:solidFill>
              </a:rPr>
              <a:t>&lt;month year&gt;</a:t>
            </a:r>
          </a:p>
        </p:txBody>
      </p:sp>
      <p:sp>
        <p:nvSpPr>
          <p:cNvPr id="6" name="Rectangle 6"/>
          <p:cNvSpPr>
            <a:spLocks noGrp="1" noChangeArrowheads="1"/>
          </p:cNvSpPr>
          <p:nvPr>
            <p:ph type="ftr" sz="quarter" idx="4"/>
          </p:nvPr>
        </p:nvSpPr>
        <p:spPr>
          <a:ln/>
        </p:spPr>
        <p:txBody>
          <a:bodyPr/>
          <a:lstStyle/>
          <a:p>
            <a:pPr lvl="4"/>
            <a:r>
              <a:rPr lang="en-US" altLang="en-US">
                <a:solidFill>
                  <a:srgbClr val="000000"/>
                </a:solidFill>
              </a:rPr>
              <a:t>&lt;author&gt;, &lt;company&gt;</a:t>
            </a:r>
          </a:p>
        </p:txBody>
      </p:sp>
      <p:sp>
        <p:nvSpPr>
          <p:cNvPr id="7" name="Rectangle 7"/>
          <p:cNvSpPr>
            <a:spLocks noGrp="1" noChangeArrowheads="1"/>
          </p:cNvSpPr>
          <p:nvPr>
            <p:ph type="sldNum" sz="quarter" idx="5"/>
          </p:nvPr>
        </p:nvSpPr>
        <p:spPr>
          <a:ln/>
        </p:spPr>
        <p:txBody>
          <a:bodyPr/>
          <a:lstStyle/>
          <a:p>
            <a:r>
              <a:rPr lang="en-US" altLang="en-US">
                <a:solidFill>
                  <a:srgbClr val="000000"/>
                </a:solidFill>
              </a:rPr>
              <a:t>Page </a:t>
            </a:r>
            <a:fld id="{77D4D297-6933-4A6E-84D1-CC27F786B39B}" type="slidenum">
              <a:rPr lang="en-US" altLang="en-US">
                <a:solidFill>
                  <a:srgbClr val="000000"/>
                </a:solidFill>
              </a:rPr>
              <a:pPr/>
              <a:t>10</a:t>
            </a:fld>
            <a:endParaRPr lang="en-US" altLang="en-US">
              <a:solidFill>
                <a:srgbClr val="000000"/>
              </a:solidFill>
            </a:endParaRPr>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185310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srgbClr val="000000"/>
                </a:solidFill>
              </a:rPr>
              <a:t>doc.: IEEE 802.15-&lt;doc#&gt;</a:t>
            </a:r>
          </a:p>
        </p:txBody>
      </p:sp>
      <p:sp>
        <p:nvSpPr>
          <p:cNvPr id="5" name="Rectangle 3"/>
          <p:cNvSpPr>
            <a:spLocks noGrp="1" noChangeArrowheads="1"/>
          </p:cNvSpPr>
          <p:nvPr>
            <p:ph type="dt" idx="1"/>
          </p:nvPr>
        </p:nvSpPr>
        <p:spPr>
          <a:ln/>
        </p:spPr>
        <p:txBody>
          <a:bodyPr/>
          <a:lstStyle/>
          <a:p>
            <a:r>
              <a:rPr lang="en-US" altLang="en-US">
                <a:solidFill>
                  <a:srgbClr val="000000"/>
                </a:solidFill>
              </a:rPr>
              <a:t>&lt;month year&gt;</a:t>
            </a:r>
          </a:p>
        </p:txBody>
      </p:sp>
      <p:sp>
        <p:nvSpPr>
          <p:cNvPr id="6" name="Rectangle 6"/>
          <p:cNvSpPr>
            <a:spLocks noGrp="1" noChangeArrowheads="1"/>
          </p:cNvSpPr>
          <p:nvPr>
            <p:ph type="ftr" sz="quarter" idx="4"/>
          </p:nvPr>
        </p:nvSpPr>
        <p:spPr>
          <a:ln/>
        </p:spPr>
        <p:txBody>
          <a:bodyPr/>
          <a:lstStyle/>
          <a:p>
            <a:pPr lvl="4"/>
            <a:r>
              <a:rPr lang="en-US" altLang="en-US">
                <a:solidFill>
                  <a:srgbClr val="000000"/>
                </a:solidFill>
              </a:rPr>
              <a:t>&lt;author&gt;, &lt;company&gt;</a:t>
            </a:r>
          </a:p>
        </p:txBody>
      </p:sp>
      <p:sp>
        <p:nvSpPr>
          <p:cNvPr id="7" name="Rectangle 7"/>
          <p:cNvSpPr>
            <a:spLocks noGrp="1" noChangeArrowheads="1"/>
          </p:cNvSpPr>
          <p:nvPr>
            <p:ph type="sldNum" sz="quarter" idx="5"/>
          </p:nvPr>
        </p:nvSpPr>
        <p:spPr>
          <a:ln/>
        </p:spPr>
        <p:txBody>
          <a:bodyPr/>
          <a:lstStyle/>
          <a:p>
            <a:r>
              <a:rPr lang="en-US" altLang="en-US">
                <a:solidFill>
                  <a:srgbClr val="000000"/>
                </a:solidFill>
              </a:rPr>
              <a:t>Page </a:t>
            </a:r>
            <a:fld id="{77D4D297-6933-4A6E-84D1-CC27F786B39B}" type="slidenum">
              <a:rPr lang="en-US" altLang="en-US">
                <a:solidFill>
                  <a:srgbClr val="000000"/>
                </a:solidFill>
              </a:rPr>
              <a:pPr/>
              <a:t>11</a:t>
            </a:fld>
            <a:endParaRPr lang="en-US" altLang="en-US">
              <a:solidFill>
                <a:srgbClr val="000000"/>
              </a:solidFill>
            </a:endParaRPr>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721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FD0F2E9-F1B1-4559-8B7D-C957402FB323}" type="slidenum">
              <a:rPr lang="en-US" altLang="en-US"/>
              <a:pPr/>
              <a:t>‹#›</a:t>
            </a:fld>
            <a:endParaRPr lang="en-US" altLang="en-US"/>
          </a:p>
        </p:txBody>
      </p:sp>
    </p:spTree>
    <p:extLst>
      <p:ext uri="{BB962C8B-B14F-4D97-AF65-F5344CB8AC3E}">
        <p14:creationId xmlns:p14="http://schemas.microsoft.com/office/powerpoint/2010/main" val="3718495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975BDFE-1D15-4863-A2E0-F3D3E418FD4C}" type="slidenum">
              <a:rPr lang="en-US" altLang="en-US"/>
              <a:pPr/>
              <a:t>‹#›</a:t>
            </a:fld>
            <a:endParaRPr lang="en-US" altLang="en-US"/>
          </a:p>
        </p:txBody>
      </p:sp>
    </p:spTree>
    <p:extLst>
      <p:ext uri="{BB962C8B-B14F-4D97-AF65-F5344CB8AC3E}">
        <p14:creationId xmlns:p14="http://schemas.microsoft.com/office/powerpoint/2010/main" val="1188495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6612B22-05DC-44D5-BCBF-621A44216AEB}" type="slidenum">
              <a:rPr lang="en-US" altLang="en-US"/>
              <a:pPr/>
              <a:t>‹#›</a:t>
            </a:fld>
            <a:endParaRPr lang="en-US" altLang="en-US"/>
          </a:p>
        </p:txBody>
      </p:sp>
    </p:spTree>
    <p:extLst>
      <p:ext uri="{BB962C8B-B14F-4D97-AF65-F5344CB8AC3E}">
        <p14:creationId xmlns:p14="http://schemas.microsoft.com/office/powerpoint/2010/main" val="3975970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3CD2D8F-8E79-43E7-9C70-ED17E95656E5}" type="slidenum">
              <a:rPr lang="en-US" altLang="en-US"/>
              <a:pPr/>
              <a:t>‹#›</a:t>
            </a:fld>
            <a:endParaRPr lang="en-US" altLang="en-US"/>
          </a:p>
        </p:txBody>
      </p:sp>
    </p:spTree>
    <p:extLst>
      <p:ext uri="{BB962C8B-B14F-4D97-AF65-F5344CB8AC3E}">
        <p14:creationId xmlns:p14="http://schemas.microsoft.com/office/powerpoint/2010/main" val="1741815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E79D8E41-F233-439B-8F14-3464CFD19E12}" type="slidenum">
              <a:rPr lang="en-US" altLang="en-US"/>
              <a:pPr/>
              <a:t>‹#›</a:t>
            </a:fld>
            <a:endParaRPr lang="en-US" altLang="en-US"/>
          </a:p>
        </p:txBody>
      </p:sp>
    </p:spTree>
    <p:extLst>
      <p:ext uri="{BB962C8B-B14F-4D97-AF65-F5344CB8AC3E}">
        <p14:creationId xmlns:p14="http://schemas.microsoft.com/office/powerpoint/2010/main" val="1074979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4D96D30-F2BF-4E23-A891-2B2233839865}" type="slidenum">
              <a:rPr lang="en-US" altLang="en-US"/>
              <a:pPr/>
              <a:t>‹#›</a:t>
            </a:fld>
            <a:endParaRPr lang="en-US" altLang="en-US"/>
          </a:p>
        </p:txBody>
      </p:sp>
    </p:spTree>
    <p:extLst>
      <p:ext uri="{BB962C8B-B14F-4D97-AF65-F5344CB8AC3E}">
        <p14:creationId xmlns:p14="http://schemas.microsoft.com/office/powerpoint/2010/main" val="2239433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a:t>&lt;month year&gt;</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DF8EE5E-06B0-4638-956E-4420213391C2}" type="slidenum">
              <a:rPr lang="en-US" altLang="en-US"/>
              <a:pPr/>
              <a:t>‹#›</a:t>
            </a:fld>
            <a:endParaRPr lang="en-US" altLang="en-US"/>
          </a:p>
        </p:txBody>
      </p:sp>
    </p:spTree>
    <p:extLst>
      <p:ext uri="{BB962C8B-B14F-4D97-AF65-F5344CB8AC3E}">
        <p14:creationId xmlns:p14="http://schemas.microsoft.com/office/powerpoint/2010/main" val="1436943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1C25E912-FFA2-4020-BBE6-A4A61C381DF7}" type="slidenum">
              <a:rPr lang="en-US" altLang="en-US"/>
              <a:pPr/>
              <a:t>‹#›</a:t>
            </a:fld>
            <a:endParaRPr lang="en-US" altLang="en-US"/>
          </a:p>
        </p:txBody>
      </p:sp>
    </p:spTree>
    <p:extLst>
      <p:ext uri="{BB962C8B-B14F-4D97-AF65-F5344CB8AC3E}">
        <p14:creationId xmlns:p14="http://schemas.microsoft.com/office/powerpoint/2010/main" val="1696921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&lt;month year&gt;</a:t>
            </a:r>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97C3B8E0-23AA-48B4-8464-A365D310F47D}" type="slidenum">
              <a:rPr lang="en-US" altLang="en-US"/>
              <a:pPr/>
              <a:t>‹#›</a:t>
            </a:fld>
            <a:endParaRPr lang="en-US" altLang="en-US"/>
          </a:p>
        </p:txBody>
      </p:sp>
    </p:spTree>
    <p:extLst>
      <p:ext uri="{BB962C8B-B14F-4D97-AF65-F5344CB8AC3E}">
        <p14:creationId xmlns:p14="http://schemas.microsoft.com/office/powerpoint/2010/main" val="1702799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AA9ED94-ACB6-49C7-AA47-FDDEE122EED3}" type="slidenum">
              <a:rPr lang="en-US" altLang="en-US"/>
              <a:pPr/>
              <a:t>‹#›</a:t>
            </a:fld>
            <a:endParaRPr lang="en-US" altLang="en-US"/>
          </a:p>
        </p:txBody>
      </p:sp>
    </p:spTree>
    <p:extLst>
      <p:ext uri="{BB962C8B-B14F-4D97-AF65-F5344CB8AC3E}">
        <p14:creationId xmlns:p14="http://schemas.microsoft.com/office/powerpoint/2010/main" val="4288957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B04FA42-D187-4012-964B-3970D4C2EBE8}" type="slidenum">
              <a:rPr lang="en-US" altLang="en-US"/>
              <a:pPr/>
              <a:t>‹#›</a:t>
            </a:fld>
            <a:endParaRPr lang="en-US" altLang="en-US"/>
          </a:p>
        </p:txBody>
      </p:sp>
    </p:spTree>
    <p:extLst>
      <p:ext uri="{BB962C8B-B14F-4D97-AF65-F5344CB8AC3E}">
        <p14:creationId xmlns:p14="http://schemas.microsoft.com/office/powerpoint/2010/main" val="3987931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4E36BC6-5940-4D28-9B7D-AE3844120C6B}" type="slidenum">
              <a:rPr lang="en-US" altLang="en-US"/>
              <a:pPr/>
              <a:t>‹#›</a:t>
            </a:fld>
            <a:endParaRPr lang="en-US" altLang="en-US"/>
          </a:p>
        </p:txBody>
      </p:sp>
      <p:sp>
        <p:nvSpPr>
          <p:cNvPr id="1031" name="Rectangle 7"/>
          <p:cNvSpPr>
            <a:spLocks noChangeArrowheads="1"/>
          </p:cNvSpPr>
          <p:nvPr/>
        </p:nvSpPr>
        <p:spPr bwMode="auto">
          <a:xfrm>
            <a:off x="4495800" y="396875"/>
            <a:ext cx="396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Hendricus.DeRuijter@silabs.com" TargetMode="External"/><Relationship Id="rId2" Type="http://schemas.openxmlformats.org/officeDocument/2006/relationships/hyperlink" Target="mailto:paul.Gorday@arm.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ed.callaway@arm.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smtClean="0"/>
              <a:t>Ed Callaway, ARM, Inc.</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41DD109B-231E-41C2-A4A3-72A290D5CE4B}" type="slidenum">
              <a:rPr lang="en-US" altLang="en-US"/>
              <a:pPr/>
              <a:t>1</a:t>
            </a:fld>
            <a:endParaRPr lang="en-US" altLang="en-US"/>
          </a:p>
        </p:txBody>
      </p:sp>
      <p:sp>
        <p:nvSpPr>
          <p:cNvPr id="27651" name="Rectangle 3"/>
          <p:cNvSpPr>
            <a:spLocks noChangeArrowheads="1"/>
          </p:cNvSpPr>
          <p:nvPr/>
        </p:nvSpPr>
        <p:spPr bwMode="auto">
          <a:xfrm>
            <a:off x="76200" y="639663"/>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A Simple System Kept Simple</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rgbClr val="FF0000"/>
                </a:solidFill>
              </a:rPr>
              <a:t>7 March 2016</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Ed Callaway</a:t>
            </a:r>
            <a:r>
              <a:rPr lang="en-US" altLang="en-US" sz="1600" dirty="0" smtClean="0">
                <a:solidFill>
                  <a:schemeClr val="tx2"/>
                </a:solidFill>
              </a:rPr>
              <a:t>] </a:t>
            </a:r>
            <a:r>
              <a:rPr lang="en-US" altLang="en-US" sz="1600" dirty="0">
                <a:solidFill>
                  <a:schemeClr val="tx2"/>
                </a:solidFill>
              </a:rPr>
              <a:t>Company </a:t>
            </a:r>
            <a:r>
              <a:rPr lang="en-US" altLang="en-US" sz="1600" dirty="0" smtClean="0">
                <a:solidFill>
                  <a:schemeClr val="tx2"/>
                </a:solidFill>
              </a:rPr>
              <a:t>[</a:t>
            </a:r>
            <a:r>
              <a:rPr lang="en-US" altLang="en-US" sz="1600" dirty="0" smtClean="0">
                <a:solidFill>
                  <a:srgbClr val="FF0000"/>
                </a:solidFill>
              </a:rPr>
              <a:t>ARM, Inc.</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Address </a:t>
            </a:r>
            <a:r>
              <a:rPr lang="en-US" altLang="en-US" sz="1600" dirty="0" smtClean="0">
                <a:solidFill>
                  <a:schemeClr val="tx2"/>
                </a:solidFill>
              </a:rPr>
              <a:t>[</a:t>
            </a:r>
            <a:r>
              <a:rPr lang="en-US" altLang="en-US" sz="1600" dirty="0" smtClean="0">
                <a:solidFill>
                  <a:srgbClr val="FF0000"/>
                </a:solidFill>
              </a:rPr>
              <a:t>350 Fairway Drive, Suite 200, Deerfield Beach, Florida, USA  33441-1834</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a:t>
            </a:r>
            <a:r>
              <a:rPr lang="en-US" altLang="en-US" sz="1600" dirty="0" smtClean="0">
                <a:solidFill>
                  <a:srgbClr val="FF0000"/>
                </a:solidFill>
              </a:rPr>
              <a:t>+1-954-608-7537</a:t>
            </a:r>
            <a:r>
              <a:rPr lang="en-US" altLang="en-US" sz="1600" dirty="0" smtClean="0">
                <a:solidFill>
                  <a:schemeClr val="tx2"/>
                </a:solidFill>
              </a:rPr>
              <a:t>], Fax: [</a:t>
            </a:r>
            <a:r>
              <a:rPr lang="en-US" altLang="en-US" sz="1600" dirty="0" smtClean="0">
                <a:solidFill>
                  <a:srgbClr val="FF0000"/>
                </a:solidFill>
              </a:rPr>
              <a:t>+1-954-333-0193</a:t>
            </a:r>
            <a:r>
              <a:rPr lang="en-US" altLang="en-US" sz="1600" dirty="0" smtClean="0">
                <a:solidFill>
                  <a:schemeClr val="tx2"/>
                </a:solidFill>
              </a:rPr>
              <a:t>], </a:t>
            </a:r>
            <a:r>
              <a:rPr lang="en-US" altLang="en-US" sz="1600" dirty="0">
                <a:solidFill>
                  <a:schemeClr val="tx2"/>
                </a:solidFill>
              </a:rPr>
              <a:t>E-Mail</a:t>
            </a:r>
            <a:r>
              <a:rPr lang="en-US" altLang="en-US" sz="1600" dirty="0" smtClean="0">
                <a:solidFill>
                  <a:schemeClr val="tx2"/>
                </a:solidFill>
              </a:rPr>
              <a:t>:[</a:t>
            </a:r>
            <a:r>
              <a:rPr lang="en-US" altLang="en-US" sz="1600" dirty="0" smtClean="0">
                <a:solidFill>
                  <a:srgbClr val="FF0000"/>
                </a:solidFill>
              </a:rPr>
              <a:t>ed.callaway@arm.com</a:t>
            </a:r>
            <a:r>
              <a:rPr lang="en-US" altLang="en-US" sz="1600" dirty="0" smtClean="0">
                <a:solidFill>
                  <a:schemeClr val="tx2"/>
                </a:solidFill>
              </a:rPr>
              <a:t>]</a:t>
            </a:r>
          </a:p>
          <a:p>
            <a:r>
              <a:rPr lang="en-US" altLang="en-US" sz="1600" dirty="0" smtClean="0">
                <a:solidFill>
                  <a:srgbClr val="FF0000"/>
                </a:solidFill>
              </a:rPr>
              <a:t>Additional authors:  </a:t>
            </a:r>
          </a:p>
          <a:p>
            <a:r>
              <a:rPr lang="en-US" altLang="en-US" sz="1600" dirty="0" smtClean="0">
                <a:solidFill>
                  <a:srgbClr val="FF0000"/>
                </a:solidFill>
              </a:rPr>
              <a:t>Paul Gorday, ARM, Inc., </a:t>
            </a:r>
            <a:r>
              <a:rPr lang="en-US" altLang="en-US" sz="1600" dirty="0" smtClean="0">
                <a:solidFill>
                  <a:srgbClr val="FF0000"/>
                </a:solidFill>
                <a:hlinkClick r:id="rId2"/>
              </a:rPr>
              <a:t>paul.Gorday@arm.com</a:t>
            </a:r>
            <a:r>
              <a:rPr lang="en-US" altLang="en-US" sz="1600" dirty="0" smtClean="0">
                <a:solidFill>
                  <a:srgbClr val="FF0000"/>
                </a:solidFill>
              </a:rPr>
              <a:t>; </a:t>
            </a:r>
          </a:p>
          <a:p>
            <a:r>
              <a:rPr lang="en-US" altLang="en-US" sz="1600" dirty="0" err="1" smtClean="0">
                <a:solidFill>
                  <a:srgbClr val="FF0000"/>
                </a:solidFill>
              </a:rPr>
              <a:t>Henk</a:t>
            </a:r>
            <a:r>
              <a:rPr lang="en-US" altLang="en-US" sz="1600" dirty="0" smtClean="0">
                <a:solidFill>
                  <a:srgbClr val="FF0000"/>
                </a:solidFill>
              </a:rPr>
              <a:t> De Ruijter, </a:t>
            </a:r>
            <a:r>
              <a:rPr lang="en-US" altLang="en-US" sz="1600" dirty="0" err="1" smtClean="0">
                <a:solidFill>
                  <a:srgbClr val="FF0000"/>
                </a:solidFill>
              </a:rPr>
              <a:t>SiLabs</a:t>
            </a:r>
            <a:r>
              <a:rPr lang="en-US" altLang="en-US" sz="1600" dirty="0" smtClean="0">
                <a:solidFill>
                  <a:srgbClr val="FF0000"/>
                </a:solidFill>
              </a:rPr>
              <a:t>, </a:t>
            </a:r>
            <a:r>
              <a:rPr lang="en-US" altLang="en-US" sz="1600" dirty="0" smtClean="0">
                <a:solidFill>
                  <a:srgbClr val="FF0000"/>
                </a:solidFill>
                <a:hlinkClick r:id="rId3"/>
              </a:rPr>
              <a:t>Hendricus.DeRuijter@silabs.com</a:t>
            </a:r>
            <a:r>
              <a:rPr lang="en-US" altLang="en-US" sz="1600" dirty="0" smtClean="0">
                <a:solidFill>
                  <a:srgbClr val="FF0000"/>
                </a:solidFill>
              </a:rPr>
              <a:t> </a:t>
            </a:r>
            <a:endParaRPr lang="en-US" altLang="en-US" sz="1600" dirty="0">
              <a:solidFill>
                <a:schemeClr val="tx2"/>
              </a:solidFill>
            </a:endParaRP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IEEE 802.15-16-0042-00-004t</a:t>
            </a:r>
            <a:r>
              <a:rPr lang="en-US" altLang="en-US" sz="1600" dirty="0" smtClean="0">
                <a:solidFill>
                  <a:schemeClr val="tx2"/>
                </a:solidFill>
              </a:rPr>
              <a:t>]</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A proposal for IEEE 802.15.4t</a:t>
            </a:r>
            <a:r>
              <a:rPr lang="en-US" sz="1600" dirty="0" smtClean="0">
                <a:solidFill>
                  <a:srgbClr val="FF0000"/>
                </a:solidFill>
              </a:rPr>
              <a:t>.</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To initiate discussion of 15.4t technical features.</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3" name="TextBox 2"/>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t>          </a:t>
            </a:r>
            <a:endParaRPr lang="en-US" sz="1000" dirty="0"/>
          </a:p>
        </p:txBody>
      </p:sp>
      <p:sp>
        <p:nvSpPr>
          <p:cNvPr id="2" name="TextBox 1"/>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16-0178-02-004t</a:t>
            </a:r>
            <a:endParaRPr lang="en-US" sz="1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solidFill>
                  <a:srgbClr val="000000"/>
                </a:solidFill>
              </a:rPr>
              <a:t>March 2016</a:t>
            </a:r>
            <a:endParaRPr lang="en-US" altLang="en-US" dirty="0">
              <a:solidFill>
                <a:srgbClr val="000000"/>
              </a:solidFill>
            </a:endParaRPr>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solidFill>
                  <a:srgbClr val="000000"/>
                </a:solidFill>
              </a:rPr>
              <a:t>Ed Callaway, ARM, Inc.</a:t>
            </a:r>
            <a:endParaRPr lang="en-US" altLang="en-US" dirty="0">
              <a:solidFill>
                <a:srgbClr val="000000"/>
              </a:solidFill>
            </a:endParaRPr>
          </a:p>
        </p:txBody>
      </p:sp>
      <p:sp>
        <p:nvSpPr>
          <p:cNvPr id="6" name="Slide Number Placeholder 5"/>
          <p:cNvSpPr>
            <a:spLocks noGrp="1"/>
          </p:cNvSpPr>
          <p:nvPr>
            <p:ph type="sldNum" sz="quarter" idx="12"/>
          </p:nvPr>
        </p:nvSpPr>
        <p:spPr/>
        <p:txBody>
          <a:bodyPr/>
          <a:lstStyle/>
          <a:p>
            <a:r>
              <a:rPr lang="en-US" altLang="en-US">
                <a:solidFill>
                  <a:srgbClr val="000000"/>
                </a:solidFill>
              </a:rPr>
              <a:t>Slide </a:t>
            </a:r>
            <a:fld id="{492ABACD-14CE-48A9-951B-832A2038792B}" type="slidenum">
              <a:rPr lang="en-US" altLang="en-US">
                <a:solidFill>
                  <a:srgbClr val="000000"/>
                </a:solidFill>
              </a:rPr>
              <a:pPr/>
              <a:t>10</a:t>
            </a:fld>
            <a:endParaRPr lang="en-US" altLang="en-US">
              <a:solidFill>
                <a:srgbClr val="000000"/>
              </a:solidFill>
            </a:endParaRPr>
          </a:p>
        </p:txBody>
      </p:sp>
      <p:sp>
        <p:nvSpPr>
          <p:cNvPr id="4098" name="Rectangle 2"/>
          <p:cNvSpPr>
            <a:spLocks noGrp="1" noChangeArrowheads="1"/>
          </p:cNvSpPr>
          <p:nvPr>
            <p:ph type="title"/>
          </p:nvPr>
        </p:nvSpPr>
        <p:spPr>
          <a:xfrm>
            <a:off x="685800" y="609600"/>
            <a:ext cx="7772400" cy="1066800"/>
          </a:xfrm>
          <a:ln/>
        </p:spPr>
        <p:txBody>
          <a:bodyPr/>
          <a:lstStyle/>
          <a:p>
            <a:r>
              <a:rPr lang="en-US" altLang="en-US" sz="3200" dirty="0" smtClean="0"/>
              <a:t>TGD Outline 3</a:t>
            </a:r>
            <a:endParaRPr lang="en-US" altLang="en-US" sz="3200" dirty="0"/>
          </a:p>
        </p:txBody>
      </p:sp>
      <p:sp>
        <p:nvSpPr>
          <p:cNvPr id="4099" name="Rectangle 3"/>
          <p:cNvSpPr>
            <a:spLocks noGrp="1" noChangeArrowheads="1"/>
          </p:cNvSpPr>
          <p:nvPr>
            <p:ph type="body" idx="1"/>
          </p:nvPr>
        </p:nvSpPr>
        <p:spPr>
          <a:xfrm>
            <a:off x="228600" y="1449388"/>
            <a:ext cx="8610600" cy="5256212"/>
          </a:xfrm>
          <a:ln/>
        </p:spPr>
        <p:txBody>
          <a:bodyPr/>
          <a:lstStyle/>
          <a:p>
            <a:r>
              <a:rPr lang="en-US" sz="1600" b="1" dirty="0"/>
              <a:t>Transmit PSD</a:t>
            </a:r>
            <a:endParaRPr lang="en-US" sz="1600" dirty="0"/>
          </a:p>
          <a:p>
            <a:r>
              <a:rPr lang="en-US" sz="1600" dirty="0"/>
              <a:t>The proposer should state adjacent channel leakage power ratio (ACL). ACL is defined as the ratio of the power contained in the adjacent channel to the desired channel. Proposals shall have the same occupied bandwidth as, the present 2450 MHz O-QPSK physical layer.</a:t>
            </a:r>
          </a:p>
          <a:p>
            <a:pPr lvl="1"/>
            <a:r>
              <a:rPr lang="en-US" sz="1400" b="1" dirty="0">
                <a:solidFill>
                  <a:srgbClr val="FF0000"/>
                </a:solidFill>
              </a:rPr>
              <a:t> ACL </a:t>
            </a:r>
            <a:r>
              <a:rPr lang="en-US" sz="1400" b="1" dirty="0" smtClean="0">
                <a:solidFill>
                  <a:srgbClr val="FF0000"/>
                </a:solidFill>
              </a:rPr>
              <a:t>is </a:t>
            </a:r>
            <a:r>
              <a:rPr lang="en-US" sz="1400" b="1" dirty="0" smtClean="0">
                <a:solidFill>
                  <a:srgbClr val="FF0000"/>
                </a:solidFill>
              </a:rPr>
              <a:t>-80 </a:t>
            </a:r>
            <a:r>
              <a:rPr lang="en-US" sz="1400" b="1" dirty="0" err="1" smtClean="0">
                <a:solidFill>
                  <a:srgbClr val="FF0000"/>
                </a:solidFill>
              </a:rPr>
              <a:t>dB.</a:t>
            </a:r>
            <a:r>
              <a:rPr lang="en-US" sz="1400" b="1" dirty="0" smtClean="0">
                <a:solidFill>
                  <a:srgbClr val="FF0000"/>
                </a:solidFill>
              </a:rPr>
              <a:t>  Occupied </a:t>
            </a:r>
            <a:r>
              <a:rPr lang="en-US" sz="1400" b="1" dirty="0">
                <a:solidFill>
                  <a:srgbClr val="FF0000"/>
                </a:solidFill>
              </a:rPr>
              <a:t>bandwidth </a:t>
            </a:r>
            <a:r>
              <a:rPr lang="en-US" sz="1400" b="1" dirty="0" smtClean="0">
                <a:solidFill>
                  <a:srgbClr val="FF0000"/>
                </a:solidFill>
              </a:rPr>
              <a:t>is the </a:t>
            </a:r>
            <a:r>
              <a:rPr lang="en-US" sz="1400" b="1" dirty="0">
                <a:solidFill>
                  <a:srgbClr val="FF0000"/>
                </a:solidFill>
              </a:rPr>
              <a:t>same </a:t>
            </a:r>
            <a:r>
              <a:rPr lang="en-US" sz="1400" b="1" dirty="0" smtClean="0">
                <a:solidFill>
                  <a:srgbClr val="FF0000"/>
                </a:solidFill>
              </a:rPr>
              <a:t>as, or less than, </a:t>
            </a:r>
            <a:r>
              <a:rPr lang="en-US" sz="1400" b="1" dirty="0">
                <a:solidFill>
                  <a:srgbClr val="FF0000"/>
                </a:solidFill>
              </a:rPr>
              <a:t>the present O-QPSK </a:t>
            </a:r>
            <a:r>
              <a:rPr lang="en-US" sz="1400" b="1" dirty="0" smtClean="0">
                <a:solidFill>
                  <a:srgbClr val="FF0000"/>
                </a:solidFill>
              </a:rPr>
              <a:t>PHY.</a:t>
            </a:r>
            <a:endParaRPr lang="en-US" sz="1400" b="1" dirty="0">
              <a:solidFill>
                <a:srgbClr val="FF0000"/>
              </a:solidFill>
            </a:endParaRPr>
          </a:p>
          <a:p>
            <a:r>
              <a:rPr lang="en-US" sz="1600" b="1" dirty="0"/>
              <a:t>Interference Rejection Capability</a:t>
            </a:r>
            <a:endParaRPr lang="en-US" sz="1600" dirty="0"/>
          </a:p>
          <a:p>
            <a:r>
              <a:rPr lang="en-US" sz="1600" dirty="0"/>
              <a:t>The ACR (adjacent channel rejection) and ALCR (alternate channel rejection) shall be stated.</a:t>
            </a:r>
          </a:p>
          <a:p>
            <a:pPr lvl="1"/>
            <a:r>
              <a:rPr lang="en-US" sz="1400" b="1" dirty="0">
                <a:solidFill>
                  <a:srgbClr val="FF0000"/>
                </a:solidFill>
              </a:rPr>
              <a:t>  </a:t>
            </a:r>
            <a:r>
              <a:rPr lang="en-US" sz="1400" b="1" dirty="0" smtClean="0">
                <a:solidFill>
                  <a:srgbClr val="FF0000"/>
                </a:solidFill>
              </a:rPr>
              <a:t>ACR </a:t>
            </a:r>
            <a:r>
              <a:rPr lang="en-US" sz="1400" b="1" dirty="0">
                <a:solidFill>
                  <a:srgbClr val="FF0000"/>
                </a:solidFill>
              </a:rPr>
              <a:t>and </a:t>
            </a:r>
            <a:r>
              <a:rPr lang="en-US" sz="1400" b="1" dirty="0" smtClean="0">
                <a:solidFill>
                  <a:srgbClr val="FF0000"/>
                </a:solidFill>
              </a:rPr>
              <a:t>ALCR are </a:t>
            </a:r>
            <a:r>
              <a:rPr lang="en-US" sz="1400" b="1" dirty="0">
                <a:solidFill>
                  <a:srgbClr val="FF0000"/>
                </a:solidFill>
              </a:rPr>
              <a:t>the same as the present O-QPSK physical layer.</a:t>
            </a:r>
          </a:p>
          <a:p>
            <a:r>
              <a:rPr lang="en-US" sz="1600" b="1" dirty="0"/>
              <a:t>Channel Availability</a:t>
            </a:r>
            <a:endParaRPr lang="en-US" sz="1600" dirty="0"/>
          </a:p>
          <a:p>
            <a:r>
              <a:rPr lang="en-US" sz="1600" dirty="0"/>
              <a:t>The proposer shall specify the minimum number of co-located networks supportable without causing any degradation in performance.</a:t>
            </a:r>
          </a:p>
          <a:p>
            <a:pPr lvl="1"/>
            <a:r>
              <a:rPr lang="en-US" sz="1400" b="1" dirty="0">
                <a:solidFill>
                  <a:srgbClr val="FF0000"/>
                </a:solidFill>
              </a:rPr>
              <a:t>  </a:t>
            </a:r>
            <a:r>
              <a:rPr lang="en-US" sz="1400" b="1" dirty="0" smtClean="0">
                <a:solidFill>
                  <a:srgbClr val="FF0000"/>
                </a:solidFill>
              </a:rPr>
              <a:t>The minimum number of co-located networks is </a:t>
            </a:r>
            <a:r>
              <a:rPr lang="en-US" sz="1400" b="1" dirty="0">
                <a:solidFill>
                  <a:srgbClr val="FF0000"/>
                </a:solidFill>
              </a:rPr>
              <a:t>the same as the present O-QPSK physical layer</a:t>
            </a:r>
            <a:r>
              <a:rPr lang="en-US" sz="1400" b="1" dirty="0" smtClean="0">
                <a:solidFill>
                  <a:srgbClr val="FF0000"/>
                </a:solidFill>
              </a:rPr>
              <a:t>.</a:t>
            </a:r>
            <a:endParaRPr lang="en-US" sz="1600" b="1" dirty="0" smtClean="0"/>
          </a:p>
          <a:p>
            <a:r>
              <a:rPr lang="en-US" sz="1600" b="1" dirty="0"/>
              <a:t>Sensitivity</a:t>
            </a:r>
            <a:endParaRPr lang="en-US" sz="1600" dirty="0"/>
          </a:p>
          <a:p>
            <a:r>
              <a:rPr lang="en-US" sz="1600" dirty="0"/>
              <a:t>The proposer shall state the sensitivity - defined as the minimum received power to achieve a 1% PER with a 20 octet PSDU.</a:t>
            </a:r>
          </a:p>
          <a:p>
            <a:pPr lvl="1"/>
            <a:r>
              <a:rPr lang="en-US" sz="1400" b="1" dirty="0">
                <a:solidFill>
                  <a:srgbClr val="FF0000"/>
                </a:solidFill>
              </a:rPr>
              <a:t> </a:t>
            </a:r>
            <a:r>
              <a:rPr lang="en-US" sz="1400" b="1" dirty="0" smtClean="0">
                <a:solidFill>
                  <a:srgbClr val="FF0000"/>
                </a:solidFill>
              </a:rPr>
              <a:t>-88.1 dBm with 10 dB </a:t>
            </a:r>
            <a:r>
              <a:rPr lang="en-US" sz="1400" b="1" dirty="0" err="1" smtClean="0">
                <a:solidFill>
                  <a:srgbClr val="FF0000"/>
                </a:solidFill>
              </a:rPr>
              <a:t>nf</a:t>
            </a:r>
            <a:r>
              <a:rPr lang="en-US" sz="1400" b="1" dirty="0" smtClean="0">
                <a:solidFill>
                  <a:srgbClr val="FF0000"/>
                </a:solidFill>
              </a:rPr>
              <a:t>.</a:t>
            </a:r>
            <a:endParaRPr lang="en-US" sz="1400" b="1" dirty="0">
              <a:solidFill>
                <a:srgbClr val="FF0000"/>
              </a:solidFill>
            </a:endParaRPr>
          </a:p>
          <a:p>
            <a:endParaRPr lang="en-US" sz="1600" dirty="0"/>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solidFill>
                  <a:srgbClr val="000000"/>
                </a:solidFill>
              </a:rPr>
              <a:t>          </a:t>
            </a:r>
            <a:endParaRPr lang="en-US" sz="1000" dirty="0">
              <a:solidFill>
                <a:srgbClr val="000000"/>
              </a:solidFill>
            </a:endParaRPr>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16-0178-02-004t</a:t>
            </a:r>
            <a:endParaRPr lang="en-US" sz="1400" b="1" dirty="0">
              <a:solidFill>
                <a:srgbClr val="000000"/>
              </a:solidFill>
            </a:endParaRPr>
          </a:p>
        </p:txBody>
      </p:sp>
    </p:spTree>
    <p:extLst>
      <p:ext uri="{BB962C8B-B14F-4D97-AF65-F5344CB8AC3E}">
        <p14:creationId xmlns:p14="http://schemas.microsoft.com/office/powerpoint/2010/main" val="39512680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solidFill>
                  <a:srgbClr val="000000"/>
                </a:solidFill>
              </a:rPr>
              <a:t>March 2016</a:t>
            </a:r>
            <a:endParaRPr lang="en-US" altLang="en-US" dirty="0">
              <a:solidFill>
                <a:srgbClr val="000000"/>
              </a:solidFill>
            </a:endParaRPr>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solidFill>
                  <a:srgbClr val="000000"/>
                </a:solidFill>
              </a:rPr>
              <a:t>Ed Callaway, ARM, Inc.</a:t>
            </a:r>
            <a:endParaRPr lang="en-US" altLang="en-US" dirty="0">
              <a:solidFill>
                <a:srgbClr val="000000"/>
              </a:solidFill>
            </a:endParaRPr>
          </a:p>
        </p:txBody>
      </p:sp>
      <p:sp>
        <p:nvSpPr>
          <p:cNvPr id="6" name="Slide Number Placeholder 5"/>
          <p:cNvSpPr>
            <a:spLocks noGrp="1"/>
          </p:cNvSpPr>
          <p:nvPr>
            <p:ph type="sldNum" sz="quarter" idx="12"/>
          </p:nvPr>
        </p:nvSpPr>
        <p:spPr/>
        <p:txBody>
          <a:bodyPr/>
          <a:lstStyle/>
          <a:p>
            <a:r>
              <a:rPr lang="en-US" altLang="en-US">
                <a:solidFill>
                  <a:srgbClr val="000000"/>
                </a:solidFill>
              </a:rPr>
              <a:t>Slide </a:t>
            </a:r>
            <a:fld id="{492ABACD-14CE-48A9-951B-832A2038792B}" type="slidenum">
              <a:rPr lang="en-US" altLang="en-US">
                <a:solidFill>
                  <a:srgbClr val="000000"/>
                </a:solidFill>
              </a:rPr>
              <a:pPr/>
              <a:t>11</a:t>
            </a:fld>
            <a:endParaRPr lang="en-US" altLang="en-US">
              <a:solidFill>
                <a:srgbClr val="000000"/>
              </a:solidFill>
            </a:endParaRPr>
          </a:p>
        </p:txBody>
      </p:sp>
      <p:sp>
        <p:nvSpPr>
          <p:cNvPr id="4098" name="Rectangle 2"/>
          <p:cNvSpPr>
            <a:spLocks noGrp="1" noChangeArrowheads="1"/>
          </p:cNvSpPr>
          <p:nvPr>
            <p:ph type="title"/>
          </p:nvPr>
        </p:nvSpPr>
        <p:spPr>
          <a:ln/>
        </p:spPr>
        <p:txBody>
          <a:bodyPr/>
          <a:lstStyle/>
          <a:p>
            <a:r>
              <a:rPr lang="en-US" altLang="en-US" sz="3200" dirty="0" smtClean="0"/>
              <a:t>TGD Outline 4</a:t>
            </a:r>
            <a:endParaRPr lang="en-US" altLang="en-US" sz="3200" dirty="0"/>
          </a:p>
        </p:txBody>
      </p:sp>
      <p:sp>
        <p:nvSpPr>
          <p:cNvPr id="4099" name="Rectangle 3"/>
          <p:cNvSpPr>
            <a:spLocks noGrp="1" noChangeArrowheads="1"/>
          </p:cNvSpPr>
          <p:nvPr>
            <p:ph type="body" idx="1"/>
          </p:nvPr>
        </p:nvSpPr>
        <p:spPr>
          <a:xfrm>
            <a:off x="381000" y="1447799"/>
            <a:ext cx="8458200" cy="5027613"/>
          </a:xfrm>
          <a:ln/>
        </p:spPr>
        <p:txBody>
          <a:bodyPr/>
          <a:lstStyle/>
          <a:p>
            <a:r>
              <a:rPr lang="en-US" sz="1600" b="1" dirty="0"/>
              <a:t>Interoperability</a:t>
            </a:r>
            <a:endParaRPr lang="en-US" sz="1600" dirty="0"/>
          </a:p>
          <a:p>
            <a:r>
              <a:rPr lang="en-US" sz="1600" dirty="0"/>
              <a:t>The proposer shall describe the interoperable features of the proposal including any optional behaviors. For instance, it should be made clear whether the data rate can dynamically change.</a:t>
            </a:r>
          </a:p>
          <a:p>
            <a:pPr lvl="1"/>
            <a:r>
              <a:rPr lang="en-US" sz="1400" b="1" dirty="0">
                <a:solidFill>
                  <a:srgbClr val="FF0000"/>
                </a:solidFill>
              </a:rPr>
              <a:t> </a:t>
            </a:r>
            <a:r>
              <a:rPr lang="en-US" sz="1400" b="1" dirty="0" smtClean="0">
                <a:solidFill>
                  <a:srgbClr val="FF0000"/>
                </a:solidFill>
              </a:rPr>
              <a:t>The data rate does not dynamically change.</a:t>
            </a:r>
            <a:endParaRPr lang="en-US" sz="1400" dirty="0">
              <a:solidFill>
                <a:srgbClr val="FF0000"/>
              </a:solidFill>
            </a:endParaRPr>
          </a:p>
          <a:p>
            <a:r>
              <a:rPr lang="en-US" sz="1600" b="1" dirty="0"/>
              <a:t>Coexistence Features</a:t>
            </a:r>
            <a:endParaRPr lang="en-US" sz="1600" dirty="0"/>
          </a:p>
          <a:p>
            <a:r>
              <a:rPr lang="en-US" sz="1600" dirty="0"/>
              <a:t>The proposal shall state the level of co-existence of the proposed network with other IEEE 802 networks.</a:t>
            </a:r>
          </a:p>
          <a:p>
            <a:pPr lvl="1"/>
            <a:r>
              <a:rPr lang="en-US" sz="1400" b="1" dirty="0">
                <a:solidFill>
                  <a:srgbClr val="FF0000"/>
                </a:solidFill>
              </a:rPr>
              <a:t> The co-existence of the proposed network may be improved, due to the shorter-duration packets.</a:t>
            </a:r>
          </a:p>
          <a:p>
            <a:r>
              <a:rPr lang="en-US" sz="1600" b="1" dirty="0"/>
              <a:t>Operational Bands </a:t>
            </a:r>
            <a:endParaRPr lang="en-US" sz="1600" dirty="0"/>
          </a:p>
          <a:p>
            <a:r>
              <a:rPr lang="en-US" sz="1600" dirty="0"/>
              <a:t>At least the operational band stated in the PAR shall be supported.</a:t>
            </a:r>
          </a:p>
          <a:p>
            <a:pPr lvl="1"/>
            <a:r>
              <a:rPr lang="en-US" sz="1400" b="1" dirty="0">
                <a:solidFill>
                  <a:srgbClr val="FF0000"/>
                </a:solidFill>
              </a:rPr>
              <a:t> As in document 179.</a:t>
            </a:r>
          </a:p>
          <a:p>
            <a:r>
              <a:rPr lang="en-US" sz="1600" b="1" dirty="0"/>
              <a:t>MAC Layer Changes and Compatibility</a:t>
            </a:r>
            <a:endParaRPr lang="en-US" sz="1600" dirty="0"/>
          </a:p>
          <a:p>
            <a:r>
              <a:rPr lang="en-US" sz="1600" dirty="0"/>
              <a:t>The proposal shall state all MAC Layer changes required to support the proposed PHY and their compatibility with  the  MAC used with the present 2450 MHz O-QPSK physical layer. Ideally the proposal shall include NO (or very minimal) changes to the 802.15.4 MAC operation - for compatibility reasons.</a:t>
            </a:r>
          </a:p>
          <a:p>
            <a:pPr lvl="1"/>
            <a:r>
              <a:rPr lang="en-US" sz="1400" b="1" dirty="0" smtClean="0">
                <a:solidFill>
                  <a:srgbClr val="FF0000"/>
                </a:solidFill>
              </a:rPr>
              <a:t>One change, to support a 4-octet FCS (7.2.10) due to MPDU length increase (2047 octets).</a:t>
            </a:r>
            <a:endParaRPr lang="en-US" sz="1400" b="1" dirty="0">
              <a:solidFill>
                <a:srgbClr val="FF0000"/>
              </a:solidFill>
            </a:endParaRPr>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solidFill>
                  <a:srgbClr val="000000"/>
                </a:solidFill>
              </a:rPr>
              <a:t>          </a:t>
            </a:r>
            <a:endParaRPr lang="en-US" sz="1000" dirty="0">
              <a:solidFill>
                <a:srgbClr val="000000"/>
              </a:solidFill>
            </a:endParaRPr>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16-0178-02-004t</a:t>
            </a:r>
            <a:endParaRPr lang="en-US" sz="1400" b="1" dirty="0">
              <a:solidFill>
                <a:srgbClr val="000000"/>
              </a:solidFill>
            </a:endParaRPr>
          </a:p>
        </p:txBody>
      </p:sp>
    </p:spTree>
    <p:extLst>
      <p:ext uri="{BB962C8B-B14F-4D97-AF65-F5344CB8AC3E}">
        <p14:creationId xmlns:p14="http://schemas.microsoft.com/office/powerpoint/2010/main" val="1556736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Ed Callaway, ARM, Inc.</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9FF58D01-E931-40A4-BB02-1CCD657F16EC}" type="slidenum">
              <a:rPr lang="en-US" altLang="en-US"/>
              <a:pPr/>
              <a:t>12</a:t>
            </a:fld>
            <a:endParaRPr lang="en-US" altLang="en-US"/>
          </a:p>
        </p:txBody>
      </p:sp>
      <p:sp>
        <p:nvSpPr>
          <p:cNvPr id="26626" name="Rectangle 2"/>
          <p:cNvSpPr>
            <a:spLocks noGrp="1" noChangeArrowheads="1"/>
          </p:cNvSpPr>
          <p:nvPr>
            <p:ph type="ctrTitle"/>
          </p:nvPr>
        </p:nvSpPr>
        <p:spPr>
          <a:xfrm>
            <a:off x="685800" y="2286000"/>
            <a:ext cx="7772400" cy="1143000"/>
          </a:xfrm>
        </p:spPr>
        <p:txBody>
          <a:bodyPr anchor="ctr"/>
          <a:lstStyle/>
          <a:p>
            <a:r>
              <a:rPr lang="en-US" altLang="en-US" sz="3600" dirty="0" smtClean="0"/>
              <a:t>Thank you!</a:t>
            </a:r>
            <a:endParaRPr lang="en-US" altLang="en-US" sz="3600" dirty="0"/>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t>          </a:t>
            </a:r>
            <a:endParaRPr lang="en-US" sz="1000" dirty="0"/>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16-0178-02-004t</a:t>
            </a:r>
            <a:endParaRPr lang="en-US" sz="1400" b="1" dirty="0"/>
          </a:p>
        </p:txBody>
      </p:sp>
    </p:spTree>
    <p:extLst>
      <p:ext uri="{BB962C8B-B14F-4D97-AF65-F5344CB8AC3E}">
        <p14:creationId xmlns:p14="http://schemas.microsoft.com/office/powerpoint/2010/main" val="413049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Ed Callaway, ARM, Inc.</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9FF58D01-E931-40A4-BB02-1CCD657F16EC}"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1143000"/>
          </a:xfrm>
        </p:spPr>
        <p:txBody>
          <a:bodyPr anchor="ctr"/>
          <a:lstStyle/>
          <a:p>
            <a:r>
              <a:rPr lang="en-US" altLang="en-US" sz="3600" dirty="0" smtClean="0"/>
              <a:t>A Simple System Kept Simple</a:t>
            </a:r>
            <a:endParaRPr lang="en-US" altLang="en-US" sz="3600" dirty="0"/>
          </a:p>
        </p:txBody>
      </p:sp>
      <p:sp>
        <p:nvSpPr>
          <p:cNvPr id="26627" name="Rectangle 3"/>
          <p:cNvSpPr>
            <a:spLocks noGrp="1" noChangeArrowheads="1"/>
          </p:cNvSpPr>
          <p:nvPr>
            <p:ph type="subTitle" idx="1"/>
          </p:nvPr>
        </p:nvSpPr>
        <p:spPr>
          <a:xfrm>
            <a:off x="1371600" y="3886200"/>
            <a:ext cx="6400800" cy="2514600"/>
          </a:xfrm>
        </p:spPr>
        <p:txBody>
          <a:bodyPr/>
          <a:lstStyle/>
          <a:p>
            <a:r>
              <a:rPr lang="en-US" altLang="en-US" dirty="0" smtClean="0"/>
              <a:t>Ed Callaway</a:t>
            </a:r>
          </a:p>
          <a:p>
            <a:r>
              <a:rPr lang="en-US" altLang="en-US" dirty="0" smtClean="0"/>
              <a:t>ARM, Inc.</a:t>
            </a:r>
          </a:p>
          <a:p>
            <a:r>
              <a:rPr lang="en-US" altLang="en-US" dirty="0" smtClean="0">
                <a:hlinkClick r:id="rId2"/>
              </a:rPr>
              <a:t>ed.callaway@arm.com</a:t>
            </a:r>
            <a:endParaRPr lang="en-US" altLang="en-US" dirty="0" smtClean="0"/>
          </a:p>
          <a:p>
            <a:r>
              <a:rPr lang="en-US" altLang="en-US" dirty="0" smtClean="0"/>
              <a:t>+1-954-608-7537</a:t>
            </a:r>
            <a:endParaRPr lang="en-US" altLang="en-US" dirty="0"/>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t>          </a:t>
            </a:r>
            <a:endParaRPr lang="en-US" sz="1000" dirty="0"/>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16-0178-02-004t</a:t>
            </a:r>
            <a:endParaRPr lang="en-US" sz="1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Ed Callaway, ARM, Inc.</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492ABACD-14CE-48A9-951B-832A2038792B}" type="slidenum">
              <a:rPr lang="en-US" altLang="en-US"/>
              <a:pPr/>
              <a:t>3</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Key PAR Requirements</a:t>
            </a:r>
            <a:endParaRPr lang="en-US" altLang="en-US" sz="3200" dirty="0"/>
          </a:p>
        </p:txBody>
      </p:sp>
      <p:sp>
        <p:nvSpPr>
          <p:cNvPr id="4099" name="Rectangle 3"/>
          <p:cNvSpPr>
            <a:spLocks noGrp="1" noChangeArrowheads="1"/>
          </p:cNvSpPr>
          <p:nvPr>
            <p:ph type="body" idx="1"/>
          </p:nvPr>
        </p:nvSpPr>
        <p:spPr>
          <a:ln/>
        </p:spPr>
        <p:txBody>
          <a:bodyPr/>
          <a:lstStyle/>
          <a:p>
            <a:pPr>
              <a:lnSpc>
                <a:spcPct val="150000"/>
              </a:lnSpc>
            </a:pPr>
            <a:r>
              <a:rPr lang="en-US" altLang="en-US" sz="2000" dirty="0" smtClean="0"/>
              <a:t>Capable of supporting 2 Mb/s data rates; </a:t>
            </a:r>
          </a:p>
          <a:p>
            <a:pPr>
              <a:lnSpc>
                <a:spcPct val="150000"/>
              </a:lnSpc>
            </a:pPr>
            <a:r>
              <a:rPr lang="en-US" altLang="en-US" sz="2000" dirty="0" smtClean="0"/>
              <a:t>Utilizing the 2400 - 2483.5 MHz band;</a:t>
            </a:r>
          </a:p>
          <a:p>
            <a:pPr>
              <a:lnSpc>
                <a:spcPct val="150000"/>
              </a:lnSpc>
            </a:pPr>
            <a:r>
              <a:rPr lang="en-US" altLang="en-US" sz="2000" dirty="0" smtClean="0"/>
              <a:t>Having backwards-compatibility to, and the same occupied bandwidth as, the present 2450 MHz O-QPSK physical layer; and </a:t>
            </a:r>
          </a:p>
          <a:p>
            <a:pPr>
              <a:lnSpc>
                <a:spcPct val="150000"/>
              </a:lnSpc>
            </a:pPr>
            <a:r>
              <a:rPr lang="en-US" altLang="en-US" sz="2000" dirty="0" smtClean="0"/>
              <a:t>Capable of simple implementation. </a:t>
            </a:r>
            <a:endParaRPr lang="en-US" altLang="en-US" sz="2000" dirty="0"/>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t>          </a:t>
            </a:r>
            <a:endParaRPr lang="en-US" sz="1000" dirty="0"/>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16-0178-02-004t</a:t>
            </a:r>
            <a:endParaRPr lang="en-US" sz="1400" b="1" dirty="0"/>
          </a:p>
        </p:txBody>
      </p:sp>
    </p:spTree>
    <p:extLst>
      <p:ext uri="{BB962C8B-B14F-4D97-AF65-F5344CB8AC3E}">
        <p14:creationId xmlns:p14="http://schemas.microsoft.com/office/powerpoint/2010/main" val="15499472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Ed Callaway, ARM, Inc.</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492ABACD-14CE-48A9-951B-832A2038792B}"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Observations</a:t>
            </a:r>
            <a:endParaRPr lang="en-US" altLang="en-US" sz="3200" dirty="0"/>
          </a:p>
        </p:txBody>
      </p:sp>
      <p:sp>
        <p:nvSpPr>
          <p:cNvPr id="4099" name="Rectangle 3"/>
          <p:cNvSpPr>
            <a:spLocks noGrp="1" noChangeArrowheads="1"/>
          </p:cNvSpPr>
          <p:nvPr>
            <p:ph type="body" idx="1"/>
          </p:nvPr>
        </p:nvSpPr>
        <p:spPr>
          <a:xfrm>
            <a:off x="685800" y="1600200"/>
            <a:ext cx="7772400" cy="4800600"/>
          </a:xfrm>
          <a:ln/>
        </p:spPr>
        <p:txBody>
          <a:bodyPr/>
          <a:lstStyle/>
          <a:p>
            <a:pPr>
              <a:lnSpc>
                <a:spcPct val="150000"/>
              </a:lnSpc>
            </a:pPr>
            <a:r>
              <a:rPr lang="en-US" altLang="en-US" sz="2000" dirty="0" smtClean="0"/>
              <a:t>MSK and O-QPSK are very similar, have the same occupied bandwidth, and can be generated from the same circuits</a:t>
            </a:r>
          </a:p>
          <a:p>
            <a:pPr>
              <a:lnSpc>
                <a:spcPct val="150000"/>
              </a:lnSpc>
            </a:pPr>
            <a:r>
              <a:rPr lang="en-US" altLang="en-US" sz="2000" dirty="0" smtClean="0"/>
              <a:t>IEEE 802.15.4-2015 has an MSK PHY (§18)</a:t>
            </a:r>
          </a:p>
          <a:p>
            <a:pPr>
              <a:lnSpc>
                <a:spcPct val="150000"/>
              </a:lnSpc>
            </a:pPr>
            <a:r>
              <a:rPr lang="en-US" altLang="en-US" sz="2000" dirty="0" smtClean="0"/>
              <a:t>Since MSK bit rate == O-QPSK </a:t>
            </a:r>
            <a:r>
              <a:rPr lang="en-US" altLang="en-US" sz="2000" dirty="0"/>
              <a:t>chip rate (2 Mb/s), </a:t>
            </a:r>
            <a:r>
              <a:rPr lang="en-US" altLang="en-US" sz="2000" dirty="0" smtClean="0"/>
              <a:t>no new frequency generation is needed</a:t>
            </a:r>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t>          </a:t>
            </a:r>
            <a:endParaRPr lang="en-US" sz="1000" dirty="0"/>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16-0178-02-004t</a:t>
            </a:r>
            <a:endParaRPr lang="en-US" sz="1400" b="1" dirty="0"/>
          </a:p>
        </p:txBody>
      </p:sp>
    </p:spTree>
    <p:extLst>
      <p:ext uri="{BB962C8B-B14F-4D97-AF65-F5344CB8AC3E}">
        <p14:creationId xmlns:p14="http://schemas.microsoft.com/office/powerpoint/2010/main" val="2920920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solidFill>
                  <a:srgbClr val="000000"/>
                </a:solidFill>
              </a:rPr>
              <a:t>March 2016</a:t>
            </a:r>
            <a:endParaRPr lang="en-US" altLang="en-US" dirty="0">
              <a:solidFill>
                <a:srgbClr val="000000"/>
              </a:solidFill>
            </a:endParaRPr>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solidFill>
                  <a:srgbClr val="000000"/>
                </a:solidFill>
              </a:rPr>
              <a:t>Ed Callaway, ARM, Inc.</a:t>
            </a:r>
            <a:endParaRPr lang="en-US" altLang="en-US" dirty="0">
              <a:solidFill>
                <a:srgbClr val="000000"/>
              </a:solidFill>
            </a:endParaRPr>
          </a:p>
        </p:txBody>
      </p:sp>
      <p:sp>
        <p:nvSpPr>
          <p:cNvPr id="6" name="Slide Number Placeholder 5"/>
          <p:cNvSpPr>
            <a:spLocks noGrp="1"/>
          </p:cNvSpPr>
          <p:nvPr>
            <p:ph type="sldNum" sz="quarter" idx="12"/>
          </p:nvPr>
        </p:nvSpPr>
        <p:spPr/>
        <p:txBody>
          <a:bodyPr/>
          <a:lstStyle/>
          <a:p>
            <a:r>
              <a:rPr lang="en-US" altLang="en-US">
                <a:solidFill>
                  <a:srgbClr val="000000"/>
                </a:solidFill>
              </a:rPr>
              <a:t>Slide </a:t>
            </a:r>
            <a:fld id="{492ABACD-14CE-48A9-951B-832A2038792B}" type="slidenum">
              <a:rPr lang="en-US" altLang="en-US">
                <a:solidFill>
                  <a:srgbClr val="000000"/>
                </a:solidFill>
              </a:rPr>
              <a:pPr/>
              <a:t>5</a:t>
            </a:fld>
            <a:endParaRPr lang="en-US" altLang="en-US">
              <a:solidFill>
                <a:srgbClr val="000000"/>
              </a:solidFill>
            </a:endParaRPr>
          </a:p>
        </p:txBody>
      </p:sp>
      <p:sp>
        <p:nvSpPr>
          <p:cNvPr id="4098" name="Rectangle 2"/>
          <p:cNvSpPr>
            <a:spLocks noGrp="1" noChangeArrowheads="1"/>
          </p:cNvSpPr>
          <p:nvPr>
            <p:ph type="title"/>
          </p:nvPr>
        </p:nvSpPr>
        <p:spPr>
          <a:ln/>
        </p:spPr>
        <p:txBody>
          <a:bodyPr/>
          <a:lstStyle/>
          <a:p>
            <a:r>
              <a:rPr lang="en-US" altLang="en-US" sz="3200" dirty="0" smtClean="0"/>
              <a:t>Gaussian Filtering</a:t>
            </a:r>
            <a:endParaRPr lang="en-US" altLang="en-US" sz="3200" dirty="0"/>
          </a:p>
        </p:txBody>
      </p:sp>
      <p:sp>
        <p:nvSpPr>
          <p:cNvPr id="4099" name="Rectangle 3"/>
          <p:cNvSpPr>
            <a:spLocks noGrp="1" noChangeArrowheads="1"/>
          </p:cNvSpPr>
          <p:nvPr>
            <p:ph type="body" idx="1"/>
          </p:nvPr>
        </p:nvSpPr>
        <p:spPr>
          <a:xfrm>
            <a:off x="685800" y="1600200"/>
            <a:ext cx="7772400" cy="4800600"/>
          </a:xfrm>
          <a:ln/>
        </p:spPr>
        <p:txBody>
          <a:bodyPr/>
          <a:lstStyle/>
          <a:p>
            <a:pPr lvl="0">
              <a:lnSpc>
                <a:spcPct val="150000"/>
              </a:lnSpc>
            </a:pPr>
            <a:r>
              <a:rPr lang="en-US" sz="2400" dirty="0"/>
              <a:t>All known implementations of the O-QPSK PHY are using some amount of filtering, e.g</a:t>
            </a:r>
            <a:r>
              <a:rPr lang="en-US" sz="2400" dirty="0" smtClean="0"/>
              <a:t>., </a:t>
            </a:r>
            <a:r>
              <a:rPr lang="en-US" sz="2400" dirty="0"/>
              <a:t>because of in-loop modulation using a PLL. </a:t>
            </a:r>
            <a:endParaRPr lang="en-US" sz="2400" dirty="0" smtClean="0"/>
          </a:p>
          <a:p>
            <a:pPr lvl="0">
              <a:lnSpc>
                <a:spcPct val="150000"/>
              </a:lnSpc>
            </a:pPr>
            <a:r>
              <a:rPr lang="en-US" sz="2400" dirty="0" smtClean="0"/>
              <a:t>By </a:t>
            </a:r>
            <a:r>
              <a:rPr lang="en-US" sz="2400" dirty="0"/>
              <a:t>defining a Gaussian filter the amount of filtering becomes better defined which may benefit the PSD and the demodulator.</a:t>
            </a:r>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solidFill>
                  <a:srgbClr val="000000"/>
                </a:solidFill>
              </a:rPr>
              <a:t>          </a:t>
            </a:r>
            <a:endParaRPr lang="en-US" sz="1000" dirty="0">
              <a:solidFill>
                <a:srgbClr val="000000"/>
              </a:solidFill>
            </a:endParaRPr>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16-0178-02-004t</a:t>
            </a:r>
            <a:endParaRPr lang="en-US" sz="1400" b="1" dirty="0">
              <a:solidFill>
                <a:srgbClr val="000000"/>
              </a:solidFill>
            </a:endParaRPr>
          </a:p>
        </p:txBody>
      </p:sp>
    </p:spTree>
    <p:extLst>
      <p:ext uri="{BB962C8B-B14F-4D97-AF65-F5344CB8AC3E}">
        <p14:creationId xmlns:p14="http://schemas.microsoft.com/office/powerpoint/2010/main" val="34788606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solidFill>
                  <a:srgbClr val="000000"/>
                </a:solidFill>
              </a:rPr>
              <a:t>March 2016</a:t>
            </a:r>
            <a:endParaRPr lang="en-US" altLang="en-US" dirty="0">
              <a:solidFill>
                <a:srgbClr val="000000"/>
              </a:solidFill>
            </a:endParaRPr>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solidFill>
                  <a:srgbClr val="000000"/>
                </a:solidFill>
              </a:rPr>
              <a:t>Ed Callaway, ARM, Inc.</a:t>
            </a:r>
            <a:endParaRPr lang="en-US" altLang="en-US" dirty="0">
              <a:solidFill>
                <a:srgbClr val="000000"/>
              </a:solidFill>
            </a:endParaRPr>
          </a:p>
        </p:txBody>
      </p:sp>
      <p:sp>
        <p:nvSpPr>
          <p:cNvPr id="6" name="Slide Number Placeholder 5"/>
          <p:cNvSpPr>
            <a:spLocks noGrp="1"/>
          </p:cNvSpPr>
          <p:nvPr>
            <p:ph type="sldNum" sz="quarter" idx="12"/>
          </p:nvPr>
        </p:nvSpPr>
        <p:spPr/>
        <p:txBody>
          <a:bodyPr/>
          <a:lstStyle/>
          <a:p>
            <a:r>
              <a:rPr lang="en-US" altLang="en-US">
                <a:solidFill>
                  <a:srgbClr val="000000"/>
                </a:solidFill>
              </a:rPr>
              <a:t>Slide </a:t>
            </a:r>
            <a:fld id="{492ABACD-14CE-48A9-951B-832A2038792B}" type="slidenum">
              <a:rPr lang="en-US" altLang="en-US">
                <a:solidFill>
                  <a:srgbClr val="000000"/>
                </a:solidFill>
              </a:rPr>
              <a:pPr/>
              <a:t>6</a:t>
            </a:fld>
            <a:endParaRPr lang="en-US" altLang="en-US">
              <a:solidFill>
                <a:srgbClr val="000000"/>
              </a:solidFill>
            </a:endParaRPr>
          </a:p>
        </p:txBody>
      </p:sp>
      <p:sp>
        <p:nvSpPr>
          <p:cNvPr id="4098" name="Rectangle 2"/>
          <p:cNvSpPr>
            <a:spLocks noGrp="1" noChangeArrowheads="1"/>
          </p:cNvSpPr>
          <p:nvPr>
            <p:ph type="title"/>
          </p:nvPr>
        </p:nvSpPr>
        <p:spPr>
          <a:xfrm>
            <a:off x="1428750" y="685800"/>
            <a:ext cx="6286500" cy="609600"/>
          </a:xfrm>
          <a:ln/>
        </p:spPr>
        <p:txBody>
          <a:bodyPr/>
          <a:lstStyle/>
          <a:p>
            <a:r>
              <a:rPr lang="en-US" altLang="en-US" sz="3200" dirty="0" smtClean="0"/>
              <a:t>GMSK Sensitivity and Link Margin</a:t>
            </a:r>
            <a:endParaRPr lang="en-US" altLang="en-US" sz="3200" dirty="0"/>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solidFill>
                  <a:srgbClr val="000000"/>
                </a:solidFill>
              </a:rPr>
              <a:t>          </a:t>
            </a:r>
            <a:endParaRPr lang="en-US" sz="1000" dirty="0">
              <a:solidFill>
                <a:srgbClr val="000000"/>
              </a:solidFill>
            </a:endParaRPr>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16-0178-02-004t</a:t>
            </a:r>
            <a:endParaRPr lang="en-US" sz="1400" b="1" dirty="0">
              <a:solidFill>
                <a:srgbClr val="000000"/>
              </a:solidFill>
            </a:endParaRPr>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l="4382" t="4451" r="7783" b="3577"/>
          <a:stretch/>
        </p:blipFill>
        <p:spPr>
          <a:xfrm>
            <a:off x="76200" y="1349266"/>
            <a:ext cx="6502438" cy="5103178"/>
          </a:xfrm>
          <a:prstGeom prst="rect">
            <a:avLst/>
          </a:prstGeom>
        </p:spPr>
      </p:pic>
      <p:sp>
        <p:nvSpPr>
          <p:cNvPr id="7" name="TextBox 6"/>
          <p:cNvSpPr txBox="1"/>
          <p:nvPr/>
        </p:nvSpPr>
        <p:spPr>
          <a:xfrm>
            <a:off x="6457161" y="1197888"/>
            <a:ext cx="2839239" cy="5355312"/>
          </a:xfrm>
          <a:prstGeom prst="rect">
            <a:avLst/>
          </a:prstGeom>
          <a:noFill/>
        </p:spPr>
        <p:txBody>
          <a:bodyPr wrap="none" rtlCol="0">
            <a:spAutoFit/>
          </a:bodyPr>
          <a:lstStyle/>
          <a:p>
            <a:r>
              <a:rPr lang="en-US" sz="1800" dirty="0" smtClean="0"/>
              <a:t>Sensitivity =</a:t>
            </a:r>
          </a:p>
          <a:p>
            <a:r>
              <a:rPr lang="en-US" sz="1800" i="1" dirty="0" err="1" smtClean="0"/>
              <a:t>k</a:t>
            </a:r>
            <a:r>
              <a:rPr lang="en-US" sz="1800" dirty="0" err="1" smtClean="0"/>
              <a:t>T</a:t>
            </a:r>
            <a:r>
              <a:rPr lang="en-US" sz="1800" dirty="0" smtClean="0"/>
              <a:t> + </a:t>
            </a:r>
            <a:r>
              <a:rPr lang="en-US" sz="1800" i="1" dirty="0" err="1" smtClean="0"/>
              <a:t>nf</a:t>
            </a:r>
            <a:r>
              <a:rPr lang="en-US" sz="1800" i="1" dirty="0" smtClean="0"/>
              <a:t> + </a:t>
            </a:r>
            <a:r>
              <a:rPr lang="en-US" sz="1800" i="1" dirty="0" err="1" smtClean="0"/>
              <a:t>E</a:t>
            </a:r>
            <a:r>
              <a:rPr lang="en-US" sz="1800" i="1" baseline="-25000" dirty="0" err="1" smtClean="0"/>
              <a:t>b</a:t>
            </a:r>
            <a:r>
              <a:rPr lang="en-US" sz="1800" i="1" dirty="0" smtClean="0"/>
              <a:t>/N</a:t>
            </a:r>
            <a:r>
              <a:rPr lang="en-US" sz="1800" i="1" baseline="-25000" dirty="0" smtClean="0"/>
              <a:t>0</a:t>
            </a:r>
            <a:r>
              <a:rPr lang="en-US" sz="1800" i="1" dirty="0" smtClean="0"/>
              <a:t> + </a:t>
            </a:r>
            <a:r>
              <a:rPr lang="en-US" sz="1800" dirty="0" smtClean="0"/>
              <a:t>10log(</a:t>
            </a:r>
            <a:r>
              <a:rPr lang="en-US" sz="1800" i="1" dirty="0" err="1" smtClean="0"/>
              <a:t>R</a:t>
            </a:r>
            <a:r>
              <a:rPr lang="en-US" sz="1800" i="1" baseline="-25000" dirty="0" err="1" smtClean="0"/>
              <a:t>b</a:t>
            </a:r>
            <a:r>
              <a:rPr lang="en-US" sz="1800" dirty="0" smtClean="0"/>
              <a:t>)</a:t>
            </a:r>
          </a:p>
          <a:p>
            <a:endParaRPr lang="en-US" sz="1800" dirty="0"/>
          </a:p>
          <a:p>
            <a:r>
              <a:rPr lang="en-US" sz="1800" dirty="0" smtClean="0"/>
              <a:t>= -174 dBm + 10 dB + </a:t>
            </a:r>
          </a:p>
          <a:p>
            <a:r>
              <a:rPr lang="en-US" sz="1800" dirty="0"/>
              <a:t>	</a:t>
            </a:r>
            <a:r>
              <a:rPr lang="en-US" sz="1800" dirty="0" smtClean="0"/>
              <a:t>12.9 dB + 63 dB</a:t>
            </a:r>
          </a:p>
          <a:p>
            <a:endParaRPr lang="en-US" sz="1800" dirty="0"/>
          </a:p>
          <a:p>
            <a:r>
              <a:rPr lang="en-US" sz="1800" dirty="0" smtClean="0"/>
              <a:t>= </a:t>
            </a:r>
            <a:r>
              <a:rPr lang="en-US" sz="1800" u="sng" dirty="0" smtClean="0"/>
              <a:t>-88.1 dBm</a:t>
            </a:r>
          </a:p>
          <a:p>
            <a:r>
              <a:rPr lang="en-US" sz="1800" dirty="0" smtClean="0"/>
              <a:t>______________________</a:t>
            </a:r>
          </a:p>
          <a:p>
            <a:endParaRPr lang="en-US" sz="1800" dirty="0"/>
          </a:p>
          <a:p>
            <a:r>
              <a:rPr lang="en-US" sz="1800" dirty="0" smtClean="0"/>
              <a:t>10m free space path loss =</a:t>
            </a:r>
          </a:p>
          <a:p>
            <a:r>
              <a:rPr lang="en-US" sz="1800" dirty="0" smtClean="0"/>
              <a:t>20log(4</a:t>
            </a:r>
            <a:r>
              <a:rPr lang="el-GR" sz="1800" dirty="0" smtClean="0"/>
              <a:t>π</a:t>
            </a:r>
            <a:r>
              <a:rPr lang="en-US" sz="1800" dirty="0" smtClean="0"/>
              <a:t>) + 20log(</a:t>
            </a:r>
            <a:r>
              <a:rPr lang="en-US" sz="1800" i="1" dirty="0" smtClean="0"/>
              <a:t>d</a:t>
            </a:r>
            <a:r>
              <a:rPr lang="en-US" sz="1800" dirty="0" smtClean="0"/>
              <a:t>/</a:t>
            </a:r>
            <a:r>
              <a:rPr lang="el-GR" sz="1800" dirty="0" smtClean="0"/>
              <a:t>λ</a:t>
            </a:r>
            <a:r>
              <a:rPr lang="en-US" sz="1800" dirty="0" smtClean="0"/>
              <a:t>)</a:t>
            </a:r>
          </a:p>
          <a:p>
            <a:endParaRPr lang="en-US" sz="1800" dirty="0"/>
          </a:p>
          <a:p>
            <a:r>
              <a:rPr lang="en-US" sz="1800" dirty="0" smtClean="0"/>
              <a:t>= 22 dB + 20log(10/0.122)</a:t>
            </a:r>
          </a:p>
          <a:p>
            <a:endParaRPr lang="en-US" sz="1800" dirty="0"/>
          </a:p>
          <a:p>
            <a:r>
              <a:rPr lang="en-US" sz="1800" dirty="0" smtClean="0"/>
              <a:t>= 60.2 dB</a:t>
            </a:r>
          </a:p>
          <a:p>
            <a:r>
              <a:rPr lang="en-US" sz="1800" dirty="0" smtClean="0"/>
              <a:t>______________________</a:t>
            </a:r>
          </a:p>
          <a:p>
            <a:endParaRPr lang="en-US" sz="1800" dirty="0"/>
          </a:p>
          <a:p>
            <a:r>
              <a:rPr lang="en-US" sz="1800" dirty="0" smtClean="0"/>
              <a:t>Link margin =</a:t>
            </a:r>
          </a:p>
          <a:p>
            <a:r>
              <a:rPr lang="en-US" sz="1800" dirty="0" smtClean="0"/>
              <a:t>-(-88.1 + 60.2) = </a:t>
            </a:r>
            <a:r>
              <a:rPr lang="en-US" sz="1800" u="sng" dirty="0" smtClean="0"/>
              <a:t>27.9 dB</a:t>
            </a:r>
            <a:endParaRPr lang="en-US" sz="1800" u="sng" dirty="0"/>
          </a:p>
        </p:txBody>
      </p:sp>
      <p:sp>
        <p:nvSpPr>
          <p:cNvPr id="2" name="TextBox 1"/>
          <p:cNvSpPr txBox="1"/>
          <p:nvPr/>
        </p:nvSpPr>
        <p:spPr>
          <a:xfrm>
            <a:off x="5116953" y="3641745"/>
            <a:ext cx="1101584" cy="276999"/>
          </a:xfrm>
          <a:prstGeom prst="rect">
            <a:avLst/>
          </a:prstGeom>
          <a:solidFill>
            <a:schemeClr val="bg1"/>
          </a:solidFill>
          <a:ln>
            <a:solidFill>
              <a:schemeClr val="tx1"/>
            </a:solidFill>
          </a:ln>
        </p:spPr>
        <p:txBody>
          <a:bodyPr wrap="none" rtlCol="0">
            <a:spAutoFit/>
          </a:bodyPr>
          <a:lstStyle/>
          <a:p>
            <a:r>
              <a:rPr lang="en-US" dirty="0" smtClean="0"/>
              <a:t>0 </a:t>
            </a:r>
            <a:r>
              <a:rPr lang="en-US" dirty="0" err="1" smtClean="0"/>
              <a:t>dBi</a:t>
            </a:r>
            <a:r>
              <a:rPr lang="en-US" dirty="0" smtClean="0"/>
              <a:t> antennas</a:t>
            </a:r>
          </a:p>
        </p:txBody>
      </p:sp>
      <p:cxnSp>
        <p:nvCxnSpPr>
          <p:cNvPr id="11" name="Straight Arrow Connector 10"/>
          <p:cNvCxnSpPr/>
          <p:nvPr/>
        </p:nvCxnSpPr>
        <p:spPr bwMode="auto">
          <a:xfrm>
            <a:off x="5667745" y="3918744"/>
            <a:ext cx="789416" cy="19605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Box 16"/>
          <p:cNvSpPr txBox="1"/>
          <p:nvPr/>
        </p:nvSpPr>
        <p:spPr>
          <a:xfrm>
            <a:off x="5116953" y="5495554"/>
            <a:ext cx="1191801" cy="276999"/>
          </a:xfrm>
          <a:prstGeom prst="rect">
            <a:avLst/>
          </a:prstGeom>
          <a:solidFill>
            <a:schemeClr val="bg1"/>
          </a:solidFill>
          <a:ln>
            <a:solidFill>
              <a:schemeClr val="tx1"/>
            </a:solidFill>
          </a:ln>
        </p:spPr>
        <p:txBody>
          <a:bodyPr wrap="none" rtlCol="0">
            <a:spAutoFit/>
          </a:bodyPr>
          <a:lstStyle/>
          <a:p>
            <a:r>
              <a:rPr lang="en-US" dirty="0" smtClean="0"/>
              <a:t>0dBm Tx power</a:t>
            </a:r>
          </a:p>
        </p:txBody>
      </p:sp>
      <p:cxnSp>
        <p:nvCxnSpPr>
          <p:cNvPr id="18" name="Straight Arrow Connector 17"/>
          <p:cNvCxnSpPr/>
          <p:nvPr/>
        </p:nvCxnSpPr>
        <p:spPr bwMode="auto">
          <a:xfrm>
            <a:off x="5667745" y="5772553"/>
            <a:ext cx="789416" cy="19605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618616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solidFill>
                  <a:srgbClr val="000000"/>
                </a:solidFill>
              </a:rPr>
              <a:t>March 2016</a:t>
            </a:r>
            <a:endParaRPr lang="en-US" altLang="en-US" dirty="0">
              <a:solidFill>
                <a:srgbClr val="000000"/>
              </a:solidFill>
            </a:endParaRPr>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solidFill>
                  <a:srgbClr val="000000"/>
                </a:solidFill>
              </a:rPr>
              <a:t>Ed Callaway, ARM, Inc.</a:t>
            </a:r>
            <a:endParaRPr lang="en-US" altLang="en-US" dirty="0">
              <a:solidFill>
                <a:srgbClr val="000000"/>
              </a:solidFill>
            </a:endParaRPr>
          </a:p>
        </p:txBody>
      </p:sp>
      <p:sp>
        <p:nvSpPr>
          <p:cNvPr id="6" name="Slide Number Placeholder 5"/>
          <p:cNvSpPr>
            <a:spLocks noGrp="1"/>
          </p:cNvSpPr>
          <p:nvPr>
            <p:ph type="sldNum" sz="quarter" idx="12"/>
          </p:nvPr>
        </p:nvSpPr>
        <p:spPr/>
        <p:txBody>
          <a:bodyPr/>
          <a:lstStyle/>
          <a:p>
            <a:r>
              <a:rPr lang="en-US" altLang="en-US">
                <a:solidFill>
                  <a:srgbClr val="000000"/>
                </a:solidFill>
              </a:rPr>
              <a:t>Slide </a:t>
            </a:r>
            <a:fld id="{492ABACD-14CE-48A9-951B-832A2038792B}" type="slidenum">
              <a:rPr lang="en-US" altLang="en-US">
                <a:solidFill>
                  <a:srgbClr val="000000"/>
                </a:solidFill>
              </a:rPr>
              <a:pPr/>
              <a:t>7</a:t>
            </a:fld>
            <a:endParaRPr lang="en-US" altLang="en-US">
              <a:solidFill>
                <a:srgbClr val="000000"/>
              </a:solidFill>
            </a:endParaRPr>
          </a:p>
        </p:txBody>
      </p:sp>
      <p:sp>
        <p:nvSpPr>
          <p:cNvPr id="4098" name="Rectangle 2"/>
          <p:cNvSpPr>
            <a:spLocks noGrp="1" noChangeArrowheads="1"/>
          </p:cNvSpPr>
          <p:nvPr>
            <p:ph type="title"/>
          </p:nvPr>
        </p:nvSpPr>
        <p:spPr>
          <a:ln/>
        </p:spPr>
        <p:txBody>
          <a:bodyPr/>
          <a:lstStyle/>
          <a:p>
            <a:r>
              <a:rPr lang="en-US" altLang="en-US" sz="3200" dirty="0" smtClean="0"/>
              <a:t>Simple, Straightforward</a:t>
            </a:r>
            <a:endParaRPr lang="en-US" altLang="en-US" sz="3200" dirty="0"/>
          </a:p>
        </p:txBody>
      </p:sp>
      <p:sp>
        <p:nvSpPr>
          <p:cNvPr id="4099" name="Rectangle 3"/>
          <p:cNvSpPr>
            <a:spLocks noGrp="1" noChangeArrowheads="1"/>
          </p:cNvSpPr>
          <p:nvPr>
            <p:ph type="body" idx="1"/>
          </p:nvPr>
        </p:nvSpPr>
        <p:spPr>
          <a:xfrm>
            <a:off x="685800" y="1524000"/>
            <a:ext cx="7772400" cy="4800600"/>
          </a:xfrm>
          <a:ln/>
        </p:spPr>
        <p:txBody>
          <a:bodyPr/>
          <a:lstStyle/>
          <a:p>
            <a:pPr>
              <a:lnSpc>
                <a:spcPct val="150000"/>
              </a:lnSpc>
            </a:pPr>
            <a:r>
              <a:rPr lang="en-US" altLang="en-US" sz="2000" dirty="0"/>
              <a:t>All PAR requirements may be met by just </a:t>
            </a:r>
            <a:r>
              <a:rPr lang="en-US" altLang="en-US" sz="2000" dirty="0" smtClean="0"/>
              <a:t>six edits to the PHY. . .</a:t>
            </a:r>
            <a:endParaRPr lang="en-US" altLang="en-US" sz="2000" dirty="0"/>
          </a:p>
          <a:p>
            <a:pPr lvl="1">
              <a:lnSpc>
                <a:spcPct val="150000"/>
              </a:lnSpc>
            </a:pPr>
            <a:r>
              <a:rPr lang="en-US" altLang="en-US" sz="1600" dirty="0" smtClean="0"/>
              <a:t>11.1 PHY Constants table: </a:t>
            </a:r>
            <a:r>
              <a:rPr lang="en-US" sz="1600" i="1" dirty="0" err="1" smtClean="0"/>
              <a:t>aMaxPHYPacketSize</a:t>
            </a:r>
            <a:r>
              <a:rPr lang="en-US" sz="1600" dirty="0" smtClean="0"/>
              <a:t>, </a:t>
            </a:r>
            <a:r>
              <a:rPr lang="en-US" sz="1600" i="1" dirty="0" err="1"/>
              <a:t>aTurnaroundTime</a:t>
            </a:r>
            <a:endParaRPr lang="en-US" sz="1600" i="1" dirty="0" smtClean="0"/>
          </a:p>
          <a:p>
            <a:pPr lvl="1">
              <a:lnSpc>
                <a:spcPct val="150000"/>
              </a:lnSpc>
            </a:pPr>
            <a:r>
              <a:rPr lang="en-US" altLang="en-US" sz="1600" dirty="0" smtClean="0"/>
              <a:t>18.1 PPDU Formats (text and figure for new PHR)</a:t>
            </a:r>
          </a:p>
          <a:p>
            <a:pPr lvl="1">
              <a:lnSpc>
                <a:spcPct val="150000"/>
              </a:lnSpc>
            </a:pPr>
            <a:r>
              <a:rPr lang="en-US" altLang="en-US" sz="1600" dirty="0" smtClean="0"/>
              <a:t>18.2 </a:t>
            </a:r>
            <a:r>
              <a:rPr lang="en-US" altLang="en-US" sz="1600" dirty="0"/>
              <a:t>Data rate (text and Table 18-231</a:t>
            </a:r>
            <a:r>
              <a:rPr lang="en-US" altLang="en-US" sz="1600" dirty="0" smtClean="0"/>
              <a:t>)</a:t>
            </a:r>
          </a:p>
          <a:p>
            <a:pPr lvl="1">
              <a:lnSpc>
                <a:spcPct val="150000"/>
              </a:lnSpc>
            </a:pPr>
            <a:r>
              <a:rPr lang="en-US" altLang="en-US" sz="1600" dirty="0"/>
              <a:t>18.4.4 Signal </a:t>
            </a:r>
            <a:r>
              <a:rPr lang="en-US" altLang="en-US" sz="1600" dirty="0" smtClean="0"/>
              <a:t>modulation (text)</a:t>
            </a:r>
            <a:endParaRPr lang="en-US" altLang="en-US" sz="1600" dirty="0"/>
          </a:p>
          <a:p>
            <a:pPr lvl="1">
              <a:lnSpc>
                <a:spcPct val="150000"/>
              </a:lnSpc>
            </a:pPr>
            <a:r>
              <a:rPr lang="en-US" altLang="en-US" sz="1600" dirty="0"/>
              <a:t>18.5.2 Transmit PSD mask (Table 18-235)</a:t>
            </a:r>
          </a:p>
          <a:p>
            <a:pPr lvl="1">
              <a:lnSpc>
                <a:spcPct val="150000"/>
              </a:lnSpc>
            </a:pPr>
            <a:r>
              <a:rPr lang="en-US" altLang="en-US" sz="1600" dirty="0"/>
              <a:t>18.5.3 Symbol rate (text</a:t>
            </a:r>
            <a:r>
              <a:rPr lang="en-US" altLang="en-US" sz="1600" dirty="0" smtClean="0"/>
              <a:t>)</a:t>
            </a:r>
          </a:p>
          <a:p>
            <a:pPr>
              <a:lnSpc>
                <a:spcPct val="150000"/>
              </a:lnSpc>
            </a:pPr>
            <a:r>
              <a:rPr lang="en-US" altLang="en-US" sz="2000" dirty="0" smtClean="0"/>
              <a:t>. . . and </a:t>
            </a:r>
            <a:r>
              <a:rPr lang="en-US" altLang="en-US" sz="2000" dirty="0"/>
              <a:t>one to the </a:t>
            </a:r>
            <a:r>
              <a:rPr lang="en-US" altLang="en-US" sz="2000" dirty="0" smtClean="0"/>
              <a:t>MAC:</a:t>
            </a:r>
          </a:p>
          <a:p>
            <a:pPr lvl="1">
              <a:lnSpc>
                <a:spcPct val="150000"/>
              </a:lnSpc>
            </a:pPr>
            <a:r>
              <a:rPr lang="en-US" altLang="en-US" sz="1600" dirty="0"/>
              <a:t>7.2.10 FCS Field (text</a:t>
            </a:r>
            <a:r>
              <a:rPr lang="en-US" altLang="en-US" sz="1600" dirty="0" smtClean="0"/>
              <a:t>)</a:t>
            </a:r>
          </a:p>
          <a:p>
            <a:pPr>
              <a:lnSpc>
                <a:spcPct val="150000"/>
              </a:lnSpc>
            </a:pPr>
            <a:r>
              <a:rPr lang="en-US" altLang="en-US" sz="2000" dirty="0" smtClean="0"/>
              <a:t>Draft text available in doc 0179r0</a:t>
            </a:r>
          </a:p>
          <a:p>
            <a:pPr>
              <a:lnSpc>
                <a:spcPct val="150000"/>
              </a:lnSpc>
            </a:pPr>
            <a:r>
              <a:rPr lang="en-US" altLang="en-US" sz="2000" dirty="0" smtClean="0"/>
              <a:t>Simple changes should lead to early adoption!</a:t>
            </a:r>
            <a:endParaRPr lang="en-US" altLang="en-US" sz="2000" dirty="0"/>
          </a:p>
          <a:p>
            <a:pPr>
              <a:lnSpc>
                <a:spcPct val="150000"/>
              </a:lnSpc>
            </a:pPr>
            <a:endParaRPr lang="en-US" altLang="en-US" sz="1600" dirty="0"/>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solidFill>
                  <a:srgbClr val="000000"/>
                </a:solidFill>
              </a:rPr>
              <a:t>          </a:t>
            </a:r>
            <a:endParaRPr lang="en-US" sz="1000" dirty="0">
              <a:solidFill>
                <a:srgbClr val="000000"/>
              </a:solidFill>
            </a:endParaRPr>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16-0178-02-004t</a:t>
            </a:r>
            <a:endParaRPr lang="en-US" sz="1400" b="1" dirty="0">
              <a:solidFill>
                <a:srgbClr val="000000"/>
              </a:solidFill>
            </a:endParaRPr>
          </a:p>
        </p:txBody>
      </p:sp>
    </p:spTree>
    <p:extLst>
      <p:ext uri="{BB962C8B-B14F-4D97-AF65-F5344CB8AC3E}">
        <p14:creationId xmlns:p14="http://schemas.microsoft.com/office/powerpoint/2010/main" val="18207135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solidFill>
                  <a:srgbClr val="000000"/>
                </a:solidFill>
              </a:rPr>
              <a:t>March 2016</a:t>
            </a:r>
            <a:endParaRPr lang="en-US" altLang="en-US" dirty="0">
              <a:solidFill>
                <a:srgbClr val="000000"/>
              </a:solidFill>
            </a:endParaRPr>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solidFill>
                  <a:srgbClr val="000000"/>
                </a:solidFill>
              </a:rPr>
              <a:t>Ed Callaway, ARM, Inc.</a:t>
            </a:r>
            <a:endParaRPr lang="en-US" altLang="en-US" dirty="0">
              <a:solidFill>
                <a:srgbClr val="000000"/>
              </a:solidFill>
            </a:endParaRPr>
          </a:p>
        </p:txBody>
      </p:sp>
      <p:sp>
        <p:nvSpPr>
          <p:cNvPr id="6" name="Slide Number Placeholder 5"/>
          <p:cNvSpPr>
            <a:spLocks noGrp="1"/>
          </p:cNvSpPr>
          <p:nvPr>
            <p:ph type="sldNum" sz="quarter" idx="12"/>
          </p:nvPr>
        </p:nvSpPr>
        <p:spPr/>
        <p:txBody>
          <a:bodyPr/>
          <a:lstStyle/>
          <a:p>
            <a:r>
              <a:rPr lang="en-US" altLang="en-US">
                <a:solidFill>
                  <a:srgbClr val="000000"/>
                </a:solidFill>
              </a:rPr>
              <a:t>Slide </a:t>
            </a:r>
            <a:fld id="{492ABACD-14CE-48A9-951B-832A2038792B}" type="slidenum">
              <a:rPr lang="en-US" altLang="en-US">
                <a:solidFill>
                  <a:srgbClr val="000000"/>
                </a:solidFill>
              </a:rPr>
              <a:pPr/>
              <a:t>8</a:t>
            </a:fld>
            <a:endParaRPr lang="en-US" altLang="en-US">
              <a:solidFill>
                <a:srgbClr val="000000"/>
              </a:solidFill>
            </a:endParaRPr>
          </a:p>
        </p:txBody>
      </p:sp>
      <p:sp>
        <p:nvSpPr>
          <p:cNvPr id="4098" name="Rectangle 2"/>
          <p:cNvSpPr>
            <a:spLocks noGrp="1" noChangeArrowheads="1"/>
          </p:cNvSpPr>
          <p:nvPr>
            <p:ph type="title"/>
          </p:nvPr>
        </p:nvSpPr>
        <p:spPr>
          <a:ln/>
        </p:spPr>
        <p:txBody>
          <a:bodyPr/>
          <a:lstStyle/>
          <a:p>
            <a:r>
              <a:rPr lang="en-US" altLang="en-US" sz="3200" dirty="0" smtClean="0"/>
              <a:t>TGD Outline 1</a:t>
            </a:r>
            <a:endParaRPr lang="en-US" altLang="en-US" sz="3200" dirty="0"/>
          </a:p>
        </p:txBody>
      </p:sp>
      <p:sp>
        <p:nvSpPr>
          <p:cNvPr id="4099" name="Rectangle 3"/>
          <p:cNvSpPr>
            <a:spLocks noGrp="1" noChangeArrowheads="1"/>
          </p:cNvSpPr>
          <p:nvPr>
            <p:ph type="body" idx="1"/>
          </p:nvPr>
        </p:nvSpPr>
        <p:spPr>
          <a:xfrm>
            <a:off x="685800" y="1524000"/>
            <a:ext cx="8153400" cy="4928444"/>
          </a:xfrm>
          <a:ln/>
        </p:spPr>
        <p:txBody>
          <a:bodyPr/>
          <a:lstStyle/>
          <a:p>
            <a:r>
              <a:rPr lang="en-US" sz="1600" b="1" dirty="0"/>
              <a:t>Mandatory and Optional Features:</a:t>
            </a:r>
            <a:endParaRPr lang="en-US" sz="1600" dirty="0"/>
          </a:p>
          <a:p>
            <a:r>
              <a:rPr lang="en-US" sz="1600" dirty="0"/>
              <a:t>Proposals shall clearly stipulate the mandatory and optional behaviors/features.</a:t>
            </a:r>
          </a:p>
          <a:p>
            <a:pPr lvl="1"/>
            <a:r>
              <a:rPr lang="en-US" sz="1400" b="1" dirty="0">
                <a:solidFill>
                  <a:srgbClr val="FF0000"/>
                </a:solidFill>
              </a:rPr>
              <a:t> </a:t>
            </a:r>
            <a:r>
              <a:rPr lang="en-US" sz="1400" b="1" dirty="0" smtClean="0">
                <a:solidFill>
                  <a:srgbClr val="FF0000"/>
                </a:solidFill>
              </a:rPr>
              <a:t>As presented in doc 179</a:t>
            </a:r>
            <a:endParaRPr lang="en-US" sz="1400" dirty="0">
              <a:solidFill>
                <a:srgbClr val="FF0000"/>
              </a:solidFill>
            </a:endParaRPr>
          </a:p>
          <a:p>
            <a:r>
              <a:rPr lang="en-US" sz="1600" b="1" dirty="0"/>
              <a:t>Compatibility</a:t>
            </a:r>
            <a:r>
              <a:rPr lang="en-US" sz="1600" dirty="0"/>
              <a:t>: </a:t>
            </a:r>
          </a:p>
          <a:p>
            <a:r>
              <a:rPr lang="en-US" sz="1600" dirty="0"/>
              <a:t>Proposal shall show how it is compatible with the present 2450 MHz O-QPSK physical layer.</a:t>
            </a:r>
          </a:p>
          <a:p>
            <a:pPr lvl="1"/>
            <a:r>
              <a:rPr lang="en-US" sz="1400" b="1" dirty="0">
                <a:solidFill>
                  <a:srgbClr val="FF0000"/>
                </a:solidFill>
              </a:rPr>
              <a:t> </a:t>
            </a:r>
            <a:r>
              <a:rPr lang="en-US" sz="1400" b="1" dirty="0" smtClean="0">
                <a:solidFill>
                  <a:srgbClr val="FF0000"/>
                </a:solidFill>
              </a:rPr>
              <a:t>Same chip rate, PSD, adjacent and alternate channel protection; similar modulation</a:t>
            </a:r>
            <a:endParaRPr lang="en-US" sz="1400" dirty="0">
              <a:solidFill>
                <a:srgbClr val="FF0000"/>
              </a:solidFill>
            </a:endParaRPr>
          </a:p>
          <a:p>
            <a:r>
              <a:rPr lang="en-US" sz="1600" b="1" dirty="0"/>
              <a:t>Range</a:t>
            </a:r>
            <a:r>
              <a:rPr lang="en-US" sz="1600" dirty="0"/>
              <a:t>: </a:t>
            </a:r>
          </a:p>
          <a:p>
            <a:r>
              <a:rPr lang="en-US" sz="1600" dirty="0"/>
              <a:t>The proposal shall show the conditions (channel model, antenna, etc.) under which the solution achieves a radio link distance of at least 10m.</a:t>
            </a:r>
          </a:p>
          <a:p>
            <a:pPr lvl="1"/>
            <a:r>
              <a:rPr lang="en-US" sz="1400" b="1" dirty="0">
                <a:solidFill>
                  <a:srgbClr val="FF0000"/>
                </a:solidFill>
              </a:rPr>
              <a:t> </a:t>
            </a:r>
            <a:r>
              <a:rPr lang="en-US" sz="1400" b="1" dirty="0" smtClean="0">
                <a:solidFill>
                  <a:srgbClr val="FF0000"/>
                </a:solidFill>
              </a:rPr>
              <a:t>27.9 dB free space link margin at 10m, using 0 </a:t>
            </a:r>
            <a:r>
              <a:rPr lang="en-US" sz="1400" b="1" dirty="0" err="1" smtClean="0">
                <a:solidFill>
                  <a:srgbClr val="FF0000"/>
                </a:solidFill>
              </a:rPr>
              <a:t>dBi</a:t>
            </a:r>
            <a:r>
              <a:rPr lang="en-US" sz="1400" b="1" dirty="0" smtClean="0">
                <a:solidFill>
                  <a:srgbClr val="FF0000"/>
                </a:solidFill>
              </a:rPr>
              <a:t> antennas, 0 dBm Tx power, 10 dB noise figure</a:t>
            </a:r>
            <a:endParaRPr lang="en-US" sz="1400" b="1" dirty="0">
              <a:solidFill>
                <a:srgbClr val="FF0000"/>
              </a:solidFill>
            </a:endParaRPr>
          </a:p>
          <a:p>
            <a:r>
              <a:rPr lang="en-US" sz="1600" b="1" dirty="0"/>
              <a:t>Data Rate:</a:t>
            </a:r>
            <a:r>
              <a:rPr lang="en-US" sz="1600" dirty="0"/>
              <a:t> </a:t>
            </a:r>
          </a:p>
          <a:p>
            <a:r>
              <a:rPr lang="en-US" sz="1600" dirty="0"/>
              <a:t>The proposal shall be capable of supporting a 2 Mb/s data </a:t>
            </a:r>
            <a:r>
              <a:rPr lang="en-US" sz="1600" dirty="0" smtClean="0"/>
              <a:t>rate.</a:t>
            </a:r>
            <a:endParaRPr lang="en-US" sz="1600" dirty="0"/>
          </a:p>
          <a:p>
            <a:pPr lvl="1"/>
            <a:r>
              <a:rPr lang="en-US" sz="1400" dirty="0" smtClean="0">
                <a:solidFill>
                  <a:srgbClr val="FF0000"/>
                </a:solidFill>
              </a:rPr>
              <a:t> </a:t>
            </a:r>
            <a:r>
              <a:rPr lang="en-US" sz="1400" b="1" dirty="0">
                <a:solidFill>
                  <a:srgbClr val="FF0000"/>
                </a:solidFill>
              </a:rPr>
              <a:t> As presented in doc </a:t>
            </a:r>
            <a:r>
              <a:rPr lang="en-US" sz="1400" b="1" dirty="0" smtClean="0">
                <a:solidFill>
                  <a:srgbClr val="FF0000"/>
                </a:solidFill>
              </a:rPr>
              <a:t>179</a:t>
            </a:r>
            <a:endParaRPr lang="en-US" sz="1400" dirty="0" smtClean="0">
              <a:solidFill>
                <a:srgbClr val="FF0000"/>
              </a:solidFill>
            </a:endParaRPr>
          </a:p>
          <a:p>
            <a:r>
              <a:rPr lang="en-US" sz="1600" b="1" dirty="0" smtClean="0"/>
              <a:t>Symbol/Chip </a:t>
            </a:r>
            <a:r>
              <a:rPr lang="en-US" sz="1600" b="1" dirty="0"/>
              <a:t>Rate</a:t>
            </a:r>
            <a:endParaRPr lang="en-US" sz="1600" dirty="0"/>
          </a:p>
          <a:p>
            <a:r>
              <a:rPr lang="en-US" sz="1600" dirty="0"/>
              <a:t>The proposer shall specify the symbol/chip rate.</a:t>
            </a:r>
          </a:p>
          <a:p>
            <a:pPr lvl="1"/>
            <a:r>
              <a:rPr lang="en-US" sz="1400" b="1" dirty="0">
                <a:solidFill>
                  <a:srgbClr val="FF0000"/>
                </a:solidFill>
              </a:rPr>
              <a:t> </a:t>
            </a:r>
            <a:r>
              <a:rPr lang="en-US" sz="1400" b="1" dirty="0" smtClean="0">
                <a:solidFill>
                  <a:srgbClr val="FF0000"/>
                </a:solidFill>
              </a:rPr>
              <a:t>2 </a:t>
            </a:r>
            <a:r>
              <a:rPr lang="en-US" sz="1400" b="1" dirty="0" err="1" smtClean="0">
                <a:solidFill>
                  <a:srgbClr val="FF0000"/>
                </a:solidFill>
              </a:rPr>
              <a:t>MBaud</a:t>
            </a:r>
            <a:endParaRPr lang="en-US" sz="1400" b="1" dirty="0">
              <a:solidFill>
                <a:srgbClr val="FF0000"/>
              </a:solidFill>
            </a:endParaRPr>
          </a:p>
          <a:p>
            <a:pPr>
              <a:lnSpc>
                <a:spcPct val="150000"/>
              </a:lnSpc>
            </a:pPr>
            <a:endParaRPr lang="en-US" altLang="en-US" sz="1600" dirty="0"/>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solidFill>
                  <a:srgbClr val="000000"/>
                </a:solidFill>
              </a:rPr>
              <a:t>          </a:t>
            </a:r>
            <a:endParaRPr lang="en-US" sz="1000" dirty="0">
              <a:solidFill>
                <a:srgbClr val="000000"/>
              </a:solidFill>
            </a:endParaRPr>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16-0178-02-004t</a:t>
            </a:r>
            <a:endParaRPr lang="en-US" sz="1400" b="1" dirty="0">
              <a:solidFill>
                <a:srgbClr val="000000"/>
              </a:solidFill>
            </a:endParaRPr>
          </a:p>
        </p:txBody>
      </p:sp>
    </p:spTree>
    <p:extLst>
      <p:ext uri="{BB962C8B-B14F-4D97-AF65-F5344CB8AC3E}">
        <p14:creationId xmlns:p14="http://schemas.microsoft.com/office/powerpoint/2010/main" val="21651928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solidFill>
                  <a:srgbClr val="000000"/>
                </a:solidFill>
              </a:rPr>
              <a:t>March 2016</a:t>
            </a:r>
            <a:endParaRPr lang="en-US" altLang="en-US" dirty="0">
              <a:solidFill>
                <a:srgbClr val="000000"/>
              </a:solidFill>
            </a:endParaRPr>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solidFill>
                  <a:srgbClr val="000000"/>
                </a:solidFill>
              </a:rPr>
              <a:t>Ed Callaway, ARM, Inc.</a:t>
            </a:r>
            <a:endParaRPr lang="en-US" altLang="en-US" dirty="0">
              <a:solidFill>
                <a:srgbClr val="000000"/>
              </a:solidFill>
            </a:endParaRPr>
          </a:p>
        </p:txBody>
      </p:sp>
      <p:sp>
        <p:nvSpPr>
          <p:cNvPr id="6" name="Slide Number Placeholder 5"/>
          <p:cNvSpPr>
            <a:spLocks noGrp="1"/>
          </p:cNvSpPr>
          <p:nvPr>
            <p:ph type="sldNum" sz="quarter" idx="12"/>
          </p:nvPr>
        </p:nvSpPr>
        <p:spPr/>
        <p:txBody>
          <a:bodyPr/>
          <a:lstStyle/>
          <a:p>
            <a:r>
              <a:rPr lang="en-US" altLang="en-US">
                <a:solidFill>
                  <a:srgbClr val="000000"/>
                </a:solidFill>
              </a:rPr>
              <a:t>Slide </a:t>
            </a:r>
            <a:fld id="{492ABACD-14CE-48A9-951B-832A2038792B}" type="slidenum">
              <a:rPr lang="en-US" altLang="en-US">
                <a:solidFill>
                  <a:srgbClr val="000000"/>
                </a:solidFill>
              </a:rPr>
              <a:pPr/>
              <a:t>9</a:t>
            </a:fld>
            <a:endParaRPr lang="en-US" altLang="en-US">
              <a:solidFill>
                <a:srgbClr val="000000"/>
              </a:solidFill>
            </a:endParaRPr>
          </a:p>
        </p:txBody>
      </p:sp>
      <p:sp>
        <p:nvSpPr>
          <p:cNvPr id="4098" name="Rectangle 2"/>
          <p:cNvSpPr>
            <a:spLocks noGrp="1" noChangeArrowheads="1"/>
          </p:cNvSpPr>
          <p:nvPr>
            <p:ph type="title"/>
          </p:nvPr>
        </p:nvSpPr>
        <p:spPr>
          <a:ln/>
        </p:spPr>
        <p:txBody>
          <a:bodyPr/>
          <a:lstStyle/>
          <a:p>
            <a:r>
              <a:rPr lang="en-US" altLang="en-US" sz="3200" dirty="0" smtClean="0"/>
              <a:t>TGD Outline 2</a:t>
            </a:r>
            <a:endParaRPr lang="en-US" altLang="en-US" sz="3200" dirty="0"/>
          </a:p>
        </p:txBody>
      </p:sp>
      <p:sp>
        <p:nvSpPr>
          <p:cNvPr id="4099" name="Rectangle 3"/>
          <p:cNvSpPr>
            <a:spLocks noGrp="1" noChangeArrowheads="1"/>
          </p:cNvSpPr>
          <p:nvPr>
            <p:ph type="body" idx="1"/>
          </p:nvPr>
        </p:nvSpPr>
        <p:spPr>
          <a:xfrm>
            <a:off x="609600" y="1524000"/>
            <a:ext cx="8229600" cy="4928444"/>
          </a:xfrm>
          <a:ln/>
        </p:spPr>
        <p:txBody>
          <a:bodyPr/>
          <a:lstStyle/>
          <a:p>
            <a:r>
              <a:rPr lang="en-US" sz="1600" b="1" dirty="0"/>
              <a:t>Modulation/ Coding</a:t>
            </a:r>
            <a:endParaRPr lang="en-US" sz="1600" dirty="0"/>
          </a:p>
          <a:p>
            <a:r>
              <a:rPr lang="en-US" sz="1600" dirty="0"/>
              <a:t>The proposer shall specify the utilized modulation/coding scheme.</a:t>
            </a:r>
          </a:p>
          <a:p>
            <a:pPr lvl="1"/>
            <a:r>
              <a:rPr lang="en-US" sz="1400" b="1" dirty="0">
                <a:solidFill>
                  <a:srgbClr val="FF0000"/>
                </a:solidFill>
              </a:rPr>
              <a:t> </a:t>
            </a:r>
            <a:r>
              <a:rPr lang="en-US" sz="1400" b="1" dirty="0" smtClean="0">
                <a:solidFill>
                  <a:srgbClr val="FF0000"/>
                </a:solidFill>
              </a:rPr>
              <a:t>GMSK</a:t>
            </a:r>
            <a:endParaRPr lang="en-US" sz="1400" b="1" dirty="0">
              <a:solidFill>
                <a:srgbClr val="FF0000"/>
              </a:solidFill>
            </a:endParaRPr>
          </a:p>
          <a:p>
            <a:r>
              <a:rPr lang="en-US" sz="1600" b="1" dirty="0"/>
              <a:t>Synchronization and Timing </a:t>
            </a:r>
            <a:endParaRPr lang="en-US" sz="1600" dirty="0"/>
          </a:p>
          <a:p>
            <a:r>
              <a:rPr lang="en-US" sz="1600" dirty="0"/>
              <a:t>The proposer shall state the required synchronization and timing accuracy for all types of devices whether or not they are symmetric and any differences between those of the present 2450 MHz O-QPSK physical layer.</a:t>
            </a:r>
          </a:p>
          <a:p>
            <a:pPr lvl="1"/>
            <a:r>
              <a:rPr lang="en-US" sz="1400" b="1" dirty="0">
                <a:solidFill>
                  <a:srgbClr val="FF0000"/>
                </a:solidFill>
              </a:rPr>
              <a:t> Symmetric; same </a:t>
            </a:r>
            <a:r>
              <a:rPr lang="en-US" sz="1400" b="1" i="1" dirty="0" err="1">
                <a:solidFill>
                  <a:srgbClr val="FF0000"/>
                </a:solidFill>
              </a:rPr>
              <a:t>aTurnAroundTime</a:t>
            </a:r>
            <a:r>
              <a:rPr lang="en-US" sz="1400" b="1" dirty="0">
                <a:solidFill>
                  <a:srgbClr val="FF0000"/>
                </a:solidFill>
              </a:rPr>
              <a:t>; </a:t>
            </a:r>
            <a:r>
              <a:rPr lang="en-US" sz="1400" b="1" dirty="0" smtClean="0">
                <a:solidFill>
                  <a:srgbClr val="FF0000"/>
                </a:solidFill>
              </a:rPr>
              <a:t>same symbol </a:t>
            </a:r>
            <a:r>
              <a:rPr lang="en-US" sz="1400" b="1" dirty="0">
                <a:solidFill>
                  <a:srgbClr val="FF0000"/>
                </a:solidFill>
              </a:rPr>
              <a:t>time accuracy </a:t>
            </a:r>
            <a:r>
              <a:rPr lang="en-US" sz="1400" b="1" dirty="0" smtClean="0">
                <a:solidFill>
                  <a:srgbClr val="FF0000"/>
                </a:solidFill>
              </a:rPr>
              <a:t>(</a:t>
            </a:r>
            <a:r>
              <a:rPr lang="en-US" sz="1400" b="1" dirty="0" smtClean="0">
                <a:solidFill>
                  <a:srgbClr val="FF0000"/>
                </a:solidFill>
                <a:sym typeface="Wingdings" panose="05000000000000000000" pitchFamily="2" charset="2"/>
              </a:rPr>
              <a:t>40 </a:t>
            </a:r>
            <a:r>
              <a:rPr lang="en-US" sz="1400" b="1" dirty="0">
                <a:solidFill>
                  <a:srgbClr val="FF0000"/>
                </a:solidFill>
                <a:sym typeface="Wingdings" panose="05000000000000000000" pitchFamily="2" charset="2"/>
              </a:rPr>
              <a:t>ppm)</a:t>
            </a:r>
            <a:endParaRPr lang="en-US" sz="1400" b="1" dirty="0">
              <a:solidFill>
                <a:srgbClr val="FF0000"/>
              </a:solidFill>
            </a:endParaRPr>
          </a:p>
          <a:p>
            <a:r>
              <a:rPr lang="en-US" sz="1600" b="1" dirty="0"/>
              <a:t>PHY Frame Structure</a:t>
            </a:r>
            <a:endParaRPr lang="en-US" sz="1600" dirty="0"/>
          </a:p>
          <a:p>
            <a:r>
              <a:rPr lang="en-US" sz="1600" dirty="0"/>
              <a:t>The proposer shall specify the PHY frame structure, including preamble length, total frame length, FCS, etc.</a:t>
            </a:r>
          </a:p>
          <a:p>
            <a:pPr lvl="1"/>
            <a:r>
              <a:rPr lang="en-US" sz="1400" b="1" dirty="0">
                <a:solidFill>
                  <a:srgbClr val="FF0000"/>
                </a:solidFill>
              </a:rPr>
              <a:t> </a:t>
            </a:r>
            <a:r>
              <a:rPr lang="en-US" sz="1400" b="1" dirty="0" smtClean="0">
                <a:solidFill>
                  <a:srgbClr val="FF0000"/>
                </a:solidFill>
              </a:rPr>
              <a:t>As in document 179.</a:t>
            </a:r>
            <a:endParaRPr lang="en-US" sz="1400" b="1" dirty="0">
              <a:solidFill>
                <a:srgbClr val="FF0000"/>
              </a:solidFill>
            </a:endParaRPr>
          </a:p>
          <a:p>
            <a:r>
              <a:rPr lang="en-US" sz="1600" b="1" dirty="0"/>
              <a:t>Transmit Power</a:t>
            </a:r>
            <a:endParaRPr lang="en-US" sz="1600" dirty="0"/>
          </a:p>
          <a:p>
            <a:r>
              <a:rPr lang="en-US" sz="1600" dirty="0"/>
              <a:t>The device shall support transmit powers in alignment with the present 2450 MHz O-QPSK physical layer. </a:t>
            </a:r>
          </a:p>
          <a:p>
            <a:pPr lvl="1"/>
            <a:r>
              <a:rPr lang="en-US" sz="1400" b="1" dirty="0">
                <a:solidFill>
                  <a:srgbClr val="FF0000"/>
                </a:solidFill>
              </a:rPr>
              <a:t> </a:t>
            </a:r>
            <a:r>
              <a:rPr lang="en-US" sz="1400" b="1" dirty="0" smtClean="0">
                <a:solidFill>
                  <a:srgbClr val="FF0000"/>
                </a:solidFill>
              </a:rPr>
              <a:t>As </a:t>
            </a:r>
            <a:r>
              <a:rPr lang="en-US" sz="1400" b="1" dirty="0">
                <a:solidFill>
                  <a:srgbClr val="FF0000"/>
                </a:solidFill>
              </a:rPr>
              <a:t>in document 179.</a:t>
            </a:r>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solidFill>
                  <a:srgbClr val="000000"/>
                </a:solidFill>
              </a:rPr>
              <a:t>          </a:t>
            </a:r>
            <a:endParaRPr lang="en-US" sz="1000" dirty="0">
              <a:solidFill>
                <a:srgbClr val="000000"/>
              </a:solidFill>
            </a:endParaRPr>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16-0178-02-004t</a:t>
            </a:r>
            <a:endParaRPr lang="en-US" sz="1400" b="1" dirty="0">
              <a:solidFill>
                <a:srgbClr val="000000"/>
              </a:solidFill>
            </a:endParaRPr>
          </a:p>
        </p:txBody>
      </p:sp>
    </p:spTree>
    <p:extLst>
      <p:ext uri="{BB962C8B-B14F-4D97-AF65-F5344CB8AC3E}">
        <p14:creationId xmlns:p14="http://schemas.microsoft.com/office/powerpoint/2010/main" val="31915032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754</Words>
  <Application>Microsoft Office PowerPoint</Application>
  <PresentationFormat>On-screen Show (4:3)</PresentationFormat>
  <Paragraphs>218</Paragraphs>
  <Slides>12</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Times New Roman</vt:lpstr>
      <vt:lpstr>Wingdings</vt:lpstr>
      <vt:lpstr>Office Theme</vt:lpstr>
      <vt:lpstr>PowerPoint Presentation</vt:lpstr>
      <vt:lpstr>A Simple System Kept Simple</vt:lpstr>
      <vt:lpstr>Key PAR Requirements</vt:lpstr>
      <vt:lpstr>Observations</vt:lpstr>
      <vt:lpstr>Gaussian Filtering</vt:lpstr>
      <vt:lpstr>GMSK Sensitivity and Link Margin</vt:lpstr>
      <vt:lpstr>Simple, Straightforward</vt:lpstr>
      <vt:lpstr>TGD Outline 1</vt:lpstr>
      <vt:lpstr>TGD Outline 2</vt:lpstr>
      <vt:lpstr>TGD Outline 3</vt:lpstr>
      <vt:lpstr>TGD Outline 4</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2016-01-14T18:58:20Z</dcterms:created>
  <dcterms:modified xsi:type="dcterms:W3CDTF">2016-03-08T19:34:01Z</dcterms:modified>
</cp:coreProperties>
</file>