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60" r:id="rId4"/>
    <p:sldId id="261" r:id="rId5"/>
    <p:sldId id="262" r:id="rId6"/>
    <p:sldId id="264" r:id="rId7"/>
    <p:sldId id="263"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1308" y="5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65609C-E8D2-4ECC-8CEC-0A89030AB56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4837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42E2A81-AF9E-4A96-A539-2250983E5B2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0537666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334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121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5</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8052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6</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2906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7</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874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FD0F2E9-F1B1-4559-8B7D-C957402FB323}" type="slidenum">
              <a:rPr lang="en-US" altLang="en-US"/>
              <a:pPr/>
              <a:t>‹#›</a:t>
            </a:fld>
            <a:endParaRPr lang="en-US" altLang="en-US"/>
          </a:p>
        </p:txBody>
      </p:sp>
    </p:spTree>
    <p:extLst>
      <p:ext uri="{BB962C8B-B14F-4D97-AF65-F5344CB8AC3E}">
        <p14:creationId xmlns:p14="http://schemas.microsoft.com/office/powerpoint/2010/main" val="371849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975BDFE-1D15-4863-A2E0-F3D3E418FD4C}" type="slidenum">
              <a:rPr lang="en-US" altLang="en-US"/>
              <a:pPr/>
              <a:t>‹#›</a:t>
            </a:fld>
            <a:endParaRPr lang="en-US" altLang="en-US"/>
          </a:p>
        </p:txBody>
      </p:sp>
    </p:spTree>
    <p:extLst>
      <p:ext uri="{BB962C8B-B14F-4D97-AF65-F5344CB8AC3E}">
        <p14:creationId xmlns:p14="http://schemas.microsoft.com/office/powerpoint/2010/main" val="118849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6612B22-05DC-44D5-BCBF-621A44216AEB}" type="slidenum">
              <a:rPr lang="en-US" altLang="en-US"/>
              <a:pPr/>
              <a:t>‹#›</a:t>
            </a:fld>
            <a:endParaRPr lang="en-US" altLang="en-US"/>
          </a:p>
        </p:txBody>
      </p:sp>
    </p:spTree>
    <p:extLst>
      <p:ext uri="{BB962C8B-B14F-4D97-AF65-F5344CB8AC3E}">
        <p14:creationId xmlns:p14="http://schemas.microsoft.com/office/powerpoint/2010/main" val="39759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3CD2D8F-8E79-43E7-9C70-ED17E95656E5}" type="slidenum">
              <a:rPr lang="en-US" altLang="en-US"/>
              <a:pPr/>
              <a:t>‹#›</a:t>
            </a:fld>
            <a:endParaRPr lang="en-US" altLang="en-US"/>
          </a:p>
        </p:txBody>
      </p:sp>
    </p:spTree>
    <p:extLst>
      <p:ext uri="{BB962C8B-B14F-4D97-AF65-F5344CB8AC3E}">
        <p14:creationId xmlns:p14="http://schemas.microsoft.com/office/powerpoint/2010/main" val="1741815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79D8E41-F233-439B-8F14-3464CFD19E12}" type="slidenum">
              <a:rPr lang="en-US" altLang="en-US"/>
              <a:pPr/>
              <a:t>‹#›</a:t>
            </a:fld>
            <a:endParaRPr lang="en-US" altLang="en-US"/>
          </a:p>
        </p:txBody>
      </p:sp>
    </p:spTree>
    <p:extLst>
      <p:ext uri="{BB962C8B-B14F-4D97-AF65-F5344CB8AC3E}">
        <p14:creationId xmlns:p14="http://schemas.microsoft.com/office/powerpoint/2010/main" val="107497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4D96D30-F2BF-4E23-A891-2B2233839865}" type="slidenum">
              <a:rPr lang="en-US" altLang="en-US"/>
              <a:pPr/>
              <a:t>‹#›</a:t>
            </a:fld>
            <a:endParaRPr lang="en-US" altLang="en-US"/>
          </a:p>
        </p:txBody>
      </p:sp>
    </p:spTree>
    <p:extLst>
      <p:ext uri="{BB962C8B-B14F-4D97-AF65-F5344CB8AC3E}">
        <p14:creationId xmlns:p14="http://schemas.microsoft.com/office/powerpoint/2010/main" val="223943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DF8EE5E-06B0-4638-956E-4420213391C2}" type="slidenum">
              <a:rPr lang="en-US" altLang="en-US"/>
              <a:pPr/>
              <a:t>‹#›</a:t>
            </a:fld>
            <a:endParaRPr lang="en-US" altLang="en-US"/>
          </a:p>
        </p:txBody>
      </p:sp>
    </p:spTree>
    <p:extLst>
      <p:ext uri="{BB962C8B-B14F-4D97-AF65-F5344CB8AC3E}">
        <p14:creationId xmlns:p14="http://schemas.microsoft.com/office/powerpoint/2010/main" val="143694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1C25E912-FFA2-4020-BBE6-A4A61C381DF7}" type="slidenum">
              <a:rPr lang="en-US" altLang="en-US"/>
              <a:pPr/>
              <a:t>‹#›</a:t>
            </a:fld>
            <a:endParaRPr lang="en-US" altLang="en-US"/>
          </a:p>
        </p:txBody>
      </p:sp>
    </p:spTree>
    <p:extLst>
      <p:ext uri="{BB962C8B-B14F-4D97-AF65-F5344CB8AC3E}">
        <p14:creationId xmlns:p14="http://schemas.microsoft.com/office/powerpoint/2010/main" val="169692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97C3B8E0-23AA-48B4-8464-A365D310F47D}" type="slidenum">
              <a:rPr lang="en-US" altLang="en-US"/>
              <a:pPr/>
              <a:t>‹#›</a:t>
            </a:fld>
            <a:endParaRPr lang="en-US" altLang="en-US"/>
          </a:p>
        </p:txBody>
      </p:sp>
    </p:spTree>
    <p:extLst>
      <p:ext uri="{BB962C8B-B14F-4D97-AF65-F5344CB8AC3E}">
        <p14:creationId xmlns:p14="http://schemas.microsoft.com/office/powerpoint/2010/main" val="170279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AA9ED94-ACB6-49C7-AA47-FDDEE122EED3}" type="slidenum">
              <a:rPr lang="en-US" altLang="en-US"/>
              <a:pPr/>
              <a:t>‹#›</a:t>
            </a:fld>
            <a:endParaRPr lang="en-US" altLang="en-US"/>
          </a:p>
        </p:txBody>
      </p:sp>
    </p:spTree>
    <p:extLst>
      <p:ext uri="{BB962C8B-B14F-4D97-AF65-F5344CB8AC3E}">
        <p14:creationId xmlns:p14="http://schemas.microsoft.com/office/powerpoint/2010/main" val="428895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B04FA42-D187-4012-964B-3970D4C2EBE8}" type="slidenum">
              <a:rPr lang="en-US" altLang="en-US"/>
              <a:pPr/>
              <a:t>‹#›</a:t>
            </a:fld>
            <a:endParaRPr lang="en-US" altLang="en-US"/>
          </a:p>
        </p:txBody>
      </p:sp>
    </p:spTree>
    <p:extLst>
      <p:ext uri="{BB962C8B-B14F-4D97-AF65-F5344CB8AC3E}">
        <p14:creationId xmlns:p14="http://schemas.microsoft.com/office/powerpoint/2010/main" val="398793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4E36BC6-5940-4D28-9B7D-AE3844120C6B}"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ndricus.DeRuijter@silabs.com" TargetMode="External"/><Relationship Id="rId2" Type="http://schemas.openxmlformats.org/officeDocument/2006/relationships/hyperlink" Target="mailto:paul.Gorday@arm.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ed.callaway@arm.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41DD109B-231E-41C2-A4A3-72A290D5CE4B}" type="slidenum">
              <a:rPr lang="en-US" altLang="en-US"/>
              <a:pPr/>
              <a:t>1</a:t>
            </a:fld>
            <a:endParaRPr lang="en-US" altLang="en-US"/>
          </a:p>
        </p:txBody>
      </p:sp>
      <p:sp>
        <p:nvSpPr>
          <p:cNvPr id="27651" name="Rectangle 3"/>
          <p:cNvSpPr>
            <a:spLocks noChangeArrowheads="1"/>
          </p:cNvSpPr>
          <p:nvPr/>
        </p:nvSpPr>
        <p:spPr bwMode="auto">
          <a:xfrm>
            <a:off x="76200" y="639663"/>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Simple System Kept Simple</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7 March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Ed Callaway</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ARM, Inc.</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350 Fairway Drive, Suite 200, Deerfield Beach, Florida, USA  33441-1834</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+1-954-608-7537</a:t>
            </a:r>
            <a:r>
              <a:rPr lang="en-US" altLang="en-US" sz="1600" dirty="0" smtClean="0">
                <a:solidFill>
                  <a:schemeClr val="tx2"/>
                </a:solidFill>
              </a:rPr>
              <a:t>], Fax: [</a:t>
            </a:r>
            <a:r>
              <a:rPr lang="en-US" altLang="en-US" sz="1600" dirty="0" smtClean="0">
                <a:solidFill>
                  <a:srgbClr val="FF0000"/>
                </a:solidFill>
              </a:rPr>
              <a:t>+1-954-333-0193</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ed.callaway@arm.com</a:t>
            </a:r>
            <a:r>
              <a:rPr lang="en-US" altLang="en-US" sz="1600" dirty="0" smtClean="0">
                <a:solidFill>
                  <a:schemeClr val="tx2"/>
                </a:solidFill>
              </a:rPr>
              <a:t>]</a:t>
            </a:r>
          </a:p>
          <a:p>
            <a:r>
              <a:rPr lang="en-US" altLang="en-US" sz="1600" dirty="0" smtClean="0">
                <a:solidFill>
                  <a:srgbClr val="FF0000"/>
                </a:solidFill>
              </a:rPr>
              <a:t>Additional authors:  </a:t>
            </a:r>
          </a:p>
          <a:p>
            <a:r>
              <a:rPr lang="en-US" altLang="en-US" sz="1600" dirty="0" smtClean="0">
                <a:solidFill>
                  <a:srgbClr val="FF0000"/>
                </a:solidFill>
              </a:rPr>
              <a:t>Paul Gorday, ARM, Inc., </a:t>
            </a:r>
            <a:r>
              <a:rPr lang="en-US" altLang="en-US" sz="1600" dirty="0" smtClean="0">
                <a:solidFill>
                  <a:srgbClr val="FF0000"/>
                </a:solidFill>
                <a:hlinkClick r:id="rId2"/>
              </a:rPr>
              <a:t>paul.Gorday@arm.com</a:t>
            </a:r>
            <a:r>
              <a:rPr lang="en-US" altLang="en-US" sz="1600" dirty="0" smtClean="0">
                <a:solidFill>
                  <a:srgbClr val="FF0000"/>
                </a:solidFill>
              </a:rPr>
              <a:t>; </a:t>
            </a:r>
          </a:p>
          <a:p>
            <a:r>
              <a:rPr lang="en-US" altLang="en-US" sz="1600" dirty="0" err="1" smtClean="0">
                <a:solidFill>
                  <a:srgbClr val="FF0000"/>
                </a:solidFill>
              </a:rPr>
              <a:t>Henk</a:t>
            </a:r>
            <a:r>
              <a:rPr lang="en-US" altLang="en-US" sz="1600" dirty="0" smtClean="0">
                <a:solidFill>
                  <a:srgbClr val="FF0000"/>
                </a:solidFill>
              </a:rPr>
              <a:t> De Ruijter, </a:t>
            </a:r>
            <a:r>
              <a:rPr lang="en-US" altLang="en-US" sz="1600" dirty="0" err="1" smtClean="0">
                <a:solidFill>
                  <a:srgbClr val="FF0000"/>
                </a:solidFill>
              </a:rPr>
              <a:t>SiLabs</a:t>
            </a:r>
            <a:r>
              <a:rPr lang="en-US" altLang="en-US" sz="1600" dirty="0" smtClean="0">
                <a:solidFill>
                  <a:srgbClr val="FF0000"/>
                </a:solidFill>
              </a:rPr>
              <a:t>, </a:t>
            </a:r>
            <a:r>
              <a:rPr lang="en-US" altLang="en-US" sz="1600" dirty="0" smtClean="0">
                <a:solidFill>
                  <a:srgbClr val="FF0000"/>
                </a:solidFill>
                <a:hlinkClick r:id="rId3"/>
              </a:rPr>
              <a:t>Hendricus.DeRuijter@silabs.com</a:t>
            </a:r>
            <a:r>
              <a:rPr lang="en-US" altLang="en-US" sz="1600" dirty="0" smtClean="0">
                <a:solidFill>
                  <a:srgbClr val="FF0000"/>
                </a:solidFill>
              </a:rPr>
              <a:t> </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IEEE 802.15-16-0042-00-004t</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proposal for IEEE 802.15.4t</a:t>
            </a:r>
            <a:r>
              <a:rPr lang="en-US" sz="1600" dirty="0" smtClean="0">
                <a:solidFill>
                  <a:srgbClr val="FF0000"/>
                </a:solidFill>
              </a:rPr>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To initiate discussion of 15.4t technical features.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3" name="TextBox 2"/>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2" name="TextBox 1"/>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16-0178-00-004t</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A Simple System Kept Simple</a:t>
            </a:r>
            <a:endParaRPr lang="en-US" altLang="en-US" sz="3600" dirty="0"/>
          </a:p>
        </p:txBody>
      </p:sp>
      <p:sp>
        <p:nvSpPr>
          <p:cNvPr id="26627" name="Rectangle 3"/>
          <p:cNvSpPr>
            <a:spLocks noGrp="1" noChangeArrowheads="1"/>
          </p:cNvSpPr>
          <p:nvPr>
            <p:ph type="subTitle" idx="1"/>
          </p:nvPr>
        </p:nvSpPr>
        <p:spPr>
          <a:xfrm>
            <a:off x="1371600" y="3886200"/>
            <a:ext cx="6400800" cy="2514600"/>
          </a:xfrm>
        </p:spPr>
        <p:txBody>
          <a:bodyPr/>
          <a:lstStyle/>
          <a:p>
            <a:r>
              <a:rPr lang="en-US" altLang="en-US" dirty="0" smtClean="0"/>
              <a:t>Ed Callaway</a:t>
            </a:r>
          </a:p>
          <a:p>
            <a:r>
              <a:rPr lang="en-US" altLang="en-US" dirty="0" smtClean="0"/>
              <a:t>ARM, Inc.</a:t>
            </a:r>
          </a:p>
          <a:p>
            <a:r>
              <a:rPr lang="en-US" altLang="en-US" dirty="0" smtClean="0">
                <a:hlinkClick r:id="rId2"/>
              </a:rPr>
              <a:t>ed.callaway@arm.com</a:t>
            </a:r>
            <a:endParaRPr lang="en-US" altLang="en-US" dirty="0" smtClean="0"/>
          </a:p>
          <a:p>
            <a:r>
              <a:rPr lang="en-US" altLang="en-US" dirty="0" smtClean="0"/>
              <a:t>+1-954-608-7537</a:t>
            </a:r>
            <a:endParaRPr lang="en-US" altLang="en-US"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PAR Requirements</a:t>
            </a:r>
            <a:endParaRPr lang="en-US" altLang="en-US" sz="3200" dirty="0"/>
          </a:p>
        </p:txBody>
      </p:sp>
      <p:sp>
        <p:nvSpPr>
          <p:cNvPr id="4099" name="Rectangle 3"/>
          <p:cNvSpPr>
            <a:spLocks noGrp="1" noChangeArrowheads="1"/>
          </p:cNvSpPr>
          <p:nvPr>
            <p:ph type="body" idx="1"/>
          </p:nvPr>
        </p:nvSpPr>
        <p:spPr>
          <a:ln/>
        </p:spPr>
        <p:txBody>
          <a:bodyPr/>
          <a:lstStyle/>
          <a:p>
            <a:pPr>
              <a:lnSpc>
                <a:spcPct val="150000"/>
              </a:lnSpc>
            </a:pPr>
            <a:r>
              <a:rPr lang="en-US" altLang="en-US" sz="2000" dirty="0" smtClean="0"/>
              <a:t>Capable of supporting 2 Mb/s data rates; </a:t>
            </a:r>
          </a:p>
          <a:p>
            <a:pPr>
              <a:lnSpc>
                <a:spcPct val="150000"/>
              </a:lnSpc>
            </a:pPr>
            <a:r>
              <a:rPr lang="en-US" altLang="en-US" sz="2000" dirty="0" smtClean="0"/>
              <a:t>Utilizing the 2400 - 2483.5 MHz band;</a:t>
            </a:r>
          </a:p>
          <a:p>
            <a:pPr>
              <a:lnSpc>
                <a:spcPct val="150000"/>
              </a:lnSpc>
            </a:pPr>
            <a:r>
              <a:rPr lang="en-US" altLang="en-US" sz="2000" dirty="0" smtClean="0"/>
              <a:t>Having backwards-compatibility to, and the same occupied bandwidth as, the present 2450 MHz O-QPSK physical layer; and </a:t>
            </a:r>
          </a:p>
          <a:p>
            <a:pPr>
              <a:lnSpc>
                <a:spcPct val="150000"/>
              </a:lnSpc>
            </a:pPr>
            <a:r>
              <a:rPr lang="en-US" altLang="en-US" sz="2000" dirty="0" smtClean="0"/>
              <a:t>Capable of simple implementation. </a:t>
            </a:r>
            <a:endParaRPr lang="en-US" altLang="en-US" sz="20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p>
        </p:txBody>
      </p:sp>
    </p:spTree>
    <p:extLst>
      <p:ext uri="{BB962C8B-B14F-4D97-AF65-F5344CB8AC3E}">
        <p14:creationId xmlns:p14="http://schemas.microsoft.com/office/powerpoint/2010/main" val="154994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Observations</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a:lnSpc>
                <a:spcPct val="150000"/>
              </a:lnSpc>
            </a:pPr>
            <a:r>
              <a:rPr lang="en-US" altLang="en-US" sz="2000" dirty="0" smtClean="0"/>
              <a:t>MSK and O-QPSK are very similar, have the same occupied bandwidth, and can be generated from the same circuits</a:t>
            </a:r>
          </a:p>
          <a:p>
            <a:pPr>
              <a:lnSpc>
                <a:spcPct val="150000"/>
              </a:lnSpc>
            </a:pPr>
            <a:r>
              <a:rPr lang="en-US" altLang="en-US" sz="2000" dirty="0" smtClean="0"/>
              <a:t>IEEE 802.15.4-2015 has an MSK PHY (§18)</a:t>
            </a:r>
          </a:p>
          <a:p>
            <a:pPr>
              <a:lnSpc>
                <a:spcPct val="150000"/>
              </a:lnSpc>
            </a:pPr>
            <a:r>
              <a:rPr lang="en-US" altLang="en-US" sz="2000" dirty="0" smtClean="0"/>
              <a:t>Since MSK bit rate == O-QPSK </a:t>
            </a:r>
            <a:r>
              <a:rPr lang="en-US" altLang="en-US" sz="2000" dirty="0"/>
              <a:t>chip rate (2 Mb/s), </a:t>
            </a:r>
            <a:r>
              <a:rPr lang="en-US" altLang="en-US" sz="2000" dirty="0" smtClean="0"/>
              <a:t>no new frequency generation is needed</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p>
        </p:txBody>
      </p:sp>
    </p:spTree>
    <p:extLst>
      <p:ext uri="{BB962C8B-B14F-4D97-AF65-F5344CB8AC3E}">
        <p14:creationId xmlns:p14="http://schemas.microsoft.com/office/powerpoint/2010/main" val="2920920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5</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Gaussian Filtering</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lvl="0">
              <a:lnSpc>
                <a:spcPct val="150000"/>
              </a:lnSpc>
            </a:pPr>
            <a:r>
              <a:rPr lang="en-US" sz="2400" dirty="0"/>
              <a:t>All known implementations of the O-QPSK PHY are using some amount of filtering, e.g</a:t>
            </a:r>
            <a:r>
              <a:rPr lang="en-US" sz="2400" dirty="0" smtClean="0"/>
              <a:t>., </a:t>
            </a:r>
            <a:r>
              <a:rPr lang="en-US" sz="2400" dirty="0"/>
              <a:t>because of in-loop modulation using a PLL. </a:t>
            </a:r>
            <a:endParaRPr lang="en-US" sz="2400" dirty="0" smtClean="0"/>
          </a:p>
          <a:p>
            <a:pPr lvl="0">
              <a:lnSpc>
                <a:spcPct val="150000"/>
              </a:lnSpc>
            </a:pPr>
            <a:r>
              <a:rPr lang="en-US" sz="2400" dirty="0" smtClean="0"/>
              <a:t>By </a:t>
            </a:r>
            <a:r>
              <a:rPr lang="en-US" sz="2400" dirty="0"/>
              <a:t>defining a Gaussian filter the amount of filtering becomes better defined which may benefit the PSD and the demodulator.</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endParaRPr lang="en-US" sz="1400" b="1" dirty="0">
              <a:solidFill>
                <a:srgbClr val="000000"/>
              </a:solidFill>
            </a:endParaRPr>
          </a:p>
        </p:txBody>
      </p:sp>
    </p:spTree>
    <p:extLst>
      <p:ext uri="{BB962C8B-B14F-4D97-AF65-F5344CB8AC3E}">
        <p14:creationId xmlns:p14="http://schemas.microsoft.com/office/powerpoint/2010/main" val="3478860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6</a:t>
            </a:fld>
            <a:endParaRPr lang="en-US" altLang="en-US">
              <a:solidFill>
                <a:srgbClr val="000000"/>
              </a:solidFill>
            </a:endParaRPr>
          </a:p>
        </p:txBody>
      </p:sp>
      <p:sp>
        <p:nvSpPr>
          <p:cNvPr id="4098" name="Rectangle 2"/>
          <p:cNvSpPr>
            <a:spLocks noGrp="1" noChangeArrowheads="1"/>
          </p:cNvSpPr>
          <p:nvPr>
            <p:ph type="title"/>
          </p:nvPr>
        </p:nvSpPr>
        <p:spPr>
          <a:xfrm>
            <a:off x="1428750" y="685800"/>
            <a:ext cx="6286500" cy="609600"/>
          </a:xfrm>
          <a:ln/>
        </p:spPr>
        <p:txBody>
          <a:bodyPr/>
          <a:lstStyle/>
          <a:p>
            <a:r>
              <a:rPr lang="en-US" altLang="en-US" sz="3200" dirty="0" smtClean="0"/>
              <a:t>GMSK Sensitivity and Link Margin</a:t>
            </a:r>
            <a:endParaRPr lang="en-US" altLang="en-US" sz="32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endParaRPr lang="en-US" sz="1400" b="1" dirty="0">
              <a:solidFill>
                <a:srgbClr val="000000"/>
              </a:solidFill>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4382" t="4451" r="7783" b="3577"/>
          <a:stretch/>
        </p:blipFill>
        <p:spPr>
          <a:xfrm>
            <a:off x="76200" y="1349266"/>
            <a:ext cx="6502438" cy="5103178"/>
          </a:xfrm>
          <a:prstGeom prst="rect">
            <a:avLst/>
          </a:prstGeom>
        </p:spPr>
      </p:pic>
      <p:sp>
        <p:nvSpPr>
          <p:cNvPr id="7" name="TextBox 6"/>
          <p:cNvSpPr txBox="1"/>
          <p:nvPr/>
        </p:nvSpPr>
        <p:spPr>
          <a:xfrm>
            <a:off x="6457161" y="1197888"/>
            <a:ext cx="2839239" cy="5355312"/>
          </a:xfrm>
          <a:prstGeom prst="rect">
            <a:avLst/>
          </a:prstGeom>
          <a:noFill/>
        </p:spPr>
        <p:txBody>
          <a:bodyPr wrap="none" rtlCol="0">
            <a:spAutoFit/>
          </a:bodyPr>
          <a:lstStyle/>
          <a:p>
            <a:r>
              <a:rPr lang="en-US" sz="1800" dirty="0" smtClean="0"/>
              <a:t>Sensitivity =</a:t>
            </a:r>
          </a:p>
          <a:p>
            <a:r>
              <a:rPr lang="en-US" sz="1800" i="1" dirty="0" err="1" smtClean="0"/>
              <a:t>k</a:t>
            </a:r>
            <a:r>
              <a:rPr lang="en-US" sz="1800" dirty="0" err="1" smtClean="0"/>
              <a:t>T</a:t>
            </a:r>
            <a:r>
              <a:rPr lang="en-US" sz="1800" dirty="0" smtClean="0"/>
              <a:t> + </a:t>
            </a:r>
            <a:r>
              <a:rPr lang="en-US" sz="1800" i="1" dirty="0" err="1" smtClean="0"/>
              <a:t>nf</a:t>
            </a:r>
            <a:r>
              <a:rPr lang="en-US" sz="1800" i="1" dirty="0" smtClean="0"/>
              <a:t> + </a:t>
            </a:r>
            <a:r>
              <a:rPr lang="en-US" sz="1800" i="1" dirty="0" err="1" smtClean="0"/>
              <a:t>E</a:t>
            </a:r>
            <a:r>
              <a:rPr lang="en-US" sz="1800" i="1" baseline="-25000" dirty="0" err="1" smtClean="0"/>
              <a:t>b</a:t>
            </a:r>
            <a:r>
              <a:rPr lang="en-US" sz="1800" i="1" dirty="0" smtClean="0"/>
              <a:t>/N</a:t>
            </a:r>
            <a:r>
              <a:rPr lang="en-US" sz="1800" i="1" baseline="-25000" dirty="0" smtClean="0"/>
              <a:t>0</a:t>
            </a:r>
            <a:r>
              <a:rPr lang="en-US" sz="1800" i="1" dirty="0" smtClean="0"/>
              <a:t> + </a:t>
            </a:r>
            <a:r>
              <a:rPr lang="en-US" sz="1800" dirty="0" smtClean="0"/>
              <a:t>10log(</a:t>
            </a:r>
            <a:r>
              <a:rPr lang="en-US" sz="1800" i="1" dirty="0" err="1" smtClean="0"/>
              <a:t>R</a:t>
            </a:r>
            <a:r>
              <a:rPr lang="en-US" sz="1800" i="1" baseline="-25000" dirty="0" err="1" smtClean="0"/>
              <a:t>b</a:t>
            </a:r>
            <a:r>
              <a:rPr lang="en-US" sz="1800" dirty="0" smtClean="0"/>
              <a:t>)</a:t>
            </a:r>
          </a:p>
          <a:p>
            <a:endParaRPr lang="en-US" sz="1800" dirty="0"/>
          </a:p>
          <a:p>
            <a:r>
              <a:rPr lang="en-US" sz="1800" dirty="0" smtClean="0"/>
              <a:t>= -174 dBm + 10 dB + </a:t>
            </a:r>
          </a:p>
          <a:p>
            <a:r>
              <a:rPr lang="en-US" sz="1800" dirty="0"/>
              <a:t>	</a:t>
            </a:r>
            <a:r>
              <a:rPr lang="en-US" sz="1800" dirty="0" smtClean="0"/>
              <a:t>12.9 dB + 63 dB</a:t>
            </a:r>
          </a:p>
          <a:p>
            <a:endParaRPr lang="en-US" sz="1800" dirty="0"/>
          </a:p>
          <a:p>
            <a:r>
              <a:rPr lang="en-US" sz="1800" dirty="0" smtClean="0"/>
              <a:t>= </a:t>
            </a:r>
            <a:r>
              <a:rPr lang="en-US" sz="1800" u="sng" dirty="0" smtClean="0"/>
              <a:t>-88.1 dBm</a:t>
            </a:r>
          </a:p>
          <a:p>
            <a:r>
              <a:rPr lang="en-US" sz="1800" dirty="0" smtClean="0"/>
              <a:t>______________________</a:t>
            </a:r>
          </a:p>
          <a:p>
            <a:endParaRPr lang="en-US" sz="1800" dirty="0"/>
          </a:p>
          <a:p>
            <a:r>
              <a:rPr lang="en-US" sz="1800" dirty="0" smtClean="0"/>
              <a:t>10m free space path loss =</a:t>
            </a:r>
          </a:p>
          <a:p>
            <a:r>
              <a:rPr lang="en-US" sz="1800" dirty="0" smtClean="0"/>
              <a:t>20log(4</a:t>
            </a:r>
            <a:r>
              <a:rPr lang="el-GR" sz="1800" dirty="0" smtClean="0"/>
              <a:t>π</a:t>
            </a:r>
            <a:r>
              <a:rPr lang="en-US" sz="1800" dirty="0" smtClean="0"/>
              <a:t>) + 20log(</a:t>
            </a:r>
            <a:r>
              <a:rPr lang="en-US" sz="1800" i="1" dirty="0" smtClean="0"/>
              <a:t>d</a:t>
            </a:r>
            <a:r>
              <a:rPr lang="en-US" sz="1800" dirty="0" smtClean="0"/>
              <a:t>/</a:t>
            </a:r>
            <a:r>
              <a:rPr lang="el-GR" sz="1800" dirty="0" smtClean="0"/>
              <a:t>λ</a:t>
            </a:r>
            <a:r>
              <a:rPr lang="en-US" sz="1800" dirty="0" smtClean="0"/>
              <a:t>)</a:t>
            </a:r>
          </a:p>
          <a:p>
            <a:endParaRPr lang="en-US" sz="1800" dirty="0"/>
          </a:p>
          <a:p>
            <a:r>
              <a:rPr lang="en-US" sz="1800" dirty="0" smtClean="0"/>
              <a:t>= 22 dB + 20log(10/0.122)</a:t>
            </a:r>
          </a:p>
          <a:p>
            <a:endParaRPr lang="en-US" sz="1800" dirty="0"/>
          </a:p>
          <a:p>
            <a:r>
              <a:rPr lang="en-US" sz="1800" dirty="0" smtClean="0"/>
              <a:t>= 60.2 dB</a:t>
            </a:r>
          </a:p>
          <a:p>
            <a:r>
              <a:rPr lang="en-US" sz="1800" dirty="0" smtClean="0"/>
              <a:t>______________________</a:t>
            </a:r>
          </a:p>
          <a:p>
            <a:endParaRPr lang="en-US" sz="1800" dirty="0"/>
          </a:p>
          <a:p>
            <a:r>
              <a:rPr lang="en-US" sz="1800" dirty="0" smtClean="0"/>
              <a:t>Link margin =</a:t>
            </a:r>
          </a:p>
          <a:p>
            <a:r>
              <a:rPr lang="en-US" sz="1800" dirty="0" smtClean="0"/>
              <a:t>-(-88.1 + 60.2) = </a:t>
            </a:r>
            <a:r>
              <a:rPr lang="en-US" sz="1800" u="sng" dirty="0" smtClean="0"/>
              <a:t>27.9 dB</a:t>
            </a:r>
            <a:endParaRPr lang="en-US" sz="1800" u="sng" dirty="0"/>
          </a:p>
        </p:txBody>
      </p:sp>
    </p:spTree>
    <p:extLst>
      <p:ext uri="{BB962C8B-B14F-4D97-AF65-F5344CB8AC3E}">
        <p14:creationId xmlns:p14="http://schemas.microsoft.com/office/powerpoint/2010/main" val="1061861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7</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Simple, Straightforward</a:t>
            </a:r>
            <a:endParaRPr lang="en-US" altLang="en-US" sz="3200" dirty="0"/>
          </a:p>
        </p:txBody>
      </p:sp>
      <p:sp>
        <p:nvSpPr>
          <p:cNvPr id="4099" name="Rectangle 3"/>
          <p:cNvSpPr>
            <a:spLocks noGrp="1" noChangeArrowheads="1"/>
          </p:cNvSpPr>
          <p:nvPr>
            <p:ph type="body" idx="1"/>
          </p:nvPr>
        </p:nvSpPr>
        <p:spPr>
          <a:xfrm>
            <a:off x="685800" y="1524000"/>
            <a:ext cx="7772400" cy="4800600"/>
          </a:xfrm>
          <a:ln/>
        </p:spPr>
        <p:txBody>
          <a:bodyPr/>
          <a:lstStyle/>
          <a:p>
            <a:pPr>
              <a:lnSpc>
                <a:spcPct val="150000"/>
              </a:lnSpc>
            </a:pPr>
            <a:r>
              <a:rPr lang="en-US" altLang="en-US" sz="2000" dirty="0"/>
              <a:t>All PAR requirements may be met by just </a:t>
            </a:r>
            <a:r>
              <a:rPr lang="en-US" altLang="en-US" sz="2000" dirty="0" smtClean="0"/>
              <a:t>six edits to the PHY. . .</a:t>
            </a:r>
            <a:endParaRPr lang="en-US" altLang="en-US" sz="2000" dirty="0"/>
          </a:p>
          <a:p>
            <a:pPr lvl="1">
              <a:lnSpc>
                <a:spcPct val="150000"/>
              </a:lnSpc>
            </a:pPr>
            <a:r>
              <a:rPr lang="en-US" altLang="en-US" sz="1600" dirty="0" smtClean="0"/>
              <a:t>11.1 PHY Constants table: </a:t>
            </a:r>
            <a:r>
              <a:rPr lang="en-US" sz="1600" i="1" dirty="0" err="1" smtClean="0"/>
              <a:t>aMaxPHYPacketSize</a:t>
            </a:r>
            <a:r>
              <a:rPr lang="en-US" sz="1600" dirty="0" smtClean="0"/>
              <a:t>, </a:t>
            </a:r>
            <a:r>
              <a:rPr lang="en-US" sz="1600" i="1" dirty="0" err="1"/>
              <a:t>aTurnaroundTime</a:t>
            </a:r>
            <a:endParaRPr lang="en-US" sz="1600" i="1" dirty="0" smtClean="0"/>
          </a:p>
          <a:p>
            <a:pPr lvl="1">
              <a:lnSpc>
                <a:spcPct val="150000"/>
              </a:lnSpc>
            </a:pPr>
            <a:r>
              <a:rPr lang="en-US" altLang="en-US" sz="1600" dirty="0" smtClean="0"/>
              <a:t>18.1 PPDU Formats (text and figure for new PHR)</a:t>
            </a:r>
          </a:p>
          <a:p>
            <a:pPr lvl="1">
              <a:lnSpc>
                <a:spcPct val="150000"/>
              </a:lnSpc>
            </a:pPr>
            <a:r>
              <a:rPr lang="en-US" altLang="en-US" sz="1600" dirty="0" smtClean="0"/>
              <a:t>18.2 </a:t>
            </a:r>
            <a:r>
              <a:rPr lang="en-US" altLang="en-US" sz="1600" dirty="0"/>
              <a:t>Data rate (text and Table 18-231</a:t>
            </a:r>
            <a:r>
              <a:rPr lang="en-US" altLang="en-US" sz="1600" dirty="0" smtClean="0"/>
              <a:t>)</a:t>
            </a:r>
          </a:p>
          <a:p>
            <a:pPr lvl="1">
              <a:lnSpc>
                <a:spcPct val="150000"/>
              </a:lnSpc>
            </a:pPr>
            <a:r>
              <a:rPr lang="en-US" altLang="en-US" sz="1600" dirty="0"/>
              <a:t>18.4.4 Signal </a:t>
            </a:r>
            <a:r>
              <a:rPr lang="en-US" altLang="en-US" sz="1600" dirty="0" smtClean="0"/>
              <a:t>modulation (text)</a:t>
            </a:r>
            <a:endParaRPr lang="en-US" altLang="en-US" sz="1600" dirty="0"/>
          </a:p>
          <a:p>
            <a:pPr lvl="1">
              <a:lnSpc>
                <a:spcPct val="150000"/>
              </a:lnSpc>
            </a:pPr>
            <a:r>
              <a:rPr lang="en-US" altLang="en-US" sz="1600" dirty="0"/>
              <a:t>18.5.2 Transmit PSD mask (Table 18-235)</a:t>
            </a:r>
          </a:p>
          <a:p>
            <a:pPr lvl="1">
              <a:lnSpc>
                <a:spcPct val="150000"/>
              </a:lnSpc>
            </a:pPr>
            <a:r>
              <a:rPr lang="en-US" altLang="en-US" sz="1600" dirty="0"/>
              <a:t>18.5.3 Symbol rate (text</a:t>
            </a:r>
            <a:r>
              <a:rPr lang="en-US" altLang="en-US" sz="1600" dirty="0" smtClean="0"/>
              <a:t>)</a:t>
            </a:r>
          </a:p>
          <a:p>
            <a:pPr>
              <a:lnSpc>
                <a:spcPct val="150000"/>
              </a:lnSpc>
            </a:pPr>
            <a:r>
              <a:rPr lang="en-US" altLang="en-US" sz="2000" dirty="0" smtClean="0"/>
              <a:t>. . . and </a:t>
            </a:r>
            <a:r>
              <a:rPr lang="en-US" altLang="en-US" sz="2000" dirty="0"/>
              <a:t>one to the </a:t>
            </a:r>
            <a:r>
              <a:rPr lang="en-US" altLang="en-US" sz="2000" dirty="0" smtClean="0"/>
              <a:t>MAC:</a:t>
            </a:r>
          </a:p>
          <a:p>
            <a:pPr lvl="1">
              <a:lnSpc>
                <a:spcPct val="150000"/>
              </a:lnSpc>
            </a:pPr>
            <a:r>
              <a:rPr lang="en-US" altLang="en-US" sz="1600" dirty="0"/>
              <a:t>7.2.10 FCS Field (text</a:t>
            </a:r>
            <a:r>
              <a:rPr lang="en-US" altLang="en-US" sz="1600" dirty="0" smtClean="0"/>
              <a:t>)</a:t>
            </a:r>
          </a:p>
          <a:p>
            <a:pPr>
              <a:lnSpc>
                <a:spcPct val="150000"/>
              </a:lnSpc>
            </a:pPr>
            <a:r>
              <a:rPr lang="en-US" altLang="en-US" sz="2000" dirty="0" smtClean="0"/>
              <a:t>Draft text available in doc </a:t>
            </a:r>
            <a:r>
              <a:rPr lang="en-US" altLang="en-US" sz="2000" dirty="0" smtClean="0"/>
              <a:t>0179r0</a:t>
            </a:r>
            <a:endParaRPr lang="en-US" altLang="en-US" sz="2000" dirty="0" smtClean="0"/>
          </a:p>
          <a:p>
            <a:pPr>
              <a:lnSpc>
                <a:spcPct val="150000"/>
              </a:lnSpc>
            </a:pPr>
            <a:r>
              <a:rPr lang="en-US" altLang="en-US" sz="2000" dirty="0" smtClean="0"/>
              <a:t>Simple changes should lead to early adoption!</a:t>
            </a:r>
            <a:endParaRPr lang="en-US" altLang="en-US" sz="2000" dirty="0"/>
          </a:p>
          <a:p>
            <a:pPr>
              <a:lnSpc>
                <a:spcPct val="150000"/>
              </a:lnSpc>
            </a:pP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endParaRPr lang="en-US" sz="1400" b="1" dirty="0">
              <a:solidFill>
                <a:srgbClr val="000000"/>
              </a:solidFill>
            </a:endParaRPr>
          </a:p>
        </p:txBody>
      </p:sp>
    </p:spTree>
    <p:extLst>
      <p:ext uri="{BB962C8B-B14F-4D97-AF65-F5344CB8AC3E}">
        <p14:creationId xmlns:p14="http://schemas.microsoft.com/office/powerpoint/2010/main" val="1820713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8</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Thank you!</a:t>
            </a:r>
            <a:endParaRPr lang="en-US" altLang="en-US" sz="3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a:t>16-0178-00-004t</a:t>
            </a:r>
          </a:p>
        </p:txBody>
      </p:sp>
    </p:spTree>
    <p:extLst>
      <p:ext uri="{BB962C8B-B14F-4D97-AF65-F5344CB8AC3E}">
        <p14:creationId xmlns:p14="http://schemas.microsoft.com/office/powerpoint/2010/main" val="413049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499</Words>
  <Application>Microsoft Office PowerPoint</Application>
  <PresentationFormat>On-screen Show (4:3)</PresentationFormat>
  <Paragraphs>125</Paragraphs>
  <Slides>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Office Theme</vt:lpstr>
      <vt:lpstr>PowerPoint Presentation</vt:lpstr>
      <vt:lpstr>A Simple System Kept Simple</vt:lpstr>
      <vt:lpstr>Key PAR Requirements</vt:lpstr>
      <vt:lpstr>Observations</vt:lpstr>
      <vt:lpstr>Gaussian Filtering</vt:lpstr>
      <vt:lpstr>GMSK Sensitivity and Link Margin</vt:lpstr>
      <vt:lpstr>Simple, Straightforward</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2016-01-14T18:58:20Z</dcterms:created>
  <dcterms:modified xsi:type="dcterms:W3CDTF">2016-03-07T21:03:28Z</dcterms:modified>
</cp:coreProperties>
</file>