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3" r:id="rId2"/>
    <p:sldId id="266" r:id="rId3"/>
    <p:sldId id="264" r:id="rId4"/>
    <p:sldId id="281" r:id="rId5"/>
    <p:sldId id="279" r:id="rId6"/>
    <p:sldId id="282" r:id="rId7"/>
    <p:sldId id="283" r:id="rId8"/>
    <p:sldId id="280" r:id="rId9"/>
    <p:sldId id="284" r:id="rId10"/>
    <p:sldId id="27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176" y="-78"/>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emf"/><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emf"/><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E03D6019-6E9A-433C-BEAF-106EDE2EE5B7}" type="slidenum">
              <a:rPr lang="en-US" altLang="zh-CN" smtClean="0"/>
              <a:pPr/>
              <a:t>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March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sz="1200" b="1" i="0" kern="1200" dirty="0" smtClean="0">
                <a:solidFill>
                  <a:schemeClr val="tx1"/>
                </a:solidFill>
                <a:latin typeface="Times New Roman" pitchFamily="18" charset="0"/>
                <a:ea typeface="+mn-ea"/>
                <a:cs typeface="+mn-cs"/>
              </a:rPr>
              <a:t> 15-16-0175-00-007a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Jan. 2016</a:t>
            </a:r>
            <a:endParaRPr lang="en-US" altLang="zh-CN" dirty="0"/>
          </a:p>
        </p:txBody>
      </p:sp>
      <p:sp>
        <p:nvSpPr>
          <p:cNvPr id="3" name="页脚占位符 2"/>
          <p:cNvSpPr>
            <a:spLocks noGrp="1"/>
          </p:cNvSpPr>
          <p:nvPr>
            <p:ph type="ftr" sz="quarter" idx="11"/>
          </p:nvPr>
        </p:nvSpPr>
        <p:spPr/>
        <p:txBody>
          <a:bodyPr/>
          <a:lstStyle/>
          <a:p>
            <a:r>
              <a:rPr lang="en-US" altLang="zh-CN" smtClean="0"/>
              <a:t>Li Qiang,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zh-CN" sz="1600" dirty="0" smtClean="0">
                <a:solidFill>
                  <a:schemeClr val="tx1">
                    <a:lumMod val="85000"/>
                    <a:lumOff val="15000"/>
                  </a:schemeClr>
                </a:solidFill>
              </a:rPr>
              <a:t>Interference management for high rate PD communications</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[7 March, 2016]</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[Li Qiang, Jiang Tong, Dong Chen]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[Huawei Building, No.3 </a:t>
            </a:r>
            <a:r>
              <a:rPr lang="en-US" altLang="zh-CN" sz="1600" dirty="0" err="1" smtClean="0">
                <a:solidFill>
                  <a:schemeClr val="tx1">
                    <a:lumMod val="85000"/>
                    <a:lumOff val="15000"/>
                  </a:schemeClr>
                </a:solidFill>
                <a:ea typeface="宋体" charset="-122"/>
              </a:rPr>
              <a:t>Xinxi</a:t>
            </a:r>
            <a:r>
              <a:rPr lang="en-US" altLang="zh-CN" sz="1600" dirty="0" smtClean="0">
                <a:solidFill>
                  <a:schemeClr val="tx1">
                    <a:lumMod val="85000"/>
                    <a:lumOff val="15000"/>
                  </a:schemeClr>
                </a:solidFill>
                <a:ea typeface="宋体" charset="-122"/>
              </a:rPr>
              <a:t> Road, </a:t>
            </a:r>
            <a:r>
              <a:rPr lang="en-US" altLang="zh-CN" sz="1600" dirty="0" err="1" smtClean="0">
                <a:solidFill>
                  <a:schemeClr val="tx1">
                    <a:lumMod val="85000"/>
                    <a:lumOff val="15000"/>
                  </a:schemeClr>
                </a:solidFill>
                <a:ea typeface="宋体" charset="-122"/>
              </a:rPr>
              <a:t>Haidian</a:t>
            </a:r>
            <a:r>
              <a:rPr lang="en-US" altLang="zh-CN" sz="1600" dirty="0" smtClean="0">
                <a:solidFill>
                  <a:schemeClr val="tx1">
                    <a:lumMod val="85000"/>
                    <a:lumOff val="15000"/>
                  </a:schemeClr>
                </a:solidFill>
                <a:ea typeface="宋体" charset="-122"/>
              </a:rPr>
              <a:t>, Beijing, China]</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analyze the interference management mechanisms for high PD communications.]</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802.15.7r1 Optical Wireless Communication</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indent="0" algn="just">
              <a:buNone/>
            </a:pPr>
            <a:r>
              <a:rPr lang="en-US" altLang="zh-CN" dirty="0" smtClean="0"/>
              <a:t>In this contribution, we analyze the interference management schemes for high speed PD communications. It is proposed that,</a:t>
            </a:r>
          </a:p>
          <a:p>
            <a:pPr indent="0" algn="just">
              <a:buNone/>
            </a:pPr>
            <a:endParaRPr lang="en-US" altLang="zh-CN" dirty="0" smtClean="0"/>
          </a:p>
          <a:p>
            <a:pPr indent="0" algn="just">
              <a:buFontTx/>
              <a:buChar char="-"/>
            </a:pPr>
            <a:r>
              <a:rPr lang="en-US" altLang="zh-CN" b="1" i="1" dirty="0" smtClean="0"/>
              <a:t>Proposal 1: define a set of command frames for interference reporting from devices to associated coordinators</a:t>
            </a:r>
          </a:p>
          <a:p>
            <a:pPr indent="0" algn="just">
              <a:buNone/>
            </a:pPr>
            <a:endParaRPr lang="en-US" altLang="zh-CN" b="1" i="1" dirty="0" smtClean="0"/>
          </a:p>
          <a:p>
            <a:pPr indent="0" algn="just">
              <a:buFontTx/>
              <a:buChar char="-"/>
            </a:pPr>
            <a:r>
              <a:rPr lang="en-US" altLang="zh-CN" b="1" i="1" dirty="0" smtClean="0"/>
              <a:t>Proposal 2: specify a procedure to support interference reporting from coordinators to global controller</a:t>
            </a:r>
          </a:p>
          <a:p>
            <a:pPr indent="0" algn="just">
              <a:buNone/>
            </a:pPr>
            <a:endParaRPr lang="en-US" altLang="zh-CN" b="1" i="1" dirty="0" smtClean="0"/>
          </a:p>
          <a:p>
            <a:pPr indent="0" algn="just">
              <a:buFontTx/>
              <a:buChar char="-"/>
            </a:pPr>
            <a:r>
              <a:rPr lang="en-US" altLang="zh-CN" b="1" i="1" dirty="0" smtClean="0"/>
              <a:t>Proposal 3:  specify a procedure for a global controller to assign resources for the coordinators under its control</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t>Interference management for high rate PD communications</a:t>
            </a:r>
            <a:endParaRPr lang="zh-CN" altLang="en-US" dirty="0"/>
          </a:p>
        </p:txBody>
      </p:sp>
      <p:sp>
        <p:nvSpPr>
          <p:cNvPr id="3" name="副标题 2"/>
          <p:cNvSpPr>
            <a:spLocks noGrp="1"/>
          </p:cNvSpPr>
          <p:nvPr>
            <p:ph type="subTitle" idx="1"/>
          </p:nvPr>
        </p:nvSpPr>
        <p:spPr/>
        <p:txBody>
          <a:bodyPr/>
          <a:lstStyle/>
          <a:p>
            <a:r>
              <a:rPr lang="en-US" altLang="zh-CN" dirty="0" smtClean="0"/>
              <a:t>Li Qiang, Jiang Tong, Dong Chen</a:t>
            </a:r>
          </a:p>
          <a:p>
            <a:r>
              <a:rPr lang="en-US" altLang="zh-CN" dirty="0" smtClean="0"/>
              <a:t>Huawei</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Scenarios</a:t>
            </a:r>
            <a:endParaRPr lang="zh-CN" altLang="en-US" dirty="0"/>
          </a:p>
        </p:txBody>
      </p:sp>
      <p:sp>
        <p:nvSpPr>
          <p:cNvPr id="3" name="内容占位符 2"/>
          <p:cNvSpPr>
            <a:spLocks noGrp="1"/>
          </p:cNvSpPr>
          <p:nvPr>
            <p:ph idx="1"/>
          </p:nvPr>
        </p:nvSpPr>
        <p:spPr>
          <a:xfrm>
            <a:off x="251520" y="1556792"/>
            <a:ext cx="8640960" cy="1224136"/>
          </a:xfrm>
        </p:spPr>
        <p:txBody>
          <a:bodyPr/>
          <a:lstStyle/>
          <a:p>
            <a:r>
              <a:rPr lang="en-US" altLang="ko-KR" dirty="0" smtClean="0">
                <a:solidFill>
                  <a:srgbClr val="000000">
                    <a:lumMod val="85000"/>
                    <a:lumOff val="15000"/>
                  </a:srgbClr>
                </a:solidFill>
                <a:latin typeface="Arial"/>
              </a:rPr>
              <a:t>Two scenarios are considered in this contribution</a:t>
            </a:r>
          </a:p>
          <a:p>
            <a:pPr lvl="1"/>
            <a:r>
              <a:rPr lang="en-US" altLang="ko-KR" dirty="0" smtClean="0">
                <a:solidFill>
                  <a:srgbClr val="000000">
                    <a:lumMod val="85000"/>
                    <a:lumOff val="15000"/>
                  </a:srgbClr>
                </a:solidFill>
                <a:latin typeface="Arial"/>
              </a:rPr>
              <a:t>Centralized: with global controller</a:t>
            </a:r>
          </a:p>
          <a:p>
            <a:pPr lvl="1"/>
            <a:r>
              <a:rPr lang="en-US" altLang="ko-KR" dirty="0" smtClean="0">
                <a:solidFill>
                  <a:srgbClr val="000000">
                    <a:lumMod val="85000"/>
                    <a:lumOff val="15000"/>
                  </a:srgbClr>
                </a:solidFill>
                <a:latin typeface="Arial"/>
              </a:rPr>
              <a:t>Distributed: without global controller</a:t>
            </a:r>
            <a:endParaRPr lang="en-US" altLang="zh-CN" dirty="0" smtClean="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dirty="0" smtClean="0"/>
              <a:t>Slide </a:t>
            </a:r>
            <a:fld id="{AEA05115-4AC8-4E17-8B0D-0A6ADE0E5F4F}" type="slidenum">
              <a:rPr lang="en-US" altLang="zh-CN" smtClean="0"/>
              <a:pPr/>
              <a:t>3</a:t>
            </a:fld>
            <a:endParaRPr lang="en-US" altLang="zh-CN" dirty="0"/>
          </a:p>
        </p:txBody>
      </p:sp>
      <p:sp>
        <p:nvSpPr>
          <p:cNvPr id="15"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graphicFrame>
        <p:nvGraphicFramePr>
          <p:cNvPr id="26625" name="Object 1"/>
          <p:cNvGraphicFramePr>
            <a:graphicFrameLocks noChangeAspect="1"/>
          </p:cNvGraphicFramePr>
          <p:nvPr/>
        </p:nvGraphicFramePr>
        <p:xfrm>
          <a:off x="6504756" y="4372322"/>
          <a:ext cx="2171700" cy="1504950"/>
        </p:xfrm>
        <a:graphic>
          <a:graphicData uri="http://schemas.openxmlformats.org/presentationml/2006/ole">
            <p:oleObj spid="_x0000_s26625" name="Visio" r:id="rId3" imgW="2170843" imgH="1504760" progId="Visio.Drawing.11">
              <p:embed/>
            </p:oleObj>
          </a:graphicData>
        </a:graphic>
      </p:graphicFrame>
      <p:graphicFrame>
        <p:nvGraphicFramePr>
          <p:cNvPr id="26626" name="Object 2"/>
          <p:cNvGraphicFramePr>
            <a:graphicFrameLocks noChangeAspect="1"/>
          </p:cNvGraphicFramePr>
          <p:nvPr/>
        </p:nvGraphicFramePr>
        <p:xfrm>
          <a:off x="539552" y="3345209"/>
          <a:ext cx="2743200" cy="2532063"/>
        </p:xfrm>
        <a:graphic>
          <a:graphicData uri="http://schemas.openxmlformats.org/presentationml/2006/ole">
            <p:oleObj spid="_x0000_s26626" name="Visio" r:id="rId4" imgW="2836926" imgH="2617184" progId="Visio.Drawing.11">
              <p:embed/>
            </p:oleObj>
          </a:graphicData>
        </a:graphic>
      </p:graphicFrame>
      <p:sp>
        <p:nvSpPr>
          <p:cNvPr id="9" name="矩形 8"/>
          <p:cNvSpPr/>
          <p:nvPr/>
        </p:nvSpPr>
        <p:spPr>
          <a:xfrm>
            <a:off x="3203848" y="3164775"/>
            <a:ext cx="3491880" cy="830997"/>
          </a:xfrm>
          <a:prstGeom prst="rect">
            <a:avLst/>
          </a:prstGeom>
        </p:spPr>
        <p:txBody>
          <a:bodyPr wrap="square">
            <a:spAutoFit/>
          </a:bodyPr>
          <a:lstStyle/>
          <a:p>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Global controller : provides coordination between different VPANs. A global controller collects the information of different VPANs and coordinates the resources among these VPANs.</a:t>
            </a:r>
            <a:endParaRPr lang="zh-CN" altLang="en-US" dirty="0">
              <a:latin typeface="Arial Unicode MS" pitchFamily="34" charset="-122"/>
              <a:ea typeface="Arial Unicode MS" pitchFamily="34" charset="-122"/>
              <a:cs typeface="Arial Unicode MS" pitchFamily="34" charset="-122"/>
            </a:endParaRPr>
          </a:p>
        </p:txBody>
      </p:sp>
      <p:sp>
        <p:nvSpPr>
          <p:cNvPr id="10" name="矩形 9"/>
          <p:cNvSpPr/>
          <p:nvPr/>
        </p:nvSpPr>
        <p:spPr>
          <a:xfrm>
            <a:off x="3203848" y="4437112"/>
            <a:ext cx="3312368" cy="461665"/>
          </a:xfrm>
          <a:prstGeom prst="rect">
            <a:avLst/>
          </a:prstGeom>
        </p:spPr>
        <p:txBody>
          <a:bodyPr wrap="square">
            <a:spAutoFit/>
          </a:bodyPr>
          <a:lstStyle/>
          <a:p>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Coordinator : manages the operation of a corresponding VPAN</a:t>
            </a:r>
            <a:endParaRPr lang="zh-CN" altLang="en-US"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Different types of interference</a:t>
            </a:r>
            <a:endParaRPr lang="zh-CN" altLang="en-US" dirty="0"/>
          </a:p>
        </p:txBody>
      </p:sp>
      <p:sp>
        <p:nvSpPr>
          <p:cNvPr id="3" name="内容占位符 2"/>
          <p:cNvSpPr>
            <a:spLocks noGrp="1"/>
          </p:cNvSpPr>
          <p:nvPr>
            <p:ph idx="1"/>
          </p:nvPr>
        </p:nvSpPr>
        <p:spPr>
          <a:xfrm>
            <a:off x="251520" y="1556792"/>
            <a:ext cx="8640960" cy="1368152"/>
          </a:xfrm>
        </p:spPr>
        <p:txBody>
          <a:bodyPr/>
          <a:lstStyle/>
          <a:p>
            <a:r>
              <a:rPr lang="en-US" altLang="zh-CN" dirty="0" smtClean="0"/>
              <a:t>Ambient light (sunlight, incandescent lamp, fluorescent lamp, TV screen, etc)</a:t>
            </a:r>
          </a:p>
          <a:p>
            <a:pPr lvl="1"/>
            <a:r>
              <a:rPr lang="en-US" altLang="zh-CN" dirty="0" smtClean="0"/>
              <a:t>Most ambient light interferences are narrow band</a:t>
            </a:r>
          </a:p>
          <a:p>
            <a:r>
              <a:rPr lang="en-US" altLang="zh-CN" dirty="0" smtClean="0"/>
              <a:t>Inter-VPAN interference</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graphicFrame>
        <p:nvGraphicFramePr>
          <p:cNvPr id="43010" name="Object 2"/>
          <p:cNvGraphicFramePr>
            <a:graphicFrameLocks noChangeAspect="1"/>
          </p:cNvGraphicFramePr>
          <p:nvPr/>
        </p:nvGraphicFramePr>
        <p:xfrm>
          <a:off x="5076056" y="3108052"/>
          <a:ext cx="3060897" cy="2121148"/>
        </p:xfrm>
        <a:graphic>
          <a:graphicData uri="http://schemas.openxmlformats.org/presentationml/2006/ole">
            <p:oleObj spid="_x0000_s43010" name="Visio" r:id="rId3" imgW="2170843" imgH="1504760" progId="Visio.Drawing.11">
              <p:embed/>
            </p:oleObj>
          </a:graphicData>
        </a:graphic>
      </p:graphicFrame>
      <p:graphicFrame>
        <p:nvGraphicFramePr>
          <p:cNvPr id="43011" name="Object 3"/>
          <p:cNvGraphicFramePr>
            <a:graphicFrameLocks noChangeAspect="1"/>
          </p:cNvGraphicFramePr>
          <p:nvPr/>
        </p:nvGraphicFramePr>
        <p:xfrm>
          <a:off x="755576" y="3133389"/>
          <a:ext cx="3024336" cy="2095811"/>
        </p:xfrm>
        <a:graphic>
          <a:graphicData uri="http://schemas.openxmlformats.org/presentationml/2006/ole">
            <p:oleObj spid="_x0000_s43011" name="Visio" r:id="rId4" imgW="2170843" imgH="1504760" progId="Visio.Drawing.11">
              <p:embed/>
            </p:oleObj>
          </a:graphicData>
        </a:graphic>
      </p:graphicFrame>
      <p:sp>
        <p:nvSpPr>
          <p:cNvPr id="27" name="TextBox 26"/>
          <p:cNvSpPr txBox="1"/>
          <p:nvPr/>
        </p:nvSpPr>
        <p:spPr>
          <a:xfrm>
            <a:off x="1053264" y="5106670"/>
            <a:ext cx="2510624" cy="338554"/>
          </a:xfrm>
          <a:prstGeom prst="rect">
            <a:avLst/>
          </a:prstGeom>
          <a:noFill/>
        </p:spPr>
        <p:txBody>
          <a:bodyPr wrap="none" rtlCol="0">
            <a:spAutoFit/>
          </a:bodyPr>
          <a:lstStyle/>
          <a:p>
            <a:r>
              <a:rPr lang="en-US" altLang="zh-CN" sz="1600" dirty="0" smtClean="0">
                <a:latin typeface="Arial Unicode MS" pitchFamily="34" charset="-122"/>
                <a:ea typeface="Arial Unicode MS" pitchFamily="34" charset="-122"/>
                <a:cs typeface="Arial Unicode MS" pitchFamily="34" charset="-122"/>
              </a:rPr>
              <a:t>Ambient light interference</a:t>
            </a:r>
            <a:endParaRPr lang="zh-CN" altLang="en-US" sz="1600" dirty="0">
              <a:latin typeface="Arial Unicode MS" pitchFamily="34" charset="-122"/>
              <a:ea typeface="Arial Unicode MS" pitchFamily="34" charset="-122"/>
              <a:cs typeface="Arial Unicode MS" pitchFamily="34" charset="-122"/>
            </a:endParaRPr>
          </a:p>
        </p:txBody>
      </p:sp>
      <p:sp>
        <p:nvSpPr>
          <p:cNvPr id="28" name="TextBox 27"/>
          <p:cNvSpPr txBox="1"/>
          <p:nvPr/>
        </p:nvSpPr>
        <p:spPr>
          <a:xfrm>
            <a:off x="5521221" y="5106670"/>
            <a:ext cx="2363147" cy="338554"/>
          </a:xfrm>
          <a:prstGeom prst="rect">
            <a:avLst/>
          </a:prstGeom>
          <a:noFill/>
        </p:spPr>
        <p:txBody>
          <a:bodyPr wrap="none" rtlCol="0">
            <a:spAutoFit/>
          </a:bodyPr>
          <a:lstStyle/>
          <a:p>
            <a:r>
              <a:rPr lang="en-US" altLang="zh-CN" sz="1600" dirty="0" smtClean="0">
                <a:latin typeface="Arial Unicode MS" pitchFamily="34" charset="-122"/>
                <a:ea typeface="Arial Unicode MS" pitchFamily="34" charset="-122"/>
                <a:cs typeface="Arial Unicode MS" pitchFamily="34" charset="-122"/>
              </a:rPr>
              <a:t>Inter-VPAN interference</a:t>
            </a:r>
            <a:endParaRPr lang="zh-CN" altLang="en-US" sz="1600"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Interference coordination (Centralized)</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a:xfrm>
            <a:off x="5713140" y="6475413"/>
            <a:ext cx="530225" cy="182562"/>
          </a:xfrm>
        </p:spPr>
        <p:txBody>
          <a:bodyPr/>
          <a:lstStyle/>
          <a:p>
            <a:r>
              <a:rPr lang="en-US" altLang="zh-CN" smtClean="0"/>
              <a:t>Slide </a:t>
            </a:r>
            <a:fld id="{AEA05115-4AC8-4E17-8B0D-0A6ADE0E5F4F}" type="slidenum">
              <a:rPr lang="en-US" altLang="zh-CN" smtClean="0"/>
              <a:pPr/>
              <a:t>5</a:t>
            </a:fld>
            <a:endParaRPr lang="en-US" altLang="zh-CN"/>
          </a:p>
        </p:txBody>
      </p:sp>
      <p:sp>
        <p:nvSpPr>
          <p:cNvPr id="440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4035" name="Object 3"/>
          <p:cNvGraphicFramePr>
            <a:graphicFrameLocks noChangeAspect="1"/>
          </p:cNvGraphicFramePr>
          <p:nvPr/>
        </p:nvGraphicFramePr>
        <p:xfrm>
          <a:off x="3491880" y="1988840"/>
          <a:ext cx="3391289" cy="4176464"/>
        </p:xfrm>
        <a:graphic>
          <a:graphicData uri="http://schemas.openxmlformats.org/presentationml/2006/ole">
            <p:oleObj spid="_x0000_s44035" name="Visio" r:id="rId4" imgW="1936814" imgH="2380869" progId="Visio.Drawing.11">
              <p:embed/>
            </p:oleObj>
          </a:graphicData>
        </a:graphic>
      </p:graphicFrame>
      <p:cxnSp>
        <p:nvCxnSpPr>
          <p:cNvPr id="12" name="直接箭头连接符 11"/>
          <p:cNvCxnSpPr/>
          <p:nvPr/>
        </p:nvCxnSpPr>
        <p:spPr bwMode="auto">
          <a:xfrm flipH="1">
            <a:off x="4644008" y="4437112"/>
            <a:ext cx="1224136" cy="864096"/>
          </a:xfrm>
          <a:prstGeom prst="straightConnector1">
            <a:avLst/>
          </a:prstGeom>
          <a:solidFill>
            <a:schemeClr val="accent1"/>
          </a:solidFill>
          <a:ln w="38100" cap="flat" cmpd="sng" algn="ctr">
            <a:solidFill>
              <a:srgbClr val="FF0000"/>
            </a:solidFill>
            <a:prstDash val="solid"/>
            <a:round/>
            <a:headEnd type="none" w="sm" len="sm"/>
            <a:tailEnd type="arrow"/>
          </a:ln>
          <a:effectLst/>
        </p:spPr>
      </p:cxnSp>
      <p:cxnSp>
        <p:nvCxnSpPr>
          <p:cNvPr id="13" name="直接箭头连接符 12"/>
          <p:cNvCxnSpPr/>
          <p:nvPr/>
        </p:nvCxnSpPr>
        <p:spPr bwMode="auto">
          <a:xfrm flipH="1">
            <a:off x="4644008" y="4437112"/>
            <a:ext cx="1224136" cy="0"/>
          </a:xfrm>
          <a:prstGeom prst="straightConnector1">
            <a:avLst/>
          </a:prstGeom>
          <a:solidFill>
            <a:schemeClr val="accent1"/>
          </a:solidFill>
          <a:ln w="38100" cap="flat" cmpd="sng" algn="ctr">
            <a:solidFill>
              <a:srgbClr val="FF0000"/>
            </a:solidFill>
            <a:prstDash val="solid"/>
            <a:round/>
            <a:headEnd type="none" w="sm" len="sm"/>
            <a:tailEnd type="arrow"/>
          </a:ln>
          <a:effectLst/>
        </p:spPr>
      </p:cxnSp>
      <p:cxnSp>
        <p:nvCxnSpPr>
          <p:cNvPr id="17" name="直接箭头连接符 16"/>
          <p:cNvCxnSpPr/>
          <p:nvPr/>
        </p:nvCxnSpPr>
        <p:spPr bwMode="auto">
          <a:xfrm flipV="1">
            <a:off x="4283968" y="4437112"/>
            <a:ext cx="0" cy="864096"/>
          </a:xfrm>
          <a:prstGeom prst="straightConnector1">
            <a:avLst/>
          </a:prstGeom>
          <a:solidFill>
            <a:schemeClr val="accent1"/>
          </a:solidFill>
          <a:ln w="38100" cap="flat" cmpd="sng" algn="ctr">
            <a:solidFill>
              <a:srgbClr val="00B050"/>
            </a:solidFill>
            <a:prstDash val="solid"/>
            <a:round/>
            <a:headEnd type="none" w="sm" len="sm"/>
            <a:tailEnd type="arrow"/>
          </a:ln>
          <a:effectLst/>
        </p:spPr>
      </p:cxnSp>
      <p:cxnSp>
        <p:nvCxnSpPr>
          <p:cNvPr id="22" name="直接箭头连接符 21"/>
          <p:cNvCxnSpPr/>
          <p:nvPr/>
        </p:nvCxnSpPr>
        <p:spPr bwMode="auto">
          <a:xfrm flipV="1">
            <a:off x="4436368" y="2564904"/>
            <a:ext cx="639688" cy="936104"/>
          </a:xfrm>
          <a:prstGeom prst="straightConnector1">
            <a:avLst/>
          </a:prstGeom>
          <a:solidFill>
            <a:schemeClr val="accent1"/>
          </a:solidFill>
          <a:ln w="38100" cap="flat" cmpd="sng" algn="ctr">
            <a:solidFill>
              <a:srgbClr val="00B050"/>
            </a:solidFill>
            <a:prstDash val="solid"/>
            <a:round/>
            <a:headEnd type="none" w="sm" len="sm"/>
            <a:tailEnd type="arrow"/>
          </a:ln>
          <a:effectLst/>
        </p:spPr>
      </p:cxnSp>
      <p:cxnSp>
        <p:nvCxnSpPr>
          <p:cNvPr id="24" name="直接箭头连接符 23"/>
          <p:cNvCxnSpPr/>
          <p:nvPr/>
        </p:nvCxnSpPr>
        <p:spPr bwMode="auto">
          <a:xfrm flipV="1">
            <a:off x="4634104" y="2664344"/>
            <a:ext cx="639688" cy="936104"/>
          </a:xfrm>
          <a:prstGeom prst="straightConnector1">
            <a:avLst/>
          </a:prstGeom>
          <a:solidFill>
            <a:schemeClr val="accent1"/>
          </a:solidFill>
          <a:ln w="38100" cap="flat" cmpd="sng" algn="ctr">
            <a:solidFill>
              <a:srgbClr val="00B050"/>
            </a:solidFill>
            <a:prstDash val="solid"/>
            <a:round/>
            <a:headEnd type="arrow" w="med" len="med"/>
            <a:tailEnd type="none" w="med" len="med"/>
          </a:ln>
          <a:effectLst/>
        </p:spPr>
      </p:cxnSp>
      <p:cxnSp>
        <p:nvCxnSpPr>
          <p:cNvPr id="25" name="直接箭头连接符 24"/>
          <p:cNvCxnSpPr/>
          <p:nvPr/>
        </p:nvCxnSpPr>
        <p:spPr bwMode="auto">
          <a:xfrm flipH="1" flipV="1">
            <a:off x="5364088" y="2636912"/>
            <a:ext cx="728464" cy="936104"/>
          </a:xfrm>
          <a:prstGeom prst="straightConnector1">
            <a:avLst/>
          </a:prstGeom>
          <a:solidFill>
            <a:schemeClr val="accent1"/>
          </a:solidFill>
          <a:ln w="38100" cap="flat" cmpd="sng" algn="ctr">
            <a:solidFill>
              <a:srgbClr val="00B050"/>
            </a:solidFill>
            <a:prstDash val="solid"/>
            <a:round/>
            <a:headEnd type="arrow" w="med" len="med"/>
            <a:tailEnd type="none" w="med" len="med"/>
          </a:ln>
          <a:effectLst/>
        </p:spPr>
      </p:cxnSp>
      <p:sp>
        <p:nvSpPr>
          <p:cNvPr id="27" name="TextBox 26"/>
          <p:cNvSpPr txBox="1"/>
          <p:nvPr/>
        </p:nvSpPr>
        <p:spPr>
          <a:xfrm>
            <a:off x="5339750" y="4808185"/>
            <a:ext cx="1824538"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Inter-VPAN Interference</a:t>
            </a:r>
            <a:endParaRPr lang="zh-CN" altLang="en-US" dirty="0">
              <a:latin typeface="Arial Unicode MS" pitchFamily="34" charset="-122"/>
              <a:ea typeface="Arial Unicode MS" pitchFamily="34" charset="-122"/>
              <a:cs typeface="Arial Unicode MS" pitchFamily="34" charset="-122"/>
            </a:endParaRPr>
          </a:p>
        </p:txBody>
      </p:sp>
      <p:sp>
        <p:nvSpPr>
          <p:cNvPr id="28" name="TextBox 27"/>
          <p:cNvSpPr txBox="1"/>
          <p:nvPr/>
        </p:nvSpPr>
        <p:spPr>
          <a:xfrm>
            <a:off x="251520" y="4995753"/>
            <a:ext cx="3960440" cy="1169551"/>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Step1, interference measurement: </a:t>
            </a:r>
          </a:p>
          <a:p>
            <a:pPr>
              <a:buFontTx/>
              <a:buChar char="-"/>
            </a:pPr>
            <a:r>
              <a:rPr lang="en-US" altLang="zh-CN" sz="1400" dirty="0" smtClean="0">
                <a:latin typeface="Arial Unicode MS" pitchFamily="34" charset="-122"/>
                <a:ea typeface="Arial Unicode MS" pitchFamily="34" charset="-122"/>
                <a:cs typeface="Arial Unicode MS" pitchFamily="34" charset="-122"/>
              </a:rPr>
              <a:t>A device may detect and measure interference from neighboring VPANs</a:t>
            </a:r>
          </a:p>
          <a:p>
            <a:pPr>
              <a:buFontTx/>
              <a:buChar char="-"/>
            </a:pPr>
            <a:r>
              <a:rPr lang="en-US" altLang="zh-CN" sz="1400" dirty="0" smtClean="0">
                <a:latin typeface="Arial Unicode MS" pitchFamily="34" charset="-122"/>
                <a:ea typeface="Arial Unicode MS" pitchFamily="34" charset="-122"/>
                <a:cs typeface="Arial Unicode MS" pitchFamily="34" charset="-122"/>
              </a:rPr>
              <a:t>A coordinator may detect and measure interference from neighboring VPANs</a:t>
            </a:r>
            <a:endParaRPr lang="zh-CN" altLang="en-US" sz="1400" dirty="0">
              <a:latin typeface="Arial Unicode MS" pitchFamily="34" charset="-122"/>
              <a:ea typeface="Arial Unicode MS" pitchFamily="34" charset="-122"/>
              <a:cs typeface="Arial Unicode MS" pitchFamily="34" charset="-122"/>
            </a:endParaRPr>
          </a:p>
        </p:txBody>
      </p:sp>
      <p:sp>
        <p:nvSpPr>
          <p:cNvPr id="29" name="TextBox 28"/>
          <p:cNvSpPr txBox="1"/>
          <p:nvPr/>
        </p:nvSpPr>
        <p:spPr>
          <a:xfrm>
            <a:off x="251520" y="3914472"/>
            <a:ext cx="3600400" cy="738664"/>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Step2, interference report from device to coordinator. (command frames may need to be specified)</a:t>
            </a:r>
          </a:p>
        </p:txBody>
      </p:sp>
      <p:cxnSp>
        <p:nvCxnSpPr>
          <p:cNvPr id="30" name="直接箭头连接符 29"/>
          <p:cNvCxnSpPr/>
          <p:nvPr/>
        </p:nvCxnSpPr>
        <p:spPr bwMode="auto">
          <a:xfrm>
            <a:off x="4553712" y="4464544"/>
            <a:ext cx="0" cy="864096"/>
          </a:xfrm>
          <a:prstGeom prst="straightConnector1">
            <a:avLst/>
          </a:prstGeom>
          <a:solidFill>
            <a:schemeClr val="accent1"/>
          </a:solidFill>
          <a:ln w="38100" cap="flat" cmpd="sng" algn="ctr">
            <a:solidFill>
              <a:srgbClr val="00B050"/>
            </a:solidFill>
            <a:prstDash val="solid"/>
            <a:round/>
            <a:headEnd type="none" w="sm" len="sm"/>
            <a:tailEnd type="arrow"/>
          </a:ln>
          <a:effectLst/>
        </p:spPr>
      </p:cxnSp>
      <p:sp>
        <p:nvSpPr>
          <p:cNvPr id="34" name="TextBox 33"/>
          <p:cNvSpPr txBox="1"/>
          <p:nvPr/>
        </p:nvSpPr>
        <p:spPr>
          <a:xfrm>
            <a:off x="251520" y="2636912"/>
            <a:ext cx="4392488" cy="523220"/>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Step3, interference report from coordinator to global controller. (The procedure may need to be specified.)</a:t>
            </a:r>
          </a:p>
        </p:txBody>
      </p:sp>
      <p:sp>
        <p:nvSpPr>
          <p:cNvPr id="35" name="TextBox 34"/>
          <p:cNvSpPr txBox="1"/>
          <p:nvPr/>
        </p:nvSpPr>
        <p:spPr>
          <a:xfrm>
            <a:off x="6300192" y="2636912"/>
            <a:ext cx="2843808" cy="1169551"/>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Step4, resource coordination: </a:t>
            </a:r>
          </a:p>
          <a:p>
            <a:r>
              <a:rPr lang="en-US" altLang="zh-CN" sz="1400" dirty="0" smtClean="0">
                <a:latin typeface="Arial Unicode MS" pitchFamily="34" charset="-122"/>
                <a:ea typeface="Arial Unicode MS" pitchFamily="34" charset="-122"/>
                <a:cs typeface="Arial Unicode MS" pitchFamily="34" charset="-122"/>
              </a:rPr>
              <a:t>A global controller allocates resources for coordinators under its control. (The procedure may need to be specified.)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Interference coordination (Centralized)</a:t>
            </a:r>
            <a:endParaRPr lang="zh-CN" altLang="en-US" dirty="0"/>
          </a:p>
        </p:txBody>
      </p:sp>
      <p:sp>
        <p:nvSpPr>
          <p:cNvPr id="3" name="内容占位符 2"/>
          <p:cNvSpPr>
            <a:spLocks noGrp="1"/>
          </p:cNvSpPr>
          <p:nvPr>
            <p:ph idx="1"/>
          </p:nvPr>
        </p:nvSpPr>
        <p:spPr>
          <a:xfrm>
            <a:off x="251520" y="1556792"/>
            <a:ext cx="5616624" cy="2448272"/>
          </a:xfrm>
        </p:spPr>
        <p:txBody>
          <a:bodyPr/>
          <a:lstStyle/>
          <a:p>
            <a:r>
              <a:rPr lang="en-US" altLang="zh-CN" dirty="0" smtClean="0"/>
              <a:t>Interference coordination for beacon</a:t>
            </a:r>
          </a:p>
          <a:p>
            <a:pPr marL="800100" lvl="1" indent="-342900" eaLnBrk="0" hangingPunct="0">
              <a:buFontTx/>
              <a:buChar char="•"/>
              <a:defRPr/>
            </a:pPr>
            <a:r>
              <a:rPr lang="en-US" altLang="ko-KR" sz="1600" dirty="0" smtClean="0">
                <a:latin typeface="+mj-ea"/>
              </a:rPr>
              <a:t>WDM: Neighboring coordinators transmit beacons in different wavelength (e.g. Red / Green / Blue)</a:t>
            </a:r>
          </a:p>
          <a:p>
            <a:pPr marL="800100" lvl="1" indent="-342900" eaLnBrk="0" hangingPunct="0">
              <a:buFontTx/>
              <a:buChar char="•"/>
              <a:defRPr/>
            </a:pPr>
            <a:r>
              <a:rPr lang="en-US" altLang="ko-KR" sz="1600" dirty="0" smtClean="0">
                <a:latin typeface="+mj-ea"/>
              </a:rPr>
              <a:t>TDM: Neighboring coordinators use beacon slots that are orthogonal to each other. (Note the boundaries of super frames need to be aligned)</a:t>
            </a:r>
          </a:p>
          <a:p>
            <a:pPr marL="800100" lvl="1" indent="-342900" eaLnBrk="0" hangingPunct="0">
              <a:buFontTx/>
              <a:buChar char="•"/>
              <a:defRPr/>
            </a:pPr>
            <a:r>
              <a:rPr lang="en-US" altLang="ko-KR" sz="1600" dirty="0" smtClean="0">
                <a:latin typeface="+mj-ea"/>
              </a:rPr>
              <a:t>TDM and WDM can be jointly used.</a:t>
            </a:r>
          </a:p>
          <a:p>
            <a:pPr marL="800100" lvl="1" indent="-342900" eaLnBrk="0" hangingPunct="0">
              <a:buFontTx/>
              <a:buChar char="•"/>
              <a:defRPr/>
            </a:pPr>
            <a:r>
              <a:rPr lang="en-US" altLang="ko-KR" sz="1600" dirty="0" smtClean="0">
                <a:latin typeface="+mj-ea"/>
              </a:rPr>
              <a:t>The resources used by beacons are assigned by global controller</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pic>
        <p:nvPicPr>
          <p:cNvPr id="7" name="图片 6"/>
          <p:cNvPicPr>
            <a:picLocks noChangeAspect="1"/>
          </p:cNvPicPr>
          <p:nvPr/>
        </p:nvPicPr>
        <p:blipFill>
          <a:blip r:embed="rId3" cstate="print"/>
          <a:stretch>
            <a:fillRect/>
          </a:stretch>
        </p:blipFill>
        <p:spPr>
          <a:xfrm>
            <a:off x="899592" y="4413280"/>
            <a:ext cx="7440000" cy="1536000"/>
          </a:xfrm>
          <a:prstGeom prst="rect">
            <a:avLst/>
          </a:prstGeom>
        </p:spPr>
      </p:pic>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9155" name="Object 3"/>
          <p:cNvGraphicFramePr>
            <a:graphicFrameLocks noChangeAspect="1"/>
          </p:cNvGraphicFramePr>
          <p:nvPr/>
        </p:nvGraphicFramePr>
        <p:xfrm>
          <a:off x="5978276" y="1844352"/>
          <a:ext cx="2770188" cy="1944688"/>
        </p:xfrm>
        <a:graphic>
          <a:graphicData uri="http://schemas.openxmlformats.org/presentationml/2006/ole">
            <p:oleObj spid="_x0000_s49155" name="Visio" r:id="rId4" imgW="2523172" imgH="1768792"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Interference coordination (Centralized)</a:t>
            </a:r>
            <a:endParaRPr lang="zh-CN" altLang="en-US" dirty="0"/>
          </a:p>
        </p:txBody>
      </p:sp>
      <p:sp>
        <p:nvSpPr>
          <p:cNvPr id="3" name="内容占位符 2"/>
          <p:cNvSpPr>
            <a:spLocks noGrp="1"/>
          </p:cNvSpPr>
          <p:nvPr>
            <p:ph idx="1"/>
          </p:nvPr>
        </p:nvSpPr>
        <p:spPr>
          <a:xfrm>
            <a:off x="251520" y="1556792"/>
            <a:ext cx="8640960" cy="1440160"/>
          </a:xfrm>
        </p:spPr>
        <p:txBody>
          <a:bodyPr/>
          <a:lstStyle/>
          <a:p>
            <a:r>
              <a:rPr lang="en-US" altLang="zh-CN" dirty="0" smtClean="0"/>
              <a:t>Interference coordination for data</a:t>
            </a:r>
          </a:p>
          <a:p>
            <a:pPr lvl="1"/>
            <a:r>
              <a:rPr lang="en-US" altLang="ko-KR" dirty="0" smtClean="0">
                <a:latin typeface="+mj-ea"/>
              </a:rPr>
              <a:t>TDM and WDM are more straightforward. They can be jointly used.</a:t>
            </a:r>
          </a:p>
          <a:p>
            <a:pPr lvl="1"/>
            <a:r>
              <a:rPr lang="en-US" altLang="ko-KR" dirty="0" smtClean="0">
                <a:latin typeface="+mj-ea"/>
              </a:rPr>
              <a:t>The resources used by beacons are assigned by global controller.</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sp>
        <p:nvSpPr>
          <p:cNvPr id="481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813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81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814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8139" name="Object 11"/>
          <p:cNvGraphicFramePr>
            <a:graphicFrameLocks noChangeAspect="1"/>
          </p:cNvGraphicFramePr>
          <p:nvPr/>
        </p:nvGraphicFramePr>
        <p:xfrm>
          <a:off x="3203848" y="3924683"/>
          <a:ext cx="2816002" cy="1817118"/>
        </p:xfrm>
        <a:graphic>
          <a:graphicData uri="http://schemas.openxmlformats.org/presentationml/2006/ole">
            <p:oleObj spid="_x0000_s48139" name="Visio" r:id="rId3" imgW="2523172" imgH="1628204" progId="Visio.Drawing.11">
              <p:embed/>
            </p:oleObj>
          </a:graphicData>
        </a:graphic>
      </p:graphicFrame>
      <p:sp>
        <p:nvSpPr>
          <p:cNvPr id="4814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8141" name="Object 13"/>
          <p:cNvGraphicFramePr>
            <a:graphicFrameLocks noChangeAspect="1"/>
          </p:cNvGraphicFramePr>
          <p:nvPr/>
        </p:nvGraphicFramePr>
        <p:xfrm>
          <a:off x="221684" y="3797584"/>
          <a:ext cx="2769985" cy="1944216"/>
        </p:xfrm>
        <a:graphic>
          <a:graphicData uri="http://schemas.openxmlformats.org/presentationml/2006/ole">
            <p:oleObj spid="_x0000_s48141" name="Visio" r:id="rId4" imgW="2523172" imgH="1768792" progId="Visio.Drawing.11">
              <p:embed/>
            </p:oleObj>
          </a:graphicData>
        </a:graphic>
      </p:graphicFrame>
      <p:sp>
        <p:nvSpPr>
          <p:cNvPr id="4814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8143" name="Object 15"/>
          <p:cNvGraphicFramePr>
            <a:graphicFrameLocks noChangeAspect="1"/>
          </p:cNvGraphicFramePr>
          <p:nvPr/>
        </p:nvGraphicFramePr>
        <p:xfrm>
          <a:off x="6012160" y="3637769"/>
          <a:ext cx="2816003" cy="2104032"/>
        </p:xfrm>
        <a:graphic>
          <a:graphicData uri="http://schemas.openxmlformats.org/presentationml/2006/ole">
            <p:oleObj spid="_x0000_s48143" name="Visio" r:id="rId5" imgW="2523172" imgH="1883092" progId="Visio.Drawing.11">
              <p:embed/>
            </p:oleObj>
          </a:graphicData>
        </a:graphic>
      </p:graphicFrame>
      <p:sp>
        <p:nvSpPr>
          <p:cNvPr id="23" name="TextBox 22"/>
          <p:cNvSpPr txBox="1"/>
          <p:nvPr/>
        </p:nvSpPr>
        <p:spPr>
          <a:xfrm>
            <a:off x="899592" y="5726001"/>
            <a:ext cx="1547218"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Wavelength division</a:t>
            </a:r>
            <a:endParaRPr lang="zh-CN" altLang="en-US" dirty="0">
              <a:latin typeface="Arial Unicode MS" pitchFamily="34" charset="-122"/>
              <a:ea typeface="Arial Unicode MS" pitchFamily="34" charset="-122"/>
              <a:cs typeface="Arial Unicode MS" pitchFamily="34" charset="-122"/>
            </a:endParaRPr>
          </a:p>
        </p:txBody>
      </p:sp>
      <p:sp>
        <p:nvSpPr>
          <p:cNvPr id="24" name="TextBox 23"/>
          <p:cNvSpPr txBox="1"/>
          <p:nvPr/>
        </p:nvSpPr>
        <p:spPr>
          <a:xfrm>
            <a:off x="3960886" y="5737034"/>
            <a:ext cx="1462260"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Frequency division</a:t>
            </a:r>
            <a:endParaRPr lang="zh-CN" altLang="en-US" dirty="0">
              <a:latin typeface="Arial Unicode MS" pitchFamily="34" charset="-122"/>
              <a:ea typeface="Arial Unicode MS" pitchFamily="34" charset="-122"/>
              <a:cs typeface="Arial Unicode MS" pitchFamily="34" charset="-122"/>
            </a:endParaRPr>
          </a:p>
        </p:txBody>
      </p:sp>
      <p:sp>
        <p:nvSpPr>
          <p:cNvPr id="25" name="TextBox 24"/>
          <p:cNvSpPr txBox="1"/>
          <p:nvPr/>
        </p:nvSpPr>
        <p:spPr>
          <a:xfrm>
            <a:off x="6926164" y="5744289"/>
            <a:ext cx="1079142"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Time division</a:t>
            </a:r>
            <a:endParaRPr lang="zh-CN" altLang="en-US"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Interference coordination (distributed)</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cxnSp>
        <p:nvCxnSpPr>
          <p:cNvPr id="8" name="直接箭头连接符 7"/>
          <p:cNvCxnSpPr/>
          <p:nvPr/>
        </p:nvCxnSpPr>
        <p:spPr bwMode="auto">
          <a:xfrm flipH="1">
            <a:off x="5220072" y="3663608"/>
            <a:ext cx="1224136" cy="864096"/>
          </a:xfrm>
          <a:prstGeom prst="straightConnector1">
            <a:avLst/>
          </a:prstGeom>
          <a:solidFill>
            <a:schemeClr val="accent1"/>
          </a:solidFill>
          <a:ln w="38100" cap="flat" cmpd="sng" algn="ctr">
            <a:solidFill>
              <a:srgbClr val="FF0000"/>
            </a:solidFill>
            <a:prstDash val="solid"/>
            <a:round/>
            <a:headEnd type="none" w="sm" len="sm"/>
            <a:tailEnd type="arrow"/>
          </a:ln>
          <a:effectLst/>
        </p:spPr>
      </p:cxnSp>
      <p:cxnSp>
        <p:nvCxnSpPr>
          <p:cNvPr id="9" name="直接箭头连接符 8"/>
          <p:cNvCxnSpPr/>
          <p:nvPr/>
        </p:nvCxnSpPr>
        <p:spPr bwMode="auto">
          <a:xfrm flipH="1">
            <a:off x="5220072" y="3663608"/>
            <a:ext cx="1224136" cy="0"/>
          </a:xfrm>
          <a:prstGeom prst="straightConnector1">
            <a:avLst/>
          </a:prstGeom>
          <a:solidFill>
            <a:schemeClr val="accent1"/>
          </a:solidFill>
          <a:ln w="38100" cap="flat" cmpd="sng" algn="ctr">
            <a:solidFill>
              <a:srgbClr val="FF0000"/>
            </a:solidFill>
            <a:prstDash val="solid"/>
            <a:round/>
            <a:headEnd type="none" w="sm" len="sm"/>
            <a:tailEnd type="arrow"/>
          </a:ln>
          <a:effectLst/>
        </p:spPr>
      </p:cxnSp>
      <p:cxnSp>
        <p:nvCxnSpPr>
          <p:cNvPr id="10" name="直接箭头连接符 9"/>
          <p:cNvCxnSpPr/>
          <p:nvPr/>
        </p:nvCxnSpPr>
        <p:spPr bwMode="auto">
          <a:xfrm flipV="1">
            <a:off x="4860032" y="3663608"/>
            <a:ext cx="0" cy="864096"/>
          </a:xfrm>
          <a:prstGeom prst="straightConnector1">
            <a:avLst/>
          </a:prstGeom>
          <a:solidFill>
            <a:schemeClr val="accent1"/>
          </a:solidFill>
          <a:ln w="38100" cap="flat" cmpd="sng" algn="ctr">
            <a:solidFill>
              <a:srgbClr val="00B050"/>
            </a:solidFill>
            <a:prstDash val="solid"/>
            <a:round/>
            <a:headEnd type="none" w="sm" len="sm"/>
            <a:tailEnd type="arrow"/>
          </a:ln>
          <a:effectLst/>
        </p:spPr>
      </p:cxnSp>
      <p:sp>
        <p:nvSpPr>
          <p:cNvPr id="14" name="TextBox 13"/>
          <p:cNvSpPr txBox="1"/>
          <p:nvPr/>
        </p:nvSpPr>
        <p:spPr>
          <a:xfrm>
            <a:off x="5915814" y="4034681"/>
            <a:ext cx="1824538"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Inter-VPAN Interference</a:t>
            </a:r>
            <a:endParaRPr lang="zh-CN" altLang="en-US" dirty="0">
              <a:latin typeface="Arial Unicode MS" pitchFamily="34" charset="-122"/>
              <a:ea typeface="Arial Unicode MS" pitchFamily="34" charset="-122"/>
              <a:cs typeface="Arial Unicode MS" pitchFamily="34" charset="-122"/>
            </a:endParaRPr>
          </a:p>
        </p:txBody>
      </p:sp>
      <p:sp>
        <p:nvSpPr>
          <p:cNvPr id="15" name="TextBox 14"/>
          <p:cNvSpPr txBox="1"/>
          <p:nvPr/>
        </p:nvSpPr>
        <p:spPr>
          <a:xfrm>
            <a:off x="827584" y="4222249"/>
            <a:ext cx="3960440" cy="1169551"/>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Step1, interference measurement: </a:t>
            </a:r>
          </a:p>
          <a:p>
            <a:pPr>
              <a:buFontTx/>
              <a:buChar char="-"/>
            </a:pPr>
            <a:r>
              <a:rPr lang="en-US" altLang="zh-CN" sz="1400" dirty="0" smtClean="0">
                <a:latin typeface="Arial Unicode MS" pitchFamily="34" charset="-122"/>
                <a:ea typeface="Arial Unicode MS" pitchFamily="34" charset="-122"/>
                <a:cs typeface="Arial Unicode MS" pitchFamily="34" charset="-122"/>
              </a:rPr>
              <a:t>A device may detect and measure interference from neighboring VPANs</a:t>
            </a:r>
          </a:p>
          <a:p>
            <a:pPr>
              <a:buFontTx/>
              <a:buChar char="-"/>
            </a:pPr>
            <a:r>
              <a:rPr lang="en-US" altLang="zh-CN" sz="1400" dirty="0" smtClean="0">
                <a:latin typeface="Arial Unicode MS" pitchFamily="34" charset="-122"/>
                <a:ea typeface="Arial Unicode MS" pitchFamily="34" charset="-122"/>
                <a:cs typeface="Arial Unicode MS" pitchFamily="34" charset="-122"/>
              </a:rPr>
              <a:t>A coordinator may detect and measure interference from neighboring VPANs</a:t>
            </a:r>
            <a:endParaRPr lang="zh-CN" altLang="en-US" sz="1400" dirty="0">
              <a:latin typeface="Arial Unicode MS" pitchFamily="34" charset="-122"/>
              <a:ea typeface="Arial Unicode MS" pitchFamily="34" charset="-122"/>
              <a:cs typeface="Arial Unicode MS" pitchFamily="34" charset="-122"/>
            </a:endParaRPr>
          </a:p>
        </p:txBody>
      </p:sp>
      <p:cxnSp>
        <p:nvCxnSpPr>
          <p:cNvPr id="17" name="直接箭头连接符 16"/>
          <p:cNvCxnSpPr/>
          <p:nvPr/>
        </p:nvCxnSpPr>
        <p:spPr bwMode="auto">
          <a:xfrm>
            <a:off x="5129776" y="3691040"/>
            <a:ext cx="0" cy="864096"/>
          </a:xfrm>
          <a:prstGeom prst="straightConnector1">
            <a:avLst/>
          </a:prstGeom>
          <a:solidFill>
            <a:schemeClr val="accent1"/>
          </a:solidFill>
          <a:ln w="38100" cap="flat" cmpd="sng" algn="ctr">
            <a:solidFill>
              <a:srgbClr val="00B050"/>
            </a:solidFill>
            <a:prstDash val="solid"/>
            <a:round/>
            <a:headEnd type="none" w="sm" len="sm"/>
            <a:tailEnd type="arrow"/>
          </a:ln>
          <a:effectLst/>
        </p:spPr>
      </p:cxnSp>
      <p:sp>
        <p:nvSpPr>
          <p:cNvPr id="19" name="TextBox 18"/>
          <p:cNvSpPr txBox="1"/>
          <p:nvPr/>
        </p:nvSpPr>
        <p:spPr>
          <a:xfrm>
            <a:off x="1187624" y="2132856"/>
            <a:ext cx="3528392" cy="738664"/>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Step3, resource reselection: </a:t>
            </a:r>
          </a:p>
          <a:p>
            <a:r>
              <a:rPr lang="en-US" altLang="zh-CN" sz="1400" dirty="0" smtClean="0">
                <a:latin typeface="Arial Unicode MS" pitchFamily="34" charset="-122"/>
                <a:ea typeface="Arial Unicode MS" pitchFamily="34" charset="-122"/>
                <a:cs typeface="Arial Unicode MS" pitchFamily="34" charset="-122"/>
              </a:rPr>
              <a:t>VPAN1 reallocate resource for the device according to the interference reports.</a:t>
            </a:r>
          </a:p>
        </p:txBody>
      </p:sp>
      <p:sp>
        <p:nvSpPr>
          <p:cNvPr id="4710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7106" name="Object 2"/>
          <p:cNvGraphicFramePr>
            <a:graphicFrameLocks noChangeAspect="1"/>
          </p:cNvGraphicFramePr>
          <p:nvPr/>
        </p:nvGraphicFramePr>
        <p:xfrm>
          <a:off x="4139952" y="2799512"/>
          <a:ext cx="3168352" cy="2466008"/>
        </p:xfrm>
        <a:graphic>
          <a:graphicData uri="http://schemas.openxmlformats.org/presentationml/2006/ole">
            <p:oleObj spid="_x0000_s47106" name="Visio" r:id="rId3" imgW="1936814" imgH="1504760" progId="Visio.Drawing.11">
              <p:embed/>
            </p:oleObj>
          </a:graphicData>
        </a:graphic>
      </p:graphicFrame>
      <p:sp>
        <p:nvSpPr>
          <p:cNvPr id="18" name="TextBox 17"/>
          <p:cNvSpPr txBox="1"/>
          <p:nvPr/>
        </p:nvSpPr>
        <p:spPr>
          <a:xfrm>
            <a:off x="827584" y="3068960"/>
            <a:ext cx="3600400" cy="738664"/>
          </a:xfrm>
          <a:prstGeom prst="rect">
            <a:avLst/>
          </a:prstGeom>
          <a:noFill/>
        </p:spPr>
        <p:txBody>
          <a:bodyPr wrap="square" rtlCol="0">
            <a:spAutoFit/>
          </a:bodyPr>
          <a:lstStyle/>
          <a:p>
            <a:r>
              <a:rPr lang="en-US" altLang="zh-CN" sz="1400" dirty="0" smtClean="0">
                <a:latin typeface="Arial Unicode MS" pitchFamily="34" charset="-122"/>
                <a:ea typeface="Arial Unicode MS" pitchFamily="34" charset="-122"/>
                <a:cs typeface="Arial Unicode MS" pitchFamily="34" charset="-122"/>
              </a:rPr>
              <a:t>Step2, interference report from device to coordinator. (command frames may need to be specified)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Interference coordination (distributed)</a:t>
            </a:r>
            <a:endParaRPr lang="zh-CN" altLang="en-US" dirty="0"/>
          </a:p>
        </p:txBody>
      </p:sp>
      <p:sp>
        <p:nvSpPr>
          <p:cNvPr id="3" name="内容占位符 2"/>
          <p:cNvSpPr>
            <a:spLocks noGrp="1"/>
          </p:cNvSpPr>
          <p:nvPr>
            <p:ph idx="1"/>
          </p:nvPr>
        </p:nvSpPr>
        <p:spPr/>
        <p:txBody>
          <a:bodyPr/>
          <a:lstStyle/>
          <a:p>
            <a:r>
              <a:rPr lang="en-US" altLang="zh-CN" dirty="0" smtClean="0"/>
              <a:t>For distributed interference management</a:t>
            </a:r>
          </a:p>
          <a:p>
            <a:pPr lvl="1"/>
            <a:r>
              <a:rPr lang="en-US" altLang="zh-CN" dirty="0" smtClean="0"/>
              <a:t>If the boundaries of super frames can be aligned between neighboring cells, then TDM is preferred due to its simplicity.</a:t>
            </a:r>
          </a:p>
          <a:p>
            <a:pPr lvl="1"/>
            <a:r>
              <a:rPr lang="en-US" altLang="zh-CN" dirty="0" smtClean="0"/>
              <a:t>If super frame alignment is proved to be problematic, then FDM can be used.</a:t>
            </a:r>
          </a:p>
          <a:p>
            <a:pPr lvl="1"/>
            <a:r>
              <a:rPr lang="en-US" altLang="zh-CN" dirty="0" smtClean="0"/>
              <a:t>WDM can be jointly used with FDM or TDM </a:t>
            </a:r>
          </a:p>
          <a:p>
            <a:pPr lvl="1"/>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graphicFrame>
        <p:nvGraphicFramePr>
          <p:cNvPr id="7" name="Object 11"/>
          <p:cNvGraphicFramePr>
            <a:graphicFrameLocks noChangeAspect="1"/>
          </p:cNvGraphicFramePr>
          <p:nvPr/>
        </p:nvGraphicFramePr>
        <p:xfrm>
          <a:off x="3203848" y="3924683"/>
          <a:ext cx="2816002" cy="1817118"/>
        </p:xfrm>
        <a:graphic>
          <a:graphicData uri="http://schemas.openxmlformats.org/presentationml/2006/ole">
            <p:oleObj spid="_x0000_s51202" name="Visio" r:id="rId3" imgW="2523172" imgH="1628204" progId="Visio.Drawing.11">
              <p:embed/>
            </p:oleObj>
          </a:graphicData>
        </a:graphic>
      </p:graphicFrame>
      <p:graphicFrame>
        <p:nvGraphicFramePr>
          <p:cNvPr id="8" name="Object 13"/>
          <p:cNvGraphicFramePr>
            <a:graphicFrameLocks noChangeAspect="1"/>
          </p:cNvGraphicFramePr>
          <p:nvPr/>
        </p:nvGraphicFramePr>
        <p:xfrm>
          <a:off x="221684" y="3797584"/>
          <a:ext cx="2769985" cy="1944216"/>
        </p:xfrm>
        <a:graphic>
          <a:graphicData uri="http://schemas.openxmlformats.org/presentationml/2006/ole">
            <p:oleObj spid="_x0000_s51203" name="Visio" r:id="rId4" imgW="2523172" imgH="1768792" progId="Visio.Drawing.11">
              <p:embed/>
            </p:oleObj>
          </a:graphicData>
        </a:graphic>
      </p:graphicFrame>
      <p:graphicFrame>
        <p:nvGraphicFramePr>
          <p:cNvPr id="9" name="Object 15"/>
          <p:cNvGraphicFramePr>
            <a:graphicFrameLocks noChangeAspect="1"/>
          </p:cNvGraphicFramePr>
          <p:nvPr/>
        </p:nvGraphicFramePr>
        <p:xfrm>
          <a:off x="6012160" y="3637769"/>
          <a:ext cx="2816003" cy="2104032"/>
        </p:xfrm>
        <a:graphic>
          <a:graphicData uri="http://schemas.openxmlformats.org/presentationml/2006/ole">
            <p:oleObj spid="_x0000_s51204" name="Visio" r:id="rId5" imgW="2523172" imgH="1883092" progId="Visio.Drawing.11">
              <p:embed/>
            </p:oleObj>
          </a:graphicData>
        </a:graphic>
      </p:graphicFrame>
      <p:sp>
        <p:nvSpPr>
          <p:cNvPr id="10" name="TextBox 9"/>
          <p:cNvSpPr txBox="1"/>
          <p:nvPr/>
        </p:nvSpPr>
        <p:spPr>
          <a:xfrm>
            <a:off x="899592" y="5726001"/>
            <a:ext cx="1547218"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Wavelength division</a:t>
            </a:r>
            <a:endParaRPr lang="zh-CN" altLang="en-US" dirty="0">
              <a:latin typeface="Arial Unicode MS" pitchFamily="34" charset="-122"/>
              <a:ea typeface="Arial Unicode MS" pitchFamily="34" charset="-122"/>
              <a:cs typeface="Arial Unicode MS" pitchFamily="34" charset="-122"/>
            </a:endParaRPr>
          </a:p>
        </p:txBody>
      </p:sp>
      <p:sp>
        <p:nvSpPr>
          <p:cNvPr id="11" name="TextBox 10"/>
          <p:cNvSpPr txBox="1"/>
          <p:nvPr/>
        </p:nvSpPr>
        <p:spPr>
          <a:xfrm>
            <a:off x="3960886" y="5737034"/>
            <a:ext cx="1462260"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Frequency division</a:t>
            </a:r>
            <a:endParaRPr lang="zh-CN" altLang="en-US" dirty="0">
              <a:latin typeface="Arial Unicode MS" pitchFamily="34" charset="-122"/>
              <a:ea typeface="Arial Unicode MS" pitchFamily="34" charset="-122"/>
              <a:cs typeface="Arial Unicode MS" pitchFamily="34" charset="-122"/>
            </a:endParaRPr>
          </a:p>
        </p:txBody>
      </p:sp>
      <p:sp>
        <p:nvSpPr>
          <p:cNvPr id="12" name="TextBox 11"/>
          <p:cNvSpPr txBox="1"/>
          <p:nvPr/>
        </p:nvSpPr>
        <p:spPr>
          <a:xfrm>
            <a:off x="6926164" y="5744289"/>
            <a:ext cx="1079142" cy="276999"/>
          </a:xfrm>
          <a:prstGeom prst="rect">
            <a:avLst/>
          </a:prstGeom>
          <a:noFill/>
        </p:spPr>
        <p:txBody>
          <a:bodyPr wrap="none" rtlCol="0">
            <a:spAutoFit/>
          </a:bodyPr>
          <a:lstStyle/>
          <a:p>
            <a:r>
              <a:rPr lang="en-US" altLang="zh-CN" dirty="0" smtClean="0">
                <a:latin typeface="Arial Unicode MS" pitchFamily="34" charset="-122"/>
                <a:ea typeface="Arial Unicode MS" pitchFamily="34" charset="-122"/>
                <a:cs typeface="Arial Unicode MS" pitchFamily="34" charset="-122"/>
              </a:rPr>
              <a:t>Time division</a:t>
            </a:r>
            <a:endParaRPr lang="zh-CN" altLang="en-US"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666</TotalTime>
  <Words>696</Words>
  <Application>Microsoft Office PowerPoint</Application>
  <PresentationFormat>全屏显示(4:3)</PresentationFormat>
  <Paragraphs>107</Paragraphs>
  <Slides>10</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high_speed_proposals</vt:lpstr>
      <vt:lpstr>Visio</vt:lpstr>
      <vt:lpstr>幻灯片 1</vt:lpstr>
      <vt:lpstr>Interference management for high rate PD communications</vt:lpstr>
      <vt:lpstr>Scenarios</vt:lpstr>
      <vt:lpstr>Different types of interference</vt:lpstr>
      <vt:lpstr>Interference coordination (Centralized)</vt:lpstr>
      <vt:lpstr>Interference coordination (Centralized)</vt:lpstr>
      <vt:lpstr>Interference coordination (Centralized)</vt:lpstr>
      <vt:lpstr>Interference coordination (distributed)</vt:lpstr>
      <vt:lpstr>Interference coordination (distributed)</vt:lpstr>
      <vt:lpstr>Conclusions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l00124705</cp:lastModifiedBy>
  <cp:revision>145</cp:revision>
  <cp:lastPrinted>1998-02-10T13:28:06Z</cp:lastPrinted>
  <dcterms:created xsi:type="dcterms:W3CDTF">2016-01-08T02:18:10Z</dcterms:created>
  <dcterms:modified xsi:type="dcterms:W3CDTF">2016-03-07T09:15:00Z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1457342067</vt:lpwstr>
  </property>
</Properties>
</file>