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9" r:id="rId2"/>
    <p:sldId id="265" r:id="rId3"/>
    <p:sldId id="306" r:id="rId4"/>
    <p:sldId id="307" r:id="rId5"/>
    <p:sldId id="308"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323" r:id="rId20"/>
    <p:sldId id="324" r:id="rId21"/>
    <p:sldId id="325" r:id="rId22"/>
    <p:sldId id="326" r:id="rId23"/>
    <p:sldId id="327" r:id="rId24"/>
    <p:sldId id="328" r:id="rId25"/>
    <p:sldId id="329" r:id="rId2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0646" autoAdjust="0"/>
  </p:normalViewPr>
  <p:slideViewPr>
    <p:cSldViewPr snapToGrid="0">
      <p:cViewPr varScale="1">
        <p:scale>
          <a:sx n="76" d="100"/>
          <a:sy n="76" d="100"/>
        </p:scale>
        <p:origin x="-1406" y="-86"/>
      </p:cViewPr>
      <p:guideLst>
        <p:guide orient="horz" pos="2160"/>
        <p:guide pos="2880"/>
      </p:guideLst>
    </p:cSldViewPr>
  </p:slideViewPr>
  <p:outlineViewPr>
    <p:cViewPr>
      <p:scale>
        <a:sx n="33" d="100"/>
        <a:sy n="33" d="100"/>
      </p:scale>
      <p:origin x="0" y="49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5" Type="http://schemas.openxmlformats.org/officeDocument/2006/relationships/image" Target="../media/image44.wmf"/><Relationship Id="rId4" Type="http://schemas.openxmlformats.org/officeDocument/2006/relationships/image" Target="../media/image4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6" Type="http://schemas.openxmlformats.org/officeDocument/2006/relationships/image" Target="../media/image26.wmf"/><Relationship Id="rId5" Type="http://schemas.openxmlformats.org/officeDocument/2006/relationships/image" Target="../media/image25.wmf"/><Relationship Id="rId4" Type="http://schemas.openxmlformats.org/officeDocument/2006/relationships/image" Target="../media/image2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4" Type="http://schemas.openxmlformats.org/officeDocument/2006/relationships/image" Target="../media/image3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4" Type="http://schemas.openxmlformats.org/officeDocument/2006/relationships/image" Target="../media/image3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
        <p:nvSpPr>
          <p:cNvPr id="7" name="Datumsplatzhalter 3"/>
          <p:cNvSpPr>
            <a:spLocks noGrp="1"/>
          </p:cNvSpPr>
          <p:nvPr>
            <p:ph type="dt" sz="half" idx="10"/>
          </p:nvPr>
        </p:nvSpPr>
        <p:spPr>
          <a:xfrm>
            <a:off x="685800" y="378281"/>
            <a:ext cx="1600200" cy="215444"/>
          </a:xfrm>
        </p:spPr>
        <p:txBody>
          <a:bodyPr/>
          <a:lstStyle>
            <a:lvl1pPr>
              <a:defRPr/>
            </a:lvl1pPr>
          </a:lstStyle>
          <a:p>
            <a:r>
              <a:rPr lang="en-US"/>
              <a:t>&lt;month year&gt;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
        <p:nvSpPr>
          <p:cNvPr id="5" name="Datumsplatzhalter 3"/>
          <p:cNvSpPr>
            <a:spLocks noGrp="1"/>
          </p:cNvSpPr>
          <p:nvPr>
            <p:ph type="dt" sz="half" idx="10"/>
          </p:nvPr>
        </p:nvSpPr>
        <p:spPr>
          <a:xfrm>
            <a:off x="685800" y="378281"/>
            <a:ext cx="1600200" cy="215444"/>
          </a:xfrm>
        </p:spPr>
        <p:txBody>
          <a:bodyPr/>
          <a:lstStyle>
            <a:lvl1pPr>
              <a:defRPr/>
            </a:lvl1pPr>
          </a:lstStyle>
          <a:p>
            <a:r>
              <a:rPr lang="en-US"/>
              <a:t>&lt;month year&gt;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dirty="0" smtClean="0"/>
              <a:t>Titelmasterformat durch Klicken bearbeiten</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February 2016</a:t>
            </a:r>
            <a:endParaRPr lang="en-US"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362608" y="394156"/>
            <a:ext cx="8095594" cy="215444"/>
          </a:xfrm>
          <a:prstGeom prst="rect">
            <a:avLst/>
          </a:prstGeom>
          <a:noFill/>
          <a:ln w="9525">
            <a:noFill/>
            <a:miter lim="800000"/>
            <a:headEnd/>
            <a:tailEnd/>
          </a:ln>
          <a:effectLst/>
        </p:spPr>
        <p:txBody>
          <a:bodyPr wrap="square" lIns="0" tIns="0" rIns="0" bIns="0" anchor="b">
            <a:spAutoFit/>
          </a:bodyPr>
          <a:lstStyle/>
          <a:p>
            <a:pPr marL="982663" marR="0" lvl="4" indent="0" algn="r" defTabSz="914400" rtl="0" eaLnBrk="0" fontAlgn="base" latinLnBrk="0" hangingPunct="0">
              <a:lnSpc>
                <a:spcPct val="100000"/>
              </a:lnSpc>
              <a:spcBef>
                <a:spcPct val="0"/>
              </a:spcBef>
              <a:spcAft>
                <a:spcPct val="0"/>
              </a:spcAft>
              <a:buClrTx/>
              <a:buSzTx/>
              <a:buFontTx/>
              <a:buNone/>
              <a:tabLst/>
              <a:defRPr/>
            </a:pPr>
            <a:r>
              <a:rPr lang="en-US" sz="1400" b="1" dirty="0"/>
              <a:t>doc.: IEEE </a:t>
            </a:r>
            <a:r>
              <a:rPr lang="en-US" sz="1400" b="1" dirty="0" smtClean="0"/>
              <a:t>802. </a:t>
            </a:r>
            <a:r>
              <a:rPr lang="en-US" sz="1400" b="1" dirty="0" smtClean="0"/>
              <a:t>15-16-0168-00-003d_Kiosk_Channel_Modeling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image" Target="../media/image13.jpeg"/><Relationship Id="rId7"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oleObject" Target="../embeddings/oleObject6.bin"/><Relationship Id="rId10" Type="http://schemas.openxmlformats.org/officeDocument/2006/relationships/oleObject" Target="../embeddings/oleObject10.bin"/><Relationship Id="rId4" Type="http://schemas.openxmlformats.org/officeDocument/2006/relationships/oleObject" Target="../embeddings/oleObject5.bin"/><Relationship Id="rId9" Type="http://schemas.openxmlformats.org/officeDocument/2006/relationships/oleObject" Target="../embeddings/oleObject9.bin"/></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12.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oleObject" Target="../embeddings/oleObject13.bin"/><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6.bin"/><Relationship Id="rId5" Type="http://schemas.openxmlformats.org/officeDocument/2006/relationships/oleObject" Target="../embeddings/oleObject15.bin"/><Relationship Id="rId4" Type="http://schemas.openxmlformats.org/officeDocument/2006/relationships/oleObject" Target="../embeddings/oleObject14.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22.bin"/><Relationship Id="rId5" Type="http://schemas.openxmlformats.org/officeDocument/2006/relationships/oleObject" Target="../embeddings/oleObject21.bin"/><Relationship Id="rId4" Type="http://schemas.openxmlformats.org/officeDocument/2006/relationships/oleObject" Target="../embeddings/oleObject20.bin"/></Relationships>
</file>

<file path=ppt/slides/_rels/slide19.xml.rels><?xml version="1.0" encoding="UTF-8" standalone="yes"?>
<Relationships xmlns="http://schemas.openxmlformats.org/package/2006/relationships"><Relationship Id="rId3" Type="http://schemas.openxmlformats.org/officeDocument/2006/relationships/image" Target="../media/image32.png"/><Relationship Id="rId7"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5.bin"/><Relationship Id="rId5" Type="http://schemas.openxmlformats.org/officeDocument/2006/relationships/oleObject" Target="../embeddings/oleObject24.bin"/><Relationship Id="rId4" Type="http://schemas.openxmlformats.org/officeDocument/2006/relationships/oleObject" Target="../embeddings/oleObject23.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28.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36.bin"/><Relationship Id="rId3" Type="http://schemas.openxmlformats.org/officeDocument/2006/relationships/oleObject" Target="../embeddings/oleObject31.bin"/><Relationship Id="rId7"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34.bin"/><Relationship Id="rId5" Type="http://schemas.openxmlformats.org/officeDocument/2006/relationships/oleObject" Target="../embeddings/oleObject33.bin"/><Relationship Id="rId4" Type="http://schemas.openxmlformats.org/officeDocument/2006/relationships/oleObject" Target="../embeddings/oleObject32.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smtClean="0"/>
              <a:t>February  </a:t>
            </a:r>
            <a:r>
              <a:rPr lang="en-US" dirty="0" smtClean="0"/>
              <a:t>2016</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5386090"/>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de-DE" sz="1600" dirty="0" smtClean="0"/>
              <a:t> Kiosk Channel Modeling</a:t>
            </a:r>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8 February 2016</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	</a:t>
            </a:r>
            <a:r>
              <a:rPr lang="en-US" sz="1600" dirty="0" err="1" smtClean="0">
                <a:solidFill>
                  <a:schemeClr val="tx2"/>
                </a:solidFill>
              </a:rPr>
              <a:t>Danping</a:t>
            </a:r>
            <a:r>
              <a:rPr lang="en-US" sz="1600" dirty="0" smtClean="0">
                <a:solidFill>
                  <a:schemeClr val="tx2"/>
                </a:solidFill>
              </a:rPr>
              <a:t> He, Beijing </a:t>
            </a:r>
            <a:r>
              <a:rPr lang="en-US" sz="1600" dirty="0" err="1" smtClean="0">
                <a:solidFill>
                  <a:schemeClr val="tx2"/>
                </a:solidFill>
              </a:rPr>
              <a:t>Jiaotong</a:t>
            </a:r>
            <a:r>
              <a:rPr lang="en-US" sz="1600" dirty="0" smtClean="0">
                <a:solidFill>
                  <a:schemeClr val="tx2"/>
                </a:solidFill>
              </a:rPr>
              <a:t> University</a:t>
            </a:r>
          </a:p>
          <a:p>
            <a:r>
              <a:rPr lang="fr-FR" sz="1600" dirty="0" smtClean="0">
                <a:solidFill>
                  <a:schemeClr val="tx2"/>
                </a:solidFill>
              </a:rPr>
              <a:t>	</a:t>
            </a:r>
            <a:endParaRPr lang="en-US" sz="1600" dirty="0">
              <a:solidFill>
                <a:schemeClr val="tx2"/>
              </a:solidFill>
            </a:endParaRPr>
          </a:p>
          <a:p>
            <a:endParaRPr lang="en-US" sz="1600" dirty="0" smtClean="0">
              <a:solidFill>
                <a:schemeClr val="tx2"/>
              </a:solidFill>
            </a:endParaRPr>
          </a:p>
          <a:p>
            <a:r>
              <a:rPr lang="en-US" sz="1600" dirty="0" smtClean="0">
                <a:solidFill>
                  <a:schemeClr val="tx2"/>
                </a:solidFill>
              </a:rPr>
              <a:t>E-Mail: 	hedanping1019@163.com</a:t>
            </a:r>
          </a:p>
          <a:p>
            <a:pPr>
              <a:spcBef>
                <a:spcPts val="600"/>
              </a:spcBef>
              <a:spcAft>
                <a:spcPts val="600"/>
              </a:spcAft>
            </a:pPr>
            <a:r>
              <a:rPr lang="en-US" sz="1600" b="1" dirty="0" smtClean="0">
                <a:solidFill>
                  <a:schemeClr val="tx2"/>
                </a:solidFill>
              </a:rPr>
              <a:t>Re:</a:t>
            </a:r>
            <a:r>
              <a:rPr lang="en-US" sz="1600" dirty="0" smtClean="0">
                <a:solidFill>
                  <a:schemeClr val="tx2"/>
                </a:solidFill>
              </a:rPr>
              <a:t> 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Discussing kiosk application scenarios, ray tracer calibration and preliminary modeling results.</a:t>
            </a:r>
          </a:p>
          <a:p>
            <a:pPr>
              <a:spcBef>
                <a:spcPts val="600"/>
              </a:spcBef>
              <a:spcAft>
                <a:spcPts val="600"/>
              </a:spcAft>
            </a:pPr>
            <a:r>
              <a:rPr lang="en-US" sz="1600" b="1" dirty="0" smtClean="0">
                <a:solidFill>
                  <a:schemeClr val="tx2"/>
                </a:solidFill>
              </a:rPr>
              <a:t>Purpose: </a:t>
            </a:r>
            <a:r>
              <a:rPr lang="en-US" sz="1600" dirty="0" smtClean="0">
                <a:solidFill>
                  <a:schemeClr val="tx2"/>
                </a:solidFill>
              </a:rPr>
              <a:t>Contribution towards developing kiosk channel model for use in TG 3d</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a:t>
            </a:r>
            <a:r>
              <a:rPr lang="en-US" sz="1600" dirty="0" smtClean="0">
                <a:solidFill>
                  <a:schemeClr val="tx2"/>
                </a:solidFill>
              </a:rPr>
              <a:t>. </a:t>
            </a:r>
            <a:r>
              <a:rPr lang="en-US" sz="1600" dirty="0">
                <a:solidFill>
                  <a:schemeClr val="tx2"/>
                </a:solidFill>
              </a:rPr>
              <a:t>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r>
              <a:rPr lang="en-US" sz="1600" b="1" dirty="0" smtClean="0">
                <a:solidFill>
                  <a:schemeClr val="tx2"/>
                </a:solidFill>
              </a:rPr>
              <a:t>Release</a:t>
            </a:r>
            <a:r>
              <a:rPr lang="en-US" sz="1600" b="1" dirty="0">
                <a:solidFill>
                  <a:schemeClr val="tx2"/>
                </a:solidFill>
              </a:rPr>
              <a:t>:</a:t>
            </a:r>
            <a:r>
              <a:rPr lang="en-US" sz="1600" dirty="0">
                <a:solidFill>
                  <a:schemeClr val="tx2"/>
                </a:solidFill>
              </a:rPr>
              <a:t>	The contributor acknowledges and accepts that this contribution becomes the property of IEEE and may be made publicly available by P802.15.	</a:t>
            </a:r>
          </a:p>
        </p:txBody>
      </p:sp>
      <p:sp>
        <p:nvSpPr>
          <p:cNvPr id="7" name="Fußzeilenplatzhalter 4"/>
          <p:cNvSpPr>
            <a:spLocks noGrp="1"/>
          </p:cNvSpPr>
          <p:nvPr>
            <p:ph type="ftr" sz="quarter" idx="11"/>
          </p:nvPr>
        </p:nvSpPr>
        <p:spPr>
          <a:xfrm>
            <a:off x="5486400" y="6475413"/>
            <a:ext cx="3124200" cy="184666"/>
          </a:xfrm>
        </p:spPr>
        <p:txBody>
          <a:bodyPr/>
          <a:lstStyle/>
          <a:p>
            <a:r>
              <a:rPr lang="en-US" altLang="zh-CN" dirty="0" err="1"/>
              <a:t>Danping</a:t>
            </a:r>
            <a:r>
              <a:rPr lang="en-US" altLang="zh-CN" dirty="0"/>
              <a:t> He (BJTU)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a:xfrm>
            <a:off x="685800" y="296060"/>
            <a:ext cx="7772400" cy="1066800"/>
          </a:xfrm>
        </p:spPr>
        <p:txBody>
          <a:bodyPr/>
          <a:lstStyle/>
          <a:p>
            <a:r>
              <a:rPr lang="en-US" altLang="zh-CN" dirty="0" smtClean="0">
                <a:ea typeface="宋体" charset="-122"/>
              </a:rPr>
              <a:t>2. Target Scenario Generation</a:t>
            </a:r>
          </a:p>
        </p:txBody>
      </p:sp>
      <p:sp>
        <p:nvSpPr>
          <p:cNvPr id="14339"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FFAEE1FA-5974-4FD6-83E2-4BFB5A558D95}" type="datetime1">
              <a:rPr lang="zh-CN" altLang="en-US" smtClean="0">
                <a:solidFill>
                  <a:srgbClr val="898989"/>
                </a:solidFill>
              </a:rPr>
              <a:pPr/>
              <a:t>2016/3/2</a:t>
            </a:fld>
            <a:endParaRPr lang="zh-CN" altLang="en-US" smtClean="0">
              <a:solidFill>
                <a:srgbClr val="898989"/>
              </a:solidFill>
            </a:endParaRPr>
          </a:p>
        </p:txBody>
      </p:sp>
      <p:sp>
        <p:nvSpPr>
          <p:cNvPr id="14340"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9CC45F1B-2863-4C0C-97A3-E8086C4B8718}" type="slidenum">
              <a:rPr lang="zh-CN" altLang="en-US" smtClean="0">
                <a:solidFill>
                  <a:srgbClr val="898989"/>
                </a:solidFill>
              </a:rPr>
              <a:pPr/>
              <a:t>10</a:t>
            </a:fld>
            <a:endParaRPr lang="zh-CN" altLang="en-US" smtClean="0">
              <a:solidFill>
                <a:srgbClr val="898989"/>
              </a:solidFill>
            </a:endParaRPr>
          </a:p>
        </p:txBody>
      </p:sp>
      <p:pic>
        <p:nvPicPr>
          <p:cNvPr id="14341" name="图片 2"/>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5888" y="1151248"/>
            <a:ext cx="4981575" cy="2397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319" name="TextBox 4"/>
          <p:cNvSpPr txBox="1">
            <a:spLocks noChangeArrowheads="1"/>
          </p:cNvSpPr>
          <p:nvPr/>
        </p:nvSpPr>
        <p:spPr bwMode="auto">
          <a:xfrm>
            <a:off x="5416550" y="1293420"/>
            <a:ext cx="3727450" cy="37548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285750" indent="-285750">
              <a:buFont typeface="Wingdings" pitchFamily="2" charset="2"/>
              <a:buChar char="Ø"/>
              <a:defRPr/>
            </a:pPr>
            <a:endParaRPr lang="en-US" altLang="zh-CN" sz="1400" dirty="0" smtClean="0"/>
          </a:p>
          <a:p>
            <a:pPr marL="285750" indent="-285750">
              <a:buFont typeface="Wingdings" pitchFamily="2" charset="2"/>
              <a:buChar char="Ø"/>
              <a:defRPr/>
            </a:pPr>
            <a:r>
              <a:rPr lang="en-US" altLang="zh-CN" sz="1400" dirty="0" smtClean="0"/>
              <a:t>3D distance between TX and RX ranges from 0.43~1.3m</a:t>
            </a:r>
          </a:p>
          <a:p>
            <a:pPr marL="285750" indent="-285750">
              <a:buFont typeface="Wingdings" pitchFamily="2" charset="2"/>
              <a:buChar char="Ø"/>
              <a:defRPr/>
            </a:pPr>
            <a:r>
              <a:rPr lang="en-US" altLang="zh-CN" sz="1400" dirty="0" smtClean="0"/>
              <a:t>TX position is fixed</a:t>
            </a:r>
          </a:p>
          <a:p>
            <a:pPr>
              <a:defRPr/>
            </a:pPr>
            <a:endParaRPr lang="en-US" altLang="zh-CN" sz="1400" dirty="0" smtClean="0"/>
          </a:p>
          <a:p>
            <a:pPr marL="285750" indent="-285750">
              <a:buFont typeface="Wingdings" pitchFamily="2" charset="2"/>
              <a:buChar char="Ø"/>
              <a:defRPr/>
            </a:pPr>
            <a:r>
              <a:rPr lang="en-US" altLang="zh-CN" sz="1400" dirty="0" smtClean="0"/>
              <a:t>RX and RX metal plate positions vary</a:t>
            </a:r>
          </a:p>
          <a:p>
            <a:pPr marL="285750" indent="-285750">
              <a:buFont typeface="Wingdings" pitchFamily="2" charset="2"/>
              <a:buChar char="Ø"/>
              <a:defRPr/>
            </a:pPr>
            <a:endParaRPr lang="en-US" altLang="zh-CN" sz="1400" dirty="0" smtClean="0"/>
          </a:p>
          <a:p>
            <a:pPr marL="285750" indent="-285750">
              <a:buFont typeface="Wingdings" pitchFamily="2" charset="2"/>
              <a:buChar char="Ø"/>
              <a:defRPr/>
            </a:pPr>
            <a:endParaRPr lang="en-US" altLang="zh-CN" sz="1400" dirty="0" smtClean="0"/>
          </a:p>
          <a:p>
            <a:pPr marL="285750" indent="-285750">
              <a:buFont typeface="Wingdings" pitchFamily="2" charset="2"/>
              <a:buChar char="Ø"/>
              <a:defRPr/>
            </a:pPr>
            <a:endParaRPr lang="en-US" altLang="zh-CN" sz="1400" dirty="0"/>
          </a:p>
          <a:p>
            <a:pPr marL="285750" indent="-285750">
              <a:buFont typeface="Wingdings" pitchFamily="2" charset="2"/>
              <a:buChar char="Ø"/>
              <a:defRPr/>
            </a:pPr>
            <a:endParaRPr lang="en-US" altLang="zh-CN" sz="1400" dirty="0" smtClean="0"/>
          </a:p>
          <a:p>
            <a:pPr marL="285750" indent="-285750">
              <a:buFont typeface="Wingdings" pitchFamily="2" charset="2"/>
              <a:buChar char="Ø"/>
              <a:defRPr/>
            </a:pPr>
            <a:endParaRPr lang="en-US" altLang="zh-CN" sz="1400" dirty="0"/>
          </a:p>
          <a:p>
            <a:pPr marL="285750" indent="-285750">
              <a:buFont typeface="Wingdings" pitchFamily="2" charset="2"/>
              <a:buChar char="Ø"/>
              <a:defRPr/>
            </a:pPr>
            <a:endParaRPr lang="en-US" altLang="zh-CN" sz="1400" dirty="0" smtClean="0"/>
          </a:p>
          <a:p>
            <a:pPr marL="285750" indent="-285750">
              <a:buFont typeface="Wingdings" pitchFamily="2" charset="2"/>
              <a:buChar char="Ø"/>
              <a:defRPr/>
            </a:pPr>
            <a:endParaRPr lang="en-US" altLang="zh-CN" sz="1400" dirty="0"/>
          </a:p>
          <a:p>
            <a:pPr marL="285750" indent="-285750">
              <a:buFont typeface="Wingdings" pitchFamily="2" charset="2"/>
              <a:buChar char="Ø"/>
              <a:defRPr/>
            </a:pPr>
            <a:endParaRPr lang="en-US" altLang="zh-CN" sz="1400" dirty="0" smtClean="0"/>
          </a:p>
          <a:p>
            <a:pPr>
              <a:defRPr/>
            </a:pPr>
            <a:endParaRPr lang="en-US" altLang="zh-CN" sz="1400" dirty="0" smtClean="0"/>
          </a:p>
          <a:p>
            <a:pPr marL="285750" indent="-285750">
              <a:buFont typeface="Wingdings" pitchFamily="2" charset="2"/>
              <a:buChar char="Ø"/>
              <a:defRPr/>
            </a:pPr>
            <a:r>
              <a:rPr lang="en-US" altLang="zh-CN" sz="1400" dirty="0" smtClean="0"/>
              <a:t>Frequency Properties</a:t>
            </a:r>
          </a:p>
          <a:p>
            <a:pPr>
              <a:defRPr/>
            </a:pPr>
            <a:r>
              <a:rPr lang="en-US" altLang="zh-CN" sz="1400" dirty="0" smtClean="0"/>
              <a:t>     </a:t>
            </a:r>
          </a:p>
        </p:txBody>
      </p:sp>
      <p:graphicFrame>
        <p:nvGraphicFramePr>
          <p:cNvPr id="14343" name="对象 2"/>
          <p:cNvGraphicFramePr>
            <a:graphicFrameLocks noChangeAspect="1"/>
          </p:cNvGraphicFramePr>
          <p:nvPr>
            <p:extLst>
              <p:ext uri="{D42A27DB-BD31-4B8C-83A1-F6EECF244321}">
                <p14:modId xmlns:p14="http://schemas.microsoft.com/office/powerpoint/2010/main" xmlns="" val="3520792871"/>
              </p:ext>
            </p:extLst>
          </p:nvPr>
        </p:nvGraphicFramePr>
        <p:xfrm>
          <a:off x="5877473" y="3653933"/>
          <a:ext cx="1611312" cy="806450"/>
        </p:xfrm>
        <a:graphic>
          <a:graphicData uri="http://schemas.openxmlformats.org/presentationml/2006/ole">
            <p:oleObj spid="_x0000_s62496" name="Equation" r:id="rId4" imgW="1371600" imgH="685800" progId="">
              <p:embed/>
            </p:oleObj>
          </a:graphicData>
        </a:graphic>
      </p:graphicFrame>
      <p:graphicFrame>
        <p:nvGraphicFramePr>
          <p:cNvPr id="14344" name="对象 1"/>
          <p:cNvGraphicFramePr>
            <a:graphicFrameLocks noChangeAspect="1"/>
          </p:cNvGraphicFramePr>
          <p:nvPr>
            <p:extLst>
              <p:ext uri="{D42A27DB-BD31-4B8C-83A1-F6EECF244321}">
                <p14:modId xmlns:p14="http://schemas.microsoft.com/office/powerpoint/2010/main" xmlns="" val="1889151901"/>
              </p:ext>
            </p:extLst>
          </p:nvPr>
        </p:nvGraphicFramePr>
        <p:xfrm>
          <a:off x="5831435" y="3226895"/>
          <a:ext cx="2200275" cy="371475"/>
        </p:xfrm>
        <a:graphic>
          <a:graphicData uri="http://schemas.openxmlformats.org/presentationml/2006/ole">
            <p:oleObj spid="_x0000_s62497" name="Equation" r:id="rId5" imgW="1346200" imgH="228600" progId="">
              <p:embed/>
            </p:oleObj>
          </a:graphicData>
        </a:graphic>
      </p:graphicFrame>
      <p:graphicFrame>
        <p:nvGraphicFramePr>
          <p:cNvPr id="14345" name="对象 1"/>
          <p:cNvGraphicFramePr>
            <a:graphicFrameLocks noChangeAspect="1"/>
          </p:cNvGraphicFramePr>
          <p:nvPr>
            <p:extLst>
              <p:ext uri="{D42A27DB-BD31-4B8C-83A1-F6EECF244321}">
                <p14:modId xmlns:p14="http://schemas.microsoft.com/office/powerpoint/2010/main" xmlns="" val="68679939"/>
              </p:ext>
            </p:extLst>
          </p:nvPr>
        </p:nvGraphicFramePr>
        <p:xfrm>
          <a:off x="5819592" y="2844225"/>
          <a:ext cx="2379663" cy="314325"/>
        </p:xfrm>
        <a:graphic>
          <a:graphicData uri="http://schemas.openxmlformats.org/presentationml/2006/ole">
            <p:oleObj spid="_x0000_s62498" name="Equation" r:id="rId6" imgW="1536033" imgH="203112" progId="">
              <p:embed/>
            </p:oleObj>
          </a:graphicData>
        </a:graphic>
      </p:graphicFrame>
      <p:pic>
        <p:nvPicPr>
          <p:cNvPr id="14346" name="Picture 16"/>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401245" y="3616635"/>
            <a:ext cx="4703763" cy="28114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3" name="直接箭头连接符 2"/>
          <p:cNvCxnSpPr/>
          <p:nvPr/>
        </p:nvCxnSpPr>
        <p:spPr>
          <a:xfrm>
            <a:off x="1285875" y="3100698"/>
            <a:ext cx="3376613" cy="1778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直接箭头连接符 4"/>
          <p:cNvCxnSpPr/>
          <p:nvPr/>
        </p:nvCxnSpPr>
        <p:spPr>
          <a:xfrm flipV="1">
            <a:off x="1285875" y="1217923"/>
            <a:ext cx="541338" cy="1882775"/>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V="1">
            <a:off x="1285875" y="1073460"/>
            <a:ext cx="0" cy="202723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350" name="TextBox 7"/>
          <p:cNvSpPr txBox="1">
            <a:spLocks noChangeArrowheads="1"/>
          </p:cNvSpPr>
          <p:nvPr/>
        </p:nvSpPr>
        <p:spPr bwMode="auto">
          <a:xfrm>
            <a:off x="4572000" y="3143560"/>
            <a:ext cx="3381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a:t>X</a:t>
            </a:r>
            <a:endParaRPr lang="zh-CN" altLang="en-US"/>
          </a:p>
        </p:txBody>
      </p:sp>
      <p:sp>
        <p:nvSpPr>
          <p:cNvPr id="14351" name="TextBox 19"/>
          <p:cNvSpPr txBox="1">
            <a:spLocks noChangeArrowheads="1"/>
          </p:cNvSpPr>
          <p:nvPr/>
        </p:nvSpPr>
        <p:spPr bwMode="auto">
          <a:xfrm>
            <a:off x="1827213" y="1387785"/>
            <a:ext cx="338137"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a:t>Y</a:t>
            </a:r>
            <a:endParaRPr lang="zh-CN" altLang="en-US"/>
          </a:p>
        </p:txBody>
      </p:sp>
      <p:sp>
        <p:nvSpPr>
          <p:cNvPr id="14352" name="TextBox 20"/>
          <p:cNvSpPr txBox="1">
            <a:spLocks noChangeArrowheads="1"/>
          </p:cNvSpPr>
          <p:nvPr/>
        </p:nvSpPr>
        <p:spPr bwMode="auto">
          <a:xfrm>
            <a:off x="434975" y="1217923"/>
            <a:ext cx="8509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a:t>Height</a:t>
            </a:r>
            <a:endParaRPr lang="zh-CN" altLang="en-US"/>
          </a:p>
        </p:txBody>
      </p:sp>
      <p:cxnSp>
        <p:nvCxnSpPr>
          <p:cNvPr id="10" name="直接箭头连接符 9"/>
          <p:cNvCxnSpPr/>
          <p:nvPr/>
        </p:nvCxnSpPr>
        <p:spPr>
          <a:xfrm>
            <a:off x="1376363" y="2349810"/>
            <a:ext cx="1395412" cy="74613"/>
          </a:xfrm>
          <a:prstGeom prst="straightConnector1">
            <a:avLst/>
          </a:prstGeom>
          <a:ln w="381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4354" name="TextBox 10"/>
          <p:cNvSpPr txBox="1">
            <a:spLocks noChangeArrowheads="1"/>
          </p:cNvSpPr>
          <p:nvPr/>
        </p:nvSpPr>
        <p:spPr bwMode="auto">
          <a:xfrm>
            <a:off x="1827213" y="1946585"/>
            <a:ext cx="747712"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a:solidFill>
                  <a:srgbClr val="002060"/>
                </a:solidFill>
              </a:rPr>
              <a:t>Fixed</a:t>
            </a:r>
            <a:endParaRPr lang="zh-CN" altLang="en-US">
              <a:solidFill>
                <a:srgbClr val="002060"/>
              </a:solidFill>
            </a:endParaRPr>
          </a:p>
        </p:txBody>
      </p:sp>
      <p:cxnSp>
        <p:nvCxnSpPr>
          <p:cNvPr id="13" name="直接箭头连接符 12"/>
          <p:cNvCxnSpPr/>
          <p:nvPr/>
        </p:nvCxnSpPr>
        <p:spPr>
          <a:xfrm>
            <a:off x="1376363" y="2529198"/>
            <a:ext cx="3286125" cy="114300"/>
          </a:xfrm>
          <a:prstGeom prst="straightConnector1">
            <a:avLst/>
          </a:prstGeom>
          <a:ln w="3810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4356" name="TextBox 26"/>
          <p:cNvSpPr txBox="1">
            <a:spLocks noChangeArrowheads="1"/>
          </p:cNvSpPr>
          <p:nvPr/>
        </p:nvSpPr>
        <p:spPr bwMode="auto">
          <a:xfrm>
            <a:off x="3427413" y="2159310"/>
            <a:ext cx="820737"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a:solidFill>
                  <a:srgbClr val="FFFF00"/>
                </a:solidFill>
              </a:rPr>
              <a:t>Varies</a:t>
            </a:r>
            <a:endParaRPr lang="zh-CN" altLang="en-US">
              <a:solidFill>
                <a:srgbClr val="FFFF00"/>
              </a:solidFill>
            </a:endParaRPr>
          </a:p>
        </p:txBody>
      </p:sp>
      <p:sp>
        <p:nvSpPr>
          <p:cNvPr id="14357" name="TextBox 21"/>
          <p:cNvSpPr txBox="1">
            <a:spLocks noChangeArrowheads="1"/>
          </p:cNvSpPr>
          <p:nvPr/>
        </p:nvSpPr>
        <p:spPr bwMode="auto">
          <a:xfrm>
            <a:off x="776288" y="2170423"/>
            <a:ext cx="47942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a:t>TX</a:t>
            </a:r>
            <a:endParaRPr lang="zh-CN" altLang="en-US"/>
          </a:p>
        </p:txBody>
      </p:sp>
      <p:sp>
        <p:nvSpPr>
          <p:cNvPr id="14358" name="TextBox 34"/>
          <p:cNvSpPr txBox="1">
            <a:spLocks noChangeArrowheads="1"/>
          </p:cNvSpPr>
          <p:nvPr/>
        </p:nvSpPr>
        <p:spPr bwMode="auto">
          <a:xfrm>
            <a:off x="4797425" y="2364098"/>
            <a:ext cx="504825"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a:t>RX</a:t>
            </a:r>
            <a:endParaRPr lang="zh-CN" altLang="en-US"/>
          </a:p>
        </p:txBody>
      </p:sp>
      <p:sp>
        <p:nvSpPr>
          <p:cNvPr id="14359" name="TextBox 35"/>
          <p:cNvSpPr txBox="1">
            <a:spLocks noChangeArrowheads="1"/>
          </p:cNvSpPr>
          <p:nvPr/>
        </p:nvSpPr>
        <p:spPr bwMode="auto">
          <a:xfrm>
            <a:off x="350838" y="3570288"/>
            <a:ext cx="1479550"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a:t>RX positions</a:t>
            </a:r>
            <a:endParaRPr lang="zh-CN" altLang="en-US"/>
          </a:p>
        </p:txBody>
      </p:sp>
      <p:sp>
        <p:nvSpPr>
          <p:cNvPr id="14360" name="矩形 22"/>
          <p:cNvSpPr>
            <a:spLocks noChangeArrowheads="1"/>
          </p:cNvSpPr>
          <p:nvPr/>
        </p:nvSpPr>
        <p:spPr bwMode="auto">
          <a:xfrm>
            <a:off x="5410200" y="1003455"/>
            <a:ext cx="306487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altLang="zh-CN" sz="2400" b="1" dirty="0">
                <a:solidFill>
                  <a:srgbClr val="005374"/>
                </a:solidFill>
              </a:rPr>
              <a:t>‘All parallel’ Scenario</a:t>
            </a:r>
          </a:p>
        </p:txBody>
      </p:sp>
      <p:graphicFrame>
        <p:nvGraphicFramePr>
          <p:cNvPr id="14361" name="对象 23"/>
          <p:cNvGraphicFramePr>
            <a:graphicFrameLocks noChangeAspect="1"/>
          </p:cNvGraphicFramePr>
          <p:nvPr>
            <p:extLst>
              <p:ext uri="{D42A27DB-BD31-4B8C-83A1-F6EECF244321}">
                <p14:modId xmlns:p14="http://schemas.microsoft.com/office/powerpoint/2010/main" xmlns="" val="1178519524"/>
              </p:ext>
            </p:extLst>
          </p:nvPr>
        </p:nvGraphicFramePr>
        <p:xfrm>
          <a:off x="5973945" y="5409133"/>
          <a:ext cx="1965325" cy="496887"/>
        </p:xfrm>
        <a:graphic>
          <a:graphicData uri="http://schemas.openxmlformats.org/presentationml/2006/ole">
            <p:oleObj spid="_x0000_s62499" name="Equation" r:id="rId8" imgW="1358310" imgH="342751" progId="">
              <p:embed/>
            </p:oleObj>
          </a:graphicData>
        </a:graphic>
      </p:graphicFrame>
      <p:graphicFrame>
        <p:nvGraphicFramePr>
          <p:cNvPr id="14362" name="对象 24"/>
          <p:cNvGraphicFramePr>
            <a:graphicFrameLocks noChangeAspect="1"/>
          </p:cNvGraphicFramePr>
          <p:nvPr>
            <p:extLst>
              <p:ext uri="{D42A27DB-BD31-4B8C-83A1-F6EECF244321}">
                <p14:modId xmlns:p14="http://schemas.microsoft.com/office/powerpoint/2010/main" xmlns="" val="2261411132"/>
              </p:ext>
            </p:extLst>
          </p:nvPr>
        </p:nvGraphicFramePr>
        <p:xfrm>
          <a:off x="5962833" y="5904433"/>
          <a:ext cx="1979612" cy="460375"/>
        </p:xfrm>
        <a:graphic>
          <a:graphicData uri="http://schemas.openxmlformats.org/presentationml/2006/ole">
            <p:oleObj spid="_x0000_s62500" name="Equation" r:id="rId9" imgW="1473200" imgH="342900" progId="">
              <p:embed/>
            </p:oleObj>
          </a:graphicData>
        </a:graphic>
      </p:graphicFrame>
      <p:graphicFrame>
        <p:nvGraphicFramePr>
          <p:cNvPr id="14363" name="对象 25"/>
          <p:cNvGraphicFramePr>
            <a:graphicFrameLocks noChangeAspect="1"/>
          </p:cNvGraphicFramePr>
          <p:nvPr>
            <p:extLst>
              <p:ext uri="{D42A27DB-BD31-4B8C-83A1-F6EECF244321}">
                <p14:modId xmlns:p14="http://schemas.microsoft.com/office/powerpoint/2010/main" xmlns="" val="74033377"/>
              </p:ext>
            </p:extLst>
          </p:nvPr>
        </p:nvGraphicFramePr>
        <p:xfrm>
          <a:off x="5921558" y="5059883"/>
          <a:ext cx="2098180" cy="316706"/>
        </p:xfrm>
        <a:graphic>
          <a:graphicData uri="http://schemas.openxmlformats.org/presentationml/2006/ole">
            <p:oleObj spid="_x0000_s62501" name="Equation" r:id="rId10" imgW="1346200" imgH="203200" progId="">
              <p:embed/>
            </p:oleObj>
          </a:graphicData>
        </a:graphic>
      </p:graphicFrame>
    </p:spTree>
    <p:extLst>
      <p:ext uri="{BB962C8B-B14F-4D97-AF65-F5344CB8AC3E}">
        <p14:creationId xmlns:p14="http://schemas.microsoft.com/office/powerpoint/2010/main" xmlns="" val="602249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p:txBody>
          <a:bodyPr/>
          <a:lstStyle/>
          <a:p>
            <a:r>
              <a:rPr lang="en-US" altLang="zh-CN" smtClean="0">
                <a:ea typeface="宋体" charset="-122"/>
              </a:rPr>
              <a:t>2. Target Scenario Generation</a:t>
            </a:r>
          </a:p>
        </p:txBody>
      </p:sp>
      <p:sp>
        <p:nvSpPr>
          <p:cNvPr id="15363"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8EDC2302-2A3A-4716-8D96-C01F7F5C0A3E}" type="datetime1">
              <a:rPr lang="zh-CN" altLang="en-US" smtClean="0">
                <a:solidFill>
                  <a:srgbClr val="898989"/>
                </a:solidFill>
              </a:rPr>
              <a:pPr/>
              <a:t>2016/3/2</a:t>
            </a:fld>
            <a:endParaRPr lang="zh-CN" altLang="en-US" smtClean="0">
              <a:solidFill>
                <a:srgbClr val="898989"/>
              </a:solidFill>
            </a:endParaRPr>
          </a:p>
        </p:txBody>
      </p:sp>
      <p:sp>
        <p:nvSpPr>
          <p:cNvPr id="15364"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49CDF8A3-EA4E-435C-A753-FEF55A3CBEEF}" type="slidenum">
              <a:rPr lang="zh-CN" altLang="en-US" smtClean="0">
                <a:solidFill>
                  <a:srgbClr val="898989"/>
                </a:solidFill>
              </a:rPr>
              <a:pPr/>
              <a:t>11</a:t>
            </a:fld>
            <a:endParaRPr lang="zh-CN" altLang="en-US" smtClean="0">
              <a:solidFill>
                <a:srgbClr val="898989"/>
              </a:solidFill>
            </a:endParaRPr>
          </a:p>
        </p:txBody>
      </p:sp>
      <p:pic>
        <p:nvPicPr>
          <p:cNvPr id="15365" name="图片 5"/>
          <p:cNvPicPr>
            <a:picLocks noChangeAspect="1"/>
          </p:cNvPicPr>
          <p:nvPr/>
        </p:nvPicPr>
        <p:blipFill>
          <a:blip r:embed="rId2" cstate="print">
            <a:extLst>
              <a:ext uri="{28A0092B-C50C-407E-A947-70E740481C1C}">
                <a14:useLocalDpi xmlns:a14="http://schemas.microsoft.com/office/drawing/2010/main" xmlns="" val="0"/>
              </a:ext>
            </a:extLst>
          </a:blip>
          <a:srcRect t="12515" b="9425"/>
          <a:stretch>
            <a:fillRect/>
          </a:stretch>
        </p:blipFill>
        <p:spPr bwMode="auto">
          <a:xfrm>
            <a:off x="74950" y="1654923"/>
            <a:ext cx="5876925" cy="2208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5366" name="图片 8"/>
          <p:cNvPicPr>
            <a:picLocks noChangeAspect="1"/>
          </p:cNvPicPr>
          <p:nvPr/>
        </p:nvPicPr>
        <p:blipFill>
          <a:blip r:embed="rId3" cstate="print">
            <a:extLst>
              <a:ext uri="{28A0092B-C50C-407E-A947-70E740481C1C}">
                <a14:useLocalDpi xmlns:a14="http://schemas.microsoft.com/office/drawing/2010/main" xmlns="" val="0"/>
              </a:ext>
            </a:extLst>
          </a:blip>
          <a:srcRect t="7626" b="7587"/>
          <a:stretch>
            <a:fillRect/>
          </a:stretch>
        </p:blipFill>
        <p:spPr bwMode="auto">
          <a:xfrm>
            <a:off x="71775" y="4044110"/>
            <a:ext cx="5880100" cy="2400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5367" name="TextBox 12"/>
          <p:cNvSpPr txBox="1">
            <a:spLocks noChangeArrowheads="1"/>
          </p:cNvSpPr>
          <p:nvPr/>
        </p:nvSpPr>
        <p:spPr bwMode="auto">
          <a:xfrm>
            <a:off x="6086813" y="1793035"/>
            <a:ext cx="2970212"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000" b="1" dirty="0">
                <a:solidFill>
                  <a:srgbClr val="005374"/>
                </a:solidFill>
              </a:rPr>
              <a:t>‘PET tilted’ Scenario</a:t>
            </a:r>
          </a:p>
          <a:p>
            <a:endParaRPr lang="en-US" altLang="zh-CN" sz="2000" b="1" dirty="0">
              <a:solidFill>
                <a:srgbClr val="005374"/>
              </a:solidFill>
            </a:endParaRPr>
          </a:p>
        </p:txBody>
      </p:sp>
      <p:sp>
        <p:nvSpPr>
          <p:cNvPr id="2" name="TextBox 1"/>
          <p:cNvSpPr txBox="1"/>
          <p:nvPr/>
        </p:nvSpPr>
        <p:spPr>
          <a:xfrm>
            <a:off x="6086813" y="2435973"/>
            <a:ext cx="2970212" cy="1600438"/>
          </a:xfrm>
          <a:prstGeom prst="rect">
            <a:avLst/>
          </a:prstGeom>
          <a:noFill/>
        </p:spPr>
        <p:txBody>
          <a:bodyPr>
            <a:spAutoFit/>
          </a:bodyPr>
          <a:lstStyle/>
          <a:p>
            <a:pPr marL="285750" indent="-285750">
              <a:buFont typeface="Wingdings" pitchFamily="2" charset="2"/>
              <a:buChar char="Ø"/>
              <a:defRPr/>
            </a:pPr>
            <a:r>
              <a:rPr lang="en-US" altLang="zh-CN" sz="1400" dirty="0"/>
              <a:t>PET is tilted</a:t>
            </a:r>
          </a:p>
          <a:p>
            <a:pPr>
              <a:defRPr/>
            </a:pPr>
            <a:endParaRPr lang="en-US" altLang="zh-CN" sz="1400" dirty="0"/>
          </a:p>
          <a:p>
            <a:pPr marL="285750" indent="-285750">
              <a:buFont typeface="Wingdings" pitchFamily="2" charset="2"/>
              <a:buChar char="Ø"/>
              <a:defRPr/>
            </a:pPr>
            <a:r>
              <a:rPr lang="en-US" altLang="zh-CN" sz="1400" dirty="0"/>
              <a:t>TX and RX points to each other</a:t>
            </a:r>
          </a:p>
          <a:p>
            <a:pPr marL="285750" indent="-285750">
              <a:buFont typeface="Wingdings" pitchFamily="2" charset="2"/>
              <a:buChar char="Ø"/>
              <a:defRPr/>
            </a:pPr>
            <a:endParaRPr lang="en-US" altLang="zh-CN" sz="1400" dirty="0"/>
          </a:p>
          <a:p>
            <a:pPr marL="285750" indent="-285750">
              <a:buFont typeface="Wingdings" pitchFamily="2" charset="2"/>
              <a:buChar char="Ø"/>
              <a:defRPr/>
            </a:pPr>
            <a:r>
              <a:rPr lang="en-US" altLang="zh-CN" sz="1400" dirty="0"/>
              <a:t>TX and PET positions are fixed</a:t>
            </a:r>
          </a:p>
          <a:p>
            <a:pPr>
              <a:defRPr/>
            </a:pPr>
            <a:endParaRPr lang="en-US" altLang="zh-CN" sz="1400" dirty="0"/>
          </a:p>
          <a:p>
            <a:pPr marL="285750" indent="-285750">
              <a:buFont typeface="Wingdings" pitchFamily="2" charset="2"/>
              <a:buChar char="Ø"/>
              <a:defRPr/>
            </a:pPr>
            <a:r>
              <a:rPr lang="en-US" altLang="zh-CN" sz="1400" dirty="0"/>
              <a:t>RX position varies</a:t>
            </a:r>
            <a:endParaRPr lang="zh-CN" altLang="en-US" sz="1400" dirty="0"/>
          </a:p>
        </p:txBody>
      </p:sp>
    </p:spTree>
    <p:extLst>
      <p:ext uri="{BB962C8B-B14F-4D97-AF65-F5344CB8AC3E}">
        <p14:creationId xmlns:p14="http://schemas.microsoft.com/office/powerpoint/2010/main" xmlns="" val="18977461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p:txBody>
          <a:bodyPr/>
          <a:lstStyle/>
          <a:p>
            <a:r>
              <a:rPr lang="en-US" altLang="zh-CN" smtClean="0">
                <a:ea typeface="宋体" charset="-122"/>
              </a:rPr>
              <a:t>2. Target Scenario Generation</a:t>
            </a:r>
          </a:p>
        </p:txBody>
      </p:sp>
      <p:sp>
        <p:nvSpPr>
          <p:cNvPr id="16387"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C25051B0-4650-4818-9A1D-EC99305F9B13}" type="datetime1">
              <a:rPr lang="zh-CN" altLang="en-US" smtClean="0">
                <a:solidFill>
                  <a:srgbClr val="898989"/>
                </a:solidFill>
              </a:rPr>
              <a:pPr/>
              <a:t>2016/3/2</a:t>
            </a:fld>
            <a:endParaRPr lang="zh-CN" altLang="en-US" smtClean="0">
              <a:solidFill>
                <a:srgbClr val="898989"/>
              </a:solidFill>
            </a:endParaRPr>
          </a:p>
        </p:txBody>
      </p:sp>
      <p:sp>
        <p:nvSpPr>
          <p:cNvPr id="16388"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24D502D5-2760-4212-AB19-50B7318AC4CE}" type="slidenum">
              <a:rPr lang="zh-CN" altLang="en-US" smtClean="0">
                <a:solidFill>
                  <a:srgbClr val="898989"/>
                </a:solidFill>
              </a:rPr>
              <a:pPr/>
              <a:t>12</a:t>
            </a:fld>
            <a:endParaRPr lang="zh-CN" altLang="en-US" smtClean="0">
              <a:solidFill>
                <a:srgbClr val="898989"/>
              </a:solidFill>
            </a:endParaRPr>
          </a:p>
        </p:txBody>
      </p:sp>
      <p:pic>
        <p:nvPicPr>
          <p:cNvPr id="16389" name="图片 1"/>
          <p:cNvPicPr>
            <a:picLocks noChangeAspect="1"/>
          </p:cNvPicPr>
          <p:nvPr/>
        </p:nvPicPr>
        <p:blipFill>
          <a:blip r:embed="rId2" cstate="print">
            <a:extLst>
              <a:ext uri="{28A0092B-C50C-407E-A947-70E740481C1C}">
                <a14:useLocalDpi xmlns:a14="http://schemas.microsoft.com/office/drawing/2010/main" xmlns="" val="0"/>
              </a:ext>
            </a:extLst>
          </a:blip>
          <a:srcRect l="6467" t="25409" r="14836"/>
          <a:stretch>
            <a:fillRect/>
          </a:stretch>
        </p:blipFill>
        <p:spPr bwMode="auto">
          <a:xfrm>
            <a:off x="431800" y="4103605"/>
            <a:ext cx="4184650" cy="2205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90" name="图片 4"/>
          <p:cNvPicPr>
            <a:picLocks noChangeAspect="1"/>
          </p:cNvPicPr>
          <p:nvPr/>
        </p:nvPicPr>
        <p:blipFill>
          <a:blip r:embed="rId3" cstate="print">
            <a:extLst>
              <a:ext uri="{28A0092B-C50C-407E-A947-70E740481C1C}">
                <a14:useLocalDpi xmlns:a14="http://schemas.microsoft.com/office/drawing/2010/main" xmlns="" val="0"/>
              </a:ext>
            </a:extLst>
          </a:blip>
          <a:srcRect l="10326" t="18065" r="-14323"/>
          <a:stretch>
            <a:fillRect/>
          </a:stretch>
        </p:blipFill>
        <p:spPr bwMode="auto">
          <a:xfrm>
            <a:off x="431800" y="1538205"/>
            <a:ext cx="4832350" cy="2282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391" name="TextBox 6"/>
          <p:cNvSpPr txBox="1">
            <a:spLocks noChangeArrowheads="1"/>
          </p:cNvSpPr>
          <p:nvPr/>
        </p:nvSpPr>
        <p:spPr bwMode="auto">
          <a:xfrm>
            <a:off x="4797425" y="1643655"/>
            <a:ext cx="4213225"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000" b="1" dirty="0">
                <a:solidFill>
                  <a:srgbClr val="005374"/>
                </a:solidFill>
              </a:rPr>
              <a:t>‘PET &amp; RX metal tilted’ Scenario</a:t>
            </a:r>
          </a:p>
        </p:txBody>
      </p:sp>
      <p:sp>
        <p:nvSpPr>
          <p:cNvPr id="12" name="TextBox 11"/>
          <p:cNvSpPr txBox="1"/>
          <p:nvPr/>
        </p:nvSpPr>
        <p:spPr>
          <a:xfrm>
            <a:off x="4976813" y="2331043"/>
            <a:ext cx="3690937" cy="1323439"/>
          </a:xfrm>
          <a:prstGeom prst="rect">
            <a:avLst/>
          </a:prstGeom>
          <a:noFill/>
        </p:spPr>
        <p:txBody>
          <a:bodyPr>
            <a:spAutoFit/>
          </a:bodyPr>
          <a:lstStyle/>
          <a:p>
            <a:pPr marL="285750" indent="-285750">
              <a:buFont typeface="Wingdings" pitchFamily="2" charset="2"/>
              <a:buChar char="Ø"/>
              <a:defRPr/>
            </a:pPr>
            <a:r>
              <a:rPr lang="en-US" altLang="zh-CN" sz="1600" dirty="0"/>
              <a:t>PET and RX are tilted</a:t>
            </a:r>
          </a:p>
          <a:p>
            <a:pPr>
              <a:defRPr/>
            </a:pPr>
            <a:endParaRPr lang="en-US" altLang="zh-CN" sz="1600" dirty="0"/>
          </a:p>
          <a:p>
            <a:pPr marL="285750" indent="-285750">
              <a:buFont typeface="Wingdings" pitchFamily="2" charset="2"/>
              <a:buChar char="Ø"/>
              <a:defRPr/>
            </a:pPr>
            <a:r>
              <a:rPr lang="en-US" altLang="zh-CN" sz="1600" dirty="0"/>
              <a:t>TX and PET positions are fixed</a:t>
            </a:r>
          </a:p>
          <a:p>
            <a:pPr>
              <a:defRPr/>
            </a:pPr>
            <a:endParaRPr lang="en-US" altLang="zh-CN" sz="1600" dirty="0"/>
          </a:p>
          <a:p>
            <a:pPr marL="285750" indent="-285750">
              <a:buFont typeface="Wingdings" pitchFamily="2" charset="2"/>
              <a:buChar char="Ø"/>
              <a:defRPr/>
            </a:pPr>
            <a:r>
              <a:rPr lang="en-US" altLang="zh-CN" sz="1600" dirty="0"/>
              <a:t>RX position varies</a:t>
            </a:r>
            <a:endParaRPr lang="zh-CN" altLang="en-US" sz="1600" dirty="0"/>
          </a:p>
        </p:txBody>
      </p:sp>
    </p:spTree>
    <p:extLst>
      <p:ext uri="{BB962C8B-B14F-4D97-AF65-F5344CB8AC3E}">
        <p14:creationId xmlns:p14="http://schemas.microsoft.com/office/powerpoint/2010/main" xmlns="" val="16819440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p:nvPr>
        </p:nvSpPr>
        <p:spPr/>
        <p:txBody>
          <a:bodyPr/>
          <a:lstStyle/>
          <a:p>
            <a:r>
              <a:rPr lang="en-US" altLang="zh-CN" smtClean="0">
                <a:ea typeface="宋体" charset="-122"/>
              </a:rPr>
              <a:t>2. Target Scenario Generation</a:t>
            </a:r>
          </a:p>
        </p:txBody>
      </p:sp>
      <p:sp>
        <p:nvSpPr>
          <p:cNvPr id="17411"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E4E8FCF2-9E40-4097-9606-A9AD3D235092}" type="datetime1">
              <a:rPr lang="zh-CN" altLang="en-US" smtClean="0">
                <a:solidFill>
                  <a:srgbClr val="898989"/>
                </a:solidFill>
              </a:rPr>
              <a:pPr/>
              <a:t>2016/3/2</a:t>
            </a:fld>
            <a:endParaRPr lang="zh-CN" altLang="en-US" smtClean="0">
              <a:solidFill>
                <a:srgbClr val="898989"/>
              </a:solidFill>
            </a:endParaRPr>
          </a:p>
        </p:txBody>
      </p:sp>
      <p:sp>
        <p:nvSpPr>
          <p:cNvPr id="17412"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D3D087A4-3F6C-45A5-8B59-84C7C2DB5D42}" type="slidenum">
              <a:rPr lang="zh-CN" altLang="en-US" smtClean="0">
                <a:solidFill>
                  <a:srgbClr val="898989"/>
                </a:solidFill>
              </a:rPr>
              <a:pPr/>
              <a:t>13</a:t>
            </a:fld>
            <a:endParaRPr lang="zh-CN" altLang="en-US" smtClean="0">
              <a:solidFill>
                <a:srgbClr val="898989"/>
              </a:solidFill>
            </a:endParaRPr>
          </a:p>
        </p:txBody>
      </p:sp>
      <p:sp>
        <p:nvSpPr>
          <p:cNvPr id="17413" name="TextBox 5"/>
          <p:cNvSpPr txBox="1">
            <a:spLocks noChangeArrowheads="1"/>
          </p:cNvSpPr>
          <p:nvPr/>
        </p:nvSpPr>
        <p:spPr bwMode="auto">
          <a:xfrm>
            <a:off x="1241425" y="1684338"/>
            <a:ext cx="6510338"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400" b="1">
                <a:solidFill>
                  <a:srgbClr val="C00000"/>
                </a:solidFill>
              </a:rPr>
              <a:t>Any comments to the proposed scenarios?</a:t>
            </a:r>
            <a:endParaRPr lang="zh-CN" altLang="en-US" sz="2400" b="1">
              <a:solidFill>
                <a:srgbClr val="C00000"/>
              </a:solidFill>
            </a:endParaRPr>
          </a:p>
        </p:txBody>
      </p:sp>
    </p:spTree>
    <p:extLst>
      <p:ext uri="{BB962C8B-B14F-4D97-AF65-F5344CB8AC3E}">
        <p14:creationId xmlns:p14="http://schemas.microsoft.com/office/powerpoint/2010/main" xmlns="" val="38306412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1"/>
          <p:cNvSpPr>
            <a:spLocks noGrp="1"/>
          </p:cNvSpPr>
          <p:nvPr>
            <p:ph type="title"/>
          </p:nvPr>
        </p:nvSpPr>
        <p:spPr/>
        <p:txBody>
          <a:bodyPr/>
          <a:lstStyle/>
          <a:p>
            <a:r>
              <a:rPr lang="en-US" altLang="zh-CN" smtClean="0">
                <a:ea typeface="宋体" charset="-122"/>
              </a:rPr>
              <a:t>Content</a:t>
            </a:r>
            <a:endParaRPr lang="zh-CN" altLang="en-US" smtClean="0">
              <a:ea typeface="宋体" charset="-122"/>
            </a:endParaRPr>
          </a:p>
        </p:txBody>
      </p:sp>
      <p:sp>
        <p:nvSpPr>
          <p:cNvPr id="7171" name="内容占位符 2"/>
          <p:cNvSpPr>
            <a:spLocks noGrp="1"/>
          </p:cNvSpPr>
          <p:nvPr>
            <p:ph idx="1"/>
          </p:nvPr>
        </p:nvSpPr>
        <p:spPr>
          <a:xfrm>
            <a:off x="431800" y="1339850"/>
            <a:ext cx="8375650" cy="4495800"/>
          </a:xfrm>
        </p:spPr>
        <p:txBody>
          <a:bodyPr/>
          <a:lstStyle/>
          <a:p>
            <a:pPr>
              <a:lnSpc>
                <a:spcPct val="150000"/>
              </a:lnSpc>
              <a:buFontTx/>
              <a:buAutoNum type="arabicPeriod"/>
              <a:defRPr/>
            </a:pPr>
            <a:r>
              <a:rPr lang="en-US" altLang="zh-CN" b="1" dirty="0">
                <a:solidFill>
                  <a:schemeClr val="bg2">
                    <a:lumMod val="75000"/>
                  </a:schemeClr>
                </a:solidFill>
                <a:latin typeface="+mn-ea"/>
              </a:rPr>
              <a:t>Ray Tracer Calibration</a:t>
            </a:r>
          </a:p>
          <a:p>
            <a:pPr>
              <a:lnSpc>
                <a:spcPct val="150000"/>
              </a:lnSpc>
              <a:buFontTx/>
              <a:buAutoNum type="arabicPeriod"/>
              <a:defRPr/>
            </a:pPr>
            <a:r>
              <a:rPr lang="en-US" altLang="zh-CN" b="1" dirty="0">
                <a:solidFill>
                  <a:schemeClr val="bg2">
                    <a:lumMod val="75000"/>
                  </a:schemeClr>
                </a:solidFill>
                <a:latin typeface="+mn-ea"/>
              </a:rPr>
              <a:t>Target Scenario Generation</a:t>
            </a:r>
          </a:p>
          <a:p>
            <a:pPr>
              <a:lnSpc>
                <a:spcPct val="150000"/>
              </a:lnSpc>
              <a:buFontTx/>
              <a:buAutoNum type="arabicPeriod"/>
              <a:defRPr/>
            </a:pPr>
            <a:r>
              <a:rPr lang="en-US" altLang="zh-CN" b="1" dirty="0">
                <a:latin typeface="+mn-ea"/>
              </a:rPr>
              <a:t>Parameter Extraction and modeling</a:t>
            </a:r>
          </a:p>
          <a:p>
            <a:pPr>
              <a:lnSpc>
                <a:spcPct val="150000"/>
              </a:lnSpc>
              <a:buFontTx/>
              <a:buAutoNum type="arabicPeriod"/>
              <a:defRPr/>
            </a:pPr>
            <a:r>
              <a:rPr lang="en-US" altLang="zh-CN" b="1" dirty="0">
                <a:solidFill>
                  <a:schemeClr val="bg2">
                    <a:lumMod val="75000"/>
                  </a:schemeClr>
                </a:solidFill>
                <a:latin typeface="+mn-ea"/>
              </a:rPr>
              <a:t>Channel Realization</a:t>
            </a:r>
            <a:endParaRPr lang="en-US" altLang="zh-CN" b="1" dirty="0" smtClean="0">
              <a:solidFill>
                <a:schemeClr val="bg2">
                  <a:lumMod val="75000"/>
                </a:schemeClr>
              </a:solidFill>
              <a:latin typeface="+mn-ea"/>
            </a:endParaRPr>
          </a:p>
        </p:txBody>
      </p:sp>
      <p:sp>
        <p:nvSpPr>
          <p:cNvPr id="18436"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3475EE06-3ADC-474C-9C89-5FAB69CD7265}" type="datetime1">
              <a:rPr lang="zh-CN" altLang="en-US" smtClean="0">
                <a:solidFill>
                  <a:srgbClr val="898989"/>
                </a:solidFill>
              </a:rPr>
              <a:pPr/>
              <a:t>2016/3/2</a:t>
            </a:fld>
            <a:endParaRPr lang="zh-CN" altLang="en-US" smtClean="0">
              <a:solidFill>
                <a:srgbClr val="898989"/>
              </a:solidFill>
            </a:endParaRPr>
          </a:p>
        </p:txBody>
      </p:sp>
      <p:sp>
        <p:nvSpPr>
          <p:cNvPr id="18437"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8E31DFC6-18BB-4B89-AADA-A0F03D8F585B}" type="slidenum">
              <a:rPr lang="zh-CN" altLang="en-US" smtClean="0">
                <a:solidFill>
                  <a:srgbClr val="898989"/>
                </a:solidFill>
              </a:rPr>
              <a:pPr/>
              <a:t>14</a:t>
            </a:fld>
            <a:endParaRPr lang="zh-CN" altLang="en-US" smtClean="0">
              <a:solidFill>
                <a:srgbClr val="898989"/>
              </a:solidFill>
            </a:endParaRPr>
          </a:p>
        </p:txBody>
      </p:sp>
    </p:spTree>
    <p:extLst>
      <p:ext uri="{BB962C8B-B14F-4D97-AF65-F5344CB8AC3E}">
        <p14:creationId xmlns:p14="http://schemas.microsoft.com/office/powerpoint/2010/main" xmlns="" val="26204964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685800" y="565880"/>
            <a:ext cx="7772400" cy="1066800"/>
          </a:xfrm>
        </p:spPr>
        <p:txBody>
          <a:bodyPr/>
          <a:lstStyle/>
          <a:p>
            <a:r>
              <a:rPr lang="en-US" altLang="zh-CN" b="1" dirty="0" smtClean="0">
                <a:latin typeface="+mn-lt"/>
                <a:ea typeface="宋体" charset="-122"/>
              </a:rPr>
              <a:t>3. Parameter Extraction</a:t>
            </a:r>
          </a:p>
        </p:txBody>
      </p:sp>
      <p:sp>
        <p:nvSpPr>
          <p:cNvPr id="19459"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D2F6A001-5DDC-46F9-B028-C9295588D773}" type="datetime1">
              <a:rPr lang="zh-CN" altLang="en-US" smtClean="0">
                <a:solidFill>
                  <a:srgbClr val="898989"/>
                </a:solidFill>
              </a:rPr>
              <a:pPr/>
              <a:t>2016/3/2</a:t>
            </a:fld>
            <a:endParaRPr lang="zh-CN" altLang="en-US" smtClean="0">
              <a:solidFill>
                <a:srgbClr val="898989"/>
              </a:solidFill>
            </a:endParaRPr>
          </a:p>
        </p:txBody>
      </p:sp>
      <p:sp>
        <p:nvSpPr>
          <p:cNvPr id="19460"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257E6F4E-E5DB-475A-80F7-FD524D61D767}" type="slidenum">
              <a:rPr lang="zh-CN" altLang="en-US" smtClean="0">
                <a:solidFill>
                  <a:srgbClr val="898989"/>
                </a:solidFill>
              </a:rPr>
              <a:pPr/>
              <a:t>15</a:t>
            </a:fld>
            <a:endParaRPr lang="zh-CN" altLang="en-US" smtClean="0">
              <a:solidFill>
                <a:srgbClr val="898989"/>
              </a:solidFill>
            </a:endParaRPr>
          </a:p>
        </p:txBody>
      </p:sp>
      <p:sp>
        <p:nvSpPr>
          <p:cNvPr id="19461" name="矩形 1"/>
          <p:cNvSpPr>
            <a:spLocks noChangeArrowheads="1"/>
          </p:cNvSpPr>
          <p:nvPr/>
        </p:nvSpPr>
        <p:spPr bwMode="auto">
          <a:xfrm>
            <a:off x="701675" y="1479313"/>
            <a:ext cx="6345238"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285750" indent="-285750">
              <a:buFont typeface="Wingdings" pitchFamily="2" charset="2"/>
              <a:buChar char="Ø"/>
            </a:pPr>
            <a:r>
              <a:rPr lang="en-US" altLang="zh-CN" sz="2800" b="1">
                <a:latin typeface="+mn-lt"/>
              </a:rPr>
              <a:t>Spatial path-specific channel transfer function</a:t>
            </a:r>
            <a:endParaRPr lang="zh-CN" altLang="en-US" sz="2800" b="1">
              <a:latin typeface="+mn-lt"/>
            </a:endParaRPr>
          </a:p>
        </p:txBody>
      </p:sp>
      <p:graphicFrame>
        <p:nvGraphicFramePr>
          <p:cNvPr id="19462" name="对象 3"/>
          <p:cNvGraphicFramePr>
            <a:graphicFrameLocks noChangeAspect="1"/>
          </p:cNvGraphicFramePr>
          <p:nvPr>
            <p:extLst>
              <p:ext uri="{D42A27DB-BD31-4B8C-83A1-F6EECF244321}">
                <p14:modId xmlns:p14="http://schemas.microsoft.com/office/powerpoint/2010/main" xmlns="" val="3470909377"/>
              </p:ext>
            </p:extLst>
          </p:nvPr>
        </p:nvGraphicFramePr>
        <p:xfrm>
          <a:off x="792163" y="2333333"/>
          <a:ext cx="7515225" cy="1436687"/>
        </p:xfrm>
        <a:graphic>
          <a:graphicData uri="http://schemas.openxmlformats.org/presentationml/2006/ole">
            <p:oleObj spid="_x0000_s63500" name="Equation" r:id="rId3" imgW="3733800" imgH="736600" progId="">
              <p:embed/>
            </p:oleObj>
          </a:graphicData>
        </a:graphic>
      </p:graphicFrame>
      <p:graphicFrame>
        <p:nvGraphicFramePr>
          <p:cNvPr id="19463" name="对象 4"/>
          <p:cNvGraphicFramePr>
            <a:graphicFrameLocks noChangeAspect="1"/>
          </p:cNvGraphicFramePr>
          <p:nvPr>
            <p:extLst>
              <p:ext uri="{D42A27DB-BD31-4B8C-83A1-F6EECF244321}">
                <p14:modId xmlns:p14="http://schemas.microsoft.com/office/powerpoint/2010/main" xmlns="" val="2933211004"/>
              </p:ext>
            </p:extLst>
          </p:nvPr>
        </p:nvGraphicFramePr>
        <p:xfrm>
          <a:off x="2178050" y="5199108"/>
          <a:ext cx="5419725" cy="720725"/>
        </p:xfrm>
        <a:graphic>
          <a:graphicData uri="http://schemas.openxmlformats.org/presentationml/2006/ole">
            <p:oleObj spid="_x0000_s63501" name="Equation" r:id="rId4" imgW="3441700" imgH="457200" progId="">
              <p:embed/>
            </p:oleObj>
          </a:graphicData>
        </a:graphic>
      </p:graphicFrame>
      <p:sp>
        <p:nvSpPr>
          <p:cNvPr id="18440" name="矩形 5"/>
          <p:cNvSpPr>
            <a:spLocks noChangeArrowheads="1"/>
          </p:cNvSpPr>
          <p:nvPr/>
        </p:nvSpPr>
        <p:spPr bwMode="auto">
          <a:xfrm>
            <a:off x="792163" y="3854888"/>
            <a:ext cx="8189912" cy="144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285750" indent="-285750">
              <a:buFont typeface="Wingdings" pitchFamily="2" charset="2"/>
              <a:buChar char="Ø"/>
              <a:defRPr/>
            </a:pPr>
            <a:r>
              <a:rPr lang="en-US" altLang="zh-CN" sz="2800" b="1" dirty="0">
                <a:latin typeface="+mn-lt"/>
              </a:rPr>
              <a:t>Obtain the complete channel transfer function</a:t>
            </a:r>
          </a:p>
          <a:p>
            <a:pPr>
              <a:defRPr/>
            </a:pPr>
            <a:r>
              <a:rPr lang="en-US" altLang="zh-CN" sz="1600" dirty="0">
                <a:latin typeface="+mn-lt"/>
              </a:rPr>
              <a:t>All path-CTFs must be weighted with the TX and RX antenna characteristics   </a:t>
            </a:r>
            <a:r>
              <a:rPr lang="en-US" altLang="zh-CN" sz="1600" dirty="0" err="1" smtClean="0">
                <a:latin typeface="+mn-lt"/>
              </a:rPr>
              <a:t>gTX</a:t>
            </a:r>
            <a:r>
              <a:rPr lang="en-US" altLang="zh-CN" sz="1600" dirty="0" smtClean="0">
                <a:latin typeface="+mn-lt"/>
              </a:rPr>
              <a:t> </a:t>
            </a:r>
            <a:r>
              <a:rPr lang="en-US" altLang="zh-CN" sz="1600" dirty="0">
                <a:latin typeface="+mn-lt"/>
              </a:rPr>
              <a:t>and </a:t>
            </a:r>
            <a:r>
              <a:rPr lang="en-US" altLang="zh-CN" sz="1600" dirty="0" err="1">
                <a:latin typeface="+mn-lt"/>
              </a:rPr>
              <a:t>gRX</a:t>
            </a:r>
            <a:endParaRPr lang="zh-CN" altLang="en-US" sz="1600" dirty="0">
              <a:latin typeface="+mn-lt"/>
            </a:endParaRPr>
          </a:p>
        </p:txBody>
      </p:sp>
    </p:spTree>
    <p:extLst>
      <p:ext uri="{BB962C8B-B14F-4D97-AF65-F5344CB8AC3E}">
        <p14:creationId xmlns:p14="http://schemas.microsoft.com/office/powerpoint/2010/main" xmlns="" val="8090776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a:xfrm>
            <a:off x="604512" y="614596"/>
            <a:ext cx="7772400" cy="988102"/>
          </a:xfrm>
        </p:spPr>
        <p:txBody>
          <a:bodyPr/>
          <a:lstStyle/>
          <a:p>
            <a:r>
              <a:rPr lang="en-US" altLang="zh-CN" dirty="0" smtClean="0">
                <a:ea typeface="宋体" charset="-122"/>
              </a:rPr>
              <a:t>3. Parameter Extraction-type of path</a:t>
            </a:r>
          </a:p>
        </p:txBody>
      </p:sp>
      <p:sp>
        <p:nvSpPr>
          <p:cNvPr id="20483"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B2FD4781-C39D-4AA1-BB2B-F6CB15E9794A}" type="datetime1">
              <a:rPr lang="zh-CN" altLang="en-US" smtClean="0">
                <a:solidFill>
                  <a:srgbClr val="898989"/>
                </a:solidFill>
              </a:rPr>
              <a:pPr/>
              <a:t>2016/3/2</a:t>
            </a:fld>
            <a:endParaRPr lang="zh-CN" altLang="en-US" smtClean="0">
              <a:solidFill>
                <a:srgbClr val="898989"/>
              </a:solidFill>
            </a:endParaRPr>
          </a:p>
        </p:txBody>
      </p:sp>
      <p:sp>
        <p:nvSpPr>
          <p:cNvPr id="20484"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D29D5632-A55C-4D15-A5E6-A4119DCD7159}" type="slidenum">
              <a:rPr lang="zh-CN" altLang="en-US" smtClean="0">
                <a:solidFill>
                  <a:srgbClr val="898989"/>
                </a:solidFill>
              </a:rPr>
              <a:pPr/>
              <a:t>16</a:t>
            </a:fld>
            <a:endParaRPr lang="zh-CN" altLang="en-US" smtClean="0">
              <a:solidFill>
                <a:srgbClr val="898989"/>
              </a:solidFill>
            </a:endParaRPr>
          </a:p>
        </p:txBody>
      </p:sp>
      <p:sp>
        <p:nvSpPr>
          <p:cNvPr id="19461" name="TextBox 2"/>
          <p:cNvSpPr txBox="1">
            <a:spLocks noChangeArrowheads="1"/>
          </p:cNvSpPr>
          <p:nvPr/>
        </p:nvSpPr>
        <p:spPr bwMode="auto">
          <a:xfrm>
            <a:off x="0" y="1387393"/>
            <a:ext cx="8807450"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a:defRPr/>
            </a:pPr>
            <a:r>
              <a:rPr lang="en-US" altLang="zh-CN" sz="2000" b="1" dirty="0" smtClean="0">
                <a:latin typeface="+mn-ea"/>
                <a:ea typeface="+mn-ea"/>
              </a:rPr>
              <a:t>Statistic overview of different order of rays at different </a:t>
            </a:r>
            <a:r>
              <a:rPr lang="en-US" altLang="zh-CN" sz="2000" b="1" dirty="0" err="1" smtClean="0">
                <a:latin typeface="+mn-ea"/>
                <a:ea typeface="+mn-ea"/>
              </a:rPr>
              <a:t>Tx</a:t>
            </a:r>
            <a:r>
              <a:rPr lang="en-US" altLang="zh-CN" sz="2000" b="1" dirty="0" smtClean="0">
                <a:latin typeface="+mn-ea"/>
                <a:ea typeface="+mn-ea"/>
              </a:rPr>
              <a:t>-Rx distance for ‘all parallel’ scenario</a:t>
            </a:r>
            <a:endParaRPr lang="zh-CN" altLang="en-US" sz="2000" b="1" dirty="0" smtClean="0">
              <a:latin typeface="+mn-ea"/>
              <a:ea typeface="+mn-ea"/>
            </a:endParaRPr>
          </a:p>
          <a:p>
            <a:pPr algn="ctr">
              <a:defRPr/>
            </a:pPr>
            <a:r>
              <a:rPr lang="en-US" altLang="zh-CN" sz="2000" b="1" dirty="0" smtClean="0">
                <a:latin typeface="+mn-ea"/>
                <a:ea typeface="+mn-ea"/>
              </a:rPr>
              <a:t> </a:t>
            </a:r>
            <a:endParaRPr lang="zh-CN" altLang="en-US" sz="2000" b="1" dirty="0" smtClean="0">
              <a:latin typeface="+mn-ea"/>
              <a:ea typeface="+mn-ea"/>
            </a:endParaRPr>
          </a:p>
        </p:txBody>
      </p:sp>
      <p:sp>
        <p:nvSpPr>
          <p:cNvPr id="19463" name="矩形 6"/>
          <p:cNvSpPr>
            <a:spLocks noChangeArrowheads="1"/>
          </p:cNvSpPr>
          <p:nvPr/>
        </p:nvSpPr>
        <p:spPr bwMode="auto">
          <a:xfrm>
            <a:off x="431800" y="3833210"/>
            <a:ext cx="7847013" cy="3232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342900" indent="-342900">
              <a:spcAft>
                <a:spcPts val="600"/>
              </a:spcAft>
              <a:buFont typeface="Wingdings" pitchFamily="2" charset="2"/>
              <a:buChar char="Ø"/>
              <a:defRPr/>
            </a:pPr>
            <a:r>
              <a:rPr lang="en-US" altLang="zh-CN" sz="2000" dirty="0">
                <a:latin typeface="+mn-lt"/>
                <a:ea typeface="+mn-ea"/>
              </a:rPr>
              <a:t>We consider only up to 2</a:t>
            </a:r>
            <a:r>
              <a:rPr lang="en-US" altLang="zh-CN" sz="2000" baseline="30000" dirty="0">
                <a:latin typeface="+mn-lt"/>
                <a:ea typeface="+mn-ea"/>
              </a:rPr>
              <a:t>nd</a:t>
            </a:r>
            <a:r>
              <a:rPr lang="en-US" altLang="zh-CN" sz="2000" dirty="0">
                <a:latin typeface="+mn-lt"/>
                <a:ea typeface="+mn-ea"/>
              </a:rPr>
              <a:t> order reflections, due to the high attenuation at higher orders (low added ratio)</a:t>
            </a:r>
          </a:p>
          <a:p>
            <a:pPr marL="342900" indent="-342900">
              <a:spcAft>
                <a:spcPts val="600"/>
              </a:spcAft>
              <a:buFont typeface="Wingdings" pitchFamily="2" charset="2"/>
              <a:buChar char="Ø"/>
              <a:defRPr/>
            </a:pPr>
            <a:r>
              <a:rPr lang="en-US" altLang="zh-CN" sz="2000" b="1" dirty="0">
                <a:latin typeface="+mn-lt"/>
                <a:ea typeface="+mn-ea"/>
              </a:rPr>
              <a:t>1</a:t>
            </a:r>
            <a:r>
              <a:rPr lang="en-US" altLang="zh-CN" sz="2000" dirty="0">
                <a:latin typeface="+mn-lt"/>
                <a:ea typeface="+mn-ea"/>
              </a:rPr>
              <a:t> transmitted path and </a:t>
            </a:r>
            <a:r>
              <a:rPr lang="en-US" altLang="zh-CN" sz="2000" b="1" dirty="0">
                <a:latin typeface="+mn-lt"/>
                <a:ea typeface="+mn-ea"/>
              </a:rPr>
              <a:t>3 </a:t>
            </a:r>
            <a:r>
              <a:rPr lang="en-US" altLang="zh-CN" sz="2000" dirty="0">
                <a:latin typeface="+mn-lt"/>
                <a:ea typeface="+mn-ea"/>
              </a:rPr>
              <a:t>second-order reflection paths should be generated for ‘all parallel’ scenario</a:t>
            </a:r>
          </a:p>
          <a:p>
            <a:pPr marL="342900" indent="-342900">
              <a:spcAft>
                <a:spcPts val="600"/>
              </a:spcAft>
              <a:buFont typeface="Wingdings" pitchFamily="2" charset="2"/>
              <a:buChar char="Ø"/>
              <a:defRPr/>
            </a:pPr>
            <a:r>
              <a:rPr lang="en-US" altLang="zh-CN" sz="2000" dirty="0">
                <a:latin typeface="+mn-lt"/>
                <a:ea typeface="+mn-ea"/>
              </a:rPr>
              <a:t>The 3 types of reflection path are : </a:t>
            </a:r>
          </a:p>
          <a:p>
            <a:pPr lvl="2">
              <a:spcAft>
                <a:spcPts val="600"/>
              </a:spcAft>
              <a:defRPr/>
            </a:pPr>
            <a:r>
              <a:rPr lang="en-US" altLang="zh-CN" dirty="0">
                <a:solidFill>
                  <a:srgbClr val="002060"/>
                </a:solidFill>
                <a:latin typeface="+mn-lt"/>
                <a:ea typeface="+mn-ea"/>
              </a:rPr>
              <a:t>type1 (TX-&gt;RX metal-&gt;TX metal-&gt;RX)</a:t>
            </a:r>
          </a:p>
          <a:p>
            <a:pPr lvl="2">
              <a:spcAft>
                <a:spcPts val="600"/>
              </a:spcAft>
              <a:defRPr/>
            </a:pPr>
            <a:r>
              <a:rPr lang="en-US" altLang="zh-CN" dirty="0">
                <a:solidFill>
                  <a:srgbClr val="002060"/>
                </a:solidFill>
                <a:latin typeface="+mn-lt"/>
                <a:ea typeface="+mn-ea"/>
              </a:rPr>
              <a:t>type2 (TX-&gt;PET-&gt;TX metal-&gt;RX)</a:t>
            </a:r>
          </a:p>
          <a:p>
            <a:pPr lvl="2">
              <a:spcAft>
                <a:spcPts val="600"/>
              </a:spcAft>
              <a:defRPr/>
            </a:pPr>
            <a:r>
              <a:rPr lang="en-US" altLang="zh-CN" dirty="0">
                <a:solidFill>
                  <a:srgbClr val="002060"/>
                </a:solidFill>
                <a:latin typeface="+mn-lt"/>
                <a:ea typeface="+mn-ea"/>
              </a:rPr>
              <a:t>type3 (TX-&gt;RX metal-&gt;PET-&gt;RX)</a:t>
            </a:r>
            <a:endParaRPr lang="zh-CN" altLang="en-US" dirty="0">
              <a:solidFill>
                <a:srgbClr val="002060"/>
              </a:solidFill>
              <a:latin typeface="+mn-lt"/>
              <a:ea typeface="+mn-ea"/>
            </a:endParaRPr>
          </a:p>
          <a:p>
            <a:pPr marL="342900" indent="-342900">
              <a:buFont typeface="Wingdings" pitchFamily="2" charset="2"/>
              <a:buChar char="Ø"/>
              <a:defRPr/>
            </a:pPr>
            <a:endParaRPr lang="zh-CN" altLang="en-US" sz="2000" dirty="0">
              <a:latin typeface="+mn-lt"/>
              <a:ea typeface="+mn-ea"/>
            </a:endParaRPr>
          </a:p>
        </p:txBody>
      </p:sp>
      <p:graphicFrame>
        <p:nvGraphicFramePr>
          <p:cNvPr id="2" name="表格 1"/>
          <p:cNvGraphicFramePr>
            <a:graphicFrameLocks noGrp="1"/>
          </p:cNvGraphicFramePr>
          <p:nvPr>
            <p:extLst>
              <p:ext uri="{D42A27DB-BD31-4B8C-83A1-F6EECF244321}">
                <p14:modId xmlns:p14="http://schemas.microsoft.com/office/powerpoint/2010/main" xmlns="" val="3756035197"/>
              </p:ext>
            </p:extLst>
          </p:nvPr>
        </p:nvGraphicFramePr>
        <p:xfrm>
          <a:off x="115888" y="2168443"/>
          <a:ext cx="8866185" cy="1260475"/>
        </p:xfrm>
        <a:graphic>
          <a:graphicData uri="http://schemas.openxmlformats.org/drawingml/2006/table">
            <a:tbl>
              <a:tblPr firstRow="1" bandRow="1">
                <a:tableStyleId>{5C22544A-7EE6-4342-B048-85BDC9FD1C3A}</a:tableStyleId>
              </a:tblPr>
              <a:tblGrid>
                <a:gridCol w="900121"/>
                <a:gridCol w="1316426"/>
                <a:gridCol w="1108273"/>
                <a:gridCol w="1108273"/>
                <a:gridCol w="1108273"/>
                <a:gridCol w="1108273"/>
                <a:gridCol w="1108273"/>
                <a:gridCol w="1108273"/>
              </a:tblGrid>
              <a:tr h="371027">
                <a:tc>
                  <a:txBody>
                    <a:bodyPr/>
                    <a:lstStyle/>
                    <a:p>
                      <a:pPr algn="ctr"/>
                      <a:endParaRPr lang="zh-CN" altLang="en-US" sz="1400" dirty="0"/>
                    </a:p>
                  </a:txBody>
                  <a:tcPr marL="91442" marR="91442" marT="45743" marB="45743" anchor="ctr">
                    <a:solidFill>
                      <a:srgbClr val="C00000"/>
                    </a:solidFill>
                  </a:tcPr>
                </a:tc>
                <a:tc>
                  <a:txBody>
                    <a:bodyPr/>
                    <a:lstStyle/>
                    <a:p>
                      <a:pPr algn="ctr"/>
                      <a:r>
                        <a:rPr lang="en-US" altLang="zh-CN" sz="1400" dirty="0" smtClean="0"/>
                        <a:t>Transmitted</a:t>
                      </a:r>
                      <a:endParaRPr lang="zh-CN" altLang="en-US" sz="1400" dirty="0"/>
                    </a:p>
                  </a:txBody>
                  <a:tcPr marL="91442" marR="91442" marT="45743" marB="45743" anchor="ctr">
                    <a:solidFill>
                      <a:srgbClr val="C00000"/>
                    </a:solidFill>
                  </a:tcPr>
                </a:tc>
                <a:tc>
                  <a:txBody>
                    <a:bodyPr/>
                    <a:lstStyle/>
                    <a:p>
                      <a:pPr algn="ctr"/>
                      <a:r>
                        <a:rPr lang="en-US" altLang="zh-CN" sz="1400" dirty="0" smtClean="0"/>
                        <a:t>1</a:t>
                      </a:r>
                      <a:r>
                        <a:rPr lang="en-US" altLang="zh-CN" sz="1400" baseline="30000" dirty="0" smtClean="0"/>
                        <a:t>st</a:t>
                      </a:r>
                      <a:r>
                        <a:rPr lang="en-US" altLang="zh-CN" sz="1400" dirty="0" smtClean="0"/>
                        <a:t> order</a:t>
                      </a:r>
                      <a:endParaRPr lang="zh-CN" altLang="en-US" sz="1400" dirty="0"/>
                    </a:p>
                  </a:txBody>
                  <a:tcPr marL="91442" marR="91442" marT="45743" marB="45743" anchor="ctr">
                    <a:solidFill>
                      <a:srgbClr val="C00000"/>
                    </a:solidFill>
                  </a:tcPr>
                </a:tc>
                <a:tc>
                  <a:txBody>
                    <a:bodyPr/>
                    <a:lstStyle/>
                    <a:p>
                      <a:pPr algn="ctr"/>
                      <a:r>
                        <a:rPr lang="en-US" altLang="zh-CN" sz="1400" dirty="0" smtClean="0"/>
                        <a:t>2</a:t>
                      </a:r>
                      <a:r>
                        <a:rPr lang="en-US" altLang="zh-CN" sz="1400" baseline="30000" dirty="0" smtClean="0"/>
                        <a:t>nd</a:t>
                      </a:r>
                      <a:r>
                        <a:rPr lang="en-US" altLang="zh-CN" sz="1400" dirty="0" smtClean="0"/>
                        <a:t> order</a:t>
                      </a:r>
                      <a:endParaRPr lang="zh-CN" altLang="en-US" sz="1400" dirty="0"/>
                    </a:p>
                  </a:txBody>
                  <a:tcPr marL="91442" marR="91442" marT="45743" marB="45743" anchor="ctr">
                    <a:solidFill>
                      <a:srgbClr val="C00000"/>
                    </a:solidFill>
                  </a:tcPr>
                </a:tc>
                <a:tc>
                  <a:txBody>
                    <a:bodyPr/>
                    <a:lstStyle/>
                    <a:p>
                      <a:pPr algn="ctr"/>
                      <a:r>
                        <a:rPr lang="en-US" altLang="zh-CN" sz="1400" dirty="0" smtClean="0"/>
                        <a:t>3</a:t>
                      </a:r>
                      <a:r>
                        <a:rPr lang="en-US" altLang="zh-CN" sz="1400" baseline="30000" dirty="0" smtClean="0"/>
                        <a:t>rd</a:t>
                      </a:r>
                      <a:r>
                        <a:rPr lang="en-US" altLang="zh-CN" sz="1400" dirty="0" smtClean="0"/>
                        <a:t> order</a:t>
                      </a:r>
                      <a:endParaRPr lang="zh-CN" altLang="en-US" sz="1400" dirty="0"/>
                    </a:p>
                  </a:txBody>
                  <a:tcPr marL="91442" marR="91442" marT="45743" marB="45743" anchor="ctr">
                    <a:solidFill>
                      <a:srgbClr val="C00000"/>
                    </a:solidFill>
                  </a:tcPr>
                </a:tc>
                <a:tc>
                  <a:txBody>
                    <a:bodyPr/>
                    <a:lstStyle/>
                    <a:p>
                      <a:pPr algn="ctr"/>
                      <a:r>
                        <a:rPr lang="en-US" altLang="zh-CN" sz="1400" dirty="0" smtClean="0"/>
                        <a:t>4</a:t>
                      </a:r>
                      <a:r>
                        <a:rPr lang="en-US" altLang="zh-CN" sz="1400" baseline="30000" dirty="0" smtClean="0"/>
                        <a:t>th</a:t>
                      </a:r>
                      <a:r>
                        <a:rPr lang="en-US" altLang="zh-CN" sz="1400" dirty="0" smtClean="0"/>
                        <a:t> order</a:t>
                      </a:r>
                      <a:endParaRPr lang="zh-CN" altLang="en-US" sz="1400" dirty="0"/>
                    </a:p>
                  </a:txBody>
                  <a:tcPr marL="91442" marR="91442" marT="45743" marB="45743" anchor="ctr">
                    <a:solidFill>
                      <a:srgbClr val="C00000"/>
                    </a:solidFill>
                  </a:tcPr>
                </a:tc>
                <a:tc>
                  <a:txBody>
                    <a:bodyPr/>
                    <a:lstStyle/>
                    <a:p>
                      <a:pPr algn="ctr"/>
                      <a:r>
                        <a:rPr lang="en-US" altLang="zh-CN" sz="1400" dirty="0" smtClean="0"/>
                        <a:t>5</a:t>
                      </a:r>
                      <a:r>
                        <a:rPr lang="en-US" altLang="zh-CN" sz="1400" baseline="30000" dirty="0" smtClean="0"/>
                        <a:t>th</a:t>
                      </a:r>
                      <a:r>
                        <a:rPr lang="en-US" altLang="zh-CN" sz="1400" dirty="0" smtClean="0"/>
                        <a:t> order</a:t>
                      </a:r>
                      <a:endParaRPr lang="zh-CN" altLang="en-US" sz="1400" dirty="0"/>
                    </a:p>
                  </a:txBody>
                  <a:tcPr marL="91442" marR="91442" marT="45743" marB="45743" anchor="ctr">
                    <a:solidFill>
                      <a:srgbClr val="C00000"/>
                    </a:solidFill>
                  </a:tcPr>
                </a:tc>
                <a:tc>
                  <a:txBody>
                    <a:bodyPr/>
                    <a:lstStyle/>
                    <a:p>
                      <a:pPr algn="ctr"/>
                      <a:r>
                        <a:rPr lang="en-US" altLang="zh-CN" sz="1400" dirty="0" smtClean="0"/>
                        <a:t>6</a:t>
                      </a:r>
                      <a:r>
                        <a:rPr lang="en-US" altLang="zh-CN" sz="1400" baseline="30000" dirty="0" smtClean="0"/>
                        <a:t>th</a:t>
                      </a:r>
                      <a:r>
                        <a:rPr lang="en-US" altLang="zh-CN" sz="1400" dirty="0" smtClean="0"/>
                        <a:t> order</a:t>
                      </a:r>
                      <a:endParaRPr lang="zh-CN" altLang="en-US" sz="1400" dirty="0"/>
                    </a:p>
                  </a:txBody>
                  <a:tcPr marL="91442" marR="91442" marT="45743" marB="45743" anchor="ctr">
                    <a:solidFill>
                      <a:srgbClr val="C00000"/>
                    </a:solidFill>
                  </a:tcPr>
                </a:tc>
              </a:tr>
              <a:tr h="371027">
                <a:tc>
                  <a:txBody>
                    <a:bodyPr/>
                    <a:lstStyle/>
                    <a:p>
                      <a:pPr algn="ctr"/>
                      <a:r>
                        <a:rPr lang="en-US" altLang="zh-CN" sz="1400" b="1" kern="1200" dirty="0" smtClean="0">
                          <a:solidFill>
                            <a:schemeClr val="lt1"/>
                          </a:solidFill>
                          <a:latin typeface="+mn-lt"/>
                          <a:ea typeface="+mn-ea"/>
                          <a:cs typeface="+mn-cs"/>
                        </a:rPr>
                        <a:t>Number</a:t>
                      </a:r>
                      <a:endParaRPr lang="zh-CN" altLang="en-US" sz="1400" b="1" kern="1200" dirty="0">
                        <a:solidFill>
                          <a:schemeClr val="lt1"/>
                        </a:solidFill>
                        <a:latin typeface="+mn-lt"/>
                        <a:ea typeface="+mn-ea"/>
                        <a:cs typeface="+mn-cs"/>
                      </a:endParaRPr>
                    </a:p>
                  </a:txBody>
                  <a:tcPr marL="91442" marR="91442" marT="45743" marB="45743" anchor="ctr">
                    <a:solidFill>
                      <a:srgbClr val="C00000"/>
                    </a:solidFill>
                  </a:tcPr>
                </a:tc>
                <a:tc>
                  <a:txBody>
                    <a:bodyPr/>
                    <a:lstStyle/>
                    <a:p>
                      <a:pPr algn="ctr"/>
                      <a:r>
                        <a:rPr lang="en-US" altLang="zh-CN" sz="1400" dirty="0" smtClean="0"/>
                        <a:t>1</a:t>
                      </a:r>
                      <a:endParaRPr lang="zh-CN" altLang="en-US" sz="1400" dirty="0"/>
                    </a:p>
                  </a:txBody>
                  <a:tcPr marL="91442" marR="91442" marT="45743" marB="45743" anchor="ctr"/>
                </a:tc>
                <a:tc>
                  <a:txBody>
                    <a:bodyPr/>
                    <a:lstStyle/>
                    <a:p>
                      <a:pPr algn="ctr"/>
                      <a:r>
                        <a:rPr lang="en-US" altLang="zh-CN" sz="1400" dirty="0" smtClean="0"/>
                        <a:t>0</a:t>
                      </a:r>
                      <a:endParaRPr lang="zh-CN" altLang="en-US" sz="1400" dirty="0"/>
                    </a:p>
                  </a:txBody>
                  <a:tcPr marL="91442" marR="91442" marT="45743" marB="45743" anchor="ctr"/>
                </a:tc>
                <a:tc>
                  <a:txBody>
                    <a:bodyPr/>
                    <a:lstStyle/>
                    <a:p>
                      <a:pPr algn="ctr"/>
                      <a:r>
                        <a:rPr lang="en-US" altLang="zh-CN" sz="1400" dirty="0" smtClean="0"/>
                        <a:t>3</a:t>
                      </a:r>
                      <a:endParaRPr lang="zh-CN" altLang="en-US" sz="1400" dirty="0"/>
                    </a:p>
                  </a:txBody>
                  <a:tcPr marL="91442" marR="91442" marT="45743" marB="45743" anchor="ctr"/>
                </a:tc>
                <a:tc>
                  <a:txBody>
                    <a:bodyPr/>
                    <a:lstStyle/>
                    <a:p>
                      <a:pPr algn="ctr"/>
                      <a:r>
                        <a:rPr lang="en-US" altLang="zh-CN" sz="1400" dirty="0" smtClean="0"/>
                        <a:t>0</a:t>
                      </a:r>
                      <a:endParaRPr lang="zh-CN" altLang="en-US" sz="1400" dirty="0"/>
                    </a:p>
                  </a:txBody>
                  <a:tcPr marL="91442" marR="91442" marT="45743" marB="45743" anchor="ctr"/>
                </a:tc>
                <a:tc>
                  <a:txBody>
                    <a:bodyPr/>
                    <a:lstStyle/>
                    <a:p>
                      <a:pPr algn="ctr"/>
                      <a:r>
                        <a:rPr lang="en-US" altLang="zh-CN" sz="1400" dirty="0" smtClean="0"/>
                        <a:t>8</a:t>
                      </a:r>
                      <a:endParaRPr lang="zh-CN" altLang="en-US" sz="1400" dirty="0"/>
                    </a:p>
                  </a:txBody>
                  <a:tcPr marL="91442" marR="91442" marT="45743" marB="45743" anchor="ctr"/>
                </a:tc>
                <a:tc>
                  <a:txBody>
                    <a:bodyPr/>
                    <a:lstStyle/>
                    <a:p>
                      <a:pPr algn="ctr"/>
                      <a:r>
                        <a:rPr lang="en-US" altLang="zh-CN" sz="1400" dirty="0" smtClean="0"/>
                        <a:t>0</a:t>
                      </a:r>
                      <a:endParaRPr lang="zh-CN" altLang="en-US" sz="1400" dirty="0"/>
                    </a:p>
                  </a:txBody>
                  <a:tcPr marL="91442" marR="91442" marT="45743" marB="45743" anchor="ctr"/>
                </a:tc>
                <a:tc>
                  <a:txBody>
                    <a:bodyPr/>
                    <a:lstStyle/>
                    <a:p>
                      <a:pPr algn="ctr"/>
                      <a:r>
                        <a:rPr lang="en-US" altLang="zh-CN" sz="1400" dirty="0" smtClean="0"/>
                        <a:t>21</a:t>
                      </a:r>
                      <a:endParaRPr lang="zh-CN" altLang="en-US" sz="1400" dirty="0"/>
                    </a:p>
                  </a:txBody>
                  <a:tcPr marL="91442" marR="91442" marT="45743" marB="45743" anchor="ctr"/>
                </a:tc>
              </a:tr>
              <a:tr h="518421">
                <a:tc>
                  <a:txBody>
                    <a:bodyPr/>
                    <a:lstStyle/>
                    <a:p>
                      <a:pPr algn="ctr"/>
                      <a:r>
                        <a:rPr lang="en-US" altLang="zh-CN" sz="1400" b="1" kern="1200" dirty="0" smtClean="0">
                          <a:solidFill>
                            <a:schemeClr val="lt1"/>
                          </a:solidFill>
                          <a:latin typeface="+mn-lt"/>
                          <a:ea typeface="+mn-ea"/>
                          <a:cs typeface="+mn-cs"/>
                        </a:rPr>
                        <a:t>Added ratio</a:t>
                      </a:r>
                      <a:endParaRPr lang="zh-CN" altLang="en-US" sz="1400" b="1" kern="1200" dirty="0">
                        <a:solidFill>
                          <a:schemeClr val="lt1"/>
                        </a:solidFill>
                        <a:latin typeface="+mn-lt"/>
                        <a:ea typeface="+mn-ea"/>
                        <a:cs typeface="+mn-cs"/>
                      </a:endParaRPr>
                    </a:p>
                  </a:txBody>
                  <a:tcPr marL="91442" marR="91442" marT="45743" marB="45743" anchor="ctr">
                    <a:solidFill>
                      <a:srgbClr val="C00000"/>
                    </a:solidFill>
                  </a:tcPr>
                </a:tc>
                <a:tc>
                  <a:txBody>
                    <a:bodyPr/>
                    <a:lstStyle/>
                    <a:p>
                      <a:pPr algn="ctr"/>
                      <a:r>
                        <a:rPr lang="en-US" altLang="zh-CN" sz="1400" dirty="0" smtClean="0"/>
                        <a:t>--</a:t>
                      </a:r>
                      <a:endParaRPr lang="zh-CN" altLang="en-US" sz="1400" dirty="0"/>
                    </a:p>
                  </a:txBody>
                  <a:tcPr marL="91442" marR="91442" marT="45743" marB="45743" anchor="ctr"/>
                </a:tc>
                <a:tc>
                  <a:txBody>
                    <a:bodyPr/>
                    <a:lstStyle/>
                    <a:p>
                      <a:pPr algn="ctr"/>
                      <a:r>
                        <a:rPr lang="en-US" altLang="zh-CN" sz="1400" dirty="0" smtClean="0"/>
                        <a:t>--</a:t>
                      </a:r>
                      <a:endParaRPr lang="zh-CN" altLang="en-US" sz="1400" dirty="0"/>
                    </a:p>
                  </a:txBody>
                  <a:tcPr marL="91442" marR="91442" marT="45743" marB="45743" anchor="ctr"/>
                </a:tc>
                <a:tc>
                  <a:txBody>
                    <a:bodyPr/>
                    <a:lstStyle/>
                    <a:p>
                      <a:pPr algn="ctr"/>
                      <a:r>
                        <a:rPr lang="en-US" altLang="zh-CN" sz="1400" dirty="0" smtClean="0"/>
                        <a:t>30.09%</a:t>
                      </a:r>
                      <a:endParaRPr lang="zh-CN" altLang="en-US" sz="1400" dirty="0"/>
                    </a:p>
                  </a:txBody>
                  <a:tcPr marL="91442" marR="91442" marT="45743" marB="45743" anchor="ctr"/>
                </a:tc>
                <a:tc>
                  <a:txBody>
                    <a:bodyPr/>
                    <a:lstStyle/>
                    <a:p>
                      <a:pPr algn="ctr"/>
                      <a:r>
                        <a:rPr lang="en-US" altLang="zh-CN" sz="1400" dirty="0" smtClean="0"/>
                        <a:t>--</a:t>
                      </a:r>
                      <a:endParaRPr lang="zh-CN" altLang="en-US" sz="1400" dirty="0"/>
                    </a:p>
                  </a:txBody>
                  <a:tcPr marL="91442" marR="91442" marT="45743" marB="45743" anchor="ctr"/>
                </a:tc>
                <a:tc>
                  <a:txBody>
                    <a:bodyPr/>
                    <a:lstStyle/>
                    <a:p>
                      <a:pPr algn="ctr"/>
                      <a:r>
                        <a:rPr lang="en-US" altLang="zh-CN" sz="1400" dirty="0" smtClean="0"/>
                        <a:t>1.98%</a:t>
                      </a:r>
                      <a:endParaRPr lang="zh-CN" altLang="en-US" sz="1400" dirty="0"/>
                    </a:p>
                  </a:txBody>
                  <a:tcPr marL="91442" marR="91442" marT="45743" marB="45743" anchor="ctr"/>
                </a:tc>
                <a:tc>
                  <a:txBody>
                    <a:bodyPr/>
                    <a:lstStyle/>
                    <a:p>
                      <a:pPr algn="ctr"/>
                      <a:r>
                        <a:rPr lang="en-US" altLang="zh-CN" sz="1400" dirty="0" smtClean="0"/>
                        <a:t>--</a:t>
                      </a:r>
                      <a:endParaRPr lang="zh-CN" altLang="en-US" sz="1400" dirty="0"/>
                    </a:p>
                  </a:txBody>
                  <a:tcPr marL="91442" marR="91442" marT="45743" marB="45743" anchor="ctr"/>
                </a:tc>
                <a:tc>
                  <a:txBody>
                    <a:bodyPr/>
                    <a:lstStyle/>
                    <a:p>
                      <a:pPr algn="ctr"/>
                      <a:r>
                        <a:rPr lang="en-US" altLang="zh-CN" sz="1400" dirty="0" smtClean="0"/>
                        <a:t>0.20%</a:t>
                      </a:r>
                      <a:endParaRPr lang="zh-CN" altLang="en-US" sz="1400" dirty="0"/>
                    </a:p>
                  </a:txBody>
                  <a:tcPr marL="91442" marR="91442" marT="45743" marB="45743" anchor="ctr"/>
                </a:tc>
              </a:tr>
            </a:tbl>
          </a:graphicData>
        </a:graphic>
      </p:graphicFrame>
      <p:sp>
        <p:nvSpPr>
          <p:cNvPr id="20525" name="TextBox 3"/>
          <p:cNvSpPr txBox="1">
            <a:spLocks noChangeArrowheads="1"/>
          </p:cNvSpPr>
          <p:nvPr/>
        </p:nvSpPr>
        <p:spPr bwMode="auto">
          <a:xfrm>
            <a:off x="115888" y="3519405"/>
            <a:ext cx="1668462"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000" b="1"/>
              <a:t>Conclusion:</a:t>
            </a:r>
            <a:endParaRPr lang="zh-CN" altLang="en-US" sz="2000" b="1"/>
          </a:p>
        </p:txBody>
      </p:sp>
    </p:spTree>
    <p:extLst>
      <p:ext uri="{BB962C8B-B14F-4D97-AF65-F5344CB8AC3E}">
        <p14:creationId xmlns:p14="http://schemas.microsoft.com/office/powerpoint/2010/main" xmlns="" val="31522392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1"/>
          <p:cNvSpPr>
            <a:spLocks noGrp="1"/>
          </p:cNvSpPr>
          <p:nvPr>
            <p:ph type="title"/>
          </p:nvPr>
        </p:nvSpPr>
        <p:spPr>
          <a:xfrm>
            <a:off x="490929" y="371010"/>
            <a:ext cx="8578121" cy="1066800"/>
          </a:xfrm>
        </p:spPr>
        <p:txBody>
          <a:bodyPr/>
          <a:lstStyle/>
          <a:p>
            <a:r>
              <a:rPr lang="en-US" altLang="zh-CN" dirty="0" smtClean="0">
                <a:ea typeface="宋体" charset="-122"/>
              </a:rPr>
              <a:t>3. Parameter Extraction-amplitude of path</a:t>
            </a:r>
          </a:p>
        </p:txBody>
      </p:sp>
      <p:sp>
        <p:nvSpPr>
          <p:cNvPr id="21507"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2D2F21A6-3558-4BFB-AD0A-54A18112F6B5}" type="datetime1">
              <a:rPr lang="zh-CN" altLang="en-US" smtClean="0">
                <a:solidFill>
                  <a:srgbClr val="898989"/>
                </a:solidFill>
              </a:rPr>
              <a:pPr/>
              <a:t>2016/3/2</a:t>
            </a:fld>
            <a:endParaRPr lang="zh-CN" altLang="en-US" smtClean="0">
              <a:solidFill>
                <a:srgbClr val="898989"/>
              </a:solidFill>
            </a:endParaRPr>
          </a:p>
        </p:txBody>
      </p:sp>
      <p:sp>
        <p:nvSpPr>
          <p:cNvPr id="21508"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FE7FA3EF-CB1A-4EA2-9770-EBF7DEA9AF58}" type="slidenum">
              <a:rPr lang="zh-CN" altLang="en-US" smtClean="0">
                <a:solidFill>
                  <a:srgbClr val="898989"/>
                </a:solidFill>
              </a:rPr>
              <a:pPr/>
              <a:t>17</a:t>
            </a:fld>
            <a:endParaRPr lang="zh-CN" altLang="en-US" smtClean="0">
              <a:solidFill>
                <a:srgbClr val="898989"/>
              </a:solidFill>
            </a:endParaRPr>
          </a:p>
        </p:txBody>
      </p:sp>
      <p:graphicFrame>
        <p:nvGraphicFramePr>
          <p:cNvPr id="21509" name="对象 1"/>
          <p:cNvGraphicFramePr>
            <a:graphicFrameLocks noChangeAspect="1"/>
          </p:cNvGraphicFramePr>
          <p:nvPr>
            <p:extLst>
              <p:ext uri="{D42A27DB-BD31-4B8C-83A1-F6EECF244321}">
                <p14:modId xmlns:p14="http://schemas.microsoft.com/office/powerpoint/2010/main" xmlns="" val="2519867555"/>
              </p:ext>
            </p:extLst>
          </p:nvPr>
        </p:nvGraphicFramePr>
        <p:xfrm>
          <a:off x="2051050" y="1914963"/>
          <a:ext cx="5167313" cy="1395412"/>
        </p:xfrm>
        <a:graphic>
          <a:graphicData uri="http://schemas.openxmlformats.org/presentationml/2006/ole">
            <p:oleObj spid="_x0000_s64544" name="Equation" r:id="rId3" imgW="2540000" imgH="685800" progId="">
              <p:embed/>
            </p:oleObj>
          </a:graphicData>
        </a:graphic>
      </p:graphicFrame>
      <p:sp>
        <p:nvSpPr>
          <p:cNvPr id="21510" name="TextBox 3"/>
          <p:cNvSpPr txBox="1">
            <a:spLocks noChangeArrowheads="1"/>
          </p:cNvSpPr>
          <p:nvPr/>
        </p:nvSpPr>
        <p:spPr bwMode="auto">
          <a:xfrm>
            <a:off x="296863" y="1185315"/>
            <a:ext cx="4075411"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marL="285750" indent="-285750">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buFont typeface="Wingdings" pitchFamily="2" charset="2"/>
              <a:buChar char="Ø"/>
            </a:pPr>
            <a:r>
              <a:rPr lang="en-US" altLang="zh-CN" sz="2000" b="1" dirty="0"/>
              <a:t>Transmitted path attenuation:</a:t>
            </a:r>
            <a:endParaRPr lang="zh-CN" altLang="en-US" sz="2000" b="1" dirty="0"/>
          </a:p>
        </p:txBody>
      </p:sp>
      <p:graphicFrame>
        <p:nvGraphicFramePr>
          <p:cNvPr id="21511" name="对象 4"/>
          <p:cNvGraphicFramePr>
            <a:graphicFrameLocks noChangeAspect="1"/>
          </p:cNvGraphicFramePr>
          <p:nvPr>
            <p:extLst>
              <p:ext uri="{D42A27DB-BD31-4B8C-83A1-F6EECF244321}">
                <p14:modId xmlns:p14="http://schemas.microsoft.com/office/powerpoint/2010/main" xmlns="" val="3920383223"/>
              </p:ext>
            </p:extLst>
          </p:nvPr>
        </p:nvGraphicFramePr>
        <p:xfrm>
          <a:off x="4513107" y="1385370"/>
          <a:ext cx="1349375" cy="363538"/>
        </p:xfrm>
        <a:graphic>
          <a:graphicData uri="http://schemas.openxmlformats.org/presentationml/2006/ole">
            <p:oleObj spid="_x0000_s64545" name="Equation" r:id="rId4" imgW="850900" imgH="228600" progId="">
              <p:embed/>
            </p:oleObj>
          </a:graphicData>
        </a:graphic>
      </p:graphicFrame>
      <p:graphicFrame>
        <p:nvGraphicFramePr>
          <p:cNvPr id="21512" name="对象 7"/>
          <p:cNvGraphicFramePr>
            <a:graphicFrameLocks noChangeAspect="1"/>
          </p:cNvGraphicFramePr>
          <p:nvPr>
            <p:extLst>
              <p:ext uri="{D42A27DB-BD31-4B8C-83A1-F6EECF244321}">
                <p14:modId xmlns:p14="http://schemas.microsoft.com/office/powerpoint/2010/main" xmlns="" val="3091950684"/>
              </p:ext>
            </p:extLst>
          </p:nvPr>
        </p:nvGraphicFramePr>
        <p:xfrm>
          <a:off x="2136775" y="4365023"/>
          <a:ext cx="4540250" cy="436562"/>
        </p:xfrm>
        <a:graphic>
          <a:graphicData uri="http://schemas.openxmlformats.org/presentationml/2006/ole">
            <p:oleObj spid="_x0000_s64546" name="Equation" r:id="rId5" imgW="2514600" imgH="241300" progId="">
              <p:embed/>
            </p:oleObj>
          </a:graphicData>
        </a:graphic>
      </p:graphicFrame>
      <p:sp>
        <p:nvSpPr>
          <p:cNvPr id="9" name="矩形 8"/>
          <p:cNvSpPr/>
          <p:nvPr/>
        </p:nvSpPr>
        <p:spPr>
          <a:xfrm>
            <a:off x="6551613" y="2843650"/>
            <a:ext cx="666750" cy="466725"/>
          </a:xfrm>
          <a:prstGeom prst="rect">
            <a:avLst/>
          </a:prstGeom>
          <a:noFill/>
          <a:ln w="38100">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zh-CN" altLang="en-US" dirty="0"/>
          </a:p>
        </p:txBody>
      </p:sp>
      <p:sp>
        <p:nvSpPr>
          <p:cNvPr id="21514" name="TextBox 10"/>
          <p:cNvSpPr txBox="1">
            <a:spLocks noChangeArrowheads="1"/>
          </p:cNvSpPr>
          <p:nvPr/>
        </p:nvSpPr>
        <p:spPr bwMode="auto">
          <a:xfrm>
            <a:off x="5346700" y="3354825"/>
            <a:ext cx="2891882"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1400">
                <a:solidFill>
                  <a:srgbClr val="C00000"/>
                </a:solidFill>
              </a:rPr>
              <a:t>Calibrated Attenuation due to PET</a:t>
            </a:r>
            <a:endParaRPr lang="zh-CN" altLang="en-US" sz="1400">
              <a:solidFill>
                <a:srgbClr val="C00000"/>
              </a:solidFill>
            </a:endParaRPr>
          </a:p>
        </p:txBody>
      </p:sp>
      <p:sp>
        <p:nvSpPr>
          <p:cNvPr id="21515" name="TextBox 14"/>
          <p:cNvSpPr txBox="1">
            <a:spLocks noChangeArrowheads="1"/>
          </p:cNvSpPr>
          <p:nvPr/>
        </p:nvSpPr>
        <p:spPr bwMode="auto">
          <a:xfrm>
            <a:off x="431800" y="3731975"/>
            <a:ext cx="46736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marL="285750" indent="-285750">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buFont typeface="Wingdings" pitchFamily="2" charset="2"/>
              <a:buChar char="Ø"/>
            </a:pPr>
            <a:r>
              <a:rPr lang="en-US" altLang="zh-CN" sz="2000" b="1" dirty="0"/>
              <a:t>3 types of second order reflection:</a:t>
            </a:r>
            <a:endParaRPr lang="zh-CN" altLang="en-US" sz="2000" b="1" dirty="0"/>
          </a:p>
        </p:txBody>
      </p:sp>
      <p:sp>
        <p:nvSpPr>
          <p:cNvPr id="12" name="矩形 11"/>
          <p:cNvSpPr/>
          <p:nvPr/>
        </p:nvSpPr>
        <p:spPr>
          <a:xfrm>
            <a:off x="3716338" y="4365023"/>
            <a:ext cx="811212" cy="539750"/>
          </a:xfrm>
          <a:prstGeom prst="rect">
            <a:avLst/>
          </a:prstGeom>
          <a:noFill/>
          <a:ln w="28575">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zh-CN" altLang="en-US" sz="1400" dirty="0"/>
          </a:p>
        </p:txBody>
      </p:sp>
      <p:sp>
        <p:nvSpPr>
          <p:cNvPr id="13" name="矩形 12"/>
          <p:cNvSpPr/>
          <p:nvPr/>
        </p:nvSpPr>
        <p:spPr>
          <a:xfrm>
            <a:off x="4662488" y="4365023"/>
            <a:ext cx="241300" cy="539750"/>
          </a:xfrm>
          <a:prstGeom prst="rect">
            <a:avLst/>
          </a:prstGeom>
          <a:noFill/>
          <a:ln w="28575">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zh-CN" altLang="en-US" sz="1400" dirty="0"/>
          </a:p>
        </p:txBody>
      </p:sp>
      <p:sp>
        <p:nvSpPr>
          <p:cNvPr id="14" name="矩形 13"/>
          <p:cNvSpPr/>
          <p:nvPr/>
        </p:nvSpPr>
        <p:spPr>
          <a:xfrm>
            <a:off x="6237288" y="4333273"/>
            <a:ext cx="439737" cy="571500"/>
          </a:xfrm>
          <a:prstGeom prst="rect">
            <a:avLst/>
          </a:prstGeom>
          <a:noFill/>
          <a:ln w="28575">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zh-CN" altLang="en-US" dirty="0"/>
          </a:p>
        </p:txBody>
      </p:sp>
      <p:sp>
        <p:nvSpPr>
          <p:cNvPr id="21519" name="TextBox 18"/>
          <p:cNvSpPr txBox="1">
            <a:spLocks noChangeArrowheads="1"/>
          </p:cNvSpPr>
          <p:nvPr/>
        </p:nvSpPr>
        <p:spPr bwMode="auto">
          <a:xfrm>
            <a:off x="1638300" y="5923948"/>
            <a:ext cx="4781950"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1400">
                <a:solidFill>
                  <a:srgbClr val="C00000"/>
                </a:solidFill>
              </a:rPr>
              <a:t>Different distribution models  for different types of ref. path</a:t>
            </a:r>
            <a:endParaRPr lang="zh-CN" altLang="en-US" sz="1400">
              <a:solidFill>
                <a:srgbClr val="C00000"/>
              </a:solidFill>
            </a:endParaRPr>
          </a:p>
        </p:txBody>
      </p:sp>
      <p:graphicFrame>
        <p:nvGraphicFramePr>
          <p:cNvPr id="21520" name="对象 1"/>
          <p:cNvGraphicFramePr>
            <a:graphicFrameLocks noChangeAspect="1"/>
          </p:cNvGraphicFramePr>
          <p:nvPr>
            <p:extLst>
              <p:ext uri="{D42A27DB-BD31-4B8C-83A1-F6EECF244321}">
                <p14:modId xmlns:p14="http://schemas.microsoft.com/office/powerpoint/2010/main" xmlns="" val="2810109425"/>
              </p:ext>
            </p:extLst>
          </p:nvPr>
        </p:nvGraphicFramePr>
        <p:xfrm>
          <a:off x="2152650" y="4912710"/>
          <a:ext cx="798513" cy="449263"/>
        </p:xfrm>
        <a:graphic>
          <a:graphicData uri="http://schemas.openxmlformats.org/presentationml/2006/ole">
            <p:oleObj spid="_x0000_s64547" name="Equation" r:id="rId6" imgW="406224" imgH="228501" progId="">
              <p:embed/>
            </p:oleObj>
          </a:graphicData>
        </a:graphic>
      </p:graphicFrame>
      <p:sp>
        <p:nvSpPr>
          <p:cNvPr id="21521" name="TextBox 18"/>
          <p:cNvSpPr txBox="1">
            <a:spLocks noChangeArrowheads="1"/>
          </p:cNvSpPr>
          <p:nvPr/>
        </p:nvSpPr>
        <p:spPr bwMode="auto">
          <a:xfrm>
            <a:off x="2822575" y="4990498"/>
            <a:ext cx="3422668"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1400"/>
              <a:t>The offset compared with transmitted ray</a:t>
            </a:r>
            <a:endParaRPr lang="zh-CN" altLang="en-US" sz="1400"/>
          </a:p>
        </p:txBody>
      </p:sp>
      <p:graphicFrame>
        <p:nvGraphicFramePr>
          <p:cNvPr id="21522" name="对象 2"/>
          <p:cNvGraphicFramePr>
            <a:graphicFrameLocks noChangeAspect="1"/>
          </p:cNvGraphicFramePr>
          <p:nvPr>
            <p:extLst>
              <p:ext uri="{D42A27DB-BD31-4B8C-83A1-F6EECF244321}">
                <p14:modId xmlns:p14="http://schemas.microsoft.com/office/powerpoint/2010/main" xmlns="" val="3768726412"/>
              </p:ext>
            </p:extLst>
          </p:nvPr>
        </p:nvGraphicFramePr>
        <p:xfrm>
          <a:off x="2232025" y="5355623"/>
          <a:ext cx="404813" cy="560387"/>
        </p:xfrm>
        <a:graphic>
          <a:graphicData uri="http://schemas.openxmlformats.org/presentationml/2006/ole">
            <p:oleObj spid="_x0000_s64548" name="Equation" r:id="rId7" imgW="165028" imgH="228501" progId="">
              <p:embed/>
            </p:oleObj>
          </a:graphicData>
        </a:graphic>
      </p:graphicFrame>
      <p:sp>
        <p:nvSpPr>
          <p:cNvPr id="21523" name="TextBox 18"/>
          <p:cNvSpPr txBox="1">
            <a:spLocks noChangeArrowheads="1"/>
          </p:cNvSpPr>
          <p:nvPr/>
        </p:nvSpPr>
        <p:spPr bwMode="auto">
          <a:xfrm>
            <a:off x="2667000" y="5450873"/>
            <a:ext cx="1694182"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1400"/>
              <a:t>Slope along delay, </a:t>
            </a:r>
            <a:endParaRPr lang="zh-CN" altLang="en-US" sz="1400"/>
          </a:p>
        </p:txBody>
      </p:sp>
      <p:graphicFrame>
        <p:nvGraphicFramePr>
          <p:cNvPr id="21524" name="对象 3"/>
          <p:cNvGraphicFramePr>
            <a:graphicFrameLocks noChangeAspect="1"/>
          </p:cNvGraphicFramePr>
          <p:nvPr>
            <p:extLst>
              <p:ext uri="{D42A27DB-BD31-4B8C-83A1-F6EECF244321}">
                <p14:modId xmlns:p14="http://schemas.microsoft.com/office/powerpoint/2010/main" xmlns="" val="3724021103"/>
              </p:ext>
            </p:extLst>
          </p:nvPr>
        </p:nvGraphicFramePr>
        <p:xfrm>
          <a:off x="4751388" y="5409598"/>
          <a:ext cx="519112" cy="490537"/>
        </p:xfrm>
        <a:graphic>
          <a:graphicData uri="http://schemas.openxmlformats.org/presentationml/2006/ole">
            <p:oleObj spid="_x0000_s64549" name="Equation" r:id="rId8" imgW="241300" imgH="228600" progId="">
              <p:embed/>
            </p:oleObj>
          </a:graphicData>
        </a:graphic>
      </p:graphicFrame>
      <p:sp>
        <p:nvSpPr>
          <p:cNvPr id="21525" name="TextBox 20"/>
          <p:cNvSpPr txBox="1">
            <a:spLocks noChangeArrowheads="1"/>
          </p:cNvSpPr>
          <p:nvPr/>
        </p:nvSpPr>
        <p:spPr bwMode="auto">
          <a:xfrm>
            <a:off x="5286375" y="5433410"/>
            <a:ext cx="2042034"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1400"/>
              <a:t>Variation of fitting result</a:t>
            </a:r>
            <a:endParaRPr lang="zh-CN" altLang="en-US" sz="1400"/>
          </a:p>
        </p:txBody>
      </p:sp>
    </p:spTree>
    <p:extLst>
      <p:ext uri="{BB962C8B-B14F-4D97-AF65-F5344CB8AC3E}">
        <p14:creationId xmlns:p14="http://schemas.microsoft.com/office/powerpoint/2010/main" xmlns="" val="7479519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p:txBody>
          <a:bodyPr/>
          <a:lstStyle/>
          <a:p>
            <a:r>
              <a:rPr lang="en-US" altLang="zh-CN" dirty="0" smtClean="0">
                <a:ea typeface="宋体" charset="-122"/>
              </a:rPr>
              <a:t>3. Parameter Extraction-Cross Polarization discrimination</a:t>
            </a:r>
          </a:p>
        </p:txBody>
      </p:sp>
      <p:sp>
        <p:nvSpPr>
          <p:cNvPr id="22531"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2DA25B33-E390-46A4-B78E-860EC891ABD2}" type="datetime1">
              <a:rPr lang="zh-CN" altLang="en-US" smtClean="0">
                <a:solidFill>
                  <a:srgbClr val="898989"/>
                </a:solidFill>
              </a:rPr>
              <a:pPr/>
              <a:t>2016/3/2</a:t>
            </a:fld>
            <a:endParaRPr lang="zh-CN" altLang="en-US" smtClean="0">
              <a:solidFill>
                <a:srgbClr val="898989"/>
              </a:solidFill>
            </a:endParaRPr>
          </a:p>
        </p:txBody>
      </p:sp>
      <p:sp>
        <p:nvSpPr>
          <p:cNvPr id="22532"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740D050-A7A1-4133-B485-3800611FF1DC}" type="slidenum">
              <a:rPr lang="zh-CN" altLang="en-US" smtClean="0">
                <a:solidFill>
                  <a:srgbClr val="898989"/>
                </a:solidFill>
              </a:rPr>
              <a:pPr/>
              <a:t>18</a:t>
            </a:fld>
            <a:endParaRPr lang="zh-CN" altLang="en-US" smtClean="0">
              <a:solidFill>
                <a:srgbClr val="898989"/>
              </a:solidFill>
            </a:endParaRPr>
          </a:p>
        </p:txBody>
      </p:sp>
      <p:graphicFrame>
        <p:nvGraphicFramePr>
          <p:cNvPr id="22533" name="对象 4"/>
          <p:cNvGraphicFramePr>
            <a:graphicFrameLocks noChangeAspect="1"/>
          </p:cNvGraphicFramePr>
          <p:nvPr>
            <p:extLst>
              <p:ext uri="{D42A27DB-BD31-4B8C-83A1-F6EECF244321}">
                <p14:modId xmlns:p14="http://schemas.microsoft.com/office/powerpoint/2010/main" xmlns="" val="413217918"/>
              </p:ext>
            </p:extLst>
          </p:nvPr>
        </p:nvGraphicFramePr>
        <p:xfrm>
          <a:off x="3035300" y="4808738"/>
          <a:ext cx="2278063" cy="709612"/>
        </p:xfrm>
        <a:graphic>
          <a:graphicData uri="http://schemas.openxmlformats.org/presentationml/2006/ole">
            <p:oleObj spid="_x0000_s65558" name="Equation" r:id="rId3" imgW="1384300" imgH="431800" progId="">
              <p:embed/>
            </p:oleObj>
          </a:graphicData>
        </a:graphic>
      </p:graphicFrame>
      <p:graphicFrame>
        <p:nvGraphicFramePr>
          <p:cNvPr id="22534" name="对象 5"/>
          <p:cNvGraphicFramePr>
            <a:graphicFrameLocks noChangeAspect="1"/>
          </p:cNvGraphicFramePr>
          <p:nvPr>
            <p:extLst>
              <p:ext uri="{D42A27DB-BD31-4B8C-83A1-F6EECF244321}">
                <p14:modId xmlns:p14="http://schemas.microsoft.com/office/powerpoint/2010/main" xmlns="" val="3087845467"/>
              </p:ext>
            </p:extLst>
          </p:nvPr>
        </p:nvGraphicFramePr>
        <p:xfrm>
          <a:off x="2457450" y="3056138"/>
          <a:ext cx="3689350" cy="1435100"/>
        </p:xfrm>
        <a:graphic>
          <a:graphicData uri="http://schemas.openxmlformats.org/presentationml/2006/ole">
            <p:oleObj spid="_x0000_s65559" name="Equation" r:id="rId4" imgW="2222500" imgH="863600" progId="">
              <p:embed/>
            </p:oleObj>
          </a:graphicData>
        </a:graphic>
      </p:graphicFrame>
      <p:graphicFrame>
        <p:nvGraphicFramePr>
          <p:cNvPr id="22535" name="对象 6"/>
          <p:cNvGraphicFramePr>
            <a:graphicFrameLocks noChangeAspect="1"/>
          </p:cNvGraphicFramePr>
          <p:nvPr>
            <p:extLst>
              <p:ext uri="{D42A27DB-BD31-4B8C-83A1-F6EECF244321}">
                <p14:modId xmlns:p14="http://schemas.microsoft.com/office/powerpoint/2010/main" xmlns="" val="3936417651"/>
              </p:ext>
            </p:extLst>
          </p:nvPr>
        </p:nvGraphicFramePr>
        <p:xfrm>
          <a:off x="5705475" y="1838525"/>
          <a:ext cx="2640013" cy="865188"/>
        </p:xfrm>
        <a:graphic>
          <a:graphicData uri="http://schemas.openxmlformats.org/presentationml/2006/ole">
            <p:oleObj spid="_x0000_s65560" name="Equation" r:id="rId5" imgW="1473200" imgH="482600" progId="">
              <p:embed/>
            </p:oleObj>
          </a:graphicData>
        </a:graphic>
      </p:graphicFrame>
      <p:graphicFrame>
        <p:nvGraphicFramePr>
          <p:cNvPr id="22536" name="对象 7"/>
          <p:cNvGraphicFramePr>
            <a:graphicFrameLocks noChangeAspect="1"/>
          </p:cNvGraphicFramePr>
          <p:nvPr>
            <p:extLst>
              <p:ext uri="{D42A27DB-BD31-4B8C-83A1-F6EECF244321}">
                <p14:modId xmlns:p14="http://schemas.microsoft.com/office/powerpoint/2010/main" xmlns="" val="2197927275"/>
              </p:ext>
            </p:extLst>
          </p:nvPr>
        </p:nvGraphicFramePr>
        <p:xfrm>
          <a:off x="1016000" y="1940125"/>
          <a:ext cx="3811588" cy="617538"/>
        </p:xfrm>
        <a:graphic>
          <a:graphicData uri="http://schemas.openxmlformats.org/presentationml/2006/ole">
            <p:oleObj spid="_x0000_s65561" name="Equation" r:id="rId6" imgW="1879600" imgH="304800" progId="">
              <p:embed/>
            </p:oleObj>
          </a:graphicData>
        </a:graphic>
      </p:graphicFrame>
      <p:sp>
        <p:nvSpPr>
          <p:cNvPr id="9" name="矩形 8"/>
          <p:cNvSpPr/>
          <p:nvPr/>
        </p:nvSpPr>
        <p:spPr>
          <a:xfrm>
            <a:off x="2676525" y="4718250"/>
            <a:ext cx="3148013" cy="990600"/>
          </a:xfrm>
          <a:prstGeom prst="rect">
            <a:avLst/>
          </a:prstGeom>
          <a:noFill/>
          <a:ln w="28575">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zh-CN" altLang="en-US" dirty="0"/>
          </a:p>
        </p:txBody>
      </p:sp>
      <p:sp>
        <p:nvSpPr>
          <p:cNvPr id="22538" name="TextBox 10"/>
          <p:cNvSpPr txBox="1">
            <a:spLocks noChangeArrowheads="1"/>
          </p:cNvSpPr>
          <p:nvPr/>
        </p:nvSpPr>
        <p:spPr bwMode="auto">
          <a:xfrm>
            <a:off x="1466850" y="5902525"/>
            <a:ext cx="7150099"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000" dirty="0">
                <a:solidFill>
                  <a:srgbClr val="C00000"/>
                </a:solidFill>
              </a:rPr>
              <a:t>XPD can be extracted for each ray from RT simulated results </a:t>
            </a:r>
            <a:endParaRPr lang="zh-CN" altLang="en-US" sz="2000" dirty="0">
              <a:solidFill>
                <a:srgbClr val="C00000"/>
              </a:solidFill>
            </a:endParaRPr>
          </a:p>
        </p:txBody>
      </p:sp>
      <p:sp>
        <p:nvSpPr>
          <p:cNvPr id="12" name="右箭头 11"/>
          <p:cNvSpPr/>
          <p:nvPr/>
        </p:nvSpPr>
        <p:spPr>
          <a:xfrm>
            <a:off x="5021263" y="2152850"/>
            <a:ext cx="585787" cy="315913"/>
          </a:xfrm>
          <a:prstGeom prst="rightArrow">
            <a:avLst/>
          </a:prstGeom>
          <a:noFill/>
          <a:ln w="28575">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zh-CN" altLang="en-US" dirty="0"/>
          </a:p>
        </p:txBody>
      </p:sp>
    </p:spTree>
    <p:extLst>
      <p:ext uri="{BB962C8B-B14F-4D97-AF65-F5344CB8AC3E}">
        <p14:creationId xmlns:p14="http://schemas.microsoft.com/office/powerpoint/2010/main" xmlns="" val="37556872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1"/>
          <p:cNvSpPr>
            <a:spLocks noGrp="1"/>
          </p:cNvSpPr>
          <p:nvPr>
            <p:ph type="title"/>
          </p:nvPr>
        </p:nvSpPr>
        <p:spPr>
          <a:xfrm>
            <a:off x="251086" y="475939"/>
            <a:ext cx="8847944" cy="1066800"/>
          </a:xfrm>
        </p:spPr>
        <p:txBody>
          <a:bodyPr/>
          <a:lstStyle/>
          <a:p>
            <a:r>
              <a:rPr lang="en-US" altLang="zh-CN" dirty="0" smtClean="0">
                <a:ea typeface="宋体" charset="-122"/>
              </a:rPr>
              <a:t>3. Parameter Extraction-Amplitude and XPD</a:t>
            </a:r>
          </a:p>
        </p:txBody>
      </p:sp>
      <p:sp>
        <p:nvSpPr>
          <p:cNvPr id="24579"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02348E5C-FE61-4489-9335-C44E37D40321}" type="datetime1">
              <a:rPr lang="zh-CN" altLang="en-US" smtClean="0">
                <a:solidFill>
                  <a:srgbClr val="898989"/>
                </a:solidFill>
              </a:rPr>
              <a:pPr/>
              <a:t>2016/3/2</a:t>
            </a:fld>
            <a:endParaRPr lang="zh-CN" altLang="en-US" smtClean="0">
              <a:solidFill>
                <a:srgbClr val="898989"/>
              </a:solidFill>
            </a:endParaRPr>
          </a:p>
        </p:txBody>
      </p:sp>
      <p:sp>
        <p:nvSpPr>
          <p:cNvPr id="24580"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0A16C4B1-A09E-400F-9A07-EF1DB8E66408}" type="slidenum">
              <a:rPr lang="zh-CN" altLang="en-US" smtClean="0">
                <a:solidFill>
                  <a:srgbClr val="898989"/>
                </a:solidFill>
              </a:rPr>
              <a:pPr/>
              <a:t>19</a:t>
            </a:fld>
            <a:endParaRPr lang="zh-CN" altLang="en-US" smtClean="0">
              <a:solidFill>
                <a:srgbClr val="898989"/>
              </a:solidFill>
            </a:endParaRPr>
          </a:p>
        </p:txBody>
      </p:sp>
      <p:pic>
        <p:nvPicPr>
          <p:cNvPr id="24581"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3500" y="1387730"/>
            <a:ext cx="9082088" cy="4718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aphicFrame>
        <p:nvGraphicFramePr>
          <p:cNvPr id="24582" name="对象 1"/>
          <p:cNvGraphicFramePr>
            <a:graphicFrameLocks noChangeAspect="1"/>
          </p:cNvGraphicFramePr>
          <p:nvPr>
            <p:extLst>
              <p:ext uri="{D42A27DB-BD31-4B8C-83A1-F6EECF244321}">
                <p14:modId xmlns:p14="http://schemas.microsoft.com/office/powerpoint/2010/main" xmlns="" val="8584269"/>
              </p:ext>
            </p:extLst>
          </p:nvPr>
        </p:nvGraphicFramePr>
        <p:xfrm>
          <a:off x="2322513" y="1613155"/>
          <a:ext cx="798512" cy="449263"/>
        </p:xfrm>
        <a:graphic>
          <a:graphicData uri="http://schemas.openxmlformats.org/presentationml/2006/ole">
            <p:oleObj spid="_x0000_s66582" name="Equation" r:id="rId4" imgW="406224" imgH="228501" progId="">
              <p:embed/>
            </p:oleObj>
          </a:graphicData>
        </a:graphic>
      </p:graphicFrame>
      <p:graphicFrame>
        <p:nvGraphicFramePr>
          <p:cNvPr id="24583" name="对象 3"/>
          <p:cNvGraphicFramePr>
            <a:graphicFrameLocks noChangeAspect="1"/>
          </p:cNvGraphicFramePr>
          <p:nvPr>
            <p:extLst>
              <p:ext uri="{D42A27DB-BD31-4B8C-83A1-F6EECF244321}">
                <p14:modId xmlns:p14="http://schemas.microsoft.com/office/powerpoint/2010/main" xmlns="" val="3882010105"/>
              </p:ext>
            </p:extLst>
          </p:nvPr>
        </p:nvGraphicFramePr>
        <p:xfrm>
          <a:off x="2433638" y="2670430"/>
          <a:ext cx="406400" cy="560388"/>
        </p:xfrm>
        <a:graphic>
          <a:graphicData uri="http://schemas.openxmlformats.org/presentationml/2006/ole">
            <p:oleObj spid="_x0000_s66583" name="Equation" r:id="rId5" imgW="165028" imgH="228501" progId="">
              <p:embed/>
            </p:oleObj>
          </a:graphicData>
        </a:graphic>
      </p:graphicFrame>
      <p:graphicFrame>
        <p:nvGraphicFramePr>
          <p:cNvPr id="24584" name="对象 5"/>
          <p:cNvGraphicFramePr>
            <a:graphicFrameLocks noChangeAspect="1"/>
          </p:cNvGraphicFramePr>
          <p:nvPr>
            <p:extLst>
              <p:ext uri="{D42A27DB-BD31-4B8C-83A1-F6EECF244321}">
                <p14:modId xmlns:p14="http://schemas.microsoft.com/office/powerpoint/2010/main" xmlns="" val="2986491729"/>
              </p:ext>
            </p:extLst>
          </p:nvPr>
        </p:nvGraphicFramePr>
        <p:xfrm>
          <a:off x="2433638" y="3746755"/>
          <a:ext cx="519112" cy="490538"/>
        </p:xfrm>
        <a:graphic>
          <a:graphicData uri="http://schemas.openxmlformats.org/presentationml/2006/ole">
            <p:oleObj spid="_x0000_s66584" name="Equation" r:id="rId6" imgW="241300" imgH="228600" progId="">
              <p:embed/>
            </p:oleObj>
          </a:graphicData>
        </a:graphic>
      </p:graphicFrame>
      <p:graphicFrame>
        <p:nvGraphicFramePr>
          <p:cNvPr id="24585" name="对象 15"/>
          <p:cNvGraphicFramePr>
            <a:graphicFrameLocks noChangeAspect="1"/>
          </p:cNvGraphicFramePr>
          <p:nvPr>
            <p:extLst>
              <p:ext uri="{D42A27DB-BD31-4B8C-83A1-F6EECF244321}">
                <p14:modId xmlns:p14="http://schemas.microsoft.com/office/powerpoint/2010/main" xmlns="" val="925937748"/>
              </p:ext>
            </p:extLst>
          </p:nvPr>
        </p:nvGraphicFramePr>
        <p:xfrm>
          <a:off x="2322513" y="5094543"/>
          <a:ext cx="835025" cy="331787"/>
        </p:xfrm>
        <a:graphic>
          <a:graphicData uri="http://schemas.openxmlformats.org/presentationml/2006/ole">
            <p:oleObj spid="_x0000_s66585" name="Equation" r:id="rId7" imgW="507780" imgH="203112" progId="">
              <p:embed/>
            </p:oleObj>
          </a:graphicData>
        </a:graphic>
      </p:graphicFrame>
      <p:sp>
        <p:nvSpPr>
          <p:cNvPr id="24586" name="TextBox 6"/>
          <p:cNvSpPr txBox="1">
            <a:spLocks noChangeArrowheads="1"/>
          </p:cNvSpPr>
          <p:nvPr/>
        </p:nvSpPr>
        <p:spPr bwMode="auto">
          <a:xfrm>
            <a:off x="1482498" y="6139483"/>
            <a:ext cx="6659452"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000" dirty="0">
                <a:solidFill>
                  <a:schemeClr val="accent1"/>
                </a:solidFill>
              </a:rPr>
              <a:t>Next Step-&gt; Approximation with proper distribution model</a:t>
            </a:r>
            <a:endParaRPr lang="zh-CN" altLang="en-US" sz="2000" dirty="0">
              <a:solidFill>
                <a:schemeClr val="accent1"/>
              </a:solidFill>
            </a:endParaRPr>
          </a:p>
        </p:txBody>
      </p:sp>
    </p:spTree>
    <p:extLst>
      <p:ext uri="{BB962C8B-B14F-4D97-AF65-F5344CB8AC3E}">
        <p14:creationId xmlns:p14="http://schemas.microsoft.com/office/powerpoint/2010/main" xmlns="" val="3593546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69243"/>
            <a:ext cx="7772400" cy="1470025"/>
          </a:xfrm>
        </p:spPr>
        <p:txBody>
          <a:bodyPr/>
          <a:lstStyle/>
          <a:p>
            <a:r>
              <a:rPr lang="en-US" altLang="zh-CN" dirty="0">
                <a:ea typeface="宋体" charset="-122"/>
              </a:rPr>
              <a:t>Kiosk Channel </a:t>
            </a:r>
            <a:r>
              <a:rPr lang="en-US" altLang="zh-CN" dirty="0" smtClean="0">
                <a:ea typeface="宋体" charset="-122"/>
              </a:rPr>
              <a:t>Modeling</a:t>
            </a:r>
            <a:endParaRPr lang="de-DE" dirty="0"/>
          </a:p>
        </p:txBody>
      </p:sp>
      <p:sp>
        <p:nvSpPr>
          <p:cNvPr id="3" name="Untertitel 2"/>
          <p:cNvSpPr>
            <a:spLocks noGrp="1"/>
          </p:cNvSpPr>
          <p:nvPr>
            <p:ph type="subTitle" idx="1"/>
          </p:nvPr>
        </p:nvSpPr>
        <p:spPr>
          <a:xfrm>
            <a:off x="-464694" y="3471249"/>
            <a:ext cx="9338872" cy="1752600"/>
          </a:xfrm>
        </p:spPr>
        <p:txBody>
          <a:bodyPr/>
          <a:lstStyle/>
          <a:p>
            <a:pPr algn="r"/>
            <a:r>
              <a:rPr lang="de-DE" sz="2000" dirty="0" smtClean="0">
                <a:solidFill>
                  <a:srgbClr val="0070C0"/>
                </a:solidFill>
              </a:rPr>
              <a:t>Danping He, Ke Guan, Bo Ai, Zhangdui Zhong</a:t>
            </a:r>
          </a:p>
          <a:p>
            <a:pPr algn="r"/>
            <a:r>
              <a:rPr lang="de-DE" sz="2000" dirty="0" smtClean="0"/>
              <a:t>Beijing Jiaotong University</a:t>
            </a:r>
          </a:p>
          <a:p>
            <a:pPr algn="r"/>
            <a:r>
              <a:rPr lang="en-US" altLang="zh-CN" sz="2000" dirty="0" err="1">
                <a:solidFill>
                  <a:srgbClr val="0070C0"/>
                </a:solidFill>
              </a:rPr>
              <a:t>Akifumi</a:t>
            </a:r>
            <a:r>
              <a:rPr lang="en-US" altLang="zh-CN" sz="2000" dirty="0">
                <a:solidFill>
                  <a:srgbClr val="0070C0"/>
                </a:solidFill>
              </a:rPr>
              <a:t> </a:t>
            </a:r>
            <a:r>
              <a:rPr lang="en-US" altLang="zh-CN" sz="2000" dirty="0" err="1">
                <a:solidFill>
                  <a:srgbClr val="0070C0"/>
                </a:solidFill>
              </a:rPr>
              <a:t>Kasamatsu</a:t>
            </a:r>
            <a:r>
              <a:rPr lang="en-US" altLang="zh-CN" sz="2000" dirty="0">
                <a:solidFill>
                  <a:srgbClr val="0070C0"/>
                </a:solidFill>
              </a:rPr>
              <a:t>, </a:t>
            </a:r>
            <a:r>
              <a:rPr lang="en-US" altLang="zh-CN" sz="2000" dirty="0" err="1" smtClean="0">
                <a:solidFill>
                  <a:srgbClr val="0070C0"/>
                </a:solidFill>
              </a:rPr>
              <a:t>Hiroyo</a:t>
            </a:r>
            <a:r>
              <a:rPr lang="en-US" altLang="zh-CN" sz="2000" dirty="0" smtClean="0">
                <a:solidFill>
                  <a:srgbClr val="0070C0"/>
                </a:solidFill>
              </a:rPr>
              <a:t> </a:t>
            </a:r>
            <a:r>
              <a:rPr lang="en-US" altLang="zh-CN" sz="2000" dirty="0">
                <a:solidFill>
                  <a:srgbClr val="0070C0"/>
                </a:solidFill>
              </a:rPr>
              <a:t>Ogawa, </a:t>
            </a:r>
            <a:r>
              <a:rPr lang="en-US" altLang="zh-CN" sz="2000" dirty="0" err="1" smtClean="0">
                <a:solidFill>
                  <a:srgbClr val="0070C0"/>
                </a:solidFill>
              </a:rPr>
              <a:t>Iwao</a:t>
            </a:r>
            <a:r>
              <a:rPr lang="en-US" altLang="zh-CN" sz="2000" dirty="0" smtClean="0">
                <a:solidFill>
                  <a:srgbClr val="0070C0"/>
                </a:solidFill>
              </a:rPr>
              <a:t> </a:t>
            </a:r>
            <a:r>
              <a:rPr lang="en-US" altLang="zh-CN" sz="2000" dirty="0" err="1" smtClean="0">
                <a:solidFill>
                  <a:srgbClr val="0070C0"/>
                </a:solidFill>
              </a:rPr>
              <a:t>Hosako</a:t>
            </a:r>
            <a:endParaRPr lang="en-US" altLang="zh-CN" sz="2000" dirty="0" smtClean="0">
              <a:solidFill>
                <a:srgbClr val="0070C0"/>
              </a:solidFill>
            </a:endParaRPr>
          </a:p>
          <a:p>
            <a:pPr algn="r"/>
            <a:r>
              <a:rPr lang="en-US" sz="2000" dirty="0"/>
              <a:t>National Institute of Information and Communications </a:t>
            </a:r>
            <a:r>
              <a:rPr lang="en-US" sz="2000" dirty="0" smtClean="0"/>
              <a:t>Technology</a:t>
            </a:r>
          </a:p>
          <a:p>
            <a:pPr algn="r"/>
            <a:r>
              <a:rPr lang="en-US" altLang="zh-CN" sz="2000" dirty="0" smtClean="0">
                <a:solidFill>
                  <a:srgbClr val="0070C0"/>
                </a:solidFill>
              </a:rPr>
              <a:t>Dr</a:t>
            </a:r>
            <a:r>
              <a:rPr lang="en-US" altLang="zh-CN" sz="2000" dirty="0">
                <a:solidFill>
                  <a:srgbClr val="0070C0"/>
                </a:solidFill>
              </a:rPr>
              <a:t>. </a:t>
            </a:r>
            <a:r>
              <a:rPr lang="en-US" altLang="zh-CN" sz="2000" dirty="0" err="1" smtClean="0">
                <a:solidFill>
                  <a:srgbClr val="0070C0"/>
                </a:solidFill>
              </a:rPr>
              <a:t>Yaita</a:t>
            </a:r>
            <a:endParaRPr lang="en-US" altLang="zh-CN" sz="2000" dirty="0" smtClean="0">
              <a:solidFill>
                <a:srgbClr val="0070C0"/>
              </a:solidFill>
            </a:endParaRPr>
          </a:p>
          <a:p>
            <a:pPr algn="r"/>
            <a:r>
              <a:rPr lang="en-US" sz="2000" dirty="0" smtClean="0"/>
              <a:t>NTT</a:t>
            </a:r>
            <a:endParaRPr lang="de-DE" sz="2000" dirty="0" smtClean="0"/>
          </a:p>
        </p:txBody>
      </p:sp>
      <p:sp>
        <p:nvSpPr>
          <p:cNvPr id="5" name="Foliennummernplatzhalter 5"/>
          <p:cNvSpPr>
            <a:spLocks noGrp="1"/>
          </p:cNvSpPr>
          <p:nvPr>
            <p:ph type="sldNum" sz="quarter" idx="12"/>
          </p:nvPr>
        </p:nvSpPr>
        <p:spPr>
          <a:xfrm>
            <a:off x="4344988" y="6475413"/>
            <a:ext cx="530225" cy="182562"/>
          </a:xfrm>
        </p:spPr>
        <p:txBody>
          <a:bodyPr/>
          <a:lstStyle/>
          <a:p>
            <a:r>
              <a:rPr lang="en-US" dirty="0" smtClean="0"/>
              <a:t>Slide </a:t>
            </a:r>
            <a:fld id="{D8E7F6C2-DF2F-4116-8D71-DCDEFB590920}" type="slidenum">
              <a:rPr lang="en-US" smtClean="0"/>
              <a:pPr/>
              <a:t>2</a:t>
            </a:fld>
            <a:endParaRPr lang="en-US" dirty="0"/>
          </a:p>
        </p:txBody>
      </p:sp>
      <p:sp>
        <p:nvSpPr>
          <p:cNvPr id="7" name="Fußzeilenplatzhalter 4"/>
          <p:cNvSpPr>
            <a:spLocks noGrp="1"/>
          </p:cNvSpPr>
          <p:nvPr>
            <p:ph type="ftr" sz="quarter" idx="11"/>
          </p:nvPr>
        </p:nvSpPr>
        <p:spPr>
          <a:xfrm>
            <a:off x="5486400" y="6475413"/>
            <a:ext cx="3124200" cy="184666"/>
          </a:xfrm>
        </p:spPr>
        <p:txBody>
          <a:bodyPr/>
          <a:lstStyle/>
          <a:p>
            <a:r>
              <a:rPr lang="en-US" dirty="0" err="1" smtClean="0"/>
              <a:t>Danping</a:t>
            </a:r>
            <a:r>
              <a:rPr lang="en-US" dirty="0" smtClean="0"/>
              <a:t> He (BJTU)</a:t>
            </a:r>
            <a:endParaRPr lang="en-US" dirty="0"/>
          </a:p>
        </p:txBody>
      </p:sp>
      <p:sp>
        <p:nvSpPr>
          <p:cNvPr id="8" name="Datumsplatzhalter 1"/>
          <p:cNvSpPr>
            <a:spLocks noGrp="1"/>
          </p:cNvSpPr>
          <p:nvPr>
            <p:ph type="dt" sz="half" idx="10"/>
          </p:nvPr>
        </p:nvSpPr>
        <p:spPr>
          <a:xfrm>
            <a:off x="667544" y="378281"/>
            <a:ext cx="1600200" cy="215444"/>
          </a:xfrm>
        </p:spPr>
        <p:txBody>
          <a:bodyPr/>
          <a:lstStyle/>
          <a:p>
            <a:r>
              <a:rPr lang="en-US" dirty="0" smtClean="0"/>
              <a:t>February 2016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标题 1"/>
          <p:cNvSpPr>
            <a:spLocks noGrp="1"/>
          </p:cNvSpPr>
          <p:nvPr>
            <p:ph type="title"/>
          </p:nvPr>
        </p:nvSpPr>
        <p:spPr/>
        <p:txBody>
          <a:bodyPr/>
          <a:lstStyle/>
          <a:p>
            <a:r>
              <a:rPr lang="en-US" altLang="zh-CN" smtClean="0">
                <a:ea typeface="宋体" charset="-122"/>
              </a:rPr>
              <a:t>3. Parameter Extraction-Phase</a:t>
            </a:r>
          </a:p>
        </p:txBody>
      </p:sp>
      <p:sp>
        <p:nvSpPr>
          <p:cNvPr id="25603"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84F2ABA1-CD8C-4B82-880B-430F268B15F8}" type="datetime1">
              <a:rPr lang="zh-CN" altLang="en-US" smtClean="0">
                <a:solidFill>
                  <a:srgbClr val="898989"/>
                </a:solidFill>
              </a:rPr>
              <a:pPr/>
              <a:t>2016/3/2</a:t>
            </a:fld>
            <a:endParaRPr lang="zh-CN" altLang="en-US" smtClean="0">
              <a:solidFill>
                <a:srgbClr val="898989"/>
              </a:solidFill>
            </a:endParaRPr>
          </a:p>
        </p:txBody>
      </p:sp>
      <p:sp>
        <p:nvSpPr>
          <p:cNvPr id="25604"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F3C6B505-3F18-4281-9389-7DD07139256C}" type="slidenum">
              <a:rPr lang="zh-CN" altLang="en-US" smtClean="0">
                <a:solidFill>
                  <a:srgbClr val="898989"/>
                </a:solidFill>
              </a:rPr>
              <a:pPr/>
              <a:t>20</a:t>
            </a:fld>
            <a:endParaRPr lang="zh-CN" altLang="en-US" smtClean="0">
              <a:solidFill>
                <a:srgbClr val="898989"/>
              </a:solidFill>
            </a:endParaRPr>
          </a:p>
        </p:txBody>
      </p:sp>
      <p:sp>
        <p:nvSpPr>
          <p:cNvPr id="25605" name="TextBox 13"/>
          <p:cNvSpPr txBox="1">
            <a:spLocks noChangeArrowheads="1"/>
          </p:cNvSpPr>
          <p:nvPr/>
        </p:nvSpPr>
        <p:spPr bwMode="auto">
          <a:xfrm>
            <a:off x="431773" y="1726048"/>
            <a:ext cx="4075112"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marL="285750" indent="-285750">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buFont typeface="Wingdings" pitchFamily="2" charset="2"/>
              <a:buChar char="Ø"/>
            </a:pPr>
            <a:r>
              <a:rPr lang="en-US" altLang="zh-CN" sz="2000" b="1" dirty="0"/>
              <a:t>Transmitted path attenuation:</a:t>
            </a:r>
            <a:endParaRPr lang="zh-CN" altLang="en-US" sz="2000" b="1" dirty="0"/>
          </a:p>
        </p:txBody>
      </p:sp>
      <p:sp>
        <p:nvSpPr>
          <p:cNvPr id="25606" name="TextBox 18"/>
          <p:cNvSpPr txBox="1">
            <a:spLocks noChangeArrowheads="1"/>
          </p:cNvSpPr>
          <p:nvPr/>
        </p:nvSpPr>
        <p:spPr bwMode="auto">
          <a:xfrm>
            <a:off x="566710" y="4046765"/>
            <a:ext cx="46736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marL="285750" indent="-285750">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buFont typeface="Wingdings" pitchFamily="2" charset="2"/>
              <a:buChar char="Ø"/>
            </a:pPr>
            <a:r>
              <a:rPr lang="en-US" altLang="zh-CN" sz="2000" b="1"/>
              <a:t>3 types of second order reflection:</a:t>
            </a:r>
            <a:endParaRPr lang="zh-CN" altLang="en-US" sz="2000" b="1"/>
          </a:p>
        </p:txBody>
      </p:sp>
      <p:graphicFrame>
        <p:nvGraphicFramePr>
          <p:cNvPr id="25607" name="对象 1"/>
          <p:cNvGraphicFramePr>
            <a:graphicFrameLocks noChangeAspect="1"/>
          </p:cNvGraphicFramePr>
          <p:nvPr>
            <p:extLst>
              <p:ext uri="{D42A27DB-BD31-4B8C-83A1-F6EECF244321}">
                <p14:modId xmlns:p14="http://schemas.microsoft.com/office/powerpoint/2010/main" xmlns="" val="1328719128"/>
              </p:ext>
            </p:extLst>
          </p:nvPr>
        </p:nvGraphicFramePr>
        <p:xfrm>
          <a:off x="3727423" y="2557690"/>
          <a:ext cx="2860675" cy="585788"/>
        </p:xfrm>
        <a:graphic>
          <a:graphicData uri="http://schemas.openxmlformats.org/presentationml/2006/ole">
            <p:oleObj spid="_x0000_s67596" name="Equation" r:id="rId3" imgW="1117600" imgH="228600" progId="">
              <p:embed/>
            </p:oleObj>
          </a:graphicData>
        </a:graphic>
      </p:graphicFrame>
      <p:graphicFrame>
        <p:nvGraphicFramePr>
          <p:cNvPr id="25608" name="对象 2"/>
          <p:cNvGraphicFramePr>
            <a:graphicFrameLocks noChangeAspect="1"/>
          </p:cNvGraphicFramePr>
          <p:nvPr>
            <p:extLst>
              <p:ext uri="{D42A27DB-BD31-4B8C-83A1-F6EECF244321}">
                <p14:modId xmlns:p14="http://schemas.microsoft.com/office/powerpoint/2010/main" xmlns="" val="3620747668"/>
              </p:ext>
            </p:extLst>
          </p:nvPr>
        </p:nvGraphicFramePr>
        <p:xfrm>
          <a:off x="3808385" y="4808765"/>
          <a:ext cx="2154238" cy="584200"/>
        </p:xfrm>
        <a:graphic>
          <a:graphicData uri="http://schemas.openxmlformats.org/presentationml/2006/ole">
            <p:oleObj spid="_x0000_s67597" name="Equation" r:id="rId4" imgW="888614" imgH="241195" progId="">
              <p:embed/>
            </p:oleObj>
          </a:graphicData>
        </a:graphic>
      </p:graphicFrame>
    </p:spTree>
    <p:extLst>
      <p:ext uri="{BB962C8B-B14F-4D97-AF65-F5344CB8AC3E}">
        <p14:creationId xmlns:p14="http://schemas.microsoft.com/office/powerpoint/2010/main" xmlns="" val="6633000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1"/>
          <p:cNvSpPr>
            <a:spLocks noGrp="1"/>
          </p:cNvSpPr>
          <p:nvPr>
            <p:ph type="title"/>
          </p:nvPr>
        </p:nvSpPr>
        <p:spPr/>
        <p:txBody>
          <a:bodyPr/>
          <a:lstStyle/>
          <a:p>
            <a:r>
              <a:rPr lang="en-US" altLang="zh-CN" smtClean="0">
                <a:ea typeface="宋体" charset="-122"/>
              </a:rPr>
              <a:t>3. Parameter Extraction-Phase</a:t>
            </a:r>
          </a:p>
        </p:txBody>
      </p:sp>
      <p:sp>
        <p:nvSpPr>
          <p:cNvPr id="26627"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B6CC9458-2435-47DD-86FF-3DE653AE740E}" type="datetime1">
              <a:rPr lang="zh-CN" altLang="en-US" smtClean="0">
                <a:solidFill>
                  <a:srgbClr val="898989"/>
                </a:solidFill>
              </a:rPr>
              <a:pPr/>
              <a:t>2016/3/2</a:t>
            </a:fld>
            <a:endParaRPr lang="zh-CN" altLang="en-US" smtClean="0">
              <a:solidFill>
                <a:srgbClr val="898989"/>
              </a:solidFill>
            </a:endParaRPr>
          </a:p>
        </p:txBody>
      </p:sp>
      <p:sp>
        <p:nvSpPr>
          <p:cNvPr id="26628"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A0B88426-9C39-4020-A47D-8ECB7396F533}" type="slidenum">
              <a:rPr lang="zh-CN" altLang="en-US" smtClean="0">
                <a:solidFill>
                  <a:srgbClr val="898989"/>
                </a:solidFill>
              </a:rPr>
              <a:pPr/>
              <a:t>21</a:t>
            </a:fld>
            <a:endParaRPr lang="zh-CN" altLang="en-US" smtClean="0">
              <a:solidFill>
                <a:srgbClr val="898989"/>
              </a:solidFill>
            </a:endParaRPr>
          </a:p>
        </p:txBody>
      </p:sp>
      <p:sp>
        <p:nvSpPr>
          <p:cNvPr id="26629" name="TextBox 18"/>
          <p:cNvSpPr txBox="1">
            <a:spLocks noChangeArrowheads="1"/>
          </p:cNvSpPr>
          <p:nvPr/>
        </p:nvSpPr>
        <p:spPr bwMode="auto">
          <a:xfrm>
            <a:off x="206375" y="1627598"/>
            <a:ext cx="4673600" cy="401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marL="285750" indent="-285750">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buFont typeface="Wingdings" pitchFamily="2" charset="2"/>
              <a:buChar char="Ø"/>
            </a:pPr>
            <a:r>
              <a:rPr lang="en-US" altLang="zh-CN" sz="2000" b="1"/>
              <a:t>3 types of second order reflection:</a:t>
            </a:r>
            <a:endParaRPr lang="zh-CN" altLang="en-US" sz="2000" b="1"/>
          </a:p>
        </p:txBody>
      </p:sp>
      <p:graphicFrame>
        <p:nvGraphicFramePr>
          <p:cNvPr id="26630" name="对象 2"/>
          <p:cNvGraphicFramePr>
            <a:graphicFrameLocks noChangeAspect="1"/>
          </p:cNvGraphicFramePr>
          <p:nvPr>
            <p:extLst>
              <p:ext uri="{D42A27DB-BD31-4B8C-83A1-F6EECF244321}">
                <p14:modId xmlns:p14="http://schemas.microsoft.com/office/powerpoint/2010/main" xmlns="" val="3062474325"/>
              </p:ext>
            </p:extLst>
          </p:nvPr>
        </p:nvGraphicFramePr>
        <p:xfrm>
          <a:off x="5014913" y="1584735"/>
          <a:ext cx="2154237" cy="584200"/>
        </p:xfrm>
        <a:graphic>
          <a:graphicData uri="http://schemas.openxmlformats.org/presentationml/2006/ole">
            <p:oleObj spid="_x0000_s68615" name="Equation" r:id="rId3" imgW="888614" imgH="241195" progId="">
              <p:embed/>
            </p:oleObj>
          </a:graphicData>
        </a:graphic>
      </p:graphicFrame>
      <p:pic>
        <p:nvPicPr>
          <p:cNvPr id="26631"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2388" y="2168935"/>
            <a:ext cx="3243262" cy="25733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6632"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190875" y="2237198"/>
            <a:ext cx="3001963" cy="2479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6633" name="Picture 4"/>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138863" y="2316573"/>
            <a:ext cx="3005137" cy="24003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6634" name="TextBox 1"/>
          <p:cNvSpPr txBox="1">
            <a:spLocks noChangeArrowheads="1"/>
          </p:cNvSpPr>
          <p:nvPr/>
        </p:nvSpPr>
        <p:spPr bwMode="auto">
          <a:xfrm>
            <a:off x="1331913" y="5202648"/>
            <a:ext cx="61563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marL="285750" indent="-285750">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buFont typeface="Wingdings" pitchFamily="2" charset="2"/>
              <a:buChar char="Ø"/>
            </a:pPr>
            <a:r>
              <a:rPr lang="en-US" altLang="zh-CN" sz="2000"/>
              <a:t>Type1: uniformly distributed  between -180 and 60</a:t>
            </a:r>
            <a:endParaRPr lang="zh-CN" altLang="en-US" sz="2000"/>
          </a:p>
        </p:txBody>
      </p:sp>
      <p:sp>
        <p:nvSpPr>
          <p:cNvPr id="26635" name="TextBox 12"/>
          <p:cNvSpPr txBox="1">
            <a:spLocks noChangeArrowheads="1"/>
          </p:cNvSpPr>
          <p:nvPr/>
        </p:nvSpPr>
        <p:spPr bwMode="auto">
          <a:xfrm>
            <a:off x="1331913" y="5748748"/>
            <a:ext cx="7494587"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marL="285750" indent="-285750">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buFont typeface="Wingdings" pitchFamily="2" charset="2"/>
              <a:buChar char="Ø"/>
            </a:pPr>
            <a:r>
              <a:rPr lang="en-US" altLang="zh-CN" sz="2000"/>
              <a:t>Type2 and type3: uniformly distributed  between -180 and 180</a:t>
            </a:r>
            <a:endParaRPr lang="zh-CN" altLang="en-US" sz="2000"/>
          </a:p>
        </p:txBody>
      </p:sp>
    </p:spTree>
    <p:extLst>
      <p:ext uri="{BB962C8B-B14F-4D97-AF65-F5344CB8AC3E}">
        <p14:creationId xmlns:p14="http://schemas.microsoft.com/office/powerpoint/2010/main" xmlns="" val="26617908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a:xfrm>
            <a:off x="194872" y="685800"/>
            <a:ext cx="8893566" cy="1066800"/>
          </a:xfrm>
        </p:spPr>
        <p:txBody>
          <a:bodyPr/>
          <a:lstStyle/>
          <a:p>
            <a:r>
              <a:rPr lang="en-US" altLang="zh-CN" dirty="0" smtClean="0">
                <a:ea typeface="宋体" charset="-122"/>
              </a:rPr>
              <a:t>3. Parameter Extraction-frequency Dispersion</a:t>
            </a:r>
          </a:p>
        </p:txBody>
      </p:sp>
      <p:sp>
        <p:nvSpPr>
          <p:cNvPr id="27651"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B8AD8427-B0A8-4787-9BC1-50A07B942E51}" type="datetime1">
              <a:rPr lang="zh-CN" altLang="en-US" smtClean="0">
                <a:solidFill>
                  <a:srgbClr val="898989"/>
                </a:solidFill>
              </a:rPr>
              <a:pPr/>
              <a:t>2016/3/2</a:t>
            </a:fld>
            <a:endParaRPr lang="zh-CN" altLang="en-US" smtClean="0">
              <a:solidFill>
                <a:srgbClr val="898989"/>
              </a:solidFill>
            </a:endParaRPr>
          </a:p>
        </p:txBody>
      </p:sp>
      <p:sp>
        <p:nvSpPr>
          <p:cNvPr id="27652"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DD3A9D67-6303-49BF-8E58-12E88D73D037}" type="slidenum">
              <a:rPr lang="zh-CN" altLang="en-US" smtClean="0">
                <a:solidFill>
                  <a:srgbClr val="898989"/>
                </a:solidFill>
              </a:rPr>
              <a:pPr/>
              <a:t>22</a:t>
            </a:fld>
            <a:endParaRPr lang="zh-CN" altLang="en-US" smtClean="0">
              <a:solidFill>
                <a:srgbClr val="898989"/>
              </a:solidFill>
            </a:endParaRPr>
          </a:p>
        </p:txBody>
      </p:sp>
      <p:graphicFrame>
        <p:nvGraphicFramePr>
          <p:cNvPr id="27653" name="对象 3"/>
          <p:cNvGraphicFramePr>
            <a:graphicFrameLocks noChangeAspect="1"/>
          </p:cNvGraphicFramePr>
          <p:nvPr>
            <p:extLst>
              <p:ext uri="{D42A27DB-BD31-4B8C-83A1-F6EECF244321}">
                <p14:modId xmlns:p14="http://schemas.microsoft.com/office/powerpoint/2010/main" xmlns="" val="885908426"/>
              </p:ext>
            </p:extLst>
          </p:nvPr>
        </p:nvGraphicFramePr>
        <p:xfrm>
          <a:off x="2757436" y="2416175"/>
          <a:ext cx="1771650" cy="974725"/>
        </p:xfrm>
        <a:graphic>
          <a:graphicData uri="http://schemas.openxmlformats.org/presentationml/2006/ole">
            <p:oleObj spid="_x0000_s69639" name="Equation" r:id="rId3" imgW="761669" imgH="418918" progId="">
              <p:embed/>
            </p:oleObj>
          </a:graphicData>
        </a:graphic>
      </p:graphicFrame>
      <p:sp>
        <p:nvSpPr>
          <p:cNvPr id="5" name="矩形 4"/>
          <p:cNvSpPr/>
          <p:nvPr/>
        </p:nvSpPr>
        <p:spPr>
          <a:xfrm>
            <a:off x="4175073" y="2933700"/>
            <a:ext cx="457200" cy="338138"/>
          </a:xfrm>
          <a:prstGeom prst="rect">
            <a:avLst/>
          </a:prstGeom>
          <a:noFill/>
          <a:ln w="28575">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zh-CN" altLang="en-US" sz="1800" dirty="0"/>
          </a:p>
        </p:txBody>
      </p:sp>
      <p:sp>
        <p:nvSpPr>
          <p:cNvPr id="27655" name="TextBox 5"/>
          <p:cNvSpPr txBox="1">
            <a:spLocks noChangeArrowheads="1"/>
          </p:cNvSpPr>
          <p:nvPr/>
        </p:nvSpPr>
        <p:spPr bwMode="auto">
          <a:xfrm>
            <a:off x="4214761" y="3608388"/>
            <a:ext cx="4228722"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1800" dirty="0">
                <a:solidFill>
                  <a:srgbClr val="C00000"/>
                </a:solidFill>
              </a:rPr>
              <a:t>Should be extracted from RT simulation</a:t>
            </a:r>
            <a:endParaRPr lang="zh-CN" altLang="en-US" sz="1800" dirty="0">
              <a:solidFill>
                <a:srgbClr val="C00000"/>
              </a:solidFill>
            </a:endParaRPr>
          </a:p>
        </p:txBody>
      </p:sp>
    </p:spTree>
    <p:extLst>
      <p:ext uri="{BB962C8B-B14F-4D97-AF65-F5344CB8AC3E}">
        <p14:creationId xmlns:p14="http://schemas.microsoft.com/office/powerpoint/2010/main" xmlns="" val="12107635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标题 1"/>
          <p:cNvSpPr>
            <a:spLocks noGrp="1"/>
          </p:cNvSpPr>
          <p:nvPr>
            <p:ph type="title"/>
          </p:nvPr>
        </p:nvSpPr>
        <p:spPr/>
        <p:txBody>
          <a:bodyPr/>
          <a:lstStyle/>
          <a:p>
            <a:r>
              <a:rPr lang="en-US" altLang="zh-CN" smtClean="0">
                <a:ea typeface="宋体" charset="-122"/>
              </a:rPr>
              <a:t>3. Parameter Extraction-AOD and AOA</a:t>
            </a:r>
          </a:p>
        </p:txBody>
      </p:sp>
      <p:sp>
        <p:nvSpPr>
          <p:cNvPr id="28675"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3C69D2A-0B81-4A8B-94BE-80BF4E0B3EA1}" type="datetime1">
              <a:rPr lang="zh-CN" altLang="en-US" smtClean="0">
                <a:solidFill>
                  <a:srgbClr val="898989"/>
                </a:solidFill>
              </a:rPr>
              <a:pPr/>
              <a:t>2016/3/2</a:t>
            </a:fld>
            <a:endParaRPr lang="zh-CN" altLang="en-US" smtClean="0">
              <a:solidFill>
                <a:srgbClr val="898989"/>
              </a:solidFill>
            </a:endParaRPr>
          </a:p>
        </p:txBody>
      </p:sp>
      <p:sp>
        <p:nvSpPr>
          <p:cNvPr id="28676"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5E3A1656-163B-4410-B7E8-4B862593FA9C}" type="slidenum">
              <a:rPr lang="zh-CN" altLang="en-US" smtClean="0">
                <a:solidFill>
                  <a:srgbClr val="898989"/>
                </a:solidFill>
              </a:rPr>
              <a:pPr/>
              <a:t>23</a:t>
            </a:fld>
            <a:endParaRPr lang="zh-CN" altLang="en-US" smtClean="0">
              <a:solidFill>
                <a:srgbClr val="898989"/>
              </a:solidFill>
            </a:endParaRPr>
          </a:p>
        </p:txBody>
      </p:sp>
      <p:graphicFrame>
        <p:nvGraphicFramePr>
          <p:cNvPr id="28677" name="对象 9"/>
          <p:cNvGraphicFramePr>
            <a:graphicFrameLocks noChangeAspect="1"/>
          </p:cNvGraphicFramePr>
          <p:nvPr>
            <p:extLst>
              <p:ext uri="{D42A27DB-BD31-4B8C-83A1-F6EECF244321}">
                <p14:modId xmlns:p14="http://schemas.microsoft.com/office/powerpoint/2010/main" xmlns="" val="1697269990"/>
              </p:ext>
            </p:extLst>
          </p:nvPr>
        </p:nvGraphicFramePr>
        <p:xfrm>
          <a:off x="566738" y="1688133"/>
          <a:ext cx="852487" cy="614362"/>
        </p:xfrm>
        <a:graphic>
          <a:graphicData uri="http://schemas.openxmlformats.org/presentationml/2006/ole">
            <p:oleObj spid="_x0000_s70688" name="Equation" r:id="rId3" imgW="317362" imgH="228501" progId="">
              <p:embed/>
            </p:oleObj>
          </a:graphicData>
        </a:graphic>
      </p:graphicFrame>
      <p:sp>
        <p:nvSpPr>
          <p:cNvPr id="28678" name="TextBox 15"/>
          <p:cNvSpPr txBox="1">
            <a:spLocks noChangeArrowheads="1"/>
          </p:cNvSpPr>
          <p:nvPr/>
        </p:nvSpPr>
        <p:spPr bwMode="auto">
          <a:xfrm>
            <a:off x="1530350" y="1849173"/>
            <a:ext cx="5429692"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1800"/>
              <a:t>uniformly distributed between                            and </a:t>
            </a:r>
            <a:endParaRPr lang="zh-CN" altLang="en-US" sz="1800"/>
          </a:p>
        </p:txBody>
      </p:sp>
      <p:graphicFrame>
        <p:nvGraphicFramePr>
          <p:cNvPr id="28679" name="对象 17"/>
          <p:cNvGraphicFramePr>
            <a:graphicFrameLocks noChangeAspect="1"/>
          </p:cNvGraphicFramePr>
          <p:nvPr>
            <p:extLst>
              <p:ext uri="{D42A27DB-BD31-4B8C-83A1-F6EECF244321}">
                <p14:modId xmlns:p14="http://schemas.microsoft.com/office/powerpoint/2010/main" xmlns="" val="758887457"/>
              </p:ext>
            </p:extLst>
          </p:nvPr>
        </p:nvGraphicFramePr>
        <p:xfrm>
          <a:off x="4789488" y="1688133"/>
          <a:ext cx="1377950" cy="614362"/>
        </p:xfrm>
        <a:graphic>
          <a:graphicData uri="http://schemas.openxmlformats.org/presentationml/2006/ole">
            <p:oleObj spid="_x0000_s70689" name="Equation" r:id="rId4" imgW="939800" imgH="419100" progId="">
              <p:embed/>
            </p:oleObj>
          </a:graphicData>
        </a:graphic>
      </p:graphicFrame>
      <p:graphicFrame>
        <p:nvGraphicFramePr>
          <p:cNvPr id="28680" name="对象 20"/>
          <p:cNvGraphicFramePr>
            <a:graphicFrameLocks noChangeAspect="1"/>
          </p:cNvGraphicFramePr>
          <p:nvPr>
            <p:extLst>
              <p:ext uri="{D42A27DB-BD31-4B8C-83A1-F6EECF244321}">
                <p14:modId xmlns:p14="http://schemas.microsoft.com/office/powerpoint/2010/main" xmlns="" val="3359546298"/>
              </p:ext>
            </p:extLst>
          </p:nvPr>
        </p:nvGraphicFramePr>
        <p:xfrm>
          <a:off x="6911975" y="1772973"/>
          <a:ext cx="1090613" cy="544512"/>
        </p:xfrm>
        <a:graphic>
          <a:graphicData uri="http://schemas.openxmlformats.org/presentationml/2006/ole">
            <p:oleObj spid="_x0000_s70690" name="Equation" r:id="rId5" imgW="838200" imgH="419100" progId="">
              <p:embed/>
            </p:oleObj>
          </a:graphicData>
        </a:graphic>
      </p:graphicFrame>
      <p:graphicFrame>
        <p:nvGraphicFramePr>
          <p:cNvPr id="28681" name="对象 24"/>
          <p:cNvGraphicFramePr>
            <a:graphicFrameLocks noChangeAspect="1"/>
          </p:cNvGraphicFramePr>
          <p:nvPr>
            <p:extLst>
              <p:ext uri="{D42A27DB-BD31-4B8C-83A1-F6EECF244321}">
                <p14:modId xmlns:p14="http://schemas.microsoft.com/office/powerpoint/2010/main" xmlns="" val="2846603704"/>
              </p:ext>
            </p:extLst>
          </p:nvPr>
        </p:nvGraphicFramePr>
        <p:xfrm>
          <a:off x="584200" y="2828660"/>
          <a:ext cx="817563" cy="614363"/>
        </p:xfrm>
        <a:graphic>
          <a:graphicData uri="http://schemas.openxmlformats.org/presentationml/2006/ole">
            <p:oleObj spid="_x0000_s70691" name="Equation" r:id="rId6" imgW="304668" imgH="228501" progId="">
              <p:embed/>
            </p:oleObj>
          </a:graphicData>
        </a:graphic>
      </p:graphicFrame>
      <p:sp>
        <p:nvSpPr>
          <p:cNvPr id="28682" name="TextBox 25"/>
          <p:cNvSpPr txBox="1">
            <a:spLocks noChangeArrowheads="1"/>
          </p:cNvSpPr>
          <p:nvPr/>
        </p:nvSpPr>
        <p:spPr bwMode="auto">
          <a:xfrm>
            <a:off x="1530350" y="2974710"/>
            <a:ext cx="5429692"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1800"/>
              <a:t>uniformly distributed between                            and </a:t>
            </a:r>
            <a:endParaRPr lang="zh-CN" altLang="en-US" sz="1800"/>
          </a:p>
        </p:txBody>
      </p:sp>
      <p:graphicFrame>
        <p:nvGraphicFramePr>
          <p:cNvPr id="28683" name="对象 26"/>
          <p:cNvGraphicFramePr>
            <a:graphicFrameLocks noChangeAspect="1"/>
          </p:cNvGraphicFramePr>
          <p:nvPr>
            <p:extLst>
              <p:ext uri="{D42A27DB-BD31-4B8C-83A1-F6EECF244321}">
                <p14:modId xmlns:p14="http://schemas.microsoft.com/office/powerpoint/2010/main" xmlns="" val="4281103198"/>
              </p:ext>
            </p:extLst>
          </p:nvPr>
        </p:nvGraphicFramePr>
        <p:xfrm>
          <a:off x="4789488" y="2844535"/>
          <a:ext cx="1377950" cy="614363"/>
        </p:xfrm>
        <a:graphic>
          <a:graphicData uri="http://schemas.openxmlformats.org/presentationml/2006/ole">
            <p:oleObj spid="_x0000_s70692" name="Equation" r:id="rId7" imgW="939800" imgH="419100" progId="">
              <p:embed/>
            </p:oleObj>
          </a:graphicData>
        </a:graphic>
      </p:graphicFrame>
      <p:graphicFrame>
        <p:nvGraphicFramePr>
          <p:cNvPr id="28684" name="对象 27"/>
          <p:cNvGraphicFramePr>
            <a:graphicFrameLocks noChangeAspect="1"/>
          </p:cNvGraphicFramePr>
          <p:nvPr>
            <p:extLst>
              <p:ext uri="{D42A27DB-BD31-4B8C-83A1-F6EECF244321}">
                <p14:modId xmlns:p14="http://schemas.microsoft.com/office/powerpoint/2010/main" xmlns="" val="1002909647"/>
              </p:ext>
            </p:extLst>
          </p:nvPr>
        </p:nvGraphicFramePr>
        <p:xfrm>
          <a:off x="6911975" y="2914385"/>
          <a:ext cx="1090613" cy="544513"/>
        </p:xfrm>
        <a:graphic>
          <a:graphicData uri="http://schemas.openxmlformats.org/presentationml/2006/ole">
            <p:oleObj spid="_x0000_s70693" name="Equation" r:id="rId8" imgW="838200" imgH="419100" progId="">
              <p:embed/>
            </p:oleObj>
          </a:graphicData>
        </a:graphic>
      </p:graphicFrame>
      <p:sp>
        <p:nvSpPr>
          <p:cNvPr id="28685" name="矩形 21"/>
          <p:cNvSpPr>
            <a:spLocks noChangeArrowheads="1"/>
          </p:cNvSpPr>
          <p:nvPr/>
        </p:nvSpPr>
        <p:spPr bwMode="auto">
          <a:xfrm>
            <a:off x="730250" y="4268523"/>
            <a:ext cx="7347011"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altLang="zh-CN" sz="1800"/>
              <a:t>AOA should be modeled … could be related with AOD and type of reflection</a:t>
            </a:r>
            <a:endParaRPr lang="zh-CN" altLang="en-US" sz="1800"/>
          </a:p>
        </p:txBody>
      </p:sp>
    </p:spTree>
    <p:extLst>
      <p:ext uri="{BB962C8B-B14F-4D97-AF65-F5344CB8AC3E}">
        <p14:creationId xmlns:p14="http://schemas.microsoft.com/office/powerpoint/2010/main" xmlns="" val="21736310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标题 1"/>
          <p:cNvSpPr>
            <a:spLocks noGrp="1"/>
          </p:cNvSpPr>
          <p:nvPr>
            <p:ph type="title"/>
          </p:nvPr>
        </p:nvSpPr>
        <p:spPr/>
        <p:txBody>
          <a:bodyPr/>
          <a:lstStyle/>
          <a:p>
            <a:r>
              <a:rPr lang="en-US" altLang="zh-CN" smtClean="0">
                <a:ea typeface="宋体" charset="-122"/>
              </a:rPr>
              <a:t>Content</a:t>
            </a:r>
            <a:endParaRPr lang="zh-CN" altLang="en-US" smtClean="0">
              <a:ea typeface="宋体" charset="-122"/>
            </a:endParaRPr>
          </a:p>
        </p:txBody>
      </p:sp>
      <p:sp>
        <p:nvSpPr>
          <p:cNvPr id="7171" name="内容占位符 2"/>
          <p:cNvSpPr>
            <a:spLocks noGrp="1"/>
          </p:cNvSpPr>
          <p:nvPr>
            <p:ph idx="1"/>
          </p:nvPr>
        </p:nvSpPr>
        <p:spPr>
          <a:xfrm>
            <a:off x="431800" y="1339850"/>
            <a:ext cx="8375650" cy="4495800"/>
          </a:xfrm>
        </p:spPr>
        <p:txBody>
          <a:bodyPr/>
          <a:lstStyle/>
          <a:p>
            <a:pPr>
              <a:lnSpc>
                <a:spcPct val="150000"/>
              </a:lnSpc>
              <a:buFontTx/>
              <a:buAutoNum type="arabicPeriod"/>
              <a:defRPr/>
            </a:pPr>
            <a:r>
              <a:rPr lang="en-US" altLang="zh-CN" b="1" dirty="0">
                <a:solidFill>
                  <a:schemeClr val="bg2">
                    <a:lumMod val="75000"/>
                  </a:schemeClr>
                </a:solidFill>
                <a:latin typeface="+mn-ea"/>
              </a:rPr>
              <a:t>Ray Tracer Calibration</a:t>
            </a:r>
          </a:p>
          <a:p>
            <a:pPr>
              <a:lnSpc>
                <a:spcPct val="150000"/>
              </a:lnSpc>
              <a:buFontTx/>
              <a:buAutoNum type="arabicPeriod"/>
              <a:defRPr/>
            </a:pPr>
            <a:r>
              <a:rPr lang="en-US" altLang="zh-CN" b="1" dirty="0">
                <a:solidFill>
                  <a:schemeClr val="bg2">
                    <a:lumMod val="75000"/>
                  </a:schemeClr>
                </a:solidFill>
                <a:latin typeface="+mn-ea"/>
              </a:rPr>
              <a:t>Target Scenario Generation</a:t>
            </a:r>
          </a:p>
          <a:p>
            <a:pPr>
              <a:lnSpc>
                <a:spcPct val="150000"/>
              </a:lnSpc>
              <a:buFontTx/>
              <a:buAutoNum type="arabicPeriod"/>
              <a:defRPr/>
            </a:pPr>
            <a:r>
              <a:rPr lang="en-US" altLang="zh-CN" b="1" dirty="0">
                <a:solidFill>
                  <a:schemeClr val="bg2">
                    <a:lumMod val="75000"/>
                  </a:schemeClr>
                </a:solidFill>
                <a:latin typeface="+mn-ea"/>
              </a:rPr>
              <a:t>Parameter Extraction and modeling</a:t>
            </a:r>
          </a:p>
          <a:p>
            <a:pPr>
              <a:lnSpc>
                <a:spcPct val="150000"/>
              </a:lnSpc>
              <a:buFontTx/>
              <a:buAutoNum type="arabicPeriod"/>
              <a:defRPr/>
            </a:pPr>
            <a:r>
              <a:rPr lang="en-US" altLang="zh-CN" b="1" dirty="0">
                <a:latin typeface="+mn-ea"/>
              </a:rPr>
              <a:t>Channel Realization</a:t>
            </a:r>
            <a:endParaRPr lang="en-US" altLang="zh-CN" b="1" dirty="0" smtClean="0">
              <a:latin typeface="+mn-ea"/>
            </a:endParaRPr>
          </a:p>
        </p:txBody>
      </p:sp>
      <p:sp>
        <p:nvSpPr>
          <p:cNvPr id="29700"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B93A3CE9-6E1A-4E5D-8B20-AFB742DC4C93}" type="datetime1">
              <a:rPr lang="zh-CN" altLang="en-US" smtClean="0">
                <a:solidFill>
                  <a:srgbClr val="898989"/>
                </a:solidFill>
              </a:rPr>
              <a:pPr/>
              <a:t>2016/3/2</a:t>
            </a:fld>
            <a:endParaRPr lang="zh-CN" altLang="en-US" smtClean="0">
              <a:solidFill>
                <a:srgbClr val="898989"/>
              </a:solidFill>
            </a:endParaRPr>
          </a:p>
        </p:txBody>
      </p:sp>
      <p:sp>
        <p:nvSpPr>
          <p:cNvPr id="29701"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4D696D97-2EC1-46F2-8F72-AABA79019715}" type="slidenum">
              <a:rPr lang="zh-CN" altLang="en-US" smtClean="0">
                <a:solidFill>
                  <a:srgbClr val="898989"/>
                </a:solidFill>
              </a:rPr>
              <a:pPr/>
              <a:t>24</a:t>
            </a:fld>
            <a:endParaRPr lang="zh-CN" altLang="en-US" smtClean="0">
              <a:solidFill>
                <a:srgbClr val="898989"/>
              </a:solidFill>
            </a:endParaRPr>
          </a:p>
        </p:txBody>
      </p:sp>
    </p:spTree>
    <p:extLst>
      <p:ext uri="{BB962C8B-B14F-4D97-AF65-F5344CB8AC3E}">
        <p14:creationId xmlns:p14="http://schemas.microsoft.com/office/powerpoint/2010/main" xmlns="" val="16519007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标题 1"/>
          <p:cNvSpPr>
            <a:spLocks noGrp="1"/>
          </p:cNvSpPr>
          <p:nvPr>
            <p:ph type="title"/>
          </p:nvPr>
        </p:nvSpPr>
        <p:spPr/>
        <p:txBody>
          <a:bodyPr/>
          <a:lstStyle/>
          <a:p>
            <a:r>
              <a:rPr lang="en-US" altLang="zh-CN" smtClean="0">
                <a:ea typeface="宋体" charset="-122"/>
              </a:rPr>
              <a:t>4. Channel Realization-Generate CTF</a:t>
            </a:r>
          </a:p>
        </p:txBody>
      </p:sp>
      <p:sp>
        <p:nvSpPr>
          <p:cNvPr id="30723"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91A6B335-D14D-4401-9D88-3609A581C277}" type="datetime1">
              <a:rPr lang="zh-CN" altLang="en-US" smtClean="0">
                <a:solidFill>
                  <a:srgbClr val="898989"/>
                </a:solidFill>
              </a:rPr>
              <a:pPr/>
              <a:t>2016/3/2</a:t>
            </a:fld>
            <a:endParaRPr lang="zh-CN" altLang="en-US" smtClean="0">
              <a:solidFill>
                <a:srgbClr val="898989"/>
              </a:solidFill>
            </a:endParaRPr>
          </a:p>
        </p:txBody>
      </p:sp>
      <p:sp>
        <p:nvSpPr>
          <p:cNvPr id="30724"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66565EB8-60B7-4921-8CDB-610682811C2C}" type="slidenum">
              <a:rPr lang="zh-CN" altLang="en-US" smtClean="0">
                <a:solidFill>
                  <a:srgbClr val="898989"/>
                </a:solidFill>
              </a:rPr>
              <a:pPr/>
              <a:t>25</a:t>
            </a:fld>
            <a:endParaRPr lang="zh-CN" altLang="en-US" smtClean="0">
              <a:solidFill>
                <a:srgbClr val="898989"/>
              </a:solidFill>
            </a:endParaRPr>
          </a:p>
        </p:txBody>
      </p:sp>
      <p:sp>
        <p:nvSpPr>
          <p:cNvPr id="30725" name="矩形 2"/>
          <p:cNvSpPr>
            <a:spLocks noChangeArrowheads="1"/>
          </p:cNvSpPr>
          <p:nvPr/>
        </p:nvSpPr>
        <p:spPr bwMode="auto">
          <a:xfrm>
            <a:off x="206375" y="1433795"/>
            <a:ext cx="8326438" cy="3754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zh-CN" sz="2000" b="1" dirty="0"/>
              <a:t>Input</a:t>
            </a:r>
          </a:p>
          <a:p>
            <a:r>
              <a:rPr lang="en-US" altLang="zh-CN" b="1" dirty="0"/>
              <a:t>d: </a:t>
            </a:r>
            <a:r>
              <a:rPr lang="en-US" altLang="zh-CN" dirty="0"/>
              <a:t>Distance between TX and RX in [m]</a:t>
            </a:r>
          </a:p>
          <a:p>
            <a:r>
              <a:rPr lang="en-US" altLang="zh-CN" b="1" dirty="0"/>
              <a:t>scenario</a:t>
            </a:r>
            <a:r>
              <a:rPr lang="en-US" altLang="zh-CN" dirty="0"/>
              <a:t>: scenario type (1: all parallel, 2: pet tilted, 3: pet and RX metal tilted)</a:t>
            </a:r>
          </a:p>
          <a:p>
            <a:r>
              <a:rPr lang="en-US" altLang="zh-CN" b="1" dirty="0"/>
              <a:t>f: </a:t>
            </a:r>
            <a:r>
              <a:rPr lang="en-US" altLang="zh-CN" dirty="0"/>
              <a:t>Frequency vector (</a:t>
            </a:r>
            <a:r>
              <a:rPr lang="en-US" altLang="zh-CN" dirty="0" err="1"/>
              <a:t>f_start:f_step:f_stop</a:t>
            </a:r>
            <a:r>
              <a:rPr lang="en-US" altLang="zh-CN" dirty="0"/>
              <a:t>)</a:t>
            </a:r>
          </a:p>
          <a:p>
            <a:endParaRPr lang="en-US" altLang="zh-CN" sz="1600" b="1" dirty="0"/>
          </a:p>
          <a:p>
            <a:r>
              <a:rPr lang="en-US" altLang="zh-CN" sz="2000" b="1" dirty="0"/>
              <a:t>Output</a:t>
            </a:r>
          </a:p>
          <a:p>
            <a:r>
              <a:rPr lang="en-US" altLang="zh-CN" sz="1600" b="1" dirty="0"/>
              <a:t>H: </a:t>
            </a:r>
            <a:r>
              <a:rPr lang="en-US" altLang="zh-CN" sz="1600" dirty="0"/>
              <a:t>Channel matrix </a:t>
            </a:r>
          </a:p>
          <a:p>
            <a:r>
              <a:rPr lang="en-US" altLang="zh-CN" sz="1600" b="1" dirty="0" err="1"/>
              <a:t>Reflection_Order</a:t>
            </a:r>
            <a:r>
              <a:rPr lang="en-US" altLang="zh-CN" sz="1600" dirty="0"/>
              <a:t>: Reflection Count Vector</a:t>
            </a:r>
          </a:p>
          <a:p>
            <a:r>
              <a:rPr lang="en-US" altLang="zh-CN" sz="1600" b="1" dirty="0" err="1"/>
              <a:t>ToA</a:t>
            </a:r>
            <a:r>
              <a:rPr lang="en-US" altLang="zh-CN" sz="1600" b="1" dirty="0"/>
              <a:t>: </a:t>
            </a:r>
            <a:r>
              <a:rPr lang="en-US" altLang="zh-CN" sz="1600" dirty="0"/>
              <a:t>Time of Arrival Vector in ns</a:t>
            </a:r>
          </a:p>
          <a:p>
            <a:r>
              <a:rPr lang="en-US" altLang="zh-CN" sz="1600" b="1" dirty="0"/>
              <a:t>D: </a:t>
            </a:r>
            <a:r>
              <a:rPr lang="en-US" altLang="zh-CN" sz="1600" dirty="0"/>
              <a:t>Dispersion Factor</a:t>
            </a:r>
          </a:p>
          <a:p>
            <a:r>
              <a:rPr lang="en-US" altLang="zh-CN" sz="1600" b="1" dirty="0"/>
              <a:t>AOA,AOD: </a:t>
            </a:r>
            <a:r>
              <a:rPr lang="en-US" altLang="zh-CN" sz="1600" dirty="0"/>
              <a:t>Angle of arrival/departure</a:t>
            </a:r>
          </a:p>
          <a:p>
            <a:r>
              <a:rPr lang="en-US" altLang="zh-CN" sz="1600" dirty="0"/>
              <a:t> </a:t>
            </a:r>
            <a:r>
              <a:rPr lang="en-US" altLang="zh-CN" sz="1600" b="1" dirty="0"/>
              <a:t>[H,Reflection_Order,ToA,D,a_i_Phi,a_i_Theta,a_i_Theta_Phi,a_i_Phi_Theta,AoA_Phi,AoD_Phi,AoA_Theta,AoD_Theta] = </a:t>
            </a:r>
            <a:r>
              <a:rPr lang="en-US" altLang="zh-CN" sz="1600" b="1" dirty="0" err="1"/>
              <a:t>Channel_Realization</a:t>
            </a:r>
            <a:r>
              <a:rPr lang="en-US" altLang="zh-CN" sz="1600" b="1" dirty="0"/>
              <a:t>(</a:t>
            </a:r>
            <a:r>
              <a:rPr lang="en-US" altLang="zh-CN" sz="1600" b="1" dirty="0" err="1"/>
              <a:t>d,scenario,f</a:t>
            </a:r>
            <a:r>
              <a:rPr lang="en-US" altLang="zh-CN" sz="1600" b="1" dirty="0"/>
              <a:t>)</a:t>
            </a:r>
          </a:p>
        </p:txBody>
      </p:sp>
      <p:sp>
        <p:nvSpPr>
          <p:cNvPr id="30726" name="TextBox 1"/>
          <p:cNvSpPr txBox="1">
            <a:spLocks noChangeArrowheads="1"/>
          </p:cNvSpPr>
          <p:nvPr/>
        </p:nvSpPr>
        <p:spPr bwMode="auto">
          <a:xfrm>
            <a:off x="203200" y="5407308"/>
            <a:ext cx="8796338"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000">
                <a:solidFill>
                  <a:schemeClr val="accent1"/>
                </a:solidFill>
              </a:rPr>
              <a:t>In terms of contents, there are many variables could be exported. We should extract those useful for verifying proposals, then derive the format of CTF file.</a:t>
            </a:r>
            <a:endParaRPr lang="zh-CN" altLang="en-US" sz="2000">
              <a:solidFill>
                <a:schemeClr val="accent1"/>
              </a:solidFill>
            </a:endParaRPr>
          </a:p>
        </p:txBody>
      </p:sp>
      <p:sp>
        <p:nvSpPr>
          <p:cNvPr id="2" name="矩形 1"/>
          <p:cNvSpPr/>
          <p:nvPr/>
        </p:nvSpPr>
        <p:spPr>
          <a:xfrm>
            <a:off x="206375" y="4329085"/>
            <a:ext cx="8601075" cy="733425"/>
          </a:xfrm>
          <a:prstGeom prst="rect">
            <a:avLst/>
          </a:prstGeom>
          <a:noFill/>
          <a:ln w="28575">
            <a:solidFill>
              <a:srgbClr val="C00000"/>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zh-CN" altLang="en-US" dirty="0"/>
          </a:p>
        </p:txBody>
      </p:sp>
    </p:spTree>
    <p:extLst>
      <p:ext uri="{BB962C8B-B14F-4D97-AF65-F5344CB8AC3E}">
        <p14:creationId xmlns:p14="http://schemas.microsoft.com/office/powerpoint/2010/main" xmlns="" val="793887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p:cNvSpPr>
          <p:nvPr>
            <p:ph type="title"/>
          </p:nvPr>
        </p:nvSpPr>
        <p:spPr/>
        <p:txBody>
          <a:bodyPr/>
          <a:lstStyle/>
          <a:p>
            <a:r>
              <a:rPr lang="en-US" altLang="zh-CN" smtClean="0">
                <a:ea typeface="宋体" charset="-122"/>
              </a:rPr>
              <a:t>Content</a:t>
            </a:r>
            <a:endParaRPr lang="zh-CN" altLang="en-US" smtClean="0">
              <a:ea typeface="宋体" charset="-122"/>
            </a:endParaRPr>
          </a:p>
        </p:txBody>
      </p:sp>
      <p:sp>
        <p:nvSpPr>
          <p:cNvPr id="7171" name="内容占位符 2"/>
          <p:cNvSpPr>
            <a:spLocks noGrp="1"/>
          </p:cNvSpPr>
          <p:nvPr>
            <p:ph idx="1"/>
          </p:nvPr>
        </p:nvSpPr>
        <p:spPr>
          <a:xfrm>
            <a:off x="431800" y="1339850"/>
            <a:ext cx="8375650" cy="4495800"/>
          </a:xfrm>
        </p:spPr>
        <p:txBody>
          <a:bodyPr/>
          <a:lstStyle/>
          <a:p>
            <a:pPr>
              <a:lnSpc>
                <a:spcPct val="150000"/>
              </a:lnSpc>
              <a:buFontTx/>
              <a:buAutoNum type="arabicPeriod"/>
              <a:defRPr/>
            </a:pPr>
            <a:r>
              <a:rPr lang="en-US" altLang="zh-CN" b="1" dirty="0" smtClean="0">
                <a:latin typeface="+mn-ea"/>
              </a:rPr>
              <a:t>Ray Tracer Calibration</a:t>
            </a:r>
            <a:endParaRPr lang="en-US" altLang="zh-CN" b="1" dirty="0">
              <a:latin typeface="+mn-ea"/>
            </a:endParaRPr>
          </a:p>
          <a:p>
            <a:pPr>
              <a:lnSpc>
                <a:spcPct val="150000"/>
              </a:lnSpc>
              <a:buFontTx/>
              <a:buAutoNum type="arabicPeriod"/>
              <a:defRPr/>
            </a:pPr>
            <a:r>
              <a:rPr lang="en-US" altLang="zh-CN" b="1" dirty="0">
                <a:solidFill>
                  <a:schemeClr val="bg2">
                    <a:lumMod val="75000"/>
                  </a:schemeClr>
                </a:solidFill>
                <a:latin typeface="+mn-ea"/>
              </a:rPr>
              <a:t>Target Scenario Generation</a:t>
            </a:r>
          </a:p>
          <a:p>
            <a:pPr>
              <a:lnSpc>
                <a:spcPct val="150000"/>
              </a:lnSpc>
              <a:buFontTx/>
              <a:buAutoNum type="arabicPeriod"/>
              <a:defRPr/>
            </a:pPr>
            <a:r>
              <a:rPr lang="en-US" altLang="zh-CN" b="1" dirty="0">
                <a:solidFill>
                  <a:schemeClr val="bg2">
                    <a:lumMod val="75000"/>
                  </a:schemeClr>
                </a:solidFill>
                <a:latin typeface="+mn-ea"/>
              </a:rPr>
              <a:t>Parameter Extraction and modeling</a:t>
            </a:r>
          </a:p>
          <a:p>
            <a:pPr>
              <a:lnSpc>
                <a:spcPct val="150000"/>
              </a:lnSpc>
              <a:buFontTx/>
              <a:buAutoNum type="arabicPeriod"/>
              <a:defRPr/>
            </a:pPr>
            <a:r>
              <a:rPr lang="en-US" altLang="zh-CN" b="1" dirty="0">
                <a:solidFill>
                  <a:schemeClr val="bg2">
                    <a:lumMod val="75000"/>
                  </a:schemeClr>
                </a:solidFill>
                <a:latin typeface="+mn-ea"/>
              </a:rPr>
              <a:t>Channel Realization</a:t>
            </a:r>
            <a:endParaRPr lang="en-US" altLang="zh-CN" b="1" dirty="0" smtClean="0">
              <a:solidFill>
                <a:schemeClr val="bg2">
                  <a:lumMod val="75000"/>
                </a:schemeClr>
              </a:solidFill>
              <a:latin typeface="+mn-ea"/>
            </a:endParaRPr>
          </a:p>
        </p:txBody>
      </p:sp>
      <p:sp>
        <p:nvSpPr>
          <p:cNvPr id="7172"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60A3DA7B-022B-4F41-9040-EEB4C3CF41A1}" type="datetime1">
              <a:rPr lang="zh-CN" altLang="en-US" smtClean="0">
                <a:solidFill>
                  <a:srgbClr val="898989"/>
                </a:solidFill>
              </a:rPr>
              <a:pPr/>
              <a:t>2016/3/2</a:t>
            </a:fld>
            <a:endParaRPr lang="zh-CN" altLang="en-US" smtClean="0">
              <a:solidFill>
                <a:srgbClr val="898989"/>
              </a:solidFill>
            </a:endParaRPr>
          </a:p>
        </p:txBody>
      </p:sp>
      <p:sp>
        <p:nvSpPr>
          <p:cNvPr id="7173"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355F3AD8-BFE9-4F48-8A20-953C6A271213}" type="slidenum">
              <a:rPr lang="zh-CN" altLang="en-US" smtClean="0">
                <a:solidFill>
                  <a:srgbClr val="898989"/>
                </a:solidFill>
              </a:rPr>
              <a:pPr/>
              <a:t>3</a:t>
            </a:fld>
            <a:endParaRPr lang="zh-CN" altLang="en-US" smtClean="0">
              <a:solidFill>
                <a:srgbClr val="898989"/>
              </a:solidFill>
            </a:endParaRPr>
          </a:p>
        </p:txBody>
      </p:sp>
    </p:spTree>
    <p:extLst>
      <p:ext uri="{BB962C8B-B14F-4D97-AF65-F5344CB8AC3E}">
        <p14:creationId xmlns:p14="http://schemas.microsoft.com/office/powerpoint/2010/main" xmlns="" val="441351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dirty="0" smtClean="0">
                <a:latin typeface="+mn-lt"/>
                <a:ea typeface="宋体" charset="-122"/>
              </a:rPr>
              <a:t>1. Ray Tracer Calibration</a:t>
            </a:r>
            <a:endParaRPr lang="zh-CN" altLang="en-US" dirty="0" smtClean="0">
              <a:latin typeface="+mn-lt"/>
              <a:ea typeface="宋体" charset="-122"/>
            </a:endParaRPr>
          </a:p>
        </p:txBody>
      </p:sp>
      <p:sp>
        <p:nvSpPr>
          <p:cNvPr id="8195"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2E3AF858-E582-4EF3-91C1-81404CFFCAA3}" type="datetime1">
              <a:rPr lang="zh-CN" altLang="en-US" smtClean="0">
                <a:solidFill>
                  <a:srgbClr val="898989"/>
                </a:solidFill>
              </a:rPr>
              <a:pPr/>
              <a:t>2016/3/2</a:t>
            </a:fld>
            <a:endParaRPr lang="zh-CN" altLang="en-US" smtClean="0">
              <a:solidFill>
                <a:srgbClr val="898989"/>
              </a:solidFill>
            </a:endParaRPr>
          </a:p>
        </p:txBody>
      </p:sp>
      <p:sp>
        <p:nvSpPr>
          <p:cNvPr id="8196"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1E19EF03-C9AB-46E1-AF02-DAC7BA5014B4}" type="slidenum">
              <a:rPr lang="zh-CN" altLang="en-US" smtClean="0">
                <a:solidFill>
                  <a:srgbClr val="898989"/>
                </a:solidFill>
              </a:rPr>
              <a:pPr/>
              <a:t>4</a:t>
            </a:fld>
            <a:endParaRPr lang="zh-CN" altLang="en-US" smtClean="0">
              <a:solidFill>
                <a:srgbClr val="898989"/>
              </a:solidFill>
            </a:endParaRPr>
          </a:p>
        </p:txBody>
      </p:sp>
      <p:sp>
        <p:nvSpPr>
          <p:cNvPr id="8197" name="TextBox 3"/>
          <p:cNvSpPr txBox="1">
            <a:spLocks noChangeArrowheads="1"/>
          </p:cNvSpPr>
          <p:nvPr/>
        </p:nvSpPr>
        <p:spPr bwMode="auto">
          <a:xfrm>
            <a:off x="611682" y="1783518"/>
            <a:ext cx="304666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400" dirty="0">
                <a:latin typeface="+mn-lt"/>
              </a:rPr>
              <a:t>Calibration Approach</a:t>
            </a:r>
            <a:endParaRPr lang="zh-CN" altLang="en-US" sz="2400" dirty="0">
              <a:latin typeface="+mn-lt"/>
            </a:endParaRPr>
          </a:p>
        </p:txBody>
      </p:sp>
      <p:sp>
        <p:nvSpPr>
          <p:cNvPr id="2" name="矩形 1"/>
          <p:cNvSpPr/>
          <p:nvPr/>
        </p:nvSpPr>
        <p:spPr>
          <a:xfrm>
            <a:off x="1128713" y="2654812"/>
            <a:ext cx="1846262" cy="811212"/>
          </a:xfrm>
          <a:prstGeom prst="rect">
            <a:avLst/>
          </a:prstGeom>
          <a:noFill/>
          <a:ln w="28575">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zh-CN" altLang="en-US" sz="1600" dirty="0"/>
          </a:p>
        </p:txBody>
      </p:sp>
      <p:sp>
        <p:nvSpPr>
          <p:cNvPr id="8199" name="TextBox 2"/>
          <p:cNvSpPr txBox="1">
            <a:spLocks noChangeArrowheads="1"/>
          </p:cNvSpPr>
          <p:nvPr/>
        </p:nvSpPr>
        <p:spPr bwMode="auto">
          <a:xfrm>
            <a:off x="1263650" y="2875474"/>
            <a:ext cx="193516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1600">
                <a:latin typeface="+mn-lt"/>
              </a:rPr>
              <a:t>3D ray tracing</a:t>
            </a:r>
            <a:endParaRPr lang="zh-CN" altLang="en-US" sz="1600">
              <a:latin typeface="+mn-lt"/>
            </a:endParaRPr>
          </a:p>
        </p:txBody>
      </p:sp>
      <p:sp>
        <p:nvSpPr>
          <p:cNvPr id="12" name="矩形 11"/>
          <p:cNvSpPr/>
          <p:nvPr/>
        </p:nvSpPr>
        <p:spPr>
          <a:xfrm>
            <a:off x="3379788" y="2654812"/>
            <a:ext cx="1844675" cy="811212"/>
          </a:xfrm>
          <a:prstGeom prst="rect">
            <a:avLst/>
          </a:prstGeom>
          <a:noFill/>
          <a:ln w="28575">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zh-CN" altLang="en-US" sz="1600" dirty="0"/>
          </a:p>
        </p:txBody>
      </p:sp>
      <p:sp>
        <p:nvSpPr>
          <p:cNvPr id="8201" name="TextBox 12"/>
          <p:cNvSpPr txBox="1">
            <a:spLocks noChangeArrowheads="1"/>
          </p:cNvSpPr>
          <p:nvPr/>
        </p:nvSpPr>
        <p:spPr bwMode="auto">
          <a:xfrm>
            <a:off x="3524250" y="2818324"/>
            <a:ext cx="193516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1600">
                <a:latin typeface="+mn-lt"/>
              </a:rPr>
              <a:t>Simulation Result</a:t>
            </a:r>
            <a:endParaRPr lang="zh-CN" altLang="en-US" sz="1600">
              <a:latin typeface="+mn-lt"/>
            </a:endParaRPr>
          </a:p>
        </p:txBody>
      </p:sp>
      <p:sp>
        <p:nvSpPr>
          <p:cNvPr id="14" name="矩形 13"/>
          <p:cNvSpPr/>
          <p:nvPr/>
        </p:nvSpPr>
        <p:spPr>
          <a:xfrm>
            <a:off x="3379788" y="3694624"/>
            <a:ext cx="1844675" cy="809625"/>
          </a:xfrm>
          <a:prstGeom prst="rect">
            <a:avLst/>
          </a:prstGeom>
          <a:noFill/>
          <a:ln w="28575">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zh-CN" altLang="en-US" sz="1600" dirty="0"/>
          </a:p>
        </p:txBody>
      </p:sp>
      <p:sp>
        <p:nvSpPr>
          <p:cNvPr id="8203" name="TextBox 14"/>
          <p:cNvSpPr txBox="1">
            <a:spLocks noChangeArrowheads="1"/>
          </p:cNvSpPr>
          <p:nvPr/>
        </p:nvSpPr>
        <p:spPr bwMode="auto">
          <a:xfrm>
            <a:off x="3524250" y="3858137"/>
            <a:ext cx="193516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1600">
                <a:latin typeface="+mn-lt"/>
              </a:rPr>
              <a:t>Measurement</a:t>
            </a:r>
            <a:endParaRPr lang="zh-CN" altLang="en-US" sz="1600">
              <a:latin typeface="+mn-lt"/>
            </a:endParaRPr>
          </a:p>
        </p:txBody>
      </p:sp>
      <p:sp>
        <p:nvSpPr>
          <p:cNvPr id="16" name="矩形 15"/>
          <p:cNvSpPr/>
          <p:nvPr/>
        </p:nvSpPr>
        <p:spPr>
          <a:xfrm>
            <a:off x="5810250" y="3100899"/>
            <a:ext cx="2079625" cy="811213"/>
          </a:xfrm>
          <a:prstGeom prst="rect">
            <a:avLst/>
          </a:prstGeom>
          <a:noFill/>
          <a:ln w="28575">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zh-CN" altLang="en-US" sz="1600" dirty="0"/>
          </a:p>
        </p:txBody>
      </p:sp>
      <p:sp>
        <p:nvSpPr>
          <p:cNvPr id="8205" name="TextBox 16"/>
          <p:cNvSpPr txBox="1">
            <a:spLocks noChangeArrowheads="1"/>
          </p:cNvSpPr>
          <p:nvPr/>
        </p:nvSpPr>
        <p:spPr bwMode="auto">
          <a:xfrm>
            <a:off x="5954713" y="3265999"/>
            <a:ext cx="1935162"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1600">
                <a:latin typeface="+mn-lt"/>
              </a:rPr>
              <a:t>Cost Function</a:t>
            </a:r>
          </a:p>
          <a:p>
            <a:r>
              <a:rPr lang="en-US" altLang="zh-CN" sz="1600">
                <a:latin typeface="+mn-lt"/>
              </a:rPr>
              <a:t>Error calc.</a:t>
            </a:r>
            <a:endParaRPr lang="zh-CN" altLang="en-US" sz="1600">
              <a:latin typeface="+mn-lt"/>
            </a:endParaRPr>
          </a:p>
        </p:txBody>
      </p:sp>
      <p:cxnSp>
        <p:nvCxnSpPr>
          <p:cNvPr id="7" name="直接箭头连接符 6"/>
          <p:cNvCxnSpPr>
            <a:endCxn id="12" idx="1"/>
          </p:cNvCxnSpPr>
          <p:nvPr/>
        </p:nvCxnSpPr>
        <p:spPr>
          <a:xfrm>
            <a:off x="2974975" y="3059624"/>
            <a:ext cx="404813"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右大括号 7"/>
          <p:cNvSpPr/>
          <p:nvPr/>
        </p:nvSpPr>
        <p:spPr>
          <a:xfrm>
            <a:off x="5459413" y="3059624"/>
            <a:ext cx="350837" cy="982663"/>
          </a:xfrm>
          <a:prstGeom prst="rightBrac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sz="1600"/>
          </a:p>
        </p:txBody>
      </p:sp>
      <p:cxnSp>
        <p:nvCxnSpPr>
          <p:cNvPr id="10" name="肘形连接符 9"/>
          <p:cNvCxnSpPr>
            <a:stCxn id="8205" idx="3"/>
          </p:cNvCxnSpPr>
          <p:nvPr/>
        </p:nvCxnSpPr>
        <p:spPr>
          <a:xfrm flipH="1">
            <a:off x="4943475" y="3558387"/>
            <a:ext cx="2946400" cy="1845975"/>
          </a:xfrm>
          <a:prstGeom prst="bentConnector3">
            <a:avLst>
              <a:gd name="adj1" fmla="val -7759"/>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2457450" y="4955099"/>
            <a:ext cx="2452688" cy="809625"/>
          </a:xfrm>
          <a:prstGeom prst="rect">
            <a:avLst/>
          </a:prstGeom>
          <a:noFill/>
          <a:ln w="28575">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zh-CN" altLang="en-US" sz="1600" dirty="0"/>
          </a:p>
        </p:txBody>
      </p:sp>
      <p:sp>
        <p:nvSpPr>
          <p:cNvPr id="8210" name="TextBox 25"/>
          <p:cNvSpPr txBox="1">
            <a:spLocks noChangeArrowheads="1"/>
          </p:cNvSpPr>
          <p:nvPr/>
        </p:nvSpPr>
        <p:spPr bwMode="auto">
          <a:xfrm>
            <a:off x="2592388" y="5032887"/>
            <a:ext cx="2317750"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1600">
                <a:latin typeface="+mn-lt"/>
              </a:rPr>
              <a:t>Mutate Ray Tracing parameters</a:t>
            </a:r>
            <a:endParaRPr lang="zh-CN" altLang="en-US" sz="1600">
              <a:latin typeface="+mn-lt"/>
            </a:endParaRPr>
          </a:p>
        </p:txBody>
      </p:sp>
      <p:cxnSp>
        <p:nvCxnSpPr>
          <p:cNvPr id="18" name="肘形连接符 17"/>
          <p:cNvCxnSpPr>
            <a:stCxn id="25" idx="1"/>
            <a:endCxn id="2" idx="1"/>
          </p:cNvCxnSpPr>
          <p:nvPr/>
        </p:nvCxnSpPr>
        <p:spPr>
          <a:xfrm rot="10800000">
            <a:off x="1128713" y="3061212"/>
            <a:ext cx="1328737" cy="2298700"/>
          </a:xfrm>
          <a:prstGeom prst="bentConnector3">
            <a:avLst>
              <a:gd name="adj1" fmla="val 11721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212" name="TextBox 18"/>
          <p:cNvSpPr txBox="1">
            <a:spLocks noChangeArrowheads="1"/>
          </p:cNvSpPr>
          <p:nvPr/>
        </p:nvSpPr>
        <p:spPr bwMode="auto">
          <a:xfrm>
            <a:off x="5187950" y="4880487"/>
            <a:ext cx="2855269"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1600">
                <a:latin typeface="+mn-lt"/>
              </a:rPr>
              <a:t>Best Parameters per iteration</a:t>
            </a:r>
            <a:endParaRPr lang="zh-CN" altLang="en-US" sz="1600">
              <a:latin typeface="+mn-lt"/>
            </a:endParaRPr>
          </a:p>
        </p:txBody>
      </p:sp>
    </p:spTree>
    <p:extLst>
      <p:ext uri="{BB962C8B-B14F-4D97-AF65-F5344CB8AC3E}">
        <p14:creationId xmlns:p14="http://schemas.microsoft.com/office/powerpoint/2010/main" xmlns="" val="673277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en-US" altLang="zh-CN" dirty="0" smtClean="0">
                <a:ea typeface="宋体" charset="-122"/>
              </a:rPr>
              <a:t>1. Ray Tracer Calibration</a:t>
            </a:r>
            <a:endParaRPr lang="zh-CN" altLang="en-US" dirty="0" smtClean="0">
              <a:ea typeface="宋体" charset="-122"/>
            </a:endParaRPr>
          </a:p>
        </p:txBody>
      </p:sp>
      <p:sp>
        <p:nvSpPr>
          <p:cNvPr id="9219"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6F7C6771-243D-4C4C-8317-E8C2E29FE24B}" type="datetime1">
              <a:rPr lang="zh-CN" altLang="en-US" smtClean="0">
                <a:solidFill>
                  <a:srgbClr val="898989"/>
                </a:solidFill>
              </a:rPr>
              <a:pPr/>
              <a:t>2016/3/2</a:t>
            </a:fld>
            <a:endParaRPr lang="zh-CN" altLang="en-US" smtClean="0">
              <a:solidFill>
                <a:srgbClr val="898989"/>
              </a:solidFill>
            </a:endParaRPr>
          </a:p>
        </p:txBody>
      </p:sp>
      <p:sp>
        <p:nvSpPr>
          <p:cNvPr id="9220"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85229AA2-9AC9-44DF-A8FB-B8A5B2C6C2A3}" type="slidenum">
              <a:rPr lang="zh-CN" altLang="en-US" smtClean="0">
                <a:solidFill>
                  <a:srgbClr val="898989"/>
                </a:solidFill>
              </a:rPr>
              <a:pPr/>
              <a:t>5</a:t>
            </a:fld>
            <a:endParaRPr lang="zh-CN" altLang="en-US" smtClean="0">
              <a:solidFill>
                <a:srgbClr val="898989"/>
              </a:solidFill>
            </a:endParaRPr>
          </a:p>
        </p:txBody>
      </p:sp>
      <p:sp>
        <p:nvSpPr>
          <p:cNvPr id="9221" name="TextBox 4"/>
          <p:cNvSpPr txBox="1">
            <a:spLocks noChangeArrowheads="1"/>
          </p:cNvSpPr>
          <p:nvPr/>
        </p:nvSpPr>
        <p:spPr bwMode="auto">
          <a:xfrm>
            <a:off x="2755138" y="1546941"/>
            <a:ext cx="39370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000" b="1" dirty="0"/>
              <a:t>Target scenario for calibration:</a:t>
            </a:r>
            <a:endParaRPr lang="zh-CN" altLang="en-US" sz="2000" b="1" dirty="0"/>
          </a:p>
        </p:txBody>
      </p:sp>
      <p:grpSp>
        <p:nvGrpSpPr>
          <p:cNvPr id="9222" name="组合 12"/>
          <p:cNvGrpSpPr>
            <a:grpSpLocks/>
          </p:cNvGrpSpPr>
          <p:nvPr/>
        </p:nvGrpSpPr>
        <p:grpSpPr bwMode="auto">
          <a:xfrm>
            <a:off x="690563" y="2018798"/>
            <a:ext cx="3432175" cy="2549525"/>
            <a:chOff x="660270" y="1718810"/>
            <a:chExt cx="3532307" cy="2734502"/>
          </a:xfrm>
        </p:grpSpPr>
        <p:pic>
          <p:nvPicPr>
            <p:cNvPr id="9248"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l="17381" t="22678"/>
            <a:stretch>
              <a:fillRect/>
            </a:stretch>
          </p:blipFill>
          <p:spPr bwMode="auto">
            <a:xfrm>
              <a:off x="660270" y="1718810"/>
              <a:ext cx="3532307" cy="19483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7" name="直接连接符 6"/>
            <p:cNvCxnSpPr/>
            <p:nvPr/>
          </p:nvCxnSpPr>
          <p:spPr>
            <a:xfrm>
              <a:off x="1106301" y="1989535"/>
              <a:ext cx="0" cy="2114727"/>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3851109" y="1989535"/>
              <a:ext cx="0" cy="2114727"/>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1196161" y="3969751"/>
              <a:ext cx="2520975" cy="0"/>
            </a:xfrm>
            <a:prstGeom prst="straightConnector1">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252" name="TextBox 10"/>
            <p:cNvSpPr txBox="1">
              <a:spLocks noChangeArrowheads="1"/>
            </p:cNvSpPr>
            <p:nvPr/>
          </p:nvSpPr>
          <p:spPr bwMode="auto">
            <a:xfrm>
              <a:off x="2421984" y="4083980"/>
              <a:ext cx="664852"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a:t>D</a:t>
              </a:r>
              <a:endParaRPr lang="zh-CN" altLang="en-US"/>
            </a:p>
          </p:txBody>
        </p:sp>
      </p:grpSp>
      <p:sp>
        <p:nvSpPr>
          <p:cNvPr id="9223" name="TextBox 13"/>
          <p:cNvSpPr txBox="1">
            <a:spLocks noChangeArrowheads="1"/>
          </p:cNvSpPr>
          <p:nvPr/>
        </p:nvSpPr>
        <p:spPr bwMode="auto">
          <a:xfrm>
            <a:off x="687388" y="2783973"/>
            <a:ext cx="56832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a:t>TX</a:t>
            </a:r>
            <a:endParaRPr lang="zh-CN" altLang="en-US"/>
          </a:p>
        </p:txBody>
      </p:sp>
      <p:sp>
        <p:nvSpPr>
          <p:cNvPr id="9224" name="TextBox 26"/>
          <p:cNvSpPr txBox="1">
            <a:spLocks noChangeArrowheads="1"/>
          </p:cNvSpPr>
          <p:nvPr/>
        </p:nvSpPr>
        <p:spPr bwMode="auto">
          <a:xfrm>
            <a:off x="3930650" y="2807785"/>
            <a:ext cx="5683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a:t>RX</a:t>
            </a:r>
            <a:endParaRPr lang="zh-CN" altLang="en-US"/>
          </a:p>
        </p:txBody>
      </p:sp>
      <p:sp>
        <p:nvSpPr>
          <p:cNvPr id="9225" name="TextBox 14"/>
          <p:cNvSpPr txBox="1">
            <a:spLocks noChangeArrowheads="1"/>
          </p:cNvSpPr>
          <p:nvPr/>
        </p:nvSpPr>
        <p:spPr bwMode="auto">
          <a:xfrm>
            <a:off x="5456238" y="2552198"/>
            <a:ext cx="2844800" cy="1201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400"/>
              <a:t>D=0.5139 m</a:t>
            </a:r>
          </a:p>
          <a:p>
            <a:r>
              <a:rPr lang="en-US" altLang="zh-CN" sz="2400"/>
              <a:t>A=0.3800 m</a:t>
            </a:r>
          </a:p>
          <a:p>
            <a:r>
              <a:rPr lang="en-US" altLang="zh-CN" sz="2400"/>
              <a:t>B=0.0880 m</a:t>
            </a:r>
            <a:endParaRPr lang="zh-CN" altLang="en-US" sz="2400"/>
          </a:p>
        </p:txBody>
      </p:sp>
      <p:sp>
        <p:nvSpPr>
          <p:cNvPr id="9226" name="TextBox 28"/>
          <p:cNvSpPr txBox="1">
            <a:spLocks noChangeArrowheads="1"/>
          </p:cNvSpPr>
          <p:nvPr/>
        </p:nvSpPr>
        <p:spPr bwMode="auto">
          <a:xfrm>
            <a:off x="3082925" y="4618448"/>
            <a:ext cx="3963988"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000" b="1"/>
              <a:t>Ray Tracer configuration:</a:t>
            </a:r>
          </a:p>
        </p:txBody>
      </p:sp>
      <p:graphicFrame>
        <p:nvGraphicFramePr>
          <p:cNvPr id="30" name="表格 29"/>
          <p:cNvGraphicFramePr>
            <a:graphicFrameLocks noGrp="1"/>
          </p:cNvGraphicFramePr>
          <p:nvPr>
            <p:extLst>
              <p:ext uri="{D42A27DB-BD31-4B8C-83A1-F6EECF244321}">
                <p14:modId xmlns:p14="http://schemas.microsoft.com/office/powerpoint/2010/main" xmlns="" val="727093035"/>
              </p:ext>
            </p:extLst>
          </p:nvPr>
        </p:nvGraphicFramePr>
        <p:xfrm>
          <a:off x="4946650" y="5130873"/>
          <a:ext cx="4037013" cy="1097202"/>
        </p:xfrm>
        <a:graphic>
          <a:graphicData uri="http://schemas.openxmlformats.org/drawingml/2006/table">
            <a:tbl>
              <a:tblPr firstRow="1" bandRow="1">
                <a:tableStyleId>{85BE263C-DBD7-4A20-BB59-AAB30ACAA65A}</a:tableStyleId>
              </a:tblPr>
              <a:tblGrid>
                <a:gridCol w="1345671"/>
                <a:gridCol w="1345671"/>
                <a:gridCol w="1345671"/>
              </a:tblGrid>
              <a:tr h="365654">
                <a:tc>
                  <a:txBody>
                    <a:bodyPr/>
                    <a:lstStyle/>
                    <a:p>
                      <a:r>
                        <a:rPr lang="en-US" altLang="zh-CN" sz="1800" dirty="0" smtClean="0"/>
                        <a:t>Material</a:t>
                      </a:r>
                      <a:endParaRPr lang="zh-CN" altLang="en-US" sz="1800" dirty="0"/>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zh-CN" altLang="en-US" sz="1800" dirty="0"/>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zh-CN" altLang="en-US" sz="1800" dirty="0"/>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r>
              <a:tr h="365654">
                <a:tc>
                  <a:txBody>
                    <a:bodyPr/>
                    <a:lstStyle/>
                    <a:p>
                      <a:r>
                        <a:rPr lang="en-US" altLang="zh-CN" sz="1800" b="1" kern="1200" dirty="0" smtClean="0">
                          <a:solidFill>
                            <a:schemeClr val="lt1"/>
                          </a:solidFill>
                          <a:latin typeface="+mn-lt"/>
                          <a:ea typeface="+mn-ea"/>
                          <a:cs typeface="+mn-cs"/>
                        </a:rPr>
                        <a:t>Metal</a:t>
                      </a:r>
                      <a:endParaRPr lang="zh-CN" altLang="en-US" sz="1800" b="1" kern="1200" dirty="0">
                        <a:solidFill>
                          <a:schemeClr val="lt1"/>
                        </a:solidFill>
                        <a:latin typeface="+mn-lt"/>
                        <a:ea typeface="+mn-ea"/>
                        <a:cs typeface="+mn-cs"/>
                      </a:endParaRPr>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r>
                        <a:rPr lang="en-US" altLang="zh-CN" sz="1800" dirty="0" smtClean="0"/>
                        <a:t>1.0</a:t>
                      </a:r>
                      <a:endParaRPr lang="zh-CN" altLang="en-US" sz="1800" dirty="0"/>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800" dirty="0" smtClean="0"/>
                        <a:t>1.0E7</a:t>
                      </a:r>
                      <a:endParaRPr lang="zh-CN" altLang="en-US" sz="1800" dirty="0"/>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5654">
                <a:tc>
                  <a:txBody>
                    <a:bodyPr/>
                    <a:lstStyle/>
                    <a:p>
                      <a:r>
                        <a:rPr lang="en-US" altLang="zh-CN" sz="1800" b="1" kern="1200" dirty="0" smtClean="0">
                          <a:solidFill>
                            <a:schemeClr val="lt1"/>
                          </a:solidFill>
                          <a:latin typeface="+mn-lt"/>
                          <a:ea typeface="+mn-ea"/>
                          <a:cs typeface="+mn-cs"/>
                        </a:rPr>
                        <a:t>PET</a:t>
                      </a:r>
                      <a:endParaRPr lang="zh-CN" altLang="en-US" sz="1800" b="1" kern="1200" dirty="0">
                        <a:solidFill>
                          <a:schemeClr val="lt1"/>
                        </a:solidFill>
                        <a:latin typeface="+mn-lt"/>
                        <a:ea typeface="+mn-ea"/>
                        <a:cs typeface="+mn-cs"/>
                      </a:endParaRPr>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r>
                        <a:rPr lang="en-US" altLang="zh-CN" sz="1800" dirty="0" smtClean="0"/>
                        <a:t>6.4</a:t>
                      </a:r>
                      <a:endParaRPr lang="zh-CN" altLang="en-US" sz="1800" dirty="0"/>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800" dirty="0" smtClean="0"/>
                        <a:t>0.1172</a:t>
                      </a:r>
                      <a:endParaRPr lang="zh-CN" altLang="en-US" sz="1800" dirty="0"/>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9245" name="对象 30"/>
          <p:cNvGraphicFramePr>
            <a:graphicFrameLocks noChangeAspect="1"/>
          </p:cNvGraphicFramePr>
          <p:nvPr>
            <p:extLst>
              <p:ext uri="{D42A27DB-BD31-4B8C-83A1-F6EECF244321}">
                <p14:modId xmlns:p14="http://schemas.microsoft.com/office/powerpoint/2010/main" xmlns="" val="2073818152"/>
              </p:ext>
            </p:extLst>
          </p:nvPr>
        </p:nvGraphicFramePr>
        <p:xfrm>
          <a:off x="6734175" y="5130873"/>
          <a:ext cx="417513" cy="390525"/>
        </p:xfrm>
        <a:graphic>
          <a:graphicData uri="http://schemas.openxmlformats.org/presentationml/2006/ole">
            <p:oleObj spid="_x0000_s60428" name="Equation" r:id="rId4" imgW="165028" imgH="228501" progId="">
              <p:embed/>
            </p:oleObj>
          </a:graphicData>
        </a:graphic>
      </p:graphicFrame>
      <p:graphicFrame>
        <p:nvGraphicFramePr>
          <p:cNvPr id="9246" name="对象 31"/>
          <p:cNvGraphicFramePr>
            <a:graphicFrameLocks noChangeAspect="1"/>
          </p:cNvGraphicFramePr>
          <p:nvPr>
            <p:extLst>
              <p:ext uri="{D42A27DB-BD31-4B8C-83A1-F6EECF244321}">
                <p14:modId xmlns:p14="http://schemas.microsoft.com/office/powerpoint/2010/main" xmlns="" val="1546676473"/>
              </p:ext>
            </p:extLst>
          </p:nvPr>
        </p:nvGraphicFramePr>
        <p:xfrm>
          <a:off x="7964488" y="5186435"/>
          <a:ext cx="900112" cy="303213"/>
        </p:xfrm>
        <a:graphic>
          <a:graphicData uri="http://schemas.openxmlformats.org/presentationml/2006/ole">
            <p:oleObj spid="_x0000_s60429" name="Equation" r:id="rId5" imgW="355138" imgH="177569" progId="">
              <p:embed/>
            </p:oleObj>
          </a:graphicData>
        </a:graphic>
      </p:graphicFrame>
      <p:sp>
        <p:nvSpPr>
          <p:cNvPr id="34" name="TextBox 1"/>
          <p:cNvSpPr txBox="1">
            <a:spLocks noChangeArrowheads="1"/>
          </p:cNvSpPr>
          <p:nvPr/>
        </p:nvSpPr>
        <p:spPr bwMode="auto">
          <a:xfrm>
            <a:off x="201613" y="5252537"/>
            <a:ext cx="4648200" cy="1077218"/>
          </a:xfrm>
          <a:prstGeom prst="rect">
            <a:avLst/>
          </a:prstGeom>
          <a:noFill/>
          <a:ln w="9525">
            <a:no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285750" indent="-285750">
              <a:buFont typeface="Arial" pitchFamily="34" charset="0"/>
              <a:buChar char="•"/>
              <a:defRPr/>
            </a:pPr>
            <a:r>
              <a:rPr lang="en-US" altLang="zh-CN" sz="1600" b="1" dirty="0" smtClean="0"/>
              <a:t>Maximum order of reflected ray: </a:t>
            </a:r>
            <a:r>
              <a:rPr lang="en-US" altLang="zh-CN" sz="1600" b="1" dirty="0" smtClean="0">
                <a:solidFill>
                  <a:srgbClr val="FF0000"/>
                </a:solidFill>
              </a:rPr>
              <a:t>6</a:t>
            </a:r>
          </a:p>
          <a:p>
            <a:pPr marL="285750" indent="-285750">
              <a:buFont typeface="Arial" pitchFamily="34" charset="0"/>
              <a:buChar char="•"/>
              <a:defRPr/>
            </a:pPr>
            <a:r>
              <a:rPr lang="en-US" altLang="zh-CN" sz="1600" b="1" dirty="0" smtClean="0"/>
              <a:t>Transmitted loss by PET: </a:t>
            </a:r>
            <a:r>
              <a:rPr lang="en-US" altLang="zh-CN" sz="1600" dirty="0" smtClean="0"/>
              <a:t>A_PET=2.0</a:t>
            </a:r>
          </a:p>
          <a:p>
            <a:pPr marL="285750" indent="-285750">
              <a:buFont typeface="Arial" pitchFamily="34" charset="0"/>
              <a:buChar char="•"/>
              <a:defRPr/>
            </a:pPr>
            <a:r>
              <a:rPr lang="en-US" altLang="zh-CN" sz="1600" b="1" dirty="0" smtClean="0"/>
              <a:t>Higher order reflection coefficient:</a:t>
            </a:r>
          </a:p>
          <a:p>
            <a:pPr>
              <a:defRPr/>
            </a:pPr>
            <a:r>
              <a:rPr lang="en-US" altLang="zh-CN" sz="1600" dirty="0" smtClean="0"/>
              <a:t>     </a:t>
            </a:r>
            <a:r>
              <a:rPr lang="en-US" altLang="zh-CN" sz="1600" dirty="0" err="1" smtClean="0"/>
              <a:t>NLOS_Coefficient</a:t>
            </a:r>
            <a:r>
              <a:rPr lang="en-US" altLang="zh-CN" sz="1600" dirty="0" smtClean="0"/>
              <a:t>=0.5</a:t>
            </a:r>
          </a:p>
        </p:txBody>
      </p:sp>
    </p:spTree>
    <p:extLst>
      <p:ext uri="{BB962C8B-B14F-4D97-AF65-F5344CB8AC3E}">
        <p14:creationId xmlns:p14="http://schemas.microsoft.com/office/powerpoint/2010/main" xmlns="" val="3220372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smtClean="0">
                <a:ea typeface="宋体" charset="-122"/>
              </a:rPr>
              <a:t>1. Ray Tracer Calibration</a:t>
            </a:r>
            <a:endParaRPr lang="zh-CN" altLang="en-US" smtClean="0">
              <a:ea typeface="宋体" charset="-122"/>
            </a:endParaRPr>
          </a:p>
        </p:txBody>
      </p:sp>
      <p:sp>
        <p:nvSpPr>
          <p:cNvPr id="10243"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5A1B2629-0662-44D5-B2A1-19D8A9873D59}" type="datetime1">
              <a:rPr lang="zh-CN" altLang="en-US" smtClean="0">
                <a:solidFill>
                  <a:srgbClr val="898989"/>
                </a:solidFill>
              </a:rPr>
              <a:pPr/>
              <a:t>2016/3/2</a:t>
            </a:fld>
            <a:endParaRPr lang="zh-CN" altLang="en-US" smtClean="0">
              <a:solidFill>
                <a:srgbClr val="898989"/>
              </a:solidFill>
            </a:endParaRPr>
          </a:p>
        </p:txBody>
      </p:sp>
      <p:sp>
        <p:nvSpPr>
          <p:cNvPr id="10244"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978B6FC2-5374-4896-829C-0E0E5005BBA1}" type="slidenum">
              <a:rPr lang="zh-CN" altLang="en-US" smtClean="0">
                <a:solidFill>
                  <a:srgbClr val="898989"/>
                </a:solidFill>
              </a:rPr>
              <a:pPr/>
              <a:t>6</a:t>
            </a:fld>
            <a:endParaRPr lang="zh-CN" altLang="en-US" smtClean="0">
              <a:solidFill>
                <a:srgbClr val="898989"/>
              </a:solidFill>
            </a:endParaRPr>
          </a:p>
        </p:txBody>
      </p:sp>
      <p:sp>
        <p:nvSpPr>
          <p:cNvPr id="10245" name="TextBox 1"/>
          <p:cNvSpPr txBox="1">
            <a:spLocks noChangeArrowheads="1"/>
          </p:cNvSpPr>
          <p:nvPr/>
        </p:nvSpPr>
        <p:spPr bwMode="auto">
          <a:xfrm>
            <a:off x="5043488" y="3645520"/>
            <a:ext cx="4111625" cy="2031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1800" b="1"/>
              <a:t>Transmitted loss by PET: </a:t>
            </a:r>
            <a:r>
              <a:rPr lang="en-US" altLang="zh-CN" sz="1800"/>
              <a:t>A_PET=1.9890</a:t>
            </a:r>
          </a:p>
          <a:p>
            <a:endParaRPr lang="en-US" altLang="zh-CN" sz="1800"/>
          </a:p>
          <a:p>
            <a:r>
              <a:rPr lang="en-US" altLang="zh-CN" sz="1800" b="1"/>
              <a:t>Higher order reflection coefficient:</a:t>
            </a:r>
          </a:p>
          <a:p>
            <a:r>
              <a:rPr lang="en-US" altLang="zh-CN" sz="1800"/>
              <a:t>NLOS_Coefficient=0.5</a:t>
            </a:r>
          </a:p>
          <a:p>
            <a:endParaRPr lang="en-US" altLang="zh-CN" sz="1800"/>
          </a:p>
          <a:p>
            <a:r>
              <a:rPr lang="en-US" altLang="zh-CN" sz="1800" b="1">
                <a:solidFill>
                  <a:srgbClr val="FF0000"/>
                </a:solidFill>
              </a:rPr>
              <a:t>Mean abs. error=0.1027 dB</a:t>
            </a:r>
            <a:endParaRPr lang="zh-CN" altLang="en-US" sz="1800" b="1">
              <a:solidFill>
                <a:srgbClr val="FF0000"/>
              </a:solidFill>
            </a:endParaRPr>
          </a:p>
        </p:txBody>
      </p:sp>
      <p:pic>
        <p:nvPicPr>
          <p:cNvPr id="1024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r="5856"/>
          <a:stretch>
            <a:fillRect/>
          </a:stretch>
        </p:blipFill>
        <p:spPr bwMode="auto">
          <a:xfrm>
            <a:off x="115888" y="1796083"/>
            <a:ext cx="4770437" cy="39243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aphicFrame>
        <p:nvGraphicFramePr>
          <p:cNvPr id="2" name="表格 1"/>
          <p:cNvGraphicFramePr>
            <a:graphicFrameLocks noGrp="1"/>
          </p:cNvGraphicFramePr>
          <p:nvPr>
            <p:extLst>
              <p:ext uri="{D42A27DB-BD31-4B8C-83A1-F6EECF244321}">
                <p14:modId xmlns:p14="http://schemas.microsoft.com/office/powerpoint/2010/main" xmlns="" val="1210562046"/>
              </p:ext>
            </p:extLst>
          </p:nvPr>
        </p:nvGraphicFramePr>
        <p:xfrm>
          <a:off x="5000625" y="2350120"/>
          <a:ext cx="4037013" cy="1097202"/>
        </p:xfrm>
        <a:graphic>
          <a:graphicData uri="http://schemas.openxmlformats.org/drawingml/2006/table">
            <a:tbl>
              <a:tblPr firstRow="1" bandRow="1">
                <a:tableStyleId>{85BE263C-DBD7-4A20-BB59-AAB30ACAA65A}</a:tableStyleId>
              </a:tblPr>
              <a:tblGrid>
                <a:gridCol w="1345671"/>
                <a:gridCol w="1345671"/>
                <a:gridCol w="1345671"/>
              </a:tblGrid>
              <a:tr h="365654">
                <a:tc>
                  <a:txBody>
                    <a:bodyPr/>
                    <a:lstStyle/>
                    <a:p>
                      <a:r>
                        <a:rPr lang="en-US" altLang="zh-CN" sz="1800" dirty="0" smtClean="0"/>
                        <a:t>Material</a:t>
                      </a:r>
                      <a:endParaRPr lang="zh-CN" altLang="en-US" sz="1800" dirty="0"/>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zh-CN" altLang="en-US" sz="1800" dirty="0"/>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zh-CN" altLang="en-US" sz="1800" dirty="0"/>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r>
              <a:tr h="365654">
                <a:tc>
                  <a:txBody>
                    <a:bodyPr/>
                    <a:lstStyle/>
                    <a:p>
                      <a:r>
                        <a:rPr lang="en-US" altLang="zh-CN" sz="1800" b="1" kern="1200" dirty="0" smtClean="0">
                          <a:solidFill>
                            <a:schemeClr val="lt1"/>
                          </a:solidFill>
                          <a:latin typeface="+mn-lt"/>
                          <a:ea typeface="+mn-ea"/>
                          <a:cs typeface="+mn-cs"/>
                        </a:rPr>
                        <a:t>Metal</a:t>
                      </a:r>
                      <a:endParaRPr lang="zh-CN" altLang="en-US" sz="1800" b="1" kern="1200" dirty="0">
                        <a:solidFill>
                          <a:schemeClr val="lt1"/>
                        </a:solidFill>
                        <a:latin typeface="+mn-lt"/>
                        <a:ea typeface="+mn-ea"/>
                        <a:cs typeface="+mn-cs"/>
                      </a:endParaRPr>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r>
                        <a:rPr lang="en-US" altLang="zh-CN" sz="1800" dirty="0" smtClean="0"/>
                        <a:t>2.2120</a:t>
                      </a:r>
                      <a:endParaRPr lang="zh-CN" altLang="en-US" sz="1800" dirty="0"/>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800" dirty="0" smtClean="0"/>
                        <a:t>4.5209E6</a:t>
                      </a:r>
                      <a:endParaRPr lang="zh-CN" altLang="en-US" sz="1800" dirty="0"/>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5654">
                <a:tc>
                  <a:txBody>
                    <a:bodyPr/>
                    <a:lstStyle/>
                    <a:p>
                      <a:r>
                        <a:rPr lang="en-US" altLang="zh-CN" sz="1800" b="1" kern="1200" dirty="0" smtClean="0">
                          <a:solidFill>
                            <a:schemeClr val="lt1"/>
                          </a:solidFill>
                          <a:latin typeface="+mn-lt"/>
                          <a:ea typeface="+mn-ea"/>
                          <a:cs typeface="+mn-cs"/>
                        </a:rPr>
                        <a:t>PET</a:t>
                      </a:r>
                      <a:endParaRPr lang="zh-CN" altLang="en-US" sz="1800" b="1" kern="1200" dirty="0">
                        <a:solidFill>
                          <a:schemeClr val="lt1"/>
                        </a:solidFill>
                        <a:latin typeface="+mn-lt"/>
                        <a:ea typeface="+mn-ea"/>
                        <a:cs typeface="+mn-cs"/>
                      </a:endParaRPr>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r>
                        <a:rPr lang="en-US" altLang="zh-CN" sz="1800" dirty="0" smtClean="0"/>
                        <a:t>1.8667</a:t>
                      </a:r>
                      <a:endParaRPr lang="zh-CN" altLang="en-US" sz="1800" dirty="0"/>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800" dirty="0" smtClean="0"/>
                        <a:t>0.3953</a:t>
                      </a:r>
                      <a:endParaRPr lang="zh-CN" altLang="en-US" sz="1800" dirty="0"/>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0265" name="对象 2"/>
          <p:cNvGraphicFramePr>
            <a:graphicFrameLocks noChangeAspect="1"/>
          </p:cNvGraphicFramePr>
          <p:nvPr>
            <p:extLst>
              <p:ext uri="{D42A27DB-BD31-4B8C-83A1-F6EECF244321}">
                <p14:modId xmlns:p14="http://schemas.microsoft.com/office/powerpoint/2010/main" xmlns="" val="4242079085"/>
              </p:ext>
            </p:extLst>
          </p:nvPr>
        </p:nvGraphicFramePr>
        <p:xfrm>
          <a:off x="6788150" y="2350120"/>
          <a:ext cx="417513" cy="390525"/>
        </p:xfrm>
        <a:graphic>
          <a:graphicData uri="http://schemas.openxmlformats.org/presentationml/2006/ole">
            <p:oleObj spid="_x0000_s61452" name="Equation" r:id="rId4" imgW="165028" imgH="228501" progId="">
              <p:embed/>
            </p:oleObj>
          </a:graphicData>
        </a:graphic>
      </p:graphicFrame>
      <p:graphicFrame>
        <p:nvGraphicFramePr>
          <p:cNvPr id="10266" name="对象 11"/>
          <p:cNvGraphicFramePr>
            <a:graphicFrameLocks noChangeAspect="1"/>
          </p:cNvGraphicFramePr>
          <p:nvPr>
            <p:extLst>
              <p:ext uri="{D42A27DB-BD31-4B8C-83A1-F6EECF244321}">
                <p14:modId xmlns:p14="http://schemas.microsoft.com/office/powerpoint/2010/main" xmlns="" val="1039315438"/>
              </p:ext>
            </p:extLst>
          </p:nvPr>
        </p:nvGraphicFramePr>
        <p:xfrm>
          <a:off x="8018463" y="2405683"/>
          <a:ext cx="900112" cy="303212"/>
        </p:xfrm>
        <a:graphic>
          <a:graphicData uri="http://schemas.openxmlformats.org/presentationml/2006/ole">
            <p:oleObj spid="_x0000_s61453" name="Equation" r:id="rId5" imgW="355138" imgH="177569" progId="">
              <p:embed/>
            </p:oleObj>
          </a:graphicData>
        </a:graphic>
      </p:graphicFrame>
      <p:sp>
        <p:nvSpPr>
          <p:cNvPr id="10267" name="矩形 3"/>
          <p:cNvSpPr>
            <a:spLocks noChangeArrowheads="1"/>
          </p:cNvSpPr>
          <p:nvPr/>
        </p:nvSpPr>
        <p:spPr bwMode="auto">
          <a:xfrm>
            <a:off x="5035550" y="1846883"/>
            <a:ext cx="2012089"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altLang="zh-CN" sz="1800" b="1">
                <a:solidFill>
                  <a:srgbClr val="FF0000"/>
                </a:solidFill>
              </a:rPr>
              <a:t>Calibrated Result:</a:t>
            </a:r>
          </a:p>
        </p:txBody>
      </p:sp>
      <p:sp>
        <p:nvSpPr>
          <p:cNvPr id="10268" name="矩形 10"/>
          <p:cNvSpPr>
            <a:spLocks noChangeArrowheads="1"/>
          </p:cNvSpPr>
          <p:nvPr/>
        </p:nvSpPr>
        <p:spPr bwMode="auto">
          <a:xfrm>
            <a:off x="1422400" y="2758108"/>
            <a:ext cx="2786019"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altLang="zh-CN" sz="1800" b="1">
                <a:solidFill>
                  <a:srgbClr val="FF0000"/>
                </a:solidFill>
              </a:rPr>
              <a:t>Progress of the calibration</a:t>
            </a:r>
          </a:p>
        </p:txBody>
      </p:sp>
    </p:spTree>
    <p:extLst>
      <p:ext uri="{BB962C8B-B14F-4D97-AF65-F5344CB8AC3E}">
        <p14:creationId xmlns:p14="http://schemas.microsoft.com/office/powerpoint/2010/main" xmlns="" val="3968045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39725" y="1838060"/>
            <a:ext cx="8456613" cy="4464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1267" name="标题 1"/>
          <p:cNvSpPr>
            <a:spLocks noGrp="1"/>
          </p:cNvSpPr>
          <p:nvPr>
            <p:ph type="title"/>
          </p:nvPr>
        </p:nvSpPr>
        <p:spPr>
          <a:xfrm>
            <a:off x="685800" y="415980"/>
            <a:ext cx="7772400" cy="1066800"/>
          </a:xfrm>
        </p:spPr>
        <p:txBody>
          <a:bodyPr/>
          <a:lstStyle/>
          <a:p>
            <a:r>
              <a:rPr lang="en-US" altLang="zh-CN" dirty="0" smtClean="0">
                <a:ea typeface="宋体" charset="-122"/>
              </a:rPr>
              <a:t>1. Ray Tracer Calibration</a:t>
            </a:r>
            <a:endParaRPr lang="zh-CN" altLang="en-US" dirty="0" smtClean="0">
              <a:ea typeface="宋体" charset="-122"/>
            </a:endParaRPr>
          </a:p>
        </p:txBody>
      </p:sp>
      <p:sp>
        <p:nvSpPr>
          <p:cNvPr id="11268"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B8D2FA09-1C56-42AC-996A-ABF94A5E6A61}" type="datetime1">
              <a:rPr lang="zh-CN" altLang="en-US" smtClean="0">
                <a:solidFill>
                  <a:srgbClr val="898989"/>
                </a:solidFill>
              </a:rPr>
              <a:pPr/>
              <a:t>2016/3/2</a:t>
            </a:fld>
            <a:endParaRPr lang="zh-CN" altLang="en-US" smtClean="0">
              <a:solidFill>
                <a:srgbClr val="898989"/>
              </a:solidFill>
            </a:endParaRPr>
          </a:p>
        </p:txBody>
      </p:sp>
      <p:sp>
        <p:nvSpPr>
          <p:cNvPr id="11269"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E99784FE-FCE2-443C-A14F-B15DEA56D0B2}" type="slidenum">
              <a:rPr lang="zh-CN" altLang="en-US" smtClean="0">
                <a:solidFill>
                  <a:srgbClr val="898989"/>
                </a:solidFill>
              </a:rPr>
              <a:pPr/>
              <a:t>7</a:t>
            </a:fld>
            <a:endParaRPr lang="zh-CN" altLang="en-US" smtClean="0">
              <a:solidFill>
                <a:srgbClr val="898989"/>
              </a:solidFill>
            </a:endParaRPr>
          </a:p>
        </p:txBody>
      </p:sp>
      <p:sp>
        <p:nvSpPr>
          <p:cNvPr id="11270" name="TextBox 3"/>
          <p:cNvSpPr txBox="1">
            <a:spLocks noChangeArrowheads="1"/>
          </p:cNvSpPr>
          <p:nvPr/>
        </p:nvSpPr>
        <p:spPr bwMode="auto">
          <a:xfrm>
            <a:off x="544486" y="1450190"/>
            <a:ext cx="2238113"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r>
              <a:rPr lang="en-US" altLang="zh-CN" sz="2000" dirty="0"/>
              <a:t>Before Calibration</a:t>
            </a:r>
            <a:endParaRPr lang="zh-CN" altLang="en-US" sz="2000" dirty="0"/>
          </a:p>
        </p:txBody>
      </p:sp>
      <p:pic>
        <p:nvPicPr>
          <p:cNvPr id="11271"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530850" y="2377810"/>
            <a:ext cx="2292350" cy="1350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287914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5413" y="1692475"/>
            <a:ext cx="8929687" cy="47323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2291" name="标题 1"/>
          <p:cNvSpPr>
            <a:spLocks noGrp="1"/>
          </p:cNvSpPr>
          <p:nvPr>
            <p:ph type="title"/>
          </p:nvPr>
        </p:nvSpPr>
        <p:spPr>
          <a:xfrm>
            <a:off x="254830" y="670810"/>
            <a:ext cx="8634334" cy="1066800"/>
          </a:xfrm>
        </p:spPr>
        <p:txBody>
          <a:bodyPr/>
          <a:lstStyle/>
          <a:p>
            <a:r>
              <a:rPr lang="en-US" altLang="zh-CN" dirty="0" smtClean="0">
                <a:ea typeface="宋体" charset="-122"/>
              </a:rPr>
              <a:t>1. Ray Tracer Calibration-After calibration</a:t>
            </a:r>
            <a:endParaRPr lang="zh-CN" altLang="en-US" dirty="0" smtClean="0">
              <a:ea typeface="宋体" charset="-122"/>
            </a:endParaRPr>
          </a:p>
        </p:txBody>
      </p:sp>
      <p:sp>
        <p:nvSpPr>
          <p:cNvPr id="12292"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6FBC15B6-2FEB-4CD0-A813-F42E87054B76}" type="datetime1">
              <a:rPr lang="zh-CN" altLang="en-US" smtClean="0">
                <a:solidFill>
                  <a:srgbClr val="898989"/>
                </a:solidFill>
              </a:rPr>
              <a:pPr/>
              <a:t>2016/3/2</a:t>
            </a:fld>
            <a:endParaRPr lang="zh-CN" altLang="en-US" smtClean="0">
              <a:solidFill>
                <a:srgbClr val="898989"/>
              </a:solidFill>
            </a:endParaRPr>
          </a:p>
        </p:txBody>
      </p:sp>
      <p:sp>
        <p:nvSpPr>
          <p:cNvPr id="12293"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64747B93-AC67-48CE-95E5-415C96DD24FB}" type="slidenum">
              <a:rPr lang="zh-CN" altLang="en-US" smtClean="0">
                <a:solidFill>
                  <a:srgbClr val="898989"/>
                </a:solidFill>
              </a:rPr>
              <a:pPr/>
              <a:t>8</a:t>
            </a:fld>
            <a:endParaRPr lang="zh-CN" altLang="en-US" smtClean="0">
              <a:solidFill>
                <a:srgbClr val="898989"/>
              </a:solidFill>
            </a:endParaRPr>
          </a:p>
        </p:txBody>
      </p:sp>
      <p:pic>
        <p:nvPicPr>
          <p:cNvPr id="12294"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472113" y="2196625"/>
            <a:ext cx="1965325" cy="1157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382220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p:txBody>
          <a:bodyPr/>
          <a:lstStyle/>
          <a:p>
            <a:r>
              <a:rPr lang="en-US" altLang="zh-CN" smtClean="0">
                <a:ea typeface="宋体" charset="-122"/>
              </a:rPr>
              <a:t>Content</a:t>
            </a:r>
            <a:endParaRPr lang="zh-CN" altLang="en-US" smtClean="0">
              <a:ea typeface="宋体" charset="-122"/>
            </a:endParaRPr>
          </a:p>
        </p:txBody>
      </p:sp>
      <p:sp>
        <p:nvSpPr>
          <p:cNvPr id="7171" name="内容占位符 2"/>
          <p:cNvSpPr>
            <a:spLocks noGrp="1"/>
          </p:cNvSpPr>
          <p:nvPr>
            <p:ph idx="1"/>
          </p:nvPr>
        </p:nvSpPr>
        <p:spPr>
          <a:xfrm>
            <a:off x="431800" y="1339850"/>
            <a:ext cx="8375650" cy="4495800"/>
          </a:xfrm>
        </p:spPr>
        <p:txBody>
          <a:bodyPr/>
          <a:lstStyle/>
          <a:p>
            <a:pPr>
              <a:lnSpc>
                <a:spcPct val="150000"/>
              </a:lnSpc>
              <a:buFontTx/>
              <a:buAutoNum type="arabicPeriod"/>
              <a:defRPr/>
            </a:pPr>
            <a:r>
              <a:rPr lang="en-US" altLang="zh-CN" b="1" dirty="0">
                <a:solidFill>
                  <a:schemeClr val="bg2">
                    <a:lumMod val="75000"/>
                  </a:schemeClr>
                </a:solidFill>
                <a:latin typeface="+mn-ea"/>
              </a:rPr>
              <a:t>Ray Tracer Calibration</a:t>
            </a:r>
          </a:p>
          <a:p>
            <a:pPr>
              <a:lnSpc>
                <a:spcPct val="150000"/>
              </a:lnSpc>
              <a:buFontTx/>
              <a:buAutoNum type="arabicPeriod"/>
              <a:defRPr/>
            </a:pPr>
            <a:r>
              <a:rPr lang="en-US" altLang="zh-CN" b="1" dirty="0">
                <a:latin typeface="+mn-ea"/>
              </a:rPr>
              <a:t>Target Scenario Generation</a:t>
            </a:r>
          </a:p>
          <a:p>
            <a:pPr>
              <a:lnSpc>
                <a:spcPct val="150000"/>
              </a:lnSpc>
              <a:buFontTx/>
              <a:buAutoNum type="arabicPeriod"/>
              <a:defRPr/>
            </a:pPr>
            <a:r>
              <a:rPr lang="en-US" altLang="zh-CN" b="1" dirty="0">
                <a:solidFill>
                  <a:schemeClr val="bg2">
                    <a:lumMod val="75000"/>
                  </a:schemeClr>
                </a:solidFill>
                <a:latin typeface="+mn-ea"/>
              </a:rPr>
              <a:t>Parameter Extraction and modeling</a:t>
            </a:r>
          </a:p>
          <a:p>
            <a:pPr>
              <a:lnSpc>
                <a:spcPct val="150000"/>
              </a:lnSpc>
              <a:buFontTx/>
              <a:buAutoNum type="arabicPeriod"/>
              <a:defRPr/>
            </a:pPr>
            <a:r>
              <a:rPr lang="en-US" altLang="zh-CN" b="1" dirty="0">
                <a:solidFill>
                  <a:schemeClr val="bg2">
                    <a:lumMod val="75000"/>
                  </a:schemeClr>
                </a:solidFill>
                <a:latin typeface="+mn-ea"/>
              </a:rPr>
              <a:t>Channel Realization</a:t>
            </a:r>
            <a:endParaRPr lang="en-US" altLang="zh-CN" b="1" dirty="0" smtClean="0">
              <a:solidFill>
                <a:schemeClr val="bg2">
                  <a:lumMod val="75000"/>
                </a:schemeClr>
              </a:solidFill>
              <a:latin typeface="+mn-ea"/>
            </a:endParaRPr>
          </a:p>
        </p:txBody>
      </p:sp>
      <p:sp>
        <p:nvSpPr>
          <p:cNvPr id="13316" name="日期占位符 3"/>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55612879-4978-45A2-89B5-987F64AA8DBD}" type="datetime1">
              <a:rPr lang="zh-CN" altLang="en-US" smtClean="0">
                <a:solidFill>
                  <a:srgbClr val="898989"/>
                </a:solidFill>
              </a:rPr>
              <a:pPr/>
              <a:t>2016/3/2</a:t>
            </a:fld>
            <a:endParaRPr lang="zh-CN" altLang="en-US" smtClean="0">
              <a:solidFill>
                <a:srgbClr val="898989"/>
              </a:solidFill>
            </a:endParaRPr>
          </a:p>
        </p:txBody>
      </p:sp>
      <p:sp>
        <p:nvSpPr>
          <p:cNvPr id="13317" name="灯片编号占位符 4"/>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0462ECBA-7868-498B-9865-783E1959D272}" type="slidenum">
              <a:rPr lang="zh-CN" altLang="en-US" smtClean="0">
                <a:solidFill>
                  <a:srgbClr val="898989"/>
                </a:solidFill>
              </a:rPr>
              <a:pPr/>
              <a:t>9</a:t>
            </a:fld>
            <a:endParaRPr lang="zh-CN" altLang="en-US" smtClean="0">
              <a:solidFill>
                <a:srgbClr val="898989"/>
              </a:solidFill>
            </a:endParaRPr>
          </a:p>
        </p:txBody>
      </p:sp>
    </p:spTree>
    <p:extLst>
      <p:ext uri="{BB962C8B-B14F-4D97-AF65-F5344CB8AC3E}">
        <p14:creationId xmlns:p14="http://schemas.microsoft.com/office/powerpoint/2010/main" xmlns="" val="51242881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850</Words>
  <Application>Microsoft Office PowerPoint</Application>
  <PresentationFormat>Bildschirmpräsentation (4:3)</PresentationFormat>
  <Paragraphs>261</Paragraphs>
  <Slides>25</Slides>
  <Notes>0</Notes>
  <HiddenSlides>0</HiddenSlides>
  <MMClips>0</MMClips>
  <ScaleCrop>false</ScaleCrop>
  <HeadingPairs>
    <vt:vector size="6" baseType="variant">
      <vt:variant>
        <vt:lpstr>Design</vt:lpstr>
      </vt:variant>
      <vt:variant>
        <vt:i4>1</vt:i4>
      </vt:variant>
      <vt:variant>
        <vt:lpstr>Eingebettete OLE-Server</vt:lpstr>
      </vt:variant>
      <vt:variant>
        <vt:i4>1</vt:i4>
      </vt:variant>
      <vt:variant>
        <vt:lpstr>Folientitel</vt:lpstr>
      </vt:variant>
      <vt:variant>
        <vt:i4>25</vt:i4>
      </vt:variant>
    </vt:vector>
  </HeadingPairs>
  <TitlesOfParts>
    <vt:vector size="27" baseType="lpstr">
      <vt:lpstr>IEEE-P802_15</vt:lpstr>
      <vt:lpstr>Equation</vt:lpstr>
      <vt:lpstr>Folie 1</vt:lpstr>
      <vt:lpstr>Kiosk Channel Modeling</vt:lpstr>
      <vt:lpstr>Content</vt:lpstr>
      <vt:lpstr>1. Ray Tracer Calibration</vt:lpstr>
      <vt:lpstr>1. Ray Tracer Calibration</vt:lpstr>
      <vt:lpstr>1. Ray Tracer Calibration</vt:lpstr>
      <vt:lpstr>1. Ray Tracer Calibration</vt:lpstr>
      <vt:lpstr>1. Ray Tracer Calibration-After calibration</vt:lpstr>
      <vt:lpstr>Content</vt:lpstr>
      <vt:lpstr>2. Target Scenario Generation</vt:lpstr>
      <vt:lpstr>2. Target Scenario Generation</vt:lpstr>
      <vt:lpstr>2. Target Scenario Generation</vt:lpstr>
      <vt:lpstr>2. Target Scenario Generation</vt:lpstr>
      <vt:lpstr>Content</vt:lpstr>
      <vt:lpstr>3. Parameter Extraction</vt:lpstr>
      <vt:lpstr>3. Parameter Extraction-type of path</vt:lpstr>
      <vt:lpstr>3. Parameter Extraction-amplitude of path</vt:lpstr>
      <vt:lpstr>3. Parameter Extraction-Cross Polarization discrimination</vt:lpstr>
      <vt:lpstr>3. Parameter Extraction-Amplitude and XPD</vt:lpstr>
      <vt:lpstr>3. Parameter Extraction-Phase</vt:lpstr>
      <vt:lpstr>3. Parameter Extraction-Phase</vt:lpstr>
      <vt:lpstr>3. Parameter Extraction-frequency Dispersion</vt:lpstr>
      <vt:lpstr>3. Parameter Extraction-AOD and AOA</vt:lpstr>
      <vt:lpstr>Content</vt:lpstr>
      <vt:lpstr>4. Channel Realization-Generate CTF</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Alexander Fricke</dc:creator>
  <dc:description>&lt;doc#&gt;</dc:description>
  <cp:lastModifiedBy>Thomas Kuerner</cp:lastModifiedBy>
  <cp:revision>277</cp:revision>
  <cp:lastPrinted>1998-02-10T13:28:06Z</cp:lastPrinted>
  <dcterms:created xsi:type="dcterms:W3CDTF">2012-11-14T22:04:21Z</dcterms:created>
  <dcterms:modified xsi:type="dcterms:W3CDTF">2016-03-02T07:42:20Z</dcterms:modified>
</cp:coreProperties>
</file>