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19"/>
  </p:notesMasterIdLst>
  <p:handoutMasterIdLst>
    <p:handoutMasterId r:id="rId20"/>
  </p:handoutMasterIdLst>
  <p:sldIdLst>
    <p:sldId id="278" r:id="rId3"/>
    <p:sldId id="345" r:id="rId4"/>
    <p:sldId id="346" r:id="rId5"/>
    <p:sldId id="349" r:id="rId6"/>
    <p:sldId id="351" r:id="rId7"/>
    <p:sldId id="411" r:id="rId8"/>
    <p:sldId id="469" r:id="rId9"/>
    <p:sldId id="352" r:id="rId10"/>
    <p:sldId id="457" r:id="rId11"/>
    <p:sldId id="475" r:id="rId12"/>
    <p:sldId id="476" r:id="rId13"/>
    <p:sldId id="470" r:id="rId14"/>
    <p:sldId id="477" r:id="rId15"/>
    <p:sldId id="473" r:id="rId16"/>
    <p:sldId id="468" r:id="rId17"/>
    <p:sldId id="397"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2370" autoAdjust="0"/>
    <p:restoredTop sz="89928" autoAdjust="0"/>
  </p:normalViewPr>
  <p:slideViewPr>
    <p:cSldViewPr>
      <p:cViewPr varScale="1">
        <p:scale>
          <a:sx n="88" d="100"/>
          <a:sy n="88" d="100"/>
        </p:scale>
        <p:origin x="-306" y="-10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1659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2/15/2016</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a:t>
            </a:r>
            <a:r>
              <a:rPr lang="en-US" sz="1200" baseline="0" dirty="0" smtClean="0">
                <a:solidFill>
                  <a:schemeClr val="bg1"/>
                </a:solidFill>
              </a:rPr>
              <a:t>February 2016</a:t>
            </a:r>
            <a:endParaRPr lang="en-US" sz="1200" baseline="0" dirty="0" smtClean="0">
              <a:solidFill>
                <a:schemeClr val="bg1"/>
              </a:solidFill>
            </a:endParaRP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15-16-0154-00-0000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15-16-0154-00-0000</a:t>
            </a:r>
            <a:endParaRPr lang="en-US" sz="1200" dirty="0">
              <a:solidFill>
                <a:schemeClr val="bg1"/>
              </a:solidFill>
            </a:endParaRPr>
          </a:p>
        </p:txBody>
      </p:sp>
      <p:sp>
        <p:nvSpPr>
          <p:cNvPr id="1033" name="Text Box 9"/>
          <p:cNvSpPr txBox="1">
            <a:spLocks noChangeArrowheads="1"/>
          </p:cNvSpPr>
          <p:nvPr/>
        </p:nvSpPr>
        <p:spPr bwMode="auto">
          <a:xfrm>
            <a:off x="2699792" y="6608385"/>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February 2016</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bheile@ieee.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755650" y="2492896"/>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Projects: Summary Overview</a:t>
            </a:r>
            <a:endParaRPr lang="en-US" sz="3600" dirty="0">
              <a:solidFill>
                <a:schemeClr val="tx2"/>
              </a:solidFill>
            </a:endParaRPr>
          </a:p>
        </p:txBody>
      </p:sp>
      <p:sp>
        <p:nvSpPr>
          <p:cNvPr id="4100" name="Subtitle 2"/>
          <p:cNvSpPr>
            <a:spLocks/>
          </p:cNvSpPr>
          <p:nvPr/>
        </p:nvSpPr>
        <p:spPr bwMode="auto">
          <a:xfrm>
            <a:off x="1403350" y="3573016"/>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solidFill>
                  <a:srgbClr val="898989"/>
                </a:solidFill>
              </a:rPr>
              <a:t>February 2016</a:t>
            </a:r>
            <a:endParaRPr lang="en-US" sz="2800" dirty="0">
              <a:solidFill>
                <a:srgbClr val="898989"/>
              </a:solidFill>
            </a:endParaRPr>
          </a:p>
          <a:p>
            <a:pPr algn="ctr" eaLnBrk="1" hangingPunct="1">
              <a:spcBef>
                <a:spcPct val="20000"/>
              </a:spcBef>
            </a:pPr>
            <a:r>
              <a:rPr lang="en-US" sz="2800" dirty="0">
                <a:solidFill>
                  <a:srgbClr val="898989"/>
                </a:solidFill>
              </a:rPr>
              <a:t>Bob </a:t>
            </a:r>
            <a:r>
              <a:rPr lang="en-US" sz="2800" dirty="0" err="1">
                <a:solidFill>
                  <a:srgbClr val="898989"/>
                </a:solidFill>
              </a:rPr>
              <a:t>Heile</a:t>
            </a:r>
            <a:endParaRPr lang="en-US" sz="2800" dirty="0">
              <a:solidFill>
                <a:srgbClr val="898989"/>
              </a:solidFill>
            </a:endParaRPr>
          </a:p>
          <a:p>
            <a:pPr algn="ctr" eaLnBrk="1" hangingPunct="1">
              <a:spcBef>
                <a:spcPct val="20000"/>
              </a:spcBef>
            </a:pPr>
            <a:r>
              <a:rPr lang="en-US" sz="1400" dirty="0">
                <a:solidFill>
                  <a:srgbClr val="898989"/>
                </a:solidFill>
              </a:rPr>
              <a:t>Chair, IEEE </a:t>
            </a:r>
            <a:r>
              <a:rPr lang="en-US" sz="1400" dirty="0" smtClean="0">
                <a:solidFill>
                  <a:srgbClr val="898989"/>
                </a:solidFill>
              </a:rPr>
              <a:t>802.15</a:t>
            </a:r>
          </a:p>
          <a:p>
            <a:pPr algn="ctr" eaLnBrk="1" hangingPunct="1">
              <a:spcBef>
                <a:spcPct val="20000"/>
              </a:spcBef>
            </a:pPr>
            <a:r>
              <a:rPr lang="en-US" sz="1400" dirty="0" smtClean="0">
                <a:solidFill>
                  <a:srgbClr val="898989"/>
                </a:solidFill>
              </a:rPr>
              <a:t>Chair, IEEE 2030.5</a:t>
            </a:r>
            <a:endParaRPr lang="en-US" sz="1400" dirty="0">
              <a:solidFill>
                <a:srgbClr val="898989"/>
              </a:solidFill>
            </a:endParaRPr>
          </a:p>
          <a:p>
            <a:pPr algn="ctr" eaLnBrk="1" hangingPunct="1">
              <a:spcBef>
                <a:spcPct val="20000"/>
              </a:spcBef>
            </a:pPr>
            <a:r>
              <a:rPr lang="en-US" sz="1400" dirty="0" smtClean="0">
                <a:solidFill>
                  <a:srgbClr val="898989"/>
                </a:solidFill>
              </a:rPr>
              <a:t>Co-Chair </a:t>
            </a:r>
            <a:r>
              <a:rPr lang="en-US" sz="1400" dirty="0">
                <a:solidFill>
                  <a:srgbClr val="898989"/>
                </a:solidFill>
              </a:rPr>
              <a:t>IEEE P2030 </a:t>
            </a:r>
            <a:r>
              <a:rPr lang="en-US" sz="1400" dirty="0" err="1">
                <a:solidFill>
                  <a:srgbClr val="898989"/>
                </a:solidFill>
              </a:rPr>
              <a:t>Smartgrid</a:t>
            </a:r>
            <a:r>
              <a:rPr lang="en-US" sz="1400" dirty="0">
                <a:solidFill>
                  <a:srgbClr val="898989"/>
                </a:solidFill>
              </a:rPr>
              <a:t> Communications Task </a:t>
            </a:r>
            <a:r>
              <a:rPr lang="en-US" sz="1400" dirty="0" smtClean="0">
                <a:solidFill>
                  <a:srgbClr val="898989"/>
                </a:solidFill>
              </a:rPr>
              <a:t>Force</a:t>
            </a:r>
          </a:p>
          <a:p>
            <a:pPr algn="ctr" eaLnBrk="1" hangingPunct="1">
              <a:spcBef>
                <a:spcPct val="20000"/>
              </a:spcBef>
            </a:pPr>
            <a:r>
              <a:rPr lang="en-US" sz="1400" dirty="0" smtClean="0">
                <a:solidFill>
                  <a:srgbClr val="898989"/>
                </a:solidFill>
              </a:rPr>
              <a:t>Director of Standards, Wi-SUN Alliance</a:t>
            </a:r>
            <a:endParaRPr lang="en-US" sz="1400" dirty="0">
              <a:solidFill>
                <a:srgbClr val="898989"/>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620688"/>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smtClean="0"/>
              <a:t>(</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eaLnBrk="1" hangingPunct="1">
              <a:lnSpc>
                <a:spcPct val="80000"/>
              </a:lnSpc>
            </a:pPr>
            <a:r>
              <a:rPr lang="en-US" sz="2800" dirty="0"/>
              <a:t>IEEE802.15.4 Amendments/Projects (</a:t>
            </a:r>
            <a:r>
              <a:rPr lang="en-US" sz="2800" dirty="0" err="1"/>
              <a:t>cont</a:t>
            </a:r>
            <a:r>
              <a:rPr lang="en-US" sz="2800" dirty="0"/>
              <a:t>):</a:t>
            </a:r>
          </a:p>
          <a:p>
            <a:pPr lvl="1" eaLnBrk="1" hangingPunct="1">
              <a:lnSpc>
                <a:spcPct val="80000"/>
              </a:lnSpc>
            </a:pPr>
            <a:r>
              <a:rPr lang="en-US" sz="2400" dirty="0"/>
              <a:t>802.15.4u India Sub 1 GHz PHY (ISB):  PHY for 865-867 MHz band in India.  </a:t>
            </a:r>
          </a:p>
          <a:p>
            <a:pPr lvl="2" eaLnBrk="1" hangingPunct="1">
              <a:lnSpc>
                <a:spcPct val="80000"/>
              </a:lnSpc>
            </a:pPr>
            <a:r>
              <a:rPr lang="en-US" sz="2000" i="1" dirty="0"/>
              <a:t>STATUS: circulating draft for informal ballot before March Mtg. Start WG Letter Ballot post </a:t>
            </a:r>
            <a:r>
              <a:rPr lang="en-US" sz="2000" i="1" dirty="0" smtClean="0"/>
              <a:t>March Mtg.</a:t>
            </a:r>
          </a:p>
          <a:p>
            <a:pPr lvl="2" eaLnBrk="1" hangingPunct="1">
              <a:lnSpc>
                <a:spcPct val="80000"/>
              </a:lnSpc>
            </a:pPr>
            <a:endParaRPr lang="en-US" sz="800" dirty="0" smtClean="0"/>
          </a:p>
          <a:p>
            <a:pPr lvl="1" eaLnBrk="1" hangingPunct="1">
              <a:lnSpc>
                <a:spcPct val="80000"/>
              </a:lnSpc>
            </a:pPr>
            <a:r>
              <a:rPr lang="en-US" sz="2400" dirty="0" smtClean="0"/>
              <a:t>802.15.4v Regional Sub 1GHz Band (RSB): </a:t>
            </a:r>
          </a:p>
          <a:p>
            <a:pPr lvl="2" eaLnBrk="1" hangingPunct="1">
              <a:lnSpc>
                <a:spcPct val="80000"/>
              </a:lnSpc>
            </a:pPr>
            <a:r>
              <a:rPr lang="en-US" sz="2000" dirty="0" smtClean="0"/>
              <a:t>Define 15.4 PHY clause changes to use </a:t>
            </a:r>
            <a:r>
              <a:rPr lang="en-US" sz="2000" dirty="0"/>
              <a:t>870-876 MHz &amp; 915-921 MHz bands in Europe, </a:t>
            </a:r>
            <a:r>
              <a:rPr lang="en-US" sz="2000" dirty="0" smtClean="0"/>
              <a:t>902-928 </a:t>
            </a:r>
            <a:r>
              <a:rPr lang="en-US" sz="2000" dirty="0"/>
              <a:t>MHz band in Mexico, </a:t>
            </a:r>
            <a:r>
              <a:rPr lang="en-US" sz="2000" dirty="0" smtClean="0"/>
              <a:t>902-907.5 </a:t>
            </a:r>
            <a:r>
              <a:rPr lang="en-US" sz="2000" dirty="0"/>
              <a:t>MHz &amp; 915-928 MHz bands in Brazil, </a:t>
            </a:r>
            <a:r>
              <a:rPr lang="en-US" sz="2000" dirty="0" smtClean="0"/>
              <a:t>915-928 </a:t>
            </a:r>
            <a:r>
              <a:rPr lang="en-US" sz="2000" dirty="0"/>
              <a:t>MHz band in </a:t>
            </a:r>
            <a:r>
              <a:rPr lang="en-US" sz="2000" dirty="0" smtClean="0"/>
              <a:t>Australia/New Zealand that </a:t>
            </a:r>
            <a:r>
              <a:rPr lang="en-US" sz="2000" dirty="0"/>
              <a:t>are not in </a:t>
            </a:r>
            <a:r>
              <a:rPr lang="en-US" sz="2000" dirty="0" smtClean="0"/>
              <a:t>15.4-2015</a:t>
            </a:r>
          </a:p>
          <a:p>
            <a:pPr lvl="2" eaLnBrk="1" hangingPunct="1">
              <a:lnSpc>
                <a:spcPct val="80000"/>
              </a:lnSpc>
            </a:pPr>
            <a:r>
              <a:rPr lang="en-US" sz="2000" dirty="0" smtClean="0"/>
              <a:t>Update </a:t>
            </a:r>
            <a:r>
              <a:rPr lang="en-US" sz="2000" dirty="0"/>
              <a:t>the channel parameters for the 470-510 MHz band in China and the 863-870 MHz band in Europe to align them with current requirements. </a:t>
            </a:r>
            <a:endParaRPr lang="en-US" sz="2000" dirty="0" smtClean="0"/>
          </a:p>
          <a:p>
            <a:pPr lvl="3" eaLnBrk="1" hangingPunct="1">
              <a:lnSpc>
                <a:spcPct val="80000"/>
              </a:lnSpc>
            </a:pPr>
            <a:r>
              <a:rPr lang="en-US" i="1" dirty="0" smtClean="0"/>
              <a:t>STATUS: Seeking Project approval at March 802 Plenary</a:t>
            </a:r>
            <a:endParaRPr lang="en-US" i="1" dirty="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495326"/>
            <a:ext cx="7632848" cy="4525962"/>
          </a:xfrm>
        </p:spPr>
        <p:txBody>
          <a:bodyPr/>
          <a:lstStyle/>
          <a:p>
            <a:pPr eaLnBrk="1" hangingPunct="1">
              <a:lnSpc>
                <a:spcPct val="80000"/>
              </a:lnSpc>
            </a:pPr>
            <a:r>
              <a:rPr lang="en-US" sz="2800" dirty="0"/>
              <a:t>Revision to IEEE802.15.7 </a:t>
            </a:r>
            <a:r>
              <a:rPr lang="en-US" sz="2800" dirty="0" smtClean="0"/>
              <a:t>-2012, Standard for Visible </a:t>
            </a:r>
            <a:r>
              <a:rPr lang="en-US" sz="2800" dirty="0"/>
              <a:t>Light Communications. </a:t>
            </a:r>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smtClean="0"/>
              <a:t>and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a:t>Add capability to specifically to address Optical Camera Communications for use with existing as well as future smart mobile </a:t>
            </a:r>
            <a:r>
              <a:rPr lang="en-US" sz="2400" dirty="0" smtClean="0"/>
              <a:t>devices</a:t>
            </a:r>
          </a:p>
          <a:p>
            <a:pPr lvl="2" indent="-342900" eaLnBrk="1" hangingPunct="1">
              <a:lnSpc>
                <a:spcPct val="80000"/>
              </a:lnSpc>
              <a:spcAft>
                <a:spcPts val="600"/>
              </a:spcAft>
            </a:pPr>
            <a:r>
              <a:rPr lang="en-US" sz="2000" i="1" dirty="0" smtClean="0"/>
              <a:t>STATUS: Developed TRD, issued CFP and are reviewing proposals</a:t>
            </a:r>
            <a:endParaRPr lang="en-US" sz="2000" i="1" dirty="0"/>
          </a:p>
          <a:p>
            <a:endParaRPr lang="en-US" dirty="0"/>
          </a:p>
        </p:txBody>
      </p:sp>
    </p:spTree>
    <p:extLst>
      <p:ext uri="{BB962C8B-B14F-4D97-AF65-F5344CB8AC3E}">
        <p14:creationId xmlns:p14="http://schemas.microsoft.com/office/powerpoint/2010/main" val="4169965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a:t>
            </a:r>
            <a:r>
              <a:rPr lang="en-US" sz="2800" dirty="0"/>
              <a:t>Work:</a:t>
            </a:r>
          </a:p>
          <a:p>
            <a:pPr lvl="1" eaLnBrk="1" hangingPunct="1">
              <a:lnSpc>
                <a:spcPct val="80000"/>
              </a:lnSpc>
            </a:pPr>
            <a:r>
              <a:rPr lang="en-US" sz="2400" dirty="0" smtClean="0"/>
              <a:t>802.15.8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lvl="3" eaLnBrk="1" hangingPunct="1">
              <a:lnSpc>
                <a:spcPct val="80000"/>
              </a:lnSpc>
            </a:pPr>
            <a:r>
              <a:rPr lang="en-US" i="1" dirty="0" smtClean="0"/>
              <a:t>STATUS: nearing completion of first </a:t>
            </a:r>
            <a:r>
              <a:rPr lang="en-US" i="1" dirty="0" err="1" smtClean="0"/>
              <a:t>ballotable</a:t>
            </a:r>
            <a:r>
              <a:rPr lang="en-US" i="1" dirty="0" smtClean="0"/>
              <a:t> draft</a:t>
            </a:r>
          </a:p>
          <a:p>
            <a:pPr lvl="3" eaLnBrk="1" hangingPunct="1">
              <a:lnSpc>
                <a:spcPct val="80000"/>
              </a:lnSpc>
            </a:pPr>
            <a:endParaRPr lang="en-US" sz="800" i="1" dirty="0"/>
          </a:p>
          <a:p>
            <a:pPr lvl="1" eaLnBrk="1" hangingPunct="1">
              <a:lnSpc>
                <a:spcPct val="80000"/>
              </a:lnSpc>
            </a:pPr>
            <a:r>
              <a:rPr lang="en-US" sz="2400" dirty="0" smtClean="0"/>
              <a:t>802.15.9 KMP-Recommend </a:t>
            </a:r>
            <a:r>
              <a:rPr lang="en-US" sz="2400" dirty="0"/>
              <a:t>Practice for a </a:t>
            </a:r>
            <a:r>
              <a:rPr lang="en-US" sz="2400" dirty="0" smtClean="0"/>
              <a:t>15.4 Key </a:t>
            </a:r>
            <a:r>
              <a:rPr lang="en-US" sz="2400" dirty="0"/>
              <a:t>Management </a:t>
            </a:r>
            <a:r>
              <a:rPr lang="en-US" sz="2400" dirty="0" smtClean="0"/>
              <a:t>Protocol</a:t>
            </a:r>
          </a:p>
          <a:p>
            <a:pPr lvl="2" eaLnBrk="1" hangingPunct="1">
              <a:lnSpc>
                <a:spcPct val="80000"/>
              </a:lnSpc>
            </a:pPr>
            <a:r>
              <a:rPr lang="en-US" sz="2000" i="1" dirty="0" smtClean="0"/>
              <a:t>STATUS: Submitted to </a:t>
            </a:r>
            <a:r>
              <a:rPr lang="en-US" sz="2000" i="1" dirty="0" err="1" smtClean="0"/>
              <a:t>RevCom</a:t>
            </a:r>
            <a:r>
              <a:rPr lang="en-US" sz="2000" i="1" dirty="0" smtClean="0"/>
              <a:t> for approval</a:t>
            </a:r>
          </a:p>
          <a:p>
            <a:pPr lvl="2" eaLnBrk="1" hangingPunct="1">
              <a:lnSpc>
                <a:spcPct val="80000"/>
              </a:lnSpc>
            </a:pPr>
            <a:endParaRPr lang="en-US" sz="800" i="1" dirty="0" smtClean="0"/>
          </a:p>
          <a:p>
            <a:pPr lvl="1" eaLnBrk="1" hangingPunct="1">
              <a:lnSpc>
                <a:spcPct val="80000"/>
              </a:lnSpc>
            </a:pPr>
            <a:r>
              <a:rPr lang="en-US" sz="2400" dirty="0" smtClean="0"/>
              <a:t>802.15.10- </a:t>
            </a:r>
            <a:r>
              <a:rPr lang="en-US" sz="2400" dirty="0"/>
              <a:t>Recommended Practice for Layer 2 Routing (Mesh </a:t>
            </a:r>
            <a:r>
              <a:rPr lang="en-US" sz="2400" dirty="0" smtClean="0"/>
              <a:t>Under</a:t>
            </a:r>
            <a:r>
              <a:rPr lang="en-US" sz="2400" dirty="0" smtClean="0"/>
              <a:t>)</a:t>
            </a:r>
          </a:p>
          <a:p>
            <a:pPr lvl="2" eaLnBrk="1" hangingPunct="1">
              <a:lnSpc>
                <a:spcPct val="80000"/>
              </a:lnSpc>
            </a:pPr>
            <a:r>
              <a:rPr lang="en-US" sz="2000" i="1" dirty="0" smtClean="0"/>
              <a:t>STATUS: Completing WG Letter Ballot. Seeking approval to start sponsor ballot in March</a:t>
            </a:r>
            <a:endParaRPr lang="en-US" sz="2000" i="1" dirty="0" smtClean="0"/>
          </a:p>
          <a:p>
            <a:pPr lvl="1" eaLnBrk="1" hangingPunct="1">
              <a:lnSpc>
                <a:spcPct val="80000"/>
              </a:lnSpc>
            </a:pPr>
            <a:endParaRPr lang="en-US" sz="2400" dirty="0" smtClean="0"/>
          </a:p>
        </p:txBody>
      </p:sp>
    </p:spTree>
    <p:extLst>
      <p:ext uri="{BB962C8B-B14F-4D97-AF65-F5344CB8AC3E}">
        <p14:creationId xmlns:p14="http://schemas.microsoft.com/office/powerpoint/2010/main" val="3629992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446856" y="1423318"/>
            <a:ext cx="8445624" cy="4525962"/>
          </a:xfrm>
        </p:spPr>
        <p:txBody>
          <a:bodyPr/>
          <a:lstStyle/>
          <a:p>
            <a:pPr marL="0" indent="0">
              <a:buNone/>
            </a:pPr>
            <a:r>
              <a:rPr lang="en-US" sz="2800" dirty="0"/>
              <a:t>New 802.15 Standards </a:t>
            </a:r>
            <a:r>
              <a:rPr lang="en-US" sz="2800" dirty="0" smtClean="0"/>
              <a:t>Work (</a:t>
            </a:r>
            <a:r>
              <a:rPr lang="en-US" sz="2800" dirty="0" err="1" smtClean="0"/>
              <a:t>cont</a:t>
            </a:r>
            <a:r>
              <a:rPr lang="en-US" sz="2800" dirty="0" smtClean="0"/>
              <a:t>):</a:t>
            </a:r>
            <a:endParaRPr lang="en-US" sz="2800" dirty="0"/>
          </a:p>
          <a:p>
            <a:r>
              <a:rPr lang="en-US" sz="2400" dirty="0" smtClean="0"/>
              <a:t>802.15.12 Upper Layer Interface (ULI) for 15.4:</a:t>
            </a:r>
            <a:endParaRPr lang="en-US" sz="2400" dirty="0"/>
          </a:p>
          <a:p>
            <a:pPr lvl="1"/>
            <a:r>
              <a:rPr lang="en-US" sz="2200" dirty="0"/>
              <a:t>Make IEEE 802.15.4 easier to use, like 802.11 and 802.3</a:t>
            </a:r>
          </a:p>
          <a:p>
            <a:pPr lvl="1"/>
            <a:r>
              <a:rPr lang="en-US" sz="2200" dirty="0"/>
              <a:t>Enable the use of many of the higher layer protocol stacks used by 802.11 and 802.3 without changes</a:t>
            </a:r>
          </a:p>
          <a:p>
            <a:pPr lvl="1"/>
            <a:r>
              <a:rPr lang="en-US" sz="2200" dirty="0"/>
              <a:t>Allow 15.4 to address new applications, yet maintain backward compatibility with existing devices and applications</a:t>
            </a:r>
          </a:p>
          <a:p>
            <a:pPr lvl="1"/>
            <a:r>
              <a:rPr lang="en-US" sz="2200" dirty="0"/>
              <a:t>Potentially consolidate L2R, KMP, 6T</a:t>
            </a:r>
            <a:r>
              <a:rPr lang="en-US" sz="2200" dirty="0" smtClean="0"/>
              <a:t>,&amp; </a:t>
            </a:r>
            <a:r>
              <a:rPr lang="en-US" sz="2200" dirty="0"/>
              <a:t>6lowpan in one ULI</a:t>
            </a:r>
          </a:p>
          <a:p>
            <a:pPr lvl="1"/>
            <a:r>
              <a:rPr lang="en-US" sz="2200" dirty="0"/>
              <a:t>Will need tight coordination with 802.1 and </a:t>
            </a:r>
            <a:r>
              <a:rPr lang="en-US" sz="2200" dirty="0" smtClean="0"/>
              <a:t>IETF</a:t>
            </a:r>
          </a:p>
          <a:p>
            <a:pPr lvl="1"/>
            <a:endParaRPr lang="en-US" sz="800" dirty="0"/>
          </a:p>
          <a:p>
            <a:pPr lvl="2"/>
            <a:r>
              <a:rPr lang="en-US" sz="2000" i="1" dirty="0" smtClean="0"/>
              <a:t>STATUS: PAR </a:t>
            </a:r>
            <a:r>
              <a:rPr lang="en-US" sz="2000" i="1" dirty="0"/>
              <a:t>and CSD up for approval in March 2016</a:t>
            </a:r>
          </a:p>
          <a:p>
            <a:endParaRPr lang="en-US" dirty="0"/>
          </a:p>
        </p:txBody>
      </p:sp>
    </p:spTree>
    <p:extLst>
      <p:ext uri="{BB962C8B-B14F-4D97-AF65-F5344CB8AC3E}">
        <p14:creationId xmlns:p14="http://schemas.microsoft.com/office/powerpoint/2010/main" val="1540962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 Status</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a:t>
            </a:r>
            <a:r>
              <a:rPr lang="en-US" sz="2800" dirty="0"/>
              <a:t>Groups:</a:t>
            </a:r>
          </a:p>
          <a:p>
            <a:pPr lvl="1" eaLnBrk="1" hangingPunct="1">
              <a:lnSpc>
                <a:spcPct val="80000"/>
              </a:lnSpc>
            </a:pPr>
            <a:r>
              <a:rPr lang="en-US" sz="2400" dirty="0" smtClean="0"/>
              <a:t>D</a:t>
            </a:r>
            <a:r>
              <a:rPr lang="en-US" sz="2400" dirty="0" smtClean="0"/>
              <a:t>ependability IG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a:t>
            </a:r>
            <a:r>
              <a:rPr lang="en-US" sz="2400" dirty="0" smtClean="0"/>
              <a:t>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a:t>High 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applications</a:t>
            </a:r>
          </a:p>
          <a:p>
            <a:pPr lvl="3"/>
            <a:endParaRPr lang="en-US" sz="1600" dirty="0" smtClean="0"/>
          </a:p>
        </p:txBody>
      </p:sp>
    </p:spTree>
    <p:extLst>
      <p:ext uri="{BB962C8B-B14F-4D97-AF65-F5344CB8AC3E}">
        <p14:creationId xmlns:p14="http://schemas.microsoft.com/office/powerpoint/2010/main" val="3758054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Joint effort with IETF:</a:t>
            </a:r>
          </a:p>
          <a:p>
            <a:pPr eaLnBrk="1" hangingPunct="1">
              <a:lnSpc>
                <a:spcPct val="80000"/>
              </a:lnSpc>
            </a:pPr>
            <a:r>
              <a:rPr lang="en-US" sz="2200" dirty="0" smtClean="0"/>
              <a:t>6Tisch Interest Group-formed to support </a:t>
            </a:r>
            <a:r>
              <a:rPr lang="en-US" sz="2200" dirty="0"/>
              <a:t>collaboration and coordination of 802.15 activities/positions with IETF on </a:t>
            </a:r>
            <a:r>
              <a:rPr lang="en-US" sz="2200" dirty="0" smtClean="0"/>
              <a:t>an activity to </a:t>
            </a:r>
            <a:r>
              <a:rPr lang="en-US" sz="2200" dirty="0"/>
              <a:t>utilize capabilities in 15.4e in conjunction with IPv6, specifically time slotted channel </a:t>
            </a:r>
            <a:r>
              <a:rPr lang="en-US" sz="2200" dirty="0" smtClean="0"/>
              <a:t>hopping </a:t>
            </a:r>
            <a:r>
              <a:rPr lang="en-US" sz="2200" dirty="0"/>
              <a:t>(TSCH).</a:t>
            </a:r>
            <a:r>
              <a:rPr lang="en-US" sz="2400" dirty="0"/>
              <a:t> </a:t>
            </a:r>
            <a:endParaRPr lang="en-US" sz="2400" dirty="0" smtClean="0"/>
          </a:p>
          <a:p>
            <a:pPr eaLnBrk="1" hangingPunct="1">
              <a:lnSpc>
                <a:spcPct val="80000"/>
              </a:lnSpc>
            </a:pPr>
            <a:r>
              <a:rPr lang="en-US" sz="2400" dirty="0" smtClean="0"/>
              <a:t>Approaches to support 15.12 to be discussed in March</a:t>
            </a:r>
            <a:endParaRPr lang="en-US" sz="2400" dirty="0" smtClean="0"/>
          </a:p>
          <a:p>
            <a:pPr marL="0" indent="0" eaLnBrk="1" hangingPunct="1">
              <a:lnSpc>
                <a:spcPct val="80000"/>
              </a:lnSpc>
              <a:buNone/>
            </a:pPr>
            <a:endParaRPr lang="en-US" sz="2400" dirty="0" smtClean="0"/>
          </a:p>
          <a:p>
            <a:pPr marL="0" indent="0" eaLnBrk="1" hangingPunct="1">
              <a:lnSpc>
                <a:spcPct val="80000"/>
              </a:lnSpc>
              <a:buNone/>
            </a:pPr>
            <a:r>
              <a:rPr lang="en-US" sz="2800" dirty="0" smtClean="0"/>
              <a:t>Projects </a:t>
            </a:r>
            <a:r>
              <a:rPr lang="en-US" sz="2800" dirty="0" smtClean="0"/>
              <a:t>for the IEEE/ ISO/IEC PSDO </a:t>
            </a:r>
            <a:r>
              <a:rPr lang="en-US" sz="2800" dirty="0" smtClean="0"/>
              <a:t>process</a:t>
            </a:r>
          </a:p>
          <a:p>
            <a:pPr eaLnBrk="1" hangingPunct="1">
              <a:lnSpc>
                <a:spcPct val="80000"/>
              </a:lnSpc>
            </a:pPr>
            <a:r>
              <a:rPr lang="en-US" sz="2400" dirty="0" smtClean="0"/>
              <a:t>802.15.3 High Rate Wireless Multimedia Communications</a:t>
            </a:r>
          </a:p>
          <a:p>
            <a:pPr lvl="1" eaLnBrk="1" hangingPunct="1">
              <a:lnSpc>
                <a:spcPct val="80000"/>
              </a:lnSpc>
            </a:pPr>
            <a:r>
              <a:rPr lang="en-US" sz="2000" dirty="0" smtClean="0"/>
              <a:t>STATUS: Completed </a:t>
            </a:r>
            <a:r>
              <a:rPr lang="en-US" sz="2000" dirty="0" smtClean="0"/>
              <a:t>review period with no comments</a:t>
            </a:r>
          </a:p>
          <a:p>
            <a:pPr eaLnBrk="1" hangingPunct="1">
              <a:lnSpc>
                <a:spcPct val="80000"/>
              </a:lnSpc>
            </a:pPr>
            <a:r>
              <a:rPr lang="en-US" sz="2400" dirty="0" smtClean="0"/>
              <a:t>802.15.6 Body Area Networking</a:t>
            </a:r>
          </a:p>
          <a:p>
            <a:pPr lvl="1" eaLnBrk="1" hangingPunct="1">
              <a:lnSpc>
                <a:spcPct val="80000"/>
              </a:lnSpc>
            </a:pPr>
            <a:r>
              <a:rPr lang="en-US" sz="2000" dirty="0" smtClean="0"/>
              <a:t>In the process of establishing a liaison with JTC1/SC6 for information prior to formally submitting the Standard</a:t>
            </a:r>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1470025"/>
          </a:xfrm>
        </p:spPr>
        <p:txBody>
          <a:bodyPr/>
          <a:lstStyle/>
          <a:p>
            <a:pPr eaLnBrk="1" hangingPunct="1"/>
            <a:r>
              <a:rPr lang="en-US" sz="3200" smtClean="0"/>
              <a:t>Questions?</a:t>
            </a:r>
            <a:br>
              <a:rPr lang="en-US" sz="3200" smtClean="0"/>
            </a:br>
            <a:r>
              <a:rPr lang="en-US" sz="3200" smtClean="0"/>
              <a:t/>
            </a:r>
            <a:br>
              <a:rPr lang="en-US" sz="3200" smtClean="0"/>
            </a:br>
            <a:r>
              <a:rPr lang="en-US" sz="2000" smtClean="0"/>
              <a:t>Bob Heile, Chair IEEE 802.15</a:t>
            </a:r>
            <a:br>
              <a:rPr lang="en-US" sz="2000" smtClean="0"/>
            </a:br>
            <a:r>
              <a:rPr lang="en-US" sz="2000" smtClean="0">
                <a:hlinkClick r:id="rId2"/>
              </a:rPr>
              <a:t>bheile@ieee.org</a:t>
            </a:r>
            <a:r>
              <a:rPr lang="en-US" sz="2000" smtClean="0"/>
              <a:t/>
            </a:r>
            <a:br>
              <a:rPr lang="en-US" sz="2000" smtClean="0"/>
            </a:br>
            <a:r>
              <a:rPr lang="en-US" sz="2000" smtClean="0"/>
              <a:t>www.ieee802.org/15</a:t>
            </a:r>
            <a:endParaRPr lang="en-US" sz="320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588224"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802.24</a:t>
            </a:r>
          </a:p>
          <a:p>
            <a:pPr algn="ctr" eaLnBrk="1" hangingPunct="1"/>
            <a:r>
              <a:rPr lang="en-US" sz="1000" b="1">
                <a:solidFill>
                  <a:schemeClr val="bg1"/>
                </a:solidFill>
              </a:rPr>
              <a:t>Smart Grid</a:t>
            </a:r>
          </a:p>
          <a:p>
            <a:pPr algn="ctr" eaLnBrk="1" hangingPunct="1"/>
            <a:r>
              <a:rPr lang="en-US" sz="1000" b="1">
                <a:solidFill>
                  <a:schemeClr val="bg1"/>
                </a:solidFill>
              </a:rPr>
              <a:t>TAG</a:t>
            </a: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Members </a:t>
            </a:r>
            <a:r>
              <a:rPr lang="en-US" sz="1800" dirty="0" smtClean="0"/>
              <a:t>~</a:t>
            </a:r>
            <a:r>
              <a:rPr lang="en-US" sz="1800" dirty="0" smtClean="0"/>
              <a:t>102</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8313" y="1341438"/>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smtClean="0"/>
              <a:t>Activities have proven to be much more diverse and varied</a:t>
            </a:r>
          </a:p>
          <a:p>
            <a:pPr lvl="1" eaLnBrk="1" hangingPunct="1">
              <a:lnSpc>
                <a:spcPct val="90000"/>
              </a:lnSpc>
            </a:pPr>
            <a:r>
              <a:rPr lang="en-US" sz="2400" dirty="0" smtClean="0"/>
              <a:t>Data rates from 2kbps to 2gbs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Focus is on “specialty”, typically short range, communications.  If it is wireless and not a LAN, MAN, RAN, or WAN, odds are its 802.15</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r>
              <a:rPr lang="en-US" sz="2400" dirty="0" smtClean="0"/>
              <a:t>802.15.1-Original Bluetooth</a:t>
            </a:r>
          </a:p>
          <a:p>
            <a:pPr eaLnBrk="1" hangingPunct="1"/>
            <a:r>
              <a:rPr lang="en-US" sz="2400" dirty="0" smtClean="0"/>
              <a:t>802.15.2-Coexistence Recommended Practice Bluetooth/802.11</a:t>
            </a:r>
          </a:p>
          <a:p>
            <a:pPr eaLnBrk="1" hangingPunct="1"/>
            <a:r>
              <a:rPr lang="en-US" sz="2400" dirty="0" smtClean="0"/>
              <a:t>802.15.3-High Rate (55 Mbps) Multimedia WPAN</a:t>
            </a:r>
          </a:p>
          <a:p>
            <a:pPr marL="457200" lvl="1" indent="0" eaLnBrk="1" hangingPunct="1">
              <a:buNone/>
            </a:pPr>
            <a:r>
              <a:rPr lang="en-US" sz="2400" dirty="0" smtClean="0"/>
              <a:t>15.3 amendments:</a:t>
            </a:r>
          </a:p>
          <a:p>
            <a:pPr lvl="1" eaLnBrk="1" hangingPunct="1"/>
            <a:r>
              <a:rPr lang="en-US" sz="2200" dirty="0" smtClean="0"/>
              <a:t>802.15.3c-High Rate (&gt;1Gbps) </a:t>
            </a:r>
            <a:r>
              <a:rPr lang="en-US" sz="2200" dirty="0" err="1" smtClean="0"/>
              <a:t>mmWave</a:t>
            </a:r>
            <a:r>
              <a:rPr lang="en-US" sz="2200" dirty="0" smtClean="0"/>
              <a:t> 15.3 PHY</a:t>
            </a:r>
          </a:p>
          <a:p>
            <a:pPr eaLnBrk="1" hangingPunct="1"/>
            <a:r>
              <a:rPr lang="en-US" sz="2400" dirty="0" smtClean="0"/>
              <a:t>802.15.4-Low Rate (250kbps). Energy Efficient WPAN for WSN type applications</a:t>
            </a:r>
          </a:p>
          <a:p>
            <a:pPr marL="457200" lvl="1" indent="0" eaLnBrk="1" hangingPunct="1">
              <a:buNone/>
            </a:pPr>
            <a:r>
              <a:rPr lang="en-US" sz="2400" dirty="0" smtClean="0"/>
              <a:t>15.4 amendments:</a:t>
            </a:r>
          </a:p>
          <a:p>
            <a:pPr lvl="1" eaLnBrk="1" hangingPunct="1"/>
            <a:r>
              <a:rPr lang="en-US" sz="2200" dirty="0" smtClean="0"/>
              <a:t>802.15.4a-Higher data rate 15.4 UWB PHY</a:t>
            </a:r>
          </a:p>
          <a:p>
            <a:pPr lvl="1" eaLnBrk="1" hangingPunct="1"/>
            <a:r>
              <a:rPr lang="en-US" sz="2200" dirty="0" smtClean="0"/>
              <a:t>802.15.4c-Sub 1 GHz 15.4 PHY for China</a:t>
            </a:r>
          </a:p>
          <a:p>
            <a:pPr lvl="1" eaLnBrk="1" hangingPunct="1"/>
            <a:r>
              <a:rPr lang="en-US" sz="2200" dirty="0" smtClean="0"/>
              <a:t>802.15.4d-Sub 1 GHz 15.4 PHY for Japan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525963"/>
          </a:xfrm>
        </p:spPr>
        <p:txBody>
          <a:bodyPr/>
          <a:lstStyle/>
          <a:p>
            <a:pPr marL="457200" lvl="1" indent="0" eaLnBrk="1" hangingPunct="1">
              <a:lnSpc>
                <a:spcPct val="80000"/>
              </a:lnSpc>
              <a:buNone/>
            </a:pPr>
            <a:r>
              <a:rPr lang="en-US" sz="2400" dirty="0" smtClean="0"/>
              <a:t>15.4 Amendments (</a:t>
            </a:r>
            <a:r>
              <a:rPr lang="en-US" sz="2400" dirty="0" err="1" smtClean="0"/>
              <a:t>cont</a:t>
            </a:r>
            <a:r>
              <a:rPr lang="en-US" sz="2400" dirty="0" smtClean="0"/>
              <a:t>):</a:t>
            </a:r>
          </a:p>
          <a:p>
            <a:pPr lvl="1" eaLnBrk="1" hangingPunct="1">
              <a:lnSpc>
                <a:spcPct val="80000"/>
              </a:lnSpc>
            </a:pPr>
            <a:r>
              <a:rPr lang="en-US" sz="2200" dirty="0" smtClean="0"/>
              <a:t>802.15.4e- 15.4 MAC Enhancements (GTS among others)</a:t>
            </a:r>
          </a:p>
          <a:p>
            <a:pPr lvl="1" eaLnBrk="1" hangingPunct="1">
              <a:lnSpc>
                <a:spcPct val="80000"/>
              </a:lnSpc>
            </a:pPr>
            <a:r>
              <a:rPr lang="en-US" sz="2200" dirty="0" smtClean="0"/>
              <a:t>802.15.4f-  15.4 PHY for Active RFID</a:t>
            </a:r>
          </a:p>
          <a:p>
            <a:pPr lvl="1" eaLnBrk="1" hangingPunct="1">
              <a:lnSpc>
                <a:spcPct val="80000"/>
              </a:lnSpc>
            </a:pPr>
            <a:r>
              <a:rPr lang="en-US" sz="2200" dirty="0" smtClean="0"/>
              <a:t>802.15.4g- 15.4 PHY for Field Area Smart Utility Networks</a:t>
            </a:r>
          </a:p>
          <a:p>
            <a:pPr lvl="1" eaLnBrk="1" hangingPunct="1">
              <a:lnSpc>
                <a:spcPct val="80000"/>
              </a:lnSpc>
            </a:pPr>
            <a:r>
              <a:rPr lang="en-US" sz="2200" dirty="0" smtClean="0"/>
              <a:t>802.15.4-2011: 15.4 Roll-up to include 15.4a,c &amp; d</a:t>
            </a:r>
          </a:p>
          <a:p>
            <a:pPr lvl="1" eaLnBrk="1" hangingPunct="1">
              <a:lnSpc>
                <a:spcPct val="80000"/>
              </a:lnSpc>
            </a:pPr>
            <a:r>
              <a:rPr lang="en-US" sz="2200" dirty="0" smtClean="0"/>
              <a:t>802.15.4j- </a:t>
            </a:r>
            <a:r>
              <a:rPr lang="en-US" sz="2200" dirty="0"/>
              <a:t>15.4 PHY </a:t>
            </a:r>
            <a:r>
              <a:rPr lang="en-US" sz="2200" dirty="0" smtClean="0"/>
              <a:t>using US dedicated medical band</a:t>
            </a:r>
            <a:endParaRPr lang="en-US" sz="2200" dirty="0"/>
          </a:p>
          <a:p>
            <a:pPr lvl="1" eaLnBrk="1" hangingPunct="1">
              <a:lnSpc>
                <a:spcPct val="80000"/>
              </a:lnSpc>
            </a:pPr>
            <a:r>
              <a:rPr lang="en-US" sz="2200" dirty="0" smtClean="0"/>
              <a:t>802.15.4k- </a:t>
            </a:r>
            <a:r>
              <a:rPr lang="en-US" sz="2200" dirty="0"/>
              <a:t>15.4 PHY for </a:t>
            </a:r>
            <a:r>
              <a:rPr lang="en-US" sz="2200" dirty="0" smtClean="0"/>
              <a:t>Low Energy Critical Infrastructure Monitoring</a:t>
            </a:r>
          </a:p>
          <a:p>
            <a:pPr lvl="1" eaLnBrk="1" hangingPunct="1">
              <a:lnSpc>
                <a:spcPct val="80000"/>
              </a:lnSpc>
            </a:pPr>
            <a:r>
              <a:rPr lang="en-US" sz="2200" dirty="0" smtClean="0"/>
              <a:t>802.15.4m- 15.4 PHY for operation in TV White Spaces</a:t>
            </a:r>
          </a:p>
          <a:p>
            <a:pPr lvl="1" eaLnBrk="1" hangingPunct="1">
              <a:lnSpc>
                <a:spcPct val="80000"/>
              </a:lnSpc>
            </a:pPr>
            <a:r>
              <a:rPr lang="en-US" sz="2200" dirty="0" smtClean="0"/>
              <a:t>802.15.4n- 15.4 PHY for Chinese Medical Applications </a:t>
            </a:r>
          </a:p>
          <a:p>
            <a:pPr lvl="1" eaLnBrk="1" hangingPunct="1">
              <a:lnSpc>
                <a:spcPct val="80000"/>
              </a:lnSpc>
            </a:pPr>
            <a:r>
              <a:rPr lang="en-US" sz="2200" dirty="0" smtClean="0"/>
              <a:t>802.15.4p- 15.4 PHY for Rail Communications and Control</a:t>
            </a:r>
          </a:p>
          <a:p>
            <a:pPr lvl="1" eaLnBrk="1" hangingPunct="1">
              <a:lnSpc>
                <a:spcPct val="80000"/>
              </a:lnSpc>
            </a:pPr>
            <a:r>
              <a:rPr lang="en-US" sz="2200" dirty="0" smtClean="0"/>
              <a:t>802.15.4q- </a:t>
            </a:r>
            <a:r>
              <a:rPr lang="en-US" sz="2200" dirty="0"/>
              <a:t>Ultra Low Power 15.4 </a:t>
            </a:r>
            <a:r>
              <a:rPr lang="en-US" sz="2200" dirty="0" smtClean="0"/>
              <a:t>PHY</a:t>
            </a:r>
          </a:p>
          <a:p>
            <a:pPr eaLnBrk="1" hangingPunct="1">
              <a:lnSpc>
                <a:spcPct val="80000"/>
              </a:lnSpc>
            </a:pPr>
            <a:r>
              <a:rPr lang="en-US" sz="2600" dirty="0" smtClean="0"/>
              <a:t>802.15.4-2015 </a:t>
            </a:r>
            <a:r>
              <a:rPr lang="en-US" sz="2600" dirty="0" err="1" smtClean="0"/>
              <a:t>RevisionC</a:t>
            </a:r>
            <a:r>
              <a:rPr lang="en-US" sz="2600" dirty="0" smtClean="0"/>
              <a:t> </a:t>
            </a:r>
            <a:r>
              <a:rPr lang="en-US" sz="2600" dirty="0" smtClean="0"/>
              <a:t>(bug fixes and roll-up of amendments </a:t>
            </a:r>
            <a:r>
              <a:rPr lang="en-US" sz="2600" dirty="0" err="1" smtClean="0"/>
              <a:t>e,f,g,j,k,m</a:t>
            </a:r>
            <a:r>
              <a:rPr lang="en-US" sz="2600" dirty="0" smtClean="0"/>
              <a:t>, and p)</a:t>
            </a:r>
            <a:endParaRPr lang="en-US" sz="2600" dirty="0"/>
          </a:p>
          <a:p>
            <a:pPr lvl="1" eaLnBrk="1" hangingPunct="1">
              <a:lnSpc>
                <a:spcPct val="80000"/>
              </a:lnSpc>
            </a:pPr>
            <a:endParaRPr lang="en-US"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Completed Projects</a:t>
            </a:r>
          </a:p>
        </p:txBody>
      </p:sp>
      <p:sp>
        <p:nvSpPr>
          <p:cNvPr id="3" name="Content Placeholder 2"/>
          <p:cNvSpPr>
            <a:spLocks noGrp="1"/>
          </p:cNvSpPr>
          <p:nvPr>
            <p:ph idx="1"/>
          </p:nvPr>
        </p:nvSpPr>
        <p:spPr>
          <a:xfrm>
            <a:off x="539552" y="1567334"/>
            <a:ext cx="8229600" cy="4525962"/>
          </a:xfrm>
        </p:spPr>
        <p:txBody>
          <a:bodyPr/>
          <a:lstStyle/>
          <a:p>
            <a:pPr eaLnBrk="1" hangingPunct="1">
              <a:lnSpc>
                <a:spcPct val="80000"/>
              </a:lnSpc>
            </a:pPr>
            <a:r>
              <a:rPr lang="en-US" dirty="0"/>
              <a:t>802.15.5-Mesh Networking Recommended </a:t>
            </a:r>
            <a:r>
              <a:rPr lang="en-US" dirty="0" smtClean="0"/>
              <a:t>Practice</a:t>
            </a:r>
          </a:p>
          <a:p>
            <a:pPr eaLnBrk="1" hangingPunct="1">
              <a:lnSpc>
                <a:spcPct val="80000"/>
              </a:lnSpc>
            </a:pPr>
            <a:endParaRPr lang="en-US" sz="1000" dirty="0"/>
          </a:p>
          <a:p>
            <a:pPr eaLnBrk="1" hangingPunct="1">
              <a:lnSpc>
                <a:spcPct val="80000"/>
              </a:lnSpc>
            </a:pPr>
            <a:r>
              <a:rPr lang="en-US" dirty="0"/>
              <a:t>802.15.6- Body Area Networking for medical and entertainment </a:t>
            </a:r>
            <a:r>
              <a:rPr lang="en-US" dirty="0" smtClean="0"/>
              <a:t>applications</a:t>
            </a:r>
          </a:p>
          <a:p>
            <a:pPr eaLnBrk="1" hangingPunct="1">
              <a:lnSpc>
                <a:spcPct val="80000"/>
              </a:lnSpc>
            </a:pPr>
            <a:endParaRPr lang="en-US" sz="1000" dirty="0"/>
          </a:p>
          <a:p>
            <a:pPr eaLnBrk="1" hangingPunct="1">
              <a:lnSpc>
                <a:spcPct val="80000"/>
              </a:lnSpc>
            </a:pPr>
            <a:r>
              <a:rPr lang="en-US" dirty="0"/>
              <a:t>802.15.7- Visible Light Communications using structured lighting</a:t>
            </a:r>
          </a:p>
          <a:p>
            <a:endParaRPr lang="en-US" dirty="0"/>
          </a:p>
        </p:txBody>
      </p:sp>
    </p:spTree>
    <p:extLst>
      <p:ext uri="{BB962C8B-B14F-4D97-AF65-F5344CB8AC3E}">
        <p14:creationId xmlns:p14="http://schemas.microsoft.com/office/powerpoint/2010/main" val="4127021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endParaRPr lang="en-US" dirty="0" smtClean="0"/>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lvl="1" eaLnBrk="1" hangingPunct="1">
              <a:lnSpc>
                <a:spcPct val="80000"/>
              </a:lnSpc>
            </a:pPr>
            <a:r>
              <a:rPr lang="en-US" sz="2400" dirty="0" smtClean="0"/>
              <a:t>802.15.3d THz band </a:t>
            </a:r>
            <a:r>
              <a:rPr lang="en-US" sz="2400" dirty="0" smtClean="0"/>
              <a:t>100Gb/s </a:t>
            </a:r>
            <a:r>
              <a:rPr lang="en-US" sz="2400" dirty="0" smtClean="0"/>
              <a:t>PHY layer </a:t>
            </a:r>
            <a:r>
              <a:rPr lang="en-US" sz="2400" dirty="0" smtClean="0"/>
              <a:t>for point to point </a:t>
            </a:r>
            <a:r>
              <a:rPr lang="en-US" sz="2400" dirty="0" smtClean="0"/>
              <a:t>data center </a:t>
            </a:r>
            <a:r>
              <a:rPr lang="en-US" sz="2400" dirty="0" smtClean="0"/>
              <a:t>applications </a:t>
            </a:r>
          </a:p>
          <a:p>
            <a:pPr lvl="2" eaLnBrk="1" hangingPunct="1">
              <a:lnSpc>
                <a:spcPct val="80000"/>
              </a:lnSpc>
            </a:pPr>
            <a:r>
              <a:rPr lang="en-US" sz="2000" i="1" dirty="0" smtClean="0"/>
              <a:t>STATUS: reviewing proposals, starting draft</a:t>
            </a:r>
            <a:endParaRPr lang="en-US" sz="2000" i="1" dirty="0" smtClean="0"/>
          </a:p>
          <a:p>
            <a:pPr lvl="1" eaLnBrk="1" hangingPunct="1">
              <a:lnSpc>
                <a:spcPct val="80000"/>
              </a:lnSpc>
            </a:pPr>
            <a:r>
              <a:rPr lang="en-US" sz="2400" dirty="0" smtClean="0"/>
              <a:t>802.15.3e High Rate (</a:t>
            </a:r>
            <a:r>
              <a:rPr lang="en-US" sz="2400" dirty="0" smtClean="0"/>
              <a:t>100Gb/s), </a:t>
            </a:r>
            <a:r>
              <a:rPr lang="en-US" sz="2400" dirty="0" smtClean="0"/>
              <a:t>Close Proximity Communications using </a:t>
            </a:r>
            <a:r>
              <a:rPr lang="en-US" sz="2400" dirty="0" err="1" smtClean="0"/>
              <a:t>mmWave</a:t>
            </a:r>
            <a:r>
              <a:rPr lang="en-US" sz="2400" dirty="0" smtClean="0"/>
              <a:t> for 4k HD MPEG file transfers in &lt;</a:t>
            </a:r>
            <a:r>
              <a:rPr lang="en-US" sz="2400" dirty="0" smtClean="0"/>
              <a:t>250ms total </a:t>
            </a:r>
            <a:r>
              <a:rPr lang="en-US" sz="2400" dirty="0"/>
              <a:t>transaction time </a:t>
            </a:r>
            <a:endParaRPr lang="en-US" sz="2400" dirty="0" smtClean="0"/>
          </a:p>
          <a:p>
            <a:pPr lvl="2" eaLnBrk="1" hangingPunct="1">
              <a:lnSpc>
                <a:spcPct val="80000"/>
              </a:lnSpc>
            </a:pPr>
            <a:r>
              <a:rPr lang="en-US" sz="2000" i="1" dirty="0" smtClean="0"/>
              <a:t>STATUS: in WG Letter Ballot</a:t>
            </a:r>
            <a:r>
              <a:rPr lang="en-US" sz="1600" dirty="0" smtClean="0"/>
              <a:t>.</a:t>
            </a:r>
            <a:endParaRPr lang="en-US" sz="1600" dirty="0" smtClean="0"/>
          </a:p>
          <a:p>
            <a:pPr marL="57150" indent="0" eaLnBrk="1" hangingPunct="1">
              <a:lnSpc>
                <a:spcPct val="80000"/>
              </a:lnSpc>
              <a:buNone/>
            </a:pPr>
            <a:endParaRPr lang="en-US" sz="800" dirty="0"/>
          </a:p>
          <a:p>
            <a:pPr marL="3175" indent="0" eaLnBrk="1" hangingPunct="1">
              <a:lnSpc>
                <a:spcPct val="80000"/>
              </a:lnSpc>
              <a:buNone/>
            </a:pPr>
            <a:r>
              <a:rPr lang="en-US" sz="2800" dirty="0" smtClean="0"/>
              <a:t>IEEE802.15.3 Revision </a:t>
            </a:r>
            <a:r>
              <a:rPr lang="en-US" sz="2800" dirty="0" smtClean="0"/>
              <a:t>A: </a:t>
            </a:r>
            <a:endParaRPr lang="en-US" sz="2800" dirty="0" smtClean="0"/>
          </a:p>
          <a:p>
            <a:pPr marL="735013" lvl="1" eaLnBrk="1" hangingPunct="1">
              <a:lnSpc>
                <a:spcPct val="80000"/>
              </a:lnSpc>
            </a:pPr>
            <a:r>
              <a:rPr lang="en-US" sz="2400" dirty="0" smtClean="0"/>
              <a:t>Roll-up of amendments b and c plus conversion from 64 bit to 48 bit MAC </a:t>
            </a:r>
            <a:r>
              <a:rPr lang="en-US" sz="2400" dirty="0" smtClean="0"/>
              <a:t>addressing  </a:t>
            </a:r>
          </a:p>
          <a:p>
            <a:pPr marL="1135063" lvl="2" eaLnBrk="1" hangingPunct="1">
              <a:lnSpc>
                <a:spcPct val="80000"/>
              </a:lnSpc>
            </a:pPr>
            <a:r>
              <a:rPr lang="en-US" sz="2000" i="1" dirty="0" smtClean="0"/>
              <a:t>STATUS: completing sponsor ballot</a:t>
            </a:r>
            <a:endParaRPr lang="en-US" sz="2000" i="1" dirty="0"/>
          </a:p>
          <a:p>
            <a:pPr marL="457200" lvl="1" indent="0" eaLnBrk="1" hangingPunct="1">
              <a:lnSpc>
                <a:spcPct val="80000"/>
              </a:lnSpc>
              <a:buNone/>
            </a:pPr>
            <a:endParaRPr lang="en-US" sz="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smtClean="0"/>
              <a:t>(</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p>
          <a:p>
            <a:pPr lvl="1" eaLnBrk="1" hangingPunct="1">
              <a:lnSpc>
                <a:spcPct val="80000"/>
              </a:lnSpc>
            </a:pPr>
            <a:r>
              <a:rPr lang="en-US" sz="2200" dirty="0"/>
              <a:t>802.15.4r- Common 15.4 ranging protocol for Location Based Services indoors or out </a:t>
            </a:r>
            <a:endParaRPr lang="en-US" sz="2200" dirty="0" smtClean="0"/>
          </a:p>
          <a:p>
            <a:pPr lvl="2" eaLnBrk="1" hangingPunct="1">
              <a:lnSpc>
                <a:spcPct val="80000"/>
              </a:lnSpc>
            </a:pPr>
            <a:r>
              <a:rPr lang="en-US" sz="1800" i="1" dirty="0" smtClean="0"/>
              <a:t>STATUS</a:t>
            </a:r>
            <a:r>
              <a:rPr lang="en-US" sz="1800" i="1" dirty="0"/>
              <a:t>: on </a:t>
            </a:r>
            <a:r>
              <a:rPr lang="en-US" sz="1800" i="1" dirty="0" smtClean="0"/>
              <a:t>hold</a:t>
            </a:r>
          </a:p>
          <a:p>
            <a:pPr lvl="2" eaLnBrk="1" hangingPunct="1">
              <a:lnSpc>
                <a:spcPct val="80000"/>
              </a:lnSpc>
            </a:pPr>
            <a:endParaRPr lang="en-US" sz="800" i="1" dirty="0"/>
          </a:p>
          <a:p>
            <a:pPr lvl="1" eaLnBrk="1" hangingPunct="1">
              <a:lnSpc>
                <a:spcPct val="80000"/>
              </a:lnSpc>
            </a:pPr>
            <a:r>
              <a:rPr lang="en-US" sz="2200" dirty="0"/>
              <a:t>802.15.4s- MAC enhancement for improved spectrum resource utilization </a:t>
            </a:r>
            <a:endParaRPr lang="en-US" sz="2200" dirty="0" smtClean="0"/>
          </a:p>
          <a:p>
            <a:pPr lvl="2" eaLnBrk="1" hangingPunct="1">
              <a:lnSpc>
                <a:spcPct val="80000"/>
              </a:lnSpc>
            </a:pPr>
            <a:r>
              <a:rPr lang="en-US" sz="1800" i="1" dirty="0" smtClean="0"/>
              <a:t>STATUS</a:t>
            </a:r>
            <a:r>
              <a:rPr lang="en-US" sz="1800" i="1" dirty="0"/>
              <a:t>: working on </a:t>
            </a:r>
            <a:r>
              <a:rPr lang="en-US" sz="1800" i="1" dirty="0" smtClean="0"/>
              <a:t>draft</a:t>
            </a:r>
          </a:p>
          <a:p>
            <a:pPr lvl="2" eaLnBrk="1" hangingPunct="1">
              <a:lnSpc>
                <a:spcPct val="80000"/>
              </a:lnSpc>
            </a:pPr>
            <a:endParaRPr lang="en-US" sz="800" i="1" dirty="0"/>
          </a:p>
          <a:p>
            <a:pPr lvl="1" eaLnBrk="1" hangingPunct="1">
              <a:lnSpc>
                <a:spcPct val="80000"/>
              </a:lnSpc>
            </a:pPr>
            <a:r>
              <a:rPr lang="en-US" sz="2200" dirty="0" smtClean="0"/>
              <a:t>802.15.4t Higher Rate </a:t>
            </a:r>
            <a:r>
              <a:rPr lang="en-US" sz="2200" dirty="0" err="1" smtClean="0"/>
              <a:t>Phy</a:t>
            </a:r>
            <a:r>
              <a:rPr lang="en-US" sz="2200" dirty="0" smtClean="0"/>
              <a:t> (HRP):   </a:t>
            </a:r>
            <a:r>
              <a:rPr lang="en-US" sz="2200" dirty="0"/>
              <a:t>PHY capable of 2 </a:t>
            </a:r>
            <a:r>
              <a:rPr lang="en-US" sz="2200" dirty="0" smtClean="0"/>
              <a:t>Mb/s </a:t>
            </a:r>
            <a:r>
              <a:rPr lang="en-US" sz="2200" dirty="0"/>
              <a:t>data rates, utilizing the </a:t>
            </a:r>
            <a:r>
              <a:rPr lang="en-US" sz="2200" dirty="0" smtClean="0"/>
              <a:t>2.4 GHz ISM band</a:t>
            </a:r>
            <a:r>
              <a:rPr lang="en-US" sz="2200" dirty="0"/>
              <a:t>, having backwards-compatibility to, and the same occupied bandwidth as, the present </a:t>
            </a:r>
            <a:r>
              <a:rPr lang="en-US" sz="2200" dirty="0" smtClean="0"/>
              <a:t>2.4 GHz </a:t>
            </a:r>
            <a:r>
              <a:rPr lang="en-US" sz="2200" dirty="0"/>
              <a:t>O-QPSK </a:t>
            </a:r>
            <a:r>
              <a:rPr lang="en-US" sz="2200" dirty="0" smtClean="0"/>
              <a:t>PHY, </a:t>
            </a:r>
            <a:r>
              <a:rPr lang="en-US" sz="2200" dirty="0"/>
              <a:t>and be simple to implement. </a:t>
            </a:r>
            <a:endParaRPr lang="en-US" sz="2200" dirty="0" smtClean="0"/>
          </a:p>
          <a:p>
            <a:pPr lvl="2" eaLnBrk="1" hangingPunct="1">
              <a:lnSpc>
                <a:spcPct val="80000"/>
              </a:lnSpc>
            </a:pPr>
            <a:r>
              <a:rPr lang="en-US" sz="2000" i="1" dirty="0" smtClean="0"/>
              <a:t>STATUS: CFP issued</a:t>
            </a:r>
            <a:endParaRPr lang="en-US" sz="2000" dirty="0" smtClean="0"/>
          </a:p>
          <a:p>
            <a:pPr lvl="1" eaLnBrk="1" hangingPunct="1">
              <a:lnSpc>
                <a:spcPct val="80000"/>
              </a:lnSpc>
            </a:pPr>
            <a:endParaRPr lang="en-US" sz="800"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24775</TotalTime>
  <Words>1140</Words>
  <Application>Microsoft Office PowerPoint</Application>
  <PresentationFormat>On-screen Show (4:3)</PresentationFormat>
  <Paragraphs>183</Paragraphs>
  <Slides>16</Slides>
  <Notes>3</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 Status</vt:lpstr>
      <vt:lpstr>802.15 Other Activity</vt:lpstr>
      <vt:lpstr>Questions?  Bob Heile, Chair IEEE 802.15 bheile@ieee.org www.ieee802.org/15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bheile</cp:lastModifiedBy>
  <cp:revision>649</cp:revision>
  <dcterms:created xsi:type="dcterms:W3CDTF">2009-09-07T19:24:44Z</dcterms:created>
  <dcterms:modified xsi:type="dcterms:W3CDTF">2016-02-15T14:54:03Z</dcterms:modified>
</cp:coreProperties>
</file>