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1"/>
    <p:sldMasterId id="2147483659" r:id="rId2"/>
  </p:sldMasterIdLst>
  <p:notesMasterIdLst>
    <p:notesMasterId r:id="rId19"/>
  </p:notesMasterIdLst>
  <p:handoutMasterIdLst>
    <p:handoutMasterId r:id="rId20"/>
  </p:handoutMasterIdLst>
  <p:sldIdLst>
    <p:sldId id="278" r:id="rId3"/>
    <p:sldId id="345" r:id="rId4"/>
    <p:sldId id="346" r:id="rId5"/>
    <p:sldId id="349" r:id="rId6"/>
    <p:sldId id="351" r:id="rId7"/>
    <p:sldId id="411" r:id="rId8"/>
    <p:sldId id="469" r:id="rId9"/>
    <p:sldId id="352" r:id="rId10"/>
    <p:sldId id="457" r:id="rId11"/>
    <p:sldId id="475" r:id="rId12"/>
    <p:sldId id="476" r:id="rId13"/>
    <p:sldId id="470" r:id="rId14"/>
    <p:sldId id="477" r:id="rId15"/>
    <p:sldId id="473" r:id="rId16"/>
    <p:sldId id="468" r:id="rId17"/>
    <p:sldId id="397" r:id="rId18"/>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Arial" pitchFamily="34" charset="0"/>
        <a:ea typeface="MS PGothic" pitchFamily="34" charset="-128"/>
        <a:cs typeface="+mn-cs"/>
      </a:defRPr>
    </a:lvl1pPr>
    <a:lvl2pPr marL="457200" algn="l" rtl="0" eaLnBrk="0" fontAlgn="base" hangingPunct="0">
      <a:spcBef>
        <a:spcPct val="0"/>
      </a:spcBef>
      <a:spcAft>
        <a:spcPct val="0"/>
      </a:spcAft>
      <a:defRPr sz="2400" kern="1200">
        <a:solidFill>
          <a:schemeClr val="tx1"/>
        </a:solidFill>
        <a:latin typeface="Arial" pitchFamily="34" charset="0"/>
        <a:ea typeface="MS PGothic" pitchFamily="34" charset="-128"/>
        <a:cs typeface="+mn-cs"/>
      </a:defRPr>
    </a:lvl2pPr>
    <a:lvl3pPr marL="914400" algn="l" rtl="0" eaLnBrk="0" fontAlgn="base" hangingPunct="0">
      <a:spcBef>
        <a:spcPct val="0"/>
      </a:spcBef>
      <a:spcAft>
        <a:spcPct val="0"/>
      </a:spcAft>
      <a:defRPr sz="2400" kern="1200">
        <a:solidFill>
          <a:schemeClr val="tx1"/>
        </a:solidFill>
        <a:latin typeface="Arial" pitchFamily="34" charset="0"/>
        <a:ea typeface="MS PGothic" pitchFamily="34" charset="-128"/>
        <a:cs typeface="+mn-cs"/>
      </a:defRPr>
    </a:lvl3pPr>
    <a:lvl4pPr marL="1371600" algn="l" rtl="0" eaLnBrk="0" fontAlgn="base" hangingPunct="0">
      <a:spcBef>
        <a:spcPct val="0"/>
      </a:spcBef>
      <a:spcAft>
        <a:spcPct val="0"/>
      </a:spcAft>
      <a:defRPr sz="2400" kern="1200">
        <a:solidFill>
          <a:schemeClr val="tx1"/>
        </a:solidFill>
        <a:latin typeface="Arial" pitchFamily="34" charset="0"/>
        <a:ea typeface="MS PGothic" pitchFamily="34" charset="-128"/>
        <a:cs typeface="+mn-cs"/>
      </a:defRPr>
    </a:lvl4pPr>
    <a:lvl5pPr marL="1828800" algn="l" rtl="0" eaLnBrk="0" fontAlgn="base" hangingPunct="0">
      <a:spcBef>
        <a:spcPct val="0"/>
      </a:spcBef>
      <a:spcAft>
        <a:spcPct val="0"/>
      </a:spcAft>
      <a:defRPr sz="2400" kern="1200">
        <a:solidFill>
          <a:schemeClr val="tx1"/>
        </a:solidFill>
        <a:latin typeface="Arial" pitchFamily="34" charset="0"/>
        <a:ea typeface="MS PGothic" pitchFamily="34" charset="-128"/>
        <a:cs typeface="+mn-cs"/>
      </a:defRPr>
    </a:lvl5pPr>
    <a:lvl6pPr marL="2286000" algn="l" defTabSz="914400" rtl="0" eaLnBrk="1" latinLnBrk="0" hangingPunct="1">
      <a:defRPr sz="2400" kern="1200">
        <a:solidFill>
          <a:schemeClr val="tx1"/>
        </a:solidFill>
        <a:latin typeface="Arial" pitchFamily="34" charset="0"/>
        <a:ea typeface="MS PGothic" pitchFamily="34" charset="-128"/>
        <a:cs typeface="+mn-cs"/>
      </a:defRPr>
    </a:lvl6pPr>
    <a:lvl7pPr marL="2743200" algn="l" defTabSz="914400" rtl="0" eaLnBrk="1" latinLnBrk="0" hangingPunct="1">
      <a:defRPr sz="2400" kern="1200">
        <a:solidFill>
          <a:schemeClr val="tx1"/>
        </a:solidFill>
        <a:latin typeface="Arial" pitchFamily="34" charset="0"/>
        <a:ea typeface="MS PGothic" pitchFamily="34" charset="-128"/>
        <a:cs typeface="+mn-cs"/>
      </a:defRPr>
    </a:lvl7pPr>
    <a:lvl8pPr marL="3200400" algn="l" defTabSz="914400" rtl="0" eaLnBrk="1" latinLnBrk="0" hangingPunct="1">
      <a:defRPr sz="2400" kern="1200">
        <a:solidFill>
          <a:schemeClr val="tx1"/>
        </a:solidFill>
        <a:latin typeface="Arial" pitchFamily="34" charset="0"/>
        <a:ea typeface="MS PGothic" pitchFamily="34" charset="-128"/>
        <a:cs typeface="+mn-cs"/>
      </a:defRPr>
    </a:lvl8pPr>
    <a:lvl9pPr marL="3657600" algn="l" defTabSz="914400" rtl="0" eaLnBrk="1" latinLnBrk="0" hangingPunct="1">
      <a:defRPr sz="2400" kern="1200">
        <a:solidFill>
          <a:schemeClr val="tx1"/>
        </a:solidFill>
        <a:latin typeface="Arial" pitchFamily="34" charset="0"/>
        <a:ea typeface="MS PGothic"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9BE28"/>
    <a:srgbClr val="0066FF"/>
    <a:srgbClr val="33CCFF"/>
    <a:srgbClr val="99FF99"/>
    <a:srgbClr val="FFFF00"/>
    <a:srgbClr val="FFCC00"/>
    <a:srgbClr val="DDDDDD"/>
    <a:srgbClr val="2FB1D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22370" autoAdjust="0"/>
    <p:restoredTop sz="89928" autoAdjust="0"/>
  </p:normalViewPr>
  <p:slideViewPr>
    <p:cSldViewPr>
      <p:cViewPr varScale="1">
        <p:scale>
          <a:sx n="88" d="100"/>
          <a:sy n="88" d="100"/>
        </p:scale>
        <p:origin x="-306" y="-108"/>
      </p:cViewPr>
      <p:guideLst>
        <p:guide orient="horz" pos="2160"/>
        <p:guide pos="2880"/>
      </p:guideLst>
    </p:cSldViewPr>
  </p:slideViewPr>
  <p:notesTextViewPr>
    <p:cViewPr>
      <p:scale>
        <a:sx n="100" d="100"/>
        <a:sy n="100" d="100"/>
      </p:scale>
      <p:origin x="0" y="0"/>
    </p:cViewPr>
  </p:notesTextViewPr>
  <p:sorterViewPr>
    <p:cViewPr>
      <p:scale>
        <a:sx n="120" d="100"/>
        <a:sy n="120" d="100"/>
      </p:scale>
      <p:origin x="0" y="16596"/>
    </p:cViewPr>
  </p:sorterViewPr>
  <p:notesViewPr>
    <p:cSldViewPr>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9597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smtClean="0"/>
            </a:lvl1pPr>
          </a:lstStyle>
          <a:p>
            <a:pPr>
              <a:defRPr/>
            </a:pPr>
            <a:endParaRPr lang="en-US"/>
          </a:p>
        </p:txBody>
      </p:sp>
      <p:sp>
        <p:nvSpPr>
          <p:cNvPr id="595971"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smtClean="0"/>
            </a:lvl1pPr>
          </a:lstStyle>
          <a:p>
            <a:pPr>
              <a:defRPr/>
            </a:pPr>
            <a:endParaRPr lang="en-US"/>
          </a:p>
        </p:txBody>
      </p:sp>
      <p:sp>
        <p:nvSpPr>
          <p:cNvPr id="595972"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smtClean="0"/>
            </a:lvl1pPr>
          </a:lstStyle>
          <a:p>
            <a:pPr>
              <a:defRPr/>
            </a:pPr>
            <a:endParaRPr lang="en-US"/>
          </a:p>
        </p:txBody>
      </p:sp>
      <p:sp>
        <p:nvSpPr>
          <p:cNvPr id="595973"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B3FD942D-5FEC-476A-84B2-2269D2F0143A}" type="slidenum">
              <a:rPr lang="en-US"/>
              <a:pPr>
                <a:defRPr/>
              </a:pPr>
              <a:t>‹#›</a:t>
            </a:fld>
            <a:endParaRPr lang="en-US"/>
          </a:p>
        </p:txBody>
      </p:sp>
    </p:spTree>
    <p:extLst>
      <p:ext uri="{BB962C8B-B14F-4D97-AF65-F5344CB8AC3E}">
        <p14:creationId xmlns:p14="http://schemas.microsoft.com/office/powerpoint/2010/main" val="82755395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752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smtClean="0"/>
            </a:lvl1pPr>
          </a:lstStyle>
          <a:p>
            <a:pPr>
              <a:defRPr/>
            </a:pPr>
            <a:endParaRPr lang="en-US"/>
          </a:p>
        </p:txBody>
      </p:sp>
      <p:sp>
        <p:nvSpPr>
          <p:cNvPr id="10752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smtClean="0"/>
            </a:lvl1pPr>
          </a:lstStyle>
          <a:p>
            <a:pPr>
              <a:defRPr/>
            </a:pPr>
            <a:endParaRPr lang="en-US"/>
          </a:p>
        </p:txBody>
      </p:sp>
      <p:sp>
        <p:nvSpPr>
          <p:cNvPr id="5939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752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0752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smtClean="0"/>
            </a:lvl1pPr>
          </a:lstStyle>
          <a:p>
            <a:pPr>
              <a:defRPr/>
            </a:pPr>
            <a:endParaRPr lang="en-US"/>
          </a:p>
        </p:txBody>
      </p:sp>
      <p:sp>
        <p:nvSpPr>
          <p:cNvPr id="10752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47D8444A-CD45-4B42-8D22-71A60507E814}" type="slidenum">
              <a:rPr lang="en-US"/>
              <a:pPr>
                <a:defRPr/>
              </a:pPr>
              <a:t>‹#›</a:t>
            </a:fld>
            <a:endParaRPr lang="en-US"/>
          </a:p>
        </p:txBody>
      </p:sp>
    </p:spTree>
    <p:extLst>
      <p:ext uri="{BB962C8B-B14F-4D97-AF65-F5344CB8AC3E}">
        <p14:creationId xmlns:p14="http://schemas.microsoft.com/office/powerpoint/2010/main" val="377513835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a:noFill/>
        </p:spPr>
        <p:txBody>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fld id="{1C5C59E5-7465-4ED6-AF57-636B0BB9BE9D}" type="slidenum">
              <a:rPr lang="en-US" sz="1200"/>
              <a:pPr/>
              <a:t>1</a:t>
            </a:fld>
            <a:endParaRPr lang="en-US" sz="1200"/>
          </a:p>
        </p:txBody>
      </p:sp>
      <p:sp>
        <p:nvSpPr>
          <p:cNvPr id="60419" name="Rectangle 2"/>
          <p:cNvSpPr>
            <a:spLocks noGrp="1" noRot="1" noChangeAspect="1" noChangeArrowheads="1" noTextEdit="1"/>
          </p:cNvSpPr>
          <p:nvPr>
            <p:ph type="sldImg"/>
          </p:nvPr>
        </p:nvSpPr>
        <p:spPr>
          <a:ln/>
        </p:spPr>
      </p:sp>
      <p:sp>
        <p:nvSpPr>
          <p:cNvPr id="60420"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a:noFill/>
        </p:spPr>
        <p:txBody>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fld id="{023331BD-C4CB-4B48-B534-18029AD6BE34}" type="slidenum">
              <a:rPr lang="en-US" sz="1200"/>
              <a:pPr/>
              <a:t>2</a:t>
            </a:fld>
            <a:endParaRPr lang="en-US" sz="1200"/>
          </a:p>
        </p:txBody>
      </p:sp>
      <p:sp>
        <p:nvSpPr>
          <p:cNvPr id="61443" name="Slide Image Placeholder 1"/>
          <p:cNvSpPr>
            <a:spLocks noGrp="1" noRot="1" noChangeAspect="1" noTextEdit="1"/>
          </p:cNvSpPr>
          <p:nvPr>
            <p:ph type="sldImg"/>
          </p:nvPr>
        </p:nvSpPr>
        <p:spPr>
          <a:ln/>
        </p:spPr>
      </p:sp>
      <p:sp>
        <p:nvSpPr>
          <p:cNvPr id="61444" name="Notes Placeholder 2"/>
          <p:cNvSpPr>
            <a:spLocks noGrp="1"/>
          </p:cNvSpPr>
          <p:nvPr>
            <p:ph type="body" idx="1"/>
          </p:nvPr>
        </p:nvSpPr>
        <p:spPr>
          <a:noFill/>
        </p:spPr>
        <p:txBody>
          <a:bodyPr lIns="91431" tIns="45716" rIns="91431" bIns="45716"/>
          <a:lstStyle/>
          <a:p>
            <a:pPr defTabSz="457200" eaLnBrk="1" hangingPunct="1"/>
            <a:endParaRPr lang="en-GB" smtClean="0"/>
          </a:p>
        </p:txBody>
      </p:sp>
      <p:sp>
        <p:nvSpPr>
          <p:cNvPr id="61445" name="Slide Number Placeholder 3"/>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1" tIns="45716" rIns="91431" bIns="45716" anchor="b"/>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pPr algn="r"/>
            <a:fld id="{8D9F0A45-EDD5-4329-9C87-D2EF1EB59613}" type="slidenum">
              <a:rPr lang="en-US" sz="1200"/>
              <a:pPr algn="r"/>
              <a:t>2</a:t>
            </a:fld>
            <a:endParaRPr lang="en-US" sz="1200"/>
          </a:p>
        </p:txBody>
      </p:sp>
      <p:sp>
        <p:nvSpPr>
          <p:cNvPr id="61446" name="Date Placeholder 4"/>
          <p:cNvSpPr txBox="1">
            <a:spLocks noGrp="1"/>
          </p:cNvSpPr>
          <p:nvPr/>
        </p:nvSpPr>
        <p:spPr bwMode="auto">
          <a:xfrm>
            <a:off x="3884613"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1" tIns="45716" rIns="91431" bIns="45716"/>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pPr algn="r"/>
            <a:fld id="{12A5FDF6-1EE7-46F3-9132-80B4478017E6}" type="datetime1">
              <a:rPr lang="en-US" sz="1200"/>
              <a:pPr algn="r"/>
              <a:t>2/15/2016</a:t>
            </a:fld>
            <a:endParaRPr 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p:spPr>
        <p:txBody>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fld id="{9179CC59-C40C-4360-AD87-270130B74B02}" type="slidenum">
              <a:rPr lang="en-US" sz="1200"/>
              <a:pPr/>
              <a:t>3</a:t>
            </a:fld>
            <a:endParaRPr lang="en-US" sz="1200"/>
          </a:p>
        </p:txBody>
      </p:sp>
      <p:sp>
        <p:nvSpPr>
          <p:cNvPr id="62467" name="Rectangle 2"/>
          <p:cNvSpPr>
            <a:spLocks noGrp="1" noRot="1" noChangeAspect="1" noTextEdit="1"/>
          </p:cNvSpPr>
          <p:nvPr>
            <p:ph type="sldImg"/>
          </p:nvPr>
        </p:nvSpPr>
        <p:spPr>
          <a:ln/>
        </p:spPr>
      </p:sp>
      <p:sp>
        <p:nvSpPr>
          <p:cNvPr id="62468" name="Rectangle 3"/>
          <p:cNvSpPr>
            <a:spLocks noGrp="1"/>
          </p:cNvSpPr>
          <p:nvPr>
            <p:ph type="body" idx="1"/>
          </p:nvPr>
        </p:nvSpPr>
        <p:spPr>
          <a:noFill/>
        </p:spPr>
        <p:txBody>
          <a:bodyPr/>
          <a:lstStyle/>
          <a:p>
            <a:pPr defTabSz="457200"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2"/>
          <p:cNvSpPr>
            <a:spLocks noChangeArrowheads="1"/>
          </p:cNvSpPr>
          <p:nvPr/>
        </p:nvSpPr>
        <p:spPr bwMode="auto">
          <a:xfrm>
            <a:off x="14288" y="6597650"/>
            <a:ext cx="9129712" cy="260350"/>
          </a:xfrm>
          <a:prstGeom prst="rect">
            <a:avLst/>
          </a:prstGeom>
          <a:solidFill>
            <a:srgbClr val="2FADDF"/>
          </a:solidFill>
          <a:ln w="9525">
            <a:solidFill>
              <a:srgbClr val="2FADD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 name="Rectangle 3"/>
          <p:cNvSpPr>
            <a:spLocks noChangeArrowheads="1"/>
          </p:cNvSpPr>
          <p:nvPr/>
        </p:nvSpPr>
        <p:spPr bwMode="auto">
          <a:xfrm>
            <a:off x="3175" y="3175"/>
            <a:ext cx="9136063" cy="260350"/>
          </a:xfrm>
          <a:prstGeom prst="rect">
            <a:avLst/>
          </a:prstGeom>
          <a:solidFill>
            <a:srgbClr val="2FADDF"/>
          </a:solidFill>
          <a:ln w="9525">
            <a:solidFill>
              <a:srgbClr val="2FADD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 name="Text Box 6"/>
          <p:cNvSpPr txBox="1">
            <a:spLocks noChangeArrowheads="1"/>
          </p:cNvSpPr>
          <p:nvPr/>
        </p:nvSpPr>
        <p:spPr bwMode="auto">
          <a:xfrm>
            <a:off x="7958138" y="6589713"/>
            <a:ext cx="1150937"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pPr algn="r" eaLnBrk="1" hangingPunct="1">
              <a:spcBef>
                <a:spcPct val="50000"/>
              </a:spcBef>
            </a:pPr>
            <a:r>
              <a:rPr lang="en-US" sz="1200">
                <a:solidFill>
                  <a:schemeClr val="bg1"/>
                </a:solidFill>
              </a:rPr>
              <a:t>Page </a:t>
            </a:r>
            <a:fld id="{C22B8C64-8575-4F9A-BA8C-D23FBC4CE329}" type="slidenum">
              <a:rPr lang="en-US" sz="1200">
                <a:solidFill>
                  <a:schemeClr val="bg1"/>
                </a:solidFill>
              </a:rPr>
              <a:pPr algn="r" eaLnBrk="1" hangingPunct="1">
                <a:spcBef>
                  <a:spcPct val="50000"/>
                </a:spcBef>
              </a:pPr>
              <a:t>‹#›</a:t>
            </a:fld>
            <a:endParaRPr lang="en-US" sz="1200">
              <a:solidFill>
                <a:schemeClr val="bg1"/>
              </a:solidFill>
            </a:endParaRPr>
          </a:p>
        </p:txBody>
      </p:sp>
      <p:sp>
        <p:nvSpPr>
          <p:cNvPr id="7" name="Text Box 7"/>
          <p:cNvSpPr txBox="1">
            <a:spLocks noChangeArrowheads="1"/>
          </p:cNvSpPr>
          <p:nvPr/>
        </p:nvSpPr>
        <p:spPr bwMode="auto">
          <a:xfrm>
            <a:off x="0" y="6591300"/>
            <a:ext cx="91440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pPr algn="ctr" eaLnBrk="1" hangingPunct="1"/>
            <a:r>
              <a:rPr lang="en-US" sz="1200" dirty="0" smtClean="0">
                <a:solidFill>
                  <a:schemeClr val="bg1"/>
                </a:solidFill>
              </a:rPr>
              <a:t>802.15 General</a:t>
            </a:r>
            <a:r>
              <a:rPr lang="en-US" sz="1200" baseline="0" dirty="0" smtClean="0">
                <a:solidFill>
                  <a:schemeClr val="bg1"/>
                </a:solidFill>
              </a:rPr>
              <a:t> Overview, </a:t>
            </a:r>
            <a:r>
              <a:rPr lang="en-US" sz="1200" baseline="0" dirty="0" smtClean="0">
                <a:solidFill>
                  <a:schemeClr val="bg1"/>
                </a:solidFill>
              </a:rPr>
              <a:t>February 2016</a:t>
            </a:r>
            <a:endParaRPr lang="en-US" sz="1200" baseline="0" dirty="0" smtClean="0">
              <a:solidFill>
                <a:schemeClr val="bg1"/>
              </a:solidFill>
            </a:endParaRPr>
          </a:p>
          <a:p>
            <a:pPr algn="ctr" eaLnBrk="1" hangingPunct="1"/>
            <a:endParaRPr lang="en-US" sz="1200" dirty="0">
              <a:solidFill>
                <a:schemeClr val="bg1"/>
              </a:solidFill>
            </a:endParaRPr>
          </a:p>
        </p:txBody>
      </p:sp>
      <p:sp>
        <p:nvSpPr>
          <p:cNvPr id="8" name="Text Box 8"/>
          <p:cNvSpPr txBox="1">
            <a:spLocks noChangeArrowheads="1"/>
          </p:cNvSpPr>
          <p:nvPr/>
        </p:nvSpPr>
        <p:spPr bwMode="auto">
          <a:xfrm>
            <a:off x="0" y="6589713"/>
            <a:ext cx="1954381"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pPr eaLnBrk="1" hangingPunct="1"/>
            <a:r>
              <a:rPr lang="en-US" sz="1200" dirty="0" smtClean="0">
                <a:solidFill>
                  <a:schemeClr val="bg1"/>
                </a:solidFill>
              </a:rPr>
              <a:t>DCN 15-16-0154-00-0000</a:t>
            </a:r>
            <a:endParaRPr lang="en-US" sz="1200" dirty="0">
              <a:solidFill>
                <a:schemeClr val="bg1"/>
              </a:solidFill>
            </a:endParaRPr>
          </a:p>
        </p:txBody>
      </p:sp>
      <p:grpSp>
        <p:nvGrpSpPr>
          <p:cNvPr id="9" name="Group 9"/>
          <p:cNvGrpSpPr>
            <a:grpSpLocks/>
          </p:cNvGrpSpPr>
          <p:nvPr/>
        </p:nvGrpSpPr>
        <p:grpSpPr bwMode="auto">
          <a:xfrm>
            <a:off x="8316913" y="5876925"/>
            <a:ext cx="793750" cy="709613"/>
            <a:chOff x="3288" y="3482"/>
            <a:chExt cx="500" cy="447"/>
          </a:xfrm>
        </p:grpSpPr>
        <p:sp>
          <p:nvSpPr>
            <p:cNvPr id="10" name="Rectangle 10"/>
            <p:cNvSpPr>
              <a:spLocks noChangeArrowheads="1"/>
            </p:cNvSpPr>
            <p:nvPr userDrawn="1"/>
          </p:nvSpPr>
          <p:spPr bwMode="auto">
            <a:xfrm>
              <a:off x="3288" y="3521"/>
              <a:ext cx="454" cy="363"/>
            </a:xfrm>
            <a:prstGeom prst="rect">
              <a:avLst/>
            </a:prstGeom>
            <a:solidFill>
              <a:srgbClr val="2FB1DF"/>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 name="Text Box 11"/>
            <p:cNvSpPr txBox="1">
              <a:spLocks noChangeArrowheads="1"/>
            </p:cNvSpPr>
            <p:nvPr userDrawn="1"/>
          </p:nvSpPr>
          <p:spPr bwMode="auto">
            <a:xfrm>
              <a:off x="3297" y="3482"/>
              <a:ext cx="485" cy="2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r>
                <a:rPr lang="en-US" sz="2300" b="1">
                  <a:solidFill>
                    <a:schemeClr val="bg1"/>
                  </a:solidFill>
                </a:rPr>
                <a:t>EEE</a:t>
              </a:r>
            </a:p>
          </p:txBody>
        </p:sp>
        <p:sp>
          <p:nvSpPr>
            <p:cNvPr id="12" name="Line 12"/>
            <p:cNvSpPr>
              <a:spLocks noChangeShapeType="1"/>
            </p:cNvSpPr>
            <p:nvPr userDrawn="1"/>
          </p:nvSpPr>
          <p:spPr bwMode="auto">
            <a:xfrm>
              <a:off x="3331" y="3542"/>
              <a:ext cx="0" cy="317"/>
            </a:xfrm>
            <a:prstGeom prst="line">
              <a:avLst/>
            </a:prstGeom>
            <a:noFill/>
            <a:ln w="3810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3" name="Text Box 13"/>
            <p:cNvSpPr txBox="1">
              <a:spLocks noChangeArrowheads="1"/>
            </p:cNvSpPr>
            <p:nvPr userDrawn="1"/>
          </p:nvSpPr>
          <p:spPr bwMode="auto">
            <a:xfrm>
              <a:off x="3303" y="3641"/>
              <a:ext cx="485"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r>
                <a:rPr lang="en-US" b="1">
                  <a:solidFill>
                    <a:schemeClr val="bg1"/>
                  </a:solidFill>
                </a:rPr>
                <a:t>802</a:t>
              </a:r>
            </a:p>
          </p:txBody>
        </p:sp>
      </p:grpSp>
      <p:sp>
        <p:nvSpPr>
          <p:cNvPr id="330756" name="Rectangle 4"/>
          <p:cNvSpPr>
            <a:spLocks noGrp="1" noChangeArrowheads="1"/>
          </p:cNvSpPr>
          <p:nvPr>
            <p:ph type="ctrTitle"/>
          </p:nvPr>
        </p:nvSpPr>
        <p:spPr>
          <a:xfrm>
            <a:off x="685800" y="2130425"/>
            <a:ext cx="7772400" cy="1470025"/>
          </a:xfrm>
        </p:spPr>
        <p:txBody>
          <a:bodyPr/>
          <a:lstStyle>
            <a:lvl1pPr>
              <a:defRPr/>
            </a:lvl1pPr>
          </a:lstStyle>
          <a:p>
            <a:pPr lvl="0"/>
            <a:r>
              <a:rPr lang="en-US" noProof="0" smtClean="0"/>
              <a:t>Click to edit Master title style</a:t>
            </a:r>
          </a:p>
        </p:txBody>
      </p:sp>
      <p:sp>
        <p:nvSpPr>
          <p:cNvPr id="330757" name="Rectangle 5"/>
          <p:cNvSpPr>
            <a:spLocks noGrp="1" noChangeArrowheads="1"/>
          </p:cNvSpPr>
          <p:nvPr>
            <p:ph type="subTitle" idx="1"/>
          </p:nvPr>
        </p:nvSpPr>
        <p:spPr>
          <a:xfrm>
            <a:off x="1371600" y="3886200"/>
            <a:ext cx="6400800" cy="1752600"/>
          </a:xfrm>
        </p:spPr>
        <p:txBody>
          <a:bodyPr/>
          <a:lstStyle>
            <a:lvl1pPr marL="0" indent="0" algn="ctr">
              <a:buFontTx/>
              <a:buNone/>
              <a:defRPr/>
            </a:lvl1pPr>
          </a:lstStyle>
          <a:p>
            <a:pPr lvl="0"/>
            <a:r>
              <a:rPr lang="en-US" noProof="0" smtClean="0"/>
              <a:t>Click to edit Master subtitle style</a:t>
            </a:r>
          </a:p>
        </p:txBody>
      </p:sp>
    </p:spTree>
    <p:extLst>
      <p:ext uri="{BB962C8B-B14F-4D97-AF65-F5344CB8AC3E}">
        <p14:creationId xmlns:p14="http://schemas.microsoft.com/office/powerpoint/2010/main" val="25425126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6294879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78600" y="404813"/>
            <a:ext cx="2108200" cy="546258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50825" y="404813"/>
            <a:ext cx="6175375" cy="54625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30562541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404813"/>
            <a:ext cx="8229600" cy="792162"/>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250825" y="1341438"/>
            <a:ext cx="4038600" cy="45259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441825" y="1341438"/>
            <a:ext cx="4038600" cy="45259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87953574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200928671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08017272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427559732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95206402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48167548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64472689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9130099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64762642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405929741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13009063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20222275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404813"/>
            <a:ext cx="2057400" cy="57213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404813"/>
            <a:ext cx="6019800" cy="5721350"/>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5404777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20029388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50825" y="1341438"/>
            <a:ext cx="4038600" cy="45259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441825" y="1341438"/>
            <a:ext cx="4038600" cy="45259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741265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566081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4657056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5339014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41573697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9808835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ChangeArrowheads="1"/>
          </p:cNvSpPr>
          <p:nvPr/>
        </p:nvSpPr>
        <p:spPr bwMode="auto">
          <a:xfrm>
            <a:off x="0" y="6604000"/>
            <a:ext cx="9139238" cy="260350"/>
          </a:xfrm>
          <a:prstGeom prst="rect">
            <a:avLst/>
          </a:prstGeom>
          <a:solidFill>
            <a:srgbClr val="2FB1DF"/>
          </a:solidFill>
          <a:ln w="9525">
            <a:solidFill>
              <a:srgbClr val="2FB1D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7" name="Rectangle 3"/>
          <p:cNvSpPr>
            <a:spLocks noChangeArrowheads="1"/>
          </p:cNvSpPr>
          <p:nvPr/>
        </p:nvSpPr>
        <p:spPr bwMode="auto">
          <a:xfrm>
            <a:off x="3175" y="3175"/>
            <a:ext cx="9136063" cy="260350"/>
          </a:xfrm>
          <a:prstGeom prst="rect">
            <a:avLst/>
          </a:prstGeom>
          <a:solidFill>
            <a:srgbClr val="2FB1DF"/>
          </a:solidFill>
          <a:ln w="9525">
            <a:solidFill>
              <a:srgbClr val="2FADD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8" name="Rectangle 4"/>
          <p:cNvSpPr>
            <a:spLocks noGrp="1" noChangeArrowheads="1"/>
          </p:cNvSpPr>
          <p:nvPr>
            <p:ph type="title"/>
          </p:nvPr>
        </p:nvSpPr>
        <p:spPr bwMode="auto">
          <a:xfrm>
            <a:off x="457200" y="404813"/>
            <a:ext cx="8229600" cy="7921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9" name="Rectangle 5"/>
          <p:cNvSpPr>
            <a:spLocks noGrp="1" noChangeArrowheads="1"/>
          </p:cNvSpPr>
          <p:nvPr>
            <p:ph type="body" idx="1"/>
          </p:nvPr>
        </p:nvSpPr>
        <p:spPr bwMode="auto">
          <a:xfrm>
            <a:off x="250825" y="1341438"/>
            <a:ext cx="8229600" cy="4525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30" name="Line 6"/>
          <p:cNvSpPr>
            <a:spLocks noChangeShapeType="1"/>
          </p:cNvSpPr>
          <p:nvPr/>
        </p:nvSpPr>
        <p:spPr bwMode="auto">
          <a:xfrm>
            <a:off x="395288" y="1268413"/>
            <a:ext cx="8353425" cy="0"/>
          </a:xfrm>
          <a:prstGeom prst="line">
            <a:avLst/>
          </a:prstGeom>
          <a:noFill/>
          <a:ln w="9525">
            <a:solidFill>
              <a:srgbClr val="2FADD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31" name="Text Box 7"/>
          <p:cNvSpPr txBox="1">
            <a:spLocks noChangeArrowheads="1"/>
          </p:cNvSpPr>
          <p:nvPr/>
        </p:nvSpPr>
        <p:spPr bwMode="auto">
          <a:xfrm>
            <a:off x="7958138" y="6589713"/>
            <a:ext cx="1150937"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pPr algn="r" eaLnBrk="1" hangingPunct="1">
              <a:spcBef>
                <a:spcPct val="50000"/>
              </a:spcBef>
            </a:pPr>
            <a:r>
              <a:rPr lang="en-US" sz="1200">
                <a:solidFill>
                  <a:schemeClr val="bg1"/>
                </a:solidFill>
              </a:rPr>
              <a:t>Page </a:t>
            </a:r>
            <a:fld id="{866F064D-A787-4521-88E8-0D623294B62F}" type="slidenum">
              <a:rPr lang="en-US" sz="1200">
                <a:solidFill>
                  <a:schemeClr val="bg1"/>
                </a:solidFill>
              </a:rPr>
              <a:pPr algn="r" eaLnBrk="1" hangingPunct="1">
                <a:spcBef>
                  <a:spcPct val="50000"/>
                </a:spcBef>
              </a:pPr>
              <a:t>‹#›</a:t>
            </a:fld>
            <a:endParaRPr lang="en-US" sz="1200">
              <a:solidFill>
                <a:schemeClr val="bg1"/>
              </a:solidFill>
            </a:endParaRPr>
          </a:p>
        </p:txBody>
      </p:sp>
      <p:sp>
        <p:nvSpPr>
          <p:cNvPr id="1032" name="Text Box 8"/>
          <p:cNvSpPr txBox="1">
            <a:spLocks noChangeArrowheads="1"/>
          </p:cNvSpPr>
          <p:nvPr/>
        </p:nvSpPr>
        <p:spPr bwMode="auto">
          <a:xfrm>
            <a:off x="0" y="6589713"/>
            <a:ext cx="1954381"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pPr eaLnBrk="1" hangingPunct="1"/>
            <a:r>
              <a:rPr lang="en-US" sz="1200" dirty="0" smtClean="0">
                <a:solidFill>
                  <a:schemeClr val="bg1"/>
                </a:solidFill>
              </a:rPr>
              <a:t>DCN 15-16-0154-00-0000</a:t>
            </a:r>
            <a:endParaRPr lang="en-US" sz="1200" dirty="0">
              <a:solidFill>
                <a:schemeClr val="bg1"/>
              </a:solidFill>
            </a:endParaRPr>
          </a:p>
        </p:txBody>
      </p:sp>
      <p:sp>
        <p:nvSpPr>
          <p:cNvPr id="1033" name="Text Box 9"/>
          <p:cNvSpPr txBox="1">
            <a:spLocks noChangeArrowheads="1"/>
          </p:cNvSpPr>
          <p:nvPr/>
        </p:nvSpPr>
        <p:spPr bwMode="auto">
          <a:xfrm>
            <a:off x="2699792" y="6608385"/>
            <a:ext cx="3672408"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pPr algn="ctr" eaLnBrk="1" hangingPunct="1"/>
            <a:r>
              <a:rPr lang="en-US" sz="1200" dirty="0" smtClean="0">
                <a:solidFill>
                  <a:schemeClr val="bg1"/>
                </a:solidFill>
              </a:rPr>
              <a:t>802.15 General</a:t>
            </a:r>
            <a:r>
              <a:rPr lang="en-US" sz="1200" baseline="0" dirty="0" smtClean="0">
                <a:solidFill>
                  <a:schemeClr val="bg1"/>
                </a:solidFill>
              </a:rPr>
              <a:t> Overview, February 2016</a:t>
            </a:r>
            <a:endParaRPr lang="en-US" sz="1200" dirty="0">
              <a:solidFill>
                <a:schemeClr val="bg1"/>
              </a:solidFill>
            </a:endParaRPr>
          </a:p>
        </p:txBody>
      </p:sp>
      <p:grpSp>
        <p:nvGrpSpPr>
          <p:cNvPr id="1034" name="Group 20"/>
          <p:cNvGrpSpPr>
            <a:grpSpLocks/>
          </p:cNvGrpSpPr>
          <p:nvPr/>
        </p:nvGrpSpPr>
        <p:grpSpPr bwMode="auto">
          <a:xfrm>
            <a:off x="8316913" y="5876925"/>
            <a:ext cx="793750" cy="709613"/>
            <a:chOff x="3288" y="3482"/>
            <a:chExt cx="500" cy="447"/>
          </a:xfrm>
        </p:grpSpPr>
        <p:sp>
          <p:nvSpPr>
            <p:cNvPr id="1035" name="Rectangle 18"/>
            <p:cNvSpPr>
              <a:spLocks noChangeArrowheads="1"/>
            </p:cNvSpPr>
            <p:nvPr userDrawn="1"/>
          </p:nvSpPr>
          <p:spPr bwMode="auto">
            <a:xfrm>
              <a:off x="3288" y="3521"/>
              <a:ext cx="454" cy="363"/>
            </a:xfrm>
            <a:prstGeom prst="rect">
              <a:avLst/>
            </a:prstGeom>
            <a:solidFill>
              <a:srgbClr val="2FB1DF"/>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6" name="Text Box 15"/>
            <p:cNvSpPr txBox="1">
              <a:spLocks noChangeArrowheads="1"/>
            </p:cNvSpPr>
            <p:nvPr userDrawn="1"/>
          </p:nvSpPr>
          <p:spPr bwMode="auto">
            <a:xfrm>
              <a:off x="3297" y="3482"/>
              <a:ext cx="485" cy="2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r>
                <a:rPr lang="en-US" sz="2300" b="1">
                  <a:solidFill>
                    <a:schemeClr val="bg1"/>
                  </a:solidFill>
                </a:rPr>
                <a:t>EEE</a:t>
              </a:r>
            </a:p>
          </p:txBody>
        </p:sp>
        <p:sp>
          <p:nvSpPr>
            <p:cNvPr id="1037" name="Line 17"/>
            <p:cNvSpPr>
              <a:spLocks noChangeShapeType="1"/>
            </p:cNvSpPr>
            <p:nvPr userDrawn="1"/>
          </p:nvSpPr>
          <p:spPr bwMode="auto">
            <a:xfrm>
              <a:off x="3331" y="3542"/>
              <a:ext cx="0" cy="317"/>
            </a:xfrm>
            <a:prstGeom prst="line">
              <a:avLst/>
            </a:prstGeom>
            <a:noFill/>
            <a:ln w="3810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38" name="Text Box 19"/>
            <p:cNvSpPr txBox="1">
              <a:spLocks noChangeArrowheads="1"/>
            </p:cNvSpPr>
            <p:nvPr userDrawn="1"/>
          </p:nvSpPr>
          <p:spPr bwMode="auto">
            <a:xfrm>
              <a:off x="3303" y="3641"/>
              <a:ext cx="485"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r>
                <a:rPr lang="en-US" b="1">
                  <a:solidFill>
                    <a:schemeClr val="bg1"/>
                  </a:solidFill>
                </a:rPr>
                <a:t>802</a:t>
              </a:r>
            </a:p>
          </p:txBody>
        </p:sp>
      </p:grpSp>
    </p:spTree>
  </p:cSld>
  <p:clrMap bg1="lt1" tx1="dk1" bg2="lt2" tx2="dk2" accent1="accent1" accent2="accent2" accent3="accent3" accent4="accent4" accent5="accent5" accent6="accent6" hlink="hlink" folHlink="folHlink"/>
  <p:sldLayoutIdLst>
    <p:sldLayoutId id="2147483705" r:id="rId1"/>
    <p:sldLayoutId id="2147483683" r:id="rId2"/>
    <p:sldLayoutId id="2147483684" r:id="rId3"/>
    <p:sldLayoutId id="2147483685" r:id="rId4"/>
    <p:sldLayoutId id="2147483686" r:id="rId5"/>
    <p:sldLayoutId id="2147483687" r:id="rId6"/>
    <p:sldLayoutId id="2147483688" r:id="rId7"/>
    <p:sldLayoutId id="2147483689" r:id="rId8"/>
    <p:sldLayoutId id="2147483690" r:id="rId9"/>
    <p:sldLayoutId id="2147483691" r:id="rId10"/>
    <p:sldLayoutId id="2147483692" r:id="rId11"/>
    <p:sldLayoutId id="2147483693" r:id="rId12"/>
  </p:sldLayoutIdLst>
  <p:hf sldNum="0" hdr="0" ftr="0"/>
  <p:txStyles>
    <p:title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Arial" pitchFamily="34" charset="0"/>
        </a:defRPr>
      </a:lvl2pPr>
      <a:lvl3pPr algn="ctr" rtl="0" eaLnBrk="0" fontAlgn="base" hangingPunct="0">
        <a:spcBef>
          <a:spcPct val="0"/>
        </a:spcBef>
        <a:spcAft>
          <a:spcPct val="0"/>
        </a:spcAft>
        <a:defRPr sz="3600">
          <a:solidFill>
            <a:schemeClr val="tx2"/>
          </a:solidFill>
          <a:latin typeface="Arial" pitchFamily="34" charset="0"/>
        </a:defRPr>
      </a:lvl3pPr>
      <a:lvl4pPr algn="ctr" rtl="0" eaLnBrk="0" fontAlgn="base" hangingPunct="0">
        <a:spcBef>
          <a:spcPct val="0"/>
        </a:spcBef>
        <a:spcAft>
          <a:spcPct val="0"/>
        </a:spcAft>
        <a:defRPr sz="3600">
          <a:solidFill>
            <a:schemeClr val="tx2"/>
          </a:solidFill>
          <a:latin typeface="Arial" pitchFamily="34" charset="0"/>
        </a:defRPr>
      </a:lvl4pPr>
      <a:lvl5pPr algn="ctr" rtl="0" eaLnBrk="0" fontAlgn="base" hangingPunct="0">
        <a:spcBef>
          <a:spcPct val="0"/>
        </a:spcBef>
        <a:spcAft>
          <a:spcPct val="0"/>
        </a:spcAft>
        <a:defRPr sz="3600">
          <a:solidFill>
            <a:schemeClr val="tx2"/>
          </a:solidFill>
          <a:latin typeface="Arial" pitchFamily="34" charset="0"/>
        </a:defRPr>
      </a:lvl5pPr>
      <a:lvl6pPr marL="457200" algn="ctr" rtl="0" fontAlgn="base">
        <a:spcBef>
          <a:spcPct val="0"/>
        </a:spcBef>
        <a:spcAft>
          <a:spcPct val="0"/>
        </a:spcAft>
        <a:defRPr sz="3600">
          <a:solidFill>
            <a:schemeClr val="tx2"/>
          </a:solidFill>
          <a:latin typeface="Arial" pitchFamily="34" charset="0"/>
        </a:defRPr>
      </a:lvl6pPr>
      <a:lvl7pPr marL="914400" algn="ctr" rtl="0" fontAlgn="base">
        <a:spcBef>
          <a:spcPct val="0"/>
        </a:spcBef>
        <a:spcAft>
          <a:spcPct val="0"/>
        </a:spcAft>
        <a:defRPr sz="3600">
          <a:solidFill>
            <a:schemeClr val="tx2"/>
          </a:solidFill>
          <a:latin typeface="Arial" pitchFamily="34" charset="0"/>
        </a:defRPr>
      </a:lvl7pPr>
      <a:lvl8pPr marL="1371600" algn="ctr" rtl="0" fontAlgn="base">
        <a:spcBef>
          <a:spcPct val="0"/>
        </a:spcBef>
        <a:spcAft>
          <a:spcPct val="0"/>
        </a:spcAft>
        <a:defRPr sz="3600">
          <a:solidFill>
            <a:schemeClr val="tx2"/>
          </a:solidFill>
          <a:latin typeface="Arial" pitchFamily="34" charset="0"/>
        </a:defRPr>
      </a:lvl8pPr>
      <a:lvl9pPr marL="1828800" algn="ctr" rtl="0" fontAlgn="base">
        <a:spcBef>
          <a:spcPct val="0"/>
        </a:spcBef>
        <a:spcAft>
          <a:spcPct val="0"/>
        </a:spcAft>
        <a:defRPr sz="3600">
          <a:solidFill>
            <a:schemeClr val="tx2"/>
          </a:solidFill>
          <a:latin typeface="Arial"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ChangeArrowheads="1"/>
          </p:cNvSpPr>
          <p:nvPr/>
        </p:nvSpPr>
        <p:spPr bwMode="auto">
          <a:xfrm>
            <a:off x="0" y="6604000"/>
            <a:ext cx="9139238" cy="260350"/>
          </a:xfrm>
          <a:prstGeom prst="rect">
            <a:avLst/>
          </a:prstGeom>
          <a:solidFill>
            <a:srgbClr val="2FB1DF"/>
          </a:solidFill>
          <a:ln w="9525">
            <a:solidFill>
              <a:srgbClr val="2FB1D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1" name="Rectangle 3"/>
          <p:cNvSpPr>
            <a:spLocks noChangeArrowheads="1"/>
          </p:cNvSpPr>
          <p:nvPr/>
        </p:nvSpPr>
        <p:spPr bwMode="auto">
          <a:xfrm>
            <a:off x="3175" y="3175"/>
            <a:ext cx="9136063" cy="260350"/>
          </a:xfrm>
          <a:prstGeom prst="rect">
            <a:avLst/>
          </a:prstGeom>
          <a:solidFill>
            <a:srgbClr val="2FB1DF"/>
          </a:solidFill>
          <a:ln w="9525">
            <a:solidFill>
              <a:srgbClr val="2FADD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2" name="Rectangle 4"/>
          <p:cNvSpPr>
            <a:spLocks noGrp="1" noChangeArrowheads="1"/>
          </p:cNvSpPr>
          <p:nvPr>
            <p:ph type="title"/>
          </p:nvPr>
        </p:nvSpPr>
        <p:spPr bwMode="auto">
          <a:xfrm>
            <a:off x="457200" y="404813"/>
            <a:ext cx="8229600" cy="7921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053" name="Line 6"/>
          <p:cNvSpPr>
            <a:spLocks noChangeShapeType="1"/>
          </p:cNvSpPr>
          <p:nvPr/>
        </p:nvSpPr>
        <p:spPr bwMode="auto">
          <a:xfrm>
            <a:off x="395288" y="1268413"/>
            <a:ext cx="8353425" cy="0"/>
          </a:xfrm>
          <a:prstGeom prst="line">
            <a:avLst/>
          </a:prstGeom>
          <a:noFill/>
          <a:ln w="9525">
            <a:solidFill>
              <a:srgbClr val="2FADD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54" name="Text Box 7"/>
          <p:cNvSpPr txBox="1">
            <a:spLocks noChangeArrowheads="1"/>
          </p:cNvSpPr>
          <p:nvPr/>
        </p:nvSpPr>
        <p:spPr bwMode="auto">
          <a:xfrm>
            <a:off x="7958138" y="6589713"/>
            <a:ext cx="1150937"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pPr algn="r" eaLnBrk="1" hangingPunct="1">
              <a:spcBef>
                <a:spcPct val="50000"/>
              </a:spcBef>
            </a:pPr>
            <a:r>
              <a:rPr lang="en-US" sz="1200">
                <a:solidFill>
                  <a:schemeClr val="bg1"/>
                </a:solidFill>
              </a:rPr>
              <a:t>Page </a:t>
            </a:r>
            <a:fld id="{2A846BC0-EBF1-43AB-BE61-40B6F3177E81}" type="slidenum">
              <a:rPr lang="en-US" sz="1200">
                <a:solidFill>
                  <a:schemeClr val="bg1"/>
                </a:solidFill>
              </a:rPr>
              <a:pPr algn="r" eaLnBrk="1" hangingPunct="1">
                <a:spcBef>
                  <a:spcPct val="50000"/>
                </a:spcBef>
              </a:pPr>
              <a:t>‹#›</a:t>
            </a:fld>
            <a:endParaRPr lang="en-US" sz="1200">
              <a:solidFill>
                <a:schemeClr val="bg1"/>
              </a:solidFill>
            </a:endParaRPr>
          </a:p>
        </p:txBody>
      </p:sp>
      <p:sp>
        <p:nvSpPr>
          <p:cNvPr id="2055" name="Text Box 8"/>
          <p:cNvSpPr txBox="1">
            <a:spLocks noChangeArrowheads="1"/>
          </p:cNvSpPr>
          <p:nvPr/>
        </p:nvSpPr>
        <p:spPr bwMode="auto">
          <a:xfrm>
            <a:off x="0" y="6589713"/>
            <a:ext cx="9525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pPr eaLnBrk="1" hangingPunct="1"/>
            <a:r>
              <a:rPr lang="en-US" sz="1200">
                <a:solidFill>
                  <a:schemeClr val="bg1"/>
                </a:solidFill>
              </a:rPr>
              <a:t>Version 1.0</a:t>
            </a:r>
          </a:p>
        </p:txBody>
      </p:sp>
      <p:sp>
        <p:nvSpPr>
          <p:cNvPr id="2056" name="Text Box 9"/>
          <p:cNvSpPr txBox="1">
            <a:spLocks noChangeArrowheads="1"/>
          </p:cNvSpPr>
          <p:nvPr/>
        </p:nvSpPr>
        <p:spPr bwMode="auto">
          <a:xfrm>
            <a:off x="0" y="6591300"/>
            <a:ext cx="91440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pPr algn="ctr" eaLnBrk="1" hangingPunct="1"/>
            <a:r>
              <a:rPr lang="en-US" sz="1200" dirty="0" smtClean="0">
                <a:solidFill>
                  <a:schemeClr val="bg1"/>
                </a:solidFill>
              </a:rPr>
              <a:t>802.15 General</a:t>
            </a:r>
            <a:r>
              <a:rPr lang="en-US" sz="1200" baseline="0" dirty="0" smtClean="0">
                <a:solidFill>
                  <a:schemeClr val="bg1"/>
                </a:solidFill>
              </a:rPr>
              <a:t> Overview, November 2013</a:t>
            </a:r>
            <a:endParaRPr lang="en-US" sz="1200" dirty="0">
              <a:solidFill>
                <a:schemeClr val="bg1"/>
              </a:solidFill>
            </a:endParaRPr>
          </a:p>
        </p:txBody>
      </p:sp>
    </p:spTree>
  </p:cSld>
  <p:clrMap bg1="lt1" tx1="dk1" bg2="lt2" tx2="dk2" accent1="accent1" accent2="accent2" accent3="accent3" accent4="accent4" accent5="accent5" accent6="accent6" hlink="hlink" folHlink="folHlink"/>
  <p:sldLayoutIdLst>
    <p:sldLayoutId id="2147483694" r:id="rId1"/>
    <p:sldLayoutId id="2147483695" r:id="rId2"/>
    <p:sldLayoutId id="2147483696" r:id="rId3"/>
    <p:sldLayoutId id="2147483697" r:id="rId4"/>
    <p:sldLayoutId id="2147483698" r:id="rId5"/>
    <p:sldLayoutId id="2147483699" r:id="rId6"/>
    <p:sldLayoutId id="2147483700" r:id="rId7"/>
    <p:sldLayoutId id="2147483701" r:id="rId8"/>
    <p:sldLayoutId id="2147483702" r:id="rId9"/>
    <p:sldLayoutId id="2147483703" r:id="rId10"/>
    <p:sldLayoutId id="2147483704" r:id="rId11"/>
  </p:sldLayoutIdLst>
  <p:hf sldNum="0" hdr="0" ftr="0"/>
  <p:txStyles>
    <p:title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Arial" pitchFamily="34" charset="0"/>
        </a:defRPr>
      </a:lvl2pPr>
      <a:lvl3pPr algn="ctr" rtl="0" eaLnBrk="0" fontAlgn="base" hangingPunct="0">
        <a:spcBef>
          <a:spcPct val="0"/>
        </a:spcBef>
        <a:spcAft>
          <a:spcPct val="0"/>
        </a:spcAft>
        <a:defRPr sz="3600">
          <a:solidFill>
            <a:schemeClr val="tx2"/>
          </a:solidFill>
          <a:latin typeface="Arial" pitchFamily="34" charset="0"/>
        </a:defRPr>
      </a:lvl3pPr>
      <a:lvl4pPr algn="ctr" rtl="0" eaLnBrk="0" fontAlgn="base" hangingPunct="0">
        <a:spcBef>
          <a:spcPct val="0"/>
        </a:spcBef>
        <a:spcAft>
          <a:spcPct val="0"/>
        </a:spcAft>
        <a:defRPr sz="3600">
          <a:solidFill>
            <a:schemeClr val="tx2"/>
          </a:solidFill>
          <a:latin typeface="Arial" pitchFamily="34" charset="0"/>
        </a:defRPr>
      </a:lvl4pPr>
      <a:lvl5pPr algn="ctr" rtl="0" eaLnBrk="0" fontAlgn="base" hangingPunct="0">
        <a:spcBef>
          <a:spcPct val="0"/>
        </a:spcBef>
        <a:spcAft>
          <a:spcPct val="0"/>
        </a:spcAft>
        <a:defRPr sz="3600">
          <a:solidFill>
            <a:schemeClr val="tx2"/>
          </a:solidFill>
          <a:latin typeface="Arial" pitchFamily="34" charset="0"/>
        </a:defRPr>
      </a:lvl5pPr>
      <a:lvl6pPr marL="457200" algn="ctr" rtl="0" fontAlgn="base">
        <a:spcBef>
          <a:spcPct val="0"/>
        </a:spcBef>
        <a:spcAft>
          <a:spcPct val="0"/>
        </a:spcAft>
        <a:defRPr sz="3600">
          <a:solidFill>
            <a:schemeClr val="tx2"/>
          </a:solidFill>
          <a:latin typeface="Arial" pitchFamily="34" charset="0"/>
        </a:defRPr>
      </a:lvl6pPr>
      <a:lvl7pPr marL="914400" algn="ctr" rtl="0" fontAlgn="base">
        <a:spcBef>
          <a:spcPct val="0"/>
        </a:spcBef>
        <a:spcAft>
          <a:spcPct val="0"/>
        </a:spcAft>
        <a:defRPr sz="3600">
          <a:solidFill>
            <a:schemeClr val="tx2"/>
          </a:solidFill>
          <a:latin typeface="Arial" pitchFamily="34" charset="0"/>
        </a:defRPr>
      </a:lvl7pPr>
      <a:lvl8pPr marL="1371600" algn="ctr" rtl="0" fontAlgn="base">
        <a:spcBef>
          <a:spcPct val="0"/>
        </a:spcBef>
        <a:spcAft>
          <a:spcPct val="0"/>
        </a:spcAft>
        <a:defRPr sz="3600">
          <a:solidFill>
            <a:schemeClr val="tx2"/>
          </a:solidFill>
          <a:latin typeface="Arial" pitchFamily="34" charset="0"/>
        </a:defRPr>
      </a:lvl8pPr>
      <a:lvl9pPr marL="1828800" algn="ctr" rtl="0" fontAlgn="base">
        <a:spcBef>
          <a:spcPct val="0"/>
        </a:spcBef>
        <a:spcAft>
          <a:spcPct val="0"/>
        </a:spcAft>
        <a:defRPr sz="3600">
          <a:solidFill>
            <a:schemeClr val="tx2"/>
          </a:solidFill>
          <a:latin typeface="Arial"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mailto:bheile@ieee.org"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Title 1"/>
          <p:cNvSpPr>
            <a:spLocks/>
          </p:cNvSpPr>
          <p:nvPr/>
        </p:nvSpPr>
        <p:spPr bwMode="auto">
          <a:xfrm>
            <a:off x="755650" y="2492896"/>
            <a:ext cx="7772400" cy="1470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eaLnBrk="1" hangingPunct="1"/>
            <a:r>
              <a:rPr lang="en-US" sz="3600" dirty="0" smtClean="0">
                <a:solidFill>
                  <a:schemeClr val="tx2"/>
                </a:solidFill>
              </a:rPr>
              <a:t>802.15 Projects: Summary Overview</a:t>
            </a:r>
            <a:endParaRPr lang="en-US" sz="3600" dirty="0">
              <a:solidFill>
                <a:schemeClr val="tx2"/>
              </a:solidFill>
            </a:endParaRPr>
          </a:p>
        </p:txBody>
      </p:sp>
      <p:sp>
        <p:nvSpPr>
          <p:cNvPr id="4100" name="Subtitle 2"/>
          <p:cNvSpPr>
            <a:spLocks/>
          </p:cNvSpPr>
          <p:nvPr/>
        </p:nvSpPr>
        <p:spPr bwMode="auto">
          <a:xfrm>
            <a:off x="1403350" y="3573016"/>
            <a:ext cx="6400800" cy="1752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eaLnBrk="1" hangingPunct="1">
              <a:spcBef>
                <a:spcPct val="20000"/>
              </a:spcBef>
            </a:pPr>
            <a:r>
              <a:rPr lang="en-US" sz="2800" dirty="0" smtClean="0">
                <a:solidFill>
                  <a:srgbClr val="898989"/>
                </a:solidFill>
              </a:rPr>
              <a:t>February 2016</a:t>
            </a:r>
            <a:endParaRPr lang="en-US" sz="2800" dirty="0">
              <a:solidFill>
                <a:srgbClr val="898989"/>
              </a:solidFill>
            </a:endParaRPr>
          </a:p>
          <a:p>
            <a:pPr algn="ctr" eaLnBrk="1" hangingPunct="1">
              <a:spcBef>
                <a:spcPct val="20000"/>
              </a:spcBef>
            </a:pPr>
            <a:r>
              <a:rPr lang="en-US" sz="2800" dirty="0">
                <a:solidFill>
                  <a:srgbClr val="898989"/>
                </a:solidFill>
              </a:rPr>
              <a:t>Bob </a:t>
            </a:r>
            <a:r>
              <a:rPr lang="en-US" sz="2800" dirty="0" err="1">
                <a:solidFill>
                  <a:srgbClr val="898989"/>
                </a:solidFill>
              </a:rPr>
              <a:t>Heile</a:t>
            </a:r>
            <a:endParaRPr lang="en-US" sz="2800" dirty="0">
              <a:solidFill>
                <a:srgbClr val="898989"/>
              </a:solidFill>
            </a:endParaRPr>
          </a:p>
          <a:p>
            <a:pPr algn="ctr" eaLnBrk="1" hangingPunct="1">
              <a:spcBef>
                <a:spcPct val="20000"/>
              </a:spcBef>
            </a:pPr>
            <a:r>
              <a:rPr lang="en-US" sz="1400" dirty="0">
                <a:solidFill>
                  <a:srgbClr val="898989"/>
                </a:solidFill>
              </a:rPr>
              <a:t>Chair, IEEE </a:t>
            </a:r>
            <a:r>
              <a:rPr lang="en-US" sz="1400" dirty="0" smtClean="0">
                <a:solidFill>
                  <a:srgbClr val="898989"/>
                </a:solidFill>
              </a:rPr>
              <a:t>802.15</a:t>
            </a:r>
          </a:p>
          <a:p>
            <a:pPr algn="ctr" eaLnBrk="1" hangingPunct="1">
              <a:spcBef>
                <a:spcPct val="20000"/>
              </a:spcBef>
            </a:pPr>
            <a:r>
              <a:rPr lang="en-US" sz="1400" dirty="0" smtClean="0">
                <a:solidFill>
                  <a:srgbClr val="898989"/>
                </a:solidFill>
              </a:rPr>
              <a:t>Chair, IEEE 2030.5</a:t>
            </a:r>
            <a:endParaRPr lang="en-US" sz="1400" dirty="0">
              <a:solidFill>
                <a:srgbClr val="898989"/>
              </a:solidFill>
            </a:endParaRPr>
          </a:p>
          <a:p>
            <a:pPr algn="ctr" eaLnBrk="1" hangingPunct="1">
              <a:spcBef>
                <a:spcPct val="20000"/>
              </a:spcBef>
            </a:pPr>
            <a:r>
              <a:rPr lang="en-US" sz="1400" dirty="0" smtClean="0">
                <a:solidFill>
                  <a:srgbClr val="898989"/>
                </a:solidFill>
              </a:rPr>
              <a:t>Co-Chair </a:t>
            </a:r>
            <a:r>
              <a:rPr lang="en-US" sz="1400" dirty="0">
                <a:solidFill>
                  <a:srgbClr val="898989"/>
                </a:solidFill>
              </a:rPr>
              <a:t>IEEE P2030 </a:t>
            </a:r>
            <a:r>
              <a:rPr lang="en-US" sz="1400" dirty="0" err="1">
                <a:solidFill>
                  <a:srgbClr val="898989"/>
                </a:solidFill>
              </a:rPr>
              <a:t>Smartgrid</a:t>
            </a:r>
            <a:r>
              <a:rPr lang="en-US" sz="1400" dirty="0">
                <a:solidFill>
                  <a:srgbClr val="898989"/>
                </a:solidFill>
              </a:rPr>
              <a:t> Communications Task </a:t>
            </a:r>
            <a:r>
              <a:rPr lang="en-US" sz="1400" dirty="0" smtClean="0">
                <a:solidFill>
                  <a:srgbClr val="898989"/>
                </a:solidFill>
              </a:rPr>
              <a:t>Force</a:t>
            </a:r>
          </a:p>
          <a:p>
            <a:pPr algn="ctr" eaLnBrk="1" hangingPunct="1">
              <a:spcBef>
                <a:spcPct val="20000"/>
              </a:spcBef>
            </a:pPr>
            <a:r>
              <a:rPr lang="en-US" sz="1400" dirty="0" smtClean="0">
                <a:solidFill>
                  <a:srgbClr val="898989"/>
                </a:solidFill>
              </a:rPr>
              <a:t>Director of Standards, Wi-SUN Alliance</a:t>
            </a:r>
            <a:endParaRPr lang="en-US" sz="1400" dirty="0">
              <a:solidFill>
                <a:srgbClr val="898989"/>
              </a:solidFill>
            </a:endParaRPr>
          </a:p>
        </p:txBody>
      </p:sp>
      <p:pic>
        <p:nvPicPr>
          <p:cNvPr id="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361013" y="620688"/>
            <a:ext cx="4371227" cy="22658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468313" y="404813"/>
            <a:ext cx="8229600" cy="792162"/>
          </a:xfrm>
        </p:spPr>
        <p:txBody>
          <a:bodyPr/>
          <a:lstStyle/>
          <a:p>
            <a:pPr eaLnBrk="1" hangingPunct="1"/>
            <a:r>
              <a:rPr lang="en-US" dirty="0" smtClean="0"/>
              <a:t>802.15 Active Projects/Status </a:t>
            </a:r>
            <a:r>
              <a:rPr lang="en-US" dirty="0" smtClean="0"/>
              <a:t>(</a:t>
            </a:r>
            <a:r>
              <a:rPr lang="en-US" dirty="0" err="1" smtClean="0"/>
              <a:t>cont</a:t>
            </a:r>
            <a:r>
              <a:rPr lang="en-US" dirty="0" smtClean="0"/>
              <a:t>)</a:t>
            </a:r>
          </a:p>
        </p:txBody>
      </p:sp>
      <p:sp>
        <p:nvSpPr>
          <p:cNvPr id="11267" name="Rectangle 3"/>
          <p:cNvSpPr>
            <a:spLocks noGrp="1" noChangeArrowheads="1"/>
          </p:cNvSpPr>
          <p:nvPr>
            <p:ph type="body" idx="1"/>
          </p:nvPr>
        </p:nvSpPr>
        <p:spPr>
          <a:xfrm>
            <a:off x="457200" y="1600200"/>
            <a:ext cx="8003232" cy="4525963"/>
          </a:xfrm>
        </p:spPr>
        <p:txBody>
          <a:bodyPr/>
          <a:lstStyle/>
          <a:p>
            <a:pPr eaLnBrk="1" hangingPunct="1">
              <a:lnSpc>
                <a:spcPct val="80000"/>
              </a:lnSpc>
            </a:pPr>
            <a:r>
              <a:rPr lang="en-US" sz="2800" dirty="0"/>
              <a:t>IEEE802.15.4 Amendments/Projects (</a:t>
            </a:r>
            <a:r>
              <a:rPr lang="en-US" sz="2800" dirty="0" err="1"/>
              <a:t>cont</a:t>
            </a:r>
            <a:r>
              <a:rPr lang="en-US" sz="2800" dirty="0"/>
              <a:t>):</a:t>
            </a:r>
          </a:p>
          <a:p>
            <a:pPr lvl="1" eaLnBrk="1" hangingPunct="1">
              <a:lnSpc>
                <a:spcPct val="80000"/>
              </a:lnSpc>
            </a:pPr>
            <a:r>
              <a:rPr lang="en-US" sz="2400" dirty="0"/>
              <a:t>802.15.4u India Sub 1 GHz PHY (ISB):  PHY for 865-867 MHz band in India.  </a:t>
            </a:r>
          </a:p>
          <a:p>
            <a:pPr lvl="2" eaLnBrk="1" hangingPunct="1">
              <a:lnSpc>
                <a:spcPct val="80000"/>
              </a:lnSpc>
            </a:pPr>
            <a:r>
              <a:rPr lang="en-US" sz="2000" i="1" dirty="0"/>
              <a:t>STATUS: circulating draft for informal ballot before March Mtg. Start WG Letter Ballot post </a:t>
            </a:r>
            <a:r>
              <a:rPr lang="en-US" sz="2000" i="1" dirty="0" smtClean="0"/>
              <a:t>March Mtg.</a:t>
            </a:r>
          </a:p>
          <a:p>
            <a:pPr lvl="2" eaLnBrk="1" hangingPunct="1">
              <a:lnSpc>
                <a:spcPct val="80000"/>
              </a:lnSpc>
            </a:pPr>
            <a:endParaRPr lang="en-US" sz="800" dirty="0" smtClean="0"/>
          </a:p>
          <a:p>
            <a:pPr lvl="1" eaLnBrk="1" hangingPunct="1">
              <a:lnSpc>
                <a:spcPct val="80000"/>
              </a:lnSpc>
            </a:pPr>
            <a:r>
              <a:rPr lang="en-US" sz="2400" dirty="0" smtClean="0"/>
              <a:t>802.15.4v Regional Sub 1GHz Band (RSB): </a:t>
            </a:r>
          </a:p>
          <a:p>
            <a:pPr lvl="2" eaLnBrk="1" hangingPunct="1">
              <a:lnSpc>
                <a:spcPct val="80000"/>
              </a:lnSpc>
            </a:pPr>
            <a:r>
              <a:rPr lang="en-US" sz="2000" dirty="0" smtClean="0"/>
              <a:t>Define 15.4 PHY clause changes to use </a:t>
            </a:r>
            <a:r>
              <a:rPr lang="en-US" sz="2000" dirty="0"/>
              <a:t>870-876 MHz &amp; 915-921 MHz bands in Europe, </a:t>
            </a:r>
            <a:r>
              <a:rPr lang="en-US" sz="2000" dirty="0" smtClean="0"/>
              <a:t>902-928 </a:t>
            </a:r>
            <a:r>
              <a:rPr lang="en-US" sz="2000" dirty="0"/>
              <a:t>MHz band in Mexico, </a:t>
            </a:r>
            <a:r>
              <a:rPr lang="en-US" sz="2000" dirty="0" smtClean="0"/>
              <a:t>902-907.5 </a:t>
            </a:r>
            <a:r>
              <a:rPr lang="en-US" sz="2000" dirty="0"/>
              <a:t>MHz &amp; 915-928 MHz bands in Brazil, </a:t>
            </a:r>
            <a:r>
              <a:rPr lang="en-US" sz="2000" dirty="0" smtClean="0"/>
              <a:t>915-928 </a:t>
            </a:r>
            <a:r>
              <a:rPr lang="en-US" sz="2000" dirty="0"/>
              <a:t>MHz band in </a:t>
            </a:r>
            <a:r>
              <a:rPr lang="en-US" sz="2000" dirty="0" smtClean="0"/>
              <a:t>Australia/New Zealand that </a:t>
            </a:r>
            <a:r>
              <a:rPr lang="en-US" sz="2000" dirty="0"/>
              <a:t>are not in </a:t>
            </a:r>
            <a:r>
              <a:rPr lang="en-US" sz="2000" dirty="0" smtClean="0"/>
              <a:t>15.4-2015</a:t>
            </a:r>
          </a:p>
          <a:p>
            <a:pPr lvl="2" eaLnBrk="1" hangingPunct="1">
              <a:lnSpc>
                <a:spcPct val="80000"/>
              </a:lnSpc>
            </a:pPr>
            <a:r>
              <a:rPr lang="en-US" sz="2000" dirty="0" smtClean="0"/>
              <a:t>Update </a:t>
            </a:r>
            <a:r>
              <a:rPr lang="en-US" sz="2000" dirty="0"/>
              <a:t>the channel parameters for the 470-510 MHz band in China and the 863-870 MHz band in Europe to align them with current requirements. </a:t>
            </a:r>
            <a:endParaRPr lang="en-US" sz="2000" dirty="0" smtClean="0"/>
          </a:p>
          <a:p>
            <a:pPr lvl="3" eaLnBrk="1" hangingPunct="1">
              <a:lnSpc>
                <a:spcPct val="80000"/>
              </a:lnSpc>
            </a:pPr>
            <a:r>
              <a:rPr lang="en-US" i="1" dirty="0" smtClean="0"/>
              <a:t>STATUS: Seeking Project approval at March 802 Plenary</a:t>
            </a:r>
            <a:endParaRPr lang="en-US" i="1" dirty="0"/>
          </a:p>
          <a:p>
            <a:pPr marL="0" indent="0" eaLnBrk="1" hangingPunct="1">
              <a:lnSpc>
                <a:spcPct val="80000"/>
              </a:lnSpc>
              <a:buNone/>
            </a:pPr>
            <a:endParaRPr lang="en-US" sz="2400" dirty="0" smtClean="0"/>
          </a:p>
        </p:txBody>
      </p:sp>
    </p:spTree>
    <p:extLst>
      <p:ext uri="{BB962C8B-B14F-4D97-AF65-F5344CB8AC3E}">
        <p14:creationId xmlns:p14="http://schemas.microsoft.com/office/powerpoint/2010/main" val="408094646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802.15 Active Projects/Status </a:t>
            </a:r>
            <a:r>
              <a:rPr lang="en-US" dirty="0"/>
              <a:t>(</a:t>
            </a:r>
            <a:r>
              <a:rPr lang="en-US" dirty="0" err="1"/>
              <a:t>cont</a:t>
            </a:r>
            <a:r>
              <a:rPr lang="en-US" dirty="0"/>
              <a:t>)</a:t>
            </a:r>
          </a:p>
        </p:txBody>
      </p:sp>
      <p:sp>
        <p:nvSpPr>
          <p:cNvPr id="3" name="Content Placeholder 2"/>
          <p:cNvSpPr>
            <a:spLocks noGrp="1"/>
          </p:cNvSpPr>
          <p:nvPr>
            <p:ph idx="1"/>
          </p:nvPr>
        </p:nvSpPr>
        <p:spPr>
          <a:xfrm>
            <a:off x="755576" y="1495326"/>
            <a:ext cx="7632848" cy="4525962"/>
          </a:xfrm>
        </p:spPr>
        <p:txBody>
          <a:bodyPr/>
          <a:lstStyle/>
          <a:p>
            <a:pPr eaLnBrk="1" hangingPunct="1">
              <a:lnSpc>
                <a:spcPct val="80000"/>
              </a:lnSpc>
            </a:pPr>
            <a:r>
              <a:rPr lang="en-US" sz="2800" dirty="0"/>
              <a:t>Revision to IEEE802.15.7 </a:t>
            </a:r>
            <a:r>
              <a:rPr lang="en-US" sz="2800" dirty="0" smtClean="0"/>
              <a:t>-2012, Standard for Visible </a:t>
            </a:r>
            <a:r>
              <a:rPr lang="en-US" sz="2800" dirty="0"/>
              <a:t>Light Communications. </a:t>
            </a:r>
          </a:p>
          <a:p>
            <a:pPr lvl="1" indent="-342900" eaLnBrk="1" hangingPunct="1">
              <a:lnSpc>
                <a:spcPct val="80000"/>
              </a:lnSpc>
              <a:spcAft>
                <a:spcPts val="600"/>
              </a:spcAft>
            </a:pPr>
            <a:r>
              <a:rPr lang="en-US" sz="2400" dirty="0" smtClean="0"/>
              <a:t>Extend </a:t>
            </a:r>
            <a:r>
              <a:rPr lang="en-US" sz="2400" dirty="0"/>
              <a:t>spectral range to include near UV </a:t>
            </a:r>
            <a:r>
              <a:rPr lang="en-US" sz="2400" dirty="0" smtClean="0"/>
              <a:t>and </a:t>
            </a:r>
            <a:r>
              <a:rPr lang="en-US" sz="2400" dirty="0"/>
              <a:t>near IR</a:t>
            </a:r>
          </a:p>
          <a:p>
            <a:pPr lvl="1" indent="-342900" eaLnBrk="1" hangingPunct="1">
              <a:lnSpc>
                <a:spcPct val="80000"/>
              </a:lnSpc>
              <a:spcAft>
                <a:spcPts val="600"/>
              </a:spcAft>
            </a:pPr>
            <a:r>
              <a:rPr lang="en-US" sz="2400" dirty="0"/>
              <a:t>Rename to </a:t>
            </a:r>
            <a:r>
              <a:rPr lang="en-US" sz="2400" dirty="0" smtClean="0"/>
              <a:t>“Optical </a:t>
            </a:r>
            <a:r>
              <a:rPr lang="en-US" sz="2400" dirty="0"/>
              <a:t>Wireless </a:t>
            </a:r>
            <a:r>
              <a:rPr lang="en-US" sz="2400" dirty="0" smtClean="0"/>
              <a:t>Communications”</a:t>
            </a:r>
            <a:endParaRPr lang="en-US" sz="2400" dirty="0"/>
          </a:p>
          <a:p>
            <a:pPr lvl="1" indent="-342900" eaLnBrk="1" hangingPunct="1">
              <a:lnSpc>
                <a:spcPct val="80000"/>
              </a:lnSpc>
              <a:spcAft>
                <a:spcPts val="600"/>
              </a:spcAft>
            </a:pPr>
            <a:r>
              <a:rPr lang="en-US" sz="2400" dirty="0"/>
              <a:t>Add capability to specifically to address Optical Camera Communications for use with existing as well as future smart mobile </a:t>
            </a:r>
            <a:r>
              <a:rPr lang="en-US" sz="2400" dirty="0" smtClean="0"/>
              <a:t>devices</a:t>
            </a:r>
          </a:p>
          <a:p>
            <a:pPr lvl="2" indent="-342900" eaLnBrk="1" hangingPunct="1">
              <a:lnSpc>
                <a:spcPct val="80000"/>
              </a:lnSpc>
              <a:spcAft>
                <a:spcPts val="600"/>
              </a:spcAft>
            </a:pPr>
            <a:r>
              <a:rPr lang="en-US" sz="2000" i="1" dirty="0" smtClean="0"/>
              <a:t>STATUS: Developed TRD, issued CFP and are reviewing proposals</a:t>
            </a:r>
            <a:endParaRPr lang="en-US" sz="2000" i="1" dirty="0"/>
          </a:p>
          <a:p>
            <a:endParaRPr lang="en-US" dirty="0"/>
          </a:p>
        </p:txBody>
      </p:sp>
    </p:spTree>
    <p:extLst>
      <p:ext uri="{BB962C8B-B14F-4D97-AF65-F5344CB8AC3E}">
        <p14:creationId xmlns:p14="http://schemas.microsoft.com/office/powerpoint/2010/main" val="41699653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802.15 Active Projects/Status </a:t>
            </a:r>
            <a:r>
              <a:rPr lang="en-US" dirty="0"/>
              <a:t>(</a:t>
            </a:r>
            <a:r>
              <a:rPr lang="en-US" dirty="0" err="1"/>
              <a:t>cont</a:t>
            </a:r>
            <a:r>
              <a:rPr lang="en-US" dirty="0"/>
              <a:t>)</a:t>
            </a:r>
            <a:endParaRPr lang="en-US" sz="3600" dirty="0"/>
          </a:p>
        </p:txBody>
      </p:sp>
      <p:sp>
        <p:nvSpPr>
          <p:cNvPr id="3" name="Content Placeholder 2"/>
          <p:cNvSpPr>
            <a:spLocks noGrp="1"/>
          </p:cNvSpPr>
          <p:nvPr>
            <p:ph idx="1"/>
          </p:nvPr>
        </p:nvSpPr>
        <p:spPr>
          <a:xfrm>
            <a:off x="601216" y="1474440"/>
            <a:ext cx="7715200" cy="4114800"/>
          </a:xfrm>
        </p:spPr>
        <p:txBody>
          <a:bodyPr>
            <a:noAutofit/>
          </a:bodyPr>
          <a:lstStyle/>
          <a:p>
            <a:pPr marL="0" indent="0" eaLnBrk="1" hangingPunct="1">
              <a:lnSpc>
                <a:spcPct val="80000"/>
              </a:lnSpc>
              <a:buNone/>
            </a:pPr>
            <a:r>
              <a:rPr lang="en-US" sz="2800" dirty="0" smtClean="0"/>
              <a:t>802.15 New Standards </a:t>
            </a:r>
            <a:r>
              <a:rPr lang="en-US" sz="2800" dirty="0"/>
              <a:t>Work:</a:t>
            </a:r>
          </a:p>
          <a:p>
            <a:pPr lvl="1" eaLnBrk="1" hangingPunct="1">
              <a:lnSpc>
                <a:spcPct val="80000"/>
              </a:lnSpc>
            </a:pPr>
            <a:r>
              <a:rPr lang="en-US" sz="2400" dirty="0" smtClean="0"/>
              <a:t>802.15.8 Peer Aware Communications (PAC)</a:t>
            </a:r>
          </a:p>
          <a:p>
            <a:pPr lvl="2" eaLnBrk="1" hangingPunct="1">
              <a:lnSpc>
                <a:spcPct val="80000"/>
              </a:lnSpc>
            </a:pPr>
            <a:r>
              <a:rPr lang="en-US" sz="2200" dirty="0" smtClean="0"/>
              <a:t>Standard </a:t>
            </a:r>
            <a:r>
              <a:rPr lang="en-US" sz="2200" dirty="0"/>
              <a:t>for Infrastructure-less Peer Aware Communications among Mobile </a:t>
            </a:r>
            <a:r>
              <a:rPr lang="en-US" sz="2200" dirty="0" smtClean="0"/>
              <a:t>Devices</a:t>
            </a:r>
          </a:p>
          <a:p>
            <a:pPr lvl="3" eaLnBrk="1" hangingPunct="1">
              <a:lnSpc>
                <a:spcPct val="80000"/>
              </a:lnSpc>
            </a:pPr>
            <a:r>
              <a:rPr lang="en-US" i="1" dirty="0" smtClean="0"/>
              <a:t>STATUS: nearing completion of first </a:t>
            </a:r>
            <a:r>
              <a:rPr lang="en-US" i="1" dirty="0" err="1" smtClean="0"/>
              <a:t>ballotable</a:t>
            </a:r>
            <a:r>
              <a:rPr lang="en-US" i="1" dirty="0" smtClean="0"/>
              <a:t> draft</a:t>
            </a:r>
          </a:p>
          <a:p>
            <a:pPr lvl="3" eaLnBrk="1" hangingPunct="1">
              <a:lnSpc>
                <a:spcPct val="80000"/>
              </a:lnSpc>
            </a:pPr>
            <a:endParaRPr lang="en-US" sz="800" i="1" dirty="0"/>
          </a:p>
          <a:p>
            <a:pPr lvl="1" eaLnBrk="1" hangingPunct="1">
              <a:lnSpc>
                <a:spcPct val="80000"/>
              </a:lnSpc>
            </a:pPr>
            <a:r>
              <a:rPr lang="en-US" sz="2400" dirty="0" smtClean="0"/>
              <a:t>802.15.9 KMP-Recommend </a:t>
            </a:r>
            <a:r>
              <a:rPr lang="en-US" sz="2400" dirty="0"/>
              <a:t>Practice for a </a:t>
            </a:r>
            <a:r>
              <a:rPr lang="en-US" sz="2400" dirty="0" smtClean="0"/>
              <a:t>15.4 Key </a:t>
            </a:r>
            <a:r>
              <a:rPr lang="en-US" sz="2400" dirty="0"/>
              <a:t>Management </a:t>
            </a:r>
            <a:r>
              <a:rPr lang="en-US" sz="2400" dirty="0" smtClean="0"/>
              <a:t>Protocol</a:t>
            </a:r>
          </a:p>
          <a:p>
            <a:pPr lvl="2" eaLnBrk="1" hangingPunct="1">
              <a:lnSpc>
                <a:spcPct val="80000"/>
              </a:lnSpc>
            </a:pPr>
            <a:r>
              <a:rPr lang="en-US" sz="2000" i="1" dirty="0" smtClean="0"/>
              <a:t>STATUS: Submitted to </a:t>
            </a:r>
            <a:r>
              <a:rPr lang="en-US" sz="2000" i="1" dirty="0" err="1" smtClean="0"/>
              <a:t>RevCom</a:t>
            </a:r>
            <a:r>
              <a:rPr lang="en-US" sz="2000" i="1" dirty="0" smtClean="0"/>
              <a:t> for approval</a:t>
            </a:r>
          </a:p>
          <a:p>
            <a:pPr lvl="2" eaLnBrk="1" hangingPunct="1">
              <a:lnSpc>
                <a:spcPct val="80000"/>
              </a:lnSpc>
            </a:pPr>
            <a:endParaRPr lang="en-US" sz="800" i="1" dirty="0" smtClean="0"/>
          </a:p>
          <a:p>
            <a:pPr lvl="1" eaLnBrk="1" hangingPunct="1">
              <a:lnSpc>
                <a:spcPct val="80000"/>
              </a:lnSpc>
            </a:pPr>
            <a:r>
              <a:rPr lang="en-US" sz="2400" dirty="0" smtClean="0"/>
              <a:t>802.15.10- </a:t>
            </a:r>
            <a:r>
              <a:rPr lang="en-US" sz="2400" dirty="0"/>
              <a:t>Recommended Practice for Layer 2 Routing (Mesh </a:t>
            </a:r>
            <a:r>
              <a:rPr lang="en-US" sz="2400" dirty="0" smtClean="0"/>
              <a:t>Under</a:t>
            </a:r>
            <a:r>
              <a:rPr lang="en-US" sz="2400" dirty="0" smtClean="0"/>
              <a:t>)</a:t>
            </a:r>
          </a:p>
          <a:p>
            <a:pPr lvl="2" eaLnBrk="1" hangingPunct="1">
              <a:lnSpc>
                <a:spcPct val="80000"/>
              </a:lnSpc>
            </a:pPr>
            <a:r>
              <a:rPr lang="en-US" sz="2000" i="1" dirty="0" smtClean="0"/>
              <a:t>STATUS: Completing WG Letter Ballot. Seeking approval to start sponsor ballot in March</a:t>
            </a:r>
            <a:endParaRPr lang="en-US" sz="2000" i="1" dirty="0" smtClean="0"/>
          </a:p>
          <a:p>
            <a:pPr lvl="1" eaLnBrk="1" hangingPunct="1">
              <a:lnSpc>
                <a:spcPct val="80000"/>
              </a:lnSpc>
            </a:pPr>
            <a:endParaRPr lang="en-US" sz="2400" dirty="0" smtClean="0"/>
          </a:p>
        </p:txBody>
      </p:sp>
    </p:spTree>
    <p:extLst>
      <p:ext uri="{BB962C8B-B14F-4D97-AF65-F5344CB8AC3E}">
        <p14:creationId xmlns:p14="http://schemas.microsoft.com/office/powerpoint/2010/main" val="36299925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802.15 Active Projects/Status </a:t>
            </a:r>
            <a:r>
              <a:rPr lang="en-US" dirty="0"/>
              <a:t>(</a:t>
            </a:r>
            <a:r>
              <a:rPr lang="en-US" dirty="0" err="1"/>
              <a:t>cont</a:t>
            </a:r>
            <a:r>
              <a:rPr lang="en-US" dirty="0"/>
              <a:t>)</a:t>
            </a:r>
          </a:p>
        </p:txBody>
      </p:sp>
      <p:sp>
        <p:nvSpPr>
          <p:cNvPr id="3" name="Content Placeholder 2"/>
          <p:cNvSpPr>
            <a:spLocks noGrp="1"/>
          </p:cNvSpPr>
          <p:nvPr>
            <p:ph idx="1"/>
          </p:nvPr>
        </p:nvSpPr>
        <p:spPr>
          <a:xfrm>
            <a:off x="446856" y="1423318"/>
            <a:ext cx="8445624" cy="4525962"/>
          </a:xfrm>
        </p:spPr>
        <p:txBody>
          <a:bodyPr/>
          <a:lstStyle/>
          <a:p>
            <a:pPr marL="0" indent="0">
              <a:buNone/>
            </a:pPr>
            <a:r>
              <a:rPr lang="en-US" sz="2800" dirty="0"/>
              <a:t>New 802.15 Standards </a:t>
            </a:r>
            <a:r>
              <a:rPr lang="en-US" sz="2800" dirty="0" smtClean="0"/>
              <a:t>Work (</a:t>
            </a:r>
            <a:r>
              <a:rPr lang="en-US" sz="2800" dirty="0" err="1" smtClean="0"/>
              <a:t>cont</a:t>
            </a:r>
            <a:r>
              <a:rPr lang="en-US" sz="2800" dirty="0" smtClean="0"/>
              <a:t>):</a:t>
            </a:r>
            <a:endParaRPr lang="en-US" sz="2800" dirty="0"/>
          </a:p>
          <a:p>
            <a:r>
              <a:rPr lang="en-US" sz="2400" dirty="0" smtClean="0"/>
              <a:t>802.15.12 Upper Layer Interface (ULI) for 15.4:</a:t>
            </a:r>
            <a:endParaRPr lang="en-US" sz="2400" dirty="0"/>
          </a:p>
          <a:p>
            <a:pPr lvl="1"/>
            <a:r>
              <a:rPr lang="en-US" sz="2200" dirty="0"/>
              <a:t>Make IEEE 802.15.4 easier to use, like 802.11 and 802.3</a:t>
            </a:r>
          </a:p>
          <a:p>
            <a:pPr lvl="1"/>
            <a:r>
              <a:rPr lang="en-US" sz="2200" dirty="0"/>
              <a:t>Enable the use of many of the higher layer protocol stacks used by 802.11 and 802.3 without changes</a:t>
            </a:r>
          </a:p>
          <a:p>
            <a:pPr lvl="1"/>
            <a:r>
              <a:rPr lang="en-US" sz="2200" dirty="0"/>
              <a:t>Allow 15.4 to address new applications, yet maintain backward compatibility with existing devices and applications</a:t>
            </a:r>
          </a:p>
          <a:p>
            <a:pPr lvl="1"/>
            <a:r>
              <a:rPr lang="en-US" sz="2200" dirty="0"/>
              <a:t>Potentially consolidate L2R, KMP, 6T</a:t>
            </a:r>
            <a:r>
              <a:rPr lang="en-US" sz="2200" dirty="0" smtClean="0"/>
              <a:t>,&amp; </a:t>
            </a:r>
            <a:r>
              <a:rPr lang="en-US" sz="2200" dirty="0"/>
              <a:t>6lowpan in one ULI</a:t>
            </a:r>
          </a:p>
          <a:p>
            <a:pPr lvl="1"/>
            <a:r>
              <a:rPr lang="en-US" sz="2200" dirty="0"/>
              <a:t>Will need tight coordination with 802.1 and </a:t>
            </a:r>
            <a:r>
              <a:rPr lang="en-US" sz="2200" dirty="0" smtClean="0"/>
              <a:t>IETF</a:t>
            </a:r>
          </a:p>
          <a:p>
            <a:pPr lvl="1"/>
            <a:endParaRPr lang="en-US" sz="800" dirty="0"/>
          </a:p>
          <a:p>
            <a:pPr lvl="2"/>
            <a:r>
              <a:rPr lang="en-US" sz="2000" i="1" dirty="0" smtClean="0"/>
              <a:t>STATUS: PAR </a:t>
            </a:r>
            <a:r>
              <a:rPr lang="en-US" sz="2000" i="1" dirty="0"/>
              <a:t>and CSD up for approval in March 2016</a:t>
            </a:r>
          </a:p>
          <a:p>
            <a:endParaRPr lang="en-US" dirty="0"/>
          </a:p>
        </p:txBody>
      </p:sp>
    </p:spTree>
    <p:extLst>
      <p:ext uri="{BB962C8B-B14F-4D97-AF65-F5344CB8AC3E}">
        <p14:creationId xmlns:p14="http://schemas.microsoft.com/office/powerpoint/2010/main" val="154096222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802.15 Active Project Status</a:t>
            </a:r>
            <a:endParaRPr lang="en-US" sz="3600" dirty="0"/>
          </a:p>
        </p:txBody>
      </p:sp>
      <p:sp>
        <p:nvSpPr>
          <p:cNvPr id="3" name="Content Placeholder 2"/>
          <p:cNvSpPr>
            <a:spLocks noGrp="1"/>
          </p:cNvSpPr>
          <p:nvPr>
            <p:ph idx="1"/>
          </p:nvPr>
        </p:nvSpPr>
        <p:spPr>
          <a:xfrm>
            <a:off x="457200" y="1567333"/>
            <a:ext cx="8219256" cy="4525963"/>
          </a:xfrm>
        </p:spPr>
        <p:txBody>
          <a:bodyPr>
            <a:noAutofit/>
          </a:bodyPr>
          <a:lstStyle/>
          <a:p>
            <a:pPr marL="0" indent="0" eaLnBrk="1" hangingPunct="1">
              <a:lnSpc>
                <a:spcPct val="80000"/>
              </a:lnSpc>
              <a:buNone/>
            </a:pPr>
            <a:r>
              <a:rPr lang="en-US" sz="2800" dirty="0" smtClean="0"/>
              <a:t>802.15 Interest </a:t>
            </a:r>
            <a:r>
              <a:rPr lang="en-US" sz="2800" dirty="0"/>
              <a:t>Groups:</a:t>
            </a:r>
          </a:p>
          <a:p>
            <a:pPr lvl="1" eaLnBrk="1" hangingPunct="1">
              <a:lnSpc>
                <a:spcPct val="80000"/>
              </a:lnSpc>
            </a:pPr>
            <a:r>
              <a:rPr lang="en-US" sz="2400" dirty="0" smtClean="0"/>
              <a:t>D</a:t>
            </a:r>
            <a:r>
              <a:rPr lang="en-US" sz="2400" dirty="0" smtClean="0"/>
              <a:t>ependability IG (IG DEP):  seeking </a:t>
            </a:r>
            <a:r>
              <a:rPr lang="en-US" sz="2400" dirty="0"/>
              <a:t>to identify non implementation based </a:t>
            </a:r>
            <a:r>
              <a:rPr lang="en-US" sz="2400" dirty="0" smtClean="0"/>
              <a:t>strategies, </a:t>
            </a:r>
            <a:r>
              <a:rPr lang="en-US" sz="2400" dirty="0"/>
              <a:t>which could be </a:t>
            </a:r>
            <a:r>
              <a:rPr lang="en-US" sz="2400" dirty="0" smtClean="0"/>
              <a:t>standardized, that inherently </a:t>
            </a:r>
            <a:r>
              <a:rPr lang="en-US" sz="2400" dirty="0" smtClean="0"/>
              <a:t>improve wireless </a:t>
            </a:r>
            <a:r>
              <a:rPr lang="en-US" sz="2400" dirty="0"/>
              <a:t>link </a:t>
            </a:r>
            <a:r>
              <a:rPr lang="en-US" sz="2400" dirty="0" smtClean="0"/>
              <a:t>reliability.</a:t>
            </a:r>
          </a:p>
          <a:p>
            <a:pPr lvl="1" eaLnBrk="1" hangingPunct="1">
              <a:lnSpc>
                <a:spcPct val="80000"/>
              </a:lnSpc>
            </a:pPr>
            <a:endParaRPr lang="en-US" sz="800" dirty="0"/>
          </a:p>
          <a:p>
            <a:pPr lvl="1" eaLnBrk="1" hangingPunct="1">
              <a:lnSpc>
                <a:spcPct val="80000"/>
              </a:lnSpc>
            </a:pPr>
            <a:r>
              <a:rPr lang="en-US" sz="2400" dirty="0"/>
              <a:t>High Rate Rail </a:t>
            </a:r>
            <a:r>
              <a:rPr lang="en-US" sz="2400" dirty="0" smtClean="0"/>
              <a:t>Communications IG </a:t>
            </a:r>
            <a:r>
              <a:rPr lang="en-US" sz="2400" dirty="0"/>
              <a:t>(HRRC</a:t>
            </a:r>
            <a:r>
              <a:rPr lang="en-US" sz="2400" dirty="0" smtClean="0"/>
              <a:t>)</a:t>
            </a:r>
          </a:p>
          <a:p>
            <a:pPr lvl="1" eaLnBrk="1" hangingPunct="1">
              <a:lnSpc>
                <a:spcPct val="80000"/>
              </a:lnSpc>
            </a:pPr>
            <a:endParaRPr lang="en-US" sz="800" dirty="0"/>
          </a:p>
          <a:p>
            <a:pPr lvl="1" eaLnBrk="1" hangingPunct="1">
              <a:lnSpc>
                <a:spcPct val="80000"/>
              </a:lnSpc>
            </a:pPr>
            <a:r>
              <a:rPr lang="en-US" sz="2400" dirty="0" smtClean="0"/>
              <a:t>THz IG: Review </a:t>
            </a:r>
            <a:r>
              <a:rPr lang="en-US" sz="2400" dirty="0"/>
              <a:t>and discuss the latest advances for using THz </a:t>
            </a:r>
            <a:r>
              <a:rPr lang="en-US" sz="2400" dirty="0" smtClean="0"/>
              <a:t>bands </a:t>
            </a:r>
            <a:r>
              <a:rPr lang="en-US" sz="2400" dirty="0"/>
              <a:t>for wireless date applications</a:t>
            </a:r>
          </a:p>
          <a:p>
            <a:pPr lvl="3"/>
            <a:endParaRPr lang="en-US" sz="1600" dirty="0" smtClean="0"/>
          </a:p>
        </p:txBody>
      </p:sp>
    </p:spTree>
    <p:extLst>
      <p:ext uri="{BB962C8B-B14F-4D97-AF65-F5344CB8AC3E}">
        <p14:creationId xmlns:p14="http://schemas.microsoft.com/office/powerpoint/2010/main" val="375805452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468313" y="404813"/>
            <a:ext cx="8229600" cy="792162"/>
          </a:xfrm>
        </p:spPr>
        <p:txBody>
          <a:bodyPr/>
          <a:lstStyle/>
          <a:p>
            <a:pPr eaLnBrk="1" hangingPunct="1"/>
            <a:r>
              <a:rPr lang="en-US" dirty="0" smtClean="0"/>
              <a:t>802.15 Other Activity</a:t>
            </a:r>
          </a:p>
        </p:txBody>
      </p:sp>
      <p:sp>
        <p:nvSpPr>
          <p:cNvPr id="11267" name="Rectangle 3"/>
          <p:cNvSpPr>
            <a:spLocks noGrp="1" noChangeArrowheads="1"/>
          </p:cNvSpPr>
          <p:nvPr>
            <p:ph type="body" idx="1"/>
          </p:nvPr>
        </p:nvSpPr>
        <p:spPr>
          <a:xfrm>
            <a:off x="611560" y="1412776"/>
            <a:ext cx="8208912" cy="4525963"/>
          </a:xfrm>
        </p:spPr>
        <p:txBody>
          <a:bodyPr/>
          <a:lstStyle/>
          <a:p>
            <a:pPr marL="0" indent="0" eaLnBrk="1" hangingPunct="1">
              <a:lnSpc>
                <a:spcPct val="80000"/>
              </a:lnSpc>
              <a:buNone/>
            </a:pPr>
            <a:r>
              <a:rPr lang="en-US" sz="2800" dirty="0" smtClean="0"/>
              <a:t>Joint effort with IETF:</a:t>
            </a:r>
          </a:p>
          <a:p>
            <a:pPr eaLnBrk="1" hangingPunct="1">
              <a:lnSpc>
                <a:spcPct val="80000"/>
              </a:lnSpc>
            </a:pPr>
            <a:r>
              <a:rPr lang="en-US" sz="2200" dirty="0" smtClean="0"/>
              <a:t>6Tisch Interest Group-formed to support </a:t>
            </a:r>
            <a:r>
              <a:rPr lang="en-US" sz="2200" dirty="0"/>
              <a:t>collaboration and coordination of 802.15 activities/positions with IETF on </a:t>
            </a:r>
            <a:r>
              <a:rPr lang="en-US" sz="2200" dirty="0" smtClean="0"/>
              <a:t>an activity to </a:t>
            </a:r>
            <a:r>
              <a:rPr lang="en-US" sz="2200" dirty="0"/>
              <a:t>utilize capabilities in 15.4e in conjunction with IPv6, specifically time slotted channel </a:t>
            </a:r>
            <a:r>
              <a:rPr lang="en-US" sz="2200" dirty="0" smtClean="0"/>
              <a:t>hopping </a:t>
            </a:r>
            <a:r>
              <a:rPr lang="en-US" sz="2200" dirty="0"/>
              <a:t>(TSCH).</a:t>
            </a:r>
            <a:r>
              <a:rPr lang="en-US" sz="2400" dirty="0"/>
              <a:t> </a:t>
            </a:r>
            <a:endParaRPr lang="en-US" sz="2400" dirty="0" smtClean="0"/>
          </a:p>
          <a:p>
            <a:pPr eaLnBrk="1" hangingPunct="1">
              <a:lnSpc>
                <a:spcPct val="80000"/>
              </a:lnSpc>
            </a:pPr>
            <a:r>
              <a:rPr lang="en-US" sz="2400" dirty="0" smtClean="0"/>
              <a:t>Approaches to support 15.12 to be discussed in March</a:t>
            </a:r>
            <a:endParaRPr lang="en-US" sz="2400" dirty="0" smtClean="0"/>
          </a:p>
          <a:p>
            <a:pPr marL="0" indent="0" eaLnBrk="1" hangingPunct="1">
              <a:lnSpc>
                <a:spcPct val="80000"/>
              </a:lnSpc>
              <a:buNone/>
            </a:pPr>
            <a:endParaRPr lang="en-US" sz="2400" dirty="0" smtClean="0"/>
          </a:p>
          <a:p>
            <a:pPr marL="0" indent="0" eaLnBrk="1" hangingPunct="1">
              <a:lnSpc>
                <a:spcPct val="80000"/>
              </a:lnSpc>
              <a:buNone/>
            </a:pPr>
            <a:r>
              <a:rPr lang="en-US" sz="2800" dirty="0" smtClean="0"/>
              <a:t>Projects </a:t>
            </a:r>
            <a:r>
              <a:rPr lang="en-US" sz="2800" dirty="0" smtClean="0"/>
              <a:t>for the IEEE/ ISO/IEC PSDO </a:t>
            </a:r>
            <a:r>
              <a:rPr lang="en-US" sz="2800" dirty="0" smtClean="0"/>
              <a:t>process</a:t>
            </a:r>
          </a:p>
          <a:p>
            <a:pPr eaLnBrk="1" hangingPunct="1">
              <a:lnSpc>
                <a:spcPct val="80000"/>
              </a:lnSpc>
            </a:pPr>
            <a:r>
              <a:rPr lang="en-US" sz="2400" dirty="0" smtClean="0"/>
              <a:t>802.15.3 High Rate Wireless Multimedia Communications</a:t>
            </a:r>
          </a:p>
          <a:p>
            <a:pPr lvl="1" eaLnBrk="1" hangingPunct="1">
              <a:lnSpc>
                <a:spcPct val="80000"/>
              </a:lnSpc>
            </a:pPr>
            <a:r>
              <a:rPr lang="en-US" sz="2000" dirty="0" smtClean="0"/>
              <a:t>STATUS: Completed </a:t>
            </a:r>
            <a:r>
              <a:rPr lang="en-US" sz="2000" dirty="0" smtClean="0"/>
              <a:t>review period with no comments</a:t>
            </a:r>
          </a:p>
          <a:p>
            <a:pPr eaLnBrk="1" hangingPunct="1">
              <a:lnSpc>
                <a:spcPct val="80000"/>
              </a:lnSpc>
            </a:pPr>
            <a:r>
              <a:rPr lang="en-US" sz="2400" dirty="0" smtClean="0"/>
              <a:t>802.15.6 Body Area Networking</a:t>
            </a:r>
          </a:p>
          <a:p>
            <a:pPr lvl="1" eaLnBrk="1" hangingPunct="1">
              <a:lnSpc>
                <a:spcPct val="80000"/>
              </a:lnSpc>
            </a:pPr>
            <a:r>
              <a:rPr lang="en-US" sz="2000" dirty="0" smtClean="0"/>
              <a:t>In the process of establishing a liaison with JTC1/SC6 for information prior to formally submitting the Standard</a:t>
            </a:r>
          </a:p>
        </p:txBody>
      </p:sp>
    </p:spTree>
    <p:extLst>
      <p:ext uri="{BB962C8B-B14F-4D97-AF65-F5344CB8AC3E}">
        <p14:creationId xmlns:p14="http://schemas.microsoft.com/office/powerpoint/2010/main" val="18352083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ctrTitle"/>
          </p:nvPr>
        </p:nvSpPr>
        <p:spPr>
          <a:xfrm>
            <a:off x="685800" y="3787775"/>
            <a:ext cx="7772400" cy="1470025"/>
          </a:xfrm>
        </p:spPr>
        <p:txBody>
          <a:bodyPr/>
          <a:lstStyle/>
          <a:p>
            <a:pPr eaLnBrk="1" hangingPunct="1"/>
            <a:r>
              <a:rPr lang="en-US" sz="3200" smtClean="0"/>
              <a:t>Questions?</a:t>
            </a:r>
            <a:br>
              <a:rPr lang="en-US" sz="3200" smtClean="0"/>
            </a:br>
            <a:r>
              <a:rPr lang="en-US" sz="3200" smtClean="0"/>
              <a:t/>
            </a:r>
            <a:br>
              <a:rPr lang="en-US" sz="3200" smtClean="0"/>
            </a:br>
            <a:r>
              <a:rPr lang="en-US" sz="2000" smtClean="0"/>
              <a:t>Bob Heile, Chair IEEE 802.15</a:t>
            </a:r>
            <a:br>
              <a:rPr lang="en-US" sz="2000" smtClean="0"/>
            </a:br>
            <a:r>
              <a:rPr lang="en-US" sz="2000" smtClean="0">
                <a:hlinkClick r:id="rId2"/>
              </a:rPr>
              <a:t>bheile@ieee.org</a:t>
            </a:r>
            <a:r>
              <a:rPr lang="en-US" sz="2000" smtClean="0"/>
              <a:t/>
            </a:r>
            <a:br>
              <a:rPr lang="en-US" sz="2000" smtClean="0"/>
            </a:br>
            <a:r>
              <a:rPr lang="en-US" sz="2000" smtClean="0"/>
              <a:t>www.ieee802.org/15</a:t>
            </a:r>
            <a:endParaRPr lang="en-US" sz="3200" smtClean="0"/>
          </a:p>
        </p:txBody>
      </p:sp>
      <p:pic>
        <p:nvPicPr>
          <p:cNvPr id="102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490200" y="620688"/>
            <a:ext cx="5818104" cy="30158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21"/>
          <p:cNvSpPr>
            <a:spLocks noGrp="1"/>
          </p:cNvSpPr>
          <p:nvPr>
            <p:ph type="title" idx="4294967295"/>
          </p:nvPr>
        </p:nvSpPr>
        <p:spPr/>
        <p:txBody>
          <a:bodyPr anchor="t"/>
          <a:lstStyle/>
          <a:p>
            <a:pPr eaLnBrk="1" hangingPunct="1"/>
            <a:r>
              <a:rPr lang="en-GB" smtClean="0"/>
              <a:t>Disclaimer…</a:t>
            </a:r>
          </a:p>
        </p:txBody>
      </p:sp>
      <p:sp>
        <p:nvSpPr>
          <p:cNvPr id="5123" name="Content Placeholder 22"/>
          <p:cNvSpPr>
            <a:spLocks noGrp="1"/>
          </p:cNvSpPr>
          <p:nvPr>
            <p:ph idx="4294967295"/>
          </p:nvPr>
        </p:nvSpPr>
        <p:spPr>
          <a:xfrm>
            <a:off x="685800" y="1524000"/>
            <a:ext cx="7772400" cy="4114800"/>
          </a:xfrm>
        </p:spPr>
        <p:txBody>
          <a:bodyPr/>
          <a:lstStyle/>
          <a:p>
            <a:pPr eaLnBrk="1" hangingPunct="1">
              <a:buFontTx/>
              <a:buNone/>
            </a:pPr>
            <a:r>
              <a:rPr lang="en-GB" smtClean="0"/>
              <a:t> “At lectures, symposia, seminars, or educational courses, an individual presenting information on IEEE standards shall make it clear that his or her views should be considered the personal views of that individual rather than the formal position, explanation, or interpretation of the IEEE.”</a:t>
            </a:r>
          </a:p>
          <a:p>
            <a:pPr eaLnBrk="1" hangingPunct="1">
              <a:buFontTx/>
              <a:buNone/>
            </a:pPr>
            <a:r>
              <a:rPr lang="en-GB" smtClean="0"/>
              <a:t>   </a:t>
            </a:r>
            <a:r>
              <a:rPr lang="en-GB" sz="2000" smtClean="0"/>
              <a:t>IEEE-SA Standards Board Operation Manual (subclause 5.9.3)</a:t>
            </a:r>
          </a:p>
          <a:p>
            <a:pPr eaLnBrk="1" hangingPunct="1"/>
            <a:endParaRPr lang="en-GB"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Line 10"/>
          <p:cNvSpPr>
            <a:spLocks noChangeShapeType="1"/>
          </p:cNvSpPr>
          <p:nvPr/>
        </p:nvSpPr>
        <p:spPr bwMode="auto">
          <a:xfrm>
            <a:off x="755576" y="4437112"/>
            <a:ext cx="0" cy="31115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47" name="Rectangle 2"/>
          <p:cNvSpPr>
            <a:spLocks noGrp="1" noChangeArrowheads="1"/>
          </p:cNvSpPr>
          <p:nvPr>
            <p:ph type="title" idx="4294967295"/>
          </p:nvPr>
        </p:nvSpPr>
        <p:spPr>
          <a:xfrm>
            <a:off x="0" y="304800"/>
            <a:ext cx="8229600" cy="609600"/>
          </a:xfrm>
        </p:spPr>
        <p:txBody>
          <a:bodyPr anchor="t"/>
          <a:lstStyle/>
          <a:p>
            <a:pPr eaLnBrk="1" hangingPunct="1"/>
            <a:r>
              <a:rPr lang="en-US" smtClean="0"/>
              <a:t>IEEE 802 Organization</a:t>
            </a:r>
          </a:p>
        </p:txBody>
      </p:sp>
      <p:sp>
        <p:nvSpPr>
          <p:cNvPr id="6148" name="Line 4"/>
          <p:cNvSpPr>
            <a:spLocks noChangeShapeType="1"/>
          </p:cNvSpPr>
          <p:nvPr/>
        </p:nvSpPr>
        <p:spPr bwMode="auto">
          <a:xfrm>
            <a:off x="7623175" y="3402013"/>
            <a:ext cx="0" cy="31115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49" name="Line 5"/>
          <p:cNvSpPr>
            <a:spLocks noChangeShapeType="1"/>
          </p:cNvSpPr>
          <p:nvPr/>
        </p:nvSpPr>
        <p:spPr bwMode="auto">
          <a:xfrm>
            <a:off x="4349750" y="2155825"/>
            <a:ext cx="0" cy="166688"/>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50" name="Line 6"/>
          <p:cNvSpPr>
            <a:spLocks noChangeShapeType="1"/>
          </p:cNvSpPr>
          <p:nvPr/>
        </p:nvSpPr>
        <p:spPr bwMode="auto">
          <a:xfrm>
            <a:off x="4518025" y="3402013"/>
            <a:ext cx="0" cy="244475"/>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51" name="Line 7"/>
          <p:cNvSpPr>
            <a:spLocks noChangeShapeType="1"/>
          </p:cNvSpPr>
          <p:nvPr/>
        </p:nvSpPr>
        <p:spPr bwMode="auto">
          <a:xfrm>
            <a:off x="5565775" y="3397250"/>
            <a:ext cx="0" cy="31115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52" name="Line 8"/>
          <p:cNvSpPr>
            <a:spLocks noChangeShapeType="1"/>
          </p:cNvSpPr>
          <p:nvPr/>
        </p:nvSpPr>
        <p:spPr bwMode="auto">
          <a:xfrm>
            <a:off x="7048500" y="3405188"/>
            <a:ext cx="1588" cy="1462087"/>
          </a:xfrm>
          <a:prstGeom prst="line">
            <a:avLst/>
          </a:prstGeom>
          <a:noFill/>
          <a:ln w="28575" cap="rnd">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6153" name="Line 9"/>
          <p:cNvSpPr>
            <a:spLocks noChangeShapeType="1"/>
          </p:cNvSpPr>
          <p:nvPr/>
        </p:nvSpPr>
        <p:spPr bwMode="auto">
          <a:xfrm>
            <a:off x="8147050" y="3411538"/>
            <a:ext cx="0" cy="132080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54" name="Line 10"/>
          <p:cNvSpPr>
            <a:spLocks noChangeShapeType="1"/>
          </p:cNvSpPr>
          <p:nvPr/>
        </p:nvSpPr>
        <p:spPr bwMode="auto">
          <a:xfrm>
            <a:off x="6546850" y="3402013"/>
            <a:ext cx="0" cy="31115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55" name="Line 11"/>
          <p:cNvSpPr>
            <a:spLocks noChangeShapeType="1"/>
          </p:cNvSpPr>
          <p:nvPr/>
        </p:nvSpPr>
        <p:spPr bwMode="auto">
          <a:xfrm>
            <a:off x="803275" y="3406775"/>
            <a:ext cx="0" cy="244475"/>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56" name="Line 12"/>
          <p:cNvSpPr>
            <a:spLocks noChangeShapeType="1"/>
          </p:cNvSpPr>
          <p:nvPr/>
        </p:nvSpPr>
        <p:spPr bwMode="auto">
          <a:xfrm>
            <a:off x="2598738" y="3402013"/>
            <a:ext cx="0" cy="244475"/>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57" name="Line 13"/>
          <p:cNvSpPr>
            <a:spLocks noChangeShapeType="1"/>
          </p:cNvSpPr>
          <p:nvPr/>
        </p:nvSpPr>
        <p:spPr bwMode="auto">
          <a:xfrm flipH="1">
            <a:off x="3500438" y="3405188"/>
            <a:ext cx="0" cy="228600"/>
          </a:xfrm>
          <a:prstGeom prst="line">
            <a:avLst/>
          </a:prstGeom>
          <a:noFill/>
          <a:ln w="28575" cap="rnd">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6158" name="Line 14"/>
          <p:cNvSpPr>
            <a:spLocks noChangeShapeType="1"/>
          </p:cNvSpPr>
          <p:nvPr/>
        </p:nvSpPr>
        <p:spPr bwMode="auto">
          <a:xfrm flipH="1">
            <a:off x="1565275" y="3057525"/>
            <a:ext cx="0" cy="346075"/>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59" name="Rectangle 15"/>
          <p:cNvSpPr>
            <a:spLocks noChangeArrowheads="1"/>
          </p:cNvSpPr>
          <p:nvPr/>
        </p:nvSpPr>
        <p:spPr bwMode="auto">
          <a:xfrm>
            <a:off x="3141663" y="1706563"/>
            <a:ext cx="2171700" cy="490537"/>
          </a:xfrm>
          <a:prstGeom prst="rect">
            <a:avLst/>
          </a:prstGeom>
          <a:solidFill>
            <a:schemeClr val="accent2"/>
          </a:solidFill>
          <a:ln w="9525">
            <a:miter lim="800000"/>
            <a:headEnd/>
            <a:tailEnd/>
          </a:ln>
          <a:scene3d>
            <a:camera prst="legacyPerspectiveTopRight"/>
            <a:lightRig rig="legacyFlat3" dir="b"/>
          </a:scene3d>
          <a:sp3d extrusionH="887400" prstMaterial="legacyMatte">
            <a:bevelT w="13500" h="13500" prst="angle"/>
            <a:bevelB w="13500" h="13500" prst="angle"/>
            <a:extrusionClr>
              <a:schemeClr val="accent2"/>
            </a:extrusionClr>
          </a:sp3d>
        </p:spPr>
        <p:txBody>
          <a:bodyPr wrap="none" anchor="ctr">
            <a:flatTx/>
          </a:bodyPr>
          <a:lstStyle/>
          <a:p>
            <a:pPr algn="ctr" eaLnBrk="1" hangingPunct="1"/>
            <a:r>
              <a:rPr lang="en-US" sz="1200" b="1">
                <a:solidFill>
                  <a:srgbClr val="FFFF00"/>
                </a:solidFill>
              </a:rPr>
              <a:t>Standards Activities Board</a:t>
            </a:r>
          </a:p>
        </p:txBody>
      </p:sp>
      <p:sp>
        <p:nvSpPr>
          <p:cNvPr id="6160" name="Text Box 16"/>
          <p:cNvSpPr txBox="1">
            <a:spLocks noChangeArrowheads="1"/>
          </p:cNvSpPr>
          <p:nvPr/>
        </p:nvSpPr>
        <p:spPr bwMode="auto">
          <a:xfrm>
            <a:off x="2716213" y="1219200"/>
            <a:ext cx="32448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pPr eaLnBrk="1" hangingPunct="1"/>
            <a:r>
              <a:rPr lang="en-US" sz="1800" b="1" i="1"/>
              <a:t>IEEE Standards Association</a:t>
            </a:r>
          </a:p>
        </p:txBody>
      </p:sp>
      <p:sp>
        <p:nvSpPr>
          <p:cNvPr id="6161" name="Rectangle 17"/>
          <p:cNvSpPr>
            <a:spLocks noChangeArrowheads="1"/>
          </p:cNvSpPr>
          <p:nvPr/>
        </p:nvSpPr>
        <p:spPr bwMode="auto">
          <a:xfrm>
            <a:off x="1268413" y="3670300"/>
            <a:ext cx="738187" cy="860425"/>
          </a:xfrm>
          <a:prstGeom prst="rect">
            <a:avLst/>
          </a:prstGeom>
          <a:solidFill>
            <a:schemeClr val="accent2"/>
          </a:solidFill>
          <a:ln w="9525">
            <a:miter lim="800000"/>
            <a:headEnd/>
            <a:tailEnd/>
          </a:ln>
          <a:scene3d>
            <a:camera prst="legacyPerspectiveTopRight"/>
            <a:lightRig rig="legacyFlat3" dir="b"/>
          </a:scene3d>
          <a:sp3d extrusionH="887400" prstMaterial="legacyMatte">
            <a:bevelT w="13500" h="13500" prst="angle"/>
            <a:bevelB w="13500" h="13500" prst="angle"/>
            <a:extrusionClr>
              <a:schemeClr val="accent2"/>
            </a:extrusionClr>
          </a:sp3d>
        </p:spPr>
        <p:txBody>
          <a:bodyPr wrap="none" anchor="ctr">
            <a:flatTx/>
          </a:bodyPr>
          <a:lstStyle/>
          <a:p>
            <a:pPr algn="ctr" eaLnBrk="1" hangingPunct="1"/>
            <a:r>
              <a:rPr lang="en-US" sz="1000" b="1">
                <a:solidFill>
                  <a:schemeClr val="bg1"/>
                </a:solidFill>
              </a:rPr>
              <a:t>802.3</a:t>
            </a:r>
          </a:p>
          <a:p>
            <a:pPr algn="ctr" eaLnBrk="1" hangingPunct="1"/>
            <a:r>
              <a:rPr lang="en-US" sz="1000" b="1">
                <a:solidFill>
                  <a:schemeClr val="bg1"/>
                </a:solidFill>
              </a:rPr>
              <a:t>CSMA/CD</a:t>
            </a:r>
          </a:p>
          <a:p>
            <a:pPr algn="ctr" eaLnBrk="1" hangingPunct="1"/>
            <a:r>
              <a:rPr lang="en-US" sz="1000" b="1">
                <a:solidFill>
                  <a:schemeClr val="bg1"/>
                </a:solidFill>
              </a:rPr>
              <a:t>Ethernet</a:t>
            </a:r>
          </a:p>
          <a:p>
            <a:pPr algn="ctr" eaLnBrk="1" hangingPunct="1"/>
            <a:endParaRPr lang="en-US" sz="1000" b="1">
              <a:solidFill>
                <a:schemeClr val="bg1"/>
              </a:solidFill>
            </a:endParaRPr>
          </a:p>
        </p:txBody>
      </p:sp>
      <p:sp>
        <p:nvSpPr>
          <p:cNvPr id="6162" name="Rectangle 18"/>
          <p:cNvSpPr>
            <a:spLocks noChangeArrowheads="1"/>
          </p:cNvSpPr>
          <p:nvPr/>
        </p:nvSpPr>
        <p:spPr bwMode="auto">
          <a:xfrm>
            <a:off x="6588224" y="4729163"/>
            <a:ext cx="792163" cy="860425"/>
          </a:xfrm>
          <a:prstGeom prst="rect">
            <a:avLst/>
          </a:prstGeom>
          <a:solidFill>
            <a:schemeClr val="accent2"/>
          </a:solidFill>
          <a:ln w="9525">
            <a:miter lim="800000"/>
            <a:headEnd/>
            <a:tailEnd/>
          </a:ln>
          <a:scene3d>
            <a:camera prst="legacyPerspectiveTopRight"/>
            <a:lightRig rig="legacyFlat3" dir="b"/>
          </a:scene3d>
          <a:sp3d extrusionH="887400" prstMaterial="legacyMatte">
            <a:bevelT w="13500" h="13500" prst="angle"/>
            <a:bevelB w="13500" h="13500" prst="angle"/>
            <a:extrusionClr>
              <a:schemeClr val="accent2"/>
            </a:extrusionClr>
          </a:sp3d>
        </p:spPr>
        <p:txBody>
          <a:bodyPr wrap="none" anchor="ctr">
            <a:flatTx/>
          </a:bodyPr>
          <a:lstStyle/>
          <a:p>
            <a:pPr algn="ctr" eaLnBrk="1" hangingPunct="1"/>
            <a:r>
              <a:rPr lang="en-US" sz="1000" b="1">
                <a:solidFill>
                  <a:schemeClr val="bg1"/>
                </a:solidFill>
              </a:rPr>
              <a:t>802.24</a:t>
            </a:r>
          </a:p>
          <a:p>
            <a:pPr algn="ctr" eaLnBrk="1" hangingPunct="1"/>
            <a:r>
              <a:rPr lang="en-US" sz="1000" b="1">
                <a:solidFill>
                  <a:schemeClr val="bg1"/>
                </a:solidFill>
              </a:rPr>
              <a:t>Smart Grid</a:t>
            </a:r>
          </a:p>
          <a:p>
            <a:pPr algn="ctr" eaLnBrk="1" hangingPunct="1"/>
            <a:r>
              <a:rPr lang="en-US" sz="1000" b="1">
                <a:solidFill>
                  <a:schemeClr val="bg1"/>
                </a:solidFill>
              </a:rPr>
              <a:t>TAG</a:t>
            </a:r>
          </a:p>
        </p:txBody>
      </p:sp>
      <p:sp>
        <p:nvSpPr>
          <p:cNvPr id="6163" name="Rectangle 19"/>
          <p:cNvSpPr>
            <a:spLocks noChangeArrowheads="1"/>
          </p:cNvSpPr>
          <p:nvPr/>
        </p:nvSpPr>
        <p:spPr bwMode="auto">
          <a:xfrm>
            <a:off x="2195513" y="3671888"/>
            <a:ext cx="739775" cy="858837"/>
          </a:xfrm>
          <a:prstGeom prst="rect">
            <a:avLst/>
          </a:prstGeom>
          <a:solidFill>
            <a:schemeClr val="accent2"/>
          </a:solidFill>
          <a:ln w="9525">
            <a:miter lim="800000"/>
            <a:headEnd/>
            <a:tailEnd/>
          </a:ln>
          <a:scene3d>
            <a:camera prst="legacyPerspectiveTopRight"/>
            <a:lightRig rig="legacyFlat3" dir="b"/>
          </a:scene3d>
          <a:sp3d extrusionH="887400" prstMaterial="legacyMatte">
            <a:bevelT w="13500" h="13500" prst="angle"/>
            <a:bevelB w="13500" h="13500" prst="angle"/>
            <a:extrusionClr>
              <a:schemeClr val="accent2"/>
            </a:extrusionClr>
          </a:sp3d>
        </p:spPr>
        <p:txBody>
          <a:bodyPr wrap="none" anchor="ctr">
            <a:flatTx/>
          </a:bodyPr>
          <a:lstStyle/>
          <a:p>
            <a:pPr algn="ctr" eaLnBrk="1" hangingPunct="1"/>
            <a:r>
              <a:rPr lang="en-US" sz="1000" b="1">
                <a:solidFill>
                  <a:schemeClr val="bg1"/>
                </a:solidFill>
              </a:rPr>
              <a:t>802.11</a:t>
            </a:r>
          </a:p>
          <a:p>
            <a:pPr algn="ctr" eaLnBrk="1" hangingPunct="1"/>
            <a:r>
              <a:rPr lang="en-US" sz="1000" b="1">
                <a:solidFill>
                  <a:schemeClr val="bg1"/>
                </a:solidFill>
              </a:rPr>
              <a:t>Wireless</a:t>
            </a:r>
          </a:p>
          <a:p>
            <a:pPr algn="ctr" eaLnBrk="1" hangingPunct="1"/>
            <a:r>
              <a:rPr lang="en-US" sz="1000" b="1">
                <a:solidFill>
                  <a:schemeClr val="bg1"/>
                </a:solidFill>
              </a:rPr>
              <a:t>WLAN</a:t>
            </a:r>
          </a:p>
        </p:txBody>
      </p:sp>
      <p:sp>
        <p:nvSpPr>
          <p:cNvPr id="6164" name="Rectangle 20"/>
          <p:cNvSpPr>
            <a:spLocks noChangeArrowheads="1"/>
          </p:cNvSpPr>
          <p:nvPr/>
        </p:nvSpPr>
        <p:spPr bwMode="auto">
          <a:xfrm>
            <a:off x="3111500" y="3670300"/>
            <a:ext cx="739775" cy="860425"/>
          </a:xfrm>
          <a:prstGeom prst="rect">
            <a:avLst/>
          </a:prstGeom>
          <a:solidFill>
            <a:schemeClr val="accent2"/>
          </a:solidFill>
          <a:ln w="9525">
            <a:miter lim="800000"/>
            <a:headEnd/>
            <a:tailEnd/>
          </a:ln>
          <a:scene3d>
            <a:camera prst="legacyPerspectiveTopRight"/>
            <a:lightRig rig="legacyFlat3" dir="b"/>
          </a:scene3d>
          <a:sp3d extrusionH="887400" prstMaterial="legacyMatte">
            <a:bevelT w="13500" h="13500" prst="angle"/>
            <a:bevelB w="13500" h="13500" prst="angle"/>
            <a:extrusionClr>
              <a:schemeClr val="accent2"/>
            </a:extrusionClr>
          </a:sp3d>
        </p:spPr>
        <p:txBody>
          <a:bodyPr wrap="none" anchor="ctr">
            <a:flatTx/>
          </a:bodyPr>
          <a:lstStyle/>
          <a:p>
            <a:pPr algn="ctr" eaLnBrk="1" hangingPunct="1"/>
            <a:r>
              <a:rPr lang="en-US" sz="1000" b="1" dirty="0">
                <a:solidFill>
                  <a:schemeClr val="bg1"/>
                </a:solidFill>
              </a:rPr>
              <a:t>802.15</a:t>
            </a:r>
          </a:p>
          <a:p>
            <a:pPr algn="ctr" eaLnBrk="1" hangingPunct="1"/>
            <a:r>
              <a:rPr lang="en-US" sz="1000" b="1" dirty="0">
                <a:solidFill>
                  <a:schemeClr val="bg1"/>
                </a:solidFill>
              </a:rPr>
              <a:t>Wireless</a:t>
            </a:r>
          </a:p>
          <a:p>
            <a:pPr algn="ctr" eaLnBrk="1" hangingPunct="1"/>
            <a:r>
              <a:rPr lang="en-US" sz="1000" b="1" dirty="0" smtClean="0">
                <a:solidFill>
                  <a:schemeClr val="bg1"/>
                </a:solidFill>
              </a:rPr>
              <a:t>Specialty</a:t>
            </a:r>
            <a:endParaRPr lang="en-US" sz="1000" b="1" dirty="0">
              <a:solidFill>
                <a:schemeClr val="bg1"/>
              </a:solidFill>
            </a:endParaRPr>
          </a:p>
          <a:p>
            <a:pPr algn="ctr" eaLnBrk="1" hangingPunct="1"/>
            <a:r>
              <a:rPr lang="en-US" sz="1000" b="1" dirty="0">
                <a:solidFill>
                  <a:schemeClr val="bg1"/>
                </a:solidFill>
              </a:rPr>
              <a:t>Networks</a:t>
            </a:r>
          </a:p>
        </p:txBody>
      </p:sp>
      <p:sp>
        <p:nvSpPr>
          <p:cNvPr id="6165" name="Freeform 21"/>
          <p:cNvSpPr>
            <a:spLocks/>
          </p:cNvSpPr>
          <p:nvPr/>
        </p:nvSpPr>
        <p:spPr bwMode="auto">
          <a:xfrm>
            <a:off x="1590675" y="2320925"/>
            <a:ext cx="3486150" cy="244475"/>
          </a:xfrm>
          <a:custGeom>
            <a:avLst/>
            <a:gdLst>
              <a:gd name="T0" fmla="*/ 0 w 1920"/>
              <a:gd name="T1" fmla="*/ 244475 h 96"/>
              <a:gd name="T2" fmla="*/ 0 w 1920"/>
              <a:gd name="T3" fmla="*/ 0 h 96"/>
              <a:gd name="T4" fmla="*/ 3486150 w 1920"/>
              <a:gd name="T5" fmla="*/ 0 h 96"/>
              <a:gd name="T6" fmla="*/ 3486150 w 1920"/>
              <a:gd name="T7" fmla="*/ 244475 h 96"/>
              <a:gd name="T8" fmla="*/ 0 60000 65536"/>
              <a:gd name="T9" fmla="*/ 0 60000 65536"/>
              <a:gd name="T10" fmla="*/ 0 60000 65536"/>
              <a:gd name="T11" fmla="*/ 0 60000 65536"/>
              <a:gd name="T12" fmla="*/ 0 w 1920"/>
              <a:gd name="T13" fmla="*/ 0 h 96"/>
              <a:gd name="T14" fmla="*/ 1920 w 1920"/>
              <a:gd name="T15" fmla="*/ 96 h 96"/>
            </a:gdLst>
            <a:ahLst/>
            <a:cxnLst>
              <a:cxn ang="T8">
                <a:pos x="T0" y="T1"/>
              </a:cxn>
              <a:cxn ang="T9">
                <a:pos x="T2" y="T3"/>
              </a:cxn>
              <a:cxn ang="T10">
                <a:pos x="T4" y="T5"/>
              </a:cxn>
              <a:cxn ang="T11">
                <a:pos x="T6" y="T7"/>
              </a:cxn>
            </a:cxnLst>
            <a:rect l="T12" t="T13" r="T14" b="T15"/>
            <a:pathLst>
              <a:path w="1920" h="96">
                <a:moveTo>
                  <a:pt x="0" y="96"/>
                </a:moveTo>
                <a:lnTo>
                  <a:pt x="0" y="0"/>
                </a:lnTo>
                <a:lnTo>
                  <a:pt x="1920" y="0"/>
                </a:lnTo>
                <a:lnTo>
                  <a:pt x="1920" y="96"/>
                </a:lnTo>
              </a:path>
            </a:pathLst>
          </a:custGeom>
          <a:noFill/>
          <a:ln w="28575" cmpd="sng">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6166" name="Line 22"/>
          <p:cNvSpPr>
            <a:spLocks noChangeShapeType="1"/>
          </p:cNvSpPr>
          <p:nvPr/>
        </p:nvSpPr>
        <p:spPr bwMode="auto">
          <a:xfrm>
            <a:off x="3544888" y="2303463"/>
            <a:ext cx="0" cy="166687"/>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67" name="Rectangle 23"/>
          <p:cNvSpPr>
            <a:spLocks noChangeArrowheads="1"/>
          </p:cNvSpPr>
          <p:nvPr/>
        </p:nvSpPr>
        <p:spPr bwMode="auto">
          <a:xfrm>
            <a:off x="7166199" y="3686175"/>
            <a:ext cx="739775" cy="858838"/>
          </a:xfrm>
          <a:prstGeom prst="rect">
            <a:avLst/>
          </a:prstGeom>
          <a:solidFill>
            <a:schemeClr val="accent2"/>
          </a:solidFill>
          <a:ln w="9525">
            <a:miter lim="800000"/>
            <a:headEnd/>
            <a:tailEnd/>
          </a:ln>
          <a:scene3d>
            <a:camera prst="legacyPerspectiveTopRight"/>
            <a:lightRig rig="legacyFlat3" dir="b"/>
          </a:scene3d>
          <a:sp3d extrusionH="887400" prstMaterial="legacyMatte">
            <a:bevelT w="13500" h="13500" prst="angle"/>
            <a:bevelB w="13500" h="13500" prst="angle"/>
            <a:extrusionClr>
              <a:schemeClr val="accent2"/>
            </a:extrusionClr>
          </a:sp3d>
        </p:spPr>
        <p:txBody>
          <a:bodyPr wrap="none" anchor="ctr">
            <a:flatTx/>
          </a:bodyPr>
          <a:lstStyle/>
          <a:p>
            <a:pPr algn="ctr" eaLnBrk="1" hangingPunct="1"/>
            <a:r>
              <a:rPr lang="en-US" sz="1000" b="1" dirty="0">
                <a:solidFill>
                  <a:schemeClr val="bg1"/>
                </a:solidFill>
              </a:rPr>
              <a:t>802.21</a:t>
            </a:r>
          </a:p>
          <a:p>
            <a:pPr algn="ctr" eaLnBrk="1" hangingPunct="1"/>
            <a:r>
              <a:rPr lang="en-US" sz="1000" b="1" dirty="0">
                <a:solidFill>
                  <a:schemeClr val="bg1"/>
                </a:solidFill>
              </a:rPr>
              <a:t>Media</a:t>
            </a:r>
          </a:p>
          <a:p>
            <a:pPr algn="ctr" eaLnBrk="1" hangingPunct="1"/>
            <a:r>
              <a:rPr lang="en-US" sz="1000" b="1" dirty="0">
                <a:solidFill>
                  <a:schemeClr val="bg1"/>
                </a:solidFill>
              </a:rPr>
              <a:t>Independent</a:t>
            </a:r>
          </a:p>
          <a:p>
            <a:pPr algn="ctr" eaLnBrk="1" hangingPunct="1"/>
            <a:r>
              <a:rPr lang="en-US" sz="1000" b="1" dirty="0">
                <a:solidFill>
                  <a:schemeClr val="bg1"/>
                </a:solidFill>
              </a:rPr>
              <a:t>Handoff </a:t>
            </a:r>
          </a:p>
        </p:txBody>
      </p:sp>
      <p:sp>
        <p:nvSpPr>
          <p:cNvPr id="6168" name="Line 24"/>
          <p:cNvSpPr>
            <a:spLocks noChangeShapeType="1"/>
          </p:cNvSpPr>
          <p:nvPr/>
        </p:nvSpPr>
        <p:spPr bwMode="auto">
          <a:xfrm>
            <a:off x="808038" y="3406775"/>
            <a:ext cx="7346950" cy="0"/>
          </a:xfrm>
          <a:prstGeom prst="line">
            <a:avLst/>
          </a:prstGeom>
          <a:noFill/>
          <a:ln w="28575" cap="rnd">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6169" name="Rectangle 26"/>
          <p:cNvSpPr>
            <a:spLocks noChangeArrowheads="1"/>
          </p:cNvSpPr>
          <p:nvPr/>
        </p:nvSpPr>
        <p:spPr bwMode="auto">
          <a:xfrm>
            <a:off x="6025472" y="3683000"/>
            <a:ext cx="868362" cy="858838"/>
          </a:xfrm>
          <a:prstGeom prst="rect">
            <a:avLst/>
          </a:prstGeom>
          <a:solidFill>
            <a:schemeClr val="accent2"/>
          </a:solidFill>
          <a:ln w="9525">
            <a:miter lim="800000"/>
            <a:headEnd/>
            <a:tailEnd/>
          </a:ln>
          <a:scene3d>
            <a:camera prst="legacyPerspectiveTopRight"/>
            <a:lightRig rig="legacyFlat3" dir="b"/>
          </a:scene3d>
          <a:sp3d extrusionH="887400" prstMaterial="legacyMatte">
            <a:bevelT w="13500" h="13500" prst="angle"/>
            <a:bevelB w="13500" h="13500" prst="angle"/>
            <a:extrusionClr>
              <a:schemeClr val="accent2"/>
            </a:extrusionClr>
          </a:sp3d>
        </p:spPr>
        <p:txBody>
          <a:bodyPr wrap="none" anchor="ctr">
            <a:flatTx/>
          </a:bodyPr>
          <a:lstStyle/>
          <a:p>
            <a:pPr algn="ctr" eaLnBrk="1" hangingPunct="1"/>
            <a:r>
              <a:rPr lang="en-US" sz="1000" b="1">
                <a:solidFill>
                  <a:schemeClr val="bg1"/>
                </a:solidFill>
              </a:rPr>
              <a:t>802.19</a:t>
            </a:r>
          </a:p>
          <a:p>
            <a:pPr algn="ctr" eaLnBrk="1" hangingPunct="1"/>
            <a:r>
              <a:rPr lang="en-US" sz="1000" b="1">
                <a:solidFill>
                  <a:schemeClr val="bg1"/>
                </a:solidFill>
              </a:rPr>
              <a:t>Co-existence</a:t>
            </a:r>
          </a:p>
          <a:p>
            <a:pPr algn="ctr" eaLnBrk="1" hangingPunct="1"/>
            <a:r>
              <a:rPr lang="en-US" sz="1000" b="1">
                <a:solidFill>
                  <a:schemeClr val="bg1"/>
                </a:solidFill>
              </a:rPr>
              <a:t>WG</a:t>
            </a:r>
          </a:p>
        </p:txBody>
      </p:sp>
      <p:sp>
        <p:nvSpPr>
          <p:cNvPr id="6170" name="Line 27"/>
          <p:cNvSpPr>
            <a:spLocks noChangeShapeType="1"/>
          </p:cNvSpPr>
          <p:nvPr/>
        </p:nvSpPr>
        <p:spPr bwMode="auto">
          <a:xfrm>
            <a:off x="5981700" y="3417888"/>
            <a:ext cx="1588" cy="1439862"/>
          </a:xfrm>
          <a:prstGeom prst="line">
            <a:avLst/>
          </a:prstGeom>
          <a:noFill/>
          <a:ln w="28575" cap="rnd">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6171" name="Rectangle 28"/>
          <p:cNvSpPr>
            <a:spLocks noChangeArrowheads="1"/>
          </p:cNvSpPr>
          <p:nvPr/>
        </p:nvSpPr>
        <p:spPr bwMode="auto">
          <a:xfrm>
            <a:off x="304800" y="2478088"/>
            <a:ext cx="2422525" cy="733425"/>
          </a:xfrm>
          <a:prstGeom prst="rect">
            <a:avLst/>
          </a:prstGeom>
          <a:solidFill>
            <a:schemeClr val="accent2"/>
          </a:solidFill>
          <a:ln w="9525">
            <a:miter lim="800000"/>
            <a:headEnd/>
            <a:tailEnd/>
          </a:ln>
          <a:scene3d>
            <a:camera prst="legacyPerspectiveTopRight"/>
            <a:lightRig rig="legacyFlat3" dir="b"/>
          </a:scene3d>
          <a:sp3d extrusionH="887400" prstMaterial="legacyMatte">
            <a:bevelT w="13500" h="13500" prst="angle"/>
            <a:bevelB w="13500" h="13500" prst="angle"/>
            <a:extrusionClr>
              <a:schemeClr val="accent2"/>
            </a:extrusionClr>
          </a:sp3d>
        </p:spPr>
        <p:txBody>
          <a:bodyPr wrap="none" anchor="ctr">
            <a:flatTx/>
          </a:bodyPr>
          <a:lstStyle/>
          <a:p>
            <a:pPr algn="ctr" eaLnBrk="1" hangingPunct="1"/>
            <a:endParaRPr lang="en-US" sz="1000" b="1">
              <a:solidFill>
                <a:srgbClr val="FFFF00"/>
              </a:solidFill>
            </a:endParaRPr>
          </a:p>
          <a:p>
            <a:pPr algn="ctr" eaLnBrk="1" hangingPunct="1"/>
            <a:r>
              <a:rPr lang="en-US" sz="1000" b="1">
                <a:solidFill>
                  <a:srgbClr val="FFFF00"/>
                </a:solidFill>
              </a:rPr>
              <a:t>Sponsor</a:t>
            </a:r>
          </a:p>
          <a:p>
            <a:pPr algn="ctr" eaLnBrk="1" hangingPunct="1"/>
            <a:r>
              <a:rPr lang="en-US" sz="1000" b="1">
                <a:solidFill>
                  <a:srgbClr val="FFFF00"/>
                </a:solidFill>
              </a:rPr>
              <a:t>IEEE 802</a:t>
            </a:r>
          </a:p>
          <a:p>
            <a:pPr algn="ctr" eaLnBrk="1" hangingPunct="1"/>
            <a:r>
              <a:rPr lang="en-US" sz="1000" b="1">
                <a:solidFill>
                  <a:srgbClr val="FFFF00"/>
                </a:solidFill>
              </a:rPr>
              <a:t>Local and Metropolitan Area Networks</a:t>
            </a:r>
          </a:p>
          <a:p>
            <a:pPr algn="ctr" eaLnBrk="1" hangingPunct="1"/>
            <a:r>
              <a:rPr lang="en-US" sz="1000" b="1">
                <a:solidFill>
                  <a:srgbClr val="FFFF00"/>
                </a:solidFill>
              </a:rPr>
              <a:t>(LMSC)</a:t>
            </a:r>
          </a:p>
          <a:p>
            <a:pPr algn="ctr" eaLnBrk="1" hangingPunct="1"/>
            <a:endParaRPr lang="en-US" sz="1000" b="1">
              <a:solidFill>
                <a:srgbClr val="FFFF00"/>
              </a:solidFill>
            </a:endParaRPr>
          </a:p>
        </p:txBody>
      </p:sp>
      <p:sp>
        <p:nvSpPr>
          <p:cNvPr id="6172" name="Rectangle 29"/>
          <p:cNvSpPr>
            <a:spLocks noChangeArrowheads="1"/>
          </p:cNvSpPr>
          <p:nvPr/>
        </p:nvSpPr>
        <p:spPr bwMode="auto">
          <a:xfrm>
            <a:off x="2997200" y="2565400"/>
            <a:ext cx="1085850" cy="492125"/>
          </a:xfrm>
          <a:prstGeom prst="rect">
            <a:avLst/>
          </a:prstGeom>
          <a:solidFill>
            <a:schemeClr val="accent2"/>
          </a:solidFill>
          <a:ln w="9525">
            <a:miter lim="800000"/>
            <a:headEnd/>
            <a:tailEnd/>
          </a:ln>
          <a:scene3d>
            <a:camera prst="legacyPerspectiveTopRight"/>
            <a:lightRig rig="legacyFlat3" dir="b"/>
          </a:scene3d>
          <a:sp3d extrusionH="887400" prstMaterial="legacyMatte">
            <a:bevelT w="13500" h="13500" prst="angle"/>
            <a:bevelB w="13500" h="13500" prst="angle"/>
            <a:extrusionClr>
              <a:schemeClr val="accent2"/>
            </a:extrusionClr>
          </a:sp3d>
        </p:spPr>
        <p:txBody>
          <a:bodyPr wrap="none" anchor="ctr">
            <a:flatTx/>
          </a:bodyPr>
          <a:lstStyle/>
          <a:p>
            <a:pPr algn="ctr" eaLnBrk="1" hangingPunct="1"/>
            <a:r>
              <a:rPr lang="en-US" sz="1000" b="1">
                <a:solidFill>
                  <a:schemeClr val="bg1"/>
                </a:solidFill>
              </a:rPr>
              <a:t>Sponsor</a:t>
            </a:r>
          </a:p>
        </p:txBody>
      </p:sp>
      <p:sp>
        <p:nvSpPr>
          <p:cNvPr id="6173" name="Rectangle 30"/>
          <p:cNvSpPr>
            <a:spLocks noChangeArrowheads="1"/>
          </p:cNvSpPr>
          <p:nvPr/>
        </p:nvSpPr>
        <p:spPr bwMode="auto">
          <a:xfrm>
            <a:off x="4418013" y="2565400"/>
            <a:ext cx="1085850" cy="492125"/>
          </a:xfrm>
          <a:prstGeom prst="rect">
            <a:avLst/>
          </a:prstGeom>
          <a:solidFill>
            <a:schemeClr val="accent2"/>
          </a:solidFill>
          <a:ln w="9525">
            <a:miter lim="800000"/>
            <a:headEnd/>
            <a:tailEnd/>
          </a:ln>
          <a:scene3d>
            <a:camera prst="legacyPerspectiveTopRight"/>
            <a:lightRig rig="legacyFlat3" dir="b"/>
          </a:scene3d>
          <a:sp3d extrusionH="887400" prstMaterial="legacyMatte">
            <a:bevelT w="13500" h="13500" prst="angle"/>
            <a:bevelB w="13500" h="13500" prst="angle"/>
            <a:extrusionClr>
              <a:schemeClr val="accent2"/>
            </a:extrusionClr>
          </a:sp3d>
        </p:spPr>
        <p:txBody>
          <a:bodyPr wrap="none" anchor="ctr">
            <a:flatTx/>
          </a:bodyPr>
          <a:lstStyle/>
          <a:p>
            <a:pPr algn="ctr" eaLnBrk="1" hangingPunct="1"/>
            <a:r>
              <a:rPr lang="en-US" sz="1000" b="1">
                <a:solidFill>
                  <a:schemeClr val="bg1"/>
                </a:solidFill>
              </a:rPr>
              <a:t>Sponsor</a:t>
            </a:r>
          </a:p>
        </p:txBody>
      </p:sp>
      <p:sp>
        <p:nvSpPr>
          <p:cNvPr id="6174" name="Line 31"/>
          <p:cNvSpPr>
            <a:spLocks noChangeShapeType="1"/>
          </p:cNvSpPr>
          <p:nvPr/>
        </p:nvSpPr>
        <p:spPr bwMode="auto">
          <a:xfrm>
            <a:off x="6365875" y="2322513"/>
            <a:ext cx="1651000" cy="0"/>
          </a:xfrm>
          <a:prstGeom prst="line">
            <a:avLst/>
          </a:prstGeom>
          <a:noFill/>
          <a:ln w="28575">
            <a:solidFill>
              <a:schemeClr val="tx1"/>
            </a:solidFill>
            <a:prstDash val="dash"/>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6175" name="Rectangle 32"/>
          <p:cNvSpPr>
            <a:spLocks noChangeArrowheads="1"/>
          </p:cNvSpPr>
          <p:nvPr/>
        </p:nvSpPr>
        <p:spPr bwMode="auto">
          <a:xfrm>
            <a:off x="5783263" y="2565400"/>
            <a:ext cx="1085850" cy="492125"/>
          </a:xfrm>
          <a:prstGeom prst="rect">
            <a:avLst/>
          </a:prstGeom>
          <a:solidFill>
            <a:schemeClr val="accent2"/>
          </a:solidFill>
          <a:ln w="9525">
            <a:miter lim="800000"/>
            <a:headEnd/>
            <a:tailEnd/>
          </a:ln>
          <a:scene3d>
            <a:camera prst="legacyPerspectiveTopRight"/>
            <a:lightRig rig="legacyFlat3" dir="b"/>
          </a:scene3d>
          <a:sp3d extrusionH="887400" prstMaterial="legacyMatte">
            <a:bevelT w="13500" h="13500" prst="angle"/>
            <a:bevelB w="13500" h="13500" prst="angle"/>
            <a:extrusionClr>
              <a:schemeClr val="accent2"/>
            </a:extrusionClr>
          </a:sp3d>
        </p:spPr>
        <p:txBody>
          <a:bodyPr wrap="none" anchor="ctr">
            <a:flatTx/>
          </a:bodyPr>
          <a:lstStyle/>
          <a:p>
            <a:pPr algn="ctr" eaLnBrk="1" hangingPunct="1"/>
            <a:r>
              <a:rPr lang="en-US" sz="1000" b="1">
                <a:solidFill>
                  <a:schemeClr val="bg1"/>
                </a:solidFill>
              </a:rPr>
              <a:t>Sponsor</a:t>
            </a:r>
          </a:p>
        </p:txBody>
      </p:sp>
      <p:sp>
        <p:nvSpPr>
          <p:cNvPr id="6176" name="Line 33"/>
          <p:cNvSpPr>
            <a:spLocks noChangeShapeType="1"/>
          </p:cNvSpPr>
          <p:nvPr/>
        </p:nvSpPr>
        <p:spPr bwMode="auto">
          <a:xfrm>
            <a:off x="5051425" y="2322513"/>
            <a:ext cx="1371600" cy="0"/>
          </a:xfrm>
          <a:prstGeom prst="line">
            <a:avLst/>
          </a:prstGeom>
          <a:noFill/>
          <a:ln w="28575" cap="rnd">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6177" name="Line 34"/>
          <p:cNvSpPr>
            <a:spLocks noChangeShapeType="1"/>
          </p:cNvSpPr>
          <p:nvPr/>
        </p:nvSpPr>
        <p:spPr bwMode="auto">
          <a:xfrm>
            <a:off x="6423025" y="2319338"/>
            <a:ext cx="0" cy="203200"/>
          </a:xfrm>
          <a:prstGeom prst="line">
            <a:avLst/>
          </a:prstGeom>
          <a:noFill/>
          <a:ln w="28575" cap="rnd">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6179" name="Rectangle 36"/>
          <p:cNvSpPr>
            <a:spLocks noChangeArrowheads="1"/>
          </p:cNvSpPr>
          <p:nvPr/>
        </p:nvSpPr>
        <p:spPr bwMode="auto">
          <a:xfrm>
            <a:off x="5069364" y="3678238"/>
            <a:ext cx="739775" cy="858837"/>
          </a:xfrm>
          <a:prstGeom prst="rect">
            <a:avLst/>
          </a:prstGeom>
          <a:solidFill>
            <a:schemeClr val="accent2"/>
          </a:solidFill>
          <a:ln w="9525">
            <a:miter lim="800000"/>
            <a:headEnd/>
            <a:tailEnd/>
          </a:ln>
          <a:scene3d>
            <a:camera prst="legacyPerspectiveTopRight"/>
            <a:lightRig rig="legacyFlat3" dir="b"/>
          </a:scene3d>
          <a:sp3d extrusionH="887400" prstMaterial="legacyMatte">
            <a:bevelT w="13500" h="13500" prst="angle"/>
            <a:bevelB w="13500" h="13500" prst="angle"/>
            <a:extrusionClr>
              <a:schemeClr val="accent2"/>
            </a:extrusionClr>
          </a:sp3d>
        </p:spPr>
        <p:txBody>
          <a:bodyPr wrap="none" anchor="ctr">
            <a:flatTx/>
          </a:bodyPr>
          <a:lstStyle/>
          <a:p>
            <a:pPr algn="ctr" eaLnBrk="1" hangingPunct="1"/>
            <a:r>
              <a:rPr lang="en-US" sz="1000" b="1" dirty="0">
                <a:solidFill>
                  <a:schemeClr val="bg1"/>
                </a:solidFill>
              </a:rPr>
              <a:t>802.18</a:t>
            </a:r>
          </a:p>
          <a:p>
            <a:pPr algn="ctr" eaLnBrk="1" hangingPunct="1"/>
            <a:r>
              <a:rPr lang="en-US" sz="1000" b="1" dirty="0">
                <a:solidFill>
                  <a:schemeClr val="bg1"/>
                </a:solidFill>
              </a:rPr>
              <a:t>Radio</a:t>
            </a:r>
          </a:p>
          <a:p>
            <a:pPr algn="ctr" eaLnBrk="1" hangingPunct="1"/>
            <a:r>
              <a:rPr lang="en-US" sz="1000" b="1" dirty="0">
                <a:solidFill>
                  <a:schemeClr val="bg1"/>
                </a:solidFill>
              </a:rPr>
              <a:t>Regulatory</a:t>
            </a:r>
          </a:p>
          <a:p>
            <a:pPr algn="ctr" eaLnBrk="1" hangingPunct="1"/>
            <a:r>
              <a:rPr lang="en-US" sz="1000" b="1" dirty="0">
                <a:solidFill>
                  <a:schemeClr val="bg1"/>
                </a:solidFill>
              </a:rPr>
              <a:t>TAG</a:t>
            </a:r>
          </a:p>
        </p:txBody>
      </p:sp>
      <p:sp>
        <p:nvSpPr>
          <p:cNvPr id="6180" name="Rectangle 37"/>
          <p:cNvSpPr>
            <a:spLocks noChangeArrowheads="1"/>
          </p:cNvSpPr>
          <p:nvPr/>
        </p:nvSpPr>
        <p:spPr bwMode="auto">
          <a:xfrm>
            <a:off x="4059238" y="3663950"/>
            <a:ext cx="739775" cy="860425"/>
          </a:xfrm>
          <a:prstGeom prst="rect">
            <a:avLst/>
          </a:prstGeom>
          <a:solidFill>
            <a:schemeClr val="accent2"/>
          </a:solidFill>
          <a:ln w="9525">
            <a:miter lim="800000"/>
            <a:headEnd/>
            <a:tailEnd/>
          </a:ln>
          <a:scene3d>
            <a:camera prst="legacyPerspectiveTopRight"/>
            <a:lightRig rig="legacyFlat3" dir="b"/>
          </a:scene3d>
          <a:sp3d extrusionH="887400" prstMaterial="legacyMatte">
            <a:bevelT w="13500" h="13500" prst="angle"/>
            <a:bevelB w="13500" h="13500" prst="angle"/>
            <a:extrusionClr>
              <a:schemeClr val="accent2"/>
            </a:extrusionClr>
          </a:sp3d>
        </p:spPr>
        <p:txBody>
          <a:bodyPr wrap="none" anchor="ctr">
            <a:flatTx/>
          </a:bodyPr>
          <a:lstStyle/>
          <a:p>
            <a:pPr algn="ctr" eaLnBrk="1" hangingPunct="1"/>
            <a:r>
              <a:rPr lang="en-US" sz="1000" b="1">
                <a:solidFill>
                  <a:schemeClr val="bg1"/>
                </a:solidFill>
              </a:rPr>
              <a:t>802.16</a:t>
            </a:r>
          </a:p>
          <a:p>
            <a:pPr algn="ctr" eaLnBrk="1" hangingPunct="1"/>
            <a:r>
              <a:rPr lang="en-US" sz="1000" b="1">
                <a:solidFill>
                  <a:schemeClr val="bg1"/>
                </a:solidFill>
              </a:rPr>
              <a:t>Wireless</a:t>
            </a:r>
          </a:p>
          <a:p>
            <a:pPr algn="ctr" eaLnBrk="1" hangingPunct="1"/>
            <a:r>
              <a:rPr lang="en-US" sz="1000" b="1">
                <a:solidFill>
                  <a:schemeClr val="bg1"/>
                </a:solidFill>
              </a:rPr>
              <a:t>Broadband </a:t>
            </a:r>
          </a:p>
          <a:p>
            <a:pPr algn="ctr" eaLnBrk="1" hangingPunct="1"/>
            <a:r>
              <a:rPr lang="en-US" sz="1000" b="1">
                <a:solidFill>
                  <a:schemeClr val="bg1"/>
                </a:solidFill>
              </a:rPr>
              <a:t>Access</a:t>
            </a:r>
          </a:p>
        </p:txBody>
      </p:sp>
      <p:sp>
        <p:nvSpPr>
          <p:cNvPr id="6181" name="Rectangle 38"/>
          <p:cNvSpPr>
            <a:spLocks noChangeArrowheads="1"/>
          </p:cNvSpPr>
          <p:nvPr/>
        </p:nvSpPr>
        <p:spPr bwMode="auto">
          <a:xfrm>
            <a:off x="5551488" y="4724400"/>
            <a:ext cx="868362" cy="858838"/>
          </a:xfrm>
          <a:prstGeom prst="rect">
            <a:avLst/>
          </a:prstGeom>
          <a:solidFill>
            <a:schemeClr val="accent2"/>
          </a:solidFill>
          <a:ln w="9525">
            <a:miter lim="800000"/>
            <a:headEnd/>
            <a:tailEnd/>
          </a:ln>
          <a:scene3d>
            <a:camera prst="legacyPerspectiveTopRight"/>
            <a:lightRig rig="legacyFlat3" dir="b"/>
          </a:scene3d>
          <a:sp3d extrusionH="887400" prstMaterial="legacyMatte">
            <a:bevelT w="13500" h="13500" prst="angle"/>
            <a:bevelB w="13500" h="13500" prst="angle"/>
            <a:extrusionClr>
              <a:schemeClr val="accent2"/>
            </a:extrusionClr>
          </a:sp3d>
        </p:spPr>
        <p:txBody>
          <a:bodyPr wrap="none" anchor="ctr">
            <a:flatTx/>
          </a:bodyPr>
          <a:lstStyle/>
          <a:p>
            <a:pPr algn="ctr" eaLnBrk="1" hangingPunct="1"/>
            <a:r>
              <a:rPr lang="en-US" sz="1000" b="1">
                <a:solidFill>
                  <a:schemeClr val="bg1"/>
                </a:solidFill>
              </a:rPr>
              <a:t>802.22</a:t>
            </a:r>
          </a:p>
          <a:p>
            <a:pPr algn="ctr" eaLnBrk="1" hangingPunct="1"/>
            <a:r>
              <a:rPr lang="en-US" sz="1000" b="1">
                <a:solidFill>
                  <a:schemeClr val="bg1"/>
                </a:solidFill>
              </a:rPr>
              <a:t>Wireless</a:t>
            </a:r>
          </a:p>
          <a:p>
            <a:pPr algn="ctr" eaLnBrk="1" hangingPunct="1"/>
            <a:r>
              <a:rPr lang="en-US" sz="1000" b="1">
                <a:solidFill>
                  <a:schemeClr val="bg1"/>
                </a:solidFill>
              </a:rPr>
              <a:t>Regional</a:t>
            </a:r>
          </a:p>
          <a:p>
            <a:pPr algn="ctr" eaLnBrk="1" hangingPunct="1"/>
            <a:r>
              <a:rPr lang="en-US" sz="1000" b="1">
                <a:solidFill>
                  <a:schemeClr val="bg1"/>
                </a:solidFill>
              </a:rPr>
              <a:t>Area</a:t>
            </a:r>
          </a:p>
          <a:p>
            <a:pPr algn="ctr" eaLnBrk="1" hangingPunct="1"/>
            <a:r>
              <a:rPr lang="en-US" sz="1000" b="1">
                <a:solidFill>
                  <a:schemeClr val="bg1"/>
                </a:solidFill>
              </a:rPr>
              <a:t>Networks</a:t>
            </a:r>
          </a:p>
        </p:txBody>
      </p:sp>
      <p:sp>
        <p:nvSpPr>
          <p:cNvPr id="6182" name="Rectangle 39"/>
          <p:cNvSpPr>
            <a:spLocks noChangeArrowheads="1"/>
          </p:cNvSpPr>
          <p:nvPr/>
        </p:nvSpPr>
        <p:spPr bwMode="auto">
          <a:xfrm>
            <a:off x="344488" y="3679825"/>
            <a:ext cx="738187" cy="860425"/>
          </a:xfrm>
          <a:prstGeom prst="rect">
            <a:avLst/>
          </a:prstGeom>
          <a:solidFill>
            <a:schemeClr val="accent2"/>
          </a:solidFill>
          <a:ln w="9525">
            <a:miter lim="800000"/>
            <a:headEnd/>
            <a:tailEnd/>
          </a:ln>
          <a:scene3d>
            <a:camera prst="legacyPerspectiveTopRight"/>
            <a:lightRig rig="legacyFlat3" dir="b"/>
          </a:scene3d>
          <a:sp3d extrusionH="887400" prstMaterial="legacyMatte">
            <a:bevelT w="13500" h="13500" prst="angle"/>
            <a:bevelB w="13500" h="13500" prst="angle"/>
            <a:extrusionClr>
              <a:schemeClr val="accent2"/>
            </a:extrusionClr>
          </a:sp3d>
        </p:spPr>
        <p:txBody>
          <a:bodyPr wrap="none" anchor="ctr">
            <a:flatTx/>
          </a:bodyPr>
          <a:lstStyle/>
          <a:p>
            <a:pPr algn="ctr" eaLnBrk="1" hangingPunct="1"/>
            <a:r>
              <a:rPr lang="en-US" sz="1000" b="1">
                <a:solidFill>
                  <a:schemeClr val="bg1"/>
                </a:solidFill>
              </a:rPr>
              <a:t>802.1</a:t>
            </a:r>
          </a:p>
          <a:p>
            <a:pPr algn="ctr" eaLnBrk="1" hangingPunct="1"/>
            <a:r>
              <a:rPr lang="en-US" sz="1000" b="1">
                <a:solidFill>
                  <a:schemeClr val="bg1"/>
                </a:solidFill>
              </a:rPr>
              <a:t>Higher</a:t>
            </a:r>
          </a:p>
          <a:p>
            <a:pPr algn="ctr" eaLnBrk="1" hangingPunct="1"/>
            <a:r>
              <a:rPr lang="en-US" sz="1000" b="1">
                <a:solidFill>
                  <a:schemeClr val="bg1"/>
                </a:solidFill>
              </a:rPr>
              <a:t>Layer</a:t>
            </a:r>
          </a:p>
          <a:p>
            <a:pPr algn="ctr" eaLnBrk="1" hangingPunct="1"/>
            <a:r>
              <a:rPr lang="en-US" sz="1000" b="1">
                <a:solidFill>
                  <a:schemeClr val="bg1"/>
                </a:solidFill>
              </a:rPr>
              <a:t>LAN</a:t>
            </a:r>
          </a:p>
          <a:p>
            <a:pPr algn="ctr" eaLnBrk="1" hangingPunct="1"/>
            <a:r>
              <a:rPr lang="en-US" sz="1000" b="1">
                <a:solidFill>
                  <a:schemeClr val="bg1"/>
                </a:solidFill>
              </a:rPr>
              <a:t>Protocols</a:t>
            </a:r>
          </a:p>
        </p:txBody>
      </p:sp>
      <p:sp>
        <p:nvSpPr>
          <p:cNvPr id="6183" name="Rectangle 40"/>
          <p:cNvSpPr>
            <a:spLocks noChangeArrowheads="1"/>
          </p:cNvSpPr>
          <p:nvPr/>
        </p:nvSpPr>
        <p:spPr bwMode="auto">
          <a:xfrm>
            <a:off x="7648649" y="4725144"/>
            <a:ext cx="739775" cy="844550"/>
          </a:xfrm>
          <a:prstGeom prst="rect">
            <a:avLst/>
          </a:prstGeom>
          <a:solidFill>
            <a:schemeClr val="accent2"/>
          </a:solidFill>
          <a:ln w="9525">
            <a:miter lim="800000"/>
            <a:headEnd/>
            <a:tailEnd/>
          </a:ln>
          <a:scene3d>
            <a:camera prst="legacyPerspectiveTopRight"/>
            <a:lightRig rig="legacyFlat3" dir="b"/>
          </a:scene3d>
          <a:sp3d extrusionH="887400" prstMaterial="legacyMatte">
            <a:bevelT w="13500" h="13500" prst="angle"/>
            <a:bevelB w="13500" h="13500" prst="angle"/>
            <a:extrusionClr>
              <a:schemeClr val="accent2"/>
            </a:extrusionClr>
          </a:sp3d>
        </p:spPr>
        <p:txBody>
          <a:bodyPr wrap="none" anchor="ctr">
            <a:flatTx/>
          </a:bodyPr>
          <a:lstStyle/>
          <a:p>
            <a:pPr algn="ctr" eaLnBrk="1" hangingPunct="1"/>
            <a:r>
              <a:rPr lang="en-US" sz="1000" b="1" dirty="0" smtClean="0">
                <a:solidFill>
                  <a:schemeClr val="bg1"/>
                </a:solidFill>
              </a:rPr>
              <a:t>Privacy</a:t>
            </a:r>
            <a:endParaRPr lang="en-US" sz="1000" b="1" dirty="0">
              <a:solidFill>
                <a:schemeClr val="bg1"/>
              </a:solidFill>
            </a:endParaRPr>
          </a:p>
          <a:p>
            <a:pPr algn="ctr" eaLnBrk="1" hangingPunct="1"/>
            <a:r>
              <a:rPr lang="en-US" sz="1000" b="1" dirty="0" smtClean="0">
                <a:solidFill>
                  <a:schemeClr val="bg1"/>
                </a:solidFill>
              </a:rPr>
              <a:t>Study</a:t>
            </a:r>
          </a:p>
          <a:p>
            <a:pPr algn="ctr" eaLnBrk="1" hangingPunct="1"/>
            <a:r>
              <a:rPr lang="en-US" sz="1000" b="1" dirty="0" smtClean="0">
                <a:solidFill>
                  <a:schemeClr val="bg1"/>
                </a:solidFill>
              </a:rPr>
              <a:t>Group</a:t>
            </a:r>
            <a:endParaRPr lang="en-US" sz="1000" b="1" dirty="0">
              <a:solidFill>
                <a:schemeClr val="bg1"/>
              </a:solidFill>
            </a:endParaRPr>
          </a:p>
        </p:txBody>
      </p:sp>
      <p:sp>
        <p:nvSpPr>
          <p:cNvPr id="6184" name="Oval 41"/>
          <p:cNvSpPr>
            <a:spLocks noChangeArrowheads="1"/>
          </p:cNvSpPr>
          <p:nvPr/>
        </p:nvSpPr>
        <p:spPr bwMode="auto">
          <a:xfrm>
            <a:off x="2843213" y="3213100"/>
            <a:ext cx="1295400" cy="1676400"/>
          </a:xfrm>
          <a:prstGeom prst="ellipse">
            <a:avLst/>
          </a:prstGeom>
          <a:noFill/>
          <a:ln w="28575">
            <a:solidFill>
              <a:srgbClr val="FF33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6185" name="Text Box 42"/>
          <p:cNvSpPr txBox="1">
            <a:spLocks noChangeArrowheads="1"/>
          </p:cNvSpPr>
          <p:nvPr/>
        </p:nvSpPr>
        <p:spPr bwMode="auto">
          <a:xfrm>
            <a:off x="228600" y="5811986"/>
            <a:ext cx="44958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pPr eaLnBrk="1" hangingPunct="1"/>
            <a:r>
              <a:rPr lang="en-US" sz="1800" dirty="0"/>
              <a:t>Voting Members </a:t>
            </a:r>
            <a:r>
              <a:rPr lang="en-US" sz="1800" dirty="0" smtClean="0"/>
              <a:t>~</a:t>
            </a:r>
            <a:r>
              <a:rPr lang="en-US" sz="1800" dirty="0" smtClean="0"/>
              <a:t>102</a:t>
            </a:r>
            <a:endParaRPr lang="en-US" sz="1800" dirty="0"/>
          </a:p>
          <a:p>
            <a:pPr eaLnBrk="1" hangingPunct="1"/>
            <a:r>
              <a:rPr lang="en-US" sz="1800" dirty="0">
                <a:solidFill>
                  <a:srgbClr val="FF0000"/>
                </a:solidFill>
              </a:rPr>
              <a:t>www.ieee802.org/15</a:t>
            </a:r>
          </a:p>
        </p:txBody>
      </p:sp>
      <p:sp>
        <p:nvSpPr>
          <p:cNvPr id="6186" name="Line 43"/>
          <p:cNvSpPr>
            <a:spLocks noChangeShapeType="1"/>
          </p:cNvSpPr>
          <p:nvPr/>
        </p:nvSpPr>
        <p:spPr bwMode="auto">
          <a:xfrm flipV="1">
            <a:off x="2555776" y="4815110"/>
            <a:ext cx="536575" cy="996875"/>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1" name="Rectangle 40"/>
          <p:cNvSpPr>
            <a:spLocks noChangeArrowheads="1"/>
          </p:cNvSpPr>
          <p:nvPr/>
        </p:nvSpPr>
        <p:spPr bwMode="auto">
          <a:xfrm>
            <a:off x="323528" y="4797152"/>
            <a:ext cx="739775" cy="844550"/>
          </a:xfrm>
          <a:prstGeom prst="rect">
            <a:avLst/>
          </a:prstGeom>
          <a:solidFill>
            <a:schemeClr val="accent2"/>
          </a:solidFill>
          <a:ln w="9525">
            <a:miter lim="800000"/>
            <a:headEnd/>
            <a:tailEnd/>
          </a:ln>
          <a:scene3d>
            <a:camera prst="legacyPerspectiveTopRight"/>
            <a:lightRig rig="legacyFlat3" dir="b"/>
          </a:scene3d>
          <a:sp3d extrusionH="887400" prstMaterial="legacyMatte">
            <a:bevelT w="13500" h="13500" prst="angle"/>
            <a:bevelB w="13500" h="13500" prst="angle"/>
            <a:extrusionClr>
              <a:schemeClr val="accent2"/>
            </a:extrusionClr>
          </a:sp3d>
        </p:spPr>
        <p:txBody>
          <a:bodyPr wrap="none" anchor="ctr">
            <a:flatTx/>
          </a:bodyPr>
          <a:lstStyle/>
          <a:p>
            <a:pPr algn="ctr" eaLnBrk="1" hangingPunct="1"/>
            <a:r>
              <a:rPr lang="en-US" sz="1000" b="1" dirty="0" err="1" smtClean="0">
                <a:solidFill>
                  <a:schemeClr val="bg1"/>
                </a:solidFill>
              </a:rPr>
              <a:t>OmniRan</a:t>
            </a:r>
            <a:endParaRPr lang="en-US" sz="1000" b="1" dirty="0">
              <a:solidFill>
                <a:schemeClr val="bg1"/>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en-US" smtClean="0"/>
              <a:t>802.15 Scope and Purpose</a:t>
            </a:r>
          </a:p>
        </p:txBody>
      </p:sp>
      <p:sp>
        <p:nvSpPr>
          <p:cNvPr id="8195" name="Rectangle 3"/>
          <p:cNvSpPr>
            <a:spLocks noGrp="1" noChangeArrowheads="1"/>
          </p:cNvSpPr>
          <p:nvPr>
            <p:ph type="body" idx="1"/>
          </p:nvPr>
        </p:nvSpPr>
        <p:spPr>
          <a:xfrm>
            <a:off x="468313" y="1341438"/>
            <a:ext cx="8229600" cy="4525962"/>
          </a:xfrm>
        </p:spPr>
        <p:txBody>
          <a:bodyPr/>
          <a:lstStyle/>
          <a:p>
            <a:pPr eaLnBrk="1" hangingPunct="1">
              <a:lnSpc>
                <a:spcPct val="90000"/>
              </a:lnSpc>
            </a:pPr>
            <a:r>
              <a:rPr lang="en-US" sz="2800" dirty="0" smtClean="0"/>
              <a:t>Initial activities focused on wearable devices hence “personal area networks”</a:t>
            </a:r>
          </a:p>
          <a:p>
            <a:pPr eaLnBrk="1" hangingPunct="1">
              <a:lnSpc>
                <a:spcPct val="90000"/>
              </a:lnSpc>
            </a:pPr>
            <a:r>
              <a:rPr lang="en-US" sz="2800" dirty="0" smtClean="0"/>
              <a:t>Activities have proven to be much more diverse and varied</a:t>
            </a:r>
          </a:p>
          <a:p>
            <a:pPr lvl="1" eaLnBrk="1" hangingPunct="1">
              <a:lnSpc>
                <a:spcPct val="90000"/>
              </a:lnSpc>
            </a:pPr>
            <a:r>
              <a:rPr lang="en-US" sz="2400" dirty="0" smtClean="0"/>
              <a:t>Data rates from 2kbps to 2gbs</a:t>
            </a:r>
          </a:p>
          <a:p>
            <a:pPr lvl="1" eaLnBrk="1" hangingPunct="1">
              <a:lnSpc>
                <a:spcPct val="90000"/>
              </a:lnSpc>
            </a:pPr>
            <a:r>
              <a:rPr lang="en-US" sz="2400" dirty="0" smtClean="0"/>
              <a:t>Ranges from meters to kilometers</a:t>
            </a:r>
          </a:p>
          <a:p>
            <a:pPr lvl="1" eaLnBrk="1" hangingPunct="1">
              <a:lnSpc>
                <a:spcPct val="90000"/>
              </a:lnSpc>
            </a:pPr>
            <a:r>
              <a:rPr lang="en-US" sz="2400" dirty="0" smtClean="0"/>
              <a:t>Frequencies from 400MHz to 800THz</a:t>
            </a:r>
          </a:p>
          <a:p>
            <a:pPr lvl="1" eaLnBrk="1" hangingPunct="1">
              <a:lnSpc>
                <a:spcPct val="90000"/>
              </a:lnSpc>
            </a:pPr>
            <a:r>
              <a:rPr lang="en-US" sz="2400" dirty="0" smtClean="0"/>
              <a:t>Predominantly non TCP/IP applications</a:t>
            </a:r>
          </a:p>
          <a:p>
            <a:pPr eaLnBrk="1" hangingPunct="1">
              <a:lnSpc>
                <a:spcPct val="90000"/>
              </a:lnSpc>
            </a:pPr>
            <a:r>
              <a:rPr lang="en-US" sz="2800" dirty="0" smtClean="0"/>
              <a:t>Focus is on “specialty”, typically short range, communications.  If it is wireless and not a LAN, MAN, RAN, or WAN, odds are its 802.15</a:t>
            </a:r>
          </a:p>
          <a:p>
            <a:pPr eaLnBrk="1" hangingPunct="1">
              <a:lnSpc>
                <a:spcPct val="90000"/>
              </a:lnSpc>
            </a:pPr>
            <a:r>
              <a:rPr lang="en-US" sz="2800" dirty="0" smtClean="0"/>
              <a:t>Only 802 Working Group with multiple MACs</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US" smtClean="0"/>
              <a:t>802.15 Completed Projects</a:t>
            </a:r>
          </a:p>
        </p:txBody>
      </p:sp>
      <p:sp>
        <p:nvSpPr>
          <p:cNvPr id="9219" name="Rectangle 3"/>
          <p:cNvSpPr>
            <a:spLocks noGrp="1" noChangeArrowheads="1"/>
          </p:cNvSpPr>
          <p:nvPr>
            <p:ph type="body" idx="1"/>
          </p:nvPr>
        </p:nvSpPr>
        <p:spPr>
          <a:xfrm>
            <a:off x="323850" y="1341438"/>
            <a:ext cx="8686800" cy="4525962"/>
          </a:xfrm>
        </p:spPr>
        <p:txBody>
          <a:bodyPr/>
          <a:lstStyle/>
          <a:p>
            <a:pPr eaLnBrk="1" hangingPunct="1"/>
            <a:r>
              <a:rPr lang="en-US" sz="2400" dirty="0" smtClean="0"/>
              <a:t>802.15.1-Original Bluetooth</a:t>
            </a:r>
          </a:p>
          <a:p>
            <a:pPr eaLnBrk="1" hangingPunct="1"/>
            <a:r>
              <a:rPr lang="en-US" sz="2400" dirty="0" smtClean="0"/>
              <a:t>802.15.2-Coexistence Recommended Practice Bluetooth/802.11</a:t>
            </a:r>
          </a:p>
          <a:p>
            <a:pPr eaLnBrk="1" hangingPunct="1"/>
            <a:r>
              <a:rPr lang="en-US" sz="2400" dirty="0" smtClean="0"/>
              <a:t>802.15.3-High Rate (55 Mbps) Multimedia WPAN</a:t>
            </a:r>
          </a:p>
          <a:p>
            <a:pPr marL="457200" lvl="1" indent="0" eaLnBrk="1" hangingPunct="1">
              <a:buNone/>
            </a:pPr>
            <a:r>
              <a:rPr lang="en-US" sz="2400" dirty="0" smtClean="0"/>
              <a:t>15.3 amendments:</a:t>
            </a:r>
          </a:p>
          <a:p>
            <a:pPr lvl="1" eaLnBrk="1" hangingPunct="1"/>
            <a:r>
              <a:rPr lang="en-US" sz="2200" dirty="0" smtClean="0"/>
              <a:t>802.15.3c-High Rate (&gt;1Gbps) </a:t>
            </a:r>
            <a:r>
              <a:rPr lang="en-US" sz="2200" dirty="0" err="1" smtClean="0"/>
              <a:t>mmWave</a:t>
            </a:r>
            <a:r>
              <a:rPr lang="en-US" sz="2200" dirty="0" smtClean="0"/>
              <a:t> 15.3 PHY</a:t>
            </a:r>
          </a:p>
          <a:p>
            <a:pPr eaLnBrk="1" hangingPunct="1"/>
            <a:r>
              <a:rPr lang="en-US" sz="2400" dirty="0" smtClean="0"/>
              <a:t>802.15.4-Low Rate (250kbps). Energy Efficient WPAN for WSN type applications</a:t>
            </a:r>
          </a:p>
          <a:p>
            <a:pPr marL="457200" lvl="1" indent="0" eaLnBrk="1" hangingPunct="1">
              <a:buNone/>
            </a:pPr>
            <a:r>
              <a:rPr lang="en-US" sz="2400" dirty="0" smtClean="0"/>
              <a:t>15.4 amendments:</a:t>
            </a:r>
          </a:p>
          <a:p>
            <a:pPr lvl="1" eaLnBrk="1" hangingPunct="1"/>
            <a:r>
              <a:rPr lang="en-US" sz="2200" dirty="0" smtClean="0"/>
              <a:t>802.15.4a-Higher data rate 15.4 UWB PHY</a:t>
            </a:r>
          </a:p>
          <a:p>
            <a:pPr lvl="1" eaLnBrk="1" hangingPunct="1"/>
            <a:r>
              <a:rPr lang="en-US" sz="2200" dirty="0" smtClean="0"/>
              <a:t>802.15.4c-Sub 1 GHz 15.4 PHY for China</a:t>
            </a:r>
          </a:p>
          <a:p>
            <a:pPr lvl="1" eaLnBrk="1" hangingPunct="1"/>
            <a:r>
              <a:rPr lang="en-US" sz="2200" dirty="0" smtClean="0"/>
              <a:t>802.15.4d-Sub 1 GHz 15.4 PHY for Japan</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468313" y="404813"/>
            <a:ext cx="8229600" cy="792162"/>
          </a:xfrm>
        </p:spPr>
        <p:txBody>
          <a:bodyPr/>
          <a:lstStyle/>
          <a:p>
            <a:pPr eaLnBrk="1" hangingPunct="1"/>
            <a:r>
              <a:rPr lang="en-US" dirty="0" smtClean="0"/>
              <a:t>802.15 Completed Projects</a:t>
            </a:r>
          </a:p>
        </p:txBody>
      </p:sp>
      <p:sp>
        <p:nvSpPr>
          <p:cNvPr id="10243" name="Rectangle 3"/>
          <p:cNvSpPr>
            <a:spLocks noGrp="1" noChangeArrowheads="1"/>
          </p:cNvSpPr>
          <p:nvPr>
            <p:ph type="body" idx="1"/>
          </p:nvPr>
        </p:nvSpPr>
        <p:spPr>
          <a:xfrm>
            <a:off x="457200" y="1412776"/>
            <a:ext cx="8458200" cy="4525963"/>
          </a:xfrm>
        </p:spPr>
        <p:txBody>
          <a:bodyPr/>
          <a:lstStyle/>
          <a:p>
            <a:pPr marL="457200" lvl="1" indent="0" eaLnBrk="1" hangingPunct="1">
              <a:lnSpc>
                <a:spcPct val="80000"/>
              </a:lnSpc>
              <a:buNone/>
            </a:pPr>
            <a:r>
              <a:rPr lang="en-US" sz="2400" dirty="0" smtClean="0"/>
              <a:t>15.4 Amendments (</a:t>
            </a:r>
            <a:r>
              <a:rPr lang="en-US" sz="2400" dirty="0" err="1" smtClean="0"/>
              <a:t>cont</a:t>
            </a:r>
            <a:r>
              <a:rPr lang="en-US" sz="2400" dirty="0" smtClean="0"/>
              <a:t>):</a:t>
            </a:r>
          </a:p>
          <a:p>
            <a:pPr lvl="1" eaLnBrk="1" hangingPunct="1">
              <a:lnSpc>
                <a:spcPct val="80000"/>
              </a:lnSpc>
            </a:pPr>
            <a:r>
              <a:rPr lang="en-US" sz="2200" dirty="0" smtClean="0"/>
              <a:t>802.15.4e- 15.4 MAC Enhancements (GTS among others)</a:t>
            </a:r>
          </a:p>
          <a:p>
            <a:pPr lvl="1" eaLnBrk="1" hangingPunct="1">
              <a:lnSpc>
                <a:spcPct val="80000"/>
              </a:lnSpc>
            </a:pPr>
            <a:r>
              <a:rPr lang="en-US" sz="2200" dirty="0" smtClean="0"/>
              <a:t>802.15.4f-  15.4 PHY for Active RFID</a:t>
            </a:r>
          </a:p>
          <a:p>
            <a:pPr lvl="1" eaLnBrk="1" hangingPunct="1">
              <a:lnSpc>
                <a:spcPct val="80000"/>
              </a:lnSpc>
            </a:pPr>
            <a:r>
              <a:rPr lang="en-US" sz="2200" dirty="0" smtClean="0"/>
              <a:t>802.15.4g- 15.4 PHY for Field Area Smart Utility Networks</a:t>
            </a:r>
          </a:p>
          <a:p>
            <a:pPr lvl="1" eaLnBrk="1" hangingPunct="1">
              <a:lnSpc>
                <a:spcPct val="80000"/>
              </a:lnSpc>
            </a:pPr>
            <a:r>
              <a:rPr lang="en-US" sz="2200" dirty="0" smtClean="0"/>
              <a:t>802.15.4-2011: 15.4 Roll-up to include 15.4a,c &amp; d</a:t>
            </a:r>
          </a:p>
          <a:p>
            <a:pPr lvl="1" eaLnBrk="1" hangingPunct="1">
              <a:lnSpc>
                <a:spcPct val="80000"/>
              </a:lnSpc>
            </a:pPr>
            <a:r>
              <a:rPr lang="en-US" sz="2200" dirty="0" smtClean="0"/>
              <a:t>802.15.4j- </a:t>
            </a:r>
            <a:r>
              <a:rPr lang="en-US" sz="2200" dirty="0"/>
              <a:t>15.4 PHY </a:t>
            </a:r>
            <a:r>
              <a:rPr lang="en-US" sz="2200" dirty="0" smtClean="0"/>
              <a:t>using US dedicated medical band</a:t>
            </a:r>
            <a:endParaRPr lang="en-US" sz="2200" dirty="0"/>
          </a:p>
          <a:p>
            <a:pPr lvl="1" eaLnBrk="1" hangingPunct="1">
              <a:lnSpc>
                <a:spcPct val="80000"/>
              </a:lnSpc>
            </a:pPr>
            <a:r>
              <a:rPr lang="en-US" sz="2200" dirty="0" smtClean="0"/>
              <a:t>802.15.4k- </a:t>
            </a:r>
            <a:r>
              <a:rPr lang="en-US" sz="2200" dirty="0"/>
              <a:t>15.4 PHY for </a:t>
            </a:r>
            <a:r>
              <a:rPr lang="en-US" sz="2200" dirty="0" smtClean="0"/>
              <a:t>Low Energy Critical Infrastructure Monitoring</a:t>
            </a:r>
          </a:p>
          <a:p>
            <a:pPr lvl="1" eaLnBrk="1" hangingPunct="1">
              <a:lnSpc>
                <a:spcPct val="80000"/>
              </a:lnSpc>
            </a:pPr>
            <a:r>
              <a:rPr lang="en-US" sz="2200" dirty="0" smtClean="0"/>
              <a:t>802.15.4m- 15.4 PHY for operation in TV White Spaces</a:t>
            </a:r>
          </a:p>
          <a:p>
            <a:pPr lvl="1" eaLnBrk="1" hangingPunct="1">
              <a:lnSpc>
                <a:spcPct val="80000"/>
              </a:lnSpc>
            </a:pPr>
            <a:r>
              <a:rPr lang="en-US" sz="2200" dirty="0" smtClean="0"/>
              <a:t>802.15.4n- 15.4 PHY for Chinese Medical Applications </a:t>
            </a:r>
          </a:p>
          <a:p>
            <a:pPr lvl="1" eaLnBrk="1" hangingPunct="1">
              <a:lnSpc>
                <a:spcPct val="80000"/>
              </a:lnSpc>
            </a:pPr>
            <a:r>
              <a:rPr lang="en-US" sz="2200" dirty="0" smtClean="0"/>
              <a:t>802.15.4p- 15.4 PHY for Rail Communications and Control</a:t>
            </a:r>
          </a:p>
          <a:p>
            <a:pPr lvl="1" eaLnBrk="1" hangingPunct="1">
              <a:lnSpc>
                <a:spcPct val="80000"/>
              </a:lnSpc>
            </a:pPr>
            <a:r>
              <a:rPr lang="en-US" sz="2200" dirty="0" smtClean="0"/>
              <a:t>802.15.4q- </a:t>
            </a:r>
            <a:r>
              <a:rPr lang="en-US" sz="2200" dirty="0"/>
              <a:t>Ultra Low Power 15.4 </a:t>
            </a:r>
            <a:r>
              <a:rPr lang="en-US" sz="2200" dirty="0" smtClean="0"/>
              <a:t>PHY</a:t>
            </a:r>
          </a:p>
          <a:p>
            <a:pPr eaLnBrk="1" hangingPunct="1">
              <a:lnSpc>
                <a:spcPct val="80000"/>
              </a:lnSpc>
            </a:pPr>
            <a:r>
              <a:rPr lang="en-US" sz="2600" dirty="0" smtClean="0"/>
              <a:t>802.15.4-2015 </a:t>
            </a:r>
            <a:r>
              <a:rPr lang="en-US" sz="2600" dirty="0" err="1" smtClean="0"/>
              <a:t>RevisionC</a:t>
            </a:r>
            <a:r>
              <a:rPr lang="en-US" sz="2600" dirty="0" smtClean="0"/>
              <a:t> </a:t>
            </a:r>
            <a:r>
              <a:rPr lang="en-US" sz="2600" dirty="0" smtClean="0"/>
              <a:t>(bug fixes and roll-up of amendments </a:t>
            </a:r>
            <a:r>
              <a:rPr lang="en-US" sz="2600" dirty="0" err="1" smtClean="0"/>
              <a:t>e,f,g,j,k,m</a:t>
            </a:r>
            <a:r>
              <a:rPr lang="en-US" sz="2600" dirty="0" smtClean="0"/>
              <a:t>, and p)</a:t>
            </a:r>
            <a:endParaRPr lang="en-US" sz="2600" dirty="0"/>
          </a:p>
          <a:p>
            <a:pPr lvl="1" eaLnBrk="1" hangingPunct="1">
              <a:lnSpc>
                <a:spcPct val="80000"/>
              </a:lnSpc>
            </a:pPr>
            <a:endParaRPr lang="en-US" sz="2200"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802.15 Completed Projects</a:t>
            </a:r>
          </a:p>
        </p:txBody>
      </p:sp>
      <p:sp>
        <p:nvSpPr>
          <p:cNvPr id="3" name="Content Placeholder 2"/>
          <p:cNvSpPr>
            <a:spLocks noGrp="1"/>
          </p:cNvSpPr>
          <p:nvPr>
            <p:ph idx="1"/>
          </p:nvPr>
        </p:nvSpPr>
        <p:spPr>
          <a:xfrm>
            <a:off x="539552" y="1567334"/>
            <a:ext cx="8229600" cy="4525962"/>
          </a:xfrm>
        </p:spPr>
        <p:txBody>
          <a:bodyPr/>
          <a:lstStyle/>
          <a:p>
            <a:pPr eaLnBrk="1" hangingPunct="1">
              <a:lnSpc>
                <a:spcPct val="80000"/>
              </a:lnSpc>
            </a:pPr>
            <a:r>
              <a:rPr lang="en-US" dirty="0"/>
              <a:t>802.15.5-Mesh Networking Recommended </a:t>
            </a:r>
            <a:r>
              <a:rPr lang="en-US" dirty="0" smtClean="0"/>
              <a:t>Practice</a:t>
            </a:r>
          </a:p>
          <a:p>
            <a:pPr eaLnBrk="1" hangingPunct="1">
              <a:lnSpc>
                <a:spcPct val="80000"/>
              </a:lnSpc>
            </a:pPr>
            <a:endParaRPr lang="en-US" sz="1000" dirty="0"/>
          </a:p>
          <a:p>
            <a:pPr eaLnBrk="1" hangingPunct="1">
              <a:lnSpc>
                <a:spcPct val="80000"/>
              </a:lnSpc>
            </a:pPr>
            <a:r>
              <a:rPr lang="en-US" dirty="0"/>
              <a:t>802.15.6- Body Area Networking for medical and entertainment </a:t>
            </a:r>
            <a:r>
              <a:rPr lang="en-US" dirty="0" smtClean="0"/>
              <a:t>applications</a:t>
            </a:r>
          </a:p>
          <a:p>
            <a:pPr eaLnBrk="1" hangingPunct="1">
              <a:lnSpc>
                <a:spcPct val="80000"/>
              </a:lnSpc>
            </a:pPr>
            <a:endParaRPr lang="en-US" sz="1000" dirty="0"/>
          </a:p>
          <a:p>
            <a:pPr eaLnBrk="1" hangingPunct="1">
              <a:lnSpc>
                <a:spcPct val="80000"/>
              </a:lnSpc>
            </a:pPr>
            <a:r>
              <a:rPr lang="en-US" dirty="0"/>
              <a:t>802.15.7- Visible Light Communications using structured lighting</a:t>
            </a:r>
          </a:p>
          <a:p>
            <a:endParaRPr lang="en-US" dirty="0"/>
          </a:p>
        </p:txBody>
      </p:sp>
    </p:spTree>
    <p:extLst>
      <p:ext uri="{BB962C8B-B14F-4D97-AF65-F5344CB8AC3E}">
        <p14:creationId xmlns:p14="http://schemas.microsoft.com/office/powerpoint/2010/main" val="41270216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468313" y="404813"/>
            <a:ext cx="8229600" cy="792162"/>
          </a:xfrm>
        </p:spPr>
        <p:txBody>
          <a:bodyPr/>
          <a:lstStyle/>
          <a:p>
            <a:pPr eaLnBrk="1" hangingPunct="1"/>
            <a:r>
              <a:rPr lang="en-US" dirty="0" smtClean="0"/>
              <a:t>802.15 Active Projects/Status</a:t>
            </a:r>
            <a:endParaRPr lang="en-US" dirty="0" smtClean="0"/>
          </a:p>
        </p:txBody>
      </p:sp>
      <p:sp>
        <p:nvSpPr>
          <p:cNvPr id="11267" name="Rectangle 3"/>
          <p:cNvSpPr>
            <a:spLocks noGrp="1" noChangeArrowheads="1"/>
          </p:cNvSpPr>
          <p:nvPr>
            <p:ph type="body" idx="1"/>
          </p:nvPr>
        </p:nvSpPr>
        <p:spPr>
          <a:xfrm>
            <a:off x="601216" y="1600200"/>
            <a:ext cx="7931224" cy="4525963"/>
          </a:xfrm>
        </p:spPr>
        <p:txBody>
          <a:bodyPr/>
          <a:lstStyle/>
          <a:p>
            <a:pPr marL="0" indent="0" eaLnBrk="1" hangingPunct="1">
              <a:lnSpc>
                <a:spcPct val="80000"/>
              </a:lnSpc>
              <a:buNone/>
            </a:pPr>
            <a:r>
              <a:rPr lang="en-US" sz="2800" dirty="0" smtClean="0"/>
              <a:t>IEEE802.15.3 Amendments:</a:t>
            </a:r>
          </a:p>
          <a:p>
            <a:pPr lvl="1" eaLnBrk="1" hangingPunct="1">
              <a:lnSpc>
                <a:spcPct val="80000"/>
              </a:lnSpc>
            </a:pPr>
            <a:r>
              <a:rPr lang="en-US" sz="2400" dirty="0" smtClean="0"/>
              <a:t>802.15.3d THz band </a:t>
            </a:r>
            <a:r>
              <a:rPr lang="en-US" sz="2400" dirty="0" smtClean="0"/>
              <a:t>100Gb/s </a:t>
            </a:r>
            <a:r>
              <a:rPr lang="en-US" sz="2400" dirty="0" smtClean="0"/>
              <a:t>PHY layer </a:t>
            </a:r>
            <a:r>
              <a:rPr lang="en-US" sz="2400" dirty="0" smtClean="0"/>
              <a:t>for point to point </a:t>
            </a:r>
            <a:r>
              <a:rPr lang="en-US" sz="2400" dirty="0" smtClean="0"/>
              <a:t>data center </a:t>
            </a:r>
            <a:r>
              <a:rPr lang="en-US" sz="2400" dirty="0" smtClean="0"/>
              <a:t>applications </a:t>
            </a:r>
          </a:p>
          <a:p>
            <a:pPr lvl="2" eaLnBrk="1" hangingPunct="1">
              <a:lnSpc>
                <a:spcPct val="80000"/>
              </a:lnSpc>
            </a:pPr>
            <a:r>
              <a:rPr lang="en-US" sz="2000" i="1" dirty="0" smtClean="0"/>
              <a:t>STATUS: reviewing proposals, starting draft</a:t>
            </a:r>
            <a:endParaRPr lang="en-US" sz="2000" i="1" dirty="0" smtClean="0"/>
          </a:p>
          <a:p>
            <a:pPr lvl="1" eaLnBrk="1" hangingPunct="1">
              <a:lnSpc>
                <a:spcPct val="80000"/>
              </a:lnSpc>
            </a:pPr>
            <a:r>
              <a:rPr lang="en-US" sz="2400" dirty="0" smtClean="0"/>
              <a:t>802.15.3e High Rate (</a:t>
            </a:r>
            <a:r>
              <a:rPr lang="en-US" sz="2400" dirty="0" smtClean="0"/>
              <a:t>100Gb/s), </a:t>
            </a:r>
            <a:r>
              <a:rPr lang="en-US" sz="2400" dirty="0" smtClean="0"/>
              <a:t>Close Proximity Communications using </a:t>
            </a:r>
            <a:r>
              <a:rPr lang="en-US" sz="2400" dirty="0" err="1" smtClean="0"/>
              <a:t>mmWave</a:t>
            </a:r>
            <a:r>
              <a:rPr lang="en-US" sz="2400" dirty="0" smtClean="0"/>
              <a:t> for 4k HD MPEG file transfers in &lt;</a:t>
            </a:r>
            <a:r>
              <a:rPr lang="en-US" sz="2400" dirty="0" smtClean="0"/>
              <a:t>250ms total </a:t>
            </a:r>
            <a:r>
              <a:rPr lang="en-US" sz="2400" dirty="0"/>
              <a:t>transaction time </a:t>
            </a:r>
            <a:endParaRPr lang="en-US" sz="2400" dirty="0" smtClean="0"/>
          </a:p>
          <a:p>
            <a:pPr lvl="2" eaLnBrk="1" hangingPunct="1">
              <a:lnSpc>
                <a:spcPct val="80000"/>
              </a:lnSpc>
            </a:pPr>
            <a:r>
              <a:rPr lang="en-US" sz="2000" i="1" dirty="0" smtClean="0"/>
              <a:t>STATUS: in WG Letter Ballot</a:t>
            </a:r>
            <a:r>
              <a:rPr lang="en-US" sz="1600" dirty="0" smtClean="0"/>
              <a:t>.</a:t>
            </a:r>
            <a:endParaRPr lang="en-US" sz="1600" dirty="0" smtClean="0"/>
          </a:p>
          <a:p>
            <a:pPr marL="57150" indent="0" eaLnBrk="1" hangingPunct="1">
              <a:lnSpc>
                <a:spcPct val="80000"/>
              </a:lnSpc>
              <a:buNone/>
            </a:pPr>
            <a:endParaRPr lang="en-US" sz="800" dirty="0"/>
          </a:p>
          <a:p>
            <a:pPr marL="3175" indent="0" eaLnBrk="1" hangingPunct="1">
              <a:lnSpc>
                <a:spcPct val="80000"/>
              </a:lnSpc>
              <a:buNone/>
            </a:pPr>
            <a:r>
              <a:rPr lang="en-US" sz="2800" dirty="0" smtClean="0"/>
              <a:t>IEEE802.15.3 Revision </a:t>
            </a:r>
            <a:r>
              <a:rPr lang="en-US" sz="2800" dirty="0" smtClean="0"/>
              <a:t>A: </a:t>
            </a:r>
            <a:endParaRPr lang="en-US" sz="2800" dirty="0" smtClean="0"/>
          </a:p>
          <a:p>
            <a:pPr marL="735013" lvl="1" eaLnBrk="1" hangingPunct="1">
              <a:lnSpc>
                <a:spcPct val="80000"/>
              </a:lnSpc>
            </a:pPr>
            <a:r>
              <a:rPr lang="en-US" sz="2400" dirty="0" smtClean="0"/>
              <a:t>Roll-up of amendments b and c plus conversion from 64 bit to 48 bit MAC </a:t>
            </a:r>
            <a:r>
              <a:rPr lang="en-US" sz="2400" dirty="0" smtClean="0"/>
              <a:t>addressing  </a:t>
            </a:r>
          </a:p>
          <a:p>
            <a:pPr marL="1135063" lvl="2" eaLnBrk="1" hangingPunct="1">
              <a:lnSpc>
                <a:spcPct val="80000"/>
              </a:lnSpc>
            </a:pPr>
            <a:r>
              <a:rPr lang="en-US" sz="2000" i="1" dirty="0" smtClean="0"/>
              <a:t>STATUS: completing sponsor ballot</a:t>
            </a:r>
            <a:endParaRPr lang="en-US" sz="2000" i="1" dirty="0"/>
          </a:p>
          <a:p>
            <a:pPr marL="457200" lvl="1" indent="0" eaLnBrk="1" hangingPunct="1">
              <a:lnSpc>
                <a:spcPct val="80000"/>
              </a:lnSpc>
              <a:buNone/>
            </a:pPr>
            <a:endParaRPr lang="en-US" sz="8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468313" y="404813"/>
            <a:ext cx="8229600" cy="792162"/>
          </a:xfrm>
        </p:spPr>
        <p:txBody>
          <a:bodyPr/>
          <a:lstStyle/>
          <a:p>
            <a:pPr eaLnBrk="1" hangingPunct="1"/>
            <a:r>
              <a:rPr lang="en-US" dirty="0" smtClean="0"/>
              <a:t>802.15 Active Projects/Status </a:t>
            </a:r>
            <a:r>
              <a:rPr lang="en-US" dirty="0" smtClean="0"/>
              <a:t>(</a:t>
            </a:r>
            <a:r>
              <a:rPr lang="en-US" dirty="0" err="1" smtClean="0"/>
              <a:t>cont</a:t>
            </a:r>
            <a:r>
              <a:rPr lang="en-US" dirty="0" smtClean="0"/>
              <a:t>)</a:t>
            </a:r>
          </a:p>
        </p:txBody>
      </p:sp>
      <p:sp>
        <p:nvSpPr>
          <p:cNvPr id="11267" name="Rectangle 3"/>
          <p:cNvSpPr>
            <a:spLocks noGrp="1" noChangeArrowheads="1"/>
          </p:cNvSpPr>
          <p:nvPr>
            <p:ph type="body" idx="1"/>
          </p:nvPr>
        </p:nvSpPr>
        <p:spPr>
          <a:xfrm>
            <a:off x="529208" y="1600200"/>
            <a:ext cx="8075240" cy="4525963"/>
          </a:xfrm>
        </p:spPr>
        <p:txBody>
          <a:bodyPr/>
          <a:lstStyle/>
          <a:p>
            <a:pPr marL="0" indent="0" eaLnBrk="1" hangingPunct="1">
              <a:lnSpc>
                <a:spcPct val="80000"/>
              </a:lnSpc>
              <a:buNone/>
            </a:pPr>
            <a:r>
              <a:rPr lang="en-US" sz="2800" dirty="0"/>
              <a:t>IEEE802.15.4 Amendments/Projects:</a:t>
            </a:r>
          </a:p>
          <a:p>
            <a:pPr lvl="1" eaLnBrk="1" hangingPunct="1">
              <a:lnSpc>
                <a:spcPct val="80000"/>
              </a:lnSpc>
            </a:pPr>
            <a:r>
              <a:rPr lang="en-US" sz="2200" dirty="0"/>
              <a:t>802.15.4r- Common 15.4 ranging protocol for Location Based Services indoors or out </a:t>
            </a:r>
            <a:endParaRPr lang="en-US" sz="2200" dirty="0" smtClean="0"/>
          </a:p>
          <a:p>
            <a:pPr lvl="2" eaLnBrk="1" hangingPunct="1">
              <a:lnSpc>
                <a:spcPct val="80000"/>
              </a:lnSpc>
            </a:pPr>
            <a:r>
              <a:rPr lang="en-US" sz="1800" i="1" dirty="0" smtClean="0"/>
              <a:t>STATUS</a:t>
            </a:r>
            <a:r>
              <a:rPr lang="en-US" sz="1800" i="1" dirty="0"/>
              <a:t>: on </a:t>
            </a:r>
            <a:r>
              <a:rPr lang="en-US" sz="1800" i="1" dirty="0" smtClean="0"/>
              <a:t>hold</a:t>
            </a:r>
          </a:p>
          <a:p>
            <a:pPr lvl="2" eaLnBrk="1" hangingPunct="1">
              <a:lnSpc>
                <a:spcPct val="80000"/>
              </a:lnSpc>
            </a:pPr>
            <a:endParaRPr lang="en-US" sz="800" i="1" dirty="0"/>
          </a:p>
          <a:p>
            <a:pPr lvl="1" eaLnBrk="1" hangingPunct="1">
              <a:lnSpc>
                <a:spcPct val="80000"/>
              </a:lnSpc>
            </a:pPr>
            <a:r>
              <a:rPr lang="en-US" sz="2200" dirty="0"/>
              <a:t>802.15.4s- MAC enhancement for improved spectrum resource utilization </a:t>
            </a:r>
            <a:endParaRPr lang="en-US" sz="2200" dirty="0" smtClean="0"/>
          </a:p>
          <a:p>
            <a:pPr lvl="2" eaLnBrk="1" hangingPunct="1">
              <a:lnSpc>
                <a:spcPct val="80000"/>
              </a:lnSpc>
            </a:pPr>
            <a:r>
              <a:rPr lang="en-US" sz="1800" i="1" dirty="0" smtClean="0"/>
              <a:t>STATUS</a:t>
            </a:r>
            <a:r>
              <a:rPr lang="en-US" sz="1800" i="1" dirty="0"/>
              <a:t>: working on </a:t>
            </a:r>
            <a:r>
              <a:rPr lang="en-US" sz="1800" i="1" dirty="0" smtClean="0"/>
              <a:t>draft</a:t>
            </a:r>
          </a:p>
          <a:p>
            <a:pPr lvl="2" eaLnBrk="1" hangingPunct="1">
              <a:lnSpc>
                <a:spcPct val="80000"/>
              </a:lnSpc>
            </a:pPr>
            <a:endParaRPr lang="en-US" sz="800" i="1" dirty="0"/>
          </a:p>
          <a:p>
            <a:pPr lvl="1" eaLnBrk="1" hangingPunct="1">
              <a:lnSpc>
                <a:spcPct val="80000"/>
              </a:lnSpc>
            </a:pPr>
            <a:r>
              <a:rPr lang="en-US" sz="2200" dirty="0" smtClean="0"/>
              <a:t>802.15.4t Higher Rate </a:t>
            </a:r>
            <a:r>
              <a:rPr lang="en-US" sz="2200" dirty="0" err="1" smtClean="0"/>
              <a:t>Phy</a:t>
            </a:r>
            <a:r>
              <a:rPr lang="en-US" sz="2200" dirty="0" smtClean="0"/>
              <a:t> (HRP):   </a:t>
            </a:r>
            <a:r>
              <a:rPr lang="en-US" sz="2200" dirty="0"/>
              <a:t>PHY capable of 2 </a:t>
            </a:r>
            <a:r>
              <a:rPr lang="en-US" sz="2200" dirty="0" smtClean="0"/>
              <a:t>Mb/s </a:t>
            </a:r>
            <a:r>
              <a:rPr lang="en-US" sz="2200" dirty="0"/>
              <a:t>data rates, utilizing the </a:t>
            </a:r>
            <a:r>
              <a:rPr lang="en-US" sz="2200" dirty="0" smtClean="0"/>
              <a:t>2.4 GHz ISM band</a:t>
            </a:r>
            <a:r>
              <a:rPr lang="en-US" sz="2200" dirty="0"/>
              <a:t>, having backwards-compatibility to, and the same occupied bandwidth as, the present </a:t>
            </a:r>
            <a:r>
              <a:rPr lang="en-US" sz="2200" dirty="0" smtClean="0"/>
              <a:t>2.4 GHz </a:t>
            </a:r>
            <a:r>
              <a:rPr lang="en-US" sz="2200" dirty="0"/>
              <a:t>O-QPSK </a:t>
            </a:r>
            <a:r>
              <a:rPr lang="en-US" sz="2200" dirty="0" smtClean="0"/>
              <a:t>PHY, </a:t>
            </a:r>
            <a:r>
              <a:rPr lang="en-US" sz="2200" dirty="0"/>
              <a:t>and be simple to implement. </a:t>
            </a:r>
            <a:endParaRPr lang="en-US" sz="2200" dirty="0" smtClean="0"/>
          </a:p>
          <a:p>
            <a:pPr lvl="2" eaLnBrk="1" hangingPunct="1">
              <a:lnSpc>
                <a:spcPct val="80000"/>
              </a:lnSpc>
            </a:pPr>
            <a:r>
              <a:rPr lang="en-US" sz="2000" i="1" dirty="0" smtClean="0"/>
              <a:t>STATUS: CFP issued</a:t>
            </a:r>
            <a:endParaRPr lang="en-US" sz="2000" dirty="0" smtClean="0"/>
          </a:p>
          <a:p>
            <a:pPr lvl="1" eaLnBrk="1" hangingPunct="1">
              <a:lnSpc>
                <a:spcPct val="80000"/>
              </a:lnSpc>
            </a:pPr>
            <a:endParaRPr lang="en-US" sz="800" dirty="0"/>
          </a:p>
          <a:p>
            <a:pPr lvl="1" eaLnBrk="1" hangingPunct="1">
              <a:lnSpc>
                <a:spcPct val="80000"/>
              </a:lnSpc>
            </a:pPr>
            <a:endParaRPr lang="en-US" sz="800" dirty="0" smtClean="0"/>
          </a:p>
        </p:txBody>
      </p:sp>
    </p:spTree>
    <p:extLst>
      <p:ext uri="{BB962C8B-B14F-4D97-AF65-F5344CB8AC3E}">
        <p14:creationId xmlns:p14="http://schemas.microsoft.com/office/powerpoint/2010/main" val="125468422"/>
      </p:ext>
    </p:extLst>
  </p:cSld>
  <p:clrMapOvr>
    <a:masterClrMapping/>
  </p:clrMapOvr>
  <p:timing>
    <p:tnLst>
      <p:par>
        <p:cTn id="1" dur="indefinite" restart="never" nodeType="tmRoot"/>
      </p:par>
    </p:tnLst>
  </p:timing>
</p:sld>
</file>

<file path=ppt/theme/theme1.xml><?xml version="1.0" encoding="utf-8"?>
<a:theme xmlns:a="http://schemas.openxmlformats.org/drawingml/2006/main" name="Title slide">
  <a:themeElements>
    <a:clrScheme name="Title slid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itle slid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pitchFamily="34" charset="0"/>
            <a:ea typeface="MS PGothic"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pitchFamily="34" charset="0"/>
            <a:ea typeface="MS PGothic" pitchFamily="34" charset="-128"/>
          </a:defRPr>
        </a:defPPr>
      </a:lstStyle>
    </a:lnDef>
  </a:objectDefaults>
  <a:extraClrSchemeLst>
    <a:extraClrScheme>
      <a:clrScheme name="Title slid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Title slid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Title slid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Title slid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Title slid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Title slid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Title slid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Title slid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Title slid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Title slid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Title slid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Title slid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itle only">
  <a:themeElements>
    <a:clrScheme name="Title only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itle only">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pitchFamily="34" charset="0"/>
            <a:ea typeface="MS PGothic"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pitchFamily="34" charset="0"/>
            <a:ea typeface="MS PGothic" pitchFamily="34" charset="-128"/>
          </a:defRPr>
        </a:defPPr>
      </a:lstStyle>
    </a:lnDef>
  </a:objectDefaults>
  <a:extraClrSchemeLst>
    <a:extraClrScheme>
      <a:clrScheme name="Title only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Title only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Title only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Title only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Title only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Title only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Title only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Title only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Title only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Title only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Title only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Title only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24775</TotalTime>
  <Words>1140</Words>
  <Application>Microsoft Office PowerPoint</Application>
  <PresentationFormat>On-screen Show (4:3)</PresentationFormat>
  <Paragraphs>183</Paragraphs>
  <Slides>16</Slides>
  <Notes>3</Notes>
  <HiddenSlides>0</HiddenSlides>
  <MMClips>0</MMClips>
  <ScaleCrop>false</ScaleCrop>
  <HeadingPairs>
    <vt:vector size="4" baseType="variant">
      <vt:variant>
        <vt:lpstr>Theme</vt:lpstr>
      </vt:variant>
      <vt:variant>
        <vt:i4>2</vt:i4>
      </vt:variant>
      <vt:variant>
        <vt:lpstr>Slide Titles</vt:lpstr>
      </vt:variant>
      <vt:variant>
        <vt:i4>16</vt:i4>
      </vt:variant>
    </vt:vector>
  </HeadingPairs>
  <TitlesOfParts>
    <vt:vector size="18" baseType="lpstr">
      <vt:lpstr>Title slide</vt:lpstr>
      <vt:lpstr>Title only</vt:lpstr>
      <vt:lpstr>PowerPoint Presentation</vt:lpstr>
      <vt:lpstr>Disclaimer…</vt:lpstr>
      <vt:lpstr>IEEE 802 Organization</vt:lpstr>
      <vt:lpstr>802.15 Scope and Purpose</vt:lpstr>
      <vt:lpstr>802.15 Completed Projects</vt:lpstr>
      <vt:lpstr>802.15 Completed Projects</vt:lpstr>
      <vt:lpstr>802.15 Completed Projects</vt:lpstr>
      <vt:lpstr>802.15 Active Projects/Status</vt:lpstr>
      <vt:lpstr>802.15 Active Projects/Status (cont)</vt:lpstr>
      <vt:lpstr>802.15 Active Projects/Status (cont)</vt:lpstr>
      <vt:lpstr>802.15 Active Projects/Status (cont)</vt:lpstr>
      <vt:lpstr>802.15 Active Projects/Status (cont)</vt:lpstr>
      <vt:lpstr>802.15 Active Projects/Status (cont)</vt:lpstr>
      <vt:lpstr>802.15 Active Project Status</vt:lpstr>
      <vt:lpstr>802.15 Other Activity</vt:lpstr>
      <vt:lpstr>Questions?  Bob Heile, Chair IEEE 802.15 bheile@ieee.org www.ieee802.org/15</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 March 2011 workshop</dc:title>
  <dc:subject>IEEE 802 March 2011 workshop</dc:subject>
  <dc:creator>IEEE 802</dc:creator>
  <cp:lastModifiedBy>bheile</cp:lastModifiedBy>
  <cp:revision>649</cp:revision>
  <dcterms:created xsi:type="dcterms:W3CDTF">2009-09-07T19:24:44Z</dcterms:created>
  <dcterms:modified xsi:type="dcterms:W3CDTF">2016-02-15T14:54:03Z</dcterms:modified>
</cp:coreProperties>
</file>