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9" r:id="rId2"/>
    <p:sldId id="265" r:id="rId3"/>
    <p:sldId id="301" r:id="rId4"/>
    <p:sldId id="302" r:id="rId5"/>
    <p:sldId id="303" r:id="rId6"/>
    <p:sldId id="304" r:id="rId7"/>
    <p:sldId id="305" r:id="rId8"/>
    <p:sldId id="306" r:id="rId9"/>
    <p:sldId id="264" r:id="rId10"/>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646" autoAdjust="0"/>
  </p:normalViewPr>
  <p:slideViewPr>
    <p:cSldViewPr snapToGrid="0">
      <p:cViewPr>
        <p:scale>
          <a:sx n="100" d="100"/>
          <a:sy n="100" d="100"/>
        </p:scale>
        <p:origin x="-360" y="-58"/>
      </p:cViewPr>
      <p:guideLst>
        <p:guide orient="horz" pos="2160"/>
        <p:guide pos="2880"/>
      </p:guideLst>
    </p:cSldViewPr>
  </p:slideViewPr>
  <p:outlineViewPr>
    <p:cViewPr>
      <p:scale>
        <a:sx n="33" d="100"/>
        <a:sy n="33" d="100"/>
      </p:scale>
      <p:origin x="0" y="49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196079"/>
            <a:ext cx="2758130"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sz="1100"/>
            </a:lvl1pPr>
          </a:lstStyle>
          <a:p>
            <a:r>
              <a:rPr lang="en-US"/>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858">
              <a:defRPr sz="1100"/>
            </a:lvl1pPr>
          </a:lstStyle>
          <a:p>
            <a:r>
              <a:rPr lang="en-US"/>
              <a:t>Page </a:t>
            </a:r>
            <a:fld id="{3BAC553E-1632-46BB-AD87-87036F0A01ED}" type="slidenum">
              <a:rPr lang="en-US"/>
              <a:pPr/>
              <a:t>‹Nr.›</a:t>
            </a:fld>
            <a:endParaRPr lang="en-US"/>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3079" name="Rectangle 7"/>
          <p:cNvSpPr>
            <a:spLocks noChangeArrowheads="1"/>
          </p:cNvSpPr>
          <p:nvPr/>
        </p:nvSpPr>
        <p:spPr bwMode="auto">
          <a:xfrm>
            <a:off x="710256" y="9905482"/>
            <a:ext cx="728133" cy="184666"/>
          </a:xfrm>
          <a:prstGeom prst="rect">
            <a:avLst/>
          </a:prstGeom>
          <a:noFill/>
          <a:ln w="9525">
            <a:noFill/>
            <a:miter lim="800000"/>
            <a:headEnd/>
            <a:tailEnd/>
          </a:ln>
          <a:effectLst/>
        </p:spPr>
        <p:txBody>
          <a:bodyPr lIns="0" tIns="0" rIns="0" bIns="0">
            <a:spAutoFit/>
          </a:bodyPr>
          <a:lstStyle/>
          <a:p>
            <a:pPr defTabSz="997858"/>
            <a:r>
              <a:rPr lang="en-US"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 xmlns:p14="http://schemas.microsoft.com/office/powerpoint/2010/main" val="76232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2051" name="Rectangle 3"/>
          <p:cNvSpPr>
            <a:spLocks noGrp="1" noChangeArrowheads="1"/>
          </p:cNvSpPr>
          <p:nvPr>
            <p:ph type="dt" idx="1"/>
          </p:nvPr>
        </p:nvSpPr>
        <p:spPr bwMode="auto">
          <a:xfrm>
            <a:off x="669623" y="108544"/>
            <a:ext cx="280201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a:lvl1pPr>
          </a:lstStyle>
          <a:p>
            <a:r>
              <a:rPr lang="en-US"/>
              <a:t>Page </a:t>
            </a:r>
            <a:fld id="{1E6C07B4-BB24-438D-87A0-B79A0C0B63CB}" type="slidenum">
              <a:rPr lang="en-US"/>
              <a:pPr/>
              <a:t>‹Nr.›</a:t>
            </a:fld>
            <a:endParaRPr lang="en-US"/>
          </a:p>
        </p:txBody>
      </p:sp>
      <p:sp>
        <p:nvSpPr>
          <p:cNvPr id="2056" name="Rectangle 8"/>
          <p:cNvSpPr>
            <a:spLocks noChangeArrowheads="1"/>
          </p:cNvSpPr>
          <p:nvPr/>
        </p:nvSpPr>
        <p:spPr bwMode="auto">
          <a:xfrm>
            <a:off x="741136" y="9908983"/>
            <a:ext cx="728133" cy="184666"/>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 xmlns:p14="http://schemas.microsoft.com/office/powerpoint/2010/main" val="4269378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525C387A-8238-4D3E-A084-5428CD54B8D5}"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C3EDA6DA-8C19-40E2-816F-1AE6A4528EF9}"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dirty="0"/>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9CA51FD3-D219-4F15-BBEC-19406F037D66}"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D8E7F6C2-DF2F-4116-8D71-DCDEFB590920}" type="slidenum">
              <a:rPr lang="en-US"/>
              <a:pPr/>
              <a:t>‹Nr.›</a:t>
            </a:fld>
            <a:endParaRPr lang="en-US"/>
          </a:p>
        </p:txBody>
      </p:sp>
      <p:sp>
        <p:nvSpPr>
          <p:cNvPr id="7" name="Datumsplatzhalter 3"/>
          <p:cNvSpPr>
            <a:spLocks noGrp="1"/>
          </p:cNvSpPr>
          <p:nvPr>
            <p:ph type="dt" sz="half" idx="10"/>
          </p:nvPr>
        </p:nvSpPr>
        <p:spPr>
          <a:xfrm>
            <a:off x="685800" y="378281"/>
            <a:ext cx="1600200" cy="215444"/>
          </a:xfrm>
        </p:spPr>
        <p:txBody>
          <a:bodyPr/>
          <a:lstStyle>
            <a:lvl1pPr>
              <a:defRPr/>
            </a:lvl1pPr>
          </a:lstStyle>
          <a:p>
            <a:r>
              <a:rPr lang="en-US"/>
              <a:t>&lt;month year&gt;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6AD22946-1A4B-488C-8C44-CAE0A6B61614}"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49F8486E-9C3F-4121-AED1-677A3F6C0F73}"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a:t>&lt;month year&gt;</a:t>
            </a:r>
          </a:p>
        </p:txBody>
      </p:sp>
      <p:sp>
        <p:nvSpPr>
          <p:cNvPr id="8" name="Fußzeilenplatzhalter 7"/>
          <p:cNvSpPr>
            <a:spLocks noGrp="1"/>
          </p:cNvSpPr>
          <p:nvPr>
            <p:ph type="ftr" sz="quarter" idx="11"/>
          </p:nvPr>
        </p:nvSpPr>
        <p:spPr/>
        <p:txBody>
          <a:bodyPr/>
          <a:lstStyle>
            <a:lvl1pPr>
              <a:defRPr/>
            </a:lvl1pPr>
          </a:lstStyle>
          <a:p>
            <a:r>
              <a:rPr lang="en-US"/>
              <a:t>&lt;author&gt;, &lt;company&gt;</a:t>
            </a:r>
          </a:p>
        </p:txBody>
      </p:sp>
      <p:sp>
        <p:nvSpPr>
          <p:cNvPr id="9" name="Foliennummernplatzhalter 8"/>
          <p:cNvSpPr>
            <a:spLocks noGrp="1"/>
          </p:cNvSpPr>
          <p:nvPr>
            <p:ph type="sldNum" sz="quarter" idx="12"/>
          </p:nvPr>
        </p:nvSpPr>
        <p:spPr/>
        <p:txBody>
          <a:bodyPr/>
          <a:lstStyle>
            <a:lvl1pPr>
              <a:defRPr/>
            </a:lvl1pPr>
          </a:lstStyle>
          <a:p>
            <a:r>
              <a:rPr lang="en-US"/>
              <a:t>Slide </a:t>
            </a:r>
            <a:fld id="{414EE501-66D6-4ED8-A98B-DBE3F1441DC4}"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a:t>&lt;month year&gt;</a:t>
            </a:r>
          </a:p>
        </p:txBody>
      </p:sp>
      <p:sp>
        <p:nvSpPr>
          <p:cNvPr id="4" name="Fußzeilenplatzhalter 3"/>
          <p:cNvSpPr>
            <a:spLocks noGrp="1"/>
          </p:cNvSpPr>
          <p:nvPr>
            <p:ph type="ftr" sz="quarter" idx="11"/>
          </p:nvPr>
        </p:nvSpPr>
        <p:spPr/>
        <p:txBody>
          <a:bodyPr/>
          <a:lstStyle>
            <a:lvl1pPr>
              <a:defRPr/>
            </a:lvl1pPr>
          </a:lstStyle>
          <a:p>
            <a:r>
              <a:rPr lang="en-US"/>
              <a:t>&lt;author&gt;, &lt;company&gt;</a:t>
            </a:r>
          </a:p>
        </p:txBody>
      </p:sp>
      <p:sp>
        <p:nvSpPr>
          <p:cNvPr id="5" name="Foliennummernplatzhalter 4"/>
          <p:cNvSpPr>
            <a:spLocks noGrp="1"/>
          </p:cNvSpPr>
          <p:nvPr>
            <p:ph type="sldNum" sz="quarter" idx="12"/>
          </p:nvPr>
        </p:nvSpPr>
        <p:spPr/>
        <p:txBody>
          <a:bodyPr/>
          <a:lstStyle>
            <a:lvl1pPr>
              <a:defRPr/>
            </a:lvl1pPr>
          </a:lstStyle>
          <a:p>
            <a:r>
              <a:rPr lang="en-US"/>
              <a:t>Slide </a:t>
            </a:r>
            <a:fld id="{6FDFCD56-6E23-4ED9-8FB9-6861A9CC02CC}"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a:lvl1pPr>
          </a:lstStyle>
          <a:p>
            <a:r>
              <a:rPr lang="en-US" dirty="0" smtClean="0"/>
              <a:t>Thomas Kürner, TU Braunschweig</a:t>
            </a:r>
            <a:endParaRPr lang="en-US" dirty="0"/>
          </a:p>
        </p:txBody>
      </p:sp>
      <p:sp>
        <p:nvSpPr>
          <p:cNvPr id="4" name="Foliennummernplatzhalter 3"/>
          <p:cNvSpPr>
            <a:spLocks noGrp="1"/>
          </p:cNvSpPr>
          <p:nvPr>
            <p:ph type="sldNum" sz="quarter" idx="12"/>
          </p:nvPr>
        </p:nvSpPr>
        <p:spPr/>
        <p:txBody>
          <a:bodyPr/>
          <a:lstStyle>
            <a:lvl1pPr>
              <a:defRPr/>
            </a:lvl1pPr>
          </a:lstStyle>
          <a:p>
            <a:r>
              <a:rPr lang="en-US"/>
              <a:t>Slide </a:t>
            </a:r>
            <a:fld id="{D0FF068C-9A81-4A5F-8F84-6EE3A290DD00}" type="slidenum">
              <a:rPr lang="en-US"/>
              <a:pPr/>
              <a:t>‹Nr.›</a:t>
            </a:fld>
            <a:endParaRPr lang="en-US"/>
          </a:p>
        </p:txBody>
      </p:sp>
      <p:sp>
        <p:nvSpPr>
          <p:cNvPr id="5" name="Datumsplatzhalter 3"/>
          <p:cNvSpPr>
            <a:spLocks noGrp="1"/>
          </p:cNvSpPr>
          <p:nvPr>
            <p:ph type="dt" sz="half" idx="10"/>
          </p:nvPr>
        </p:nvSpPr>
        <p:spPr>
          <a:xfrm>
            <a:off x="685800" y="378281"/>
            <a:ext cx="1600200" cy="215444"/>
          </a:xfrm>
        </p:spPr>
        <p:txBody>
          <a:bodyPr/>
          <a:lstStyle>
            <a:lvl1pPr>
              <a:defRPr/>
            </a:lvl1pPr>
          </a:lstStyle>
          <a:p>
            <a:r>
              <a:rPr lang="en-US"/>
              <a:t>&lt;month year&gt;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76F72D51-5D33-46E4-A0A2-5F21FB7F9123}"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9CF003C6-0785-4060-85F0-A5AFF34B04DD}"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dirty="0" smtClean="0"/>
              <a:t>Titelmasterformat durch Klicken bearbeiten</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January 2014</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Thomas Kürner (TU Braunschweig) et. al.</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CA028F1-D738-48FE-BE50-E58F6D2C58CF}" type="slidenum">
              <a:rPr lang="en-US"/>
              <a:pPr/>
              <a:t>‹Nr.›</a:t>
            </a:fld>
            <a:endParaRPr lang="en-US"/>
          </a:p>
        </p:txBody>
      </p:sp>
      <p:sp>
        <p:nvSpPr>
          <p:cNvPr id="1031" name="Rectangle 7"/>
          <p:cNvSpPr>
            <a:spLocks noChangeArrowheads="1"/>
          </p:cNvSpPr>
          <p:nvPr/>
        </p:nvSpPr>
        <p:spPr bwMode="auto">
          <a:xfrm>
            <a:off x="362608" y="394156"/>
            <a:ext cx="8095594" cy="215444"/>
          </a:xfrm>
          <a:prstGeom prst="rect">
            <a:avLst/>
          </a:prstGeom>
          <a:noFill/>
          <a:ln w="9525">
            <a:noFill/>
            <a:miter lim="800000"/>
            <a:headEnd/>
            <a:tailEnd/>
          </a:ln>
          <a:effectLst/>
        </p:spPr>
        <p:txBody>
          <a:bodyPr wrap="square" lIns="0" tIns="0" rIns="0" bIns="0" anchor="b">
            <a:spAutoFit/>
          </a:bodyPr>
          <a:lstStyle/>
          <a:p>
            <a:pPr marL="982663" marR="0" lvl="4" indent="0" algn="r" defTabSz="914400" rtl="0" eaLnBrk="0" fontAlgn="base" latinLnBrk="0" hangingPunct="0">
              <a:lnSpc>
                <a:spcPct val="100000"/>
              </a:lnSpc>
              <a:spcBef>
                <a:spcPct val="0"/>
              </a:spcBef>
              <a:spcAft>
                <a:spcPct val="0"/>
              </a:spcAft>
              <a:buClrTx/>
              <a:buSzTx/>
              <a:buFontTx/>
              <a:buNone/>
              <a:tabLst/>
              <a:defRPr/>
            </a:pPr>
            <a:r>
              <a:rPr lang="en-US" sz="1400" b="1" dirty="0"/>
              <a:t>doc.: IEEE </a:t>
            </a:r>
            <a:r>
              <a:rPr lang="en-US" sz="1400" b="1" dirty="0" smtClean="0"/>
              <a:t>802. </a:t>
            </a:r>
            <a:r>
              <a:rPr lang="en-US" sz="1400" b="1" dirty="0" smtClean="0"/>
              <a:t>15-16-0148-01-003d_ASCII_Format_for_the_CTFs</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8.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9.png"/><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667544" y="378281"/>
            <a:ext cx="1600200" cy="215444"/>
          </a:xfrm>
        </p:spPr>
        <p:txBody>
          <a:bodyPr/>
          <a:lstStyle/>
          <a:p>
            <a:r>
              <a:rPr lang="en-US" dirty="0" smtClean="0"/>
              <a:t>January 2016</a:t>
            </a:r>
          </a:p>
        </p:txBody>
      </p:sp>
      <p:sp>
        <p:nvSpPr>
          <p:cNvPr id="6" name="Foliennummernplatzhalter 3"/>
          <p:cNvSpPr>
            <a:spLocks noGrp="1"/>
          </p:cNvSpPr>
          <p:nvPr>
            <p:ph type="sldNum" sz="quarter" idx="12"/>
          </p:nvPr>
        </p:nvSpPr>
        <p:spPr/>
        <p:txBody>
          <a:bodyPr/>
          <a:lstStyle/>
          <a:p>
            <a:r>
              <a:rPr lang="en-US" dirty="0"/>
              <a:t>Slide </a:t>
            </a:r>
            <a:fld id="{81095783-45F1-4BC3-AE2A-29FF2428E513}" type="slidenum">
              <a:rPr lang="en-US"/>
              <a:pPr/>
              <a:t>1</a:t>
            </a:fld>
            <a:endParaRPr lang="en-US" dirty="0"/>
          </a:p>
        </p:txBody>
      </p:sp>
      <p:sp>
        <p:nvSpPr>
          <p:cNvPr id="27651" name="Rectangle 3"/>
          <p:cNvSpPr>
            <a:spLocks noChangeArrowheads="1"/>
          </p:cNvSpPr>
          <p:nvPr/>
        </p:nvSpPr>
        <p:spPr bwMode="auto">
          <a:xfrm>
            <a:off x="152400" y="609600"/>
            <a:ext cx="8629291" cy="5386090"/>
          </a:xfrm>
          <a:prstGeom prst="rect">
            <a:avLst/>
          </a:prstGeom>
          <a:noFill/>
          <a:ln w="12700">
            <a:noFill/>
            <a:miter lim="800000"/>
            <a:headEnd type="none" w="sm" len="sm"/>
            <a:tailEnd type="none" w="sm" len="sm"/>
          </a:ln>
          <a:effectLst/>
        </p:spPr>
        <p:txBody>
          <a:bodyPr wrap="square">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de-DE" sz="1600" dirty="0" smtClean="0"/>
              <a:t>ASCII-Format for the Channel Transfer Functions</a:t>
            </a:r>
          </a:p>
          <a:p>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 8 February 2016</a:t>
            </a:r>
            <a:endParaRPr lang="en-US" sz="1600" dirty="0">
              <a:solidFill>
                <a:schemeClr val="tx2"/>
              </a:solidFill>
            </a:endParaRPr>
          </a:p>
          <a:p>
            <a:r>
              <a:rPr lang="en-US" sz="1600" b="1" dirty="0">
                <a:solidFill>
                  <a:schemeClr val="tx2"/>
                </a:solidFill>
              </a:rPr>
              <a:t>Source:</a:t>
            </a:r>
            <a:r>
              <a:rPr lang="en-US" sz="1600" dirty="0">
                <a:solidFill>
                  <a:schemeClr val="tx2"/>
                </a:solidFill>
              </a:rPr>
              <a:t> </a:t>
            </a:r>
            <a:r>
              <a:rPr lang="en-US" sz="1600" dirty="0" smtClean="0">
                <a:solidFill>
                  <a:schemeClr val="tx2"/>
                </a:solidFill>
              </a:rPr>
              <a:t>	Alexander Fricke, TU Braunschweig</a:t>
            </a:r>
          </a:p>
          <a:p>
            <a:r>
              <a:rPr lang="fr-FR" sz="1600" dirty="0" smtClean="0">
                <a:solidFill>
                  <a:schemeClr val="tx2"/>
                </a:solidFill>
              </a:rPr>
              <a:t>	</a:t>
            </a:r>
            <a:endParaRPr lang="en-US" sz="1600" dirty="0">
              <a:solidFill>
                <a:schemeClr val="tx2"/>
              </a:solidFill>
            </a:endParaRPr>
          </a:p>
          <a:p>
            <a:endParaRPr lang="en-US" sz="1600" dirty="0" smtClean="0">
              <a:solidFill>
                <a:schemeClr val="tx2"/>
              </a:solidFill>
            </a:endParaRPr>
          </a:p>
          <a:p>
            <a:r>
              <a:rPr lang="en-US" sz="1600" dirty="0" smtClean="0">
                <a:solidFill>
                  <a:schemeClr val="tx2"/>
                </a:solidFill>
              </a:rPr>
              <a:t>E-Mail: 	fricke@ifn.ing.tu-bs.de</a:t>
            </a:r>
          </a:p>
          <a:p>
            <a:pPr>
              <a:spcBef>
                <a:spcPts val="600"/>
              </a:spcBef>
              <a:spcAft>
                <a:spcPts val="600"/>
              </a:spcAft>
            </a:pPr>
            <a:r>
              <a:rPr lang="en-US" sz="1600" b="1" dirty="0" smtClean="0">
                <a:solidFill>
                  <a:schemeClr val="tx2"/>
                </a:solidFill>
              </a:rPr>
              <a:t>Re:</a:t>
            </a:r>
            <a:r>
              <a:rPr lang="en-US" sz="1600" dirty="0" smtClean="0">
                <a:solidFill>
                  <a:schemeClr val="tx2"/>
                </a:solidFill>
              </a:rPr>
              <a:t> n/a</a:t>
            </a:r>
            <a:endParaRPr lang="en-US" dirty="0" smtClean="0">
              <a:solidFill>
                <a:schemeClr val="tx2"/>
              </a:solidFill>
            </a:endParaRPr>
          </a:p>
          <a:p>
            <a:r>
              <a:rPr lang="en-US" sz="1600" b="1" dirty="0" smtClean="0">
                <a:solidFill>
                  <a:schemeClr val="tx2"/>
                </a:solidFill>
              </a:rPr>
              <a:t>Abstract:</a:t>
            </a:r>
            <a:r>
              <a:rPr lang="en-US" sz="1600" dirty="0" smtClean="0">
                <a:solidFill>
                  <a:schemeClr val="tx2"/>
                </a:solidFill>
              </a:rPr>
              <a:t>	Proposal of an ASCII-format for providing the channel transfer functions as defined in the Channel Modeling Document.</a:t>
            </a:r>
          </a:p>
          <a:p>
            <a:pPr>
              <a:spcBef>
                <a:spcPts val="600"/>
              </a:spcBef>
              <a:spcAft>
                <a:spcPts val="600"/>
              </a:spcAft>
            </a:pPr>
            <a:r>
              <a:rPr lang="en-US" sz="1600" b="1" dirty="0" smtClean="0">
                <a:solidFill>
                  <a:schemeClr val="tx2"/>
                </a:solidFill>
              </a:rPr>
              <a:t>Purpose: </a:t>
            </a:r>
            <a:r>
              <a:rPr lang="en-US" sz="1600" dirty="0" smtClean="0">
                <a:solidFill>
                  <a:schemeClr val="tx2"/>
                </a:solidFill>
              </a:rPr>
              <a:t>Contribution towards developing an intra-device channel model for use in TG 3d</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a:t>
            </a:r>
            <a:r>
              <a:rPr lang="en-US" sz="1600" dirty="0" smtClean="0">
                <a:solidFill>
                  <a:schemeClr val="tx2"/>
                </a:solidFill>
              </a:rPr>
              <a:t> prepared </a:t>
            </a:r>
            <a:r>
              <a:rPr lang="en-US" sz="1600" dirty="0">
                <a:solidFill>
                  <a:schemeClr val="tx2"/>
                </a:solidFill>
              </a:rPr>
              <a:t>to assist the IEEE P802.15</a:t>
            </a:r>
            <a:r>
              <a:rPr lang="en-US" sz="1600" dirty="0" smtClean="0">
                <a:solidFill>
                  <a:schemeClr val="tx2"/>
                </a:solidFill>
              </a:rPr>
              <a:t>. </a:t>
            </a:r>
            <a:r>
              <a:rPr lang="en-US" sz="1600" dirty="0">
                <a:solidFill>
                  <a:schemeClr val="tx2"/>
                </a:solidFill>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r>
              <a:rPr lang="en-US" sz="1600" dirty="0" smtClean="0">
                <a:solidFill>
                  <a:schemeClr val="tx2"/>
                </a:solidFill>
              </a:rPr>
              <a:t>.</a:t>
            </a:r>
          </a:p>
          <a:p>
            <a:r>
              <a:rPr lang="en-US" sz="1600" b="1" dirty="0" smtClean="0">
                <a:solidFill>
                  <a:schemeClr val="tx2"/>
                </a:solidFill>
              </a:rPr>
              <a:t>Release</a:t>
            </a:r>
            <a:r>
              <a:rPr lang="en-US" sz="1600" b="1" dirty="0">
                <a:solidFill>
                  <a:schemeClr val="tx2"/>
                </a:solidFill>
              </a:rPr>
              <a:t>:</a:t>
            </a:r>
            <a:r>
              <a:rPr lang="en-US" sz="1600" dirty="0">
                <a:solidFill>
                  <a:schemeClr val="tx2"/>
                </a:solidFill>
              </a:rPr>
              <a:t>	The contributor acknowledges and accepts that this contribution becomes the property of IEEE and may be made publicly available by P802.15.	</a:t>
            </a:r>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69243"/>
            <a:ext cx="7772400" cy="1470025"/>
          </a:xfrm>
        </p:spPr>
        <p:txBody>
          <a:bodyPr/>
          <a:lstStyle/>
          <a:p>
            <a:r>
              <a:rPr lang="de-DE" smtClean="0"/>
              <a:t>ASCII-Format for the</a:t>
            </a:r>
            <a:r>
              <a:rPr lang="de-DE" dirty="0" smtClean="0"/>
              <a:t/>
            </a:r>
            <a:br>
              <a:rPr lang="de-DE" dirty="0" smtClean="0"/>
            </a:br>
            <a:r>
              <a:rPr lang="de-DE" dirty="0" smtClean="0"/>
              <a:t>Channel Transfer Functions</a:t>
            </a:r>
            <a:endParaRPr lang="de-DE" dirty="0"/>
          </a:p>
        </p:txBody>
      </p:sp>
      <p:sp>
        <p:nvSpPr>
          <p:cNvPr id="3" name="Untertitel 2"/>
          <p:cNvSpPr>
            <a:spLocks noGrp="1"/>
          </p:cNvSpPr>
          <p:nvPr>
            <p:ph type="subTitle" idx="1"/>
          </p:nvPr>
        </p:nvSpPr>
        <p:spPr>
          <a:xfrm>
            <a:off x="444063" y="3426279"/>
            <a:ext cx="8166537" cy="1752600"/>
          </a:xfrm>
        </p:spPr>
        <p:txBody>
          <a:bodyPr/>
          <a:lstStyle/>
          <a:p>
            <a:r>
              <a:rPr lang="de-DE" sz="2400" dirty="0" smtClean="0"/>
              <a:t>Alexander Fricke</a:t>
            </a:r>
          </a:p>
          <a:p>
            <a:r>
              <a:rPr lang="de-DE" sz="2400" dirty="0" smtClean="0"/>
              <a:t>TU Braunschweig</a:t>
            </a:r>
          </a:p>
        </p:txBody>
      </p:sp>
      <p:sp>
        <p:nvSpPr>
          <p:cNvPr id="5"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2</a:t>
            </a:fld>
            <a:endParaRPr lang="en-US" dirty="0"/>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smtClean="0"/>
              <a:t>Thoughts</a:t>
            </a:r>
            <a:r>
              <a:rPr lang="de-DE" dirty="0" smtClean="0"/>
              <a:t> on Channel Realizations</a:t>
            </a:r>
            <a:br>
              <a:rPr lang="de-DE" dirty="0" smtClean="0"/>
            </a:br>
            <a:r>
              <a:rPr lang="de-DE" dirty="0" smtClean="0"/>
              <a:t>(Reprise)</a:t>
            </a:r>
            <a:endParaRPr lang="de-DE" dirty="0"/>
          </a:p>
        </p:txBody>
      </p:sp>
      <p:sp>
        <p:nvSpPr>
          <p:cNvPr id="7"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3</a:t>
            </a:fld>
            <a:endParaRPr lang="en-US" dirty="0"/>
          </a:p>
        </p:txBody>
      </p:sp>
      <p:sp>
        <p:nvSpPr>
          <p:cNvPr id="9"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sp>
        <p:nvSpPr>
          <p:cNvPr id="11" name="Rechteck 10"/>
          <p:cNvSpPr/>
          <p:nvPr/>
        </p:nvSpPr>
        <p:spPr>
          <a:xfrm>
            <a:off x="228599" y="1257301"/>
            <a:ext cx="8658225" cy="3884140"/>
          </a:xfrm>
          <a:prstGeom prst="rect">
            <a:avLst/>
          </a:prstGeom>
        </p:spPr>
        <p:txBody>
          <a:bodyPr wrap="square">
            <a:spAutoFit/>
          </a:bodyPr>
          <a:lstStyle/>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System proposals will have to be tested against a set of channel realizations that will be derived as described in the CMD</a:t>
            </a:r>
          </a:p>
          <a:p>
            <a:pPr marL="439738" lvl="2" indent="-436563" defTabSz="4160838">
              <a:lnSpc>
                <a:spcPct val="110000"/>
              </a:lnSpc>
              <a:buClr>
                <a:schemeClr val="tx1"/>
              </a:buClr>
              <a:buSzPct val="100000"/>
              <a:buFont typeface="Arial" charset="0"/>
              <a:buChar char="■"/>
            </a:pPr>
            <a:r>
              <a:rPr lang="en-US" sz="1600" dirty="0" smtClean="0"/>
              <a:t>These channel realizations come in the form of Channel Transfer Functions (CTFs)</a:t>
            </a:r>
          </a:p>
          <a:p>
            <a:pPr marL="439738" lvl="2" indent="-436563" defTabSz="4160838">
              <a:lnSpc>
                <a:spcPct val="110000"/>
              </a:lnSpc>
              <a:buClr>
                <a:schemeClr val="tx1"/>
              </a:buClr>
              <a:buSzPct val="100000"/>
              <a:buFont typeface="Arial" charset="0"/>
              <a:buChar char="■"/>
            </a:pPr>
            <a:r>
              <a:rPr lang="en-US" sz="1600" dirty="0" smtClean="0"/>
              <a:t>A set of 10 mandatory and 100 optional CTFs will be provided for each application case</a:t>
            </a:r>
          </a:p>
          <a:p>
            <a:pPr marL="439738" lvl="2" indent="-436563" defTabSz="4160838">
              <a:lnSpc>
                <a:spcPct val="110000"/>
              </a:lnSpc>
              <a:buClr>
                <a:schemeClr val="tx1"/>
              </a:buClr>
              <a:buSzPct val="100000"/>
              <a:buFont typeface="Arial" charset="0"/>
              <a:buChar char="■"/>
            </a:pPr>
            <a:r>
              <a:rPr lang="en-US" sz="1600" dirty="0" smtClean="0"/>
              <a:t>These CTFs have to be evaluated by the proposers to create the Channel Impulse Responses needed for the system simulations</a:t>
            </a:r>
          </a:p>
          <a:p>
            <a:pPr marL="439738" lvl="2" indent="-436563" defTabSz="4160838">
              <a:lnSpc>
                <a:spcPct val="110000"/>
              </a:lnSpc>
              <a:buClr>
                <a:schemeClr val="tx1"/>
              </a:buClr>
              <a:buSzPct val="100000"/>
              <a:buFont typeface="Arial" charset="0"/>
              <a:buChar char="■"/>
            </a:pPr>
            <a:r>
              <a:rPr lang="en-US" sz="1600" dirty="0" smtClean="0"/>
              <a:t>The proposers have to take care of the adequate methodology, e.g. IFFT parameters, filter functions. The methodology has to be documented in the respective proposal</a:t>
            </a:r>
          </a:p>
          <a:p>
            <a:pPr marL="439738" lvl="2" indent="-436563" defTabSz="4160838">
              <a:lnSpc>
                <a:spcPct val="110000"/>
              </a:lnSpc>
              <a:buClr>
                <a:schemeClr val="tx1"/>
              </a:buClr>
              <a:buSzPct val="100000"/>
              <a:buFont typeface="Arial" charset="0"/>
              <a:buChar char="■"/>
            </a:pPr>
            <a:r>
              <a:rPr lang="en-US" sz="1600" dirty="0" smtClean="0"/>
              <a:t>The CTFs shall be stored in ASCII format, utilizing appropriate variable names, indices and annotations</a:t>
            </a:r>
          </a:p>
          <a:p>
            <a:pPr marL="439738" lvl="2" indent="-436563" defTabSz="4160838">
              <a:lnSpc>
                <a:spcPct val="110000"/>
              </a:lnSpc>
              <a:buClr>
                <a:schemeClr val="tx1"/>
              </a:buClr>
              <a:buSzPct val="100000"/>
              <a:buFont typeface="Arial" charset="0"/>
              <a:buChar char="■"/>
            </a:pPr>
            <a:r>
              <a:rPr lang="en-US" sz="1600" dirty="0" smtClean="0"/>
              <a:t>The ASCII-files will then be provided on mentor, preferably embedded within the CMD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5800" y="573662"/>
            <a:ext cx="7772400" cy="1066800"/>
          </a:xfrm>
        </p:spPr>
        <p:txBody>
          <a:bodyPr/>
          <a:lstStyle/>
          <a:p>
            <a:r>
              <a:rPr lang="de-DE" dirty="0" err="1" smtClean="0"/>
              <a:t>Proposed</a:t>
            </a:r>
            <a:r>
              <a:rPr lang="de-DE" dirty="0" smtClean="0"/>
              <a:t> Format (1)</a:t>
            </a:r>
            <a:endParaRPr lang="de-DE" dirty="0"/>
          </a:p>
        </p:txBody>
      </p:sp>
      <p:sp>
        <p:nvSpPr>
          <p:cNvPr id="7"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4</a:t>
            </a:fld>
            <a:endParaRPr lang="en-US" dirty="0"/>
          </a:p>
        </p:txBody>
      </p:sp>
      <p:sp>
        <p:nvSpPr>
          <p:cNvPr id="9"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sp>
        <p:nvSpPr>
          <p:cNvPr id="11" name="Rechteck 10"/>
          <p:cNvSpPr/>
          <p:nvPr/>
        </p:nvSpPr>
        <p:spPr>
          <a:xfrm>
            <a:off x="228599" y="1257301"/>
            <a:ext cx="8658225" cy="4154984"/>
          </a:xfrm>
          <a:prstGeom prst="rect">
            <a:avLst/>
          </a:prstGeom>
        </p:spPr>
        <p:txBody>
          <a:bodyPr wrap="square">
            <a:spAutoFit/>
          </a:bodyPr>
          <a:lstStyle/>
          <a:p>
            <a:pPr marL="439738" lvl="2" indent="-436563" defTabSz="4160838">
              <a:lnSpc>
                <a:spcPct val="110000"/>
              </a:lnSpc>
              <a:buClr>
                <a:schemeClr val="tx1"/>
              </a:buClr>
              <a:buSzPct val="100000"/>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Each ASCII-file shall start with a header containing at least</a:t>
            </a:r>
          </a:p>
          <a:p>
            <a:pPr marL="896938" lvl="3" indent="-436563" defTabSz="4160838">
              <a:lnSpc>
                <a:spcPct val="110000"/>
              </a:lnSpc>
              <a:buClr>
                <a:schemeClr val="tx1"/>
              </a:buClr>
              <a:buSzPct val="100000"/>
              <a:buFont typeface="Arial" charset="0"/>
              <a:buChar char="■"/>
            </a:pPr>
            <a:endParaRPr lang="en-US" sz="1600" dirty="0" smtClean="0"/>
          </a:p>
          <a:p>
            <a:pPr marL="896938" lvl="3" indent="-436563" defTabSz="4160838">
              <a:lnSpc>
                <a:spcPct val="110000"/>
              </a:lnSpc>
              <a:buClr>
                <a:schemeClr val="tx1"/>
              </a:buClr>
              <a:buSzPct val="100000"/>
              <a:buFont typeface="Arial" charset="0"/>
              <a:buChar char="■"/>
            </a:pPr>
            <a:r>
              <a:rPr lang="en-US" sz="1600" dirty="0" smtClean="0"/>
              <a:t>The frequency range and the number of frequency bins</a:t>
            </a:r>
          </a:p>
          <a:p>
            <a:pPr marL="896938" lvl="3" indent="-436563" defTabSz="4160838">
              <a:lnSpc>
                <a:spcPct val="110000"/>
              </a:lnSpc>
              <a:buClr>
                <a:schemeClr val="tx1"/>
              </a:buClr>
              <a:buSzPct val="100000"/>
              <a:buFont typeface="Arial" charset="0"/>
              <a:buChar char="■"/>
            </a:pPr>
            <a:r>
              <a:rPr lang="en-US" sz="1600" dirty="0" smtClean="0"/>
              <a:t>Information on the assumed antenna characteristics (if multiple exist)</a:t>
            </a:r>
          </a:p>
          <a:p>
            <a:pPr marL="896938" lvl="3" indent="-436563" defTabSz="4160838">
              <a:lnSpc>
                <a:spcPct val="110000"/>
              </a:lnSpc>
              <a:buClr>
                <a:schemeClr val="tx1"/>
              </a:buClr>
              <a:buSzPct val="100000"/>
              <a:buFont typeface="Arial" charset="0"/>
              <a:buChar char="■"/>
            </a:pPr>
            <a:r>
              <a:rPr lang="en-US" sz="1600" dirty="0" smtClean="0"/>
              <a:t>Information on the geometrical configuration (if multiple exist)</a:t>
            </a:r>
          </a:p>
          <a:p>
            <a:pPr marL="896938" lvl="3"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Each CTF shall have its unique id indicating the application case (Close Proximity, Intra-Device, Backhaul/</a:t>
            </a:r>
            <a:r>
              <a:rPr lang="en-US" sz="1600" dirty="0" err="1" smtClean="0"/>
              <a:t>Fronthaul</a:t>
            </a:r>
            <a:r>
              <a:rPr lang="en-US" sz="1600" dirty="0" smtClean="0"/>
              <a:t>,  Data Center), imperative (mandatory, optional) and serial number (1…10 for mandatory and 1…100 for optional)</a:t>
            </a:r>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The CTFs may be stored in more than one ASCII-file as long as a consistent indexing is preserved</a:t>
            </a:r>
          </a:p>
          <a:p>
            <a:pPr marL="896938" lvl="3" indent="-436563" defTabSz="4160838">
              <a:lnSpc>
                <a:spcPct val="110000"/>
              </a:lnSpc>
              <a:buClr>
                <a:schemeClr val="tx1"/>
              </a:buClr>
              <a:buSzPct val="100000"/>
              <a:buFont typeface="Arial" charset="0"/>
              <a:buChar char="■"/>
            </a:pPr>
            <a:endParaRPr lang="en-US" sz="1600" dirty="0" smtClean="0"/>
          </a:p>
          <a:p>
            <a:pPr marL="1811338" lvl="5" indent="-436563" defTabSz="4160838">
              <a:lnSpc>
                <a:spcPct val="110000"/>
              </a:lnSpc>
              <a:buClr>
                <a:schemeClr val="tx1"/>
              </a:buClr>
              <a:buSzPct val="100000"/>
              <a:buFont typeface="Arial" pitchFamily="34" charset="0"/>
              <a:buChar char="•"/>
            </a:pPr>
            <a:endParaRPr lang="en-US" sz="1600" dirty="0" smtClean="0"/>
          </a:p>
          <a:p>
            <a:pPr marL="1811338" lvl="5" indent="-436563" defTabSz="4160838">
              <a:lnSpc>
                <a:spcPct val="110000"/>
              </a:lnSpc>
              <a:buClr>
                <a:schemeClr val="tx1"/>
              </a:buClr>
              <a:buSzPct val="100000"/>
              <a:buFont typeface="Arial" pitchFamily="34" charset="0"/>
              <a:buChar char="•"/>
            </a:pPr>
            <a:endParaRPr lang="en-US"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r="10493" b="17156"/>
          <a:stretch>
            <a:fillRect/>
          </a:stretch>
        </p:blipFill>
        <p:spPr bwMode="auto">
          <a:xfrm>
            <a:off x="551262" y="1547449"/>
            <a:ext cx="7954363" cy="3274724"/>
          </a:xfrm>
          <a:prstGeom prst="rect">
            <a:avLst/>
          </a:prstGeom>
          <a:noFill/>
          <a:ln w="9525">
            <a:noFill/>
            <a:miter lim="800000"/>
            <a:headEnd/>
            <a:tailEnd/>
          </a:ln>
        </p:spPr>
      </p:pic>
      <p:sp>
        <p:nvSpPr>
          <p:cNvPr id="4" name="Titel 3"/>
          <p:cNvSpPr>
            <a:spLocks noGrp="1"/>
          </p:cNvSpPr>
          <p:nvPr>
            <p:ph type="title"/>
          </p:nvPr>
        </p:nvSpPr>
        <p:spPr>
          <a:xfrm>
            <a:off x="685800" y="573662"/>
            <a:ext cx="7772400" cy="1066800"/>
          </a:xfrm>
        </p:spPr>
        <p:txBody>
          <a:bodyPr/>
          <a:lstStyle/>
          <a:p>
            <a:r>
              <a:rPr lang="de-DE" dirty="0" err="1" smtClean="0"/>
              <a:t>Proposed</a:t>
            </a:r>
            <a:r>
              <a:rPr lang="de-DE" dirty="0" smtClean="0"/>
              <a:t> Format (2)</a:t>
            </a:r>
            <a:endParaRPr lang="de-DE" dirty="0"/>
          </a:p>
        </p:txBody>
      </p:sp>
      <p:sp>
        <p:nvSpPr>
          <p:cNvPr id="7"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5</a:t>
            </a:fld>
            <a:endParaRPr lang="en-US" dirty="0"/>
          </a:p>
        </p:txBody>
      </p:sp>
      <p:sp>
        <p:nvSpPr>
          <p:cNvPr id="9"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sp>
        <p:nvSpPr>
          <p:cNvPr id="17" name="Textfeld 16"/>
          <p:cNvSpPr txBox="1"/>
          <p:nvPr/>
        </p:nvSpPr>
        <p:spPr>
          <a:xfrm>
            <a:off x="4511616" y="2027232"/>
            <a:ext cx="2470548" cy="276999"/>
          </a:xfrm>
          <a:prstGeom prst="rect">
            <a:avLst/>
          </a:prstGeom>
          <a:noFill/>
        </p:spPr>
        <p:txBody>
          <a:bodyPr wrap="none" rtlCol="0">
            <a:spAutoFit/>
          </a:bodyPr>
          <a:lstStyle/>
          <a:p>
            <a:r>
              <a:rPr lang="de-DE" dirty="0" err="1" smtClean="0">
                <a:solidFill>
                  <a:srgbClr val="C00000"/>
                </a:solidFill>
              </a:rPr>
              <a:t>Frequency-Range</a:t>
            </a:r>
            <a:r>
              <a:rPr lang="de-DE" dirty="0" smtClean="0">
                <a:solidFill>
                  <a:srgbClr val="C00000"/>
                </a:solidFill>
              </a:rPr>
              <a:t> &amp; </a:t>
            </a:r>
            <a:r>
              <a:rPr lang="de-DE" dirty="0" err="1" smtClean="0">
                <a:solidFill>
                  <a:srgbClr val="C00000"/>
                </a:solidFill>
              </a:rPr>
              <a:t>Number</a:t>
            </a:r>
            <a:r>
              <a:rPr lang="de-DE" dirty="0" smtClean="0">
                <a:solidFill>
                  <a:srgbClr val="C00000"/>
                </a:solidFill>
              </a:rPr>
              <a:t> of Bins</a:t>
            </a:r>
            <a:endParaRPr lang="de-DE" dirty="0">
              <a:solidFill>
                <a:srgbClr val="C00000"/>
              </a:solidFill>
            </a:endParaRPr>
          </a:p>
        </p:txBody>
      </p:sp>
      <p:cxnSp>
        <p:nvCxnSpPr>
          <p:cNvPr id="19" name="Gerade Verbindung mit Pfeil 18"/>
          <p:cNvCxnSpPr/>
          <p:nvPr/>
        </p:nvCxnSpPr>
        <p:spPr bwMode="auto">
          <a:xfrm flipH="1" flipV="1">
            <a:off x="3579964" y="1975473"/>
            <a:ext cx="871267" cy="121247"/>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21" name="Gerade Verbindung mit Pfeil 20"/>
          <p:cNvCxnSpPr/>
          <p:nvPr/>
        </p:nvCxnSpPr>
        <p:spPr bwMode="auto">
          <a:xfrm flipH="1" flipV="1">
            <a:off x="3312543" y="2148002"/>
            <a:ext cx="1222077" cy="66613"/>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
        <p:nvSpPr>
          <p:cNvPr id="23" name="Textfeld 22"/>
          <p:cNvSpPr txBox="1"/>
          <p:nvPr/>
        </p:nvSpPr>
        <p:spPr>
          <a:xfrm>
            <a:off x="4534623" y="2360785"/>
            <a:ext cx="1664238" cy="276999"/>
          </a:xfrm>
          <a:prstGeom prst="rect">
            <a:avLst/>
          </a:prstGeom>
          <a:noFill/>
        </p:spPr>
        <p:txBody>
          <a:bodyPr wrap="none" rtlCol="0">
            <a:spAutoFit/>
          </a:bodyPr>
          <a:lstStyle/>
          <a:p>
            <a:r>
              <a:rPr lang="de-DE" dirty="0" err="1" smtClean="0">
                <a:solidFill>
                  <a:srgbClr val="C00000"/>
                </a:solidFill>
              </a:rPr>
              <a:t>Antenna</a:t>
            </a:r>
            <a:r>
              <a:rPr lang="de-DE" dirty="0" smtClean="0">
                <a:solidFill>
                  <a:srgbClr val="C00000"/>
                </a:solidFill>
              </a:rPr>
              <a:t> </a:t>
            </a:r>
            <a:r>
              <a:rPr lang="de-DE" dirty="0" err="1" smtClean="0">
                <a:solidFill>
                  <a:srgbClr val="C00000"/>
                </a:solidFill>
              </a:rPr>
              <a:t>Characteristics</a:t>
            </a:r>
            <a:endParaRPr lang="de-DE" dirty="0">
              <a:solidFill>
                <a:srgbClr val="C00000"/>
              </a:solidFill>
            </a:endParaRPr>
          </a:p>
        </p:txBody>
      </p:sp>
      <p:cxnSp>
        <p:nvCxnSpPr>
          <p:cNvPr id="24" name="Gerade Verbindung mit Pfeil 23"/>
          <p:cNvCxnSpPr/>
          <p:nvPr/>
        </p:nvCxnSpPr>
        <p:spPr bwMode="auto">
          <a:xfrm flipH="1" flipV="1">
            <a:off x="2700068" y="2337783"/>
            <a:ext cx="1877685" cy="144251"/>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25" name="Gerade Verbindung mit Pfeil 24"/>
          <p:cNvCxnSpPr/>
          <p:nvPr/>
        </p:nvCxnSpPr>
        <p:spPr bwMode="auto">
          <a:xfrm flipH="1" flipV="1">
            <a:off x="2311879" y="2493058"/>
            <a:ext cx="2271625" cy="20607"/>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28" name="Gerade Verbindung mit Pfeil 27"/>
          <p:cNvCxnSpPr/>
          <p:nvPr/>
        </p:nvCxnSpPr>
        <p:spPr bwMode="auto">
          <a:xfrm flipH="1">
            <a:off x="2156604" y="2562070"/>
            <a:ext cx="2406770" cy="94890"/>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31" name="Gerade Verbindung mit Pfeil 30"/>
          <p:cNvCxnSpPr/>
          <p:nvPr/>
        </p:nvCxnSpPr>
        <p:spPr bwMode="auto">
          <a:xfrm flipH="1">
            <a:off x="2631057" y="2613828"/>
            <a:ext cx="1940943" cy="215661"/>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
        <p:nvSpPr>
          <p:cNvPr id="34" name="Textfeld 33"/>
          <p:cNvSpPr txBox="1"/>
          <p:nvPr/>
        </p:nvSpPr>
        <p:spPr>
          <a:xfrm>
            <a:off x="5147096" y="1541275"/>
            <a:ext cx="1853392" cy="276999"/>
          </a:xfrm>
          <a:prstGeom prst="rect">
            <a:avLst/>
          </a:prstGeom>
          <a:noFill/>
        </p:spPr>
        <p:txBody>
          <a:bodyPr wrap="none" rtlCol="0">
            <a:spAutoFit/>
          </a:bodyPr>
          <a:lstStyle/>
          <a:p>
            <a:r>
              <a:rPr lang="de-DE" dirty="0" err="1" smtClean="0">
                <a:solidFill>
                  <a:srgbClr val="C00000"/>
                </a:solidFill>
              </a:rPr>
              <a:t>Geometrical</a:t>
            </a:r>
            <a:r>
              <a:rPr lang="de-DE" dirty="0" smtClean="0">
                <a:solidFill>
                  <a:srgbClr val="C00000"/>
                </a:solidFill>
              </a:rPr>
              <a:t> </a:t>
            </a:r>
            <a:r>
              <a:rPr lang="de-DE" dirty="0" err="1" smtClean="0">
                <a:solidFill>
                  <a:srgbClr val="C00000"/>
                </a:solidFill>
              </a:rPr>
              <a:t>Configuration</a:t>
            </a:r>
            <a:endParaRPr lang="de-DE" dirty="0">
              <a:solidFill>
                <a:srgbClr val="C00000"/>
              </a:solidFill>
            </a:endParaRPr>
          </a:p>
        </p:txBody>
      </p:sp>
      <p:cxnSp>
        <p:nvCxnSpPr>
          <p:cNvPr id="35" name="Gerade Verbindung mit Pfeil 34"/>
          <p:cNvCxnSpPr/>
          <p:nvPr/>
        </p:nvCxnSpPr>
        <p:spPr bwMode="auto">
          <a:xfrm flipH="1">
            <a:off x="3269411" y="1685529"/>
            <a:ext cx="1917942" cy="126043"/>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
        <p:nvSpPr>
          <p:cNvPr id="37" name="Textfeld 36"/>
          <p:cNvSpPr txBox="1"/>
          <p:nvPr/>
        </p:nvSpPr>
        <p:spPr>
          <a:xfrm>
            <a:off x="2097507" y="5920593"/>
            <a:ext cx="1088760" cy="276999"/>
          </a:xfrm>
          <a:prstGeom prst="rect">
            <a:avLst/>
          </a:prstGeom>
          <a:noFill/>
        </p:spPr>
        <p:txBody>
          <a:bodyPr wrap="none" rtlCol="0">
            <a:spAutoFit/>
          </a:bodyPr>
          <a:lstStyle/>
          <a:p>
            <a:r>
              <a:rPr lang="de-DE" dirty="0" smtClean="0">
                <a:solidFill>
                  <a:srgbClr val="FF0000"/>
                </a:solidFill>
              </a:rPr>
              <a:t>Serial Number</a:t>
            </a:r>
            <a:endParaRPr lang="de-DE" dirty="0">
              <a:solidFill>
                <a:srgbClr val="FF0000"/>
              </a:solidFill>
            </a:endParaRPr>
          </a:p>
        </p:txBody>
      </p:sp>
      <p:sp>
        <p:nvSpPr>
          <p:cNvPr id="38" name="Textfeld 37"/>
          <p:cNvSpPr txBox="1"/>
          <p:nvPr/>
        </p:nvSpPr>
        <p:spPr>
          <a:xfrm>
            <a:off x="1397481" y="5555409"/>
            <a:ext cx="854721" cy="276999"/>
          </a:xfrm>
          <a:prstGeom prst="rect">
            <a:avLst/>
          </a:prstGeom>
          <a:noFill/>
        </p:spPr>
        <p:txBody>
          <a:bodyPr wrap="none" rtlCol="0">
            <a:spAutoFit/>
          </a:bodyPr>
          <a:lstStyle/>
          <a:p>
            <a:r>
              <a:rPr lang="de-DE" dirty="0" smtClean="0">
                <a:solidFill>
                  <a:srgbClr val="FF0000"/>
                </a:solidFill>
              </a:rPr>
              <a:t>Imperative</a:t>
            </a:r>
            <a:endParaRPr lang="de-DE" dirty="0">
              <a:solidFill>
                <a:srgbClr val="FF0000"/>
              </a:solidFill>
            </a:endParaRPr>
          </a:p>
        </p:txBody>
      </p:sp>
      <p:sp>
        <p:nvSpPr>
          <p:cNvPr id="39" name="Textfeld 38"/>
          <p:cNvSpPr txBox="1"/>
          <p:nvPr/>
        </p:nvSpPr>
        <p:spPr>
          <a:xfrm>
            <a:off x="540591" y="5164345"/>
            <a:ext cx="1252266" cy="276999"/>
          </a:xfrm>
          <a:prstGeom prst="rect">
            <a:avLst/>
          </a:prstGeom>
          <a:noFill/>
        </p:spPr>
        <p:txBody>
          <a:bodyPr wrap="none" rtlCol="0">
            <a:spAutoFit/>
          </a:bodyPr>
          <a:lstStyle/>
          <a:p>
            <a:r>
              <a:rPr lang="de-DE" dirty="0" err="1" smtClean="0">
                <a:solidFill>
                  <a:srgbClr val="FF0000"/>
                </a:solidFill>
              </a:rPr>
              <a:t>Application</a:t>
            </a:r>
            <a:r>
              <a:rPr lang="de-DE" dirty="0" smtClean="0">
                <a:solidFill>
                  <a:srgbClr val="FF0000"/>
                </a:solidFill>
              </a:rPr>
              <a:t> </a:t>
            </a:r>
            <a:r>
              <a:rPr lang="de-DE" dirty="0" err="1" smtClean="0">
                <a:solidFill>
                  <a:srgbClr val="FF0000"/>
                </a:solidFill>
              </a:rPr>
              <a:t>Case</a:t>
            </a:r>
            <a:endParaRPr lang="de-DE" dirty="0">
              <a:solidFill>
                <a:srgbClr val="FF0000"/>
              </a:solidFill>
            </a:endParaRPr>
          </a:p>
        </p:txBody>
      </p:sp>
      <p:sp>
        <p:nvSpPr>
          <p:cNvPr id="40" name="Geschweifte Klammer rechts 39"/>
          <p:cNvSpPr/>
          <p:nvPr/>
        </p:nvSpPr>
        <p:spPr bwMode="auto">
          <a:xfrm>
            <a:off x="3286664" y="5020574"/>
            <a:ext cx="319178" cy="1311215"/>
          </a:xfrm>
          <a:prstGeom prst="rightBrace">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1" name="Textfeld 40"/>
          <p:cNvSpPr txBox="1"/>
          <p:nvPr/>
        </p:nvSpPr>
        <p:spPr>
          <a:xfrm>
            <a:off x="3651853" y="5549683"/>
            <a:ext cx="1699504" cy="276999"/>
          </a:xfrm>
          <a:prstGeom prst="rect">
            <a:avLst/>
          </a:prstGeom>
          <a:noFill/>
        </p:spPr>
        <p:txBody>
          <a:bodyPr wrap="none" rtlCol="0">
            <a:spAutoFit/>
          </a:bodyPr>
          <a:lstStyle/>
          <a:p>
            <a:r>
              <a:rPr lang="de-DE" dirty="0" err="1" smtClean="0">
                <a:solidFill>
                  <a:srgbClr val="C00000"/>
                </a:solidFill>
              </a:rPr>
              <a:t>Unique</a:t>
            </a:r>
            <a:r>
              <a:rPr lang="de-DE" dirty="0" smtClean="0">
                <a:solidFill>
                  <a:srgbClr val="C00000"/>
                </a:solidFill>
              </a:rPr>
              <a:t> ID for </a:t>
            </a:r>
            <a:r>
              <a:rPr lang="de-DE" dirty="0" err="1" smtClean="0">
                <a:solidFill>
                  <a:srgbClr val="C00000"/>
                </a:solidFill>
              </a:rPr>
              <a:t>each</a:t>
            </a:r>
            <a:r>
              <a:rPr lang="de-DE" dirty="0" smtClean="0">
                <a:solidFill>
                  <a:srgbClr val="C00000"/>
                </a:solidFill>
              </a:rPr>
              <a:t> CTF</a:t>
            </a:r>
            <a:endParaRPr lang="de-DE" dirty="0">
              <a:solidFill>
                <a:srgbClr val="C00000"/>
              </a:solidFill>
            </a:endParaRPr>
          </a:p>
        </p:txBody>
      </p:sp>
      <p:cxnSp>
        <p:nvCxnSpPr>
          <p:cNvPr id="42" name="Gerade Verbindung mit Pfeil 41"/>
          <p:cNvCxnSpPr>
            <a:stCxn id="39" idx="0"/>
          </p:cNvCxnSpPr>
          <p:nvPr/>
        </p:nvCxnSpPr>
        <p:spPr bwMode="auto">
          <a:xfrm flipV="1">
            <a:off x="1166724" y="4905580"/>
            <a:ext cx="150245" cy="258765"/>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44" name="Gerade Verbindung mit Pfeil 43"/>
          <p:cNvCxnSpPr>
            <a:stCxn id="38" idx="0"/>
          </p:cNvCxnSpPr>
          <p:nvPr/>
        </p:nvCxnSpPr>
        <p:spPr bwMode="auto">
          <a:xfrm flipV="1">
            <a:off x="1824842" y="4807815"/>
            <a:ext cx="136233" cy="747594"/>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46" name="Gerade Verbindung mit Pfeil 45"/>
          <p:cNvCxnSpPr>
            <a:stCxn id="37" idx="0"/>
          </p:cNvCxnSpPr>
          <p:nvPr/>
        </p:nvCxnSpPr>
        <p:spPr bwMode="auto">
          <a:xfrm flipH="1" flipV="1">
            <a:off x="2053087" y="4822166"/>
            <a:ext cx="588800" cy="1098427"/>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5800" y="573662"/>
            <a:ext cx="7772400" cy="1066800"/>
          </a:xfrm>
        </p:spPr>
        <p:txBody>
          <a:bodyPr/>
          <a:lstStyle/>
          <a:p>
            <a:r>
              <a:rPr lang="de-DE" dirty="0" err="1" smtClean="0"/>
              <a:t>Proposed</a:t>
            </a:r>
            <a:r>
              <a:rPr lang="de-DE" dirty="0" smtClean="0"/>
              <a:t> Format (3)</a:t>
            </a:r>
            <a:endParaRPr lang="de-DE"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pic>
        <p:nvPicPr>
          <p:cNvPr id="59394" name="Picture 2"/>
          <p:cNvPicPr>
            <a:picLocks noChangeAspect="1" noChangeArrowheads="1"/>
          </p:cNvPicPr>
          <p:nvPr/>
        </p:nvPicPr>
        <p:blipFill>
          <a:blip r:embed="rId3" cstate="print"/>
          <a:srcRect/>
          <a:stretch>
            <a:fillRect/>
          </a:stretch>
        </p:blipFill>
        <p:spPr bwMode="auto">
          <a:xfrm>
            <a:off x="323402" y="1494611"/>
            <a:ext cx="4429754" cy="2571021"/>
          </a:xfrm>
          <a:prstGeom prst="rect">
            <a:avLst/>
          </a:prstGeom>
          <a:noFill/>
          <a:ln w="9525">
            <a:noFill/>
            <a:miter lim="800000"/>
            <a:headEnd/>
            <a:tailEnd/>
          </a:ln>
        </p:spPr>
      </p:pic>
      <p:pic>
        <p:nvPicPr>
          <p:cNvPr id="59395" name="Picture 3"/>
          <p:cNvPicPr>
            <a:picLocks noChangeAspect="1" noChangeArrowheads="1"/>
          </p:cNvPicPr>
          <p:nvPr/>
        </p:nvPicPr>
        <p:blipFill>
          <a:blip r:embed="rId4" cstate="print"/>
          <a:srcRect/>
          <a:stretch>
            <a:fillRect/>
          </a:stretch>
        </p:blipFill>
        <p:spPr bwMode="auto">
          <a:xfrm>
            <a:off x="319177" y="4283646"/>
            <a:ext cx="4635890" cy="2029537"/>
          </a:xfrm>
          <a:prstGeom prst="rect">
            <a:avLst/>
          </a:prstGeom>
          <a:noFill/>
          <a:ln w="9525">
            <a:noFill/>
            <a:miter lim="800000"/>
            <a:headEnd/>
            <a:tailEnd/>
          </a:ln>
        </p:spPr>
      </p:pic>
      <p:sp>
        <p:nvSpPr>
          <p:cNvPr id="27" name="Ellipse 26"/>
          <p:cNvSpPr/>
          <p:nvPr/>
        </p:nvSpPr>
        <p:spPr bwMode="auto">
          <a:xfrm>
            <a:off x="370935" y="1906432"/>
            <a:ext cx="1561381" cy="24154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9" name="Ellipse 28"/>
          <p:cNvSpPr/>
          <p:nvPr/>
        </p:nvSpPr>
        <p:spPr bwMode="auto">
          <a:xfrm>
            <a:off x="454324" y="4733020"/>
            <a:ext cx="1561381" cy="24154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0" name="Rechteck 29"/>
          <p:cNvSpPr/>
          <p:nvPr/>
        </p:nvSpPr>
        <p:spPr>
          <a:xfrm>
            <a:off x="5141344" y="1188304"/>
            <a:ext cx="3778370" cy="2529923"/>
          </a:xfrm>
          <a:prstGeom prst="rect">
            <a:avLst/>
          </a:prstGeom>
        </p:spPr>
        <p:txBody>
          <a:bodyPr wrap="square">
            <a:spAutoFit/>
          </a:bodyPr>
          <a:lstStyle/>
          <a:p>
            <a:pPr marL="439738" lvl="2" indent="-436563" defTabSz="4160838">
              <a:lnSpc>
                <a:spcPct val="110000"/>
              </a:lnSpc>
              <a:buClr>
                <a:schemeClr val="tx1"/>
              </a:buClr>
              <a:buSzPct val="100000"/>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Multiple files providing sub-sets of CTFs</a:t>
            </a:r>
          </a:p>
          <a:p>
            <a:pPr marL="439738" lvl="2" indent="-436563" defTabSz="4160838">
              <a:lnSpc>
                <a:spcPct val="110000"/>
              </a:lnSpc>
              <a:buClr>
                <a:schemeClr val="tx1"/>
              </a:buClr>
              <a:buSzPct val="100000"/>
              <a:buFont typeface="Arial" charset="0"/>
              <a:buChar char="■"/>
            </a:pPr>
            <a:r>
              <a:rPr lang="en-US" sz="1600" dirty="0" smtClean="0"/>
              <a:t>The entirety of ASCII files contains 10 mandatory + 100 optional CIRs</a:t>
            </a:r>
          </a:p>
          <a:p>
            <a:pPr marL="439738" lvl="2" indent="-436563" defTabSz="4160838">
              <a:lnSpc>
                <a:spcPct val="110000"/>
              </a:lnSpc>
              <a:buClr>
                <a:schemeClr val="tx1"/>
              </a:buClr>
              <a:buSzPct val="100000"/>
              <a:buFont typeface="Arial" charset="0"/>
              <a:buChar char="■"/>
            </a:pPr>
            <a:r>
              <a:rPr lang="en-US" sz="1600" dirty="0" smtClean="0"/>
              <a:t>Consistent numbering is preserved</a:t>
            </a:r>
          </a:p>
          <a:p>
            <a:pPr marL="896938" lvl="3" indent="-436563" defTabSz="4160838">
              <a:lnSpc>
                <a:spcPct val="110000"/>
              </a:lnSpc>
              <a:buClr>
                <a:schemeClr val="tx1"/>
              </a:buClr>
              <a:buSzPct val="100000"/>
              <a:buFont typeface="Arial" charset="0"/>
              <a:buChar char="■"/>
            </a:pPr>
            <a:endParaRPr lang="en-US" sz="1600" dirty="0" smtClean="0"/>
          </a:p>
          <a:p>
            <a:pPr marL="1811338" lvl="5" indent="-436563" defTabSz="4160838">
              <a:lnSpc>
                <a:spcPct val="110000"/>
              </a:lnSpc>
              <a:buClr>
                <a:schemeClr val="tx1"/>
              </a:buClr>
              <a:buSzPct val="100000"/>
              <a:buFont typeface="Arial" pitchFamily="34" charset="0"/>
              <a:buChar char="•"/>
            </a:pPr>
            <a:endParaRPr lang="en-US" sz="1600" dirty="0" smtClean="0"/>
          </a:p>
          <a:p>
            <a:pPr marL="1811338" lvl="5" indent="-436563" defTabSz="4160838">
              <a:lnSpc>
                <a:spcPct val="110000"/>
              </a:lnSpc>
              <a:buClr>
                <a:schemeClr val="tx1"/>
              </a:buClr>
              <a:buSzPct val="100000"/>
              <a:buFont typeface="Arial" pitchFamily="34" charset="0"/>
              <a:buChar char="•"/>
            </a:pPr>
            <a:endParaRPr lang="en-US" sz="1600" dirty="0" smtClean="0"/>
          </a:p>
        </p:txBody>
      </p:sp>
      <p:graphicFrame>
        <p:nvGraphicFramePr>
          <p:cNvPr id="32" name="Objekt 31"/>
          <p:cNvGraphicFramePr>
            <a:graphicFrameLocks noChangeAspect="1"/>
          </p:cNvGraphicFramePr>
          <p:nvPr/>
        </p:nvGraphicFramePr>
        <p:xfrm>
          <a:off x="4734192" y="2983907"/>
          <a:ext cx="2259013" cy="685800"/>
        </p:xfrm>
        <a:graphic>
          <a:graphicData uri="http://schemas.openxmlformats.org/presentationml/2006/ole">
            <p:oleObj spid="_x0000_s59396" name="Objekt-Manager-Shellobjekt" showAsIcon="1" r:id="rId5" imgW="2259360" imgH="685800" progId="Package">
              <p:embed/>
            </p:oleObj>
          </a:graphicData>
        </a:graphic>
      </p:graphicFrame>
      <p:graphicFrame>
        <p:nvGraphicFramePr>
          <p:cNvPr id="59398" name="Object 6"/>
          <p:cNvGraphicFramePr>
            <a:graphicFrameLocks noChangeAspect="1"/>
          </p:cNvGraphicFramePr>
          <p:nvPr/>
        </p:nvGraphicFramePr>
        <p:xfrm>
          <a:off x="6523481" y="3452582"/>
          <a:ext cx="2563813" cy="685800"/>
        </p:xfrm>
        <a:graphic>
          <a:graphicData uri="http://schemas.openxmlformats.org/presentationml/2006/ole">
            <p:oleObj spid="_x0000_s59398" name="Objekt-Manager-Shellobjekt" showAsIcon="1" r:id="rId6" imgW="2564280" imgH="685800" progId="Package">
              <p:embed/>
            </p:oleObj>
          </a:graphicData>
        </a:graphic>
      </p:graphicFrame>
      <p:graphicFrame>
        <p:nvGraphicFramePr>
          <p:cNvPr id="59399" name="Object 7"/>
          <p:cNvGraphicFramePr>
            <a:graphicFrameLocks noChangeAspect="1"/>
          </p:cNvGraphicFramePr>
          <p:nvPr/>
        </p:nvGraphicFramePr>
        <p:xfrm>
          <a:off x="4542082" y="4045157"/>
          <a:ext cx="2627312" cy="685800"/>
        </p:xfrm>
        <a:graphic>
          <a:graphicData uri="http://schemas.openxmlformats.org/presentationml/2006/ole">
            <p:oleObj spid="_x0000_s59399" name="Objekt-Manager-Shellobjekt" showAsIcon="1" r:id="rId7" imgW="2627640" imgH="685800" progId="Package">
              <p:embed/>
            </p:oleObj>
          </a:graphicData>
        </a:graphic>
      </p:graphicFrame>
      <p:graphicFrame>
        <p:nvGraphicFramePr>
          <p:cNvPr id="59400" name="Object 8"/>
          <p:cNvGraphicFramePr>
            <a:graphicFrameLocks noChangeAspect="1"/>
          </p:cNvGraphicFramePr>
          <p:nvPr/>
        </p:nvGraphicFramePr>
        <p:xfrm>
          <a:off x="6378834" y="4639852"/>
          <a:ext cx="2932112" cy="685800"/>
        </p:xfrm>
        <a:graphic>
          <a:graphicData uri="http://schemas.openxmlformats.org/presentationml/2006/ole">
            <p:oleObj spid="_x0000_s59400" name="Objekt-Manager-Shellobjekt" showAsIcon="1" r:id="rId8" imgW="2932200" imgH="685800" progId="Package">
              <p:embed/>
            </p:oleObj>
          </a:graphicData>
        </a:graphic>
      </p:graphicFrame>
      <p:graphicFrame>
        <p:nvGraphicFramePr>
          <p:cNvPr id="59401" name="Object 9"/>
          <p:cNvGraphicFramePr>
            <a:graphicFrameLocks noChangeAspect="1"/>
          </p:cNvGraphicFramePr>
          <p:nvPr/>
        </p:nvGraphicFramePr>
        <p:xfrm>
          <a:off x="4474917" y="5055595"/>
          <a:ext cx="2767012" cy="685800"/>
        </p:xfrm>
        <a:graphic>
          <a:graphicData uri="http://schemas.openxmlformats.org/presentationml/2006/ole">
            <p:oleObj spid="_x0000_s59401" name="Objekt-Manager-Shellobjekt" showAsIcon="1" r:id="rId9" imgW="2767320" imgH="685800" progId="Package">
              <p:embed/>
            </p:oleObj>
          </a:graphicData>
        </a:graphic>
      </p:graphicFrame>
      <p:graphicFrame>
        <p:nvGraphicFramePr>
          <p:cNvPr id="59402" name="Object 10"/>
          <p:cNvGraphicFramePr>
            <a:graphicFrameLocks noChangeAspect="1"/>
          </p:cNvGraphicFramePr>
          <p:nvPr/>
        </p:nvGraphicFramePr>
        <p:xfrm>
          <a:off x="6308705" y="5681760"/>
          <a:ext cx="3071812" cy="685800"/>
        </p:xfrm>
        <a:graphic>
          <a:graphicData uri="http://schemas.openxmlformats.org/presentationml/2006/ole">
            <p:oleObj spid="_x0000_s59402" name="Objekt-Manager-Shellobjekt" showAsIcon="1" r:id="rId10" imgW="3071880" imgH="685800" progId="Package">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mtClean="0"/>
              <a:t>Additional Thoughts:</a:t>
            </a:r>
            <a:r>
              <a:rPr lang="en-US" dirty="0" smtClean="0"/>
              <a:t/>
            </a:r>
            <a:br>
              <a:rPr lang="en-US" dirty="0" smtClean="0"/>
            </a:br>
            <a:r>
              <a:rPr lang="en-US" dirty="0" smtClean="0"/>
              <a:t>Antenna Characteristics</a:t>
            </a:r>
            <a:endParaRPr lang="en-US" dirty="0"/>
          </a:p>
        </p:txBody>
      </p:sp>
      <p:sp>
        <p:nvSpPr>
          <p:cNvPr id="7"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7</a:t>
            </a:fld>
            <a:endParaRPr lang="en-US" dirty="0"/>
          </a:p>
        </p:txBody>
      </p:sp>
      <p:sp>
        <p:nvSpPr>
          <p:cNvPr id="9"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sp>
        <p:nvSpPr>
          <p:cNvPr id="11" name="Rechteck 10"/>
          <p:cNvSpPr/>
          <p:nvPr/>
        </p:nvSpPr>
        <p:spPr>
          <a:xfrm>
            <a:off x="228599" y="1021081"/>
            <a:ext cx="8658225" cy="6050887"/>
          </a:xfrm>
          <a:prstGeom prst="rect">
            <a:avLst/>
          </a:prstGeom>
        </p:spPr>
        <p:txBody>
          <a:bodyPr wrap="square">
            <a:spAutoFit/>
          </a:bodyPr>
          <a:lstStyle/>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r>
              <a:rPr lang="en-US" sz="1600" dirty="0" smtClean="0"/>
              <a:t>In general, the radiation characteristics of the employed antennas have a significant influence on the channel transfer function</a:t>
            </a:r>
          </a:p>
          <a:p>
            <a:pPr marL="439738" lvl="2" indent="-436563" defTabSz="4160838">
              <a:lnSpc>
                <a:spcPct val="110000"/>
              </a:lnSpc>
              <a:buClr>
                <a:schemeClr val="tx1"/>
              </a:buClr>
              <a:buSzPct val="100000"/>
              <a:buFont typeface="Arial" charset="0"/>
              <a:buChar char="■"/>
            </a:pPr>
            <a:r>
              <a:rPr lang="en-US" sz="1600" dirty="0" smtClean="0"/>
              <a:t>Thus, CTF sets for different kinds of antenna characteristics shall be provided</a:t>
            </a:r>
          </a:p>
          <a:p>
            <a:pPr marL="439738" lvl="2" indent="-436563" defTabSz="4160838">
              <a:lnSpc>
                <a:spcPct val="110000"/>
              </a:lnSpc>
              <a:buClr>
                <a:schemeClr val="tx1"/>
              </a:buClr>
              <a:buSzPct val="100000"/>
              <a:buFont typeface="Arial" charset="0"/>
              <a:buChar char="■"/>
            </a:pPr>
            <a:r>
              <a:rPr lang="en-US" sz="1600" dirty="0" smtClean="0"/>
              <a:t>Proposals have to be tested against the set(s) of CTFs that come closest to the antenna characteristics employed in the proposal</a:t>
            </a:r>
          </a:p>
          <a:p>
            <a:pPr marL="439738" lvl="2" indent="-436563" defTabSz="4160838">
              <a:lnSpc>
                <a:spcPct val="110000"/>
              </a:lnSpc>
              <a:buClr>
                <a:schemeClr val="tx1"/>
              </a:buClr>
              <a:buSzPct val="100000"/>
              <a:buFont typeface="Arial" charset="0"/>
              <a:buChar char="■"/>
            </a:pPr>
            <a:r>
              <a:rPr lang="en-US" sz="1600" dirty="0" smtClean="0"/>
              <a:t>The provided characteristics assume radiation patterns comprising a single, Gaussian-shaped main lobe. </a:t>
            </a:r>
            <a:r>
              <a:rPr lang="en-US" sz="1600" dirty="0" smtClean="0"/>
              <a:t>The Half-Power </a:t>
            </a:r>
            <a:r>
              <a:rPr lang="en-US" sz="1600" dirty="0" err="1" smtClean="0"/>
              <a:t>Beamwidth</a:t>
            </a:r>
            <a:r>
              <a:rPr lang="en-US" sz="1600" dirty="0" smtClean="0"/>
              <a:t> </a:t>
            </a:r>
            <a:r>
              <a:rPr lang="en-US" sz="1600" dirty="0" smtClean="0"/>
              <a:t>are </a:t>
            </a:r>
            <a:r>
              <a:rPr lang="en-US" sz="1600" dirty="0" smtClean="0"/>
              <a:t>calculated based </a:t>
            </a:r>
            <a:r>
              <a:rPr lang="en-US" sz="1600" dirty="0" smtClean="0"/>
              <a:t>on the assumption of a patch antenna element with an assumed gain of 6dBi</a:t>
            </a:r>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a:p>
            <a:pPr marL="896938" lvl="3" indent="-436563" defTabSz="4160838">
              <a:lnSpc>
                <a:spcPct val="110000"/>
              </a:lnSpc>
              <a:buClr>
                <a:schemeClr val="tx1"/>
              </a:buClr>
              <a:buSzPct val="100000"/>
            </a:pPr>
            <a:r>
              <a:rPr lang="en-US" sz="1600" dirty="0" smtClean="0"/>
              <a:t> 	Source: C. </a:t>
            </a:r>
            <a:r>
              <a:rPr lang="en-US" sz="1600" dirty="0" err="1" smtClean="0"/>
              <a:t>Balanis</a:t>
            </a:r>
            <a:r>
              <a:rPr lang="en-US" sz="1600" dirty="0" smtClean="0"/>
              <a:t>, “Modern Antenna Handbook”, John Wiley &amp; Sons, 2008, p19</a:t>
            </a:r>
          </a:p>
          <a:p>
            <a:pPr marL="439738" lvl="2" indent="-436563" defTabSz="4160838">
              <a:lnSpc>
                <a:spcPct val="110000"/>
              </a:lnSpc>
              <a:buClr>
                <a:schemeClr val="tx1"/>
              </a:buClr>
              <a:buSzPct val="100000"/>
              <a:buFont typeface="Arial" charset="0"/>
              <a:buChar char="■"/>
            </a:pPr>
            <a:endParaRPr lang="en-US" sz="1600" dirty="0" smtClean="0"/>
          </a:p>
          <a:p>
            <a:pPr marL="439738" lvl="2" indent="-436563" defTabSz="4160838">
              <a:lnSpc>
                <a:spcPct val="110000"/>
              </a:lnSpc>
              <a:buClr>
                <a:schemeClr val="tx1"/>
              </a:buClr>
              <a:buSzPct val="100000"/>
              <a:buFont typeface="Arial" charset="0"/>
              <a:buChar char="■"/>
            </a:pPr>
            <a:endParaRPr lang="en-US" sz="1600" dirty="0" smtClean="0"/>
          </a:p>
        </p:txBody>
      </p:sp>
      <p:graphicFrame>
        <p:nvGraphicFramePr>
          <p:cNvPr id="10" name="Tabelle 9"/>
          <p:cNvGraphicFramePr>
            <a:graphicFrameLocks noGrp="1"/>
          </p:cNvGraphicFramePr>
          <p:nvPr/>
        </p:nvGraphicFramePr>
        <p:xfrm>
          <a:off x="1515291" y="4128226"/>
          <a:ext cx="6096000" cy="185420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pPr algn="just">
                        <a:spcAft>
                          <a:spcPts val="0"/>
                        </a:spcAft>
                      </a:pPr>
                      <a:r>
                        <a:rPr lang="en-US" sz="1200" dirty="0">
                          <a:latin typeface="Times New Roman"/>
                          <a:ea typeface="MS Mincho"/>
                        </a:rPr>
                        <a:t>Assumed Array Size</a:t>
                      </a:r>
                      <a:endParaRPr lang="de-DE" sz="1200" dirty="0">
                        <a:latin typeface="Times New Roman"/>
                        <a:ea typeface="MS Mincho"/>
                      </a:endParaRPr>
                    </a:p>
                  </a:txBody>
                  <a:tcPr marL="68580" marR="68580" marT="0" marB="0"/>
                </a:tc>
                <a:tc>
                  <a:txBody>
                    <a:bodyPr/>
                    <a:lstStyle/>
                    <a:p>
                      <a:pPr algn="just">
                        <a:spcAft>
                          <a:spcPts val="0"/>
                        </a:spcAft>
                      </a:pPr>
                      <a:r>
                        <a:rPr lang="en-US" sz="1200">
                          <a:latin typeface="Times New Roman"/>
                          <a:ea typeface="MS Mincho"/>
                        </a:rPr>
                        <a:t>Gain in Main Direction</a:t>
                      </a:r>
                      <a:endParaRPr lang="de-DE" sz="1200">
                        <a:latin typeface="Times New Roman"/>
                        <a:ea typeface="MS Mincho"/>
                      </a:endParaRPr>
                    </a:p>
                  </a:txBody>
                  <a:tcPr marL="68580" marR="68580" marT="0" marB="0"/>
                </a:tc>
                <a:tc>
                  <a:txBody>
                    <a:bodyPr/>
                    <a:lstStyle/>
                    <a:p>
                      <a:pPr algn="just">
                        <a:spcAft>
                          <a:spcPts val="0"/>
                        </a:spcAft>
                      </a:pPr>
                      <a:r>
                        <a:rPr lang="en-US" sz="1200">
                          <a:latin typeface="Times New Roman"/>
                          <a:ea typeface="MS Mincho"/>
                        </a:rPr>
                        <a:t>Half-Power Beamwidth</a:t>
                      </a:r>
                      <a:endParaRPr lang="de-DE" sz="1200">
                        <a:latin typeface="Times New Roman"/>
                        <a:ea typeface="MS Mincho"/>
                      </a:endParaRPr>
                    </a:p>
                  </a:txBody>
                  <a:tcPr marL="68580" marR="68580" marT="0" marB="0"/>
                </a:tc>
              </a:tr>
              <a:tr h="370840">
                <a:tc>
                  <a:txBody>
                    <a:bodyPr/>
                    <a:lstStyle/>
                    <a:p>
                      <a:pPr algn="just">
                        <a:spcAft>
                          <a:spcPts val="0"/>
                        </a:spcAft>
                      </a:pPr>
                      <a:r>
                        <a:rPr lang="en-US" sz="1200">
                          <a:latin typeface="Times New Roman"/>
                          <a:ea typeface="MS Mincho"/>
                        </a:rPr>
                        <a:t>1</a:t>
                      </a:r>
                      <a:endParaRPr lang="de-DE" sz="1200">
                        <a:latin typeface="Times New Roman"/>
                        <a:ea typeface="MS Mincho"/>
                      </a:endParaRPr>
                    </a:p>
                  </a:txBody>
                  <a:tcPr marL="68580" marR="68580" marT="0" marB="0"/>
                </a:tc>
                <a:tc>
                  <a:txBody>
                    <a:bodyPr/>
                    <a:lstStyle/>
                    <a:p>
                      <a:pPr algn="just">
                        <a:spcAft>
                          <a:spcPts val="0"/>
                        </a:spcAft>
                      </a:pPr>
                      <a:r>
                        <a:rPr lang="en-US" sz="1200">
                          <a:latin typeface="Times New Roman"/>
                          <a:ea typeface="MS Mincho"/>
                        </a:rPr>
                        <a:t>6dBi</a:t>
                      </a:r>
                      <a:endParaRPr lang="de-DE" sz="1200">
                        <a:latin typeface="Times New Roman"/>
                        <a:ea typeface="MS Mincho"/>
                      </a:endParaRPr>
                    </a:p>
                  </a:txBody>
                  <a:tcPr marL="68580" marR="68580" marT="0" marB="0"/>
                </a:tc>
                <a:tc>
                  <a:txBody>
                    <a:bodyPr/>
                    <a:lstStyle/>
                    <a:p>
                      <a:pPr algn="just">
                        <a:spcAft>
                          <a:spcPts val="0"/>
                        </a:spcAft>
                      </a:pPr>
                      <a:r>
                        <a:rPr lang="en-US" sz="1200">
                          <a:latin typeface="Times New Roman"/>
                          <a:ea typeface="MS Mincho"/>
                        </a:rPr>
                        <a:t>90°</a:t>
                      </a:r>
                      <a:endParaRPr lang="de-DE" sz="1200">
                        <a:latin typeface="Times New Roman"/>
                        <a:ea typeface="MS Mincho"/>
                      </a:endParaRPr>
                    </a:p>
                  </a:txBody>
                  <a:tcPr marL="68580" marR="68580" marT="0" marB="0"/>
                </a:tc>
              </a:tr>
              <a:tr h="370840">
                <a:tc>
                  <a:txBody>
                    <a:bodyPr/>
                    <a:lstStyle/>
                    <a:p>
                      <a:pPr algn="just">
                        <a:spcAft>
                          <a:spcPts val="0"/>
                        </a:spcAft>
                      </a:pPr>
                      <a:r>
                        <a:rPr lang="en-US" sz="1200">
                          <a:latin typeface="Times New Roman"/>
                          <a:ea typeface="MS Mincho"/>
                        </a:rPr>
                        <a:t>2x2</a:t>
                      </a:r>
                      <a:endParaRPr lang="de-DE" sz="1200">
                        <a:latin typeface="Times New Roman"/>
                        <a:ea typeface="MS Mincho"/>
                      </a:endParaRPr>
                    </a:p>
                  </a:txBody>
                  <a:tcPr marL="68580" marR="68580" marT="0" marB="0"/>
                </a:tc>
                <a:tc>
                  <a:txBody>
                    <a:bodyPr/>
                    <a:lstStyle/>
                    <a:p>
                      <a:pPr algn="just">
                        <a:spcAft>
                          <a:spcPts val="0"/>
                        </a:spcAft>
                      </a:pPr>
                      <a:r>
                        <a:rPr lang="en-US" sz="1200">
                          <a:latin typeface="Times New Roman"/>
                          <a:ea typeface="MS Mincho"/>
                        </a:rPr>
                        <a:t>12dBi</a:t>
                      </a:r>
                      <a:endParaRPr lang="de-DE" sz="1200">
                        <a:latin typeface="Times New Roman"/>
                        <a:ea typeface="MS Mincho"/>
                      </a:endParaRPr>
                    </a:p>
                  </a:txBody>
                  <a:tcPr marL="68580" marR="68580" marT="0" marB="0"/>
                </a:tc>
                <a:tc>
                  <a:txBody>
                    <a:bodyPr/>
                    <a:lstStyle/>
                    <a:p>
                      <a:pPr algn="just">
                        <a:spcAft>
                          <a:spcPts val="0"/>
                        </a:spcAft>
                      </a:pPr>
                      <a:r>
                        <a:rPr lang="en-US" sz="1200">
                          <a:latin typeface="Times New Roman"/>
                          <a:ea typeface="MS Mincho"/>
                        </a:rPr>
                        <a:t>45°</a:t>
                      </a:r>
                      <a:endParaRPr lang="de-DE" sz="1200">
                        <a:latin typeface="Times New Roman"/>
                        <a:ea typeface="MS Mincho"/>
                      </a:endParaRPr>
                    </a:p>
                  </a:txBody>
                  <a:tcPr marL="68580" marR="68580" marT="0" marB="0"/>
                </a:tc>
              </a:tr>
              <a:tr h="370840">
                <a:tc>
                  <a:txBody>
                    <a:bodyPr/>
                    <a:lstStyle/>
                    <a:p>
                      <a:pPr algn="just">
                        <a:spcAft>
                          <a:spcPts val="0"/>
                        </a:spcAft>
                      </a:pPr>
                      <a:r>
                        <a:rPr lang="en-US" sz="1200">
                          <a:latin typeface="Times New Roman"/>
                          <a:ea typeface="MS Mincho"/>
                        </a:rPr>
                        <a:t>4x4</a:t>
                      </a:r>
                      <a:endParaRPr lang="de-DE" sz="1200">
                        <a:latin typeface="Times New Roman"/>
                        <a:ea typeface="MS Mincho"/>
                      </a:endParaRPr>
                    </a:p>
                  </a:txBody>
                  <a:tcPr marL="68580" marR="68580" marT="0" marB="0"/>
                </a:tc>
                <a:tc>
                  <a:txBody>
                    <a:bodyPr/>
                    <a:lstStyle/>
                    <a:p>
                      <a:pPr algn="just">
                        <a:spcAft>
                          <a:spcPts val="0"/>
                        </a:spcAft>
                      </a:pPr>
                      <a:r>
                        <a:rPr lang="en-US" sz="1200">
                          <a:latin typeface="Times New Roman"/>
                          <a:ea typeface="MS Mincho"/>
                        </a:rPr>
                        <a:t>18dBi</a:t>
                      </a:r>
                      <a:endParaRPr lang="de-DE" sz="1200">
                        <a:latin typeface="Times New Roman"/>
                        <a:ea typeface="MS Mincho"/>
                      </a:endParaRPr>
                    </a:p>
                  </a:txBody>
                  <a:tcPr marL="68580" marR="68580" marT="0" marB="0"/>
                </a:tc>
                <a:tc>
                  <a:txBody>
                    <a:bodyPr/>
                    <a:lstStyle/>
                    <a:p>
                      <a:pPr algn="just">
                        <a:spcAft>
                          <a:spcPts val="0"/>
                        </a:spcAft>
                      </a:pPr>
                      <a:r>
                        <a:rPr lang="en-US" sz="1200">
                          <a:latin typeface="Times New Roman"/>
                          <a:ea typeface="MS Mincho"/>
                        </a:rPr>
                        <a:t>22.5°</a:t>
                      </a:r>
                      <a:endParaRPr lang="de-DE" sz="1200">
                        <a:latin typeface="Times New Roman"/>
                        <a:ea typeface="MS Mincho"/>
                      </a:endParaRPr>
                    </a:p>
                  </a:txBody>
                  <a:tcPr marL="68580" marR="68580" marT="0" marB="0"/>
                </a:tc>
              </a:tr>
              <a:tr h="370840">
                <a:tc>
                  <a:txBody>
                    <a:bodyPr/>
                    <a:lstStyle/>
                    <a:p>
                      <a:pPr algn="just">
                        <a:spcAft>
                          <a:spcPts val="0"/>
                        </a:spcAft>
                      </a:pPr>
                      <a:r>
                        <a:rPr lang="en-US" sz="1200">
                          <a:latin typeface="Times New Roman"/>
                          <a:ea typeface="MS Mincho"/>
                        </a:rPr>
                        <a:t>8x8</a:t>
                      </a:r>
                      <a:endParaRPr lang="de-DE" sz="1200">
                        <a:latin typeface="Times New Roman"/>
                        <a:ea typeface="MS Mincho"/>
                      </a:endParaRPr>
                    </a:p>
                  </a:txBody>
                  <a:tcPr marL="68580" marR="68580" marT="0" marB="0"/>
                </a:tc>
                <a:tc>
                  <a:txBody>
                    <a:bodyPr/>
                    <a:lstStyle/>
                    <a:p>
                      <a:pPr algn="just">
                        <a:spcAft>
                          <a:spcPts val="0"/>
                        </a:spcAft>
                      </a:pPr>
                      <a:r>
                        <a:rPr lang="en-US" sz="1200">
                          <a:latin typeface="Times New Roman"/>
                          <a:ea typeface="MS Mincho"/>
                        </a:rPr>
                        <a:t>24dBi</a:t>
                      </a:r>
                      <a:endParaRPr lang="de-DE" sz="1200">
                        <a:latin typeface="Times New Roman"/>
                        <a:ea typeface="MS Mincho"/>
                      </a:endParaRPr>
                    </a:p>
                  </a:txBody>
                  <a:tcPr marL="68580" marR="68580" marT="0" marB="0"/>
                </a:tc>
                <a:tc>
                  <a:txBody>
                    <a:bodyPr/>
                    <a:lstStyle/>
                    <a:p>
                      <a:pPr algn="just">
                        <a:spcAft>
                          <a:spcPts val="0"/>
                        </a:spcAft>
                      </a:pPr>
                      <a:r>
                        <a:rPr lang="en-US" sz="1200" dirty="0">
                          <a:latin typeface="Times New Roman"/>
                          <a:ea typeface="MS Mincho"/>
                        </a:rPr>
                        <a:t>12.5°</a:t>
                      </a:r>
                      <a:endParaRPr lang="de-DE" sz="1200" dirty="0">
                        <a:latin typeface="Times New Roman"/>
                        <a:ea typeface="MS Mincho"/>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5800" y="619444"/>
            <a:ext cx="7772400" cy="661219"/>
          </a:xfrm>
        </p:spPr>
        <p:txBody>
          <a:bodyPr/>
          <a:lstStyle/>
          <a:p>
            <a:r>
              <a:rPr lang="en-US" dirty="0" smtClean="0"/>
              <a:t>Examples</a:t>
            </a:r>
            <a:endParaRPr lang="en-US" dirty="0"/>
          </a:p>
        </p:txBody>
      </p:sp>
      <p:sp>
        <p:nvSpPr>
          <p:cNvPr id="7" name="Foliennummernplatzhalter 5"/>
          <p:cNvSpPr>
            <a:spLocks noGrp="1"/>
          </p:cNvSpPr>
          <p:nvPr>
            <p:ph type="sldNum" sz="quarter" idx="12"/>
          </p:nvPr>
        </p:nvSpPr>
        <p:spPr>
          <a:xfrm>
            <a:off x="4344988" y="6475413"/>
            <a:ext cx="530225" cy="182562"/>
          </a:xfrm>
        </p:spPr>
        <p:txBody>
          <a:bodyPr/>
          <a:lstStyle/>
          <a:p>
            <a:r>
              <a:rPr lang="en-US" dirty="0" smtClean="0"/>
              <a:t>Slide </a:t>
            </a:r>
            <a:fld id="{D8E7F6C2-DF2F-4116-8D71-DCDEFB590920}" type="slidenum">
              <a:rPr lang="en-US" smtClean="0"/>
              <a:pPr/>
              <a:t>8</a:t>
            </a:fld>
            <a:endParaRPr lang="en-US" dirty="0"/>
          </a:p>
        </p:txBody>
      </p:sp>
      <p:sp>
        <p:nvSpPr>
          <p:cNvPr id="9"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8" name="Datumsplatzhalter 1"/>
          <p:cNvSpPr>
            <a:spLocks noGrp="1"/>
          </p:cNvSpPr>
          <p:nvPr>
            <p:ph type="dt" sz="half" idx="10"/>
          </p:nvPr>
        </p:nvSpPr>
        <p:spPr>
          <a:xfrm>
            <a:off x="667544" y="378281"/>
            <a:ext cx="1600200" cy="215444"/>
          </a:xfrm>
        </p:spPr>
        <p:txBody>
          <a:bodyPr/>
          <a:lstStyle/>
          <a:p>
            <a:r>
              <a:rPr lang="en-US" dirty="0" smtClean="0"/>
              <a:t>January 2016</a:t>
            </a:r>
          </a:p>
        </p:txBody>
      </p:sp>
      <p:graphicFrame>
        <p:nvGraphicFramePr>
          <p:cNvPr id="12" name="Tabelle 11"/>
          <p:cNvGraphicFramePr>
            <a:graphicFrameLocks noGrp="1"/>
          </p:cNvGraphicFramePr>
          <p:nvPr/>
        </p:nvGraphicFramePr>
        <p:xfrm>
          <a:off x="245804" y="1269184"/>
          <a:ext cx="8632724" cy="5052957"/>
        </p:xfrm>
        <a:graphic>
          <a:graphicData uri="http://schemas.openxmlformats.org/drawingml/2006/table">
            <a:tbl>
              <a:tblPr firstRow="1" bandRow="1">
                <a:tableStyleId>{073A0DAA-6AF3-43AB-8588-CEC1D06C72B9}</a:tableStyleId>
              </a:tblPr>
              <a:tblGrid>
                <a:gridCol w="2158181"/>
                <a:gridCol w="2158181"/>
                <a:gridCol w="2158181"/>
                <a:gridCol w="2158181"/>
              </a:tblGrid>
              <a:tr h="585663">
                <a:tc>
                  <a:txBody>
                    <a:bodyPr/>
                    <a:lstStyle/>
                    <a:p>
                      <a:r>
                        <a:rPr lang="de-DE" dirty="0" smtClean="0"/>
                        <a:t>6dBi</a:t>
                      </a:r>
                      <a:r>
                        <a:rPr lang="de-DE" baseline="0" dirty="0" smtClean="0"/>
                        <a:t> / 90°</a:t>
                      </a:r>
                      <a:endParaRPr lang="de-DE" dirty="0"/>
                    </a:p>
                  </a:txBody>
                  <a:tcPr anchor="ctr"/>
                </a:tc>
                <a:tc>
                  <a:txBody>
                    <a:bodyPr/>
                    <a:lstStyle/>
                    <a:p>
                      <a:r>
                        <a:rPr lang="de-DE" dirty="0" smtClean="0"/>
                        <a:t>12dBi / 45°</a:t>
                      </a:r>
                      <a:endParaRPr lang="de-DE" dirty="0"/>
                    </a:p>
                  </a:txBody>
                  <a:tcPr anchor="ctr"/>
                </a:tc>
                <a:tc>
                  <a:txBody>
                    <a:bodyPr/>
                    <a:lstStyle/>
                    <a:p>
                      <a:r>
                        <a:rPr lang="de-DE" dirty="0" smtClean="0"/>
                        <a:t>18dBi / 22.5°</a:t>
                      </a:r>
                      <a:endParaRPr lang="de-DE" dirty="0"/>
                    </a:p>
                  </a:txBody>
                  <a:tcPr anchor="ctr"/>
                </a:tc>
                <a:tc>
                  <a:txBody>
                    <a:bodyPr/>
                    <a:lstStyle/>
                    <a:p>
                      <a:r>
                        <a:rPr lang="de-DE" dirty="0" smtClean="0"/>
                        <a:t>24dBi / 11.25°</a:t>
                      </a:r>
                      <a:endParaRPr lang="de-DE" dirty="0"/>
                    </a:p>
                  </a:txBody>
                  <a:tcPr anchor="ctr"/>
                </a:tc>
              </a:tr>
              <a:tr h="2233647">
                <a:tc>
                  <a:txBody>
                    <a:bodyPr/>
                    <a:lstStyle/>
                    <a:p>
                      <a:endParaRPr lang="de-DE" dirty="0"/>
                    </a:p>
                  </a:txBody>
                  <a:tcPr anchor="ctr"/>
                </a:tc>
                <a:tc>
                  <a:txBody>
                    <a:bodyPr/>
                    <a:lstStyle/>
                    <a:p>
                      <a:endParaRPr lang="de-DE" dirty="0"/>
                    </a:p>
                  </a:txBody>
                  <a:tcPr anchor="ctr"/>
                </a:tc>
                <a:tc>
                  <a:txBody>
                    <a:bodyPr/>
                    <a:lstStyle/>
                    <a:p>
                      <a:endParaRPr lang="de-DE"/>
                    </a:p>
                  </a:txBody>
                  <a:tcPr anchor="ctr"/>
                </a:tc>
                <a:tc>
                  <a:txBody>
                    <a:bodyPr/>
                    <a:lstStyle/>
                    <a:p>
                      <a:endParaRPr lang="de-DE"/>
                    </a:p>
                  </a:txBody>
                  <a:tcPr anchor="ctr"/>
                </a:tc>
              </a:tr>
              <a:tr h="2233647">
                <a:tc>
                  <a:txBody>
                    <a:bodyPr/>
                    <a:lstStyle/>
                    <a:p>
                      <a:endParaRPr lang="de-DE"/>
                    </a:p>
                  </a:txBody>
                  <a:tcPr anchor="ctr"/>
                </a:tc>
                <a:tc>
                  <a:txBody>
                    <a:bodyPr/>
                    <a:lstStyle/>
                    <a:p>
                      <a:endParaRPr lang="de-DE"/>
                    </a:p>
                  </a:txBody>
                  <a:tcPr anchor="ctr"/>
                </a:tc>
                <a:tc>
                  <a:txBody>
                    <a:bodyPr/>
                    <a:lstStyle/>
                    <a:p>
                      <a:endParaRPr lang="de-DE" dirty="0"/>
                    </a:p>
                  </a:txBody>
                  <a:tcPr anchor="ctr"/>
                </a:tc>
                <a:tc>
                  <a:txBody>
                    <a:bodyPr/>
                    <a:lstStyle/>
                    <a:p>
                      <a:endParaRPr lang="de-DE" dirty="0"/>
                    </a:p>
                  </a:txBody>
                  <a:tcPr anchor="ctr"/>
                </a:tc>
              </a:tr>
            </a:tbl>
          </a:graphicData>
        </a:graphic>
      </p:graphicFrame>
      <p:pic>
        <p:nvPicPr>
          <p:cNvPr id="78856" name="Picture 8"/>
          <p:cNvPicPr>
            <a:picLocks noChangeAspect="1" noChangeArrowheads="1"/>
          </p:cNvPicPr>
          <p:nvPr/>
        </p:nvPicPr>
        <p:blipFill>
          <a:blip r:embed="rId2" cstate="print"/>
          <a:srcRect/>
          <a:stretch>
            <a:fillRect/>
          </a:stretch>
        </p:blipFill>
        <p:spPr bwMode="auto">
          <a:xfrm>
            <a:off x="267621" y="1919183"/>
            <a:ext cx="2088000" cy="2088000"/>
          </a:xfrm>
          <a:prstGeom prst="rect">
            <a:avLst/>
          </a:prstGeom>
          <a:noFill/>
          <a:ln w="9525">
            <a:noFill/>
            <a:miter lim="800000"/>
            <a:headEnd/>
            <a:tailEnd/>
          </a:ln>
          <a:effectLst/>
        </p:spPr>
      </p:pic>
      <p:pic>
        <p:nvPicPr>
          <p:cNvPr id="78857" name="Picture 9"/>
          <p:cNvPicPr>
            <a:picLocks noChangeAspect="1" noChangeArrowheads="1"/>
          </p:cNvPicPr>
          <p:nvPr/>
        </p:nvPicPr>
        <p:blipFill>
          <a:blip r:embed="rId3" cstate="print"/>
          <a:srcRect/>
          <a:stretch>
            <a:fillRect/>
          </a:stretch>
        </p:blipFill>
        <p:spPr bwMode="auto">
          <a:xfrm>
            <a:off x="267622" y="4151108"/>
            <a:ext cx="2088000" cy="2088000"/>
          </a:xfrm>
          <a:prstGeom prst="rect">
            <a:avLst/>
          </a:prstGeom>
          <a:noFill/>
          <a:ln w="9525">
            <a:noFill/>
            <a:miter lim="800000"/>
            <a:headEnd/>
            <a:tailEnd/>
          </a:ln>
          <a:effectLst/>
        </p:spPr>
      </p:pic>
      <p:pic>
        <p:nvPicPr>
          <p:cNvPr id="78858" name="Picture 10"/>
          <p:cNvPicPr>
            <a:picLocks noChangeAspect="1" noChangeArrowheads="1"/>
          </p:cNvPicPr>
          <p:nvPr/>
        </p:nvPicPr>
        <p:blipFill>
          <a:blip r:embed="rId4" cstate="print"/>
          <a:srcRect/>
          <a:stretch>
            <a:fillRect/>
          </a:stretch>
        </p:blipFill>
        <p:spPr bwMode="auto">
          <a:xfrm>
            <a:off x="2401837" y="1900442"/>
            <a:ext cx="2088000" cy="2088000"/>
          </a:xfrm>
          <a:prstGeom prst="rect">
            <a:avLst/>
          </a:prstGeom>
          <a:noFill/>
          <a:ln w="9525">
            <a:noFill/>
            <a:miter lim="800000"/>
            <a:headEnd/>
            <a:tailEnd/>
          </a:ln>
          <a:effectLst/>
        </p:spPr>
      </p:pic>
      <p:pic>
        <p:nvPicPr>
          <p:cNvPr id="78859" name="Picture 11"/>
          <p:cNvPicPr>
            <a:picLocks noChangeAspect="1" noChangeArrowheads="1"/>
          </p:cNvPicPr>
          <p:nvPr/>
        </p:nvPicPr>
        <p:blipFill>
          <a:blip r:embed="rId5" cstate="print"/>
          <a:srcRect/>
          <a:stretch>
            <a:fillRect/>
          </a:stretch>
        </p:blipFill>
        <p:spPr bwMode="auto">
          <a:xfrm>
            <a:off x="2421501" y="4171695"/>
            <a:ext cx="2088000" cy="2088000"/>
          </a:xfrm>
          <a:prstGeom prst="rect">
            <a:avLst/>
          </a:prstGeom>
          <a:noFill/>
          <a:ln w="9525">
            <a:noFill/>
            <a:miter lim="800000"/>
            <a:headEnd/>
            <a:tailEnd/>
          </a:ln>
          <a:effectLst/>
        </p:spPr>
      </p:pic>
      <p:pic>
        <p:nvPicPr>
          <p:cNvPr id="78860" name="Picture 12"/>
          <p:cNvPicPr>
            <a:picLocks noChangeAspect="1" noChangeArrowheads="1"/>
          </p:cNvPicPr>
          <p:nvPr/>
        </p:nvPicPr>
        <p:blipFill>
          <a:blip r:embed="rId6" cstate="print"/>
          <a:srcRect/>
          <a:stretch>
            <a:fillRect/>
          </a:stretch>
        </p:blipFill>
        <p:spPr bwMode="auto">
          <a:xfrm>
            <a:off x="4563396" y="1909967"/>
            <a:ext cx="2088000" cy="2088000"/>
          </a:xfrm>
          <a:prstGeom prst="rect">
            <a:avLst/>
          </a:prstGeom>
          <a:noFill/>
          <a:ln w="9525">
            <a:noFill/>
            <a:miter lim="800000"/>
            <a:headEnd/>
            <a:tailEnd/>
          </a:ln>
          <a:effectLst/>
        </p:spPr>
      </p:pic>
      <p:pic>
        <p:nvPicPr>
          <p:cNvPr id="78861" name="Picture 13"/>
          <p:cNvPicPr>
            <a:picLocks noChangeAspect="1" noChangeArrowheads="1"/>
          </p:cNvPicPr>
          <p:nvPr/>
        </p:nvPicPr>
        <p:blipFill>
          <a:blip r:embed="rId7" cstate="print"/>
          <a:srcRect/>
          <a:stretch>
            <a:fillRect/>
          </a:stretch>
        </p:blipFill>
        <p:spPr bwMode="auto">
          <a:xfrm>
            <a:off x="4580603" y="4170773"/>
            <a:ext cx="2088000" cy="2088000"/>
          </a:xfrm>
          <a:prstGeom prst="rect">
            <a:avLst/>
          </a:prstGeom>
          <a:noFill/>
          <a:ln w="9525">
            <a:noFill/>
            <a:miter lim="800000"/>
            <a:headEnd/>
            <a:tailEnd/>
          </a:ln>
          <a:effectLst/>
        </p:spPr>
      </p:pic>
      <p:pic>
        <p:nvPicPr>
          <p:cNvPr id="78862" name="Picture 14"/>
          <p:cNvPicPr>
            <a:picLocks noChangeAspect="1" noChangeArrowheads="1"/>
          </p:cNvPicPr>
          <p:nvPr/>
        </p:nvPicPr>
        <p:blipFill>
          <a:blip r:embed="rId8" cstate="print"/>
          <a:srcRect/>
          <a:stretch>
            <a:fillRect/>
          </a:stretch>
        </p:blipFill>
        <p:spPr bwMode="auto">
          <a:xfrm>
            <a:off x="6757895" y="1929016"/>
            <a:ext cx="2088000" cy="2088000"/>
          </a:xfrm>
          <a:prstGeom prst="rect">
            <a:avLst/>
          </a:prstGeom>
          <a:noFill/>
          <a:ln w="9525">
            <a:noFill/>
            <a:miter lim="800000"/>
            <a:headEnd/>
            <a:tailEnd/>
          </a:ln>
          <a:effectLst/>
        </p:spPr>
      </p:pic>
      <p:pic>
        <p:nvPicPr>
          <p:cNvPr id="78863" name="Picture 15"/>
          <p:cNvPicPr>
            <a:picLocks noChangeAspect="1" noChangeArrowheads="1"/>
          </p:cNvPicPr>
          <p:nvPr/>
        </p:nvPicPr>
        <p:blipFill>
          <a:blip r:embed="rId9" cstate="print"/>
          <a:srcRect/>
          <a:stretch>
            <a:fillRect/>
          </a:stretch>
        </p:blipFill>
        <p:spPr bwMode="auto">
          <a:xfrm>
            <a:off x="6756297" y="4161247"/>
            <a:ext cx="2088000" cy="208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1238250"/>
            <a:ext cx="7772400" cy="1066800"/>
          </a:xfrm>
        </p:spPr>
        <p:txBody>
          <a:bodyPr/>
          <a:lstStyle/>
          <a:p>
            <a:r>
              <a:rPr lang="de-DE" dirty="0" err="1" smtClean="0"/>
              <a:t>Thank</a:t>
            </a:r>
            <a:r>
              <a:rPr lang="de-DE" dirty="0" smtClean="0"/>
              <a:t> </a:t>
            </a:r>
            <a:r>
              <a:rPr lang="de-DE" dirty="0" err="1" smtClean="0"/>
              <a:t>You</a:t>
            </a:r>
            <a:r>
              <a:rPr lang="de-DE" dirty="0" smtClean="0"/>
              <a:t/>
            </a:r>
            <a:br>
              <a:rPr lang="de-DE" dirty="0" smtClean="0"/>
            </a:br>
            <a:r>
              <a:rPr lang="de-DE" dirty="0" smtClean="0"/>
              <a:t>for </a:t>
            </a:r>
            <a:r>
              <a:rPr lang="de-DE" dirty="0" err="1" smtClean="0"/>
              <a:t>Your</a:t>
            </a:r>
            <a:r>
              <a:rPr lang="de-DE" dirty="0" smtClean="0"/>
              <a:t> Attention</a:t>
            </a:r>
            <a:endParaRPr lang="de-DE" dirty="0"/>
          </a:p>
        </p:txBody>
      </p:sp>
      <p:sp>
        <p:nvSpPr>
          <p:cNvPr id="6" name="Foliennummernplatzhalter 5"/>
          <p:cNvSpPr>
            <a:spLocks noGrp="1"/>
          </p:cNvSpPr>
          <p:nvPr>
            <p:ph type="sldNum" sz="quarter" idx="12"/>
          </p:nvPr>
        </p:nvSpPr>
        <p:spPr/>
        <p:txBody>
          <a:bodyPr/>
          <a:lstStyle/>
          <a:p>
            <a:r>
              <a:rPr lang="en-US" dirty="0" smtClean="0"/>
              <a:t>Slide </a:t>
            </a:r>
            <a:fld id="{D8E7F6C2-DF2F-4116-8D71-DCDEFB590920}" type="slidenum">
              <a:rPr lang="en-US" smtClean="0"/>
              <a:pPr/>
              <a:t>9</a:t>
            </a:fld>
            <a:endParaRPr lang="en-US" dirty="0"/>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Alexander Fricke (TU Braunschweig)</a:t>
            </a:r>
            <a:endParaRPr lang="en-US" dirty="0"/>
          </a:p>
        </p:txBody>
      </p:sp>
      <p:sp>
        <p:nvSpPr>
          <p:cNvPr id="7" name="Datumsplatzhalter 1"/>
          <p:cNvSpPr>
            <a:spLocks noGrp="1"/>
          </p:cNvSpPr>
          <p:nvPr>
            <p:ph type="dt" sz="half" idx="10"/>
          </p:nvPr>
        </p:nvSpPr>
        <p:spPr>
          <a:xfrm>
            <a:off x="667544" y="378281"/>
            <a:ext cx="1600200" cy="215444"/>
          </a:xfrm>
        </p:spPr>
        <p:txBody>
          <a:bodyPr/>
          <a:lstStyle/>
          <a:p>
            <a:r>
              <a:rPr lang="en-US" dirty="0" smtClean="0"/>
              <a:t>January 2016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538</Words>
  <Application>Microsoft Office PowerPoint</Application>
  <PresentationFormat>Bildschirmpräsentation (4:3)</PresentationFormat>
  <Paragraphs>117</Paragraphs>
  <Slides>9</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1" baseType="lpstr">
      <vt:lpstr>IEEE-P802_15</vt:lpstr>
      <vt:lpstr>Objekt-Manager-Shellobjekt</vt:lpstr>
      <vt:lpstr>Folie 1</vt:lpstr>
      <vt:lpstr>ASCII-Format for the Channel Transfer Functions</vt:lpstr>
      <vt:lpstr>Thoughts on Channel Realizations (Reprise)</vt:lpstr>
      <vt:lpstr>Proposed Format (1)</vt:lpstr>
      <vt:lpstr>Proposed Format (2)</vt:lpstr>
      <vt:lpstr>Proposed Format (3)</vt:lpstr>
      <vt:lpstr>Additional Thoughts: Antenna Characteristics</vt:lpstr>
      <vt:lpstr>Examples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IEEE 802.15 &lt;subject&gt;</dc:subject>
  <dc:creator>Alexander Fricke</dc:creator>
  <dc:description>&lt;doc#&gt;</dc:description>
  <cp:lastModifiedBy>Thomas Kuerner</cp:lastModifiedBy>
  <cp:revision>273</cp:revision>
  <cp:lastPrinted>1998-02-10T13:28:06Z</cp:lastPrinted>
  <dcterms:created xsi:type="dcterms:W3CDTF">2012-11-14T22:04:21Z</dcterms:created>
  <dcterms:modified xsi:type="dcterms:W3CDTF">2016-03-14T02:11:59Z</dcterms:modified>
</cp:coreProperties>
</file>