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
  </p:notesMasterIdLst>
  <p:handoutMasterIdLst>
    <p:handoutMasterId r:id="rId10"/>
  </p:handoutMasterIdLst>
  <p:sldIdLst>
    <p:sldId id="259" r:id="rId2"/>
    <p:sldId id="265" r:id="rId3"/>
    <p:sldId id="301" r:id="rId4"/>
    <p:sldId id="302" r:id="rId5"/>
    <p:sldId id="303" r:id="rId6"/>
    <p:sldId id="304" r:id="rId7"/>
    <p:sldId id="264" r:id="rId8"/>
  </p:sldIdLst>
  <p:sldSz cx="9144000" cy="6858000" type="screen4x3"/>
  <p:notesSz cx="7099300" cy="10234613"/>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unkle Formatvorlage 2 - Akzent 5/Akz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unkle Formatvorlage 2 - Akzent 3/Akz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0646" autoAdjust="0"/>
  </p:normalViewPr>
  <p:slideViewPr>
    <p:cSldViewPr snapToGrid="0">
      <p:cViewPr varScale="1">
        <p:scale>
          <a:sx n="110" d="100"/>
          <a:sy n="110" d="100"/>
        </p:scale>
        <p:origin x="-1644" y="-90"/>
      </p:cViewPr>
      <p:guideLst>
        <p:guide orient="horz" pos="2160"/>
        <p:guide pos="2880"/>
      </p:guideLst>
    </p:cSldViewPr>
  </p:slideViewPr>
  <p:outlineViewPr>
    <p:cViewPr>
      <p:scale>
        <a:sx n="33" d="100"/>
        <a:sy n="33" d="100"/>
      </p:scale>
      <p:origin x="0" y="49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629290" y="196079"/>
            <a:ext cx="2758130" cy="23459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97858">
              <a:defRPr sz="1500" b="1"/>
            </a:lvl1pPr>
          </a:lstStyle>
          <a:p>
            <a:r>
              <a:rPr lang="en-US"/>
              <a:t>doc.: IEEE 802.15-&lt;doc#&gt;</a:t>
            </a:r>
          </a:p>
        </p:txBody>
      </p:sp>
      <p:sp>
        <p:nvSpPr>
          <p:cNvPr id="3075" name="Rectangle 3"/>
          <p:cNvSpPr>
            <a:spLocks noGrp="1" noChangeArrowheads="1"/>
          </p:cNvSpPr>
          <p:nvPr>
            <p:ph type="dt" sz="quarter" idx="1"/>
          </p:nvPr>
        </p:nvSpPr>
        <p:spPr bwMode="auto">
          <a:xfrm>
            <a:off x="711881" y="196079"/>
            <a:ext cx="2364809" cy="23459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97858">
              <a:defRPr sz="1500" b="1"/>
            </a:lvl1pPr>
          </a:lstStyle>
          <a:p>
            <a:r>
              <a:rPr lang="en-US"/>
              <a:t>&lt;month year&gt;</a:t>
            </a:r>
          </a:p>
        </p:txBody>
      </p:sp>
      <p:sp>
        <p:nvSpPr>
          <p:cNvPr id="3076" name="Rectangle 4"/>
          <p:cNvSpPr>
            <a:spLocks noGrp="1" noChangeArrowheads="1"/>
          </p:cNvSpPr>
          <p:nvPr>
            <p:ph type="ftr" sz="quarter" idx="2"/>
          </p:nvPr>
        </p:nvSpPr>
        <p:spPr bwMode="auto">
          <a:xfrm>
            <a:off x="4259906" y="9905481"/>
            <a:ext cx="2208779" cy="16806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97858">
              <a:defRPr sz="1100"/>
            </a:lvl1pPr>
          </a:lstStyle>
          <a:p>
            <a:r>
              <a:rPr lang="en-US"/>
              <a:t>&lt;author&gt;, &lt;company&gt;</a:t>
            </a:r>
          </a:p>
        </p:txBody>
      </p:sp>
      <p:sp>
        <p:nvSpPr>
          <p:cNvPr id="3077" name="Rectangle 5"/>
          <p:cNvSpPr>
            <a:spLocks noGrp="1" noChangeArrowheads="1"/>
          </p:cNvSpPr>
          <p:nvPr>
            <p:ph type="sldNum" sz="quarter" idx="3"/>
          </p:nvPr>
        </p:nvSpPr>
        <p:spPr bwMode="auto">
          <a:xfrm>
            <a:off x="2761382" y="9905481"/>
            <a:ext cx="1418884" cy="16806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97858">
              <a:defRPr sz="1100"/>
            </a:lvl1pPr>
          </a:lstStyle>
          <a:p>
            <a:r>
              <a:rPr lang="en-US"/>
              <a:t>Page </a:t>
            </a:r>
            <a:fld id="{3BAC553E-1632-46BB-AD87-87036F0A01ED}" type="slidenum">
              <a:rPr lang="en-US"/>
              <a:pPr/>
              <a:t>‹Nr.›</a:t>
            </a:fld>
            <a:endParaRPr lang="en-US"/>
          </a:p>
        </p:txBody>
      </p:sp>
      <p:sp>
        <p:nvSpPr>
          <p:cNvPr id="3078" name="Line 6"/>
          <p:cNvSpPr>
            <a:spLocks noChangeShapeType="1"/>
          </p:cNvSpPr>
          <p:nvPr/>
        </p:nvSpPr>
        <p:spPr bwMode="auto">
          <a:xfrm>
            <a:off x="710256" y="427172"/>
            <a:ext cx="5678790" cy="0"/>
          </a:xfrm>
          <a:prstGeom prst="line">
            <a:avLst/>
          </a:prstGeom>
          <a:noFill/>
          <a:ln w="12700">
            <a:solidFill>
              <a:schemeClr val="tx1"/>
            </a:solidFill>
            <a:round/>
            <a:headEnd type="none" w="sm" len="sm"/>
            <a:tailEnd type="none" w="sm" len="sm"/>
          </a:ln>
          <a:effectLst/>
        </p:spPr>
        <p:txBody>
          <a:bodyPr wrap="none" lIns="97749" tIns="48875" rIns="97749" bIns="48875" anchor="ctr"/>
          <a:lstStyle/>
          <a:p>
            <a:endParaRPr lang="de-DE"/>
          </a:p>
        </p:txBody>
      </p:sp>
      <p:sp>
        <p:nvSpPr>
          <p:cNvPr id="3079" name="Rectangle 7"/>
          <p:cNvSpPr>
            <a:spLocks noChangeArrowheads="1"/>
          </p:cNvSpPr>
          <p:nvPr/>
        </p:nvSpPr>
        <p:spPr bwMode="auto">
          <a:xfrm>
            <a:off x="710256" y="9905482"/>
            <a:ext cx="728133" cy="184666"/>
          </a:xfrm>
          <a:prstGeom prst="rect">
            <a:avLst/>
          </a:prstGeom>
          <a:noFill/>
          <a:ln w="9525">
            <a:noFill/>
            <a:miter lim="800000"/>
            <a:headEnd/>
            <a:tailEnd/>
          </a:ln>
          <a:effectLst/>
        </p:spPr>
        <p:txBody>
          <a:bodyPr lIns="0" tIns="0" rIns="0" bIns="0">
            <a:spAutoFit/>
          </a:bodyPr>
          <a:lstStyle/>
          <a:p>
            <a:pPr defTabSz="997858"/>
            <a:r>
              <a:rPr lang="en-US" dirty="0"/>
              <a:t>Submission</a:t>
            </a:r>
          </a:p>
        </p:txBody>
      </p:sp>
      <p:sp>
        <p:nvSpPr>
          <p:cNvPr id="3080" name="Line 8"/>
          <p:cNvSpPr>
            <a:spLocks noChangeShapeType="1"/>
          </p:cNvSpPr>
          <p:nvPr/>
        </p:nvSpPr>
        <p:spPr bwMode="auto">
          <a:xfrm>
            <a:off x="710256" y="9893226"/>
            <a:ext cx="5836443" cy="0"/>
          </a:xfrm>
          <a:prstGeom prst="line">
            <a:avLst/>
          </a:prstGeom>
          <a:noFill/>
          <a:ln w="12700">
            <a:solidFill>
              <a:schemeClr val="tx1"/>
            </a:solidFill>
            <a:round/>
            <a:headEnd type="none" w="sm" len="sm"/>
            <a:tailEnd type="none" w="sm" len="sm"/>
          </a:ln>
          <a:effectLst/>
        </p:spPr>
        <p:txBody>
          <a:bodyPr wrap="none" lIns="97749" tIns="48875" rIns="97749" bIns="48875" anchor="ctr"/>
          <a:lstStyle/>
          <a:p>
            <a:endParaRPr lang="de-DE"/>
          </a:p>
        </p:txBody>
      </p:sp>
    </p:spTree>
    <p:extLst>
      <p:ext uri="{BB962C8B-B14F-4D97-AF65-F5344CB8AC3E}">
        <p14:creationId xmlns:p14="http://schemas.microsoft.com/office/powerpoint/2010/main" xmlns="" val="762324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549650" y="108544"/>
            <a:ext cx="2881653" cy="23459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97858">
              <a:defRPr sz="1500" b="1"/>
            </a:lvl1pPr>
          </a:lstStyle>
          <a:p>
            <a:r>
              <a:rPr lang="en-US"/>
              <a:t>doc.: IEEE 802.15-&lt;doc#&gt;</a:t>
            </a:r>
          </a:p>
        </p:txBody>
      </p:sp>
      <p:sp>
        <p:nvSpPr>
          <p:cNvPr id="2051" name="Rectangle 3"/>
          <p:cNvSpPr>
            <a:spLocks noGrp="1" noChangeArrowheads="1"/>
          </p:cNvSpPr>
          <p:nvPr>
            <p:ph type="dt" idx="1"/>
          </p:nvPr>
        </p:nvSpPr>
        <p:spPr bwMode="auto">
          <a:xfrm>
            <a:off x="669623" y="108544"/>
            <a:ext cx="2802013" cy="23459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97858">
              <a:defRPr sz="1500" b="1"/>
            </a:lvl1pPr>
          </a:lstStyle>
          <a:p>
            <a:r>
              <a:rPr lang="en-US"/>
              <a:t>&lt;month year&gt;</a:t>
            </a:r>
          </a:p>
        </p:txBody>
      </p:sp>
      <p:sp>
        <p:nvSpPr>
          <p:cNvPr id="2052" name="Rectangle 4"/>
          <p:cNvSpPr>
            <a:spLocks noGrp="1" noRot="1" noChangeAspect="1" noChangeArrowheads="1" noTextEdit="1"/>
          </p:cNvSpPr>
          <p:nvPr>
            <p:ph type="sldImg" idx="2"/>
          </p:nvPr>
        </p:nvSpPr>
        <p:spPr bwMode="auto">
          <a:xfrm>
            <a:off x="1000125" y="773113"/>
            <a:ext cx="5099050" cy="3825875"/>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945923" y="4861704"/>
            <a:ext cx="5207454" cy="4606101"/>
          </a:xfrm>
          <a:prstGeom prst="rect">
            <a:avLst/>
          </a:prstGeom>
          <a:noFill/>
          <a:ln w="9525">
            <a:noFill/>
            <a:miter lim="800000"/>
            <a:headEnd/>
            <a:tailEnd/>
          </a:ln>
          <a:effectLst/>
        </p:spPr>
        <p:txBody>
          <a:bodyPr vert="horz" wrap="square" lIns="100125" tIns="49215" rIns="100125" bIns="4921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
          <p:cNvSpPr>
            <a:spLocks noGrp="1" noChangeArrowheads="1"/>
          </p:cNvSpPr>
          <p:nvPr>
            <p:ph type="ftr" sz="quarter" idx="4"/>
          </p:nvPr>
        </p:nvSpPr>
        <p:spPr bwMode="auto">
          <a:xfrm>
            <a:off x="3861707" y="9908983"/>
            <a:ext cx="2569596"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88747" lvl="4" algn="r" defTabSz="997858">
              <a:defRPr/>
            </a:lvl5pPr>
          </a:lstStyle>
          <a:p>
            <a:pPr lvl="4"/>
            <a:r>
              <a:rPr lang="en-US"/>
              <a:t>&lt;author&gt;, &lt;company&gt;</a:t>
            </a:r>
          </a:p>
        </p:txBody>
      </p:sp>
      <p:sp>
        <p:nvSpPr>
          <p:cNvPr id="2055" name="Rectangle 7"/>
          <p:cNvSpPr>
            <a:spLocks noGrp="1" noChangeArrowheads="1"/>
          </p:cNvSpPr>
          <p:nvPr>
            <p:ph type="sldNum" sz="quarter" idx="5"/>
          </p:nvPr>
        </p:nvSpPr>
        <p:spPr bwMode="auto">
          <a:xfrm>
            <a:off x="3003550" y="9908983"/>
            <a:ext cx="820776"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97858">
              <a:defRPr/>
            </a:lvl1pPr>
          </a:lstStyle>
          <a:p>
            <a:r>
              <a:rPr lang="en-US"/>
              <a:t>Page </a:t>
            </a:r>
            <a:fld id="{1E6C07B4-BB24-438D-87A0-B79A0C0B63CB}" type="slidenum">
              <a:rPr lang="en-US"/>
              <a:pPr/>
              <a:t>‹Nr.›</a:t>
            </a:fld>
            <a:endParaRPr lang="en-US"/>
          </a:p>
        </p:txBody>
      </p:sp>
      <p:sp>
        <p:nvSpPr>
          <p:cNvPr id="2056" name="Rectangle 8"/>
          <p:cNvSpPr>
            <a:spLocks noChangeArrowheads="1"/>
          </p:cNvSpPr>
          <p:nvPr/>
        </p:nvSpPr>
        <p:spPr bwMode="auto">
          <a:xfrm>
            <a:off x="741136" y="9908983"/>
            <a:ext cx="728133" cy="184666"/>
          </a:xfrm>
          <a:prstGeom prst="rect">
            <a:avLst/>
          </a:prstGeom>
          <a:noFill/>
          <a:ln w="9525">
            <a:noFill/>
            <a:miter lim="800000"/>
            <a:headEnd/>
            <a:tailEnd/>
          </a:ln>
          <a:effectLst/>
        </p:spPr>
        <p:txBody>
          <a:bodyPr lIns="0" tIns="0" rIns="0" bIns="0">
            <a:spAutoFit/>
          </a:bodyPr>
          <a:lstStyle/>
          <a:p>
            <a:r>
              <a:rPr lang="en-US"/>
              <a:t>Submission</a:t>
            </a:r>
          </a:p>
        </p:txBody>
      </p:sp>
      <p:sp>
        <p:nvSpPr>
          <p:cNvPr id="2057" name="Line 9"/>
          <p:cNvSpPr>
            <a:spLocks noChangeShapeType="1"/>
          </p:cNvSpPr>
          <p:nvPr/>
        </p:nvSpPr>
        <p:spPr bwMode="auto">
          <a:xfrm>
            <a:off x="741136" y="9907232"/>
            <a:ext cx="5617029" cy="0"/>
          </a:xfrm>
          <a:prstGeom prst="line">
            <a:avLst/>
          </a:prstGeom>
          <a:noFill/>
          <a:ln w="12700">
            <a:solidFill>
              <a:schemeClr val="tx1"/>
            </a:solidFill>
            <a:round/>
            <a:headEnd type="none" w="sm" len="sm"/>
            <a:tailEnd type="none" w="sm" len="sm"/>
          </a:ln>
          <a:effectLst/>
        </p:spPr>
        <p:txBody>
          <a:bodyPr wrap="none" lIns="97749" tIns="48875" rIns="97749" bIns="48875" anchor="ctr"/>
          <a:lstStyle/>
          <a:p>
            <a:endParaRPr lang="de-DE"/>
          </a:p>
        </p:txBody>
      </p:sp>
      <p:sp>
        <p:nvSpPr>
          <p:cNvPr id="2058" name="Line 10"/>
          <p:cNvSpPr>
            <a:spLocks noChangeShapeType="1"/>
          </p:cNvSpPr>
          <p:nvPr/>
        </p:nvSpPr>
        <p:spPr bwMode="auto">
          <a:xfrm>
            <a:off x="663122" y="327382"/>
            <a:ext cx="5773057" cy="0"/>
          </a:xfrm>
          <a:prstGeom prst="line">
            <a:avLst/>
          </a:prstGeom>
          <a:noFill/>
          <a:ln w="12700">
            <a:solidFill>
              <a:schemeClr val="tx1"/>
            </a:solidFill>
            <a:round/>
            <a:headEnd type="none" w="sm" len="sm"/>
            <a:tailEnd type="none" w="sm" len="sm"/>
          </a:ln>
          <a:effectLst/>
        </p:spPr>
        <p:txBody>
          <a:bodyPr wrap="none" lIns="97749" tIns="48875" rIns="97749" bIns="48875" anchor="ctr"/>
          <a:lstStyle/>
          <a:p>
            <a:endParaRPr lang="de-DE"/>
          </a:p>
        </p:txBody>
      </p:sp>
    </p:spTree>
    <p:extLst>
      <p:ext uri="{BB962C8B-B14F-4D97-AF65-F5344CB8AC3E}">
        <p14:creationId xmlns:p14="http://schemas.microsoft.com/office/powerpoint/2010/main" xmlns="" val="4269378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r>
              <a:rPr lang="en-US"/>
              <a:t>&lt;month year&gt;</a:t>
            </a:r>
          </a:p>
        </p:txBody>
      </p:sp>
      <p:sp>
        <p:nvSpPr>
          <p:cNvPr id="5" name="Fußzeilenplatzhalter 4"/>
          <p:cNvSpPr>
            <a:spLocks noGrp="1"/>
          </p:cNvSpPr>
          <p:nvPr>
            <p:ph type="ftr" sz="quarter" idx="11"/>
          </p:nvPr>
        </p:nvSpPr>
        <p:spPr/>
        <p:txBody>
          <a:bodyPr/>
          <a:lstStyle>
            <a:lvl1pPr>
              <a:defRPr/>
            </a:lvl1pPr>
          </a:lstStyle>
          <a:p>
            <a:r>
              <a:rPr lang="en-US"/>
              <a:t>&lt;author&gt;, &lt;company&gt;</a:t>
            </a:r>
          </a:p>
        </p:txBody>
      </p:sp>
      <p:sp>
        <p:nvSpPr>
          <p:cNvPr id="6" name="Foliennummernplatzhalter 5"/>
          <p:cNvSpPr>
            <a:spLocks noGrp="1"/>
          </p:cNvSpPr>
          <p:nvPr>
            <p:ph type="sldNum" sz="quarter" idx="12"/>
          </p:nvPr>
        </p:nvSpPr>
        <p:spPr/>
        <p:txBody>
          <a:bodyPr/>
          <a:lstStyle>
            <a:lvl1pPr>
              <a:defRPr/>
            </a:lvl1pPr>
          </a:lstStyle>
          <a:p>
            <a:r>
              <a:rPr lang="en-US"/>
              <a:t>Slide </a:t>
            </a:r>
            <a:fld id="{525C387A-8238-4D3E-A084-5428CD54B8D5}" type="slidenum">
              <a:rPr lang="en-US"/>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r>
              <a:rPr lang="en-US"/>
              <a:t>&lt;month year&gt;</a:t>
            </a:r>
          </a:p>
        </p:txBody>
      </p:sp>
      <p:sp>
        <p:nvSpPr>
          <p:cNvPr id="5" name="Fußzeilenplatzhalter 4"/>
          <p:cNvSpPr>
            <a:spLocks noGrp="1"/>
          </p:cNvSpPr>
          <p:nvPr>
            <p:ph type="ftr" sz="quarter" idx="11"/>
          </p:nvPr>
        </p:nvSpPr>
        <p:spPr/>
        <p:txBody>
          <a:bodyPr/>
          <a:lstStyle>
            <a:lvl1pPr>
              <a:defRPr/>
            </a:lvl1pPr>
          </a:lstStyle>
          <a:p>
            <a:r>
              <a:rPr lang="en-US"/>
              <a:t>&lt;author&gt;, &lt;company&gt;</a:t>
            </a:r>
          </a:p>
        </p:txBody>
      </p:sp>
      <p:sp>
        <p:nvSpPr>
          <p:cNvPr id="6" name="Foliennummernplatzhalter 5"/>
          <p:cNvSpPr>
            <a:spLocks noGrp="1"/>
          </p:cNvSpPr>
          <p:nvPr>
            <p:ph type="sldNum" sz="quarter" idx="12"/>
          </p:nvPr>
        </p:nvSpPr>
        <p:spPr/>
        <p:txBody>
          <a:bodyPr/>
          <a:lstStyle>
            <a:lvl1pPr>
              <a:defRPr/>
            </a:lvl1pPr>
          </a:lstStyle>
          <a:p>
            <a:r>
              <a:rPr lang="en-US"/>
              <a:t>Slide </a:t>
            </a:r>
            <a:fld id="{C3EDA6DA-8C19-40E2-816F-1AE6A4528EF9}" type="slidenum">
              <a:rPr lang="en-US"/>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85800"/>
            <a:ext cx="1943100" cy="54102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685800"/>
            <a:ext cx="5676900" cy="54102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r>
              <a:rPr lang="en-US"/>
              <a:t>&lt;month year&gt;</a:t>
            </a:r>
          </a:p>
        </p:txBody>
      </p:sp>
      <p:sp>
        <p:nvSpPr>
          <p:cNvPr id="5" name="Fußzeilenplatzhalter 4"/>
          <p:cNvSpPr>
            <a:spLocks noGrp="1"/>
          </p:cNvSpPr>
          <p:nvPr>
            <p:ph type="ftr" sz="quarter" idx="11"/>
          </p:nvPr>
        </p:nvSpPr>
        <p:spPr/>
        <p:txBody>
          <a:bodyPr/>
          <a:lstStyle>
            <a:lvl1pPr>
              <a:defRPr/>
            </a:lvl1pPr>
          </a:lstStyle>
          <a:p>
            <a:r>
              <a:rPr lang="en-US" dirty="0"/>
              <a:t>&lt;author&gt;, &lt;company&gt;</a:t>
            </a:r>
          </a:p>
        </p:txBody>
      </p:sp>
      <p:sp>
        <p:nvSpPr>
          <p:cNvPr id="6" name="Foliennummernplatzhalter 5"/>
          <p:cNvSpPr>
            <a:spLocks noGrp="1"/>
          </p:cNvSpPr>
          <p:nvPr>
            <p:ph type="sldNum" sz="quarter" idx="12"/>
          </p:nvPr>
        </p:nvSpPr>
        <p:spPr/>
        <p:txBody>
          <a:bodyPr/>
          <a:lstStyle>
            <a:lvl1pPr>
              <a:defRPr/>
            </a:lvl1pPr>
          </a:lstStyle>
          <a:p>
            <a:r>
              <a:rPr lang="en-US"/>
              <a:t>Slide </a:t>
            </a:r>
            <a:fld id="{9CA51FD3-D219-4F15-BBEC-19406F037D66}" type="slidenum">
              <a:rPr lang="en-US"/>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ußzeilenplatzhalter 4"/>
          <p:cNvSpPr>
            <a:spLocks noGrp="1"/>
          </p:cNvSpPr>
          <p:nvPr>
            <p:ph type="ftr" sz="quarter" idx="11"/>
          </p:nvPr>
        </p:nvSpPr>
        <p:spPr/>
        <p:txBody>
          <a:bodyPr/>
          <a:lstStyle>
            <a:lvl1pPr>
              <a:defRPr/>
            </a:lvl1pPr>
          </a:lstStyle>
          <a:p>
            <a:r>
              <a:rPr lang="en-US"/>
              <a:t>&lt;author&gt;, &lt;company&gt;</a:t>
            </a:r>
          </a:p>
        </p:txBody>
      </p:sp>
      <p:sp>
        <p:nvSpPr>
          <p:cNvPr id="6" name="Foliennummernplatzhalter 5"/>
          <p:cNvSpPr>
            <a:spLocks noGrp="1"/>
          </p:cNvSpPr>
          <p:nvPr>
            <p:ph type="sldNum" sz="quarter" idx="12"/>
          </p:nvPr>
        </p:nvSpPr>
        <p:spPr/>
        <p:txBody>
          <a:bodyPr/>
          <a:lstStyle>
            <a:lvl1pPr>
              <a:defRPr/>
            </a:lvl1pPr>
          </a:lstStyle>
          <a:p>
            <a:r>
              <a:rPr lang="en-US"/>
              <a:t>Slide </a:t>
            </a:r>
            <a:fld id="{D8E7F6C2-DF2F-4116-8D71-DCDEFB590920}" type="slidenum">
              <a:rPr lang="en-US"/>
              <a:pPr/>
              <a:t>‹Nr.›</a:t>
            </a:fld>
            <a:endParaRPr lang="en-US"/>
          </a:p>
        </p:txBody>
      </p:sp>
      <p:sp>
        <p:nvSpPr>
          <p:cNvPr id="7" name="Datumsplatzhalter 3"/>
          <p:cNvSpPr>
            <a:spLocks noGrp="1"/>
          </p:cNvSpPr>
          <p:nvPr>
            <p:ph type="dt" sz="half" idx="10"/>
          </p:nvPr>
        </p:nvSpPr>
        <p:spPr>
          <a:xfrm>
            <a:off x="685800" y="378281"/>
            <a:ext cx="1600200" cy="215444"/>
          </a:xfrm>
        </p:spPr>
        <p:txBody>
          <a:bodyPr/>
          <a:lstStyle>
            <a:lvl1pPr>
              <a:defRPr/>
            </a:lvl1pPr>
          </a:lstStyle>
          <a:p>
            <a:r>
              <a:rPr lang="en-US"/>
              <a:t>&lt;month year&gt;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r>
              <a:rPr lang="en-US"/>
              <a:t>&lt;month year&gt;</a:t>
            </a:r>
          </a:p>
        </p:txBody>
      </p:sp>
      <p:sp>
        <p:nvSpPr>
          <p:cNvPr id="5" name="Fußzeilenplatzhalter 4"/>
          <p:cNvSpPr>
            <a:spLocks noGrp="1"/>
          </p:cNvSpPr>
          <p:nvPr>
            <p:ph type="ftr" sz="quarter" idx="11"/>
          </p:nvPr>
        </p:nvSpPr>
        <p:spPr/>
        <p:txBody>
          <a:bodyPr/>
          <a:lstStyle>
            <a:lvl1pPr>
              <a:defRPr/>
            </a:lvl1pPr>
          </a:lstStyle>
          <a:p>
            <a:r>
              <a:rPr lang="en-US"/>
              <a:t>&lt;author&gt;, &lt;company&gt;</a:t>
            </a:r>
          </a:p>
        </p:txBody>
      </p:sp>
      <p:sp>
        <p:nvSpPr>
          <p:cNvPr id="6" name="Foliennummernplatzhalter 5"/>
          <p:cNvSpPr>
            <a:spLocks noGrp="1"/>
          </p:cNvSpPr>
          <p:nvPr>
            <p:ph type="sldNum" sz="quarter" idx="12"/>
          </p:nvPr>
        </p:nvSpPr>
        <p:spPr/>
        <p:txBody>
          <a:bodyPr/>
          <a:lstStyle>
            <a:lvl1pPr>
              <a:defRPr/>
            </a:lvl1pPr>
          </a:lstStyle>
          <a:p>
            <a:r>
              <a:rPr lang="en-US"/>
              <a:t>Slide </a:t>
            </a:r>
            <a:fld id="{6AD22946-1A4B-488C-8C44-CAE0A6B61614}" type="slidenum">
              <a:rPr lang="en-US"/>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r>
              <a:rPr lang="en-US"/>
              <a:t>&lt;month year&gt;</a:t>
            </a:r>
          </a:p>
        </p:txBody>
      </p:sp>
      <p:sp>
        <p:nvSpPr>
          <p:cNvPr id="6" name="Fußzeilenplatzhalter 5"/>
          <p:cNvSpPr>
            <a:spLocks noGrp="1"/>
          </p:cNvSpPr>
          <p:nvPr>
            <p:ph type="ftr" sz="quarter" idx="11"/>
          </p:nvPr>
        </p:nvSpPr>
        <p:spPr/>
        <p:txBody>
          <a:bodyPr/>
          <a:lstStyle>
            <a:lvl1pPr>
              <a:defRPr/>
            </a:lvl1pPr>
          </a:lstStyle>
          <a:p>
            <a:r>
              <a:rPr lang="en-US"/>
              <a:t>&lt;author&gt;, &lt;company&gt;</a:t>
            </a:r>
          </a:p>
        </p:txBody>
      </p:sp>
      <p:sp>
        <p:nvSpPr>
          <p:cNvPr id="7" name="Foliennummernplatzhalter 6"/>
          <p:cNvSpPr>
            <a:spLocks noGrp="1"/>
          </p:cNvSpPr>
          <p:nvPr>
            <p:ph type="sldNum" sz="quarter" idx="12"/>
          </p:nvPr>
        </p:nvSpPr>
        <p:spPr/>
        <p:txBody>
          <a:bodyPr/>
          <a:lstStyle>
            <a:lvl1pPr>
              <a:defRPr/>
            </a:lvl1pPr>
          </a:lstStyle>
          <a:p>
            <a:r>
              <a:rPr lang="en-US"/>
              <a:t>Slide </a:t>
            </a:r>
            <a:fld id="{49F8486E-9C3F-4121-AED1-677A3F6C0F73}" type="slidenum">
              <a:rPr lang="en-US"/>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r>
              <a:rPr lang="en-US"/>
              <a:t>&lt;month year&gt;</a:t>
            </a:r>
          </a:p>
        </p:txBody>
      </p:sp>
      <p:sp>
        <p:nvSpPr>
          <p:cNvPr id="8" name="Fußzeilenplatzhalter 7"/>
          <p:cNvSpPr>
            <a:spLocks noGrp="1"/>
          </p:cNvSpPr>
          <p:nvPr>
            <p:ph type="ftr" sz="quarter" idx="11"/>
          </p:nvPr>
        </p:nvSpPr>
        <p:spPr/>
        <p:txBody>
          <a:bodyPr/>
          <a:lstStyle>
            <a:lvl1pPr>
              <a:defRPr/>
            </a:lvl1pPr>
          </a:lstStyle>
          <a:p>
            <a:r>
              <a:rPr lang="en-US"/>
              <a:t>&lt;author&gt;, &lt;company&gt;</a:t>
            </a:r>
          </a:p>
        </p:txBody>
      </p:sp>
      <p:sp>
        <p:nvSpPr>
          <p:cNvPr id="9" name="Foliennummernplatzhalter 8"/>
          <p:cNvSpPr>
            <a:spLocks noGrp="1"/>
          </p:cNvSpPr>
          <p:nvPr>
            <p:ph type="sldNum" sz="quarter" idx="12"/>
          </p:nvPr>
        </p:nvSpPr>
        <p:spPr/>
        <p:txBody>
          <a:bodyPr/>
          <a:lstStyle>
            <a:lvl1pPr>
              <a:defRPr/>
            </a:lvl1pPr>
          </a:lstStyle>
          <a:p>
            <a:r>
              <a:rPr lang="en-US"/>
              <a:t>Slide </a:t>
            </a:r>
            <a:fld id="{414EE501-66D6-4ED8-A98B-DBE3F1441DC4}" type="slidenum">
              <a:rPr lang="en-US"/>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r>
              <a:rPr lang="en-US"/>
              <a:t>&lt;month year&gt;</a:t>
            </a:r>
          </a:p>
        </p:txBody>
      </p:sp>
      <p:sp>
        <p:nvSpPr>
          <p:cNvPr id="4" name="Fußzeilenplatzhalter 3"/>
          <p:cNvSpPr>
            <a:spLocks noGrp="1"/>
          </p:cNvSpPr>
          <p:nvPr>
            <p:ph type="ftr" sz="quarter" idx="11"/>
          </p:nvPr>
        </p:nvSpPr>
        <p:spPr/>
        <p:txBody>
          <a:bodyPr/>
          <a:lstStyle>
            <a:lvl1pPr>
              <a:defRPr/>
            </a:lvl1pPr>
          </a:lstStyle>
          <a:p>
            <a:r>
              <a:rPr lang="en-US"/>
              <a:t>&lt;author&gt;, &lt;company&gt;</a:t>
            </a:r>
          </a:p>
        </p:txBody>
      </p:sp>
      <p:sp>
        <p:nvSpPr>
          <p:cNvPr id="5" name="Foliennummernplatzhalter 4"/>
          <p:cNvSpPr>
            <a:spLocks noGrp="1"/>
          </p:cNvSpPr>
          <p:nvPr>
            <p:ph type="sldNum" sz="quarter" idx="12"/>
          </p:nvPr>
        </p:nvSpPr>
        <p:spPr/>
        <p:txBody>
          <a:bodyPr/>
          <a:lstStyle>
            <a:lvl1pPr>
              <a:defRPr/>
            </a:lvl1pPr>
          </a:lstStyle>
          <a:p>
            <a:r>
              <a:rPr lang="en-US"/>
              <a:t>Slide </a:t>
            </a:r>
            <a:fld id="{6FDFCD56-6E23-4ED9-8FB9-6861A9CC02CC}" type="slidenum">
              <a:rPr lang="en-US"/>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lvl1pPr>
              <a:defRPr/>
            </a:lvl1pPr>
          </a:lstStyle>
          <a:p>
            <a:r>
              <a:rPr lang="en-US" dirty="0" smtClean="0"/>
              <a:t>Thomas Kürner, TU Braunschweig</a:t>
            </a:r>
            <a:endParaRPr lang="en-US" dirty="0"/>
          </a:p>
        </p:txBody>
      </p:sp>
      <p:sp>
        <p:nvSpPr>
          <p:cNvPr id="4" name="Foliennummernplatzhalter 3"/>
          <p:cNvSpPr>
            <a:spLocks noGrp="1"/>
          </p:cNvSpPr>
          <p:nvPr>
            <p:ph type="sldNum" sz="quarter" idx="12"/>
          </p:nvPr>
        </p:nvSpPr>
        <p:spPr/>
        <p:txBody>
          <a:bodyPr/>
          <a:lstStyle>
            <a:lvl1pPr>
              <a:defRPr/>
            </a:lvl1pPr>
          </a:lstStyle>
          <a:p>
            <a:r>
              <a:rPr lang="en-US"/>
              <a:t>Slide </a:t>
            </a:r>
            <a:fld id="{D0FF068C-9A81-4A5F-8F84-6EE3A290DD00}" type="slidenum">
              <a:rPr lang="en-US"/>
              <a:pPr/>
              <a:t>‹Nr.›</a:t>
            </a:fld>
            <a:endParaRPr lang="en-US"/>
          </a:p>
        </p:txBody>
      </p:sp>
      <p:sp>
        <p:nvSpPr>
          <p:cNvPr id="5" name="Datumsplatzhalter 3"/>
          <p:cNvSpPr>
            <a:spLocks noGrp="1"/>
          </p:cNvSpPr>
          <p:nvPr>
            <p:ph type="dt" sz="half" idx="10"/>
          </p:nvPr>
        </p:nvSpPr>
        <p:spPr>
          <a:xfrm>
            <a:off x="685800" y="378281"/>
            <a:ext cx="1600200" cy="215444"/>
          </a:xfrm>
        </p:spPr>
        <p:txBody>
          <a:bodyPr/>
          <a:lstStyle>
            <a:lvl1pPr>
              <a:defRPr/>
            </a:lvl1pPr>
          </a:lstStyle>
          <a:p>
            <a:r>
              <a:rPr lang="en-US"/>
              <a:t>&lt;month year&gt;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r>
              <a:rPr lang="en-US"/>
              <a:t>&lt;month year&gt;</a:t>
            </a:r>
          </a:p>
        </p:txBody>
      </p:sp>
      <p:sp>
        <p:nvSpPr>
          <p:cNvPr id="6" name="Fußzeilenplatzhalter 5"/>
          <p:cNvSpPr>
            <a:spLocks noGrp="1"/>
          </p:cNvSpPr>
          <p:nvPr>
            <p:ph type="ftr" sz="quarter" idx="11"/>
          </p:nvPr>
        </p:nvSpPr>
        <p:spPr/>
        <p:txBody>
          <a:bodyPr/>
          <a:lstStyle>
            <a:lvl1pPr>
              <a:defRPr/>
            </a:lvl1pPr>
          </a:lstStyle>
          <a:p>
            <a:r>
              <a:rPr lang="en-US"/>
              <a:t>&lt;author&gt;, &lt;company&gt;</a:t>
            </a:r>
          </a:p>
        </p:txBody>
      </p:sp>
      <p:sp>
        <p:nvSpPr>
          <p:cNvPr id="7" name="Foliennummernplatzhalter 6"/>
          <p:cNvSpPr>
            <a:spLocks noGrp="1"/>
          </p:cNvSpPr>
          <p:nvPr>
            <p:ph type="sldNum" sz="quarter" idx="12"/>
          </p:nvPr>
        </p:nvSpPr>
        <p:spPr/>
        <p:txBody>
          <a:bodyPr/>
          <a:lstStyle>
            <a:lvl1pPr>
              <a:defRPr/>
            </a:lvl1pPr>
          </a:lstStyle>
          <a:p>
            <a:r>
              <a:rPr lang="en-US"/>
              <a:t>Slide </a:t>
            </a:r>
            <a:fld id="{76F72D51-5D33-46E4-A0A2-5F21FB7F9123}" type="slidenum">
              <a:rPr lang="en-US"/>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r>
              <a:rPr lang="en-US"/>
              <a:t>&lt;month year&gt;</a:t>
            </a:r>
          </a:p>
        </p:txBody>
      </p:sp>
      <p:sp>
        <p:nvSpPr>
          <p:cNvPr id="6" name="Fußzeilenplatzhalter 5"/>
          <p:cNvSpPr>
            <a:spLocks noGrp="1"/>
          </p:cNvSpPr>
          <p:nvPr>
            <p:ph type="ftr" sz="quarter" idx="11"/>
          </p:nvPr>
        </p:nvSpPr>
        <p:spPr/>
        <p:txBody>
          <a:bodyPr/>
          <a:lstStyle>
            <a:lvl1pPr>
              <a:defRPr/>
            </a:lvl1pPr>
          </a:lstStyle>
          <a:p>
            <a:r>
              <a:rPr lang="en-US"/>
              <a:t>&lt;author&gt;, &lt;company&gt;</a:t>
            </a:r>
          </a:p>
        </p:txBody>
      </p:sp>
      <p:sp>
        <p:nvSpPr>
          <p:cNvPr id="7" name="Foliennummernplatzhalter 6"/>
          <p:cNvSpPr>
            <a:spLocks noGrp="1"/>
          </p:cNvSpPr>
          <p:nvPr>
            <p:ph type="sldNum" sz="quarter" idx="12"/>
          </p:nvPr>
        </p:nvSpPr>
        <p:spPr/>
        <p:txBody>
          <a:bodyPr/>
          <a:lstStyle>
            <a:lvl1pPr>
              <a:defRPr/>
            </a:lvl1pPr>
          </a:lstStyle>
          <a:p>
            <a:r>
              <a:rPr lang="en-US"/>
              <a:t>Slide </a:t>
            </a:r>
            <a:fld id="{9CF003C6-0785-4060-85F0-A5AFF34B04DD}" type="slidenum">
              <a:rPr lang="en-US"/>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de-DE" dirty="0" smtClean="0"/>
              <a:t>Titelmasterformat durch Klicken bearbeiten</a:t>
            </a:r>
            <a:endParaRPr lang="en-US" dirty="0"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400" b="1"/>
            </a:lvl1pPr>
          </a:lstStyle>
          <a:p>
            <a:r>
              <a:rPr lang="en-US" dirty="0" smtClean="0"/>
              <a:t>January 2014</a:t>
            </a:r>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lvl1pPr>
          </a:lstStyle>
          <a:p>
            <a:r>
              <a:rPr lang="en-US" dirty="0" smtClean="0"/>
              <a:t>Thomas Kürner (TU Braunschweig) et. al.</a:t>
            </a:r>
            <a:endParaRPr 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r>
              <a:rPr lang="en-US"/>
              <a:t>Slide </a:t>
            </a:r>
            <a:fld id="{0CA028F1-D738-48FE-BE50-E58F6D2C58CF}" type="slidenum">
              <a:rPr lang="en-US"/>
              <a:pPr/>
              <a:t>‹Nr.›</a:t>
            </a:fld>
            <a:endParaRPr lang="en-US"/>
          </a:p>
        </p:txBody>
      </p:sp>
      <p:sp>
        <p:nvSpPr>
          <p:cNvPr id="1031" name="Rectangle 7"/>
          <p:cNvSpPr>
            <a:spLocks noChangeArrowheads="1"/>
          </p:cNvSpPr>
          <p:nvPr/>
        </p:nvSpPr>
        <p:spPr bwMode="auto">
          <a:xfrm>
            <a:off x="362608" y="394156"/>
            <a:ext cx="8095594" cy="215444"/>
          </a:xfrm>
          <a:prstGeom prst="rect">
            <a:avLst/>
          </a:prstGeom>
          <a:noFill/>
          <a:ln w="9525">
            <a:noFill/>
            <a:miter lim="800000"/>
            <a:headEnd/>
            <a:tailEnd/>
          </a:ln>
          <a:effectLst/>
        </p:spPr>
        <p:txBody>
          <a:bodyPr wrap="square" lIns="0" tIns="0" rIns="0" bIns="0" anchor="b">
            <a:spAutoFit/>
          </a:bodyPr>
          <a:lstStyle/>
          <a:p>
            <a:pPr marL="982663" marR="0" lvl="4" indent="0" algn="r" defTabSz="914400" rtl="0" eaLnBrk="0" fontAlgn="base" latinLnBrk="0" hangingPunct="0">
              <a:lnSpc>
                <a:spcPct val="100000"/>
              </a:lnSpc>
              <a:spcBef>
                <a:spcPct val="0"/>
              </a:spcBef>
              <a:spcAft>
                <a:spcPct val="0"/>
              </a:spcAft>
              <a:buClrTx/>
              <a:buSzTx/>
              <a:buFontTx/>
              <a:buNone/>
              <a:tabLst/>
              <a:defRPr/>
            </a:pPr>
            <a:r>
              <a:rPr lang="en-US" sz="1400" b="1" dirty="0"/>
              <a:t>doc.: IEEE </a:t>
            </a:r>
            <a:r>
              <a:rPr lang="en-US" sz="1400" b="1" dirty="0" smtClean="0"/>
              <a:t>802. 15-16-0148-00-003d_ASCII_Format_for_the_CTFs</a:t>
            </a:r>
            <a:endParaRPr 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endParaRPr lang="de-DE"/>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r>
              <a:rPr 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8.png"/><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10" Type="http://schemas.openxmlformats.org/officeDocument/2006/relationships/oleObject" Target="../embeddings/oleObject6.bin"/><Relationship Id="rId4" Type="http://schemas.openxmlformats.org/officeDocument/2006/relationships/image" Target="../media/image9.png"/><Relationship Id="rId9"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1"/>
          <p:cNvSpPr>
            <a:spLocks noGrp="1"/>
          </p:cNvSpPr>
          <p:nvPr>
            <p:ph type="dt" sz="half" idx="10"/>
          </p:nvPr>
        </p:nvSpPr>
        <p:spPr>
          <a:xfrm>
            <a:off x="667544" y="378281"/>
            <a:ext cx="1600200" cy="215444"/>
          </a:xfrm>
        </p:spPr>
        <p:txBody>
          <a:bodyPr/>
          <a:lstStyle/>
          <a:p>
            <a:r>
              <a:rPr lang="en-US" dirty="0" smtClean="0"/>
              <a:t>January 2016</a:t>
            </a:r>
          </a:p>
        </p:txBody>
      </p:sp>
      <p:sp>
        <p:nvSpPr>
          <p:cNvPr id="6" name="Foliennummernplatzhalter 3"/>
          <p:cNvSpPr>
            <a:spLocks noGrp="1"/>
          </p:cNvSpPr>
          <p:nvPr>
            <p:ph type="sldNum" sz="quarter" idx="12"/>
          </p:nvPr>
        </p:nvSpPr>
        <p:spPr/>
        <p:txBody>
          <a:bodyPr/>
          <a:lstStyle/>
          <a:p>
            <a:r>
              <a:rPr lang="en-US" dirty="0"/>
              <a:t>Slide </a:t>
            </a:r>
            <a:fld id="{81095783-45F1-4BC3-AE2A-29FF2428E513}" type="slidenum">
              <a:rPr lang="en-US"/>
              <a:pPr/>
              <a:t>1</a:t>
            </a:fld>
            <a:endParaRPr lang="en-US" dirty="0"/>
          </a:p>
        </p:txBody>
      </p:sp>
      <p:sp>
        <p:nvSpPr>
          <p:cNvPr id="27651" name="Rectangle 3"/>
          <p:cNvSpPr>
            <a:spLocks noChangeArrowheads="1"/>
          </p:cNvSpPr>
          <p:nvPr/>
        </p:nvSpPr>
        <p:spPr bwMode="auto">
          <a:xfrm>
            <a:off x="152400" y="609600"/>
            <a:ext cx="8629291" cy="5386090"/>
          </a:xfrm>
          <a:prstGeom prst="rect">
            <a:avLst/>
          </a:prstGeom>
          <a:noFill/>
          <a:ln w="12700">
            <a:noFill/>
            <a:miter lim="800000"/>
            <a:headEnd type="none" w="sm" len="sm"/>
            <a:tailEnd type="none" w="sm" len="sm"/>
          </a:ln>
          <a:effectLst/>
        </p:spPr>
        <p:txBody>
          <a:bodyPr wrap="square">
            <a:spAutoFit/>
          </a:bodyPr>
          <a:lstStyle/>
          <a:p>
            <a:pPr algn="ctr"/>
            <a:r>
              <a:rPr 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sz="1600" b="1" dirty="0">
              <a:solidFill>
                <a:schemeClr val="tx2"/>
              </a:solidFill>
            </a:endParaRPr>
          </a:p>
          <a:p>
            <a:endParaRPr lang="en-US" sz="1600" dirty="0">
              <a:solidFill>
                <a:schemeClr val="tx2"/>
              </a:solidFill>
            </a:endParaRPr>
          </a:p>
          <a:p>
            <a:r>
              <a:rPr lang="en-US" sz="1600" b="1" dirty="0">
                <a:solidFill>
                  <a:schemeClr val="tx2"/>
                </a:solidFill>
              </a:rPr>
              <a:t>Submission Title:</a:t>
            </a:r>
            <a:r>
              <a:rPr lang="en-US" sz="1600" dirty="0">
                <a:solidFill>
                  <a:schemeClr val="tx2"/>
                </a:solidFill>
              </a:rPr>
              <a:t> </a:t>
            </a:r>
            <a:r>
              <a:rPr lang="de-DE" sz="1600" dirty="0" smtClean="0"/>
              <a:t>ASCII-Format for the Channel Transfer Functions</a:t>
            </a:r>
            <a:endParaRPr lang="de-DE" sz="1600" dirty="0" smtClean="0"/>
          </a:p>
          <a:p>
            <a:r>
              <a:rPr lang="en-US" sz="1600" dirty="0">
                <a:solidFill>
                  <a:schemeClr val="tx2"/>
                </a:solidFill>
              </a:rPr>
              <a:t>	</a:t>
            </a:r>
          </a:p>
          <a:p>
            <a:r>
              <a:rPr lang="en-US" sz="1600" b="1" dirty="0">
                <a:solidFill>
                  <a:schemeClr val="tx2"/>
                </a:solidFill>
              </a:rPr>
              <a:t>Date Submitted: </a:t>
            </a:r>
            <a:r>
              <a:rPr lang="en-US" sz="1600" dirty="0" smtClean="0">
                <a:solidFill>
                  <a:schemeClr val="tx2"/>
                </a:solidFill>
              </a:rPr>
              <a:t> </a:t>
            </a:r>
            <a:r>
              <a:rPr lang="en-US" sz="1600" dirty="0" smtClean="0">
                <a:solidFill>
                  <a:schemeClr val="tx2"/>
                </a:solidFill>
              </a:rPr>
              <a:t>8 February 2016</a:t>
            </a:r>
            <a:endParaRPr lang="en-US" sz="1600" dirty="0">
              <a:solidFill>
                <a:schemeClr val="tx2"/>
              </a:solidFill>
            </a:endParaRPr>
          </a:p>
          <a:p>
            <a:r>
              <a:rPr lang="en-US" sz="1600" b="1" dirty="0">
                <a:solidFill>
                  <a:schemeClr val="tx2"/>
                </a:solidFill>
              </a:rPr>
              <a:t>Source:</a:t>
            </a:r>
            <a:r>
              <a:rPr lang="en-US" sz="1600" dirty="0">
                <a:solidFill>
                  <a:schemeClr val="tx2"/>
                </a:solidFill>
              </a:rPr>
              <a:t> </a:t>
            </a:r>
            <a:r>
              <a:rPr lang="en-US" sz="1600" dirty="0" smtClean="0">
                <a:solidFill>
                  <a:schemeClr val="tx2"/>
                </a:solidFill>
              </a:rPr>
              <a:t>	Alexander </a:t>
            </a:r>
            <a:r>
              <a:rPr lang="en-US" sz="1600" dirty="0" smtClean="0">
                <a:solidFill>
                  <a:schemeClr val="tx2"/>
                </a:solidFill>
              </a:rPr>
              <a:t>Fricke, TU </a:t>
            </a:r>
            <a:r>
              <a:rPr lang="en-US" sz="1600" dirty="0" smtClean="0">
                <a:solidFill>
                  <a:schemeClr val="tx2"/>
                </a:solidFill>
              </a:rPr>
              <a:t>Braunschweig</a:t>
            </a:r>
          </a:p>
          <a:p>
            <a:r>
              <a:rPr lang="fr-FR" sz="1600" dirty="0" smtClean="0">
                <a:solidFill>
                  <a:schemeClr val="tx2"/>
                </a:solidFill>
              </a:rPr>
              <a:t>	</a:t>
            </a:r>
            <a:endParaRPr lang="en-US" sz="1600" dirty="0">
              <a:solidFill>
                <a:schemeClr val="tx2"/>
              </a:solidFill>
            </a:endParaRPr>
          </a:p>
          <a:p>
            <a:endParaRPr lang="en-US" sz="1600" dirty="0" smtClean="0">
              <a:solidFill>
                <a:schemeClr val="tx2"/>
              </a:solidFill>
            </a:endParaRPr>
          </a:p>
          <a:p>
            <a:r>
              <a:rPr lang="en-US" sz="1600" dirty="0" smtClean="0">
                <a:solidFill>
                  <a:schemeClr val="tx2"/>
                </a:solidFill>
              </a:rPr>
              <a:t>E-Mail: 	</a:t>
            </a:r>
            <a:r>
              <a:rPr lang="en-US" sz="1600" dirty="0" smtClean="0">
                <a:solidFill>
                  <a:schemeClr val="tx2"/>
                </a:solidFill>
              </a:rPr>
              <a:t>fricke@ifn.ing.tu-bs.de</a:t>
            </a:r>
          </a:p>
          <a:p>
            <a:pPr>
              <a:spcBef>
                <a:spcPts val="600"/>
              </a:spcBef>
              <a:spcAft>
                <a:spcPts val="600"/>
              </a:spcAft>
            </a:pPr>
            <a:r>
              <a:rPr lang="en-US" sz="1600" b="1" dirty="0" smtClean="0">
                <a:solidFill>
                  <a:schemeClr val="tx2"/>
                </a:solidFill>
              </a:rPr>
              <a:t>Re:</a:t>
            </a:r>
            <a:r>
              <a:rPr lang="en-US" sz="1600" dirty="0" smtClean="0">
                <a:solidFill>
                  <a:schemeClr val="tx2"/>
                </a:solidFill>
              </a:rPr>
              <a:t> n/a</a:t>
            </a:r>
            <a:endParaRPr lang="en-US" dirty="0" smtClean="0">
              <a:solidFill>
                <a:schemeClr val="tx2"/>
              </a:solidFill>
            </a:endParaRPr>
          </a:p>
          <a:p>
            <a:r>
              <a:rPr lang="en-US" sz="1600" b="1" dirty="0" smtClean="0">
                <a:solidFill>
                  <a:schemeClr val="tx2"/>
                </a:solidFill>
              </a:rPr>
              <a:t>Abstract</a:t>
            </a:r>
            <a:r>
              <a:rPr lang="en-US" sz="1600" b="1" dirty="0" smtClean="0">
                <a:solidFill>
                  <a:schemeClr val="tx2"/>
                </a:solidFill>
              </a:rPr>
              <a:t>:</a:t>
            </a:r>
            <a:r>
              <a:rPr lang="en-US" sz="1600" dirty="0" smtClean="0">
                <a:solidFill>
                  <a:schemeClr val="tx2"/>
                </a:solidFill>
              </a:rPr>
              <a:t>	</a:t>
            </a:r>
            <a:r>
              <a:rPr lang="en-US" sz="1600" dirty="0" smtClean="0">
                <a:solidFill>
                  <a:schemeClr val="tx2"/>
                </a:solidFill>
              </a:rPr>
              <a:t>Proposal of an ASCII-format for providing the channel transfer functions as defined in the Channel Modeling Document.</a:t>
            </a:r>
            <a:endParaRPr lang="en-US" sz="1600" dirty="0" smtClean="0">
              <a:solidFill>
                <a:schemeClr val="tx2"/>
              </a:solidFill>
            </a:endParaRPr>
          </a:p>
          <a:p>
            <a:pPr>
              <a:spcBef>
                <a:spcPts val="600"/>
              </a:spcBef>
              <a:spcAft>
                <a:spcPts val="600"/>
              </a:spcAft>
            </a:pPr>
            <a:r>
              <a:rPr lang="en-US" sz="1600" b="1" dirty="0" smtClean="0">
                <a:solidFill>
                  <a:schemeClr val="tx2"/>
                </a:solidFill>
              </a:rPr>
              <a:t>Purpose: </a:t>
            </a:r>
            <a:r>
              <a:rPr lang="en-US" sz="1600" dirty="0" smtClean="0">
                <a:solidFill>
                  <a:schemeClr val="tx2"/>
                </a:solidFill>
              </a:rPr>
              <a:t>Contribution towards developing an intra-device channel model for use in TG 3d</a:t>
            </a:r>
            <a:endParaRPr lang="en-US" sz="1600" dirty="0">
              <a:solidFill>
                <a:schemeClr val="tx2"/>
              </a:solidFill>
            </a:endParaRPr>
          </a:p>
          <a:p>
            <a:r>
              <a:rPr lang="en-US" sz="1600" b="1" dirty="0">
                <a:solidFill>
                  <a:schemeClr val="tx2"/>
                </a:solidFill>
              </a:rPr>
              <a:t>Notice:</a:t>
            </a:r>
            <a:r>
              <a:rPr lang="en-US" sz="1600" dirty="0">
                <a:solidFill>
                  <a:schemeClr val="tx2"/>
                </a:solidFill>
              </a:rPr>
              <a:t>	This document has been </a:t>
            </a:r>
            <a:r>
              <a:rPr lang="en-US" sz="1600" dirty="0" smtClean="0">
                <a:solidFill>
                  <a:schemeClr val="tx2"/>
                </a:solidFill>
              </a:rPr>
              <a:t> prepared </a:t>
            </a:r>
            <a:r>
              <a:rPr lang="en-US" sz="1600" dirty="0">
                <a:solidFill>
                  <a:schemeClr val="tx2"/>
                </a:solidFill>
              </a:rPr>
              <a:t>to assist the IEEE P802.15</a:t>
            </a:r>
            <a:r>
              <a:rPr lang="en-US" sz="1600" dirty="0" smtClean="0">
                <a:solidFill>
                  <a:schemeClr val="tx2"/>
                </a:solidFill>
              </a:rPr>
              <a:t>. </a:t>
            </a:r>
            <a:r>
              <a:rPr lang="en-US" sz="1600" dirty="0">
                <a:solidFill>
                  <a:schemeClr val="tx2"/>
                </a:solidFill>
              </a:rPr>
              <a:t>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r>
              <a:rPr lang="en-US" sz="1600" dirty="0" smtClean="0">
                <a:solidFill>
                  <a:schemeClr val="tx2"/>
                </a:solidFill>
              </a:rPr>
              <a:t>.</a:t>
            </a:r>
          </a:p>
          <a:p>
            <a:r>
              <a:rPr lang="en-US" sz="1600" b="1" dirty="0" smtClean="0">
                <a:solidFill>
                  <a:schemeClr val="tx2"/>
                </a:solidFill>
              </a:rPr>
              <a:t>Release</a:t>
            </a:r>
            <a:r>
              <a:rPr lang="en-US" sz="1600" b="1" dirty="0">
                <a:solidFill>
                  <a:schemeClr val="tx2"/>
                </a:solidFill>
              </a:rPr>
              <a:t>:</a:t>
            </a:r>
            <a:r>
              <a:rPr lang="en-US" sz="1600" dirty="0">
                <a:solidFill>
                  <a:schemeClr val="tx2"/>
                </a:solidFill>
              </a:rPr>
              <a:t>	The contributor acknowledges and accepts that this contribution becomes the property of IEEE and may be made publicly available by P802.15.	</a:t>
            </a:r>
          </a:p>
        </p:txBody>
      </p:sp>
      <p:sp>
        <p:nvSpPr>
          <p:cNvPr id="7" name="Fußzeilenplatzhalter 4"/>
          <p:cNvSpPr>
            <a:spLocks noGrp="1"/>
          </p:cNvSpPr>
          <p:nvPr>
            <p:ph type="ftr" sz="quarter" idx="11"/>
          </p:nvPr>
        </p:nvSpPr>
        <p:spPr>
          <a:xfrm>
            <a:off x="5486400" y="6475413"/>
            <a:ext cx="3124200" cy="184666"/>
          </a:xfrm>
        </p:spPr>
        <p:txBody>
          <a:bodyPr/>
          <a:lstStyle/>
          <a:p>
            <a:r>
              <a:rPr lang="en-US" dirty="0" smtClean="0"/>
              <a:t>Alexander Fricke (TU Braunschweig)</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69243"/>
            <a:ext cx="7772400" cy="1470025"/>
          </a:xfrm>
        </p:spPr>
        <p:txBody>
          <a:bodyPr/>
          <a:lstStyle/>
          <a:p>
            <a:r>
              <a:rPr lang="de-DE" smtClean="0"/>
              <a:t>ASCII-Format for the</a:t>
            </a:r>
            <a:r>
              <a:rPr lang="de-DE" dirty="0" smtClean="0"/>
              <a:t/>
            </a:r>
            <a:br>
              <a:rPr lang="de-DE" dirty="0" smtClean="0"/>
            </a:br>
            <a:r>
              <a:rPr lang="de-DE" dirty="0" smtClean="0"/>
              <a:t>Channel Transfer Functions</a:t>
            </a:r>
            <a:endParaRPr lang="de-DE" dirty="0"/>
          </a:p>
        </p:txBody>
      </p:sp>
      <p:sp>
        <p:nvSpPr>
          <p:cNvPr id="3" name="Untertitel 2"/>
          <p:cNvSpPr>
            <a:spLocks noGrp="1"/>
          </p:cNvSpPr>
          <p:nvPr>
            <p:ph type="subTitle" idx="1"/>
          </p:nvPr>
        </p:nvSpPr>
        <p:spPr>
          <a:xfrm>
            <a:off x="444063" y="3426279"/>
            <a:ext cx="8166537" cy="1752600"/>
          </a:xfrm>
        </p:spPr>
        <p:txBody>
          <a:bodyPr/>
          <a:lstStyle/>
          <a:p>
            <a:r>
              <a:rPr lang="de-DE" sz="2400" dirty="0" smtClean="0"/>
              <a:t>Alexander Fricke</a:t>
            </a:r>
          </a:p>
          <a:p>
            <a:r>
              <a:rPr lang="de-DE" sz="2400" dirty="0" smtClean="0"/>
              <a:t>TU Braunschweig</a:t>
            </a:r>
          </a:p>
        </p:txBody>
      </p:sp>
      <p:sp>
        <p:nvSpPr>
          <p:cNvPr id="5" name="Foliennummernplatzhalter 5"/>
          <p:cNvSpPr>
            <a:spLocks noGrp="1"/>
          </p:cNvSpPr>
          <p:nvPr>
            <p:ph type="sldNum" sz="quarter" idx="12"/>
          </p:nvPr>
        </p:nvSpPr>
        <p:spPr>
          <a:xfrm>
            <a:off x="4344988" y="6475413"/>
            <a:ext cx="530225" cy="182562"/>
          </a:xfrm>
        </p:spPr>
        <p:txBody>
          <a:bodyPr/>
          <a:lstStyle/>
          <a:p>
            <a:r>
              <a:rPr lang="en-US" dirty="0" smtClean="0"/>
              <a:t>Slide </a:t>
            </a:r>
            <a:fld id="{D8E7F6C2-DF2F-4116-8D71-DCDEFB590920}" type="slidenum">
              <a:rPr lang="en-US" smtClean="0"/>
              <a:pPr/>
              <a:t>2</a:t>
            </a:fld>
            <a:endParaRPr lang="en-US" dirty="0"/>
          </a:p>
        </p:txBody>
      </p:sp>
      <p:sp>
        <p:nvSpPr>
          <p:cNvPr id="7" name="Fußzeilenplatzhalter 4"/>
          <p:cNvSpPr>
            <a:spLocks noGrp="1"/>
          </p:cNvSpPr>
          <p:nvPr>
            <p:ph type="ftr" sz="quarter" idx="11"/>
          </p:nvPr>
        </p:nvSpPr>
        <p:spPr>
          <a:xfrm>
            <a:off x="5486400" y="6475413"/>
            <a:ext cx="3124200" cy="184666"/>
          </a:xfrm>
        </p:spPr>
        <p:txBody>
          <a:bodyPr/>
          <a:lstStyle/>
          <a:p>
            <a:r>
              <a:rPr lang="en-US" dirty="0" smtClean="0"/>
              <a:t>Alexander Fricke (TU Braunschweig)</a:t>
            </a:r>
            <a:endParaRPr lang="en-US" dirty="0"/>
          </a:p>
        </p:txBody>
      </p:sp>
      <p:sp>
        <p:nvSpPr>
          <p:cNvPr id="8" name="Datumsplatzhalter 1"/>
          <p:cNvSpPr>
            <a:spLocks noGrp="1"/>
          </p:cNvSpPr>
          <p:nvPr>
            <p:ph type="dt" sz="half" idx="10"/>
          </p:nvPr>
        </p:nvSpPr>
        <p:spPr>
          <a:xfrm>
            <a:off x="667544" y="378281"/>
            <a:ext cx="1600200" cy="215444"/>
          </a:xfrm>
        </p:spPr>
        <p:txBody>
          <a:bodyPr/>
          <a:lstStyle/>
          <a:p>
            <a:r>
              <a:rPr lang="en-US" dirty="0" smtClean="0"/>
              <a:t>January 2016</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err="1" smtClean="0"/>
              <a:t>Thoughts</a:t>
            </a:r>
            <a:r>
              <a:rPr lang="de-DE" dirty="0" smtClean="0"/>
              <a:t> on Channel Realizations</a:t>
            </a:r>
            <a:br>
              <a:rPr lang="de-DE" dirty="0" smtClean="0"/>
            </a:br>
            <a:r>
              <a:rPr lang="de-DE" dirty="0" smtClean="0"/>
              <a:t>(Reprise)</a:t>
            </a:r>
            <a:endParaRPr lang="de-DE" dirty="0"/>
          </a:p>
        </p:txBody>
      </p:sp>
      <p:sp>
        <p:nvSpPr>
          <p:cNvPr id="7" name="Foliennummernplatzhalter 5"/>
          <p:cNvSpPr>
            <a:spLocks noGrp="1"/>
          </p:cNvSpPr>
          <p:nvPr>
            <p:ph type="sldNum" sz="quarter" idx="12"/>
          </p:nvPr>
        </p:nvSpPr>
        <p:spPr>
          <a:xfrm>
            <a:off x="4344988" y="6475413"/>
            <a:ext cx="530225" cy="182562"/>
          </a:xfrm>
        </p:spPr>
        <p:txBody>
          <a:bodyPr/>
          <a:lstStyle/>
          <a:p>
            <a:r>
              <a:rPr lang="en-US" dirty="0" smtClean="0"/>
              <a:t>Slide </a:t>
            </a:r>
            <a:fld id="{D8E7F6C2-DF2F-4116-8D71-DCDEFB590920}" type="slidenum">
              <a:rPr lang="en-US" smtClean="0"/>
              <a:pPr/>
              <a:t>3</a:t>
            </a:fld>
            <a:endParaRPr lang="en-US" dirty="0"/>
          </a:p>
        </p:txBody>
      </p:sp>
      <p:sp>
        <p:nvSpPr>
          <p:cNvPr id="9" name="Fußzeilenplatzhalter 4"/>
          <p:cNvSpPr>
            <a:spLocks noGrp="1"/>
          </p:cNvSpPr>
          <p:nvPr>
            <p:ph type="ftr" sz="quarter" idx="11"/>
          </p:nvPr>
        </p:nvSpPr>
        <p:spPr>
          <a:xfrm>
            <a:off x="5486400" y="6475413"/>
            <a:ext cx="3124200" cy="184666"/>
          </a:xfrm>
        </p:spPr>
        <p:txBody>
          <a:bodyPr/>
          <a:lstStyle/>
          <a:p>
            <a:r>
              <a:rPr lang="en-US" dirty="0" smtClean="0"/>
              <a:t>Alexander Fricke (TU Braunschweig)</a:t>
            </a:r>
            <a:endParaRPr lang="en-US" dirty="0"/>
          </a:p>
        </p:txBody>
      </p:sp>
      <p:sp>
        <p:nvSpPr>
          <p:cNvPr id="8" name="Datumsplatzhalter 1"/>
          <p:cNvSpPr>
            <a:spLocks noGrp="1"/>
          </p:cNvSpPr>
          <p:nvPr>
            <p:ph type="dt" sz="half" idx="10"/>
          </p:nvPr>
        </p:nvSpPr>
        <p:spPr>
          <a:xfrm>
            <a:off x="667544" y="378281"/>
            <a:ext cx="1600200" cy="215444"/>
          </a:xfrm>
        </p:spPr>
        <p:txBody>
          <a:bodyPr/>
          <a:lstStyle/>
          <a:p>
            <a:r>
              <a:rPr lang="en-US" dirty="0" smtClean="0"/>
              <a:t>January 2016</a:t>
            </a:r>
          </a:p>
        </p:txBody>
      </p:sp>
      <p:sp>
        <p:nvSpPr>
          <p:cNvPr id="11" name="Rechteck 10"/>
          <p:cNvSpPr/>
          <p:nvPr/>
        </p:nvSpPr>
        <p:spPr>
          <a:xfrm>
            <a:off x="228599" y="1257301"/>
            <a:ext cx="8658225" cy="3884140"/>
          </a:xfrm>
          <a:prstGeom prst="rect">
            <a:avLst/>
          </a:prstGeom>
        </p:spPr>
        <p:txBody>
          <a:bodyPr wrap="square">
            <a:spAutoFit/>
          </a:bodyPr>
          <a:lstStyle/>
          <a:p>
            <a:pPr marL="439738" lvl="2" indent="-436563" defTabSz="4160838">
              <a:lnSpc>
                <a:spcPct val="110000"/>
              </a:lnSpc>
              <a:buClr>
                <a:schemeClr val="tx1"/>
              </a:buClr>
              <a:buSzPct val="100000"/>
              <a:buFont typeface="Arial" charset="0"/>
              <a:buChar char="■"/>
            </a:pPr>
            <a:endParaRPr lang="en-US" sz="1600" dirty="0" smtClean="0"/>
          </a:p>
          <a:p>
            <a:pPr marL="439738" lvl="2" indent="-436563" defTabSz="4160838">
              <a:lnSpc>
                <a:spcPct val="110000"/>
              </a:lnSpc>
              <a:buClr>
                <a:schemeClr val="tx1"/>
              </a:buClr>
              <a:buSzPct val="100000"/>
              <a:buFont typeface="Arial" charset="0"/>
              <a:buChar char="■"/>
            </a:pPr>
            <a:endParaRPr lang="en-US" sz="1600" dirty="0" smtClean="0"/>
          </a:p>
          <a:p>
            <a:pPr marL="439738" lvl="2" indent="-436563" defTabSz="4160838">
              <a:lnSpc>
                <a:spcPct val="110000"/>
              </a:lnSpc>
              <a:buClr>
                <a:schemeClr val="tx1"/>
              </a:buClr>
              <a:buSzPct val="100000"/>
              <a:buFont typeface="Arial" charset="0"/>
              <a:buChar char="■"/>
            </a:pPr>
            <a:endParaRPr lang="en-US" sz="1600" dirty="0" smtClean="0"/>
          </a:p>
          <a:p>
            <a:pPr marL="439738" lvl="2" indent="-436563" defTabSz="4160838">
              <a:lnSpc>
                <a:spcPct val="110000"/>
              </a:lnSpc>
              <a:buClr>
                <a:schemeClr val="tx1"/>
              </a:buClr>
              <a:buSzPct val="100000"/>
              <a:buFont typeface="Arial" charset="0"/>
              <a:buChar char="■"/>
            </a:pPr>
            <a:r>
              <a:rPr lang="en-US" sz="1600" dirty="0" smtClean="0"/>
              <a:t>System proposals will have to be tested against a set of channel realizations that will be derived as described in the CMD</a:t>
            </a:r>
          </a:p>
          <a:p>
            <a:pPr marL="439738" lvl="2" indent="-436563" defTabSz="4160838">
              <a:lnSpc>
                <a:spcPct val="110000"/>
              </a:lnSpc>
              <a:buClr>
                <a:schemeClr val="tx1"/>
              </a:buClr>
              <a:buSzPct val="100000"/>
              <a:buFont typeface="Arial" charset="0"/>
              <a:buChar char="■"/>
            </a:pPr>
            <a:r>
              <a:rPr lang="en-US" sz="1600" dirty="0" smtClean="0"/>
              <a:t>These channel realizations come in the form of Channel Transfer Functions (CTFs)</a:t>
            </a:r>
          </a:p>
          <a:p>
            <a:pPr marL="439738" lvl="2" indent="-436563" defTabSz="4160838">
              <a:lnSpc>
                <a:spcPct val="110000"/>
              </a:lnSpc>
              <a:buClr>
                <a:schemeClr val="tx1"/>
              </a:buClr>
              <a:buSzPct val="100000"/>
              <a:buFont typeface="Arial" charset="0"/>
              <a:buChar char="■"/>
            </a:pPr>
            <a:r>
              <a:rPr lang="en-US" sz="1600" dirty="0" smtClean="0"/>
              <a:t>A set of 10 mandatory and 100 optional CTFs will be provided for each application case</a:t>
            </a:r>
          </a:p>
          <a:p>
            <a:pPr marL="439738" lvl="2" indent="-436563" defTabSz="4160838">
              <a:lnSpc>
                <a:spcPct val="110000"/>
              </a:lnSpc>
              <a:buClr>
                <a:schemeClr val="tx1"/>
              </a:buClr>
              <a:buSzPct val="100000"/>
              <a:buFont typeface="Arial" charset="0"/>
              <a:buChar char="■"/>
            </a:pPr>
            <a:r>
              <a:rPr lang="en-US" sz="1600" dirty="0" smtClean="0"/>
              <a:t>These CTFs have to be evaluated by the proposers to create the Channel Impulse Responses needed for the system simulations</a:t>
            </a:r>
          </a:p>
          <a:p>
            <a:pPr marL="439738" lvl="2" indent="-436563" defTabSz="4160838">
              <a:lnSpc>
                <a:spcPct val="110000"/>
              </a:lnSpc>
              <a:buClr>
                <a:schemeClr val="tx1"/>
              </a:buClr>
              <a:buSzPct val="100000"/>
              <a:buFont typeface="Arial" charset="0"/>
              <a:buChar char="■"/>
            </a:pPr>
            <a:r>
              <a:rPr lang="en-US" sz="1600" dirty="0" smtClean="0"/>
              <a:t>The proposers have to take care of the adequate methodology, e.g. IFFT parameters, filter functions. The methodology has to be documented in the respective proposal</a:t>
            </a:r>
          </a:p>
          <a:p>
            <a:pPr marL="439738" lvl="2" indent="-436563" defTabSz="4160838">
              <a:lnSpc>
                <a:spcPct val="110000"/>
              </a:lnSpc>
              <a:buClr>
                <a:schemeClr val="tx1"/>
              </a:buClr>
              <a:buSzPct val="100000"/>
              <a:buFont typeface="Arial" charset="0"/>
              <a:buChar char="■"/>
            </a:pPr>
            <a:r>
              <a:rPr lang="en-US" sz="1600" dirty="0" smtClean="0"/>
              <a:t>The CTFs shall be stored in ASCII format, utilizing appropriate variable names, indices and annotations</a:t>
            </a:r>
          </a:p>
          <a:p>
            <a:pPr marL="439738" lvl="2" indent="-436563" defTabSz="4160838">
              <a:lnSpc>
                <a:spcPct val="110000"/>
              </a:lnSpc>
              <a:buClr>
                <a:schemeClr val="tx1"/>
              </a:buClr>
              <a:buSzPct val="100000"/>
              <a:buFont typeface="Arial" charset="0"/>
              <a:buChar char="■"/>
            </a:pPr>
            <a:r>
              <a:rPr lang="en-US" sz="1600" dirty="0" smtClean="0"/>
              <a:t>The ASCII-files will then be provided on mentor, preferably embedded within the CMD</a:t>
            </a:r>
            <a:endParaRPr lang="en-US" sz="16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85800" y="573662"/>
            <a:ext cx="7772400" cy="1066800"/>
          </a:xfrm>
        </p:spPr>
        <p:txBody>
          <a:bodyPr/>
          <a:lstStyle/>
          <a:p>
            <a:r>
              <a:rPr lang="de-DE" dirty="0" err="1" smtClean="0"/>
              <a:t>Proposed</a:t>
            </a:r>
            <a:r>
              <a:rPr lang="de-DE" dirty="0" smtClean="0"/>
              <a:t> Format (1)</a:t>
            </a:r>
            <a:endParaRPr lang="de-DE" dirty="0"/>
          </a:p>
        </p:txBody>
      </p:sp>
      <p:sp>
        <p:nvSpPr>
          <p:cNvPr id="7" name="Foliennummernplatzhalter 5"/>
          <p:cNvSpPr>
            <a:spLocks noGrp="1"/>
          </p:cNvSpPr>
          <p:nvPr>
            <p:ph type="sldNum" sz="quarter" idx="12"/>
          </p:nvPr>
        </p:nvSpPr>
        <p:spPr>
          <a:xfrm>
            <a:off x="4344988" y="6475413"/>
            <a:ext cx="530225" cy="182562"/>
          </a:xfrm>
        </p:spPr>
        <p:txBody>
          <a:bodyPr/>
          <a:lstStyle/>
          <a:p>
            <a:r>
              <a:rPr lang="en-US" dirty="0" smtClean="0"/>
              <a:t>Slide </a:t>
            </a:r>
            <a:fld id="{D8E7F6C2-DF2F-4116-8D71-DCDEFB590920}" type="slidenum">
              <a:rPr lang="en-US" smtClean="0"/>
              <a:pPr/>
              <a:t>4</a:t>
            </a:fld>
            <a:endParaRPr lang="en-US" dirty="0"/>
          </a:p>
        </p:txBody>
      </p:sp>
      <p:sp>
        <p:nvSpPr>
          <p:cNvPr id="9" name="Fußzeilenplatzhalter 4"/>
          <p:cNvSpPr>
            <a:spLocks noGrp="1"/>
          </p:cNvSpPr>
          <p:nvPr>
            <p:ph type="ftr" sz="quarter" idx="11"/>
          </p:nvPr>
        </p:nvSpPr>
        <p:spPr>
          <a:xfrm>
            <a:off x="5486400" y="6475413"/>
            <a:ext cx="3124200" cy="184666"/>
          </a:xfrm>
        </p:spPr>
        <p:txBody>
          <a:bodyPr/>
          <a:lstStyle/>
          <a:p>
            <a:r>
              <a:rPr lang="en-US" dirty="0" smtClean="0"/>
              <a:t>Alexander Fricke (TU Braunschweig)</a:t>
            </a:r>
            <a:endParaRPr lang="en-US" dirty="0"/>
          </a:p>
        </p:txBody>
      </p:sp>
      <p:sp>
        <p:nvSpPr>
          <p:cNvPr id="8" name="Datumsplatzhalter 1"/>
          <p:cNvSpPr>
            <a:spLocks noGrp="1"/>
          </p:cNvSpPr>
          <p:nvPr>
            <p:ph type="dt" sz="half" idx="10"/>
          </p:nvPr>
        </p:nvSpPr>
        <p:spPr>
          <a:xfrm>
            <a:off x="667544" y="378281"/>
            <a:ext cx="1600200" cy="215444"/>
          </a:xfrm>
        </p:spPr>
        <p:txBody>
          <a:bodyPr/>
          <a:lstStyle/>
          <a:p>
            <a:r>
              <a:rPr lang="en-US" dirty="0" smtClean="0"/>
              <a:t>January 2016</a:t>
            </a:r>
          </a:p>
        </p:txBody>
      </p:sp>
      <p:sp>
        <p:nvSpPr>
          <p:cNvPr id="11" name="Rechteck 10"/>
          <p:cNvSpPr/>
          <p:nvPr/>
        </p:nvSpPr>
        <p:spPr>
          <a:xfrm>
            <a:off x="228599" y="1257301"/>
            <a:ext cx="8658225" cy="4154984"/>
          </a:xfrm>
          <a:prstGeom prst="rect">
            <a:avLst/>
          </a:prstGeom>
        </p:spPr>
        <p:txBody>
          <a:bodyPr wrap="square">
            <a:spAutoFit/>
          </a:bodyPr>
          <a:lstStyle/>
          <a:p>
            <a:pPr marL="439738" lvl="2" indent="-436563" defTabSz="4160838">
              <a:lnSpc>
                <a:spcPct val="110000"/>
              </a:lnSpc>
              <a:buClr>
                <a:schemeClr val="tx1"/>
              </a:buClr>
              <a:buSzPct val="100000"/>
            </a:pPr>
            <a:endParaRPr lang="en-US" sz="1600" dirty="0" smtClean="0"/>
          </a:p>
          <a:p>
            <a:pPr marL="439738" lvl="2" indent="-436563" defTabSz="4160838">
              <a:lnSpc>
                <a:spcPct val="110000"/>
              </a:lnSpc>
              <a:buClr>
                <a:schemeClr val="tx1"/>
              </a:buClr>
              <a:buSzPct val="100000"/>
              <a:buFont typeface="Arial" charset="0"/>
              <a:buChar char="■"/>
            </a:pPr>
            <a:r>
              <a:rPr lang="en-US" sz="1600" dirty="0" smtClean="0"/>
              <a:t>Each ASCII-file shall start with a header containing at least</a:t>
            </a:r>
          </a:p>
          <a:p>
            <a:pPr marL="896938" lvl="3" indent="-436563" defTabSz="4160838">
              <a:lnSpc>
                <a:spcPct val="110000"/>
              </a:lnSpc>
              <a:buClr>
                <a:schemeClr val="tx1"/>
              </a:buClr>
              <a:buSzPct val="100000"/>
              <a:buFont typeface="Arial" charset="0"/>
              <a:buChar char="■"/>
            </a:pPr>
            <a:endParaRPr lang="en-US" sz="1600" dirty="0" smtClean="0"/>
          </a:p>
          <a:p>
            <a:pPr marL="896938" lvl="3" indent="-436563" defTabSz="4160838">
              <a:lnSpc>
                <a:spcPct val="110000"/>
              </a:lnSpc>
              <a:buClr>
                <a:schemeClr val="tx1"/>
              </a:buClr>
              <a:buSzPct val="100000"/>
              <a:buFont typeface="Arial" charset="0"/>
              <a:buChar char="■"/>
            </a:pPr>
            <a:r>
              <a:rPr lang="en-US" sz="1600" dirty="0" smtClean="0"/>
              <a:t>The frequency range and the </a:t>
            </a:r>
            <a:r>
              <a:rPr lang="en-US" sz="1600" dirty="0" smtClean="0"/>
              <a:t>number of frequency bins</a:t>
            </a:r>
          </a:p>
          <a:p>
            <a:pPr marL="896938" lvl="3" indent="-436563" defTabSz="4160838">
              <a:lnSpc>
                <a:spcPct val="110000"/>
              </a:lnSpc>
              <a:buClr>
                <a:schemeClr val="tx1"/>
              </a:buClr>
              <a:buSzPct val="100000"/>
              <a:buFont typeface="Arial" charset="0"/>
              <a:buChar char="■"/>
            </a:pPr>
            <a:r>
              <a:rPr lang="en-US" sz="1600" dirty="0" smtClean="0"/>
              <a:t>Information on the assumed antenna characteristics (if multiple exist)</a:t>
            </a:r>
          </a:p>
          <a:p>
            <a:pPr marL="896938" lvl="3" indent="-436563" defTabSz="4160838">
              <a:lnSpc>
                <a:spcPct val="110000"/>
              </a:lnSpc>
              <a:buClr>
                <a:schemeClr val="tx1"/>
              </a:buClr>
              <a:buSzPct val="100000"/>
              <a:buFont typeface="Arial" charset="0"/>
              <a:buChar char="■"/>
            </a:pPr>
            <a:r>
              <a:rPr lang="en-US" sz="1600" dirty="0" smtClean="0"/>
              <a:t>Information on the geometrical configuration (if multiple exist)</a:t>
            </a:r>
          </a:p>
          <a:p>
            <a:pPr marL="896938" lvl="3" indent="-436563" defTabSz="4160838">
              <a:lnSpc>
                <a:spcPct val="110000"/>
              </a:lnSpc>
              <a:buClr>
                <a:schemeClr val="tx1"/>
              </a:buClr>
              <a:buSzPct val="100000"/>
              <a:buFont typeface="Arial" charset="0"/>
              <a:buChar char="■"/>
            </a:pPr>
            <a:endParaRPr lang="en-US" sz="1600" dirty="0" smtClean="0"/>
          </a:p>
          <a:p>
            <a:pPr marL="439738" lvl="2" indent="-436563" defTabSz="4160838">
              <a:lnSpc>
                <a:spcPct val="110000"/>
              </a:lnSpc>
              <a:buClr>
                <a:schemeClr val="tx1"/>
              </a:buClr>
              <a:buSzPct val="100000"/>
              <a:buFont typeface="Arial" charset="0"/>
              <a:buChar char="■"/>
            </a:pPr>
            <a:r>
              <a:rPr lang="en-US" sz="1600" dirty="0" smtClean="0"/>
              <a:t>Each CTF shall have its unique id indicating the application case (Close Proximity, Intra-Device, Backhaul/</a:t>
            </a:r>
            <a:r>
              <a:rPr lang="en-US" sz="1600" dirty="0" err="1" smtClean="0"/>
              <a:t>Fronthaul</a:t>
            </a:r>
            <a:r>
              <a:rPr lang="en-US" sz="1600" dirty="0" smtClean="0"/>
              <a:t>,  Data Center), imperative (mandatory, optional) and serial number (1…10 for mandatory and 1…100 for optional)</a:t>
            </a:r>
          </a:p>
          <a:p>
            <a:pPr marL="439738" lvl="2" indent="-436563" defTabSz="4160838">
              <a:lnSpc>
                <a:spcPct val="110000"/>
              </a:lnSpc>
              <a:buClr>
                <a:schemeClr val="tx1"/>
              </a:buClr>
              <a:buSzPct val="100000"/>
              <a:buFont typeface="Arial" charset="0"/>
              <a:buChar char="■"/>
            </a:pPr>
            <a:endParaRPr lang="en-US" sz="1600" dirty="0" smtClean="0"/>
          </a:p>
          <a:p>
            <a:pPr marL="439738" lvl="2" indent="-436563" defTabSz="4160838">
              <a:lnSpc>
                <a:spcPct val="110000"/>
              </a:lnSpc>
              <a:buClr>
                <a:schemeClr val="tx1"/>
              </a:buClr>
              <a:buSzPct val="100000"/>
              <a:buFont typeface="Arial" charset="0"/>
              <a:buChar char="■"/>
            </a:pPr>
            <a:r>
              <a:rPr lang="en-US" sz="1600" dirty="0" smtClean="0"/>
              <a:t>The CTFs may be stored in more than one ASCII-file as long as a consistent indexing is preserved</a:t>
            </a:r>
          </a:p>
          <a:p>
            <a:pPr marL="896938" lvl="3" indent="-436563" defTabSz="4160838">
              <a:lnSpc>
                <a:spcPct val="110000"/>
              </a:lnSpc>
              <a:buClr>
                <a:schemeClr val="tx1"/>
              </a:buClr>
              <a:buSzPct val="100000"/>
              <a:buFont typeface="Arial" charset="0"/>
              <a:buChar char="■"/>
            </a:pPr>
            <a:endParaRPr lang="en-US" sz="1600" dirty="0" smtClean="0"/>
          </a:p>
          <a:p>
            <a:pPr marL="1811338" lvl="5" indent="-436563" defTabSz="4160838">
              <a:lnSpc>
                <a:spcPct val="110000"/>
              </a:lnSpc>
              <a:buClr>
                <a:schemeClr val="tx1"/>
              </a:buClr>
              <a:buSzPct val="100000"/>
              <a:buFont typeface="Arial" pitchFamily="34" charset="0"/>
              <a:buChar char="•"/>
            </a:pPr>
            <a:endParaRPr lang="en-US" sz="1600" dirty="0" smtClean="0"/>
          </a:p>
          <a:p>
            <a:pPr marL="1811338" lvl="5" indent="-436563" defTabSz="4160838">
              <a:lnSpc>
                <a:spcPct val="110000"/>
              </a:lnSpc>
              <a:buClr>
                <a:schemeClr val="tx1"/>
              </a:buClr>
              <a:buSzPct val="100000"/>
              <a:buFont typeface="Arial" pitchFamily="34" charset="0"/>
              <a:buChar char="•"/>
            </a:pPr>
            <a:endParaRPr lang="en-US" sz="16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cstate="print"/>
          <a:srcRect r="10493" b="17156"/>
          <a:stretch>
            <a:fillRect/>
          </a:stretch>
        </p:blipFill>
        <p:spPr bwMode="auto">
          <a:xfrm>
            <a:off x="551262" y="1547449"/>
            <a:ext cx="7954363" cy="3274724"/>
          </a:xfrm>
          <a:prstGeom prst="rect">
            <a:avLst/>
          </a:prstGeom>
          <a:noFill/>
          <a:ln w="9525">
            <a:noFill/>
            <a:miter lim="800000"/>
            <a:headEnd/>
            <a:tailEnd/>
          </a:ln>
        </p:spPr>
      </p:pic>
      <p:sp>
        <p:nvSpPr>
          <p:cNvPr id="4" name="Titel 3"/>
          <p:cNvSpPr>
            <a:spLocks noGrp="1"/>
          </p:cNvSpPr>
          <p:nvPr>
            <p:ph type="title"/>
          </p:nvPr>
        </p:nvSpPr>
        <p:spPr>
          <a:xfrm>
            <a:off x="685800" y="573662"/>
            <a:ext cx="7772400" cy="1066800"/>
          </a:xfrm>
        </p:spPr>
        <p:txBody>
          <a:bodyPr/>
          <a:lstStyle/>
          <a:p>
            <a:r>
              <a:rPr lang="de-DE" dirty="0" err="1" smtClean="0"/>
              <a:t>Proposed</a:t>
            </a:r>
            <a:r>
              <a:rPr lang="de-DE" dirty="0" smtClean="0"/>
              <a:t> Format (2)</a:t>
            </a:r>
            <a:endParaRPr lang="de-DE" dirty="0"/>
          </a:p>
        </p:txBody>
      </p:sp>
      <p:sp>
        <p:nvSpPr>
          <p:cNvPr id="7" name="Foliennummernplatzhalter 5"/>
          <p:cNvSpPr>
            <a:spLocks noGrp="1"/>
          </p:cNvSpPr>
          <p:nvPr>
            <p:ph type="sldNum" sz="quarter" idx="12"/>
          </p:nvPr>
        </p:nvSpPr>
        <p:spPr>
          <a:xfrm>
            <a:off x="4344988" y="6475413"/>
            <a:ext cx="530225" cy="182562"/>
          </a:xfrm>
        </p:spPr>
        <p:txBody>
          <a:bodyPr/>
          <a:lstStyle/>
          <a:p>
            <a:r>
              <a:rPr lang="en-US" dirty="0" smtClean="0"/>
              <a:t>Slide </a:t>
            </a:r>
            <a:fld id="{D8E7F6C2-DF2F-4116-8D71-DCDEFB590920}" type="slidenum">
              <a:rPr lang="en-US" smtClean="0"/>
              <a:pPr/>
              <a:t>5</a:t>
            </a:fld>
            <a:endParaRPr lang="en-US" dirty="0"/>
          </a:p>
        </p:txBody>
      </p:sp>
      <p:sp>
        <p:nvSpPr>
          <p:cNvPr id="9" name="Fußzeilenplatzhalter 4"/>
          <p:cNvSpPr>
            <a:spLocks noGrp="1"/>
          </p:cNvSpPr>
          <p:nvPr>
            <p:ph type="ftr" sz="quarter" idx="11"/>
          </p:nvPr>
        </p:nvSpPr>
        <p:spPr>
          <a:xfrm>
            <a:off x="5486400" y="6475413"/>
            <a:ext cx="3124200" cy="184666"/>
          </a:xfrm>
        </p:spPr>
        <p:txBody>
          <a:bodyPr/>
          <a:lstStyle/>
          <a:p>
            <a:r>
              <a:rPr lang="en-US" dirty="0" smtClean="0"/>
              <a:t>Alexander Fricke (TU Braunschweig)</a:t>
            </a:r>
            <a:endParaRPr lang="en-US" dirty="0"/>
          </a:p>
        </p:txBody>
      </p:sp>
      <p:sp>
        <p:nvSpPr>
          <p:cNvPr id="8" name="Datumsplatzhalter 1"/>
          <p:cNvSpPr>
            <a:spLocks noGrp="1"/>
          </p:cNvSpPr>
          <p:nvPr>
            <p:ph type="dt" sz="half" idx="10"/>
          </p:nvPr>
        </p:nvSpPr>
        <p:spPr>
          <a:xfrm>
            <a:off x="667544" y="378281"/>
            <a:ext cx="1600200" cy="215444"/>
          </a:xfrm>
        </p:spPr>
        <p:txBody>
          <a:bodyPr/>
          <a:lstStyle/>
          <a:p>
            <a:r>
              <a:rPr lang="en-US" dirty="0" smtClean="0"/>
              <a:t>January 2016</a:t>
            </a:r>
          </a:p>
        </p:txBody>
      </p:sp>
      <p:sp>
        <p:nvSpPr>
          <p:cNvPr id="17" name="Textfeld 16"/>
          <p:cNvSpPr txBox="1"/>
          <p:nvPr/>
        </p:nvSpPr>
        <p:spPr>
          <a:xfrm>
            <a:off x="4511616" y="2027232"/>
            <a:ext cx="2470548" cy="276999"/>
          </a:xfrm>
          <a:prstGeom prst="rect">
            <a:avLst/>
          </a:prstGeom>
          <a:noFill/>
        </p:spPr>
        <p:txBody>
          <a:bodyPr wrap="none" rtlCol="0">
            <a:spAutoFit/>
          </a:bodyPr>
          <a:lstStyle/>
          <a:p>
            <a:r>
              <a:rPr lang="de-DE" dirty="0" err="1" smtClean="0">
                <a:solidFill>
                  <a:srgbClr val="C00000"/>
                </a:solidFill>
              </a:rPr>
              <a:t>Frequency-Range</a:t>
            </a:r>
            <a:r>
              <a:rPr lang="de-DE" dirty="0" smtClean="0">
                <a:solidFill>
                  <a:srgbClr val="C00000"/>
                </a:solidFill>
              </a:rPr>
              <a:t> &amp; </a:t>
            </a:r>
            <a:r>
              <a:rPr lang="de-DE" dirty="0" err="1" smtClean="0">
                <a:solidFill>
                  <a:srgbClr val="C00000"/>
                </a:solidFill>
              </a:rPr>
              <a:t>Number</a:t>
            </a:r>
            <a:r>
              <a:rPr lang="de-DE" dirty="0" smtClean="0">
                <a:solidFill>
                  <a:srgbClr val="C00000"/>
                </a:solidFill>
              </a:rPr>
              <a:t> of Bins</a:t>
            </a:r>
            <a:endParaRPr lang="de-DE" dirty="0">
              <a:solidFill>
                <a:srgbClr val="C00000"/>
              </a:solidFill>
            </a:endParaRPr>
          </a:p>
        </p:txBody>
      </p:sp>
      <p:cxnSp>
        <p:nvCxnSpPr>
          <p:cNvPr id="19" name="Gerade Verbindung mit Pfeil 18"/>
          <p:cNvCxnSpPr/>
          <p:nvPr/>
        </p:nvCxnSpPr>
        <p:spPr bwMode="auto">
          <a:xfrm flipH="1" flipV="1">
            <a:off x="3579964" y="1975473"/>
            <a:ext cx="871267" cy="121247"/>
          </a:xfrm>
          <a:prstGeom prst="straightConnector1">
            <a:avLst/>
          </a:prstGeom>
          <a:solidFill>
            <a:schemeClr val="accent1"/>
          </a:solidFill>
          <a:ln w="12700" cap="flat" cmpd="sng" algn="ctr">
            <a:solidFill>
              <a:srgbClr val="C00000"/>
            </a:solidFill>
            <a:prstDash val="solid"/>
            <a:round/>
            <a:headEnd type="none" w="sm" len="sm"/>
            <a:tailEnd type="arrow"/>
          </a:ln>
          <a:effectLst/>
        </p:spPr>
      </p:cxnSp>
      <p:cxnSp>
        <p:nvCxnSpPr>
          <p:cNvPr id="21" name="Gerade Verbindung mit Pfeil 20"/>
          <p:cNvCxnSpPr/>
          <p:nvPr/>
        </p:nvCxnSpPr>
        <p:spPr bwMode="auto">
          <a:xfrm flipH="1" flipV="1">
            <a:off x="3312543" y="2148002"/>
            <a:ext cx="1222077" cy="66613"/>
          </a:xfrm>
          <a:prstGeom prst="straightConnector1">
            <a:avLst/>
          </a:prstGeom>
          <a:solidFill>
            <a:schemeClr val="accent1"/>
          </a:solidFill>
          <a:ln w="12700" cap="flat" cmpd="sng" algn="ctr">
            <a:solidFill>
              <a:srgbClr val="C00000"/>
            </a:solidFill>
            <a:prstDash val="solid"/>
            <a:round/>
            <a:headEnd type="none" w="sm" len="sm"/>
            <a:tailEnd type="arrow"/>
          </a:ln>
          <a:effectLst/>
        </p:spPr>
      </p:cxnSp>
      <p:sp>
        <p:nvSpPr>
          <p:cNvPr id="23" name="Textfeld 22"/>
          <p:cNvSpPr txBox="1"/>
          <p:nvPr/>
        </p:nvSpPr>
        <p:spPr>
          <a:xfrm>
            <a:off x="4534623" y="2360785"/>
            <a:ext cx="1664238" cy="276999"/>
          </a:xfrm>
          <a:prstGeom prst="rect">
            <a:avLst/>
          </a:prstGeom>
          <a:noFill/>
        </p:spPr>
        <p:txBody>
          <a:bodyPr wrap="none" rtlCol="0">
            <a:spAutoFit/>
          </a:bodyPr>
          <a:lstStyle/>
          <a:p>
            <a:r>
              <a:rPr lang="de-DE" dirty="0" err="1" smtClean="0">
                <a:solidFill>
                  <a:srgbClr val="C00000"/>
                </a:solidFill>
              </a:rPr>
              <a:t>Antenna</a:t>
            </a:r>
            <a:r>
              <a:rPr lang="de-DE" dirty="0" smtClean="0">
                <a:solidFill>
                  <a:srgbClr val="C00000"/>
                </a:solidFill>
              </a:rPr>
              <a:t> </a:t>
            </a:r>
            <a:r>
              <a:rPr lang="de-DE" dirty="0" err="1" smtClean="0">
                <a:solidFill>
                  <a:srgbClr val="C00000"/>
                </a:solidFill>
              </a:rPr>
              <a:t>Characteristics</a:t>
            </a:r>
            <a:endParaRPr lang="de-DE" dirty="0">
              <a:solidFill>
                <a:srgbClr val="C00000"/>
              </a:solidFill>
            </a:endParaRPr>
          </a:p>
        </p:txBody>
      </p:sp>
      <p:cxnSp>
        <p:nvCxnSpPr>
          <p:cNvPr id="24" name="Gerade Verbindung mit Pfeil 23"/>
          <p:cNvCxnSpPr/>
          <p:nvPr/>
        </p:nvCxnSpPr>
        <p:spPr bwMode="auto">
          <a:xfrm flipH="1" flipV="1">
            <a:off x="2700068" y="2337783"/>
            <a:ext cx="1877685" cy="144251"/>
          </a:xfrm>
          <a:prstGeom prst="straightConnector1">
            <a:avLst/>
          </a:prstGeom>
          <a:solidFill>
            <a:schemeClr val="accent1"/>
          </a:solidFill>
          <a:ln w="12700" cap="flat" cmpd="sng" algn="ctr">
            <a:solidFill>
              <a:srgbClr val="C00000"/>
            </a:solidFill>
            <a:prstDash val="solid"/>
            <a:round/>
            <a:headEnd type="none" w="sm" len="sm"/>
            <a:tailEnd type="arrow"/>
          </a:ln>
          <a:effectLst/>
        </p:spPr>
      </p:cxnSp>
      <p:cxnSp>
        <p:nvCxnSpPr>
          <p:cNvPr id="25" name="Gerade Verbindung mit Pfeil 24"/>
          <p:cNvCxnSpPr/>
          <p:nvPr/>
        </p:nvCxnSpPr>
        <p:spPr bwMode="auto">
          <a:xfrm flipH="1" flipV="1">
            <a:off x="2311879" y="2493058"/>
            <a:ext cx="2271625" cy="20607"/>
          </a:xfrm>
          <a:prstGeom prst="straightConnector1">
            <a:avLst/>
          </a:prstGeom>
          <a:solidFill>
            <a:schemeClr val="accent1"/>
          </a:solidFill>
          <a:ln w="12700" cap="flat" cmpd="sng" algn="ctr">
            <a:solidFill>
              <a:srgbClr val="C00000"/>
            </a:solidFill>
            <a:prstDash val="solid"/>
            <a:round/>
            <a:headEnd type="none" w="sm" len="sm"/>
            <a:tailEnd type="arrow"/>
          </a:ln>
          <a:effectLst/>
        </p:spPr>
      </p:cxnSp>
      <p:cxnSp>
        <p:nvCxnSpPr>
          <p:cNvPr id="28" name="Gerade Verbindung mit Pfeil 27"/>
          <p:cNvCxnSpPr/>
          <p:nvPr/>
        </p:nvCxnSpPr>
        <p:spPr bwMode="auto">
          <a:xfrm flipH="1">
            <a:off x="2156604" y="2562070"/>
            <a:ext cx="2406770" cy="94890"/>
          </a:xfrm>
          <a:prstGeom prst="straightConnector1">
            <a:avLst/>
          </a:prstGeom>
          <a:solidFill>
            <a:schemeClr val="accent1"/>
          </a:solidFill>
          <a:ln w="12700" cap="flat" cmpd="sng" algn="ctr">
            <a:solidFill>
              <a:srgbClr val="C00000"/>
            </a:solidFill>
            <a:prstDash val="solid"/>
            <a:round/>
            <a:headEnd type="none" w="sm" len="sm"/>
            <a:tailEnd type="arrow"/>
          </a:ln>
          <a:effectLst/>
        </p:spPr>
      </p:cxnSp>
      <p:cxnSp>
        <p:nvCxnSpPr>
          <p:cNvPr id="31" name="Gerade Verbindung mit Pfeil 30"/>
          <p:cNvCxnSpPr/>
          <p:nvPr/>
        </p:nvCxnSpPr>
        <p:spPr bwMode="auto">
          <a:xfrm flipH="1">
            <a:off x="2631057" y="2613828"/>
            <a:ext cx="1940943" cy="215661"/>
          </a:xfrm>
          <a:prstGeom prst="straightConnector1">
            <a:avLst/>
          </a:prstGeom>
          <a:solidFill>
            <a:schemeClr val="accent1"/>
          </a:solidFill>
          <a:ln w="12700" cap="flat" cmpd="sng" algn="ctr">
            <a:solidFill>
              <a:srgbClr val="C00000"/>
            </a:solidFill>
            <a:prstDash val="solid"/>
            <a:round/>
            <a:headEnd type="none" w="sm" len="sm"/>
            <a:tailEnd type="arrow"/>
          </a:ln>
          <a:effectLst/>
        </p:spPr>
      </p:cxnSp>
      <p:sp>
        <p:nvSpPr>
          <p:cNvPr id="34" name="Textfeld 33"/>
          <p:cNvSpPr txBox="1"/>
          <p:nvPr/>
        </p:nvSpPr>
        <p:spPr>
          <a:xfrm>
            <a:off x="5147096" y="1541275"/>
            <a:ext cx="1853392" cy="276999"/>
          </a:xfrm>
          <a:prstGeom prst="rect">
            <a:avLst/>
          </a:prstGeom>
          <a:noFill/>
        </p:spPr>
        <p:txBody>
          <a:bodyPr wrap="none" rtlCol="0">
            <a:spAutoFit/>
          </a:bodyPr>
          <a:lstStyle/>
          <a:p>
            <a:r>
              <a:rPr lang="de-DE" dirty="0" err="1" smtClean="0">
                <a:solidFill>
                  <a:srgbClr val="C00000"/>
                </a:solidFill>
              </a:rPr>
              <a:t>Geometrical</a:t>
            </a:r>
            <a:r>
              <a:rPr lang="de-DE" dirty="0" smtClean="0">
                <a:solidFill>
                  <a:srgbClr val="C00000"/>
                </a:solidFill>
              </a:rPr>
              <a:t> </a:t>
            </a:r>
            <a:r>
              <a:rPr lang="de-DE" dirty="0" err="1" smtClean="0">
                <a:solidFill>
                  <a:srgbClr val="C00000"/>
                </a:solidFill>
              </a:rPr>
              <a:t>Configuration</a:t>
            </a:r>
            <a:endParaRPr lang="de-DE" dirty="0">
              <a:solidFill>
                <a:srgbClr val="C00000"/>
              </a:solidFill>
            </a:endParaRPr>
          </a:p>
        </p:txBody>
      </p:sp>
      <p:cxnSp>
        <p:nvCxnSpPr>
          <p:cNvPr id="35" name="Gerade Verbindung mit Pfeil 34"/>
          <p:cNvCxnSpPr/>
          <p:nvPr/>
        </p:nvCxnSpPr>
        <p:spPr bwMode="auto">
          <a:xfrm flipH="1">
            <a:off x="3269411" y="1685529"/>
            <a:ext cx="1917942" cy="126043"/>
          </a:xfrm>
          <a:prstGeom prst="straightConnector1">
            <a:avLst/>
          </a:prstGeom>
          <a:solidFill>
            <a:schemeClr val="accent1"/>
          </a:solidFill>
          <a:ln w="12700" cap="flat" cmpd="sng" algn="ctr">
            <a:solidFill>
              <a:srgbClr val="C00000"/>
            </a:solidFill>
            <a:prstDash val="solid"/>
            <a:round/>
            <a:headEnd type="none" w="sm" len="sm"/>
            <a:tailEnd type="arrow"/>
          </a:ln>
          <a:effectLst/>
        </p:spPr>
      </p:cxnSp>
      <p:sp>
        <p:nvSpPr>
          <p:cNvPr id="37" name="Textfeld 36"/>
          <p:cNvSpPr txBox="1"/>
          <p:nvPr/>
        </p:nvSpPr>
        <p:spPr>
          <a:xfrm>
            <a:off x="2097507" y="5920593"/>
            <a:ext cx="1088760" cy="276999"/>
          </a:xfrm>
          <a:prstGeom prst="rect">
            <a:avLst/>
          </a:prstGeom>
          <a:noFill/>
        </p:spPr>
        <p:txBody>
          <a:bodyPr wrap="none" rtlCol="0">
            <a:spAutoFit/>
          </a:bodyPr>
          <a:lstStyle/>
          <a:p>
            <a:r>
              <a:rPr lang="de-DE" dirty="0" smtClean="0">
                <a:solidFill>
                  <a:srgbClr val="FF0000"/>
                </a:solidFill>
              </a:rPr>
              <a:t>Serial Number</a:t>
            </a:r>
            <a:endParaRPr lang="de-DE" dirty="0">
              <a:solidFill>
                <a:srgbClr val="FF0000"/>
              </a:solidFill>
            </a:endParaRPr>
          </a:p>
        </p:txBody>
      </p:sp>
      <p:sp>
        <p:nvSpPr>
          <p:cNvPr id="38" name="Textfeld 37"/>
          <p:cNvSpPr txBox="1"/>
          <p:nvPr/>
        </p:nvSpPr>
        <p:spPr>
          <a:xfrm>
            <a:off x="1397481" y="5555409"/>
            <a:ext cx="854721" cy="276999"/>
          </a:xfrm>
          <a:prstGeom prst="rect">
            <a:avLst/>
          </a:prstGeom>
          <a:noFill/>
        </p:spPr>
        <p:txBody>
          <a:bodyPr wrap="none" rtlCol="0">
            <a:spAutoFit/>
          </a:bodyPr>
          <a:lstStyle/>
          <a:p>
            <a:r>
              <a:rPr lang="de-DE" dirty="0" smtClean="0">
                <a:solidFill>
                  <a:srgbClr val="FF0000"/>
                </a:solidFill>
              </a:rPr>
              <a:t>Imperative</a:t>
            </a:r>
            <a:endParaRPr lang="de-DE" dirty="0">
              <a:solidFill>
                <a:srgbClr val="FF0000"/>
              </a:solidFill>
            </a:endParaRPr>
          </a:p>
        </p:txBody>
      </p:sp>
      <p:sp>
        <p:nvSpPr>
          <p:cNvPr id="39" name="Textfeld 38"/>
          <p:cNvSpPr txBox="1"/>
          <p:nvPr/>
        </p:nvSpPr>
        <p:spPr>
          <a:xfrm>
            <a:off x="540591" y="5164345"/>
            <a:ext cx="1252266" cy="276999"/>
          </a:xfrm>
          <a:prstGeom prst="rect">
            <a:avLst/>
          </a:prstGeom>
          <a:noFill/>
        </p:spPr>
        <p:txBody>
          <a:bodyPr wrap="none" rtlCol="0">
            <a:spAutoFit/>
          </a:bodyPr>
          <a:lstStyle/>
          <a:p>
            <a:r>
              <a:rPr lang="de-DE" dirty="0" err="1" smtClean="0">
                <a:solidFill>
                  <a:srgbClr val="FF0000"/>
                </a:solidFill>
              </a:rPr>
              <a:t>Application</a:t>
            </a:r>
            <a:r>
              <a:rPr lang="de-DE" dirty="0" smtClean="0">
                <a:solidFill>
                  <a:srgbClr val="FF0000"/>
                </a:solidFill>
              </a:rPr>
              <a:t> </a:t>
            </a:r>
            <a:r>
              <a:rPr lang="de-DE" dirty="0" err="1" smtClean="0">
                <a:solidFill>
                  <a:srgbClr val="FF0000"/>
                </a:solidFill>
              </a:rPr>
              <a:t>Case</a:t>
            </a:r>
            <a:endParaRPr lang="de-DE" dirty="0">
              <a:solidFill>
                <a:srgbClr val="FF0000"/>
              </a:solidFill>
            </a:endParaRPr>
          </a:p>
        </p:txBody>
      </p:sp>
      <p:sp>
        <p:nvSpPr>
          <p:cNvPr id="40" name="Geschweifte Klammer rechts 39"/>
          <p:cNvSpPr/>
          <p:nvPr/>
        </p:nvSpPr>
        <p:spPr bwMode="auto">
          <a:xfrm>
            <a:off x="3286664" y="5020574"/>
            <a:ext cx="319178" cy="1311215"/>
          </a:xfrm>
          <a:prstGeom prst="rightBrace">
            <a:avLst/>
          </a:prstGeom>
          <a:noFill/>
          <a:ln w="127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41" name="Textfeld 40"/>
          <p:cNvSpPr txBox="1"/>
          <p:nvPr/>
        </p:nvSpPr>
        <p:spPr>
          <a:xfrm>
            <a:off x="3651853" y="5549683"/>
            <a:ext cx="1699504" cy="276999"/>
          </a:xfrm>
          <a:prstGeom prst="rect">
            <a:avLst/>
          </a:prstGeom>
          <a:noFill/>
        </p:spPr>
        <p:txBody>
          <a:bodyPr wrap="none" rtlCol="0">
            <a:spAutoFit/>
          </a:bodyPr>
          <a:lstStyle/>
          <a:p>
            <a:r>
              <a:rPr lang="de-DE" dirty="0" err="1" smtClean="0">
                <a:solidFill>
                  <a:srgbClr val="C00000"/>
                </a:solidFill>
              </a:rPr>
              <a:t>Unique</a:t>
            </a:r>
            <a:r>
              <a:rPr lang="de-DE" dirty="0" smtClean="0">
                <a:solidFill>
                  <a:srgbClr val="C00000"/>
                </a:solidFill>
              </a:rPr>
              <a:t> ID for </a:t>
            </a:r>
            <a:r>
              <a:rPr lang="de-DE" dirty="0" err="1" smtClean="0">
                <a:solidFill>
                  <a:srgbClr val="C00000"/>
                </a:solidFill>
              </a:rPr>
              <a:t>each</a:t>
            </a:r>
            <a:r>
              <a:rPr lang="de-DE" dirty="0" smtClean="0">
                <a:solidFill>
                  <a:srgbClr val="C00000"/>
                </a:solidFill>
              </a:rPr>
              <a:t> CTF</a:t>
            </a:r>
            <a:endParaRPr lang="de-DE" dirty="0">
              <a:solidFill>
                <a:srgbClr val="C00000"/>
              </a:solidFill>
            </a:endParaRPr>
          </a:p>
        </p:txBody>
      </p:sp>
      <p:cxnSp>
        <p:nvCxnSpPr>
          <p:cNvPr id="42" name="Gerade Verbindung mit Pfeil 41"/>
          <p:cNvCxnSpPr>
            <a:stCxn id="39" idx="0"/>
          </p:cNvCxnSpPr>
          <p:nvPr/>
        </p:nvCxnSpPr>
        <p:spPr bwMode="auto">
          <a:xfrm flipV="1">
            <a:off x="1166724" y="4905580"/>
            <a:ext cx="150245" cy="258765"/>
          </a:xfrm>
          <a:prstGeom prst="straightConnector1">
            <a:avLst/>
          </a:prstGeom>
          <a:solidFill>
            <a:schemeClr val="accent1"/>
          </a:solidFill>
          <a:ln w="12700" cap="flat" cmpd="sng" algn="ctr">
            <a:solidFill>
              <a:srgbClr val="C00000"/>
            </a:solidFill>
            <a:prstDash val="solid"/>
            <a:round/>
            <a:headEnd type="none" w="sm" len="sm"/>
            <a:tailEnd type="arrow"/>
          </a:ln>
          <a:effectLst/>
        </p:spPr>
      </p:cxnSp>
      <p:cxnSp>
        <p:nvCxnSpPr>
          <p:cNvPr id="44" name="Gerade Verbindung mit Pfeil 43"/>
          <p:cNvCxnSpPr>
            <a:stCxn id="38" idx="0"/>
          </p:cNvCxnSpPr>
          <p:nvPr/>
        </p:nvCxnSpPr>
        <p:spPr bwMode="auto">
          <a:xfrm flipV="1">
            <a:off x="1824842" y="4807815"/>
            <a:ext cx="136233" cy="747594"/>
          </a:xfrm>
          <a:prstGeom prst="straightConnector1">
            <a:avLst/>
          </a:prstGeom>
          <a:solidFill>
            <a:schemeClr val="accent1"/>
          </a:solidFill>
          <a:ln w="12700" cap="flat" cmpd="sng" algn="ctr">
            <a:solidFill>
              <a:srgbClr val="C00000"/>
            </a:solidFill>
            <a:prstDash val="solid"/>
            <a:round/>
            <a:headEnd type="none" w="sm" len="sm"/>
            <a:tailEnd type="arrow"/>
          </a:ln>
          <a:effectLst/>
        </p:spPr>
      </p:cxnSp>
      <p:cxnSp>
        <p:nvCxnSpPr>
          <p:cNvPr id="46" name="Gerade Verbindung mit Pfeil 45"/>
          <p:cNvCxnSpPr>
            <a:stCxn id="37" idx="0"/>
          </p:cNvCxnSpPr>
          <p:nvPr/>
        </p:nvCxnSpPr>
        <p:spPr bwMode="auto">
          <a:xfrm flipH="1" flipV="1">
            <a:off x="2053087" y="4822166"/>
            <a:ext cx="588800" cy="1098427"/>
          </a:xfrm>
          <a:prstGeom prst="straightConnector1">
            <a:avLst/>
          </a:prstGeom>
          <a:solidFill>
            <a:schemeClr val="accent1"/>
          </a:solidFill>
          <a:ln w="12700" cap="flat" cmpd="sng" algn="ctr">
            <a:solidFill>
              <a:srgbClr val="C00000"/>
            </a:solidFill>
            <a:prstDash val="solid"/>
            <a:round/>
            <a:headEnd type="none" w="sm" len="sm"/>
            <a:tailEnd type="arrow"/>
          </a:ln>
          <a:effectLst/>
        </p:spPr>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85800" y="573662"/>
            <a:ext cx="7772400" cy="1066800"/>
          </a:xfrm>
        </p:spPr>
        <p:txBody>
          <a:bodyPr/>
          <a:lstStyle/>
          <a:p>
            <a:r>
              <a:rPr lang="de-DE" dirty="0" err="1" smtClean="0"/>
              <a:t>Proposed</a:t>
            </a:r>
            <a:r>
              <a:rPr lang="de-DE" dirty="0" smtClean="0"/>
              <a:t> Format (3)</a:t>
            </a:r>
            <a:endParaRPr lang="de-DE" dirty="0"/>
          </a:p>
        </p:txBody>
      </p:sp>
      <p:sp>
        <p:nvSpPr>
          <p:cNvPr id="8" name="Datumsplatzhalter 1"/>
          <p:cNvSpPr>
            <a:spLocks noGrp="1"/>
          </p:cNvSpPr>
          <p:nvPr>
            <p:ph type="dt" sz="half" idx="10"/>
          </p:nvPr>
        </p:nvSpPr>
        <p:spPr>
          <a:xfrm>
            <a:off x="667544" y="378281"/>
            <a:ext cx="1600200" cy="215444"/>
          </a:xfrm>
        </p:spPr>
        <p:txBody>
          <a:bodyPr/>
          <a:lstStyle/>
          <a:p>
            <a:r>
              <a:rPr lang="en-US" dirty="0" smtClean="0"/>
              <a:t>January 2016</a:t>
            </a:r>
          </a:p>
        </p:txBody>
      </p:sp>
      <p:pic>
        <p:nvPicPr>
          <p:cNvPr id="59394" name="Picture 2"/>
          <p:cNvPicPr>
            <a:picLocks noChangeAspect="1" noChangeArrowheads="1"/>
          </p:cNvPicPr>
          <p:nvPr/>
        </p:nvPicPr>
        <p:blipFill>
          <a:blip r:embed="rId3" cstate="print"/>
          <a:srcRect/>
          <a:stretch>
            <a:fillRect/>
          </a:stretch>
        </p:blipFill>
        <p:spPr bwMode="auto">
          <a:xfrm>
            <a:off x="323402" y="1494611"/>
            <a:ext cx="4429754" cy="2571021"/>
          </a:xfrm>
          <a:prstGeom prst="rect">
            <a:avLst/>
          </a:prstGeom>
          <a:noFill/>
          <a:ln w="9525">
            <a:noFill/>
            <a:miter lim="800000"/>
            <a:headEnd/>
            <a:tailEnd/>
          </a:ln>
        </p:spPr>
      </p:pic>
      <p:pic>
        <p:nvPicPr>
          <p:cNvPr id="59395" name="Picture 3"/>
          <p:cNvPicPr>
            <a:picLocks noChangeAspect="1" noChangeArrowheads="1"/>
          </p:cNvPicPr>
          <p:nvPr/>
        </p:nvPicPr>
        <p:blipFill>
          <a:blip r:embed="rId4" cstate="print"/>
          <a:srcRect/>
          <a:stretch>
            <a:fillRect/>
          </a:stretch>
        </p:blipFill>
        <p:spPr bwMode="auto">
          <a:xfrm>
            <a:off x="319177" y="4283646"/>
            <a:ext cx="4635890" cy="2029537"/>
          </a:xfrm>
          <a:prstGeom prst="rect">
            <a:avLst/>
          </a:prstGeom>
          <a:noFill/>
          <a:ln w="9525">
            <a:noFill/>
            <a:miter lim="800000"/>
            <a:headEnd/>
            <a:tailEnd/>
          </a:ln>
        </p:spPr>
      </p:pic>
      <p:sp>
        <p:nvSpPr>
          <p:cNvPr id="27" name="Ellipse 26"/>
          <p:cNvSpPr/>
          <p:nvPr/>
        </p:nvSpPr>
        <p:spPr bwMode="auto">
          <a:xfrm>
            <a:off x="370935" y="1906432"/>
            <a:ext cx="1561381" cy="241540"/>
          </a:xfrm>
          <a:prstGeom prst="ellipse">
            <a:avLst/>
          </a:prstGeom>
          <a:noFill/>
          <a:ln w="1905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29" name="Ellipse 28"/>
          <p:cNvSpPr/>
          <p:nvPr/>
        </p:nvSpPr>
        <p:spPr bwMode="auto">
          <a:xfrm>
            <a:off x="454324" y="4733020"/>
            <a:ext cx="1561381" cy="241540"/>
          </a:xfrm>
          <a:prstGeom prst="ellipse">
            <a:avLst/>
          </a:prstGeom>
          <a:noFill/>
          <a:ln w="1905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30" name="Rechteck 29"/>
          <p:cNvSpPr/>
          <p:nvPr/>
        </p:nvSpPr>
        <p:spPr>
          <a:xfrm>
            <a:off x="5141344" y="1188304"/>
            <a:ext cx="3778370" cy="2529923"/>
          </a:xfrm>
          <a:prstGeom prst="rect">
            <a:avLst/>
          </a:prstGeom>
        </p:spPr>
        <p:txBody>
          <a:bodyPr wrap="square">
            <a:spAutoFit/>
          </a:bodyPr>
          <a:lstStyle/>
          <a:p>
            <a:pPr marL="439738" lvl="2" indent="-436563" defTabSz="4160838">
              <a:lnSpc>
                <a:spcPct val="110000"/>
              </a:lnSpc>
              <a:buClr>
                <a:schemeClr val="tx1"/>
              </a:buClr>
              <a:buSzPct val="100000"/>
            </a:pPr>
            <a:endParaRPr lang="en-US" sz="1600" dirty="0" smtClean="0"/>
          </a:p>
          <a:p>
            <a:pPr marL="439738" lvl="2" indent="-436563" defTabSz="4160838">
              <a:lnSpc>
                <a:spcPct val="110000"/>
              </a:lnSpc>
              <a:buClr>
                <a:schemeClr val="tx1"/>
              </a:buClr>
              <a:buSzPct val="100000"/>
              <a:buFont typeface="Arial" charset="0"/>
              <a:buChar char="■"/>
            </a:pPr>
            <a:r>
              <a:rPr lang="en-US" sz="1600" dirty="0" smtClean="0"/>
              <a:t>Multiple files providing sub-sets of CTFs</a:t>
            </a:r>
          </a:p>
          <a:p>
            <a:pPr marL="439738" lvl="2" indent="-436563" defTabSz="4160838">
              <a:lnSpc>
                <a:spcPct val="110000"/>
              </a:lnSpc>
              <a:buClr>
                <a:schemeClr val="tx1"/>
              </a:buClr>
              <a:buSzPct val="100000"/>
              <a:buFont typeface="Arial" charset="0"/>
              <a:buChar char="■"/>
            </a:pPr>
            <a:r>
              <a:rPr lang="en-US" sz="1600" dirty="0" smtClean="0"/>
              <a:t>The entirety of ASCII files contains 10 mandatory + 100 optional CIRs</a:t>
            </a:r>
          </a:p>
          <a:p>
            <a:pPr marL="439738" lvl="2" indent="-436563" defTabSz="4160838">
              <a:lnSpc>
                <a:spcPct val="110000"/>
              </a:lnSpc>
              <a:buClr>
                <a:schemeClr val="tx1"/>
              </a:buClr>
              <a:buSzPct val="100000"/>
              <a:buFont typeface="Arial" charset="0"/>
              <a:buChar char="■"/>
            </a:pPr>
            <a:r>
              <a:rPr lang="en-US" sz="1600" dirty="0" smtClean="0"/>
              <a:t>Consistent numbering is preserved</a:t>
            </a:r>
          </a:p>
          <a:p>
            <a:pPr marL="896938" lvl="3" indent="-436563" defTabSz="4160838">
              <a:lnSpc>
                <a:spcPct val="110000"/>
              </a:lnSpc>
              <a:buClr>
                <a:schemeClr val="tx1"/>
              </a:buClr>
              <a:buSzPct val="100000"/>
              <a:buFont typeface="Arial" charset="0"/>
              <a:buChar char="■"/>
            </a:pPr>
            <a:endParaRPr lang="en-US" sz="1600" dirty="0" smtClean="0"/>
          </a:p>
          <a:p>
            <a:pPr marL="1811338" lvl="5" indent="-436563" defTabSz="4160838">
              <a:lnSpc>
                <a:spcPct val="110000"/>
              </a:lnSpc>
              <a:buClr>
                <a:schemeClr val="tx1"/>
              </a:buClr>
              <a:buSzPct val="100000"/>
              <a:buFont typeface="Arial" pitchFamily="34" charset="0"/>
              <a:buChar char="•"/>
            </a:pPr>
            <a:endParaRPr lang="en-US" sz="1600" dirty="0" smtClean="0"/>
          </a:p>
          <a:p>
            <a:pPr marL="1811338" lvl="5" indent="-436563" defTabSz="4160838">
              <a:lnSpc>
                <a:spcPct val="110000"/>
              </a:lnSpc>
              <a:buClr>
                <a:schemeClr val="tx1"/>
              </a:buClr>
              <a:buSzPct val="100000"/>
              <a:buFont typeface="Arial" pitchFamily="34" charset="0"/>
              <a:buChar char="•"/>
            </a:pPr>
            <a:endParaRPr lang="en-US" sz="1600" dirty="0" smtClean="0"/>
          </a:p>
        </p:txBody>
      </p:sp>
      <p:graphicFrame>
        <p:nvGraphicFramePr>
          <p:cNvPr id="32" name="Objekt 31"/>
          <p:cNvGraphicFramePr>
            <a:graphicFrameLocks noChangeAspect="1"/>
          </p:cNvGraphicFramePr>
          <p:nvPr/>
        </p:nvGraphicFramePr>
        <p:xfrm>
          <a:off x="4734192" y="2983907"/>
          <a:ext cx="2259013" cy="685800"/>
        </p:xfrm>
        <a:graphic>
          <a:graphicData uri="http://schemas.openxmlformats.org/presentationml/2006/ole">
            <p:oleObj spid="_x0000_s59396" name="Objekt-Manager-Shellobjekt" showAsIcon="1" r:id="rId5" imgW="2259360" imgH="685800" progId="Package">
              <p:embed/>
            </p:oleObj>
          </a:graphicData>
        </a:graphic>
      </p:graphicFrame>
      <p:graphicFrame>
        <p:nvGraphicFramePr>
          <p:cNvPr id="59398" name="Object 6"/>
          <p:cNvGraphicFramePr>
            <a:graphicFrameLocks noChangeAspect="1"/>
          </p:cNvGraphicFramePr>
          <p:nvPr/>
        </p:nvGraphicFramePr>
        <p:xfrm>
          <a:off x="6523481" y="3452582"/>
          <a:ext cx="2563813" cy="685800"/>
        </p:xfrm>
        <a:graphic>
          <a:graphicData uri="http://schemas.openxmlformats.org/presentationml/2006/ole">
            <p:oleObj spid="_x0000_s59398" name="Objekt-Manager-Shellobjekt" showAsIcon="1" r:id="rId6" imgW="2564280" imgH="685800" progId="Package">
              <p:embed/>
            </p:oleObj>
          </a:graphicData>
        </a:graphic>
      </p:graphicFrame>
      <p:graphicFrame>
        <p:nvGraphicFramePr>
          <p:cNvPr id="59399" name="Object 7"/>
          <p:cNvGraphicFramePr>
            <a:graphicFrameLocks noChangeAspect="1"/>
          </p:cNvGraphicFramePr>
          <p:nvPr/>
        </p:nvGraphicFramePr>
        <p:xfrm>
          <a:off x="4542082" y="4045157"/>
          <a:ext cx="2627312" cy="685800"/>
        </p:xfrm>
        <a:graphic>
          <a:graphicData uri="http://schemas.openxmlformats.org/presentationml/2006/ole">
            <p:oleObj spid="_x0000_s59399" name="Objekt-Manager-Shellobjekt" showAsIcon="1" r:id="rId7" imgW="2627640" imgH="685800" progId="Package">
              <p:embed/>
            </p:oleObj>
          </a:graphicData>
        </a:graphic>
      </p:graphicFrame>
      <p:graphicFrame>
        <p:nvGraphicFramePr>
          <p:cNvPr id="59400" name="Object 8"/>
          <p:cNvGraphicFramePr>
            <a:graphicFrameLocks noChangeAspect="1"/>
          </p:cNvGraphicFramePr>
          <p:nvPr/>
        </p:nvGraphicFramePr>
        <p:xfrm>
          <a:off x="6378834" y="4639852"/>
          <a:ext cx="2932112" cy="685800"/>
        </p:xfrm>
        <a:graphic>
          <a:graphicData uri="http://schemas.openxmlformats.org/presentationml/2006/ole">
            <p:oleObj spid="_x0000_s59400" name="Objekt-Manager-Shellobjekt" showAsIcon="1" r:id="rId8" imgW="2932200" imgH="685800" progId="Package">
              <p:embed/>
            </p:oleObj>
          </a:graphicData>
        </a:graphic>
      </p:graphicFrame>
      <p:graphicFrame>
        <p:nvGraphicFramePr>
          <p:cNvPr id="59401" name="Object 9"/>
          <p:cNvGraphicFramePr>
            <a:graphicFrameLocks noChangeAspect="1"/>
          </p:cNvGraphicFramePr>
          <p:nvPr/>
        </p:nvGraphicFramePr>
        <p:xfrm>
          <a:off x="4474917" y="5055595"/>
          <a:ext cx="2767012" cy="685800"/>
        </p:xfrm>
        <a:graphic>
          <a:graphicData uri="http://schemas.openxmlformats.org/presentationml/2006/ole">
            <p:oleObj spid="_x0000_s59401" name="Objekt-Manager-Shellobjekt" showAsIcon="1" r:id="rId9" imgW="2767320" imgH="685800" progId="Package">
              <p:embed/>
            </p:oleObj>
          </a:graphicData>
        </a:graphic>
      </p:graphicFrame>
      <p:graphicFrame>
        <p:nvGraphicFramePr>
          <p:cNvPr id="59402" name="Object 10"/>
          <p:cNvGraphicFramePr>
            <a:graphicFrameLocks noChangeAspect="1"/>
          </p:cNvGraphicFramePr>
          <p:nvPr/>
        </p:nvGraphicFramePr>
        <p:xfrm>
          <a:off x="6308705" y="5681760"/>
          <a:ext cx="3071812" cy="685800"/>
        </p:xfrm>
        <a:graphic>
          <a:graphicData uri="http://schemas.openxmlformats.org/presentationml/2006/ole">
            <p:oleObj spid="_x0000_s59402" name="Objekt-Manager-Shellobjekt" showAsIcon="1" r:id="rId10" imgW="3071880" imgH="685800" progId="Package">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1238250"/>
            <a:ext cx="7772400" cy="1066800"/>
          </a:xfrm>
        </p:spPr>
        <p:txBody>
          <a:bodyPr/>
          <a:lstStyle/>
          <a:p>
            <a:r>
              <a:rPr lang="de-DE" dirty="0" err="1" smtClean="0"/>
              <a:t>Thank</a:t>
            </a:r>
            <a:r>
              <a:rPr lang="de-DE" dirty="0" smtClean="0"/>
              <a:t> </a:t>
            </a:r>
            <a:r>
              <a:rPr lang="de-DE" dirty="0" err="1" smtClean="0"/>
              <a:t>You</a:t>
            </a:r>
            <a:r>
              <a:rPr lang="de-DE" dirty="0" smtClean="0"/>
              <a:t/>
            </a:r>
            <a:br>
              <a:rPr lang="de-DE" dirty="0" smtClean="0"/>
            </a:br>
            <a:r>
              <a:rPr lang="de-DE" dirty="0" smtClean="0"/>
              <a:t>for </a:t>
            </a:r>
            <a:r>
              <a:rPr lang="de-DE" dirty="0" err="1" smtClean="0"/>
              <a:t>Your</a:t>
            </a:r>
            <a:r>
              <a:rPr lang="de-DE" dirty="0" smtClean="0"/>
              <a:t> Attention</a:t>
            </a:r>
            <a:endParaRPr lang="de-DE" dirty="0"/>
          </a:p>
        </p:txBody>
      </p:sp>
      <p:sp>
        <p:nvSpPr>
          <p:cNvPr id="6" name="Foliennummernplatzhalter 5"/>
          <p:cNvSpPr>
            <a:spLocks noGrp="1"/>
          </p:cNvSpPr>
          <p:nvPr>
            <p:ph type="sldNum" sz="quarter" idx="12"/>
          </p:nvPr>
        </p:nvSpPr>
        <p:spPr/>
        <p:txBody>
          <a:bodyPr/>
          <a:lstStyle/>
          <a:p>
            <a:r>
              <a:rPr lang="en-US" dirty="0" smtClean="0"/>
              <a:t>Slide </a:t>
            </a:r>
            <a:fld id="{D8E7F6C2-DF2F-4116-8D71-DCDEFB590920}" type="slidenum">
              <a:rPr lang="en-US" smtClean="0"/>
              <a:pPr/>
              <a:t>7</a:t>
            </a:fld>
            <a:endParaRPr lang="en-US" dirty="0"/>
          </a:p>
        </p:txBody>
      </p:sp>
      <p:sp>
        <p:nvSpPr>
          <p:cNvPr id="8" name="Fußzeilenplatzhalter 4"/>
          <p:cNvSpPr>
            <a:spLocks noGrp="1"/>
          </p:cNvSpPr>
          <p:nvPr>
            <p:ph type="ftr" sz="quarter" idx="11"/>
          </p:nvPr>
        </p:nvSpPr>
        <p:spPr>
          <a:xfrm>
            <a:off x="5486400" y="6475413"/>
            <a:ext cx="3124200" cy="184666"/>
          </a:xfrm>
        </p:spPr>
        <p:txBody>
          <a:bodyPr/>
          <a:lstStyle/>
          <a:p>
            <a:r>
              <a:rPr lang="en-US" dirty="0" smtClean="0"/>
              <a:t>Alexander Fricke (TU Braunschweig)</a:t>
            </a:r>
            <a:endParaRPr lang="en-US" dirty="0"/>
          </a:p>
        </p:txBody>
      </p:sp>
      <p:sp>
        <p:nvSpPr>
          <p:cNvPr id="7" name="Datumsplatzhalter 1"/>
          <p:cNvSpPr>
            <a:spLocks noGrp="1"/>
          </p:cNvSpPr>
          <p:nvPr>
            <p:ph type="dt" sz="half" idx="10"/>
          </p:nvPr>
        </p:nvSpPr>
        <p:spPr>
          <a:xfrm>
            <a:off x="667544" y="378281"/>
            <a:ext cx="1600200" cy="215444"/>
          </a:xfrm>
        </p:spPr>
        <p:txBody>
          <a:bodyPr/>
          <a:lstStyle/>
          <a:p>
            <a:r>
              <a:rPr lang="en-US" dirty="0" smtClean="0"/>
              <a:t>January 2016</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EEE-P802_15">
  <a:themeElements>
    <a:clrScheme name="Larissa-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Design">
      <a:majorFont>
        <a:latin typeface="Times New Roman"/>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arissa-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Larissa-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Larissa-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0</TotalTime>
  <Words>384</Words>
  <Application>Microsoft Office PowerPoint</Application>
  <PresentationFormat>Bildschirmpräsentation (4:3)</PresentationFormat>
  <Paragraphs>74</Paragraphs>
  <Slides>7</Slides>
  <Notes>0</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7</vt:i4>
      </vt:variant>
    </vt:vector>
  </HeadingPairs>
  <TitlesOfParts>
    <vt:vector size="9" baseType="lpstr">
      <vt:lpstr>IEEE-P802_15</vt:lpstr>
      <vt:lpstr>Paket</vt:lpstr>
      <vt:lpstr>Folie 1</vt:lpstr>
      <vt:lpstr>ASCII-Format for the Channel Transfer Functions</vt:lpstr>
      <vt:lpstr>Thoughts on Channel Realizations (Reprise)</vt:lpstr>
      <vt:lpstr>Proposed Format (1)</vt:lpstr>
      <vt:lpstr>Proposed Format (2)</vt:lpstr>
      <vt:lpstr>Proposed Format (3)</vt:lpstr>
      <vt:lpstr>Thank You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subject>IEEE 802.15 &lt;subject&gt;</dc:subject>
  <dc:creator>Alexander Fricke</dc:creator>
  <dc:description>&lt;doc#&gt;</dc:description>
  <cp:lastModifiedBy>Alexander Fricke</cp:lastModifiedBy>
  <cp:revision>266</cp:revision>
  <cp:lastPrinted>1998-02-10T13:28:06Z</cp:lastPrinted>
  <dcterms:created xsi:type="dcterms:W3CDTF">2012-11-14T22:04:21Z</dcterms:created>
  <dcterms:modified xsi:type="dcterms:W3CDTF">2016-02-08T14:08:02Z</dcterms:modified>
</cp:coreProperties>
</file>