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419" r:id="rId2"/>
    <p:sldId id="528" r:id="rId3"/>
    <p:sldId id="540" r:id="rId4"/>
    <p:sldId id="541" r:id="rId5"/>
    <p:sldId id="542" r:id="rId6"/>
    <p:sldId id="543" r:id="rId7"/>
    <p:sldId id="544" r:id="rId8"/>
    <p:sldId id="545" r:id="rId9"/>
    <p:sldId id="546" r:id="rId10"/>
    <p:sldId id="547" r:id="rId11"/>
    <p:sldId id="548" r:id="rId12"/>
    <p:sldId id="549" r:id="rId13"/>
    <p:sldId id="550" r:id="rId14"/>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4" autoAdjust="0"/>
    <p:restoredTop sz="95219" autoAdjust="0"/>
  </p:normalViewPr>
  <p:slideViewPr>
    <p:cSldViewPr>
      <p:cViewPr varScale="1">
        <p:scale>
          <a:sx n="117" d="100"/>
          <a:sy n="117" d="100"/>
        </p:scale>
        <p:origin x="12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802.15-16-0142-00-0010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Jan. 2016</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a:t>
            </a:r>
            <a:r>
              <a:rPr lang="en-US" altLang="ko-KR" sz="1600" b="1" dirty="0" smtClean="0"/>
              <a:t>resolution for CID 2153, 2159, 2161, 2167, 2168, 2276</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a:t>
            </a:r>
            <a:r>
              <a:rPr lang="en-US" altLang="ko-KR" sz="1600" dirty="0" smtClean="0"/>
              <a:t>Jan., 2016 </a:t>
            </a:r>
            <a:endParaRPr lang="en-US" altLang="ko-KR" sz="1600" dirty="0"/>
          </a:p>
          <a:p>
            <a:pPr>
              <a:defRPr/>
            </a:pPr>
            <a:r>
              <a:rPr lang="en-US" altLang="ko-KR" sz="1600" b="1" dirty="0"/>
              <a:t>Source:</a:t>
            </a:r>
            <a:r>
              <a:rPr lang="en-US" altLang="ko-KR" sz="1600" dirty="0"/>
              <a:t> </a:t>
            </a:r>
            <a:r>
              <a:rPr lang="en-US" altLang="ko-KR" sz="1600" dirty="0" err="1"/>
              <a:t>Jaehwan</a:t>
            </a:r>
            <a:r>
              <a:rPr lang="en-US" altLang="ko-KR" sz="1600" dirty="0"/>
              <a:t> Kim, </a:t>
            </a:r>
            <a:r>
              <a:rPr lang="en-US" altLang="ko-KR" sz="1600" dirty="0" err="1" smtClean="0"/>
              <a:t>Sangsung</a:t>
            </a:r>
            <a:r>
              <a:rPr lang="en-US" altLang="ko-KR" sz="1600" dirty="0" smtClean="0"/>
              <a:t> Choi (ETRI</a:t>
            </a:r>
            <a:r>
              <a:rPr lang="en-US" altLang="ko-KR" sz="1600" dirty="0"/>
              <a:t>), Jaebeom Kim</a:t>
            </a:r>
            <a:r>
              <a:rPr lang="en-US" altLang="ko-KR" sz="1600"/>
              <a:t>, </a:t>
            </a:r>
            <a:r>
              <a:rPr lang="en-US" altLang="ko-KR" sz="1600" smtClean="0"/>
              <a:t>Youngbae</a:t>
            </a:r>
            <a:r>
              <a:rPr lang="en-US" altLang="ko-KR" sz="1600" dirty="0" smtClean="0"/>
              <a:t> </a:t>
            </a:r>
            <a:r>
              <a:rPr lang="en-US" altLang="ko-KR" sz="1600" dirty="0"/>
              <a:t>Ko (</a:t>
            </a:r>
            <a:r>
              <a:rPr lang="en-US" altLang="ko-KR" sz="1600" dirty="0" err="1"/>
              <a:t>Ajou</a:t>
            </a:r>
            <a:r>
              <a:rPr lang="en-US" altLang="ko-KR" sz="1600" dirty="0"/>
              <a:t> Univ.), Soo-Young Chang (SYCA), and </a:t>
            </a:r>
            <a:r>
              <a:rPr lang="en-US" altLang="ko-KR" sz="1600" dirty="0" err="1" smtClean="0"/>
              <a:t>Cheolho</a:t>
            </a:r>
            <a:r>
              <a:rPr lang="en-US" altLang="ko-KR" sz="1600" dirty="0" smtClean="0"/>
              <a:t> Shin </a:t>
            </a:r>
            <a:r>
              <a:rPr lang="en-US" altLang="ko-KR" sz="1600" dirty="0"/>
              <a:t>(ETRI)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a:t>
            </a:r>
            <a:r>
              <a:rPr lang="en-US" altLang="ko-KR" sz="1600" dirty="0" smtClean="0"/>
              <a:t>113</a:t>
            </a:r>
            <a:endParaRPr lang="en-US" altLang="ko-KR" sz="1600" dirty="0"/>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2168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a:ea typeface="굴림" charset="-127"/>
              </a:rPr>
              <a:t>Commentor</a:t>
            </a:r>
            <a:endParaRPr lang="en-US" altLang="ko-KR" sz="2000" dirty="0">
              <a:ea typeface="굴림" charset="-127"/>
            </a:endParaRPr>
          </a:p>
          <a:p>
            <a:pPr lvl="1"/>
            <a:r>
              <a:rPr lang="en-US" altLang="ko-KR" sz="1600" dirty="0" err="1"/>
              <a:t>Verotiana</a:t>
            </a:r>
            <a:r>
              <a:rPr lang="en-US" altLang="ko-KR" sz="1600" dirty="0"/>
              <a:t> </a:t>
            </a:r>
            <a:r>
              <a:rPr lang="en-US" altLang="ko-KR" sz="1600" dirty="0" err="1"/>
              <a:t>Rabarijaona</a:t>
            </a:r>
            <a:endParaRPr lang="en-US" altLang="ko-KR" sz="1600" dirty="0"/>
          </a:p>
          <a:p>
            <a:r>
              <a:rPr lang="en-US" altLang="ko-KR" sz="2000" dirty="0">
                <a:ea typeface="굴림" charset="-127"/>
              </a:rPr>
              <a:t>Related clause</a:t>
            </a:r>
          </a:p>
          <a:p>
            <a:pPr lvl="1"/>
            <a:r>
              <a:rPr lang="en-US" altLang="ko-KR" sz="1600" dirty="0">
                <a:ea typeface="굴림" charset="-127"/>
              </a:rPr>
              <a:t>5.2.7 P 38 line 11</a:t>
            </a:r>
          </a:p>
          <a:p>
            <a:r>
              <a:rPr lang="en-US" altLang="ko-KR" sz="2000" dirty="0">
                <a:ea typeface="굴림" charset="-127"/>
              </a:rPr>
              <a:t>Comment</a:t>
            </a:r>
          </a:p>
          <a:p>
            <a:pPr lvl="1"/>
            <a:r>
              <a:rPr lang="en-US" altLang="ko-KR" sz="1600" dirty="0"/>
              <a:t>What is the meaning of the non-bold arrow from H to G?  </a:t>
            </a:r>
          </a:p>
          <a:p>
            <a:r>
              <a:rPr lang="en-US" altLang="ko-KR" sz="2000" dirty="0">
                <a:ea typeface="굴림" charset="-127"/>
              </a:rPr>
              <a:t>Proposed Change</a:t>
            </a:r>
          </a:p>
          <a:p>
            <a:pPr lvl="1"/>
            <a:r>
              <a:rPr lang="en-US" altLang="ko-KR" sz="1600" dirty="0">
                <a:ea typeface="굴림" charset="-127"/>
              </a:rPr>
              <a:t>Add a legend or make it bold.</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0"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2797372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charset="-127"/>
              </a:rPr>
              <a:t>CID 2168</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Proposed Resolution</a:t>
            </a:r>
          </a:p>
          <a:p>
            <a:pPr lvl="1"/>
            <a:r>
              <a:rPr lang="en-US" sz="1600" dirty="0" smtClean="0"/>
              <a:t>Revise</a:t>
            </a:r>
          </a:p>
          <a:p>
            <a:pPr lvl="1"/>
            <a:r>
              <a:rPr lang="en-US" altLang="ko-KR" sz="1800" dirty="0"/>
              <a:t>make “the bold arrow from H to G” bold</a:t>
            </a:r>
            <a:r>
              <a:rPr lang="en-US" altLang="ko-KR" sz="1800" dirty="0" smtClean="0"/>
              <a:t>.</a:t>
            </a:r>
            <a:endParaRPr lang="en-US" altLang="ko-KR" sz="1800" dirty="0"/>
          </a:p>
        </p:txBody>
      </p:sp>
      <p:sp>
        <p:nvSpPr>
          <p:cNvPr id="13"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11</a:t>
            </a:fld>
            <a:endParaRPr lang="en-US" altLang="ko-KR" b="0" dirty="0" smtClean="0">
              <a:ea typeface="Gulim" pitchFamily="34" charset="-127"/>
            </a:endParaRPr>
          </a:p>
        </p:txBody>
      </p:sp>
      <p:sp>
        <p:nvSpPr>
          <p:cNvPr id="8"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pic>
        <p:nvPicPr>
          <p:cNvPr id="7" name="그림 6"/>
          <p:cNvPicPr>
            <a:picLocks noChangeAspect="1"/>
          </p:cNvPicPr>
          <p:nvPr/>
        </p:nvPicPr>
        <p:blipFill>
          <a:blip r:embed="rId2"/>
          <a:stretch>
            <a:fillRect/>
          </a:stretch>
        </p:blipFill>
        <p:spPr>
          <a:xfrm>
            <a:off x="2396481" y="2780928"/>
            <a:ext cx="4367062" cy="3138982"/>
          </a:xfrm>
          <a:prstGeom prst="rect">
            <a:avLst/>
          </a:prstGeom>
        </p:spPr>
      </p:pic>
    </p:spTree>
    <p:extLst>
      <p:ext uri="{BB962C8B-B14F-4D97-AF65-F5344CB8AC3E}">
        <p14:creationId xmlns:p14="http://schemas.microsoft.com/office/powerpoint/2010/main" val="3694184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2276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a:ea typeface="굴림" charset="-127"/>
              </a:rPr>
              <a:t>Commentor</a:t>
            </a:r>
            <a:endParaRPr lang="en-US" altLang="ko-KR" sz="2000" dirty="0">
              <a:ea typeface="굴림" charset="-127"/>
            </a:endParaRPr>
          </a:p>
          <a:p>
            <a:pPr lvl="1"/>
            <a:r>
              <a:rPr lang="en-US" altLang="ko-KR" sz="1600" dirty="0" err="1"/>
              <a:t>Verotiana</a:t>
            </a:r>
            <a:r>
              <a:rPr lang="en-US" altLang="ko-KR" sz="1600" dirty="0"/>
              <a:t> </a:t>
            </a:r>
            <a:r>
              <a:rPr lang="en-US" altLang="ko-KR" sz="1600" dirty="0" err="1"/>
              <a:t>Rabarijaona</a:t>
            </a:r>
            <a:endParaRPr lang="en-US" altLang="ko-KR" sz="1600" dirty="0"/>
          </a:p>
          <a:p>
            <a:r>
              <a:rPr lang="en-US" altLang="ko-KR" sz="2000" dirty="0">
                <a:ea typeface="굴림" charset="-127"/>
              </a:rPr>
              <a:t>Related clause</a:t>
            </a:r>
          </a:p>
          <a:p>
            <a:pPr lvl="1"/>
            <a:r>
              <a:rPr lang="en-US" altLang="ko-KR" sz="1600" dirty="0">
                <a:ea typeface="굴림" charset="-127"/>
              </a:rPr>
              <a:t>6.1.5.1 P 66 line 19</a:t>
            </a:r>
          </a:p>
          <a:p>
            <a:r>
              <a:rPr lang="en-US" altLang="ko-KR" sz="2000" dirty="0">
                <a:ea typeface="굴림" charset="-127"/>
              </a:rPr>
              <a:t>Comment</a:t>
            </a:r>
          </a:p>
          <a:p>
            <a:pPr lvl="1"/>
            <a:r>
              <a:rPr lang="en-US" altLang="ko-KR" sz="1600" dirty="0"/>
              <a:t>There is no Mesh Root Address in Fig. 44.  </a:t>
            </a:r>
          </a:p>
          <a:p>
            <a:r>
              <a:rPr lang="en-US" altLang="ko-KR" sz="2000" dirty="0">
                <a:ea typeface="굴림" charset="-127"/>
              </a:rPr>
              <a:t>Proposed Change</a:t>
            </a:r>
          </a:p>
          <a:p>
            <a:pPr lvl="1"/>
            <a:r>
              <a:rPr lang="en-US" altLang="ko-KR" sz="1600" dirty="0">
                <a:ea typeface="굴림" charset="-127"/>
              </a:rPr>
              <a:t>Add the field or delete </a:t>
            </a:r>
            <a:r>
              <a:rPr lang="en-US" altLang="ko-KR" sz="1600" dirty="0" err="1">
                <a:ea typeface="굴림" charset="-127"/>
              </a:rPr>
              <a:t>subclause</a:t>
            </a:r>
            <a:r>
              <a:rPr lang="en-US" altLang="ko-KR" sz="1600" dirty="0">
                <a:ea typeface="굴림" charset="-127"/>
              </a:rPr>
              <a:t> 6.1.5.1.</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0"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2661270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CID 2276</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Proposed Resolution</a:t>
            </a:r>
          </a:p>
          <a:p>
            <a:pPr lvl="1"/>
            <a:r>
              <a:rPr lang="en-US" sz="1600" dirty="0" smtClean="0"/>
              <a:t>Revise</a:t>
            </a:r>
          </a:p>
          <a:p>
            <a:pPr lvl="1"/>
            <a:r>
              <a:rPr lang="en-US" altLang="ko-KR" sz="1800" dirty="0" smtClean="0"/>
              <a:t>Delete “Mesh Root Address” field</a:t>
            </a:r>
            <a:endParaRPr lang="en-US" altLang="ko-KR" sz="1800" dirty="0"/>
          </a:p>
        </p:txBody>
      </p:sp>
      <p:sp>
        <p:nvSpPr>
          <p:cNvPr id="13"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13</a:t>
            </a:fld>
            <a:endParaRPr lang="en-US" altLang="ko-KR" b="0" dirty="0" smtClean="0">
              <a:ea typeface="Gulim" pitchFamily="34" charset="-127"/>
            </a:endParaRPr>
          </a:p>
        </p:txBody>
      </p:sp>
      <p:sp>
        <p:nvSpPr>
          <p:cNvPr id="8"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2079893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2153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Jussi</a:t>
            </a:r>
            <a:r>
              <a:rPr lang="en-US" altLang="ko-KR" sz="1600" dirty="0"/>
              <a:t> </a:t>
            </a:r>
            <a:r>
              <a:rPr lang="en-US" altLang="ko-KR" sz="1600" dirty="0" err="1" smtClean="0"/>
              <a:t>Haapola</a:t>
            </a:r>
            <a:endParaRPr lang="en-US" altLang="ko-KR" sz="1600" dirty="0" smtClean="0"/>
          </a:p>
          <a:p>
            <a:r>
              <a:rPr lang="en-US" altLang="ko-KR" sz="2000" dirty="0">
                <a:ea typeface="굴림" charset="-127"/>
              </a:rPr>
              <a:t>Related clause</a:t>
            </a:r>
          </a:p>
          <a:p>
            <a:pPr lvl="1"/>
            <a:r>
              <a:rPr lang="en-US" altLang="ko-KR" sz="1600" dirty="0" smtClean="0">
                <a:ea typeface="굴림" charset="-127"/>
              </a:rPr>
              <a:t>5.2.7 P 37 line 22-24</a:t>
            </a:r>
          </a:p>
          <a:p>
            <a:r>
              <a:rPr lang="en-US" altLang="ko-KR" sz="2000" dirty="0" smtClean="0">
                <a:ea typeface="굴림" charset="-127"/>
              </a:rPr>
              <a:t>Comment</a:t>
            </a:r>
          </a:p>
          <a:p>
            <a:pPr lvl="1"/>
            <a:r>
              <a:rPr lang="en-US" sz="1600" dirty="0"/>
              <a:t>Why is the hop count the only applicable routing metric in L2R P2P route establishment</a:t>
            </a:r>
            <a:r>
              <a:rPr lang="en-US" sz="1600" dirty="0" smtClean="0"/>
              <a:t>?</a:t>
            </a:r>
          </a:p>
          <a:p>
            <a:r>
              <a:rPr lang="en-US" dirty="0" smtClean="0"/>
              <a:t> </a:t>
            </a:r>
            <a:r>
              <a:rPr lang="en-US" altLang="ko-KR" sz="2400" dirty="0" smtClean="0">
                <a:ea typeface="굴림" charset="-127"/>
              </a:rPr>
              <a:t>Proposed </a:t>
            </a:r>
            <a:r>
              <a:rPr lang="en-US" altLang="ko-KR" sz="2400" dirty="0">
                <a:ea typeface="굴림" charset="-127"/>
              </a:rPr>
              <a:t>Change</a:t>
            </a:r>
          </a:p>
          <a:p>
            <a:pPr lvl="1"/>
            <a:r>
              <a:rPr lang="en-US" altLang="ko-KR" sz="1600" dirty="0">
                <a:ea typeface="굴림" charset="-127"/>
              </a:rPr>
              <a:t>If using only hop count as a metric is intentional, it would be convenient to state a reason for such limitation</a:t>
            </a:r>
            <a:r>
              <a:rPr lang="en-US" altLang="ko-KR" sz="1600" dirty="0" smtClean="0">
                <a:ea typeface="굴림" charset="-127"/>
              </a:rPr>
              <a: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0"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3700128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charset="-127"/>
              </a:rPr>
              <a:t>CID 2153</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Proposed Resolution</a:t>
            </a:r>
          </a:p>
          <a:p>
            <a:pPr lvl="1"/>
            <a:r>
              <a:rPr lang="en-US" sz="1600" dirty="0" smtClean="0"/>
              <a:t>Revise</a:t>
            </a:r>
          </a:p>
          <a:p>
            <a:pPr lvl="1"/>
            <a:r>
              <a:rPr lang="en-US" sz="1600" dirty="0" err="1"/>
              <a:t>Relplace</a:t>
            </a:r>
            <a:r>
              <a:rPr lang="en-US" sz="1600" dirty="0"/>
              <a:t> "</a:t>
            </a:r>
            <a:r>
              <a:rPr lang="en-US" sz="1600" dirty="0" err="1"/>
              <a:t>threin</a:t>
            </a:r>
            <a:r>
              <a:rPr lang="en-US" sz="1600" dirty="0"/>
              <a:t>" with "retrieved from the hop count field</a:t>
            </a:r>
            <a:r>
              <a:rPr lang="en-US" sz="1600" dirty="0" smtClean="0"/>
              <a:t>"</a:t>
            </a:r>
            <a:endParaRPr lang="en-US" sz="2000" dirty="0"/>
          </a:p>
        </p:txBody>
      </p:sp>
      <p:sp>
        <p:nvSpPr>
          <p:cNvPr id="13"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
        <p:nvSpPr>
          <p:cNvPr id="8"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2920614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2159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t>Verotiana</a:t>
            </a:r>
            <a:r>
              <a:rPr lang="en-US" altLang="ko-KR" sz="1600" dirty="0" smtClean="0"/>
              <a:t> </a:t>
            </a:r>
            <a:r>
              <a:rPr lang="en-US" altLang="ko-KR" sz="1600" dirty="0" err="1" smtClean="0"/>
              <a:t>Rabarijaona</a:t>
            </a:r>
            <a:endParaRPr lang="en-US" altLang="ko-KR" sz="1600" dirty="0" smtClean="0"/>
          </a:p>
          <a:p>
            <a:r>
              <a:rPr lang="en-US" altLang="ko-KR" sz="2000" dirty="0">
                <a:ea typeface="굴림" charset="-127"/>
              </a:rPr>
              <a:t>Related clause</a:t>
            </a:r>
          </a:p>
          <a:p>
            <a:pPr lvl="1"/>
            <a:r>
              <a:rPr lang="en-US" altLang="ko-KR" sz="1600" dirty="0" smtClean="0">
                <a:ea typeface="굴림" charset="-127"/>
              </a:rPr>
              <a:t>5.2.7 P 37 line20</a:t>
            </a:r>
          </a:p>
          <a:p>
            <a:r>
              <a:rPr lang="en-US" altLang="ko-KR" sz="2000" dirty="0" smtClean="0">
                <a:ea typeface="굴림" charset="-127"/>
              </a:rPr>
              <a:t>Comment</a:t>
            </a:r>
          </a:p>
          <a:p>
            <a:pPr lvl="1"/>
            <a:r>
              <a:rPr lang="en-US" sz="1600" dirty="0"/>
              <a:t>"it does not propagate the P2P-RQ IE but replies with a P2P-RP IE." is not really </a:t>
            </a:r>
            <a:r>
              <a:rPr lang="en-US" sz="1600" dirty="0" smtClean="0"/>
              <a:t>accurate In </a:t>
            </a:r>
            <a:r>
              <a:rPr lang="en-US" sz="1600" dirty="0"/>
              <a:t>storing mode, an intermediate hop only knows the next hop to the destination but not the entire path. Besides, the Hop Count is not recorded. </a:t>
            </a:r>
            <a:r>
              <a:rPr lang="en-US" sz="1600" dirty="0" smtClean="0"/>
              <a:t>In </a:t>
            </a:r>
            <a:r>
              <a:rPr lang="en-US" sz="1600" dirty="0"/>
              <a:t>non-storing mode, only the destination knows the entire path. Unless there is an option to record the paths in intermediate nodes</a:t>
            </a:r>
            <a:r>
              <a:rPr lang="en-US" sz="1600" dirty="0" smtClean="0"/>
              <a:t>.    	</a:t>
            </a:r>
          </a:p>
          <a:p>
            <a:pPr lvl="1"/>
            <a:r>
              <a:rPr lang="en-US" sz="1600" dirty="0" smtClean="0"/>
              <a:t>In </a:t>
            </a:r>
            <a:r>
              <a:rPr lang="en-US" sz="1600" dirty="0"/>
              <a:t>each case what kind of information should the Intermediate hop include in the P2P-RP IE</a:t>
            </a:r>
            <a:r>
              <a:rPr lang="en-US" sz="1600" dirty="0" smtClean="0"/>
              <a:t>?</a:t>
            </a:r>
          </a:p>
          <a:p>
            <a:r>
              <a:rPr lang="en-US" dirty="0" smtClean="0"/>
              <a:t> </a:t>
            </a:r>
            <a:r>
              <a:rPr lang="en-US" altLang="ko-KR" sz="2800" dirty="0" smtClean="0">
                <a:ea typeface="굴림" charset="-127"/>
              </a:rPr>
              <a:t>Proposed </a:t>
            </a:r>
            <a:r>
              <a:rPr lang="en-US" altLang="ko-KR" sz="2800" dirty="0">
                <a:ea typeface="굴림" charset="-127"/>
              </a:rPr>
              <a:t>Change</a:t>
            </a:r>
          </a:p>
          <a:p>
            <a:pPr lvl="1"/>
            <a:r>
              <a:rPr lang="en-US" altLang="ko-KR" sz="1600" dirty="0">
                <a:ea typeface="굴림" charset="-127"/>
              </a:rPr>
              <a:t>Double check and revise the behavior of the intermediate hops for each </a:t>
            </a:r>
            <a:r>
              <a:rPr lang="en-US" altLang="ko-KR" sz="1600" dirty="0" smtClean="0">
                <a:ea typeface="굴림" charset="-127"/>
              </a:rPr>
              <a:t>mode</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0"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2278709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charset="-127"/>
              </a:rPr>
              <a:t>CID 2159</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Proposed Resolution</a:t>
            </a:r>
          </a:p>
          <a:p>
            <a:pPr lvl="1"/>
            <a:r>
              <a:rPr lang="en-US" sz="1600" dirty="0" smtClean="0"/>
              <a:t>Revise</a:t>
            </a:r>
          </a:p>
          <a:p>
            <a:pPr lvl="1"/>
            <a:r>
              <a:rPr lang="en-US" altLang="ko-KR" sz="1600" dirty="0"/>
              <a:t>Replace ‘path’ </a:t>
            </a:r>
            <a:r>
              <a:rPr lang="en-US" altLang="ko-KR" sz="1600" dirty="0" smtClean="0"/>
              <a:t>with </a:t>
            </a:r>
            <a:r>
              <a:rPr lang="en-US" altLang="ko-KR" sz="1600" dirty="0"/>
              <a:t>‘ the reachable destination information”</a:t>
            </a:r>
          </a:p>
          <a:p>
            <a:pPr lvl="1"/>
            <a:r>
              <a:rPr lang="en-US" altLang="ko-KR" sz="1600" dirty="0"/>
              <a:t>Add a description of the hop count incensement state. </a:t>
            </a:r>
          </a:p>
          <a:p>
            <a:pPr lvl="1"/>
            <a:r>
              <a:rPr lang="en-US" altLang="ko" sz="1600" dirty="0"/>
              <a:t>“If the Request Direct Response field in the P2P-RQ IE is set to 1 and if an intermediate device has the </a:t>
            </a:r>
            <a:r>
              <a:rPr lang="en-US" altLang="ko" sz="1600" b="1" u="sng" dirty="0">
                <a:solidFill>
                  <a:srgbClr val="FF0000"/>
                </a:solidFill>
              </a:rPr>
              <a:t>reachable destination information</a:t>
            </a:r>
            <a:r>
              <a:rPr lang="en-US" altLang="ko" sz="1600" dirty="0"/>
              <a:t> to the requested destination, it does not propagate the P2P-RQ IE but replies with a P2P-RP IE. The original source device may start routing data frames as soon as it receives a P2P-RP IE. </a:t>
            </a:r>
            <a:r>
              <a:rPr lang="en-US" altLang="ko-KR" sz="1600" u="sng" dirty="0">
                <a:solidFill>
                  <a:srgbClr val="FF0000"/>
                </a:solidFill>
              </a:rPr>
              <a:t>Hop</a:t>
            </a:r>
            <a:r>
              <a:rPr lang="ko-KR" altLang="en-US" sz="1600" u="sng" dirty="0">
                <a:solidFill>
                  <a:srgbClr val="FF0000"/>
                </a:solidFill>
              </a:rPr>
              <a:t> </a:t>
            </a:r>
            <a:r>
              <a:rPr lang="en-US" altLang="ko-KR" sz="1600" u="sng" dirty="0">
                <a:solidFill>
                  <a:srgbClr val="FF0000"/>
                </a:solidFill>
              </a:rPr>
              <a:t>count in the P2P-RP is increase by each forwarding node. </a:t>
            </a:r>
            <a:r>
              <a:rPr lang="en-US" altLang="ko" sz="1600" dirty="0"/>
              <a:t>When a device receives a new P2P-RP IE, it the therein is lower than the hop count provided by the current next hop, the route record is replaced with the information of the new P2P-RP IE. Otherwise the P2P-RP IE is discarded</a:t>
            </a:r>
            <a:r>
              <a:rPr lang="en-US" altLang="ko" sz="1600" dirty="0" smtClean="0"/>
              <a:t>.”</a:t>
            </a:r>
            <a:endParaRPr lang="en-US" altLang="ko-KR" sz="1600" dirty="0"/>
          </a:p>
        </p:txBody>
      </p:sp>
      <p:sp>
        <p:nvSpPr>
          <p:cNvPr id="13"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
        <p:nvSpPr>
          <p:cNvPr id="8"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3137594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2161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t>Verotiana</a:t>
            </a:r>
            <a:r>
              <a:rPr lang="en-US" altLang="ko-KR" sz="1600" dirty="0" smtClean="0"/>
              <a:t> </a:t>
            </a:r>
            <a:r>
              <a:rPr lang="en-US" altLang="ko-KR" sz="1600" dirty="0" err="1" smtClean="0"/>
              <a:t>Rabarijaona</a:t>
            </a:r>
            <a:endParaRPr lang="en-US" altLang="ko-KR" sz="1600" dirty="0" smtClean="0"/>
          </a:p>
          <a:p>
            <a:r>
              <a:rPr lang="en-US" altLang="ko-KR" sz="2000" dirty="0">
                <a:ea typeface="굴림" charset="-127"/>
              </a:rPr>
              <a:t>Related clause</a:t>
            </a:r>
          </a:p>
          <a:p>
            <a:pPr lvl="1"/>
            <a:r>
              <a:rPr lang="en-US" altLang="ko-KR" sz="1600" dirty="0" smtClean="0">
                <a:ea typeface="굴림" charset="-127"/>
              </a:rPr>
              <a:t>5.2.7 P 37 line 22</a:t>
            </a:r>
          </a:p>
          <a:p>
            <a:r>
              <a:rPr lang="en-US" altLang="ko-KR" sz="2000" dirty="0" smtClean="0">
                <a:ea typeface="굴림" charset="-127"/>
              </a:rPr>
              <a:t>Comment</a:t>
            </a:r>
          </a:p>
          <a:p>
            <a:pPr lvl="1"/>
            <a:r>
              <a:rPr lang="en-US" sz="1600" dirty="0"/>
              <a:t>"the hop count therein" </a:t>
            </a:r>
            <a:r>
              <a:rPr lang="en-US" sz="1600" dirty="0" smtClean="0"/>
              <a:t>here </a:t>
            </a:r>
            <a:r>
              <a:rPr lang="en-US" sz="1600" dirty="0"/>
              <a:t>is not "Hop Count field in the P2P-RP IE</a:t>
            </a:r>
            <a:r>
              <a:rPr lang="en-US" sz="1600" dirty="0" smtClean="0"/>
              <a:t>"</a:t>
            </a:r>
            <a:r>
              <a:rPr lang="en-US" dirty="0" smtClean="0"/>
              <a:t> </a:t>
            </a:r>
          </a:p>
          <a:p>
            <a:r>
              <a:rPr lang="en-US" altLang="ko-KR" sz="2000" dirty="0">
                <a:ea typeface="굴림" charset="-127"/>
              </a:rPr>
              <a:t>Proposed Change</a:t>
            </a:r>
          </a:p>
          <a:p>
            <a:pPr lvl="1"/>
            <a:r>
              <a:rPr lang="en-US" altLang="ko-KR" sz="1600" dirty="0">
                <a:ea typeface="굴림" charset="-127"/>
              </a:rPr>
              <a:t>Add a Hop Count field or revise this </a:t>
            </a:r>
            <a:r>
              <a:rPr lang="en-US" altLang="ko-KR" sz="1600" dirty="0" smtClean="0">
                <a:ea typeface="굴림" charset="-127"/>
              </a:rPr>
              <a:t>description</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0"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1326033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charset="-127"/>
              </a:rPr>
              <a:t>CID 2161</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Proposed Resolution</a:t>
            </a:r>
          </a:p>
          <a:p>
            <a:pPr lvl="1"/>
            <a:r>
              <a:rPr lang="en-US" sz="1600" dirty="0" smtClean="0"/>
              <a:t>Revise</a:t>
            </a:r>
          </a:p>
          <a:p>
            <a:pPr lvl="1"/>
            <a:r>
              <a:rPr lang="en-US" altLang="ko-KR" sz="1600" dirty="0"/>
              <a:t>add the “hop count</a:t>
            </a:r>
            <a:r>
              <a:rPr lang="en-US" altLang="ko-KR" sz="1600" dirty="0" smtClean="0"/>
              <a:t>” and “TTL” </a:t>
            </a:r>
            <a:r>
              <a:rPr lang="en-US" altLang="ko-KR" sz="1600" dirty="0"/>
              <a:t>field. </a:t>
            </a:r>
          </a:p>
          <a:p>
            <a:pPr lvl="1"/>
            <a:r>
              <a:rPr lang="en-US" altLang="ko-KR" sz="1600" dirty="0"/>
              <a:t>remove mesh root address field. </a:t>
            </a:r>
          </a:p>
          <a:p>
            <a:pPr lvl="1"/>
            <a:endParaRPr lang="en-US" altLang="ko-KR" sz="1600" dirty="0"/>
          </a:p>
          <a:p>
            <a:pPr lvl="1"/>
            <a:endParaRPr lang="en-US" altLang="ko-KR" sz="1600" dirty="0"/>
          </a:p>
          <a:p>
            <a:pPr lvl="1"/>
            <a:endParaRPr lang="en-US" altLang="ko-KR" sz="1600" dirty="0"/>
          </a:p>
          <a:p>
            <a:pPr lvl="1"/>
            <a:endParaRPr lang="en-US" altLang="ko-KR" sz="1600" dirty="0"/>
          </a:p>
          <a:p>
            <a:pPr lvl="1"/>
            <a:endParaRPr lang="en-US" altLang="ko-KR" sz="1600" dirty="0"/>
          </a:p>
          <a:p>
            <a:pPr lvl="1"/>
            <a:r>
              <a:rPr lang="en-US" altLang="ko-KR" sz="1400" dirty="0"/>
              <a:t>Hop Count field</a:t>
            </a:r>
          </a:p>
          <a:p>
            <a:pPr marL="457200" lvl="1" indent="0">
              <a:buNone/>
            </a:pPr>
            <a:r>
              <a:rPr lang="en-US" altLang="ko-KR" sz="1400" dirty="0"/>
              <a:t>The Hop Count field indicates the number of hops between the device currently transmitting the P2P-RQ IE and the original source and is encoded as an unsigned integer.</a:t>
            </a:r>
          </a:p>
          <a:p>
            <a:pPr marL="457200" lvl="1" indent="0">
              <a:buNone/>
            </a:pPr>
            <a:endParaRPr lang="en-US" altLang="ko-KR" sz="1400" dirty="0"/>
          </a:p>
          <a:p>
            <a:pPr lvl="1"/>
            <a:r>
              <a:rPr lang="en-US" altLang="ko-KR" sz="1400" dirty="0"/>
              <a:t>TTL</a:t>
            </a:r>
          </a:p>
          <a:p>
            <a:pPr marL="457200" lvl="1" indent="0">
              <a:buNone/>
            </a:pPr>
            <a:r>
              <a:rPr lang="en-US" altLang="ko-KR" sz="1400" dirty="0"/>
              <a:t>The TTL field indicates the remaining number of times the current P2P-RP IE is allowed to be forwarded and is encoded as an unsigned integer. The initial value of this field is set to hop count in the received P2P-RQ IE</a:t>
            </a:r>
            <a:br>
              <a:rPr lang="en-US" altLang="ko-KR" sz="1400" dirty="0"/>
            </a:br>
            <a:endParaRPr lang="en-US" altLang="ko-KR" sz="1400" dirty="0"/>
          </a:p>
          <a:p>
            <a:pPr marL="0" indent="0">
              <a:buNone/>
            </a:pPr>
            <a:endParaRPr lang="en-US" altLang="ko-KR" sz="2000" dirty="0"/>
          </a:p>
          <a:p>
            <a:pPr lvl="1"/>
            <a:endParaRPr lang="en-US" sz="2000" dirty="0"/>
          </a:p>
        </p:txBody>
      </p:sp>
      <p:sp>
        <p:nvSpPr>
          <p:cNvPr id="13"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7</a:t>
            </a:fld>
            <a:endParaRPr lang="en-US" altLang="ko-KR" b="0" dirty="0" smtClean="0">
              <a:ea typeface="Gulim" pitchFamily="34" charset="-127"/>
            </a:endParaRPr>
          </a:p>
        </p:txBody>
      </p:sp>
      <p:sp>
        <p:nvSpPr>
          <p:cNvPr id="8"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pic>
        <p:nvPicPr>
          <p:cNvPr id="7" name="table"/>
          <p:cNvPicPr>
            <a:picLocks noChangeAspect="1"/>
          </p:cNvPicPr>
          <p:nvPr/>
        </p:nvPicPr>
        <p:blipFill>
          <a:blip r:embed="rId2"/>
          <a:stretch>
            <a:fillRect/>
          </a:stretch>
        </p:blipFill>
        <p:spPr>
          <a:xfrm>
            <a:off x="1359668" y="3171582"/>
            <a:ext cx="6424664" cy="1018520"/>
          </a:xfrm>
          <a:prstGeom prst="rect">
            <a:avLst/>
          </a:prstGeom>
        </p:spPr>
      </p:pic>
      <p:sp>
        <p:nvSpPr>
          <p:cNvPr id="9" name="직사각형 8"/>
          <p:cNvSpPr/>
          <p:nvPr/>
        </p:nvSpPr>
        <p:spPr>
          <a:xfrm>
            <a:off x="3134502" y="4232121"/>
            <a:ext cx="2626040" cy="276999"/>
          </a:xfrm>
          <a:prstGeom prst="rect">
            <a:avLst/>
          </a:prstGeom>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b="1" dirty="0">
                <a:latin typeface="+mj-lt"/>
              </a:rPr>
              <a:t>Figure </a:t>
            </a:r>
            <a:r>
              <a:rPr lang="en-US" altLang="ko-KR" b="1" dirty="0" smtClean="0">
                <a:latin typeface="+mj-lt"/>
              </a:rPr>
              <a:t>46—Format </a:t>
            </a:r>
            <a:r>
              <a:rPr lang="en-US" altLang="ko-KR" b="1" dirty="0">
                <a:latin typeface="+mj-lt"/>
              </a:rPr>
              <a:t>of the </a:t>
            </a:r>
            <a:r>
              <a:rPr lang="en-US" altLang="ko-KR" b="1" dirty="0" smtClean="0">
                <a:latin typeface="+mj-lt"/>
              </a:rPr>
              <a:t>P2P-RP </a:t>
            </a:r>
            <a:r>
              <a:rPr lang="en-US" altLang="ko-KR" b="1" dirty="0">
                <a:latin typeface="+mj-lt"/>
              </a:rPr>
              <a:t>IE</a:t>
            </a:r>
            <a:endParaRPr lang="ko-KR" altLang="en-US" dirty="0">
              <a:latin typeface="+mj-lt"/>
            </a:endParaRPr>
          </a:p>
        </p:txBody>
      </p:sp>
    </p:spTree>
    <p:extLst>
      <p:ext uri="{BB962C8B-B14F-4D97-AF65-F5344CB8AC3E}">
        <p14:creationId xmlns:p14="http://schemas.microsoft.com/office/powerpoint/2010/main" val="3874590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2167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a:ea typeface="굴림" charset="-127"/>
              </a:rPr>
              <a:t>Commentor</a:t>
            </a:r>
            <a:endParaRPr lang="en-US" altLang="ko-KR" sz="2000" dirty="0">
              <a:ea typeface="굴림" charset="-127"/>
            </a:endParaRPr>
          </a:p>
          <a:p>
            <a:pPr lvl="1"/>
            <a:r>
              <a:rPr lang="en-US" altLang="ko-KR" sz="1600" dirty="0" err="1" smtClean="0"/>
              <a:t>Jussi</a:t>
            </a:r>
            <a:r>
              <a:rPr lang="en-US" altLang="ko-KR" sz="1600" dirty="0" smtClean="0"/>
              <a:t> </a:t>
            </a:r>
            <a:r>
              <a:rPr lang="en-US" altLang="ko-KR" sz="1600" dirty="0" err="1" smtClean="0"/>
              <a:t>Haapola</a:t>
            </a:r>
            <a:endParaRPr lang="en-US" altLang="ko-KR" sz="1600" dirty="0"/>
          </a:p>
          <a:p>
            <a:r>
              <a:rPr lang="en-US" altLang="ko-KR" sz="2000" dirty="0">
                <a:ea typeface="굴림" charset="-127"/>
              </a:rPr>
              <a:t>Related clause</a:t>
            </a:r>
          </a:p>
          <a:p>
            <a:pPr lvl="1"/>
            <a:r>
              <a:rPr lang="en-US" altLang="ko-KR" sz="1600" dirty="0">
                <a:ea typeface="굴림" charset="-127"/>
              </a:rPr>
              <a:t>5.2.7 P 38 Figure 19</a:t>
            </a:r>
          </a:p>
          <a:p>
            <a:r>
              <a:rPr lang="en-US" altLang="ko-KR" sz="2000" dirty="0">
                <a:ea typeface="굴림" charset="-127"/>
              </a:rPr>
              <a:t>Comment</a:t>
            </a:r>
          </a:p>
          <a:p>
            <a:pPr lvl="1"/>
            <a:r>
              <a:rPr lang="en-US" altLang="ko-KR" sz="1800" dirty="0"/>
              <a:t>The figure is grossly inaccurate to depict route establishment behavior described in the text of section 5.2.7. The RQ propagation only shows one of the paths leading to the same hop count and does not really show any of the other possibilities. As a whole it causes more conflict with the text than illustrates the behavior.</a:t>
            </a:r>
          </a:p>
          <a:p>
            <a:r>
              <a:rPr lang="en-US" altLang="ko-KR" sz="2200" dirty="0"/>
              <a:t>Proposed Change</a:t>
            </a:r>
          </a:p>
          <a:p>
            <a:pPr lvl="1"/>
            <a:r>
              <a:rPr lang="en-US" altLang="ko-KR" sz="1800" dirty="0"/>
              <a:t>Remove Figure 19.</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0"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37104835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charset="-127"/>
              </a:rPr>
              <a:t>CID 2167</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Proposed Resolution</a:t>
            </a:r>
          </a:p>
          <a:p>
            <a:pPr lvl="1"/>
            <a:r>
              <a:rPr lang="en-US" sz="1600" dirty="0" smtClean="0"/>
              <a:t>Revise</a:t>
            </a:r>
          </a:p>
          <a:p>
            <a:pPr lvl="1"/>
            <a:r>
              <a:rPr lang="en-US" altLang="ko-KR" sz="1800" dirty="0"/>
              <a:t>Add a statement for figure 19. </a:t>
            </a:r>
          </a:p>
          <a:p>
            <a:pPr lvl="1"/>
            <a:r>
              <a:rPr lang="en-US" altLang="ko-KR" sz="1800" dirty="0"/>
              <a:t>“Figure 19 shows an example of the P2P route establishment between devices D and H. </a:t>
            </a:r>
            <a:r>
              <a:rPr lang="en-US" altLang="ko-KR" sz="1800" u="sng" dirty="0">
                <a:solidFill>
                  <a:srgbClr val="FF0000"/>
                </a:solidFill>
              </a:rPr>
              <a:t>In this figure, the arrows for P2P-RQ message are represented only source device H to reduce the complexity.</a:t>
            </a:r>
            <a:r>
              <a:rPr lang="en-US" altLang="ko-KR" sz="1800" u="sng" dirty="0">
                <a:solidFill>
                  <a:schemeClr val="bg1"/>
                </a:solidFill>
              </a:rPr>
              <a:t> </a:t>
            </a:r>
            <a:r>
              <a:rPr lang="en-US" altLang="ko-KR" sz="1800" dirty="0"/>
              <a:t>If G has a path to H and if intermediate response is enabled, G responds with a P2P-RP IE without </a:t>
            </a:r>
            <a:r>
              <a:rPr lang="en-US" altLang="ko-KR" sz="1800" dirty="0" err="1"/>
              <a:t>reforwarding</a:t>
            </a:r>
            <a:r>
              <a:rPr lang="en-US" altLang="ko-KR" sz="1800" dirty="0"/>
              <a:t> an in incoming P2P-RQ IE. Otherwise, all devices forward the P2P-RQ IE.</a:t>
            </a:r>
          </a:p>
          <a:p>
            <a:pPr lvl="1"/>
            <a:endParaRPr lang="en-US" sz="2000" dirty="0"/>
          </a:p>
        </p:txBody>
      </p:sp>
      <p:sp>
        <p:nvSpPr>
          <p:cNvPr id="13"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9</a:t>
            </a:fld>
            <a:endParaRPr lang="en-US" altLang="ko-KR" b="0" dirty="0" smtClean="0">
              <a:ea typeface="Gulim" pitchFamily="34" charset="-127"/>
            </a:endParaRPr>
          </a:p>
        </p:txBody>
      </p:sp>
      <p:sp>
        <p:nvSpPr>
          <p:cNvPr id="8"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1181309102"/>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53588</TotalTime>
  <Words>921</Words>
  <Application>Microsoft Office PowerPoint</Application>
  <PresentationFormat>화면 슬라이드 쇼(4:3)</PresentationFormat>
  <Paragraphs>151</Paragraphs>
  <Slides>13</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13</vt:i4>
      </vt:variant>
    </vt:vector>
  </HeadingPairs>
  <TitlesOfParts>
    <vt:vector size="19" baseType="lpstr">
      <vt:lpstr>Gulim</vt:lpstr>
      <vt:lpstr>Gulim</vt:lpstr>
      <vt:lpstr>맑은 고딕</vt:lpstr>
      <vt:lpstr>Arial</vt:lpstr>
      <vt:lpstr>Times New Roman</vt:lpstr>
      <vt:lpstr>Office 테마</vt:lpstr>
      <vt:lpstr>PowerPoint 프레젠테이션</vt:lpstr>
      <vt:lpstr>CID 2153</vt:lpstr>
      <vt:lpstr>CID 2153</vt:lpstr>
      <vt:lpstr>CID 2159</vt:lpstr>
      <vt:lpstr>CID 2159</vt:lpstr>
      <vt:lpstr>CID 2161</vt:lpstr>
      <vt:lpstr>CID 2161</vt:lpstr>
      <vt:lpstr>CID 2167</vt:lpstr>
      <vt:lpstr>CID 2167</vt:lpstr>
      <vt:lpstr>CID 2168</vt:lpstr>
      <vt:lpstr>CID 2168</vt:lpstr>
      <vt:lpstr>CID 2276</vt:lpstr>
      <vt:lpstr>CID 2276</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1062</cp:revision>
  <cp:lastPrinted>1998-02-10T13:28:06Z</cp:lastPrinted>
  <dcterms:created xsi:type="dcterms:W3CDTF">1999-11-08T18:59:45Z</dcterms:created>
  <dcterms:modified xsi:type="dcterms:W3CDTF">2016-02-01T06:51:49Z</dcterms:modified>
</cp:coreProperties>
</file>