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p:cViewPr varScale="1">
        <p:scale>
          <a:sx n="74" d="100"/>
          <a:sy n="74" d="100"/>
        </p:scale>
        <p:origin x="13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4</a:t>
            </a:fld>
            <a:endParaRPr kumimoji="1" lang="en-US"/>
          </a:p>
        </p:txBody>
      </p:sp>
    </p:spTree>
    <p:extLst>
      <p:ext uri="{BB962C8B-B14F-4D97-AF65-F5344CB8AC3E}">
        <p14:creationId xmlns:p14="http://schemas.microsoft.com/office/powerpoint/2010/main" val="172227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12</a:t>
            </a:fld>
            <a:endParaRPr kumimoji="1" lang="en-US"/>
          </a:p>
        </p:txBody>
      </p:sp>
    </p:spTree>
    <p:extLst>
      <p:ext uri="{BB962C8B-B14F-4D97-AF65-F5344CB8AC3E}">
        <p14:creationId xmlns:p14="http://schemas.microsoft.com/office/powerpoint/2010/main" val="208789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a:xfrm>
            <a:off x="4495800" y="6475413"/>
            <a:ext cx="4114800" cy="182880"/>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a:xfrm>
            <a:off x="3962400" y="6475413"/>
            <a:ext cx="530225" cy="182562"/>
          </a:xfrm>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3" name="Footer Placeholder 2"/>
          <p:cNvSpPr>
            <a:spLocks noGrp="1"/>
          </p:cNvSpPr>
          <p:nvPr>
            <p:ph type="ftr" sz="quarter" idx="11"/>
          </p:nvPr>
        </p:nvSpPr>
        <p:spPr>
          <a:xfrm>
            <a:off x="4521200" y="6475413"/>
            <a:ext cx="4114800" cy="182880"/>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a:xfrm>
            <a:off x="3962400" y="6475413"/>
            <a:ext cx="530225" cy="182562"/>
          </a:xfrm>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March 2016</a:t>
            </a:r>
            <a:endParaRPr lang="en-US" altLang="ja-JP" dirty="0"/>
          </a:p>
        </p:txBody>
      </p:sp>
      <p:sp>
        <p:nvSpPr>
          <p:cNvPr id="1029" name="Rectangle 5"/>
          <p:cNvSpPr>
            <a:spLocks noGrp="1" noChangeArrowheads="1"/>
          </p:cNvSpPr>
          <p:nvPr>
            <p:ph type="ftr" sz="quarter" idx="3"/>
          </p:nvPr>
        </p:nvSpPr>
        <p:spPr bwMode="auto">
          <a:xfrm>
            <a:off x="4495800" y="6475413"/>
            <a:ext cx="411480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3962400"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dirty="0"/>
              <a:t>Slide </a:t>
            </a:r>
            <a:fld id="{BD4C28BC-E025-4B52-B1E6-FB6356CE33C8}"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802.15-16-0128-02-004s</a:t>
            </a:r>
            <a:r>
              <a:rPr lang="en-US" altLang="ja-JP" sz="1400" b="1" dirty="0" smtClean="0">
                <a:effectLst/>
              </a:rPr>
              <a:t>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userDrawn="1"/>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4572000" y="6475413"/>
            <a:ext cx="4114800" cy="184666"/>
          </a:xfrm>
        </p:spPr>
        <p:txBody>
          <a:bodyPr/>
          <a:lstStyle/>
          <a:p>
            <a:r>
              <a:rPr lang="en-US" altLang="ja-JP" dirty="0" smtClean="0"/>
              <a:t>H. Yokota, </a:t>
            </a:r>
            <a:r>
              <a:rPr lang="en-US" altLang="ja-JP" dirty="0"/>
              <a:t>R. Salazar, C</a:t>
            </a:r>
            <a:r>
              <a:rPr lang="en-US" altLang="ja-JP" dirty="0" smtClean="0"/>
              <a:t>.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service primitives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[12 March,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t>
            </a:r>
            <a:r>
              <a:rPr lang="en-US" altLang="ja-JP" sz="1600" dirty="0">
                <a:ea typeface="ＭＳ Ｐゴシック" panose="020B0600070205080204" pitchFamily="34" charset="-128"/>
              </a:rPr>
              <a:t>Ruben Salazar, Chris </a:t>
            </a:r>
            <a:r>
              <a:rPr lang="en-US" altLang="ja-JP" sz="1600" dirty="0" smtClean="0">
                <a:ea typeface="ＭＳ Ｐゴシック" panose="020B0600070205080204" pitchFamily="34" charset="-128"/>
              </a:rPr>
              <a:t>Calvert, Steve </a:t>
            </a:r>
            <a:r>
              <a:rPr lang="en-US" altLang="ja-JP" sz="1600" dirty="0" err="1" smtClean="0">
                <a:ea typeface="ＭＳ Ｐゴシック" panose="020B0600070205080204" pitchFamily="34" charset="-128"/>
              </a:rPr>
              <a:t>Chasko</a:t>
            </a:r>
            <a:r>
              <a:rPr lang="ja-JP" altLang="en-US" sz="1600" dirty="0">
                <a:ea typeface="ＭＳ Ｐゴシック" panose="020B0600070205080204" pitchFamily="34" charset="-128"/>
              </a:rPr>
              <a:t> </a:t>
            </a:r>
            <a:r>
              <a:rPr lang="en-US" altLang="ja-JP" sz="1600" dirty="0" smtClean="0">
                <a:ea typeface="ＭＳ Ｐゴシック" panose="020B0600070205080204" pitchFamily="34" charset="-128"/>
              </a:rPr>
              <a:t>and Chris Hett]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3165, +</a:t>
            </a:r>
            <a:r>
              <a:rPr lang="en-US" altLang="ja-JP" sz="1600" dirty="0" smtClean="0"/>
              <a:t>1 678 258 </a:t>
            </a:r>
            <a:r>
              <a:rPr lang="en-US" altLang="ja-JP" sz="1600" dirty="0"/>
              <a:t>1516, +1 678 258 1538, +1 678 258 </a:t>
            </a:r>
            <a:r>
              <a:rPr lang="en-US" altLang="ja-JP" sz="1600" dirty="0" smtClean="0"/>
              <a:t>1398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a:t>
            </a:r>
            <a:r>
              <a:rPr lang="en-US" altLang="ja-JP" sz="1600" dirty="0">
                <a:ea typeface="ＭＳ Ｐゴシック" panose="020B0600070205080204" pitchFamily="34" charset="-128"/>
              </a:rPr>
              <a:t>ruben.salazar@landisgyr.com, chris.calvert@landisgyr.com</a:t>
            </a:r>
            <a:r>
              <a:rPr lang="en-US" altLang="ja-JP" sz="1600" dirty="0" smtClean="0">
                <a:ea typeface="ＭＳ Ｐゴシック" panose="020B0600070205080204" pitchFamily="34" charset="-128"/>
              </a:rPr>
              <a:t>, stephen.chasko@landisgyr.com</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chris.hett@landisgyr.com</a:t>
            </a:r>
            <a:r>
              <a:rPr lang="en-US" altLang="ja-JP" sz="1600" dirty="0">
                <a:ea typeface="ＭＳ Ｐゴシック" panose="020B0600070205080204" pitchFamily="34" charset="-128"/>
              </a:rPr>
              <a:t>]</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802.15-14-0555-11-004s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a:t>
            </a:r>
            <a:r>
              <a:rPr lang="en-US" altLang="ja-JP" sz="1600" dirty="0" smtClean="0">
                <a:ea typeface="ＭＳ Ｐゴシック" panose="020B0600070205080204" pitchFamily="34" charset="-128"/>
              </a:rPr>
              <a:t>SRM service primitive</a:t>
            </a:r>
            <a:r>
              <a:rPr lang="en-US" altLang="ja-JP" sz="1600" dirty="0" smtClean="0">
                <a:ea typeface="ＭＳ Ｐゴシック" panose="020B0600070205080204" pitchFamily="34" charset="-128"/>
              </a:rPr>
              <a:t>s </a:t>
            </a:r>
            <a:r>
              <a:rPr lang="en-US" altLang="ja-JP" sz="1600" dirty="0" smtClean="0">
                <a:ea typeface="ＭＳ Ｐゴシック" panose="020B0600070205080204" pitchFamily="34" charset="-128"/>
              </a:rPr>
              <a:t>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
        <p:nvSpPr>
          <p:cNvPr id="3" name="Date Placeholder 2"/>
          <p:cNvSpPr>
            <a:spLocks noGrp="1"/>
          </p:cNvSpPr>
          <p:nvPr>
            <p:ph type="dt" sz="half" idx="10"/>
          </p:nvPr>
        </p:nvSpPr>
        <p:spPr/>
        <p:txBody>
          <a:bodyPr/>
          <a:lstStyle/>
          <a:p>
            <a:r>
              <a:rPr lang="en-US" altLang="ja-JP" dirty="0" smtClean="0"/>
              <a:t>March 2016</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lstStyle/>
          <a:p>
            <a:r>
              <a:rPr lang="en-US" altLang="ja-JP" dirty="0" smtClean="0"/>
              <a:t>MLME-</a:t>
            </a:r>
            <a:r>
              <a:rPr lang="en-US" altLang="ja-JP" dirty="0" err="1" smtClean="0"/>
              <a:t>SRM.confirm</a:t>
            </a:r>
            <a:r>
              <a:rPr lang="en-US" altLang="ja-JP" dirty="0" smtClean="0"/>
              <a:t> </a:t>
            </a:r>
            <a:r>
              <a:rPr lang="en-US" altLang="ja-JP" dirty="0"/>
              <a:t>primitive (</a:t>
            </a:r>
            <a:r>
              <a:rPr lang="en-US" altLang="ja-JP" dirty="0" smtClean="0"/>
              <a:t>8.2.26.4)</a:t>
            </a:r>
            <a:endParaRPr lang="en-US" altLang="ja-JP" dirty="0"/>
          </a:p>
        </p:txBody>
      </p:sp>
      <p:sp>
        <p:nvSpPr>
          <p:cNvPr id="5" name="TextBox 4"/>
          <p:cNvSpPr txBox="1"/>
          <p:nvPr/>
        </p:nvSpPr>
        <p:spPr>
          <a:xfrm>
            <a:off x="799546" y="2569586"/>
            <a:ext cx="4838184" cy="1815882"/>
          </a:xfrm>
          <a:prstGeom prst="rect">
            <a:avLst/>
          </a:prstGeom>
          <a:noFill/>
        </p:spPr>
        <p:txBody>
          <a:bodyPr wrap="none" rtlCol="0">
            <a:spAutoFit/>
          </a:bodyPr>
          <a:lstStyle/>
          <a:p>
            <a:r>
              <a:rPr lang="en-US" sz="1600" dirty="0"/>
              <a:t>MLME-</a:t>
            </a:r>
            <a:r>
              <a:rPr lang="en-US" sz="1600" dirty="0" err="1"/>
              <a:t>SRM.confirm</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a:solidFill>
                  <a:srgbClr val="FF0000"/>
                </a:solidFill>
              </a:rPr>
              <a:t>,</a:t>
            </a:r>
            <a:endParaRPr lang="en-US" altLang="ja-JP" sz="1600" dirty="0"/>
          </a:p>
          <a:p>
            <a:pPr lvl="5"/>
            <a:r>
              <a:rPr lang="en-US" altLang="ja-JP" sz="1600" dirty="0"/>
              <a:t>Status</a:t>
            </a:r>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97576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928689"/>
            <a:ext cx="7886700" cy="534779"/>
          </a:xfrm>
        </p:spPr>
        <p:txBody>
          <a:bodyPr>
            <a:normAutofit fontScale="92500" lnSpcReduction="10000"/>
          </a:bodyPr>
          <a:lstStyle/>
          <a:p>
            <a:r>
              <a:rPr kumimoji="1" lang="en-US" dirty="0" smtClean="0"/>
              <a:t>MLME-</a:t>
            </a:r>
            <a:r>
              <a:rPr kumimoji="1" lang="en-US" dirty="0" err="1" smtClean="0"/>
              <a:t>SRM.confirm</a:t>
            </a:r>
            <a:r>
              <a:rPr kumimoji="1" lang="en-US" dirty="0" smtClean="0"/>
              <a:t> parameters (8.2.26.4)</a:t>
            </a:r>
          </a:p>
        </p:txBody>
      </p:sp>
      <p:graphicFrame>
        <p:nvGraphicFramePr>
          <p:cNvPr id="5" name="Table 4"/>
          <p:cNvGraphicFramePr>
            <a:graphicFrameLocks noGrp="1"/>
          </p:cNvGraphicFramePr>
          <p:nvPr>
            <p:extLst>
              <p:ext uri="{D42A27DB-BD31-4B8C-83A1-F6EECF244321}">
                <p14:modId xmlns:p14="http://schemas.microsoft.com/office/powerpoint/2010/main" val="2050252786"/>
              </p:ext>
            </p:extLst>
          </p:nvPr>
        </p:nvGraphicFramePr>
        <p:xfrm>
          <a:off x="712871" y="2526030"/>
          <a:ext cx="8085220" cy="3364230"/>
        </p:xfrm>
        <a:graphic>
          <a:graphicData uri="http://schemas.openxmlformats.org/drawingml/2006/table">
            <a:tbl>
              <a:tblPr firstRow="1" bandRow="1">
                <a:tableStyleId>{5940675A-B579-460E-94D1-54222C63F5DA}</a:tableStyleId>
              </a:tblPr>
              <a:tblGrid>
                <a:gridCol w="2156660"/>
                <a:gridCol w="1380624"/>
                <a:gridCol w="1785005"/>
                <a:gridCol w="2762931"/>
              </a:tblGrid>
              <a:tr h="278130">
                <a:tc>
                  <a:txBody>
                    <a:bodyPr/>
                    <a:lstStyle/>
                    <a:p>
                      <a:pPr algn="ctr"/>
                      <a:r>
                        <a:rPr lang="en-US" sz="1200" dirty="0" smtClean="0"/>
                        <a:t>Name</a:t>
                      </a:r>
                      <a:endParaRPr lang="en-US" sz="1200" dirty="0"/>
                    </a:p>
                  </a:txBody>
                  <a:tcPr marL="68580" marR="68580" marT="34290" marB="34290"/>
                </a:tc>
                <a:tc>
                  <a:txBody>
                    <a:bodyPr/>
                    <a:lstStyle/>
                    <a:p>
                      <a:pPr algn="ctr"/>
                      <a:r>
                        <a:rPr lang="en-US" sz="1200" dirty="0" smtClean="0"/>
                        <a:t>Type</a:t>
                      </a:r>
                      <a:endParaRPr lang="en-US" sz="1200" dirty="0"/>
                    </a:p>
                  </a:txBody>
                  <a:tcPr marL="68580" marR="68580" marT="34290" marB="34290"/>
                </a:tc>
                <a:tc>
                  <a:txBody>
                    <a:bodyPr/>
                    <a:lstStyle/>
                    <a:p>
                      <a:pPr algn="ctr"/>
                      <a:r>
                        <a:rPr lang="en-US" sz="1200" dirty="0" smtClean="0"/>
                        <a:t>Valid range</a:t>
                      </a:r>
                      <a:endParaRPr lang="en-US" sz="1200" dirty="0"/>
                    </a:p>
                  </a:txBody>
                  <a:tcPr marL="68580" marR="68580" marT="34290" marB="34290"/>
                </a:tc>
                <a:tc>
                  <a:txBody>
                    <a:bodyPr/>
                    <a:lstStyle/>
                    <a:p>
                      <a:pPr algn="ctr"/>
                      <a:r>
                        <a:rPr lang="en-US" sz="1200" dirty="0" smtClean="0"/>
                        <a:t>Description</a:t>
                      </a:r>
                      <a:endParaRPr lang="en-US" sz="1200" dirty="0"/>
                    </a:p>
                  </a:txBody>
                  <a:tcPr marL="68580" marR="68580" marT="34290" marB="34290"/>
                </a:tc>
              </a:tr>
              <a:tr h="617220">
                <a:tc>
                  <a:txBody>
                    <a:bodyPr/>
                    <a:lstStyle/>
                    <a:p>
                      <a:r>
                        <a:rPr lang="en-US" sz="1200" dirty="0" err="1" smtClean="0"/>
                        <a:t>DeviceAddrMode</a:t>
                      </a:r>
                      <a:endParaRPr lang="en-US"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being instructed to execute SRM operation.</a:t>
                      </a:r>
                      <a:endParaRPr lang="en-US" sz="1200" dirty="0"/>
                    </a:p>
                  </a:txBody>
                  <a:tcPr marL="68580" marR="68580" marT="34290" marB="34290"/>
                </a:tc>
              </a:tr>
              <a:tr h="617220">
                <a:tc>
                  <a:txBody>
                    <a:bodyPr/>
                    <a:lstStyle/>
                    <a:p>
                      <a:r>
                        <a:rPr lang="en-US" altLang="ja-JP" sz="1200" dirty="0" err="1" smtClean="0"/>
                        <a:t>DeviceAddress</a:t>
                      </a:r>
                      <a:endParaRPr lang="en-US" altLang="ja-JP"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being instructed to execute SRM operation.</a:t>
                      </a:r>
                      <a:endParaRPr lang="en-US" sz="1200" dirty="0"/>
                    </a:p>
                  </a:txBody>
                  <a:tcPr marL="68580" marR="68580" marT="34290" marB="34290"/>
                </a:tc>
              </a:tr>
              <a:tr h="617220">
                <a:tc>
                  <a:txBody>
                    <a:bodyPr/>
                    <a:lstStyle/>
                    <a:p>
                      <a:r>
                        <a:rPr lang="en-US" altLang="ja-JP" sz="1200" dirty="0" err="1" smtClean="0">
                          <a:solidFill>
                            <a:srgbClr val="FF0000"/>
                          </a:solidFill>
                        </a:rPr>
                        <a:t>MeasuredDeviceAddrMode</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Enumeration</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EXTENDED</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addressing mode of the device, for which the measurement was executed.</a:t>
                      </a:r>
                      <a:endParaRPr lang="en-US" sz="1200" dirty="0">
                        <a:solidFill>
                          <a:srgbClr val="FF0000"/>
                        </a:solidFill>
                      </a:endParaRPr>
                    </a:p>
                  </a:txBody>
                  <a:tcPr marL="68580" marR="68580" marT="34290" marB="34290"/>
                </a:tc>
              </a:tr>
              <a:tr h="617220">
                <a:tc>
                  <a:txBody>
                    <a:bodyPr/>
                    <a:lstStyle/>
                    <a:p>
                      <a:r>
                        <a:rPr lang="en-US" altLang="ja-JP" sz="1200" dirty="0" err="1" smtClean="0">
                          <a:solidFill>
                            <a:srgbClr val="FF0000"/>
                          </a:solidFill>
                        </a:rPr>
                        <a:t>MeasuredDeviceAddress</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address or extended address</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As specified by the </a:t>
                      </a:r>
                      <a:r>
                        <a:rPr kumimoji="1" lang="en-US" altLang="ja-JP" sz="1200" b="0" i="0" u="none" strike="noStrike" kern="1200" baseline="0" dirty="0" err="1" smtClean="0">
                          <a:solidFill>
                            <a:srgbClr val="FF0000"/>
                          </a:solidFill>
                          <a:latin typeface="+mn-lt"/>
                          <a:ea typeface="+mn-ea"/>
                          <a:cs typeface="+mn-cs"/>
                        </a:rPr>
                        <a:t>DeviceAddrMode</a:t>
                      </a:r>
                      <a:r>
                        <a:rPr kumimoji="1" lang="en-US" altLang="ja-JP" sz="1200" b="0" i="0" u="none" strike="noStrike" kern="1200" baseline="0" dirty="0" smtClean="0">
                          <a:solidFill>
                            <a:srgbClr val="FF0000"/>
                          </a:solidFill>
                          <a:latin typeface="+mn-lt"/>
                          <a:ea typeface="+mn-ea"/>
                          <a:cs typeface="+mn-cs"/>
                        </a:rPr>
                        <a:t> Parameter</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 of the device, for which the measurement was executed.</a:t>
                      </a:r>
                      <a:endParaRPr lang="en-US" sz="1200" dirty="0">
                        <a:solidFill>
                          <a:srgbClr val="FF0000"/>
                        </a:solidFill>
                      </a:endParaRPr>
                    </a:p>
                  </a:txBody>
                  <a:tcPr marL="68580" marR="68580" marT="34290" marB="34290"/>
                </a:tc>
              </a:tr>
              <a:tr h="617220">
                <a:tc>
                  <a:txBody>
                    <a:bodyPr/>
                    <a:lstStyle/>
                    <a:p>
                      <a:r>
                        <a:rPr lang="en-US" altLang="ja-JP" sz="1200" dirty="0" smtClean="0"/>
                        <a:t>Status</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chemeClr val="tx1"/>
                          </a:solidFill>
                          <a:latin typeface="+mn-lt"/>
                          <a:ea typeface="+mn-ea"/>
                          <a:cs typeface="+mn-cs"/>
                        </a:rPr>
                        <a:t>Enumeration</a:t>
                      </a:r>
                      <a:endParaRPr lang="en-US" altLang="ja-JP" sz="1200" dirty="0" smtClean="0">
                        <a:solidFill>
                          <a:schemeClr val="tx1"/>
                        </a:solidFill>
                      </a:endParaRPr>
                    </a:p>
                  </a:txBody>
                  <a:tcPr marL="68580" marR="68580" marT="34290" marB="34290"/>
                </a:tc>
                <a:tc>
                  <a:txBody>
                    <a:bodyPr/>
                    <a:lstStyle/>
                    <a:p>
                      <a:r>
                        <a:rPr lang="en-US" sz="1200" dirty="0" smtClean="0"/>
                        <a:t>SUCCESS, NON_SUPPORTED, REJECTED</a:t>
                      </a:r>
                      <a:endParaRPr lang="en-US" sz="1200" dirty="0"/>
                    </a:p>
                  </a:txBody>
                  <a:tcPr marL="68580" marR="68580" marT="34290" marB="34290"/>
                </a:tc>
                <a:tc>
                  <a:txBody>
                    <a:bodyPr/>
                    <a:lstStyle/>
                    <a:p>
                      <a:r>
                        <a:rPr lang="en-US" sz="1200" dirty="0" smtClean="0"/>
                        <a:t>The status of the SRM attempt.</a:t>
                      </a:r>
                      <a:endParaRPr lang="en-US" sz="12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11</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331204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a:t>
            </a:r>
            <a:r>
              <a:rPr lang="en-US" dirty="0" smtClean="0"/>
              <a:t>SRM-REPORT </a:t>
            </a:r>
            <a:r>
              <a:rPr lang="en-US" dirty="0" smtClean="0"/>
              <a:t>(</a:t>
            </a:r>
            <a:r>
              <a:rPr lang="en-US" altLang="ja-JP" dirty="0" smtClean="0"/>
              <a:t>8.2.27</a:t>
            </a:r>
            <a:r>
              <a:rPr lang="en-US" dirty="0" smtClean="0"/>
              <a:t>)</a:t>
            </a:r>
            <a:endParaRPr lang="en-US" dirty="0"/>
          </a:p>
        </p:txBody>
      </p:sp>
      <p:sp>
        <p:nvSpPr>
          <p:cNvPr id="3" name="Content Placeholder 2"/>
          <p:cNvSpPr>
            <a:spLocks noGrp="1"/>
          </p:cNvSpPr>
          <p:nvPr>
            <p:ph idx="1"/>
          </p:nvPr>
        </p:nvSpPr>
        <p:spPr>
          <a:xfrm>
            <a:off x="685800" y="1981200"/>
            <a:ext cx="7772400" cy="990600"/>
          </a:xfrm>
        </p:spPr>
        <p:txBody>
          <a:bodyPr>
            <a:normAutofit fontScale="92500" lnSpcReduction="10000"/>
          </a:bodyPr>
          <a:lstStyle/>
          <a:p>
            <a:r>
              <a:rPr lang="en-US" dirty="0" smtClean="0"/>
              <a:t>MLME-SRM-</a:t>
            </a:r>
            <a:r>
              <a:rPr lang="en-US" dirty="0" err="1" smtClean="0"/>
              <a:t>REPORT.request</a:t>
            </a:r>
            <a:r>
              <a:rPr lang="en-US" dirty="0" smtClean="0"/>
              <a:t> </a:t>
            </a:r>
            <a:r>
              <a:rPr lang="en-US" dirty="0" smtClean="0"/>
              <a:t>primitive (8.2.27.1)</a:t>
            </a:r>
          </a:p>
        </p:txBody>
      </p:sp>
      <p:sp>
        <p:nvSpPr>
          <p:cNvPr id="4" name="TextBox 3"/>
          <p:cNvSpPr txBox="1"/>
          <p:nvPr/>
        </p:nvSpPr>
        <p:spPr>
          <a:xfrm>
            <a:off x="849736" y="3124200"/>
            <a:ext cx="4027064" cy="2554545"/>
          </a:xfrm>
          <a:prstGeom prst="rect">
            <a:avLst/>
          </a:prstGeom>
          <a:noFill/>
        </p:spPr>
        <p:txBody>
          <a:bodyPr wrap="none" rtlCol="0">
            <a:spAutoFit/>
          </a:bodyPr>
          <a:lstStyle/>
          <a:p>
            <a:r>
              <a:rPr lang="en-US" sz="1600" dirty="0"/>
              <a:t>MLME-SRM-</a:t>
            </a:r>
            <a:r>
              <a:rPr lang="en-US" sz="1600" dirty="0" err="1"/>
              <a:t>REPORT.request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RequireConfirm</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188143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a:t>
            </a:r>
            <a:r>
              <a:rPr lang="en-US" altLang="ja-JP" dirty="0" smtClean="0"/>
              <a:t>SRM-REPORT </a:t>
            </a:r>
            <a:r>
              <a:rPr lang="en-US" altLang="ja-JP" dirty="0"/>
              <a:t>(8.2.27)</a:t>
            </a:r>
            <a:endParaRPr kumimoji="1" lang="en-US" dirty="0"/>
          </a:p>
        </p:txBody>
      </p:sp>
      <p:sp>
        <p:nvSpPr>
          <p:cNvPr id="3" name="Content Placeholder 2"/>
          <p:cNvSpPr>
            <a:spLocks noGrp="1"/>
          </p:cNvSpPr>
          <p:nvPr>
            <p:ph idx="1"/>
          </p:nvPr>
        </p:nvSpPr>
        <p:spPr>
          <a:xfrm>
            <a:off x="685800" y="1981200"/>
            <a:ext cx="7772400" cy="1143000"/>
          </a:xfrm>
        </p:spPr>
        <p:txBody>
          <a:bodyPr>
            <a:normAutofit/>
          </a:bodyPr>
          <a:lstStyle/>
          <a:p>
            <a:r>
              <a:rPr kumimoji="1" lang="en-US" dirty="0" smtClean="0"/>
              <a:t>MLME-SRM-</a:t>
            </a:r>
            <a:r>
              <a:rPr kumimoji="1" lang="en-US" dirty="0" err="1" smtClean="0"/>
              <a:t>REPORT.request</a:t>
            </a:r>
            <a:r>
              <a:rPr kumimoji="1" lang="en-US" dirty="0" smtClean="0"/>
              <a:t> </a:t>
            </a:r>
            <a:r>
              <a:rPr kumimoji="1" lang="en-US" dirty="0" smtClean="0"/>
              <a:t>parameters (8.2.27.1)</a:t>
            </a:r>
          </a:p>
        </p:txBody>
      </p:sp>
      <p:graphicFrame>
        <p:nvGraphicFramePr>
          <p:cNvPr id="5" name="Table 4"/>
          <p:cNvGraphicFramePr>
            <a:graphicFrameLocks noGrp="1"/>
          </p:cNvGraphicFramePr>
          <p:nvPr>
            <p:extLst>
              <p:ext uri="{D42A27DB-BD31-4B8C-83A1-F6EECF244321}">
                <p14:modId xmlns:p14="http://schemas.microsoft.com/office/powerpoint/2010/main" val="800692253"/>
              </p:ext>
            </p:extLst>
          </p:nvPr>
        </p:nvGraphicFramePr>
        <p:xfrm>
          <a:off x="440141" y="2971800"/>
          <a:ext cx="8270543" cy="3234690"/>
        </p:xfrm>
        <a:graphic>
          <a:graphicData uri="http://schemas.openxmlformats.org/drawingml/2006/table">
            <a:tbl>
              <a:tblPr firstRow="1" bandRow="1">
                <a:tableStyleId>{5940675A-B579-460E-94D1-54222C63F5DA}</a:tableStyleId>
              </a:tblPr>
              <a:tblGrid>
                <a:gridCol w="1734558"/>
                <a:gridCol w="1439971"/>
                <a:gridCol w="2311871"/>
                <a:gridCol w="2784143"/>
              </a:tblGrid>
              <a:tr h="278130">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43434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to which SRM report is transferred.</a:t>
                      </a:r>
                      <a:endParaRPr lang="en-US" sz="1200" dirty="0"/>
                    </a:p>
                  </a:txBody>
                  <a:tcPr marL="68580" marR="68580" marT="34290" marB="34290"/>
                </a:tc>
              </a:tr>
              <a:tr h="4343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to which SRM report is transferred.</a:t>
                      </a:r>
                      <a:endParaRPr lang="en-US" sz="12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a:t>
                      </a:r>
                      <a:endParaRPr lang="en-US" sz="1100" dirty="0"/>
                    </a:p>
                  </a:txBody>
                  <a:tcPr marL="68580" marR="68580" marT="34290" marB="34290"/>
                </a:tc>
              </a:tr>
              <a:tr h="388620">
                <a:tc>
                  <a:txBody>
                    <a:bodyPr/>
                    <a:lstStyle/>
                    <a:p>
                      <a:pPr marL="0" marR="0" lvl="5" indent="0" algn="l" defTabSz="914400" rtl="0" eaLnBrk="1" fontAlgn="auto" latinLnBrk="0" hangingPunct="1">
                        <a:lnSpc>
                          <a:spcPct val="100000"/>
                        </a:lnSpc>
                        <a:spcBef>
                          <a:spcPts val="0"/>
                        </a:spcBef>
                        <a:spcAft>
                          <a:spcPts val="0"/>
                        </a:spcAft>
                        <a:buClrTx/>
                        <a:buSzTx/>
                        <a:buFontTx/>
                        <a:buNone/>
                        <a:tabLst/>
                        <a:defRPr/>
                      </a:pPr>
                      <a:r>
                        <a:rPr lang="en-US" altLang="ja-JP" sz="1100" dirty="0" err="1" smtClean="0">
                          <a:solidFill>
                            <a:srgbClr val="FF0000"/>
                          </a:solidFill>
                        </a:rPr>
                        <a:t>RequireConfirm</a:t>
                      </a:r>
                      <a:endParaRPr lang="en-US" altLang="ja-JP" sz="1100" dirty="0" smtClean="0">
                        <a:solidFill>
                          <a:srgbClr val="FF0000"/>
                        </a:solidFill>
                      </a:endParaRPr>
                    </a:p>
                  </a:txBody>
                  <a:tcPr marL="68580" marR="68580" marT="34290" marB="34290"/>
                </a:tc>
                <a:tc>
                  <a:txBody>
                    <a:bodyPr/>
                    <a:lstStyle/>
                    <a:p>
                      <a:r>
                        <a:rPr kumimoji="1" lang="en-US" sz="1100" b="0" i="0" u="none" strike="noStrike" kern="1200" baseline="0" dirty="0" smtClean="0">
                          <a:solidFill>
                            <a:srgbClr val="FF0000"/>
                          </a:solidFill>
                          <a:latin typeface="+mn-lt"/>
                          <a:ea typeface="+mn-ea"/>
                          <a:cs typeface="+mn-cs"/>
                        </a:rPr>
                        <a:t>Boolean</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TRUE, FALSE</a:t>
                      </a:r>
                      <a:endParaRPr lang="en-US" sz="1100" dirty="0">
                        <a:solidFill>
                          <a:srgbClr val="FF0000"/>
                        </a:solidFill>
                      </a:endParaRPr>
                    </a:p>
                  </a:txBody>
                  <a:tcPr marL="68580" marR="68580" marT="34290" marB="34290"/>
                </a:tc>
                <a:tc>
                  <a:txBody>
                    <a:bodyPr/>
                    <a:lstStyle/>
                    <a:p>
                      <a:r>
                        <a:rPr lang="en-US" sz="1100" dirty="0" smtClean="0">
                          <a:solidFill>
                            <a:srgbClr val="FF0000"/>
                          </a:solidFill>
                        </a:rPr>
                        <a:t>Set to TRUE if </a:t>
                      </a:r>
                      <a:r>
                        <a:rPr kumimoji="1" lang="en-US" altLang="ja-JP" sz="1100" dirty="0" smtClean="0">
                          <a:solidFill>
                            <a:srgbClr val="FF0000"/>
                          </a:solidFill>
                        </a:rPr>
                        <a:t>MLME-SRM-</a:t>
                      </a:r>
                      <a:r>
                        <a:rPr kumimoji="1" lang="en-US" altLang="ja-JP" sz="1100" dirty="0" err="1" smtClean="0">
                          <a:solidFill>
                            <a:srgbClr val="FF0000"/>
                          </a:solidFill>
                        </a:rPr>
                        <a:t>REPORT</a:t>
                      </a:r>
                      <a:r>
                        <a:rPr lang="en-US" altLang="ja-JP" sz="1100" dirty="0" err="1" smtClean="0">
                          <a:solidFill>
                            <a:srgbClr val="FF0000"/>
                          </a:solidFill>
                        </a:rPr>
                        <a:t>.</a:t>
                      </a:r>
                      <a:r>
                        <a:rPr lang="en-US" sz="1100" dirty="0" err="1" smtClean="0">
                          <a:solidFill>
                            <a:srgbClr val="FF0000"/>
                          </a:solidFill>
                        </a:rPr>
                        <a:t>confirm</a:t>
                      </a:r>
                      <a:r>
                        <a:rPr lang="en-US" sz="1100" baseline="0" dirty="0" smtClean="0">
                          <a:solidFill>
                            <a:srgbClr val="FF0000"/>
                          </a:solidFill>
                        </a:rPr>
                        <a:t> </a:t>
                      </a:r>
                      <a:r>
                        <a:rPr lang="en-US" sz="1100" baseline="0" dirty="0" smtClean="0">
                          <a:solidFill>
                            <a:srgbClr val="FF0000"/>
                          </a:solidFill>
                        </a:rPr>
                        <a:t>is required</a:t>
                      </a:r>
                      <a:endParaRPr lang="en-US" sz="1100" dirty="0">
                        <a:solidFill>
                          <a:srgbClr val="FF0000"/>
                        </a:solidFill>
                      </a:endParaRPr>
                    </a:p>
                  </a:txBody>
                  <a:tcPr marL="68580" marR="68580" marT="34290" marB="34290"/>
                </a:tc>
              </a:tr>
              <a:tr h="278130">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8130">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8130">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8130">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939406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a:t>
            </a:r>
            <a:r>
              <a:rPr lang="en-US" altLang="ja-JP" dirty="0" smtClean="0"/>
              <a:t>SRM-REPORT </a:t>
            </a:r>
            <a:r>
              <a:rPr lang="en-US" altLang="ja-JP" dirty="0"/>
              <a:t>(8.2.27)</a:t>
            </a:r>
            <a:endParaRPr kumimoji="1" lang="en-US" dirty="0"/>
          </a:p>
        </p:txBody>
      </p:sp>
      <p:sp>
        <p:nvSpPr>
          <p:cNvPr id="3" name="Content Placeholder 2"/>
          <p:cNvSpPr>
            <a:spLocks noGrp="1"/>
          </p:cNvSpPr>
          <p:nvPr>
            <p:ph idx="1"/>
          </p:nvPr>
        </p:nvSpPr>
        <p:spPr/>
        <p:txBody>
          <a:bodyPr>
            <a:normAutofit fontScale="77500" lnSpcReduction="20000"/>
          </a:bodyPr>
          <a:lstStyle/>
          <a:p>
            <a:r>
              <a:rPr lang="en-US" altLang="ja-JP" dirty="0" smtClean="0"/>
              <a:t>MLME-SRM-</a:t>
            </a:r>
            <a:r>
              <a:rPr lang="en-US" altLang="ja-JP" dirty="0" err="1" smtClean="0"/>
              <a:t>REPORT.indication</a:t>
            </a:r>
            <a:r>
              <a:rPr lang="en-US" altLang="ja-JP" dirty="0" smtClean="0"/>
              <a:t> </a:t>
            </a:r>
            <a:r>
              <a:rPr lang="en-US" altLang="ja-JP" dirty="0" smtClean="0"/>
              <a:t>primitive </a:t>
            </a:r>
            <a:r>
              <a:rPr lang="en-US" altLang="ja-JP" dirty="0"/>
              <a:t>(</a:t>
            </a:r>
            <a:r>
              <a:rPr lang="en-US" altLang="ja-JP" dirty="0" smtClean="0"/>
              <a:t>8.2.27.2)</a:t>
            </a:r>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r>
              <a:rPr lang="en-US" altLang="ja-JP" dirty="0" smtClean="0"/>
              <a:t>MLME-SRM</a:t>
            </a:r>
            <a:r>
              <a:rPr lang="en-US" altLang="ja-JP" dirty="0"/>
              <a:t>-</a:t>
            </a:r>
            <a:r>
              <a:rPr lang="en-US" altLang="ja-JP" dirty="0" err="1"/>
              <a:t>REPORT</a:t>
            </a:r>
            <a:r>
              <a:rPr lang="en-US" altLang="ja-JP" dirty="0" err="1" smtClean="0"/>
              <a:t>.indication</a:t>
            </a:r>
            <a:r>
              <a:rPr lang="en-US" altLang="ja-JP" dirty="0" smtClean="0"/>
              <a:t> parameters</a:t>
            </a:r>
            <a:endParaRPr lang="en-US" altLang="ja-JP" dirty="0"/>
          </a:p>
          <a:p>
            <a:pPr lvl="1"/>
            <a:r>
              <a:rPr lang="en-US" altLang="ja-JP" dirty="0" smtClean="0"/>
              <a:t>Same </a:t>
            </a:r>
            <a:r>
              <a:rPr lang="en-US" altLang="ja-JP" dirty="0"/>
              <a:t>as </a:t>
            </a:r>
            <a:r>
              <a:rPr lang="en-US" altLang="ja-JP" dirty="0" smtClean="0"/>
              <a:t>MLME-SRM-</a:t>
            </a:r>
            <a:r>
              <a:rPr lang="en-US" altLang="ja-JP" dirty="0" err="1" smtClean="0"/>
              <a:t>REPORT.request</a:t>
            </a:r>
            <a:r>
              <a:rPr lang="en-US" altLang="ja-JP" dirty="0" smtClean="0"/>
              <a:t> parameters (except for </a:t>
            </a:r>
            <a:r>
              <a:rPr lang="en-US" altLang="ja-JP" dirty="0" err="1" smtClean="0"/>
              <a:t>RequreConfirm</a:t>
            </a:r>
            <a:r>
              <a:rPr lang="en-US" altLang="ja-JP" dirty="0" smtClean="0"/>
              <a:t>)</a:t>
            </a:r>
            <a:endParaRPr lang="en-US" altLang="ja-JP" dirty="0"/>
          </a:p>
        </p:txBody>
      </p:sp>
      <p:sp>
        <p:nvSpPr>
          <p:cNvPr id="5" name="TextBox 4"/>
          <p:cNvSpPr txBox="1"/>
          <p:nvPr/>
        </p:nvSpPr>
        <p:spPr>
          <a:xfrm>
            <a:off x="1078336" y="2720876"/>
            <a:ext cx="4027064" cy="2308324"/>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2067597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a:t>
            </a:r>
            <a:r>
              <a:rPr lang="en-US" altLang="ja-JP" dirty="0" smtClean="0"/>
              <a:t>SRM-REPORT </a:t>
            </a:r>
            <a:r>
              <a:rPr lang="en-US" altLang="ja-JP" dirty="0"/>
              <a:t>(8.2.27)</a:t>
            </a:r>
            <a:endParaRPr kumimoji="1" lang="en-US" dirty="0"/>
          </a:p>
        </p:txBody>
      </p:sp>
      <p:sp>
        <p:nvSpPr>
          <p:cNvPr id="3" name="Content Placeholder 2"/>
          <p:cNvSpPr>
            <a:spLocks noGrp="1"/>
          </p:cNvSpPr>
          <p:nvPr>
            <p:ph idx="1"/>
          </p:nvPr>
        </p:nvSpPr>
        <p:spPr/>
        <p:txBody>
          <a:bodyPr/>
          <a:lstStyle/>
          <a:p>
            <a:r>
              <a:rPr lang="en-US" altLang="ja-JP" dirty="0" smtClean="0"/>
              <a:t>MLME-SRM-</a:t>
            </a:r>
            <a:r>
              <a:rPr lang="en-US" altLang="ja-JP" dirty="0" err="1" smtClean="0"/>
              <a:t>REPORT.confirm</a:t>
            </a:r>
            <a:r>
              <a:rPr lang="en-US" altLang="ja-JP" dirty="0" smtClean="0"/>
              <a:t> </a:t>
            </a:r>
            <a:r>
              <a:rPr lang="en-US" altLang="ja-JP" dirty="0"/>
              <a:t>primitive (</a:t>
            </a:r>
            <a:r>
              <a:rPr lang="en-US" altLang="ja-JP" dirty="0" smtClean="0"/>
              <a:t>8.2.27.3)</a:t>
            </a:r>
            <a:endParaRPr lang="en-US" altLang="ja-JP" dirty="0"/>
          </a:p>
        </p:txBody>
      </p:sp>
      <p:sp>
        <p:nvSpPr>
          <p:cNvPr id="5" name="TextBox 4"/>
          <p:cNvSpPr txBox="1"/>
          <p:nvPr/>
        </p:nvSpPr>
        <p:spPr>
          <a:xfrm>
            <a:off x="990600" y="3698508"/>
            <a:ext cx="3457998" cy="830997"/>
          </a:xfrm>
          <a:prstGeom prst="rect">
            <a:avLst/>
          </a:prstGeom>
          <a:noFill/>
        </p:spPr>
        <p:txBody>
          <a:bodyPr wrap="none" rtlCol="0">
            <a:spAutoFit/>
          </a:bodyPr>
          <a:lstStyle/>
          <a:p>
            <a:r>
              <a:rPr lang="en-US" sz="1600" dirty="0" smtClean="0"/>
              <a:t>MLME-SRM-</a:t>
            </a:r>
            <a:r>
              <a:rPr lang="en-US" sz="1600" dirty="0" err="1" smtClean="0"/>
              <a:t>REPORT.confirm</a:t>
            </a:r>
            <a:r>
              <a:rPr lang="en-US" sz="1600" dirty="0" smtClean="0"/>
              <a:t> </a:t>
            </a:r>
            <a:r>
              <a:rPr lang="en-US" sz="1600" dirty="0"/>
              <a:t>(</a:t>
            </a:r>
          </a:p>
          <a:p>
            <a:pPr lvl="5"/>
            <a:r>
              <a:rPr lang="en-US" altLang="ja-JP" sz="1600" smtClean="0"/>
              <a:t>	</a:t>
            </a:r>
            <a:r>
              <a:rPr lang="en-US" altLang="ja-JP" sz="1600" smtClean="0"/>
              <a:t>Status</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356553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a:t>
            </a:r>
            <a:r>
              <a:rPr lang="en-US" altLang="ja-JP" dirty="0" smtClean="0"/>
              <a:t>SRM-REPORT </a:t>
            </a:r>
            <a:r>
              <a:rPr lang="en-US" altLang="ja-JP" dirty="0"/>
              <a:t>(8.2.27)</a:t>
            </a:r>
            <a:endParaRPr kumimoji="1" lang="en-US" dirty="0"/>
          </a:p>
        </p:txBody>
      </p:sp>
      <p:sp>
        <p:nvSpPr>
          <p:cNvPr id="3" name="Content Placeholder 2"/>
          <p:cNvSpPr>
            <a:spLocks noGrp="1"/>
          </p:cNvSpPr>
          <p:nvPr>
            <p:ph idx="1"/>
          </p:nvPr>
        </p:nvSpPr>
        <p:spPr/>
        <p:txBody>
          <a:bodyPr/>
          <a:lstStyle/>
          <a:p>
            <a:r>
              <a:rPr kumimoji="1" lang="en-US" dirty="0" smtClean="0"/>
              <a:t>MLME-SRM-</a:t>
            </a:r>
            <a:r>
              <a:rPr kumimoji="1" lang="en-US" dirty="0" err="1" smtClean="0"/>
              <a:t>REPORT.confirm</a:t>
            </a:r>
            <a:r>
              <a:rPr kumimoji="1" lang="en-US" dirty="0" smtClean="0"/>
              <a:t> </a:t>
            </a:r>
            <a:r>
              <a:rPr kumimoji="1" lang="en-US" dirty="0" smtClean="0"/>
              <a:t>parameters (8.2.27.3)</a:t>
            </a:r>
          </a:p>
        </p:txBody>
      </p:sp>
      <p:graphicFrame>
        <p:nvGraphicFramePr>
          <p:cNvPr id="5" name="Table 4"/>
          <p:cNvGraphicFramePr>
            <a:graphicFrameLocks noGrp="1"/>
          </p:cNvGraphicFramePr>
          <p:nvPr>
            <p:extLst>
              <p:ext uri="{D42A27DB-BD31-4B8C-83A1-F6EECF244321}">
                <p14:modId xmlns:p14="http://schemas.microsoft.com/office/powerpoint/2010/main" val="1276561984"/>
              </p:ext>
            </p:extLst>
          </p:nvPr>
        </p:nvGraphicFramePr>
        <p:xfrm>
          <a:off x="1015395" y="3733800"/>
          <a:ext cx="7675348" cy="967740"/>
        </p:xfrm>
        <a:graphic>
          <a:graphicData uri="http://schemas.openxmlformats.org/drawingml/2006/table">
            <a:tbl>
              <a:tblPr firstRow="1" bandRow="1">
                <a:tableStyleId>{5940675A-B579-460E-94D1-54222C63F5DA}</a:tableStyleId>
              </a:tblPr>
              <a:tblGrid>
                <a:gridCol w="1501998"/>
                <a:gridCol w="1367374"/>
                <a:gridCol w="1839300"/>
                <a:gridCol w="2966676"/>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Type</a:t>
                      </a:r>
                      <a:endParaRPr lang="en-US" sz="1400" dirty="0"/>
                    </a:p>
                  </a:txBody>
                  <a:tcPr marL="68580" marR="68580" marT="34290" marB="34290"/>
                </a:tc>
                <a:tc>
                  <a:txBody>
                    <a:bodyPr/>
                    <a:lstStyle/>
                    <a:p>
                      <a:pPr algn="ctr"/>
                      <a:r>
                        <a:rPr lang="en-US" sz="1400" dirty="0" smtClean="0"/>
                        <a:t>Valid range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685800">
                <a:tc>
                  <a:txBody>
                    <a:bodyPr/>
                    <a:lstStyle/>
                    <a:p>
                      <a:r>
                        <a:rPr lang="en-US" altLang="ja-JP" sz="1400" dirty="0" smtClean="0"/>
                        <a:t>Status</a:t>
                      </a:r>
                    </a:p>
                  </a:txBody>
                  <a:tcPr marL="68580" marR="68580" marT="34290" marB="34290"/>
                </a:tc>
                <a:tc>
                  <a:txBody>
                    <a:bodyPr/>
                    <a:lstStyle/>
                    <a:p>
                      <a:r>
                        <a:rPr lang="en-US" sz="1400" dirty="0" smtClean="0"/>
                        <a:t>Enumeration</a:t>
                      </a:r>
                      <a:endParaRPr lang="en-US" sz="1400" dirty="0"/>
                    </a:p>
                  </a:txBody>
                  <a:tcPr marL="68580" marR="68580" marT="34290" marB="34290"/>
                </a:tc>
                <a:tc>
                  <a:txBody>
                    <a:bodyPr/>
                    <a:lstStyle/>
                    <a:p>
                      <a:r>
                        <a:rPr lang="en-US" sz="1400" dirty="0" smtClean="0"/>
                        <a:t>SUCCESS, FAILURE</a:t>
                      </a:r>
                      <a:endParaRPr lang="en-US" sz="1400" dirty="0"/>
                    </a:p>
                  </a:txBody>
                  <a:tcPr marL="68580" marR="68580" marT="34290" marB="34290"/>
                </a:tc>
                <a:tc>
                  <a:txBody>
                    <a:bodyPr/>
                    <a:lstStyle/>
                    <a:p>
                      <a:r>
                        <a:rPr kumimoji="1" lang="en-US" altLang="ja-JP" sz="1400" b="0" i="0" u="none" strike="noStrike" kern="1200" baseline="0" dirty="0" smtClean="0">
                          <a:solidFill>
                            <a:schemeClr val="tx1"/>
                          </a:solidFill>
                          <a:latin typeface="+mn-lt"/>
                          <a:ea typeface="+mn-ea"/>
                          <a:cs typeface="+mn-cs"/>
                        </a:rPr>
                        <a:t>The result of the attempt to send </a:t>
                      </a:r>
                      <a:r>
                        <a:rPr kumimoji="1" lang="en-US" altLang="ja-JP" sz="1400" dirty="0" smtClean="0"/>
                        <a:t>MLME-SRM-</a:t>
                      </a:r>
                      <a:r>
                        <a:rPr kumimoji="1" lang="en-US" altLang="ja-JP" sz="1400" dirty="0" err="1" smtClean="0"/>
                        <a:t>REPORT.confirm</a:t>
                      </a:r>
                      <a:endParaRPr kumimoji="1" lang="en-US" altLang="ja-JP" sz="1400" b="0" i="0" u="none" strike="noStrike" kern="1200" baseline="0" dirty="0" smtClean="0">
                        <a:solidFill>
                          <a:schemeClr val="tx1"/>
                        </a:solidFill>
                        <a:latin typeface="+mn-lt"/>
                        <a:ea typeface="+mn-ea"/>
                        <a:cs typeface="+mn-cs"/>
                      </a:endParaRPr>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170127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572000" y="6475413"/>
            <a:ext cx="4114800"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service primitives for</a:t>
            </a:r>
            <a:r>
              <a:rPr lang="en-US" altLang="ja-JP" dirty="0" smtClean="0"/>
              <a:t> </a:t>
            </a:r>
            <a:r>
              <a:rPr kumimoji="1" lang="en-US" altLang="ja-JP" dirty="0"/>
              <a:t>Technical Guidance Document</a:t>
            </a:r>
            <a:endParaRPr lang="ja-JP" altLang="ja-JP" dirty="0">
              <a:ea typeface="ＭＳ Ｐゴシック" charset="-128"/>
            </a:endParaRPr>
          </a:p>
        </p:txBody>
      </p:sp>
      <p:sp>
        <p:nvSpPr>
          <p:cNvPr id="9" name="Rectangle 12"/>
          <p:cNvSpPr>
            <a:spLocks noChangeArrowheads="1"/>
          </p:cNvSpPr>
          <p:nvPr/>
        </p:nvSpPr>
        <p:spPr bwMode="auto">
          <a:xfrm>
            <a:off x="691253" y="2667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
        <p:nvSpPr>
          <p:cNvPr id="3" name="Date Placeholder 2"/>
          <p:cNvSpPr>
            <a:spLocks noGrp="1"/>
          </p:cNvSpPr>
          <p:nvPr>
            <p:ph type="dt" sz="half" idx="10"/>
          </p:nvPr>
        </p:nvSpPr>
        <p:spPr/>
        <p:txBody>
          <a:bodyPr/>
          <a:lstStyle/>
          <a:p>
            <a:r>
              <a:rPr lang="en-US" altLang="ja-JP" smtClean="0"/>
              <a:t>March 2016</a:t>
            </a:r>
            <a:endParaRPr lang="en-US" altLang="ja-JP" dirty="0"/>
          </a:p>
        </p:txBody>
      </p:sp>
      <p:graphicFrame>
        <p:nvGraphicFramePr>
          <p:cNvPr id="10" name="Object 11"/>
          <p:cNvGraphicFramePr>
            <a:graphicFrameLocks noChangeAspect="1"/>
          </p:cNvGraphicFramePr>
          <p:nvPr>
            <p:extLst>
              <p:ext uri="{D42A27DB-BD31-4B8C-83A1-F6EECF244321}">
                <p14:modId xmlns:p14="http://schemas.microsoft.com/office/powerpoint/2010/main" val="118883029"/>
              </p:ext>
            </p:extLst>
          </p:nvPr>
        </p:nvGraphicFramePr>
        <p:xfrm>
          <a:off x="673100" y="3048000"/>
          <a:ext cx="7881938" cy="3681412"/>
        </p:xfrm>
        <a:graphic>
          <a:graphicData uri="http://schemas.openxmlformats.org/presentationml/2006/ole">
            <mc:AlternateContent xmlns:mc="http://schemas.openxmlformats.org/markup-compatibility/2006">
              <mc:Choice xmlns:v="urn:schemas-microsoft-com:vml" Requires="v">
                <p:oleObj spid="_x0000_s4604" name="Document" r:id="rId4" imgW="8428594" imgH="3952956" progId="Word.Document.8">
                  <p:embed/>
                </p:oleObj>
              </mc:Choice>
              <mc:Fallback>
                <p:oleObj name="Document" r:id="rId4" imgW="8428594" imgH="3952956" progId="Word.Document.8">
                  <p:embed/>
                  <p:pic>
                    <p:nvPicPr>
                      <p:cNvPr id="0" name=""/>
                      <p:cNvPicPr>
                        <a:picLocks noChangeAspect="1" noChangeArrowheads="1"/>
                      </p:cNvPicPr>
                      <p:nvPr/>
                    </p:nvPicPr>
                    <p:blipFill>
                      <a:blip r:embed="rId5"/>
                      <a:srcRect/>
                      <a:stretch>
                        <a:fillRect/>
                      </a:stretch>
                    </p:blipFill>
                    <p:spPr bwMode="auto">
                      <a:xfrm>
                        <a:off x="673100" y="3048000"/>
                        <a:ext cx="7881938" cy="3681412"/>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MLME-SAP for SRM (8.2.1)</a:t>
            </a:r>
            <a:endParaRPr kumimoji="1" lang="en-US" dirty="0"/>
          </a:p>
        </p:txBody>
      </p:sp>
      <p:graphicFrame>
        <p:nvGraphicFramePr>
          <p:cNvPr id="3" name="Table 2"/>
          <p:cNvGraphicFramePr>
            <a:graphicFrameLocks noGrp="1"/>
          </p:cNvGraphicFramePr>
          <p:nvPr>
            <p:extLst/>
          </p:nvPr>
        </p:nvGraphicFramePr>
        <p:xfrm>
          <a:off x="1074683" y="3035725"/>
          <a:ext cx="6894792" cy="1341120"/>
        </p:xfrm>
        <a:graphic>
          <a:graphicData uri="http://schemas.openxmlformats.org/drawingml/2006/table">
            <a:tbl>
              <a:tblPr firstRow="1" bandRow="1">
                <a:tableStyleId>{5940675A-B579-460E-94D1-54222C63F5DA}</a:tableStyleId>
              </a:tblPr>
              <a:tblGrid>
                <a:gridCol w="2192444"/>
                <a:gridCol w="1175587"/>
                <a:gridCol w="1175587"/>
                <a:gridCol w="1175587"/>
                <a:gridCol w="1175587"/>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Request</a:t>
                      </a:r>
                      <a:endParaRPr lang="en-US" sz="1400" dirty="0"/>
                    </a:p>
                  </a:txBody>
                  <a:tcPr marL="68580" marR="68580" marT="34290" marB="34290"/>
                </a:tc>
                <a:tc>
                  <a:txBody>
                    <a:bodyPr/>
                    <a:lstStyle/>
                    <a:p>
                      <a:pPr algn="ctr"/>
                      <a:r>
                        <a:rPr lang="en-US" sz="1400" dirty="0" smtClean="0"/>
                        <a:t>Indication</a:t>
                      </a:r>
                      <a:endParaRPr lang="en-US" sz="1400" dirty="0"/>
                    </a:p>
                  </a:txBody>
                  <a:tcPr marL="68580" marR="68580" marT="34290" marB="34290"/>
                </a:tc>
                <a:tc>
                  <a:txBody>
                    <a:bodyPr/>
                    <a:lstStyle/>
                    <a:p>
                      <a:pPr algn="ctr"/>
                      <a:r>
                        <a:rPr lang="en-US" sz="1400" dirty="0" smtClean="0"/>
                        <a:t>Response</a:t>
                      </a:r>
                      <a:endParaRPr lang="en-US" sz="1400" dirty="0"/>
                    </a:p>
                  </a:txBody>
                  <a:tcPr marL="68580" marR="68580" marT="34290" marB="34290"/>
                </a:tc>
                <a:tc>
                  <a:txBody>
                    <a:bodyPr/>
                    <a:lstStyle/>
                    <a:p>
                      <a:pPr algn="ctr"/>
                      <a:r>
                        <a:rPr lang="en-US" sz="1400" dirty="0" smtClean="0"/>
                        <a:t>Confirm</a:t>
                      </a:r>
                      <a:endParaRPr lang="en-US" sz="1400" dirty="0"/>
                    </a:p>
                  </a:txBody>
                  <a:tcPr marL="68580" marR="68580" marT="34290" marB="34290"/>
                </a:tc>
              </a:tr>
              <a:tr h="278130">
                <a:tc>
                  <a:txBody>
                    <a:bodyPr/>
                    <a:lstStyle/>
                    <a:p>
                      <a:r>
                        <a:rPr lang="en-US" sz="1400" dirty="0" smtClean="0"/>
                        <a:t>MLME-SRM</a:t>
                      </a:r>
                      <a:endParaRPr lang="en-US" sz="1400" dirty="0"/>
                    </a:p>
                  </a:txBody>
                  <a:tcPr marL="68580" marR="68580" marT="34290" marB="34290"/>
                </a:tc>
                <a:tc>
                  <a:txBody>
                    <a:bodyPr/>
                    <a:lstStyle/>
                    <a:p>
                      <a:r>
                        <a:rPr lang="en-US" sz="1400" dirty="0" smtClean="0"/>
                        <a:t>8.2.26.1*</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8.2.26.2*</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8.2.26.3*</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8.2.26.4*</a:t>
                      </a:r>
                    </a:p>
                  </a:txBody>
                  <a:tcPr marL="68580" marR="68580" marT="34290" marB="34290"/>
                </a:tc>
              </a:tr>
              <a:tr h="278130">
                <a:tc>
                  <a:txBody>
                    <a:bodyPr/>
                    <a:lstStyle/>
                    <a:p>
                      <a:r>
                        <a:rPr lang="en-US" sz="1400" dirty="0" smtClean="0"/>
                        <a:t>MLME-SRM-REPORT</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8.2.27.1*</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8.2.27.2*</a:t>
                      </a:r>
                      <a:endParaRPr lang="en-US" sz="1400" dirty="0"/>
                    </a:p>
                  </a:txBody>
                  <a:tcPr marL="68580" marR="68580" marT="34290" marB="34290"/>
                </a:tc>
                <a:tc>
                  <a:txBody>
                    <a:bodyPr/>
                    <a:lstStyle/>
                    <a:p>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8.2.27.3*</a:t>
                      </a:r>
                    </a:p>
                  </a:txBody>
                  <a:tcPr marL="68580" marR="68580" marT="34290" marB="34290"/>
                </a:tc>
              </a:tr>
              <a:tr h="480060">
                <a:tc>
                  <a:txBody>
                    <a:bodyPr/>
                    <a:lstStyle/>
                    <a:p>
                      <a:r>
                        <a:rPr lang="en-US" sz="1400" dirty="0" smtClean="0"/>
                        <a:t>MLME-SRM-INFORMATION</a:t>
                      </a:r>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8.2.28.1*</a:t>
                      </a:r>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8.2.28.2*</a:t>
                      </a:r>
                      <a:endParaRPr lang="en-US" sz="1400" dirty="0"/>
                    </a:p>
                  </a:txBody>
                  <a:tcPr marL="68580" marR="68580" marT="34290" marB="34290">
                    <a:noFill/>
                  </a:tcPr>
                </a:tc>
                <a:tc>
                  <a:txBody>
                    <a:bodyPr/>
                    <a:lstStyle/>
                    <a:p>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8.2.28.3*</a:t>
                      </a:r>
                    </a:p>
                  </a:txBody>
                  <a:tcPr marL="68580" marR="68580" marT="34290" marB="34290">
                    <a:noFill/>
                  </a:tcPr>
                </a:tc>
              </a:tr>
            </a:tbl>
          </a:graphicData>
        </a:graphic>
      </p:graphicFrame>
      <p:sp>
        <p:nvSpPr>
          <p:cNvPr id="4" name="TextBox 3"/>
          <p:cNvSpPr txBox="1"/>
          <p:nvPr/>
        </p:nvSpPr>
        <p:spPr>
          <a:xfrm>
            <a:off x="1905000" y="2723252"/>
            <a:ext cx="5728941" cy="307777"/>
          </a:xfrm>
          <a:prstGeom prst="rect">
            <a:avLst/>
          </a:prstGeom>
          <a:noFill/>
        </p:spPr>
        <p:txBody>
          <a:bodyPr wrap="none" rtlCol="0">
            <a:spAutoFit/>
          </a:bodyPr>
          <a:lstStyle/>
          <a:p>
            <a:r>
              <a:rPr lang="en-US" sz="1400" b="1" dirty="0"/>
              <a:t>Table 57—Summary of the primitives accessed through the MLME-SAP</a:t>
            </a:r>
            <a:endParaRPr kumimoji="1" lang="en-US" sz="1400" b="1" dirty="0"/>
          </a:p>
        </p:txBody>
      </p:sp>
      <p:sp>
        <p:nvSpPr>
          <p:cNvPr id="5" name="Footer Placeholder 4"/>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3</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
        <p:nvSpPr>
          <p:cNvPr id="8" name="TextBox 7"/>
          <p:cNvSpPr txBox="1"/>
          <p:nvPr/>
        </p:nvSpPr>
        <p:spPr>
          <a:xfrm>
            <a:off x="533400" y="5281121"/>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305200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Primitives for SRM (</a:t>
            </a:r>
            <a:r>
              <a:rPr lang="en-US" altLang="ja-JP" smtClean="0"/>
              <a:t>8.2.26</a:t>
            </a:r>
            <a:r>
              <a:rPr lang="en-US" smtClean="0"/>
              <a:t>)</a:t>
            </a:r>
            <a:endParaRPr lang="en-US" dirty="0"/>
          </a:p>
        </p:txBody>
      </p:sp>
      <p:sp>
        <p:nvSpPr>
          <p:cNvPr id="3" name="Content Placeholder 2"/>
          <p:cNvSpPr>
            <a:spLocks noGrp="1"/>
          </p:cNvSpPr>
          <p:nvPr>
            <p:ph idx="1"/>
          </p:nvPr>
        </p:nvSpPr>
        <p:spPr/>
        <p:txBody>
          <a:bodyPr/>
          <a:lstStyle/>
          <a:p>
            <a:r>
              <a:rPr lang="en-US" dirty="0" smtClean="0"/>
              <a:t>MLME-</a:t>
            </a:r>
            <a:r>
              <a:rPr lang="en-US" dirty="0" err="1" smtClean="0"/>
              <a:t>SRM.request</a:t>
            </a:r>
            <a:r>
              <a:rPr lang="en-US" dirty="0" smtClean="0"/>
              <a:t> primitive (8.2.26.1)</a:t>
            </a:r>
          </a:p>
        </p:txBody>
      </p:sp>
      <p:sp>
        <p:nvSpPr>
          <p:cNvPr id="4" name="TextBox 3"/>
          <p:cNvSpPr txBox="1"/>
          <p:nvPr/>
        </p:nvSpPr>
        <p:spPr>
          <a:xfrm>
            <a:off x="799545" y="2569585"/>
            <a:ext cx="4027064" cy="3293209"/>
          </a:xfrm>
          <a:prstGeom prst="rect">
            <a:avLst/>
          </a:prstGeom>
          <a:noFill/>
        </p:spPr>
        <p:txBody>
          <a:bodyPr wrap="none" rtlCol="0">
            <a:spAutoFit/>
          </a:bodyPr>
          <a:lstStyle/>
          <a:p>
            <a:r>
              <a:rPr lang="en-US" sz="1600" dirty="0"/>
              <a:t>MLME-</a:t>
            </a:r>
            <a:r>
              <a:rPr lang="en-US" sz="1600" dirty="0" err="1"/>
              <a:t>SRM.request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61416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447800"/>
            <a:ext cx="7886700" cy="422054"/>
          </a:xfrm>
        </p:spPr>
        <p:txBody>
          <a:bodyPr>
            <a:normAutofit fontScale="85000" lnSpcReduction="20000"/>
          </a:bodyPr>
          <a:lstStyle/>
          <a:p>
            <a:r>
              <a:rPr kumimoji="1" lang="en-US" dirty="0" smtClean="0"/>
              <a:t>MLME-</a:t>
            </a:r>
            <a:r>
              <a:rPr kumimoji="1" lang="en-US" dirty="0" err="1" smtClean="0"/>
              <a:t>SRM.request</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3591186718"/>
              </p:ext>
            </p:extLst>
          </p:nvPr>
        </p:nvGraphicFramePr>
        <p:xfrm>
          <a:off x="552734" y="1867280"/>
          <a:ext cx="8444552" cy="4533520"/>
        </p:xfrm>
        <a:graphic>
          <a:graphicData uri="http://schemas.openxmlformats.org/drawingml/2006/table">
            <a:tbl>
              <a:tblPr firstRow="1" bandRow="1">
                <a:tableStyleId>{5940675A-B579-460E-94D1-54222C63F5DA}</a:tableStyleId>
              </a:tblPr>
              <a:tblGrid>
                <a:gridCol w="1344406"/>
                <a:gridCol w="1597727"/>
                <a:gridCol w="1787060"/>
                <a:gridCol w="3715359"/>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being instructed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being instructed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Unsigned</a:t>
                      </a:r>
                      <a:r>
                        <a:rPr lang="en-US" sz="1100" baseline="0" dirty="0" smtClean="0">
                          <a:solidFill>
                            <a:srgbClr val="FF0000"/>
                          </a:solidFill>
                        </a:rPr>
                        <a:t> </a:t>
                      </a:r>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0x00000000-0xffffffff</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rgbClr val="FF0000"/>
                          </a:solidFill>
                          <a:latin typeface="+mn-lt"/>
                          <a:ea typeface="+mn-ea"/>
                          <a:cs typeface="+mn-cs"/>
                        </a:rPr>
                        <a:t>The time at which the requested measurement should be started.</a:t>
                      </a:r>
                      <a:endParaRPr lang="en-US" altLang="ja-JP" sz="1100" dirty="0" smtClean="0">
                        <a:solidFill>
                          <a:srgbClr val="FF0000"/>
                        </a:solidFill>
                      </a:endParaRPr>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0x0000-0xffff</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The duration over which the requested measurement should be measured.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solidFill>
                            <a:srgbClr val="FF0000"/>
                          </a:solidFill>
                        </a:rPr>
                        <a:t>The channel</a:t>
                      </a:r>
                      <a:r>
                        <a:rPr lang="en-US" sz="1100" baseline="0" dirty="0" smtClean="0">
                          <a:solidFill>
                            <a:srgbClr val="FF0000"/>
                          </a:solidFill>
                        </a:rPr>
                        <a:t> page on which the measurement to be executed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rgbClr val="FF0000"/>
                          </a:solidFill>
                        </a:rPr>
                        <a:t>The channel</a:t>
                      </a:r>
                      <a:r>
                        <a:rPr lang="en-US" altLang="ja-JP" sz="1100" baseline="0" dirty="0" smtClean="0">
                          <a:solidFill>
                            <a:srgbClr val="FF0000"/>
                          </a:solidFill>
                        </a:rPr>
                        <a:t> number on which the measurement to be executed</a:t>
                      </a:r>
                      <a:endParaRPr lang="en-US" altLang="ja-JP" sz="1100" dirty="0" smtClean="0">
                        <a:solidFill>
                          <a:srgbClr val="FF0000"/>
                        </a:solidFill>
                      </a:endParaRPr>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973034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867903"/>
            <a:ext cx="7886700" cy="4607510"/>
          </a:xfrm>
        </p:spPr>
        <p:txBody>
          <a:bodyPr>
            <a:normAutofit fontScale="85000" lnSpcReduction="20000"/>
          </a:bodyPr>
          <a:lstStyle/>
          <a:p>
            <a:r>
              <a:rPr lang="en-US" altLang="ja-JP" dirty="0" smtClean="0"/>
              <a:t>MLME-</a:t>
            </a:r>
            <a:r>
              <a:rPr lang="en-US" altLang="ja-JP" dirty="0" err="1" smtClean="0"/>
              <a:t>SRM.indication</a:t>
            </a:r>
            <a:r>
              <a:rPr lang="en-US" altLang="ja-JP" dirty="0" smtClean="0"/>
              <a:t> primitive </a:t>
            </a:r>
            <a:r>
              <a:rPr lang="en-US" altLang="ja-JP" dirty="0"/>
              <a:t>(</a:t>
            </a:r>
            <a:r>
              <a:rPr lang="en-US" altLang="ja-JP" dirty="0" smtClean="0"/>
              <a:t>8.2.26.2)</a:t>
            </a:r>
          </a:p>
          <a:p>
            <a:pPr marL="0" indent="0">
              <a:buNone/>
            </a:pP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r>
              <a:rPr lang="en-US" altLang="ja-JP" dirty="0" smtClean="0"/>
              <a:t>MLME-</a:t>
            </a:r>
            <a:r>
              <a:rPr lang="en-US" altLang="ja-JP" dirty="0" err="1" smtClean="0"/>
              <a:t>SRM.indication</a:t>
            </a:r>
            <a:r>
              <a:rPr lang="en-US" altLang="ja-JP" dirty="0" smtClean="0"/>
              <a:t> parameters</a:t>
            </a:r>
            <a:endParaRPr lang="en-US" altLang="ja-JP" dirty="0"/>
          </a:p>
          <a:p>
            <a:pPr lvl="1"/>
            <a:r>
              <a:rPr lang="en-US" altLang="ja-JP" dirty="0" smtClean="0"/>
              <a:t>Same </a:t>
            </a:r>
            <a:r>
              <a:rPr lang="en-US" altLang="ja-JP" dirty="0"/>
              <a:t>as MLME-</a:t>
            </a:r>
            <a:r>
              <a:rPr lang="en-US" altLang="ja-JP" dirty="0" err="1"/>
              <a:t>SRM.request</a:t>
            </a:r>
            <a:r>
              <a:rPr lang="en-US" altLang="ja-JP" dirty="0"/>
              <a:t> </a:t>
            </a:r>
            <a:r>
              <a:rPr lang="en-US" altLang="ja-JP" dirty="0" smtClean="0"/>
              <a:t>parameters</a:t>
            </a:r>
            <a:endParaRPr lang="en-US" altLang="ja-JP" dirty="0"/>
          </a:p>
        </p:txBody>
      </p:sp>
      <p:sp>
        <p:nvSpPr>
          <p:cNvPr id="5" name="TextBox 4"/>
          <p:cNvSpPr txBox="1"/>
          <p:nvPr/>
        </p:nvSpPr>
        <p:spPr>
          <a:xfrm>
            <a:off x="1002136" y="2269391"/>
            <a:ext cx="4027064" cy="3293209"/>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4001781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524000"/>
            <a:ext cx="7886700" cy="422054"/>
          </a:xfrm>
        </p:spPr>
        <p:txBody>
          <a:bodyPr>
            <a:normAutofit fontScale="85000" lnSpcReduction="20000"/>
          </a:bodyPr>
          <a:lstStyle/>
          <a:p>
            <a:r>
              <a:rPr kumimoji="1" lang="en-US" dirty="0" smtClean="0"/>
              <a:t>MLME-</a:t>
            </a:r>
            <a:r>
              <a:rPr kumimoji="1" lang="en-US" dirty="0" err="1" smtClean="0"/>
              <a:t>SRM.indication</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1621079422"/>
              </p:ext>
            </p:extLst>
          </p:nvPr>
        </p:nvGraphicFramePr>
        <p:xfrm>
          <a:off x="552735" y="1943480"/>
          <a:ext cx="8229599" cy="4533520"/>
        </p:xfrm>
        <a:graphic>
          <a:graphicData uri="http://schemas.openxmlformats.org/drawingml/2006/table">
            <a:tbl>
              <a:tblPr firstRow="1" bandRow="1">
                <a:tableStyleId>{5940675A-B579-460E-94D1-54222C63F5DA}</a:tableStyleId>
              </a:tblPr>
              <a:tblGrid>
                <a:gridCol w="1310185"/>
                <a:gridCol w="1557057"/>
                <a:gridCol w="1741571"/>
                <a:gridCol w="3620786"/>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Unsigned</a:t>
                      </a:r>
                      <a:r>
                        <a:rPr lang="en-US" sz="1100" baseline="0" dirty="0" smtClean="0">
                          <a:solidFill>
                            <a:srgbClr val="FF0000"/>
                          </a:solidFill>
                        </a:rPr>
                        <a:t> </a:t>
                      </a:r>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0x00000000-0xffffffff</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rgbClr val="FF0000"/>
                          </a:solidFill>
                          <a:latin typeface="+mn-lt"/>
                          <a:ea typeface="+mn-ea"/>
                          <a:cs typeface="+mn-cs"/>
                        </a:rPr>
                        <a:t>The time at which the requested measurement should be started.</a:t>
                      </a:r>
                      <a:endParaRPr lang="en-US" altLang="ja-JP" sz="1100" dirty="0" smtClean="0">
                        <a:solidFill>
                          <a:srgbClr val="FF0000"/>
                        </a:solidFill>
                      </a:endParaRPr>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0x0000-0xffff</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The duration over which the requested measurement should be measured.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t>The channel</a:t>
                      </a:r>
                      <a:r>
                        <a:rPr lang="en-US" sz="1100" baseline="0" dirty="0" smtClean="0"/>
                        <a:t> page on which the measurement to be executed</a:t>
                      </a:r>
                      <a:endParaRPr lang="en-US" sz="1100" dirty="0"/>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The channel</a:t>
                      </a:r>
                      <a:r>
                        <a:rPr lang="en-US" altLang="ja-JP" sz="1100" baseline="0" dirty="0" smtClean="0"/>
                        <a:t> number on which the measurement to be executed</a:t>
                      </a:r>
                      <a:endParaRPr lang="en-US" altLang="ja-JP" sz="1100" dirty="0" smtClean="0"/>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212604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normAutofit/>
          </a:bodyPr>
          <a:lstStyle/>
          <a:p>
            <a:r>
              <a:rPr lang="en-US" altLang="ja-JP" dirty="0" smtClean="0"/>
              <a:t>MLME-</a:t>
            </a:r>
            <a:r>
              <a:rPr lang="en-US" altLang="ja-JP" dirty="0" err="1" smtClean="0"/>
              <a:t>SRM.response</a:t>
            </a:r>
            <a:r>
              <a:rPr lang="en-US" altLang="ja-JP" dirty="0" smtClean="0"/>
              <a:t> </a:t>
            </a:r>
            <a:r>
              <a:rPr lang="en-US" altLang="ja-JP" dirty="0"/>
              <a:t>primitive (</a:t>
            </a:r>
            <a:r>
              <a:rPr lang="en-US" altLang="ja-JP" dirty="0" smtClean="0"/>
              <a:t>8.2.26.3)</a:t>
            </a:r>
          </a:p>
          <a:p>
            <a:pPr marL="0" indent="0">
              <a:buNone/>
            </a:pPr>
            <a:endParaRPr lang="en-US" altLang="ja-JP" dirty="0"/>
          </a:p>
        </p:txBody>
      </p:sp>
      <p:sp>
        <p:nvSpPr>
          <p:cNvPr id="6" name="TextBox 5"/>
          <p:cNvSpPr txBox="1"/>
          <p:nvPr/>
        </p:nvSpPr>
        <p:spPr>
          <a:xfrm>
            <a:off x="1066800" y="3200400"/>
            <a:ext cx="4838184" cy="3046988"/>
          </a:xfrm>
          <a:prstGeom prst="rect">
            <a:avLst/>
          </a:prstGeom>
          <a:noFill/>
        </p:spPr>
        <p:txBody>
          <a:bodyPr wrap="none" rtlCol="0">
            <a:spAutoFit/>
          </a:bodyPr>
          <a:lstStyle/>
          <a:p>
            <a:r>
              <a:rPr lang="en-US" sz="1600" dirty="0"/>
              <a:t>MLME-</a:t>
            </a:r>
            <a:r>
              <a:rPr lang="en-US" sz="1600" dirty="0" err="1"/>
              <a:t>SRM.response</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smtClean="0">
                <a:solidFill>
                  <a:srgbClr val="FF0000"/>
                </a:solidFill>
              </a:rPr>
              <a:t>,</a:t>
            </a:r>
          </a:p>
          <a:p>
            <a:pPr lvl="5"/>
            <a:r>
              <a:rPr lang="en-US" altLang="ja-JP" sz="1600" dirty="0" smtClean="0">
                <a:solidFill>
                  <a:srgbClr val="FF0000"/>
                </a:solidFill>
              </a:rPr>
              <a:t>Status,</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5" name="Slide Number Placeholder 4"/>
          <p:cNvSpPr>
            <a:spLocks noGrp="1"/>
          </p:cNvSpPr>
          <p:nvPr>
            <p:ph type="sldNum" sz="quarter" idx="12"/>
          </p:nvPr>
        </p:nvSpPr>
        <p:spPr/>
        <p:txBody>
          <a:bodyPr/>
          <a:lstStyle/>
          <a:p>
            <a:r>
              <a:rPr lang="en-US" altLang="ja-JP" smtClean="0"/>
              <a:t>Slide </a:t>
            </a:r>
            <a:fld id="{573B0C2F-891A-4B55-B0FA-7854B0ED72D6}" type="slidenum">
              <a:rPr lang="en-US" altLang="ja-JP" smtClean="0"/>
              <a:pPr/>
              <a:t>8</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656612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371600"/>
            <a:ext cx="7886700" cy="422054"/>
          </a:xfrm>
        </p:spPr>
        <p:txBody>
          <a:bodyPr>
            <a:normAutofit fontScale="85000" lnSpcReduction="20000"/>
          </a:bodyPr>
          <a:lstStyle/>
          <a:p>
            <a:r>
              <a:rPr kumimoji="1" lang="en-US" dirty="0" smtClean="0"/>
              <a:t>MLME-</a:t>
            </a:r>
            <a:r>
              <a:rPr kumimoji="1" lang="en-US" dirty="0" err="1" smtClean="0"/>
              <a:t>SRM.response</a:t>
            </a:r>
            <a:r>
              <a:rPr kumimoji="1" lang="en-US" dirty="0" smtClean="0"/>
              <a:t> parameters (8.2.26.3)</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graphicFrame>
        <p:nvGraphicFramePr>
          <p:cNvPr id="5" name="Table 4"/>
          <p:cNvGraphicFramePr>
            <a:graphicFrameLocks noGrp="1"/>
          </p:cNvGraphicFramePr>
          <p:nvPr>
            <p:extLst>
              <p:ext uri="{D42A27DB-BD31-4B8C-83A1-F6EECF244321}">
                <p14:modId xmlns:p14="http://schemas.microsoft.com/office/powerpoint/2010/main" val="3576980341"/>
              </p:ext>
            </p:extLst>
          </p:nvPr>
        </p:nvGraphicFramePr>
        <p:xfrm>
          <a:off x="533400" y="1752600"/>
          <a:ext cx="8229600" cy="4530090"/>
        </p:xfrm>
        <a:graphic>
          <a:graphicData uri="http://schemas.openxmlformats.org/drawingml/2006/table">
            <a:tbl>
              <a:tblPr firstRow="1" bandRow="1">
                <a:tableStyleId>{5940675A-B579-460E-94D1-54222C63F5DA}</a:tableStyleId>
              </a:tblPr>
              <a:tblGrid>
                <a:gridCol w="1310185"/>
                <a:gridCol w="1637732"/>
                <a:gridCol w="1699147"/>
                <a:gridCol w="3582536"/>
              </a:tblGrid>
              <a:tr h="278130">
                <a:tc>
                  <a:txBody>
                    <a:bodyPr/>
                    <a:lstStyle/>
                    <a:p>
                      <a:pPr algn="ctr"/>
                      <a:r>
                        <a:rPr lang="en-US" sz="1100" dirty="0" smtClean="0"/>
                        <a:t>Name</a:t>
                      </a:r>
                      <a:endParaRPr lang="en-US" sz="1100" dirty="0"/>
                    </a:p>
                  </a:txBody>
                  <a:tcPr marL="68580" marR="68580" marT="34290" marB="34290">
                    <a:solidFill>
                      <a:schemeClr val="bg1"/>
                    </a:solidFill>
                  </a:tcPr>
                </a:tc>
                <a:tc>
                  <a:txBody>
                    <a:bodyPr/>
                    <a:lstStyle/>
                    <a:p>
                      <a:pPr algn="ctr"/>
                      <a:r>
                        <a:rPr lang="en-US" sz="1100" dirty="0" smtClean="0"/>
                        <a:t>Type</a:t>
                      </a:r>
                      <a:endParaRPr lang="en-US" sz="1100" dirty="0"/>
                    </a:p>
                  </a:txBody>
                  <a:tcPr marL="68580" marR="68580" marT="34290" marB="34290">
                    <a:solidFill>
                      <a:schemeClr val="bg1"/>
                    </a:solidFill>
                  </a:tcPr>
                </a:tc>
                <a:tc>
                  <a:txBody>
                    <a:bodyPr/>
                    <a:lstStyle/>
                    <a:p>
                      <a:pPr algn="ctr"/>
                      <a:r>
                        <a:rPr lang="en-US" sz="1100" dirty="0" smtClean="0"/>
                        <a:t>Valid range</a:t>
                      </a:r>
                      <a:endParaRPr lang="en-US" sz="1100" dirty="0"/>
                    </a:p>
                  </a:txBody>
                  <a:tcPr marL="68580" marR="68580" marT="34290" marB="34290">
                    <a:solidFill>
                      <a:schemeClr val="bg1"/>
                    </a:solidFill>
                  </a:tcPr>
                </a:tc>
                <a:tc>
                  <a:txBody>
                    <a:bodyPr/>
                    <a:lstStyle/>
                    <a:p>
                      <a:pPr algn="ctr"/>
                      <a:r>
                        <a:rPr lang="en-US" sz="1100" dirty="0" smtClean="0"/>
                        <a:t>Description</a:t>
                      </a:r>
                      <a:endParaRPr lang="en-US" sz="1100" dirty="0"/>
                    </a:p>
                  </a:txBody>
                  <a:tcPr marL="68580" marR="68580" marT="34290" marB="34290">
                    <a:solidFill>
                      <a:schemeClr val="bg1"/>
                    </a:solidFill>
                  </a:tcPr>
                </a:tc>
              </a:tr>
              <a:tr h="388620">
                <a:tc>
                  <a:txBody>
                    <a:bodyPr/>
                    <a:lstStyle/>
                    <a:p>
                      <a:r>
                        <a:rPr lang="en-US" sz="1100" dirty="0" err="1" smtClean="0"/>
                        <a:t>DeviceAddrMode</a:t>
                      </a:r>
                      <a:endParaRPr lang="en-US"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DeviceAddress</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address or extended</a:t>
                      </a:r>
                    </a:p>
                    <a:p>
                      <a:r>
                        <a:rPr kumimoji="1" lang="en-US" altLang="ja-JP" sz="1100" b="0" i="0" u="none" strike="noStrike" kern="1200" baseline="0" dirty="0" smtClean="0">
                          <a:solidFill>
                            <a:schemeClr val="tx1"/>
                          </a:solidFill>
                          <a:latin typeface="+mn-lt"/>
                          <a:ea typeface="+mn-ea"/>
                          <a:cs typeface="+mn-cs"/>
                        </a:rPr>
                        <a:t>Address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HeaderIeList</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solidFill>
                      <a:schemeClr val="bg1"/>
                    </a:solidFill>
                  </a:tcPr>
                </a:tc>
                <a:tc>
                  <a:txBody>
                    <a:bodyPr/>
                    <a:lstStyle/>
                    <a:p>
                      <a:pPr algn="ctr"/>
                      <a:r>
                        <a:rPr lang="en-US" sz="1100" dirty="0" smtClean="0"/>
                        <a:t>---</a:t>
                      </a:r>
                      <a:endParaRPr lang="en-US" sz="1100" dirty="0"/>
                    </a:p>
                  </a:txBody>
                  <a:tcPr marL="68580" marR="68580" marT="34290" marB="34290" anchor="ctr">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solidFill>
                      <a:schemeClr val="bg1"/>
                    </a:solidFill>
                  </a:tcPr>
                </a:tc>
              </a:tr>
              <a:tr h="388620">
                <a:tc>
                  <a:txBody>
                    <a:bodyPr/>
                    <a:lstStyle/>
                    <a:p>
                      <a:r>
                        <a:rPr lang="en-US" altLang="ja-JP" sz="1100" dirty="0" err="1" smtClean="0">
                          <a:solidFill>
                            <a:srgbClr val="FF0000"/>
                          </a:solidFill>
                        </a:rPr>
                        <a:t>MeasuredDeviceAddrMode</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Enumeration</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EXTENDED</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addressing mode of the device, for which the measurement was executed.</a:t>
                      </a:r>
                      <a:endParaRPr lang="en-US" sz="1100" dirty="0">
                        <a:solidFill>
                          <a:srgbClr val="FF0000"/>
                        </a:solidFill>
                      </a:endParaRPr>
                    </a:p>
                  </a:txBody>
                  <a:tcPr marL="68580" marR="68580" marT="34290" marB="34290">
                    <a:solidFill>
                      <a:schemeClr val="bg1"/>
                    </a:solidFill>
                  </a:tcPr>
                </a:tc>
              </a:tr>
              <a:tr h="548640">
                <a:tc>
                  <a:txBody>
                    <a:bodyPr/>
                    <a:lstStyle/>
                    <a:p>
                      <a:r>
                        <a:rPr lang="en-US" altLang="ja-JP" sz="1100" dirty="0" err="1" smtClean="0">
                          <a:solidFill>
                            <a:srgbClr val="FF0000"/>
                          </a:solidFill>
                        </a:rPr>
                        <a:t>MeasuredDeviceAddress</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address or extended</a:t>
                      </a:r>
                    </a:p>
                    <a:p>
                      <a:r>
                        <a:rPr kumimoji="1" lang="en-US" altLang="ja-JP" sz="1100" b="0" i="0" u="none" strike="noStrike" kern="1200" baseline="0" dirty="0" smtClean="0">
                          <a:solidFill>
                            <a:srgbClr val="FF0000"/>
                          </a:solidFill>
                          <a:latin typeface="+mn-lt"/>
                          <a:ea typeface="+mn-ea"/>
                          <a:cs typeface="+mn-cs"/>
                        </a:rPr>
                        <a:t>address</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As specified by the </a:t>
                      </a:r>
                      <a:r>
                        <a:rPr kumimoji="1" lang="en-US" altLang="ja-JP" sz="1100" b="0" i="0" u="none" strike="noStrike" kern="1200" baseline="0" dirty="0" err="1" smtClean="0">
                          <a:solidFill>
                            <a:srgbClr val="FF0000"/>
                          </a:solidFill>
                          <a:latin typeface="+mn-lt"/>
                          <a:ea typeface="+mn-ea"/>
                          <a:cs typeface="+mn-cs"/>
                        </a:rPr>
                        <a:t>DeviceAddrMode</a:t>
                      </a:r>
                      <a:r>
                        <a:rPr kumimoji="1" lang="en-US" altLang="ja-JP" sz="1100" b="0" i="0" u="none" strike="noStrike" kern="1200" baseline="0" dirty="0" smtClean="0">
                          <a:solidFill>
                            <a:srgbClr val="FF0000"/>
                          </a:solidFill>
                          <a:latin typeface="+mn-lt"/>
                          <a:ea typeface="+mn-ea"/>
                          <a:cs typeface="+mn-cs"/>
                        </a:rPr>
                        <a:t> Parameter</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 of the device, for which the measurement was executed.</a:t>
                      </a:r>
                      <a:endParaRPr lang="en-US" sz="1100" dirty="0">
                        <a:solidFill>
                          <a:srgbClr val="FF0000"/>
                        </a:solidFill>
                      </a:endParaRPr>
                    </a:p>
                  </a:txBody>
                  <a:tcPr marL="68580" marR="68580" marT="34290" marB="34290">
                    <a:solidFill>
                      <a:schemeClr val="bg1"/>
                    </a:solidFill>
                  </a:tcPr>
                </a:tc>
              </a:tr>
              <a:tr h="548640">
                <a:tc>
                  <a:txBody>
                    <a:bodyPr/>
                    <a:lstStyle/>
                    <a:p>
                      <a:r>
                        <a:rPr lang="en-US" altLang="ja-JP" sz="1200" b="0" u="none" dirty="0" smtClean="0">
                          <a:solidFill>
                            <a:srgbClr val="FF0000"/>
                          </a:solidFill>
                        </a:rPr>
                        <a:t>Status</a:t>
                      </a:r>
                    </a:p>
                  </a:txBody>
                  <a:tcPr marL="68580" marR="68580" marT="34290" marB="3429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rgbClr val="FF0000"/>
                          </a:solidFill>
                          <a:latin typeface="+mn-lt"/>
                          <a:ea typeface="+mn-ea"/>
                          <a:cs typeface="+mn-cs"/>
                        </a:rPr>
                        <a:t>Enumeration</a:t>
                      </a:r>
                      <a:endParaRPr lang="en-US" altLang="ja-JP" sz="1200" b="0" u="none" dirty="0" smtClean="0">
                        <a:solidFill>
                          <a:srgbClr val="FF0000"/>
                        </a:solidFill>
                      </a:endParaRPr>
                    </a:p>
                  </a:txBody>
                  <a:tcPr marL="68580" marR="68580" marT="34290" marB="34290">
                    <a:solidFill>
                      <a:schemeClr val="bg1"/>
                    </a:solidFill>
                  </a:tcPr>
                </a:tc>
                <a:tc>
                  <a:txBody>
                    <a:bodyPr/>
                    <a:lstStyle/>
                    <a:p>
                      <a:r>
                        <a:rPr lang="en-US" sz="1200" b="0" u="none" dirty="0" smtClean="0">
                          <a:solidFill>
                            <a:srgbClr val="FF0000"/>
                          </a:solidFill>
                        </a:rPr>
                        <a:t>SUCCESS, NON_SUPPORTED, REJECTED</a:t>
                      </a:r>
                      <a:endParaRPr lang="en-US" sz="1200" b="0" u="none" dirty="0">
                        <a:solidFill>
                          <a:srgbClr val="FF0000"/>
                        </a:solidFill>
                      </a:endParaRPr>
                    </a:p>
                  </a:txBody>
                  <a:tcPr marL="68580" marR="68580" marT="34290" marB="34290">
                    <a:solidFill>
                      <a:schemeClr val="bg1"/>
                    </a:solidFill>
                  </a:tcPr>
                </a:tc>
                <a:tc>
                  <a:txBody>
                    <a:bodyPr/>
                    <a:lstStyle/>
                    <a:p>
                      <a:r>
                        <a:rPr lang="en-US" sz="1200" b="0" u="none" dirty="0" smtClean="0">
                          <a:solidFill>
                            <a:srgbClr val="FF0000"/>
                          </a:solidFill>
                        </a:rPr>
                        <a:t>The status of the SRM attempt.</a:t>
                      </a:r>
                      <a:endParaRPr lang="en-US" sz="1200" b="0" u="none" dirty="0">
                        <a:solidFill>
                          <a:srgbClr val="FF0000"/>
                        </a:solidFill>
                      </a:endParaRPr>
                    </a:p>
                  </a:txBody>
                  <a:tcPr marL="68580" marR="68580" marT="34290" marB="34290">
                    <a:solidFill>
                      <a:schemeClr val="bg1"/>
                    </a:solidFill>
                  </a:tcPr>
                </a:tc>
              </a:tr>
              <a:tr h="278130">
                <a:tc>
                  <a:txBody>
                    <a:bodyPr/>
                    <a:lstStyle/>
                    <a:p>
                      <a:r>
                        <a:rPr lang="en-US" altLang="ja-JP" sz="1100" dirty="0" err="1" smtClean="0"/>
                        <a:t>SecurityLevel</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r>
              <a:tr h="278130">
                <a:tc>
                  <a:txBody>
                    <a:bodyPr/>
                    <a:lstStyle/>
                    <a:p>
                      <a:r>
                        <a:rPr lang="en-US" altLang="ja-JP" sz="1100" dirty="0" err="1" smtClean="0"/>
                        <a:t>KeyIdMode</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r>
              <a:tr h="278130">
                <a:tc>
                  <a:txBody>
                    <a:bodyPr/>
                    <a:lstStyle/>
                    <a:p>
                      <a:r>
                        <a:rPr lang="en-US" altLang="ja-JP" sz="1100" dirty="0" err="1" smtClean="0"/>
                        <a:t>KeySource</a:t>
                      </a:r>
                      <a:endParaRPr lang="en-US" altLang="ja-JP" sz="1100" dirty="0" smtClean="0"/>
                    </a:p>
                  </a:txBody>
                  <a:tcPr marL="68580" marR="68580" marT="34290" marB="34290">
                    <a:solidFill>
                      <a:schemeClr val="bg1"/>
                    </a:solidFill>
                  </a:tcPr>
                </a:tc>
                <a:tc>
                  <a:txBody>
                    <a:bodyPr/>
                    <a:lstStyle/>
                    <a:p>
                      <a:r>
                        <a:rPr lang="en-US" sz="1100" dirty="0" smtClean="0"/>
                        <a:t>Set of octets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r>
              <a:tr h="278130">
                <a:tc>
                  <a:txBody>
                    <a:bodyPr/>
                    <a:lstStyle/>
                    <a:p>
                      <a:r>
                        <a:rPr lang="en-US" altLang="ja-JP" sz="1100" dirty="0" err="1" smtClean="0"/>
                        <a:t>KeyIndex</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a:t>
                      </a:r>
                      <a:r>
                        <a:rPr kumimoji="1" lang="en-US" altLang="ja-JP" sz="1100" b="0" i="0" u="none" strike="noStrike" kern="1200" baseline="0" dirty="0" smtClean="0">
                          <a:solidFill>
                            <a:schemeClr val="tx1"/>
                          </a:solidFill>
                          <a:latin typeface="+mn-lt"/>
                          <a:ea typeface="+mn-ea"/>
                          <a:cs typeface="+mn-cs"/>
                        </a:rPr>
                        <a:t>127</a:t>
                      </a:r>
                      <a:endParaRPr lang="en-US" sz="1100" dirty="0"/>
                    </a:p>
                  </a:txBody>
                  <a:tcPr marL="68580" marR="68580" marT="34290" marB="34290">
                    <a:solidFill>
                      <a:schemeClr val="bg1"/>
                    </a:solidFill>
                  </a:tcPr>
                </a:tc>
              </a:tr>
            </a:tbl>
          </a:graphicData>
        </a:graphic>
      </p:graphicFrame>
    </p:spTree>
    <p:extLst>
      <p:ext uri="{BB962C8B-B14F-4D97-AF65-F5344CB8AC3E}">
        <p14:creationId xmlns:p14="http://schemas.microsoft.com/office/powerpoint/2010/main" val="194901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10211</TotalTime>
  <Words>1599</Words>
  <Application>Microsoft Office PowerPoint</Application>
  <PresentationFormat>On-screen Show (4:3)</PresentationFormat>
  <Paragraphs>423</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ＭＳ Ｐゴシック</vt:lpstr>
      <vt:lpstr>Arial</vt:lpstr>
      <vt:lpstr>Calibri</vt:lpstr>
      <vt:lpstr>Times New Roman</vt:lpstr>
      <vt:lpstr>Office Theme</vt:lpstr>
      <vt:lpstr>Document</vt:lpstr>
      <vt:lpstr>PowerPoint Presentation</vt:lpstr>
      <vt:lpstr>PowerPoint Presentation</vt:lpstr>
      <vt:lpstr>MLME-SAP for SRM (8.2.1)</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SRM-REPORT (8.2.27)</vt:lpstr>
      <vt:lpstr>Primitives for SRM-REPORT (8.2.27)</vt:lpstr>
      <vt:lpstr>Primitives for SRM-REPORT (8.2.27)</vt:lpstr>
      <vt:lpstr>Primitives for SRM-REPORT (8.2.27)</vt:lpstr>
      <vt:lpstr>Primitives for SRM-REPORT (8.2.27)</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srm-primitives-for-tgd</dc:title>
  <dc:subject>IEEE 802.15 &lt;subject&gt;</dc:subject>
  <dc:creator>Yokota, Hidetoshi</dc:creator>
  <cp:keywords/>
  <dc:description>0xxx</dc:description>
  <cp:lastModifiedBy>Yokota, Hidetoshi</cp:lastModifiedBy>
  <cp:revision>519</cp:revision>
  <cp:lastPrinted>2015-11-06T07:15:10Z</cp:lastPrinted>
  <dcterms:created xsi:type="dcterms:W3CDTF">2015-03-06T22:24:22Z</dcterms:created>
  <dcterms:modified xsi:type="dcterms:W3CDTF">2016-03-16T19:37:15Z</dcterms:modified>
</cp:coreProperties>
</file>