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5"/>
  </p:notesMasterIdLst>
  <p:sldIdLst>
    <p:sldId id="293" r:id="rId2"/>
    <p:sldId id="301" r:id="rId3"/>
    <p:sldId id="296" r:id="rId4"/>
    <p:sldId id="312" r:id="rId5"/>
    <p:sldId id="300" r:id="rId6"/>
    <p:sldId id="305" r:id="rId7"/>
    <p:sldId id="299" r:id="rId8"/>
    <p:sldId id="303" r:id="rId9"/>
    <p:sldId id="302" r:id="rId10"/>
    <p:sldId id="315" r:id="rId11"/>
    <p:sldId id="318" r:id="rId12"/>
    <p:sldId id="317" r:id="rId13"/>
    <p:sldId id="298" r:id="rId14"/>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6361" autoAdjust="0"/>
    <p:restoredTop sz="94830" autoAdjust="0"/>
  </p:normalViewPr>
  <p:slideViewPr>
    <p:cSldViewPr>
      <p:cViewPr varScale="1">
        <p:scale>
          <a:sx n="94" d="100"/>
          <a:sy n="94" d="100"/>
        </p:scale>
        <p:origin x="1638"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2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063751"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January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15-16-0123-00-003e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January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21 Jan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January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January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TG3e </a:t>
            </a:r>
            <a:r>
              <a:rPr lang="en-US" sz="2800" i="1" dirty="0"/>
              <a:t>formally </a:t>
            </a:r>
            <a:r>
              <a:rPr lang="en-US" sz="2800" i="1" dirty="0" smtClean="0"/>
              <a:t>requests </a:t>
            </a:r>
            <a:r>
              <a:rPr lang="en-US" sz="2800" i="1" dirty="0"/>
              <a:t>that the 802.15 WG start a WG Letter Ballot requesting approval to forward document </a:t>
            </a:r>
            <a:r>
              <a:rPr lang="en-US" sz="2800" i="1" dirty="0" smtClean="0"/>
              <a:t>P802-15-3e_D01.doc to </a:t>
            </a:r>
            <a:r>
              <a:rPr lang="en-US" sz="2800" i="1" dirty="0"/>
              <a:t>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 James </a:t>
            </a:r>
            <a:r>
              <a:rPr lang="en-US" sz="2800" dirty="0" err="1" smtClean="0"/>
              <a:t>Gilb</a:t>
            </a:r>
            <a:endParaRPr lang="en-US" sz="2800" dirty="0" smtClean="0"/>
          </a:p>
          <a:p>
            <a:pPr marL="0" indent="0">
              <a:buNone/>
            </a:pPr>
            <a:r>
              <a:rPr lang="en-US" sz="2800" dirty="0" smtClean="0"/>
              <a:t>Seconded By: Thomas </a:t>
            </a:r>
            <a:r>
              <a:rPr lang="en-US" sz="2800" dirty="0" err="1" smtClean="0"/>
              <a:t>Kuerner</a:t>
            </a:r>
            <a:endParaRPr lang="en-US" sz="2800" dirty="0" smtClean="0"/>
          </a:p>
          <a:p>
            <a:pPr marL="0" indent="0">
              <a:buNone/>
            </a:pPr>
            <a:r>
              <a:rPr lang="en-US" sz="2800" dirty="0" smtClean="0"/>
              <a:t>y/a/n = 15/0/0</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152183104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TG3e </a:t>
            </a:r>
            <a:r>
              <a:rPr lang="en-US" sz="2800" i="1" dirty="0"/>
              <a:t>formally </a:t>
            </a:r>
            <a:r>
              <a:rPr lang="en-US" sz="2800" i="1" dirty="0" smtClean="0"/>
              <a:t>approves the Coexistence Assurance </a:t>
            </a:r>
            <a:r>
              <a:rPr lang="en-US" sz="2800" i="1" dirty="0"/>
              <a:t>Document </a:t>
            </a:r>
            <a:r>
              <a:rPr lang="en-US" sz="2800" i="1" dirty="0" smtClean="0"/>
              <a:t>15-16-0018-00-003e-coexistence-assurance.doc</a:t>
            </a:r>
            <a:r>
              <a:rPr lang="en-US" sz="2800" dirty="0" smtClean="0"/>
              <a:t>.</a:t>
            </a:r>
          </a:p>
          <a:p>
            <a:pPr marL="0" indent="0">
              <a:buNone/>
            </a:pPr>
            <a:endParaRPr lang="en-US" sz="2800" dirty="0"/>
          </a:p>
          <a:p>
            <a:pPr marL="0" indent="0">
              <a:buNone/>
            </a:pPr>
            <a:r>
              <a:rPr lang="en-US" sz="2800" dirty="0" smtClean="0"/>
              <a:t>Moved By: Thomas </a:t>
            </a:r>
            <a:r>
              <a:rPr lang="en-US" sz="2800" dirty="0" err="1" smtClean="0"/>
              <a:t>Kuerner</a:t>
            </a:r>
            <a:endParaRPr lang="en-US" sz="2800" dirty="0" smtClean="0"/>
          </a:p>
          <a:p>
            <a:pPr marL="0" indent="0">
              <a:buNone/>
            </a:pPr>
            <a:r>
              <a:rPr lang="en-US" sz="2800" dirty="0" smtClean="0"/>
              <a:t>Seconded By: James </a:t>
            </a:r>
            <a:r>
              <a:rPr lang="en-US" sz="2800" dirty="0" err="1" smtClean="0"/>
              <a:t>Gilb</a:t>
            </a:r>
            <a:endParaRPr lang="en-US" sz="2800" dirty="0" smtClean="0"/>
          </a:p>
          <a:p>
            <a:pPr marL="0" indent="0">
              <a:buNone/>
            </a:pPr>
            <a:r>
              <a:rPr lang="en-US" sz="2800" dirty="0" smtClean="0"/>
              <a:t>y/a/n = 14/0/0</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Tree>
    <p:extLst>
      <p:ext uri="{BB962C8B-B14F-4D97-AF65-F5344CB8AC3E}">
        <p14:creationId xmlns:p14="http://schemas.microsoft.com/office/powerpoint/2010/main" val="150838425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that </a:t>
            </a:r>
            <a:r>
              <a:rPr lang="en-US" sz="2800" i="1" dirty="0"/>
              <a:t>802.15 WG start a WG Letter Ballot requesting approval to forward document P802-15-3e_D01.doc to 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a:t>
            </a:r>
          </a:p>
          <a:p>
            <a:pPr marL="0" indent="0">
              <a:buNone/>
            </a:pPr>
            <a:r>
              <a:rPr lang="en-US" sz="2800" dirty="0" smtClean="0"/>
              <a:t>Seconded By</a:t>
            </a:r>
          </a:p>
          <a:p>
            <a:pPr marL="0" indent="0">
              <a:buNone/>
            </a:pPr>
            <a:r>
              <a:rPr lang="en-US" dirty="0" smtClean="0"/>
              <a:t>y/a/n </a:t>
            </a:r>
            <a:r>
              <a:rPr lang="en-US" dirty="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344664797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Atlanta, GA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January 18-21,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November Plenary: </a:t>
            </a:r>
          </a:p>
          <a:p>
            <a:pPr marL="898071" lvl="1" indent="-457200">
              <a:buFont typeface="Arial" panose="020B0604020202020204" pitchFamily="34" charset="0"/>
              <a:buChar char="•"/>
            </a:pPr>
            <a:r>
              <a:rPr lang="en-US" sz="2800" dirty="0" smtClean="0"/>
              <a:t>Complete 1</a:t>
            </a:r>
            <a:r>
              <a:rPr lang="en-US" sz="2800" baseline="30000" dirty="0" smtClean="0"/>
              <a:t>st</a:t>
            </a:r>
            <a:r>
              <a:rPr lang="en-US" sz="2800" dirty="0" smtClean="0"/>
              <a:t> draft of spec</a:t>
            </a:r>
          </a:p>
          <a:p>
            <a:pPr marL="898071" lvl="1" indent="-457200">
              <a:buFont typeface="Arial" panose="020B0604020202020204" pitchFamily="34" charset="0"/>
              <a:buChar char="•"/>
            </a:pPr>
            <a:r>
              <a:rPr lang="en-US" sz="2800" dirty="0" smtClean="0"/>
              <a:t>Unify the different sections into a single document.</a:t>
            </a:r>
          </a:p>
          <a:p>
            <a:pPr marL="898071" lvl="1" indent="-457200">
              <a:buFont typeface="Arial" panose="020B0604020202020204" pitchFamily="34" charset="0"/>
              <a:buChar char="•"/>
            </a:pPr>
            <a:r>
              <a:rPr lang="en-US" sz="2800" dirty="0" smtClean="0"/>
              <a:t>Resolve remaining TG comments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Reviewed draft spec</a:t>
            </a: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Resolved all TG comments</a:t>
            </a: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Approved the draft spec and coexistence document.</a:t>
            </a:r>
            <a:endParaRPr lang="en-US" sz="2000"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5" name="Down Arrow Callout 4"/>
          <p:cNvSpPr/>
          <p:nvPr/>
        </p:nvSpPr>
        <p:spPr>
          <a:xfrm>
            <a:off x="8527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27577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2148109" y="4145876"/>
            <a:ext cx="3048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14242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33292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700309"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2452909"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10 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21" name="Straight Arrow Connector 20"/>
          <p:cNvCxnSpPr>
            <a:endCxn id="14" idx="2"/>
          </p:cNvCxnSpPr>
          <p:nvPr/>
        </p:nvCxnSpPr>
        <p:spPr>
          <a:xfrm>
            <a:off x="243109" y="4145876"/>
            <a:ext cx="457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Oval 16"/>
          <p:cNvSpPr/>
          <p:nvPr/>
        </p:nvSpPr>
        <p:spPr>
          <a:xfrm>
            <a:off x="4724401" y="4267200"/>
            <a:ext cx="1462308" cy="1298377"/>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Mandatory </a:t>
            </a:r>
            <a:br>
              <a:rPr lang="en-US" dirty="0" smtClean="0">
                <a:solidFill>
                  <a:srgbClr val="000000"/>
                </a:solidFill>
              </a:rPr>
            </a:br>
            <a:r>
              <a:rPr lang="en-US" dirty="0" smtClean="0">
                <a:solidFill>
                  <a:srgbClr val="000000"/>
                </a:solidFill>
              </a:rPr>
              <a:t>Editorial </a:t>
            </a:r>
            <a:br>
              <a:rPr lang="en-US" dirty="0" smtClean="0">
                <a:solidFill>
                  <a:srgbClr val="000000"/>
                </a:solidFill>
              </a:rPr>
            </a:br>
            <a:r>
              <a:rPr lang="en-US" dirty="0" smtClean="0">
                <a:solidFill>
                  <a:srgbClr val="000000"/>
                </a:solidFill>
              </a:rPr>
              <a:t>Coordination</a:t>
            </a: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(at least 2 </a:t>
            </a:r>
            <a:r>
              <a:rPr kumimoji="0" lang="en-US" sz="1200" b="0" i="0" u="none" strike="noStrike" cap="none" spc="0" normalizeH="0" baseline="0" dirty="0" err="1" smtClean="0">
                <a:ln>
                  <a:noFill/>
                </a:ln>
                <a:solidFill>
                  <a:srgbClr val="000000"/>
                </a:solidFill>
                <a:effectLst/>
                <a:uFillTx/>
                <a:latin typeface="Arial"/>
                <a:ea typeface="Arial"/>
                <a:cs typeface="Arial"/>
                <a:sym typeface="Arial"/>
              </a:rPr>
              <a:t>wks</a:t>
            </a:r>
            <a:r>
              <a:rPr kumimoji="0" lang="en-US" sz="1200" b="0" i="0" u="none" strike="noStrike" cap="none" spc="0" normalizeH="0" dirty="0" smtClean="0">
                <a:ln>
                  <a:noFill/>
                </a:ln>
                <a:solidFill>
                  <a:srgbClr val="000000"/>
                </a:solidFill>
                <a:effectLst/>
                <a:uFillTx/>
                <a:latin typeface="Arial"/>
                <a:ea typeface="Arial"/>
                <a:cs typeface="Arial"/>
                <a:sym typeface="Arial"/>
              </a:rPr>
              <a:t> before LB)</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 name="Slide Number Placeholder 12"/>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6</a:t>
            </a:fld>
            <a:endParaRPr lang="en-US" dirty="0"/>
          </a:p>
        </p:txBody>
      </p:sp>
      <p:sp>
        <p:nvSpPr>
          <p:cNvPr id="22" name="Down Arrow Callout 21"/>
          <p:cNvSpPr/>
          <p:nvPr/>
        </p:nvSpPr>
        <p:spPr>
          <a:xfrm>
            <a:off x="57295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63010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 name="Down Arrow Callout 25"/>
          <p:cNvSpPr/>
          <p:nvPr/>
        </p:nvSpPr>
        <p:spPr>
          <a:xfrm>
            <a:off x="4281709"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Nov</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smtClean="0">
                <a:solidFill>
                  <a:srgbClr val="000000"/>
                </a:solidFill>
              </a:rPr>
              <a:t>Dallas</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8-13</a:t>
            </a:r>
            <a:endParaRPr lang="en-US" sz="1600" dirty="0">
              <a:solidFill>
                <a:srgbClr val="000000"/>
              </a:solidFill>
            </a:endParaRPr>
          </a:p>
        </p:txBody>
      </p:sp>
      <p:cxnSp>
        <p:nvCxnSpPr>
          <p:cNvPr id="27" name="Straight Connector 26"/>
          <p:cNvCxnSpPr/>
          <p:nvPr/>
        </p:nvCxnSpPr>
        <p:spPr>
          <a:xfrm>
            <a:off x="4853209"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5729509" y="38862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1" name="Right Arrow 30"/>
          <p:cNvSpPr/>
          <p:nvPr/>
        </p:nvSpPr>
        <p:spPr>
          <a:xfrm>
            <a:off x="3443508" y="3802976"/>
            <a:ext cx="2286001"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Merge</a:t>
            </a:r>
            <a:r>
              <a:rPr kumimoji="0" lang="en-US" sz="1200" b="0" i="0" u="none" strike="noStrike" cap="none" spc="0" normalizeH="0" baseline="0" smtClean="0">
                <a:ln>
                  <a:noFill/>
                </a:ln>
                <a:solidFill>
                  <a:srgbClr val="000000"/>
                </a:solidFill>
                <a:effectLst/>
                <a:uFillTx/>
                <a:latin typeface="Arial"/>
                <a:ea typeface="Arial"/>
                <a:cs typeface="Arial"/>
                <a:sym typeface="Arial"/>
              </a:rPr>
              <a:t>, Refine, Draft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5" name="Right Arrow 24"/>
          <p:cNvSpPr/>
          <p:nvPr/>
        </p:nvSpPr>
        <p:spPr>
          <a:xfrm>
            <a:off x="1919509" y="3276600"/>
            <a:ext cx="1028700" cy="550245"/>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20" rIns="0"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Consensus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9" name="Right Arrow 28"/>
          <p:cNvSpPr/>
          <p:nvPr/>
        </p:nvSpPr>
        <p:spPr>
          <a:xfrm>
            <a:off x="1995709" y="4724400"/>
            <a:ext cx="1028700" cy="550245"/>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20" rIns="0"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Merging</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9" name="Right Arrow 8"/>
          <p:cNvSpPr/>
          <p:nvPr/>
        </p:nvSpPr>
        <p:spPr>
          <a:xfrm rot="6731868">
            <a:off x="5755719" y="2687875"/>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5867399" y="1127787"/>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0" name="Oval 29"/>
          <p:cNvSpPr/>
          <p:nvPr/>
        </p:nvSpPr>
        <p:spPr>
          <a:xfrm>
            <a:off x="4648200" y="5471667"/>
            <a:ext cx="2743200" cy="1298377"/>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Technical Expert </a:t>
            </a:r>
            <a:br>
              <a:rPr lang="en-US" dirty="0" smtClean="0">
                <a:solidFill>
                  <a:srgbClr val="000000"/>
                </a:solidFill>
              </a:rPr>
            </a:br>
            <a:r>
              <a:rPr lang="en-US" dirty="0" smtClean="0">
                <a:solidFill>
                  <a:srgbClr val="000000"/>
                </a:solidFill>
              </a:rPr>
              <a:t>Group </a:t>
            </a:r>
            <a:br>
              <a:rPr lang="en-US" dirty="0" smtClean="0">
                <a:solidFill>
                  <a:srgbClr val="000000"/>
                </a:solidFill>
              </a:rPr>
            </a:br>
            <a:r>
              <a:rPr lang="en-US" dirty="0" smtClean="0">
                <a:solidFill>
                  <a:srgbClr val="000000"/>
                </a:solidFill>
              </a:rPr>
              <a:t>Recommendations (4 weeks before Jan </a:t>
            </a:r>
            <a:r>
              <a:rPr lang="en-US" dirty="0" err="1" smtClean="0">
                <a:solidFill>
                  <a:srgbClr val="000000"/>
                </a:solidFill>
              </a:rPr>
              <a:t>mtg</a:t>
            </a:r>
            <a:r>
              <a:rPr lang="en-US" dirty="0" smtClean="0">
                <a:solidFill>
                  <a:srgbClr val="000000"/>
                </a:solidFill>
              </a:rPr>
              <a:t>)</a:t>
            </a:r>
          </a:p>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By Dec 25</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2" name="Down Arrow Callout 31"/>
          <p:cNvSpPr/>
          <p:nvPr/>
        </p:nvSpPr>
        <p:spPr>
          <a:xfrm>
            <a:off x="7162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endParaRPr lang="en-US" sz="1600" dirty="0">
              <a:solidFill>
                <a:srgbClr val="000000"/>
              </a:solidFill>
            </a:endParaRPr>
          </a:p>
        </p:txBody>
      </p:sp>
      <p:cxnSp>
        <p:nvCxnSpPr>
          <p:cNvPr id="33" name="Straight Connector 32"/>
          <p:cNvCxnSpPr/>
          <p:nvPr/>
        </p:nvCxnSpPr>
        <p:spPr>
          <a:xfrm>
            <a:off x="7734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5" name="Oval 34"/>
          <p:cNvSpPr/>
          <p:nvPr/>
        </p:nvSpPr>
        <p:spPr>
          <a:xfrm>
            <a:off x="5160739" y="3215455"/>
            <a:ext cx="1066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.3 Revision</a:t>
            </a: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Mid-Jan</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26937511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8077198" cy="4724400"/>
          </a:xfrm>
        </p:spPr>
        <p:txBody>
          <a:bodyPr/>
          <a:lstStyle/>
          <a:p>
            <a:pPr marL="457200" indent="-457200">
              <a:buFont typeface="Arial" panose="020B0604020202020204" pitchFamily="34" charset="0"/>
              <a:buChar char="•"/>
            </a:pPr>
            <a:r>
              <a:rPr lang="en-US" sz="2800" dirty="0"/>
              <a:t>2</a:t>
            </a:r>
            <a:r>
              <a:rPr lang="en-US" sz="2800" dirty="0" smtClean="0"/>
              <a:t> calls between now and March 2016 Session</a:t>
            </a:r>
          </a:p>
          <a:p>
            <a:pPr marL="898071" lvl="1" indent="-457200">
              <a:buFont typeface="Arial" panose="020B0604020202020204" pitchFamily="34" charset="0"/>
              <a:buChar char="•"/>
            </a:pPr>
            <a:r>
              <a:rPr lang="en-US" sz="2800" dirty="0"/>
              <a:t>Call 1: Wed, </a:t>
            </a:r>
            <a:r>
              <a:rPr lang="en-US" sz="2800" dirty="0" smtClean="0"/>
              <a:t>24 Feb, </a:t>
            </a:r>
            <a:r>
              <a:rPr lang="en-US" sz="2800" dirty="0"/>
              <a:t>21:00 to 23:00 PST</a:t>
            </a:r>
          </a:p>
          <a:p>
            <a:pPr marL="1276350" lvl="2" indent="-457200">
              <a:buFont typeface="Arial" panose="020B0604020202020204" pitchFamily="34" charset="0"/>
              <a:buChar char="•"/>
            </a:pPr>
            <a:r>
              <a:rPr lang="en-US" sz="2800" dirty="0" err="1"/>
              <a:t>Thur</a:t>
            </a:r>
            <a:r>
              <a:rPr lang="en-US" sz="2800" dirty="0"/>
              <a:t>, </a:t>
            </a:r>
            <a:r>
              <a:rPr lang="en-US" sz="2800" dirty="0" smtClean="0"/>
              <a:t>25 Feb </a:t>
            </a:r>
            <a:r>
              <a:rPr lang="en-US" sz="2800" dirty="0"/>
              <a:t>0-2EST, 6-8CET, 14-16JST </a:t>
            </a:r>
          </a:p>
          <a:p>
            <a:pPr marL="898071" lvl="1" indent="-457200">
              <a:buFont typeface="Arial" panose="020B0604020202020204" pitchFamily="34" charset="0"/>
              <a:buChar char="•"/>
            </a:pPr>
            <a:r>
              <a:rPr lang="en-US" sz="2800" dirty="0" smtClean="0"/>
              <a:t>Call </a:t>
            </a:r>
            <a:r>
              <a:rPr lang="en-US" sz="2800" dirty="0"/>
              <a:t>2</a:t>
            </a:r>
            <a:r>
              <a:rPr lang="en-US" sz="2800" dirty="0" smtClean="0"/>
              <a:t>: Wed, 2 Mar, 21:00 to 23:00 </a:t>
            </a:r>
            <a:r>
              <a:rPr lang="en-US" sz="2800" dirty="0"/>
              <a:t>P</a:t>
            </a:r>
            <a:r>
              <a:rPr lang="en-US" sz="2800" dirty="0" smtClean="0"/>
              <a:t>ST</a:t>
            </a:r>
          </a:p>
          <a:p>
            <a:pPr marL="1276350" lvl="2" indent="-457200">
              <a:buFont typeface="Arial" panose="020B0604020202020204" pitchFamily="34" charset="0"/>
              <a:buChar char="•"/>
            </a:pPr>
            <a:r>
              <a:rPr lang="en-US" sz="2800" dirty="0" err="1" smtClean="0"/>
              <a:t>Thur</a:t>
            </a:r>
            <a:r>
              <a:rPr lang="en-US" sz="2800" dirty="0" smtClean="0"/>
              <a:t>, 3 Mar 0-2EST, 6-8CET</a:t>
            </a:r>
            <a:r>
              <a:rPr lang="en-US" sz="2800" dirty="0"/>
              <a:t>, </a:t>
            </a:r>
            <a:r>
              <a:rPr lang="en-US" sz="2800" dirty="0" smtClean="0"/>
              <a:t>14-16JST </a:t>
            </a:r>
          </a:p>
          <a:p>
            <a:pPr marL="898071" lvl="1" indent="-457200">
              <a:buFont typeface="Arial" panose="020B0604020202020204" pitchFamily="34" charset="0"/>
              <a:buChar char="•"/>
            </a:pPr>
            <a:endParaRPr lang="en-US" sz="2800" dirty="0"/>
          </a:p>
          <a:p>
            <a:pPr marL="440871" lvl="1" indent="0">
              <a:buNone/>
            </a:pPr>
            <a:r>
              <a:rPr lang="en-US" sz="2800" dirty="0" smtClean="0"/>
              <a:t>30 day review period ends 20 Feb</a:t>
            </a:r>
          </a:p>
          <a:p>
            <a:pPr marL="440871" lvl="1" indent="0">
              <a:buNone/>
            </a:pPr>
            <a:r>
              <a:rPr lang="en-US" sz="2800" dirty="0" smtClean="0"/>
              <a:t>Macau session starts 13 March</a:t>
            </a:r>
          </a:p>
          <a:p>
            <a:pPr marL="440871" lvl="1" indent="0">
              <a:buNone/>
            </a:pPr>
            <a:endParaRPr lang="en-US" sz="2800" dirty="0" smtClean="0"/>
          </a:p>
          <a:p>
            <a:pPr marL="898071" lvl="1" indent="-457200">
              <a:buFont typeface="Arial" panose="020B0604020202020204" pitchFamily="34" charset="0"/>
              <a:buChar char="•"/>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183801702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Agenda</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Resolve LB comments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331807312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next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March Plenary: </a:t>
            </a:r>
          </a:p>
          <a:p>
            <a:pPr marL="898071" lvl="1" indent="-457200">
              <a:buFont typeface="Arial" panose="020B0604020202020204" pitchFamily="34" charset="0"/>
              <a:buChar char="•"/>
            </a:pPr>
            <a:r>
              <a:rPr lang="en-US" sz="2800" dirty="0" smtClean="0"/>
              <a:t>Resolve remaining LB comments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99713938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13239</TotalTime>
  <Words>333</Words>
  <Application>Microsoft Office PowerPoint</Application>
  <PresentationFormat>On-screen Show (4:3)</PresentationFormat>
  <Paragraphs>115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TG3e Accomplishments</vt:lpstr>
      <vt:lpstr>Timeline</vt:lpstr>
      <vt:lpstr>Telecon Schedule</vt:lpstr>
      <vt:lpstr>Telecon Agenda</vt:lpstr>
      <vt:lpstr>Goals for next meeting</vt:lpstr>
      <vt:lpstr>TG Motion</vt:lpstr>
      <vt:lpstr>TG Motion</vt:lpstr>
      <vt:lpstr>WG Motion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279</cp:revision>
  <dcterms:modified xsi:type="dcterms:W3CDTF">2016-01-21T17:01:50Z</dcterms:modified>
</cp:coreProperties>
</file>