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5"/>
  </p:notesMasterIdLst>
  <p:sldIdLst>
    <p:sldId id="293" r:id="rId2"/>
    <p:sldId id="301" r:id="rId3"/>
    <p:sldId id="296" r:id="rId4"/>
    <p:sldId id="312" r:id="rId5"/>
    <p:sldId id="300" r:id="rId6"/>
    <p:sldId id="305" r:id="rId7"/>
    <p:sldId id="299" r:id="rId8"/>
    <p:sldId id="303" r:id="rId9"/>
    <p:sldId id="302" r:id="rId10"/>
    <p:sldId id="315" r:id="rId11"/>
    <p:sldId id="318" r:id="rId12"/>
    <p:sldId id="317" r:id="rId13"/>
    <p:sldId id="298" r:id="rId14"/>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6361" autoAdjust="0"/>
    <p:restoredTop sz="94830" autoAdjust="0"/>
  </p:normalViewPr>
  <p:slideViewPr>
    <p:cSldViewPr>
      <p:cViewPr varScale="1">
        <p:scale>
          <a:sx n="94" d="100"/>
          <a:sy n="94" d="100"/>
        </p:scale>
        <p:origin x="1638"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2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1063751" cy="27699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pPr lvl="0">
              <a:defRPr sz="1800" b="0"/>
            </a:pPr>
            <a:r>
              <a:rPr lang="en-US" sz="1200" b="1" dirty="0" smtClean="0"/>
              <a:t>January </a:t>
            </a:r>
            <a:r>
              <a:rPr sz="1200" b="1" dirty="0" smtClean="0"/>
              <a:t>201</a:t>
            </a:r>
            <a:r>
              <a:rPr lang="en-US" sz="1200" b="1" dirty="0" smtClean="0"/>
              <a:t>6</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15-16-0123-00-003e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January 2016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21 Jan </a:t>
            </a:r>
            <a:r>
              <a:rPr sz="1600" dirty="0" smtClean="0">
                <a:solidFill>
                  <a:srgbClr val="FF0000"/>
                </a:solidFill>
                <a:latin typeface="Times New Roman"/>
                <a:ea typeface="Times New Roman"/>
                <a:cs typeface="Times New Roman"/>
                <a:sym typeface="Times New Roman"/>
              </a:rPr>
              <a:t>201</a:t>
            </a:r>
            <a:r>
              <a:rPr lang="en-US" sz="1600" dirty="0">
                <a:solidFill>
                  <a:srgbClr val="FF0000"/>
                </a:solidFill>
                <a:latin typeface="Times New Roman"/>
                <a:ea typeface="Times New Roman"/>
                <a:cs typeface="Times New Roman"/>
                <a:sym typeface="Times New Roman"/>
              </a:rPr>
              <a:t>6</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for </a:t>
            </a:r>
            <a:r>
              <a:rPr lang="en-US" sz="1600" dirty="0" smtClean="0">
                <a:latin typeface="Times New Roman"/>
                <a:ea typeface="Times New Roman"/>
                <a:cs typeface="Times New Roman"/>
                <a:sym typeface="Times New Roman"/>
              </a:rPr>
              <a:t>January 2016</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smtClean="0">
                <a:latin typeface="Times New Roman"/>
                <a:ea typeface="Times New Roman"/>
                <a:cs typeface="Times New Roman"/>
                <a:sym typeface="Times New Roman"/>
              </a:rPr>
              <a:t>January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800" dirty="0"/>
              <a:t>Move </a:t>
            </a:r>
            <a:r>
              <a:rPr lang="en-US" sz="2800" i="1" dirty="0"/>
              <a:t>that </a:t>
            </a:r>
            <a:r>
              <a:rPr lang="en-US" sz="2800" i="1" dirty="0" smtClean="0"/>
              <a:t>TG3e </a:t>
            </a:r>
            <a:r>
              <a:rPr lang="en-US" sz="2800" i="1" dirty="0"/>
              <a:t>formally </a:t>
            </a:r>
            <a:r>
              <a:rPr lang="en-US" sz="2800" i="1" dirty="0" smtClean="0"/>
              <a:t>requests </a:t>
            </a:r>
            <a:r>
              <a:rPr lang="en-US" sz="2800" i="1" dirty="0"/>
              <a:t>that the 802.15 WG start a WG Letter Ballot requesting approval to forward document </a:t>
            </a:r>
            <a:r>
              <a:rPr lang="en-US" sz="2800" i="1" dirty="0" smtClean="0"/>
              <a:t>P802-15-3e_D01.doc to </a:t>
            </a:r>
            <a:r>
              <a:rPr lang="en-US" sz="2800" i="1" dirty="0"/>
              <a:t>Sponsor </a:t>
            </a:r>
            <a:r>
              <a:rPr lang="en-US" sz="2800" i="1" dirty="0" smtClean="0"/>
              <a:t>Ballot</a:t>
            </a:r>
            <a:r>
              <a:rPr lang="en-US" sz="2800" dirty="0" smtClean="0"/>
              <a:t>.</a:t>
            </a:r>
          </a:p>
          <a:p>
            <a:pPr marL="0" indent="0">
              <a:buNone/>
            </a:pPr>
            <a:endParaRPr lang="en-US" sz="2800" dirty="0"/>
          </a:p>
          <a:p>
            <a:pPr marL="0" indent="0">
              <a:buNone/>
            </a:pPr>
            <a:r>
              <a:rPr lang="en-US" sz="2800" dirty="0" smtClean="0"/>
              <a:t>Moved By: James </a:t>
            </a:r>
            <a:r>
              <a:rPr lang="en-US" sz="2800" dirty="0" err="1" smtClean="0"/>
              <a:t>Gilb</a:t>
            </a:r>
            <a:endParaRPr lang="en-US" sz="2800" dirty="0" smtClean="0"/>
          </a:p>
          <a:p>
            <a:pPr marL="0" indent="0">
              <a:buNone/>
            </a:pPr>
            <a:r>
              <a:rPr lang="en-US" sz="2800" dirty="0" smtClean="0"/>
              <a:t>Seconded By: Thomas </a:t>
            </a:r>
            <a:r>
              <a:rPr lang="en-US" sz="2800" dirty="0" err="1" smtClean="0"/>
              <a:t>Kuerner</a:t>
            </a:r>
            <a:endParaRPr lang="en-US" sz="2800" dirty="0" smtClean="0"/>
          </a:p>
          <a:p>
            <a:pPr marL="0" indent="0">
              <a:buNone/>
            </a:pPr>
            <a:r>
              <a:rPr lang="en-US" sz="2800" dirty="0" smtClean="0"/>
              <a:t>y/a/n = 15/0/0</a:t>
            </a: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Tree>
    <p:extLst>
      <p:ext uri="{BB962C8B-B14F-4D97-AF65-F5344CB8AC3E}">
        <p14:creationId xmlns:p14="http://schemas.microsoft.com/office/powerpoint/2010/main" val="1521831048"/>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800" dirty="0"/>
              <a:t>Move </a:t>
            </a:r>
            <a:r>
              <a:rPr lang="en-US" sz="2800" i="1" dirty="0"/>
              <a:t>that </a:t>
            </a:r>
            <a:r>
              <a:rPr lang="en-US" sz="2800" i="1" dirty="0" smtClean="0"/>
              <a:t>TG3e </a:t>
            </a:r>
            <a:r>
              <a:rPr lang="en-US" sz="2800" i="1" dirty="0"/>
              <a:t>formally </a:t>
            </a:r>
            <a:r>
              <a:rPr lang="en-US" sz="2800" i="1" dirty="0" smtClean="0"/>
              <a:t>approves the Coexistence Assurance </a:t>
            </a:r>
            <a:r>
              <a:rPr lang="en-US" sz="2800" i="1" dirty="0"/>
              <a:t>Document </a:t>
            </a:r>
            <a:r>
              <a:rPr lang="en-US" sz="2800" i="1" dirty="0" smtClean="0"/>
              <a:t>15-16-0018-00-003e-coexistence-assurance.doc</a:t>
            </a:r>
            <a:r>
              <a:rPr lang="en-US" sz="2800" dirty="0" smtClean="0"/>
              <a:t>.</a:t>
            </a:r>
          </a:p>
          <a:p>
            <a:pPr marL="0" indent="0">
              <a:buNone/>
            </a:pPr>
            <a:endParaRPr lang="en-US" sz="2800" dirty="0"/>
          </a:p>
          <a:p>
            <a:pPr marL="0" indent="0">
              <a:buNone/>
            </a:pPr>
            <a:r>
              <a:rPr lang="en-US" sz="2800" dirty="0" smtClean="0"/>
              <a:t>Moved By: Thomas </a:t>
            </a:r>
            <a:r>
              <a:rPr lang="en-US" sz="2800" dirty="0" err="1" smtClean="0"/>
              <a:t>Kuerner</a:t>
            </a:r>
            <a:endParaRPr lang="en-US" sz="2800" dirty="0" smtClean="0"/>
          </a:p>
          <a:p>
            <a:pPr marL="0" indent="0">
              <a:buNone/>
            </a:pPr>
            <a:r>
              <a:rPr lang="en-US" sz="2800" dirty="0" smtClean="0"/>
              <a:t>Seconded By: James </a:t>
            </a:r>
            <a:r>
              <a:rPr lang="en-US" sz="2800" dirty="0" err="1" smtClean="0"/>
              <a:t>Gilb</a:t>
            </a:r>
            <a:endParaRPr lang="en-US" sz="2800" dirty="0" smtClean="0"/>
          </a:p>
          <a:p>
            <a:pPr marL="0" indent="0">
              <a:buNone/>
            </a:pPr>
            <a:r>
              <a:rPr lang="en-US" sz="2800" dirty="0" smtClean="0"/>
              <a:t>y/a/n = 14/0/0</a:t>
            </a: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11</a:t>
            </a:fld>
            <a:endParaRPr lang="en-US" altLang="en-US" sz="1200" dirty="0" smtClean="0">
              <a:latin typeface="Times New Roman" pitchFamily="18" charset="0"/>
            </a:endParaRPr>
          </a:p>
        </p:txBody>
      </p:sp>
    </p:spTree>
    <p:extLst>
      <p:ext uri="{BB962C8B-B14F-4D97-AF65-F5344CB8AC3E}">
        <p14:creationId xmlns:p14="http://schemas.microsoft.com/office/powerpoint/2010/main" val="1508384255"/>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800" dirty="0"/>
              <a:t>Move that </a:t>
            </a:r>
            <a:r>
              <a:rPr lang="en-US" sz="2800" i="1" dirty="0"/>
              <a:t>802.15 WG start a WG Letter Ballot requesting approval to forward document P802-15-3e_D01.doc to Sponsor </a:t>
            </a:r>
            <a:r>
              <a:rPr lang="en-US" sz="2800" i="1" dirty="0" smtClean="0"/>
              <a:t>Ballot</a:t>
            </a:r>
            <a:r>
              <a:rPr lang="en-US" sz="2800" dirty="0" smtClean="0"/>
              <a:t>.</a:t>
            </a:r>
          </a:p>
          <a:p>
            <a:pPr marL="0" indent="0">
              <a:buNone/>
            </a:pPr>
            <a:endParaRPr lang="en-US" sz="2800" dirty="0"/>
          </a:p>
          <a:p>
            <a:pPr marL="0" indent="0">
              <a:buNone/>
            </a:pPr>
            <a:r>
              <a:rPr lang="en-US" sz="2800" dirty="0" smtClean="0"/>
              <a:t>Moved By</a:t>
            </a:r>
          </a:p>
          <a:p>
            <a:pPr marL="0" indent="0">
              <a:buNone/>
            </a:pPr>
            <a:r>
              <a:rPr lang="en-US" sz="2800" dirty="0" smtClean="0"/>
              <a:t>Seconded By</a:t>
            </a:r>
          </a:p>
          <a:p>
            <a:pPr marL="0" indent="0">
              <a:buNone/>
            </a:pPr>
            <a:r>
              <a:rPr lang="en-US" dirty="0" smtClean="0"/>
              <a:t>y/a/n </a:t>
            </a:r>
            <a:r>
              <a:rPr lang="en-US" dirty="0"/>
              <a:t>= </a:t>
            </a: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12</a:t>
            </a:fld>
            <a:endParaRPr lang="en-US" altLang="en-US" sz="1200" dirty="0" smtClean="0">
              <a:latin typeface="Times New Roman" pitchFamily="18" charset="0"/>
            </a:endParaRPr>
          </a:p>
        </p:txBody>
      </p:sp>
    </p:spTree>
    <p:extLst>
      <p:ext uri="{BB962C8B-B14F-4D97-AF65-F5344CB8AC3E}">
        <p14:creationId xmlns:p14="http://schemas.microsoft.com/office/powerpoint/2010/main" val="3446647973"/>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sz="4800" b="1" dirty="0" smtClean="0">
                <a:solidFill>
                  <a:schemeClr val="tx1"/>
                </a:solidFill>
                <a:latin typeface="Times New Roman" pitchFamily="18" charset="0"/>
                <a:cs typeface="Times New Roman" pitchFamily="18" charset="0"/>
              </a:rPr>
              <a:t>Thank You!</a:t>
            </a:r>
            <a:endParaRPr lang="en-US" altLang="ja-JP" sz="4800"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13</a:t>
            </a:fld>
            <a:endParaRPr lang="en-US" altLang="en-US" sz="120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Closing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Atlanta, GA</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January 18-21, 2016</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9028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smtClean="0">
                <a:latin typeface="Times New Roman" charset="0"/>
                <a:ea typeface="ＭＳ Ｐゴシック" charset="0"/>
                <a:cs typeface="ＭＳ Ｐゴシック" charset="0"/>
              </a:rPr>
              <a:t>802.15.3e </a:t>
            </a:r>
            <a:r>
              <a:rPr lang="en-US" dirty="0">
                <a:latin typeface="Times New Roman" charset="0"/>
                <a:ea typeface="ＭＳ Ｐゴシック" charset="0"/>
                <a:cs typeface="ＭＳ Ｐゴシック" charset="0"/>
              </a:rPr>
              <a:t>Officers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2860675" indent="-2860675">
              <a:lnSpc>
                <a:spcPct val="80000"/>
              </a:lnSpc>
              <a:buFontTx/>
              <a:buNone/>
            </a:pPr>
            <a:r>
              <a:rPr lang="en-US" sz="2800" dirty="0">
                <a:latin typeface="Arial" charset="0"/>
                <a:ea typeface="ＭＳ Ｐゴシック" charset="0"/>
                <a:cs typeface="ＭＳ Ｐゴシック" charset="0"/>
              </a:rPr>
              <a:t>Chair:	</a:t>
            </a:r>
            <a:r>
              <a:rPr lang="en-US" sz="2800" dirty="0" smtClean="0">
                <a:latin typeface="Arial" charset="0"/>
                <a:ea typeface="ＭＳ Ｐゴシック" charset="0"/>
                <a:cs typeface="ＭＳ Ｐゴシック" charset="0"/>
              </a:rPr>
              <a:t>Andrew </a:t>
            </a:r>
            <a:r>
              <a:rPr lang="en-US" sz="2800" dirty="0">
                <a:latin typeface="Arial" charset="0"/>
                <a:ea typeface="ＭＳ Ｐゴシック" charset="0"/>
                <a:cs typeface="ＭＳ Ｐゴシック" charset="0"/>
              </a:rPr>
              <a:t>Estrada, Sony</a:t>
            </a:r>
          </a:p>
          <a:p>
            <a:pPr marL="2860675" indent="-2860675">
              <a:lnSpc>
                <a:spcPct val="80000"/>
              </a:lnSpc>
              <a:buFontTx/>
              <a:buNone/>
            </a:pPr>
            <a:r>
              <a:rPr lang="en-US" sz="2800" dirty="0">
                <a:latin typeface="Arial" charset="0"/>
                <a:ea typeface="ＭＳ Ｐゴシック" charset="0"/>
                <a:cs typeface="ＭＳ Ｐゴシック" charset="0"/>
              </a:rPr>
              <a:t>	</a:t>
            </a:r>
          </a:p>
          <a:p>
            <a:pPr marL="2860675" indent="-2860675">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a:t>
            </a:r>
            <a:r>
              <a:rPr lang="en-US" sz="2800" dirty="0">
                <a:latin typeface="Arial" charset="0"/>
                <a:ea typeface="ＭＳ Ｐゴシック" charset="0"/>
                <a:cs typeface="ＭＳ Ｐゴシック" charset="0"/>
              </a:rPr>
              <a:t>	Thomas </a:t>
            </a:r>
            <a:r>
              <a:rPr lang="en-US" sz="2800" dirty="0" err="1">
                <a:latin typeface="Arial" charset="0"/>
                <a:ea typeface="ＭＳ Ｐゴシック" charset="0"/>
                <a:cs typeface="ＭＳ Ｐゴシック" charset="0"/>
              </a:rPr>
              <a:t>Kürner</a:t>
            </a:r>
            <a:r>
              <a:rPr lang="en-US" sz="2800" dirty="0">
                <a:latin typeface="Arial" charset="0"/>
                <a:ea typeface="ＭＳ Ｐゴシック" charset="0"/>
                <a:cs typeface="ＭＳ Ｐゴシック" charset="0"/>
              </a:rPr>
              <a:t>, </a:t>
            </a:r>
            <a:r>
              <a:rPr lang="de-DE" sz="2800" dirty="0">
                <a:latin typeface="Arial" charset="0"/>
                <a:ea typeface="ＭＳ Ｐゴシック" charset="0"/>
                <a:cs typeface="ＭＳ Ｐゴシック" charset="0"/>
              </a:rPr>
              <a:t>Institut für </a:t>
            </a:r>
            <a:r>
              <a:rPr lang="de-DE" sz="2800" dirty="0" smtClean="0">
                <a:latin typeface="Arial" charset="0"/>
                <a:ea typeface="ＭＳ Ｐゴシック" charset="0"/>
                <a:cs typeface="ＭＳ Ｐゴシック" charset="0"/>
              </a:rPr>
              <a:t>Nachrichtentechnik Technische </a:t>
            </a:r>
            <a:r>
              <a:rPr lang="de-DE" sz="2800" dirty="0">
                <a:latin typeface="Arial" charset="0"/>
                <a:ea typeface="ＭＳ Ｐゴシック" charset="0"/>
                <a:cs typeface="ＭＳ Ｐゴシック" charset="0"/>
              </a:rPr>
              <a:t>Universität Braunschweig</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smtClean="0">
                <a:latin typeface="Arial" charset="0"/>
                <a:ea typeface="ＭＳ Ｐゴシック" charset="0"/>
                <a:cs typeface="ＭＳ Ｐゴシック" charset="0"/>
              </a:rPr>
              <a:t>Secretary:</a:t>
            </a:r>
            <a:r>
              <a:rPr lang="en-US" sz="2800" dirty="0">
                <a:latin typeface="Arial" charset="0"/>
                <a:ea typeface="ＭＳ Ｐゴシック" charset="0"/>
                <a:cs typeface="ＭＳ Ｐゴシック" charset="0"/>
              </a:rPr>
              <a:t>	Ken </a:t>
            </a:r>
            <a:r>
              <a:rPr lang="en-US" sz="2800" dirty="0" err="1" smtClean="0">
                <a:latin typeface="Arial" charset="0"/>
                <a:ea typeface="ＭＳ Ｐゴシック" charset="0"/>
                <a:cs typeface="ＭＳ Ｐゴシック" charset="0"/>
              </a:rPr>
              <a:t>Hiraga</a:t>
            </a:r>
            <a:r>
              <a:rPr lang="en-US" sz="2800" dirty="0">
                <a:latin typeface="Arial" charset="0"/>
                <a:ea typeface="ＭＳ Ｐゴシック" charset="0"/>
                <a:cs typeface="ＭＳ Ｐゴシック" charset="0"/>
              </a:rPr>
              <a:t>, NTT</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	Ko </a:t>
            </a:r>
            <a:r>
              <a:rPr lang="en-US" sz="2800" dirty="0">
                <a:latin typeface="Arial" charset="0"/>
                <a:ea typeface="ＭＳ Ｐゴシック" charset="0"/>
                <a:cs typeface="ＭＳ Ｐゴシック" charset="0"/>
              </a:rPr>
              <a:t>Togashi, Toshiba</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this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November Plenary: </a:t>
            </a:r>
          </a:p>
          <a:p>
            <a:pPr marL="898071" lvl="1" indent="-457200">
              <a:buFont typeface="Arial" panose="020B0604020202020204" pitchFamily="34" charset="0"/>
              <a:buChar char="•"/>
            </a:pPr>
            <a:r>
              <a:rPr lang="en-US" sz="2800" dirty="0" smtClean="0"/>
              <a:t>Complete 1</a:t>
            </a:r>
            <a:r>
              <a:rPr lang="en-US" sz="2800" baseline="30000" dirty="0" smtClean="0"/>
              <a:t>st</a:t>
            </a:r>
            <a:r>
              <a:rPr lang="en-US" sz="2800" dirty="0" smtClean="0"/>
              <a:t> draft of spec</a:t>
            </a:r>
          </a:p>
          <a:p>
            <a:pPr marL="898071" lvl="1" indent="-457200">
              <a:buFont typeface="Arial" panose="020B0604020202020204" pitchFamily="34" charset="0"/>
              <a:buChar char="•"/>
            </a:pPr>
            <a:r>
              <a:rPr lang="en-US" sz="2800" dirty="0" smtClean="0"/>
              <a:t>Unify the different sections into a single document.</a:t>
            </a:r>
          </a:p>
          <a:p>
            <a:pPr marL="898071" lvl="1" indent="-457200">
              <a:buFont typeface="Arial" panose="020B0604020202020204" pitchFamily="34" charset="0"/>
              <a:buChar char="•"/>
            </a:pPr>
            <a:r>
              <a:rPr lang="en-US" sz="2800" dirty="0" smtClean="0"/>
              <a:t>Resolve remaining TG comments</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Tree>
    <p:extLst>
      <p:ext uri="{BB962C8B-B14F-4D97-AF65-F5344CB8AC3E}">
        <p14:creationId xmlns:p14="http://schemas.microsoft.com/office/powerpoint/2010/main" val="395066277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TG3e Accomplishments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Reviewed draft spec</a:t>
            </a:r>
          </a:p>
          <a:p>
            <a:pPr marL="473529"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Resolved all TG comments</a:t>
            </a:r>
          </a:p>
          <a:p>
            <a:pPr marL="473529"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Approved the draft spec and coexistence document.</a:t>
            </a:r>
            <a:endParaRPr lang="en-US" sz="2000" dirty="0">
              <a:latin typeface="Arial" panose="020B0604020202020204" pitchFamily="34" charset="0"/>
              <a:cs typeface="Arial" panose="020B0604020202020204" pitchFamily="34" charset="0"/>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Tree>
    <p:extLst>
      <p:ext uri="{BB962C8B-B14F-4D97-AF65-F5344CB8AC3E}">
        <p14:creationId xmlns:p14="http://schemas.microsoft.com/office/powerpoint/2010/main" val="90278466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5" y="381000"/>
            <a:ext cx="4991096" cy="1524000"/>
          </a:xfrm>
        </p:spPr>
        <p:txBody>
          <a:bodyPr/>
          <a:lstStyle/>
          <a:p>
            <a:r>
              <a:rPr lang="en-US" dirty="0" smtClean="0"/>
              <a:t>Timeline</a:t>
            </a:r>
            <a:endParaRPr lang="en-US" dirty="0"/>
          </a:p>
        </p:txBody>
      </p:sp>
      <p:sp>
        <p:nvSpPr>
          <p:cNvPr id="5" name="Down Arrow Callout 4"/>
          <p:cNvSpPr/>
          <p:nvPr/>
        </p:nvSpPr>
        <p:spPr>
          <a:xfrm>
            <a:off x="852709"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July</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Waikoloa</a:t>
            </a:r>
            <a:br>
              <a:rPr lang="en-US" sz="1600" dirty="0" smtClean="0">
                <a:solidFill>
                  <a:srgbClr val="000000"/>
                </a:solidFill>
              </a:rPr>
            </a:br>
            <a:r>
              <a:rPr lang="en-US" sz="1600" dirty="0" smtClean="0">
                <a:solidFill>
                  <a:srgbClr val="000000"/>
                </a:solidFill>
              </a:rPr>
              <a:t>12-17</a:t>
            </a:r>
            <a:endParaRPr kumimoji="0" lang="en-US" sz="1600" b="0" i="0" u="none" strike="noStrike" cap="none" spc="0" normalizeH="0" baseline="0" dirty="0">
              <a:ln>
                <a:noFill/>
              </a:ln>
              <a:solidFill>
                <a:srgbClr val="000000"/>
              </a:solidFill>
              <a:effectLst/>
              <a:uFillTx/>
              <a:sym typeface="Arial"/>
            </a:endParaRPr>
          </a:p>
        </p:txBody>
      </p:sp>
      <p:sp>
        <p:nvSpPr>
          <p:cNvPr id="6" name="Down Arrow Callout 5"/>
          <p:cNvSpPr/>
          <p:nvPr/>
        </p:nvSpPr>
        <p:spPr>
          <a:xfrm>
            <a:off x="2757709"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Sep</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Bangkok</a:t>
            </a:r>
          </a:p>
          <a:p>
            <a:pPr marL="0" marR="0" indent="0" algn="ctr" defTabSz="914400" rtl="0" fontAlgn="auto" latinLnBrk="1" hangingPunct="0">
              <a:lnSpc>
                <a:spcPct val="100000"/>
              </a:lnSpc>
              <a:spcBef>
                <a:spcPts val="0"/>
              </a:spcBef>
              <a:spcAft>
                <a:spcPts val="0"/>
              </a:spcAft>
              <a:buClrTx/>
              <a:buSzTx/>
              <a:buFontTx/>
              <a:buNone/>
              <a:tabLst/>
            </a:pPr>
            <a:r>
              <a:rPr kumimoji="0" lang="en-US" sz="1600" b="0" i="0" u="none" strike="noStrike" cap="none" spc="0" normalizeH="0" baseline="0" dirty="0" smtClean="0">
                <a:ln>
                  <a:noFill/>
                </a:ln>
                <a:solidFill>
                  <a:srgbClr val="000000"/>
                </a:solidFill>
                <a:effectLst/>
                <a:uFillTx/>
                <a:sym typeface="Arial"/>
              </a:rPr>
              <a:t>13-18</a:t>
            </a:r>
            <a:endParaRPr kumimoji="0" lang="en-US" sz="1600" b="0" i="0" u="none" strike="noStrike" cap="none" spc="0" normalizeH="0" baseline="0" dirty="0">
              <a:ln>
                <a:noFill/>
              </a:ln>
              <a:solidFill>
                <a:srgbClr val="000000"/>
              </a:solidFill>
              <a:effectLst/>
              <a:uFillTx/>
              <a:sym typeface="Arial"/>
            </a:endParaRPr>
          </a:p>
        </p:txBody>
      </p:sp>
      <p:cxnSp>
        <p:nvCxnSpPr>
          <p:cNvPr id="8" name="Straight Arrow Connector 7"/>
          <p:cNvCxnSpPr>
            <a:stCxn id="14" idx="6"/>
            <a:endCxn id="15" idx="2"/>
          </p:cNvCxnSpPr>
          <p:nvPr/>
        </p:nvCxnSpPr>
        <p:spPr>
          <a:xfrm>
            <a:off x="2148109" y="4145876"/>
            <a:ext cx="3048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 name="Straight Connector 10"/>
          <p:cNvCxnSpPr/>
          <p:nvPr/>
        </p:nvCxnSpPr>
        <p:spPr>
          <a:xfrm>
            <a:off x="1424209"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 name="Straight Connector 11"/>
          <p:cNvCxnSpPr/>
          <p:nvPr/>
        </p:nvCxnSpPr>
        <p:spPr>
          <a:xfrm>
            <a:off x="3329209"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4" name="Oval 13"/>
          <p:cNvSpPr/>
          <p:nvPr/>
        </p:nvSpPr>
        <p:spPr>
          <a:xfrm>
            <a:off x="700309" y="3886200"/>
            <a:ext cx="14478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Initial</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Presentations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5" name="Oval 14"/>
          <p:cNvSpPr/>
          <p:nvPr/>
        </p:nvSpPr>
        <p:spPr>
          <a:xfrm>
            <a:off x="2452909" y="3886200"/>
            <a:ext cx="990600" cy="519351"/>
          </a:xfrm>
          <a:prstGeom prst="ellipse">
            <a:avLst/>
          </a:prstGeom>
          <a:solidFill>
            <a:srgbClr val="FFFFFF"/>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Deadline</a:t>
            </a:r>
            <a:br>
              <a:rPr kumimoji="0" lang="en-US" sz="1200" b="0" i="0" u="none" strike="noStrike" cap="none" spc="0" normalizeH="0" baseline="0" dirty="0" smtClean="0">
                <a:ln>
                  <a:noFill/>
                </a:ln>
                <a:solidFill>
                  <a:srgbClr val="000000"/>
                </a:solidFill>
                <a:effectLst/>
                <a:uFillTx/>
                <a:latin typeface="Arial"/>
                <a:ea typeface="Arial"/>
                <a:cs typeface="Arial"/>
                <a:sym typeface="Arial"/>
              </a:rPr>
            </a:br>
            <a:r>
              <a:rPr kumimoji="0" lang="en-US" sz="1200" b="0" i="0" u="none" strike="noStrike" cap="none" spc="0" normalizeH="0" baseline="0" dirty="0" smtClean="0">
                <a:ln>
                  <a:noFill/>
                </a:ln>
                <a:solidFill>
                  <a:srgbClr val="000000"/>
                </a:solidFill>
                <a:effectLst/>
                <a:uFillTx/>
                <a:latin typeface="Arial"/>
                <a:ea typeface="Arial"/>
                <a:cs typeface="Arial"/>
                <a:sym typeface="Arial"/>
              </a:rPr>
              <a:t>10 Sept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21" name="Straight Arrow Connector 20"/>
          <p:cNvCxnSpPr>
            <a:endCxn id="14" idx="2"/>
          </p:cNvCxnSpPr>
          <p:nvPr/>
        </p:nvCxnSpPr>
        <p:spPr>
          <a:xfrm>
            <a:off x="243109" y="4145876"/>
            <a:ext cx="4572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Oval 16"/>
          <p:cNvSpPr/>
          <p:nvPr/>
        </p:nvSpPr>
        <p:spPr>
          <a:xfrm>
            <a:off x="4724401" y="4267200"/>
            <a:ext cx="1462308" cy="1298377"/>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Mandatory </a:t>
            </a:r>
            <a:br>
              <a:rPr lang="en-US" dirty="0" smtClean="0">
                <a:solidFill>
                  <a:srgbClr val="000000"/>
                </a:solidFill>
              </a:rPr>
            </a:br>
            <a:r>
              <a:rPr lang="en-US" dirty="0" smtClean="0">
                <a:solidFill>
                  <a:srgbClr val="000000"/>
                </a:solidFill>
              </a:rPr>
              <a:t>Editorial </a:t>
            </a:r>
            <a:br>
              <a:rPr lang="en-US" dirty="0" smtClean="0">
                <a:solidFill>
                  <a:srgbClr val="000000"/>
                </a:solidFill>
              </a:rPr>
            </a:br>
            <a:r>
              <a:rPr lang="en-US" dirty="0" smtClean="0">
                <a:solidFill>
                  <a:srgbClr val="000000"/>
                </a:solidFill>
              </a:rPr>
              <a:t>Coordination</a:t>
            </a:r>
          </a:p>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(at least 2 </a:t>
            </a:r>
            <a:r>
              <a:rPr kumimoji="0" lang="en-US" sz="1200" b="0" i="0" u="none" strike="noStrike" cap="none" spc="0" normalizeH="0" baseline="0" dirty="0" err="1" smtClean="0">
                <a:ln>
                  <a:noFill/>
                </a:ln>
                <a:solidFill>
                  <a:srgbClr val="000000"/>
                </a:solidFill>
                <a:effectLst/>
                <a:uFillTx/>
                <a:latin typeface="Arial"/>
                <a:ea typeface="Arial"/>
                <a:cs typeface="Arial"/>
                <a:sym typeface="Arial"/>
              </a:rPr>
              <a:t>wks</a:t>
            </a:r>
            <a:r>
              <a:rPr kumimoji="0" lang="en-US" sz="1200" b="0" i="0" u="none" strike="noStrike" cap="none" spc="0" normalizeH="0" dirty="0" smtClean="0">
                <a:ln>
                  <a:noFill/>
                </a:ln>
                <a:solidFill>
                  <a:srgbClr val="000000"/>
                </a:solidFill>
                <a:effectLst/>
                <a:uFillTx/>
                <a:latin typeface="Arial"/>
                <a:ea typeface="Arial"/>
                <a:cs typeface="Arial"/>
                <a:sym typeface="Arial"/>
              </a:rPr>
              <a:t> before LB)</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3" name="Slide Number Placeholder 12"/>
          <p:cNvSpPr>
            <a:spLocks noGrp="1"/>
          </p:cNvSpPr>
          <p:nvPr>
            <p:ph type="sldNum" sz="quarter" idx="4294967295"/>
          </p:nvPr>
        </p:nvSpPr>
        <p:spPr>
          <a:xfrm>
            <a:off x="4527550" y="6475414"/>
            <a:ext cx="179536" cy="184666"/>
          </a:xfrm>
          <a:prstGeom prst="rect">
            <a:avLst/>
          </a:prstGeom>
        </p:spPr>
        <p:txBody>
          <a:bodyPr/>
          <a:lstStyle/>
          <a:p>
            <a:pPr lvl="0"/>
            <a:fld id="{86CB4B4D-7CA3-9044-876B-883B54F8677D}" type="slidenum">
              <a:rPr lang="en-US" smtClean="0"/>
              <a:pPr lvl="0"/>
              <a:t>6</a:t>
            </a:fld>
            <a:endParaRPr lang="en-US" dirty="0"/>
          </a:p>
        </p:txBody>
      </p:sp>
      <p:sp>
        <p:nvSpPr>
          <p:cNvPr id="22" name="Down Arrow Callout 21"/>
          <p:cNvSpPr/>
          <p:nvPr/>
        </p:nvSpPr>
        <p:spPr>
          <a:xfrm>
            <a:off x="5729509"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Jan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Atlanta</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17-22</a:t>
            </a:r>
            <a:endParaRPr lang="en-US" sz="1600" dirty="0">
              <a:solidFill>
                <a:srgbClr val="000000"/>
              </a:solidFill>
            </a:endParaRPr>
          </a:p>
        </p:txBody>
      </p:sp>
      <p:cxnSp>
        <p:nvCxnSpPr>
          <p:cNvPr id="23" name="Straight Connector 22"/>
          <p:cNvCxnSpPr/>
          <p:nvPr/>
        </p:nvCxnSpPr>
        <p:spPr>
          <a:xfrm>
            <a:off x="6301009"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6" name="Down Arrow Callout 25"/>
          <p:cNvSpPr/>
          <p:nvPr/>
        </p:nvSpPr>
        <p:spPr>
          <a:xfrm>
            <a:off x="4281709"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Nov</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smtClean="0">
                <a:solidFill>
                  <a:srgbClr val="000000"/>
                </a:solidFill>
              </a:rPr>
              <a:t>Dallas</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8-13</a:t>
            </a:r>
            <a:endParaRPr lang="en-US" sz="1600" dirty="0">
              <a:solidFill>
                <a:srgbClr val="000000"/>
              </a:solidFill>
            </a:endParaRPr>
          </a:p>
        </p:txBody>
      </p:sp>
      <p:cxnSp>
        <p:nvCxnSpPr>
          <p:cNvPr id="27" name="Straight Connector 26"/>
          <p:cNvCxnSpPr/>
          <p:nvPr/>
        </p:nvCxnSpPr>
        <p:spPr>
          <a:xfrm>
            <a:off x="4853209"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8" name="Oval 27"/>
          <p:cNvSpPr/>
          <p:nvPr/>
        </p:nvSpPr>
        <p:spPr>
          <a:xfrm>
            <a:off x="5729509" y="3886200"/>
            <a:ext cx="11430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Start Letter Ballot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31" name="Right Arrow 30"/>
          <p:cNvSpPr/>
          <p:nvPr/>
        </p:nvSpPr>
        <p:spPr>
          <a:xfrm>
            <a:off x="3443508" y="3802976"/>
            <a:ext cx="2286001" cy="550243"/>
          </a:xfrm>
          <a:prstGeom prst="rightArrow">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Merge</a:t>
            </a:r>
            <a:r>
              <a:rPr kumimoji="0" lang="en-US" sz="1200" b="0" i="0" u="none" strike="noStrike" cap="none" spc="0" normalizeH="0" baseline="0" smtClean="0">
                <a:ln>
                  <a:noFill/>
                </a:ln>
                <a:solidFill>
                  <a:srgbClr val="000000"/>
                </a:solidFill>
                <a:effectLst/>
                <a:uFillTx/>
                <a:latin typeface="Arial"/>
                <a:ea typeface="Arial"/>
                <a:cs typeface="Arial"/>
                <a:sym typeface="Arial"/>
              </a:rPr>
              <a:t>, Refine, Draft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5" name="Right Arrow 24"/>
          <p:cNvSpPr/>
          <p:nvPr/>
        </p:nvSpPr>
        <p:spPr>
          <a:xfrm>
            <a:off x="1919509" y="3276600"/>
            <a:ext cx="1028700" cy="550245"/>
          </a:xfrm>
          <a:prstGeom prst="rightArrow">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45720" rIns="0"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Consensus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9" name="Right Arrow 28"/>
          <p:cNvSpPr/>
          <p:nvPr/>
        </p:nvSpPr>
        <p:spPr>
          <a:xfrm>
            <a:off x="1995709" y="4724400"/>
            <a:ext cx="1028700" cy="550245"/>
          </a:xfrm>
          <a:prstGeom prst="rightArrow">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45720" rIns="0"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Merging</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9" name="Right Arrow 8"/>
          <p:cNvSpPr/>
          <p:nvPr/>
        </p:nvSpPr>
        <p:spPr>
          <a:xfrm rot="6731868">
            <a:off x="5755719" y="2687875"/>
            <a:ext cx="2219990" cy="366832"/>
          </a:xfrm>
          <a:prstGeom prst="rightArrow">
            <a:avLst>
              <a:gd name="adj1" fmla="val 50000"/>
              <a:gd name="adj2" fmla="val 39213"/>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 name="Explosion 1 6"/>
          <p:cNvSpPr/>
          <p:nvPr/>
        </p:nvSpPr>
        <p:spPr>
          <a:xfrm>
            <a:off x="5867399" y="1127787"/>
            <a:ext cx="2667001" cy="1052991"/>
          </a:xfrm>
          <a:prstGeom prst="irregularSeal1">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lang="en-US" sz="1800" dirty="0" smtClean="0">
                <a:solidFill>
                  <a:srgbClr val="000000"/>
                </a:solidFill>
              </a:rPr>
              <a:t>We are Here!</a:t>
            </a:r>
            <a:endParaRPr kumimoji="0" lang="en-US" sz="1800" b="0" i="0" u="none" strike="noStrike" cap="none" spc="0" normalizeH="0" baseline="0" dirty="0">
              <a:ln>
                <a:noFill/>
              </a:ln>
              <a:solidFill>
                <a:srgbClr val="000000"/>
              </a:solidFill>
              <a:effectLst/>
              <a:uFillTx/>
              <a:sym typeface="Arial"/>
            </a:endParaRPr>
          </a:p>
        </p:txBody>
      </p:sp>
      <p:sp>
        <p:nvSpPr>
          <p:cNvPr id="30" name="Oval 29"/>
          <p:cNvSpPr/>
          <p:nvPr/>
        </p:nvSpPr>
        <p:spPr>
          <a:xfrm>
            <a:off x="4648200" y="5471667"/>
            <a:ext cx="2743200" cy="1298377"/>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Technical Expert </a:t>
            </a:r>
            <a:br>
              <a:rPr lang="en-US" dirty="0" smtClean="0">
                <a:solidFill>
                  <a:srgbClr val="000000"/>
                </a:solidFill>
              </a:rPr>
            </a:br>
            <a:r>
              <a:rPr lang="en-US" dirty="0" smtClean="0">
                <a:solidFill>
                  <a:srgbClr val="000000"/>
                </a:solidFill>
              </a:rPr>
              <a:t>Group </a:t>
            </a:r>
            <a:br>
              <a:rPr lang="en-US" dirty="0" smtClean="0">
                <a:solidFill>
                  <a:srgbClr val="000000"/>
                </a:solidFill>
              </a:rPr>
            </a:br>
            <a:r>
              <a:rPr lang="en-US" dirty="0" smtClean="0">
                <a:solidFill>
                  <a:srgbClr val="000000"/>
                </a:solidFill>
              </a:rPr>
              <a:t>Recommendations (4 weeks before Jan </a:t>
            </a:r>
            <a:r>
              <a:rPr lang="en-US" dirty="0" err="1" smtClean="0">
                <a:solidFill>
                  <a:srgbClr val="000000"/>
                </a:solidFill>
              </a:rPr>
              <a:t>mtg</a:t>
            </a:r>
            <a:r>
              <a:rPr lang="en-US" dirty="0" smtClean="0">
                <a:solidFill>
                  <a:srgbClr val="000000"/>
                </a:solidFill>
              </a:rPr>
              <a:t>)</a:t>
            </a:r>
          </a:p>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By Dec 25</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32" name="Down Arrow Callout 31"/>
          <p:cNvSpPr/>
          <p:nvPr/>
        </p:nvSpPr>
        <p:spPr>
          <a:xfrm>
            <a:off x="71628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Mar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Macau</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endParaRPr lang="en-US" sz="1600" dirty="0">
              <a:solidFill>
                <a:srgbClr val="000000"/>
              </a:solidFill>
            </a:endParaRPr>
          </a:p>
        </p:txBody>
      </p:sp>
      <p:cxnSp>
        <p:nvCxnSpPr>
          <p:cNvPr id="33" name="Straight Connector 32"/>
          <p:cNvCxnSpPr/>
          <p:nvPr/>
        </p:nvCxnSpPr>
        <p:spPr>
          <a:xfrm>
            <a:off x="77343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5" name="Oval 34"/>
          <p:cNvSpPr/>
          <p:nvPr/>
        </p:nvSpPr>
        <p:spPr>
          <a:xfrm>
            <a:off x="5160739" y="3215455"/>
            <a:ext cx="10668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.3 Revision</a:t>
            </a:r>
          </a:p>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Mid-Jan</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val="3269375117"/>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err="1" smtClean="0"/>
              <a:t>Telecon</a:t>
            </a:r>
            <a:r>
              <a:rPr lang="en-US" b="1" dirty="0" smtClean="0"/>
              <a:t> Schedule</a:t>
            </a:r>
            <a:endParaRPr lang="en-US" b="1" dirty="0"/>
          </a:p>
        </p:txBody>
      </p:sp>
      <p:sp>
        <p:nvSpPr>
          <p:cNvPr id="3" name="Text Placeholder 2"/>
          <p:cNvSpPr>
            <a:spLocks noGrp="1"/>
          </p:cNvSpPr>
          <p:nvPr>
            <p:ph type="body" idx="1"/>
          </p:nvPr>
        </p:nvSpPr>
        <p:spPr>
          <a:xfrm>
            <a:off x="685802" y="1676400"/>
            <a:ext cx="8077198" cy="4724400"/>
          </a:xfrm>
        </p:spPr>
        <p:txBody>
          <a:bodyPr/>
          <a:lstStyle/>
          <a:p>
            <a:pPr marL="457200" indent="-457200">
              <a:buFont typeface="Arial" panose="020B0604020202020204" pitchFamily="34" charset="0"/>
              <a:buChar char="•"/>
            </a:pPr>
            <a:r>
              <a:rPr lang="en-US" sz="2800" dirty="0"/>
              <a:t>2</a:t>
            </a:r>
            <a:r>
              <a:rPr lang="en-US" sz="2800" dirty="0" smtClean="0"/>
              <a:t> calls between now and March 2016 Session</a:t>
            </a:r>
          </a:p>
          <a:p>
            <a:pPr marL="898071" lvl="1" indent="-457200">
              <a:buFont typeface="Arial" panose="020B0604020202020204" pitchFamily="34" charset="0"/>
              <a:buChar char="•"/>
            </a:pPr>
            <a:r>
              <a:rPr lang="en-US" sz="2800" dirty="0"/>
              <a:t>Call 1: Wed, </a:t>
            </a:r>
            <a:r>
              <a:rPr lang="en-US" sz="2800" dirty="0" smtClean="0"/>
              <a:t>24 Feb, </a:t>
            </a:r>
            <a:r>
              <a:rPr lang="en-US" sz="2800" dirty="0"/>
              <a:t>21:00 to 23:00 PST</a:t>
            </a:r>
          </a:p>
          <a:p>
            <a:pPr marL="1276350" lvl="2" indent="-457200">
              <a:buFont typeface="Arial" panose="020B0604020202020204" pitchFamily="34" charset="0"/>
              <a:buChar char="•"/>
            </a:pPr>
            <a:r>
              <a:rPr lang="en-US" sz="2800" dirty="0" err="1"/>
              <a:t>Thur</a:t>
            </a:r>
            <a:r>
              <a:rPr lang="en-US" sz="2800" dirty="0"/>
              <a:t>, </a:t>
            </a:r>
            <a:r>
              <a:rPr lang="en-US" sz="2800" dirty="0" smtClean="0"/>
              <a:t>25 Feb </a:t>
            </a:r>
            <a:r>
              <a:rPr lang="en-US" sz="2800" dirty="0"/>
              <a:t>0-2EST, 6-8CET, 14-16JST </a:t>
            </a:r>
          </a:p>
          <a:p>
            <a:pPr marL="898071" lvl="1" indent="-457200">
              <a:buFont typeface="Arial" panose="020B0604020202020204" pitchFamily="34" charset="0"/>
              <a:buChar char="•"/>
            </a:pPr>
            <a:r>
              <a:rPr lang="en-US" sz="2800" dirty="0" smtClean="0"/>
              <a:t>Call </a:t>
            </a:r>
            <a:r>
              <a:rPr lang="en-US" sz="2800" dirty="0"/>
              <a:t>2</a:t>
            </a:r>
            <a:r>
              <a:rPr lang="en-US" sz="2800" dirty="0" smtClean="0"/>
              <a:t>: Wed, 2 Mar, 21:00 to 23:00 </a:t>
            </a:r>
            <a:r>
              <a:rPr lang="en-US" sz="2800" dirty="0"/>
              <a:t>P</a:t>
            </a:r>
            <a:r>
              <a:rPr lang="en-US" sz="2800" dirty="0" smtClean="0"/>
              <a:t>ST</a:t>
            </a:r>
          </a:p>
          <a:p>
            <a:pPr marL="1276350" lvl="2" indent="-457200">
              <a:buFont typeface="Arial" panose="020B0604020202020204" pitchFamily="34" charset="0"/>
              <a:buChar char="•"/>
            </a:pPr>
            <a:r>
              <a:rPr lang="en-US" sz="2800" dirty="0" err="1" smtClean="0"/>
              <a:t>Thur</a:t>
            </a:r>
            <a:r>
              <a:rPr lang="en-US" sz="2800" dirty="0" smtClean="0"/>
              <a:t>, 3 Mar 0-2EST, 6-8CET</a:t>
            </a:r>
            <a:r>
              <a:rPr lang="en-US" sz="2800" dirty="0"/>
              <a:t>, </a:t>
            </a:r>
            <a:r>
              <a:rPr lang="en-US" sz="2800" dirty="0" smtClean="0"/>
              <a:t>14-16JST </a:t>
            </a:r>
          </a:p>
          <a:p>
            <a:pPr marL="898071" lvl="1" indent="-457200">
              <a:buFont typeface="Arial" panose="020B0604020202020204" pitchFamily="34" charset="0"/>
              <a:buChar char="•"/>
            </a:pPr>
            <a:endParaRPr lang="en-US" sz="2800" dirty="0"/>
          </a:p>
          <a:p>
            <a:pPr marL="440871" lvl="1" indent="0">
              <a:buNone/>
            </a:pPr>
            <a:r>
              <a:rPr lang="en-US" sz="2800" dirty="0" smtClean="0"/>
              <a:t>30 day review period ends 20 Feb</a:t>
            </a:r>
          </a:p>
          <a:p>
            <a:pPr marL="440871" lvl="1" indent="0">
              <a:buNone/>
            </a:pPr>
            <a:r>
              <a:rPr lang="en-US" sz="2800" dirty="0" smtClean="0"/>
              <a:t>Macau session starts 13 March</a:t>
            </a:r>
          </a:p>
          <a:p>
            <a:pPr marL="440871" lvl="1" indent="0">
              <a:buNone/>
            </a:pPr>
            <a:endParaRPr lang="en-US" sz="2800" dirty="0" smtClean="0"/>
          </a:p>
          <a:p>
            <a:pPr marL="898071" lvl="1" indent="-457200">
              <a:buFont typeface="Arial" panose="020B0604020202020204" pitchFamily="34" charset="0"/>
              <a:buChar char="•"/>
            </a:pP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Tree>
    <p:extLst>
      <p:ext uri="{BB962C8B-B14F-4D97-AF65-F5344CB8AC3E}">
        <p14:creationId xmlns:p14="http://schemas.microsoft.com/office/powerpoint/2010/main" val="1838017026"/>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err="1" smtClean="0"/>
              <a:t>Telecon</a:t>
            </a:r>
            <a:r>
              <a:rPr lang="en-US" b="1" dirty="0" smtClean="0"/>
              <a:t> Agenda</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Resolve LB comments</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Tree>
    <p:extLst>
      <p:ext uri="{BB962C8B-B14F-4D97-AF65-F5344CB8AC3E}">
        <p14:creationId xmlns:p14="http://schemas.microsoft.com/office/powerpoint/2010/main" val="331807312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next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March Plenary: </a:t>
            </a:r>
          </a:p>
          <a:p>
            <a:pPr marL="898071" lvl="1" indent="-457200">
              <a:buFont typeface="Arial" panose="020B0604020202020204" pitchFamily="34" charset="0"/>
              <a:buChar char="•"/>
            </a:pPr>
            <a:r>
              <a:rPr lang="en-US" sz="2800" dirty="0" smtClean="0"/>
              <a:t>Resolve remaining LB comments</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Tree>
    <p:extLst>
      <p:ext uri="{BB962C8B-B14F-4D97-AF65-F5344CB8AC3E}">
        <p14:creationId xmlns:p14="http://schemas.microsoft.com/office/powerpoint/2010/main" val="99713938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13239</TotalTime>
  <Words>333</Words>
  <Application>Microsoft Office PowerPoint</Application>
  <PresentationFormat>On-screen Show (4:3)</PresentationFormat>
  <Paragraphs>115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Helvetica Neue</vt:lpstr>
      <vt:lpstr>ＭＳ Ｐゴシック</vt:lpstr>
      <vt:lpstr>Arial</vt:lpstr>
      <vt:lpstr>Helvetica</vt:lpstr>
      <vt:lpstr>Times New Roman</vt:lpstr>
      <vt:lpstr>Default</vt:lpstr>
      <vt:lpstr>PowerPoint Presentation</vt:lpstr>
      <vt:lpstr>PowerPoint Presentation</vt:lpstr>
      <vt:lpstr>802.15.3e Officers</vt:lpstr>
      <vt:lpstr>Goals for this meeting</vt:lpstr>
      <vt:lpstr>TG3e Accomplishments</vt:lpstr>
      <vt:lpstr>Timeline</vt:lpstr>
      <vt:lpstr>Telecon Schedule</vt:lpstr>
      <vt:lpstr>Telecon Agenda</vt:lpstr>
      <vt:lpstr>Goals for next meeting</vt:lpstr>
      <vt:lpstr>TG Motion</vt:lpstr>
      <vt:lpstr>TG Motion</vt:lpstr>
      <vt:lpstr>WG Motion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279</cp:revision>
  <dcterms:modified xsi:type="dcterms:W3CDTF">2016-01-21T17:01:50Z</dcterms:modified>
</cp:coreProperties>
</file>