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handoutMasterIdLst>
    <p:handoutMasterId r:id="rId22"/>
  </p:handoutMasterIdLst>
  <p:sldIdLst>
    <p:sldId id="259" r:id="rId2"/>
    <p:sldId id="301" r:id="rId3"/>
    <p:sldId id="319" r:id="rId4"/>
    <p:sldId id="320" r:id="rId5"/>
    <p:sldId id="321" r:id="rId6"/>
    <p:sldId id="303" r:id="rId7"/>
    <p:sldId id="317" r:id="rId8"/>
    <p:sldId id="306" r:id="rId9"/>
    <p:sldId id="307" r:id="rId10"/>
    <p:sldId id="322" r:id="rId11"/>
    <p:sldId id="308" r:id="rId12"/>
    <p:sldId id="323" r:id="rId13"/>
    <p:sldId id="324" r:id="rId14"/>
    <p:sldId id="314" r:id="rId15"/>
    <p:sldId id="326" r:id="rId16"/>
    <p:sldId id="325" r:id="rId17"/>
    <p:sldId id="316" r:id="rId18"/>
    <p:sldId id="329" r:id="rId19"/>
    <p:sldId id="327" r:id="rId20"/>
  </p:sldIdLst>
  <p:sldSz cx="9144000" cy="6858000" type="screen4x3"/>
  <p:notesSz cx="6797675" cy="99282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1" hangingPunct="1">
      <a:defRPr sz="1200" kern="1200">
        <a:solidFill>
          <a:schemeClr val="tx1"/>
        </a:solidFill>
        <a:latin typeface="Times New Roman" panose="02020603050405020304" pitchFamily="18" charset="0"/>
        <a:ea typeface="+mn-ea"/>
        <a:cs typeface="+mn-cs"/>
      </a:defRPr>
    </a:lvl6pPr>
    <a:lvl7pPr marL="2743200" algn="l" defTabSz="914400" rtl="0" eaLnBrk="1" latinLnBrk="1" hangingPunct="1">
      <a:defRPr sz="1200" kern="1200">
        <a:solidFill>
          <a:schemeClr val="tx1"/>
        </a:solidFill>
        <a:latin typeface="Times New Roman" panose="02020603050405020304" pitchFamily="18" charset="0"/>
        <a:ea typeface="+mn-ea"/>
        <a:cs typeface="+mn-cs"/>
      </a:defRPr>
    </a:lvl7pPr>
    <a:lvl8pPr marL="3200400" algn="l" defTabSz="914400" rtl="0" eaLnBrk="1" latinLnBrk="1" hangingPunct="1">
      <a:defRPr sz="1200" kern="1200">
        <a:solidFill>
          <a:schemeClr val="tx1"/>
        </a:solidFill>
        <a:latin typeface="Times New Roman" panose="02020603050405020304" pitchFamily="18" charset="0"/>
        <a:ea typeface="+mn-ea"/>
        <a:cs typeface="+mn-cs"/>
      </a:defRPr>
    </a:lvl8pPr>
    <a:lvl9pPr marL="3657600" algn="l" defTabSz="914400" rtl="0" eaLnBrk="1" latinLnBrk="1"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15" userDrawn="1">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84848"/>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205" autoAdjust="0"/>
    <p:restoredTop sz="94613"/>
  </p:normalViewPr>
  <p:slideViewPr>
    <p:cSldViewPr>
      <p:cViewPr varScale="1">
        <p:scale>
          <a:sx n="78" d="100"/>
          <a:sy n="78" d="100"/>
        </p:scale>
        <p:origin x="432" y="78"/>
      </p:cViewPr>
      <p:guideLst>
        <p:guide orient="horz" pos="2115"/>
        <p:guide pos="2880"/>
      </p:guideLst>
    </p:cSldViewPr>
  </p:slideViewPr>
  <p:notesTextViewPr>
    <p:cViewPr>
      <p:scale>
        <a:sx n="3" d="2"/>
        <a:sy n="3" d="2"/>
      </p:scale>
      <p:origin x="0" y="0"/>
    </p:cViewPr>
  </p:notesTextViewPr>
  <p:notesViewPr>
    <p:cSldViewPr>
      <p:cViewPr varScale="1">
        <p:scale>
          <a:sx n="88" d="100"/>
          <a:sy n="88" d="100"/>
        </p:scale>
        <p:origin x="3798"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75094" y="202337"/>
            <a:ext cx="264094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굴림" panose="020B0600000101010101" pitchFamily="50" charset="-127"/>
              </a:defRPr>
            </a:lvl1pPr>
          </a:lstStyle>
          <a:p>
            <a:r>
              <a:rPr lang="en-US" altLang="ko-KR"/>
              <a:t>doc.: IEEE 802.15-&lt;doc#&gt;</a:t>
            </a:r>
          </a:p>
        </p:txBody>
      </p:sp>
      <p:sp>
        <p:nvSpPr>
          <p:cNvPr id="3075" name="Rectangle 3"/>
          <p:cNvSpPr>
            <a:spLocks noGrp="1" noChangeArrowheads="1"/>
          </p:cNvSpPr>
          <p:nvPr>
            <p:ph type="dt" sz="quarter" idx="1"/>
          </p:nvPr>
        </p:nvSpPr>
        <p:spPr bwMode="auto">
          <a:xfrm>
            <a:off x="681635" y="202337"/>
            <a:ext cx="226433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굴림" panose="020B0600000101010101" pitchFamily="50" charset="-127"/>
              </a:defRPr>
            </a:lvl1pPr>
          </a:lstStyle>
          <a:p>
            <a:r>
              <a:rPr lang="en-US" altLang="ko-KR"/>
              <a:t>&lt;month year&gt;</a:t>
            </a:r>
          </a:p>
        </p:txBody>
      </p:sp>
      <p:sp>
        <p:nvSpPr>
          <p:cNvPr id="3076" name="Rectangle 4"/>
          <p:cNvSpPr>
            <a:spLocks noGrp="1" noChangeArrowheads="1"/>
          </p:cNvSpPr>
          <p:nvPr>
            <p:ph type="ftr" sz="quarter" idx="2"/>
          </p:nvPr>
        </p:nvSpPr>
        <p:spPr bwMode="auto">
          <a:xfrm>
            <a:off x="4078917" y="9608946"/>
            <a:ext cx="2114935"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ea typeface="굴림" panose="020B0600000101010101" pitchFamily="50" charset="-127"/>
              </a:defRPr>
            </a:lvl1pPr>
          </a:lstStyle>
          <a:p>
            <a:r>
              <a:rPr lang="en-US" altLang="ko-KR"/>
              <a:t>&lt;author&gt;, &lt;company&gt;</a:t>
            </a:r>
          </a:p>
        </p:txBody>
      </p:sp>
      <p:sp>
        <p:nvSpPr>
          <p:cNvPr id="3077" name="Rectangle 5"/>
          <p:cNvSpPr>
            <a:spLocks noGrp="1" noChangeArrowheads="1"/>
          </p:cNvSpPr>
          <p:nvPr>
            <p:ph type="sldNum" sz="quarter" idx="3"/>
          </p:nvPr>
        </p:nvSpPr>
        <p:spPr bwMode="auto">
          <a:xfrm>
            <a:off x="2644060" y="9608946"/>
            <a:ext cx="1358601"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ea typeface="굴림" panose="020B0600000101010101" pitchFamily="50" charset="-127"/>
              </a:defRPr>
            </a:lvl1pPr>
          </a:lstStyle>
          <a:p>
            <a:r>
              <a:rPr lang="en-US" altLang="ko-KR"/>
              <a:t>Page </a:t>
            </a:r>
            <a:fld id="{B02C1AF3-8C1B-46BC-BDA2-473D5AB0D7F7}" type="slidenum">
              <a:rPr lang="en-US" altLang="ko-KR"/>
              <a:pPr/>
              <a:t>‹#›</a:t>
            </a:fld>
            <a:endParaRPr lang="en-US" altLang="ko-KR"/>
          </a:p>
        </p:txBody>
      </p:sp>
      <p:sp>
        <p:nvSpPr>
          <p:cNvPr id="3078" name="Line 6"/>
          <p:cNvSpPr>
            <a:spLocks noChangeShapeType="1"/>
          </p:cNvSpPr>
          <p:nvPr/>
        </p:nvSpPr>
        <p:spPr bwMode="auto">
          <a:xfrm>
            <a:off x="680079" y="414384"/>
            <a:ext cx="543751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3079" name="Rectangle 7"/>
          <p:cNvSpPr>
            <a:spLocks noChangeArrowheads="1"/>
          </p:cNvSpPr>
          <p:nvPr/>
        </p:nvSpPr>
        <p:spPr bwMode="auto">
          <a:xfrm>
            <a:off x="680079" y="9608946"/>
            <a:ext cx="69719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ko-KR" sz="1200">
                <a:ea typeface="굴림" panose="020B0600000101010101" pitchFamily="50" charset="-127"/>
              </a:rPr>
              <a:t>Submission</a:t>
            </a:r>
          </a:p>
        </p:txBody>
      </p:sp>
      <p:sp>
        <p:nvSpPr>
          <p:cNvPr id="3080" name="Line 8"/>
          <p:cNvSpPr>
            <a:spLocks noChangeShapeType="1"/>
          </p:cNvSpPr>
          <p:nvPr/>
        </p:nvSpPr>
        <p:spPr bwMode="auto">
          <a:xfrm>
            <a:off x="680079" y="9597058"/>
            <a:ext cx="5588473"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extLst>
      <p:ext uri="{BB962C8B-B14F-4D97-AF65-F5344CB8AC3E}">
        <p14:creationId xmlns:p14="http://schemas.microsoft.com/office/powerpoint/2010/main" val="36340936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98837" y="117422"/>
            <a:ext cx="2759222"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굴림" panose="020B0600000101010101" pitchFamily="50" charset="-127"/>
              </a:defRPr>
            </a:lvl1pPr>
          </a:lstStyle>
          <a:p>
            <a:r>
              <a:rPr lang="en-US" altLang="ko-KR"/>
              <a:t>doc.: IEEE 802.15-&lt;doc#&gt;</a:t>
            </a:r>
          </a:p>
        </p:txBody>
      </p:sp>
      <p:sp>
        <p:nvSpPr>
          <p:cNvPr id="2051" name="Rectangle 3"/>
          <p:cNvSpPr>
            <a:spLocks noGrp="1" noChangeArrowheads="1"/>
          </p:cNvSpPr>
          <p:nvPr>
            <p:ph type="dt" idx="1"/>
          </p:nvPr>
        </p:nvSpPr>
        <p:spPr bwMode="auto">
          <a:xfrm>
            <a:off x="641173" y="117422"/>
            <a:ext cx="2682965"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굴림" panose="020B0600000101010101" pitchFamily="50" charset="-127"/>
              </a:defRPr>
            </a:lvl1pPr>
          </a:lstStyle>
          <a:p>
            <a:r>
              <a:rPr lang="en-US" altLang="ko-KR" dirty="0" smtClean="0"/>
              <a:t>&lt;July 2014&gt;</a:t>
            </a:r>
            <a:endParaRPr lang="en-US" altLang="ko-KR" dirty="0"/>
          </a:p>
        </p:txBody>
      </p:sp>
      <p:sp>
        <p:nvSpPr>
          <p:cNvPr id="2052" name="Rectangle 4"/>
          <p:cNvSpPr>
            <a:spLocks noGrp="1" noRot="1" noChangeAspect="1" noChangeArrowheads="1" noTextEdit="1"/>
          </p:cNvSpPr>
          <p:nvPr>
            <p:ph type="sldImg" idx="2"/>
          </p:nvPr>
        </p:nvSpPr>
        <p:spPr bwMode="auto">
          <a:xfrm>
            <a:off x="925513" y="750888"/>
            <a:ext cx="4946650" cy="3709987"/>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05734" y="4716162"/>
            <a:ext cx="4986207" cy="44682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2054" name="Rectangle 6"/>
          <p:cNvSpPr>
            <a:spLocks noGrp="1" noChangeArrowheads="1"/>
          </p:cNvSpPr>
          <p:nvPr>
            <p:ph type="ftr" sz="quarter" idx="4"/>
          </p:nvPr>
        </p:nvSpPr>
        <p:spPr bwMode="auto">
          <a:xfrm>
            <a:off x="3697636" y="9612343"/>
            <a:ext cx="246042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ea typeface="굴림" panose="020B0600000101010101" pitchFamily="50" charset="-127"/>
              </a:defRPr>
            </a:lvl5pPr>
          </a:lstStyle>
          <a:p>
            <a:pPr lvl="4"/>
            <a:r>
              <a:rPr lang="en-US" altLang="ko-KR"/>
              <a:t>&lt;author&gt;, &lt;company&gt;</a:t>
            </a:r>
          </a:p>
        </p:txBody>
      </p:sp>
      <p:sp>
        <p:nvSpPr>
          <p:cNvPr id="2055" name="Rectangle 7"/>
          <p:cNvSpPr>
            <a:spLocks noGrp="1" noChangeArrowheads="1"/>
          </p:cNvSpPr>
          <p:nvPr>
            <p:ph type="sldNum" sz="quarter" idx="5"/>
          </p:nvPr>
        </p:nvSpPr>
        <p:spPr bwMode="auto">
          <a:xfrm>
            <a:off x="2875939" y="9612343"/>
            <a:ext cx="7859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ea typeface="굴림" panose="020B0600000101010101" pitchFamily="50" charset="-127"/>
              </a:defRPr>
            </a:lvl1pPr>
          </a:lstStyle>
          <a:p>
            <a:r>
              <a:rPr lang="en-US" altLang="ko-KR"/>
              <a:t>Page </a:t>
            </a:r>
            <a:fld id="{276B8D11-90D3-471A-8BA6-09796FEB0620}" type="slidenum">
              <a:rPr lang="en-US" altLang="ko-KR"/>
              <a:pPr/>
              <a:t>‹#›</a:t>
            </a:fld>
            <a:endParaRPr lang="en-US" altLang="ko-KR"/>
          </a:p>
        </p:txBody>
      </p:sp>
      <p:sp>
        <p:nvSpPr>
          <p:cNvPr id="2056" name="Rectangle 8"/>
          <p:cNvSpPr>
            <a:spLocks noChangeArrowheads="1"/>
          </p:cNvSpPr>
          <p:nvPr/>
        </p:nvSpPr>
        <p:spPr bwMode="auto">
          <a:xfrm>
            <a:off x="709648" y="9612343"/>
            <a:ext cx="69719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ko-KR">
                <a:ea typeface="굴림" panose="020B0600000101010101" pitchFamily="50" charset="-127"/>
              </a:rPr>
              <a:t>Submission</a:t>
            </a:r>
          </a:p>
        </p:txBody>
      </p:sp>
      <p:sp>
        <p:nvSpPr>
          <p:cNvPr id="2057" name="Line 9"/>
          <p:cNvSpPr>
            <a:spLocks noChangeShapeType="1"/>
          </p:cNvSpPr>
          <p:nvPr/>
        </p:nvSpPr>
        <p:spPr bwMode="auto">
          <a:xfrm>
            <a:off x="709648" y="9610645"/>
            <a:ext cx="537838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2058" name="Line 10"/>
          <p:cNvSpPr>
            <a:spLocks noChangeShapeType="1"/>
          </p:cNvSpPr>
          <p:nvPr/>
        </p:nvSpPr>
        <p:spPr bwMode="auto">
          <a:xfrm>
            <a:off x="634948" y="317581"/>
            <a:ext cx="552778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extLst>
      <p:ext uri="{BB962C8B-B14F-4D97-AF65-F5344CB8AC3E}">
        <p14:creationId xmlns:p14="http://schemas.microsoft.com/office/powerpoint/2010/main" val="297517786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1143000" y="1122363"/>
            <a:ext cx="6858000" cy="2387600"/>
          </a:xfrm>
        </p:spPr>
        <p:txBody>
          <a:bodyPr anchor="b"/>
          <a:lstStyle>
            <a:lvl1pPr algn="ctr">
              <a:defRPr sz="6000"/>
            </a:lvl1pPr>
          </a:lstStyle>
          <a:p>
            <a:r>
              <a:rPr lang="ko-KR" altLang="en-US" smtClean="0"/>
              <a:t>마스터 제목 스타일 편집</a:t>
            </a:r>
            <a:endParaRPr lang="ko-KR" altLang="en-US"/>
          </a:p>
        </p:txBody>
      </p:sp>
      <p:sp>
        <p:nvSpPr>
          <p:cNvPr id="3" name="부제목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p:txBody>
          <a:bodyPr/>
          <a:lstStyle>
            <a:lvl1pPr>
              <a:defRPr/>
            </a:lvl1pPr>
          </a:lstStyle>
          <a:p>
            <a:r>
              <a:rPr lang="en-US" altLang="ko-KR" smtClean="0"/>
              <a:t>Jan. 2016</a:t>
            </a:r>
            <a:endParaRPr lang="en-US" altLang="ko-KR"/>
          </a:p>
        </p:txBody>
      </p:sp>
      <p:sp>
        <p:nvSpPr>
          <p:cNvPr id="5" name="바닥글 개체 틀 4"/>
          <p:cNvSpPr>
            <a:spLocks noGrp="1"/>
          </p:cNvSpPr>
          <p:nvPr>
            <p:ph type="ftr" sz="quarter" idx="11"/>
          </p:nvPr>
        </p:nvSpPr>
        <p:spPr/>
        <p:txBody>
          <a:bodyPr/>
          <a:lstStyle>
            <a:lvl1pPr>
              <a:defRPr/>
            </a:lvl1pPr>
          </a:lstStyle>
          <a:p>
            <a:r>
              <a:rPr lang="en-US" altLang="ko-KR" smtClean="0"/>
              <a:t>Byung-Jae Kwak et al.</a:t>
            </a:r>
            <a:endParaRPr lang="en-US" altLang="ko-KR"/>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B8D30027-384D-4803-84C0-A1A944A99BF7}" type="slidenum">
              <a:rPr lang="en-US" altLang="ko-KR"/>
              <a:pPr/>
              <a:t>‹#›</a:t>
            </a:fld>
            <a:endParaRPr lang="en-US" altLang="ko-KR"/>
          </a:p>
        </p:txBody>
      </p:sp>
    </p:spTree>
    <p:extLst>
      <p:ext uri="{BB962C8B-B14F-4D97-AF65-F5344CB8AC3E}">
        <p14:creationId xmlns:p14="http://schemas.microsoft.com/office/powerpoint/2010/main" val="24022947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a:lvl1pPr>
          </a:lstStyle>
          <a:p>
            <a:r>
              <a:rPr lang="en-US" altLang="ko-KR" smtClean="0"/>
              <a:t>Jan. 2016</a:t>
            </a:r>
            <a:endParaRPr lang="en-US" altLang="ko-KR"/>
          </a:p>
        </p:txBody>
      </p:sp>
      <p:sp>
        <p:nvSpPr>
          <p:cNvPr id="5" name="바닥글 개체 틀 4"/>
          <p:cNvSpPr>
            <a:spLocks noGrp="1"/>
          </p:cNvSpPr>
          <p:nvPr>
            <p:ph type="ftr" sz="quarter" idx="11"/>
          </p:nvPr>
        </p:nvSpPr>
        <p:spPr/>
        <p:txBody>
          <a:bodyPr/>
          <a:lstStyle>
            <a:lvl1pPr>
              <a:defRPr/>
            </a:lvl1pPr>
          </a:lstStyle>
          <a:p>
            <a:r>
              <a:rPr lang="en-US" altLang="ko-KR" smtClean="0"/>
              <a:t>Byung-Jae Kwak et al.</a:t>
            </a:r>
            <a:endParaRPr lang="en-US" altLang="ko-KR"/>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03BB23F7-C4DA-4A2D-845E-9E9A4DA1CE3D}" type="slidenum">
              <a:rPr lang="en-US" altLang="ko-KR"/>
              <a:pPr/>
              <a:t>‹#›</a:t>
            </a:fld>
            <a:endParaRPr lang="en-US" altLang="ko-KR"/>
          </a:p>
        </p:txBody>
      </p:sp>
    </p:spTree>
    <p:extLst>
      <p:ext uri="{BB962C8B-B14F-4D97-AF65-F5344CB8AC3E}">
        <p14:creationId xmlns:p14="http://schemas.microsoft.com/office/powerpoint/2010/main" val="36686535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a:lvl1pPr>
          </a:lstStyle>
          <a:p>
            <a:r>
              <a:rPr lang="en-US" altLang="ko-KR" smtClean="0"/>
              <a:t>Jan. 2016</a:t>
            </a:r>
            <a:endParaRPr lang="en-US" altLang="ko-KR"/>
          </a:p>
        </p:txBody>
      </p:sp>
      <p:sp>
        <p:nvSpPr>
          <p:cNvPr id="5" name="바닥글 개체 틀 4"/>
          <p:cNvSpPr>
            <a:spLocks noGrp="1"/>
          </p:cNvSpPr>
          <p:nvPr>
            <p:ph type="ftr" sz="quarter" idx="11"/>
          </p:nvPr>
        </p:nvSpPr>
        <p:spPr/>
        <p:txBody>
          <a:bodyPr/>
          <a:lstStyle>
            <a:lvl1pPr>
              <a:defRPr/>
            </a:lvl1pPr>
          </a:lstStyle>
          <a:p>
            <a:r>
              <a:rPr lang="en-US" altLang="ko-KR" smtClean="0"/>
              <a:t>Byung-Jae Kwak et al.</a:t>
            </a:r>
            <a:endParaRPr lang="en-US" altLang="ko-KR"/>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772C53B2-473D-45C3-A3AC-4199E5C5417A}" type="slidenum">
              <a:rPr lang="en-US" altLang="ko-KR"/>
              <a:pPr/>
              <a:t>‹#›</a:t>
            </a:fld>
            <a:endParaRPr lang="en-US" altLang="ko-KR"/>
          </a:p>
        </p:txBody>
      </p:sp>
    </p:spTree>
    <p:extLst>
      <p:ext uri="{BB962C8B-B14F-4D97-AF65-F5344CB8AC3E}">
        <p14:creationId xmlns:p14="http://schemas.microsoft.com/office/powerpoint/2010/main" val="13183458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a:lvl1pPr>
          </a:lstStyle>
          <a:p>
            <a:r>
              <a:rPr lang="en-US" altLang="ko-KR" smtClean="0"/>
              <a:t>Jan. 2016</a:t>
            </a:r>
            <a:endParaRPr lang="en-US" altLang="ko-KR"/>
          </a:p>
        </p:txBody>
      </p:sp>
      <p:sp>
        <p:nvSpPr>
          <p:cNvPr id="5" name="바닥글 개체 틀 4"/>
          <p:cNvSpPr>
            <a:spLocks noGrp="1"/>
          </p:cNvSpPr>
          <p:nvPr>
            <p:ph type="ftr" sz="quarter" idx="11"/>
          </p:nvPr>
        </p:nvSpPr>
        <p:spPr/>
        <p:txBody>
          <a:bodyPr/>
          <a:lstStyle>
            <a:lvl1pPr>
              <a:defRPr/>
            </a:lvl1pPr>
          </a:lstStyle>
          <a:p>
            <a:r>
              <a:rPr lang="en-US" altLang="ko-KR" smtClean="0"/>
              <a:t>Byung-Jae Kwak et al.</a:t>
            </a:r>
            <a:endParaRPr lang="en-US" altLang="ko-KR"/>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EAA70843-7CE7-4AC8-AE08-BF17C6F76979}" type="slidenum">
              <a:rPr lang="en-US" altLang="ko-KR"/>
              <a:pPr/>
              <a:t>‹#›</a:t>
            </a:fld>
            <a:endParaRPr lang="en-US" altLang="ko-KR"/>
          </a:p>
        </p:txBody>
      </p:sp>
    </p:spTree>
    <p:extLst>
      <p:ext uri="{BB962C8B-B14F-4D97-AF65-F5344CB8AC3E}">
        <p14:creationId xmlns:p14="http://schemas.microsoft.com/office/powerpoint/2010/main" val="798598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623888" y="1709738"/>
            <a:ext cx="7886700" cy="2852737"/>
          </a:xfrm>
        </p:spPr>
        <p:txBody>
          <a:bodyPr anchor="b"/>
          <a:lstStyle>
            <a:lvl1pPr>
              <a:defRPr sz="6000"/>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ko-KR" altLang="en-US" smtClean="0"/>
              <a:t>마스터 텍스트 스타일을 편집합니다</a:t>
            </a:r>
          </a:p>
        </p:txBody>
      </p:sp>
      <p:sp>
        <p:nvSpPr>
          <p:cNvPr id="4" name="날짜 개체 틀 3"/>
          <p:cNvSpPr>
            <a:spLocks noGrp="1"/>
          </p:cNvSpPr>
          <p:nvPr>
            <p:ph type="dt" sz="half" idx="10"/>
          </p:nvPr>
        </p:nvSpPr>
        <p:spPr/>
        <p:txBody>
          <a:bodyPr/>
          <a:lstStyle>
            <a:lvl1pPr>
              <a:defRPr/>
            </a:lvl1pPr>
          </a:lstStyle>
          <a:p>
            <a:r>
              <a:rPr lang="en-US" altLang="ko-KR" smtClean="0"/>
              <a:t>Jan. 2016</a:t>
            </a:r>
            <a:endParaRPr lang="en-US" altLang="ko-KR"/>
          </a:p>
        </p:txBody>
      </p:sp>
      <p:sp>
        <p:nvSpPr>
          <p:cNvPr id="5" name="바닥글 개체 틀 4"/>
          <p:cNvSpPr>
            <a:spLocks noGrp="1"/>
          </p:cNvSpPr>
          <p:nvPr>
            <p:ph type="ftr" sz="quarter" idx="11"/>
          </p:nvPr>
        </p:nvSpPr>
        <p:spPr/>
        <p:txBody>
          <a:bodyPr/>
          <a:lstStyle>
            <a:lvl1pPr>
              <a:defRPr/>
            </a:lvl1pPr>
          </a:lstStyle>
          <a:p>
            <a:r>
              <a:rPr lang="en-US" altLang="ko-KR" smtClean="0"/>
              <a:t>Byung-Jae Kwak et al.</a:t>
            </a:r>
            <a:endParaRPr lang="en-US" altLang="ko-KR"/>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7745E619-3B3D-48A6-920B-61C97E1F5C9E}" type="slidenum">
              <a:rPr lang="en-US" altLang="ko-KR"/>
              <a:pPr/>
              <a:t>‹#›</a:t>
            </a:fld>
            <a:endParaRPr lang="en-US" altLang="ko-KR"/>
          </a:p>
        </p:txBody>
      </p:sp>
    </p:spTree>
    <p:extLst>
      <p:ext uri="{BB962C8B-B14F-4D97-AF65-F5344CB8AC3E}">
        <p14:creationId xmlns:p14="http://schemas.microsoft.com/office/powerpoint/2010/main" val="38782227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날짜 개체 틀 4"/>
          <p:cNvSpPr>
            <a:spLocks noGrp="1"/>
          </p:cNvSpPr>
          <p:nvPr>
            <p:ph type="dt" sz="half" idx="10"/>
          </p:nvPr>
        </p:nvSpPr>
        <p:spPr/>
        <p:txBody>
          <a:bodyPr/>
          <a:lstStyle>
            <a:lvl1pPr>
              <a:defRPr/>
            </a:lvl1pPr>
          </a:lstStyle>
          <a:p>
            <a:r>
              <a:rPr lang="en-US" altLang="ko-KR" smtClean="0"/>
              <a:t>Jan. 2016</a:t>
            </a:r>
            <a:endParaRPr lang="en-US" altLang="ko-KR"/>
          </a:p>
        </p:txBody>
      </p:sp>
      <p:sp>
        <p:nvSpPr>
          <p:cNvPr id="6" name="바닥글 개체 틀 5"/>
          <p:cNvSpPr>
            <a:spLocks noGrp="1"/>
          </p:cNvSpPr>
          <p:nvPr>
            <p:ph type="ftr" sz="quarter" idx="11"/>
          </p:nvPr>
        </p:nvSpPr>
        <p:spPr/>
        <p:txBody>
          <a:bodyPr/>
          <a:lstStyle>
            <a:lvl1pPr>
              <a:defRPr/>
            </a:lvl1pPr>
          </a:lstStyle>
          <a:p>
            <a:r>
              <a:rPr lang="en-US" altLang="ko-KR" smtClean="0"/>
              <a:t>Byung-Jae Kwak et al.</a:t>
            </a:r>
            <a:endParaRPr lang="en-US" altLang="ko-KR"/>
          </a:p>
        </p:txBody>
      </p:sp>
      <p:sp>
        <p:nvSpPr>
          <p:cNvPr id="7" name="슬라이드 번호 개체 틀 6"/>
          <p:cNvSpPr>
            <a:spLocks noGrp="1"/>
          </p:cNvSpPr>
          <p:nvPr>
            <p:ph type="sldNum" sz="quarter" idx="12"/>
          </p:nvPr>
        </p:nvSpPr>
        <p:spPr/>
        <p:txBody>
          <a:bodyPr/>
          <a:lstStyle>
            <a:lvl1pPr>
              <a:defRPr/>
            </a:lvl1pPr>
          </a:lstStyle>
          <a:p>
            <a:r>
              <a:rPr lang="en-US" altLang="ko-KR"/>
              <a:t>Slide </a:t>
            </a:r>
            <a:fld id="{EC9DB68D-2A1C-4745-94AD-F229901E82EB}" type="slidenum">
              <a:rPr lang="en-US" altLang="ko-KR"/>
              <a:pPr/>
              <a:t>‹#›</a:t>
            </a:fld>
            <a:endParaRPr lang="en-US" altLang="ko-KR"/>
          </a:p>
        </p:txBody>
      </p:sp>
    </p:spTree>
    <p:extLst>
      <p:ext uri="{BB962C8B-B14F-4D97-AF65-F5344CB8AC3E}">
        <p14:creationId xmlns:p14="http://schemas.microsoft.com/office/powerpoint/2010/main" val="24342828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630238" y="365125"/>
            <a:ext cx="7886700" cy="1325563"/>
          </a:xfrm>
        </p:spPr>
        <p:txBody>
          <a:body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630238" y="2505075"/>
            <a:ext cx="3868737" cy="368458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29150" y="2505075"/>
            <a:ext cx="3887788" cy="368458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날짜 개체 틀 6"/>
          <p:cNvSpPr>
            <a:spLocks noGrp="1"/>
          </p:cNvSpPr>
          <p:nvPr>
            <p:ph type="dt" sz="half" idx="10"/>
          </p:nvPr>
        </p:nvSpPr>
        <p:spPr/>
        <p:txBody>
          <a:bodyPr/>
          <a:lstStyle>
            <a:lvl1pPr>
              <a:defRPr/>
            </a:lvl1pPr>
          </a:lstStyle>
          <a:p>
            <a:r>
              <a:rPr lang="en-US" altLang="ko-KR" smtClean="0"/>
              <a:t>Jan. 2016</a:t>
            </a:r>
            <a:endParaRPr lang="en-US" altLang="ko-KR"/>
          </a:p>
        </p:txBody>
      </p:sp>
      <p:sp>
        <p:nvSpPr>
          <p:cNvPr id="8" name="바닥글 개체 틀 7"/>
          <p:cNvSpPr>
            <a:spLocks noGrp="1"/>
          </p:cNvSpPr>
          <p:nvPr>
            <p:ph type="ftr" sz="quarter" idx="11"/>
          </p:nvPr>
        </p:nvSpPr>
        <p:spPr/>
        <p:txBody>
          <a:bodyPr/>
          <a:lstStyle>
            <a:lvl1pPr>
              <a:defRPr/>
            </a:lvl1pPr>
          </a:lstStyle>
          <a:p>
            <a:r>
              <a:rPr lang="en-US" altLang="ko-KR" smtClean="0"/>
              <a:t>Byung-Jae Kwak et al.</a:t>
            </a:r>
            <a:endParaRPr lang="en-US" altLang="ko-KR"/>
          </a:p>
        </p:txBody>
      </p:sp>
      <p:sp>
        <p:nvSpPr>
          <p:cNvPr id="9" name="슬라이드 번호 개체 틀 8"/>
          <p:cNvSpPr>
            <a:spLocks noGrp="1"/>
          </p:cNvSpPr>
          <p:nvPr>
            <p:ph type="sldNum" sz="quarter" idx="12"/>
          </p:nvPr>
        </p:nvSpPr>
        <p:spPr/>
        <p:txBody>
          <a:bodyPr/>
          <a:lstStyle>
            <a:lvl1pPr>
              <a:defRPr/>
            </a:lvl1pPr>
          </a:lstStyle>
          <a:p>
            <a:r>
              <a:rPr lang="en-US" altLang="ko-KR"/>
              <a:t>Slide </a:t>
            </a:r>
            <a:fld id="{65F092C9-26A0-41B4-BB02-309DFC997FF4}" type="slidenum">
              <a:rPr lang="en-US" altLang="ko-KR"/>
              <a:pPr/>
              <a:t>‹#›</a:t>
            </a:fld>
            <a:endParaRPr lang="en-US" altLang="ko-KR"/>
          </a:p>
        </p:txBody>
      </p:sp>
    </p:spTree>
    <p:extLst>
      <p:ext uri="{BB962C8B-B14F-4D97-AF65-F5344CB8AC3E}">
        <p14:creationId xmlns:p14="http://schemas.microsoft.com/office/powerpoint/2010/main" val="4775221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p:txBody>
          <a:bodyPr/>
          <a:lstStyle>
            <a:lvl1pPr>
              <a:defRPr/>
            </a:lvl1pPr>
          </a:lstStyle>
          <a:p>
            <a:r>
              <a:rPr lang="en-US" altLang="ko-KR" smtClean="0"/>
              <a:t>Jan. 2016</a:t>
            </a:r>
            <a:endParaRPr lang="en-US" altLang="ko-KR"/>
          </a:p>
        </p:txBody>
      </p:sp>
      <p:sp>
        <p:nvSpPr>
          <p:cNvPr id="4" name="바닥글 개체 틀 3"/>
          <p:cNvSpPr>
            <a:spLocks noGrp="1"/>
          </p:cNvSpPr>
          <p:nvPr>
            <p:ph type="ftr" sz="quarter" idx="11"/>
          </p:nvPr>
        </p:nvSpPr>
        <p:spPr/>
        <p:txBody>
          <a:bodyPr/>
          <a:lstStyle>
            <a:lvl1pPr>
              <a:defRPr/>
            </a:lvl1pPr>
          </a:lstStyle>
          <a:p>
            <a:r>
              <a:rPr lang="en-US" altLang="ko-KR" smtClean="0"/>
              <a:t>Byung-Jae Kwak et al.</a:t>
            </a:r>
            <a:endParaRPr lang="en-US" altLang="ko-KR"/>
          </a:p>
        </p:txBody>
      </p:sp>
      <p:sp>
        <p:nvSpPr>
          <p:cNvPr id="5" name="슬라이드 번호 개체 틀 4"/>
          <p:cNvSpPr>
            <a:spLocks noGrp="1"/>
          </p:cNvSpPr>
          <p:nvPr>
            <p:ph type="sldNum" sz="quarter" idx="12"/>
          </p:nvPr>
        </p:nvSpPr>
        <p:spPr/>
        <p:txBody>
          <a:bodyPr/>
          <a:lstStyle>
            <a:lvl1pPr>
              <a:defRPr/>
            </a:lvl1pPr>
          </a:lstStyle>
          <a:p>
            <a:r>
              <a:rPr lang="en-US" altLang="ko-KR"/>
              <a:t>Slide </a:t>
            </a:r>
            <a:fld id="{EDD56E08-5369-46AE-A8AC-C385499601AC}" type="slidenum">
              <a:rPr lang="en-US" altLang="ko-KR"/>
              <a:pPr/>
              <a:t>‹#›</a:t>
            </a:fld>
            <a:endParaRPr lang="en-US" altLang="ko-KR"/>
          </a:p>
        </p:txBody>
      </p:sp>
    </p:spTree>
    <p:extLst>
      <p:ext uri="{BB962C8B-B14F-4D97-AF65-F5344CB8AC3E}">
        <p14:creationId xmlns:p14="http://schemas.microsoft.com/office/powerpoint/2010/main" val="33808045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lvl1pPr>
              <a:defRPr/>
            </a:lvl1pPr>
          </a:lstStyle>
          <a:p>
            <a:r>
              <a:rPr lang="en-US" altLang="ko-KR" smtClean="0"/>
              <a:t>Jan. 2016</a:t>
            </a:r>
            <a:endParaRPr lang="en-US" altLang="ko-KR"/>
          </a:p>
        </p:txBody>
      </p:sp>
      <p:sp>
        <p:nvSpPr>
          <p:cNvPr id="3" name="바닥글 개체 틀 2"/>
          <p:cNvSpPr>
            <a:spLocks noGrp="1"/>
          </p:cNvSpPr>
          <p:nvPr>
            <p:ph type="ftr" sz="quarter" idx="11"/>
          </p:nvPr>
        </p:nvSpPr>
        <p:spPr/>
        <p:txBody>
          <a:bodyPr/>
          <a:lstStyle>
            <a:lvl1pPr>
              <a:defRPr/>
            </a:lvl1pPr>
          </a:lstStyle>
          <a:p>
            <a:r>
              <a:rPr lang="en-US" altLang="ko-KR" smtClean="0"/>
              <a:t>Byung-Jae Kwak et al.</a:t>
            </a:r>
            <a:endParaRPr lang="en-US" altLang="ko-KR"/>
          </a:p>
        </p:txBody>
      </p:sp>
      <p:sp>
        <p:nvSpPr>
          <p:cNvPr id="4" name="슬라이드 번호 개체 틀 3"/>
          <p:cNvSpPr>
            <a:spLocks noGrp="1"/>
          </p:cNvSpPr>
          <p:nvPr>
            <p:ph type="sldNum" sz="quarter" idx="12"/>
          </p:nvPr>
        </p:nvSpPr>
        <p:spPr/>
        <p:txBody>
          <a:bodyPr/>
          <a:lstStyle>
            <a:lvl1pPr>
              <a:defRPr/>
            </a:lvl1pPr>
          </a:lstStyle>
          <a:p>
            <a:r>
              <a:rPr lang="en-US" altLang="ko-KR"/>
              <a:t>Slide </a:t>
            </a:r>
            <a:fld id="{824D378B-5511-4351-8419-ABCE3D0D633E}" type="slidenum">
              <a:rPr lang="en-US" altLang="ko-KR"/>
              <a:pPr/>
              <a:t>‹#›</a:t>
            </a:fld>
            <a:endParaRPr lang="en-US" altLang="ko-KR"/>
          </a:p>
        </p:txBody>
      </p:sp>
    </p:spTree>
    <p:extLst>
      <p:ext uri="{BB962C8B-B14F-4D97-AF65-F5344CB8AC3E}">
        <p14:creationId xmlns:p14="http://schemas.microsoft.com/office/powerpoint/2010/main" val="38896466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630238" y="457200"/>
            <a:ext cx="2949575" cy="1600200"/>
          </a:xfrm>
        </p:spPr>
        <p:txBody>
          <a:bodyPr anchor="b"/>
          <a:lstStyle>
            <a:lvl1pPr>
              <a:defRPr sz="3200"/>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lvl1pPr>
              <a:defRPr/>
            </a:lvl1pPr>
          </a:lstStyle>
          <a:p>
            <a:r>
              <a:rPr lang="en-US" altLang="ko-KR" smtClean="0"/>
              <a:t>Jan. 2016</a:t>
            </a:r>
            <a:endParaRPr lang="en-US" altLang="ko-KR"/>
          </a:p>
        </p:txBody>
      </p:sp>
      <p:sp>
        <p:nvSpPr>
          <p:cNvPr id="6" name="바닥글 개체 틀 5"/>
          <p:cNvSpPr>
            <a:spLocks noGrp="1"/>
          </p:cNvSpPr>
          <p:nvPr>
            <p:ph type="ftr" sz="quarter" idx="11"/>
          </p:nvPr>
        </p:nvSpPr>
        <p:spPr/>
        <p:txBody>
          <a:bodyPr/>
          <a:lstStyle>
            <a:lvl1pPr>
              <a:defRPr/>
            </a:lvl1pPr>
          </a:lstStyle>
          <a:p>
            <a:r>
              <a:rPr lang="en-US" altLang="ko-KR" smtClean="0"/>
              <a:t>Byung-Jae Kwak et al.</a:t>
            </a:r>
            <a:endParaRPr lang="en-US" altLang="ko-KR"/>
          </a:p>
        </p:txBody>
      </p:sp>
      <p:sp>
        <p:nvSpPr>
          <p:cNvPr id="7" name="슬라이드 번호 개체 틀 6"/>
          <p:cNvSpPr>
            <a:spLocks noGrp="1"/>
          </p:cNvSpPr>
          <p:nvPr>
            <p:ph type="sldNum" sz="quarter" idx="12"/>
          </p:nvPr>
        </p:nvSpPr>
        <p:spPr/>
        <p:txBody>
          <a:bodyPr/>
          <a:lstStyle>
            <a:lvl1pPr>
              <a:defRPr/>
            </a:lvl1pPr>
          </a:lstStyle>
          <a:p>
            <a:r>
              <a:rPr lang="en-US" altLang="ko-KR"/>
              <a:t>Slide </a:t>
            </a:r>
            <a:fld id="{015B5C57-5D71-4B8F-9467-25A4EFA4F101}" type="slidenum">
              <a:rPr lang="en-US" altLang="ko-KR"/>
              <a:pPr/>
              <a:t>‹#›</a:t>
            </a:fld>
            <a:endParaRPr lang="en-US" altLang="ko-KR"/>
          </a:p>
        </p:txBody>
      </p:sp>
    </p:spTree>
    <p:extLst>
      <p:ext uri="{BB962C8B-B14F-4D97-AF65-F5344CB8AC3E}">
        <p14:creationId xmlns:p14="http://schemas.microsoft.com/office/powerpoint/2010/main" val="21147021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630238" y="457200"/>
            <a:ext cx="2949575" cy="1600200"/>
          </a:xfrm>
        </p:spPr>
        <p:txBody>
          <a:bodyPr anchor="b"/>
          <a:lstStyle>
            <a:lvl1pPr>
              <a:defRPr sz="3200"/>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ko-KR" altLang="en-US" smtClean="0"/>
              <a:t>그림을 추가하려면 아이콘을 클릭하십시오</a:t>
            </a:r>
            <a:endParaRPr lang="ko-KR" altLang="en-US"/>
          </a:p>
        </p:txBody>
      </p:sp>
      <p:sp>
        <p:nvSpPr>
          <p:cNvPr id="4" name="텍스트 개체 틀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lvl1pPr>
              <a:defRPr/>
            </a:lvl1pPr>
          </a:lstStyle>
          <a:p>
            <a:r>
              <a:rPr lang="en-US" altLang="ko-KR" smtClean="0"/>
              <a:t>Jan. 2016</a:t>
            </a:r>
            <a:endParaRPr lang="en-US" altLang="ko-KR"/>
          </a:p>
        </p:txBody>
      </p:sp>
      <p:sp>
        <p:nvSpPr>
          <p:cNvPr id="6" name="바닥글 개체 틀 5"/>
          <p:cNvSpPr>
            <a:spLocks noGrp="1"/>
          </p:cNvSpPr>
          <p:nvPr>
            <p:ph type="ftr" sz="quarter" idx="11"/>
          </p:nvPr>
        </p:nvSpPr>
        <p:spPr/>
        <p:txBody>
          <a:bodyPr/>
          <a:lstStyle>
            <a:lvl1pPr>
              <a:defRPr/>
            </a:lvl1pPr>
          </a:lstStyle>
          <a:p>
            <a:r>
              <a:rPr lang="en-US" altLang="ko-KR" smtClean="0"/>
              <a:t>Byung-Jae Kwak et al.</a:t>
            </a:r>
            <a:endParaRPr lang="en-US" altLang="ko-KR"/>
          </a:p>
        </p:txBody>
      </p:sp>
      <p:sp>
        <p:nvSpPr>
          <p:cNvPr id="7" name="슬라이드 번호 개체 틀 6"/>
          <p:cNvSpPr>
            <a:spLocks noGrp="1"/>
          </p:cNvSpPr>
          <p:nvPr>
            <p:ph type="sldNum" sz="quarter" idx="12"/>
          </p:nvPr>
        </p:nvSpPr>
        <p:spPr/>
        <p:txBody>
          <a:bodyPr/>
          <a:lstStyle>
            <a:lvl1pPr>
              <a:defRPr/>
            </a:lvl1pPr>
          </a:lstStyle>
          <a:p>
            <a:r>
              <a:rPr lang="en-US" altLang="ko-KR"/>
              <a:t>Slide </a:t>
            </a:r>
            <a:fld id="{1E444081-1BB0-4E37-9153-1C90BFB5393A}" type="slidenum">
              <a:rPr lang="en-US" altLang="ko-KR"/>
              <a:pPr/>
              <a:t>‹#›</a:t>
            </a:fld>
            <a:endParaRPr lang="en-US" altLang="ko-KR"/>
          </a:p>
        </p:txBody>
      </p:sp>
    </p:spTree>
    <p:extLst>
      <p:ext uri="{BB962C8B-B14F-4D97-AF65-F5344CB8AC3E}">
        <p14:creationId xmlns:p14="http://schemas.microsoft.com/office/powerpoint/2010/main" val="7695534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ko-KR" altLang="en-US" smtClean="0"/>
              <a:t>마스터 제목 스타일 편집</a:t>
            </a:r>
            <a:endParaRPr lang="en-US" altLang="ko-KR"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altLang="ko-KR"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굴림" panose="020B0600000101010101" pitchFamily="50" charset="-127"/>
              </a:defRPr>
            </a:lvl1pPr>
          </a:lstStyle>
          <a:p>
            <a:r>
              <a:rPr lang="en-US" altLang="ko-KR" smtClean="0"/>
              <a:t>Jan. 2016</a:t>
            </a:r>
            <a:endParaRPr lang="en-US" altLang="ko-KR"/>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굴림" panose="020B0600000101010101" pitchFamily="50" charset="-127"/>
              </a:defRPr>
            </a:lvl1pPr>
          </a:lstStyle>
          <a:p>
            <a:r>
              <a:rPr lang="en-US" altLang="ko-KR" smtClean="0"/>
              <a:t>Byung-Jae Kwak et al.</a:t>
            </a:r>
            <a:endParaRPr lang="en-US" altLang="ko-K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굴림" panose="020B0600000101010101" pitchFamily="50" charset="-127"/>
              </a:defRPr>
            </a:lvl1pPr>
          </a:lstStyle>
          <a:p>
            <a:r>
              <a:rPr lang="en-US" altLang="ko-KR"/>
              <a:t>Slide </a:t>
            </a:r>
            <a:fld id="{D59B013A-0C5F-4B8F-9BBD-82EA96099D33}" type="slidenum">
              <a:rPr lang="en-US" altLang="ko-KR"/>
              <a:pPr/>
              <a:t>‹#›</a:t>
            </a:fld>
            <a:endParaRPr lang="en-US" altLang="ko-KR"/>
          </a:p>
        </p:txBody>
      </p:sp>
      <p:sp>
        <p:nvSpPr>
          <p:cNvPr id="1031" name="Rectangle 7"/>
          <p:cNvSpPr>
            <a:spLocks noChangeArrowheads="1"/>
          </p:cNvSpPr>
          <p:nvPr/>
        </p:nvSpPr>
        <p:spPr bwMode="auto">
          <a:xfrm>
            <a:off x="3131840" y="394156"/>
            <a:ext cx="532636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ko-KR" sz="1400" b="1" dirty="0">
                <a:ea typeface="굴림" panose="020B0600000101010101" pitchFamily="50" charset="-127"/>
              </a:rPr>
              <a:t>doc.: IEEE </a:t>
            </a:r>
            <a:r>
              <a:rPr lang="en-US" altLang="ko-KR" sz="1400" b="1" dirty="0" smtClean="0">
                <a:ea typeface="굴림" panose="020B0600000101010101" pitchFamily="50" charset="-127"/>
              </a:rPr>
              <a:t>802.15-16-0122-00-0008</a:t>
            </a:r>
            <a:endParaRPr lang="en-US" altLang="ko-KR" sz="1400" b="1" dirty="0">
              <a:ea typeface="굴림" panose="020B0600000101010101" pitchFamily="50"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ko-KR">
                <a:ea typeface="굴림" panose="020B0600000101010101"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latinLnBrk="1" hangingPunct="1">
        <a:spcBef>
          <a:spcPct val="0"/>
        </a:spcBef>
        <a:spcAft>
          <a:spcPct val="0"/>
        </a:spcAft>
        <a:defRPr sz="3600" kern="1200">
          <a:solidFill>
            <a:schemeClr val="tx2"/>
          </a:solidFill>
          <a:latin typeface="+mj-lt"/>
          <a:ea typeface="+mj-ea"/>
          <a:cs typeface="+mj-cs"/>
        </a:defRPr>
      </a:lvl1pPr>
      <a:lvl2pPr algn="ctr" rtl="0" eaLnBrk="1" fontAlgn="base" latinLnBrk="1" hangingPunct="1">
        <a:spcBef>
          <a:spcPct val="0"/>
        </a:spcBef>
        <a:spcAft>
          <a:spcPct val="0"/>
        </a:spcAft>
        <a:defRPr sz="3600">
          <a:solidFill>
            <a:schemeClr val="tx2"/>
          </a:solidFill>
          <a:latin typeface="Times New Roman" panose="02020603050405020304" pitchFamily="18" charset="0"/>
        </a:defRPr>
      </a:lvl2pPr>
      <a:lvl3pPr algn="ctr" rtl="0" eaLnBrk="1" fontAlgn="base" latinLnBrk="1" hangingPunct="1">
        <a:spcBef>
          <a:spcPct val="0"/>
        </a:spcBef>
        <a:spcAft>
          <a:spcPct val="0"/>
        </a:spcAft>
        <a:defRPr sz="3600">
          <a:solidFill>
            <a:schemeClr val="tx2"/>
          </a:solidFill>
          <a:latin typeface="Times New Roman" panose="02020603050405020304" pitchFamily="18" charset="0"/>
        </a:defRPr>
      </a:lvl3pPr>
      <a:lvl4pPr algn="ctr" rtl="0" eaLnBrk="1" fontAlgn="base" latinLnBrk="1" hangingPunct="1">
        <a:spcBef>
          <a:spcPct val="0"/>
        </a:spcBef>
        <a:spcAft>
          <a:spcPct val="0"/>
        </a:spcAft>
        <a:defRPr sz="3600">
          <a:solidFill>
            <a:schemeClr val="tx2"/>
          </a:solidFill>
          <a:latin typeface="Times New Roman" panose="02020603050405020304" pitchFamily="18" charset="0"/>
        </a:defRPr>
      </a:lvl4pPr>
      <a:lvl5pPr algn="ctr" rtl="0" eaLnBrk="1" fontAlgn="base" latinLnBrk="1"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latinLnBrk="1"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latinLnBrk="1"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latinLnBrk="1"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latinLnBrk="1"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latinLnBrk="1"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latinLnBrk="1"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latinLnBrk="1"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latinLnBrk="1"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latinLnBrk="1"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20.png"/><Relationship Id="rId7" Type="http://schemas.openxmlformats.org/officeDocument/2006/relationships/image" Target="../media/image16.png"/><Relationship Id="rId2" Type="http://schemas.openxmlformats.org/officeDocument/2006/relationships/image" Target="../media/image14.png"/><Relationship Id="rId1" Type="http://schemas.openxmlformats.org/officeDocument/2006/relationships/slideLayout" Target="../slideLayouts/slideLayout2.xml"/><Relationship Id="rId6" Type="http://schemas.openxmlformats.org/officeDocument/2006/relationships/image" Target="../media/image15.png"/><Relationship Id="rId5" Type="http://schemas.openxmlformats.org/officeDocument/2006/relationships/image" Target="../media/image140.png"/><Relationship Id="rId4" Type="http://schemas.openxmlformats.org/officeDocument/2006/relationships/image" Target="../media/image130.png"/></Relationships>
</file>

<file path=ppt/slides/_rels/slide12.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10.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2.png"/><Relationship Id="rId1" Type="http://schemas.openxmlformats.org/officeDocument/2006/relationships/slideLayout" Target="../slideLayouts/slideLayout2.xml"/><Relationship Id="rId4" Type="http://schemas.openxmlformats.org/officeDocument/2006/relationships/image" Target="../media/image25.png"/></Relationships>
</file>

<file path=ppt/slides/_rels/slide19.xml.rels><?xml version="1.0" encoding="UTF-8" standalone="yes"?>
<Relationships xmlns="http://schemas.openxmlformats.org/package/2006/relationships"><Relationship Id="rId3" Type="http://schemas.openxmlformats.org/officeDocument/2006/relationships/image" Target="../media/image250.png"/><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8" Type="http://schemas.openxmlformats.org/officeDocument/2006/relationships/image" Target="../media/image65.png"/><Relationship Id="rId3" Type="http://schemas.openxmlformats.org/officeDocument/2006/relationships/image" Target="../media/image401.png"/><Relationship Id="rId7" Type="http://schemas.openxmlformats.org/officeDocument/2006/relationships/image" Target="../media/image64.png"/><Relationship Id="rId2" Type="http://schemas.openxmlformats.org/officeDocument/2006/relationships/image" Target="../media/image7.png"/><Relationship Id="rId1" Type="http://schemas.openxmlformats.org/officeDocument/2006/relationships/slideLayout" Target="../slideLayouts/slideLayout2.xml"/><Relationship Id="rId6" Type="http://schemas.openxmlformats.org/officeDocument/2006/relationships/image" Target="../media/image63.png"/><Relationship Id="rId5" Type="http://schemas.openxmlformats.org/officeDocument/2006/relationships/image" Target="../media/image60.png"/><Relationship Id="rId10" Type="http://schemas.openxmlformats.org/officeDocument/2006/relationships/image" Target="../media/image67.png"/><Relationship Id="rId4" Type="http://schemas.openxmlformats.org/officeDocument/2006/relationships/image" Target="../media/image59.png"/><Relationship Id="rId9" Type="http://schemas.openxmlformats.org/officeDocument/2006/relationships/image" Target="../media/image66.png"/></Relationships>
</file>

<file path=ppt/slides/_rels/slide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0.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1"/>
          <p:cNvSpPr>
            <a:spLocks noGrp="1"/>
          </p:cNvSpPr>
          <p:nvPr>
            <p:ph type="dt" sz="half" idx="10"/>
          </p:nvPr>
        </p:nvSpPr>
        <p:spPr>
          <a:xfrm>
            <a:off x="685800" y="378281"/>
            <a:ext cx="1600200" cy="215444"/>
          </a:xfrm>
        </p:spPr>
        <p:txBody>
          <a:bodyPr/>
          <a:lstStyle/>
          <a:p>
            <a:r>
              <a:rPr lang="en-US" altLang="ko-KR" smtClean="0"/>
              <a:t>Jan. 2016</a:t>
            </a:r>
            <a:endParaRPr lang="en-US" altLang="ko-KR" dirty="0"/>
          </a:p>
        </p:txBody>
      </p:sp>
      <p:sp>
        <p:nvSpPr>
          <p:cNvPr id="5" name="바닥글 개체 틀 2"/>
          <p:cNvSpPr>
            <a:spLocks noGrp="1"/>
          </p:cNvSpPr>
          <p:nvPr>
            <p:ph type="ftr" sz="quarter" idx="11"/>
          </p:nvPr>
        </p:nvSpPr>
        <p:spPr/>
        <p:txBody>
          <a:bodyPr/>
          <a:lstStyle/>
          <a:p>
            <a:r>
              <a:rPr lang="en-US" altLang="ko-KR" smtClean="0"/>
              <a:t>Byung-Jae Kwak et al.</a:t>
            </a:r>
            <a:endParaRPr lang="en-US" altLang="ko-KR"/>
          </a:p>
        </p:txBody>
      </p:sp>
      <p:sp>
        <p:nvSpPr>
          <p:cNvPr id="6" name="슬라이드 번호 개체 틀 3"/>
          <p:cNvSpPr>
            <a:spLocks noGrp="1"/>
          </p:cNvSpPr>
          <p:nvPr>
            <p:ph type="sldNum" sz="quarter" idx="12"/>
          </p:nvPr>
        </p:nvSpPr>
        <p:spPr/>
        <p:txBody>
          <a:bodyPr/>
          <a:lstStyle/>
          <a:p>
            <a:r>
              <a:rPr lang="en-US" altLang="ko-KR"/>
              <a:t>Slide </a:t>
            </a:r>
            <a:fld id="{988D32A1-88C9-4CF1-B724-DD2537D88B45}" type="slidenum">
              <a:rPr lang="en-US" altLang="ko-KR"/>
              <a:pPr/>
              <a:t>1</a:t>
            </a:fld>
            <a:endParaRPr lang="en-US" altLang="ko-KR"/>
          </a:p>
        </p:txBody>
      </p:sp>
      <p:sp>
        <p:nvSpPr>
          <p:cNvPr id="27651" name="Rectangle 3"/>
          <p:cNvSpPr>
            <a:spLocks noChangeArrowheads="1"/>
          </p:cNvSpPr>
          <p:nvPr/>
        </p:nvSpPr>
        <p:spPr bwMode="auto">
          <a:xfrm>
            <a:off x="152400" y="609600"/>
            <a:ext cx="8991600" cy="57554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ko-KR" sz="1800" b="1" u="sng" dirty="0">
                <a:solidFill>
                  <a:schemeClr val="tx2"/>
                </a:solidFill>
                <a:effectLst>
                  <a:outerShdw blurRad="38100" dist="38100" dir="2700000" algn="tl">
                    <a:srgbClr val="C0C0C0"/>
                  </a:outerShdw>
                </a:effectLst>
                <a:ea typeface="굴림" panose="020B0600000101010101" pitchFamily="50" charset="-127"/>
              </a:rPr>
              <a:t>Project: IEEE P802.15 Working Group for Wireless Personal Area Networks (WPANs)</a:t>
            </a:r>
            <a:endParaRPr lang="en-US" altLang="ko-KR" sz="1600" b="1" dirty="0">
              <a:solidFill>
                <a:schemeClr val="tx2"/>
              </a:solidFill>
              <a:ea typeface="굴림" panose="020B0600000101010101" pitchFamily="50" charset="-127"/>
            </a:endParaRPr>
          </a:p>
          <a:p>
            <a:endParaRPr lang="en-US" altLang="ko-KR" sz="1600" dirty="0">
              <a:solidFill>
                <a:schemeClr val="tx2"/>
              </a:solidFill>
              <a:ea typeface="굴림" panose="020B0600000101010101" pitchFamily="50" charset="-127"/>
            </a:endParaRPr>
          </a:p>
          <a:p>
            <a:r>
              <a:rPr lang="en-US" altLang="ko-KR" sz="1600" b="1" dirty="0">
                <a:solidFill>
                  <a:schemeClr val="tx2"/>
                </a:solidFill>
                <a:ea typeface="굴림" panose="020B0600000101010101" pitchFamily="50" charset="-127"/>
              </a:rPr>
              <a:t>Submission Title:</a:t>
            </a:r>
            <a:r>
              <a:rPr lang="en-US" altLang="ko-KR" sz="1600" dirty="0">
                <a:solidFill>
                  <a:schemeClr val="tx2"/>
                </a:solidFill>
                <a:ea typeface="굴림" panose="020B0600000101010101" pitchFamily="50" charset="-127"/>
              </a:rPr>
              <a:t> </a:t>
            </a:r>
            <a:r>
              <a:rPr lang="en-US" altLang="ko-KR" sz="1600" dirty="0" smtClean="0">
                <a:solidFill>
                  <a:schemeClr val="tx2"/>
                </a:solidFill>
                <a:ea typeface="굴림" panose="020B0600000101010101" pitchFamily="50" charset="-127"/>
              </a:rPr>
              <a:t>[</a:t>
            </a:r>
            <a:r>
              <a:rPr lang="en-US" altLang="ko-KR" sz="1600" dirty="0" smtClean="0">
                <a:ea typeface="굴림" panose="020B0600000101010101" pitchFamily="50" charset="-127"/>
              </a:rPr>
              <a:t>BCH Code Construction for Information Reconciliation]</a:t>
            </a:r>
            <a:r>
              <a:rPr lang="en-US" altLang="ko-KR" sz="1600" dirty="0">
                <a:ea typeface="굴림" panose="020B0600000101010101" pitchFamily="50" charset="-127"/>
              </a:rPr>
              <a:t>	</a:t>
            </a:r>
          </a:p>
          <a:p>
            <a:r>
              <a:rPr lang="en-US" altLang="ko-KR" sz="1600" b="1" dirty="0">
                <a:ea typeface="굴림" panose="020B0600000101010101" pitchFamily="50" charset="-127"/>
              </a:rPr>
              <a:t>Date Submitted: </a:t>
            </a:r>
            <a:r>
              <a:rPr lang="en-US" altLang="ko-KR" sz="1600" dirty="0" smtClean="0">
                <a:ea typeface="굴림" panose="020B0600000101010101" pitchFamily="50" charset="-127"/>
              </a:rPr>
              <a:t>[January 2016]</a:t>
            </a:r>
            <a:endParaRPr lang="en-US" altLang="ko-KR" sz="1600" dirty="0">
              <a:ea typeface="굴림" panose="020B0600000101010101" pitchFamily="50" charset="-127"/>
            </a:endParaRPr>
          </a:p>
          <a:p>
            <a:r>
              <a:rPr lang="en-US" altLang="ko-KR" sz="1600" b="1" dirty="0">
                <a:solidFill>
                  <a:schemeClr val="tx2"/>
                </a:solidFill>
                <a:ea typeface="굴림" panose="020B0600000101010101" pitchFamily="50" charset="-127"/>
              </a:rPr>
              <a:t>Source:</a:t>
            </a:r>
            <a:r>
              <a:rPr lang="en-US" altLang="ko-KR" sz="1600" dirty="0">
                <a:solidFill>
                  <a:schemeClr val="tx2"/>
                </a:solidFill>
                <a:ea typeface="굴림" panose="020B0600000101010101" pitchFamily="50" charset="-127"/>
              </a:rPr>
              <a:t> </a:t>
            </a:r>
            <a:r>
              <a:rPr lang="en-US" altLang="ko-KR" sz="1600" dirty="0" smtClean="0">
                <a:solidFill>
                  <a:schemeClr val="tx2"/>
                </a:solidFill>
                <a:ea typeface="굴림" panose="020B0600000101010101" pitchFamily="50" charset="-127"/>
              </a:rPr>
              <a:t>[</a:t>
            </a:r>
            <a:r>
              <a:rPr lang="en-US" altLang="ko-KR" sz="1600" dirty="0" err="1">
                <a:ea typeface="굴림" panose="020B0600000101010101" pitchFamily="50" charset="-127"/>
              </a:rPr>
              <a:t>Byung</a:t>
            </a:r>
            <a:r>
              <a:rPr lang="en-US" altLang="ko-KR" sz="1600" dirty="0">
                <a:ea typeface="굴림" panose="020B0600000101010101" pitchFamily="50" charset="-127"/>
              </a:rPr>
              <a:t>-Jae </a:t>
            </a:r>
            <a:r>
              <a:rPr lang="en-US" altLang="ko-KR" sz="1600" dirty="0" err="1">
                <a:ea typeface="굴림" panose="020B0600000101010101" pitchFamily="50" charset="-127"/>
              </a:rPr>
              <a:t>Kwak</a:t>
            </a:r>
            <a:r>
              <a:rPr lang="en-US" altLang="ko-KR" sz="1600" dirty="0">
                <a:ea typeface="굴림" panose="020B0600000101010101" pitchFamily="50" charset="-127"/>
              </a:rPr>
              <a:t>, </a:t>
            </a:r>
            <a:r>
              <a:rPr lang="en-US" altLang="ko-KR" sz="1600" dirty="0" err="1" smtClean="0">
                <a:ea typeface="굴림" panose="020B0600000101010101" pitchFamily="50" charset="-127"/>
              </a:rPr>
              <a:t>Seong</a:t>
            </a:r>
            <a:r>
              <a:rPr lang="en-US" altLang="ko-KR" sz="1600" dirty="0" smtClean="0">
                <a:ea typeface="굴림" panose="020B0600000101010101" pitchFamily="50" charset="-127"/>
              </a:rPr>
              <a:t>-Soon </a:t>
            </a:r>
            <a:r>
              <a:rPr lang="en-US" altLang="ko-KR" sz="1600" dirty="0" err="1" smtClean="0">
                <a:ea typeface="굴림" panose="020B0600000101010101" pitchFamily="50" charset="-127"/>
              </a:rPr>
              <a:t>Joo</a:t>
            </a:r>
            <a:r>
              <a:rPr lang="en-US" altLang="ko-KR" sz="1600" dirty="0" smtClean="0">
                <a:solidFill>
                  <a:schemeClr val="tx2"/>
                </a:solidFill>
                <a:ea typeface="굴림" panose="020B0600000101010101" pitchFamily="50" charset="-127"/>
              </a:rPr>
              <a:t>]</a:t>
            </a:r>
            <a:r>
              <a:rPr lang="en-US" altLang="ko-KR" sz="1600" baseline="30000" dirty="0" smtClean="0">
                <a:ea typeface="굴림" panose="020B0600000101010101" pitchFamily="50" charset="-127"/>
              </a:rPr>
              <a:t>1</a:t>
            </a:r>
            <a:r>
              <a:rPr lang="en-US" altLang="ko-KR" sz="1600" dirty="0" smtClean="0">
                <a:solidFill>
                  <a:schemeClr val="tx2"/>
                </a:solidFill>
                <a:ea typeface="굴림" panose="020B0600000101010101" pitchFamily="50" charset="-127"/>
              </a:rPr>
              <a:t>,</a:t>
            </a:r>
          </a:p>
          <a:p>
            <a:r>
              <a:rPr lang="en-US" altLang="ko-KR" sz="1600" dirty="0">
                <a:solidFill>
                  <a:schemeClr val="tx2"/>
                </a:solidFill>
                <a:ea typeface="굴림" panose="020B0600000101010101" pitchFamily="50" charset="-127"/>
              </a:rPr>
              <a:t> </a:t>
            </a:r>
            <a:r>
              <a:rPr lang="en-US" altLang="ko-KR" sz="1600" dirty="0" smtClean="0">
                <a:solidFill>
                  <a:schemeClr val="tx2"/>
                </a:solidFill>
                <a:ea typeface="굴림" panose="020B0600000101010101" pitchFamily="50" charset="-127"/>
              </a:rPr>
              <a:t>             </a:t>
            </a:r>
            <a:r>
              <a:rPr lang="en-US" altLang="ko-KR" sz="1600" dirty="0" smtClean="0">
                <a:ea typeface="굴림" panose="020B0600000101010101" pitchFamily="50" charset="-127"/>
              </a:rPr>
              <a:t>[</a:t>
            </a:r>
            <a:r>
              <a:rPr lang="en-US" altLang="ko-KR" sz="1600" dirty="0" err="1" smtClean="0">
                <a:ea typeface="굴림" panose="020B0600000101010101" pitchFamily="50" charset="-127"/>
              </a:rPr>
              <a:t>Sangseok</a:t>
            </a:r>
            <a:r>
              <a:rPr lang="en-US" altLang="ko-KR" sz="1600" dirty="0" smtClean="0">
                <a:ea typeface="굴림" panose="020B0600000101010101" pitchFamily="50" charset="-127"/>
              </a:rPr>
              <a:t> Yun, </a:t>
            </a:r>
            <a:r>
              <a:rPr lang="en-US" altLang="ko-KR" sz="1600" dirty="0" err="1" smtClean="0">
                <a:ea typeface="굴림" panose="020B0600000101010101" pitchFamily="50" charset="-127"/>
              </a:rPr>
              <a:t>Sanghun</a:t>
            </a:r>
            <a:r>
              <a:rPr lang="en-US" altLang="ko-KR" sz="1600" dirty="0" smtClean="0">
                <a:ea typeface="굴림" panose="020B0600000101010101" pitchFamily="50" charset="-127"/>
              </a:rPr>
              <a:t> </a:t>
            </a:r>
            <a:r>
              <a:rPr lang="en-US" altLang="ko-KR" sz="1600" dirty="0" err="1" smtClean="0">
                <a:ea typeface="굴림" panose="020B0600000101010101" pitchFamily="50" charset="-127"/>
              </a:rPr>
              <a:t>Im</a:t>
            </a:r>
            <a:r>
              <a:rPr lang="en-US" altLang="ko-KR" sz="1600" dirty="0">
                <a:ea typeface="굴림" panose="020B0600000101010101" pitchFamily="50" charset="-127"/>
              </a:rPr>
              <a:t>, </a:t>
            </a:r>
            <a:r>
              <a:rPr lang="en-US" altLang="ko-KR" sz="1600" dirty="0" err="1">
                <a:ea typeface="굴림" panose="020B0600000101010101" pitchFamily="50" charset="-127"/>
              </a:rPr>
              <a:t>Jeongseok</a:t>
            </a:r>
            <a:r>
              <a:rPr lang="en-US" altLang="ko-KR" sz="1600" dirty="0">
                <a:ea typeface="굴림" panose="020B0600000101010101" pitchFamily="50" charset="-127"/>
              </a:rPr>
              <a:t> </a:t>
            </a:r>
            <a:r>
              <a:rPr lang="en-US" altLang="ko-KR" sz="1600" dirty="0" smtClean="0">
                <a:ea typeface="굴림" panose="020B0600000101010101" pitchFamily="50" charset="-127"/>
              </a:rPr>
              <a:t>Ha]</a:t>
            </a:r>
            <a:r>
              <a:rPr lang="en-US" altLang="ko-KR" sz="1600" baseline="30000" dirty="0" smtClean="0">
                <a:ea typeface="굴림" panose="020B0600000101010101" pitchFamily="50" charset="-127"/>
              </a:rPr>
              <a:t>2</a:t>
            </a:r>
            <a:r>
              <a:rPr lang="en-US" altLang="ko-KR" sz="1600" dirty="0" smtClean="0">
                <a:solidFill>
                  <a:schemeClr val="tx2"/>
                </a:solidFill>
                <a:ea typeface="굴림" panose="020B0600000101010101" pitchFamily="50" charset="-127"/>
              </a:rPr>
              <a:t>,</a:t>
            </a:r>
          </a:p>
          <a:p>
            <a:r>
              <a:rPr lang="en-US" altLang="ko-KR" sz="1600" dirty="0">
                <a:solidFill>
                  <a:schemeClr val="tx2"/>
                </a:solidFill>
                <a:ea typeface="굴림" panose="020B0600000101010101" pitchFamily="50" charset="-127"/>
              </a:rPr>
              <a:t> </a:t>
            </a:r>
            <a:r>
              <a:rPr lang="en-US" altLang="ko-KR" sz="1600" dirty="0" smtClean="0">
                <a:solidFill>
                  <a:schemeClr val="tx2"/>
                </a:solidFill>
                <a:ea typeface="굴림" panose="020B0600000101010101" pitchFamily="50" charset="-127"/>
              </a:rPr>
              <a:t>             [</a:t>
            </a:r>
            <a:r>
              <a:rPr lang="en-US" altLang="ko-KR" sz="1600" dirty="0" err="1" smtClean="0">
                <a:solidFill>
                  <a:schemeClr val="tx2"/>
                </a:solidFill>
                <a:ea typeface="굴림" panose="020B0600000101010101" pitchFamily="50" charset="-127"/>
              </a:rPr>
              <a:t>Youn</a:t>
            </a:r>
            <a:r>
              <a:rPr lang="en-US" altLang="ko-KR" sz="1600" dirty="0" smtClean="0">
                <a:solidFill>
                  <a:schemeClr val="tx2"/>
                </a:solidFill>
                <a:ea typeface="굴림" panose="020B0600000101010101" pitchFamily="50" charset="-127"/>
              </a:rPr>
              <a:t>-Kwan Kim]</a:t>
            </a:r>
            <a:r>
              <a:rPr lang="en-US" altLang="ko-KR" sz="1600" baseline="30000" dirty="0" smtClean="0">
                <a:ea typeface="굴림" panose="020B0600000101010101" pitchFamily="50" charset="-127"/>
              </a:rPr>
              <a:t>3</a:t>
            </a:r>
            <a:endParaRPr lang="en-US" altLang="ko-KR" sz="1600" dirty="0" smtClean="0">
              <a:ea typeface="굴림" panose="020B0600000101010101" pitchFamily="50" charset="-127"/>
            </a:endParaRPr>
          </a:p>
          <a:p>
            <a:r>
              <a:rPr lang="en-US" altLang="ko-KR" sz="1600" dirty="0" smtClean="0">
                <a:ea typeface="굴림" panose="020B0600000101010101" pitchFamily="50" charset="-127"/>
              </a:rPr>
              <a:t>Company: [</a:t>
            </a:r>
            <a:r>
              <a:rPr lang="en-US" altLang="ko-KR" sz="1600" dirty="0">
                <a:ea typeface="굴림" panose="020B0600000101010101" pitchFamily="50" charset="-127"/>
              </a:rPr>
              <a:t>ETRI, Daejeon, </a:t>
            </a:r>
            <a:r>
              <a:rPr lang="en-US" altLang="ko-KR" sz="1600" dirty="0" smtClean="0">
                <a:ea typeface="굴림" panose="020B0600000101010101" pitchFamily="50" charset="-127"/>
              </a:rPr>
              <a:t>Korea]</a:t>
            </a:r>
            <a:r>
              <a:rPr lang="en-US" altLang="ko-KR" sz="1600" baseline="30000" dirty="0" smtClean="0">
                <a:ea typeface="굴림" panose="020B0600000101010101" pitchFamily="50" charset="-127"/>
              </a:rPr>
              <a:t>1</a:t>
            </a:r>
            <a:r>
              <a:rPr lang="en-US" altLang="ko-KR" sz="1600" dirty="0" smtClean="0">
                <a:ea typeface="굴림" panose="020B0600000101010101" pitchFamily="50" charset="-127"/>
              </a:rPr>
              <a:t>, [</a:t>
            </a:r>
            <a:r>
              <a:rPr lang="en-US" altLang="ko-KR" sz="1600" dirty="0">
                <a:ea typeface="굴림" panose="020B0600000101010101" pitchFamily="50" charset="-127"/>
              </a:rPr>
              <a:t>KAIST, Daejeon, </a:t>
            </a:r>
            <a:r>
              <a:rPr lang="en-US" altLang="ko-KR" sz="1600" dirty="0" smtClean="0">
                <a:ea typeface="굴림" panose="020B0600000101010101" pitchFamily="50" charset="-127"/>
              </a:rPr>
              <a:t>Korea]</a:t>
            </a:r>
            <a:r>
              <a:rPr lang="en-US" altLang="ko-KR" sz="1600" baseline="30000" dirty="0" smtClean="0">
                <a:ea typeface="굴림" panose="020B0600000101010101" pitchFamily="50" charset="-127"/>
              </a:rPr>
              <a:t>2</a:t>
            </a:r>
            <a:r>
              <a:rPr lang="en-US" altLang="ko-KR" sz="1600" dirty="0" smtClean="0">
                <a:ea typeface="굴림" panose="020B0600000101010101" pitchFamily="50" charset="-127"/>
              </a:rPr>
              <a:t>, [The Catholic University of Korea]</a:t>
            </a:r>
            <a:r>
              <a:rPr lang="en-US" altLang="ko-KR" sz="1600" baseline="30000" dirty="0" smtClean="0">
                <a:ea typeface="굴림" panose="020B0600000101010101" pitchFamily="50" charset="-127"/>
              </a:rPr>
              <a:t>3</a:t>
            </a:r>
            <a:endParaRPr lang="en-US" altLang="ko-KR" sz="1600" dirty="0">
              <a:ea typeface="굴림" panose="020B0600000101010101" pitchFamily="50" charset="-127"/>
            </a:endParaRPr>
          </a:p>
          <a:p>
            <a:r>
              <a:rPr lang="en-US" altLang="ko-KR" sz="1600" dirty="0" smtClean="0">
                <a:solidFill>
                  <a:schemeClr val="tx2"/>
                </a:solidFill>
                <a:ea typeface="굴림" panose="020B0600000101010101" pitchFamily="50" charset="-127"/>
              </a:rPr>
              <a:t>Address: </a:t>
            </a:r>
            <a:r>
              <a:rPr lang="en-US" altLang="ko-KR" sz="1600" dirty="0">
                <a:solidFill>
                  <a:schemeClr val="tx2"/>
                </a:solidFill>
                <a:ea typeface="굴림" panose="020B0600000101010101" pitchFamily="50" charset="-127"/>
              </a:rPr>
              <a:t>[218 </a:t>
            </a:r>
            <a:r>
              <a:rPr lang="en-US" altLang="ko-KR" sz="1600" dirty="0" err="1">
                <a:solidFill>
                  <a:schemeClr val="tx2"/>
                </a:solidFill>
                <a:ea typeface="굴림" panose="020B0600000101010101" pitchFamily="50" charset="-127"/>
              </a:rPr>
              <a:t>Gajeong-ro</a:t>
            </a:r>
            <a:r>
              <a:rPr lang="en-US" altLang="ko-KR" sz="1600" dirty="0">
                <a:solidFill>
                  <a:schemeClr val="tx2"/>
                </a:solidFill>
                <a:ea typeface="굴림" panose="020B0600000101010101" pitchFamily="50" charset="-127"/>
              </a:rPr>
              <a:t>, </a:t>
            </a:r>
            <a:r>
              <a:rPr lang="en-US" altLang="ko-KR" sz="1600" dirty="0" err="1">
                <a:solidFill>
                  <a:schemeClr val="tx2"/>
                </a:solidFill>
                <a:ea typeface="굴림" panose="020B0600000101010101" pitchFamily="50" charset="-127"/>
              </a:rPr>
              <a:t>Yuseong-gu</a:t>
            </a:r>
            <a:r>
              <a:rPr lang="en-US" altLang="ko-KR" sz="1600" dirty="0">
                <a:solidFill>
                  <a:schemeClr val="tx2"/>
                </a:solidFill>
                <a:ea typeface="굴림" panose="020B0600000101010101" pitchFamily="50" charset="-127"/>
              </a:rPr>
              <a:t>, Daejeon, Korea</a:t>
            </a:r>
            <a:r>
              <a:rPr lang="en-US" altLang="ko-KR" sz="1600" dirty="0">
                <a:ea typeface="굴림" panose="020B0600000101010101" pitchFamily="50" charset="-127"/>
              </a:rPr>
              <a:t>]</a:t>
            </a:r>
            <a:r>
              <a:rPr lang="en-US" altLang="ko-KR" sz="1600" baseline="30000" dirty="0">
                <a:ea typeface="굴림" panose="020B0600000101010101" pitchFamily="50" charset="-127"/>
              </a:rPr>
              <a:t>1</a:t>
            </a:r>
            <a:r>
              <a:rPr lang="en-US" altLang="ko-KR" sz="1600" dirty="0">
                <a:ea typeface="굴림" panose="020B0600000101010101" pitchFamily="50" charset="-127"/>
              </a:rPr>
              <a:t>, [291 </a:t>
            </a:r>
            <a:r>
              <a:rPr lang="en-US" altLang="ko-KR" sz="1600" dirty="0" err="1">
                <a:ea typeface="굴림" panose="020B0600000101010101" pitchFamily="50" charset="-127"/>
              </a:rPr>
              <a:t>Daehak-ro</a:t>
            </a:r>
            <a:r>
              <a:rPr lang="en-US" altLang="ko-KR" sz="1600" dirty="0">
                <a:ea typeface="굴림" panose="020B0600000101010101" pitchFamily="50" charset="-127"/>
              </a:rPr>
              <a:t>, </a:t>
            </a:r>
            <a:r>
              <a:rPr lang="en-US" altLang="ko-KR" sz="1600" dirty="0" err="1">
                <a:ea typeface="굴림" panose="020B0600000101010101" pitchFamily="50" charset="-127"/>
              </a:rPr>
              <a:t>Yuseong-gu</a:t>
            </a:r>
            <a:r>
              <a:rPr lang="en-US" altLang="ko-KR" sz="1600" dirty="0">
                <a:ea typeface="굴림" panose="020B0600000101010101" pitchFamily="50" charset="-127"/>
              </a:rPr>
              <a:t>, Daejeon, </a:t>
            </a:r>
            <a:r>
              <a:rPr lang="en-US" altLang="ko-KR" sz="1600" dirty="0" smtClean="0">
                <a:ea typeface="굴림" panose="020B0600000101010101" pitchFamily="50" charset="-127"/>
              </a:rPr>
              <a:t>Korea]</a:t>
            </a:r>
            <a:r>
              <a:rPr lang="en-US" altLang="ko-KR" sz="1600" baseline="30000" dirty="0" smtClean="0">
                <a:ea typeface="굴림" panose="020B0600000101010101" pitchFamily="50" charset="-127"/>
              </a:rPr>
              <a:t>2</a:t>
            </a:r>
            <a:r>
              <a:rPr lang="en-US" altLang="ko-KR" sz="1600" dirty="0" smtClean="0">
                <a:ea typeface="굴림" panose="020B0600000101010101" pitchFamily="50" charset="-127"/>
              </a:rPr>
              <a:t>,</a:t>
            </a:r>
          </a:p>
          <a:p>
            <a:r>
              <a:rPr lang="en-US" altLang="ko-KR" sz="1600" dirty="0">
                <a:ea typeface="굴림" panose="020B0600000101010101" pitchFamily="50" charset="-127"/>
              </a:rPr>
              <a:t> </a:t>
            </a:r>
            <a:r>
              <a:rPr lang="en-US" altLang="ko-KR" sz="1600" dirty="0" smtClean="0">
                <a:ea typeface="굴림" panose="020B0600000101010101" pitchFamily="50" charset="-127"/>
              </a:rPr>
              <a:t>              [43 </a:t>
            </a:r>
            <a:r>
              <a:rPr lang="en-US" altLang="ko-KR" sz="1600" dirty="0" err="1" smtClean="0">
                <a:ea typeface="굴림" panose="020B0600000101010101" pitchFamily="50" charset="-127"/>
              </a:rPr>
              <a:t>Jobong-ro</a:t>
            </a:r>
            <a:r>
              <a:rPr lang="en-US" altLang="ko-KR" sz="1600" dirty="0" smtClean="0">
                <a:ea typeface="굴림" panose="020B0600000101010101" pitchFamily="50" charset="-127"/>
              </a:rPr>
              <a:t> </a:t>
            </a:r>
            <a:r>
              <a:rPr lang="en-US" altLang="ko-KR" sz="1600" dirty="0" err="1" smtClean="0">
                <a:ea typeface="굴림" panose="020B0600000101010101" pitchFamily="50" charset="-127"/>
              </a:rPr>
              <a:t>Wonmi-gu</a:t>
            </a:r>
            <a:r>
              <a:rPr lang="en-US" altLang="ko-KR" sz="1600" dirty="0" smtClean="0">
                <a:ea typeface="굴림" panose="020B0600000101010101" pitchFamily="50" charset="-127"/>
              </a:rPr>
              <a:t>, </a:t>
            </a:r>
            <a:r>
              <a:rPr lang="en-US" altLang="ko-KR" sz="1600" dirty="0" err="1" smtClean="0">
                <a:ea typeface="굴림" panose="020B0600000101010101" pitchFamily="50" charset="-127"/>
              </a:rPr>
              <a:t>Buchun</a:t>
            </a:r>
            <a:r>
              <a:rPr lang="en-US" altLang="ko-KR" sz="1600" dirty="0" smtClean="0">
                <a:ea typeface="굴림" panose="020B0600000101010101" pitchFamily="50" charset="-127"/>
              </a:rPr>
              <a:t>, Korea]</a:t>
            </a:r>
            <a:r>
              <a:rPr lang="en-US" altLang="ko-KR" sz="1600" baseline="30000" dirty="0" smtClean="0">
                <a:ea typeface="굴림" panose="020B0600000101010101" pitchFamily="50" charset="-127"/>
              </a:rPr>
              <a:t>3</a:t>
            </a:r>
            <a:endParaRPr lang="en-US" altLang="ko-KR" sz="1600" dirty="0">
              <a:solidFill>
                <a:schemeClr val="tx2"/>
              </a:solidFill>
              <a:ea typeface="굴림" panose="020B0600000101010101" pitchFamily="50" charset="-127"/>
            </a:endParaRPr>
          </a:p>
          <a:p>
            <a:r>
              <a:rPr lang="en-US" altLang="ko-KR" sz="1600" dirty="0">
                <a:solidFill>
                  <a:schemeClr val="tx2"/>
                </a:solidFill>
                <a:ea typeface="굴림" panose="020B0600000101010101" pitchFamily="50" charset="-127"/>
              </a:rPr>
              <a:t>Voice: [+</a:t>
            </a:r>
            <a:r>
              <a:rPr lang="en-US" altLang="ko-KR" sz="1600" dirty="0" smtClean="0">
                <a:solidFill>
                  <a:schemeClr val="tx2"/>
                </a:solidFill>
                <a:ea typeface="굴림" panose="020B0600000101010101" pitchFamily="50" charset="-127"/>
              </a:rPr>
              <a:t>82-42-860-6618]</a:t>
            </a:r>
            <a:r>
              <a:rPr lang="en-US" altLang="ko-KR" sz="1600" baseline="30000" dirty="0" smtClean="0">
                <a:solidFill>
                  <a:schemeClr val="tx2"/>
                </a:solidFill>
                <a:ea typeface="굴림" panose="020B0600000101010101" pitchFamily="50" charset="-127"/>
              </a:rPr>
              <a:t>1</a:t>
            </a:r>
            <a:r>
              <a:rPr lang="en-US" altLang="ko-KR" sz="1600" dirty="0" smtClean="0">
                <a:solidFill>
                  <a:schemeClr val="tx2"/>
                </a:solidFill>
                <a:ea typeface="굴림" panose="020B0600000101010101" pitchFamily="50" charset="-127"/>
              </a:rPr>
              <a:t>, </a:t>
            </a:r>
            <a:r>
              <a:rPr lang="en-US" altLang="ko-KR" sz="1600" dirty="0">
                <a:ea typeface="굴림" panose="020B0600000101010101" pitchFamily="50" charset="-127"/>
              </a:rPr>
              <a:t>[+</a:t>
            </a:r>
            <a:r>
              <a:rPr lang="en-US" altLang="ko-KR" sz="1600" dirty="0" smtClean="0">
                <a:ea typeface="굴림" panose="020B0600000101010101" pitchFamily="50" charset="-127"/>
              </a:rPr>
              <a:t>82-42-350-7524</a:t>
            </a:r>
            <a:r>
              <a:rPr lang="en-US" altLang="ko-KR" sz="1600" dirty="0" smtClean="0">
                <a:solidFill>
                  <a:schemeClr val="tx2"/>
                </a:solidFill>
                <a:ea typeface="굴림" panose="020B0600000101010101" pitchFamily="50" charset="-127"/>
              </a:rPr>
              <a:t>]</a:t>
            </a:r>
            <a:r>
              <a:rPr lang="en-US" altLang="ko-KR" sz="1600" baseline="30000" dirty="0" smtClean="0">
                <a:solidFill>
                  <a:schemeClr val="tx2"/>
                </a:solidFill>
                <a:ea typeface="굴림" panose="020B0600000101010101" pitchFamily="50" charset="-127"/>
              </a:rPr>
              <a:t>2</a:t>
            </a:r>
            <a:endParaRPr lang="en-US" altLang="ko-KR" sz="1600" dirty="0" smtClean="0">
              <a:solidFill>
                <a:schemeClr val="tx2"/>
              </a:solidFill>
              <a:ea typeface="굴림" panose="020B0600000101010101" pitchFamily="50" charset="-127"/>
            </a:endParaRPr>
          </a:p>
          <a:p>
            <a:r>
              <a:rPr lang="en-US" altLang="ko-KR" sz="1600" dirty="0" smtClean="0">
                <a:solidFill>
                  <a:schemeClr val="tx2"/>
                </a:solidFill>
                <a:ea typeface="굴림" panose="020B0600000101010101" pitchFamily="50" charset="-127"/>
              </a:rPr>
              <a:t>E-Mail: </a:t>
            </a:r>
            <a:r>
              <a:rPr lang="en-US" altLang="ko-KR" sz="1600" dirty="0">
                <a:solidFill>
                  <a:schemeClr val="tx2"/>
                </a:solidFill>
                <a:ea typeface="굴림" panose="020B0600000101010101" pitchFamily="50" charset="-127"/>
              </a:rPr>
              <a:t>[bjkwak@etri.re.kr]</a:t>
            </a:r>
            <a:r>
              <a:rPr lang="en-US" altLang="ko-KR" sz="1600" baseline="30000" dirty="0">
                <a:solidFill>
                  <a:schemeClr val="tx2"/>
                </a:solidFill>
                <a:ea typeface="굴림" panose="020B0600000101010101" pitchFamily="50" charset="-127"/>
              </a:rPr>
              <a:t>1</a:t>
            </a:r>
            <a:r>
              <a:rPr lang="en-US" altLang="ko-KR" sz="1600" dirty="0">
                <a:solidFill>
                  <a:schemeClr val="tx2"/>
                </a:solidFill>
                <a:ea typeface="굴림" panose="020B0600000101010101" pitchFamily="50" charset="-127"/>
              </a:rPr>
              <a:t>, [</a:t>
            </a:r>
            <a:r>
              <a:rPr lang="en-US" altLang="ko-KR" sz="1600" dirty="0" smtClean="0">
                <a:ea typeface="굴림" panose="020B0600000101010101" pitchFamily="50" charset="-127"/>
              </a:rPr>
              <a:t>ssyun@kaist.ac.kr</a:t>
            </a:r>
            <a:r>
              <a:rPr lang="en-US" altLang="ko-KR" sz="1600" dirty="0" smtClean="0">
                <a:solidFill>
                  <a:schemeClr val="tx2"/>
                </a:solidFill>
                <a:ea typeface="굴림" panose="020B0600000101010101" pitchFamily="50" charset="-127"/>
              </a:rPr>
              <a:t>]</a:t>
            </a:r>
            <a:r>
              <a:rPr lang="en-US" altLang="ko-KR" sz="1600" baseline="30000" dirty="0" smtClean="0">
                <a:solidFill>
                  <a:schemeClr val="tx2"/>
                </a:solidFill>
                <a:ea typeface="굴림" panose="020B0600000101010101" pitchFamily="50" charset="-127"/>
              </a:rPr>
              <a:t>2</a:t>
            </a:r>
            <a:r>
              <a:rPr lang="en-US" altLang="ko-KR" sz="1600" dirty="0" smtClean="0">
                <a:solidFill>
                  <a:schemeClr val="tx2"/>
                </a:solidFill>
                <a:ea typeface="굴림" panose="020B0600000101010101" pitchFamily="50" charset="-127"/>
              </a:rPr>
              <a:t>, [</a:t>
            </a:r>
            <a:r>
              <a:rPr lang="en-US" altLang="ko-KR" sz="1600" dirty="0" smtClean="0">
                <a:ea typeface="굴림" panose="020B0600000101010101" pitchFamily="50" charset="-127"/>
              </a:rPr>
              <a:t>ykkim123@catholic.ac.kr</a:t>
            </a:r>
            <a:r>
              <a:rPr lang="en-US" altLang="ko-KR" sz="1600" dirty="0" smtClean="0">
                <a:solidFill>
                  <a:schemeClr val="tx2"/>
                </a:solidFill>
                <a:ea typeface="굴림" panose="020B0600000101010101" pitchFamily="50" charset="-127"/>
              </a:rPr>
              <a:t>]</a:t>
            </a:r>
            <a:r>
              <a:rPr lang="en-US" altLang="ko-KR" sz="1600" baseline="30000" dirty="0" smtClean="0">
                <a:solidFill>
                  <a:schemeClr val="tx2"/>
                </a:solidFill>
                <a:ea typeface="굴림" panose="020B0600000101010101" pitchFamily="50" charset="-127"/>
              </a:rPr>
              <a:t>3</a:t>
            </a:r>
            <a:endParaRPr lang="en-US" altLang="ko-KR" sz="1600" dirty="0">
              <a:solidFill>
                <a:schemeClr val="tx2"/>
              </a:solidFill>
              <a:ea typeface="굴림" panose="020B0600000101010101" pitchFamily="50" charset="-127"/>
            </a:endParaRPr>
          </a:p>
          <a:p>
            <a:pPr>
              <a:spcBef>
                <a:spcPts val="600"/>
              </a:spcBef>
              <a:spcAft>
                <a:spcPts val="600"/>
              </a:spcAft>
            </a:pPr>
            <a:r>
              <a:rPr lang="en-US" altLang="ko-KR" sz="1600" b="1" dirty="0">
                <a:solidFill>
                  <a:schemeClr val="tx2"/>
                </a:solidFill>
                <a:ea typeface="굴림" panose="020B0600000101010101" pitchFamily="50" charset="-127"/>
              </a:rPr>
              <a:t>Re</a:t>
            </a:r>
            <a:r>
              <a:rPr lang="en-US" altLang="ko-KR" sz="1600" b="1" dirty="0" smtClean="0">
                <a:solidFill>
                  <a:schemeClr val="tx2"/>
                </a:solidFill>
                <a:ea typeface="굴림" panose="020B0600000101010101" pitchFamily="50" charset="-127"/>
              </a:rPr>
              <a:t>:</a:t>
            </a:r>
            <a:endParaRPr lang="en-US" altLang="ko-KR" sz="1600" dirty="0" smtClean="0">
              <a:solidFill>
                <a:schemeClr val="tx2"/>
              </a:solidFill>
              <a:ea typeface="굴림" panose="020B0600000101010101" pitchFamily="50" charset="-127"/>
            </a:endParaRPr>
          </a:p>
          <a:p>
            <a:pPr>
              <a:spcBef>
                <a:spcPts val="600"/>
              </a:spcBef>
              <a:spcAft>
                <a:spcPts val="600"/>
              </a:spcAft>
            </a:pPr>
            <a:r>
              <a:rPr lang="en-US" altLang="ko-KR" sz="1600" b="1" dirty="0" smtClean="0">
                <a:solidFill>
                  <a:schemeClr val="tx2"/>
                </a:solidFill>
                <a:ea typeface="굴림" panose="020B0600000101010101" pitchFamily="50" charset="-127"/>
              </a:rPr>
              <a:t>Abstract</a:t>
            </a:r>
            <a:r>
              <a:rPr lang="en-US" altLang="ko-KR" sz="1600" b="1" dirty="0">
                <a:solidFill>
                  <a:schemeClr val="tx2"/>
                </a:solidFill>
                <a:ea typeface="굴림" panose="020B0600000101010101" pitchFamily="50" charset="-127"/>
              </a:rPr>
              <a:t>:</a:t>
            </a:r>
            <a:r>
              <a:rPr lang="en-US" altLang="ko-KR" sz="1600" dirty="0">
                <a:solidFill>
                  <a:schemeClr val="tx2"/>
                </a:solidFill>
                <a:ea typeface="굴림" panose="020B0600000101010101" pitchFamily="50" charset="-127"/>
              </a:rPr>
              <a:t>	</a:t>
            </a:r>
            <a:r>
              <a:rPr lang="en-US" altLang="ko-KR" sz="1600" dirty="0" smtClean="0">
                <a:solidFill>
                  <a:schemeClr val="tx2"/>
                </a:solidFill>
                <a:ea typeface="굴림" panose="020B0600000101010101" pitchFamily="50" charset="-127"/>
              </a:rPr>
              <a:t>Informative text providing an example of the construction of BCH code</a:t>
            </a:r>
            <a:r>
              <a:rPr lang="en-US" altLang="ko-KR" sz="1600" dirty="0" smtClean="0">
                <a:ea typeface="굴림" panose="020B0600000101010101" pitchFamily="50" charset="-127"/>
              </a:rPr>
              <a:t>.</a:t>
            </a:r>
            <a:endParaRPr lang="en-US" altLang="ko-KR" sz="1600" dirty="0">
              <a:ea typeface="굴림" panose="020B0600000101010101" pitchFamily="50" charset="-127"/>
            </a:endParaRPr>
          </a:p>
          <a:p>
            <a:pPr>
              <a:spcBef>
                <a:spcPts val="600"/>
              </a:spcBef>
              <a:spcAft>
                <a:spcPts val="600"/>
              </a:spcAft>
            </a:pPr>
            <a:r>
              <a:rPr lang="en-US" altLang="ko-KR" sz="1600" b="1" dirty="0">
                <a:solidFill>
                  <a:schemeClr val="tx2"/>
                </a:solidFill>
                <a:ea typeface="굴림" panose="020B0600000101010101" pitchFamily="50" charset="-127"/>
              </a:rPr>
              <a:t>Purpose:</a:t>
            </a:r>
            <a:r>
              <a:rPr lang="en-US" altLang="ko-KR" sz="1600">
                <a:solidFill>
                  <a:schemeClr val="tx2"/>
                </a:solidFill>
                <a:ea typeface="굴림" panose="020B0600000101010101" pitchFamily="50" charset="-127"/>
              </a:rPr>
              <a:t>	</a:t>
            </a:r>
            <a:r>
              <a:rPr lang="en-US" altLang="ko-KR" sz="1600" smtClean="0">
                <a:ea typeface="굴림" panose="020B0600000101010101" pitchFamily="50" charset="-127"/>
              </a:rPr>
              <a:t>Discussion</a:t>
            </a:r>
            <a:endParaRPr lang="en-US" altLang="ko-KR" sz="1600" dirty="0">
              <a:ea typeface="굴림" panose="020B0600000101010101" pitchFamily="50" charset="-127"/>
            </a:endParaRPr>
          </a:p>
          <a:p>
            <a:r>
              <a:rPr lang="en-US" altLang="ko-KR" sz="1600" b="1" dirty="0">
                <a:solidFill>
                  <a:schemeClr val="tx2"/>
                </a:solidFill>
                <a:ea typeface="굴림" panose="020B0600000101010101" pitchFamily="50" charset="-127"/>
              </a:rPr>
              <a:t>Notice:</a:t>
            </a:r>
            <a:r>
              <a:rPr lang="en-US" altLang="ko-KR" sz="1600" dirty="0">
                <a:solidFill>
                  <a:schemeClr val="tx2"/>
                </a:solidFill>
                <a:ea typeface="굴림" panose="020B0600000101010101"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2"/>
                </a:solidFill>
                <a:ea typeface="굴림" panose="020B0600000101010101" pitchFamily="50" charset="-127"/>
              </a:rPr>
              <a:t>Release:</a:t>
            </a:r>
            <a:r>
              <a:rPr lang="en-US" altLang="ko-KR" sz="1600" dirty="0">
                <a:solidFill>
                  <a:schemeClr val="tx2"/>
                </a:solidFill>
                <a:ea typeface="굴림" panose="020B0600000101010101" pitchFamily="50" charset="-127"/>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BCH Code </a:t>
            </a:r>
            <a:r>
              <a:rPr lang="en-US" altLang="ko-KR" dirty="0" smtClean="0"/>
              <a:t>Construction Example (3/4)</a:t>
            </a:r>
            <a:endParaRPr lang="ko-KR" altLang="en-US" dirty="0"/>
          </a:p>
        </p:txBody>
      </p:sp>
      <mc:AlternateContent xmlns:mc="http://schemas.openxmlformats.org/markup-compatibility/2006" xmlns:a14="http://schemas.microsoft.com/office/drawing/2010/main">
        <mc:Choice Requires="a14">
          <p:sp>
            <p:nvSpPr>
              <p:cNvPr id="3" name="내용 개체 틀 2"/>
              <p:cNvSpPr>
                <a:spLocks noGrp="1"/>
              </p:cNvSpPr>
              <p:nvPr>
                <p:ph idx="1"/>
              </p:nvPr>
            </p:nvSpPr>
            <p:spPr>
              <a:xfrm>
                <a:off x="685800" y="1981200"/>
                <a:ext cx="7924800" cy="4114800"/>
              </a:xfrm>
            </p:spPr>
            <p:txBody>
              <a:bodyPr/>
              <a:lstStyle/>
              <a:p>
                <a:r>
                  <a:rPr lang="en-US" altLang="ko-KR" sz="2800" dirty="0" smtClean="0"/>
                  <a:t>Generate a narrow </a:t>
                </a:r>
                <a:r>
                  <a:rPr lang="en-US" altLang="ko-KR" sz="2800" dirty="0"/>
                  <a:t>sense primitive </a:t>
                </a:r>
                <a:r>
                  <a:rPr lang="en-US" altLang="ko-KR" sz="2800" dirty="0" smtClean="0"/>
                  <a:t>BCH </a:t>
                </a:r>
                <a:r>
                  <a:rPr lang="en-US" altLang="ko-KR" sz="2800" dirty="0"/>
                  <a:t>code with </a:t>
                </a:r>
                <a14:m>
                  <m:oMath xmlns:m="http://schemas.openxmlformats.org/officeDocument/2006/math">
                    <m:r>
                      <a:rPr lang="en-US" altLang="ko-KR" sz="2800" i="1">
                        <a:latin typeface="Cambria Math" panose="02040503050406030204" pitchFamily="18" charset="0"/>
                      </a:rPr>
                      <m:t>𝑛</m:t>
                    </m:r>
                    <m:r>
                      <a:rPr lang="en-US" altLang="ko-KR" sz="2800" i="1">
                        <a:latin typeface="Cambria Math" panose="02040503050406030204" pitchFamily="18" charset="0"/>
                      </a:rPr>
                      <m:t>=15</m:t>
                    </m:r>
                  </m:oMath>
                </a14:m>
                <a:r>
                  <a:rPr lang="en-US" altLang="ko-KR" sz="2800" dirty="0"/>
                  <a:t> and </a:t>
                </a:r>
                <a14:m>
                  <m:oMath xmlns:m="http://schemas.openxmlformats.org/officeDocument/2006/math">
                    <m:r>
                      <a:rPr lang="en-US" altLang="ko-KR" sz="2800" i="1" dirty="0">
                        <a:latin typeface="Cambria Math" panose="02040503050406030204" pitchFamily="18" charset="0"/>
                      </a:rPr>
                      <m:t>𝑡</m:t>
                    </m:r>
                    <m:r>
                      <a:rPr lang="en-US" altLang="ko-KR" sz="2800" i="1" dirty="0">
                        <a:latin typeface="Cambria Math" panose="02040503050406030204" pitchFamily="18" charset="0"/>
                      </a:rPr>
                      <m:t>=2</m:t>
                    </m:r>
                  </m:oMath>
                </a14:m>
                <a:endParaRPr lang="en-US" altLang="ko-KR" sz="2800" dirty="0" smtClean="0"/>
              </a:p>
              <a:p>
                <a:pPr marL="914400" lvl="1" indent="-457200">
                  <a:buFont typeface="+mj-lt"/>
                  <a:buAutoNum type="arabicParenR" startAt="4"/>
                </a:pPr>
                <a:r>
                  <a:rPr lang="en-US" altLang="ko-KR" sz="2400" dirty="0" smtClean="0"/>
                  <a:t>The table of minimal polynomial for </a:t>
                </a:r>
                <a14:m>
                  <m:oMath xmlns:m="http://schemas.openxmlformats.org/officeDocument/2006/math">
                    <m:sSup>
                      <m:sSupPr>
                        <m:ctrlPr>
                          <a:rPr lang="en-US" altLang="ko-KR" sz="2400" b="0" i="1" smtClean="0">
                            <a:latin typeface="Cambria Math" panose="02040503050406030204" pitchFamily="18" charset="0"/>
                          </a:rPr>
                        </m:ctrlPr>
                      </m:sSupPr>
                      <m:e>
                        <m:r>
                          <a:rPr lang="en-US" altLang="ko-KR" sz="2400" b="0" i="1" smtClean="0">
                            <a:latin typeface="Cambria Math" panose="02040503050406030204" pitchFamily="18" charset="0"/>
                          </a:rPr>
                          <m:t>𝛼</m:t>
                        </m:r>
                      </m:e>
                      <m:sup>
                        <m:r>
                          <a:rPr lang="en-US" altLang="ko-KR" sz="2400" b="0" i="1" smtClean="0">
                            <a:latin typeface="Cambria Math" panose="02040503050406030204" pitchFamily="18" charset="0"/>
                          </a:rPr>
                          <m:t>𝑖</m:t>
                        </m:r>
                      </m:sup>
                    </m:sSup>
                  </m:oMath>
                </a14:m>
                <a:r>
                  <a:rPr lang="en-US" altLang="ko-KR" sz="2400" dirty="0" smtClean="0"/>
                  <a:t> (See </a:t>
                </a:r>
                <a:r>
                  <a:rPr lang="en-US" altLang="ko-KR" sz="2400" dirty="0" err="1" smtClean="0"/>
                  <a:t>Appenxix</a:t>
                </a:r>
                <a:r>
                  <a:rPr lang="en-US" altLang="ko-KR" sz="2400" dirty="0" smtClean="0"/>
                  <a:t>)</a:t>
                </a:r>
                <a:br>
                  <a:rPr lang="en-US" altLang="ko-KR" sz="2400" dirty="0" smtClean="0"/>
                </a:br>
                <a:endParaRPr lang="en-US" altLang="ko-KR" sz="2400" dirty="0"/>
              </a:p>
            </p:txBody>
          </p:sp>
        </mc:Choice>
        <mc:Fallback xmlns="">
          <p:sp>
            <p:nvSpPr>
              <p:cNvPr id="3" name="내용 개체 틀 2"/>
              <p:cNvSpPr>
                <a:spLocks noGrp="1" noRot="1" noChangeAspect="1" noMove="1" noResize="1" noEditPoints="1" noAdjustHandles="1" noChangeArrowheads="1" noChangeShapeType="1" noTextEdit="1"/>
              </p:cNvSpPr>
              <p:nvPr>
                <p:ph idx="1"/>
              </p:nvPr>
            </p:nvSpPr>
            <p:spPr>
              <a:xfrm>
                <a:off x="685800" y="1981200"/>
                <a:ext cx="7924800" cy="4114800"/>
              </a:xfrm>
              <a:blipFill rotWithShape="1">
                <a:blip r:embed="rId2"/>
                <a:stretch>
                  <a:fillRect l="-1385" t="-1481"/>
                </a:stretch>
              </a:blipFill>
            </p:spPr>
            <p:txBody>
              <a:bodyPr/>
              <a:lstStyle/>
              <a:p>
                <a:r>
                  <a:rPr lang="ko-KR" altLang="en-US">
                    <a:noFill/>
                  </a:rPr>
                  <a:t> </a:t>
                </a:r>
              </a:p>
            </p:txBody>
          </p:sp>
        </mc:Fallback>
      </mc:AlternateContent>
      <p:sp>
        <p:nvSpPr>
          <p:cNvPr id="5" name="바닥글 개체 틀 4"/>
          <p:cNvSpPr>
            <a:spLocks noGrp="1"/>
          </p:cNvSpPr>
          <p:nvPr>
            <p:ph type="ftr" sz="quarter" idx="11"/>
          </p:nvPr>
        </p:nvSpPr>
        <p:spPr/>
        <p:txBody>
          <a:bodyPr/>
          <a:lstStyle/>
          <a:p>
            <a:r>
              <a:rPr lang="en-US" altLang="ko-KR" smtClean="0"/>
              <a:t>Byung-Jae Kwak et al.</a:t>
            </a:r>
            <a:endParaRPr lang="en-US" altLang="ko-KR"/>
          </a:p>
        </p:txBody>
      </p:sp>
      <p:sp>
        <p:nvSpPr>
          <p:cNvPr id="6" name="슬라이드 번호 개체 틀 5"/>
          <p:cNvSpPr>
            <a:spLocks noGrp="1"/>
          </p:cNvSpPr>
          <p:nvPr>
            <p:ph type="sldNum" sz="quarter" idx="12"/>
          </p:nvPr>
        </p:nvSpPr>
        <p:spPr/>
        <p:txBody>
          <a:bodyPr/>
          <a:lstStyle/>
          <a:p>
            <a:r>
              <a:rPr lang="en-US" altLang="ko-KR" smtClean="0"/>
              <a:t>Slide </a:t>
            </a:r>
            <a:fld id="{EAA70843-7CE7-4AC8-AE08-BF17C6F76979}" type="slidenum">
              <a:rPr lang="en-US" altLang="ko-KR" smtClean="0"/>
              <a:pPr/>
              <a:t>10</a:t>
            </a:fld>
            <a:endParaRPr lang="en-US" altLang="ko-KR"/>
          </a:p>
        </p:txBody>
      </p:sp>
      <mc:AlternateContent xmlns:mc="http://schemas.openxmlformats.org/markup-compatibility/2006" xmlns:a14="http://schemas.microsoft.com/office/drawing/2010/main">
        <mc:Choice Requires="a14">
          <p:graphicFrame>
            <p:nvGraphicFramePr>
              <p:cNvPr id="8" name="표 7"/>
              <p:cNvGraphicFramePr>
                <a:graphicFrameLocks noGrp="1"/>
              </p:cNvGraphicFramePr>
              <p:nvPr>
                <p:extLst>
                  <p:ext uri="{D42A27DB-BD31-4B8C-83A1-F6EECF244321}">
                    <p14:modId xmlns:p14="http://schemas.microsoft.com/office/powerpoint/2010/main" val="3812088103"/>
                  </p:ext>
                </p:extLst>
              </p:nvPr>
            </p:nvGraphicFramePr>
            <p:xfrm>
              <a:off x="1524000" y="3794343"/>
              <a:ext cx="6096000" cy="2226945"/>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xmlns="" val="20000"/>
                        </a:ext>
                      </a:extLst>
                    </a:gridCol>
                    <a:gridCol w="3048000">
                      <a:extLst>
                        <a:ext uri="{9D8B030D-6E8A-4147-A177-3AD203B41FA5}">
                          <a16:colId xmlns:a16="http://schemas.microsoft.com/office/drawing/2014/main" xmlns="" val="20001"/>
                        </a:ext>
                      </a:extLst>
                    </a:gridCol>
                  </a:tblGrid>
                  <a:tr h="370840">
                    <a:tc>
                      <a:txBody>
                        <a:bodyPr/>
                        <a:lstStyle/>
                        <a:p>
                          <a:pPr algn="ctr" latinLnBrk="1"/>
                          <a:r>
                            <a:rPr lang="en-US" altLang="ko-KR" dirty="0" smtClean="0"/>
                            <a:t>Powers</a:t>
                          </a:r>
                          <a:r>
                            <a:rPr lang="en-US" altLang="ko-KR" baseline="0" dirty="0" smtClean="0"/>
                            <a:t> of root, </a:t>
                          </a:r>
                          <a14:m>
                            <m:oMath xmlns:m="http://schemas.openxmlformats.org/officeDocument/2006/math">
                              <m:sSup>
                                <m:sSupPr>
                                  <m:ctrlPr>
                                    <a:rPr lang="en-US" altLang="ko-KR" b="1" i="1" baseline="0" smtClean="0">
                                      <a:latin typeface="Cambria Math" panose="02040503050406030204" pitchFamily="18" charset="0"/>
                                    </a:rPr>
                                  </m:ctrlPr>
                                </m:sSupPr>
                                <m:e>
                                  <m:r>
                                    <a:rPr lang="en-US" altLang="ko-KR" b="1" i="1" baseline="0" smtClean="0">
                                      <a:latin typeface="Cambria Math" panose="02040503050406030204" pitchFamily="18" charset="0"/>
                                    </a:rPr>
                                    <m:t>𝜶</m:t>
                                  </m:r>
                                </m:e>
                                <m:sup>
                                  <m:r>
                                    <a:rPr lang="en-US" altLang="ko-KR" b="1" i="1" baseline="0" smtClean="0">
                                      <a:latin typeface="Cambria Math" panose="02040503050406030204" pitchFamily="18" charset="0"/>
                                    </a:rPr>
                                    <m:t>𝒊</m:t>
                                  </m:r>
                                </m:sup>
                              </m:sSup>
                            </m:oMath>
                          </a14:m>
                          <a:endParaRPr lang="ko-KR" altLang="en-US" dirty="0"/>
                        </a:p>
                      </a:txBody>
                      <a:tcPr/>
                    </a:tc>
                    <a:tc>
                      <a:txBody>
                        <a:bodyPr/>
                        <a:lstStyle/>
                        <a:p>
                          <a:pPr algn="ctr" latinLnBrk="1"/>
                          <a:r>
                            <a:rPr lang="en-US" altLang="ko-KR" dirty="0" smtClean="0"/>
                            <a:t>Minimal polynomial, </a:t>
                          </a:r>
                          <a14:m>
                            <m:oMath xmlns:m="http://schemas.openxmlformats.org/officeDocument/2006/math">
                              <m:sSub>
                                <m:sSubPr>
                                  <m:ctrlPr>
                                    <a:rPr lang="en-US" altLang="ko-KR" b="1" i="1" smtClean="0">
                                      <a:latin typeface="Cambria Math" panose="02040503050406030204" pitchFamily="18" charset="0"/>
                                    </a:rPr>
                                  </m:ctrlPr>
                                </m:sSubPr>
                                <m:e>
                                  <m:r>
                                    <a:rPr lang="en-US" altLang="ko-KR" b="1" i="1" smtClean="0">
                                      <a:latin typeface="Cambria Math" panose="02040503050406030204" pitchFamily="18" charset="0"/>
                                    </a:rPr>
                                    <m:t>𝑴</m:t>
                                  </m:r>
                                </m:e>
                                <m:sub>
                                  <m:r>
                                    <a:rPr lang="en-US" altLang="ko-KR" b="1" i="1" smtClean="0">
                                      <a:latin typeface="Cambria Math" panose="02040503050406030204" pitchFamily="18" charset="0"/>
                                    </a:rPr>
                                    <m:t>𝒊</m:t>
                                  </m:r>
                                </m:sub>
                              </m:sSub>
                              <m:d>
                                <m:dPr>
                                  <m:ctrlPr>
                                    <a:rPr lang="en-US" altLang="ko-KR" b="1" i="1" smtClean="0">
                                      <a:latin typeface="Cambria Math" panose="02040503050406030204" pitchFamily="18" charset="0"/>
                                    </a:rPr>
                                  </m:ctrlPr>
                                </m:dPr>
                                <m:e>
                                  <m:r>
                                    <a:rPr lang="en-US" altLang="ko-KR" b="1" i="1" smtClean="0">
                                      <a:latin typeface="Cambria Math" panose="02040503050406030204" pitchFamily="18" charset="0"/>
                                    </a:rPr>
                                    <m:t>𝒙</m:t>
                                  </m:r>
                                </m:e>
                              </m:d>
                            </m:oMath>
                          </a14:m>
                          <a:endParaRPr lang="ko-KR" altLang="en-US" dirty="0"/>
                        </a:p>
                      </a:txBody>
                      <a:tcPr/>
                    </a:tc>
                    <a:extLst>
                      <a:ext uri="{0D108BD9-81ED-4DB2-BD59-A6C34878D82A}">
                        <a16:rowId xmlns:a16="http://schemas.microsoft.com/office/drawing/2014/main" xmlns="" val="10000"/>
                      </a:ext>
                    </a:extLst>
                  </a:tr>
                  <a:tr h="370840">
                    <a:tc>
                      <a:txBody>
                        <a:bodyPr/>
                        <a:lstStyle/>
                        <a:p>
                          <a:pPr algn="ctr" latinLnBrk="1"/>
                          <a14:m>
                            <m:oMathPara xmlns:m="http://schemas.openxmlformats.org/officeDocument/2006/math">
                              <m:oMathParaPr>
                                <m:jc m:val="centerGroup"/>
                              </m:oMathParaPr>
                              <m:oMath xmlns:m="http://schemas.openxmlformats.org/officeDocument/2006/math">
                                <m:sSup>
                                  <m:sSupPr>
                                    <m:ctrlPr>
                                      <a:rPr lang="en-US" altLang="ko-KR" b="0" i="1" smtClean="0">
                                        <a:latin typeface="Cambria Math" panose="02040503050406030204" pitchFamily="18" charset="0"/>
                                      </a:rPr>
                                    </m:ctrlPr>
                                  </m:sSupPr>
                                  <m:e>
                                    <m:r>
                                      <a:rPr lang="en-US" altLang="ko-KR" b="0" i="1" smtClean="0">
                                        <a:latin typeface="Cambria Math" panose="02040503050406030204" pitchFamily="18" charset="0"/>
                                      </a:rPr>
                                      <m:t>𝛼</m:t>
                                    </m:r>
                                  </m:e>
                                  <m:sup>
                                    <m:r>
                                      <a:rPr lang="en-US" altLang="ko-KR" b="0" i="1" smtClean="0">
                                        <a:latin typeface="Cambria Math" panose="02040503050406030204" pitchFamily="18" charset="0"/>
                                      </a:rPr>
                                      <m:t>0</m:t>
                                    </m:r>
                                  </m:sup>
                                </m:sSup>
                              </m:oMath>
                            </m:oMathPara>
                          </a14:m>
                          <a:endParaRPr lang="ko-KR" altLang="en-US" dirty="0"/>
                        </a:p>
                      </a:txBody>
                      <a:tcPr/>
                    </a:tc>
                    <a:tc>
                      <a:txBody>
                        <a:bodyPr/>
                        <a:lstStyle/>
                        <a:p>
                          <a:pPr algn="ctr" latinLnBrk="1"/>
                          <a14:m>
                            <m:oMathPara xmlns:m="http://schemas.openxmlformats.org/officeDocument/2006/math">
                              <m:oMathParaPr>
                                <m:jc m:val="centerGroup"/>
                              </m:oMathParaPr>
                              <m:oMath xmlns:m="http://schemas.openxmlformats.org/officeDocument/2006/math">
                                <m:r>
                                  <a:rPr lang="en-US" altLang="ko-KR" b="0" i="1" smtClean="0">
                                    <a:latin typeface="Cambria Math" panose="02040503050406030204" pitchFamily="18" charset="0"/>
                                  </a:rPr>
                                  <m:t>𝑥</m:t>
                                </m:r>
                                <m:r>
                                  <a:rPr lang="en-US" altLang="ko-KR" b="0" i="1" smtClean="0">
                                    <a:latin typeface="Cambria Math" panose="02040503050406030204" pitchFamily="18" charset="0"/>
                                  </a:rPr>
                                  <m:t>+1</m:t>
                                </m:r>
                              </m:oMath>
                            </m:oMathPara>
                          </a14:m>
                          <a:endParaRPr lang="ko-KR" altLang="en-US" dirty="0"/>
                        </a:p>
                      </a:txBody>
                      <a:tcPr/>
                    </a:tc>
                    <a:extLst>
                      <a:ext uri="{0D108BD9-81ED-4DB2-BD59-A6C34878D82A}">
                        <a16:rowId xmlns:a16="http://schemas.microsoft.com/office/drawing/2014/main" xmlns="" val="10001"/>
                      </a:ext>
                    </a:extLst>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p>
                                  <m:sSupPr>
                                    <m:ctrlPr>
                                      <a:rPr lang="en-US" altLang="ko-KR" b="0" i="1" smtClean="0">
                                        <a:latin typeface="Cambria Math" panose="02040503050406030204" pitchFamily="18" charset="0"/>
                                      </a:rPr>
                                    </m:ctrlPr>
                                  </m:sSupPr>
                                  <m:e>
                                    <m:r>
                                      <a:rPr lang="en-US" altLang="ko-KR" b="0" i="1" smtClean="0">
                                        <a:latin typeface="Cambria Math" panose="02040503050406030204" pitchFamily="18" charset="0"/>
                                      </a:rPr>
                                      <m:t>𝛼</m:t>
                                    </m:r>
                                  </m:e>
                                  <m:sup>
                                    <m:r>
                                      <a:rPr lang="en-US" altLang="ko-KR" b="0" i="1" smtClean="0">
                                        <a:latin typeface="Cambria Math" panose="02040503050406030204" pitchFamily="18" charset="0"/>
                                      </a:rPr>
                                      <m:t>1</m:t>
                                    </m:r>
                                  </m:sup>
                                </m:sSup>
                                <m:r>
                                  <a:rPr lang="en-US" altLang="ko-KR" b="0" i="1" smtClean="0">
                                    <a:latin typeface="Cambria Math" panose="02040503050406030204" pitchFamily="18" charset="0"/>
                                  </a:rPr>
                                  <m:t>,</m:t>
                                </m:r>
                                <m:sSup>
                                  <m:sSupPr>
                                    <m:ctrlPr>
                                      <a:rPr lang="en-US" altLang="ko-KR" b="0" i="1" smtClean="0">
                                        <a:latin typeface="Cambria Math" panose="02040503050406030204" pitchFamily="18" charset="0"/>
                                      </a:rPr>
                                    </m:ctrlPr>
                                  </m:sSupPr>
                                  <m:e>
                                    <m:r>
                                      <a:rPr lang="en-US" altLang="ko-KR" b="0" i="1" smtClean="0">
                                        <a:latin typeface="Cambria Math" panose="02040503050406030204" pitchFamily="18" charset="0"/>
                                      </a:rPr>
                                      <m:t>𝛼</m:t>
                                    </m:r>
                                  </m:e>
                                  <m:sup>
                                    <m:r>
                                      <a:rPr lang="en-US" altLang="ko-KR" b="0" i="1" smtClean="0">
                                        <a:latin typeface="Cambria Math" panose="02040503050406030204" pitchFamily="18" charset="0"/>
                                      </a:rPr>
                                      <m:t>2</m:t>
                                    </m:r>
                                  </m:sup>
                                </m:sSup>
                                <m:r>
                                  <a:rPr lang="en-US" altLang="ko-KR" b="0" i="1" smtClean="0">
                                    <a:latin typeface="Cambria Math" panose="02040503050406030204" pitchFamily="18" charset="0"/>
                                  </a:rPr>
                                  <m:t>,</m:t>
                                </m:r>
                                <m:sSup>
                                  <m:sSupPr>
                                    <m:ctrlPr>
                                      <a:rPr lang="en-US" altLang="ko-KR" b="0" i="1" smtClean="0">
                                        <a:latin typeface="Cambria Math" panose="02040503050406030204" pitchFamily="18" charset="0"/>
                                      </a:rPr>
                                    </m:ctrlPr>
                                  </m:sSupPr>
                                  <m:e>
                                    <m:r>
                                      <a:rPr lang="en-US" altLang="ko-KR" b="0" i="1" smtClean="0">
                                        <a:latin typeface="Cambria Math" panose="02040503050406030204" pitchFamily="18" charset="0"/>
                                      </a:rPr>
                                      <m:t>𝛼</m:t>
                                    </m:r>
                                  </m:e>
                                  <m:sup>
                                    <m:r>
                                      <a:rPr lang="en-US" altLang="ko-KR" b="0" i="1" smtClean="0">
                                        <a:latin typeface="Cambria Math" panose="02040503050406030204" pitchFamily="18" charset="0"/>
                                      </a:rPr>
                                      <m:t>4</m:t>
                                    </m:r>
                                  </m:sup>
                                </m:sSup>
                                <m:r>
                                  <a:rPr lang="en-US" altLang="ko-KR" b="0" i="1" smtClean="0">
                                    <a:latin typeface="Cambria Math" panose="02040503050406030204" pitchFamily="18" charset="0"/>
                                  </a:rPr>
                                  <m:t>,</m:t>
                                </m:r>
                                <m:sSup>
                                  <m:sSupPr>
                                    <m:ctrlPr>
                                      <a:rPr lang="en-US" altLang="ko-KR" b="0" i="1" smtClean="0">
                                        <a:latin typeface="Cambria Math" panose="02040503050406030204" pitchFamily="18" charset="0"/>
                                      </a:rPr>
                                    </m:ctrlPr>
                                  </m:sSupPr>
                                  <m:e>
                                    <m:r>
                                      <a:rPr lang="en-US" altLang="ko-KR" b="0" i="1" smtClean="0">
                                        <a:latin typeface="Cambria Math" panose="02040503050406030204" pitchFamily="18" charset="0"/>
                                      </a:rPr>
                                      <m:t>𝛼</m:t>
                                    </m:r>
                                  </m:e>
                                  <m:sup>
                                    <m:r>
                                      <a:rPr lang="en-US" altLang="ko-KR" b="0" i="1" smtClean="0">
                                        <a:latin typeface="Cambria Math" panose="02040503050406030204" pitchFamily="18" charset="0"/>
                                      </a:rPr>
                                      <m:t>8</m:t>
                                    </m:r>
                                  </m:sup>
                                </m:sSup>
                              </m:oMath>
                            </m:oMathPara>
                          </a14:m>
                          <a:endParaRPr lang="ko-KR" altLang="en-US" dirty="0"/>
                        </a:p>
                      </a:txBody>
                      <a:tcPr/>
                    </a:tc>
                    <a:tc>
                      <a:txBody>
                        <a:bodyPr/>
                        <a:lstStyle/>
                        <a:p>
                          <a:pPr algn="ctr" latinLnBrk="1"/>
                          <a14:m>
                            <m:oMathPara xmlns:m="http://schemas.openxmlformats.org/officeDocument/2006/math">
                              <m:oMathParaPr>
                                <m:jc m:val="centerGroup"/>
                              </m:oMathParaPr>
                              <m:oMath xmlns:m="http://schemas.openxmlformats.org/officeDocument/2006/math">
                                <m:sSup>
                                  <m:sSupPr>
                                    <m:ctrlPr>
                                      <a:rPr lang="en-US" altLang="ko-KR" b="0" i="1" smtClean="0">
                                        <a:latin typeface="Cambria Math" panose="02040503050406030204" pitchFamily="18" charset="0"/>
                                      </a:rPr>
                                    </m:ctrlPr>
                                  </m:sSupPr>
                                  <m:e>
                                    <m:r>
                                      <a:rPr lang="en-US" altLang="ko-KR" b="0" i="1" smtClean="0">
                                        <a:latin typeface="Cambria Math" panose="02040503050406030204" pitchFamily="18" charset="0"/>
                                      </a:rPr>
                                      <m:t>𝑥</m:t>
                                    </m:r>
                                  </m:e>
                                  <m:sup>
                                    <m:r>
                                      <a:rPr lang="en-US" altLang="ko-KR" b="0" i="1" smtClean="0">
                                        <a:latin typeface="Cambria Math" panose="02040503050406030204" pitchFamily="18" charset="0"/>
                                      </a:rPr>
                                      <m:t>4</m:t>
                                    </m:r>
                                  </m:sup>
                                </m:sSup>
                                <m:r>
                                  <a:rPr lang="en-US" altLang="ko-KR" b="0" i="1" smtClean="0">
                                    <a:latin typeface="Cambria Math" panose="02040503050406030204" pitchFamily="18" charset="0"/>
                                  </a:rPr>
                                  <m:t>+</m:t>
                                </m:r>
                                <m:r>
                                  <a:rPr lang="en-US" altLang="ko-KR" b="0" i="1" smtClean="0">
                                    <a:latin typeface="Cambria Math" panose="02040503050406030204" pitchFamily="18" charset="0"/>
                                  </a:rPr>
                                  <m:t>𝑥</m:t>
                                </m:r>
                                <m:r>
                                  <a:rPr lang="en-US" altLang="ko-KR" b="0" i="1" smtClean="0">
                                    <a:latin typeface="Cambria Math" panose="02040503050406030204" pitchFamily="18" charset="0"/>
                                  </a:rPr>
                                  <m:t>+1</m:t>
                                </m:r>
                              </m:oMath>
                            </m:oMathPara>
                          </a14:m>
                          <a:endParaRPr lang="ko-KR" altLang="en-US" dirty="0"/>
                        </a:p>
                      </a:txBody>
                      <a:tcPr/>
                    </a:tc>
                    <a:extLst>
                      <a:ext uri="{0D108BD9-81ED-4DB2-BD59-A6C34878D82A}">
                        <a16:rowId xmlns:a16="http://schemas.microsoft.com/office/drawing/2014/main" xmlns="" val="10002"/>
                      </a:ext>
                    </a:extLst>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p>
                                  <m:sSupPr>
                                    <m:ctrlPr>
                                      <a:rPr lang="en-US" altLang="ko-KR" b="0" i="1" smtClean="0">
                                        <a:latin typeface="Cambria Math" panose="02040503050406030204" pitchFamily="18" charset="0"/>
                                      </a:rPr>
                                    </m:ctrlPr>
                                  </m:sSupPr>
                                  <m:e>
                                    <m:r>
                                      <a:rPr lang="en-US" altLang="ko-KR" b="0" i="1" smtClean="0">
                                        <a:latin typeface="Cambria Math" panose="02040503050406030204" pitchFamily="18" charset="0"/>
                                      </a:rPr>
                                      <m:t>𝛼</m:t>
                                    </m:r>
                                  </m:e>
                                  <m:sup>
                                    <m:r>
                                      <a:rPr lang="en-US" altLang="ko-KR" b="0" i="1" smtClean="0">
                                        <a:latin typeface="Cambria Math" panose="02040503050406030204" pitchFamily="18" charset="0"/>
                                      </a:rPr>
                                      <m:t>3</m:t>
                                    </m:r>
                                  </m:sup>
                                </m:sSup>
                                <m:r>
                                  <a:rPr lang="en-US" altLang="ko-KR" b="0" i="1" smtClean="0">
                                    <a:latin typeface="Cambria Math" panose="02040503050406030204" pitchFamily="18" charset="0"/>
                                  </a:rPr>
                                  <m:t>,</m:t>
                                </m:r>
                                <m:sSup>
                                  <m:sSupPr>
                                    <m:ctrlPr>
                                      <a:rPr lang="en-US" altLang="ko-KR" b="0" i="1" smtClean="0">
                                        <a:latin typeface="Cambria Math" panose="02040503050406030204" pitchFamily="18" charset="0"/>
                                      </a:rPr>
                                    </m:ctrlPr>
                                  </m:sSupPr>
                                  <m:e>
                                    <m:r>
                                      <a:rPr lang="en-US" altLang="ko-KR" b="0" i="1" smtClean="0">
                                        <a:latin typeface="Cambria Math" panose="02040503050406030204" pitchFamily="18" charset="0"/>
                                      </a:rPr>
                                      <m:t>𝛼</m:t>
                                    </m:r>
                                  </m:e>
                                  <m:sup>
                                    <m:r>
                                      <a:rPr lang="en-US" altLang="ko-KR" b="0" i="1" smtClean="0">
                                        <a:latin typeface="Cambria Math" panose="02040503050406030204" pitchFamily="18" charset="0"/>
                                      </a:rPr>
                                      <m:t>6</m:t>
                                    </m:r>
                                  </m:sup>
                                </m:sSup>
                                <m:r>
                                  <a:rPr lang="en-US" altLang="ko-KR" b="0" i="1" smtClean="0">
                                    <a:latin typeface="Cambria Math" panose="02040503050406030204" pitchFamily="18" charset="0"/>
                                  </a:rPr>
                                  <m:t>,</m:t>
                                </m:r>
                                <m:sSup>
                                  <m:sSupPr>
                                    <m:ctrlPr>
                                      <a:rPr lang="en-US" altLang="ko-KR" b="0" i="1" smtClean="0">
                                        <a:latin typeface="Cambria Math" panose="02040503050406030204" pitchFamily="18" charset="0"/>
                                      </a:rPr>
                                    </m:ctrlPr>
                                  </m:sSupPr>
                                  <m:e>
                                    <m:r>
                                      <a:rPr lang="en-US" altLang="ko-KR" b="0" i="1" smtClean="0">
                                        <a:latin typeface="Cambria Math" panose="02040503050406030204" pitchFamily="18" charset="0"/>
                                      </a:rPr>
                                      <m:t>𝛼</m:t>
                                    </m:r>
                                  </m:e>
                                  <m:sup>
                                    <m:r>
                                      <a:rPr lang="en-US" altLang="ko-KR" b="0" i="1" smtClean="0">
                                        <a:latin typeface="Cambria Math" panose="02040503050406030204" pitchFamily="18" charset="0"/>
                                      </a:rPr>
                                      <m:t>9</m:t>
                                    </m:r>
                                  </m:sup>
                                </m:sSup>
                                <m:r>
                                  <a:rPr lang="en-US" altLang="ko-KR" b="0" i="1" smtClean="0">
                                    <a:latin typeface="Cambria Math" panose="02040503050406030204" pitchFamily="18" charset="0"/>
                                  </a:rPr>
                                  <m:t>,</m:t>
                                </m:r>
                                <m:sSup>
                                  <m:sSupPr>
                                    <m:ctrlPr>
                                      <a:rPr lang="en-US" altLang="ko-KR" b="0" i="1" smtClean="0">
                                        <a:latin typeface="Cambria Math" panose="02040503050406030204" pitchFamily="18" charset="0"/>
                                      </a:rPr>
                                    </m:ctrlPr>
                                  </m:sSupPr>
                                  <m:e>
                                    <m:r>
                                      <a:rPr lang="en-US" altLang="ko-KR" b="0" i="1" smtClean="0">
                                        <a:latin typeface="Cambria Math" panose="02040503050406030204" pitchFamily="18" charset="0"/>
                                      </a:rPr>
                                      <m:t>𝛼</m:t>
                                    </m:r>
                                  </m:e>
                                  <m:sup>
                                    <m:r>
                                      <a:rPr lang="en-US" altLang="ko-KR" b="0" i="1" smtClean="0">
                                        <a:latin typeface="Cambria Math" panose="02040503050406030204" pitchFamily="18" charset="0"/>
                                      </a:rPr>
                                      <m:t>12</m:t>
                                    </m:r>
                                  </m:sup>
                                </m:sSup>
                              </m:oMath>
                            </m:oMathPara>
                          </a14:m>
                          <a:endParaRPr lang="ko-KR" altLang="en-US" dirty="0"/>
                        </a:p>
                      </a:txBody>
                      <a:tcPr/>
                    </a:tc>
                    <a:tc>
                      <a:txBody>
                        <a:bodyPr/>
                        <a:lstStyle/>
                        <a:p>
                          <a:pPr algn="ctr" latinLnBrk="1"/>
                          <a14:m>
                            <m:oMathPara xmlns:m="http://schemas.openxmlformats.org/officeDocument/2006/math">
                              <m:oMathParaPr>
                                <m:jc m:val="centerGroup"/>
                              </m:oMathParaPr>
                              <m:oMath xmlns:m="http://schemas.openxmlformats.org/officeDocument/2006/math">
                                <m:sSup>
                                  <m:sSupPr>
                                    <m:ctrlPr>
                                      <a:rPr lang="en-US" altLang="ko-KR" b="0" i="1" smtClean="0">
                                        <a:latin typeface="Cambria Math" panose="02040503050406030204" pitchFamily="18" charset="0"/>
                                      </a:rPr>
                                    </m:ctrlPr>
                                  </m:sSupPr>
                                  <m:e>
                                    <m:r>
                                      <a:rPr lang="en-US" altLang="ko-KR" b="0" i="1" smtClean="0">
                                        <a:latin typeface="Cambria Math" panose="02040503050406030204" pitchFamily="18" charset="0"/>
                                      </a:rPr>
                                      <m:t>𝑥</m:t>
                                    </m:r>
                                  </m:e>
                                  <m:sup>
                                    <m:r>
                                      <a:rPr lang="en-US" altLang="ko-KR" b="0" i="1" smtClean="0">
                                        <a:latin typeface="Cambria Math" panose="02040503050406030204" pitchFamily="18" charset="0"/>
                                      </a:rPr>
                                      <m:t>4</m:t>
                                    </m:r>
                                  </m:sup>
                                </m:sSup>
                                <m:r>
                                  <a:rPr lang="en-US" altLang="ko-KR" b="0" i="1" smtClean="0">
                                    <a:latin typeface="Cambria Math" panose="02040503050406030204" pitchFamily="18" charset="0"/>
                                  </a:rPr>
                                  <m:t>+</m:t>
                                </m:r>
                                <m:sSup>
                                  <m:sSupPr>
                                    <m:ctrlPr>
                                      <a:rPr lang="en-US" altLang="ko-KR" b="0" i="1" smtClean="0">
                                        <a:latin typeface="Cambria Math" panose="02040503050406030204" pitchFamily="18" charset="0"/>
                                      </a:rPr>
                                    </m:ctrlPr>
                                  </m:sSupPr>
                                  <m:e>
                                    <m:r>
                                      <a:rPr lang="en-US" altLang="ko-KR" b="0" i="1" smtClean="0">
                                        <a:latin typeface="Cambria Math" panose="02040503050406030204" pitchFamily="18" charset="0"/>
                                      </a:rPr>
                                      <m:t>𝑥</m:t>
                                    </m:r>
                                  </m:e>
                                  <m:sup>
                                    <m:r>
                                      <a:rPr lang="en-US" altLang="ko-KR" b="0" i="1" smtClean="0">
                                        <a:latin typeface="Cambria Math" panose="02040503050406030204" pitchFamily="18" charset="0"/>
                                      </a:rPr>
                                      <m:t>3</m:t>
                                    </m:r>
                                  </m:sup>
                                </m:sSup>
                                <m:r>
                                  <a:rPr lang="en-US" altLang="ko-KR" b="0" i="1" smtClean="0">
                                    <a:latin typeface="Cambria Math" panose="02040503050406030204" pitchFamily="18" charset="0"/>
                                  </a:rPr>
                                  <m:t>+</m:t>
                                </m:r>
                                <m:sSup>
                                  <m:sSupPr>
                                    <m:ctrlPr>
                                      <a:rPr lang="en-US" altLang="ko-KR" b="0" i="1" smtClean="0">
                                        <a:latin typeface="Cambria Math" panose="02040503050406030204" pitchFamily="18" charset="0"/>
                                      </a:rPr>
                                    </m:ctrlPr>
                                  </m:sSupPr>
                                  <m:e>
                                    <m:r>
                                      <a:rPr lang="en-US" altLang="ko-KR" b="0" i="1" smtClean="0">
                                        <a:latin typeface="Cambria Math" panose="02040503050406030204" pitchFamily="18" charset="0"/>
                                      </a:rPr>
                                      <m:t>𝑥</m:t>
                                    </m:r>
                                  </m:e>
                                  <m:sup>
                                    <m:r>
                                      <a:rPr lang="en-US" altLang="ko-KR" b="0" i="1" smtClean="0">
                                        <a:latin typeface="Cambria Math" panose="02040503050406030204" pitchFamily="18" charset="0"/>
                                      </a:rPr>
                                      <m:t>2</m:t>
                                    </m:r>
                                  </m:sup>
                                </m:sSup>
                                <m:r>
                                  <a:rPr lang="en-US" altLang="ko-KR" b="0" i="1" smtClean="0">
                                    <a:latin typeface="Cambria Math" panose="02040503050406030204" pitchFamily="18" charset="0"/>
                                  </a:rPr>
                                  <m:t>+</m:t>
                                </m:r>
                                <m:r>
                                  <a:rPr lang="en-US" altLang="ko-KR" b="0" i="1" smtClean="0">
                                    <a:latin typeface="Cambria Math" panose="02040503050406030204" pitchFamily="18" charset="0"/>
                                  </a:rPr>
                                  <m:t>𝑥</m:t>
                                </m:r>
                                <m:r>
                                  <a:rPr lang="en-US" altLang="ko-KR" b="0" i="1" smtClean="0">
                                    <a:latin typeface="Cambria Math" panose="02040503050406030204" pitchFamily="18" charset="0"/>
                                  </a:rPr>
                                  <m:t>+1</m:t>
                                </m:r>
                              </m:oMath>
                            </m:oMathPara>
                          </a14:m>
                          <a:endParaRPr lang="ko-KR" altLang="en-US" dirty="0"/>
                        </a:p>
                      </a:txBody>
                      <a:tcPr/>
                    </a:tc>
                    <a:extLst>
                      <a:ext uri="{0D108BD9-81ED-4DB2-BD59-A6C34878D82A}">
                        <a16:rowId xmlns:a16="http://schemas.microsoft.com/office/drawing/2014/main" xmlns="" val="10003"/>
                      </a:ext>
                    </a:extLst>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p>
                                  <m:sSupPr>
                                    <m:ctrlPr>
                                      <a:rPr lang="en-US" altLang="ko-KR" b="0" i="1" smtClean="0">
                                        <a:latin typeface="Cambria Math" panose="02040503050406030204" pitchFamily="18" charset="0"/>
                                      </a:rPr>
                                    </m:ctrlPr>
                                  </m:sSupPr>
                                  <m:e>
                                    <m:r>
                                      <a:rPr lang="en-US" altLang="ko-KR" b="0" i="1" smtClean="0">
                                        <a:latin typeface="Cambria Math" panose="02040503050406030204" pitchFamily="18" charset="0"/>
                                      </a:rPr>
                                      <m:t>𝛼</m:t>
                                    </m:r>
                                  </m:e>
                                  <m:sup>
                                    <m:r>
                                      <a:rPr lang="en-US" altLang="ko-KR" b="0" i="1" smtClean="0">
                                        <a:latin typeface="Cambria Math" panose="02040503050406030204" pitchFamily="18" charset="0"/>
                                      </a:rPr>
                                      <m:t>5</m:t>
                                    </m:r>
                                  </m:sup>
                                </m:sSup>
                                <m:r>
                                  <a:rPr lang="en-US" altLang="ko-KR" b="0" i="1" smtClean="0">
                                    <a:latin typeface="Cambria Math" panose="02040503050406030204" pitchFamily="18" charset="0"/>
                                  </a:rPr>
                                  <m:t>,</m:t>
                                </m:r>
                                <m:sSup>
                                  <m:sSupPr>
                                    <m:ctrlPr>
                                      <a:rPr lang="en-US" altLang="ko-KR" b="0" i="1" smtClean="0">
                                        <a:latin typeface="Cambria Math" panose="02040503050406030204" pitchFamily="18" charset="0"/>
                                      </a:rPr>
                                    </m:ctrlPr>
                                  </m:sSupPr>
                                  <m:e>
                                    <m:r>
                                      <a:rPr lang="en-US" altLang="ko-KR" b="0" i="1" smtClean="0">
                                        <a:latin typeface="Cambria Math" panose="02040503050406030204" pitchFamily="18" charset="0"/>
                                      </a:rPr>
                                      <m:t>𝛼</m:t>
                                    </m:r>
                                  </m:e>
                                  <m:sup>
                                    <m:r>
                                      <a:rPr lang="en-US" altLang="ko-KR" b="0" i="1" smtClean="0">
                                        <a:latin typeface="Cambria Math" panose="02040503050406030204" pitchFamily="18" charset="0"/>
                                      </a:rPr>
                                      <m:t>10</m:t>
                                    </m:r>
                                  </m:sup>
                                </m:sSup>
                              </m:oMath>
                            </m:oMathPara>
                          </a14:m>
                          <a:endParaRPr lang="ko-KR" altLang="en-US" dirty="0"/>
                        </a:p>
                      </a:txBody>
                      <a:tcPr/>
                    </a:tc>
                    <a:tc>
                      <a:txBody>
                        <a:bodyPr/>
                        <a:lstStyle/>
                        <a:p>
                          <a:pPr algn="ctr" latinLnBrk="1"/>
                          <a14:m>
                            <m:oMathPara xmlns:m="http://schemas.openxmlformats.org/officeDocument/2006/math">
                              <m:oMathParaPr>
                                <m:jc m:val="centerGroup"/>
                              </m:oMathParaPr>
                              <m:oMath xmlns:m="http://schemas.openxmlformats.org/officeDocument/2006/math">
                                <m:sSup>
                                  <m:sSupPr>
                                    <m:ctrlPr>
                                      <a:rPr lang="en-US" altLang="ko-KR" b="0" i="1" smtClean="0">
                                        <a:latin typeface="Cambria Math" panose="02040503050406030204" pitchFamily="18" charset="0"/>
                                      </a:rPr>
                                    </m:ctrlPr>
                                  </m:sSupPr>
                                  <m:e>
                                    <m:r>
                                      <a:rPr lang="en-US" altLang="ko-KR" b="0" i="1" smtClean="0">
                                        <a:latin typeface="Cambria Math" panose="02040503050406030204" pitchFamily="18" charset="0"/>
                                      </a:rPr>
                                      <m:t>𝑥</m:t>
                                    </m:r>
                                  </m:e>
                                  <m:sup>
                                    <m:r>
                                      <a:rPr lang="en-US" altLang="ko-KR" b="0" i="1" smtClean="0">
                                        <a:latin typeface="Cambria Math" panose="02040503050406030204" pitchFamily="18" charset="0"/>
                                      </a:rPr>
                                      <m:t>2</m:t>
                                    </m:r>
                                  </m:sup>
                                </m:sSup>
                                <m:r>
                                  <a:rPr lang="en-US" altLang="ko-KR" b="0" i="1" smtClean="0">
                                    <a:latin typeface="Cambria Math" panose="02040503050406030204" pitchFamily="18" charset="0"/>
                                  </a:rPr>
                                  <m:t>+</m:t>
                                </m:r>
                                <m:r>
                                  <a:rPr lang="en-US" altLang="ko-KR" b="0" i="1" smtClean="0">
                                    <a:latin typeface="Cambria Math" panose="02040503050406030204" pitchFamily="18" charset="0"/>
                                  </a:rPr>
                                  <m:t>𝑥</m:t>
                                </m:r>
                                <m:r>
                                  <a:rPr lang="en-US" altLang="ko-KR" b="0" i="1" smtClean="0">
                                    <a:latin typeface="Cambria Math" panose="02040503050406030204" pitchFamily="18" charset="0"/>
                                  </a:rPr>
                                  <m:t>+1</m:t>
                                </m:r>
                              </m:oMath>
                            </m:oMathPara>
                          </a14:m>
                          <a:endParaRPr lang="ko-KR" altLang="en-US" dirty="0"/>
                        </a:p>
                      </a:txBody>
                      <a:tcPr/>
                    </a:tc>
                    <a:extLst>
                      <a:ext uri="{0D108BD9-81ED-4DB2-BD59-A6C34878D82A}">
                        <a16:rowId xmlns:a16="http://schemas.microsoft.com/office/drawing/2014/main" xmlns="" val="10004"/>
                      </a:ext>
                    </a:extLst>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p>
                                  <m:sSupPr>
                                    <m:ctrlPr>
                                      <a:rPr lang="en-US" altLang="ko-KR" b="0" i="1" smtClean="0">
                                        <a:latin typeface="Cambria Math" panose="02040503050406030204" pitchFamily="18" charset="0"/>
                                      </a:rPr>
                                    </m:ctrlPr>
                                  </m:sSupPr>
                                  <m:e>
                                    <m:r>
                                      <a:rPr lang="en-US" altLang="ko-KR" b="0" i="1" smtClean="0">
                                        <a:latin typeface="Cambria Math" panose="02040503050406030204" pitchFamily="18" charset="0"/>
                                      </a:rPr>
                                      <m:t>𝛼</m:t>
                                    </m:r>
                                  </m:e>
                                  <m:sup>
                                    <m:r>
                                      <a:rPr lang="en-US" altLang="ko-KR" b="0" i="1" smtClean="0">
                                        <a:latin typeface="Cambria Math" panose="02040503050406030204" pitchFamily="18" charset="0"/>
                                      </a:rPr>
                                      <m:t>7</m:t>
                                    </m:r>
                                  </m:sup>
                                </m:sSup>
                                <m:r>
                                  <a:rPr lang="en-US" altLang="ko-KR" b="0" i="1" smtClean="0">
                                    <a:latin typeface="Cambria Math" panose="02040503050406030204" pitchFamily="18" charset="0"/>
                                  </a:rPr>
                                  <m:t>,</m:t>
                                </m:r>
                                <m:sSup>
                                  <m:sSupPr>
                                    <m:ctrlPr>
                                      <a:rPr lang="en-US" altLang="ko-KR" b="0" i="1" smtClean="0">
                                        <a:latin typeface="Cambria Math" panose="02040503050406030204" pitchFamily="18" charset="0"/>
                                      </a:rPr>
                                    </m:ctrlPr>
                                  </m:sSupPr>
                                  <m:e>
                                    <m:r>
                                      <a:rPr lang="en-US" altLang="ko-KR" b="0" i="1" smtClean="0">
                                        <a:latin typeface="Cambria Math" panose="02040503050406030204" pitchFamily="18" charset="0"/>
                                      </a:rPr>
                                      <m:t>𝛼</m:t>
                                    </m:r>
                                  </m:e>
                                  <m:sup>
                                    <m:r>
                                      <a:rPr lang="en-US" altLang="ko-KR" b="0" i="1" smtClean="0">
                                        <a:latin typeface="Cambria Math" panose="02040503050406030204" pitchFamily="18" charset="0"/>
                                      </a:rPr>
                                      <m:t>11</m:t>
                                    </m:r>
                                  </m:sup>
                                </m:sSup>
                                <m:r>
                                  <a:rPr lang="en-US" altLang="ko-KR" b="0" i="1" smtClean="0">
                                    <a:latin typeface="Cambria Math" panose="02040503050406030204" pitchFamily="18" charset="0"/>
                                  </a:rPr>
                                  <m:t>,</m:t>
                                </m:r>
                                <m:sSup>
                                  <m:sSupPr>
                                    <m:ctrlPr>
                                      <a:rPr lang="en-US" altLang="ko-KR" b="0" i="1" smtClean="0">
                                        <a:latin typeface="Cambria Math" panose="02040503050406030204" pitchFamily="18" charset="0"/>
                                      </a:rPr>
                                    </m:ctrlPr>
                                  </m:sSupPr>
                                  <m:e>
                                    <m:r>
                                      <a:rPr lang="en-US" altLang="ko-KR" b="0" i="1" smtClean="0">
                                        <a:latin typeface="Cambria Math" panose="02040503050406030204" pitchFamily="18" charset="0"/>
                                      </a:rPr>
                                      <m:t>𝛼</m:t>
                                    </m:r>
                                  </m:e>
                                  <m:sup>
                                    <m:r>
                                      <a:rPr lang="en-US" altLang="ko-KR" b="0" i="1" smtClean="0">
                                        <a:latin typeface="Cambria Math" panose="02040503050406030204" pitchFamily="18" charset="0"/>
                                      </a:rPr>
                                      <m:t>13</m:t>
                                    </m:r>
                                  </m:sup>
                                </m:sSup>
                                <m:r>
                                  <a:rPr lang="en-US" altLang="ko-KR" b="0" i="1" smtClean="0">
                                    <a:latin typeface="Cambria Math" panose="02040503050406030204" pitchFamily="18" charset="0"/>
                                  </a:rPr>
                                  <m:t>,</m:t>
                                </m:r>
                                <m:sSup>
                                  <m:sSupPr>
                                    <m:ctrlPr>
                                      <a:rPr lang="en-US" altLang="ko-KR" b="0" i="1" smtClean="0">
                                        <a:latin typeface="Cambria Math" panose="02040503050406030204" pitchFamily="18" charset="0"/>
                                      </a:rPr>
                                    </m:ctrlPr>
                                  </m:sSupPr>
                                  <m:e>
                                    <m:r>
                                      <a:rPr lang="en-US" altLang="ko-KR" b="0" i="1" smtClean="0">
                                        <a:latin typeface="Cambria Math" panose="02040503050406030204" pitchFamily="18" charset="0"/>
                                      </a:rPr>
                                      <m:t>𝛼</m:t>
                                    </m:r>
                                  </m:e>
                                  <m:sup>
                                    <m:r>
                                      <a:rPr lang="en-US" altLang="ko-KR" b="0" i="1" smtClean="0">
                                        <a:latin typeface="Cambria Math" panose="02040503050406030204" pitchFamily="18" charset="0"/>
                                      </a:rPr>
                                      <m:t>14</m:t>
                                    </m:r>
                                  </m:sup>
                                </m:sSup>
                              </m:oMath>
                            </m:oMathPara>
                          </a14:m>
                          <a:endParaRPr lang="ko-KR" altLang="en-US" dirty="0"/>
                        </a:p>
                      </a:txBody>
                      <a:tcPr/>
                    </a:tc>
                    <a:tc>
                      <a:txBody>
                        <a:bodyPr/>
                        <a:lstStyle/>
                        <a:p>
                          <a:pPr algn="ctr" latinLnBrk="1"/>
                          <a14:m>
                            <m:oMathPara xmlns:m="http://schemas.openxmlformats.org/officeDocument/2006/math">
                              <m:oMathParaPr>
                                <m:jc m:val="centerGroup"/>
                              </m:oMathParaPr>
                              <m:oMath xmlns:m="http://schemas.openxmlformats.org/officeDocument/2006/math">
                                <m:sSup>
                                  <m:sSupPr>
                                    <m:ctrlPr>
                                      <a:rPr lang="en-US" altLang="ko-KR" b="0" i="1" smtClean="0">
                                        <a:latin typeface="Cambria Math" panose="02040503050406030204" pitchFamily="18" charset="0"/>
                                      </a:rPr>
                                    </m:ctrlPr>
                                  </m:sSupPr>
                                  <m:e>
                                    <m:r>
                                      <a:rPr lang="en-US" altLang="ko-KR" b="0" i="1" smtClean="0">
                                        <a:latin typeface="Cambria Math" panose="02040503050406030204" pitchFamily="18" charset="0"/>
                                      </a:rPr>
                                      <m:t>𝑥</m:t>
                                    </m:r>
                                  </m:e>
                                  <m:sup>
                                    <m:r>
                                      <a:rPr lang="en-US" altLang="ko-KR" b="0" i="1" smtClean="0">
                                        <a:latin typeface="Cambria Math" panose="02040503050406030204" pitchFamily="18" charset="0"/>
                                      </a:rPr>
                                      <m:t>4</m:t>
                                    </m:r>
                                  </m:sup>
                                </m:sSup>
                                <m:r>
                                  <a:rPr lang="en-US" altLang="ko-KR" b="0" i="1" smtClean="0">
                                    <a:latin typeface="Cambria Math" panose="02040503050406030204" pitchFamily="18" charset="0"/>
                                  </a:rPr>
                                  <m:t>+</m:t>
                                </m:r>
                                <m:sSup>
                                  <m:sSupPr>
                                    <m:ctrlPr>
                                      <a:rPr lang="en-US" altLang="ko-KR" b="0" i="1" smtClean="0">
                                        <a:latin typeface="Cambria Math" panose="02040503050406030204" pitchFamily="18" charset="0"/>
                                      </a:rPr>
                                    </m:ctrlPr>
                                  </m:sSupPr>
                                  <m:e>
                                    <m:r>
                                      <a:rPr lang="en-US" altLang="ko-KR" b="0" i="1" smtClean="0">
                                        <a:latin typeface="Cambria Math" panose="02040503050406030204" pitchFamily="18" charset="0"/>
                                      </a:rPr>
                                      <m:t>𝑥</m:t>
                                    </m:r>
                                  </m:e>
                                  <m:sup>
                                    <m:r>
                                      <a:rPr lang="en-US" altLang="ko-KR" b="0" i="1" smtClean="0">
                                        <a:latin typeface="Cambria Math" panose="02040503050406030204" pitchFamily="18" charset="0"/>
                                      </a:rPr>
                                      <m:t>3</m:t>
                                    </m:r>
                                  </m:sup>
                                </m:sSup>
                                <m:r>
                                  <a:rPr lang="en-US" altLang="ko-KR" b="0" i="1" smtClean="0">
                                    <a:latin typeface="Cambria Math" panose="02040503050406030204" pitchFamily="18" charset="0"/>
                                  </a:rPr>
                                  <m:t>+1</m:t>
                                </m:r>
                              </m:oMath>
                            </m:oMathPara>
                          </a14:m>
                          <a:endParaRPr lang="ko-KR" altLang="en-US" dirty="0"/>
                        </a:p>
                      </a:txBody>
                      <a:tcPr/>
                    </a:tc>
                    <a:extLst>
                      <a:ext uri="{0D108BD9-81ED-4DB2-BD59-A6C34878D82A}">
                        <a16:rowId xmlns:a16="http://schemas.microsoft.com/office/drawing/2014/main" xmlns="" val="10005"/>
                      </a:ext>
                    </a:extLst>
                  </a:tr>
                </a:tbl>
              </a:graphicData>
            </a:graphic>
          </p:graphicFrame>
        </mc:Choice>
        <mc:Fallback xmlns="">
          <p:graphicFrame>
            <p:nvGraphicFramePr>
              <p:cNvPr id="8" name="표 7"/>
              <p:cNvGraphicFramePr>
                <a:graphicFrameLocks noGrp="1"/>
              </p:cNvGraphicFramePr>
              <p:nvPr>
                <p:extLst>
                  <p:ext uri="{D42A27DB-BD31-4B8C-83A1-F6EECF244321}">
                    <p14:modId xmlns:p14="http://schemas.microsoft.com/office/powerpoint/2010/main" val="3812088103"/>
                  </p:ext>
                </p:extLst>
              </p:nvPr>
            </p:nvGraphicFramePr>
            <p:xfrm>
              <a:off x="1524000" y="3794343"/>
              <a:ext cx="6096000" cy="2226945"/>
            </p:xfrm>
            <a:graphic>
              <a:graphicData uri="http://schemas.openxmlformats.org/drawingml/2006/table">
                <a:tbl>
                  <a:tblPr firstRow="1" bandRow="1">
                    <a:tableStyleId>{5C22544A-7EE6-4342-B048-85BDC9FD1C3A}</a:tableStyleId>
                  </a:tblPr>
                  <a:tblGrid>
                    <a:gridCol w="3048000">
                      <a:extLst>
                        <a:ext uri="{9D8B030D-6E8A-4147-A177-3AD203B41FA5}">
                          <a16:colId xmlns="" xmlns:a16="http://schemas.microsoft.com/office/drawing/2014/main" xmlns:a14="http://schemas.microsoft.com/office/drawing/2010/main" val="20000"/>
                        </a:ext>
                      </a:extLst>
                    </a:gridCol>
                    <a:gridCol w="3048000">
                      <a:extLst>
                        <a:ext uri="{9D8B030D-6E8A-4147-A177-3AD203B41FA5}">
                          <a16:colId xmlns="" xmlns:a16="http://schemas.microsoft.com/office/drawing/2014/main" xmlns:a14="http://schemas.microsoft.com/office/drawing/2010/main" val="20001"/>
                        </a:ext>
                      </a:extLst>
                    </a:gridCol>
                  </a:tblGrid>
                  <a:tr h="372745">
                    <a:tc>
                      <a:txBody>
                        <a:bodyPr/>
                        <a:lstStyle/>
                        <a:p>
                          <a:endParaRPr lang="ko-KR"/>
                        </a:p>
                      </a:txBody>
                      <a:tcPr>
                        <a:blipFill rotWithShape="1">
                          <a:blip r:embed="rId3"/>
                          <a:stretch>
                            <a:fillRect t="-8197" r="-100000" b="-500000"/>
                          </a:stretch>
                        </a:blipFill>
                      </a:tcPr>
                    </a:tc>
                    <a:tc>
                      <a:txBody>
                        <a:bodyPr/>
                        <a:lstStyle/>
                        <a:p>
                          <a:endParaRPr lang="ko-KR"/>
                        </a:p>
                      </a:txBody>
                      <a:tcPr>
                        <a:blipFill rotWithShape="1">
                          <a:blip r:embed="rId3"/>
                          <a:stretch>
                            <a:fillRect l="-100000" t="-8197" b="-500000"/>
                          </a:stretch>
                        </a:blipFill>
                      </a:tcPr>
                    </a:tc>
                    <a:extLst>
                      <a:ext uri="{0D108BD9-81ED-4DB2-BD59-A6C34878D82A}">
                        <a16:rowId xmlns="" xmlns:a16="http://schemas.microsoft.com/office/drawing/2014/main" xmlns:a14="http://schemas.microsoft.com/office/drawing/2010/main" val="10000"/>
                      </a:ext>
                    </a:extLst>
                  </a:tr>
                  <a:tr h="370840">
                    <a:tc>
                      <a:txBody>
                        <a:bodyPr/>
                        <a:lstStyle/>
                        <a:p>
                          <a:endParaRPr lang="ko-KR"/>
                        </a:p>
                      </a:txBody>
                      <a:tcPr>
                        <a:blipFill rotWithShape="1">
                          <a:blip r:embed="rId3"/>
                          <a:stretch>
                            <a:fillRect t="-108197" r="-100000" b="-400000"/>
                          </a:stretch>
                        </a:blipFill>
                      </a:tcPr>
                    </a:tc>
                    <a:tc>
                      <a:txBody>
                        <a:bodyPr/>
                        <a:lstStyle/>
                        <a:p>
                          <a:endParaRPr lang="ko-KR"/>
                        </a:p>
                      </a:txBody>
                      <a:tcPr>
                        <a:blipFill rotWithShape="1">
                          <a:blip r:embed="rId3"/>
                          <a:stretch>
                            <a:fillRect l="-100000" t="-108197" b="-400000"/>
                          </a:stretch>
                        </a:blipFill>
                      </a:tcPr>
                    </a:tc>
                    <a:extLst>
                      <a:ext uri="{0D108BD9-81ED-4DB2-BD59-A6C34878D82A}">
                        <a16:rowId xmlns="" xmlns:a16="http://schemas.microsoft.com/office/drawing/2014/main" xmlns:a14="http://schemas.microsoft.com/office/drawing/2010/main" val="10001"/>
                      </a:ext>
                    </a:extLst>
                  </a:tr>
                  <a:tr h="370840">
                    <a:tc>
                      <a:txBody>
                        <a:bodyPr/>
                        <a:lstStyle/>
                        <a:p>
                          <a:endParaRPr lang="ko-KR"/>
                        </a:p>
                      </a:txBody>
                      <a:tcPr>
                        <a:blipFill rotWithShape="1">
                          <a:blip r:embed="rId3"/>
                          <a:stretch>
                            <a:fillRect t="-208197" r="-100000" b="-300000"/>
                          </a:stretch>
                        </a:blipFill>
                      </a:tcPr>
                    </a:tc>
                    <a:tc>
                      <a:txBody>
                        <a:bodyPr/>
                        <a:lstStyle/>
                        <a:p>
                          <a:endParaRPr lang="ko-KR"/>
                        </a:p>
                      </a:txBody>
                      <a:tcPr>
                        <a:blipFill rotWithShape="1">
                          <a:blip r:embed="rId3"/>
                          <a:stretch>
                            <a:fillRect l="-100000" t="-208197" b="-300000"/>
                          </a:stretch>
                        </a:blipFill>
                      </a:tcPr>
                    </a:tc>
                    <a:extLst>
                      <a:ext uri="{0D108BD9-81ED-4DB2-BD59-A6C34878D82A}">
                        <a16:rowId xmlns="" xmlns:a16="http://schemas.microsoft.com/office/drawing/2014/main" xmlns:a14="http://schemas.microsoft.com/office/drawing/2010/main" val="10002"/>
                      </a:ext>
                    </a:extLst>
                  </a:tr>
                  <a:tr h="370840">
                    <a:tc>
                      <a:txBody>
                        <a:bodyPr/>
                        <a:lstStyle/>
                        <a:p>
                          <a:endParaRPr lang="ko-KR"/>
                        </a:p>
                      </a:txBody>
                      <a:tcPr>
                        <a:blipFill rotWithShape="1">
                          <a:blip r:embed="rId3"/>
                          <a:stretch>
                            <a:fillRect t="-308197" r="-100000" b="-200000"/>
                          </a:stretch>
                        </a:blipFill>
                      </a:tcPr>
                    </a:tc>
                    <a:tc>
                      <a:txBody>
                        <a:bodyPr/>
                        <a:lstStyle/>
                        <a:p>
                          <a:endParaRPr lang="ko-KR"/>
                        </a:p>
                      </a:txBody>
                      <a:tcPr>
                        <a:blipFill rotWithShape="1">
                          <a:blip r:embed="rId3"/>
                          <a:stretch>
                            <a:fillRect l="-100000" t="-308197" b="-200000"/>
                          </a:stretch>
                        </a:blipFill>
                      </a:tcPr>
                    </a:tc>
                    <a:extLst>
                      <a:ext uri="{0D108BD9-81ED-4DB2-BD59-A6C34878D82A}">
                        <a16:rowId xmlns="" xmlns:a16="http://schemas.microsoft.com/office/drawing/2014/main" xmlns:a14="http://schemas.microsoft.com/office/drawing/2010/main" val="10003"/>
                      </a:ext>
                    </a:extLst>
                  </a:tr>
                  <a:tr h="370840">
                    <a:tc>
                      <a:txBody>
                        <a:bodyPr/>
                        <a:lstStyle/>
                        <a:p>
                          <a:endParaRPr lang="ko-KR"/>
                        </a:p>
                      </a:txBody>
                      <a:tcPr>
                        <a:blipFill rotWithShape="1">
                          <a:blip r:embed="rId3"/>
                          <a:stretch>
                            <a:fillRect t="-408197" r="-100000" b="-100000"/>
                          </a:stretch>
                        </a:blipFill>
                      </a:tcPr>
                    </a:tc>
                    <a:tc>
                      <a:txBody>
                        <a:bodyPr/>
                        <a:lstStyle/>
                        <a:p>
                          <a:endParaRPr lang="ko-KR"/>
                        </a:p>
                      </a:txBody>
                      <a:tcPr>
                        <a:blipFill rotWithShape="1">
                          <a:blip r:embed="rId3"/>
                          <a:stretch>
                            <a:fillRect l="-100000" t="-408197" b="-100000"/>
                          </a:stretch>
                        </a:blipFill>
                      </a:tcPr>
                    </a:tc>
                    <a:extLst>
                      <a:ext uri="{0D108BD9-81ED-4DB2-BD59-A6C34878D82A}">
                        <a16:rowId xmlns="" xmlns:a16="http://schemas.microsoft.com/office/drawing/2014/main" xmlns:a14="http://schemas.microsoft.com/office/drawing/2010/main" val="10004"/>
                      </a:ext>
                    </a:extLst>
                  </a:tr>
                  <a:tr h="370840">
                    <a:tc>
                      <a:txBody>
                        <a:bodyPr/>
                        <a:lstStyle/>
                        <a:p>
                          <a:endParaRPr lang="ko-KR"/>
                        </a:p>
                      </a:txBody>
                      <a:tcPr>
                        <a:blipFill rotWithShape="1">
                          <a:blip r:embed="rId3"/>
                          <a:stretch>
                            <a:fillRect t="-508197" r="-100000"/>
                          </a:stretch>
                        </a:blipFill>
                      </a:tcPr>
                    </a:tc>
                    <a:tc>
                      <a:txBody>
                        <a:bodyPr/>
                        <a:lstStyle/>
                        <a:p>
                          <a:endParaRPr lang="ko-KR"/>
                        </a:p>
                      </a:txBody>
                      <a:tcPr>
                        <a:blipFill rotWithShape="1">
                          <a:blip r:embed="rId3"/>
                          <a:stretch>
                            <a:fillRect l="-100000" t="-508197"/>
                          </a:stretch>
                        </a:blipFill>
                      </a:tcPr>
                    </a:tc>
                    <a:extLst>
                      <a:ext uri="{0D108BD9-81ED-4DB2-BD59-A6C34878D82A}">
                        <a16:rowId xmlns="" xmlns:a16="http://schemas.microsoft.com/office/drawing/2014/main" xmlns:a14="http://schemas.microsoft.com/office/drawing/2010/main" val="10005"/>
                      </a:ext>
                    </a:extLst>
                  </a:tr>
                </a:tbl>
              </a:graphicData>
            </a:graphic>
          </p:graphicFrame>
        </mc:Fallback>
      </mc:AlternateContent>
      <p:sp>
        <p:nvSpPr>
          <p:cNvPr id="9" name="날짜 개체 틀 3"/>
          <p:cNvSpPr>
            <a:spLocks noGrp="1"/>
          </p:cNvSpPr>
          <p:nvPr>
            <p:ph type="dt" sz="half" idx="10"/>
          </p:nvPr>
        </p:nvSpPr>
        <p:spPr>
          <a:xfrm>
            <a:off x="685800" y="378281"/>
            <a:ext cx="1600200" cy="215444"/>
          </a:xfrm>
        </p:spPr>
        <p:txBody>
          <a:bodyPr/>
          <a:lstStyle/>
          <a:p>
            <a:r>
              <a:rPr lang="en-US" altLang="ko-KR" smtClean="0"/>
              <a:t>Jan. 2016</a:t>
            </a:r>
            <a:endParaRPr lang="en-US" altLang="ko-KR" dirty="0"/>
          </a:p>
        </p:txBody>
      </p:sp>
    </p:spTree>
    <p:extLst>
      <p:ext uri="{BB962C8B-B14F-4D97-AF65-F5344CB8AC3E}">
        <p14:creationId xmlns:p14="http://schemas.microsoft.com/office/powerpoint/2010/main" val="35961647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BCH Code </a:t>
            </a:r>
            <a:r>
              <a:rPr lang="en-US" altLang="ko-KR" dirty="0" smtClean="0"/>
              <a:t>Construction Example (4/4)</a:t>
            </a:r>
            <a:endParaRPr lang="ko-KR" altLang="en-US" dirty="0"/>
          </a:p>
        </p:txBody>
      </p:sp>
      <mc:AlternateContent xmlns:mc="http://schemas.openxmlformats.org/markup-compatibility/2006" xmlns:a14="http://schemas.microsoft.com/office/drawing/2010/main">
        <mc:Choice Requires="a14">
          <p:sp>
            <p:nvSpPr>
              <p:cNvPr id="3" name="내용 개체 틀 2"/>
              <p:cNvSpPr>
                <a:spLocks noGrp="1"/>
              </p:cNvSpPr>
              <p:nvPr>
                <p:ph idx="1"/>
              </p:nvPr>
            </p:nvSpPr>
            <p:spPr>
              <a:xfrm>
                <a:off x="685800" y="1981200"/>
                <a:ext cx="7924800" cy="4114800"/>
              </a:xfrm>
            </p:spPr>
            <p:txBody>
              <a:bodyPr/>
              <a:lstStyle/>
              <a:p>
                <a:r>
                  <a:rPr lang="en-US" altLang="ko-KR" sz="2800" dirty="0" smtClean="0"/>
                  <a:t>Generate a primitive narrow sense BCH code with </a:t>
                </a:r>
                <a14:m>
                  <m:oMath xmlns:m="http://schemas.openxmlformats.org/officeDocument/2006/math">
                    <m:r>
                      <a:rPr lang="en-US" altLang="ko-KR" sz="2800" i="1">
                        <a:latin typeface="Cambria Math" panose="02040503050406030204" pitchFamily="18" charset="0"/>
                      </a:rPr>
                      <m:t>𝑛</m:t>
                    </m:r>
                    <m:r>
                      <a:rPr lang="en-US" altLang="ko-KR" sz="2800" i="1">
                        <a:latin typeface="Cambria Math" panose="02040503050406030204" pitchFamily="18" charset="0"/>
                      </a:rPr>
                      <m:t>=15</m:t>
                    </m:r>
                  </m:oMath>
                </a14:m>
                <a:r>
                  <a:rPr lang="en-US" altLang="ko-KR" sz="2800" dirty="0"/>
                  <a:t> and </a:t>
                </a:r>
                <a14:m>
                  <m:oMath xmlns:m="http://schemas.openxmlformats.org/officeDocument/2006/math">
                    <m:r>
                      <a:rPr lang="en-US" altLang="ko-KR" sz="2800" i="1" dirty="0">
                        <a:latin typeface="Cambria Math" panose="02040503050406030204" pitchFamily="18" charset="0"/>
                      </a:rPr>
                      <m:t>𝑡</m:t>
                    </m:r>
                    <m:r>
                      <a:rPr lang="en-US" altLang="ko-KR" sz="2800" i="1" dirty="0">
                        <a:latin typeface="Cambria Math" panose="02040503050406030204" pitchFamily="18" charset="0"/>
                      </a:rPr>
                      <m:t>=2</m:t>
                    </m:r>
                  </m:oMath>
                </a14:m>
                <a:endParaRPr lang="en-US" altLang="ko-KR" sz="2800" dirty="0"/>
              </a:p>
              <a:p>
                <a:pPr marL="914400" lvl="1" indent="-457200">
                  <a:buFont typeface="+mj-lt"/>
                  <a:buAutoNum type="arabicParenR" startAt="5"/>
                </a:pPr>
                <a:r>
                  <a:rPr lang="en-US" altLang="ko-KR" sz="2400" dirty="0" smtClean="0"/>
                  <a:t> </a:t>
                </a:r>
                <a14:m>
                  <m:oMath xmlns:m="http://schemas.openxmlformats.org/officeDocument/2006/math">
                    <m:r>
                      <a:rPr lang="en-US" altLang="ko-KR" sz="2400" i="1">
                        <a:latin typeface="Cambria Math" panose="02040503050406030204" pitchFamily="18" charset="0"/>
                      </a:rPr>
                      <m:t>𝑔</m:t>
                    </m:r>
                    <m:d>
                      <m:dPr>
                        <m:ctrlPr>
                          <a:rPr lang="en-US" altLang="ko-KR" sz="2400" i="1">
                            <a:latin typeface="Cambria Math" panose="02040503050406030204" pitchFamily="18" charset="0"/>
                          </a:rPr>
                        </m:ctrlPr>
                      </m:dPr>
                      <m:e>
                        <m:r>
                          <a:rPr lang="en-US" altLang="ko-KR" sz="2400" i="1">
                            <a:latin typeface="Cambria Math" panose="02040503050406030204" pitchFamily="18" charset="0"/>
                          </a:rPr>
                          <m:t>𝑥</m:t>
                        </m:r>
                      </m:e>
                    </m:d>
                    <m:r>
                      <a:rPr lang="en-US" altLang="ko-KR" sz="2400" i="1">
                        <a:latin typeface="Cambria Math" panose="02040503050406030204" pitchFamily="18" charset="0"/>
                      </a:rPr>
                      <m:t>=</m:t>
                    </m:r>
                    <m:r>
                      <m:rPr>
                        <m:sty m:val="p"/>
                      </m:rPr>
                      <a:rPr lang="en-US" altLang="ko-KR" sz="2400" i="0">
                        <a:latin typeface="Cambria Math" panose="02040503050406030204" pitchFamily="18" charset="0"/>
                      </a:rPr>
                      <m:t>LCM</m:t>
                    </m:r>
                    <m:d>
                      <m:dPr>
                        <m:ctrlPr>
                          <a:rPr lang="en-US" altLang="ko-KR" sz="2400" i="1">
                            <a:latin typeface="Cambria Math" panose="02040503050406030204" pitchFamily="18" charset="0"/>
                          </a:rPr>
                        </m:ctrlPr>
                      </m:dPr>
                      <m:e>
                        <m:sSub>
                          <m:sSubPr>
                            <m:ctrlPr>
                              <a:rPr lang="en-US" altLang="ko-KR" sz="2400" i="1">
                                <a:latin typeface="Cambria Math" panose="02040503050406030204" pitchFamily="18" charset="0"/>
                              </a:rPr>
                            </m:ctrlPr>
                          </m:sSubPr>
                          <m:e>
                            <m:r>
                              <a:rPr lang="en-US" altLang="ko-KR" sz="2400" i="1">
                                <a:latin typeface="Cambria Math" panose="02040503050406030204" pitchFamily="18" charset="0"/>
                              </a:rPr>
                              <m:t>𝑀</m:t>
                            </m:r>
                          </m:e>
                          <m:sub>
                            <m:r>
                              <a:rPr lang="en-US" altLang="ko-KR" sz="2400" i="1">
                                <a:latin typeface="Cambria Math" panose="02040503050406030204" pitchFamily="18" charset="0"/>
                              </a:rPr>
                              <m:t>1</m:t>
                            </m:r>
                          </m:sub>
                        </m:sSub>
                        <m:d>
                          <m:dPr>
                            <m:ctrlPr>
                              <a:rPr lang="en-US" altLang="ko-KR" sz="2400" i="1">
                                <a:latin typeface="Cambria Math" panose="02040503050406030204" pitchFamily="18" charset="0"/>
                              </a:rPr>
                            </m:ctrlPr>
                          </m:dPr>
                          <m:e>
                            <m:r>
                              <a:rPr lang="en-US" altLang="ko-KR" sz="2400" i="1">
                                <a:latin typeface="Cambria Math" panose="02040503050406030204" pitchFamily="18" charset="0"/>
                              </a:rPr>
                              <m:t>𝑥</m:t>
                            </m:r>
                          </m:e>
                        </m:d>
                        <m:sSub>
                          <m:sSubPr>
                            <m:ctrlPr>
                              <a:rPr lang="en-US" altLang="ko-KR" sz="2400" i="1">
                                <a:latin typeface="Cambria Math" panose="02040503050406030204" pitchFamily="18" charset="0"/>
                              </a:rPr>
                            </m:ctrlPr>
                          </m:sSubPr>
                          <m:e>
                            <m:r>
                              <a:rPr lang="en-US" altLang="ko-KR" sz="2400" i="1">
                                <a:latin typeface="Cambria Math" panose="02040503050406030204" pitchFamily="18" charset="0"/>
                              </a:rPr>
                              <m:t>𝑀</m:t>
                            </m:r>
                          </m:e>
                          <m:sub>
                            <m:r>
                              <a:rPr lang="en-US" altLang="ko-KR" sz="2400" i="1">
                                <a:latin typeface="Cambria Math" panose="02040503050406030204" pitchFamily="18" charset="0"/>
                              </a:rPr>
                              <m:t>2</m:t>
                            </m:r>
                          </m:sub>
                        </m:sSub>
                        <m:d>
                          <m:dPr>
                            <m:ctrlPr>
                              <a:rPr lang="en-US" altLang="ko-KR" sz="2400" i="1">
                                <a:latin typeface="Cambria Math" panose="02040503050406030204" pitchFamily="18" charset="0"/>
                              </a:rPr>
                            </m:ctrlPr>
                          </m:dPr>
                          <m:e>
                            <m:r>
                              <a:rPr lang="en-US" altLang="ko-KR" sz="2400" i="1">
                                <a:latin typeface="Cambria Math" panose="02040503050406030204" pitchFamily="18" charset="0"/>
                              </a:rPr>
                              <m:t>𝑥</m:t>
                            </m:r>
                          </m:e>
                        </m:d>
                        <m:sSub>
                          <m:sSubPr>
                            <m:ctrlPr>
                              <a:rPr lang="en-US" altLang="ko-KR" sz="2400" i="1">
                                <a:latin typeface="Cambria Math" panose="02040503050406030204" pitchFamily="18" charset="0"/>
                              </a:rPr>
                            </m:ctrlPr>
                          </m:sSubPr>
                          <m:e>
                            <m:r>
                              <a:rPr lang="en-US" altLang="ko-KR" sz="2400" i="1">
                                <a:latin typeface="Cambria Math" panose="02040503050406030204" pitchFamily="18" charset="0"/>
                              </a:rPr>
                              <m:t>𝑀</m:t>
                            </m:r>
                          </m:e>
                          <m:sub>
                            <m:r>
                              <a:rPr lang="en-US" altLang="ko-KR" sz="2400" i="1">
                                <a:latin typeface="Cambria Math" panose="02040503050406030204" pitchFamily="18" charset="0"/>
                              </a:rPr>
                              <m:t>3</m:t>
                            </m:r>
                          </m:sub>
                        </m:sSub>
                        <m:d>
                          <m:dPr>
                            <m:ctrlPr>
                              <a:rPr lang="en-US" altLang="ko-KR" sz="2400" i="1">
                                <a:latin typeface="Cambria Math" panose="02040503050406030204" pitchFamily="18" charset="0"/>
                              </a:rPr>
                            </m:ctrlPr>
                          </m:dPr>
                          <m:e>
                            <m:r>
                              <a:rPr lang="en-US" altLang="ko-KR" sz="2400" i="1">
                                <a:latin typeface="Cambria Math" panose="02040503050406030204" pitchFamily="18" charset="0"/>
                              </a:rPr>
                              <m:t>𝑥</m:t>
                            </m:r>
                          </m:e>
                        </m:d>
                        <m:sSub>
                          <m:sSubPr>
                            <m:ctrlPr>
                              <a:rPr lang="en-US" altLang="ko-KR" sz="2400" i="1">
                                <a:latin typeface="Cambria Math" panose="02040503050406030204" pitchFamily="18" charset="0"/>
                              </a:rPr>
                            </m:ctrlPr>
                          </m:sSubPr>
                          <m:e>
                            <m:r>
                              <a:rPr lang="en-US" altLang="ko-KR" sz="2400" i="1">
                                <a:latin typeface="Cambria Math" panose="02040503050406030204" pitchFamily="18" charset="0"/>
                              </a:rPr>
                              <m:t>𝑀</m:t>
                            </m:r>
                          </m:e>
                          <m:sub>
                            <m:r>
                              <a:rPr lang="en-US" altLang="ko-KR" sz="2400" i="1">
                                <a:latin typeface="Cambria Math" panose="02040503050406030204" pitchFamily="18" charset="0"/>
                              </a:rPr>
                              <m:t>4</m:t>
                            </m:r>
                          </m:sub>
                        </m:sSub>
                        <m:d>
                          <m:dPr>
                            <m:ctrlPr>
                              <a:rPr lang="en-US" altLang="ko-KR" sz="2400" i="1">
                                <a:latin typeface="Cambria Math" panose="02040503050406030204" pitchFamily="18" charset="0"/>
                              </a:rPr>
                            </m:ctrlPr>
                          </m:dPr>
                          <m:e>
                            <m:r>
                              <a:rPr lang="en-US" altLang="ko-KR" sz="2400" i="1">
                                <a:latin typeface="Cambria Math" panose="02040503050406030204" pitchFamily="18" charset="0"/>
                              </a:rPr>
                              <m:t>𝑥</m:t>
                            </m:r>
                          </m:e>
                        </m:d>
                      </m:e>
                    </m:d>
                  </m:oMath>
                </a14:m>
                <a:r>
                  <a:rPr lang="en-US" altLang="ko-KR" sz="2400" i="1" dirty="0" smtClean="0">
                    <a:latin typeface="Cambria Math" panose="02040503050406030204" pitchFamily="18" charset="0"/>
                  </a:rPr>
                  <a:t/>
                </a:r>
                <a:br>
                  <a:rPr lang="en-US" altLang="ko-KR" sz="2400" i="1" dirty="0" smtClean="0">
                    <a:latin typeface="Cambria Math" panose="02040503050406030204" pitchFamily="18" charset="0"/>
                  </a:rPr>
                </a:br>
                <a:r>
                  <a:rPr lang="en-US" altLang="ko-KR" sz="2400" i="1" dirty="0" smtClean="0">
                    <a:latin typeface="Cambria Math" panose="02040503050406030204" pitchFamily="18" charset="0"/>
                  </a:rPr>
                  <a:t>                </a:t>
                </a:r>
                <a:r>
                  <a:rPr lang="en-US" altLang="ko-KR" sz="2400" b="0" i="1" dirty="0" smtClean="0">
                    <a:latin typeface="Cambria Math" panose="02040503050406030204" pitchFamily="18" charset="0"/>
                  </a:rPr>
                  <a:t/>
                </a:r>
                <a:br>
                  <a:rPr lang="en-US" altLang="ko-KR" sz="2400" b="0" i="1" dirty="0" smtClean="0">
                    <a:latin typeface="Cambria Math" panose="02040503050406030204" pitchFamily="18" charset="0"/>
                  </a:rPr>
                </a:br>
                <a:r>
                  <a:rPr lang="en-US" altLang="ko-KR" sz="2400" b="0" i="1" dirty="0" smtClean="0">
                    <a:latin typeface="Cambria Math" panose="02040503050406030204" pitchFamily="18" charset="0"/>
                  </a:rPr>
                  <a:t>                </a:t>
                </a:r>
                <a:endParaRPr lang="en-US" altLang="ko-KR" sz="2400" i="1" dirty="0" smtClean="0">
                  <a:latin typeface="Cambria Math" panose="02040503050406030204" pitchFamily="18" charset="0"/>
                </a:endParaRPr>
              </a:p>
            </p:txBody>
          </p:sp>
        </mc:Choice>
        <mc:Fallback xmlns="">
          <p:sp>
            <p:nvSpPr>
              <p:cNvPr id="3" name="내용 개체 틀 2"/>
              <p:cNvSpPr>
                <a:spLocks noGrp="1" noRot="1" noChangeAspect="1" noMove="1" noResize="1" noEditPoints="1" noAdjustHandles="1" noChangeArrowheads="1" noChangeShapeType="1" noTextEdit="1"/>
              </p:cNvSpPr>
              <p:nvPr>
                <p:ph idx="1"/>
              </p:nvPr>
            </p:nvSpPr>
            <p:spPr>
              <a:xfrm>
                <a:off x="685800" y="1981200"/>
                <a:ext cx="7924800" cy="4114800"/>
              </a:xfrm>
              <a:blipFill rotWithShape="1">
                <a:blip r:embed="rId2"/>
                <a:stretch>
                  <a:fillRect l="-1385" t="-1481"/>
                </a:stretch>
              </a:blipFill>
            </p:spPr>
            <p:txBody>
              <a:bodyPr/>
              <a:lstStyle/>
              <a:p>
                <a:r>
                  <a:rPr lang="ko-KR" altLang="en-US">
                    <a:noFill/>
                  </a:rPr>
                  <a:t> </a:t>
                </a:r>
              </a:p>
            </p:txBody>
          </p:sp>
        </mc:Fallback>
      </mc:AlternateContent>
      <p:sp>
        <p:nvSpPr>
          <p:cNvPr id="5" name="바닥글 개체 틀 4"/>
          <p:cNvSpPr>
            <a:spLocks noGrp="1"/>
          </p:cNvSpPr>
          <p:nvPr>
            <p:ph type="ftr" sz="quarter" idx="11"/>
          </p:nvPr>
        </p:nvSpPr>
        <p:spPr/>
        <p:txBody>
          <a:bodyPr/>
          <a:lstStyle/>
          <a:p>
            <a:r>
              <a:rPr lang="en-US" altLang="ko-KR" smtClean="0"/>
              <a:t>Byung-Jae Kwak et al.</a:t>
            </a:r>
            <a:endParaRPr lang="en-US" altLang="ko-KR"/>
          </a:p>
        </p:txBody>
      </p:sp>
      <p:sp>
        <p:nvSpPr>
          <p:cNvPr id="6" name="슬라이드 번호 개체 틀 5"/>
          <p:cNvSpPr>
            <a:spLocks noGrp="1"/>
          </p:cNvSpPr>
          <p:nvPr>
            <p:ph type="sldNum" sz="quarter" idx="12"/>
          </p:nvPr>
        </p:nvSpPr>
        <p:spPr/>
        <p:txBody>
          <a:bodyPr/>
          <a:lstStyle/>
          <a:p>
            <a:r>
              <a:rPr lang="en-US" altLang="ko-KR" smtClean="0"/>
              <a:t>Slide </a:t>
            </a:r>
            <a:fld id="{EAA70843-7CE7-4AC8-AE08-BF17C6F76979}" type="slidenum">
              <a:rPr lang="en-US" altLang="ko-KR" smtClean="0"/>
              <a:pPr/>
              <a:t>11</a:t>
            </a:fld>
            <a:endParaRPr lang="en-US" altLang="ko-KR"/>
          </a:p>
        </p:txBody>
      </p:sp>
      <mc:AlternateContent xmlns:mc="http://schemas.openxmlformats.org/markup-compatibility/2006" xmlns:a14="http://schemas.microsoft.com/office/drawing/2010/main">
        <mc:Choice Requires="a14">
          <p:sp>
            <p:nvSpPr>
              <p:cNvPr id="7" name="직사각형 6"/>
              <p:cNvSpPr/>
              <p:nvPr/>
            </p:nvSpPr>
            <p:spPr>
              <a:xfrm>
                <a:off x="1979764" y="4370709"/>
                <a:ext cx="6957482" cy="465833"/>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altLang="ko-KR" sz="2400" i="1">
                          <a:latin typeface="Cambria Math" panose="02040503050406030204" pitchFamily="18" charset="0"/>
                        </a:rPr>
                        <m:t>=</m:t>
                      </m:r>
                      <m:sSup>
                        <m:sSupPr>
                          <m:ctrlPr>
                            <a:rPr lang="en-US" altLang="ko-KR" sz="2400" i="1">
                              <a:latin typeface="Cambria Math" panose="02040503050406030204" pitchFamily="18" charset="0"/>
                            </a:rPr>
                          </m:ctrlPr>
                        </m:sSupPr>
                        <m:e>
                          <m:r>
                            <a:rPr lang="en-US" altLang="ko-KR" sz="2400" i="1">
                              <a:latin typeface="Cambria Math" panose="02040503050406030204" pitchFamily="18" charset="0"/>
                            </a:rPr>
                            <m:t>𝑥</m:t>
                          </m:r>
                        </m:e>
                        <m:sup>
                          <m:r>
                            <a:rPr lang="en-US" altLang="ko-KR" sz="2400" i="1">
                              <a:latin typeface="Cambria Math" panose="02040503050406030204" pitchFamily="18" charset="0"/>
                            </a:rPr>
                            <m:t>8</m:t>
                          </m:r>
                        </m:sup>
                      </m:sSup>
                      <m:r>
                        <a:rPr lang="en-US" altLang="ko-KR" sz="2400" i="1">
                          <a:latin typeface="Cambria Math" panose="02040503050406030204" pitchFamily="18" charset="0"/>
                        </a:rPr>
                        <m:t>+</m:t>
                      </m:r>
                      <m:sSup>
                        <m:sSupPr>
                          <m:ctrlPr>
                            <a:rPr lang="en-US" altLang="ko-KR" sz="2400" i="1">
                              <a:latin typeface="Cambria Math" panose="02040503050406030204" pitchFamily="18" charset="0"/>
                            </a:rPr>
                          </m:ctrlPr>
                        </m:sSupPr>
                        <m:e>
                          <m:r>
                            <a:rPr lang="en-US" altLang="ko-KR" sz="2400" i="1">
                              <a:latin typeface="Cambria Math" panose="02040503050406030204" pitchFamily="18" charset="0"/>
                            </a:rPr>
                            <m:t>𝑥</m:t>
                          </m:r>
                        </m:e>
                        <m:sup>
                          <m:r>
                            <a:rPr lang="en-US" altLang="ko-KR" sz="2400" i="1">
                              <a:latin typeface="Cambria Math" panose="02040503050406030204" pitchFamily="18" charset="0"/>
                            </a:rPr>
                            <m:t>7</m:t>
                          </m:r>
                        </m:sup>
                      </m:sSup>
                      <m:r>
                        <a:rPr lang="en-US" altLang="ko-KR" sz="2400" i="1">
                          <a:latin typeface="Cambria Math" panose="02040503050406030204" pitchFamily="18" charset="0"/>
                        </a:rPr>
                        <m:t>+</m:t>
                      </m:r>
                      <m:sSup>
                        <m:sSupPr>
                          <m:ctrlPr>
                            <a:rPr lang="en-US" altLang="ko-KR" sz="2400" i="1">
                              <a:latin typeface="Cambria Math" panose="02040503050406030204" pitchFamily="18" charset="0"/>
                            </a:rPr>
                          </m:ctrlPr>
                        </m:sSupPr>
                        <m:e>
                          <m:r>
                            <a:rPr lang="en-US" altLang="ko-KR" sz="2400" i="1">
                              <a:latin typeface="Cambria Math" panose="02040503050406030204" pitchFamily="18" charset="0"/>
                            </a:rPr>
                            <m:t>𝑥</m:t>
                          </m:r>
                        </m:e>
                        <m:sup>
                          <m:r>
                            <a:rPr lang="en-US" altLang="ko-KR" sz="2400" i="1">
                              <a:latin typeface="Cambria Math" panose="02040503050406030204" pitchFamily="18" charset="0"/>
                            </a:rPr>
                            <m:t>6</m:t>
                          </m:r>
                        </m:sup>
                      </m:sSup>
                      <m:r>
                        <a:rPr lang="en-US" altLang="ko-KR" sz="2400" i="1">
                          <a:latin typeface="Cambria Math" panose="02040503050406030204" pitchFamily="18" charset="0"/>
                        </a:rPr>
                        <m:t>+2</m:t>
                      </m:r>
                      <m:sSup>
                        <m:sSupPr>
                          <m:ctrlPr>
                            <a:rPr lang="en-US" altLang="ko-KR" sz="2400" i="1">
                              <a:latin typeface="Cambria Math" panose="02040503050406030204" pitchFamily="18" charset="0"/>
                            </a:rPr>
                          </m:ctrlPr>
                        </m:sSupPr>
                        <m:e>
                          <m:r>
                            <a:rPr lang="en-US" altLang="ko-KR" sz="2400" i="1">
                              <a:latin typeface="Cambria Math" panose="02040503050406030204" pitchFamily="18" charset="0"/>
                            </a:rPr>
                            <m:t>𝑥</m:t>
                          </m:r>
                        </m:e>
                        <m:sup>
                          <m:r>
                            <a:rPr lang="en-US" altLang="ko-KR" sz="2400" i="1">
                              <a:latin typeface="Cambria Math" panose="02040503050406030204" pitchFamily="18" charset="0"/>
                            </a:rPr>
                            <m:t>5</m:t>
                          </m:r>
                        </m:sup>
                      </m:sSup>
                      <m:r>
                        <a:rPr lang="en-US" altLang="ko-KR" sz="2400" i="1">
                          <a:latin typeface="Cambria Math" panose="02040503050406030204" pitchFamily="18" charset="0"/>
                        </a:rPr>
                        <m:t>+3</m:t>
                      </m:r>
                      <m:sSup>
                        <m:sSupPr>
                          <m:ctrlPr>
                            <a:rPr lang="en-US" altLang="ko-KR" sz="2400" i="1">
                              <a:latin typeface="Cambria Math" panose="02040503050406030204" pitchFamily="18" charset="0"/>
                            </a:rPr>
                          </m:ctrlPr>
                        </m:sSupPr>
                        <m:e>
                          <m:r>
                            <a:rPr lang="en-US" altLang="ko-KR" sz="2400" i="1">
                              <a:latin typeface="Cambria Math" panose="02040503050406030204" pitchFamily="18" charset="0"/>
                            </a:rPr>
                            <m:t>𝑥</m:t>
                          </m:r>
                        </m:e>
                        <m:sup>
                          <m:r>
                            <a:rPr lang="en-US" altLang="ko-KR" sz="2400" i="1">
                              <a:latin typeface="Cambria Math" panose="02040503050406030204" pitchFamily="18" charset="0"/>
                            </a:rPr>
                            <m:t>4</m:t>
                          </m:r>
                        </m:sup>
                      </m:sSup>
                      <m:r>
                        <a:rPr lang="en-US" altLang="ko-KR" sz="2400" i="1">
                          <a:latin typeface="Cambria Math" panose="02040503050406030204" pitchFamily="18" charset="0"/>
                        </a:rPr>
                        <m:t>+2</m:t>
                      </m:r>
                      <m:sSup>
                        <m:sSupPr>
                          <m:ctrlPr>
                            <a:rPr lang="en-US" altLang="ko-KR" sz="2400" i="1">
                              <a:latin typeface="Cambria Math" panose="02040503050406030204" pitchFamily="18" charset="0"/>
                            </a:rPr>
                          </m:ctrlPr>
                        </m:sSupPr>
                        <m:e>
                          <m:r>
                            <a:rPr lang="en-US" altLang="ko-KR" sz="2400" i="1">
                              <a:latin typeface="Cambria Math" panose="02040503050406030204" pitchFamily="18" charset="0"/>
                            </a:rPr>
                            <m:t>𝑥</m:t>
                          </m:r>
                        </m:e>
                        <m:sup>
                          <m:r>
                            <a:rPr lang="en-US" altLang="ko-KR" sz="2400" i="1">
                              <a:latin typeface="Cambria Math" panose="02040503050406030204" pitchFamily="18" charset="0"/>
                            </a:rPr>
                            <m:t>3</m:t>
                          </m:r>
                        </m:sup>
                      </m:sSup>
                      <m:r>
                        <a:rPr lang="en-US" altLang="ko-KR" sz="2400" i="1">
                          <a:latin typeface="Cambria Math" panose="02040503050406030204" pitchFamily="18" charset="0"/>
                        </a:rPr>
                        <m:t>+2</m:t>
                      </m:r>
                      <m:sSup>
                        <m:sSupPr>
                          <m:ctrlPr>
                            <a:rPr lang="en-US" altLang="ko-KR" sz="2400" i="1">
                              <a:latin typeface="Cambria Math" panose="02040503050406030204" pitchFamily="18" charset="0"/>
                            </a:rPr>
                          </m:ctrlPr>
                        </m:sSupPr>
                        <m:e>
                          <m:r>
                            <a:rPr lang="en-US" altLang="ko-KR" sz="2400" i="1">
                              <a:latin typeface="Cambria Math" panose="02040503050406030204" pitchFamily="18" charset="0"/>
                            </a:rPr>
                            <m:t>𝑥</m:t>
                          </m:r>
                        </m:e>
                        <m:sup>
                          <m:r>
                            <a:rPr lang="en-US" altLang="ko-KR" sz="2400" i="1">
                              <a:latin typeface="Cambria Math" panose="02040503050406030204" pitchFamily="18" charset="0"/>
                            </a:rPr>
                            <m:t>2</m:t>
                          </m:r>
                        </m:sup>
                      </m:sSup>
                      <m:r>
                        <a:rPr lang="en-US" altLang="ko-KR" sz="2400" i="1">
                          <a:latin typeface="Cambria Math" panose="02040503050406030204" pitchFamily="18" charset="0"/>
                        </a:rPr>
                        <m:t>+2</m:t>
                      </m:r>
                      <m:r>
                        <a:rPr lang="en-US" altLang="ko-KR" sz="2400" i="1">
                          <a:latin typeface="Cambria Math" panose="02040503050406030204" pitchFamily="18" charset="0"/>
                        </a:rPr>
                        <m:t>𝑥</m:t>
                      </m:r>
                      <m:r>
                        <a:rPr lang="en-US" altLang="ko-KR" sz="2400" i="1">
                          <a:latin typeface="Cambria Math" panose="02040503050406030204" pitchFamily="18" charset="0"/>
                        </a:rPr>
                        <m:t>+1</m:t>
                      </m:r>
                    </m:oMath>
                  </m:oMathPara>
                </a14:m>
                <a:endParaRPr lang="ko-KR" altLang="en-US" sz="2400" dirty="0"/>
              </a:p>
            </p:txBody>
          </p:sp>
        </mc:Choice>
        <mc:Fallback xmlns="">
          <p:sp>
            <p:nvSpPr>
              <p:cNvPr id="7" name="직사각형 6"/>
              <p:cNvSpPr>
                <a:spLocks noRot="1" noChangeAspect="1" noMove="1" noResize="1" noEditPoints="1" noAdjustHandles="1" noChangeArrowheads="1" noChangeShapeType="1" noTextEdit="1"/>
              </p:cNvSpPr>
              <p:nvPr/>
            </p:nvSpPr>
            <p:spPr>
              <a:xfrm>
                <a:off x="1979764" y="4370709"/>
                <a:ext cx="6957482" cy="465833"/>
              </a:xfrm>
              <a:prstGeom prst="rect">
                <a:avLst/>
              </a:prstGeom>
              <a:blipFill rotWithShape="0">
                <a:blip r:embed="rId3"/>
                <a:stretch>
                  <a:fillRect/>
                </a:stretch>
              </a:blipFill>
            </p:spPr>
            <p:txBody>
              <a:bodyPr/>
              <a:lstStyle/>
              <a:p>
                <a:r>
                  <a:rPr lang="ko-KR" altLang="en-US">
                    <a:noFill/>
                  </a:rPr>
                  <a:t> </a:t>
                </a:r>
              </a:p>
            </p:txBody>
          </p:sp>
        </mc:Fallback>
      </mc:AlternateContent>
      <mc:AlternateContent xmlns:mc="http://schemas.openxmlformats.org/markup-compatibility/2006" xmlns:a14="http://schemas.microsoft.com/office/drawing/2010/main">
        <mc:Choice Requires="a14">
          <p:sp>
            <p:nvSpPr>
              <p:cNvPr id="10" name="직사각형 9"/>
              <p:cNvSpPr/>
              <p:nvPr/>
            </p:nvSpPr>
            <p:spPr>
              <a:xfrm>
                <a:off x="1979764" y="4832374"/>
                <a:ext cx="3502113" cy="46166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altLang="ko-KR" sz="2400" i="1">
                          <a:latin typeface="Cambria Math" panose="02040503050406030204" pitchFamily="18" charset="0"/>
                        </a:rPr>
                        <m:t>=</m:t>
                      </m:r>
                      <m:sSup>
                        <m:sSupPr>
                          <m:ctrlPr>
                            <a:rPr lang="en-US" altLang="ko-KR" sz="2400" i="1">
                              <a:latin typeface="Cambria Math" panose="02040503050406030204" pitchFamily="18" charset="0"/>
                            </a:rPr>
                          </m:ctrlPr>
                        </m:sSupPr>
                        <m:e>
                          <m:r>
                            <a:rPr lang="en-US" altLang="ko-KR" sz="2400" i="1">
                              <a:latin typeface="Cambria Math" panose="02040503050406030204" pitchFamily="18" charset="0"/>
                            </a:rPr>
                            <m:t>𝑥</m:t>
                          </m:r>
                        </m:e>
                        <m:sup>
                          <m:r>
                            <a:rPr lang="en-US" altLang="ko-KR" sz="2400" i="1">
                              <a:latin typeface="Cambria Math" panose="02040503050406030204" pitchFamily="18" charset="0"/>
                            </a:rPr>
                            <m:t>8</m:t>
                          </m:r>
                        </m:sup>
                      </m:sSup>
                      <m:r>
                        <a:rPr lang="en-US" altLang="ko-KR" sz="2400" i="1">
                          <a:latin typeface="Cambria Math" panose="02040503050406030204" pitchFamily="18" charset="0"/>
                        </a:rPr>
                        <m:t>+</m:t>
                      </m:r>
                      <m:sSup>
                        <m:sSupPr>
                          <m:ctrlPr>
                            <a:rPr lang="en-US" altLang="ko-KR" sz="2400" i="1">
                              <a:latin typeface="Cambria Math" panose="02040503050406030204" pitchFamily="18" charset="0"/>
                            </a:rPr>
                          </m:ctrlPr>
                        </m:sSupPr>
                        <m:e>
                          <m:r>
                            <a:rPr lang="en-US" altLang="ko-KR" sz="2400" i="1">
                              <a:latin typeface="Cambria Math" panose="02040503050406030204" pitchFamily="18" charset="0"/>
                            </a:rPr>
                            <m:t>𝑥</m:t>
                          </m:r>
                        </m:e>
                        <m:sup>
                          <m:r>
                            <a:rPr lang="en-US" altLang="ko-KR" sz="2400" i="1">
                              <a:latin typeface="Cambria Math" panose="02040503050406030204" pitchFamily="18" charset="0"/>
                            </a:rPr>
                            <m:t>7</m:t>
                          </m:r>
                        </m:sup>
                      </m:sSup>
                      <m:r>
                        <a:rPr lang="en-US" altLang="ko-KR" sz="2400" i="1">
                          <a:latin typeface="Cambria Math" panose="02040503050406030204" pitchFamily="18" charset="0"/>
                        </a:rPr>
                        <m:t>+</m:t>
                      </m:r>
                      <m:sSup>
                        <m:sSupPr>
                          <m:ctrlPr>
                            <a:rPr lang="en-US" altLang="ko-KR" sz="2400" i="1">
                              <a:latin typeface="Cambria Math" panose="02040503050406030204" pitchFamily="18" charset="0"/>
                            </a:rPr>
                          </m:ctrlPr>
                        </m:sSupPr>
                        <m:e>
                          <m:r>
                            <a:rPr lang="en-US" altLang="ko-KR" sz="2400" i="1">
                              <a:latin typeface="Cambria Math" panose="02040503050406030204" pitchFamily="18" charset="0"/>
                            </a:rPr>
                            <m:t>𝑥</m:t>
                          </m:r>
                        </m:e>
                        <m:sup>
                          <m:r>
                            <a:rPr lang="en-US" altLang="ko-KR" sz="2400" i="1">
                              <a:latin typeface="Cambria Math" panose="02040503050406030204" pitchFamily="18" charset="0"/>
                            </a:rPr>
                            <m:t>6</m:t>
                          </m:r>
                        </m:sup>
                      </m:sSup>
                      <m:r>
                        <a:rPr lang="en-US" altLang="ko-KR" sz="2400" i="1">
                          <a:latin typeface="Cambria Math" panose="02040503050406030204" pitchFamily="18" charset="0"/>
                        </a:rPr>
                        <m:t>+</m:t>
                      </m:r>
                      <m:sSup>
                        <m:sSupPr>
                          <m:ctrlPr>
                            <a:rPr lang="en-US" altLang="ko-KR" sz="2400" i="1">
                              <a:latin typeface="Cambria Math" panose="02040503050406030204" pitchFamily="18" charset="0"/>
                            </a:rPr>
                          </m:ctrlPr>
                        </m:sSupPr>
                        <m:e>
                          <m:r>
                            <a:rPr lang="en-US" altLang="ko-KR" sz="2400" i="1">
                              <a:latin typeface="Cambria Math" panose="02040503050406030204" pitchFamily="18" charset="0"/>
                            </a:rPr>
                            <m:t>𝑥</m:t>
                          </m:r>
                        </m:e>
                        <m:sup>
                          <m:r>
                            <a:rPr lang="en-US" altLang="ko-KR" sz="2400" i="1">
                              <a:latin typeface="Cambria Math" panose="02040503050406030204" pitchFamily="18" charset="0"/>
                            </a:rPr>
                            <m:t>4</m:t>
                          </m:r>
                        </m:sup>
                      </m:sSup>
                      <m:r>
                        <a:rPr lang="en-US" altLang="ko-KR" sz="2400" i="1">
                          <a:latin typeface="Cambria Math" panose="02040503050406030204" pitchFamily="18" charset="0"/>
                        </a:rPr>
                        <m:t>+1</m:t>
                      </m:r>
                    </m:oMath>
                  </m:oMathPara>
                </a14:m>
                <a:endParaRPr lang="ko-KR" altLang="en-US" sz="2400" dirty="0"/>
              </a:p>
            </p:txBody>
          </p:sp>
        </mc:Choice>
        <mc:Fallback xmlns="">
          <p:sp>
            <p:nvSpPr>
              <p:cNvPr id="10" name="직사각형 9"/>
              <p:cNvSpPr>
                <a:spLocks noRot="1" noChangeAspect="1" noMove="1" noResize="1" noEditPoints="1" noAdjustHandles="1" noChangeArrowheads="1" noChangeShapeType="1" noTextEdit="1"/>
              </p:cNvSpPr>
              <p:nvPr/>
            </p:nvSpPr>
            <p:spPr>
              <a:xfrm>
                <a:off x="1979764" y="4832374"/>
                <a:ext cx="3502113" cy="461665"/>
              </a:xfrm>
              <a:prstGeom prst="rect">
                <a:avLst/>
              </a:prstGeom>
              <a:blipFill rotWithShape="0">
                <a:blip r:embed="rId4"/>
                <a:stretch>
                  <a:fillRect/>
                </a:stretch>
              </a:blipFill>
            </p:spPr>
            <p:txBody>
              <a:bodyPr/>
              <a:lstStyle/>
              <a:p>
                <a:r>
                  <a:rPr lang="ko-KR" altLang="en-US">
                    <a:noFill/>
                  </a:rPr>
                  <a:t> </a:t>
                </a:r>
              </a:p>
            </p:txBody>
          </p:sp>
        </mc:Fallback>
      </mc:AlternateContent>
      <mc:AlternateContent xmlns:mc="http://schemas.openxmlformats.org/markup-compatibility/2006" xmlns:a14="http://schemas.microsoft.com/office/drawing/2010/main">
        <mc:Choice Requires="a14">
          <p:sp>
            <p:nvSpPr>
              <p:cNvPr id="11" name="직사각형 10"/>
              <p:cNvSpPr/>
              <p:nvPr/>
            </p:nvSpPr>
            <p:spPr>
              <a:xfrm>
                <a:off x="1979764" y="3909044"/>
                <a:ext cx="5260671" cy="46166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altLang="ko-KR" sz="2400" i="1">
                          <a:latin typeface="Cambria Math" panose="02040503050406030204" pitchFamily="18" charset="0"/>
                        </a:rPr>
                        <m:t>=</m:t>
                      </m:r>
                      <m:d>
                        <m:dPr>
                          <m:ctrlPr>
                            <a:rPr lang="en-US" altLang="ko-KR" sz="2400" i="1">
                              <a:latin typeface="Cambria Math" panose="02040503050406030204" pitchFamily="18" charset="0"/>
                            </a:rPr>
                          </m:ctrlPr>
                        </m:dPr>
                        <m:e>
                          <m:sSup>
                            <m:sSupPr>
                              <m:ctrlPr>
                                <a:rPr lang="en-US" altLang="ko-KR" sz="2400" i="1">
                                  <a:latin typeface="Cambria Math" panose="02040503050406030204" pitchFamily="18" charset="0"/>
                                </a:rPr>
                              </m:ctrlPr>
                            </m:sSupPr>
                            <m:e>
                              <m:r>
                                <a:rPr lang="en-US" altLang="ko-KR" sz="2400" i="1">
                                  <a:latin typeface="Cambria Math" panose="02040503050406030204" pitchFamily="18" charset="0"/>
                                </a:rPr>
                                <m:t>𝑥</m:t>
                              </m:r>
                            </m:e>
                            <m:sup>
                              <m:r>
                                <a:rPr lang="en-US" altLang="ko-KR" sz="2400" i="1">
                                  <a:latin typeface="Cambria Math" panose="02040503050406030204" pitchFamily="18" charset="0"/>
                                </a:rPr>
                                <m:t>4</m:t>
                              </m:r>
                            </m:sup>
                          </m:sSup>
                          <m:r>
                            <a:rPr lang="en-US" altLang="ko-KR" sz="2400" i="1">
                              <a:latin typeface="Cambria Math" panose="02040503050406030204" pitchFamily="18" charset="0"/>
                            </a:rPr>
                            <m:t>+</m:t>
                          </m:r>
                          <m:r>
                            <a:rPr lang="en-US" altLang="ko-KR" sz="2400" i="1">
                              <a:latin typeface="Cambria Math" panose="02040503050406030204" pitchFamily="18" charset="0"/>
                            </a:rPr>
                            <m:t>𝑥</m:t>
                          </m:r>
                          <m:r>
                            <a:rPr lang="en-US" altLang="ko-KR" sz="2400" i="1">
                              <a:latin typeface="Cambria Math" panose="02040503050406030204" pitchFamily="18" charset="0"/>
                            </a:rPr>
                            <m:t>+1</m:t>
                          </m:r>
                        </m:e>
                      </m:d>
                      <m:d>
                        <m:dPr>
                          <m:ctrlPr>
                            <a:rPr lang="en-US" altLang="ko-KR" sz="2400" i="1">
                              <a:latin typeface="Cambria Math" panose="02040503050406030204" pitchFamily="18" charset="0"/>
                            </a:rPr>
                          </m:ctrlPr>
                        </m:dPr>
                        <m:e>
                          <m:sSup>
                            <m:sSupPr>
                              <m:ctrlPr>
                                <a:rPr lang="en-US" altLang="ko-KR" sz="2400" i="1">
                                  <a:latin typeface="Cambria Math" panose="02040503050406030204" pitchFamily="18" charset="0"/>
                                </a:rPr>
                              </m:ctrlPr>
                            </m:sSupPr>
                            <m:e>
                              <m:r>
                                <a:rPr lang="en-US" altLang="ko-KR" sz="2400" i="1">
                                  <a:latin typeface="Cambria Math" panose="02040503050406030204" pitchFamily="18" charset="0"/>
                                </a:rPr>
                                <m:t>𝑥</m:t>
                              </m:r>
                            </m:e>
                            <m:sup>
                              <m:r>
                                <a:rPr lang="en-US" altLang="ko-KR" sz="2400" i="1">
                                  <a:latin typeface="Cambria Math" panose="02040503050406030204" pitchFamily="18" charset="0"/>
                                </a:rPr>
                                <m:t>4</m:t>
                              </m:r>
                            </m:sup>
                          </m:sSup>
                          <m:r>
                            <a:rPr lang="en-US" altLang="ko-KR" sz="2400" i="1">
                              <a:latin typeface="Cambria Math" panose="02040503050406030204" pitchFamily="18" charset="0"/>
                            </a:rPr>
                            <m:t>+</m:t>
                          </m:r>
                          <m:sSup>
                            <m:sSupPr>
                              <m:ctrlPr>
                                <a:rPr lang="en-US" altLang="ko-KR" sz="2400" i="1">
                                  <a:latin typeface="Cambria Math" panose="02040503050406030204" pitchFamily="18" charset="0"/>
                                </a:rPr>
                              </m:ctrlPr>
                            </m:sSupPr>
                            <m:e>
                              <m:r>
                                <a:rPr lang="en-US" altLang="ko-KR" sz="2400" i="1">
                                  <a:latin typeface="Cambria Math" panose="02040503050406030204" pitchFamily="18" charset="0"/>
                                </a:rPr>
                                <m:t>𝑥</m:t>
                              </m:r>
                            </m:e>
                            <m:sup>
                              <m:r>
                                <a:rPr lang="en-US" altLang="ko-KR" sz="2400" i="1">
                                  <a:latin typeface="Cambria Math" panose="02040503050406030204" pitchFamily="18" charset="0"/>
                                </a:rPr>
                                <m:t>3</m:t>
                              </m:r>
                            </m:sup>
                          </m:sSup>
                          <m:r>
                            <a:rPr lang="en-US" altLang="ko-KR" sz="2400" i="1">
                              <a:latin typeface="Cambria Math" panose="02040503050406030204" pitchFamily="18" charset="0"/>
                            </a:rPr>
                            <m:t>+</m:t>
                          </m:r>
                          <m:sSup>
                            <m:sSupPr>
                              <m:ctrlPr>
                                <a:rPr lang="en-US" altLang="ko-KR" sz="2400" i="1">
                                  <a:latin typeface="Cambria Math" panose="02040503050406030204" pitchFamily="18" charset="0"/>
                                </a:rPr>
                              </m:ctrlPr>
                            </m:sSupPr>
                            <m:e>
                              <m:r>
                                <a:rPr lang="en-US" altLang="ko-KR" sz="2400" i="1">
                                  <a:latin typeface="Cambria Math" panose="02040503050406030204" pitchFamily="18" charset="0"/>
                                </a:rPr>
                                <m:t>𝑥</m:t>
                              </m:r>
                            </m:e>
                            <m:sup>
                              <m:r>
                                <a:rPr lang="en-US" altLang="ko-KR" sz="2400" i="1">
                                  <a:latin typeface="Cambria Math" panose="02040503050406030204" pitchFamily="18" charset="0"/>
                                </a:rPr>
                                <m:t>2</m:t>
                              </m:r>
                            </m:sup>
                          </m:sSup>
                          <m:r>
                            <a:rPr lang="en-US" altLang="ko-KR" sz="2400" i="1">
                              <a:latin typeface="Cambria Math" panose="02040503050406030204" pitchFamily="18" charset="0"/>
                            </a:rPr>
                            <m:t>+</m:t>
                          </m:r>
                          <m:r>
                            <a:rPr lang="en-US" altLang="ko-KR" sz="2400" i="1">
                              <a:latin typeface="Cambria Math" panose="02040503050406030204" pitchFamily="18" charset="0"/>
                            </a:rPr>
                            <m:t>𝑥</m:t>
                          </m:r>
                          <m:r>
                            <a:rPr lang="en-US" altLang="ko-KR" sz="2400" i="1">
                              <a:latin typeface="Cambria Math" panose="02040503050406030204" pitchFamily="18" charset="0"/>
                            </a:rPr>
                            <m:t>+1</m:t>
                          </m:r>
                        </m:e>
                      </m:d>
                    </m:oMath>
                  </m:oMathPara>
                </a14:m>
                <a:endParaRPr lang="ko-KR" altLang="en-US" sz="2400" dirty="0"/>
              </a:p>
            </p:txBody>
          </p:sp>
        </mc:Choice>
        <mc:Fallback xmlns="">
          <p:sp>
            <p:nvSpPr>
              <p:cNvPr id="11" name="직사각형 10"/>
              <p:cNvSpPr>
                <a:spLocks noRot="1" noChangeAspect="1" noMove="1" noResize="1" noEditPoints="1" noAdjustHandles="1" noChangeArrowheads="1" noChangeShapeType="1" noTextEdit="1"/>
              </p:cNvSpPr>
              <p:nvPr/>
            </p:nvSpPr>
            <p:spPr>
              <a:xfrm>
                <a:off x="1979764" y="3909044"/>
                <a:ext cx="5260671" cy="461665"/>
              </a:xfrm>
              <a:prstGeom prst="rect">
                <a:avLst/>
              </a:prstGeom>
              <a:blipFill rotWithShape="0">
                <a:blip r:embed="rId5"/>
                <a:stretch>
                  <a:fillRect/>
                </a:stretch>
              </a:blipFill>
            </p:spPr>
            <p:txBody>
              <a:bodyPr/>
              <a:lstStyle/>
              <a:p>
                <a:r>
                  <a:rPr lang="ko-KR" altLang="en-US">
                    <a:noFill/>
                  </a:rPr>
                  <a:t> </a:t>
                </a:r>
              </a:p>
            </p:txBody>
          </p:sp>
        </mc:Fallback>
      </mc:AlternateContent>
      <mc:AlternateContent xmlns:mc="http://schemas.openxmlformats.org/markup-compatibility/2006" xmlns:a14="http://schemas.microsoft.com/office/drawing/2010/main">
        <mc:Choice Requires="a14">
          <p:sp>
            <p:nvSpPr>
              <p:cNvPr id="12" name="직사각형 11"/>
              <p:cNvSpPr/>
              <p:nvPr/>
            </p:nvSpPr>
            <p:spPr>
              <a:xfrm>
                <a:off x="2007659" y="3447379"/>
                <a:ext cx="2197461" cy="46166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altLang="ko-KR" sz="2400" i="1">
                          <a:latin typeface="Cambria Math" panose="02040503050406030204" pitchFamily="18" charset="0"/>
                        </a:rPr>
                        <m:t>=</m:t>
                      </m:r>
                      <m:sSub>
                        <m:sSubPr>
                          <m:ctrlPr>
                            <a:rPr lang="en-US" altLang="ko-KR" sz="2400" i="1">
                              <a:latin typeface="Cambria Math" panose="02040503050406030204" pitchFamily="18" charset="0"/>
                            </a:rPr>
                          </m:ctrlPr>
                        </m:sSubPr>
                        <m:e>
                          <m:r>
                            <a:rPr lang="en-US" altLang="ko-KR" sz="2400" i="1">
                              <a:latin typeface="Cambria Math" panose="02040503050406030204" pitchFamily="18" charset="0"/>
                            </a:rPr>
                            <m:t>𝑀</m:t>
                          </m:r>
                        </m:e>
                        <m:sub>
                          <m:r>
                            <a:rPr lang="en-US" altLang="ko-KR" sz="2400" i="1">
                              <a:latin typeface="Cambria Math" panose="02040503050406030204" pitchFamily="18" charset="0"/>
                            </a:rPr>
                            <m:t>1</m:t>
                          </m:r>
                        </m:sub>
                      </m:sSub>
                      <m:d>
                        <m:dPr>
                          <m:ctrlPr>
                            <a:rPr lang="en-US" altLang="ko-KR" sz="2400" i="1">
                              <a:latin typeface="Cambria Math" panose="02040503050406030204" pitchFamily="18" charset="0"/>
                            </a:rPr>
                          </m:ctrlPr>
                        </m:dPr>
                        <m:e>
                          <m:r>
                            <a:rPr lang="en-US" altLang="ko-KR" sz="2400" i="1">
                              <a:latin typeface="Cambria Math" panose="02040503050406030204" pitchFamily="18" charset="0"/>
                            </a:rPr>
                            <m:t>𝑥</m:t>
                          </m:r>
                        </m:e>
                      </m:d>
                      <m:sSub>
                        <m:sSubPr>
                          <m:ctrlPr>
                            <a:rPr lang="en-US" altLang="ko-KR" sz="2400" i="1">
                              <a:latin typeface="Cambria Math" panose="02040503050406030204" pitchFamily="18" charset="0"/>
                            </a:rPr>
                          </m:ctrlPr>
                        </m:sSubPr>
                        <m:e>
                          <m:r>
                            <a:rPr lang="en-US" altLang="ko-KR" sz="2400" i="1">
                              <a:latin typeface="Cambria Math" panose="02040503050406030204" pitchFamily="18" charset="0"/>
                            </a:rPr>
                            <m:t>𝑀</m:t>
                          </m:r>
                        </m:e>
                        <m:sub>
                          <m:r>
                            <a:rPr lang="en-US" altLang="ko-KR" sz="2400" i="1">
                              <a:latin typeface="Cambria Math" panose="02040503050406030204" pitchFamily="18" charset="0"/>
                            </a:rPr>
                            <m:t>3</m:t>
                          </m:r>
                        </m:sub>
                      </m:sSub>
                      <m:d>
                        <m:dPr>
                          <m:ctrlPr>
                            <a:rPr lang="en-US" altLang="ko-KR" sz="2400" i="1">
                              <a:latin typeface="Cambria Math" panose="02040503050406030204" pitchFamily="18" charset="0"/>
                            </a:rPr>
                          </m:ctrlPr>
                        </m:dPr>
                        <m:e>
                          <m:r>
                            <a:rPr lang="en-US" altLang="ko-KR" sz="2400" i="1">
                              <a:latin typeface="Cambria Math" panose="02040503050406030204" pitchFamily="18" charset="0"/>
                            </a:rPr>
                            <m:t>𝑥</m:t>
                          </m:r>
                        </m:e>
                      </m:d>
                    </m:oMath>
                  </m:oMathPara>
                </a14:m>
                <a:endParaRPr lang="ko-KR" altLang="en-US" sz="2400" dirty="0"/>
              </a:p>
            </p:txBody>
          </p:sp>
        </mc:Choice>
        <mc:Fallback xmlns="">
          <p:sp>
            <p:nvSpPr>
              <p:cNvPr id="12" name="직사각형 11"/>
              <p:cNvSpPr>
                <a:spLocks noRot="1" noChangeAspect="1" noMove="1" noResize="1" noEditPoints="1" noAdjustHandles="1" noChangeArrowheads="1" noChangeShapeType="1" noTextEdit="1"/>
              </p:cNvSpPr>
              <p:nvPr/>
            </p:nvSpPr>
            <p:spPr>
              <a:xfrm>
                <a:off x="2007659" y="3447379"/>
                <a:ext cx="2197461" cy="461665"/>
              </a:xfrm>
              <a:prstGeom prst="rect">
                <a:avLst/>
              </a:prstGeom>
              <a:blipFill rotWithShape="0">
                <a:blip r:embed="rId6"/>
                <a:stretch>
                  <a:fillRect b="-2667"/>
                </a:stretch>
              </a:blipFill>
            </p:spPr>
            <p:txBody>
              <a:bodyPr/>
              <a:lstStyle/>
              <a:p>
                <a:r>
                  <a:rPr lang="ko-KR" altLang="en-US">
                    <a:noFill/>
                  </a:rPr>
                  <a:t> </a:t>
                </a:r>
              </a:p>
            </p:txBody>
          </p:sp>
        </mc:Fallback>
      </mc:AlternateContent>
      <mc:AlternateContent xmlns:mc="http://schemas.openxmlformats.org/markup-compatibility/2006" xmlns:a14="http://schemas.microsoft.com/office/drawing/2010/main">
        <mc:Choice Requires="a14">
          <p:sp>
            <p:nvSpPr>
              <p:cNvPr id="13" name="TextBox 12"/>
              <p:cNvSpPr txBox="1"/>
              <p:nvPr/>
            </p:nvSpPr>
            <p:spPr>
              <a:xfrm>
                <a:off x="4205120" y="3524323"/>
                <a:ext cx="2518959" cy="307777"/>
              </a:xfrm>
              <a:prstGeom prst="rect">
                <a:avLst/>
              </a:prstGeom>
              <a:noFill/>
            </p:spPr>
            <p:txBody>
              <a:bodyPr wrap="none" rtlCol="0">
                <a:spAutoFit/>
              </a:bodyPr>
              <a:lstStyle/>
              <a:p>
                <a:r>
                  <a:rPr lang="en-US" altLang="ko-KR" sz="1400" dirty="0" smtClean="0"/>
                  <a:t>Since </a:t>
                </a:r>
                <a14:m>
                  <m:oMath xmlns:m="http://schemas.openxmlformats.org/officeDocument/2006/math">
                    <m:sSub>
                      <m:sSubPr>
                        <m:ctrlPr>
                          <a:rPr lang="en-US" altLang="ko-KR" sz="1400" b="0" i="1" smtClean="0">
                            <a:latin typeface="Cambria Math" panose="02040503050406030204" pitchFamily="18" charset="0"/>
                          </a:rPr>
                        </m:ctrlPr>
                      </m:sSubPr>
                      <m:e>
                        <m:r>
                          <a:rPr lang="en-US" altLang="ko-KR" sz="1400" b="0" i="1" smtClean="0">
                            <a:latin typeface="Cambria Math" panose="02040503050406030204" pitchFamily="18" charset="0"/>
                          </a:rPr>
                          <m:t>𝑀</m:t>
                        </m:r>
                      </m:e>
                      <m:sub>
                        <m:r>
                          <a:rPr lang="en-US" altLang="ko-KR" sz="1400" b="0" i="1" smtClean="0">
                            <a:latin typeface="Cambria Math" panose="02040503050406030204" pitchFamily="18" charset="0"/>
                          </a:rPr>
                          <m:t>1</m:t>
                        </m:r>
                      </m:sub>
                    </m:sSub>
                    <m:d>
                      <m:dPr>
                        <m:ctrlPr>
                          <a:rPr lang="en-US" altLang="ko-KR" sz="1400" b="0" i="1" smtClean="0">
                            <a:latin typeface="Cambria Math" panose="02040503050406030204" pitchFamily="18" charset="0"/>
                          </a:rPr>
                        </m:ctrlPr>
                      </m:dPr>
                      <m:e>
                        <m:r>
                          <a:rPr lang="en-US" altLang="ko-KR" sz="1400" b="0" i="1" smtClean="0">
                            <a:latin typeface="Cambria Math" panose="02040503050406030204" pitchFamily="18" charset="0"/>
                          </a:rPr>
                          <m:t>𝑥</m:t>
                        </m:r>
                      </m:e>
                    </m:d>
                    <m:r>
                      <a:rPr lang="en-US" altLang="ko-KR" sz="1400" b="0" i="1" smtClean="0">
                        <a:latin typeface="Cambria Math" panose="02040503050406030204" pitchFamily="18" charset="0"/>
                      </a:rPr>
                      <m:t>=</m:t>
                    </m:r>
                    <m:sSub>
                      <m:sSubPr>
                        <m:ctrlPr>
                          <a:rPr lang="en-US" altLang="ko-KR" sz="1400" b="0" i="1" smtClean="0">
                            <a:latin typeface="Cambria Math" panose="02040503050406030204" pitchFamily="18" charset="0"/>
                          </a:rPr>
                        </m:ctrlPr>
                      </m:sSubPr>
                      <m:e>
                        <m:r>
                          <a:rPr lang="en-US" altLang="ko-KR" sz="1400" b="0" i="1" smtClean="0">
                            <a:latin typeface="Cambria Math" panose="02040503050406030204" pitchFamily="18" charset="0"/>
                          </a:rPr>
                          <m:t>𝑀</m:t>
                        </m:r>
                      </m:e>
                      <m:sub>
                        <m:r>
                          <a:rPr lang="en-US" altLang="ko-KR" sz="1400" b="0" i="1" smtClean="0">
                            <a:latin typeface="Cambria Math" panose="02040503050406030204" pitchFamily="18" charset="0"/>
                          </a:rPr>
                          <m:t>2</m:t>
                        </m:r>
                      </m:sub>
                    </m:sSub>
                    <m:d>
                      <m:dPr>
                        <m:ctrlPr>
                          <a:rPr lang="en-US" altLang="ko-KR" sz="1400" b="0" i="1" smtClean="0">
                            <a:latin typeface="Cambria Math" panose="02040503050406030204" pitchFamily="18" charset="0"/>
                          </a:rPr>
                        </m:ctrlPr>
                      </m:dPr>
                      <m:e>
                        <m:r>
                          <a:rPr lang="en-US" altLang="ko-KR" sz="1400" b="0" i="1" smtClean="0">
                            <a:latin typeface="Cambria Math" panose="02040503050406030204" pitchFamily="18" charset="0"/>
                          </a:rPr>
                          <m:t>𝑥</m:t>
                        </m:r>
                      </m:e>
                    </m:d>
                    <m:r>
                      <a:rPr lang="en-US" altLang="ko-KR" sz="1400" b="0" i="1" smtClean="0">
                        <a:latin typeface="Cambria Math" panose="02040503050406030204" pitchFamily="18" charset="0"/>
                      </a:rPr>
                      <m:t>=</m:t>
                    </m:r>
                    <m:sSub>
                      <m:sSubPr>
                        <m:ctrlPr>
                          <a:rPr lang="en-US" altLang="ko-KR" sz="1400" b="0" i="1" smtClean="0">
                            <a:latin typeface="Cambria Math" panose="02040503050406030204" pitchFamily="18" charset="0"/>
                          </a:rPr>
                        </m:ctrlPr>
                      </m:sSubPr>
                      <m:e>
                        <m:r>
                          <a:rPr lang="en-US" altLang="ko-KR" sz="1400" b="0" i="1" smtClean="0">
                            <a:latin typeface="Cambria Math" panose="02040503050406030204" pitchFamily="18" charset="0"/>
                          </a:rPr>
                          <m:t>𝑀</m:t>
                        </m:r>
                      </m:e>
                      <m:sub>
                        <m:r>
                          <a:rPr lang="en-US" altLang="ko-KR" sz="1400" b="0" i="1" smtClean="0">
                            <a:latin typeface="Cambria Math" panose="02040503050406030204" pitchFamily="18" charset="0"/>
                          </a:rPr>
                          <m:t>4</m:t>
                        </m:r>
                      </m:sub>
                    </m:sSub>
                    <m:d>
                      <m:dPr>
                        <m:ctrlPr>
                          <a:rPr lang="en-US" altLang="ko-KR" sz="1400" b="0" i="1" smtClean="0">
                            <a:latin typeface="Cambria Math" panose="02040503050406030204" pitchFamily="18" charset="0"/>
                          </a:rPr>
                        </m:ctrlPr>
                      </m:dPr>
                      <m:e>
                        <m:r>
                          <a:rPr lang="en-US" altLang="ko-KR" sz="1400" b="0" i="1" smtClean="0">
                            <a:latin typeface="Cambria Math" panose="02040503050406030204" pitchFamily="18" charset="0"/>
                          </a:rPr>
                          <m:t>𝑥</m:t>
                        </m:r>
                      </m:e>
                    </m:d>
                  </m:oMath>
                </a14:m>
                <a:endParaRPr lang="ko-KR" altLang="en-US" sz="1400" dirty="0"/>
              </a:p>
            </p:txBody>
          </p:sp>
        </mc:Choice>
        <mc:Fallback xmlns="">
          <p:sp>
            <p:nvSpPr>
              <p:cNvPr id="13" name="TextBox 12"/>
              <p:cNvSpPr txBox="1">
                <a:spLocks noRot="1" noChangeAspect="1" noMove="1" noResize="1" noEditPoints="1" noAdjustHandles="1" noChangeArrowheads="1" noChangeShapeType="1" noTextEdit="1"/>
              </p:cNvSpPr>
              <p:nvPr/>
            </p:nvSpPr>
            <p:spPr>
              <a:xfrm>
                <a:off x="4205120" y="3524323"/>
                <a:ext cx="2518959" cy="307777"/>
              </a:xfrm>
              <a:prstGeom prst="rect">
                <a:avLst/>
              </a:prstGeom>
              <a:blipFill rotWithShape="0">
                <a:blip r:embed="rId7"/>
                <a:stretch>
                  <a:fillRect l="-726" t="-3922" b="-19608"/>
                </a:stretch>
              </a:blipFill>
            </p:spPr>
            <p:txBody>
              <a:bodyPr/>
              <a:lstStyle/>
              <a:p>
                <a:r>
                  <a:rPr lang="ko-KR" altLang="en-US">
                    <a:noFill/>
                  </a:rPr>
                  <a:t> </a:t>
                </a:r>
              </a:p>
            </p:txBody>
          </p:sp>
        </mc:Fallback>
      </mc:AlternateContent>
      <p:sp>
        <p:nvSpPr>
          <p:cNvPr id="14" name="직사각형 13"/>
          <p:cNvSpPr/>
          <p:nvPr/>
        </p:nvSpPr>
        <p:spPr>
          <a:xfrm>
            <a:off x="107504" y="4569638"/>
            <a:ext cx="1750800" cy="523220"/>
          </a:xfrm>
          <a:prstGeom prst="rect">
            <a:avLst/>
          </a:prstGeom>
        </p:spPr>
        <p:txBody>
          <a:bodyPr wrap="none">
            <a:spAutoFit/>
          </a:bodyPr>
          <a:lstStyle/>
          <a:p>
            <a:r>
              <a:rPr lang="en-US" altLang="ko-KR" sz="1400" dirty="0" smtClean="0">
                <a:latin typeface="Cambria Math" panose="02040503050406030204" pitchFamily="18" charset="0"/>
              </a:rPr>
              <a:t>Since </a:t>
            </a:r>
            <a:r>
              <a:rPr lang="en-US" altLang="ko-KR" sz="1400" dirty="0">
                <a:latin typeface="Cambria Math" panose="02040503050406030204" pitchFamily="18" charset="0"/>
              </a:rPr>
              <a:t>2 equals to </a:t>
            </a:r>
            <a:r>
              <a:rPr lang="en-US" altLang="ko-KR" sz="1400" dirty="0" smtClean="0">
                <a:latin typeface="Cambria Math" panose="02040503050406030204" pitchFamily="18" charset="0"/>
              </a:rPr>
              <a:t>0</a:t>
            </a:r>
            <a:br>
              <a:rPr lang="en-US" altLang="ko-KR" sz="1400" dirty="0" smtClean="0">
                <a:latin typeface="Cambria Math" panose="02040503050406030204" pitchFamily="18" charset="0"/>
              </a:rPr>
            </a:br>
            <a:r>
              <a:rPr lang="en-US" altLang="ko-KR" sz="1400" dirty="0" smtClean="0">
                <a:latin typeface="Cambria Math" panose="02040503050406030204" pitchFamily="18" charset="0"/>
              </a:rPr>
              <a:t>in </a:t>
            </a:r>
            <a:r>
              <a:rPr lang="en-US" altLang="ko-KR" sz="1400" dirty="0">
                <a:latin typeface="Cambria Math" panose="02040503050406030204" pitchFamily="18" charset="0"/>
              </a:rPr>
              <a:t>binary calculation</a:t>
            </a:r>
            <a:endParaRPr lang="ko-KR" altLang="en-US" sz="1400" dirty="0"/>
          </a:p>
        </p:txBody>
      </p:sp>
      <p:sp>
        <p:nvSpPr>
          <p:cNvPr id="15" name="날짜 개체 틀 3"/>
          <p:cNvSpPr>
            <a:spLocks noGrp="1"/>
          </p:cNvSpPr>
          <p:nvPr>
            <p:ph type="dt" sz="half" idx="10"/>
          </p:nvPr>
        </p:nvSpPr>
        <p:spPr>
          <a:xfrm>
            <a:off x="685800" y="378281"/>
            <a:ext cx="1600200" cy="215444"/>
          </a:xfrm>
        </p:spPr>
        <p:txBody>
          <a:bodyPr/>
          <a:lstStyle/>
          <a:p>
            <a:r>
              <a:rPr lang="en-US" altLang="ko-KR" smtClean="0"/>
              <a:t>Jan. 2016</a:t>
            </a:r>
            <a:endParaRPr lang="en-US" altLang="ko-KR" dirty="0"/>
          </a:p>
        </p:txBody>
      </p:sp>
    </p:spTree>
    <p:extLst>
      <p:ext uri="{BB962C8B-B14F-4D97-AF65-F5344CB8AC3E}">
        <p14:creationId xmlns:p14="http://schemas.microsoft.com/office/powerpoint/2010/main" val="15360851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BCH Encoding (1/2)</a:t>
            </a:r>
            <a:endParaRPr lang="ko-KR" altLang="en-US" dirty="0"/>
          </a:p>
        </p:txBody>
      </p:sp>
      <mc:AlternateContent xmlns:mc="http://schemas.openxmlformats.org/markup-compatibility/2006" xmlns:a14="http://schemas.microsoft.com/office/drawing/2010/main">
        <mc:Choice Requires="a14">
          <p:sp>
            <p:nvSpPr>
              <p:cNvPr id="3" name="내용 개체 틀 2"/>
              <p:cNvSpPr>
                <a:spLocks noGrp="1"/>
              </p:cNvSpPr>
              <p:nvPr>
                <p:ph idx="1"/>
              </p:nvPr>
            </p:nvSpPr>
            <p:spPr>
              <a:xfrm>
                <a:off x="685800" y="1981200"/>
                <a:ext cx="7772400" cy="4114800"/>
              </a:xfrm>
            </p:spPr>
            <p:txBody>
              <a:bodyPr/>
              <a:lstStyle/>
              <a:p>
                <a:r>
                  <a:rPr lang="en-US" altLang="ko-KR" sz="2800" dirty="0" smtClean="0"/>
                  <a:t>Systematic encoding procedure</a:t>
                </a:r>
                <a:endParaRPr lang="en-US" altLang="ko-KR" sz="2800" dirty="0"/>
              </a:p>
              <a:p>
                <a:pPr marL="914400" lvl="1" indent="-457200">
                  <a:buFont typeface="+mj-lt"/>
                  <a:buAutoNum type="arabicParenR"/>
                </a:pPr>
                <a:r>
                  <a:rPr lang="en-US" altLang="ko-KR" sz="2400" dirty="0" smtClean="0"/>
                  <a:t>Multiply the message polynomial </a:t>
                </a:r>
                <a14:m>
                  <m:oMath xmlns:m="http://schemas.openxmlformats.org/officeDocument/2006/math">
                    <m:r>
                      <a:rPr lang="en-US" altLang="ko-KR" sz="2400" b="0" i="1" smtClean="0">
                        <a:latin typeface="Cambria Math" panose="02040503050406030204" pitchFamily="18" charset="0"/>
                      </a:rPr>
                      <m:t>𝑚</m:t>
                    </m:r>
                    <m:d>
                      <m:dPr>
                        <m:ctrlPr>
                          <a:rPr lang="en-US" altLang="ko-KR" sz="2400" b="0" i="1" smtClean="0">
                            <a:latin typeface="Cambria Math" panose="02040503050406030204" pitchFamily="18" charset="0"/>
                          </a:rPr>
                        </m:ctrlPr>
                      </m:dPr>
                      <m:e>
                        <m:r>
                          <a:rPr lang="en-US" altLang="ko-KR" sz="2400" b="0" i="1" smtClean="0">
                            <a:latin typeface="Cambria Math" panose="02040503050406030204" pitchFamily="18" charset="0"/>
                          </a:rPr>
                          <m:t>𝑥</m:t>
                        </m:r>
                      </m:e>
                    </m:d>
                  </m:oMath>
                </a14:m>
                <a:r>
                  <a:rPr lang="ko-KR" altLang="en-US" sz="2400" dirty="0" smtClean="0"/>
                  <a:t> </a:t>
                </a:r>
                <a:r>
                  <a:rPr lang="en-US" altLang="ko-KR" sz="2400" dirty="0" smtClean="0"/>
                  <a:t>by </a:t>
                </a:r>
                <a14:m>
                  <m:oMath xmlns:m="http://schemas.openxmlformats.org/officeDocument/2006/math">
                    <m:sSup>
                      <m:sSupPr>
                        <m:ctrlPr>
                          <a:rPr lang="en-US" altLang="ko-KR" sz="2400" b="0" i="1" smtClean="0">
                            <a:latin typeface="Cambria Math" panose="02040503050406030204" pitchFamily="18" charset="0"/>
                          </a:rPr>
                        </m:ctrlPr>
                      </m:sSupPr>
                      <m:e>
                        <m:r>
                          <a:rPr lang="en-US" altLang="ko-KR" sz="2400" b="0" i="1" smtClean="0">
                            <a:latin typeface="Cambria Math" panose="02040503050406030204" pitchFamily="18" charset="0"/>
                          </a:rPr>
                          <m:t>𝑥</m:t>
                        </m:r>
                      </m:e>
                      <m:sup>
                        <m:r>
                          <a:rPr lang="en-US" altLang="ko-KR" sz="2400" b="0" i="1" smtClean="0">
                            <a:latin typeface="Cambria Math" panose="02040503050406030204" pitchFamily="18" charset="0"/>
                          </a:rPr>
                          <m:t>𝑛</m:t>
                        </m:r>
                        <m:r>
                          <a:rPr lang="en-US" altLang="ko-KR" sz="2400" b="0" i="1" smtClean="0">
                            <a:latin typeface="Cambria Math" panose="02040503050406030204" pitchFamily="18" charset="0"/>
                          </a:rPr>
                          <m:t>−</m:t>
                        </m:r>
                        <m:r>
                          <a:rPr lang="en-US" altLang="ko-KR" sz="2400" b="0" i="1" smtClean="0">
                            <a:latin typeface="Cambria Math" panose="02040503050406030204" pitchFamily="18" charset="0"/>
                          </a:rPr>
                          <m:t>𝑘</m:t>
                        </m:r>
                      </m:sup>
                    </m:sSup>
                  </m:oMath>
                </a14:m>
                <a:endParaRPr lang="en-US" altLang="ko-KR" sz="2400" b="0" dirty="0" smtClean="0"/>
              </a:p>
              <a:p>
                <a:pPr marL="914400" lvl="1" indent="-457200">
                  <a:buFont typeface="+mj-lt"/>
                  <a:buAutoNum type="arabicParenR"/>
                </a:pPr>
                <a:r>
                  <a:rPr lang="en-US" altLang="ko-KR" sz="2400" dirty="0" smtClean="0"/>
                  <a:t>Divide the result of 1) by the generator polynomial </a:t>
                </a:r>
                <a14:m>
                  <m:oMath xmlns:m="http://schemas.openxmlformats.org/officeDocument/2006/math">
                    <m:r>
                      <a:rPr lang="en-US" altLang="ko-KR" sz="2400" b="0" i="1" smtClean="0">
                        <a:latin typeface="Cambria Math" panose="02040503050406030204" pitchFamily="18" charset="0"/>
                      </a:rPr>
                      <m:t>𝑔</m:t>
                    </m:r>
                    <m:d>
                      <m:dPr>
                        <m:ctrlPr>
                          <a:rPr lang="en-US" altLang="ko-KR" sz="2400" b="0" i="1" smtClean="0">
                            <a:latin typeface="Cambria Math" panose="02040503050406030204" pitchFamily="18" charset="0"/>
                          </a:rPr>
                        </m:ctrlPr>
                      </m:dPr>
                      <m:e>
                        <m:r>
                          <a:rPr lang="en-US" altLang="ko-KR" sz="2400" b="0" i="1" smtClean="0">
                            <a:latin typeface="Cambria Math" panose="02040503050406030204" pitchFamily="18" charset="0"/>
                          </a:rPr>
                          <m:t>𝑥</m:t>
                        </m:r>
                      </m:e>
                    </m:d>
                  </m:oMath>
                </a14:m>
                <a:endParaRPr lang="en-US" altLang="ko-KR" sz="2400" b="0" dirty="0" smtClean="0"/>
              </a:p>
              <a:p>
                <a:pPr marL="914400" lvl="1" indent="-457200">
                  <a:buFont typeface="+mj-lt"/>
                  <a:buAutoNum type="arabicParenR"/>
                </a:pPr>
                <a:r>
                  <a:rPr lang="en-US" altLang="ko-KR" sz="2400" dirty="0" smtClean="0"/>
                  <a:t>Let </a:t>
                </a:r>
                <a:r>
                  <a:rPr lang="en-US" altLang="ko-KR" sz="2400" dirty="0"/>
                  <a:t>the remainder be </a:t>
                </a:r>
                <a14:m>
                  <m:oMath xmlns:m="http://schemas.openxmlformats.org/officeDocument/2006/math">
                    <m:r>
                      <a:rPr lang="en-US" altLang="ko-KR" sz="2400" i="1">
                        <a:latin typeface="Cambria Math" panose="02040503050406030204" pitchFamily="18" charset="0"/>
                      </a:rPr>
                      <m:t>𝑑</m:t>
                    </m:r>
                    <m:d>
                      <m:dPr>
                        <m:ctrlPr>
                          <a:rPr lang="en-US" altLang="ko-KR" sz="2400" i="1">
                            <a:latin typeface="Cambria Math" panose="02040503050406030204" pitchFamily="18" charset="0"/>
                          </a:rPr>
                        </m:ctrlPr>
                      </m:dPr>
                      <m:e>
                        <m:r>
                          <a:rPr lang="en-US" altLang="ko-KR" sz="2400" i="1">
                            <a:latin typeface="Cambria Math" panose="02040503050406030204" pitchFamily="18" charset="0"/>
                          </a:rPr>
                          <m:t>𝑥</m:t>
                        </m:r>
                      </m:e>
                    </m:d>
                  </m:oMath>
                </a14:m>
                <a:r>
                  <a:rPr lang="en-US" altLang="ko-KR" sz="2400" dirty="0" smtClean="0"/>
                  <a:t> then, </a:t>
                </a:r>
                <a14:m>
                  <m:oMath xmlns:m="http://schemas.openxmlformats.org/officeDocument/2006/math">
                    <m:r>
                      <a:rPr lang="en-US" altLang="ko-KR" sz="2400" b="0" i="1" smtClean="0">
                        <a:latin typeface="Cambria Math" panose="02040503050406030204" pitchFamily="18" charset="0"/>
                      </a:rPr>
                      <m:t>𝑑</m:t>
                    </m:r>
                    <m:d>
                      <m:dPr>
                        <m:ctrlPr>
                          <a:rPr lang="en-US" altLang="ko-KR" sz="2400" b="0" i="1" smtClean="0">
                            <a:latin typeface="Cambria Math" panose="02040503050406030204" pitchFamily="18" charset="0"/>
                          </a:rPr>
                        </m:ctrlPr>
                      </m:dPr>
                      <m:e>
                        <m:r>
                          <a:rPr lang="en-US" altLang="ko-KR" sz="2400" b="0" i="1" smtClean="0">
                            <a:latin typeface="Cambria Math" panose="02040503050406030204" pitchFamily="18" charset="0"/>
                          </a:rPr>
                          <m:t>𝑥</m:t>
                        </m:r>
                      </m:e>
                    </m:d>
                  </m:oMath>
                </a14:m>
                <a:r>
                  <a:rPr lang="en-US" altLang="ko-KR" sz="2400" dirty="0" smtClean="0"/>
                  <a:t> is parity for </a:t>
                </a:r>
                <a14:m>
                  <m:oMath xmlns:m="http://schemas.openxmlformats.org/officeDocument/2006/math">
                    <m:r>
                      <a:rPr lang="en-US" altLang="ko-KR" sz="2400" b="0" i="1" smtClean="0">
                        <a:latin typeface="Cambria Math" panose="02040503050406030204" pitchFamily="18" charset="0"/>
                      </a:rPr>
                      <m:t>𝑚</m:t>
                    </m:r>
                    <m:d>
                      <m:dPr>
                        <m:ctrlPr>
                          <a:rPr lang="en-US" altLang="ko-KR" sz="2400" b="0" i="1" smtClean="0">
                            <a:latin typeface="Cambria Math" panose="02040503050406030204" pitchFamily="18" charset="0"/>
                          </a:rPr>
                        </m:ctrlPr>
                      </m:dPr>
                      <m:e>
                        <m:r>
                          <a:rPr lang="en-US" altLang="ko-KR" sz="2400" b="0" i="1" smtClean="0">
                            <a:latin typeface="Cambria Math" panose="02040503050406030204" pitchFamily="18" charset="0"/>
                          </a:rPr>
                          <m:t>𝑥</m:t>
                        </m:r>
                      </m:e>
                    </m:d>
                  </m:oMath>
                </a14:m>
                <a:endParaRPr lang="en-US" altLang="ko-KR" sz="2400" dirty="0"/>
              </a:p>
            </p:txBody>
          </p:sp>
        </mc:Choice>
        <mc:Fallback xmlns="">
          <p:sp>
            <p:nvSpPr>
              <p:cNvPr id="3" name="내용 개체 틀 2"/>
              <p:cNvSpPr>
                <a:spLocks noGrp="1" noRot="1" noChangeAspect="1" noMove="1" noResize="1" noEditPoints="1" noAdjustHandles="1" noChangeArrowheads="1" noChangeShapeType="1" noTextEdit="1"/>
              </p:cNvSpPr>
              <p:nvPr>
                <p:ph idx="1"/>
              </p:nvPr>
            </p:nvSpPr>
            <p:spPr>
              <a:xfrm>
                <a:off x="685800" y="1981200"/>
                <a:ext cx="7772400" cy="4114800"/>
              </a:xfrm>
              <a:blipFill>
                <a:blip r:embed="rId2"/>
                <a:stretch>
                  <a:fillRect l="-1412" t="-1481" r="-471"/>
                </a:stretch>
              </a:blipFill>
            </p:spPr>
            <p:txBody>
              <a:bodyPr/>
              <a:lstStyle/>
              <a:p>
                <a:r>
                  <a:rPr lang="ko-KR" altLang="en-US">
                    <a:noFill/>
                  </a:rPr>
                  <a:t> </a:t>
                </a:r>
              </a:p>
            </p:txBody>
          </p:sp>
        </mc:Fallback>
      </mc:AlternateContent>
      <p:sp>
        <p:nvSpPr>
          <p:cNvPr id="5" name="바닥글 개체 틀 4"/>
          <p:cNvSpPr>
            <a:spLocks noGrp="1"/>
          </p:cNvSpPr>
          <p:nvPr>
            <p:ph type="ftr" sz="quarter" idx="11"/>
          </p:nvPr>
        </p:nvSpPr>
        <p:spPr/>
        <p:txBody>
          <a:bodyPr/>
          <a:lstStyle/>
          <a:p>
            <a:r>
              <a:rPr lang="en-US" altLang="ko-KR" smtClean="0"/>
              <a:t>Byung-Jae Kwak et al.</a:t>
            </a:r>
            <a:endParaRPr lang="en-US" altLang="ko-KR"/>
          </a:p>
        </p:txBody>
      </p:sp>
      <p:sp>
        <p:nvSpPr>
          <p:cNvPr id="6" name="슬라이드 번호 개체 틀 5"/>
          <p:cNvSpPr>
            <a:spLocks noGrp="1"/>
          </p:cNvSpPr>
          <p:nvPr>
            <p:ph type="sldNum" sz="quarter" idx="12"/>
          </p:nvPr>
        </p:nvSpPr>
        <p:spPr/>
        <p:txBody>
          <a:bodyPr/>
          <a:lstStyle/>
          <a:p>
            <a:r>
              <a:rPr lang="en-US" altLang="ko-KR" smtClean="0"/>
              <a:t>Slide </a:t>
            </a:r>
            <a:fld id="{EAA70843-7CE7-4AC8-AE08-BF17C6F76979}" type="slidenum">
              <a:rPr lang="en-US" altLang="ko-KR" smtClean="0"/>
              <a:pPr/>
              <a:t>12</a:t>
            </a:fld>
            <a:endParaRPr lang="en-US" altLang="ko-KR"/>
          </a:p>
        </p:txBody>
      </p:sp>
      <p:sp>
        <p:nvSpPr>
          <p:cNvPr id="7" name="날짜 개체 틀 3"/>
          <p:cNvSpPr>
            <a:spLocks noGrp="1"/>
          </p:cNvSpPr>
          <p:nvPr>
            <p:ph type="dt" sz="half" idx="10"/>
          </p:nvPr>
        </p:nvSpPr>
        <p:spPr>
          <a:xfrm>
            <a:off x="685800" y="378281"/>
            <a:ext cx="1600200" cy="215444"/>
          </a:xfrm>
        </p:spPr>
        <p:txBody>
          <a:bodyPr/>
          <a:lstStyle/>
          <a:p>
            <a:r>
              <a:rPr lang="en-US" altLang="ko-KR" smtClean="0"/>
              <a:t>Jan. 2016</a:t>
            </a:r>
            <a:endParaRPr lang="en-US" altLang="ko-KR" dirty="0"/>
          </a:p>
        </p:txBody>
      </p:sp>
    </p:spTree>
    <p:extLst>
      <p:ext uri="{BB962C8B-B14F-4D97-AF65-F5344CB8AC3E}">
        <p14:creationId xmlns:p14="http://schemas.microsoft.com/office/powerpoint/2010/main" val="26607728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BCH Encoding (2/2)</a:t>
            </a:r>
            <a:endParaRPr lang="ko-KR" altLang="en-US" dirty="0"/>
          </a:p>
        </p:txBody>
      </p:sp>
      <mc:AlternateContent xmlns:mc="http://schemas.openxmlformats.org/markup-compatibility/2006" xmlns:a14="http://schemas.microsoft.com/office/drawing/2010/main">
        <mc:Choice Requires="a14">
          <p:sp>
            <p:nvSpPr>
              <p:cNvPr id="3" name="내용 개체 틀 2"/>
              <p:cNvSpPr>
                <a:spLocks noGrp="1"/>
              </p:cNvSpPr>
              <p:nvPr>
                <p:ph idx="1"/>
              </p:nvPr>
            </p:nvSpPr>
            <p:spPr>
              <a:xfrm>
                <a:off x="685800" y="1981200"/>
                <a:ext cx="7772400" cy="4114800"/>
              </a:xfrm>
            </p:spPr>
            <p:txBody>
              <a:bodyPr/>
              <a:lstStyle/>
              <a:p>
                <a:r>
                  <a:rPr lang="en-US" altLang="ko-KR" sz="2800" dirty="0" smtClean="0"/>
                  <a:t>Systematic encoding for </a:t>
                </a:r>
                <a14:m>
                  <m:oMath xmlns:m="http://schemas.openxmlformats.org/officeDocument/2006/math">
                    <m:d>
                      <m:dPr>
                        <m:ctrlPr>
                          <a:rPr lang="en-US" altLang="ko-KR" sz="2800" i="1">
                            <a:latin typeface="Cambria Math" panose="02040503050406030204" pitchFamily="18" charset="0"/>
                          </a:rPr>
                        </m:ctrlPr>
                      </m:dPr>
                      <m:e>
                        <m:r>
                          <a:rPr lang="en-US" altLang="ko-KR" sz="2800" i="1">
                            <a:latin typeface="Cambria Math" panose="02040503050406030204" pitchFamily="18" charset="0"/>
                          </a:rPr>
                          <m:t>15,7,2</m:t>
                        </m:r>
                      </m:e>
                    </m:d>
                  </m:oMath>
                </a14:m>
                <a:r>
                  <a:rPr lang="en-US" altLang="ko-KR" sz="2800" dirty="0" smtClean="0"/>
                  <a:t> BCH code</a:t>
                </a:r>
              </a:p>
              <a:p>
                <a:pPr lvl="1"/>
                <a:r>
                  <a:rPr lang="en-US" altLang="ko-KR" sz="2400" b="0" dirty="0" smtClean="0">
                    <a:latin typeface="Cambria Math" panose="02040503050406030204" pitchFamily="18" charset="0"/>
                  </a:rPr>
                  <a:t>Message : </a:t>
                </a:r>
                <a14:m>
                  <m:oMath xmlns:m="http://schemas.openxmlformats.org/officeDocument/2006/math">
                    <m:d>
                      <m:dPr>
                        <m:begChr m:val="["/>
                        <m:endChr m:val="]"/>
                        <m:ctrlPr>
                          <a:rPr lang="en-US" altLang="ko-KR" sz="2400" b="0" i="1" smtClean="0">
                            <a:latin typeface="Cambria Math" panose="02040503050406030204" pitchFamily="18" charset="0"/>
                          </a:rPr>
                        </m:ctrlPr>
                      </m:dPr>
                      <m:e>
                        <m:r>
                          <a:rPr lang="en-US" altLang="ko-KR" sz="2400" b="0" i="1" smtClean="0">
                            <a:latin typeface="Cambria Math" panose="02040503050406030204" pitchFamily="18" charset="0"/>
                          </a:rPr>
                          <m:t>1 0 1 1 0 1 1</m:t>
                        </m:r>
                      </m:e>
                    </m:d>
                  </m:oMath>
                </a14:m>
                <a:r>
                  <a:rPr lang="en-US" altLang="ko-KR" sz="2400" dirty="0" smtClean="0"/>
                  <a:t> then,</a:t>
                </a:r>
                <a:r>
                  <a:rPr lang="en-US" altLang="ko-KR" sz="2400" i="1" dirty="0" smtClean="0">
                    <a:latin typeface="Cambria Math" panose="02040503050406030204" pitchFamily="18" charset="0"/>
                  </a:rPr>
                  <a:t/>
                </a:r>
                <a:br>
                  <a:rPr lang="en-US" altLang="ko-KR" sz="2400" i="1" dirty="0" smtClean="0">
                    <a:latin typeface="Cambria Math" panose="02040503050406030204" pitchFamily="18" charset="0"/>
                  </a:rPr>
                </a:br>
                <a14:m>
                  <m:oMath xmlns:m="http://schemas.openxmlformats.org/officeDocument/2006/math">
                    <m:r>
                      <a:rPr lang="en-US" altLang="ko-KR" sz="2400" i="1">
                        <a:latin typeface="Cambria Math" panose="02040503050406030204" pitchFamily="18" charset="0"/>
                      </a:rPr>
                      <m:t>𝑚</m:t>
                    </m:r>
                    <m:d>
                      <m:dPr>
                        <m:ctrlPr>
                          <a:rPr lang="en-US" altLang="ko-KR" sz="2400" i="1">
                            <a:latin typeface="Cambria Math" panose="02040503050406030204" pitchFamily="18" charset="0"/>
                          </a:rPr>
                        </m:ctrlPr>
                      </m:dPr>
                      <m:e>
                        <m:r>
                          <a:rPr lang="en-US" altLang="ko-KR" sz="2400" i="1">
                            <a:latin typeface="Cambria Math" panose="02040503050406030204" pitchFamily="18" charset="0"/>
                          </a:rPr>
                          <m:t>𝑥</m:t>
                        </m:r>
                      </m:e>
                    </m:d>
                    <m:r>
                      <a:rPr lang="en-US" altLang="ko-KR" sz="2400" i="1">
                        <a:latin typeface="Cambria Math" panose="02040503050406030204" pitchFamily="18" charset="0"/>
                      </a:rPr>
                      <m:t>=</m:t>
                    </m:r>
                    <m:sSup>
                      <m:sSupPr>
                        <m:ctrlPr>
                          <a:rPr lang="en-US" altLang="ko-KR" sz="2400" i="1">
                            <a:latin typeface="Cambria Math" panose="02040503050406030204" pitchFamily="18" charset="0"/>
                          </a:rPr>
                        </m:ctrlPr>
                      </m:sSupPr>
                      <m:e>
                        <m:r>
                          <a:rPr lang="en-US" altLang="ko-KR" sz="2400" i="1">
                            <a:latin typeface="Cambria Math" panose="02040503050406030204" pitchFamily="18" charset="0"/>
                          </a:rPr>
                          <m:t>𝑥</m:t>
                        </m:r>
                      </m:e>
                      <m:sup>
                        <m:r>
                          <a:rPr lang="en-US" altLang="ko-KR" sz="2400" i="1">
                            <a:latin typeface="Cambria Math" panose="02040503050406030204" pitchFamily="18" charset="0"/>
                          </a:rPr>
                          <m:t>6</m:t>
                        </m:r>
                      </m:sup>
                    </m:sSup>
                    <m:r>
                      <a:rPr lang="en-US" altLang="ko-KR" sz="2400" i="1">
                        <a:latin typeface="Cambria Math" panose="02040503050406030204" pitchFamily="18" charset="0"/>
                      </a:rPr>
                      <m:t>+</m:t>
                    </m:r>
                    <m:sSup>
                      <m:sSupPr>
                        <m:ctrlPr>
                          <a:rPr lang="en-US" altLang="ko-KR" sz="2400" i="1">
                            <a:latin typeface="Cambria Math" panose="02040503050406030204" pitchFamily="18" charset="0"/>
                          </a:rPr>
                        </m:ctrlPr>
                      </m:sSupPr>
                      <m:e>
                        <m:r>
                          <a:rPr lang="en-US" altLang="ko-KR" sz="2400" i="1">
                            <a:latin typeface="Cambria Math" panose="02040503050406030204" pitchFamily="18" charset="0"/>
                          </a:rPr>
                          <m:t>𝑥</m:t>
                        </m:r>
                      </m:e>
                      <m:sup>
                        <m:r>
                          <a:rPr lang="en-US" altLang="ko-KR" sz="2400" i="1">
                            <a:latin typeface="Cambria Math" panose="02040503050406030204" pitchFamily="18" charset="0"/>
                          </a:rPr>
                          <m:t>5</m:t>
                        </m:r>
                      </m:sup>
                    </m:sSup>
                    <m:r>
                      <a:rPr lang="en-US" altLang="ko-KR" sz="2400" i="1">
                        <a:latin typeface="Cambria Math" panose="02040503050406030204" pitchFamily="18" charset="0"/>
                      </a:rPr>
                      <m:t>+</m:t>
                    </m:r>
                    <m:sSup>
                      <m:sSupPr>
                        <m:ctrlPr>
                          <a:rPr lang="en-US" altLang="ko-KR" sz="2400" i="1">
                            <a:latin typeface="Cambria Math" panose="02040503050406030204" pitchFamily="18" charset="0"/>
                          </a:rPr>
                        </m:ctrlPr>
                      </m:sSupPr>
                      <m:e>
                        <m:r>
                          <a:rPr lang="en-US" altLang="ko-KR" sz="2400" i="1">
                            <a:latin typeface="Cambria Math" panose="02040503050406030204" pitchFamily="18" charset="0"/>
                          </a:rPr>
                          <m:t>𝑥</m:t>
                        </m:r>
                      </m:e>
                      <m:sup>
                        <m:r>
                          <a:rPr lang="en-US" altLang="ko-KR" sz="2400" i="1">
                            <a:latin typeface="Cambria Math" panose="02040503050406030204" pitchFamily="18" charset="0"/>
                          </a:rPr>
                          <m:t>3</m:t>
                        </m:r>
                      </m:sup>
                    </m:sSup>
                    <m:r>
                      <a:rPr lang="en-US" altLang="ko-KR" sz="2400" i="1">
                        <a:latin typeface="Cambria Math" panose="02040503050406030204" pitchFamily="18" charset="0"/>
                      </a:rPr>
                      <m:t>+</m:t>
                    </m:r>
                    <m:sSup>
                      <m:sSupPr>
                        <m:ctrlPr>
                          <a:rPr lang="en-US" altLang="ko-KR" sz="2400" i="1">
                            <a:latin typeface="Cambria Math" panose="02040503050406030204" pitchFamily="18" charset="0"/>
                          </a:rPr>
                        </m:ctrlPr>
                      </m:sSupPr>
                      <m:e>
                        <m:r>
                          <a:rPr lang="en-US" altLang="ko-KR" sz="2400" i="1">
                            <a:latin typeface="Cambria Math" panose="02040503050406030204" pitchFamily="18" charset="0"/>
                          </a:rPr>
                          <m:t>𝑥</m:t>
                        </m:r>
                      </m:e>
                      <m:sup>
                        <m:r>
                          <a:rPr lang="en-US" altLang="ko-KR" sz="2400" i="1">
                            <a:latin typeface="Cambria Math" panose="02040503050406030204" pitchFamily="18" charset="0"/>
                          </a:rPr>
                          <m:t>2</m:t>
                        </m:r>
                      </m:sup>
                    </m:sSup>
                    <m:r>
                      <a:rPr lang="en-US" altLang="ko-KR" sz="2400" i="1">
                        <a:latin typeface="Cambria Math" panose="02040503050406030204" pitchFamily="18" charset="0"/>
                      </a:rPr>
                      <m:t>+1</m:t>
                    </m:r>
                  </m:oMath>
                </a14:m>
                <a:r>
                  <a:rPr lang="en-US" altLang="ko-KR" sz="2400" dirty="0" smtClean="0"/>
                  <a:t> </a:t>
                </a:r>
              </a:p>
              <a:p>
                <a:pPr lvl="1"/>
                <a14:m>
                  <m:oMath xmlns:m="http://schemas.openxmlformats.org/officeDocument/2006/math">
                    <m:r>
                      <a:rPr lang="en-US" altLang="ko-KR" sz="2400" b="0" i="1" smtClean="0">
                        <a:latin typeface="Cambria Math" panose="02040503050406030204" pitchFamily="18" charset="0"/>
                      </a:rPr>
                      <m:t>𝑔</m:t>
                    </m:r>
                    <m:d>
                      <m:dPr>
                        <m:ctrlPr>
                          <a:rPr lang="en-US" altLang="ko-KR" sz="2400" b="0" i="1" smtClean="0">
                            <a:latin typeface="Cambria Math" panose="02040503050406030204" pitchFamily="18" charset="0"/>
                          </a:rPr>
                        </m:ctrlPr>
                      </m:dPr>
                      <m:e>
                        <m:r>
                          <a:rPr lang="en-US" altLang="ko-KR" sz="2400" b="0" i="1" smtClean="0">
                            <a:latin typeface="Cambria Math" panose="02040503050406030204" pitchFamily="18" charset="0"/>
                          </a:rPr>
                          <m:t>𝑥</m:t>
                        </m:r>
                      </m:e>
                    </m:d>
                    <m:r>
                      <a:rPr lang="en-US" altLang="ko-KR" sz="2400" b="0" i="1" smtClean="0">
                        <a:latin typeface="Cambria Math" panose="02040503050406030204" pitchFamily="18" charset="0"/>
                      </a:rPr>
                      <m:t>=</m:t>
                    </m:r>
                    <m:sSup>
                      <m:sSupPr>
                        <m:ctrlPr>
                          <a:rPr lang="en-US" altLang="ko-KR" sz="2400" i="1">
                            <a:latin typeface="Cambria Math" panose="02040503050406030204" pitchFamily="18" charset="0"/>
                          </a:rPr>
                        </m:ctrlPr>
                      </m:sSupPr>
                      <m:e>
                        <m:r>
                          <a:rPr lang="en-US" altLang="ko-KR" sz="2400" i="1">
                            <a:latin typeface="Cambria Math" panose="02040503050406030204" pitchFamily="18" charset="0"/>
                          </a:rPr>
                          <m:t>𝑥</m:t>
                        </m:r>
                      </m:e>
                      <m:sup>
                        <m:r>
                          <a:rPr lang="en-US" altLang="ko-KR" sz="2400" i="1">
                            <a:latin typeface="Cambria Math" panose="02040503050406030204" pitchFamily="18" charset="0"/>
                          </a:rPr>
                          <m:t>8</m:t>
                        </m:r>
                      </m:sup>
                    </m:sSup>
                    <m:r>
                      <a:rPr lang="en-US" altLang="ko-KR" sz="2400" i="1">
                        <a:latin typeface="Cambria Math" panose="02040503050406030204" pitchFamily="18" charset="0"/>
                      </a:rPr>
                      <m:t>+</m:t>
                    </m:r>
                    <m:sSup>
                      <m:sSupPr>
                        <m:ctrlPr>
                          <a:rPr lang="en-US" altLang="ko-KR" sz="2400" i="1">
                            <a:latin typeface="Cambria Math" panose="02040503050406030204" pitchFamily="18" charset="0"/>
                          </a:rPr>
                        </m:ctrlPr>
                      </m:sSupPr>
                      <m:e>
                        <m:r>
                          <a:rPr lang="en-US" altLang="ko-KR" sz="2400" i="1">
                            <a:latin typeface="Cambria Math" panose="02040503050406030204" pitchFamily="18" charset="0"/>
                          </a:rPr>
                          <m:t>𝑥</m:t>
                        </m:r>
                      </m:e>
                      <m:sup>
                        <m:r>
                          <a:rPr lang="en-US" altLang="ko-KR" sz="2400" i="1">
                            <a:latin typeface="Cambria Math" panose="02040503050406030204" pitchFamily="18" charset="0"/>
                          </a:rPr>
                          <m:t>7</m:t>
                        </m:r>
                      </m:sup>
                    </m:sSup>
                    <m:r>
                      <a:rPr lang="en-US" altLang="ko-KR" sz="2400" i="1">
                        <a:latin typeface="Cambria Math" panose="02040503050406030204" pitchFamily="18" charset="0"/>
                      </a:rPr>
                      <m:t>+</m:t>
                    </m:r>
                    <m:sSup>
                      <m:sSupPr>
                        <m:ctrlPr>
                          <a:rPr lang="en-US" altLang="ko-KR" sz="2400" i="1">
                            <a:latin typeface="Cambria Math" panose="02040503050406030204" pitchFamily="18" charset="0"/>
                          </a:rPr>
                        </m:ctrlPr>
                      </m:sSupPr>
                      <m:e>
                        <m:r>
                          <a:rPr lang="en-US" altLang="ko-KR" sz="2400" i="1">
                            <a:latin typeface="Cambria Math" panose="02040503050406030204" pitchFamily="18" charset="0"/>
                          </a:rPr>
                          <m:t>𝑥</m:t>
                        </m:r>
                      </m:e>
                      <m:sup>
                        <m:r>
                          <a:rPr lang="en-US" altLang="ko-KR" sz="2400" i="1">
                            <a:latin typeface="Cambria Math" panose="02040503050406030204" pitchFamily="18" charset="0"/>
                          </a:rPr>
                          <m:t>6</m:t>
                        </m:r>
                      </m:sup>
                    </m:sSup>
                    <m:r>
                      <a:rPr lang="en-US" altLang="ko-KR" sz="2400" i="1">
                        <a:latin typeface="Cambria Math" panose="02040503050406030204" pitchFamily="18" charset="0"/>
                      </a:rPr>
                      <m:t>+</m:t>
                    </m:r>
                    <m:sSup>
                      <m:sSupPr>
                        <m:ctrlPr>
                          <a:rPr lang="en-US" altLang="ko-KR" sz="2400" i="1">
                            <a:latin typeface="Cambria Math" panose="02040503050406030204" pitchFamily="18" charset="0"/>
                          </a:rPr>
                        </m:ctrlPr>
                      </m:sSupPr>
                      <m:e>
                        <m:r>
                          <a:rPr lang="en-US" altLang="ko-KR" sz="2400" i="1">
                            <a:latin typeface="Cambria Math" panose="02040503050406030204" pitchFamily="18" charset="0"/>
                          </a:rPr>
                          <m:t>𝑥</m:t>
                        </m:r>
                      </m:e>
                      <m:sup>
                        <m:r>
                          <a:rPr lang="en-US" altLang="ko-KR" sz="2400" i="1">
                            <a:latin typeface="Cambria Math" panose="02040503050406030204" pitchFamily="18" charset="0"/>
                          </a:rPr>
                          <m:t>4</m:t>
                        </m:r>
                      </m:sup>
                    </m:sSup>
                    <m:r>
                      <a:rPr lang="en-US" altLang="ko-KR" sz="2400" i="1">
                        <a:latin typeface="Cambria Math" panose="02040503050406030204" pitchFamily="18" charset="0"/>
                      </a:rPr>
                      <m:t>+1</m:t>
                    </m:r>
                  </m:oMath>
                </a14:m>
                <a:endParaRPr lang="ko-KR" altLang="en-US" sz="2400" dirty="0"/>
              </a:p>
              <a:p>
                <a:pPr lvl="1"/>
                <a:endParaRPr lang="en-US" altLang="ko-KR" sz="2400" dirty="0" smtClean="0"/>
              </a:p>
              <a:p>
                <a:pPr lvl="1"/>
                <a14:m>
                  <m:oMath xmlns:m="http://schemas.openxmlformats.org/officeDocument/2006/math">
                    <m:r>
                      <a:rPr lang="en-US" altLang="ko-KR" sz="2400" b="0" i="1" smtClean="0">
                        <a:latin typeface="Cambria Math" panose="02040503050406030204" pitchFamily="18" charset="0"/>
                      </a:rPr>
                      <m:t>𝑑</m:t>
                    </m:r>
                    <m:d>
                      <m:dPr>
                        <m:ctrlPr>
                          <a:rPr lang="en-US" altLang="ko-KR" sz="2400" b="0" i="1" smtClean="0">
                            <a:latin typeface="Cambria Math" panose="02040503050406030204" pitchFamily="18" charset="0"/>
                          </a:rPr>
                        </m:ctrlPr>
                      </m:dPr>
                      <m:e>
                        <m:r>
                          <a:rPr lang="en-US" altLang="ko-KR" sz="2400" b="0" i="1" smtClean="0">
                            <a:latin typeface="Cambria Math" panose="02040503050406030204" pitchFamily="18" charset="0"/>
                          </a:rPr>
                          <m:t>𝑥</m:t>
                        </m:r>
                      </m:e>
                    </m:d>
                    <m:r>
                      <a:rPr lang="en-US" altLang="ko-KR" sz="2400" b="0" i="1" smtClean="0">
                        <a:latin typeface="Cambria Math" panose="02040503050406030204" pitchFamily="18" charset="0"/>
                      </a:rPr>
                      <m:t>=</m:t>
                    </m:r>
                    <m:sSup>
                      <m:sSupPr>
                        <m:ctrlPr>
                          <a:rPr lang="en-US" altLang="ko-KR" sz="2400" b="0" i="1" smtClean="0">
                            <a:latin typeface="Cambria Math" panose="02040503050406030204" pitchFamily="18" charset="0"/>
                          </a:rPr>
                        </m:ctrlPr>
                      </m:sSupPr>
                      <m:e>
                        <m:r>
                          <a:rPr lang="en-US" altLang="ko-KR" sz="2400" b="0" i="1" smtClean="0">
                            <a:latin typeface="Cambria Math" panose="02040503050406030204" pitchFamily="18" charset="0"/>
                          </a:rPr>
                          <m:t>𝑥</m:t>
                        </m:r>
                      </m:e>
                      <m:sup>
                        <m:r>
                          <a:rPr lang="en-US" altLang="ko-KR" sz="2400" b="0" i="1" smtClean="0">
                            <a:latin typeface="Cambria Math" panose="02040503050406030204" pitchFamily="18" charset="0"/>
                          </a:rPr>
                          <m:t>8</m:t>
                        </m:r>
                      </m:sup>
                    </m:sSup>
                    <m:r>
                      <a:rPr lang="en-US" altLang="ko-KR" sz="2400" b="0" i="1" smtClean="0">
                        <a:latin typeface="Cambria Math" panose="02040503050406030204" pitchFamily="18" charset="0"/>
                      </a:rPr>
                      <m:t>𝑚</m:t>
                    </m:r>
                    <m:d>
                      <m:dPr>
                        <m:ctrlPr>
                          <a:rPr lang="en-US" altLang="ko-KR" sz="2400" b="0" i="1" smtClean="0">
                            <a:latin typeface="Cambria Math" panose="02040503050406030204" pitchFamily="18" charset="0"/>
                          </a:rPr>
                        </m:ctrlPr>
                      </m:dPr>
                      <m:e>
                        <m:r>
                          <a:rPr lang="en-US" altLang="ko-KR" sz="2400" b="0" i="1" smtClean="0">
                            <a:latin typeface="Cambria Math" panose="02040503050406030204" pitchFamily="18" charset="0"/>
                          </a:rPr>
                          <m:t>𝑥</m:t>
                        </m:r>
                      </m:e>
                    </m:d>
                    <m:r>
                      <a:rPr lang="en-US" altLang="ko-KR" sz="2400" b="0" i="1" smtClean="0">
                        <a:latin typeface="Cambria Math" panose="02040503050406030204" pitchFamily="18" charset="0"/>
                      </a:rPr>
                      <m:t> </m:t>
                    </m:r>
                    <m:r>
                      <m:rPr>
                        <m:sty m:val="p"/>
                      </m:rPr>
                      <a:rPr lang="en-US" altLang="ko-KR" sz="2400" b="0" i="0" smtClean="0">
                        <a:latin typeface="Cambria Math" panose="02040503050406030204" pitchFamily="18" charset="0"/>
                      </a:rPr>
                      <m:t>mod</m:t>
                    </m:r>
                    <m:r>
                      <a:rPr lang="en-US" altLang="ko-KR" sz="2400" b="0" i="1" smtClean="0">
                        <a:latin typeface="Cambria Math" panose="02040503050406030204" pitchFamily="18" charset="0"/>
                      </a:rPr>
                      <m:t> </m:t>
                    </m:r>
                    <m:r>
                      <a:rPr lang="en-US" altLang="ko-KR" sz="2400" b="0" i="1" smtClean="0">
                        <a:latin typeface="Cambria Math" panose="02040503050406030204" pitchFamily="18" charset="0"/>
                      </a:rPr>
                      <m:t>𝑔</m:t>
                    </m:r>
                    <m:d>
                      <m:dPr>
                        <m:ctrlPr>
                          <a:rPr lang="en-US" altLang="ko-KR" sz="2400" b="0" i="1" smtClean="0">
                            <a:latin typeface="Cambria Math" panose="02040503050406030204" pitchFamily="18" charset="0"/>
                          </a:rPr>
                        </m:ctrlPr>
                      </m:dPr>
                      <m:e>
                        <m:r>
                          <a:rPr lang="en-US" altLang="ko-KR" sz="2400" b="0" i="1" smtClean="0">
                            <a:latin typeface="Cambria Math" panose="02040503050406030204" pitchFamily="18" charset="0"/>
                          </a:rPr>
                          <m:t>𝑥</m:t>
                        </m:r>
                      </m:e>
                    </m:d>
                    <m:r>
                      <a:rPr lang="en-US" altLang="ko-KR" sz="2400" b="0" i="1" smtClean="0">
                        <a:latin typeface="Cambria Math" panose="02040503050406030204" pitchFamily="18" charset="0"/>
                      </a:rPr>
                      <m:t>=</m:t>
                    </m:r>
                    <m:sSup>
                      <m:sSupPr>
                        <m:ctrlPr>
                          <a:rPr lang="en-US" altLang="ko-KR" sz="2400" b="0" i="1" smtClean="0">
                            <a:latin typeface="Cambria Math" panose="02040503050406030204" pitchFamily="18" charset="0"/>
                          </a:rPr>
                        </m:ctrlPr>
                      </m:sSupPr>
                      <m:e>
                        <m:r>
                          <a:rPr lang="en-US" altLang="ko-KR" sz="2400" b="0" i="1" smtClean="0">
                            <a:latin typeface="Cambria Math" panose="02040503050406030204" pitchFamily="18" charset="0"/>
                          </a:rPr>
                          <m:t>𝑥</m:t>
                        </m:r>
                      </m:e>
                      <m:sup>
                        <m:r>
                          <a:rPr lang="en-US" altLang="ko-KR" sz="2400" b="0" i="1" smtClean="0">
                            <a:latin typeface="Cambria Math" panose="02040503050406030204" pitchFamily="18" charset="0"/>
                          </a:rPr>
                          <m:t>7</m:t>
                        </m:r>
                      </m:sup>
                    </m:sSup>
                    <m:r>
                      <a:rPr lang="en-US" altLang="ko-KR" sz="2400" b="0" i="1" smtClean="0">
                        <a:latin typeface="Cambria Math" panose="02040503050406030204" pitchFamily="18" charset="0"/>
                      </a:rPr>
                      <m:t>+</m:t>
                    </m:r>
                    <m:sSup>
                      <m:sSupPr>
                        <m:ctrlPr>
                          <a:rPr lang="en-US" altLang="ko-KR" sz="2400" b="0" i="1" smtClean="0">
                            <a:latin typeface="Cambria Math" panose="02040503050406030204" pitchFamily="18" charset="0"/>
                          </a:rPr>
                        </m:ctrlPr>
                      </m:sSupPr>
                      <m:e>
                        <m:r>
                          <a:rPr lang="en-US" altLang="ko-KR" sz="2400" b="0" i="1" smtClean="0">
                            <a:latin typeface="Cambria Math" panose="02040503050406030204" pitchFamily="18" charset="0"/>
                          </a:rPr>
                          <m:t>𝑥</m:t>
                        </m:r>
                      </m:e>
                      <m:sup>
                        <m:r>
                          <a:rPr lang="en-US" altLang="ko-KR" sz="2400" b="0" i="1" smtClean="0">
                            <a:latin typeface="Cambria Math" panose="02040503050406030204" pitchFamily="18" charset="0"/>
                          </a:rPr>
                          <m:t>5</m:t>
                        </m:r>
                      </m:sup>
                    </m:sSup>
                    <m:r>
                      <a:rPr lang="en-US" altLang="ko-KR" sz="2400" b="0" i="1" smtClean="0">
                        <a:latin typeface="Cambria Math" panose="02040503050406030204" pitchFamily="18" charset="0"/>
                      </a:rPr>
                      <m:t>+</m:t>
                    </m:r>
                    <m:sSup>
                      <m:sSupPr>
                        <m:ctrlPr>
                          <a:rPr lang="en-US" altLang="ko-KR" sz="2400" b="0" i="1" smtClean="0">
                            <a:latin typeface="Cambria Math" panose="02040503050406030204" pitchFamily="18" charset="0"/>
                          </a:rPr>
                        </m:ctrlPr>
                      </m:sSupPr>
                      <m:e>
                        <m:r>
                          <a:rPr lang="en-US" altLang="ko-KR" sz="2400" b="0" i="1" smtClean="0">
                            <a:latin typeface="Cambria Math" panose="02040503050406030204" pitchFamily="18" charset="0"/>
                          </a:rPr>
                          <m:t>𝑥</m:t>
                        </m:r>
                      </m:e>
                      <m:sup>
                        <m:r>
                          <a:rPr lang="en-US" altLang="ko-KR" sz="2400" b="0" i="1" smtClean="0">
                            <a:latin typeface="Cambria Math" panose="02040503050406030204" pitchFamily="18" charset="0"/>
                          </a:rPr>
                          <m:t>4</m:t>
                        </m:r>
                      </m:sup>
                    </m:sSup>
                    <m:r>
                      <a:rPr lang="en-US" altLang="ko-KR" sz="2400" b="0" i="1" smtClean="0">
                        <a:latin typeface="Cambria Math" panose="02040503050406030204" pitchFamily="18" charset="0"/>
                      </a:rPr>
                      <m:t>+</m:t>
                    </m:r>
                    <m:sSup>
                      <m:sSupPr>
                        <m:ctrlPr>
                          <a:rPr lang="en-US" altLang="ko-KR" sz="2400" b="0" i="1" smtClean="0">
                            <a:latin typeface="Cambria Math" panose="02040503050406030204" pitchFamily="18" charset="0"/>
                          </a:rPr>
                        </m:ctrlPr>
                      </m:sSupPr>
                      <m:e>
                        <m:r>
                          <a:rPr lang="en-US" altLang="ko-KR" sz="2400" b="0" i="1" smtClean="0">
                            <a:latin typeface="Cambria Math" panose="02040503050406030204" pitchFamily="18" charset="0"/>
                          </a:rPr>
                          <m:t>𝑥</m:t>
                        </m:r>
                      </m:e>
                      <m:sup>
                        <m:r>
                          <a:rPr lang="en-US" altLang="ko-KR" sz="2400" b="0" i="1" smtClean="0">
                            <a:latin typeface="Cambria Math" panose="02040503050406030204" pitchFamily="18" charset="0"/>
                          </a:rPr>
                          <m:t>2</m:t>
                        </m:r>
                      </m:sup>
                    </m:sSup>
                    <m:r>
                      <a:rPr lang="en-US" altLang="ko-KR" sz="2400" b="0" i="1" smtClean="0">
                        <a:latin typeface="Cambria Math" panose="02040503050406030204" pitchFamily="18" charset="0"/>
                      </a:rPr>
                      <m:t>+</m:t>
                    </m:r>
                    <m:r>
                      <a:rPr lang="en-US" altLang="ko-KR" sz="2400" b="0" i="1" smtClean="0">
                        <a:latin typeface="Cambria Math" panose="02040503050406030204" pitchFamily="18" charset="0"/>
                      </a:rPr>
                      <m:t>𝑥</m:t>
                    </m:r>
                  </m:oMath>
                </a14:m>
                <a:r>
                  <a:rPr lang="en-US" altLang="ko-KR" sz="2400" dirty="0" smtClean="0"/>
                  <a:t/>
                </a:r>
                <a:br>
                  <a:rPr lang="en-US" altLang="ko-KR" sz="2400" dirty="0" smtClean="0"/>
                </a:br>
                <a:r>
                  <a:rPr lang="en-US" altLang="ko-KR" sz="2400" dirty="0" smtClean="0"/>
                  <a:t>Parity : </a:t>
                </a:r>
                <a14:m>
                  <m:oMath xmlns:m="http://schemas.openxmlformats.org/officeDocument/2006/math">
                    <m:d>
                      <m:dPr>
                        <m:begChr m:val="["/>
                        <m:endChr m:val="]"/>
                        <m:ctrlPr>
                          <a:rPr lang="en-US" altLang="ko-KR" sz="2400" b="0" i="1" smtClean="0">
                            <a:latin typeface="Cambria Math" panose="02040503050406030204" pitchFamily="18" charset="0"/>
                          </a:rPr>
                        </m:ctrlPr>
                      </m:dPr>
                      <m:e>
                        <m:r>
                          <a:rPr lang="en-US" altLang="ko-KR" sz="2400" b="0" i="1" smtClean="0">
                            <a:latin typeface="Cambria Math" panose="02040503050406030204" pitchFamily="18" charset="0"/>
                          </a:rPr>
                          <m:t>0 1 1 0 1 1 0 1</m:t>
                        </m:r>
                      </m:e>
                    </m:d>
                  </m:oMath>
                </a14:m>
                <a:endParaRPr lang="en-US" altLang="ko-KR" sz="2400" dirty="0"/>
              </a:p>
            </p:txBody>
          </p:sp>
        </mc:Choice>
        <mc:Fallback xmlns="">
          <p:sp>
            <p:nvSpPr>
              <p:cNvPr id="3" name="내용 개체 틀 2"/>
              <p:cNvSpPr>
                <a:spLocks noGrp="1" noRot="1" noChangeAspect="1" noMove="1" noResize="1" noEditPoints="1" noAdjustHandles="1" noChangeArrowheads="1" noChangeShapeType="1" noTextEdit="1"/>
              </p:cNvSpPr>
              <p:nvPr>
                <p:ph idx="1"/>
              </p:nvPr>
            </p:nvSpPr>
            <p:spPr>
              <a:xfrm>
                <a:off x="685800" y="1981200"/>
                <a:ext cx="7772400" cy="4114800"/>
              </a:xfrm>
              <a:blipFill rotWithShape="1">
                <a:blip r:embed="rId2"/>
                <a:stretch>
                  <a:fillRect l="-1412" t="-1481"/>
                </a:stretch>
              </a:blipFill>
            </p:spPr>
            <p:txBody>
              <a:bodyPr/>
              <a:lstStyle/>
              <a:p>
                <a:r>
                  <a:rPr lang="ko-KR" altLang="en-US">
                    <a:noFill/>
                  </a:rPr>
                  <a:t> </a:t>
                </a:r>
              </a:p>
            </p:txBody>
          </p:sp>
        </mc:Fallback>
      </mc:AlternateContent>
      <p:sp>
        <p:nvSpPr>
          <p:cNvPr id="5" name="바닥글 개체 틀 4"/>
          <p:cNvSpPr>
            <a:spLocks noGrp="1"/>
          </p:cNvSpPr>
          <p:nvPr>
            <p:ph type="ftr" sz="quarter" idx="11"/>
          </p:nvPr>
        </p:nvSpPr>
        <p:spPr/>
        <p:txBody>
          <a:bodyPr/>
          <a:lstStyle/>
          <a:p>
            <a:r>
              <a:rPr lang="en-US" altLang="ko-KR" smtClean="0"/>
              <a:t>Byung-Jae Kwak et al.</a:t>
            </a:r>
            <a:endParaRPr lang="en-US" altLang="ko-KR"/>
          </a:p>
        </p:txBody>
      </p:sp>
      <p:sp>
        <p:nvSpPr>
          <p:cNvPr id="6" name="슬라이드 번호 개체 틀 5"/>
          <p:cNvSpPr>
            <a:spLocks noGrp="1"/>
          </p:cNvSpPr>
          <p:nvPr>
            <p:ph type="sldNum" sz="quarter" idx="12"/>
          </p:nvPr>
        </p:nvSpPr>
        <p:spPr/>
        <p:txBody>
          <a:bodyPr/>
          <a:lstStyle/>
          <a:p>
            <a:r>
              <a:rPr lang="en-US" altLang="ko-KR" smtClean="0"/>
              <a:t>Slide </a:t>
            </a:r>
            <a:fld id="{EAA70843-7CE7-4AC8-AE08-BF17C6F76979}" type="slidenum">
              <a:rPr lang="en-US" altLang="ko-KR" smtClean="0"/>
              <a:pPr/>
              <a:t>13</a:t>
            </a:fld>
            <a:endParaRPr lang="en-US" altLang="ko-KR"/>
          </a:p>
        </p:txBody>
      </p:sp>
      <p:sp>
        <p:nvSpPr>
          <p:cNvPr id="7" name="날짜 개체 틀 3"/>
          <p:cNvSpPr>
            <a:spLocks noGrp="1"/>
          </p:cNvSpPr>
          <p:nvPr>
            <p:ph type="dt" sz="half" idx="10"/>
          </p:nvPr>
        </p:nvSpPr>
        <p:spPr>
          <a:xfrm>
            <a:off x="685800" y="378281"/>
            <a:ext cx="1600200" cy="215444"/>
          </a:xfrm>
        </p:spPr>
        <p:txBody>
          <a:bodyPr/>
          <a:lstStyle/>
          <a:p>
            <a:r>
              <a:rPr lang="en-US" altLang="ko-KR" smtClean="0"/>
              <a:t>Jan. 2016</a:t>
            </a:r>
            <a:endParaRPr lang="en-US" altLang="ko-KR" dirty="0"/>
          </a:p>
        </p:txBody>
      </p:sp>
    </p:spTree>
    <p:extLst>
      <p:ext uri="{BB962C8B-B14F-4D97-AF65-F5344CB8AC3E}">
        <p14:creationId xmlns:p14="http://schemas.microsoft.com/office/powerpoint/2010/main" val="270372322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제목 6"/>
          <p:cNvSpPr>
            <a:spLocks noGrp="1"/>
          </p:cNvSpPr>
          <p:nvPr>
            <p:ph type="title"/>
          </p:nvPr>
        </p:nvSpPr>
        <p:spPr/>
        <p:txBody>
          <a:bodyPr/>
          <a:lstStyle/>
          <a:p>
            <a:r>
              <a:rPr lang="en-US" altLang="ko-KR" dirty="0" smtClean="0"/>
              <a:t>Appendixes</a:t>
            </a:r>
            <a:endParaRPr lang="ko-KR" altLang="en-US" dirty="0"/>
          </a:p>
        </p:txBody>
      </p:sp>
      <p:sp>
        <p:nvSpPr>
          <p:cNvPr id="8" name="텍스트 개체 틀 7"/>
          <p:cNvSpPr>
            <a:spLocks noGrp="1"/>
          </p:cNvSpPr>
          <p:nvPr>
            <p:ph type="body" idx="1"/>
          </p:nvPr>
        </p:nvSpPr>
        <p:spPr/>
        <p:txBody>
          <a:bodyPr/>
          <a:lstStyle/>
          <a:p>
            <a:endParaRPr lang="ko-KR" altLang="en-US"/>
          </a:p>
        </p:txBody>
      </p:sp>
      <p:sp>
        <p:nvSpPr>
          <p:cNvPr id="5" name="바닥글 개체 틀 4"/>
          <p:cNvSpPr>
            <a:spLocks noGrp="1"/>
          </p:cNvSpPr>
          <p:nvPr>
            <p:ph type="ftr" sz="quarter" idx="11"/>
          </p:nvPr>
        </p:nvSpPr>
        <p:spPr/>
        <p:txBody>
          <a:bodyPr/>
          <a:lstStyle/>
          <a:p>
            <a:r>
              <a:rPr lang="en-US" altLang="ko-KR" smtClean="0"/>
              <a:t>Byung-Jae Kwak et al.</a:t>
            </a:r>
            <a:endParaRPr lang="en-US" altLang="ko-KR"/>
          </a:p>
        </p:txBody>
      </p:sp>
      <p:sp>
        <p:nvSpPr>
          <p:cNvPr id="6" name="슬라이드 번호 개체 틀 5"/>
          <p:cNvSpPr>
            <a:spLocks noGrp="1"/>
          </p:cNvSpPr>
          <p:nvPr>
            <p:ph type="sldNum" sz="quarter" idx="12"/>
          </p:nvPr>
        </p:nvSpPr>
        <p:spPr/>
        <p:txBody>
          <a:bodyPr/>
          <a:lstStyle/>
          <a:p>
            <a:r>
              <a:rPr lang="en-US" altLang="ko-KR" smtClean="0"/>
              <a:t>Slide </a:t>
            </a:r>
            <a:fld id="{EAA70843-7CE7-4AC8-AE08-BF17C6F76979}" type="slidenum">
              <a:rPr lang="en-US" altLang="ko-KR" smtClean="0"/>
              <a:pPr/>
              <a:t>14</a:t>
            </a:fld>
            <a:endParaRPr lang="en-US" altLang="ko-KR"/>
          </a:p>
        </p:txBody>
      </p:sp>
      <p:sp>
        <p:nvSpPr>
          <p:cNvPr id="9" name="날짜 개체 틀 3"/>
          <p:cNvSpPr>
            <a:spLocks noGrp="1"/>
          </p:cNvSpPr>
          <p:nvPr>
            <p:ph type="dt" sz="half" idx="10"/>
          </p:nvPr>
        </p:nvSpPr>
        <p:spPr>
          <a:xfrm>
            <a:off x="685800" y="378281"/>
            <a:ext cx="1600200" cy="215444"/>
          </a:xfrm>
        </p:spPr>
        <p:txBody>
          <a:bodyPr/>
          <a:lstStyle/>
          <a:p>
            <a:r>
              <a:rPr lang="en-US" altLang="ko-KR" smtClean="0"/>
              <a:t>Jan. 2016</a:t>
            </a:r>
            <a:endParaRPr lang="en-US" altLang="ko-KR" dirty="0"/>
          </a:p>
        </p:txBody>
      </p:sp>
    </p:spTree>
    <p:extLst>
      <p:ext uri="{BB962C8B-B14F-4D97-AF65-F5344CB8AC3E}">
        <p14:creationId xmlns:p14="http://schemas.microsoft.com/office/powerpoint/2010/main" val="426446854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Appendix</a:t>
            </a:r>
            <a:endParaRPr lang="ko-KR" altLang="en-US" dirty="0"/>
          </a:p>
        </p:txBody>
      </p:sp>
      <mc:AlternateContent xmlns:mc="http://schemas.openxmlformats.org/markup-compatibility/2006" xmlns:a14="http://schemas.microsoft.com/office/drawing/2010/main">
        <mc:Choice Requires="a14">
          <p:sp>
            <p:nvSpPr>
              <p:cNvPr id="3" name="내용 개체 틀 2"/>
              <p:cNvSpPr>
                <a:spLocks noGrp="1"/>
              </p:cNvSpPr>
              <p:nvPr>
                <p:ph idx="1"/>
              </p:nvPr>
            </p:nvSpPr>
            <p:spPr>
              <a:xfrm>
                <a:off x="685800" y="1981200"/>
                <a:ext cx="8134672" cy="4114800"/>
              </a:xfrm>
            </p:spPr>
            <p:txBody>
              <a:bodyPr/>
              <a:lstStyle/>
              <a:p>
                <a:r>
                  <a:rPr lang="en-US" altLang="ko-KR" sz="2800" dirty="0" smtClean="0"/>
                  <a:t>Powers of primitive element in same </a:t>
                </a:r>
                <a:r>
                  <a:rPr lang="en-US" altLang="ko-KR" sz="2800" dirty="0" err="1" smtClean="0"/>
                  <a:t>cyclotomic</a:t>
                </a:r>
                <a:r>
                  <a:rPr lang="en-US" altLang="ko-KR" sz="2800" dirty="0" smtClean="0"/>
                  <a:t> </a:t>
                </a:r>
                <a:r>
                  <a:rPr lang="en-US" altLang="ko-KR" sz="2800" dirty="0" err="1" smtClean="0"/>
                  <a:t>coset</a:t>
                </a:r>
                <a:r>
                  <a:rPr lang="en-US" altLang="ko-KR" sz="2800" dirty="0" smtClean="0"/>
                  <a:t> have same minimal polynomial</a:t>
                </a:r>
              </a:p>
              <a:p>
                <a:pPr lvl="1"/>
                <a:r>
                  <a:rPr lang="en-US" altLang="ko-KR" sz="2400" dirty="0" smtClean="0"/>
                  <a:t>Ex) </a:t>
                </a:r>
                <a14:m>
                  <m:oMath xmlns:m="http://schemas.openxmlformats.org/officeDocument/2006/math">
                    <m:r>
                      <m:rPr>
                        <m:sty m:val="p"/>
                      </m:rPr>
                      <a:rPr lang="en-US" altLang="ko-KR" sz="2400" b="0" i="0" smtClean="0">
                        <a:latin typeface="Cambria Math" panose="02040503050406030204" pitchFamily="18" charset="0"/>
                      </a:rPr>
                      <m:t>GF</m:t>
                    </m:r>
                    <m:d>
                      <m:dPr>
                        <m:ctrlPr>
                          <a:rPr lang="en-US" altLang="ko-KR" sz="2400" b="0" i="1" smtClean="0">
                            <a:latin typeface="Cambria Math" panose="02040503050406030204" pitchFamily="18" charset="0"/>
                          </a:rPr>
                        </m:ctrlPr>
                      </m:dPr>
                      <m:e>
                        <m:sSup>
                          <m:sSupPr>
                            <m:ctrlPr>
                              <a:rPr lang="en-US" altLang="ko-KR" sz="2400" b="0" i="1" smtClean="0">
                                <a:latin typeface="Cambria Math" panose="02040503050406030204" pitchFamily="18" charset="0"/>
                              </a:rPr>
                            </m:ctrlPr>
                          </m:sSupPr>
                          <m:e>
                            <m:r>
                              <a:rPr lang="en-US" altLang="ko-KR" sz="2400" b="0" i="1" smtClean="0">
                                <a:latin typeface="Cambria Math" panose="02040503050406030204" pitchFamily="18" charset="0"/>
                              </a:rPr>
                              <m:t>2</m:t>
                            </m:r>
                          </m:e>
                          <m:sup>
                            <m:r>
                              <a:rPr lang="en-US" altLang="ko-KR" sz="2400" b="0" i="1" smtClean="0">
                                <a:latin typeface="Cambria Math" panose="02040503050406030204" pitchFamily="18" charset="0"/>
                              </a:rPr>
                              <m:t>3</m:t>
                            </m:r>
                          </m:sup>
                        </m:sSup>
                      </m:e>
                    </m:d>
                    <m:r>
                      <a:rPr lang="en-US" altLang="ko-KR" sz="2400" b="0" i="1" smtClean="0">
                        <a:latin typeface="Cambria Math" panose="02040503050406030204" pitchFamily="18" charset="0"/>
                      </a:rPr>
                      <m:t>=</m:t>
                    </m:r>
                    <m:r>
                      <m:rPr>
                        <m:sty m:val="p"/>
                      </m:rPr>
                      <a:rPr lang="en-US" altLang="ko-KR" sz="2400" b="0" i="0" smtClean="0">
                        <a:latin typeface="Cambria Math" panose="02040503050406030204" pitchFamily="18" charset="0"/>
                      </a:rPr>
                      <m:t>GF</m:t>
                    </m:r>
                    <m:r>
                      <a:rPr lang="en-US" altLang="ko-KR" sz="2400" b="0" i="1" smtClean="0">
                        <a:latin typeface="Cambria Math" panose="02040503050406030204" pitchFamily="18" charset="0"/>
                      </a:rPr>
                      <m:t>(8)</m:t>
                    </m:r>
                  </m:oMath>
                </a14:m>
                <a:endParaRPr lang="en-US" altLang="ko-KR" sz="2400" dirty="0" smtClean="0"/>
              </a:p>
              <a:p>
                <a:pPr lvl="1"/>
                <a:endParaRPr lang="ko-KR" altLang="en-US" sz="2000" dirty="0"/>
              </a:p>
              <a:p>
                <a:pPr lvl="1"/>
                <a:endParaRPr lang="ko-KR" altLang="en-US" sz="2400" dirty="0"/>
              </a:p>
            </p:txBody>
          </p:sp>
        </mc:Choice>
        <mc:Fallback xmlns="">
          <p:sp>
            <p:nvSpPr>
              <p:cNvPr id="3" name="내용 개체 틀 2"/>
              <p:cNvSpPr>
                <a:spLocks noGrp="1" noRot="1" noChangeAspect="1" noMove="1" noResize="1" noEditPoints="1" noAdjustHandles="1" noChangeArrowheads="1" noChangeShapeType="1" noTextEdit="1"/>
              </p:cNvSpPr>
              <p:nvPr>
                <p:ph idx="1"/>
              </p:nvPr>
            </p:nvSpPr>
            <p:spPr>
              <a:xfrm>
                <a:off x="685800" y="1981200"/>
                <a:ext cx="8134672" cy="4114800"/>
              </a:xfrm>
              <a:blipFill rotWithShape="1">
                <a:blip r:embed="rId2"/>
                <a:stretch>
                  <a:fillRect l="-1349" t="-1481"/>
                </a:stretch>
              </a:blipFill>
            </p:spPr>
            <p:txBody>
              <a:bodyPr/>
              <a:lstStyle/>
              <a:p>
                <a:r>
                  <a:rPr lang="ko-KR" altLang="en-US">
                    <a:noFill/>
                  </a:rPr>
                  <a:t> </a:t>
                </a:r>
              </a:p>
            </p:txBody>
          </p:sp>
        </mc:Fallback>
      </mc:AlternateContent>
      <p:sp>
        <p:nvSpPr>
          <p:cNvPr id="5" name="바닥글 개체 틀 4"/>
          <p:cNvSpPr>
            <a:spLocks noGrp="1"/>
          </p:cNvSpPr>
          <p:nvPr>
            <p:ph type="ftr" sz="quarter" idx="11"/>
          </p:nvPr>
        </p:nvSpPr>
        <p:spPr/>
        <p:txBody>
          <a:bodyPr/>
          <a:lstStyle/>
          <a:p>
            <a:r>
              <a:rPr lang="en-US" altLang="ko-KR" smtClean="0"/>
              <a:t>Byung-Jae Kwak et al.</a:t>
            </a:r>
            <a:endParaRPr lang="en-US" altLang="ko-KR"/>
          </a:p>
        </p:txBody>
      </p:sp>
      <p:sp>
        <p:nvSpPr>
          <p:cNvPr id="6" name="슬라이드 번호 개체 틀 5"/>
          <p:cNvSpPr>
            <a:spLocks noGrp="1"/>
          </p:cNvSpPr>
          <p:nvPr>
            <p:ph type="sldNum" sz="quarter" idx="12"/>
          </p:nvPr>
        </p:nvSpPr>
        <p:spPr/>
        <p:txBody>
          <a:bodyPr/>
          <a:lstStyle/>
          <a:p>
            <a:r>
              <a:rPr lang="en-US" altLang="ko-KR" smtClean="0"/>
              <a:t>Slide </a:t>
            </a:r>
            <a:fld id="{EAA70843-7CE7-4AC8-AE08-BF17C6F76979}" type="slidenum">
              <a:rPr lang="en-US" altLang="ko-KR" smtClean="0"/>
              <a:pPr/>
              <a:t>15</a:t>
            </a:fld>
            <a:endParaRPr lang="en-US" altLang="ko-KR"/>
          </a:p>
        </p:txBody>
      </p:sp>
      <mc:AlternateContent xmlns:mc="http://schemas.openxmlformats.org/markup-compatibility/2006" xmlns:a14="http://schemas.microsoft.com/office/drawing/2010/main">
        <mc:Choice Requires="a14">
          <p:graphicFrame>
            <p:nvGraphicFramePr>
              <p:cNvPr id="10" name="표 9"/>
              <p:cNvGraphicFramePr>
                <a:graphicFrameLocks noGrp="1"/>
              </p:cNvGraphicFramePr>
              <p:nvPr>
                <p:extLst>
                  <p:ext uri="{D42A27DB-BD31-4B8C-83A1-F6EECF244321}">
                    <p14:modId xmlns:p14="http://schemas.microsoft.com/office/powerpoint/2010/main" val="3613629959"/>
                  </p:ext>
                </p:extLst>
              </p:nvPr>
            </p:nvGraphicFramePr>
            <p:xfrm>
              <a:off x="1043609" y="3933056"/>
              <a:ext cx="7056783" cy="1752600"/>
            </p:xfrm>
            <a:graphic>
              <a:graphicData uri="http://schemas.openxmlformats.org/drawingml/2006/table">
                <a:tbl>
                  <a:tblPr firstRow="1" bandRow="1">
                    <a:tableStyleId>{5C22544A-7EE6-4342-B048-85BDC9FD1C3A}</a:tableStyleId>
                  </a:tblPr>
                  <a:tblGrid>
                    <a:gridCol w="2352261">
                      <a:extLst>
                        <a:ext uri="{9D8B030D-6E8A-4147-A177-3AD203B41FA5}">
                          <a16:colId xmlns:a16="http://schemas.microsoft.com/office/drawing/2014/main" xmlns="" val="20000"/>
                        </a:ext>
                      </a:extLst>
                    </a:gridCol>
                    <a:gridCol w="2352261">
                      <a:extLst>
                        <a:ext uri="{9D8B030D-6E8A-4147-A177-3AD203B41FA5}">
                          <a16:colId xmlns:a16="http://schemas.microsoft.com/office/drawing/2014/main" xmlns="" val="20001"/>
                        </a:ext>
                      </a:extLst>
                    </a:gridCol>
                    <a:gridCol w="2352261">
                      <a:extLst>
                        <a:ext uri="{9D8B030D-6E8A-4147-A177-3AD203B41FA5}">
                          <a16:colId xmlns:a16="http://schemas.microsoft.com/office/drawing/2014/main" xmlns="" val="20002"/>
                        </a:ext>
                      </a:extLst>
                    </a:gridCol>
                  </a:tblGrid>
                  <a:tr h="370840">
                    <a:tc>
                      <a:txBody>
                        <a:bodyPr/>
                        <a:lstStyle/>
                        <a:p>
                          <a:pPr algn="ctr" latinLnBrk="1"/>
                          <a:r>
                            <a:rPr lang="en-US" altLang="ko-KR" dirty="0" smtClean="0"/>
                            <a:t>Powers</a:t>
                          </a:r>
                          <a:r>
                            <a:rPr lang="en-US" altLang="ko-KR" baseline="0" dirty="0" smtClean="0"/>
                            <a:t> of root, </a:t>
                          </a:r>
                          <a14:m>
                            <m:oMath xmlns:m="http://schemas.openxmlformats.org/officeDocument/2006/math">
                              <m:sSup>
                                <m:sSupPr>
                                  <m:ctrlPr>
                                    <a:rPr lang="en-US" altLang="ko-KR" b="1" i="1" baseline="0" smtClean="0">
                                      <a:latin typeface="Cambria Math" panose="02040503050406030204" pitchFamily="18" charset="0"/>
                                    </a:rPr>
                                  </m:ctrlPr>
                                </m:sSupPr>
                                <m:e>
                                  <m:r>
                                    <a:rPr lang="en-US" altLang="ko-KR" b="1" i="1" baseline="0" smtClean="0">
                                      <a:latin typeface="Cambria Math" panose="02040503050406030204" pitchFamily="18" charset="0"/>
                                    </a:rPr>
                                    <m:t>𝜶</m:t>
                                  </m:r>
                                </m:e>
                                <m:sup>
                                  <m:r>
                                    <a:rPr lang="en-US" altLang="ko-KR" b="1" i="1" baseline="0" smtClean="0">
                                      <a:latin typeface="Cambria Math" panose="02040503050406030204" pitchFamily="18" charset="0"/>
                                    </a:rPr>
                                    <m:t>𝒊</m:t>
                                  </m:r>
                                </m:sup>
                              </m:sSup>
                            </m:oMath>
                          </a14:m>
                          <a:endParaRPr lang="ko-KR" altLang="en-US" dirty="0"/>
                        </a:p>
                      </a:txBody>
                      <a:tcPr anchor="ctr"/>
                    </a:tc>
                    <a:tc>
                      <a:txBody>
                        <a:bodyPr/>
                        <a:lstStyle/>
                        <a:p>
                          <a:pPr algn="ctr" latinLnBrk="1"/>
                          <a:r>
                            <a:rPr lang="en-US" altLang="ko-KR" dirty="0" err="1" smtClean="0"/>
                            <a:t>Cyclotomic</a:t>
                          </a:r>
                          <a:r>
                            <a:rPr lang="en-US" altLang="ko-KR" dirty="0" smtClean="0"/>
                            <a:t> </a:t>
                          </a:r>
                          <a:r>
                            <a:rPr lang="en-US" altLang="ko-KR" dirty="0" err="1" smtClean="0"/>
                            <a:t>coset</a:t>
                          </a:r>
                          <a:endParaRPr lang="ko-KR" altLang="en-US" dirty="0"/>
                        </a:p>
                      </a:txBody>
                      <a:tcPr anchor="ctr"/>
                    </a:tc>
                    <a:tc>
                      <a:txBody>
                        <a:bodyPr/>
                        <a:lstStyle/>
                        <a:p>
                          <a:pPr algn="ctr" latinLnBrk="1"/>
                          <a:r>
                            <a:rPr lang="en-US" altLang="ko-KR" dirty="0" smtClean="0"/>
                            <a:t>Minimal polynomial, </a:t>
                          </a:r>
                          <a14:m>
                            <m:oMath xmlns:m="http://schemas.openxmlformats.org/officeDocument/2006/math">
                              <m:sSub>
                                <m:sSubPr>
                                  <m:ctrlPr>
                                    <a:rPr lang="en-US" altLang="ko-KR" b="1" i="1" smtClean="0">
                                      <a:latin typeface="Cambria Math" panose="02040503050406030204" pitchFamily="18" charset="0"/>
                                    </a:rPr>
                                  </m:ctrlPr>
                                </m:sSubPr>
                                <m:e>
                                  <m:r>
                                    <a:rPr lang="en-US" altLang="ko-KR" b="1" i="1" smtClean="0">
                                      <a:latin typeface="Cambria Math" panose="02040503050406030204" pitchFamily="18" charset="0"/>
                                    </a:rPr>
                                    <m:t>𝑴</m:t>
                                  </m:r>
                                </m:e>
                                <m:sub>
                                  <m:r>
                                    <a:rPr lang="en-US" altLang="ko-KR" b="1" i="1" smtClean="0">
                                      <a:latin typeface="Cambria Math" panose="02040503050406030204" pitchFamily="18" charset="0"/>
                                    </a:rPr>
                                    <m:t>𝒊</m:t>
                                  </m:r>
                                </m:sub>
                              </m:sSub>
                              <m:d>
                                <m:dPr>
                                  <m:ctrlPr>
                                    <a:rPr lang="en-US" altLang="ko-KR" b="1" i="1" smtClean="0">
                                      <a:latin typeface="Cambria Math" panose="02040503050406030204" pitchFamily="18" charset="0"/>
                                    </a:rPr>
                                  </m:ctrlPr>
                                </m:dPr>
                                <m:e>
                                  <m:r>
                                    <a:rPr lang="en-US" altLang="ko-KR" b="1" i="1" smtClean="0">
                                      <a:latin typeface="Cambria Math" panose="02040503050406030204" pitchFamily="18" charset="0"/>
                                    </a:rPr>
                                    <m:t>𝒙</m:t>
                                  </m:r>
                                </m:e>
                              </m:d>
                            </m:oMath>
                          </a14:m>
                          <a:endParaRPr lang="ko-KR" altLang="en-US" dirty="0"/>
                        </a:p>
                      </a:txBody>
                      <a:tcPr anchor="ctr"/>
                    </a:tc>
                    <a:extLst>
                      <a:ext uri="{0D108BD9-81ED-4DB2-BD59-A6C34878D82A}">
                        <a16:rowId xmlns:a16="http://schemas.microsoft.com/office/drawing/2014/main" xmlns="" val="10000"/>
                      </a:ext>
                    </a:extLst>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p>
                                  <m:sSupPr>
                                    <m:ctrlPr>
                                      <a:rPr lang="en-US" altLang="ko-KR" b="0" i="1" smtClean="0">
                                        <a:latin typeface="Cambria Math" panose="02040503050406030204" pitchFamily="18" charset="0"/>
                                      </a:rPr>
                                    </m:ctrlPr>
                                  </m:sSupPr>
                                  <m:e>
                                    <m:r>
                                      <a:rPr lang="en-US" altLang="ko-KR" b="0" i="1" smtClean="0">
                                        <a:latin typeface="Cambria Math" panose="02040503050406030204" pitchFamily="18" charset="0"/>
                                      </a:rPr>
                                      <m:t>𝛼</m:t>
                                    </m:r>
                                  </m:e>
                                  <m:sup>
                                    <m:r>
                                      <a:rPr lang="en-US" altLang="ko-KR" b="0" i="1" smtClean="0">
                                        <a:latin typeface="Cambria Math" panose="02040503050406030204" pitchFamily="18" charset="0"/>
                                      </a:rPr>
                                      <m:t>0</m:t>
                                    </m:r>
                                  </m:sup>
                                </m:sSup>
                              </m:oMath>
                            </m:oMathPara>
                          </a14:m>
                          <a:endParaRPr lang="ko-KR" altLang="en-US" dirty="0"/>
                        </a:p>
                      </a:txBody>
                      <a:tcPr anchor="ct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US" altLang="ko-KR" b="0" i="1" smtClean="0">
                                    <a:latin typeface="Cambria Math" panose="02040503050406030204" pitchFamily="18" charset="0"/>
                                  </a:rPr>
                                  <m:t>{0}</m:t>
                                </m:r>
                              </m:oMath>
                            </m:oMathPara>
                          </a14:m>
                          <a:endParaRPr lang="ko-KR" altLang="en-US" dirty="0"/>
                        </a:p>
                      </a:txBody>
                      <a:tcPr anchor="ctr"/>
                    </a:tc>
                    <a:tc>
                      <a:txBody>
                        <a:bodyPr/>
                        <a:lstStyle/>
                        <a:p>
                          <a:pPr algn="ctr" latinLnBrk="1"/>
                          <a14:m>
                            <m:oMathPara xmlns:m="http://schemas.openxmlformats.org/officeDocument/2006/math">
                              <m:oMathParaPr>
                                <m:jc m:val="centerGroup"/>
                              </m:oMathParaPr>
                              <m:oMath xmlns:m="http://schemas.openxmlformats.org/officeDocument/2006/math">
                                <m:r>
                                  <a:rPr lang="en-US" altLang="ko-KR" b="0" i="1" smtClean="0">
                                    <a:latin typeface="Cambria Math" panose="02040503050406030204" pitchFamily="18" charset="0"/>
                                  </a:rPr>
                                  <m:t>𝑥</m:t>
                                </m:r>
                                <m:r>
                                  <a:rPr lang="en-US" altLang="ko-KR" b="0" i="1" smtClean="0">
                                    <a:latin typeface="Cambria Math" panose="02040503050406030204" pitchFamily="18" charset="0"/>
                                  </a:rPr>
                                  <m:t>+1</m:t>
                                </m:r>
                              </m:oMath>
                            </m:oMathPara>
                          </a14:m>
                          <a:endParaRPr lang="ko-KR" altLang="en-US" dirty="0"/>
                        </a:p>
                      </a:txBody>
                      <a:tcPr anchor="ctr"/>
                    </a:tc>
                    <a:extLst>
                      <a:ext uri="{0D108BD9-81ED-4DB2-BD59-A6C34878D82A}">
                        <a16:rowId xmlns:a16="http://schemas.microsoft.com/office/drawing/2014/main" xmlns="" val="10001"/>
                      </a:ext>
                    </a:extLst>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p>
                                  <m:sSupPr>
                                    <m:ctrlPr>
                                      <a:rPr lang="en-US" altLang="ko-KR" b="0" i="1" smtClean="0">
                                        <a:latin typeface="Cambria Math" panose="02040503050406030204" pitchFamily="18" charset="0"/>
                                      </a:rPr>
                                    </m:ctrlPr>
                                  </m:sSupPr>
                                  <m:e>
                                    <m:r>
                                      <a:rPr lang="en-US" altLang="ko-KR" b="0" i="1" smtClean="0">
                                        <a:latin typeface="Cambria Math" panose="02040503050406030204" pitchFamily="18" charset="0"/>
                                      </a:rPr>
                                      <m:t>𝛼</m:t>
                                    </m:r>
                                  </m:e>
                                  <m:sup>
                                    <m:r>
                                      <a:rPr lang="en-US" altLang="ko-KR" b="0" i="1" smtClean="0">
                                        <a:latin typeface="Cambria Math" panose="02040503050406030204" pitchFamily="18" charset="0"/>
                                      </a:rPr>
                                      <m:t>1</m:t>
                                    </m:r>
                                  </m:sup>
                                </m:sSup>
                                <m:r>
                                  <a:rPr lang="en-US" altLang="ko-KR" b="0" i="1" smtClean="0">
                                    <a:latin typeface="Cambria Math" panose="02040503050406030204" pitchFamily="18" charset="0"/>
                                  </a:rPr>
                                  <m:t>,</m:t>
                                </m:r>
                                <m:sSup>
                                  <m:sSupPr>
                                    <m:ctrlPr>
                                      <a:rPr lang="en-US" altLang="ko-KR" b="0" i="1" smtClean="0">
                                        <a:latin typeface="Cambria Math" panose="02040503050406030204" pitchFamily="18" charset="0"/>
                                      </a:rPr>
                                    </m:ctrlPr>
                                  </m:sSupPr>
                                  <m:e>
                                    <m:r>
                                      <a:rPr lang="en-US" altLang="ko-KR" b="0" i="1" smtClean="0">
                                        <a:latin typeface="Cambria Math" panose="02040503050406030204" pitchFamily="18" charset="0"/>
                                      </a:rPr>
                                      <m:t>𝛼</m:t>
                                    </m:r>
                                  </m:e>
                                  <m:sup>
                                    <m:r>
                                      <a:rPr lang="en-US" altLang="ko-KR" b="0" i="1" smtClean="0">
                                        <a:latin typeface="Cambria Math" panose="02040503050406030204" pitchFamily="18" charset="0"/>
                                      </a:rPr>
                                      <m:t>2</m:t>
                                    </m:r>
                                  </m:sup>
                                </m:sSup>
                                <m:r>
                                  <a:rPr lang="en-US" altLang="ko-KR" b="0" i="1" smtClean="0">
                                    <a:latin typeface="Cambria Math" panose="02040503050406030204" pitchFamily="18" charset="0"/>
                                  </a:rPr>
                                  <m:t>,</m:t>
                                </m:r>
                                <m:sSup>
                                  <m:sSupPr>
                                    <m:ctrlPr>
                                      <a:rPr lang="en-US" altLang="ko-KR" b="0" i="1" smtClean="0">
                                        <a:latin typeface="Cambria Math" panose="02040503050406030204" pitchFamily="18" charset="0"/>
                                      </a:rPr>
                                    </m:ctrlPr>
                                  </m:sSupPr>
                                  <m:e>
                                    <m:r>
                                      <a:rPr lang="en-US" altLang="ko-KR" b="0" i="1" smtClean="0">
                                        <a:latin typeface="Cambria Math" panose="02040503050406030204" pitchFamily="18" charset="0"/>
                                      </a:rPr>
                                      <m:t>𝛼</m:t>
                                    </m:r>
                                  </m:e>
                                  <m:sup>
                                    <m:r>
                                      <a:rPr lang="en-US" altLang="ko-KR" b="0" i="1" smtClean="0">
                                        <a:latin typeface="Cambria Math" panose="02040503050406030204" pitchFamily="18" charset="0"/>
                                      </a:rPr>
                                      <m:t>4</m:t>
                                    </m:r>
                                  </m:sup>
                                </m:sSup>
                              </m:oMath>
                            </m:oMathPara>
                          </a14:m>
                          <a:endParaRPr lang="ko-KR" altLang="en-US" dirty="0"/>
                        </a:p>
                      </a:txBody>
                      <a:tcPr anchor="ct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d>
                                  <m:dPr>
                                    <m:begChr m:val="{"/>
                                    <m:endChr m:val="}"/>
                                    <m:ctrlPr>
                                      <a:rPr lang="en-US" altLang="ko-KR" b="0" i="1" smtClean="0">
                                        <a:latin typeface="Cambria Math" panose="02040503050406030204" pitchFamily="18" charset="0"/>
                                      </a:rPr>
                                    </m:ctrlPr>
                                  </m:dPr>
                                  <m:e>
                                    <m:r>
                                      <a:rPr lang="en-US" altLang="ko-KR" b="0" i="1" smtClean="0">
                                        <a:latin typeface="Cambria Math" panose="02040503050406030204" pitchFamily="18" charset="0"/>
                                      </a:rPr>
                                      <m:t>1,2,4</m:t>
                                    </m:r>
                                  </m:e>
                                </m:d>
                              </m:oMath>
                            </m:oMathPara>
                          </a14:m>
                          <a:endParaRPr lang="ko-KR" altLang="en-US" dirty="0"/>
                        </a:p>
                      </a:txBody>
                      <a:tcPr anchor="ctr"/>
                    </a:tc>
                    <a:tc>
                      <a:txBody>
                        <a:bodyPr/>
                        <a:lstStyle/>
                        <a:p>
                          <a:pPr algn="ctr" latinLnBrk="1"/>
                          <a14:m>
                            <m:oMathPara xmlns:m="http://schemas.openxmlformats.org/officeDocument/2006/math">
                              <m:oMathParaPr>
                                <m:jc m:val="centerGroup"/>
                              </m:oMathParaPr>
                              <m:oMath xmlns:m="http://schemas.openxmlformats.org/officeDocument/2006/math">
                                <m:sSup>
                                  <m:sSupPr>
                                    <m:ctrlPr>
                                      <a:rPr lang="en-US" altLang="ko-KR" b="0" i="1" smtClean="0">
                                        <a:latin typeface="Cambria Math" panose="02040503050406030204" pitchFamily="18" charset="0"/>
                                      </a:rPr>
                                    </m:ctrlPr>
                                  </m:sSupPr>
                                  <m:e>
                                    <m:r>
                                      <a:rPr lang="en-US" altLang="ko-KR" b="0" i="1" smtClean="0">
                                        <a:latin typeface="Cambria Math" panose="02040503050406030204" pitchFamily="18" charset="0"/>
                                      </a:rPr>
                                      <m:t>𝑥</m:t>
                                    </m:r>
                                  </m:e>
                                  <m:sup>
                                    <m:r>
                                      <a:rPr lang="en-US" altLang="ko-KR" b="0" i="1" smtClean="0">
                                        <a:latin typeface="Cambria Math" panose="02040503050406030204" pitchFamily="18" charset="0"/>
                                      </a:rPr>
                                      <m:t>3</m:t>
                                    </m:r>
                                  </m:sup>
                                </m:sSup>
                                <m:r>
                                  <a:rPr lang="en-US" altLang="ko-KR" b="0" i="1" smtClean="0">
                                    <a:latin typeface="Cambria Math" panose="02040503050406030204" pitchFamily="18" charset="0"/>
                                  </a:rPr>
                                  <m:t>+</m:t>
                                </m:r>
                                <m:r>
                                  <a:rPr lang="en-US" altLang="ko-KR" b="0" i="1" smtClean="0">
                                    <a:latin typeface="Cambria Math" panose="02040503050406030204" pitchFamily="18" charset="0"/>
                                  </a:rPr>
                                  <m:t>𝑥</m:t>
                                </m:r>
                                <m:r>
                                  <a:rPr lang="en-US" altLang="ko-KR" b="0" i="1" smtClean="0">
                                    <a:latin typeface="Cambria Math" panose="02040503050406030204" pitchFamily="18" charset="0"/>
                                  </a:rPr>
                                  <m:t>+1</m:t>
                                </m:r>
                              </m:oMath>
                            </m:oMathPara>
                          </a14:m>
                          <a:endParaRPr lang="ko-KR" altLang="en-US" dirty="0"/>
                        </a:p>
                      </a:txBody>
                      <a:tcPr anchor="ctr"/>
                    </a:tc>
                    <a:extLst>
                      <a:ext uri="{0D108BD9-81ED-4DB2-BD59-A6C34878D82A}">
                        <a16:rowId xmlns:a16="http://schemas.microsoft.com/office/drawing/2014/main" xmlns="" val="10002"/>
                      </a:ext>
                    </a:extLst>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p>
                                  <m:sSupPr>
                                    <m:ctrlPr>
                                      <a:rPr lang="en-US" altLang="ko-KR" b="0" i="1" smtClean="0">
                                        <a:latin typeface="Cambria Math" panose="02040503050406030204" pitchFamily="18" charset="0"/>
                                      </a:rPr>
                                    </m:ctrlPr>
                                  </m:sSupPr>
                                  <m:e>
                                    <m:r>
                                      <a:rPr lang="en-US" altLang="ko-KR" b="0" i="1" smtClean="0">
                                        <a:latin typeface="Cambria Math" panose="02040503050406030204" pitchFamily="18" charset="0"/>
                                      </a:rPr>
                                      <m:t>𝛼</m:t>
                                    </m:r>
                                  </m:e>
                                  <m:sup>
                                    <m:r>
                                      <a:rPr lang="en-US" altLang="ko-KR" b="0" i="1" smtClean="0">
                                        <a:latin typeface="Cambria Math" panose="02040503050406030204" pitchFamily="18" charset="0"/>
                                      </a:rPr>
                                      <m:t>3</m:t>
                                    </m:r>
                                  </m:sup>
                                </m:sSup>
                                <m:r>
                                  <a:rPr lang="en-US" altLang="ko-KR" b="0" i="1" smtClean="0">
                                    <a:latin typeface="Cambria Math" panose="02040503050406030204" pitchFamily="18" charset="0"/>
                                  </a:rPr>
                                  <m:t>,</m:t>
                                </m:r>
                                <m:sSup>
                                  <m:sSupPr>
                                    <m:ctrlPr>
                                      <a:rPr lang="en-US" altLang="ko-KR" b="0" i="1" smtClean="0">
                                        <a:latin typeface="Cambria Math" panose="02040503050406030204" pitchFamily="18" charset="0"/>
                                      </a:rPr>
                                    </m:ctrlPr>
                                  </m:sSupPr>
                                  <m:e>
                                    <m:r>
                                      <a:rPr lang="en-US" altLang="ko-KR" b="0" i="1" smtClean="0">
                                        <a:latin typeface="Cambria Math" panose="02040503050406030204" pitchFamily="18" charset="0"/>
                                      </a:rPr>
                                      <m:t>𝛼</m:t>
                                    </m:r>
                                  </m:e>
                                  <m:sup>
                                    <m:r>
                                      <a:rPr lang="en-US" altLang="ko-KR" b="0" i="1" smtClean="0">
                                        <a:latin typeface="Cambria Math" panose="02040503050406030204" pitchFamily="18" charset="0"/>
                                      </a:rPr>
                                      <m:t>6</m:t>
                                    </m:r>
                                  </m:sup>
                                </m:sSup>
                                <m:r>
                                  <a:rPr lang="en-US" altLang="ko-KR" b="0" i="1" smtClean="0">
                                    <a:latin typeface="Cambria Math" panose="02040503050406030204" pitchFamily="18" charset="0"/>
                                  </a:rPr>
                                  <m:t>,</m:t>
                                </m:r>
                                <m:sSup>
                                  <m:sSupPr>
                                    <m:ctrlPr>
                                      <a:rPr lang="en-US" altLang="ko-KR" b="0" i="1" smtClean="0">
                                        <a:latin typeface="Cambria Math" panose="02040503050406030204" pitchFamily="18" charset="0"/>
                                      </a:rPr>
                                    </m:ctrlPr>
                                  </m:sSupPr>
                                  <m:e>
                                    <m:r>
                                      <a:rPr lang="en-US" altLang="ko-KR" b="0" i="1" smtClean="0">
                                        <a:latin typeface="Cambria Math" panose="02040503050406030204" pitchFamily="18" charset="0"/>
                                      </a:rPr>
                                      <m:t>𝛼</m:t>
                                    </m:r>
                                  </m:e>
                                  <m:sup>
                                    <m:r>
                                      <a:rPr lang="en-US" altLang="ko-KR" b="0" i="1" smtClean="0">
                                        <a:latin typeface="Cambria Math" panose="02040503050406030204" pitchFamily="18" charset="0"/>
                                      </a:rPr>
                                      <m:t>5</m:t>
                                    </m:r>
                                  </m:sup>
                                </m:sSup>
                              </m:oMath>
                            </m:oMathPara>
                          </a14:m>
                          <a:endParaRPr lang="ko-KR" altLang="en-US" dirty="0"/>
                        </a:p>
                      </a:txBody>
                      <a:tcPr anchor="ct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d>
                                  <m:dPr>
                                    <m:begChr m:val="{"/>
                                    <m:endChr m:val="}"/>
                                    <m:ctrlPr>
                                      <a:rPr lang="en-US" altLang="ko-KR" b="0" i="1" smtClean="0">
                                        <a:latin typeface="Cambria Math" panose="02040503050406030204" pitchFamily="18" charset="0"/>
                                      </a:rPr>
                                    </m:ctrlPr>
                                  </m:dPr>
                                  <m:e>
                                    <m:r>
                                      <a:rPr lang="en-US" altLang="ko-KR" b="0" i="1" smtClean="0">
                                        <a:latin typeface="Cambria Math" panose="02040503050406030204" pitchFamily="18" charset="0"/>
                                      </a:rPr>
                                      <m:t>3,5,6</m:t>
                                    </m:r>
                                  </m:e>
                                </m:d>
                              </m:oMath>
                            </m:oMathPara>
                          </a14:m>
                          <a:endParaRPr lang="ko-KR" altLang="en-US" dirty="0"/>
                        </a:p>
                      </a:txBody>
                      <a:tcPr anchor="ctr"/>
                    </a:tc>
                    <a:tc>
                      <a:txBody>
                        <a:bodyPr/>
                        <a:lstStyle/>
                        <a:p>
                          <a:pPr algn="ctr" latinLnBrk="1"/>
                          <a14:m>
                            <m:oMathPara xmlns:m="http://schemas.openxmlformats.org/officeDocument/2006/math">
                              <m:oMathParaPr>
                                <m:jc m:val="centerGroup"/>
                              </m:oMathParaPr>
                              <m:oMath xmlns:m="http://schemas.openxmlformats.org/officeDocument/2006/math">
                                <m:sSup>
                                  <m:sSupPr>
                                    <m:ctrlPr>
                                      <a:rPr lang="en-US" altLang="ko-KR" b="0" i="1" smtClean="0">
                                        <a:latin typeface="Cambria Math" panose="02040503050406030204" pitchFamily="18" charset="0"/>
                                      </a:rPr>
                                    </m:ctrlPr>
                                  </m:sSupPr>
                                  <m:e>
                                    <m:r>
                                      <a:rPr lang="en-US" altLang="ko-KR" b="0" i="1" smtClean="0">
                                        <a:latin typeface="Cambria Math" panose="02040503050406030204" pitchFamily="18" charset="0"/>
                                      </a:rPr>
                                      <m:t>𝑥</m:t>
                                    </m:r>
                                  </m:e>
                                  <m:sup>
                                    <m:r>
                                      <a:rPr lang="en-US" altLang="ko-KR" b="0" i="1" smtClean="0">
                                        <a:latin typeface="Cambria Math" panose="02040503050406030204" pitchFamily="18" charset="0"/>
                                      </a:rPr>
                                      <m:t>3</m:t>
                                    </m:r>
                                  </m:sup>
                                </m:sSup>
                                <m:r>
                                  <a:rPr lang="en-US" altLang="ko-KR" b="0" i="1" smtClean="0">
                                    <a:latin typeface="Cambria Math" panose="02040503050406030204" pitchFamily="18" charset="0"/>
                                  </a:rPr>
                                  <m:t>+</m:t>
                                </m:r>
                                <m:sSup>
                                  <m:sSupPr>
                                    <m:ctrlPr>
                                      <a:rPr lang="en-US" altLang="ko-KR" b="0" i="1" smtClean="0">
                                        <a:latin typeface="Cambria Math" panose="02040503050406030204" pitchFamily="18" charset="0"/>
                                      </a:rPr>
                                    </m:ctrlPr>
                                  </m:sSupPr>
                                  <m:e>
                                    <m:r>
                                      <a:rPr lang="en-US" altLang="ko-KR" b="0" i="1" smtClean="0">
                                        <a:latin typeface="Cambria Math" panose="02040503050406030204" pitchFamily="18" charset="0"/>
                                      </a:rPr>
                                      <m:t>𝑥</m:t>
                                    </m:r>
                                  </m:e>
                                  <m:sup>
                                    <m:r>
                                      <a:rPr lang="en-US" altLang="ko-KR" b="0" i="1" smtClean="0">
                                        <a:latin typeface="Cambria Math" panose="02040503050406030204" pitchFamily="18" charset="0"/>
                                      </a:rPr>
                                      <m:t>2</m:t>
                                    </m:r>
                                  </m:sup>
                                </m:sSup>
                                <m:r>
                                  <a:rPr lang="en-US" altLang="ko-KR" b="0" i="1" smtClean="0">
                                    <a:latin typeface="Cambria Math" panose="02040503050406030204" pitchFamily="18" charset="0"/>
                                  </a:rPr>
                                  <m:t>+1</m:t>
                                </m:r>
                              </m:oMath>
                            </m:oMathPara>
                          </a14:m>
                          <a:endParaRPr lang="ko-KR" altLang="en-US" dirty="0"/>
                        </a:p>
                      </a:txBody>
                      <a:tcPr anchor="ctr"/>
                    </a:tc>
                    <a:extLst>
                      <a:ext uri="{0D108BD9-81ED-4DB2-BD59-A6C34878D82A}">
                        <a16:rowId xmlns:a16="http://schemas.microsoft.com/office/drawing/2014/main" xmlns="" val="10003"/>
                      </a:ext>
                    </a:extLst>
                  </a:tr>
                </a:tbl>
              </a:graphicData>
            </a:graphic>
          </p:graphicFrame>
        </mc:Choice>
        <mc:Fallback xmlns="">
          <p:graphicFrame>
            <p:nvGraphicFramePr>
              <p:cNvPr id="10" name="표 9"/>
              <p:cNvGraphicFramePr>
                <a:graphicFrameLocks noGrp="1"/>
              </p:cNvGraphicFramePr>
              <p:nvPr>
                <p:extLst>
                  <p:ext uri="{D42A27DB-BD31-4B8C-83A1-F6EECF244321}">
                    <p14:modId xmlns:p14="http://schemas.microsoft.com/office/powerpoint/2010/main" val="3613629959"/>
                  </p:ext>
                </p:extLst>
              </p:nvPr>
            </p:nvGraphicFramePr>
            <p:xfrm>
              <a:off x="1043609" y="3933056"/>
              <a:ext cx="7056783" cy="1752600"/>
            </p:xfrm>
            <a:graphic>
              <a:graphicData uri="http://schemas.openxmlformats.org/drawingml/2006/table">
                <a:tbl>
                  <a:tblPr firstRow="1" bandRow="1">
                    <a:tableStyleId>{5C22544A-7EE6-4342-B048-85BDC9FD1C3A}</a:tableStyleId>
                  </a:tblPr>
                  <a:tblGrid>
                    <a:gridCol w="2352261"/>
                    <a:gridCol w="2352261"/>
                    <a:gridCol w="2352261"/>
                  </a:tblGrid>
                  <a:tr h="640080">
                    <a:tc>
                      <a:txBody>
                        <a:bodyPr/>
                        <a:lstStyle/>
                        <a:p>
                          <a:endParaRPr lang="ko-KR"/>
                        </a:p>
                      </a:txBody>
                      <a:tcPr anchor="ctr">
                        <a:blipFill rotWithShape="0">
                          <a:blip r:embed="rId3"/>
                          <a:stretch>
                            <a:fillRect l="-259" t="-4762" r="-201036" b="-176190"/>
                          </a:stretch>
                        </a:blipFill>
                      </a:tcPr>
                    </a:tc>
                    <a:tc>
                      <a:txBody>
                        <a:bodyPr/>
                        <a:lstStyle/>
                        <a:p>
                          <a:pPr algn="ctr" latinLnBrk="1"/>
                          <a:r>
                            <a:rPr lang="en-US" altLang="ko-KR" dirty="0" err="1" smtClean="0"/>
                            <a:t>Cyclotomic</a:t>
                          </a:r>
                          <a:r>
                            <a:rPr lang="en-US" altLang="ko-KR" dirty="0" smtClean="0"/>
                            <a:t> </a:t>
                          </a:r>
                          <a:r>
                            <a:rPr lang="en-US" altLang="ko-KR" dirty="0" err="1" smtClean="0"/>
                            <a:t>coset</a:t>
                          </a:r>
                          <a:endParaRPr lang="ko-KR" altLang="en-US" dirty="0"/>
                        </a:p>
                      </a:txBody>
                      <a:tcPr anchor="ctr"/>
                    </a:tc>
                    <a:tc>
                      <a:txBody>
                        <a:bodyPr/>
                        <a:lstStyle/>
                        <a:p>
                          <a:endParaRPr lang="ko-KR"/>
                        </a:p>
                      </a:txBody>
                      <a:tcPr anchor="ctr">
                        <a:blipFill rotWithShape="0">
                          <a:blip r:embed="rId3"/>
                          <a:stretch>
                            <a:fillRect l="-200259" t="-4762" r="-1036" b="-176190"/>
                          </a:stretch>
                        </a:blipFill>
                      </a:tcPr>
                    </a:tc>
                  </a:tr>
                  <a:tr h="370840">
                    <a:tc>
                      <a:txBody>
                        <a:bodyPr/>
                        <a:lstStyle/>
                        <a:p>
                          <a:endParaRPr lang="ko-KR"/>
                        </a:p>
                      </a:txBody>
                      <a:tcPr anchor="ctr">
                        <a:blipFill rotWithShape="0">
                          <a:blip r:embed="rId3"/>
                          <a:stretch>
                            <a:fillRect l="-259" t="-180328" r="-201036" b="-203279"/>
                          </a:stretch>
                        </a:blipFill>
                      </a:tcPr>
                    </a:tc>
                    <a:tc>
                      <a:txBody>
                        <a:bodyPr/>
                        <a:lstStyle/>
                        <a:p>
                          <a:endParaRPr lang="ko-KR"/>
                        </a:p>
                      </a:txBody>
                      <a:tcPr anchor="ctr">
                        <a:blipFill rotWithShape="0">
                          <a:blip r:embed="rId3"/>
                          <a:stretch>
                            <a:fillRect l="-100259" t="-180328" r="-101036" b="-203279"/>
                          </a:stretch>
                        </a:blipFill>
                      </a:tcPr>
                    </a:tc>
                    <a:tc>
                      <a:txBody>
                        <a:bodyPr/>
                        <a:lstStyle/>
                        <a:p>
                          <a:endParaRPr lang="ko-KR"/>
                        </a:p>
                      </a:txBody>
                      <a:tcPr anchor="ctr">
                        <a:blipFill rotWithShape="0">
                          <a:blip r:embed="rId3"/>
                          <a:stretch>
                            <a:fillRect l="-200259" t="-180328" r="-1036" b="-203279"/>
                          </a:stretch>
                        </a:blipFill>
                      </a:tcPr>
                    </a:tc>
                  </a:tr>
                  <a:tr h="370840">
                    <a:tc>
                      <a:txBody>
                        <a:bodyPr/>
                        <a:lstStyle/>
                        <a:p>
                          <a:endParaRPr lang="ko-KR"/>
                        </a:p>
                      </a:txBody>
                      <a:tcPr anchor="ctr">
                        <a:blipFill rotWithShape="0">
                          <a:blip r:embed="rId3"/>
                          <a:stretch>
                            <a:fillRect l="-259" t="-280328" r="-201036" b="-103279"/>
                          </a:stretch>
                        </a:blipFill>
                      </a:tcPr>
                    </a:tc>
                    <a:tc>
                      <a:txBody>
                        <a:bodyPr/>
                        <a:lstStyle/>
                        <a:p>
                          <a:endParaRPr lang="ko-KR"/>
                        </a:p>
                      </a:txBody>
                      <a:tcPr anchor="ctr">
                        <a:blipFill rotWithShape="0">
                          <a:blip r:embed="rId3"/>
                          <a:stretch>
                            <a:fillRect l="-100259" t="-280328" r="-101036" b="-103279"/>
                          </a:stretch>
                        </a:blipFill>
                      </a:tcPr>
                    </a:tc>
                    <a:tc>
                      <a:txBody>
                        <a:bodyPr/>
                        <a:lstStyle/>
                        <a:p>
                          <a:endParaRPr lang="ko-KR"/>
                        </a:p>
                      </a:txBody>
                      <a:tcPr anchor="ctr">
                        <a:blipFill rotWithShape="0">
                          <a:blip r:embed="rId3"/>
                          <a:stretch>
                            <a:fillRect l="-200259" t="-280328" r="-1036" b="-103279"/>
                          </a:stretch>
                        </a:blipFill>
                      </a:tcPr>
                    </a:tc>
                  </a:tr>
                  <a:tr h="370840">
                    <a:tc>
                      <a:txBody>
                        <a:bodyPr/>
                        <a:lstStyle/>
                        <a:p>
                          <a:endParaRPr lang="ko-KR"/>
                        </a:p>
                      </a:txBody>
                      <a:tcPr anchor="ctr">
                        <a:blipFill rotWithShape="0">
                          <a:blip r:embed="rId3"/>
                          <a:stretch>
                            <a:fillRect l="-259" t="-380328" r="-201036" b="-3279"/>
                          </a:stretch>
                        </a:blipFill>
                      </a:tcPr>
                    </a:tc>
                    <a:tc>
                      <a:txBody>
                        <a:bodyPr/>
                        <a:lstStyle/>
                        <a:p>
                          <a:endParaRPr lang="ko-KR"/>
                        </a:p>
                      </a:txBody>
                      <a:tcPr anchor="ctr">
                        <a:blipFill rotWithShape="0">
                          <a:blip r:embed="rId3"/>
                          <a:stretch>
                            <a:fillRect l="-100259" t="-380328" r="-101036" b="-3279"/>
                          </a:stretch>
                        </a:blipFill>
                      </a:tcPr>
                    </a:tc>
                    <a:tc>
                      <a:txBody>
                        <a:bodyPr/>
                        <a:lstStyle/>
                        <a:p>
                          <a:endParaRPr lang="ko-KR"/>
                        </a:p>
                      </a:txBody>
                      <a:tcPr anchor="ctr">
                        <a:blipFill rotWithShape="0">
                          <a:blip r:embed="rId3"/>
                          <a:stretch>
                            <a:fillRect l="-200259" t="-380328" r="-1036" b="-3279"/>
                          </a:stretch>
                        </a:blipFill>
                      </a:tcPr>
                    </a:tc>
                  </a:tr>
                </a:tbl>
              </a:graphicData>
            </a:graphic>
          </p:graphicFrame>
        </mc:Fallback>
      </mc:AlternateContent>
      <p:sp>
        <p:nvSpPr>
          <p:cNvPr id="8" name="날짜 개체 틀 3"/>
          <p:cNvSpPr>
            <a:spLocks noGrp="1"/>
          </p:cNvSpPr>
          <p:nvPr>
            <p:ph type="dt" sz="half" idx="10"/>
          </p:nvPr>
        </p:nvSpPr>
        <p:spPr>
          <a:xfrm>
            <a:off x="685800" y="378281"/>
            <a:ext cx="1600200" cy="215444"/>
          </a:xfrm>
        </p:spPr>
        <p:txBody>
          <a:bodyPr/>
          <a:lstStyle/>
          <a:p>
            <a:r>
              <a:rPr lang="en-US" altLang="ko-KR" smtClean="0"/>
              <a:t>Jan. 2016</a:t>
            </a:r>
            <a:endParaRPr lang="en-US" altLang="ko-KR" dirty="0"/>
          </a:p>
        </p:txBody>
      </p:sp>
    </p:spTree>
    <p:extLst>
      <p:ext uri="{BB962C8B-B14F-4D97-AF65-F5344CB8AC3E}">
        <p14:creationId xmlns:p14="http://schemas.microsoft.com/office/powerpoint/2010/main" val="351558028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Appendix</a:t>
            </a:r>
            <a:endParaRPr lang="ko-KR" altLang="en-US" dirty="0"/>
          </a:p>
        </p:txBody>
      </p:sp>
      <mc:AlternateContent xmlns:mc="http://schemas.openxmlformats.org/markup-compatibility/2006" xmlns:a14="http://schemas.microsoft.com/office/drawing/2010/main">
        <mc:Choice Requires="a14">
          <p:sp>
            <p:nvSpPr>
              <p:cNvPr id="3" name="내용 개체 틀 2"/>
              <p:cNvSpPr>
                <a:spLocks noGrp="1"/>
              </p:cNvSpPr>
              <p:nvPr>
                <p:ph idx="1"/>
              </p:nvPr>
            </p:nvSpPr>
            <p:spPr>
              <a:xfrm>
                <a:off x="685800" y="1981200"/>
                <a:ext cx="8134672" cy="4114800"/>
              </a:xfrm>
            </p:spPr>
            <p:txBody>
              <a:bodyPr/>
              <a:lstStyle/>
              <a:p>
                <a:r>
                  <a:rPr lang="en-US" altLang="ko-KR" sz="2800" dirty="0" smtClean="0"/>
                  <a:t>Cyclotomic </a:t>
                </a:r>
                <a:r>
                  <a:rPr lang="en-US" altLang="ko-KR" sz="2800" dirty="0" err="1" smtClean="0"/>
                  <a:t>coset</a:t>
                </a:r>
                <a:endParaRPr lang="en-US" altLang="ko-KR" sz="2800" dirty="0" smtClean="0"/>
              </a:p>
              <a:p>
                <a:pPr lvl="1"/>
                <a:r>
                  <a:rPr lang="en-US" altLang="ko-KR" sz="2400" dirty="0" err="1" smtClean="0"/>
                  <a:t>Cyclotomic</a:t>
                </a:r>
                <a:r>
                  <a:rPr lang="en-US" altLang="ko-KR" sz="2400" dirty="0" smtClean="0"/>
                  <a:t> </a:t>
                </a:r>
                <a:r>
                  <a:rPr lang="en-US" altLang="ko-KR" sz="2400" dirty="0" err="1" smtClean="0"/>
                  <a:t>cosets</a:t>
                </a:r>
                <a:r>
                  <a:rPr lang="en-US" altLang="ko-KR" sz="2400" dirty="0" smtClean="0"/>
                  <a:t> on </a:t>
                </a:r>
                <a14:m>
                  <m:oMath xmlns:m="http://schemas.openxmlformats.org/officeDocument/2006/math">
                    <m:r>
                      <m:rPr>
                        <m:sty m:val="p"/>
                      </m:rPr>
                      <a:rPr lang="en-US" altLang="ko-KR" sz="2400" b="0" i="0" smtClean="0">
                        <a:latin typeface="Cambria Math" panose="02040503050406030204" pitchFamily="18" charset="0"/>
                      </a:rPr>
                      <m:t>GF</m:t>
                    </m:r>
                    <m:d>
                      <m:dPr>
                        <m:ctrlPr>
                          <a:rPr lang="en-US" altLang="ko-KR" sz="2400" b="0" i="1" smtClean="0">
                            <a:latin typeface="Cambria Math" panose="02040503050406030204" pitchFamily="18" charset="0"/>
                          </a:rPr>
                        </m:ctrlPr>
                      </m:dPr>
                      <m:e>
                        <m:sSup>
                          <m:sSupPr>
                            <m:ctrlPr>
                              <a:rPr lang="en-US" altLang="ko-KR" sz="2400" b="0" i="1" smtClean="0">
                                <a:latin typeface="Cambria Math" panose="02040503050406030204" pitchFamily="18" charset="0"/>
                              </a:rPr>
                            </m:ctrlPr>
                          </m:sSupPr>
                          <m:e>
                            <m:r>
                              <a:rPr lang="en-US" altLang="ko-KR" sz="2400" b="0" i="1" smtClean="0">
                                <a:latin typeface="Cambria Math" panose="02040503050406030204" pitchFamily="18" charset="0"/>
                              </a:rPr>
                              <m:t>2</m:t>
                            </m:r>
                          </m:e>
                          <m:sup>
                            <m:r>
                              <a:rPr lang="en-US" altLang="ko-KR" sz="2400" b="0" i="1" smtClean="0">
                                <a:latin typeface="Cambria Math" panose="02040503050406030204" pitchFamily="18" charset="0"/>
                              </a:rPr>
                              <m:t>𝑚</m:t>
                            </m:r>
                          </m:sup>
                        </m:sSup>
                      </m:e>
                    </m:d>
                    <m:r>
                      <a:rPr lang="en-US" altLang="ko-KR" sz="2400" i="1">
                        <a:latin typeface="Cambria Math" panose="02040503050406030204" pitchFamily="18" charset="0"/>
                      </a:rPr>
                      <m:t>=</m:t>
                    </m:r>
                    <m:d>
                      <m:dPr>
                        <m:begChr m:val="{"/>
                        <m:endChr m:val="}"/>
                        <m:ctrlPr>
                          <a:rPr lang="en-US" altLang="ko-KR" sz="2400" i="1">
                            <a:latin typeface="Cambria Math" panose="02040503050406030204" pitchFamily="18" charset="0"/>
                          </a:rPr>
                        </m:ctrlPr>
                      </m:dPr>
                      <m:e>
                        <m:r>
                          <a:rPr lang="en-US" altLang="ko-KR" sz="2400">
                            <a:latin typeface="Cambria Math" panose="02040503050406030204" pitchFamily="18" charset="0"/>
                          </a:rPr>
                          <m:t>0, 1, </m:t>
                        </m:r>
                        <m:sSup>
                          <m:sSupPr>
                            <m:ctrlPr>
                              <a:rPr lang="en-US" altLang="ko-KR" sz="2400" i="1">
                                <a:latin typeface="Cambria Math" panose="02040503050406030204" pitchFamily="18" charset="0"/>
                              </a:rPr>
                            </m:ctrlPr>
                          </m:sSupPr>
                          <m:e>
                            <m:r>
                              <a:rPr lang="en-US" altLang="ko-KR" sz="2400" i="1">
                                <a:latin typeface="Cambria Math" panose="02040503050406030204" pitchFamily="18" charset="0"/>
                              </a:rPr>
                              <m:t>𝛼</m:t>
                            </m:r>
                          </m:e>
                          <m:sup>
                            <m:r>
                              <a:rPr lang="en-US" altLang="ko-KR" sz="2400" i="1">
                                <a:latin typeface="Cambria Math" panose="02040503050406030204" pitchFamily="18" charset="0"/>
                              </a:rPr>
                              <m:t>1</m:t>
                            </m:r>
                          </m:sup>
                        </m:sSup>
                        <m:r>
                          <a:rPr lang="en-US" altLang="ko-KR" sz="2400" i="1">
                            <a:latin typeface="Cambria Math" panose="02040503050406030204" pitchFamily="18" charset="0"/>
                          </a:rPr>
                          <m:t>, …,</m:t>
                        </m:r>
                        <m:sSup>
                          <m:sSupPr>
                            <m:ctrlPr>
                              <a:rPr lang="en-US" altLang="ko-KR" sz="2400" i="1">
                                <a:latin typeface="Cambria Math" panose="02040503050406030204" pitchFamily="18" charset="0"/>
                              </a:rPr>
                            </m:ctrlPr>
                          </m:sSupPr>
                          <m:e>
                            <m:r>
                              <a:rPr lang="en-US" altLang="ko-KR" sz="2400" i="1">
                                <a:latin typeface="Cambria Math" panose="02040503050406030204" pitchFamily="18" charset="0"/>
                              </a:rPr>
                              <m:t>𝛼</m:t>
                            </m:r>
                          </m:e>
                          <m:sup>
                            <m:sSup>
                              <m:sSupPr>
                                <m:ctrlPr>
                                  <a:rPr lang="en-US" altLang="ko-KR" sz="2400" i="1">
                                    <a:latin typeface="Cambria Math" panose="02040503050406030204" pitchFamily="18" charset="0"/>
                                  </a:rPr>
                                </m:ctrlPr>
                              </m:sSupPr>
                              <m:e>
                                <m:r>
                                  <a:rPr lang="en-US" altLang="ko-KR" sz="2400" i="1">
                                    <a:latin typeface="Cambria Math" panose="02040503050406030204" pitchFamily="18" charset="0"/>
                                  </a:rPr>
                                  <m:t>2</m:t>
                                </m:r>
                              </m:e>
                              <m:sup>
                                <m:r>
                                  <a:rPr lang="en-US" altLang="ko-KR" sz="2400" i="1">
                                    <a:latin typeface="Cambria Math" panose="02040503050406030204" pitchFamily="18" charset="0"/>
                                  </a:rPr>
                                  <m:t>𝑚</m:t>
                                </m:r>
                              </m:sup>
                            </m:sSup>
                            <m:r>
                              <a:rPr lang="en-US" altLang="ko-KR" sz="2400" i="1">
                                <a:latin typeface="Cambria Math" panose="02040503050406030204" pitchFamily="18" charset="0"/>
                              </a:rPr>
                              <m:t>−2</m:t>
                            </m:r>
                          </m:sup>
                        </m:sSup>
                      </m:e>
                    </m:d>
                  </m:oMath>
                </a14:m>
                <a:r>
                  <a:rPr lang="en-US" altLang="ko-KR" sz="2400" dirty="0" smtClean="0"/>
                  <a:t> are sets </a:t>
                </a:r>
                <a14:m>
                  <m:oMath xmlns:m="http://schemas.openxmlformats.org/officeDocument/2006/math">
                    <m:d>
                      <m:dPr>
                        <m:begChr m:val="{"/>
                        <m:endChr m:val="}"/>
                        <m:ctrlPr>
                          <a:rPr lang="en-US" altLang="ko-KR" sz="2400" i="1">
                            <a:latin typeface="Cambria Math" panose="02040503050406030204" pitchFamily="18" charset="0"/>
                          </a:rPr>
                        </m:ctrlPr>
                      </m:dPr>
                      <m:e>
                        <m:sSup>
                          <m:sSupPr>
                            <m:ctrlPr>
                              <a:rPr lang="en-US" altLang="ko-KR" sz="2400" i="1">
                                <a:latin typeface="Cambria Math" panose="02040503050406030204" pitchFamily="18" charset="0"/>
                              </a:rPr>
                            </m:ctrlPr>
                          </m:sSupPr>
                          <m:e>
                            <m:r>
                              <a:rPr lang="en-US" altLang="ko-KR" sz="2400" i="1">
                                <a:latin typeface="Cambria Math" panose="02040503050406030204" pitchFamily="18" charset="0"/>
                              </a:rPr>
                              <m:t>𝛼</m:t>
                            </m:r>
                          </m:e>
                          <m:sup>
                            <m:r>
                              <a:rPr lang="en-US" altLang="ko-KR" sz="2400" i="1">
                                <a:latin typeface="Cambria Math" panose="02040503050406030204" pitchFamily="18" charset="0"/>
                              </a:rPr>
                              <m:t>𝑖</m:t>
                            </m:r>
                          </m:sup>
                        </m:sSup>
                        <m:r>
                          <a:rPr lang="en-US" altLang="ko-KR" sz="2400" i="1">
                            <a:latin typeface="Cambria Math" panose="02040503050406030204" pitchFamily="18" charset="0"/>
                          </a:rPr>
                          <m:t>,</m:t>
                        </m:r>
                        <m:sSup>
                          <m:sSupPr>
                            <m:ctrlPr>
                              <a:rPr lang="en-US" altLang="ko-KR" sz="2400" i="1" smtClean="0">
                                <a:solidFill>
                                  <a:schemeClr val="tx1"/>
                                </a:solidFill>
                                <a:latin typeface="Cambria Math" panose="02040503050406030204" pitchFamily="18" charset="0"/>
                              </a:rPr>
                            </m:ctrlPr>
                          </m:sSupPr>
                          <m:e>
                            <m:r>
                              <a:rPr lang="en-US" altLang="ko-KR" sz="2400" i="1">
                                <a:solidFill>
                                  <a:schemeClr val="tx1"/>
                                </a:solidFill>
                                <a:latin typeface="Cambria Math" panose="02040503050406030204" pitchFamily="18" charset="0"/>
                              </a:rPr>
                              <m:t>𝛼</m:t>
                            </m:r>
                          </m:e>
                          <m:sup>
                            <m:r>
                              <a:rPr lang="en-US" altLang="ko-KR" sz="2400" i="1">
                                <a:solidFill>
                                  <a:schemeClr val="tx1"/>
                                </a:solidFill>
                                <a:latin typeface="Cambria Math" panose="02040503050406030204" pitchFamily="18" charset="0"/>
                              </a:rPr>
                              <m:t>𝑖</m:t>
                            </m:r>
                            <m:r>
                              <a:rPr lang="en-US" altLang="ko-KR" sz="2400" i="1">
                                <a:solidFill>
                                  <a:schemeClr val="tx1"/>
                                </a:solidFill>
                                <a:latin typeface="Cambria Math" panose="02040503050406030204" pitchFamily="18" charset="0"/>
                              </a:rPr>
                              <m:t>×</m:t>
                            </m:r>
                            <m:sSup>
                              <m:sSupPr>
                                <m:ctrlPr>
                                  <a:rPr lang="en-US" altLang="ko-KR" sz="2400" i="1">
                                    <a:solidFill>
                                      <a:schemeClr val="tx1"/>
                                    </a:solidFill>
                                    <a:latin typeface="Cambria Math" panose="02040503050406030204" pitchFamily="18" charset="0"/>
                                  </a:rPr>
                                </m:ctrlPr>
                              </m:sSupPr>
                              <m:e>
                                <m:r>
                                  <a:rPr lang="en-US" altLang="ko-KR" sz="2400" b="0" i="1" smtClean="0">
                                    <a:solidFill>
                                      <a:schemeClr val="tx1"/>
                                    </a:solidFill>
                                    <a:latin typeface="Cambria Math" panose="02040503050406030204" pitchFamily="18" charset="0"/>
                                  </a:rPr>
                                  <m:t>2</m:t>
                                </m:r>
                              </m:e>
                              <m:sup>
                                <m:r>
                                  <a:rPr lang="en-US" altLang="ko-KR" sz="2400" i="1">
                                    <a:solidFill>
                                      <a:schemeClr val="tx1"/>
                                    </a:solidFill>
                                    <a:latin typeface="Cambria Math" panose="02040503050406030204" pitchFamily="18" charset="0"/>
                                  </a:rPr>
                                  <m:t>1</m:t>
                                </m:r>
                              </m:sup>
                            </m:sSup>
                          </m:sup>
                        </m:sSup>
                        <m:r>
                          <a:rPr lang="en-US" altLang="ko-KR" sz="2400" i="1">
                            <a:solidFill>
                              <a:schemeClr val="tx1"/>
                            </a:solidFill>
                            <a:latin typeface="Cambria Math" panose="02040503050406030204" pitchFamily="18" charset="0"/>
                          </a:rPr>
                          <m:t>,</m:t>
                        </m:r>
                        <m:sSup>
                          <m:sSupPr>
                            <m:ctrlPr>
                              <a:rPr lang="en-US" altLang="ko-KR" sz="2400" i="1">
                                <a:solidFill>
                                  <a:schemeClr val="tx1"/>
                                </a:solidFill>
                                <a:latin typeface="Cambria Math" panose="02040503050406030204" pitchFamily="18" charset="0"/>
                              </a:rPr>
                            </m:ctrlPr>
                          </m:sSupPr>
                          <m:e>
                            <m:r>
                              <a:rPr lang="en-US" altLang="ko-KR" sz="2400" i="1">
                                <a:solidFill>
                                  <a:schemeClr val="tx1"/>
                                </a:solidFill>
                                <a:latin typeface="Cambria Math" panose="02040503050406030204" pitchFamily="18" charset="0"/>
                              </a:rPr>
                              <m:t>𝛼</m:t>
                            </m:r>
                          </m:e>
                          <m:sup>
                            <m:r>
                              <a:rPr lang="en-US" altLang="ko-KR" sz="2400" i="1">
                                <a:solidFill>
                                  <a:schemeClr val="tx1"/>
                                </a:solidFill>
                                <a:latin typeface="Cambria Math" panose="02040503050406030204" pitchFamily="18" charset="0"/>
                              </a:rPr>
                              <m:t>𝑖</m:t>
                            </m:r>
                            <m:r>
                              <a:rPr lang="en-US" altLang="ko-KR" sz="2400" i="1">
                                <a:solidFill>
                                  <a:schemeClr val="tx1"/>
                                </a:solidFill>
                                <a:latin typeface="Cambria Math" panose="02040503050406030204" pitchFamily="18" charset="0"/>
                              </a:rPr>
                              <m:t>×</m:t>
                            </m:r>
                            <m:sSup>
                              <m:sSupPr>
                                <m:ctrlPr>
                                  <a:rPr lang="en-US" altLang="ko-KR" sz="2400" i="1">
                                    <a:solidFill>
                                      <a:schemeClr val="tx1"/>
                                    </a:solidFill>
                                    <a:latin typeface="Cambria Math" panose="02040503050406030204" pitchFamily="18" charset="0"/>
                                  </a:rPr>
                                </m:ctrlPr>
                              </m:sSupPr>
                              <m:e>
                                <m:r>
                                  <a:rPr lang="en-US" altLang="ko-KR" sz="2400" b="0" i="1" smtClean="0">
                                    <a:solidFill>
                                      <a:schemeClr val="tx1"/>
                                    </a:solidFill>
                                    <a:latin typeface="Cambria Math" panose="02040503050406030204" pitchFamily="18" charset="0"/>
                                  </a:rPr>
                                  <m:t>2</m:t>
                                </m:r>
                              </m:e>
                              <m:sup>
                                <m:r>
                                  <a:rPr lang="en-US" altLang="ko-KR" sz="2400" i="1">
                                    <a:solidFill>
                                      <a:schemeClr val="tx1"/>
                                    </a:solidFill>
                                    <a:latin typeface="Cambria Math" panose="02040503050406030204" pitchFamily="18" charset="0"/>
                                  </a:rPr>
                                  <m:t>2</m:t>
                                </m:r>
                              </m:sup>
                            </m:sSup>
                          </m:sup>
                        </m:sSup>
                        <m:r>
                          <a:rPr lang="en-US" altLang="ko-KR" sz="2400" i="1">
                            <a:solidFill>
                              <a:schemeClr val="tx1"/>
                            </a:solidFill>
                            <a:latin typeface="Cambria Math" panose="02040503050406030204" pitchFamily="18" charset="0"/>
                          </a:rPr>
                          <m:t>,</m:t>
                        </m:r>
                        <m:r>
                          <a:rPr lang="en-US" altLang="ko-KR" sz="2400" i="1">
                            <a:latin typeface="Cambria Math" panose="02040503050406030204" pitchFamily="18" charset="0"/>
                          </a:rPr>
                          <m:t>…</m:t>
                        </m:r>
                      </m:e>
                    </m:d>
                  </m:oMath>
                </a14:m>
                <a:r>
                  <a:rPr lang="en-US" altLang="ko-KR" sz="2400" dirty="0"/>
                  <a:t> for all </a:t>
                </a:r>
                <a14:m>
                  <m:oMath xmlns:m="http://schemas.openxmlformats.org/officeDocument/2006/math">
                    <m:r>
                      <a:rPr lang="en-US" altLang="ko-KR" sz="2400" i="1">
                        <a:latin typeface="Cambria Math" panose="02040503050406030204" pitchFamily="18" charset="0"/>
                      </a:rPr>
                      <m:t>𝑖</m:t>
                    </m:r>
                  </m:oMath>
                </a14:m>
                <a:endParaRPr lang="en-US" altLang="ko-KR" sz="2400" dirty="0" smtClean="0"/>
              </a:p>
              <a:p>
                <a:pPr lvl="1"/>
                <a:r>
                  <a:rPr lang="en-US" altLang="ko-KR" sz="2400" dirty="0" smtClean="0"/>
                  <a:t>For </a:t>
                </a:r>
                <a:r>
                  <a:rPr lang="en-US" altLang="ko-KR" sz="2400" dirty="0"/>
                  <a:t>example </a:t>
                </a:r>
                <a14:m>
                  <m:oMath xmlns:m="http://schemas.openxmlformats.org/officeDocument/2006/math">
                    <m:r>
                      <a:rPr lang="en-US" altLang="ko-KR" sz="2400" i="1">
                        <a:latin typeface="Cambria Math" panose="02040503050406030204" pitchFamily="18" charset="0"/>
                      </a:rPr>
                      <m:t>𝑚</m:t>
                    </m:r>
                    <m:r>
                      <a:rPr lang="en-US" altLang="ko-KR" sz="2400" i="1">
                        <a:latin typeface="Cambria Math" panose="02040503050406030204" pitchFamily="18" charset="0"/>
                      </a:rPr>
                      <m:t>=3</m:t>
                    </m:r>
                  </m:oMath>
                </a14:m>
                <a:r>
                  <a:rPr lang="en-US" altLang="ko-KR" sz="2400" dirty="0"/>
                  <a:t>, i.e.</a:t>
                </a:r>
                <a14:m>
                  <m:oMath xmlns:m="http://schemas.openxmlformats.org/officeDocument/2006/math">
                    <m:r>
                      <m:rPr>
                        <m:sty m:val="p"/>
                      </m:rPr>
                      <a:rPr lang="en-US" altLang="ko-KR" sz="2400">
                        <a:latin typeface="Cambria Math" panose="02040503050406030204" pitchFamily="18" charset="0"/>
                      </a:rPr>
                      <m:t>GF</m:t>
                    </m:r>
                    <m:d>
                      <m:dPr>
                        <m:ctrlPr>
                          <a:rPr lang="en-US" altLang="ko-KR" sz="2400" i="1">
                            <a:latin typeface="Cambria Math" panose="02040503050406030204" pitchFamily="18" charset="0"/>
                          </a:rPr>
                        </m:ctrlPr>
                      </m:dPr>
                      <m:e>
                        <m:sSup>
                          <m:sSupPr>
                            <m:ctrlPr>
                              <a:rPr lang="en-US" altLang="ko-KR" sz="2400" i="1">
                                <a:latin typeface="Cambria Math" panose="02040503050406030204" pitchFamily="18" charset="0"/>
                              </a:rPr>
                            </m:ctrlPr>
                          </m:sSupPr>
                          <m:e>
                            <m:r>
                              <a:rPr lang="en-US" altLang="ko-KR" sz="2400" i="1">
                                <a:latin typeface="Cambria Math" panose="02040503050406030204" pitchFamily="18" charset="0"/>
                              </a:rPr>
                              <m:t>2</m:t>
                            </m:r>
                          </m:e>
                          <m:sup>
                            <m:r>
                              <a:rPr lang="en-US" altLang="ko-KR" sz="2400" i="1">
                                <a:latin typeface="Cambria Math" panose="02040503050406030204" pitchFamily="18" charset="0"/>
                              </a:rPr>
                              <m:t>3</m:t>
                            </m:r>
                          </m:sup>
                        </m:sSup>
                      </m:e>
                    </m:d>
                    <m:r>
                      <a:rPr lang="en-US" altLang="ko-KR" sz="2400" i="1">
                        <a:latin typeface="Cambria Math" panose="02040503050406030204" pitchFamily="18" charset="0"/>
                      </a:rPr>
                      <m:t>=</m:t>
                    </m:r>
                    <m:d>
                      <m:dPr>
                        <m:begChr m:val="{"/>
                        <m:endChr m:val="}"/>
                        <m:ctrlPr>
                          <a:rPr lang="en-US" altLang="ko-KR" sz="2400" i="1">
                            <a:latin typeface="Cambria Math" panose="02040503050406030204" pitchFamily="18" charset="0"/>
                          </a:rPr>
                        </m:ctrlPr>
                      </m:dPr>
                      <m:e>
                        <m:r>
                          <a:rPr lang="en-US" altLang="ko-KR" sz="2400">
                            <a:latin typeface="Cambria Math" panose="02040503050406030204" pitchFamily="18" charset="0"/>
                          </a:rPr>
                          <m:t>0, 1, </m:t>
                        </m:r>
                        <m:sSup>
                          <m:sSupPr>
                            <m:ctrlPr>
                              <a:rPr lang="en-US" altLang="ko-KR" sz="2400" i="1">
                                <a:latin typeface="Cambria Math" panose="02040503050406030204" pitchFamily="18" charset="0"/>
                              </a:rPr>
                            </m:ctrlPr>
                          </m:sSupPr>
                          <m:e>
                            <m:r>
                              <a:rPr lang="en-US" altLang="ko-KR" sz="2400" i="1">
                                <a:latin typeface="Cambria Math" panose="02040503050406030204" pitchFamily="18" charset="0"/>
                              </a:rPr>
                              <m:t>𝛼</m:t>
                            </m:r>
                          </m:e>
                          <m:sup>
                            <m:r>
                              <a:rPr lang="en-US" altLang="ko-KR" sz="2400" i="1">
                                <a:latin typeface="Cambria Math" panose="02040503050406030204" pitchFamily="18" charset="0"/>
                              </a:rPr>
                              <m:t>1</m:t>
                            </m:r>
                          </m:sup>
                        </m:sSup>
                        <m:r>
                          <a:rPr lang="en-US" altLang="ko-KR" sz="2400" i="1">
                            <a:latin typeface="Cambria Math" panose="02040503050406030204" pitchFamily="18" charset="0"/>
                          </a:rPr>
                          <m:t>, …,</m:t>
                        </m:r>
                        <m:sSup>
                          <m:sSupPr>
                            <m:ctrlPr>
                              <a:rPr lang="en-US" altLang="ko-KR" sz="2400" i="1">
                                <a:latin typeface="Cambria Math" panose="02040503050406030204" pitchFamily="18" charset="0"/>
                              </a:rPr>
                            </m:ctrlPr>
                          </m:sSupPr>
                          <m:e>
                            <m:r>
                              <a:rPr lang="en-US" altLang="ko-KR" sz="2400" i="1">
                                <a:latin typeface="Cambria Math" panose="02040503050406030204" pitchFamily="18" charset="0"/>
                              </a:rPr>
                              <m:t>𝛼</m:t>
                            </m:r>
                          </m:e>
                          <m:sup>
                            <m:r>
                              <a:rPr lang="en-US" altLang="ko-KR" sz="2400" i="1">
                                <a:latin typeface="Cambria Math" panose="02040503050406030204" pitchFamily="18" charset="0"/>
                              </a:rPr>
                              <m:t>6</m:t>
                            </m:r>
                          </m:sup>
                        </m:sSup>
                      </m:e>
                    </m:d>
                  </m:oMath>
                </a14:m>
                <a:endParaRPr lang="en-US" altLang="ko-KR" sz="2400" dirty="0"/>
              </a:p>
              <a:p>
                <a:pPr lvl="2"/>
                <a14:m>
                  <m:oMath xmlns:m="http://schemas.openxmlformats.org/officeDocument/2006/math">
                    <m:d>
                      <m:dPr>
                        <m:begChr m:val="{"/>
                        <m:endChr m:val="}"/>
                        <m:ctrlPr>
                          <a:rPr lang="en-US" altLang="ko-KR" sz="2000" i="1">
                            <a:latin typeface="Cambria Math" panose="02040503050406030204" pitchFamily="18" charset="0"/>
                          </a:rPr>
                        </m:ctrlPr>
                      </m:dPr>
                      <m:e>
                        <m:sSup>
                          <m:sSupPr>
                            <m:ctrlPr>
                              <a:rPr lang="en-US" altLang="ko-KR" sz="2000" i="1">
                                <a:latin typeface="Cambria Math" panose="02040503050406030204" pitchFamily="18" charset="0"/>
                              </a:rPr>
                            </m:ctrlPr>
                          </m:sSupPr>
                          <m:e>
                            <m:r>
                              <a:rPr lang="en-US" altLang="ko-KR" sz="2000" i="1">
                                <a:latin typeface="Cambria Math" panose="02040503050406030204" pitchFamily="18" charset="0"/>
                              </a:rPr>
                              <m:t>𝛼</m:t>
                            </m:r>
                          </m:e>
                          <m:sup>
                            <m:r>
                              <a:rPr lang="en-US" altLang="ko-KR" sz="2000" b="0" i="1" smtClean="0">
                                <a:latin typeface="Cambria Math" panose="02040503050406030204" pitchFamily="18" charset="0"/>
                              </a:rPr>
                              <m:t>0</m:t>
                            </m:r>
                          </m:sup>
                        </m:sSup>
                        <m:r>
                          <a:rPr lang="en-US" altLang="ko-KR" sz="2000" i="1">
                            <a:latin typeface="Cambria Math" panose="02040503050406030204" pitchFamily="18" charset="0"/>
                          </a:rPr>
                          <m:t>, </m:t>
                        </m:r>
                        <m:sSup>
                          <m:sSupPr>
                            <m:ctrlPr>
                              <a:rPr lang="en-US" altLang="ko-KR" sz="2000" i="1">
                                <a:latin typeface="Cambria Math" panose="02040503050406030204" pitchFamily="18" charset="0"/>
                              </a:rPr>
                            </m:ctrlPr>
                          </m:sSupPr>
                          <m:e>
                            <m:r>
                              <a:rPr lang="en-US" altLang="ko-KR" sz="2000" i="1">
                                <a:latin typeface="Cambria Math" panose="02040503050406030204" pitchFamily="18" charset="0"/>
                              </a:rPr>
                              <m:t>𝛼</m:t>
                            </m:r>
                          </m:e>
                          <m:sup>
                            <m:r>
                              <a:rPr lang="en-US" altLang="ko-KR" sz="2000" b="0" i="1" smtClean="0">
                                <a:latin typeface="Cambria Math" panose="02040503050406030204" pitchFamily="18" charset="0"/>
                              </a:rPr>
                              <m:t>0</m:t>
                            </m:r>
                            <m:r>
                              <a:rPr lang="en-US" altLang="ko-KR" sz="2000" i="1">
                                <a:latin typeface="Cambria Math" panose="02040503050406030204" pitchFamily="18" charset="0"/>
                              </a:rPr>
                              <m:t>×2</m:t>
                            </m:r>
                          </m:sup>
                        </m:sSup>
                        <m:r>
                          <a:rPr lang="en-US" altLang="ko-KR" sz="2000" i="1">
                            <a:latin typeface="Cambria Math" panose="02040503050406030204" pitchFamily="18" charset="0"/>
                          </a:rPr>
                          <m:t>,</m:t>
                        </m:r>
                        <m:sSup>
                          <m:sSupPr>
                            <m:ctrlPr>
                              <a:rPr lang="en-US" altLang="ko-KR" sz="2000" i="1">
                                <a:latin typeface="Cambria Math" panose="02040503050406030204" pitchFamily="18" charset="0"/>
                              </a:rPr>
                            </m:ctrlPr>
                          </m:sSupPr>
                          <m:e>
                            <m:r>
                              <a:rPr lang="en-US" altLang="ko-KR" sz="2000" i="1">
                                <a:latin typeface="Cambria Math" panose="02040503050406030204" pitchFamily="18" charset="0"/>
                              </a:rPr>
                              <m:t>𝛼</m:t>
                            </m:r>
                          </m:e>
                          <m:sup>
                            <m:r>
                              <a:rPr lang="en-US" altLang="ko-KR" sz="2000" b="0" i="1" smtClean="0">
                                <a:latin typeface="Cambria Math" panose="02040503050406030204" pitchFamily="18" charset="0"/>
                              </a:rPr>
                              <m:t>0</m:t>
                            </m:r>
                            <m:r>
                              <a:rPr lang="en-US" altLang="ko-KR" sz="2000" i="1">
                                <a:latin typeface="Cambria Math" panose="02040503050406030204" pitchFamily="18" charset="0"/>
                              </a:rPr>
                              <m:t>×4</m:t>
                            </m:r>
                          </m:sup>
                        </m:sSup>
                        <m:r>
                          <a:rPr lang="en-US" altLang="ko-KR" sz="2000" i="1">
                            <a:latin typeface="Cambria Math" panose="02040503050406030204" pitchFamily="18" charset="0"/>
                          </a:rPr>
                          <m:t>,</m:t>
                        </m:r>
                        <m:sSup>
                          <m:sSupPr>
                            <m:ctrlPr>
                              <a:rPr lang="en-US" altLang="ko-KR" sz="2000" i="1">
                                <a:latin typeface="Cambria Math" panose="02040503050406030204" pitchFamily="18" charset="0"/>
                              </a:rPr>
                            </m:ctrlPr>
                          </m:sSupPr>
                          <m:e>
                            <m:r>
                              <a:rPr lang="en-US" altLang="ko-KR" sz="2000" i="1">
                                <a:latin typeface="Cambria Math" panose="02040503050406030204" pitchFamily="18" charset="0"/>
                              </a:rPr>
                              <m:t>𝛼</m:t>
                            </m:r>
                          </m:e>
                          <m:sup>
                            <m:r>
                              <a:rPr lang="en-US" altLang="ko-KR" sz="2000" b="0" i="1" smtClean="0">
                                <a:latin typeface="Cambria Math" panose="02040503050406030204" pitchFamily="18" charset="0"/>
                              </a:rPr>
                              <m:t>0</m:t>
                            </m:r>
                            <m:r>
                              <a:rPr lang="en-US" altLang="ko-KR" sz="2000" i="1">
                                <a:latin typeface="Cambria Math" panose="02040503050406030204" pitchFamily="18" charset="0"/>
                              </a:rPr>
                              <m:t>×8</m:t>
                            </m:r>
                          </m:sup>
                        </m:sSup>
                        <m:r>
                          <a:rPr lang="en-US" altLang="ko-KR" sz="2000" i="1">
                            <a:latin typeface="Cambria Math" panose="02040503050406030204" pitchFamily="18" charset="0"/>
                          </a:rPr>
                          <m:t>,</m:t>
                        </m:r>
                        <m:sSup>
                          <m:sSupPr>
                            <m:ctrlPr>
                              <a:rPr lang="en-US" altLang="ko-KR" sz="2000" i="1">
                                <a:latin typeface="Cambria Math" panose="02040503050406030204" pitchFamily="18" charset="0"/>
                              </a:rPr>
                            </m:ctrlPr>
                          </m:sSupPr>
                          <m:e>
                            <m:r>
                              <a:rPr lang="en-US" altLang="ko-KR" sz="2000" i="1">
                                <a:latin typeface="Cambria Math" panose="02040503050406030204" pitchFamily="18" charset="0"/>
                              </a:rPr>
                              <m:t>𝛼</m:t>
                            </m:r>
                          </m:e>
                          <m:sup>
                            <m:r>
                              <a:rPr lang="en-US" altLang="ko-KR" sz="2000" b="0" i="1" smtClean="0">
                                <a:latin typeface="Cambria Math" panose="02040503050406030204" pitchFamily="18" charset="0"/>
                              </a:rPr>
                              <m:t>0</m:t>
                            </m:r>
                            <m:r>
                              <a:rPr lang="en-US" altLang="ko-KR" sz="2000" i="1">
                                <a:latin typeface="Cambria Math" panose="02040503050406030204" pitchFamily="18" charset="0"/>
                              </a:rPr>
                              <m:t>×16</m:t>
                            </m:r>
                          </m:sup>
                        </m:sSup>
                        <m:r>
                          <a:rPr lang="en-US" altLang="ko-KR" sz="2000" i="1">
                            <a:latin typeface="Cambria Math" panose="02040503050406030204" pitchFamily="18" charset="0"/>
                          </a:rPr>
                          <m:t>,…</m:t>
                        </m:r>
                      </m:e>
                    </m:d>
                    <m:r>
                      <a:rPr lang="en-US" altLang="ko-KR" sz="2000" b="0" i="1" smtClean="0">
                        <a:latin typeface="Cambria Math" panose="02040503050406030204" pitchFamily="18" charset="0"/>
                      </a:rPr>
                      <m:t>=</m:t>
                    </m:r>
                    <m:d>
                      <m:dPr>
                        <m:begChr m:val="{"/>
                        <m:endChr m:val="}"/>
                        <m:ctrlPr>
                          <a:rPr lang="en-US" altLang="ko-KR" sz="2000" b="0" i="1" smtClean="0">
                            <a:latin typeface="Cambria Math" panose="02040503050406030204" pitchFamily="18" charset="0"/>
                          </a:rPr>
                        </m:ctrlPr>
                      </m:dPr>
                      <m:e>
                        <m:sSup>
                          <m:sSupPr>
                            <m:ctrlPr>
                              <a:rPr lang="en-US" altLang="ko-KR" sz="2000" b="0" i="1" smtClean="0">
                                <a:latin typeface="Cambria Math" panose="02040503050406030204" pitchFamily="18" charset="0"/>
                              </a:rPr>
                            </m:ctrlPr>
                          </m:sSupPr>
                          <m:e>
                            <m:r>
                              <a:rPr lang="en-US" altLang="ko-KR" sz="2000" b="0" i="1" smtClean="0">
                                <a:latin typeface="Cambria Math" panose="02040503050406030204" pitchFamily="18" charset="0"/>
                              </a:rPr>
                              <m:t>𝛼</m:t>
                            </m:r>
                          </m:e>
                          <m:sup>
                            <m:r>
                              <a:rPr lang="en-US" altLang="ko-KR" sz="2000" b="0" i="1" smtClean="0">
                                <a:latin typeface="Cambria Math" panose="02040503050406030204" pitchFamily="18" charset="0"/>
                              </a:rPr>
                              <m:t>0</m:t>
                            </m:r>
                          </m:sup>
                        </m:sSup>
                      </m:e>
                    </m:d>
                  </m:oMath>
                </a14:m>
                <a:endParaRPr lang="en-US" altLang="ko-KR" sz="2000" i="1" dirty="0" smtClean="0">
                  <a:latin typeface="Cambria Math" panose="02040503050406030204" pitchFamily="18" charset="0"/>
                </a:endParaRPr>
              </a:p>
              <a:p>
                <a:pPr lvl="2"/>
                <a14:m>
                  <m:oMath xmlns:m="http://schemas.openxmlformats.org/officeDocument/2006/math">
                    <m:d>
                      <m:dPr>
                        <m:begChr m:val="{"/>
                        <m:endChr m:val="}"/>
                        <m:ctrlPr>
                          <a:rPr lang="en-US" altLang="ko-KR" sz="2000" i="1">
                            <a:latin typeface="Cambria Math" panose="02040503050406030204" pitchFamily="18" charset="0"/>
                          </a:rPr>
                        </m:ctrlPr>
                      </m:dPr>
                      <m:e>
                        <m:sSup>
                          <m:sSupPr>
                            <m:ctrlPr>
                              <a:rPr lang="en-US" altLang="ko-KR" sz="2000" i="1">
                                <a:latin typeface="Cambria Math" panose="02040503050406030204" pitchFamily="18" charset="0"/>
                              </a:rPr>
                            </m:ctrlPr>
                          </m:sSupPr>
                          <m:e>
                            <m:r>
                              <a:rPr lang="en-US" altLang="ko-KR" sz="2000" i="1">
                                <a:latin typeface="Cambria Math" panose="02040503050406030204" pitchFamily="18" charset="0"/>
                              </a:rPr>
                              <m:t>𝛼</m:t>
                            </m:r>
                          </m:e>
                          <m:sup>
                            <m:r>
                              <a:rPr lang="en-US" altLang="ko-KR" sz="2000" i="1">
                                <a:latin typeface="Cambria Math" panose="02040503050406030204" pitchFamily="18" charset="0"/>
                              </a:rPr>
                              <m:t>1</m:t>
                            </m:r>
                          </m:sup>
                        </m:sSup>
                        <m:r>
                          <a:rPr lang="en-US" altLang="ko-KR" sz="2000" i="1">
                            <a:latin typeface="Cambria Math" panose="02040503050406030204" pitchFamily="18" charset="0"/>
                          </a:rPr>
                          <m:t>, </m:t>
                        </m:r>
                        <m:sSup>
                          <m:sSupPr>
                            <m:ctrlPr>
                              <a:rPr lang="en-US" altLang="ko-KR" sz="2000" i="1">
                                <a:latin typeface="Cambria Math" panose="02040503050406030204" pitchFamily="18" charset="0"/>
                              </a:rPr>
                            </m:ctrlPr>
                          </m:sSupPr>
                          <m:e>
                            <m:r>
                              <a:rPr lang="en-US" altLang="ko-KR" sz="2000" i="1">
                                <a:latin typeface="Cambria Math" panose="02040503050406030204" pitchFamily="18" charset="0"/>
                              </a:rPr>
                              <m:t>𝛼</m:t>
                            </m:r>
                          </m:e>
                          <m:sup>
                            <m:r>
                              <a:rPr lang="en-US" altLang="ko-KR" sz="2000" i="1">
                                <a:latin typeface="Cambria Math" panose="02040503050406030204" pitchFamily="18" charset="0"/>
                              </a:rPr>
                              <m:t>1×2</m:t>
                            </m:r>
                          </m:sup>
                        </m:sSup>
                        <m:r>
                          <a:rPr lang="en-US" altLang="ko-KR" sz="2000" i="1">
                            <a:latin typeface="Cambria Math" panose="02040503050406030204" pitchFamily="18" charset="0"/>
                          </a:rPr>
                          <m:t>,</m:t>
                        </m:r>
                        <m:sSup>
                          <m:sSupPr>
                            <m:ctrlPr>
                              <a:rPr lang="en-US" altLang="ko-KR" sz="2000" i="1">
                                <a:latin typeface="Cambria Math" panose="02040503050406030204" pitchFamily="18" charset="0"/>
                              </a:rPr>
                            </m:ctrlPr>
                          </m:sSupPr>
                          <m:e>
                            <m:r>
                              <a:rPr lang="en-US" altLang="ko-KR" sz="2000" i="1">
                                <a:latin typeface="Cambria Math" panose="02040503050406030204" pitchFamily="18" charset="0"/>
                              </a:rPr>
                              <m:t>𝛼</m:t>
                            </m:r>
                          </m:e>
                          <m:sup>
                            <m:r>
                              <a:rPr lang="en-US" altLang="ko-KR" sz="2000" i="1">
                                <a:latin typeface="Cambria Math" panose="02040503050406030204" pitchFamily="18" charset="0"/>
                              </a:rPr>
                              <m:t>1×4</m:t>
                            </m:r>
                          </m:sup>
                        </m:sSup>
                        <m:r>
                          <a:rPr lang="en-US" altLang="ko-KR" sz="2000" i="1">
                            <a:latin typeface="Cambria Math" panose="02040503050406030204" pitchFamily="18" charset="0"/>
                          </a:rPr>
                          <m:t>,</m:t>
                        </m:r>
                        <m:sSup>
                          <m:sSupPr>
                            <m:ctrlPr>
                              <a:rPr lang="en-US" altLang="ko-KR" sz="2000" i="1">
                                <a:latin typeface="Cambria Math" panose="02040503050406030204" pitchFamily="18" charset="0"/>
                              </a:rPr>
                            </m:ctrlPr>
                          </m:sSupPr>
                          <m:e>
                            <m:r>
                              <a:rPr lang="en-US" altLang="ko-KR" sz="2000" i="1">
                                <a:latin typeface="Cambria Math" panose="02040503050406030204" pitchFamily="18" charset="0"/>
                              </a:rPr>
                              <m:t>𝛼</m:t>
                            </m:r>
                          </m:e>
                          <m:sup>
                            <m:r>
                              <a:rPr lang="en-US" altLang="ko-KR" sz="2000" i="1">
                                <a:latin typeface="Cambria Math" panose="02040503050406030204" pitchFamily="18" charset="0"/>
                              </a:rPr>
                              <m:t>1×8</m:t>
                            </m:r>
                          </m:sup>
                        </m:sSup>
                        <m:r>
                          <a:rPr lang="en-US" altLang="ko-KR" sz="2000" i="1">
                            <a:latin typeface="Cambria Math" panose="02040503050406030204" pitchFamily="18" charset="0"/>
                          </a:rPr>
                          <m:t>,</m:t>
                        </m:r>
                        <m:sSup>
                          <m:sSupPr>
                            <m:ctrlPr>
                              <a:rPr lang="en-US" altLang="ko-KR" sz="2000" i="1">
                                <a:latin typeface="Cambria Math" panose="02040503050406030204" pitchFamily="18" charset="0"/>
                              </a:rPr>
                            </m:ctrlPr>
                          </m:sSupPr>
                          <m:e>
                            <m:r>
                              <a:rPr lang="en-US" altLang="ko-KR" sz="2000" i="1">
                                <a:latin typeface="Cambria Math" panose="02040503050406030204" pitchFamily="18" charset="0"/>
                              </a:rPr>
                              <m:t>𝛼</m:t>
                            </m:r>
                          </m:e>
                          <m:sup>
                            <m:r>
                              <a:rPr lang="en-US" altLang="ko-KR" sz="2000" i="1">
                                <a:latin typeface="Cambria Math" panose="02040503050406030204" pitchFamily="18" charset="0"/>
                              </a:rPr>
                              <m:t>1×16</m:t>
                            </m:r>
                          </m:sup>
                        </m:sSup>
                        <m:r>
                          <a:rPr lang="en-US" altLang="ko-KR" sz="2000" i="1">
                            <a:latin typeface="Cambria Math" panose="02040503050406030204" pitchFamily="18" charset="0"/>
                          </a:rPr>
                          <m:t>,…</m:t>
                        </m:r>
                      </m:e>
                    </m:d>
                  </m:oMath>
                </a14:m>
                <a:r>
                  <a:rPr lang="en-US" altLang="ko-KR" sz="2000" i="1" dirty="0">
                    <a:latin typeface="Cambria Math" panose="02040503050406030204" pitchFamily="18" charset="0"/>
                  </a:rPr>
                  <a:t/>
                </a:r>
                <a:br>
                  <a:rPr lang="en-US" altLang="ko-KR" sz="2000" i="1" dirty="0">
                    <a:latin typeface="Cambria Math" panose="02040503050406030204" pitchFamily="18" charset="0"/>
                  </a:rPr>
                </a:br>
                <a:r>
                  <a:rPr lang="en-US" altLang="ko-KR" sz="2000" i="1" dirty="0">
                    <a:latin typeface="Cambria Math" panose="02040503050406030204" pitchFamily="18" charset="0"/>
                  </a:rPr>
                  <a:t>     </a:t>
                </a:r>
                <a14:m>
                  <m:oMath xmlns:m="http://schemas.openxmlformats.org/officeDocument/2006/math">
                    <m:r>
                      <a:rPr lang="en-US" altLang="ko-KR" sz="2000" i="1">
                        <a:latin typeface="Cambria Math" panose="02040503050406030204" pitchFamily="18" charset="0"/>
                      </a:rPr>
                      <m:t>=</m:t>
                    </m:r>
                    <m:d>
                      <m:dPr>
                        <m:begChr m:val="{"/>
                        <m:endChr m:val="}"/>
                        <m:ctrlPr>
                          <a:rPr lang="en-US" altLang="ko-KR" sz="2000" i="1">
                            <a:latin typeface="Cambria Math" panose="02040503050406030204" pitchFamily="18" charset="0"/>
                          </a:rPr>
                        </m:ctrlPr>
                      </m:dPr>
                      <m:e>
                        <m:sSup>
                          <m:sSupPr>
                            <m:ctrlPr>
                              <a:rPr lang="en-US" altLang="ko-KR" sz="2000" i="1">
                                <a:latin typeface="Cambria Math" panose="02040503050406030204" pitchFamily="18" charset="0"/>
                              </a:rPr>
                            </m:ctrlPr>
                          </m:sSupPr>
                          <m:e>
                            <m:r>
                              <a:rPr lang="en-US" altLang="ko-KR" sz="2000" i="1">
                                <a:latin typeface="Cambria Math" panose="02040503050406030204" pitchFamily="18" charset="0"/>
                              </a:rPr>
                              <m:t>𝛼</m:t>
                            </m:r>
                          </m:e>
                          <m:sup>
                            <m:r>
                              <a:rPr lang="en-US" altLang="ko-KR" sz="2000" i="1">
                                <a:latin typeface="Cambria Math" panose="02040503050406030204" pitchFamily="18" charset="0"/>
                              </a:rPr>
                              <m:t>1</m:t>
                            </m:r>
                          </m:sup>
                        </m:sSup>
                        <m:r>
                          <a:rPr lang="en-US" altLang="ko-KR" sz="2000" i="1">
                            <a:latin typeface="Cambria Math" panose="02040503050406030204" pitchFamily="18" charset="0"/>
                          </a:rPr>
                          <m:t>, </m:t>
                        </m:r>
                        <m:sSup>
                          <m:sSupPr>
                            <m:ctrlPr>
                              <a:rPr lang="en-US" altLang="ko-KR" sz="2000" i="1">
                                <a:latin typeface="Cambria Math" panose="02040503050406030204" pitchFamily="18" charset="0"/>
                              </a:rPr>
                            </m:ctrlPr>
                          </m:sSupPr>
                          <m:e>
                            <m:r>
                              <a:rPr lang="en-US" altLang="ko-KR" sz="2000" i="1">
                                <a:latin typeface="Cambria Math" panose="02040503050406030204" pitchFamily="18" charset="0"/>
                              </a:rPr>
                              <m:t>𝛼</m:t>
                            </m:r>
                          </m:e>
                          <m:sup>
                            <m:r>
                              <a:rPr lang="en-US" altLang="ko-KR" sz="2000" i="1">
                                <a:latin typeface="Cambria Math" panose="02040503050406030204" pitchFamily="18" charset="0"/>
                              </a:rPr>
                              <m:t>2</m:t>
                            </m:r>
                          </m:sup>
                        </m:sSup>
                        <m:r>
                          <a:rPr lang="en-US" altLang="ko-KR" sz="2000" i="1">
                            <a:latin typeface="Cambria Math" panose="02040503050406030204" pitchFamily="18" charset="0"/>
                          </a:rPr>
                          <m:t>,</m:t>
                        </m:r>
                        <m:sSup>
                          <m:sSupPr>
                            <m:ctrlPr>
                              <a:rPr lang="en-US" altLang="ko-KR" sz="2000" i="1">
                                <a:latin typeface="Cambria Math" panose="02040503050406030204" pitchFamily="18" charset="0"/>
                              </a:rPr>
                            </m:ctrlPr>
                          </m:sSupPr>
                          <m:e>
                            <m:r>
                              <a:rPr lang="en-US" altLang="ko-KR" sz="2000" i="1">
                                <a:latin typeface="Cambria Math" panose="02040503050406030204" pitchFamily="18" charset="0"/>
                              </a:rPr>
                              <m:t>𝛼</m:t>
                            </m:r>
                          </m:e>
                          <m:sup>
                            <m:r>
                              <a:rPr lang="en-US" altLang="ko-KR" sz="2000" i="1">
                                <a:latin typeface="Cambria Math" panose="02040503050406030204" pitchFamily="18" charset="0"/>
                              </a:rPr>
                              <m:t>4</m:t>
                            </m:r>
                          </m:sup>
                        </m:sSup>
                        <m:r>
                          <a:rPr lang="en-US" altLang="ko-KR" sz="2000" i="1">
                            <a:latin typeface="Cambria Math" panose="02040503050406030204" pitchFamily="18" charset="0"/>
                          </a:rPr>
                          <m:t>,</m:t>
                        </m:r>
                        <m:sSup>
                          <m:sSupPr>
                            <m:ctrlPr>
                              <a:rPr lang="en-US" altLang="ko-KR" sz="2000" i="1">
                                <a:latin typeface="Cambria Math" panose="02040503050406030204" pitchFamily="18" charset="0"/>
                              </a:rPr>
                            </m:ctrlPr>
                          </m:sSupPr>
                          <m:e>
                            <m:r>
                              <a:rPr lang="en-US" altLang="ko-KR" sz="2000" i="1">
                                <a:latin typeface="Cambria Math" panose="02040503050406030204" pitchFamily="18" charset="0"/>
                              </a:rPr>
                              <m:t>𝛼</m:t>
                            </m:r>
                          </m:e>
                          <m:sup>
                            <m:r>
                              <a:rPr lang="en-US" altLang="ko-KR" sz="2000" i="1">
                                <a:latin typeface="Cambria Math" panose="02040503050406030204" pitchFamily="18" charset="0"/>
                              </a:rPr>
                              <m:t>1</m:t>
                            </m:r>
                          </m:sup>
                        </m:sSup>
                        <m:r>
                          <a:rPr lang="en-US" altLang="ko-KR" sz="2000" i="1">
                            <a:latin typeface="Cambria Math" panose="02040503050406030204" pitchFamily="18" charset="0"/>
                          </a:rPr>
                          <m:t>,</m:t>
                        </m:r>
                        <m:sSup>
                          <m:sSupPr>
                            <m:ctrlPr>
                              <a:rPr lang="en-US" altLang="ko-KR" sz="2000" i="1">
                                <a:latin typeface="Cambria Math" panose="02040503050406030204" pitchFamily="18" charset="0"/>
                              </a:rPr>
                            </m:ctrlPr>
                          </m:sSupPr>
                          <m:e>
                            <m:r>
                              <a:rPr lang="en-US" altLang="ko-KR" sz="2000" i="1">
                                <a:latin typeface="Cambria Math" panose="02040503050406030204" pitchFamily="18" charset="0"/>
                              </a:rPr>
                              <m:t>𝛼</m:t>
                            </m:r>
                          </m:e>
                          <m:sup>
                            <m:r>
                              <a:rPr lang="en-US" altLang="ko-KR" sz="2000" i="1">
                                <a:latin typeface="Cambria Math" panose="02040503050406030204" pitchFamily="18" charset="0"/>
                              </a:rPr>
                              <m:t>2</m:t>
                            </m:r>
                          </m:sup>
                        </m:sSup>
                        <m:r>
                          <a:rPr lang="en-US" altLang="ko-KR" sz="2000" i="1">
                            <a:latin typeface="Cambria Math" panose="02040503050406030204" pitchFamily="18" charset="0"/>
                          </a:rPr>
                          <m:t>,</m:t>
                        </m:r>
                        <m:sSup>
                          <m:sSupPr>
                            <m:ctrlPr>
                              <a:rPr lang="en-US" altLang="ko-KR" sz="2000" i="1">
                                <a:latin typeface="Cambria Math" panose="02040503050406030204" pitchFamily="18" charset="0"/>
                              </a:rPr>
                            </m:ctrlPr>
                          </m:sSupPr>
                          <m:e>
                            <m:r>
                              <a:rPr lang="en-US" altLang="ko-KR" sz="2000" i="1">
                                <a:latin typeface="Cambria Math" panose="02040503050406030204" pitchFamily="18" charset="0"/>
                              </a:rPr>
                              <m:t>𝛼</m:t>
                            </m:r>
                          </m:e>
                          <m:sup>
                            <m:r>
                              <a:rPr lang="en-US" altLang="ko-KR" sz="2000" i="1">
                                <a:latin typeface="Cambria Math" panose="02040503050406030204" pitchFamily="18" charset="0"/>
                              </a:rPr>
                              <m:t>4</m:t>
                            </m:r>
                          </m:sup>
                        </m:sSup>
                        <m:r>
                          <a:rPr lang="en-US" altLang="ko-KR" sz="2000" i="1">
                            <a:latin typeface="Cambria Math" panose="02040503050406030204" pitchFamily="18" charset="0"/>
                          </a:rPr>
                          <m:t>,…</m:t>
                        </m:r>
                      </m:e>
                    </m:d>
                    <m:r>
                      <a:rPr lang="en-US" altLang="ko-KR" sz="2000" i="1">
                        <a:latin typeface="Cambria Math" panose="02040503050406030204" pitchFamily="18" charset="0"/>
                      </a:rPr>
                      <m:t>=</m:t>
                    </m:r>
                    <m:d>
                      <m:dPr>
                        <m:begChr m:val="{"/>
                        <m:endChr m:val="}"/>
                        <m:ctrlPr>
                          <a:rPr lang="en-US" altLang="ko-KR" sz="2000" i="1">
                            <a:latin typeface="Cambria Math" panose="02040503050406030204" pitchFamily="18" charset="0"/>
                          </a:rPr>
                        </m:ctrlPr>
                      </m:dPr>
                      <m:e>
                        <m:sSup>
                          <m:sSupPr>
                            <m:ctrlPr>
                              <a:rPr lang="en-US" altLang="ko-KR" sz="2000" i="1">
                                <a:latin typeface="Cambria Math" panose="02040503050406030204" pitchFamily="18" charset="0"/>
                              </a:rPr>
                            </m:ctrlPr>
                          </m:sSupPr>
                          <m:e>
                            <m:r>
                              <a:rPr lang="en-US" altLang="ko-KR" sz="2000" i="1">
                                <a:latin typeface="Cambria Math" panose="02040503050406030204" pitchFamily="18" charset="0"/>
                              </a:rPr>
                              <m:t>𝛼</m:t>
                            </m:r>
                          </m:e>
                          <m:sup>
                            <m:r>
                              <a:rPr lang="en-US" altLang="ko-KR" sz="2000" i="1">
                                <a:latin typeface="Cambria Math" panose="02040503050406030204" pitchFamily="18" charset="0"/>
                              </a:rPr>
                              <m:t>1</m:t>
                            </m:r>
                          </m:sup>
                        </m:sSup>
                        <m:r>
                          <a:rPr lang="en-US" altLang="ko-KR" sz="2000" i="1">
                            <a:latin typeface="Cambria Math" panose="02040503050406030204" pitchFamily="18" charset="0"/>
                          </a:rPr>
                          <m:t>, </m:t>
                        </m:r>
                        <m:sSup>
                          <m:sSupPr>
                            <m:ctrlPr>
                              <a:rPr lang="en-US" altLang="ko-KR" sz="2000" i="1">
                                <a:latin typeface="Cambria Math" panose="02040503050406030204" pitchFamily="18" charset="0"/>
                              </a:rPr>
                            </m:ctrlPr>
                          </m:sSupPr>
                          <m:e>
                            <m:r>
                              <a:rPr lang="en-US" altLang="ko-KR" sz="2000" i="1">
                                <a:latin typeface="Cambria Math" panose="02040503050406030204" pitchFamily="18" charset="0"/>
                              </a:rPr>
                              <m:t>𝛼</m:t>
                            </m:r>
                          </m:e>
                          <m:sup>
                            <m:r>
                              <a:rPr lang="en-US" altLang="ko-KR" sz="2000" i="1">
                                <a:latin typeface="Cambria Math" panose="02040503050406030204" pitchFamily="18" charset="0"/>
                              </a:rPr>
                              <m:t>2</m:t>
                            </m:r>
                          </m:sup>
                        </m:sSup>
                        <m:r>
                          <a:rPr lang="en-US" altLang="ko-KR" sz="2000" i="1">
                            <a:latin typeface="Cambria Math" panose="02040503050406030204" pitchFamily="18" charset="0"/>
                          </a:rPr>
                          <m:t>,</m:t>
                        </m:r>
                        <m:sSup>
                          <m:sSupPr>
                            <m:ctrlPr>
                              <a:rPr lang="en-US" altLang="ko-KR" sz="2000" i="1">
                                <a:latin typeface="Cambria Math" panose="02040503050406030204" pitchFamily="18" charset="0"/>
                              </a:rPr>
                            </m:ctrlPr>
                          </m:sSupPr>
                          <m:e>
                            <m:r>
                              <a:rPr lang="en-US" altLang="ko-KR" sz="2000" i="1">
                                <a:latin typeface="Cambria Math" panose="02040503050406030204" pitchFamily="18" charset="0"/>
                              </a:rPr>
                              <m:t>𝛼</m:t>
                            </m:r>
                          </m:e>
                          <m:sup>
                            <m:r>
                              <a:rPr lang="en-US" altLang="ko-KR" sz="2000" i="1">
                                <a:latin typeface="Cambria Math" panose="02040503050406030204" pitchFamily="18" charset="0"/>
                              </a:rPr>
                              <m:t>4</m:t>
                            </m:r>
                          </m:sup>
                        </m:sSup>
                      </m:e>
                    </m:d>
                  </m:oMath>
                </a14:m>
                <a:r>
                  <a:rPr lang="en-US" altLang="ko-KR" sz="2000" dirty="0"/>
                  <a:t/>
                </a:r>
                <a:br>
                  <a:rPr lang="en-US" altLang="ko-KR" sz="2000" dirty="0"/>
                </a:br>
                <a:r>
                  <a:rPr lang="en-US" altLang="ko-KR" sz="2000" dirty="0" smtClean="0"/>
                  <a:t>since </a:t>
                </a:r>
                <a14:m>
                  <m:oMath xmlns:m="http://schemas.openxmlformats.org/officeDocument/2006/math">
                    <m:sSup>
                      <m:sSupPr>
                        <m:ctrlPr>
                          <a:rPr lang="en-US" altLang="ko-KR" sz="2000" i="1">
                            <a:latin typeface="Cambria Math" panose="02040503050406030204" pitchFamily="18" charset="0"/>
                          </a:rPr>
                        </m:ctrlPr>
                      </m:sSupPr>
                      <m:e>
                        <m:r>
                          <a:rPr lang="en-US" altLang="ko-KR" sz="2000" i="1">
                            <a:latin typeface="Cambria Math" panose="02040503050406030204" pitchFamily="18" charset="0"/>
                          </a:rPr>
                          <m:t>𝛼</m:t>
                        </m:r>
                      </m:e>
                      <m:sup>
                        <m:sSup>
                          <m:sSupPr>
                            <m:ctrlPr>
                              <a:rPr lang="en-US" altLang="ko-KR" sz="2000" b="0" i="1" smtClean="0">
                                <a:latin typeface="Cambria Math" panose="02040503050406030204" pitchFamily="18" charset="0"/>
                              </a:rPr>
                            </m:ctrlPr>
                          </m:sSupPr>
                          <m:e>
                            <m:r>
                              <a:rPr lang="en-US" altLang="ko-KR" sz="2000" b="0" i="1" smtClean="0">
                                <a:latin typeface="Cambria Math" panose="02040503050406030204" pitchFamily="18" charset="0"/>
                              </a:rPr>
                              <m:t>2</m:t>
                            </m:r>
                          </m:e>
                          <m:sup>
                            <m:r>
                              <a:rPr lang="en-US" altLang="ko-KR" sz="2000" b="0" i="1" smtClean="0">
                                <a:latin typeface="Cambria Math" panose="02040503050406030204" pitchFamily="18" charset="0"/>
                              </a:rPr>
                              <m:t>3</m:t>
                            </m:r>
                          </m:sup>
                        </m:sSup>
                        <m:r>
                          <a:rPr lang="en-US" altLang="ko-KR" sz="2000" b="0" i="1" smtClean="0">
                            <a:latin typeface="Cambria Math" panose="02040503050406030204" pitchFamily="18" charset="0"/>
                          </a:rPr>
                          <m:t>−1</m:t>
                        </m:r>
                      </m:sup>
                    </m:sSup>
                    <m:r>
                      <a:rPr lang="en-US" altLang="ko-KR" sz="2000" i="1">
                        <a:latin typeface="Cambria Math" panose="02040503050406030204" pitchFamily="18" charset="0"/>
                      </a:rPr>
                      <m:t>=</m:t>
                    </m:r>
                    <m:sSup>
                      <m:sSupPr>
                        <m:ctrlPr>
                          <a:rPr lang="en-US" altLang="ko-KR" sz="2000" i="1">
                            <a:latin typeface="Cambria Math" panose="02040503050406030204" pitchFamily="18" charset="0"/>
                          </a:rPr>
                        </m:ctrlPr>
                      </m:sSupPr>
                      <m:e>
                        <m:r>
                          <a:rPr lang="en-US" altLang="ko-KR" sz="2000" i="1">
                            <a:latin typeface="Cambria Math" panose="02040503050406030204" pitchFamily="18" charset="0"/>
                          </a:rPr>
                          <m:t>𝛼</m:t>
                        </m:r>
                      </m:e>
                      <m:sup>
                        <m:r>
                          <a:rPr lang="en-US" altLang="ko-KR" sz="2000" i="1">
                            <a:latin typeface="Cambria Math" panose="02040503050406030204" pitchFamily="18" charset="0"/>
                          </a:rPr>
                          <m:t>7</m:t>
                        </m:r>
                      </m:sup>
                    </m:sSup>
                    <m:r>
                      <a:rPr lang="en-US" altLang="ko-KR" sz="2000" i="1">
                        <a:latin typeface="Cambria Math" panose="02040503050406030204" pitchFamily="18" charset="0"/>
                      </a:rPr>
                      <m:t>=1</m:t>
                    </m:r>
                  </m:oMath>
                </a14:m>
                <a:r>
                  <a:rPr lang="ko-KR" altLang="en-US" sz="2000" dirty="0"/>
                  <a:t> </a:t>
                </a:r>
                <a:r>
                  <a:rPr lang="en-US" altLang="ko-KR" sz="2000" dirty="0"/>
                  <a:t>in </a:t>
                </a:r>
                <a14:m>
                  <m:oMath xmlns:m="http://schemas.openxmlformats.org/officeDocument/2006/math">
                    <m:r>
                      <m:rPr>
                        <m:sty m:val="p"/>
                      </m:rPr>
                      <a:rPr lang="en-US" altLang="ko-KR" sz="2000" i="0">
                        <a:latin typeface="Cambria Math" panose="02040503050406030204" pitchFamily="18" charset="0"/>
                      </a:rPr>
                      <m:t>GF</m:t>
                    </m:r>
                    <m:d>
                      <m:dPr>
                        <m:ctrlPr>
                          <a:rPr lang="en-US" altLang="ko-KR" sz="2000" i="1">
                            <a:latin typeface="Cambria Math" panose="02040503050406030204" pitchFamily="18" charset="0"/>
                          </a:rPr>
                        </m:ctrlPr>
                      </m:dPr>
                      <m:e>
                        <m:sSup>
                          <m:sSupPr>
                            <m:ctrlPr>
                              <a:rPr lang="en-US" altLang="ko-KR" sz="2000" i="1">
                                <a:latin typeface="Cambria Math" panose="02040503050406030204" pitchFamily="18" charset="0"/>
                              </a:rPr>
                            </m:ctrlPr>
                          </m:sSupPr>
                          <m:e>
                            <m:r>
                              <a:rPr lang="en-US" altLang="ko-KR" sz="2000" i="1">
                                <a:latin typeface="Cambria Math" panose="02040503050406030204" pitchFamily="18" charset="0"/>
                              </a:rPr>
                              <m:t>2</m:t>
                            </m:r>
                          </m:e>
                          <m:sup>
                            <m:r>
                              <a:rPr lang="en-US" altLang="ko-KR" sz="2000" i="1">
                                <a:latin typeface="Cambria Math" panose="02040503050406030204" pitchFamily="18" charset="0"/>
                              </a:rPr>
                              <m:t>3</m:t>
                            </m:r>
                          </m:sup>
                        </m:sSup>
                      </m:e>
                    </m:d>
                  </m:oMath>
                </a14:m>
                <a:r>
                  <a:rPr lang="en-US" altLang="ko-KR" sz="2000" dirty="0" smtClean="0"/>
                  <a:t>,</a:t>
                </a:r>
                <a:r>
                  <a:rPr lang="ko-KR" altLang="en-US" sz="2000" dirty="0" smtClean="0"/>
                  <a:t> </a:t>
                </a:r>
                <a:r>
                  <a:rPr lang="en-US" altLang="ko-KR" sz="2000" dirty="0" smtClean="0"/>
                  <a:t>then </a:t>
                </a:r>
                <a14:m>
                  <m:oMath xmlns:m="http://schemas.openxmlformats.org/officeDocument/2006/math">
                    <m:sSup>
                      <m:sSupPr>
                        <m:ctrlPr>
                          <a:rPr lang="en-US" altLang="ko-KR" sz="2000" i="1">
                            <a:latin typeface="Cambria Math" panose="02040503050406030204" pitchFamily="18" charset="0"/>
                          </a:rPr>
                        </m:ctrlPr>
                      </m:sSupPr>
                      <m:e>
                        <m:r>
                          <a:rPr lang="en-US" altLang="ko-KR" sz="2000" i="1">
                            <a:latin typeface="Cambria Math" panose="02040503050406030204" pitchFamily="18" charset="0"/>
                          </a:rPr>
                          <m:t>𝛼</m:t>
                        </m:r>
                      </m:e>
                      <m:sup>
                        <m:r>
                          <a:rPr lang="en-US" altLang="ko-KR" sz="2000" i="1">
                            <a:latin typeface="Cambria Math" panose="02040503050406030204" pitchFamily="18" charset="0"/>
                          </a:rPr>
                          <m:t>8</m:t>
                        </m:r>
                      </m:sup>
                    </m:sSup>
                    <m:r>
                      <a:rPr lang="en-US" altLang="ko-KR" sz="2000" i="1">
                        <a:latin typeface="Cambria Math" panose="02040503050406030204" pitchFamily="18" charset="0"/>
                      </a:rPr>
                      <m:t>=</m:t>
                    </m:r>
                    <m:r>
                      <a:rPr lang="en-US" altLang="ko-KR" sz="2000" i="1">
                        <a:latin typeface="Cambria Math" panose="02040503050406030204" pitchFamily="18" charset="0"/>
                      </a:rPr>
                      <m:t>𝛼</m:t>
                    </m:r>
                  </m:oMath>
                </a14:m>
                <a:r>
                  <a:rPr lang="en-US" altLang="ko-KR" sz="2000" dirty="0"/>
                  <a:t>, </a:t>
                </a:r>
                <a14:m>
                  <m:oMath xmlns:m="http://schemas.openxmlformats.org/officeDocument/2006/math">
                    <m:sSup>
                      <m:sSupPr>
                        <m:ctrlPr>
                          <a:rPr lang="en-US" altLang="ko-KR" sz="2000" i="1">
                            <a:latin typeface="Cambria Math" panose="02040503050406030204" pitchFamily="18" charset="0"/>
                          </a:rPr>
                        </m:ctrlPr>
                      </m:sSupPr>
                      <m:e>
                        <m:r>
                          <a:rPr lang="en-US" altLang="ko-KR" sz="2000" i="1">
                            <a:latin typeface="Cambria Math" panose="02040503050406030204" pitchFamily="18" charset="0"/>
                          </a:rPr>
                          <m:t>𝛼</m:t>
                        </m:r>
                      </m:e>
                      <m:sup>
                        <m:r>
                          <a:rPr lang="en-US" altLang="ko-KR" sz="2000" i="1">
                            <a:latin typeface="Cambria Math" panose="02040503050406030204" pitchFamily="18" charset="0"/>
                          </a:rPr>
                          <m:t>16</m:t>
                        </m:r>
                      </m:sup>
                    </m:sSup>
                    <m:r>
                      <a:rPr lang="en-US" altLang="ko-KR" sz="2000" i="1">
                        <a:latin typeface="Cambria Math" panose="02040503050406030204" pitchFamily="18" charset="0"/>
                      </a:rPr>
                      <m:t>=</m:t>
                    </m:r>
                    <m:sSup>
                      <m:sSupPr>
                        <m:ctrlPr>
                          <a:rPr lang="en-US" altLang="ko-KR" sz="2000" i="1">
                            <a:latin typeface="Cambria Math" panose="02040503050406030204" pitchFamily="18" charset="0"/>
                          </a:rPr>
                        </m:ctrlPr>
                      </m:sSupPr>
                      <m:e>
                        <m:r>
                          <a:rPr lang="en-US" altLang="ko-KR" sz="2000" i="1">
                            <a:latin typeface="Cambria Math" panose="02040503050406030204" pitchFamily="18" charset="0"/>
                          </a:rPr>
                          <m:t>𝛼</m:t>
                        </m:r>
                      </m:e>
                      <m:sup>
                        <m:r>
                          <a:rPr lang="en-US" altLang="ko-KR" sz="2000" i="1">
                            <a:latin typeface="Cambria Math" panose="02040503050406030204" pitchFamily="18" charset="0"/>
                          </a:rPr>
                          <m:t>2</m:t>
                        </m:r>
                      </m:sup>
                    </m:sSup>
                  </m:oMath>
                </a14:m>
                <a:r>
                  <a:rPr lang="en-US" altLang="ko-KR" sz="2000" dirty="0"/>
                  <a:t>, …</a:t>
                </a:r>
              </a:p>
              <a:p>
                <a:pPr lvl="2"/>
                <a14:m>
                  <m:oMath xmlns:m="http://schemas.openxmlformats.org/officeDocument/2006/math">
                    <m:d>
                      <m:dPr>
                        <m:begChr m:val="{"/>
                        <m:endChr m:val="}"/>
                        <m:ctrlPr>
                          <a:rPr lang="en-US" altLang="ko-KR" sz="2000" i="1">
                            <a:latin typeface="Cambria Math" panose="02040503050406030204" pitchFamily="18" charset="0"/>
                          </a:rPr>
                        </m:ctrlPr>
                      </m:dPr>
                      <m:e>
                        <m:sSup>
                          <m:sSupPr>
                            <m:ctrlPr>
                              <a:rPr lang="en-US" altLang="ko-KR" sz="2000" i="1">
                                <a:latin typeface="Cambria Math" panose="02040503050406030204" pitchFamily="18" charset="0"/>
                              </a:rPr>
                            </m:ctrlPr>
                          </m:sSupPr>
                          <m:e>
                            <m:r>
                              <a:rPr lang="en-US" altLang="ko-KR" sz="2000" i="1">
                                <a:latin typeface="Cambria Math" panose="02040503050406030204" pitchFamily="18" charset="0"/>
                              </a:rPr>
                              <m:t>𝛼</m:t>
                            </m:r>
                          </m:e>
                          <m:sup>
                            <m:r>
                              <a:rPr lang="en-US" altLang="ko-KR" sz="2000" i="1">
                                <a:latin typeface="Cambria Math" panose="02040503050406030204" pitchFamily="18" charset="0"/>
                              </a:rPr>
                              <m:t>3</m:t>
                            </m:r>
                          </m:sup>
                        </m:sSup>
                        <m:r>
                          <a:rPr lang="en-US" altLang="ko-KR" sz="2000" i="1">
                            <a:latin typeface="Cambria Math" panose="02040503050406030204" pitchFamily="18" charset="0"/>
                          </a:rPr>
                          <m:t>, </m:t>
                        </m:r>
                        <m:sSup>
                          <m:sSupPr>
                            <m:ctrlPr>
                              <a:rPr lang="en-US" altLang="ko-KR" sz="2000" i="1">
                                <a:latin typeface="Cambria Math" panose="02040503050406030204" pitchFamily="18" charset="0"/>
                              </a:rPr>
                            </m:ctrlPr>
                          </m:sSupPr>
                          <m:e>
                            <m:r>
                              <a:rPr lang="en-US" altLang="ko-KR" sz="2000" i="1">
                                <a:latin typeface="Cambria Math" panose="02040503050406030204" pitchFamily="18" charset="0"/>
                              </a:rPr>
                              <m:t>𝛼</m:t>
                            </m:r>
                          </m:e>
                          <m:sup>
                            <m:r>
                              <a:rPr lang="en-US" altLang="ko-KR" sz="2000" i="1">
                                <a:latin typeface="Cambria Math" panose="02040503050406030204" pitchFamily="18" charset="0"/>
                              </a:rPr>
                              <m:t>3×2</m:t>
                            </m:r>
                          </m:sup>
                        </m:sSup>
                        <m:r>
                          <a:rPr lang="en-US" altLang="ko-KR" sz="2000" i="1">
                            <a:latin typeface="Cambria Math" panose="02040503050406030204" pitchFamily="18" charset="0"/>
                          </a:rPr>
                          <m:t>,</m:t>
                        </m:r>
                        <m:sSup>
                          <m:sSupPr>
                            <m:ctrlPr>
                              <a:rPr lang="en-US" altLang="ko-KR" sz="2000" i="1">
                                <a:latin typeface="Cambria Math" panose="02040503050406030204" pitchFamily="18" charset="0"/>
                              </a:rPr>
                            </m:ctrlPr>
                          </m:sSupPr>
                          <m:e>
                            <m:r>
                              <a:rPr lang="en-US" altLang="ko-KR" sz="2000" i="1">
                                <a:latin typeface="Cambria Math" panose="02040503050406030204" pitchFamily="18" charset="0"/>
                              </a:rPr>
                              <m:t>𝛼</m:t>
                            </m:r>
                          </m:e>
                          <m:sup>
                            <m:r>
                              <a:rPr lang="en-US" altLang="ko-KR" sz="2000" i="1">
                                <a:latin typeface="Cambria Math" panose="02040503050406030204" pitchFamily="18" charset="0"/>
                              </a:rPr>
                              <m:t>3×4</m:t>
                            </m:r>
                          </m:sup>
                        </m:sSup>
                        <m:r>
                          <a:rPr lang="en-US" altLang="ko-KR" sz="2000" i="1">
                            <a:latin typeface="Cambria Math" panose="02040503050406030204" pitchFamily="18" charset="0"/>
                          </a:rPr>
                          <m:t>,</m:t>
                        </m:r>
                        <m:sSup>
                          <m:sSupPr>
                            <m:ctrlPr>
                              <a:rPr lang="en-US" altLang="ko-KR" sz="2000" i="1">
                                <a:latin typeface="Cambria Math" panose="02040503050406030204" pitchFamily="18" charset="0"/>
                              </a:rPr>
                            </m:ctrlPr>
                          </m:sSupPr>
                          <m:e>
                            <m:r>
                              <a:rPr lang="en-US" altLang="ko-KR" sz="2000" i="1">
                                <a:latin typeface="Cambria Math" panose="02040503050406030204" pitchFamily="18" charset="0"/>
                              </a:rPr>
                              <m:t>𝛼</m:t>
                            </m:r>
                          </m:e>
                          <m:sup>
                            <m:r>
                              <a:rPr lang="en-US" altLang="ko-KR" sz="2000" i="1">
                                <a:latin typeface="Cambria Math" panose="02040503050406030204" pitchFamily="18" charset="0"/>
                              </a:rPr>
                              <m:t>3×8</m:t>
                            </m:r>
                          </m:sup>
                        </m:sSup>
                        <m:r>
                          <a:rPr lang="en-US" altLang="ko-KR" sz="2000" i="1">
                            <a:latin typeface="Cambria Math" panose="02040503050406030204" pitchFamily="18" charset="0"/>
                          </a:rPr>
                          <m:t>,</m:t>
                        </m:r>
                        <m:sSup>
                          <m:sSupPr>
                            <m:ctrlPr>
                              <a:rPr lang="en-US" altLang="ko-KR" sz="2000" i="1">
                                <a:latin typeface="Cambria Math" panose="02040503050406030204" pitchFamily="18" charset="0"/>
                              </a:rPr>
                            </m:ctrlPr>
                          </m:sSupPr>
                          <m:e>
                            <m:r>
                              <a:rPr lang="en-US" altLang="ko-KR" sz="2000" i="1">
                                <a:latin typeface="Cambria Math" panose="02040503050406030204" pitchFamily="18" charset="0"/>
                              </a:rPr>
                              <m:t>𝛼</m:t>
                            </m:r>
                          </m:e>
                          <m:sup>
                            <m:r>
                              <a:rPr lang="en-US" altLang="ko-KR" sz="2000" i="1">
                                <a:latin typeface="Cambria Math" panose="02040503050406030204" pitchFamily="18" charset="0"/>
                              </a:rPr>
                              <m:t>3×16</m:t>
                            </m:r>
                          </m:sup>
                        </m:sSup>
                        <m:r>
                          <a:rPr lang="en-US" altLang="ko-KR" sz="2000" i="1">
                            <a:latin typeface="Cambria Math" panose="02040503050406030204" pitchFamily="18" charset="0"/>
                          </a:rPr>
                          <m:t>,…</m:t>
                        </m:r>
                      </m:e>
                    </m:d>
                  </m:oMath>
                </a14:m>
                <a:r>
                  <a:rPr lang="en-US" altLang="ko-KR" sz="2000" dirty="0"/>
                  <a:t/>
                </a:r>
                <a:br>
                  <a:rPr lang="en-US" altLang="ko-KR" sz="2000" dirty="0"/>
                </a:br>
                <a:r>
                  <a:rPr lang="en-US" altLang="ko-KR" sz="2000" dirty="0"/>
                  <a:t>     </a:t>
                </a:r>
                <a14:m>
                  <m:oMath xmlns:m="http://schemas.openxmlformats.org/officeDocument/2006/math">
                    <m:r>
                      <a:rPr lang="en-US" altLang="ko-KR" sz="2000" i="1">
                        <a:latin typeface="Cambria Math" panose="02040503050406030204" pitchFamily="18" charset="0"/>
                      </a:rPr>
                      <m:t>=</m:t>
                    </m:r>
                    <m:d>
                      <m:dPr>
                        <m:begChr m:val="{"/>
                        <m:endChr m:val="}"/>
                        <m:ctrlPr>
                          <a:rPr lang="en-US" altLang="ko-KR" sz="2000" i="1">
                            <a:latin typeface="Cambria Math" panose="02040503050406030204" pitchFamily="18" charset="0"/>
                          </a:rPr>
                        </m:ctrlPr>
                      </m:dPr>
                      <m:e>
                        <m:sSup>
                          <m:sSupPr>
                            <m:ctrlPr>
                              <a:rPr lang="en-US" altLang="ko-KR" sz="2000" i="1">
                                <a:latin typeface="Cambria Math" panose="02040503050406030204" pitchFamily="18" charset="0"/>
                              </a:rPr>
                            </m:ctrlPr>
                          </m:sSupPr>
                          <m:e>
                            <m:r>
                              <a:rPr lang="en-US" altLang="ko-KR" sz="2000" i="1">
                                <a:latin typeface="Cambria Math" panose="02040503050406030204" pitchFamily="18" charset="0"/>
                              </a:rPr>
                              <m:t>𝛼</m:t>
                            </m:r>
                          </m:e>
                          <m:sup>
                            <m:r>
                              <a:rPr lang="en-US" altLang="ko-KR" sz="2000" i="1">
                                <a:latin typeface="Cambria Math" panose="02040503050406030204" pitchFamily="18" charset="0"/>
                              </a:rPr>
                              <m:t>3</m:t>
                            </m:r>
                          </m:sup>
                        </m:sSup>
                        <m:r>
                          <a:rPr lang="en-US" altLang="ko-KR" sz="2000" i="1">
                            <a:latin typeface="Cambria Math" panose="02040503050406030204" pitchFamily="18" charset="0"/>
                          </a:rPr>
                          <m:t>, </m:t>
                        </m:r>
                        <m:sSup>
                          <m:sSupPr>
                            <m:ctrlPr>
                              <a:rPr lang="en-US" altLang="ko-KR" sz="2000" i="1">
                                <a:latin typeface="Cambria Math" panose="02040503050406030204" pitchFamily="18" charset="0"/>
                              </a:rPr>
                            </m:ctrlPr>
                          </m:sSupPr>
                          <m:e>
                            <m:r>
                              <a:rPr lang="en-US" altLang="ko-KR" sz="2000" i="1">
                                <a:latin typeface="Cambria Math" panose="02040503050406030204" pitchFamily="18" charset="0"/>
                              </a:rPr>
                              <m:t>𝛼</m:t>
                            </m:r>
                          </m:e>
                          <m:sup>
                            <m:r>
                              <a:rPr lang="en-US" altLang="ko-KR" sz="2000" i="1">
                                <a:latin typeface="Cambria Math" panose="02040503050406030204" pitchFamily="18" charset="0"/>
                              </a:rPr>
                              <m:t>6</m:t>
                            </m:r>
                          </m:sup>
                        </m:sSup>
                        <m:r>
                          <a:rPr lang="en-US" altLang="ko-KR" sz="2000" i="1">
                            <a:latin typeface="Cambria Math" panose="02040503050406030204" pitchFamily="18" charset="0"/>
                          </a:rPr>
                          <m:t>,</m:t>
                        </m:r>
                        <m:sSup>
                          <m:sSupPr>
                            <m:ctrlPr>
                              <a:rPr lang="en-US" altLang="ko-KR" sz="2000" i="1">
                                <a:latin typeface="Cambria Math" panose="02040503050406030204" pitchFamily="18" charset="0"/>
                              </a:rPr>
                            </m:ctrlPr>
                          </m:sSupPr>
                          <m:e>
                            <m:r>
                              <a:rPr lang="en-US" altLang="ko-KR" sz="2000" i="1">
                                <a:latin typeface="Cambria Math" panose="02040503050406030204" pitchFamily="18" charset="0"/>
                              </a:rPr>
                              <m:t>𝛼</m:t>
                            </m:r>
                          </m:e>
                          <m:sup>
                            <m:r>
                              <a:rPr lang="en-US" altLang="ko-KR" sz="2000" i="1">
                                <a:latin typeface="Cambria Math" panose="02040503050406030204" pitchFamily="18" charset="0"/>
                              </a:rPr>
                              <m:t>12</m:t>
                            </m:r>
                          </m:sup>
                        </m:sSup>
                        <m:r>
                          <a:rPr lang="en-US" altLang="ko-KR" sz="2000" i="1">
                            <a:latin typeface="Cambria Math" panose="02040503050406030204" pitchFamily="18" charset="0"/>
                          </a:rPr>
                          <m:t>,</m:t>
                        </m:r>
                        <m:sSup>
                          <m:sSupPr>
                            <m:ctrlPr>
                              <a:rPr lang="en-US" altLang="ko-KR" sz="2000" i="1">
                                <a:latin typeface="Cambria Math" panose="02040503050406030204" pitchFamily="18" charset="0"/>
                              </a:rPr>
                            </m:ctrlPr>
                          </m:sSupPr>
                          <m:e>
                            <m:r>
                              <a:rPr lang="en-US" altLang="ko-KR" sz="2000" i="1">
                                <a:latin typeface="Cambria Math" panose="02040503050406030204" pitchFamily="18" charset="0"/>
                              </a:rPr>
                              <m:t>𝛼</m:t>
                            </m:r>
                          </m:e>
                          <m:sup>
                            <m:r>
                              <a:rPr lang="en-US" altLang="ko-KR" sz="2000" i="1">
                                <a:latin typeface="Cambria Math" panose="02040503050406030204" pitchFamily="18" charset="0"/>
                              </a:rPr>
                              <m:t>24</m:t>
                            </m:r>
                          </m:sup>
                        </m:sSup>
                        <m:r>
                          <a:rPr lang="en-US" altLang="ko-KR" sz="2000" i="1">
                            <a:latin typeface="Cambria Math" panose="02040503050406030204" pitchFamily="18" charset="0"/>
                          </a:rPr>
                          <m:t>,</m:t>
                        </m:r>
                        <m:sSup>
                          <m:sSupPr>
                            <m:ctrlPr>
                              <a:rPr lang="en-US" altLang="ko-KR" sz="2000" i="1">
                                <a:latin typeface="Cambria Math" panose="02040503050406030204" pitchFamily="18" charset="0"/>
                              </a:rPr>
                            </m:ctrlPr>
                          </m:sSupPr>
                          <m:e>
                            <m:r>
                              <a:rPr lang="en-US" altLang="ko-KR" sz="2000" i="1">
                                <a:latin typeface="Cambria Math" panose="02040503050406030204" pitchFamily="18" charset="0"/>
                              </a:rPr>
                              <m:t>𝛼</m:t>
                            </m:r>
                          </m:e>
                          <m:sup>
                            <m:r>
                              <a:rPr lang="en-US" altLang="ko-KR" sz="2000" i="1">
                                <a:latin typeface="Cambria Math" panose="02040503050406030204" pitchFamily="18" charset="0"/>
                              </a:rPr>
                              <m:t>48</m:t>
                            </m:r>
                          </m:sup>
                        </m:sSup>
                        <m:r>
                          <a:rPr lang="en-US" altLang="ko-KR" sz="2000" i="1">
                            <a:latin typeface="Cambria Math" panose="02040503050406030204" pitchFamily="18" charset="0"/>
                          </a:rPr>
                          <m:t>,</m:t>
                        </m:r>
                        <m:sSup>
                          <m:sSupPr>
                            <m:ctrlPr>
                              <a:rPr lang="en-US" altLang="ko-KR" sz="2000" i="1">
                                <a:latin typeface="Cambria Math" panose="02040503050406030204" pitchFamily="18" charset="0"/>
                              </a:rPr>
                            </m:ctrlPr>
                          </m:sSupPr>
                          <m:e>
                            <m:r>
                              <a:rPr lang="en-US" altLang="ko-KR" sz="2000" i="1">
                                <a:latin typeface="Cambria Math" panose="02040503050406030204" pitchFamily="18" charset="0"/>
                              </a:rPr>
                              <m:t>𝛼</m:t>
                            </m:r>
                          </m:e>
                          <m:sup>
                            <m:r>
                              <a:rPr lang="en-US" altLang="ko-KR" sz="2000" i="1">
                                <a:latin typeface="Cambria Math" panose="02040503050406030204" pitchFamily="18" charset="0"/>
                              </a:rPr>
                              <m:t>96</m:t>
                            </m:r>
                          </m:sup>
                        </m:sSup>
                        <m:r>
                          <a:rPr lang="en-US" altLang="ko-KR" sz="2000" i="1">
                            <a:latin typeface="Cambria Math" panose="02040503050406030204" pitchFamily="18" charset="0"/>
                          </a:rPr>
                          <m:t>,…</m:t>
                        </m:r>
                      </m:e>
                    </m:d>
                    <m:r>
                      <a:rPr lang="en-US" altLang="ko-KR" sz="2000" i="1">
                        <a:latin typeface="Cambria Math" panose="02040503050406030204" pitchFamily="18" charset="0"/>
                      </a:rPr>
                      <m:t>=</m:t>
                    </m:r>
                    <m:d>
                      <m:dPr>
                        <m:begChr m:val="{"/>
                        <m:endChr m:val="}"/>
                        <m:ctrlPr>
                          <a:rPr lang="en-US" altLang="ko-KR" sz="2000" i="1">
                            <a:latin typeface="Cambria Math" panose="02040503050406030204" pitchFamily="18" charset="0"/>
                          </a:rPr>
                        </m:ctrlPr>
                      </m:dPr>
                      <m:e>
                        <m:sSup>
                          <m:sSupPr>
                            <m:ctrlPr>
                              <a:rPr lang="en-US" altLang="ko-KR" sz="2000" i="1">
                                <a:latin typeface="Cambria Math" panose="02040503050406030204" pitchFamily="18" charset="0"/>
                              </a:rPr>
                            </m:ctrlPr>
                          </m:sSupPr>
                          <m:e>
                            <m:r>
                              <a:rPr lang="en-US" altLang="ko-KR" sz="2000" i="1">
                                <a:latin typeface="Cambria Math" panose="02040503050406030204" pitchFamily="18" charset="0"/>
                              </a:rPr>
                              <m:t>𝛼</m:t>
                            </m:r>
                          </m:e>
                          <m:sup>
                            <m:r>
                              <a:rPr lang="en-US" altLang="ko-KR" sz="2000" i="1">
                                <a:latin typeface="Cambria Math" panose="02040503050406030204" pitchFamily="18" charset="0"/>
                              </a:rPr>
                              <m:t>3</m:t>
                            </m:r>
                          </m:sup>
                        </m:sSup>
                        <m:r>
                          <a:rPr lang="en-US" altLang="ko-KR" sz="2000" i="1">
                            <a:latin typeface="Cambria Math" panose="02040503050406030204" pitchFamily="18" charset="0"/>
                          </a:rPr>
                          <m:t>, </m:t>
                        </m:r>
                        <m:sSup>
                          <m:sSupPr>
                            <m:ctrlPr>
                              <a:rPr lang="en-US" altLang="ko-KR" sz="2000" i="1">
                                <a:latin typeface="Cambria Math" panose="02040503050406030204" pitchFamily="18" charset="0"/>
                              </a:rPr>
                            </m:ctrlPr>
                          </m:sSupPr>
                          <m:e>
                            <m:r>
                              <a:rPr lang="en-US" altLang="ko-KR" sz="2000" i="1">
                                <a:latin typeface="Cambria Math" panose="02040503050406030204" pitchFamily="18" charset="0"/>
                              </a:rPr>
                              <m:t>𝛼</m:t>
                            </m:r>
                          </m:e>
                          <m:sup>
                            <m:r>
                              <a:rPr lang="en-US" altLang="ko-KR" sz="2000" i="1">
                                <a:latin typeface="Cambria Math" panose="02040503050406030204" pitchFamily="18" charset="0"/>
                              </a:rPr>
                              <m:t>6</m:t>
                            </m:r>
                          </m:sup>
                        </m:sSup>
                        <m:r>
                          <a:rPr lang="en-US" altLang="ko-KR" sz="2000" i="1">
                            <a:latin typeface="Cambria Math" panose="02040503050406030204" pitchFamily="18" charset="0"/>
                          </a:rPr>
                          <m:t>,</m:t>
                        </m:r>
                        <m:sSup>
                          <m:sSupPr>
                            <m:ctrlPr>
                              <a:rPr lang="en-US" altLang="ko-KR" sz="2000" i="1">
                                <a:latin typeface="Cambria Math" panose="02040503050406030204" pitchFamily="18" charset="0"/>
                              </a:rPr>
                            </m:ctrlPr>
                          </m:sSupPr>
                          <m:e>
                            <m:r>
                              <a:rPr lang="en-US" altLang="ko-KR" sz="2000" i="1">
                                <a:latin typeface="Cambria Math" panose="02040503050406030204" pitchFamily="18" charset="0"/>
                              </a:rPr>
                              <m:t>𝛼</m:t>
                            </m:r>
                          </m:e>
                          <m:sup>
                            <m:r>
                              <a:rPr lang="en-US" altLang="ko-KR" sz="2000" i="1">
                                <a:latin typeface="Cambria Math" panose="02040503050406030204" pitchFamily="18" charset="0"/>
                              </a:rPr>
                              <m:t>5</m:t>
                            </m:r>
                          </m:sup>
                        </m:sSup>
                      </m:e>
                    </m:d>
                  </m:oMath>
                </a14:m>
                <a:r>
                  <a:rPr lang="en-US" altLang="ko-KR" sz="2000" dirty="0" smtClean="0"/>
                  <a:t/>
                </a:r>
                <a:br>
                  <a:rPr lang="en-US" altLang="ko-KR" sz="2000" dirty="0" smtClean="0"/>
                </a:br>
                <a:r>
                  <a:rPr lang="en-US" altLang="ko-KR" sz="2000" dirty="0" smtClean="0"/>
                  <a:t>since </a:t>
                </a:r>
                <a14:m>
                  <m:oMath xmlns:m="http://schemas.openxmlformats.org/officeDocument/2006/math">
                    <m:sSup>
                      <m:sSupPr>
                        <m:ctrlPr>
                          <a:rPr lang="en-US" altLang="ko-KR" sz="2000" i="1">
                            <a:latin typeface="Cambria Math" panose="02040503050406030204" pitchFamily="18" charset="0"/>
                          </a:rPr>
                        </m:ctrlPr>
                      </m:sSupPr>
                      <m:e>
                        <m:r>
                          <a:rPr lang="en-US" altLang="ko-KR" sz="2000" i="1">
                            <a:latin typeface="Cambria Math" panose="02040503050406030204" pitchFamily="18" charset="0"/>
                          </a:rPr>
                          <m:t>𝛼</m:t>
                        </m:r>
                      </m:e>
                      <m:sup>
                        <m:sSup>
                          <m:sSupPr>
                            <m:ctrlPr>
                              <a:rPr lang="en-US" altLang="ko-KR" sz="2000" i="1">
                                <a:latin typeface="Cambria Math" panose="02040503050406030204" pitchFamily="18" charset="0"/>
                              </a:rPr>
                            </m:ctrlPr>
                          </m:sSupPr>
                          <m:e>
                            <m:r>
                              <a:rPr lang="en-US" altLang="ko-KR" sz="2000" i="1">
                                <a:latin typeface="Cambria Math" panose="02040503050406030204" pitchFamily="18" charset="0"/>
                              </a:rPr>
                              <m:t>2</m:t>
                            </m:r>
                          </m:e>
                          <m:sup>
                            <m:r>
                              <a:rPr lang="en-US" altLang="ko-KR" sz="2000" i="1">
                                <a:latin typeface="Cambria Math" panose="02040503050406030204" pitchFamily="18" charset="0"/>
                              </a:rPr>
                              <m:t>3</m:t>
                            </m:r>
                          </m:sup>
                        </m:sSup>
                        <m:r>
                          <a:rPr lang="en-US" altLang="ko-KR" sz="2000" i="1">
                            <a:latin typeface="Cambria Math" panose="02040503050406030204" pitchFamily="18" charset="0"/>
                          </a:rPr>
                          <m:t>−1</m:t>
                        </m:r>
                      </m:sup>
                    </m:sSup>
                    <m:r>
                      <a:rPr lang="en-US" altLang="ko-KR" sz="2000" i="1">
                        <a:latin typeface="Cambria Math" panose="02040503050406030204" pitchFamily="18" charset="0"/>
                      </a:rPr>
                      <m:t>=</m:t>
                    </m:r>
                    <m:sSup>
                      <m:sSupPr>
                        <m:ctrlPr>
                          <a:rPr lang="en-US" altLang="ko-KR" sz="2000" i="1">
                            <a:latin typeface="Cambria Math" panose="02040503050406030204" pitchFamily="18" charset="0"/>
                          </a:rPr>
                        </m:ctrlPr>
                      </m:sSupPr>
                      <m:e>
                        <m:r>
                          <a:rPr lang="en-US" altLang="ko-KR" sz="2000" i="1">
                            <a:latin typeface="Cambria Math" panose="02040503050406030204" pitchFamily="18" charset="0"/>
                          </a:rPr>
                          <m:t>𝛼</m:t>
                        </m:r>
                      </m:e>
                      <m:sup>
                        <m:r>
                          <a:rPr lang="en-US" altLang="ko-KR" sz="2000" i="1">
                            <a:latin typeface="Cambria Math" panose="02040503050406030204" pitchFamily="18" charset="0"/>
                          </a:rPr>
                          <m:t>7</m:t>
                        </m:r>
                      </m:sup>
                    </m:sSup>
                    <m:r>
                      <a:rPr lang="en-US" altLang="ko-KR" sz="2000" i="1">
                        <a:latin typeface="Cambria Math" panose="02040503050406030204" pitchFamily="18" charset="0"/>
                      </a:rPr>
                      <m:t>=1</m:t>
                    </m:r>
                    <m:r>
                      <m:rPr>
                        <m:nor/>
                      </m:rPr>
                      <a:rPr lang="ko-KR" altLang="en-US" sz="2000" dirty="0"/>
                      <m:t> </m:t>
                    </m:r>
                    <m:r>
                      <m:rPr>
                        <m:nor/>
                      </m:rPr>
                      <a:rPr lang="en-US" altLang="ko-KR" sz="2000" dirty="0"/>
                      <m:t>in</m:t>
                    </m:r>
                    <m:r>
                      <m:rPr>
                        <m:nor/>
                      </m:rPr>
                      <a:rPr lang="en-US" altLang="ko-KR" sz="2000" dirty="0"/>
                      <m:t> </m:t>
                    </m:r>
                    <m:r>
                      <m:rPr>
                        <m:sty m:val="p"/>
                      </m:rPr>
                      <a:rPr lang="en-US" altLang="ko-KR" sz="2000" i="0">
                        <a:latin typeface="Cambria Math" panose="02040503050406030204" pitchFamily="18" charset="0"/>
                      </a:rPr>
                      <m:t>GF</m:t>
                    </m:r>
                    <m:d>
                      <m:dPr>
                        <m:ctrlPr>
                          <a:rPr lang="en-US" altLang="ko-KR" sz="2000" i="1">
                            <a:latin typeface="Cambria Math" panose="02040503050406030204" pitchFamily="18" charset="0"/>
                          </a:rPr>
                        </m:ctrlPr>
                      </m:dPr>
                      <m:e>
                        <m:sSup>
                          <m:sSupPr>
                            <m:ctrlPr>
                              <a:rPr lang="en-US" altLang="ko-KR" sz="2000" i="1">
                                <a:latin typeface="Cambria Math" panose="02040503050406030204" pitchFamily="18" charset="0"/>
                              </a:rPr>
                            </m:ctrlPr>
                          </m:sSupPr>
                          <m:e>
                            <m:r>
                              <a:rPr lang="en-US" altLang="ko-KR" sz="2000" i="1">
                                <a:latin typeface="Cambria Math" panose="02040503050406030204" pitchFamily="18" charset="0"/>
                              </a:rPr>
                              <m:t>2</m:t>
                            </m:r>
                          </m:e>
                          <m:sup>
                            <m:r>
                              <a:rPr lang="en-US" altLang="ko-KR" sz="2000" i="1">
                                <a:latin typeface="Cambria Math" panose="02040503050406030204" pitchFamily="18" charset="0"/>
                              </a:rPr>
                              <m:t>3</m:t>
                            </m:r>
                          </m:sup>
                        </m:sSup>
                      </m:e>
                    </m:d>
                    <m:r>
                      <m:rPr>
                        <m:nor/>
                      </m:rPr>
                      <a:rPr lang="en-US" altLang="ko-KR" sz="2000" b="0" i="0" smtClean="0">
                        <a:latin typeface="Cambria Math" panose="02040503050406030204" pitchFamily="18" charset="0"/>
                      </a:rPr>
                      <m:t>,</m:t>
                    </m:r>
                    <m:r>
                      <m:rPr>
                        <m:nor/>
                      </m:rPr>
                      <a:rPr lang="ko-KR" altLang="en-US" sz="2000" dirty="0"/>
                      <m:t> </m:t>
                    </m:r>
                    <m:r>
                      <m:rPr>
                        <m:nor/>
                      </m:rPr>
                      <a:rPr lang="en-US" altLang="ko-KR" sz="2000" dirty="0"/>
                      <m:t>then</m:t>
                    </m:r>
                    <m:r>
                      <m:rPr>
                        <m:nor/>
                      </m:rPr>
                      <a:rPr lang="en-US" altLang="ko-KR" sz="2000" dirty="0"/>
                      <m:t> </m:t>
                    </m:r>
                    <m:sSup>
                      <m:sSupPr>
                        <m:ctrlPr>
                          <a:rPr lang="en-US" altLang="ko-KR" sz="2000" i="1">
                            <a:latin typeface="Cambria Math" panose="02040503050406030204" pitchFamily="18" charset="0"/>
                          </a:rPr>
                        </m:ctrlPr>
                      </m:sSupPr>
                      <m:e>
                        <m:r>
                          <a:rPr lang="en-US" altLang="ko-KR" sz="2000" i="1">
                            <a:latin typeface="Cambria Math" panose="02040503050406030204" pitchFamily="18" charset="0"/>
                          </a:rPr>
                          <m:t>𝛼</m:t>
                        </m:r>
                      </m:e>
                      <m:sup>
                        <m:r>
                          <a:rPr lang="en-US" altLang="ko-KR" sz="2000" b="0" i="1" smtClean="0">
                            <a:latin typeface="Cambria Math" panose="02040503050406030204" pitchFamily="18" charset="0"/>
                          </a:rPr>
                          <m:t>12</m:t>
                        </m:r>
                      </m:sup>
                    </m:sSup>
                    <m:r>
                      <a:rPr lang="en-US" altLang="ko-KR" sz="2000" i="1">
                        <a:latin typeface="Cambria Math" panose="02040503050406030204" pitchFamily="18" charset="0"/>
                      </a:rPr>
                      <m:t>=</m:t>
                    </m:r>
                    <m:sSup>
                      <m:sSupPr>
                        <m:ctrlPr>
                          <a:rPr lang="en-US" altLang="ko-KR" sz="2000" b="0" i="1" smtClean="0">
                            <a:latin typeface="Cambria Math" panose="02040503050406030204" pitchFamily="18" charset="0"/>
                          </a:rPr>
                        </m:ctrlPr>
                      </m:sSupPr>
                      <m:e>
                        <m:r>
                          <a:rPr lang="en-US" altLang="ko-KR" sz="2000" i="1">
                            <a:latin typeface="Cambria Math" panose="02040503050406030204" pitchFamily="18" charset="0"/>
                          </a:rPr>
                          <m:t>𝛼</m:t>
                        </m:r>
                      </m:e>
                      <m:sup>
                        <m:r>
                          <a:rPr lang="en-US" altLang="ko-KR" sz="2000" b="0" i="1" smtClean="0">
                            <a:latin typeface="Cambria Math" panose="02040503050406030204" pitchFamily="18" charset="0"/>
                          </a:rPr>
                          <m:t>5</m:t>
                        </m:r>
                      </m:sup>
                    </m:sSup>
                    <m:r>
                      <m:rPr>
                        <m:nor/>
                      </m:rPr>
                      <a:rPr lang="en-US" altLang="ko-KR" sz="2000" dirty="0"/>
                      <m:t>, </m:t>
                    </m:r>
                    <m:sSup>
                      <m:sSupPr>
                        <m:ctrlPr>
                          <a:rPr lang="en-US" altLang="ko-KR" sz="2000" i="1">
                            <a:latin typeface="Cambria Math" panose="02040503050406030204" pitchFamily="18" charset="0"/>
                          </a:rPr>
                        </m:ctrlPr>
                      </m:sSupPr>
                      <m:e>
                        <m:r>
                          <a:rPr lang="en-US" altLang="ko-KR" sz="2000" i="1">
                            <a:latin typeface="Cambria Math" panose="02040503050406030204" pitchFamily="18" charset="0"/>
                          </a:rPr>
                          <m:t>𝛼</m:t>
                        </m:r>
                      </m:e>
                      <m:sup>
                        <m:r>
                          <a:rPr lang="en-US" altLang="ko-KR" sz="2000" b="0" i="1" smtClean="0">
                            <a:latin typeface="Cambria Math" panose="02040503050406030204" pitchFamily="18" charset="0"/>
                          </a:rPr>
                          <m:t>24</m:t>
                        </m:r>
                      </m:sup>
                    </m:sSup>
                    <m:r>
                      <a:rPr lang="en-US" altLang="ko-KR" sz="2000" i="1">
                        <a:latin typeface="Cambria Math" panose="02040503050406030204" pitchFamily="18" charset="0"/>
                      </a:rPr>
                      <m:t>=</m:t>
                    </m:r>
                    <m:sSup>
                      <m:sSupPr>
                        <m:ctrlPr>
                          <a:rPr lang="en-US" altLang="ko-KR" sz="2000" i="1">
                            <a:latin typeface="Cambria Math" panose="02040503050406030204" pitchFamily="18" charset="0"/>
                          </a:rPr>
                        </m:ctrlPr>
                      </m:sSupPr>
                      <m:e>
                        <m:r>
                          <a:rPr lang="en-US" altLang="ko-KR" sz="2000" i="1">
                            <a:latin typeface="Cambria Math" panose="02040503050406030204" pitchFamily="18" charset="0"/>
                          </a:rPr>
                          <m:t>𝛼</m:t>
                        </m:r>
                      </m:e>
                      <m:sup>
                        <m:r>
                          <a:rPr lang="en-US" altLang="ko-KR" sz="2000" b="0" i="1" smtClean="0">
                            <a:latin typeface="Cambria Math" panose="02040503050406030204" pitchFamily="18" charset="0"/>
                          </a:rPr>
                          <m:t>3</m:t>
                        </m:r>
                      </m:sup>
                    </m:sSup>
                    <m:r>
                      <m:rPr>
                        <m:nor/>
                      </m:rPr>
                      <a:rPr lang="en-US" altLang="ko-KR" sz="2000" dirty="0"/>
                      <m:t>, …</m:t>
                    </m:r>
                  </m:oMath>
                </a14:m>
                <a:endParaRPr lang="ko-KR" altLang="en-US" sz="2000" dirty="0"/>
              </a:p>
              <a:p>
                <a:pPr lvl="1"/>
                <a:endParaRPr lang="ko-KR" altLang="en-US" sz="2400" dirty="0"/>
              </a:p>
            </p:txBody>
          </p:sp>
        </mc:Choice>
        <mc:Fallback xmlns="">
          <p:sp>
            <p:nvSpPr>
              <p:cNvPr id="3" name="내용 개체 틀 2"/>
              <p:cNvSpPr>
                <a:spLocks noGrp="1" noRot="1" noChangeAspect="1" noMove="1" noResize="1" noEditPoints="1" noAdjustHandles="1" noChangeArrowheads="1" noChangeShapeType="1" noTextEdit="1"/>
              </p:cNvSpPr>
              <p:nvPr>
                <p:ph idx="1"/>
              </p:nvPr>
            </p:nvSpPr>
            <p:spPr>
              <a:xfrm>
                <a:off x="685800" y="1981200"/>
                <a:ext cx="8134672" cy="4114800"/>
              </a:xfrm>
              <a:blipFill>
                <a:blip r:embed="rId2"/>
                <a:stretch>
                  <a:fillRect l="-1349" t="-1481" b="-7704"/>
                </a:stretch>
              </a:blipFill>
            </p:spPr>
            <p:txBody>
              <a:bodyPr/>
              <a:lstStyle/>
              <a:p>
                <a:r>
                  <a:rPr lang="ko-KR" altLang="en-US">
                    <a:noFill/>
                  </a:rPr>
                  <a:t> </a:t>
                </a:r>
              </a:p>
            </p:txBody>
          </p:sp>
        </mc:Fallback>
      </mc:AlternateContent>
      <p:sp>
        <p:nvSpPr>
          <p:cNvPr id="5" name="바닥글 개체 틀 4"/>
          <p:cNvSpPr>
            <a:spLocks noGrp="1"/>
          </p:cNvSpPr>
          <p:nvPr>
            <p:ph type="ftr" sz="quarter" idx="11"/>
          </p:nvPr>
        </p:nvSpPr>
        <p:spPr/>
        <p:txBody>
          <a:bodyPr/>
          <a:lstStyle/>
          <a:p>
            <a:r>
              <a:rPr lang="en-US" altLang="ko-KR" smtClean="0"/>
              <a:t>Byung-Jae Kwak et al.</a:t>
            </a:r>
            <a:endParaRPr lang="en-US" altLang="ko-KR"/>
          </a:p>
        </p:txBody>
      </p:sp>
      <p:sp>
        <p:nvSpPr>
          <p:cNvPr id="6" name="슬라이드 번호 개체 틀 5"/>
          <p:cNvSpPr>
            <a:spLocks noGrp="1"/>
          </p:cNvSpPr>
          <p:nvPr>
            <p:ph type="sldNum" sz="quarter" idx="12"/>
          </p:nvPr>
        </p:nvSpPr>
        <p:spPr/>
        <p:txBody>
          <a:bodyPr/>
          <a:lstStyle/>
          <a:p>
            <a:r>
              <a:rPr lang="en-US" altLang="ko-KR" smtClean="0"/>
              <a:t>Slide </a:t>
            </a:r>
            <a:fld id="{EAA70843-7CE7-4AC8-AE08-BF17C6F76979}" type="slidenum">
              <a:rPr lang="en-US" altLang="ko-KR" smtClean="0"/>
              <a:pPr/>
              <a:t>16</a:t>
            </a:fld>
            <a:endParaRPr lang="en-US" altLang="ko-KR"/>
          </a:p>
        </p:txBody>
      </p:sp>
      <p:sp>
        <p:nvSpPr>
          <p:cNvPr id="8" name="직사각형 7"/>
          <p:cNvSpPr/>
          <p:nvPr/>
        </p:nvSpPr>
        <p:spPr bwMode="auto">
          <a:xfrm>
            <a:off x="5518768" y="3900870"/>
            <a:ext cx="597768" cy="327309"/>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anose="02020603050405020304" pitchFamily="18" charset="0"/>
            </a:endParaRPr>
          </a:p>
        </p:txBody>
      </p:sp>
      <p:sp>
        <p:nvSpPr>
          <p:cNvPr id="18" name="직사각형 17"/>
          <p:cNvSpPr/>
          <p:nvPr/>
        </p:nvSpPr>
        <p:spPr bwMode="auto">
          <a:xfrm>
            <a:off x="5404548" y="4579670"/>
            <a:ext cx="1271868" cy="327309"/>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anose="02020603050405020304" pitchFamily="18" charset="0"/>
            </a:endParaRPr>
          </a:p>
        </p:txBody>
      </p:sp>
      <p:sp>
        <p:nvSpPr>
          <p:cNvPr id="19" name="직사각형 18"/>
          <p:cNvSpPr/>
          <p:nvPr/>
        </p:nvSpPr>
        <p:spPr bwMode="auto">
          <a:xfrm>
            <a:off x="5899692" y="5606541"/>
            <a:ext cx="1271868" cy="327309"/>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anose="02020603050405020304" pitchFamily="18" charset="0"/>
            </a:endParaRPr>
          </a:p>
        </p:txBody>
      </p:sp>
      <p:sp>
        <p:nvSpPr>
          <p:cNvPr id="10" name="날짜 개체 틀 3"/>
          <p:cNvSpPr>
            <a:spLocks noGrp="1"/>
          </p:cNvSpPr>
          <p:nvPr>
            <p:ph type="dt" sz="half" idx="10"/>
          </p:nvPr>
        </p:nvSpPr>
        <p:spPr>
          <a:xfrm>
            <a:off x="685800" y="378281"/>
            <a:ext cx="1600200" cy="215444"/>
          </a:xfrm>
        </p:spPr>
        <p:txBody>
          <a:bodyPr/>
          <a:lstStyle/>
          <a:p>
            <a:r>
              <a:rPr lang="en-US" altLang="ko-KR" smtClean="0"/>
              <a:t>Jan. 2016</a:t>
            </a:r>
            <a:endParaRPr lang="en-US" altLang="ko-KR" dirty="0"/>
          </a:p>
        </p:txBody>
      </p:sp>
    </p:spTree>
    <p:extLst>
      <p:ext uri="{BB962C8B-B14F-4D97-AF65-F5344CB8AC3E}">
        <p14:creationId xmlns:p14="http://schemas.microsoft.com/office/powerpoint/2010/main" val="411522115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Appendix</a:t>
            </a:r>
            <a:endParaRPr lang="ko-KR" altLang="en-US" dirty="0"/>
          </a:p>
        </p:txBody>
      </p:sp>
      <mc:AlternateContent xmlns:mc="http://schemas.openxmlformats.org/markup-compatibility/2006" xmlns:a14="http://schemas.microsoft.com/office/drawing/2010/main">
        <mc:Choice Requires="a14">
          <p:sp>
            <p:nvSpPr>
              <p:cNvPr id="3" name="내용 개체 틀 2"/>
              <p:cNvSpPr>
                <a:spLocks noGrp="1"/>
              </p:cNvSpPr>
              <p:nvPr>
                <p:ph idx="1"/>
              </p:nvPr>
            </p:nvSpPr>
            <p:spPr>
              <a:xfrm>
                <a:off x="685800" y="1981200"/>
                <a:ext cx="7924800" cy="4114800"/>
              </a:xfrm>
            </p:spPr>
            <p:txBody>
              <a:bodyPr/>
              <a:lstStyle/>
              <a:p>
                <a:r>
                  <a:rPr lang="en-US" altLang="ko-KR" sz="2800" dirty="0" smtClean="0"/>
                  <a:t>Minimal polynomial for each </a:t>
                </a:r>
                <a:r>
                  <a:rPr lang="en-US" altLang="ko-KR" sz="2800" dirty="0" err="1" smtClean="0"/>
                  <a:t>cyclotomic</a:t>
                </a:r>
                <a:r>
                  <a:rPr lang="en-US" altLang="ko-KR" sz="2800" dirty="0" smtClean="0"/>
                  <a:t> </a:t>
                </a:r>
                <a:r>
                  <a:rPr lang="en-US" altLang="ko-KR" sz="2800" dirty="0" err="1" smtClean="0"/>
                  <a:t>coset</a:t>
                </a:r>
                <a:r>
                  <a:rPr lang="en-US" altLang="ko-KR" sz="2800" dirty="0" smtClean="0"/>
                  <a:t> on </a:t>
                </a:r>
                <a14:m>
                  <m:oMath xmlns:m="http://schemas.openxmlformats.org/officeDocument/2006/math">
                    <m:r>
                      <m:rPr>
                        <m:sty m:val="p"/>
                      </m:rPr>
                      <a:rPr lang="en-US" altLang="ko-KR" sz="2800" b="0" i="0" smtClean="0">
                        <a:latin typeface="Cambria Math" panose="02040503050406030204" pitchFamily="18" charset="0"/>
                      </a:rPr>
                      <m:t>GF</m:t>
                    </m:r>
                    <m:r>
                      <a:rPr lang="en-US" altLang="ko-KR" sz="2800" b="0" i="1" smtClean="0">
                        <a:latin typeface="Cambria Math" panose="02040503050406030204" pitchFamily="18" charset="0"/>
                      </a:rPr>
                      <m:t>(</m:t>
                    </m:r>
                    <m:sSup>
                      <m:sSupPr>
                        <m:ctrlPr>
                          <a:rPr lang="en-US" altLang="ko-KR" sz="2800" b="0" i="1" smtClean="0">
                            <a:latin typeface="Cambria Math" panose="02040503050406030204" pitchFamily="18" charset="0"/>
                          </a:rPr>
                        </m:ctrlPr>
                      </m:sSupPr>
                      <m:e>
                        <m:r>
                          <a:rPr lang="en-US" altLang="ko-KR" sz="2800" b="0" i="1" smtClean="0">
                            <a:latin typeface="Cambria Math" panose="02040503050406030204" pitchFamily="18" charset="0"/>
                          </a:rPr>
                          <m:t>2</m:t>
                        </m:r>
                      </m:e>
                      <m:sup>
                        <m:r>
                          <a:rPr lang="en-US" altLang="ko-KR" sz="2800" b="0" i="1" smtClean="0">
                            <a:latin typeface="Cambria Math" panose="02040503050406030204" pitchFamily="18" charset="0"/>
                          </a:rPr>
                          <m:t>𝑚</m:t>
                        </m:r>
                      </m:sup>
                    </m:sSup>
                    <m:r>
                      <a:rPr lang="en-US" altLang="ko-KR" sz="2800" b="0" i="1" smtClean="0">
                        <a:latin typeface="Cambria Math" panose="02040503050406030204" pitchFamily="18" charset="0"/>
                      </a:rPr>
                      <m:t>)</m:t>
                    </m:r>
                  </m:oMath>
                </a14:m>
                <a:endParaRPr lang="en-US" altLang="ko-KR" sz="2800" dirty="0" smtClean="0">
                  <a:latin typeface="Cambria Math" panose="02040503050406030204" pitchFamily="18" charset="0"/>
                </a:endParaRPr>
              </a:p>
              <a:p>
                <a:pPr lvl="1"/>
                <a14:m>
                  <m:oMath xmlns:m="http://schemas.openxmlformats.org/officeDocument/2006/math">
                    <m:sSub>
                      <m:sSubPr>
                        <m:ctrlPr>
                          <a:rPr lang="en-US" altLang="ko-KR" sz="2400" b="0" i="1" smtClean="0">
                            <a:latin typeface="Cambria Math" panose="02040503050406030204" pitchFamily="18" charset="0"/>
                          </a:rPr>
                        </m:ctrlPr>
                      </m:sSubPr>
                      <m:e>
                        <m:r>
                          <a:rPr lang="en-US" altLang="ko-KR" sz="2400" b="0" i="1" smtClean="0">
                            <a:latin typeface="Cambria Math" panose="02040503050406030204" pitchFamily="18" charset="0"/>
                          </a:rPr>
                          <m:t>𝑀</m:t>
                        </m:r>
                      </m:e>
                      <m:sub>
                        <m:r>
                          <a:rPr lang="en-US" altLang="ko-KR" sz="2400" b="0" i="1" smtClean="0">
                            <a:latin typeface="Cambria Math" panose="02040503050406030204" pitchFamily="18" charset="0"/>
                          </a:rPr>
                          <m:t>𝑖</m:t>
                        </m:r>
                      </m:sub>
                    </m:sSub>
                    <m:d>
                      <m:dPr>
                        <m:ctrlPr>
                          <a:rPr lang="en-US" altLang="ko-KR" sz="2400" b="0" i="1" smtClean="0">
                            <a:latin typeface="Cambria Math" panose="02040503050406030204" pitchFamily="18" charset="0"/>
                          </a:rPr>
                        </m:ctrlPr>
                      </m:dPr>
                      <m:e>
                        <m:r>
                          <a:rPr lang="en-US" altLang="ko-KR" sz="2400" b="0" i="1" smtClean="0">
                            <a:latin typeface="Cambria Math" panose="02040503050406030204" pitchFamily="18" charset="0"/>
                          </a:rPr>
                          <m:t>𝑥</m:t>
                        </m:r>
                      </m:e>
                    </m:d>
                    <m:r>
                      <a:rPr lang="en-US" altLang="ko-KR" sz="2400" b="0" i="1" smtClean="0">
                        <a:latin typeface="Cambria Math" panose="02040503050406030204" pitchFamily="18" charset="0"/>
                      </a:rPr>
                      <m:t>=</m:t>
                    </m:r>
                    <m:nary>
                      <m:naryPr>
                        <m:chr m:val="∏"/>
                        <m:supHide m:val="on"/>
                        <m:ctrlPr>
                          <a:rPr lang="en-US" altLang="ko-KR" sz="2400" b="0" i="1" smtClean="0">
                            <a:latin typeface="Cambria Math" panose="02040503050406030204" pitchFamily="18" charset="0"/>
                          </a:rPr>
                        </m:ctrlPr>
                      </m:naryPr>
                      <m:sub>
                        <m:r>
                          <a:rPr lang="en-US" altLang="ko-KR" sz="2400" b="0" i="1" smtClean="0">
                            <a:latin typeface="Cambria Math" panose="02040503050406030204" pitchFamily="18" charset="0"/>
                          </a:rPr>
                          <m:t>𝑗</m:t>
                        </m:r>
                        <m:r>
                          <a:rPr lang="en-US" altLang="ko-KR" sz="2400" b="0" i="1" smtClean="0">
                            <a:latin typeface="Cambria Math" panose="02040503050406030204" pitchFamily="18" charset="0"/>
                          </a:rPr>
                          <m:t>∈</m:t>
                        </m:r>
                        <m:r>
                          <a:rPr lang="en-US" altLang="ko-KR" sz="2400" b="0" i="1" smtClean="0">
                            <a:latin typeface="Cambria Math" panose="02040503050406030204" pitchFamily="18" charset="0"/>
                          </a:rPr>
                          <m:t>𝐶</m:t>
                        </m:r>
                        <m:d>
                          <m:dPr>
                            <m:ctrlPr>
                              <a:rPr lang="en-US" altLang="ko-KR" sz="2400" b="0" i="1" smtClean="0">
                                <a:latin typeface="Cambria Math" panose="02040503050406030204" pitchFamily="18" charset="0"/>
                              </a:rPr>
                            </m:ctrlPr>
                          </m:dPr>
                          <m:e>
                            <m:r>
                              <a:rPr lang="en-US" altLang="ko-KR" sz="2400" b="0" i="1" smtClean="0">
                                <a:latin typeface="Cambria Math" panose="02040503050406030204" pitchFamily="18" charset="0"/>
                              </a:rPr>
                              <m:t>𝑖</m:t>
                            </m:r>
                          </m:e>
                        </m:d>
                      </m:sub>
                      <m:sup/>
                      <m:e>
                        <m:d>
                          <m:dPr>
                            <m:ctrlPr>
                              <a:rPr lang="en-US" altLang="ko-KR" sz="2400" b="0" i="1" smtClean="0">
                                <a:latin typeface="Cambria Math" panose="02040503050406030204" pitchFamily="18" charset="0"/>
                              </a:rPr>
                            </m:ctrlPr>
                          </m:dPr>
                          <m:e>
                            <m:r>
                              <a:rPr lang="en-US" altLang="ko-KR" sz="2400" b="0" i="1" smtClean="0">
                                <a:latin typeface="Cambria Math" panose="02040503050406030204" pitchFamily="18" charset="0"/>
                              </a:rPr>
                              <m:t>𝑥</m:t>
                            </m:r>
                            <m:r>
                              <a:rPr lang="en-US" altLang="ko-KR" sz="2400" b="0" i="1" smtClean="0">
                                <a:latin typeface="Cambria Math" panose="02040503050406030204" pitchFamily="18" charset="0"/>
                              </a:rPr>
                              <m:t>−</m:t>
                            </m:r>
                            <m:sSup>
                              <m:sSupPr>
                                <m:ctrlPr>
                                  <a:rPr lang="en-US" altLang="ko-KR" sz="2400" b="0" i="1" smtClean="0">
                                    <a:latin typeface="Cambria Math" panose="02040503050406030204" pitchFamily="18" charset="0"/>
                                  </a:rPr>
                                </m:ctrlPr>
                              </m:sSupPr>
                              <m:e>
                                <m:r>
                                  <a:rPr lang="en-US" altLang="ko-KR" sz="2400" b="0" i="1" smtClean="0">
                                    <a:latin typeface="Cambria Math" panose="02040503050406030204" pitchFamily="18" charset="0"/>
                                  </a:rPr>
                                  <m:t>𝛼</m:t>
                                </m:r>
                              </m:e>
                              <m:sup>
                                <m:r>
                                  <a:rPr lang="en-US" altLang="ko-KR" sz="2400" b="0" i="1" smtClean="0">
                                    <a:latin typeface="Cambria Math" panose="02040503050406030204" pitchFamily="18" charset="0"/>
                                  </a:rPr>
                                  <m:t>𝑗</m:t>
                                </m:r>
                              </m:sup>
                            </m:sSup>
                          </m:e>
                        </m:d>
                      </m:e>
                    </m:nary>
                  </m:oMath>
                </a14:m>
                <a:r>
                  <a:rPr lang="en-US" altLang="ko-KR" sz="2400" dirty="0" smtClean="0">
                    <a:latin typeface="Cambria Math" panose="02040503050406030204" pitchFamily="18" charset="0"/>
                  </a:rPr>
                  <a:t> </a:t>
                </a:r>
                <a:r>
                  <a:rPr lang="en-US" altLang="ko-KR" sz="2400" dirty="0" smtClean="0"/>
                  <a:t>where</a:t>
                </a:r>
                <a:r>
                  <a:rPr lang="en-US" altLang="ko-KR" sz="2400" dirty="0" smtClean="0">
                    <a:latin typeface="Cambria Math" panose="02040503050406030204" pitchFamily="18" charset="0"/>
                  </a:rPr>
                  <a:t> </a:t>
                </a:r>
                <a14:m>
                  <m:oMath xmlns:m="http://schemas.openxmlformats.org/officeDocument/2006/math">
                    <m:r>
                      <a:rPr lang="en-US" altLang="ko-KR" sz="2400" b="0" i="1" smtClean="0">
                        <a:latin typeface="Cambria Math" panose="02040503050406030204" pitchFamily="18" charset="0"/>
                      </a:rPr>
                      <m:t>𝐶</m:t>
                    </m:r>
                    <m:d>
                      <m:dPr>
                        <m:ctrlPr>
                          <a:rPr lang="en-US" altLang="ko-KR" sz="2400" b="0" i="1" smtClean="0">
                            <a:latin typeface="Cambria Math" panose="02040503050406030204" pitchFamily="18" charset="0"/>
                          </a:rPr>
                        </m:ctrlPr>
                      </m:dPr>
                      <m:e>
                        <m:r>
                          <a:rPr lang="en-US" altLang="ko-KR" sz="2400" b="0" i="1" smtClean="0">
                            <a:latin typeface="Cambria Math" panose="02040503050406030204" pitchFamily="18" charset="0"/>
                          </a:rPr>
                          <m:t>𝑖</m:t>
                        </m:r>
                      </m:e>
                    </m:d>
                  </m:oMath>
                </a14:m>
                <a:r>
                  <a:rPr lang="en-US" altLang="ko-KR" sz="2400" dirty="0" smtClean="0">
                    <a:latin typeface="Cambria Math" panose="02040503050406030204" pitchFamily="18" charset="0"/>
                  </a:rPr>
                  <a:t> is the </a:t>
                </a:r>
                <a:r>
                  <a:rPr lang="en-US" altLang="ko-KR" sz="2400" dirty="0" err="1" smtClean="0"/>
                  <a:t>cyclotomic</a:t>
                </a:r>
                <a:r>
                  <a:rPr lang="en-US" altLang="ko-KR" sz="2400" dirty="0" smtClean="0">
                    <a:latin typeface="Cambria Math" panose="02040503050406030204" pitchFamily="18" charset="0"/>
                  </a:rPr>
                  <a:t> </a:t>
                </a:r>
                <a:r>
                  <a:rPr lang="en-US" altLang="ko-KR" sz="2400" dirty="0" err="1" smtClean="0"/>
                  <a:t>coset</a:t>
                </a:r>
                <a:r>
                  <a:rPr lang="en-US" altLang="ko-KR" sz="2400" dirty="0" smtClean="0">
                    <a:latin typeface="Cambria Math" panose="02040503050406030204" pitchFamily="18" charset="0"/>
                  </a:rPr>
                  <a:t> </a:t>
                </a:r>
                <a:r>
                  <a:rPr lang="en-US" altLang="ko-KR" sz="2400" dirty="0" smtClean="0"/>
                  <a:t>on</a:t>
                </a:r>
                <a:r>
                  <a:rPr lang="en-US" altLang="ko-KR" sz="2400" dirty="0" smtClean="0">
                    <a:latin typeface="Cambria Math" panose="02040503050406030204" pitchFamily="18" charset="0"/>
                  </a:rPr>
                  <a:t> </a:t>
                </a:r>
                <a14:m>
                  <m:oMath xmlns:m="http://schemas.openxmlformats.org/officeDocument/2006/math">
                    <m:r>
                      <m:rPr>
                        <m:sty m:val="p"/>
                      </m:rPr>
                      <a:rPr lang="en-US" altLang="ko-KR" sz="2400" b="0" i="0" smtClean="0">
                        <a:latin typeface="Cambria Math" panose="02040503050406030204" pitchFamily="18" charset="0"/>
                      </a:rPr>
                      <m:t>GF</m:t>
                    </m:r>
                    <m:d>
                      <m:dPr>
                        <m:ctrlPr>
                          <a:rPr lang="en-US" altLang="ko-KR" sz="2400" b="0" i="1" smtClean="0">
                            <a:latin typeface="Cambria Math" panose="02040503050406030204" pitchFamily="18" charset="0"/>
                          </a:rPr>
                        </m:ctrlPr>
                      </m:dPr>
                      <m:e>
                        <m:sSup>
                          <m:sSupPr>
                            <m:ctrlPr>
                              <a:rPr lang="en-US" altLang="ko-KR" sz="2400" b="0" i="1" smtClean="0">
                                <a:latin typeface="Cambria Math" panose="02040503050406030204" pitchFamily="18" charset="0"/>
                              </a:rPr>
                            </m:ctrlPr>
                          </m:sSupPr>
                          <m:e>
                            <m:r>
                              <a:rPr lang="en-US" altLang="ko-KR" sz="2400" b="0" i="1" smtClean="0">
                                <a:latin typeface="Cambria Math" panose="02040503050406030204" pitchFamily="18" charset="0"/>
                              </a:rPr>
                              <m:t>2</m:t>
                            </m:r>
                          </m:e>
                          <m:sup>
                            <m:r>
                              <a:rPr lang="en-US" altLang="ko-KR" sz="2400" b="0" i="1" smtClean="0">
                                <a:latin typeface="Cambria Math" panose="02040503050406030204" pitchFamily="18" charset="0"/>
                              </a:rPr>
                              <m:t>𝑚</m:t>
                            </m:r>
                          </m:sup>
                        </m:sSup>
                      </m:e>
                    </m:d>
                  </m:oMath>
                </a14:m>
                <a:r>
                  <a:rPr lang="en-US" altLang="ko-KR" sz="2400" dirty="0" smtClean="0">
                    <a:latin typeface="Cambria Math" panose="02040503050406030204" pitchFamily="18" charset="0"/>
                  </a:rPr>
                  <a:t> </a:t>
                </a:r>
                <a:r>
                  <a:rPr lang="en-US" altLang="ko-KR" sz="2400" dirty="0" smtClean="0"/>
                  <a:t>which</a:t>
                </a:r>
                <a:r>
                  <a:rPr lang="en-US" altLang="ko-KR" sz="2400" dirty="0" smtClean="0">
                    <a:latin typeface="Cambria Math" panose="02040503050406030204" pitchFamily="18" charset="0"/>
                  </a:rPr>
                  <a:t> </a:t>
                </a:r>
                <a:r>
                  <a:rPr lang="en-US" altLang="ko-KR" sz="2400" dirty="0" smtClean="0"/>
                  <a:t>includes</a:t>
                </a:r>
                <a:r>
                  <a:rPr lang="en-US" altLang="ko-KR" sz="2400" dirty="0" smtClean="0">
                    <a:latin typeface="Cambria Math" panose="02040503050406030204" pitchFamily="18" charset="0"/>
                  </a:rPr>
                  <a:t> </a:t>
                </a:r>
                <a14:m>
                  <m:oMath xmlns:m="http://schemas.openxmlformats.org/officeDocument/2006/math">
                    <m:r>
                      <a:rPr lang="en-US" altLang="ko-KR" sz="2400" b="0" i="1" smtClean="0">
                        <a:latin typeface="Cambria Math" panose="02040503050406030204" pitchFamily="18" charset="0"/>
                      </a:rPr>
                      <m:t>𝑖</m:t>
                    </m:r>
                  </m:oMath>
                </a14:m>
                <a:endParaRPr lang="en-US" altLang="ko-KR" sz="2400" dirty="0" smtClean="0">
                  <a:latin typeface="Cambria Math" panose="02040503050406030204" pitchFamily="18" charset="0"/>
                </a:endParaRPr>
              </a:p>
              <a:p>
                <a:pPr lvl="1"/>
                <a:endParaRPr lang="en-US" altLang="ko-KR" sz="1000" dirty="0" smtClean="0">
                  <a:latin typeface="Cambria Math" panose="02040503050406030204" pitchFamily="18" charset="0"/>
                </a:endParaRPr>
              </a:p>
              <a:p>
                <a:pPr lvl="1"/>
                <a:r>
                  <a:rPr lang="en-US" altLang="ko-KR" sz="2400" dirty="0" smtClean="0">
                    <a:latin typeface="Cambria Math" panose="02040503050406030204" pitchFamily="18" charset="0"/>
                  </a:rPr>
                  <a:t>Ex) </a:t>
                </a:r>
                <a14:m>
                  <m:oMath xmlns:m="http://schemas.openxmlformats.org/officeDocument/2006/math">
                    <m:r>
                      <m:rPr>
                        <m:sty m:val="p"/>
                      </m:rPr>
                      <a:rPr lang="en-US" altLang="ko-KR" sz="2400" i="0">
                        <a:latin typeface="Cambria Math" panose="02040503050406030204" pitchFamily="18" charset="0"/>
                      </a:rPr>
                      <m:t>GF</m:t>
                    </m:r>
                    <m:d>
                      <m:dPr>
                        <m:ctrlPr>
                          <a:rPr lang="en-US" altLang="ko-KR" sz="2400" i="1">
                            <a:latin typeface="Cambria Math" panose="02040503050406030204" pitchFamily="18" charset="0"/>
                          </a:rPr>
                        </m:ctrlPr>
                      </m:dPr>
                      <m:e>
                        <m:sSup>
                          <m:sSupPr>
                            <m:ctrlPr>
                              <a:rPr lang="en-US" altLang="ko-KR" sz="2400" i="1">
                                <a:latin typeface="Cambria Math" panose="02040503050406030204" pitchFamily="18" charset="0"/>
                              </a:rPr>
                            </m:ctrlPr>
                          </m:sSupPr>
                          <m:e>
                            <m:r>
                              <a:rPr lang="en-US" altLang="ko-KR" sz="2400" i="1">
                                <a:latin typeface="Cambria Math" panose="02040503050406030204" pitchFamily="18" charset="0"/>
                              </a:rPr>
                              <m:t>2</m:t>
                            </m:r>
                          </m:e>
                          <m:sup>
                            <m:r>
                              <a:rPr lang="en-US" altLang="ko-KR" sz="2400" i="1">
                                <a:latin typeface="Cambria Math" panose="02040503050406030204" pitchFamily="18" charset="0"/>
                              </a:rPr>
                              <m:t>3</m:t>
                            </m:r>
                          </m:sup>
                        </m:sSup>
                      </m:e>
                    </m:d>
                  </m:oMath>
                </a14:m>
                <a:r>
                  <a:rPr lang="en-US" altLang="ko-KR" sz="2400" dirty="0" smtClean="0"/>
                  <a:t>, </a:t>
                </a:r>
                <a:r>
                  <a:rPr lang="en-US" altLang="ko-KR" sz="2400" dirty="0" err="1" smtClean="0"/>
                  <a:t>Cyclotomic</a:t>
                </a:r>
                <a:r>
                  <a:rPr lang="en-US" altLang="ko-KR" sz="2400" dirty="0" smtClean="0"/>
                  <a:t> </a:t>
                </a:r>
                <a:r>
                  <a:rPr lang="en-US" altLang="ko-KR" sz="2400" dirty="0" err="1" smtClean="0"/>
                  <a:t>cosets</a:t>
                </a:r>
                <a:r>
                  <a:rPr lang="en-US" altLang="ko-KR" sz="2400" dirty="0" smtClean="0"/>
                  <a:t> : </a:t>
                </a:r>
                <a14:m>
                  <m:oMath xmlns:m="http://schemas.openxmlformats.org/officeDocument/2006/math">
                    <m:d>
                      <m:dPr>
                        <m:begChr m:val="{"/>
                        <m:endChr m:val="}"/>
                        <m:ctrlPr>
                          <a:rPr lang="en-US" altLang="ko-KR" sz="2400" b="0" i="1" smtClean="0">
                            <a:latin typeface="Cambria Math" panose="02040503050406030204" pitchFamily="18" charset="0"/>
                          </a:rPr>
                        </m:ctrlPr>
                      </m:dPr>
                      <m:e>
                        <m:r>
                          <a:rPr lang="en-US" altLang="ko-KR" sz="2400" b="0" i="1" smtClean="0">
                            <a:latin typeface="Cambria Math" panose="02040503050406030204" pitchFamily="18" charset="0"/>
                          </a:rPr>
                          <m:t>0</m:t>
                        </m:r>
                      </m:e>
                    </m:d>
                    <m:r>
                      <a:rPr lang="en-US" altLang="ko-KR" sz="2400" b="0" i="1" smtClean="0">
                        <a:latin typeface="Cambria Math" panose="02040503050406030204" pitchFamily="18" charset="0"/>
                      </a:rPr>
                      <m:t>,</m:t>
                    </m:r>
                    <m:d>
                      <m:dPr>
                        <m:begChr m:val="{"/>
                        <m:endChr m:val="}"/>
                        <m:ctrlPr>
                          <a:rPr lang="en-US" altLang="ko-KR" sz="2400" b="0" i="1" smtClean="0">
                            <a:latin typeface="Cambria Math" panose="02040503050406030204" pitchFamily="18" charset="0"/>
                          </a:rPr>
                        </m:ctrlPr>
                      </m:dPr>
                      <m:e>
                        <m:r>
                          <a:rPr lang="en-US" altLang="ko-KR" sz="2400" b="0" i="1" smtClean="0">
                            <a:latin typeface="Cambria Math" panose="02040503050406030204" pitchFamily="18" charset="0"/>
                          </a:rPr>
                          <m:t>1</m:t>
                        </m:r>
                        <m:r>
                          <a:rPr lang="en-US" altLang="ko-KR" sz="2400" i="1">
                            <a:latin typeface="Cambria Math" panose="02040503050406030204" pitchFamily="18" charset="0"/>
                          </a:rPr>
                          <m:t>,</m:t>
                        </m:r>
                        <m:r>
                          <a:rPr lang="en-US" altLang="ko-KR" sz="2400" i="1" smtClean="0">
                            <a:latin typeface="Cambria Math" panose="02040503050406030204" pitchFamily="18" charset="0"/>
                          </a:rPr>
                          <m:t>2</m:t>
                        </m:r>
                        <m:r>
                          <a:rPr lang="en-US" altLang="ko-KR" sz="2400" i="1">
                            <a:latin typeface="Cambria Math" panose="02040503050406030204" pitchFamily="18" charset="0"/>
                          </a:rPr>
                          <m:t>,</m:t>
                        </m:r>
                        <m:r>
                          <a:rPr lang="en-US" altLang="ko-KR" sz="2400" i="1" smtClean="0">
                            <a:latin typeface="Cambria Math" panose="02040503050406030204" pitchFamily="18" charset="0"/>
                          </a:rPr>
                          <m:t>4</m:t>
                        </m:r>
                      </m:e>
                    </m:d>
                    <m:r>
                      <a:rPr lang="en-US" altLang="ko-KR" sz="2400" b="0" i="1" smtClean="0">
                        <a:latin typeface="Cambria Math" panose="02040503050406030204" pitchFamily="18" charset="0"/>
                      </a:rPr>
                      <m:t>,</m:t>
                    </m:r>
                    <m:d>
                      <m:dPr>
                        <m:begChr m:val="{"/>
                        <m:endChr m:val="}"/>
                        <m:ctrlPr>
                          <a:rPr lang="en-US" altLang="ko-KR" sz="2400" b="0" i="1" smtClean="0">
                            <a:latin typeface="Cambria Math" panose="02040503050406030204" pitchFamily="18" charset="0"/>
                          </a:rPr>
                        </m:ctrlPr>
                      </m:dPr>
                      <m:e>
                        <m:r>
                          <a:rPr lang="en-US" altLang="ko-KR" sz="2400" i="1" smtClean="0">
                            <a:latin typeface="Cambria Math" panose="02040503050406030204" pitchFamily="18" charset="0"/>
                          </a:rPr>
                          <m:t>3</m:t>
                        </m:r>
                        <m:r>
                          <a:rPr lang="en-US" altLang="ko-KR" sz="2400" i="1">
                            <a:latin typeface="Cambria Math" panose="02040503050406030204" pitchFamily="18" charset="0"/>
                          </a:rPr>
                          <m:t>,</m:t>
                        </m:r>
                        <m:r>
                          <a:rPr lang="en-US" altLang="ko-KR" sz="2400" i="1" smtClean="0">
                            <a:latin typeface="Cambria Math" panose="02040503050406030204" pitchFamily="18" charset="0"/>
                          </a:rPr>
                          <m:t>5</m:t>
                        </m:r>
                        <m:r>
                          <a:rPr lang="en-US" altLang="ko-KR" sz="2400" i="1">
                            <a:latin typeface="Cambria Math" panose="02040503050406030204" pitchFamily="18" charset="0"/>
                          </a:rPr>
                          <m:t>,</m:t>
                        </m:r>
                        <m:r>
                          <a:rPr lang="en-US" altLang="ko-KR" sz="2400" i="1" smtClean="0">
                            <a:latin typeface="Cambria Math" panose="02040503050406030204" pitchFamily="18" charset="0"/>
                          </a:rPr>
                          <m:t>6</m:t>
                        </m:r>
                      </m:e>
                    </m:d>
                  </m:oMath>
                </a14:m>
                <a:endParaRPr lang="en-US" altLang="ko-KR" sz="2400" b="0" dirty="0" smtClean="0">
                  <a:latin typeface="Cambria Math" panose="02040503050406030204" pitchFamily="18" charset="0"/>
                </a:endParaRPr>
              </a:p>
              <a:p>
                <a:pPr lvl="1"/>
                <a:endParaRPr lang="en-US" altLang="ko-KR" sz="1000" dirty="0" smtClean="0"/>
              </a:p>
              <a:p>
                <a:pPr lvl="1"/>
                <a:r>
                  <a:rPr lang="en-US" altLang="ko-KR" sz="2400" dirty="0" smtClean="0"/>
                  <a:t>Minimal </a:t>
                </a:r>
                <a:r>
                  <a:rPr lang="en-US" altLang="ko-KR" sz="2400" dirty="0"/>
                  <a:t>polynomial for </a:t>
                </a:r>
                <a14:m>
                  <m:oMath xmlns:m="http://schemas.openxmlformats.org/officeDocument/2006/math">
                    <m:d>
                      <m:dPr>
                        <m:begChr m:val="{"/>
                        <m:endChr m:val="}"/>
                        <m:ctrlPr>
                          <a:rPr lang="en-US" altLang="ko-KR" sz="2400" i="1">
                            <a:latin typeface="Cambria Math" panose="02040503050406030204" pitchFamily="18" charset="0"/>
                          </a:rPr>
                        </m:ctrlPr>
                      </m:dPr>
                      <m:e>
                        <m:sSup>
                          <m:sSupPr>
                            <m:ctrlPr>
                              <a:rPr lang="en-US" altLang="ko-KR" sz="2400" i="1">
                                <a:latin typeface="Cambria Math" panose="02040503050406030204" pitchFamily="18" charset="0"/>
                              </a:rPr>
                            </m:ctrlPr>
                          </m:sSupPr>
                          <m:e>
                            <m:r>
                              <a:rPr lang="en-US" altLang="ko-KR" sz="2400" i="1">
                                <a:latin typeface="Cambria Math" panose="02040503050406030204" pitchFamily="18" charset="0"/>
                              </a:rPr>
                              <m:t>𝛼</m:t>
                            </m:r>
                          </m:e>
                          <m:sup>
                            <m:r>
                              <a:rPr lang="en-US" altLang="ko-KR" sz="2400" i="1">
                                <a:latin typeface="Cambria Math" panose="02040503050406030204" pitchFamily="18" charset="0"/>
                              </a:rPr>
                              <m:t>0</m:t>
                            </m:r>
                          </m:sup>
                        </m:sSup>
                      </m:e>
                    </m:d>
                  </m:oMath>
                </a14:m>
                <a:r>
                  <a:rPr lang="en-US" altLang="ko-KR" sz="2400" i="1" dirty="0">
                    <a:latin typeface="Cambria Math" panose="02040503050406030204" pitchFamily="18" charset="0"/>
                  </a:rPr>
                  <a:t/>
                </a:r>
                <a:br>
                  <a:rPr lang="en-US" altLang="ko-KR" sz="2400" i="1" dirty="0">
                    <a:latin typeface="Cambria Math" panose="02040503050406030204" pitchFamily="18" charset="0"/>
                  </a:rPr>
                </a:br>
                <a:r>
                  <a:rPr lang="en-US" altLang="ko-KR" sz="1000" i="1" dirty="0" smtClean="0">
                    <a:latin typeface="Cambria Math" panose="02040503050406030204" pitchFamily="18" charset="0"/>
                  </a:rPr>
                  <a:t/>
                </a:r>
                <a:br>
                  <a:rPr lang="en-US" altLang="ko-KR" sz="1000" i="1" dirty="0" smtClean="0">
                    <a:latin typeface="Cambria Math" panose="02040503050406030204" pitchFamily="18" charset="0"/>
                  </a:rPr>
                </a:br>
                <a14:m>
                  <m:oMath xmlns:m="http://schemas.openxmlformats.org/officeDocument/2006/math">
                    <m:sSub>
                      <m:sSubPr>
                        <m:ctrlPr>
                          <a:rPr lang="en-US" altLang="ko-KR" sz="2400" i="1">
                            <a:latin typeface="Cambria Math" panose="02040503050406030204" pitchFamily="18" charset="0"/>
                          </a:rPr>
                        </m:ctrlPr>
                      </m:sSubPr>
                      <m:e>
                        <m:r>
                          <a:rPr lang="en-US" altLang="ko-KR" sz="2400" i="1">
                            <a:latin typeface="Cambria Math" panose="02040503050406030204" pitchFamily="18" charset="0"/>
                          </a:rPr>
                          <m:t>𝑀</m:t>
                        </m:r>
                      </m:e>
                      <m:sub>
                        <m:r>
                          <a:rPr lang="en-US" altLang="ko-KR" sz="2400" b="0" i="1" smtClean="0">
                            <a:latin typeface="Cambria Math" panose="02040503050406030204" pitchFamily="18" charset="0"/>
                          </a:rPr>
                          <m:t>0</m:t>
                        </m:r>
                      </m:sub>
                    </m:sSub>
                    <m:d>
                      <m:dPr>
                        <m:ctrlPr>
                          <a:rPr lang="en-US" altLang="ko-KR" sz="2400" i="1">
                            <a:latin typeface="Cambria Math" panose="02040503050406030204" pitchFamily="18" charset="0"/>
                          </a:rPr>
                        </m:ctrlPr>
                      </m:dPr>
                      <m:e>
                        <m:r>
                          <a:rPr lang="en-US" altLang="ko-KR" sz="2400" i="1">
                            <a:latin typeface="Cambria Math" panose="02040503050406030204" pitchFamily="18" charset="0"/>
                          </a:rPr>
                          <m:t>𝑥</m:t>
                        </m:r>
                      </m:e>
                    </m:d>
                    <m:r>
                      <a:rPr lang="en-US" altLang="ko-KR" sz="2400" i="1">
                        <a:latin typeface="Cambria Math" panose="02040503050406030204" pitchFamily="18" charset="0"/>
                      </a:rPr>
                      <m:t>=</m:t>
                    </m:r>
                    <m:d>
                      <m:dPr>
                        <m:ctrlPr>
                          <a:rPr lang="en-US" altLang="ko-KR" sz="2400" i="1">
                            <a:latin typeface="Cambria Math" panose="02040503050406030204" pitchFamily="18" charset="0"/>
                          </a:rPr>
                        </m:ctrlPr>
                      </m:dPr>
                      <m:e>
                        <m:r>
                          <a:rPr lang="en-US" altLang="ko-KR" sz="2400" i="1">
                            <a:latin typeface="Cambria Math" panose="02040503050406030204" pitchFamily="18" charset="0"/>
                          </a:rPr>
                          <m:t>𝑥</m:t>
                        </m:r>
                        <m:r>
                          <a:rPr lang="en-US" altLang="ko-KR" sz="2400" i="1">
                            <a:latin typeface="Cambria Math" panose="02040503050406030204" pitchFamily="18" charset="0"/>
                          </a:rPr>
                          <m:t>−</m:t>
                        </m:r>
                        <m:sSup>
                          <m:sSupPr>
                            <m:ctrlPr>
                              <a:rPr lang="en-US" altLang="ko-KR" sz="2400" i="1">
                                <a:latin typeface="Cambria Math" panose="02040503050406030204" pitchFamily="18" charset="0"/>
                              </a:rPr>
                            </m:ctrlPr>
                          </m:sSupPr>
                          <m:e>
                            <m:r>
                              <a:rPr lang="en-US" altLang="ko-KR" sz="2400" i="1">
                                <a:latin typeface="Cambria Math" panose="02040503050406030204" pitchFamily="18" charset="0"/>
                              </a:rPr>
                              <m:t>𝛼</m:t>
                            </m:r>
                          </m:e>
                          <m:sup>
                            <m:r>
                              <a:rPr lang="en-US" altLang="ko-KR" sz="2400" i="1">
                                <a:latin typeface="Cambria Math" panose="02040503050406030204" pitchFamily="18" charset="0"/>
                              </a:rPr>
                              <m:t>0</m:t>
                            </m:r>
                          </m:sup>
                        </m:sSup>
                      </m:e>
                    </m:d>
                    <m:r>
                      <a:rPr lang="en-US" altLang="ko-KR" sz="2400" i="1">
                        <a:latin typeface="Cambria Math" panose="02040503050406030204" pitchFamily="18" charset="0"/>
                      </a:rPr>
                      <m:t>=</m:t>
                    </m:r>
                    <m:d>
                      <m:dPr>
                        <m:ctrlPr>
                          <a:rPr lang="en-US" altLang="ko-KR" sz="2400" i="1">
                            <a:latin typeface="Cambria Math" panose="02040503050406030204" pitchFamily="18" charset="0"/>
                          </a:rPr>
                        </m:ctrlPr>
                      </m:dPr>
                      <m:e>
                        <m:r>
                          <a:rPr lang="en-US" altLang="ko-KR" sz="2400" i="1">
                            <a:latin typeface="Cambria Math" panose="02040503050406030204" pitchFamily="18" charset="0"/>
                          </a:rPr>
                          <m:t>𝑥</m:t>
                        </m:r>
                        <m:r>
                          <a:rPr lang="en-US" altLang="ko-KR" sz="2400" i="1">
                            <a:latin typeface="Cambria Math" panose="02040503050406030204" pitchFamily="18" charset="0"/>
                          </a:rPr>
                          <m:t>−1</m:t>
                        </m:r>
                      </m:e>
                    </m:d>
                  </m:oMath>
                </a14:m>
                <a:endParaRPr lang="en-US" altLang="ko-KR" sz="2400" dirty="0">
                  <a:latin typeface="Cambria Math" panose="02040503050406030204" pitchFamily="18" charset="0"/>
                </a:endParaRPr>
              </a:p>
            </p:txBody>
          </p:sp>
        </mc:Choice>
        <mc:Fallback xmlns="">
          <p:sp>
            <p:nvSpPr>
              <p:cNvPr id="3" name="내용 개체 틀 2"/>
              <p:cNvSpPr>
                <a:spLocks noGrp="1" noRot="1" noChangeAspect="1" noMove="1" noResize="1" noEditPoints="1" noAdjustHandles="1" noChangeArrowheads="1" noChangeShapeType="1" noTextEdit="1"/>
              </p:cNvSpPr>
              <p:nvPr>
                <p:ph idx="1"/>
              </p:nvPr>
            </p:nvSpPr>
            <p:spPr>
              <a:xfrm>
                <a:off x="685800" y="1981200"/>
                <a:ext cx="7924800" cy="4114800"/>
              </a:xfrm>
              <a:blipFill>
                <a:blip r:embed="rId2"/>
                <a:stretch>
                  <a:fillRect l="-1385" t="-1481" r="-1077"/>
                </a:stretch>
              </a:blipFill>
            </p:spPr>
            <p:txBody>
              <a:bodyPr/>
              <a:lstStyle/>
              <a:p>
                <a:r>
                  <a:rPr lang="ko-KR" altLang="en-US">
                    <a:noFill/>
                  </a:rPr>
                  <a:t> </a:t>
                </a:r>
              </a:p>
            </p:txBody>
          </p:sp>
        </mc:Fallback>
      </mc:AlternateContent>
      <p:sp>
        <p:nvSpPr>
          <p:cNvPr id="5" name="바닥글 개체 틀 4"/>
          <p:cNvSpPr>
            <a:spLocks noGrp="1"/>
          </p:cNvSpPr>
          <p:nvPr>
            <p:ph type="ftr" sz="quarter" idx="11"/>
          </p:nvPr>
        </p:nvSpPr>
        <p:spPr/>
        <p:txBody>
          <a:bodyPr/>
          <a:lstStyle/>
          <a:p>
            <a:r>
              <a:rPr lang="en-US" altLang="ko-KR" smtClean="0"/>
              <a:t>Byung-Jae Kwak et al.</a:t>
            </a:r>
            <a:endParaRPr lang="en-US" altLang="ko-KR"/>
          </a:p>
        </p:txBody>
      </p:sp>
      <p:sp>
        <p:nvSpPr>
          <p:cNvPr id="6" name="슬라이드 번호 개체 틀 5"/>
          <p:cNvSpPr>
            <a:spLocks noGrp="1"/>
          </p:cNvSpPr>
          <p:nvPr>
            <p:ph type="sldNum" sz="quarter" idx="12"/>
          </p:nvPr>
        </p:nvSpPr>
        <p:spPr/>
        <p:txBody>
          <a:bodyPr/>
          <a:lstStyle/>
          <a:p>
            <a:r>
              <a:rPr lang="en-US" altLang="ko-KR" smtClean="0"/>
              <a:t>Slide </a:t>
            </a:r>
            <a:fld id="{EAA70843-7CE7-4AC8-AE08-BF17C6F76979}" type="slidenum">
              <a:rPr lang="en-US" altLang="ko-KR" smtClean="0"/>
              <a:pPr/>
              <a:t>17</a:t>
            </a:fld>
            <a:endParaRPr lang="en-US" altLang="ko-KR"/>
          </a:p>
        </p:txBody>
      </p:sp>
      <p:sp>
        <p:nvSpPr>
          <p:cNvPr id="7" name="날짜 개체 틀 3"/>
          <p:cNvSpPr>
            <a:spLocks noGrp="1"/>
          </p:cNvSpPr>
          <p:nvPr>
            <p:ph type="dt" sz="half" idx="10"/>
          </p:nvPr>
        </p:nvSpPr>
        <p:spPr>
          <a:xfrm>
            <a:off x="685800" y="378281"/>
            <a:ext cx="1600200" cy="215444"/>
          </a:xfrm>
        </p:spPr>
        <p:txBody>
          <a:bodyPr/>
          <a:lstStyle/>
          <a:p>
            <a:r>
              <a:rPr lang="en-US" altLang="ko-KR" smtClean="0"/>
              <a:t>Jan. 2016</a:t>
            </a:r>
            <a:endParaRPr lang="en-US" altLang="ko-KR" dirty="0"/>
          </a:p>
        </p:txBody>
      </p:sp>
    </p:spTree>
    <p:extLst>
      <p:ext uri="{BB962C8B-B14F-4D97-AF65-F5344CB8AC3E}">
        <p14:creationId xmlns:p14="http://schemas.microsoft.com/office/powerpoint/2010/main" val="138112158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Appendix</a:t>
            </a:r>
            <a:endParaRPr lang="ko-KR" altLang="en-US" dirty="0"/>
          </a:p>
        </p:txBody>
      </p:sp>
      <mc:AlternateContent xmlns:mc="http://schemas.openxmlformats.org/markup-compatibility/2006" xmlns:a14="http://schemas.microsoft.com/office/drawing/2010/main">
        <mc:Choice Requires="a14">
          <p:sp>
            <p:nvSpPr>
              <p:cNvPr id="3" name="내용 개체 틀 2"/>
              <p:cNvSpPr>
                <a:spLocks noGrp="1"/>
              </p:cNvSpPr>
              <p:nvPr>
                <p:ph idx="1"/>
              </p:nvPr>
            </p:nvSpPr>
            <p:spPr>
              <a:xfrm>
                <a:off x="685800" y="1981200"/>
                <a:ext cx="7924800" cy="4114800"/>
              </a:xfrm>
            </p:spPr>
            <p:txBody>
              <a:bodyPr/>
              <a:lstStyle/>
              <a:p>
                <a:r>
                  <a:rPr lang="en-US" altLang="ko-KR" sz="2800" dirty="0" smtClean="0"/>
                  <a:t>Minimal polynomial for each </a:t>
                </a:r>
                <a:r>
                  <a:rPr lang="en-US" altLang="ko-KR" sz="2800" dirty="0" err="1" smtClean="0"/>
                  <a:t>cyclotomic</a:t>
                </a:r>
                <a:r>
                  <a:rPr lang="en-US" altLang="ko-KR" sz="2800" dirty="0" smtClean="0"/>
                  <a:t> </a:t>
                </a:r>
                <a:r>
                  <a:rPr lang="en-US" altLang="ko-KR" sz="2800" dirty="0" err="1" smtClean="0"/>
                  <a:t>coset</a:t>
                </a:r>
                <a:r>
                  <a:rPr lang="en-US" altLang="ko-KR" sz="2800" dirty="0" smtClean="0"/>
                  <a:t> on </a:t>
                </a:r>
                <a14:m>
                  <m:oMath xmlns:m="http://schemas.openxmlformats.org/officeDocument/2006/math">
                    <m:r>
                      <m:rPr>
                        <m:sty m:val="p"/>
                      </m:rPr>
                      <a:rPr lang="en-US" altLang="ko-KR" sz="2800" b="0" i="0" smtClean="0">
                        <a:latin typeface="Cambria Math" panose="02040503050406030204" pitchFamily="18" charset="0"/>
                      </a:rPr>
                      <m:t>GF</m:t>
                    </m:r>
                    <m:r>
                      <a:rPr lang="en-US" altLang="ko-KR" sz="2800" b="0" i="1" smtClean="0">
                        <a:latin typeface="Cambria Math" panose="02040503050406030204" pitchFamily="18" charset="0"/>
                      </a:rPr>
                      <m:t>(</m:t>
                    </m:r>
                    <m:sSup>
                      <m:sSupPr>
                        <m:ctrlPr>
                          <a:rPr lang="en-US" altLang="ko-KR" sz="2800" b="0" i="1" smtClean="0">
                            <a:latin typeface="Cambria Math" panose="02040503050406030204" pitchFamily="18" charset="0"/>
                          </a:rPr>
                        </m:ctrlPr>
                      </m:sSupPr>
                      <m:e>
                        <m:r>
                          <a:rPr lang="en-US" altLang="ko-KR" sz="2800" b="0" i="1" smtClean="0">
                            <a:latin typeface="Cambria Math" panose="02040503050406030204" pitchFamily="18" charset="0"/>
                          </a:rPr>
                          <m:t>2</m:t>
                        </m:r>
                      </m:e>
                      <m:sup>
                        <m:r>
                          <a:rPr lang="en-US" altLang="ko-KR" sz="2800" b="0" i="1" smtClean="0">
                            <a:latin typeface="Cambria Math" panose="02040503050406030204" pitchFamily="18" charset="0"/>
                          </a:rPr>
                          <m:t>𝑚</m:t>
                        </m:r>
                      </m:sup>
                    </m:sSup>
                    <m:r>
                      <a:rPr lang="en-US" altLang="ko-KR" sz="2800" b="0" i="1" smtClean="0">
                        <a:latin typeface="Cambria Math" panose="02040503050406030204" pitchFamily="18" charset="0"/>
                      </a:rPr>
                      <m:t>)</m:t>
                    </m:r>
                  </m:oMath>
                </a14:m>
                <a:endParaRPr lang="en-US" altLang="ko-KR" sz="2800" dirty="0" smtClean="0">
                  <a:latin typeface="Cambria Math" panose="02040503050406030204" pitchFamily="18" charset="0"/>
                </a:endParaRPr>
              </a:p>
              <a:p>
                <a:pPr lvl="1"/>
                <a:r>
                  <a:rPr lang="en-US" altLang="ko-KR" sz="2400" dirty="0" smtClean="0"/>
                  <a:t>Minimal </a:t>
                </a:r>
                <a:r>
                  <a:rPr lang="en-US" altLang="ko-KR" sz="2400" dirty="0"/>
                  <a:t>polynomial for </a:t>
                </a:r>
                <a14:m>
                  <m:oMath xmlns:m="http://schemas.openxmlformats.org/officeDocument/2006/math">
                    <m:d>
                      <m:dPr>
                        <m:begChr m:val="{"/>
                        <m:endChr m:val="}"/>
                        <m:ctrlPr>
                          <a:rPr lang="en-US" altLang="ko-KR" sz="2400" i="1">
                            <a:latin typeface="Cambria Math" panose="02040503050406030204" pitchFamily="18" charset="0"/>
                          </a:rPr>
                        </m:ctrlPr>
                      </m:dPr>
                      <m:e>
                        <m:sSup>
                          <m:sSupPr>
                            <m:ctrlPr>
                              <a:rPr lang="en-US" altLang="ko-KR" sz="2400" i="1">
                                <a:latin typeface="Cambria Math" panose="02040503050406030204" pitchFamily="18" charset="0"/>
                              </a:rPr>
                            </m:ctrlPr>
                          </m:sSupPr>
                          <m:e>
                            <m:r>
                              <a:rPr lang="en-US" altLang="ko-KR" sz="2400" i="1">
                                <a:latin typeface="Cambria Math" panose="02040503050406030204" pitchFamily="18" charset="0"/>
                              </a:rPr>
                              <m:t>𝛼</m:t>
                            </m:r>
                          </m:e>
                          <m:sup>
                            <m:r>
                              <a:rPr lang="en-US" altLang="ko-KR" sz="2400" i="1">
                                <a:latin typeface="Cambria Math" panose="02040503050406030204" pitchFamily="18" charset="0"/>
                              </a:rPr>
                              <m:t>1</m:t>
                            </m:r>
                          </m:sup>
                        </m:sSup>
                        <m:r>
                          <a:rPr lang="en-US" altLang="ko-KR" sz="2400" i="1">
                            <a:latin typeface="Cambria Math" panose="02040503050406030204" pitchFamily="18" charset="0"/>
                          </a:rPr>
                          <m:t>, </m:t>
                        </m:r>
                        <m:sSup>
                          <m:sSupPr>
                            <m:ctrlPr>
                              <a:rPr lang="en-US" altLang="ko-KR" sz="2400" i="1">
                                <a:latin typeface="Cambria Math" panose="02040503050406030204" pitchFamily="18" charset="0"/>
                              </a:rPr>
                            </m:ctrlPr>
                          </m:sSupPr>
                          <m:e>
                            <m:r>
                              <a:rPr lang="en-US" altLang="ko-KR" sz="2400" i="1">
                                <a:latin typeface="Cambria Math" panose="02040503050406030204" pitchFamily="18" charset="0"/>
                              </a:rPr>
                              <m:t>𝛼</m:t>
                            </m:r>
                          </m:e>
                          <m:sup>
                            <m:r>
                              <a:rPr lang="en-US" altLang="ko-KR" sz="2400" i="1">
                                <a:latin typeface="Cambria Math" panose="02040503050406030204" pitchFamily="18" charset="0"/>
                              </a:rPr>
                              <m:t>2</m:t>
                            </m:r>
                          </m:sup>
                        </m:sSup>
                        <m:r>
                          <a:rPr lang="en-US" altLang="ko-KR" sz="2400" i="1">
                            <a:latin typeface="Cambria Math" panose="02040503050406030204" pitchFamily="18" charset="0"/>
                          </a:rPr>
                          <m:t>,</m:t>
                        </m:r>
                        <m:sSup>
                          <m:sSupPr>
                            <m:ctrlPr>
                              <a:rPr lang="en-US" altLang="ko-KR" sz="2400" i="1">
                                <a:latin typeface="Cambria Math" panose="02040503050406030204" pitchFamily="18" charset="0"/>
                              </a:rPr>
                            </m:ctrlPr>
                          </m:sSupPr>
                          <m:e>
                            <m:r>
                              <a:rPr lang="en-US" altLang="ko-KR" sz="2400" i="1">
                                <a:latin typeface="Cambria Math" panose="02040503050406030204" pitchFamily="18" charset="0"/>
                              </a:rPr>
                              <m:t>𝛼</m:t>
                            </m:r>
                          </m:e>
                          <m:sup>
                            <m:r>
                              <a:rPr lang="en-US" altLang="ko-KR" sz="2400" i="1">
                                <a:latin typeface="Cambria Math" panose="02040503050406030204" pitchFamily="18" charset="0"/>
                              </a:rPr>
                              <m:t>4</m:t>
                            </m:r>
                          </m:sup>
                        </m:sSup>
                      </m:e>
                    </m:d>
                  </m:oMath>
                </a14:m>
                <a:r>
                  <a:rPr lang="en-US" altLang="ko-KR" sz="2400" i="1" dirty="0">
                    <a:latin typeface="Cambria Math" panose="02040503050406030204" pitchFamily="18" charset="0"/>
                  </a:rPr>
                  <a:t/>
                </a:r>
                <a:br>
                  <a:rPr lang="en-US" altLang="ko-KR" sz="2400" i="1" dirty="0">
                    <a:latin typeface="Cambria Math" panose="02040503050406030204" pitchFamily="18" charset="0"/>
                  </a:rPr>
                </a:br>
                <a:endParaRPr lang="en-US" altLang="ko-KR" sz="2400" i="1" dirty="0" smtClean="0">
                  <a:latin typeface="Cambria Math" panose="02040503050406030204" pitchFamily="18" charset="0"/>
                </a:endParaRPr>
              </a:p>
              <a:p>
                <a:pPr lvl="1"/>
                <a:endParaRPr lang="en-US" altLang="ko-KR" sz="2400" i="1" dirty="0">
                  <a:latin typeface="Cambria Math" panose="02040503050406030204" pitchFamily="18" charset="0"/>
                </a:endParaRPr>
              </a:p>
              <a:p>
                <a:pPr lvl="1"/>
                <a:endParaRPr lang="en-US" altLang="ko-KR" sz="1000" dirty="0" smtClean="0"/>
              </a:p>
              <a:p>
                <a:pPr lvl="1"/>
                <a:r>
                  <a:rPr lang="en-US" altLang="ko-KR" sz="2400" dirty="0" smtClean="0"/>
                  <a:t>Minimal </a:t>
                </a:r>
                <a:r>
                  <a:rPr lang="en-US" altLang="ko-KR" sz="2400" dirty="0"/>
                  <a:t>polynomial for </a:t>
                </a:r>
                <a14:m>
                  <m:oMath xmlns:m="http://schemas.openxmlformats.org/officeDocument/2006/math">
                    <m:d>
                      <m:dPr>
                        <m:begChr m:val="{"/>
                        <m:endChr m:val="}"/>
                        <m:ctrlPr>
                          <a:rPr lang="en-US" altLang="ko-KR" sz="2400" i="1">
                            <a:latin typeface="Cambria Math" panose="02040503050406030204" pitchFamily="18" charset="0"/>
                          </a:rPr>
                        </m:ctrlPr>
                      </m:dPr>
                      <m:e>
                        <m:sSup>
                          <m:sSupPr>
                            <m:ctrlPr>
                              <a:rPr lang="en-US" altLang="ko-KR" sz="2400" i="1">
                                <a:latin typeface="Cambria Math" panose="02040503050406030204" pitchFamily="18" charset="0"/>
                              </a:rPr>
                            </m:ctrlPr>
                          </m:sSupPr>
                          <m:e>
                            <m:r>
                              <a:rPr lang="en-US" altLang="ko-KR" sz="2400" i="1">
                                <a:latin typeface="Cambria Math" panose="02040503050406030204" pitchFamily="18" charset="0"/>
                              </a:rPr>
                              <m:t>𝛼</m:t>
                            </m:r>
                          </m:e>
                          <m:sup>
                            <m:r>
                              <a:rPr lang="en-US" altLang="ko-KR" sz="2400" i="1">
                                <a:latin typeface="Cambria Math" panose="02040503050406030204" pitchFamily="18" charset="0"/>
                              </a:rPr>
                              <m:t>3</m:t>
                            </m:r>
                          </m:sup>
                        </m:sSup>
                        <m:r>
                          <a:rPr lang="en-US" altLang="ko-KR" sz="2400" i="1">
                            <a:latin typeface="Cambria Math" panose="02040503050406030204" pitchFamily="18" charset="0"/>
                          </a:rPr>
                          <m:t>, </m:t>
                        </m:r>
                        <m:sSup>
                          <m:sSupPr>
                            <m:ctrlPr>
                              <a:rPr lang="en-US" altLang="ko-KR" sz="2400" i="1">
                                <a:latin typeface="Cambria Math" panose="02040503050406030204" pitchFamily="18" charset="0"/>
                              </a:rPr>
                            </m:ctrlPr>
                          </m:sSupPr>
                          <m:e>
                            <m:r>
                              <a:rPr lang="en-US" altLang="ko-KR" sz="2400" i="1">
                                <a:latin typeface="Cambria Math" panose="02040503050406030204" pitchFamily="18" charset="0"/>
                              </a:rPr>
                              <m:t>𝛼</m:t>
                            </m:r>
                          </m:e>
                          <m:sup>
                            <m:r>
                              <a:rPr lang="en-US" altLang="ko-KR" sz="2400" b="0" i="1" smtClean="0">
                                <a:latin typeface="Cambria Math" panose="02040503050406030204" pitchFamily="18" charset="0"/>
                              </a:rPr>
                              <m:t>5</m:t>
                            </m:r>
                          </m:sup>
                        </m:sSup>
                        <m:r>
                          <a:rPr lang="en-US" altLang="ko-KR" sz="2400" i="1">
                            <a:latin typeface="Cambria Math" panose="02040503050406030204" pitchFamily="18" charset="0"/>
                          </a:rPr>
                          <m:t>,</m:t>
                        </m:r>
                        <m:sSup>
                          <m:sSupPr>
                            <m:ctrlPr>
                              <a:rPr lang="en-US" altLang="ko-KR" sz="2400" i="1">
                                <a:latin typeface="Cambria Math" panose="02040503050406030204" pitchFamily="18" charset="0"/>
                              </a:rPr>
                            </m:ctrlPr>
                          </m:sSupPr>
                          <m:e>
                            <m:r>
                              <a:rPr lang="en-US" altLang="ko-KR" sz="2400" i="1">
                                <a:latin typeface="Cambria Math" panose="02040503050406030204" pitchFamily="18" charset="0"/>
                              </a:rPr>
                              <m:t>𝛼</m:t>
                            </m:r>
                          </m:e>
                          <m:sup>
                            <m:r>
                              <a:rPr lang="en-US" altLang="ko-KR" sz="2400" b="0" i="1" smtClean="0">
                                <a:latin typeface="Cambria Math" panose="02040503050406030204" pitchFamily="18" charset="0"/>
                              </a:rPr>
                              <m:t>6</m:t>
                            </m:r>
                          </m:sup>
                        </m:sSup>
                      </m:e>
                    </m:d>
                  </m:oMath>
                </a14:m>
                <a:endParaRPr lang="en-US" altLang="ko-KR" sz="2400" dirty="0">
                  <a:latin typeface="Cambria Math" panose="02040503050406030204" pitchFamily="18" charset="0"/>
                </a:endParaRPr>
              </a:p>
            </p:txBody>
          </p:sp>
        </mc:Choice>
        <mc:Fallback xmlns="">
          <p:sp>
            <p:nvSpPr>
              <p:cNvPr id="3" name="내용 개체 틀 2"/>
              <p:cNvSpPr>
                <a:spLocks noGrp="1" noRot="1" noChangeAspect="1" noMove="1" noResize="1" noEditPoints="1" noAdjustHandles="1" noChangeArrowheads="1" noChangeShapeType="1" noTextEdit="1"/>
              </p:cNvSpPr>
              <p:nvPr>
                <p:ph idx="1"/>
              </p:nvPr>
            </p:nvSpPr>
            <p:spPr>
              <a:xfrm>
                <a:off x="685800" y="1981200"/>
                <a:ext cx="7924800" cy="4114800"/>
              </a:xfrm>
              <a:blipFill>
                <a:blip r:embed="rId2"/>
                <a:stretch>
                  <a:fillRect l="-1385" t="-1481"/>
                </a:stretch>
              </a:blipFill>
            </p:spPr>
            <p:txBody>
              <a:bodyPr/>
              <a:lstStyle/>
              <a:p>
                <a:r>
                  <a:rPr lang="ko-KR" altLang="en-US">
                    <a:noFill/>
                  </a:rPr>
                  <a:t> </a:t>
                </a:r>
              </a:p>
            </p:txBody>
          </p:sp>
        </mc:Fallback>
      </mc:AlternateContent>
      <p:sp>
        <p:nvSpPr>
          <p:cNvPr id="5" name="바닥글 개체 틀 4"/>
          <p:cNvSpPr>
            <a:spLocks noGrp="1"/>
          </p:cNvSpPr>
          <p:nvPr>
            <p:ph type="ftr" sz="quarter" idx="11"/>
          </p:nvPr>
        </p:nvSpPr>
        <p:spPr/>
        <p:txBody>
          <a:bodyPr/>
          <a:lstStyle/>
          <a:p>
            <a:r>
              <a:rPr lang="en-US" altLang="ko-KR" smtClean="0"/>
              <a:t>Byung-Jae Kwak et al.</a:t>
            </a:r>
            <a:endParaRPr lang="en-US" altLang="ko-KR"/>
          </a:p>
        </p:txBody>
      </p:sp>
      <p:sp>
        <p:nvSpPr>
          <p:cNvPr id="6" name="슬라이드 번호 개체 틀 5"/>
          <p:cNvSpPr>
            <a:spLocks noGrp="1"/>
          </p:cNvSpPr>
          <p:nvPr>
            <p:ph type="sldNum" sz="quarter" idx="12"/>
          </p:nvPr>
        </p:nvSpPr>
        <p:spPr/>
        <p:txBody>
          <a:bodyPr/>
          <a:lstStyle/>
          <a:p>
            <a:r>
              <a:rPr lang="en-US" altLang="ko-KR" smtClean="0"/>
              <a:t>Slide </a:t>
            </a:r>
            <a:fld id="{EAA70843-7CE7-4AC8-AE08-BF17C6F76979}" type="slidenum">
              <a:rPr lang="en-US" altLang="ko-KR" smtClean="0"/>
              <a:pPr/>
              <a:t>18</a:t>
            </a:fld>
            <a:endParaRPr lang="en-US" altLang="ko-KR"/>
          </a:p>
        </p:txBody>
      </p:sp>
      <mc:AlternateContent xmlns:mc="http://schemas.openxmlformats.org/markup-compatibility/2006" xmlns:a14="http://schemas.microsoft.com/office/drawing/2010/main">
        <mc:Choice Requires="a14">
          <p:sp>
            <p:nvSpPr>
              <p:cNvPr id="7" name="직사각형 6"/>
              <p:cNvSpPr/>
              <p:nvPr/>
            </p:nvSpPr>
            <p:spPr>
              <a:xfrm>
                <a:off x="1202805" y="3356992"/>
                <a:ext cx="7344816" cy="824393"/>
              </a:xfrm>
              <a:prstGeom prst="rect">
                <a:avLst/>
              </a:prstGeom>
            </p:spPr>
            <p:txBody>
              <a:bodyPr wrap="square">
                <a:spAutoFit/>
              </a:bodyPr>
              <a:lstStyle/>
              <a:p>
                <a:pPr lvl="1"/>
                <a14:m>
                  <m:oMathPara xmlns:m="http://schemas.openxmlformats.org/officeDocument/2006/math">
                    <m:oMathParaPr>
                      <m:jc m:val="centerGroup"/>
                    </m:oMathParaPr>
                    <m:oMath xmlns:m="http://schemas.openxmlformats.org/officeDocument/2006/math">
                      <m:sSub>
                        <m:sSubPr>
                          <m:ctrlPr>
                            <a:rPr lang="en-US" altLang="ko-KR" sz="1600" i="1" smtClean="0">
                              <a:latin typeface="Cambria Math" panose="02040503050406030204" pitchFamily="18" charset="0"/>
                            </a:rPr>
                          </m:ctrlPr>
                        </m:sSubPr>
                        <m:e>
                          <m:r>
                            <a:rPr lang="en-US" altLang="ko-KR" sz="1600" i="1">
                              <a:latin typeface="Cambria Math" panose="02040503050406030204" pitchFamily="18" charset="0"/>
                            </a:rPr>
                            <m:t>𝑀</m:t>
                          </m:r>
                        </m:e>
                        <m:sub>
                          <m:r>
                            <a:rPr lang="en-US" altLang="ko-KR" sz="1600" i="1">
                              <a:latin typeface="Cambria Math" panose="02040503050406030204" pitchFamily="18" charset="0"/>
                            </a:rPr>
                            <m:t>1</m:t>
                          </m:r>
                        </m:sub>
                      </m:sSub>
                      <m:d>
                        <m:dPr>
                          <m:ctrlPr>
                            <a:rPr lang="en-US" altLang="ko-KR" sz="1600" i="1">
                              <a:latin typeface="Cambria Math" panose="02040503050406030204" pitchFamily="18" charset="0"/>
                            </a:rPr>
                          </m:ctrlPr>
                        </m:dPr>
                        <m:e>
                          <m:r>
                            <a:rPr lang="en-US" altLang="ko-KR" sz="1600" i="1">
                              <a:latin typeface="Cambria Math" panose="02040503050406030204" pitchFamily="18" charset="0"/>
                            </a:rPr>
                            <m:t>𝑥</m:t>
                          </m:r>
                        </m:e>
                      </m:d>
                      <m:r>
                        <a:rPr lang="en-US" altLang="ko-KR" sz="1600" i="1">
                          <a:latin typeface="Cambria Math" panose="02040503050406030204" pitchFamily="18" charset="0"/>
                        </a:rPr>
                        <m:t>=</m:t>
                      </m:r>
                      <m:sSub>
                        <m:sSubPr>
                          <m:ctrlPr>
                            <a:rPr lang="en-US" altLang="ko-KR" sz="1600" i="1">
                              <a:latin typeface="Cambria Math" panose="02040503050406030204" pitchFamily="18" charset="0"/>
                            </a:rPr>
                          </m:ctrlPr>
                        </m:sSubPr>
                        <m:e>
                          <m:r>
                            <a:rPr lang="en-US" altLang="ko-KR" sz="1600" i="1">
                              <a:latin typeface="Cambria Math" panose="02040503050406030204" pitchFamily="18" charset="0"/>
                            </a:rPr>
                            <m:t>𝑀</m:t>
                          </m:r>
                        </m:e>
                        <m:sub>
                          <m:r>
                            <a:rPr lang="en-US" altLang="ko-KR" sz="1600" b="0" i="1" smtClean="0">
                              <a:latin typeface="Cambria Math" panose="02040503050406030204" pitchFamily="18" charset="0"/>
                            </a:rPr>
                            <m:t>2</m:t>
                          </m:r>
                        </m:sub>
                      </m:sSub>
                      <m:d>
                        <m:dPr>
                          <m:ctrlPr>
                            <a:rPr lang="en-US" altLang="ko-KR" sz="1600" i="1">
                              <a:latin typeface="Cambria Math" panose="02040503050406030204" pitchFamily="18" charset="0"/>
                            </a:rPr>
                          </m:ctrlPr>
                        </m:dPr>
                        <m:e>
                          <m:r>
                            <a:rPr lang="en-US" altLang="ko-KR" sz="1600" i="1">
                              <a:latin typeface="Cambria Math" panose="02040503050406030204" pitchFamily="18" charset="0"/>
                            </a:rPr>
                            <m:t>𝑥</m:t>
                          </m:r>
                        </m:e>
                      </m:d>
                      <m:r>
                        <a:rPr lang="en-US" altLang="ko-KR" sz="1600" i="1">
                          <a:latin typeface="Cambria Math" panose="02040503050406030204" pitchFamily="18" charset="0"/>
                        </a:rPr>
                        <m:t>=</m:t>
                      </m:r>
                      <m:sSub>
                        <m:sSubPr>
                          <m:ctrlPr>
                            <a:rPr lang="en-US" altLang="ko-KR" sz="1600" i="1">
                              <a:latin typeface="Cambria Math" panose="02040503050406030204" pitchFamily="18" charset="0"/>
                            </a:rPr>
                          </m:ctrlPr>
                        </m:sSubPr>
                        <m:e>
                          <m:r>
                            <a:rPr lang="en-US" altLang="ko-KR" sz="1600" i="1">
                              <a:latin typeface="Cambria Math" panose="02040503050406030204" pitchFamily="18" charset="0"/>
                            </a:rPr>
                            <m:t>𝑀</m:t>
                          </m:r>
                        </m:e>
                        <m:sub>
                          <m:r>
                            <a:rPr lang="en-US" altLang="ko-KR" sz="1600" b="0" i="1" smtClean="0">
                              <a:latin typeface="Cambria Math" panose="02040503050406030204" pitchFamily="18" charset="0"/>
                            </a:rPr>
                            <m:t>4</m:t>
                          </m:r>
                        </m:sub>
                      </m:sSub>
                      <m:d>
                        <m:dPr>
                          <m:ctrlPr>
                            <a:rPr lang="en-US" altLang="ko-KR" sz="1600" i="1">
                              <a:latin typeface="Cambria Math" panose="02040503050406030204" pitchFamily="18" charset="0"/>
                            </a:rPr>
                          </m:ctrlPr>
                        </m:dPr>
                        <m:e>
                          <m:r>
                            <a:rPr lang="en-US" altLang="ko-KR" sz="1600" i="1">
                              <a:latin typeface="Cambria Math" panose="02040503050406030204" pitchFamily="18" charset="0"/>
                            </a:rPr>
                            <m:t>𝑥</m:t>
                          </m:r>
                        </m:e>
                      </m:d>
                      <m:r>
                        <a:rPr lang="en-US" altLang="ko-KR" sz="1600" i="1">
                          <a:latin typeface="Cambria Math" panose="02040503050406030204" pitchFamily="18" charset="0"/>
                        </a:rPr>
                        <m:t>=</m:t>
                      </m:r>
                      <m:nary>
                        <m:naryPr>
                          <m:chr m:val="∏"/>
                          <m:limLoc m:val="subSup"/>
                          <m:supHide m:val="on"/>
                          <m:ctrlPr>
                            <a:rPr lang="en-US" altLang="ko-KR" sz="1600" i="1" smtClean="0">
                              <a:latin typeface="Cambria Math" panose="02040503050406030204" pitchFamily="18" charset="0"/>
                            </a:rPr>
                          </m:ctrlPr>
                        </m:naryPr>
                        <m:sub>
                          <m:r>
                            <a:rPr lang="en-US" altLang="ko-KR" sz="1600" i="1">
                              <a:latin typeface="Cambria Math" panose="02040503050406030204" pitchFamily="18" charset="0"/>
                            </a:rPr>
                            <m:t>𝑗</m:t>
                          </m:r>
                          <m:r>
                            <a:rPr lang="en-US" altLang="ko-KR" sz="1600" i="1">
                              <a:latin typeface="Cambria Math" panose="02040503050406030204" pitchFamily="18" charset="0"/>
                            </a:rPr>
                            <m:t>∈</m:t>
                          </m:r>
                          <m:d>
                            <m:dPr>
                              <m:begChr m:val="{"/>
                              <m:endChr m:val="}"/>
                              <m:ctrlPr>
                                <a:rPr lang="en-US" altLang="ko-KR" sz="1600" i="1">
                                  <a:latin typeface="Cambria Math" panose="02040503050406030204" pitchFamily="18" charset="0"/>
                                </a:rPr>
                              </m:ctrlPr>
                            </m:dPr>
                            <m:e>
                              <m:r>
                                <a:rPr lang="en-US" altLang="ko-KR" sz="1600" i="1">
                                  <a:latin typeface="Cambria Math" panose="02040503050406030204" pitchFamily="18" charset="0"/>
                                </a:rPr>
                                <m:t>1,2,4</m:t>
                              </m:r>
                            </m:e>
                          </m:d>
                        </m:sub>
                        <m:sup/>
                        <m:e>
                          <m:d>
                            <m:dPr>
                              <m:ctrlPr>
                                <a:rPr lang="en-US" altLang="ko-KR" sz="1600" i="1">
                                  <a:latin typeface="Cambria Math" panose="02040503050406030204" pitchFamily="18" charset="0"/>
                                </a:rPr>
                              </m:ctrlPr>
                            </m:dPr>
                            <m:e>
                              <m:r>
                                <a:rPr lang="en-US" altLang="ko-KR" sz="1600" i="1">
                                  <a:latin typeface="Cambria Math" panose="02040503050406030204" pitchFamily="18" charset="0"/>
                                </a:rPr>
                                <m:t>𝑥</m:t>
                              </m:r>
                              <m:r>
                                <a:rPr lang="en-US" altLang="ko-KR" sz="1600" i="1">
                                  <a:latin typeface="Cambria Math" panose="02040503050406030204" pitchFamily="18" charset="0"/>
                                </a:rPr>
                                <m:t>−</m:t>
                              </m:r>
                              <m:sSup>
                                <m:sSupPr>
                                  <m:ctrlPr>
                                    <a:rPr lang="en-US" altLang="ko-KR" sz="1600" i="1">
                                      <a:latin typeface="Cambria Math" panose="02040503050406030204" pitchFamily="18" charset="0"/>
                                    </a:rPr>
                                  </m:ctrlPr>
                                </m:sSupPr>
                                <m:e>
                                  <m:r>
                                    <a:rPr lang="en-US" altLang="ko-KR" sz="1600" i="1">
                                      <a:latin typeface="Cambria Math" panose="02040503050406030204" pitchFamily="18" charset="0"/>
                                    </a:rPr>
                                    <m:t>𝛼</m:t>
                                  </m:r>
                                </m:e>
                                <m:sup>
                                  <m:r>
                                    <a:rPr lang="en-US" altLang="ko-KR" sz="1600" i="1">
                                      <a:latin typeface="Cambria Math" panose="02040503050406030204" pitchFamily="18" charset="0"/>
                                    </a:rPr>
                                    <m:t>𝑗</m:t>
                                  </m:r>
                                </m:sup>
                              </m:sSup>
                            </m:e>
                          </m:d>
                        </m:e>
                      </m:nary>
                      <m:r>
                        <a:rPr lang="en-US" altLang="ko-KR" sz="1600" b="0" i="1" smtClean="0">
                          <a:latin typeface="Cambria Math" panose="02040503050406030204" pitchFamily="18" charset="0"/>
                        </a:rPr>
                        <m:t>=</m:t>
                      </m:r>
                      <m:d>
                        <m:dPr>
                          <m:ctrlPr>
                            <a:rPr lang="en-US" altLang="ko-KR" sz="1600" i="1">
                              <a:latin typeface="Cambria Math" panose="02040503050406030204" pitchFamily="18" charset="0"/>
                            </a:rPr>
                          </m:ctrlPr>
                        </m:dPr>
                        <m:e>
                          <m:r>
                            <a:rPr lang="en-US" altLang="ko-KR" sz="1600" i="1">
                              <a:latin typeface="Cambria Math" panose="02040503050406030204" pitchFamily="18" charset="0"/>
                            </a:rPr>
                            <m:t>𝑥</m:t>
                          </m:r>
                          <m:r>
                            <a:rPr lang="en-US" altLang="ko-KR" sz="1600" i="1">
                              <a:latin typeface="Cambria Math" panose="02040503050406030204" pitchFamily="18" charset="0"/>
                            </a:rPr>
                            <m:t>−</m:t>
                          </m:r>
                          <m:sSup>
                            <m:sSupPr>
                              <m:ctrlPr>
                                <a:rPr lang="en-US" altLang="ko-KR" sz="1600" i="1">
                                  <a:latin typeface="Cambria Math" panose="02040503050406030204" pitchFamily="18" charset="0"/>
                                </a:rPr>
                              </m:ctrlPr>
                            </m:sSupPr>
                            <m:e>
                              <m:r>
                                <a:rPr lang="en-US" altLang="ko-KR" sz="1600" i="1">
                                  <a:latin typeface="Cambria Math" panose="02040503050406030204" pitchFamily="18" charset="0"/>
                                </a:rPr>
                                <m:t>𝛼</m:t>
                              </m:r>
                            </m:e>
                            <m:sup>
                              <m:r>
                                <a:rPr lang="en-US" altLang="ko-KR" sz="1600" i="1">
                                  <a:latin typeface="Cambria Math" panose="02040503050406030204" pitchFamily="18" charset="0"/>
                                </a:rPr>
                                <m:t>1</m:t>
                              </m:r>
                            </m:sup>
                          </m:sSup>
                        </m:e>
                      </m:d>
                      <m:d>
                        <m:dPr>
                          <m:ctrlPr>
                            <a:rPr lang="en-US" altLang="ko-KR" sz="1600" i="1">
                              <a:latin typeface="Cambria Math" panose="02040503050406030204" pitchFamily="18" charset="0"/>
                            </a:rPr>
                          </m:ctrlPr>
                        </m:dPr>
                        <m:e>
                          <m:r>
                            <a:rPr lang="en-US" altLang="ko-KR" sz="1600" i="1">
                              <a:latin typeface="Cambria Math" panose="02040503050406030204" pitchFamily="18" charset="0"/>
                            </a:rPr>
                            <m:t>𝑥</m:t>
                          </m:r>
                          <m:r>
                            <a:rPr lang="en-US" altLang="ko-KR" sz="1600" i="1">
                              <a:latin typeface="Cambria Math" panose="02040503050406030204" pitchFamily="18" charset="0"/>
                            </a:rPr>
                            <m:t>−</m:t>
                          </m:r>
                          <m:sSup>
                            <m:sSupPr>
                              <m:ctrlPr>
                                <a:rPr lang="en-US" altLang="ko-KR" sz="1600" i="1">
                                  <a:latin typeface="Cambria Math" panose="02040503050406030204" pitchFamily="18" charset="0"/>
                                </a:rPr>
                              </m:ctrlPr>
                            </m:sSupPr>
                            <m:e>
                              <m:r>
                                <a:rPr lang="en-US" altLang="ko-KR" sz="1600" i="1">
                                  <a:latin typeface="Cambria Math" panose="02040503050406030204" pitchFamily="18" charset="0"/>
                                </a:rPr>
                                <m:t>𝛼</m:t>
                              </m:r>
                            </m:e>
                            <m:sup>
                              <m:r>
                                <a:rPr lang="en-US" altLang="ko-KR" sz="1600" i="1">
                                  <a:latin typeface="Cambria Math" panose="02040503050406030204" pitchFamily="18" charset="0"/>
                                </a:rPr>
                                <m:t>2</m:t>
                              </m:r>
                            </m:sup>
                          </m:sSup>
                        </m:e>
                      </m:d>
                      <m:d>
                        <m:dPr>
                          <m:ctrlPr>
                            <a:rPr lang="en-US" altLang="ko-KR" sz="1600" i="1">
                              <a:latin typeface="Cambria Math" panose="02040503050406030204" pitchFamily="18" charset="0"/>
                            </a:rPr>
                          </m:ctrlPr>
                        </m:dPr>
                        <m:e>
                          <m:r>
                            <a:rPr lang="en-US" altLang="ko-KR" sz="1600" i="1">
                              <a:latin typeface="Cambria Math" panose="02040503050406030204" pitchFamily="18" charset="0"/>
                            </a:rPr>
                            <m:t>𝑥</m:t>
                          </m:r>
                          <m:r>
                            <a:rPr lang="en-US" altLang="ko-KR" sz="1600" i="1">
                              <a:latin typeface="Cambria Math" panose="02040503050406030204" pitchFamily="18" charset="0"/>
                            </a:rPr>
                            <m:t>−</m:t>
                          </m:r>
                          <m:sSup>
                            <m:sSupPr>
                              <m:ctrlPr>
                                <a:rPr lang="en-US" altLang="ko-KR" sz="1600" i="1">
                                  <a:latin typeface="Cambria Math" panose="02040503050406030204" pitchFamily="18" charset="0"/>
                                </a:rPr>
                              </m:ctrlPr>
                            </m:sSupPr>
                            <m:e>
                              <m:r>
                                <a:rPr lang="en-US" altLang="ko-KR" sz="1600" i="1">
                                  <a:latin typeface="Cambria Math" panose="02040503050406030204" pitchFamily="18" charset="0"/>
                                </a:rPr>
                                <m:t>𝛼</m:t>
                              </m:r>
                            </m:e>
                            <m:sup>
                              <m:r>
                                <a:rPr lang="en-US" altLang="ko-KR" sz="1600" i="1">
                                  <a:latin typeface="Cambria Math" panose="02040503050406030204" pitchFamily="18" charset="0"/>
                                </a:rPr>
                                <m:t>4</m:t>
                              </m:r>
                            </m:sup>
                          </m:sSup>
                        </m:e>
                      </m:d>
                      <m:r>
                        <a:rPr lang="en-US" altLang="ko-KR" sz="1600" i="1">
                          <a:latin typeface="Cambria Math" panose="02040503050406030204" pitchFamily="18" charset="0"/>
                        </a:rPr>
                        <m:t>=</m:t>
                      </m:r>
                      <m:sSup>
                        <m:sSupPr>
                          <m:ctrlPr>
                            <a:rPr lang="en-US" altLang="ko-KR" sz="1600" i="1">
                              <a:latin typeface="Cambria Math" panose="02040503050406030204" pitchFamily="18" charset="0"/>
                            </a:rPr>
                          </m:ctrlPr>
                        </m:sSupPr>
                        <m:e>
                          <m:r>
                            <a:rPr lang="en-US" altLang="ko-KR" sz="1600" i="1">
                              <a:latin typeface="Cambria Math" panose="02040503050406030204" pitchFamily="18" charset="0"/>
                            </a:rPr>
                            <m:t>𝑥</m:t>
                          </m:r>
                        </m:e>
                        <m:sup>
                          <m:r>
                            <a:rPr lang="en-US" altLang="ko-KR" sz="1600" i="1">
                              <a:latin typeface="Cambria Math" panose="02040503050406030204" pitchFamily="18" charset="0"/>
                            </a:rPr>
                            <m:t>3</m:t>
                          </m:r>
                        </m:sup>
                      </m:sSup>
                      <m:r>
                        <a:rPr lang="en-US" altLang="ko-KR" sz="1600" i="1">
                          <a:latin typeface="Cambria Math" panose="02040503050406030204" pitchFamily="18" charset="0"/>
                        </a:rPr>
                        <m:t>+</m:t>
                      </m:r>
                      <m:d>
                        <m:dPr>
                          <m:ctrlPr>
                            <a:rPr lang="en-US" altLang="ko-KR" sz="1600" i="1">
                              <a:latin typeface="Cambria Math" panose="02040503050406030204" pitchFamily="18" charset="0"/>
                            </a:rPr>
                          </m:ctrlPr>
                        </m:dPr>
                        <m:e>
                          <m:sSup>
                            <m:sSupPr>
                              <m:ctrlPr>
                                <a:rPr lang="en-US" altLang="ko-KR" sz="1600" i="1">
                                  <a:latin typeface="Cambria Math" panose="02040503050406030204" pitchFamily="18" charset="0"/>
                                </a:rPr>
                              </m:ctrlPr>
                            </m:sSupPr>
                            <m:e>
                              <m:r>
                                <a:rPr lang="en-US" altLang="ko-KR" sz="1600" i="1">
                                  <a:latin typeface="Cambria Math" panose="02040503050406030204" pitchFamily="18" charset="0"/>
                                </a:rPr>
                                <m:t>𝛼</m:t>
                              </m:r>
                            </m:e>
                            <m:sup>
                              <m:r>
                                <a:rPr lang="en-US" altLang="ko-KR" sz="1600" i="1">
                                  <a:latin typeface="Cambria Math" panose="02040503050406030204" pitchFamily="18" charset="0"/>
                                </a:rPr>
                                <m:t>1</m:t>
                              </m:r>
                            </m:sup>
                          </m:sSup>
                          <m:r>
                            <a:rPr lang="en-US" altLang="ko-KR" sz="1600" i="1">
                              <a:latin typeface="Cambria Math" panose="02040503050406030204" pitchFamily="18" charset="0"/>
                            </a:rPr>
                            <m:t>+</m:t>
                          </m:r>
                          <m:sSup>
                            <m:sSupPr>
                              <m:ctrlPr>
                                <a:rPr lang="en-US" altLang="ko-KR" sz="1600" i="1">
                                  <a:latin typeface="Cambria Math" panose="02040503050406030204" pitchFamily="18" charset="0"/>
                                </a:rPr>
                              </m:ctrlPr>
                            </m:sSupPr>
                            <m:e>
                              <m:r>
                                <a:rPr lang="en-US" altLang="ko-KR" sz="1600" i="1">
                                  <a:latin typeface="Cambria Math" panose="02040503050406030204" pitchFamily="18" charset="0"/>
                                </a:rPr>
                                <m:t>𝛼</m:t>
                              </m:r>
                            </m:e>
                            <m:sup>
                              <m:r>
                                <a:rPr lang="en-US" altLang="ko-KR" sz="1600" i="1">
                                  <a:latin typeface="Cambria Math" panose="02040503050406030204" pitchFamily="18" charset="0"/>
                                </a:rPr>
                                <m:t>2</m:t>
                              </m:r>
                            </m:sup>
                          </m:sSup>
                          <m:r>
                            <a:rPr lang="en-US" altLang="ko-KR" sz="1600" i="1">
                              <a:latin typeface="Cambria Math" panose="02040503050406030204" pitchFamily="18" charset="0"/>
                            </a:rPr>
                            <m:t>+</m:t>
                          </m:r>
                          <m:sSup>
                            <m:sSupPr>
                              <m:ctrlPr>
                                <a:rPr lang="en-US" altLang="ko-KR" sz="1600" i="1">
                                  <a:latin typeface="Cambria Math" panose="02040503050406030204" pitchFamily="18" charset="0"/>
                                </a:rPr>
                              </m:ctrlPr>
                            </m:sSupPr>
                            <m:e>
                              <m:r>
                                <a:rPr lang="en-US" altLang="ko-KR" sz="1600" i="1">
                                  <a:latin typeface="Cambria Math" panose="02040503050406030204" pitchFamily="18" charset="0"/>
                                </a:rPr>
                                <m:t>𝛼</m:t>
                              </m:r>
                            </m:e>
                            <m:sup>
                              <m:r>
                                <a:rPr lang="en-US" altLang="ko-KR" sz="1600" i="1">
                                  <a:latin typeface="Cambria Math" panose="02040503050406030204" pitchFamily="18" charset="0"/>
                                </a:rPr>
                                <m:t>4</m:t>
                              </m:r>
                            </m:sup>
                          </m:sSup>
                        </m:e>
                      </m:d>
                      <m:sSup>
                        <m:sSupPr>
                          <m:ctrlPr>
                            <a:rPr lang="en-US" altLang="ko-KR" sz="1600" i="1">
                              <a:latin typeface="Cambria Math" panose="02040503050406030204" pitchFamily="18" charset="0"/>
                            </a:rPr>
                          </m:ctrlPr>
                        </m:sSupPr>
                        <m:e>
                          <m:r>
                            <a:rPr lang="en-US" altLang="ko-KR" sz="1600" i="1">
                              <a:latin typeface="Cambria Math" panose="02040503050406030204" pitchFamily="18" charset="0"/>
                            </a:rPr>
                            <m:t>𝑥</m:t>
                          </m:r>
                        </m:e>
                        <m:sup>
                          <m:r>
                            <a:rPr lang="en-US" altLang="ko-KR" sz="1600" i="1">
                              <a:latin typeface="Cambria Math" panose="02040503050406030204" pitchFamily="18" charset="0"/>
                            </a:rPr>
                            <m:t>2</m:t>
                          </m:r>
                        </m:sup>
                      </m:sSup>
                      <m:r>
                        <a:rPr lang="en-US" altLang="ko-KR" sz="1600" i="1">
                          <a:latin typeface="Cambria Math" panose="02040503050406030204" pitchFamily="18" charset="0"/>
                        </a:rPr>
                        <m:t>+</m:t>
                      </m:r>
                      <m:d>
                        <m:dPr>
                          <m:ctrlPr>
                            <a:rPr lang="en-US" altLang="ko-KR" sz="1600" i="1">
                              <a:latin typeface="Cambria Math" panose="02040503050406030204" pitchFamily="18" charset="0"/>
                            </a:rPr>
                          </m:ctrlPr>
                        </m:dPr>
                        <m:e>
                          <m:sSup>
                            <m:sSupPr>
                              <m:ctrlPr>
                                <a:rPr lang="en-US" altLang="ko-KR" sz="1600" i="1">
                                  <a:latin typeface="Cambria Math" panose="02040503050406030204" pitchFamily="18" charset="0"/>
                                </a:rPr>
                              </m:ctrlPr>
                            </m:sSupPr>
                            <m:e>
                              <m:r>
                                <a:rPr lang="en-US" altLang="ko-KR" sz="1600" i="1">
                                  <a:latin typeface="Cambria Math" panose="02040503050406030204" pitchFamily="18" charset="0"/>
                                </a:rPr>
                                <m:t>𝛼</m:t>
                              </m:r>
                            </m:e>
                            <m:sup>
                              <m:r>
                                <a:rPr lang="en-US" altLang="ko-KR" sz="1600" i="1">
                                  <a:latin typeface="Cambria Math" panose="02040503050406030204" pitchFamily="18" charset="0"/>
                                </a:rPr>
                                <m:t>3</m:t>
                              </m:r>
                            </m:sup>
                          </m:sSup>
                          <m:r>
                            <a:rPr lang="en-US" altLang="ko-KR" sz="1600" i="1">
                              <a:latin typeface="Cambria Math" panose="02040503050406030204" pitchFamily="18" charset="0"/>
                            </a:rPr>
                            <m:t>+</m:t>
                          </m:r>
                          <m:sSup>
                            <m:sSupPr>
                              <m:ctrlPr>
                                <a:rPr lang="en-US" altLang="ko-KR" sz="1600" i="1">
                                  <a:latin typeface="Cambria Math" panose="02040503050406030204" pitchFamily="18" charset="0"/>
                                </a:rPr>
                              </m:ctrlPr>
                            </m:sSupPr>
                            <m:e>
                              <m:r>
                                <a:rPr lang="en-US" altLang="ko-KR" sz="1600" i="1">
                                  <a:latin typeface="Cambria Math" panose="02040503050406030204" pitchFamily="18" charset="0"/>
                                </a:rPr>
                                <m:t>𝛼</m:t>
                              </m:r>
                            </m:e>
                            <m:sup>
                              <m:r>
                                <a:rPr lang="en-US" altLang="ko-KR" sz="1600" i="1">
                                  <a:latin typeface="Cambria Math" panose="02040503050406030204" pitchFamily="18" charset="0"/>
                                </a:rPr>
                                <m:t>5</m:t>
                              </m:r>
                            </m:sup>
                          </m:sSup>
                          <m:r>
                            <a:rPr lang="en-US" altLang="ko-KR" sz="1600" i="1">
                              <a:latin typeface="Cambria Math" panose="02040503050406030204" pitchFamily="18" charset="0"/>
                            </a:rPr>
                            <m:t>+</m:t>
                          </m:r>
                          <m:sSup>
                            <m:sSupPr>
                              <m:ctrlPr>
                                <a:rPr lang="en-US" altLang="ko-KR" sz="1600" i="1">
                                  <a:latin typeface="Cambria Math" panose="02040503050406030204" pitchFamily="18" charset="0"/>
                                </a:rPr>
                              </m:ctrlPr>
                            </m:sSupPr>
                            <m:e>
                              <m:r>
                                <a:rPr lang="en-US" altLang="ko-KR" sz="1600" i="1">
                                  <a:latin typeface="Cambria Math" panose="02040503050406030204" pitchFamily="18" charset="0"/>
                                </a:rPr>
                                <m:t>𝛼</m:t>
                              </m:r>
                            </m:e>
                            <m:sup>
                              <m:r>
                                <a:rPr lang="en-US" altLang="ko-KR" sz="1600" i="1">
                                  <a:latin typeface="Cambria Math" panose="02040503050406030204" pitchFamily="18" charset="0"/>
                                </a:rPr>
                                <m:t>6</m:t>
                              </m:r>
                            </m:sup>
                          </m:sSup>
                        </m:e>
                      </m:d>
                      <m:r>
                        <a:rPr lang="en-US" altLang="ko-KR" sz="1600" i="1">
                          <a:latin typeface="Cambria Math" panose="02040503050406030204" pitchFamily="18" charset="0"/>
                        </a:rPr>
                        <m:t>𝑥</m:t>
                      </m:r>
                      <m:r>
                        <a:rPr lang="en-US" altLang="ko-KR" sz="1600" i="1">
                          <a:latin typeface="Cambria Math" panose="02040503050406030204" pitchFamily="18" charset="0"/>
                        </a:rPr>
                        <m:t>+</m:t>
                      </m:r>
                      <m:sSup>
                        <m:sSupPr>
                          <m:ctrlPr>
                            <a:rPr lang="en-US" altLang="ko-KR" sz="1600" i="1">
                              <a:latin typeface="Cambria Math" panose="02040503050406030204" pitchFamily="18" charset="0"/>
                            </a:rPr>
                          </m:ctrlPr>
                        </m:sSupPr>
                        <m:e>
                          <m:r>
                            <a:rPr lang="en-US" altLang="ko-KR" sz="1600" i="1">
                              <a:latin typeface="Cambria Math" panose="02040503050406030204" pitchFamily="18" charset="0"/>
                            </a:rPr>
                            <m:t>𝛼</m:t>
                          </m:r>
                        </m:e>
                        <m:sup>
                          <m:r>
                            <a:rPr lang="en-US" altLang="ko-KR" sz="1600" i="1">
                              <a:latin typeface="Cambria Math" panose="02040503050406030204" pitchFamily="18" charset="0"/>
                            </a:rPr>
                            <m:t>7</m:t>
                          </m:r>
                        </m:sup>
                      </m:sSup>
                      <m:r>
                        <a:rPr lang="en-US" altLang="ko-KR" sz="1600" i="1">
                          <a:latin typeface="Cambria Math" panose="02040503050406030204" pitchFamily="18" charset="0"/>
                        </a:rPr>
                        <m:t>=</m:t>
                      </m:r>
                      <m:sSup>
                        <m:sSupPr>
                          <m:ctrlPr>
                            <a:rPr lang="en-US" altLang="ko-KR" sz="1600" i="1">
                              <a:latin typeface="Cambria Math" panose="02040503050406030204" pitchFamily="18" charset="0"/>
                            </a:rPr>
                          </m:ctrlPr>
                        </m:sSupPr>
                        <m:e>
                          <m:r>
                            <a:rPr lang="en-US" altLang="ko-KR" sz="1600" i="1">
                              <a:latin typeface="Cambria Math" panose="02040503050406030204" pitchFamily="18" charset="0"/>
                            </a:rPr>
                            <m:t>𝑥</m:t>
                          </m:r>
                        </m:e>
                        <m:sup>
                          <m:r>
                            <a:rPr lang="en-US" altLang="ko-KR" sz="1600" i="1">
                              <a:latin typeface="Cambria Math" panose="02040503050406030204" pitchFamily="18" charset="0"/>
                            </a:rPr>
                            <m:t>3</m:t>
                          </m:r>
                        </m:sup>
                      </m:sSup>
                      <m:r>
                        <a:rPr lang="en-US" altLang="ko-KR" sz="1600" i="1">
                          <a:latin typeface="Cambria Math" panose="02040503050406030204" pitchFamily="18" charset="0"/>
                        </a:rPr>
                        <m:t>+</m:t>
                      </m:r>
                      <m:r>
                        <a:rPr lang="en-US" altLang="ko-KR" sz="1600" i="1">
                          <a:latin typeface="Cambria Math" panose="02040503050406030204" pitchFamily="18" charset="0"/>
                        </a:rPr>
                        <m:t>𝑥</m:t>
                      </m:r>
                      <m:r>
                        <a:rPr lang="en-US" altLang="ko-KR" sz="1600" i="1">
                          <a:latin typeface="Cambria Math" panose="02040503050406030204" pitchFamily="18" charset="0"/>
                        </a:rPr>
                        <m:t>+1</m:t>
                      </m:r>
                    </m:oMath>
                  </m:oMathPara>
                </a14:m>
                <a:endParaRPr lang="en-US" altLang="ko-KR" sz="1600" dirty="0">
                  <a:latin typeface="Cambria Math" panose="02040503050406030204" pitchFamily="18" charset="0"/>
                </a:endParaRPr>
              </a:p>
            </p:txBody>
          </p:sp>
        </mc:Choice>
        <mc:Fallback xmlns="">
          <p:sp>
            <p:nvSpPr>
              <p:cNvPr id="7" name="직사각형 6"/>
              <p:cNvSpPr>
                <a:spLocks noRot="1" noChangeAspect="1" noMove="1" noResize="1" noEditPoints="1" noAdjustHandles="1" noChangeArrowheads="1" noChangeShapeType="1" noTextEdit="1"/>
              </p:cNvSpPr>
              <p:nvPr/>
            </p:nvSpPr>
            <p:spPr>
              <a:xfrm>
                <a:off x="1202805" y="3356992"/>
                <a:ext cx="7344816" cy="824393"/>
              </a:xfrm>
              <a:prstGeom prst="rect">
                <a:avLst/>
              </a:prstGeom>
              <a:blipFill rotWithShape="0">
                <a:blip r:embed="rId3"/>
                <a:stretch>
                  <a:fillRect t="-106667" b="-120741"/>
                </a:stretch>
              </a:blipFill>
            </p:spPr>
            <p:txBody>
              <a:bodyPr/>
              <a:lstStyle/>
              <a:p>
                <a:r>
                  <a:rPr lang="ko-KR" altLang="en-US">
                    <a:noFill/>
                  </a:rPr>
                  <a:t> </a:t>
                </a:r>
              </a:p>
            </p:txBody>
          </p:sp>
        </mc:Fallback>
      </mc:AlternateContent>
      <mc:AlternateContent xmlns:mc="http://schemas.openxmlformats.org/markup-compatibility/2006" xmlns:a14="http://schemas.microsoft.com/office/drawing/2010/main">
        <mc:Choice Requires="a14">
          <p:sp>
            <p:nvSpPr>
              <p:cNvPr id="8" name="직사각형 7"/>
              <p:cNvSpPr/>
              <p:nvPr/>
            </p:nvSpPr>
            <p:spPr>
              <a:xfrm>
                <a:off x="1202805" y="5002996"/>
                <a:ext cx="7344816" cy="824393"/>
              </a:xfrm>
              <a:prstGeom prst="rect">
                <a:avLst/>
              </a:prstGeom>
            </p:spPr>
            <p:txBody>
              <a:bodyPr wrap="square">
                <a:spAutoFit/>
              </a:bodyPr>
              <a:lstStyle/>
              <a:p>
                <a:pPr lvl="1"/>
                <a14:m>
                  <m:oMathPara xmlns:m="http://schemas.openxmlformats.org/officeDocument/2006/math">
                    <m:oMathParaPr>
                      <m:jc m:val="centerGroup"/>
                    </m:oMathParaPr>
                    <m:oMath xmlns:m="http://schemas.openxmlformats.org/officeDocument/2006/math">
                      <m:sSub>
                        <m:sSubPr>
                          <m:ctrlPr>
                            <a:rPr lang="en-US" altLang="ko-KR" sz="1600" i="1" smtClean="0">
                              <a:latin typeface="Cambria Math" panose="02040503050406030204" pitchFamily="18" charset="0"/>
                            </a:rPr>
                          </m:ctrlPr>
                        </m:sSubPr>
                        <m:e>
                          <m:r>
                            <a:rPr lang="en-US" altLang="ko-KR" sz="1600" i="1">
                              <a:latin typeface="Cambria Math" panose="02040503050406030204" pitchFamily="18" charset="0"/>
                            </a:rPr>
                            <m:t>𝑀</m:t>
                          </m:r>
                        </m:e>
                        <m:sub>
                          <m:r>
                            <a:rPr lang="en-US" altLang="ko-KR" sz="1600" b="0" i="1" smtClean="0">
                              <a:latin typeface="Cambria Math" panose="02040503050406030204" pitchFamily="18" charset="0"/>
                            </a:rPr>
                            <m:t>3</m:t>
                          </m:r>
                        </m:sub>
                      </m:sSub>
                      <m:d>
                        <m:dPr>
                          <m:ctrlPr>
                            <a:rPr lang="en-US" altLang="ko-KR" sz="1600" i="1">
                              <a:latin typeface="Cambria Math" panose="02040503050406030204" pitchFamily="18" charset="0"/>
                            </a:rPr>
                          </m:ctrlPr>
                        </m:dPr>
                        <m:e>
                          <m:r>
                            <a:rPr lang="en-US" altLang="ko-KR" sz="1600" i="1">
                              <a:latin typeface="Cambria Math" panose="02040503050406030204" pitchFamily="18" charset="0"/>
                            </a:rPr>
                            <m:t>𝑥</m:t>
                          </m:r>
                        </m:e>
                      </m:d>
                      <m:r>
                        <a:rPr lang="en-US" altLang="ko-KR" sz="1600" i="1">
                          <a:latin typeface="Cambria Math" panose="02040503050406030204" pitchFamily="18" charset="0"/>
                        </a:rPr>
                        <m:t>=</m:t>
                      </m:r>
                      <m:sSub>
                        <m:sSubPr>
                          <m:ctrlPr>
                            <a:rPr lang="en-US" altLang="ko-KR" sz="1600" i="1">
                              <a:latin typeface="Cambria Math" panose="02040503050406030204" pitchFamily="18" charset="0"/>
                            </a:rPr>
                          </m:ctrlPr>
                        </m:sSubPr>
                        <m:e>
                          <m:r>
                            <a:rPr lang="en-US" altLang="ko-KR" sz="1600" i="1">
                              <a:latin typeface="Cambria Math" panose="02040503050406030204" pitchFamily="18" charset="0"/>
                            </a:rPr>
                            <m:t>𝑀</m:t>
                          </m:r>
                        </m:e>
                        <m:sub>
                          <m:r>
                            <a:rPr lang="en-US" altLang="ko-KR" sz="1600" b="0" i="1" smtClean="0">
                              <a:latin typeface="Cambria Math" panose="02040503050406030204" pitchFamily="18" charset="0"/>
                            </a:rPr>
                            <m:t>5</m:t>
                          </m:r>
                        </m:sub>
                      </m:sSub>
                      <m:d>
                        <m:dPr>
                          <m:ctrlPr>
                            <a:rPr lang="en-US" altLang="ko-KR" sz="1600" i="1">
                              <a:latin typeface="Cambria Math" panose="02040503050406030204" pitchFamily="18" charset="0"/>
                            </a:rPr>
                          </m:ctrlPr>
                        </m:dPr>
                        <m:e>
                          <m:r>
                            <a:rPr lang="en-US" altLang="ko-KR" sz="1600" i="1">
                              <a:latin typeface="Cambria Math" panose="02040503050406030204" pitchFamily="18" charset="0"/>
                            </a:rPr>
                            <m:t>𝑥</m:t>
                          </m:r>
                        </m:e>
                      </m:d>
                      <m:r>
                        <a:rPr lang="en-US" altLang="ko-KR" sz="1600" i="1">
                          <a:latin typeface="Cambria Math" panose="02040503050406030204" pitchFamily="18" charset="0"/>
                        </a:rPr>
                        <m:t>=</m:t>
                      </m:r>
                      <m:sSub>
                        <m:sSubPr>
                          <m:ctrlPr>
                            <a:rPr lang="en-US" altLang="ko-KR" sz="1600" i="1" smtClean="0">
                              <a:latin typeface="Cambria Math" panose="02040503050406030204" pitchFamily="18" charset="0"/>
                            </a:rPr>
                          </m:ctrlPr>
                        </m:sSubPr>
                        <m:e>
                          <m:r>
                            <a:rPr lang="en-US" altLang="ko-KR" sz="1600" i="1">
                              <a:latin typeface="Cambria Math" panose="02040503050406030204" pitchFamily="18" charset="0"/>
                            </a:rPr>
                            <m:t>𝑀</m:t>
                          </m:r>
                        </m:e>
                        <m:sub>
                          <m:r>
                            <a:rPr lang="en-US" altLang="ko-KR" sz="1600" b="0" i="1" smtClean="0">
                              <a:latin typeface="Cambria Math" panose="02040503050406030204" pitchFamily="18" charset="0"/>
                            </a:rPr>
                            <m:t>6</m:t>
                          </m:r>
                        </m:sub>
                      </m:sSub>
                      <m:d>
                        <m:dPr>
                          <m:ctrlPr>
                            <a:rPr lang="en-US" altLang="ko-KR" sz="1600" i="1">
                              <a:latin typeface="Cambria Math" panose="02040503050406030204" pitchFamily="18" charset="0"/>
                            </a:rPr>
                          </m:ctrlPr>
                        </m:dPr>
                        <m:e>
                          <m:r>
                            <a:rPr lang="en-US" altLang="ko-KR" sz="1600" i="1">
                              <a:latin typeface="Cambria Math" panose="02040503050406030204" pitchFamily="18" charset="0"/>
                            </a:rPr>
                            <m:t>𝑥</m:t>
                          </m:r>
                        </m:e>
                      </m:d>
                      <m:r>
                        <a:rPr lang="en-US" altLang="ko-KR" sz="1600" i="1">
                          <a:latin typeface="Cambria Math" panose="02040503050406030204" pitchFamily="18" charset="0"/>
                        </a:rPr>
                        <m:t>=</m:t>
                      </m:r>
                      <m:nary>
                        <m:naryPr>
                          <m:chr m:val="∏"/>
                          <m:limLoc m:val="subSup"/>
                          <m:supHide m:val="on"/>
                          <m:ctrlPr>
                            <a:rPr lang="en-US" altLang="ko-KR" sz="1600" i="1">
                              <a:latin typeface="Cambria Math" panose="02040503050406030204" pitchFamily="18" charset="0"/>
                            </a:rPr>
                          </m:ctrlPr>
                        </m:naryPr>
                        <m:sub>
                          <m:r>
                            <a:rPr lang="en-US" altLang="ko-KR" sz="1600" i="1">
                              <a:latin typeface="Cambria Math" panose="02040503050406030204" pitchFamily="18" charset="0"/>
                            </a:rPr>
                            <m:t>𝑗</m:t>
                          </m:r>
                          <m:r>
                            <a:rPr lang="en-US" altLang="ko-KR" sz="1600" i="1">
                              <a:latin typeface="Cambria Math" panose="02040503050406030204" pitchFamily="18" charset="0"/>
                            </a:rPr>
                            <m:t>∈</m:t>
                          </m:r>
                          <m:d>
                            <m:dPr>
                              <m:begChr m:val="{"/>
                              <m:endChr m:val="}"/>
                              <m:ctrlPr>
                                <a:rPr lang="en-US" altLang="ko-KR" sz="1600" i="1">
                                  <a:latin typeface="Cambria Math" panose="02040503050406030204" pitchFamily="18" charset="0"/>
                                </a:rPr>
                              </m:ctrlPr>
                            </m:dPr>
                            <m:e>
                              <m:r>
                                <a:rPr lang="en-US" altLang="ko-KR" sz="1600" b="0" i="1" smtClean="0">
                                  <a:latin typeface="Cambria Math" panose="02040503050406030204" pitchFamily="18" charset="0"/>
                                </a:rPr>
                                <m:t>3</m:t>
                              </m:r>
                              <m:r>
                                <a:rPr lang="en-US" altLang="ko-KR" sz="1600" i="1">
                                  <a:latin typeface="Cambria Math" panose="02040503050406030204" pitchFamily="18" charset="0"/>
                                </a:rPr>
                                <m:t>,</m:t>
                              </m:r>
                              <m:r>
                                <a:rPr lang="en-US" altLang="ko-KR" sz="1600" b="0" i="1" smtClean="0">
                                  <a:latin typeface="Cambria Math" panose="02040503050406030204" pitchFamily="18" charset="0"/>
                                </a:rPr>
                                <m:t>5</m:t>
                              </m:r>
                              <m:r>
                                <a:rPr lang="en-US" altLang="ko-KR" sz="1600" i="1">
                                  <a:latin typeface="Cambria Math" panose="02040503050406030204" pitchFamily="18" charset="0"/>
                                </a:rPr>
                                <m:t>,</m:t>
                              </m:r>
                              <m:r>
                                <a:rPr lang="en-US" altLang="ko-KR" sz="1600" b="0" i="1" smtClean="0">
                                  <a:latin typeface="Cambria Math" panose="02040503050406030204" pitchFamily="18" charset="0"/>
                                </a:rPr>
                                <m:t>6</m:t>
                              </m:r>
                            </m:e>
                          </m:d>
                        </m:sub>
                        <m:sup/>
                        <m:e>
                          <m:d>
                            <m:dPr>
                              <m:ctrlPr>
                                <a:rPr lang="en-US" altLang="ko-KR" sz="1600" i="1">
                                  <a:latin typeface="Cambria Math" panose="02040503050406030204" pitchFamily="18" charset="0"/>
                                </a:rPr>
                              </m:ctrlPr>
                            </m:dPr>
                            <m:e>
                              <m:r>
                                <a:rPr lang="en-US" altLang="ko-KR" sz="1600" i="1">
                                  <a:latin typeface="Cambria Math" panose="02040503050406030204" pitchFamily="18" charset="0"/>
                                </a:rPr>
                                <m:t>𝑥</m:t>
                              </m:r>
                              <m:r>
                                <a:rPr lang="en-US" altLang="ko-KR" sz="1600" i="1">
                                  <a:latin typeface="Cambria Math" panose="02040503050406030204" pitchFamily="18" charset="0"/>
                                </a:rPr>
                                <m:t>−</m:t>
                              </m:r>
                              <m:sSup>
                                <m:sSupPr>
                                  <m:ctrlPr>
                                    <a:rPr lang="en-US" altLang="ko-KR" sz="1600" i="1">
                                      <a:latin typeface="Cambria Math" panose="02040503050406030204" pitchFamily="18" charset="0"/>
                                    </a:rPr>
                                  </m:ctrlPr>
                                </m:sSupPr>
                                <m:e>
                                  <m:r>
                                    <a:rPr lang="en-US" altLang="ko-KR" sz="1600" i="1">
                                      <a:latin typeface="Cambria Math" panose="02040503050406030204" pitchFamily="18" charset="0"/>
                                    </a:rPr>
                                    <m:t>𝛼</m:t>
                                  </m:r>
                                </m:e>
                                <m:sup>
                                  <m:r>
                                    <a:rPr lang="en-US" altLang="ko-KR" sz="1600" i="1">
                                      <a:latin typeface="Cambria Math" panose="02040503050406030204" pitchFamily="18" charset="0"/>
                                    </a:rPr>
                                    <m:t>𝑗</m:t>
                                  </m:r>
                                </m:sup>
                              </m:sSup>
                            </m:e>
                          </m:d>
                        </m:e>
                      </m:nary>
                      <m:r>
                        <a:rPr lang="en-US" altLang="ko-KR" sz="1600" i="1">
                          <a:latin typeface="Cambria Math" panose="02040503050406030204" pitchFamily="18" charset="0"/>
                        </a:rPr>
                        <m:t>=</m:t>
                      </m:r>
                      <m:d>
                        <m:dPr>
                          <m:ctrlPr>
                            <a:rPr lang="en-US" altLang="ko-KR" sz="1600" i="1">
                              <a:latin typeface="Cambria Math" panose="02040503050406030204" pitchFamily="18" charset="0"/>
                            </a:rPr>
                          </m:ctrlPr>
                        </m:dPr>
                        <m:e>
                          <m:r>
                            <a:rPr lang="en-US" altLang="ko-KR" sz="1600" i="1">
                              <a:latin typeface="Cambria Math" panose="02040503050406030204" pitchFamily="18" charset="0"/>
                            </a:rPr>
                            <m:t>𝑥</m:t>
                          </m:r>
                          <m:r>
                            <a:rPr lang="en-US" altLang="ko-KR" sz="1600" i="1">
                              <a:latin typeface="Cambria Math" panose="02040503050406030204" pitchFamily="18" charset="0"/>
                            </a:rPr>
                            <m:t>−</m:t>
                          </m:r>
                          <m:sSup>
                            <m:sSupPr>
                              <m:ctrlPr>
                                <a:rPr lang="en-US" altLang="ko-KR" sz="1600" i="1">
                                  <a:latin typeface="Cambria Math" panose="02040503050406030204" pitchFamily="18" charset="0"/>
                                </a:rPr>
                              </m:ctrlPr>
                            </m:sSupPr>
                            <m:e>
                              <m:r>
                                <a:rPr lang="en-US" altLang="ko-KR" sz="1600" i="1">
                                  <a:latin typeface="Cambria Math" panose="02040503050406030204" pitchFamily="18" charset="0"/>
                                </a:rPr>
                                <m:t>𝛼</m:t>
                              </m:r>
                            </m:e>
                            <m:sup>
                              <m:r>
                                <a:rPr lang="en-US" altLang="ko-KR" sz="1600" b="0" i="1" smtClean="0">
                                  <a:latin typeface="Cambria Math" panose="02040503050406030204" pitchFamily="18" charset="0"/>
                                </a:rPr>
                                <m:t>3</m:t>
                              </m:r>
                            </m:sup>
                          </m:sSup>
                        </m:e>
                      </m:d>
                      <m:d>
                        <m:dPr>
                          <m:ctrlPr>
                            <a:rPr lang="en-US" altLang="ko-KR" sz="1600" i="1">
                              <a:latin typeface="Cambria Math" panose="02040503050406030204" pitchFamily="18" charset="0"/>
                            </a:rPr>
                          </m:ctrlPr>
                        </m:dPr>
                        <m:e>
                          <m:r>
                            <a:rPr lang="en-US" altLang="ko-KR" sz="1600" i="1">
                              <a:latin typeface="Cambria Math" panose="02040503050406030204" pitchFamily="18" charset="0"/>
                            </a:rPr>
                            <m:t>𝑥</m:t>
                          </m:r>
                          <m:r>
                            <a:rPr lang="en-US" altLang="ko-KR" sz="1600" i="1">
                              <a:latin typeface="Cambria Math" panose="02040503050406030204" pitchFamily="18" charset="0"/>
                            </a:rPr>
                            <m:t>−</m:t>
                          </m:r>
                          <m:sSup>
                            <m:sSupPr>
                              <m:ctrlPr>
                                <a:rPr lang="en-US" altLang="ko-KR" sz="1600" i="1">
                                  <a:latin typeface="Cambria Math" panose="02040503050406030204" pitchFamily="18" charset="0"/>
                                </a:rPr>
                              </m:ctrlPr>
                            </m:sSupPr>
                            <m:e>
                              <m:r>
                                <a:rPr lang="en-US" altLang="ko-KR" sz="1600" i="1">
                                  <a:latin typeface="Cambria Math" panose="02040503050406030204" pitchFamily="18" charset="0"/>
                                </a:rPr>
                                <m:t>𝛼</m:t>
                              </m:r>
                            </m:e>
                            <m:sup>
                              <m:r>
                                <a:rPr lang="en-US" altLang="ko-KR" sz="1600" b="0" i="1" smtClean="0">
                                  <a:latin typeface="Cambria Math" panose="02040503050406030204" pitchFamily="18" charset="0"/>
                                </a:rPr>
                                <m:t>5</m:t>
                              </m:r>
                            </m:sup>
                          </m:sSup>
                        </m:e>
                      </m:d>
                      <m:d>
                        <m:dPr>
                          <m:ctrlPr>
                            <a:rPr lang="en-US" altLang="ko-KR" sz="1600" i="1">
                              <a:latin typeface="Cambria Math" panose="02040503050406030204" pitchFamily="18" charset="0"/>
                            </a:rPr>
                          </m:ctrlPr>
                        </m:dPr>
                        <m:e>
                          <m:r>
                            <a:rPr lang="en-US" altLang="ko-KR" sz="1600" i="1">
                              <a:latin typeface="Cambria Math" panose="02040503050406030204" pitchFamily="18" charset="0"/>
                            </a:rPr>
                            <m:t>𝑥</m:t>
                          </m:r>
                          <m:r>
                            <a:rPr lang="en-US" altLang="ko-KR" sz="1600" i="1">
                              <a:latin typeface="Cambria Math" panose="02040503050406030204" pitchFamily="18" charset="0"/>
                            </a:rPr>
                            <m:t>−</m:t>
                          </m:r>
                          <m:sSup>
                            <m:sSupPr>
                              <m:ctrlPr>
                                <a:rPr lang="en-US" altLang="ko-KR" sz="1600" i="1">
                                  <a:latin typeface="Cambria Math" panose="02040503050406030204" pitchFamily="18" charset="0"/>
                                </a:rPr>
                              </m:ctrlPr>
                            </m:sSupPr>
                            <m:e>
                              <m:r>
                                <a:rPr lang="en-US" altLang="ko-KR" sz="1600" i="1">
                                  <a:latin typeface="Cambria Math" panose="02040503050406030204" pitchFamily="18" charset="0"/>
                                </a:rPr>
                                <m:t>𝛼</m:t>
                              </m:r>
                            </m:e>
                            <m:sup>
                              <m:r>
                                <a:rPr lang="en-US" altLang="ko-KR" sz="1600" b="0" i="1" smtClean="0">
                                  <a:latin typeface="Cambria Math" panose="02040503050406030204" pitchFamily="18" charset="0"/>
                                </a:rPr>
                                <m:t>6</m:t>
                              </m:r>
                            </m:sup>
                          </m:sSup>
                        </m:e>
                      </m:d>
                      <m:r>
                        <a:rPr lang="en-US" altLang="ko-KR" sz="1600" i="1">
                          <a:latin typeface="Cambria Math" panose="02040503050406030204" pitchFamily="18" charset="0"/>
                        </a:rPr>
                        <m:t>=</m:t>
                      </m:r>
                      <m:sSup>
                        <m:sSupPr>
                          <m:ctrlPr>
                            <a:rPr lang="en-US" altLang="ko-KR" sz="1600" i="1">
                              <a:latin typeface="Cambria Math" panose="02040503050406030204" pitchFamily="18" charset="0"/>
                            </a:rPr>
                          </m:ctrlPr>
                        </m:sSupPr>
                        <m:e>
                          <m:r>
                            <a:rPr lang="en-US" altLang="ko-KR" sz="1600" i="1">
                              <a:latin typeface="Cambria Math" panose="02040503050406030204" pitchFamily="18" charset="0"/>
                            </a:rPr>
                            <m:t>𝑥</m:t>
                          </m:r>
                        </m:e>
                        <m:sup>
                          <m:r>
                            <a:rPr lang="en-US" altLang="ko-KR" sz="1600" i="1">
                              <a:latin typeface="Cambria Math" panose="02040503050406030204" pitchFamily="18" charset="0"/>
                            </a:rPr>
                            <m:t>3</m:t>
                          </m:r>
                        </m:sup>
                      </m:sSup>
                      <m:r>
                        <a:rPr lang="en-US" altLang="ko-KR" sz="1600" i="1">
                          <a:latin typeface="Cambria Math" panose="02040503050406030204" pitchFamily="18" charset="0"/>
                        </a:rPr>
                        <m:t>+</m:t>
                      </m:r>
                      <m:d>
                        <m:dPr>
                          <m:ctrlPr>
                            <a:rPr lang="en-US" altLang="ko-KR" sz="1600" i="1">
                              <a:latin typeface="Cambria Math" panose="02040503050406030204" pitchFamily="18" charset="0"/>
                            </a:rPr>
                          </m:ctrlPr>
                        </m:dPr>
                        <m:e>
                          <m:sSup>
                            <m:sSupPr>
                              <m:ctrlPr>
                                <a:rPr lang="en-US" altLang="ko-KR" sz="1600" i="1">
                                  <a:latin typeface="Cambria Math" panose="02040503050406030204" pitchFamily="18" charset="0"/>
                                </a:rPr>
                              </m:ctrlPr>
                            </m:sSupPr>
                            <m:e>
                              <m:r>
                                <a:rPr lang="en-US" altLang="ko-KR" sz="1600" i="1">
                                  <a:latin typeface="Cambria Math" panose="02040503050406030204" pitchFamily="18" charset="0"/>
                                </a:rPr>
                                <m:t>𝛼</m:t>
                              </m:r>
                            </m:e>
                            <m:sup>
                              <m:r>
                                <a:rPr lang="en-US" altLang="ko-KR" sz="1600" b="0" i="1" smtClean="0">
                                  <a:latin typeface="Cambria Math" panose="02040503050406030204" pitchFamily="18" charset="0"/>
                                </a:rPr>
                                <m:t>3</m:t>
                              </m:r>
                            </m:sup>
                          </m:sSup>
                          <m:r>
                            <a:rPr lang="en-US" altLang="ko-KR" sz="1600" i="1">
                              <a:latin typeface="Cambria Math" panose="02040503050406030204" pitchFamily="18" charset="0"/>
                            </a:rPr>
                            <m:t>+</m:t>
                          </m:r>
                          <m:sSup>
                            <m:sSupPr>
                              <m:ctrlPr>
                                <a:rPr lang="en-US" altLang="ko-KR" sz="1600" i="1" smtClean="0">
                                  <a:latin typeface="Cambria Math" panose="02040503050406030204" pitchFamily="18" charset="0"/>
                                </a:rPr>
                              </m:ctrlPr>
                            </m:sSupPr>
                            <m:e>
                              <m:r>
                                <a:rPr lang="en-US" altLang="ko-KR" sz="1600" i="1">
                                  <a:latin typeface="Cambria Math" panose="02040503050406030204" pitchFamily="18" charset="0"/>
                                </a:rPr>
                                <m:t>𝛼</m:t>
                              </m:r>
                            </m:e>
                            <m:sup>
                              <m:r>
                                <a:rPr lang="en-US" altLang="ko-KR" sz="1600" b="0" i="1" smtClean="0">
                                  <a:latin typeface="Cambria Math" panose="02040503050406030204" pitchFamily="18" charset="0"/>
                                </a:rPr>
                                <m:t>5</m:t>
                              </m:r>
                            </m:sup>
                          </m:sSup>
                          <m:r>
                            <a:rPr lang="en-US" altLang="ko-KR" sz="1600" i="1">
                              <a:latin typeface="Cambria Math" panose="02040503050406030204" pitchFamily="18" charset="0"/>
                            </a:rPr>
                            <m:t>+</m:t>
                          </m:r>
                          <m:sSup>
                            <m:sSupPr>
                              <m:ctrlPr>
                                <a:rPr lang="en-US" altLang="ko-KR" sz="1600" i="1">
                                  <a:latin typeface="Cambria Math" panose="02040503050406030204" pitchFamily="18" charset="0"/>
                                </a:rPr>
                              </m:ctrlPr>
                            </m:sSupPr>
                            <m:e>
                              <m:r>
                                <a:rPr lang="en-US" altLang="ko-KR" sz="1600" i="1">
                                  <a:latin typeface="Cambria Math" panose="02040503050406030204" pitchFamily="18" charset="0"/>
                                </a:rPr>
                                <m:t>𝛼</m:t>
                              </m:r>
                            </m:e>
                            <m:sup>
                              <m:r>
                                <a:rPr lang="en-US" altLang="ko-KR" sz="1600" b="0" i="1" smtClean="0">
                                  <a:latin typeface="Cambria Math" panose="02040503050406030204" pitchFamily="18" charset="0"/>
                                </a:rPr>
                                <m:t>6</m:t>
                              </m:r>
                            </m:sup>
                          </m:sSup>
                        </m:e>
                      </m:d>
                      <m:sSup>
                        <m:sSupPr>
                          <m:ctrlPr>
                            <a:rPr lang="en-US" altLang="ko-KR" sz="1600" i="1">
                              <a:latin typeface="Cambria Math" panose="02040503050406030204" pitchFamily="18" charset="0"/>
                            </a:rPr>
                          </m:ctrlPr>
                        </m:sSupPr>
                        <m:e>
                          <m:r>
                            <a:rPr lang="en-US" altLang="ko-KR" sz="1600" i="1">
                              <a:latin typeface="Cambria Math" panose="02040503050406030204" pitchFamily="18" charset="0"/>
                            </a:rPr>
                            <m:t>𝑥</m:t>
                          </m:r>
                        </m:e>
                        <m:sup>
                          <m:r>
                            <a:rPr lang="en-US" altLang="ko-KR" sz="1600" i="1">
                              <a:latin typeface="Cambria Math" panose="02040503050406030204" pitchFamily="18" charset="0"/>
                            </a:rPr>
                            <m:t>2</m:t>
                          </m:r>
                        </m:sup>
                      </m:sSup>
                      <m:r>
                        <a:rPr lang="en-US" altLang="ko-KR" sz="1600" i="1">
                          <a:latin typeface="Cambria Math" panose="02040503050406030204" pitchFamily="18" charset="0"/>
                        </a:rPr>
                        <m:t>+</m:t>
                      </m:r>
                      <m:d>
                        <m:dPr>
                          <m:ctrlPr>
                            <a:rPr lang="en-US" altLang="ko-KR" sz="1600" i="1">
                              <a:latin typeface="Cambria Math" panose="02040503050406030204" pitchFamily="18" charset="0"/>
                            </a:rPr>
                          </m:ctrlPr>
                        </m:dPr>
                        <m:e>
                          <m:sSup>
                            <m:sSupPr>
                              <m:ctrlPr>
                                <a:rPr lang="en-US" altLang="ko-KR" sz="1600" i="1">
                                  <a:latin typeface="Cambria Math" panose="02040503050406030204" pitchFamily="18" charset="0"/>
                                </a:rPr>
                              </m:ctrlPr>
                            </m:sSupPr>
                            <m:e>
                              <m:r>
                                <a:rPr lang="en-US" altLang="ko-KR" sz="1600" i="1">
                                  <a:latin typeface="Cambria Math" panose="02040503050406030204" pitchFamily="18" charset="0"/>
                                </a:rPr>
                                <m:t>𝛼</m:t>
                              </m:r>
                            </m:e>
                            <m:sup>
                              <m:r>
                                <a:rPr lang="en-US" altLang="ko-KR" sz="1600" b="0" i="1" smtClean="0">
                                  <a:latin typeface="Cambria Math" panose="02040503050406030204" pitchFamily="18" charset="0"/>
                                </a:rPr>
                                <m:t>8</m:t>
                              </m:r>
                            </m:sup>
                          </m:sSup>
                          <m:r>
                            <a:rPr lang="en-US" altLang="ko-KR" sz="1600" i="1">
                              <a:latin typeface="Cambria Math" panose="02040503050406030204" pitchFamily="18" charset="0"/>
                            </a:rPr>
                            <m:t>+</m:t>
                          </m:r>
                          <m:sSup>
                            <m:sSupPr>
                              <m:ctrlPr>
                                <a:rPr lang="en-US" altLang="ko-KR" sz="1600" i="1">
                                  <a:latin typeface="Cambria Math" panose="02040503050406030204" pitchFamily="18" charset="0"/>
                                </a:rPr>
                              </m:ctrlPr>
                            </m:sSupPr>
                            <m:e>
                              <m:r>
                                <a:rPr lang="en-US" altLang="ko-KR" sz="1600" i="1">
                                  <a:latin typeface="Cambria Math" panose="02040503050406030204" pitchFamily="18" charset="0"/>
                                </a:rPr>
                                <m:t>𝛼</m:t>
                              </m:r>
                            </m:e>
                            <m:sup>
                              <m:r>
                                <a:rPr lang="en-US" altLang="ko-KR" sz="1600" b="0" i="1" smtClean="0">
                                  <a:latin typeface="Cambria Math" panose="02040503050406030204" pitchFamily="18" charset="0"/>
                                </a:rPr>
                                <m:t>9</m:t>
                              </m:r>
                            </m:sup>
                          </m:sSup>
                          <m:r>
                            <a:rPr lang="en-US" altLang="ko-KR" sz="1600" i="1">
                              <a:latin typeface="Cambria Math" panose="02040503050406030204" pitchFamily="18" charset="0"/>
                            </a:rPr>
                            <m:t>+</m:t>
                          </m:r>
                          <m:sSup>
                            <m:sSupPr>
                              <m:ctrlPr>
                                <a:rPr lang="en-US" altLang="ko-KR" sz="1600" i="1">
                                  <a:latin typeface="Cambria Math" panose="02040503050406030204" pitchFamily="18" charset="0"/>
                                </a:rPr>
                              </m:ctrlPr>
                            </m:sSupPr>
                            <m:e>
                              <m:r>
                                <a:rPr lang="en-US" altLang="ko-KR" sz="1600" i="1">
                                  <a:latin typeface="Cambria Math" panose="02040503050406030204" pitchFamily="18" charset="0"/>
                                </a:rPr>
                                <m:t>𝛼</m:t>
                              </m:r>
                            </m:e>
                            <m:sup>
                              <m:r>
                                <a:rPr lang="en-US" altLang="ko-KR" sz="1600" b="0" i="1" smtClean="0">
                                  <a:latin typeface="Cambria Math" panose="02040503050406030204" pitchFamily="18" charset="0"/>
                                </a:rPr>
                                <m:t>11</m:t>
                              </m:r>
                            </m:sup>
                          </m:sSup>
                        </m:e>
                      </m:d>
                      <m:r>
                        <a:rPr lang="en-US" altLang="ko-KR" sz="1600" i="1">
                          <a:latin typeface="Cambria Math" panose="02040503050406030204" pitchFamily="18" charset="0"/>
                        </a:rPr>
                        <m:t>𝑥</m:t>
                      </m:r>
                      <m:r>
                        <a:rPr lang="en-US" altLang="ko-KR" sz="1600" i="1">
                          <a:latin typeface="Cambria Math" panose="02040503050406030204" pitchFamily="18" charset="0"/>
                        </a:rPr>
                        <m:t>+</m:t>
                      </m:r>
                      <m:sSup>
                        <m:sSupPr>
                          <m:ctrlPr>
                            <a:rPr lang="en-US" altLang="ko-KR" sz="1600" i="1">
                              <a:latin typeface="Cambria Math" panose="02040503050406030204" pitchFamily="18" charset="0"/>
                            </a:rPr>
                          </m:ctrlPr>
                        </m:sSupPr>
                        <m:e>
                          <m:r>
                            <a:rPr lang="en-US" altLang="ko-KR" sz="1600" i="1">
                              <a:latin typeface="Cambria Math" panose="02040503050406030204" pitchFamily="18" charset="0"/>
                            </a:rPr>
                            <m:t>𝛼</m:t>
                          </m:r>
                        </m:e>
                        <m:sup>
                          <m:r>
                            <a:rPr lang="en-US" altLang="ko-KR" sz="1600" b="0" i="1" smtClean="0">
                              <a:latin typeface="Cambria Math" panose="02040503050406030204" pitchFamily="18" charset="0"/>
                            </a:rPr>
                            <m:t>14</m:t>
                          </m:r>
                        </m:sup>
                      </m:sSup>
                      <m:r>
                        <a:rPr lang="en-US" altLang="ko-KR" sz="1600" i="1">
                          <a:latin typeface="Cambria Math" panose="02040503050406030204" pitchFamily="18" charset="0"/>
                        </a:rPr>
                        <m:t>=</m:t>
                      </m:r>
                      <m:sSup>
                        <m:sSupPr>
                          <m:ctrlPr>
                            <a:rPr lang="en-US" altLang="ko-KR" sz="1600" i="1">
                              <a:latin typeface="Cambria Math" panose="02040503050406030204" pitchFamily="18" charset="0"/>
                            </a:rPr>
                          </m:ctrlPr>
                        </m:sSupPr>
                        <m:e>
                          <m:r>
                            <a:rPr lang="en-US" altLang="ko-KR" sz="1600" i="1">
                              <a:latin typeface="Cambria Math" panose="02040503050406030204" pitchFamily="18" charset="0"/>
                            </a:rPr>
                            <m:t>𝑥</m:t>
                          </m:r>
                        </m:e>
                        <m:sup>
                          <m:r>
                            <a:rPr lang="en-US" altLang="ko-KR" sz="1600" i="1">
                              <a:latin typeface="Cambria Math" panose="02040503050406030204" pitchFamily="18" charset="0"/>
                            </a:rPr>
                            <m:t>3</m:t>
                          </m:r>
                        </m:sup>
                      </m:sSup>
                      <m:r>
                        <a:rPr lang="en-US" altLang="ko-KR" sz="1600" i="1">
                          <a:latin typeface="Cambria Math" panose="02040503050406030204" pitchFamily="18" charset="0"/>
                        </a:rPr>
                        <m:t>+</m:t>
                      </m:r>
                      <m:sSup>
                        <m:sSupPr>
                          <m:ctrlPr>
                            <a:rPr lang="en-US" altLang="ko-KR" sz="1600" b="0" i="1" smtClean="0">
                              <a:latin typeface="Cambria Math" panose="02040503050406030204" pitchFamily="18" charset="0"/>
                            </a:rPr>
                          </m:ctrlPr>
                        </m:sSupPr>
                        <m:e>
                          <m:r>
                            <a:rPr lang="en-US" altLang="ko-KR" sz="1600" i="1">
                              <a:latin typeface="Cambria Math" panose="02040503050406030204" pitchFamily="18" charset="0"/>
                            </a:rPr>
                            <m:t>𝑥</m:t>
                          </m:r>
                        </m:e>
                        <m:sup>
                          <m:r>
                            <a:rPr lang="en-US" altLang="ko-KR" sz="1600" b="0" i="1" smtClean="0">
                              <a:latin typeface="Cambria Math" panose="02040503050406030204" pitchFamily="18" charset="0"/>
                            </a:rPr>
                            <m:t>2</m:t>
                          </m:r>
                        </m:sup>
                      </m:sSup>
                      <m:r>
                        <a:rPr lang="en-US" altLang="ko-KR" sz="1600" i="1">
                          <a:latin typeface="Cambria Math" panose="02040503050406030204" pitchFamily="18" charset="0"/>
                        </a:rPr>
                        <m:t>+1</m:t>
                      </m:r>
                    </m:oMath>
                  </m:oMathPara>
                </a14:m>
                <a:endParaRPr lang="en-US" altLang="ko-KR" sz="1600" dirty="0">
                  <a:latin typeface="Cambria Math" panose="02040503050406030204" pitchFamily="18" charset="0"/>
                </a:endParaRPr>
              </a:p>
            </p:txBody>
          </p:sp>
        </mc:Choice>
        <mc:Fallback xmlns="">
          <p:sp>
            <p:nvSpPr>
              <p:cNvPr id="8" name="직사각형 7"/>
              <p:cNvSpPr>
                <a:spLocks noRot="1" noChangeAspect="1" noMove="1" noResize="1" noEditPoints="1" noAdjustHandles="1" noChangeArrowheads="1" noChangeShapeType="1" noTextEdit="1"/>
              </p:cNvSpPr>
              <p:nvPr/>
            </p:nvSpPr>
            <p:spPr>
              <a:xfrm>
                <a:off x="1202805" y="5002996"/>
                <a:ext cx="7344816" cy="824393"/>
              </a:xfrm>
              <a:prstGeom prst="rect">
                <a:avLst/>
              </a:prstGeom>
              <a:blipFill rotWithShape="0">
                <a:blip r:embed="rId4"/>
                <a:stretch>
                  <a:fillRect t="-106667" b="-120741"/>
                </a:stretch>
              </a:blipFill>
            </p:spPr>
            <p:txBody>
              <a:bodyPr/>
              <a:lstStyle/>
              <a:p>
                <a:r>
                  <a:rPr lang="ko-KR" altLang="en-US">
                    <a:noFill/>
                  </a:rPr>
                  <a:t> </a:t>
                </a:r>
              </a:p>
            </p:txBody>
          </p:sp>
        </mc:Fallback>
      </mc:AlternateContent>
      <p:sp>
        <p:nvSpPr>
          <p:cNvPr id="9" name="날짜 개체 틀 3"/>
          <p:cNvSpPr>
            <a:spLocks noGrp="1"/>
          </p:cNvSpPr>
          <p:nvPr>
            <p:ph type="dt" sz="half" idx="10"/>
          </p:nvPr>
        </p:nvSpPr>
        <p:spPr>
          <a:xfrm>
            <a:off x="685800" y="378281"/>
            <a:ext cx="1600200" cy="215444"/>
          </a:xfrm>
        </p:spPr>
        <p:txBody>
          <a:bodyPr/>
          <a:lstStyle/>
          <a:p>
            <a:r>
              <a:rPr lang="en-US" altLang="ko-KR" smtClean="0"/>
              <a:t>Jan. 2016</a:t>
            </a:r>
            <a:endParaRPr lang="en-US" altLang="ko-KR" dirty="0"/>
          </a:p>
        </p:txBody>
      </p:sp>
    </p:spTree>
    <p:extLst>
      <p:ext uri="{BB962C8B-B14F-4D97-AF65-F5344CB8AC3E}">
        <p14:creationId xmlns:p14="http://schemas.microsoft.com/office/powerpoint/2010/main" val="137668768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Appendix</a:t>
            </a:r>
            <a:endParaRPr lang="ko-KR" altLang="en-US" dirty="0"/>
          </a:p>
        </p:txBody>
      </p:sp>
      <mc:AlternateContent xmlns:mc="http://schemas.openxmlformats.org/markup-compatibility/2006" xmlns:a14="http://schemas.microsoft.com/office/drawing/2010/main">
        <mc:Choice Requires="a14">
          <p:sp>
            <p:nvSpPr>
              <p:cNvPr id="3" name="내용 개체 틀 2"/>
              <p:cNvSpPr>
                <a:spLocks noGrp="1"/>
              </p:cNvSpPr>
              <p:nvPr>
                <p:ph idx="1"/>
              </p:nvPr>
            </p:nvSpPr>
            <p:spPr>
              <a:xfrm>
                <a:off x="685800" y="1981200"/>
                <a:ext cx="7924800" cy="4114800"/>
              </a:xfrm>
            </p:spPr>
            <p:txBody>
              <a:bodyPr/>
              <a:lstStyle/>
              <a:p>
                <a:r>
                  <a:rPr lang="en-US" altLang="ko-KR" sz="2800" dirty="0" smtClean="0">
                    <a:latin typeface="Cambria Math" panose="02040503050406030204" pitchFamily="18" charset="0"/>
                  </a:rPr>
                  <a:t>Element of </a:t>
                </a:r>
                <a14:m>
                  <m:oMath xmlns:m="http://schemas.openxmlformats.org/officeDocument/2006/math">
                    <m:r>
                      <m:rPr>
                        <m:sty m:val="p"/>
                      </m:rPr>
                      <a:rPr lang="en-US" altLang="ko-KR" sz="2800" b="0" i="0" smtClean="0">
                        <a:latin typeface="Cambria Math" panose="02040503050406030204" pitchFamily="18" charset="0"/>
                      </a:rPr>
                      <m:t>GF</m:t>
                    </m:r>
                    <m:r>
                      <a:rPr lang="en-US" altLang="ko-KR" sz="2800" b="0" i="1" smtClean="0">
                        <a:latin typeface="Cambria Math" panose="02040503050406030204" pitchFamily="18" charset="0"/>
                      </a:rPr>
                      <m:t>(</m:t>
                    </m:r>
                    <m:sSup>
                      <m:sSupPr>
                        <m:ctrlPr>
                          <a:rPr lang="en-US" altLang="ko-KR" sz="2800" b="0" i="1" smtClean="0">
                            <a:latin typeface="Cambria Math" panose="02040503050406030204" pitchFamily="18" charset="0"/>
                          </a:rPr>
                        </m:ctrlPr>
                      </m:sSupPr>
                      <m:e>
                        <m:r>
                          <a:rPr lang="en-US" altLang="ko-KR" sz="2800" b="0" i="1" smtClean="0">
                            <a:latin typeface="Cambria Math" panose="02040503050406030204" pitchFamily="18" charset="0"/>
                          </a:rPr>
                          <m:t>2</m:t>
                        </m:r>
                      </m:e>
                      <m:sup>
                        <m:r>
                          <a:rPr lang="en-US" altLang="ko-KR" sz="2800" b="0" i="1" smtClean="0">
                            <a:latin typeface="Cambria Math" panose="02040503050406030204" pitchFamily="18" charset="0"/>
                          </a:rPr>
                          <m:t>3</m:t>
                        </m:r>
                      </m:sup>
                    </m:sSup>
                    <m:r>
                      <a:rPr lang="en-US" altLang="ko-KR" sz="2800" b="0" i="1" smtClean="0">
                        <a:latin typeface="Cambria Math" panose="02040503050406030204" pitchFamily="18" charset="0"/>
                      </a:rPr>
                      <m:t>)</m:t>
                    </m:r>
                  </m:oMath>
                </a14:m>
                <a:r>
                  <a:rPr lang="en-US" altLang="ko-KR" sz="2800" dirty="0" smtClean="0">
                    <a:latin typeface="Cambria Math" panose="02040503050406030204" pitchFamily="18" charset="0"/>
                  </a:rPr>
                  <a:t> with primitive polynomial </a:t>
                </a:r>
                <a14:m>
                  <m:oMath xmlns:m="http://schemas.openxmlformats.org/officeDocument/2006/math">
                    <m:r>
                      <a:rPr lang="en-US" altLang="ko-KR" sz="2800" b="0" i="1" smtClean="0">
                        <a:latin typeface="Cambria Math" panose="02040503050406030204" pitchFamily="18" charset="0"/>
                      </a:rPr>
                      <m:t>𝑝</m:t>
                    </m:r>
                    <m:d>
                      <m:dPr>
                        <m:ctrlPr>
                          <a:rPr lang="en-US" altLang="ko-KR" sz="2800" b="0" i="1" smtClean="0">
                            <a:latin typeface="Cambria Math" panose="02040503050406030204" pitchFamily="18" charset="0"/>
                          </a:rPr>
                        </m:ctrlPr>
                      </m:dPr>
                      <m:e>
                        <m:r>
                          <a:rPr lang="en-US" altLang="ko-KR" sz="2800" b="0" i="1" smtClean="0">
                            <a:latin typeface="Cambria Math" panose="02040503050406030204" pitchFamily="18" charset="0"/>
                          </a:rPr>
                          <m:t>𝑥</m:t>
                        </m:r>
                      </m:e>
                    </m:d>
                    <m:r>
                      <a:rPr lang="en-US" altLang="ko-KR" sz="2800" b="0" i="1" smtClean="0">
                        <a:latin typeface="Cambria Math" panose="02040503050406030204" pitchFamily="18" charset="0"/>
                      </a:rPr>
                      <m:t>=</m:t>
                    </m:r>
                    <m:sSup>
                      <m:sSupPr>
                        <m:ctrlPr>
                          <a:rPr lang="en-US" altLang="ko-KR" sz="2800" b="0" i="1" smtClean="0">
                            <a:latin typeface="Cambria Math" panose="02040503050406030204" pitchFamily="18" charset="0"/>
                          </a:rPr>
                        </m:ctrlPr>
                      </m:sSupPr>
                      <m:e>
                        <m:r>
                          <a:rPr lang="en-US" altLang="ko-KR" sz="2800" b="0" i="1" smtClean="0">
                            <a:latin typeface="Cambria Math" panose="02040503050406030204" pitchFamily="18" charset="0"/>
                          </a:rPr>
                          <m:t>𝑥</m:t>
                        </m:r>
                      </m:e>
                      <m:sup>
                        <m:r>
                          <a:rPr lang="en-US" altLang="ko-KR" sz="2800" b="0" i="1" smtClean="0">
                            <a:latin typeface="Cambria Math" panose="02040503050406030204" pitchFamily="18" charset="0"/>
                          </a:rPr>
                          <m:t>3</m:t>
                        </m:r>
                      </m:sup>
                    </m:sSup>
                    <m:r>
                      <a:rPr lang="en-US" altLang="ko-KR" sz="2800" b="0" i="1" smtClean="0">
                        <a:latin typeface="Cambria Math" panose="02040503050406030204" pitchFamily="18" charset="0"/>
                      </a:rPr>
                      <m:t>+</m:t>
                    </m:r>
                    <m:r>
                      <a:rPr lang="en-US" altLang="ko-KR" sz="2800" b="0" i="1" smtClean="0">
                        <a:latin typeface="Cambria Math" panose="02040503050406030204" pitchFamily="18" charset="0"/>
                      </a:rPr>
                      <m:t>𝑥</m:t>
                    </m:r>
                    <m:r>
                      <a:rPr lang="en-US" altLang="ko-KR" sz="2800" b="0" i="1" smtClean="0">
                        <a:latin typeface="Cambria Math" panose="02040503050406030204" pitchFamily="18" charset="0"/>
                      </a:rPr>
                      <m:t>+1</m:t>
                    </m:r>
                  </m:oMath>
                </a14:m>
                <a:endParaRPr lang="en-US" altLang="ko-KR" sz="2800" dirty="0" smtClean="0">
                  <a:latin typeface="Cambria Math" panose="02040503050406030204" pitchFamily="18" charset="0"/>
                </a:endParaRPr>
              </a:p>
              <a:p>
                <a:endParaRPr lang="en-US" altLang="ko-KR" dirty="0">
                  <a:latin typeface="Cambria Math" panose="02040503050406030204" pitchFamily="18" charset="0"/>
                </a:endParaRPr>
              </a:p>
              <a:p>
                <a:pPr lvl="1"/>
                <a:endParaRPr lang="en-US" altLang="ko-KR" dirty="0" smtClean="0">
                  <a:latin typeface="Cambria Math" panose="02040503050406030204" pitchFamily="18" charset="0"/>
                </a:endParaRPr>
              </a:p>
              <a:p>
                <a:pPr lvl="1"/>
                <a:endParaRPr lang="en-US" altLang="ko-KR" sz="2400" dirty="0">
                  <a:latin typeface="Cambria Math" panose="02040503050406030204" pitchFamily="18" charset="0"/>
                </a:endParaRPr>
              </a:p>
              <a:p>
                <a:pPr lvl="2"/>
                <a:r>
                  <a:rPr lang="en-US" altLang="ko-KR" sz="2000" dirty="0" smtClean="0">
                    <a:latin typeface="Cambria Math" panose="02040503050406030204" pitchFamily="18" charset="0"/>
                  </a:rPr>
                  <a:t>Since </a:t>
                </a:r>
                <a14:m>
                  <m:oMath xmlns:m="http://schemas.openxmlformats.org/officeDocument/2006/math">
                    <m:r>
                      <a:rPr lang="en-US" altLang="ko-KR" sz="2000" b="0" i="1" smtClean="0">
                        <a:latin typeface="Cambria Math" panose="02040503050406030204" pitchFamily="18" charset="0"/>
                      </a:rPr>
                      <m:t>𝑝</m:t>
                    </m:r>
                    <m:d>
                      <m:dPr>
                        <m:ctrlPr>
                          <a:rPr lang="en-US" altLang="ko-KR" sz="2000" b="0" i="1" smtClean="0">
                            <a:latin typeface="Cambria Math" panose="02040503050406030204" pitchFamily="18" charset="0"/>
                          </a:rPr>
                        </m:ctrlPr>
                      </m:dPr>
                      <m:e>
                        <m:r>
                          <a:rPr lang="en-US" altLang="ko-KR" sz="2000" b="0" i="1" smtClean="0">
                            <a:latin typeface="Cambria Math" panose="02040503050406030204" pitchFamily="18" charset="0"/>
                          </a:rPr>
                          <m:t>𝛼</m:t>
                        </m:r>
                      </m:e>
                    </m:d>
                    <m:r>
                      <a:rPr lang="en-US" altLang="ko-KR" sz="2000" b="0" i="1" smtClean="0">
                        <a:latin typeface="Cambria Math" panose="02040503050406030204" pitchFamily="18" charset="0"/>
                      </a:rPr>
                      <m:t>=</m:t>
                    </m:r>
                    <m:sSup>
                      <m:sSupPr>
                        <m:ctrlPr>
                          <a:rPr lang="en-US" altLang="ko-KR" sz="2000" b="0" i="1" smtClean="0">
                            <a:latin typeface="Cambria Math" panose="02040503050406030204" pitchFamily="18" charset="0"/>
                          </a:rPr>
                        </m:ctrlPr>
                      </m:sSupPr>
                      <m:e>
                        <m:r>
                          <a:rPr lang="en-US" altLang="ko-KR" sz="2000" b="0" i="1" smtClean="0">
                            <a:latin typeface="Cambria Math" panose="02040503050406030204" pitchFamily="18" charset="0"/>
                          </a:rPr>
                          <m:t>𝛼</m:t>
                        </m:r>
                      </m:e>
                      <m:sup>
                        <m:r>
                          <a:rPr lang="en-US" altLang="ko-KR" sz="2000" b="0" i="1" smtClean="0">
                            <a:latin typeface="Cambria Math" panose="02040503050406030204" pitchFamily="18" charset="0"/>
                          </a:rPr>
                          <m:t>3</m:t>
                        </m:r>
                      </m:sup>
                    </m:sSup>
                    <m:r>
                      <a:rPr lang="en-US" altLang="ko-KR" sz="2000" b="0" i="1" smtClean="0">
                        <a:latin typeface="Cambria Math" panose="02040503050406030204" pitchFamily="18" charset="0"/>
                      </a:rPr>
                      <m:t>+</m:t>
                    </m:r>
                    <m:r>
                      <a:rPr lang="en-US" altLang="ko-KR" sz="2000" b="0" i="1" smtClean="0">
                        <a:latin typeface="Cambria Math" panose="02040503050406030204" pitchFamily="18" charset="0"/>
                      </a:rPr>
                      <m:t>𝛼</m:t>
                    </m:r>
                    <m:r>
                      <a:rPr lang="en-US" altLang="ko-KR" sz="2000" b="0" i="1" smtClean="0">
                        <a:latin typeface="Cambria Math" panose="02040503050406030204" pitchFamily="18" charset="0"/>
                      </a:rPr>
                      <m:t>+1=0</m:t>
                    </m:r>
                  </m:oMath>
                </a14:m>
                <a:r>
                  <a:rPr lang="en-US" altLang="ko-KR" sz="2000" dirty="0" smtClean="0">
                    <a:latin typeface="Cambria Math" panose="02040503050406030204" pitchFamily="18" charset="0"/>
                  </a:rPr>
                  <a:t>, then </a:t>
                </a:r>
                <a14:m>
                  <m:oMath xmlns:m="http://schemas.openxmlformats.org/officeDocument/2006/math">
                    <m:sSup>
                      <m:sSupPr>
                        <m:ctrlPr>
                          <a:rPr lang="en-US" altLang="ko-KR" sz="2000" b="0" i="1" smtClean="0">
                            <a:latin typeface="Cambria Math" panose="02040503050406030204" pitchFamily="18" charset="0"/>
                          </a:rPr>
                        </m:ctrlPr>
                      </m:sSupPr>
                      <m:e>
                        <m:r>
                          <a:rPr lang="en-US" altLang="ko-KR" sz="2000" b="0" i="1" smtClean="0">
                            <a:latin typeface="Cambria Math" panose="02040503050406030204" pitchFamily="18" charset="0"/>
                          </a:rPr>
                          <m:t>𝛼</m:t>
                        </m:r>
                      </m:e>
                      <m:sup>
                        <m:r>
                          <a:rPr lang="en-US" altLang="ko-KR" sz="2000" b="0" i="1" smtClean="0">
                            <a:latin typeface="Cambria Math" panose="02040503050406030204" pitchFamily="18" charset="0"/>
                          </a:rPr>
                          <m:t>3</m:t>
                        </m:r>
                      </m:sup>
                    </m:sSup>
                    <m:r>
                      <a:rPr lang="en-US" altLang="ko-KR" sz="2000" b="0" i="1" smtClean="0">
                        <a:latin typeface="Cambria Math" panose="02040503050406030204" pitchFamily="18" charset="0"/>
                      </a:rPr>
                      <m:t>=</m:t>
                    </m:r>
                    <m:r>
                      <a:rPr lang="en-US" altLang="ko-KR" sz="2000" b="0" i="1" smtClean="0">
                        <a:latin typeface="Cambria Math" panose="02040503050406030204" pitchFamily="18" charset="0"/>
                      </a:rPr>
                      <m:t>𝛼</m:t>
                    </m:r>
                    <m:r>
                      <a:rPr lang="en-US" altLang="ko-KR" sz="2000" b="0" i="1" smtClean="0">
                        <a:latin typeface="Cambria Math" panose="02040503050406030204" pitchFamily="18" charset="0"/>
                      </a:rPr>
                      <m:t>+1</m:t>
                    </m:r>
                  </m:oMath>
                </a14:m>
                <a:r>
                  <a:rPr lang="en-US" altLang="ko-KR" sz="2000" dirty="0" smtClean="0">
                    <a:latin typeface="Cambria Math" panose="02040503050406030204" pitchFamily="18" charset="0"/>
                  </a:rPr>
                  <a:t/>
                </a:r>
                <a:br>
                  <a:rPr lang="en-US" altLang="ko-KR" sz="2000" dirty="0" smtClean="0">
                    <a:latin typeface="Cambria Math" panose="02040503050406030204" pitchFamily="18" charset="0"/>
                  </a:rPr>
                </a:br>
                <a:r>
                  <a:rPr lang="en-US" altLang="ko-KR" sz="2000" dirty="0" smtClean="0">
                    <a:latin typeface="Cambria Math" panose="02040503050406030204" pitchFamily="18" charset="0"/>
                  </a:rPr>
                  <a:t>(negative sign is ignored on binary calculation)</a:t>
                </a:r>
              </a:p>
              <a:p>
                <a:pPr lvl="2"/>
                <a:r>
                  <a:rPr lang="en-US" altLang="ko-KR" sz="2000" dirty="0">
                    <a:latin typeface="Cambria Math" panose="02040503050406030204" pitchFamily="18" charset="0"/>
                  </a:rPr>
                  <a:t>From</a:t>
                </a:r>
                <a:r>
                  <a:rPr lang="en-US" altLang="ko-KR" sz="2000" dirty="0" smtClean="0"/>
                  <a:t> </a:t>
                </a:r>
                <a14:m>
                  <m:oMath xmlns:m="http://schemas.openxmlformats.org/officeDocument/2006/math">
                    <m:sSup>
                      <m:sSupPr>
                        <m:ctrlPr>
                          <a:rPr lang="en-US" altLang="ko-KR" sz="2000" i="1">
                            <a:latin typeface="Cambria Math" panose="02040503050406030204" pitchFamily="18" charset="0"/>
                          </a:rPr>
                        </m:ctrlPr>
                      </m:sSupPr>
                      <m:e>
                        <m:r>
                          <a:rPr lang="en-US" altLang="ko-KR" sz="2000" i="1">
                            <a:latin typeface="Cambria Math" panose="02040503050406030204" pitchFamily="18" charset="0"/>
                          </a:rPr>
                          <m:t>𝛼</m:t>
                        </m:r>
                      </m:e>
                      <m:sup>
                        <m:r>
                          <a:rPr lang="en-US" altLang="ko-KR" sz="2000" i="1">
                            <a:latin typeface="Cambria Math" panose="02040503050406030204" pitchFamily="18" charset="0"/>
                          </a:rPr>
                          <m:t>3</m:t>
                        </m:r>
                      </m:sup>
                    </m:sSup>
                    <m:r>
                      <a:rPr lang="en-US" altLang="ko-KR" sz="2000" i="1">
                        <a:latin typeface="Cambria Math" panose="02040503050406030204" pitchFamily="18" charset="0"/>
                      </a:rPr>
                      <m:t>=</m:t>
                    </m:r>
                    <m:r>
                      <a:rPr lang="en-US" altLang="ko-KR" sz="2000" i="1">
                        <a:latin typeface="Cambria Math" panose="02040503050406030204" pitchFamily="18" charset="0"/>
                      </a:rPr>
                      <m:t>𝛼</m:t>
                    </m:r>
                    <m:r>
                      <a:rPr lang="en-US" altLang="ko-KR" sz="2000" i="1">
                        <a:latin typeface="Cambria Math" panose="02040503050406030204" pitchFamily="18" charset="0"/>
                      </a:rPr>
                      <m:t>+1</m:t>
                    </m:r>
                  </m:oMath>
                </a14:m>
                <a:r>
                  <a:rPr lang="en-US" altLang="ko-KR" sz="2000" dirty="0" smtClean="0">
                    <a:latin typeface="Cambria Math" panose="02040503050406030204" pitchFamily="18" charset="0"/>
                  </a:rPr>
                  <a:t>, </a:t>
                </a:r>
                <a14:m>
                  <m:oMath xmlns:m="http://schemas.openxmlformats.org/officeDocument/2006/math">
                    <m:sSup>
                      <m:sSupPr>
                        <m:ctrlPr>
                          <a:rPr lang="en-US" altLang="ko-KR" sz="2000" i="1">
                            <a:latin typeface="Cambria Math" panose="02040503050406030204" pitchFamily="18" charset="0"/>
                          </a:rPr>
                        </m:ctrlPr>
                      </m:sSupPr>
                      <m:e>
                        <m:r>
                          <a:rPr lang="en-US" altLang="ko-KR" sz="2000" i="1">
                            <a:latin typeface="Cambria Math" panose="02040503050406030204" pitchFamily="18" charset="0"/>
                          </a:rPr>
                          <m:t>𝛼</m:t>
                        </m:r>
                      </m:e>
                      <m:sup>
                        <m:r>
                          <a:rPr lang="en-US" altLang="ko-KR" sz="2000" b="0" i="1" smtClean="0">
                            <a:latin typeface="Cambria Math" panose="02040503050406030204" pitchFamily="18" charset="0"/>
                          </a:rPr>
                          <m:t>4</m:t>
                        </m:r>
                      </m:sup>
                    </m:sSup>
                    <m:r>
                      <a:rPr lang="en-US" altLang="ko-KR" sz="2000" i="1">
                        <a:latin typeface="Cambria Math" panose="02040503050406030204" pitchFamily="18" charset="0"/>
                      </a:rPr>
                      <m:t>=</m:t>
                    </m:r>
                    <m:sSup>
                      <m:sSupPr>
                        <m:ctrlPr>
                          <a:rPr lang="en-US" altLang="ko-KR" sz="2000" b="0" i="1" smtClean="0">
                            <a:latin typeface="Cambria Math" panose="02040503050406030204" pitchFamily="18" charset="0"/>
                          </a:rPr>
                        </m:ctrlPr>
                      </m:sSupPr>
                      <m:e>
                        <m:r>
                          <a:rPr lang="en-US" altLang="ko-KR" sz="2000" i="1">
                            <a:latin typeface="Cambria Math" panose="02040503050406030204" pitchFamily="18" charset="0"/>
                          </a:rPr>
                          <m:t>𝛼</m:t>
                        </m:r>
                      </m:e>
                      <m:sup>
                        <m:r>
                          <a:rPr lang="en-US" altLang="ko-KR" sz="2000" b="0" i="1" smtClean="0">
                            <a:latin typeface="Cambria Math" panose="02040503050406030204" pitchFamily="18" charset="0"/>
                          </a:rPr>
                          <m:t>2</m:t>
                        </m:r>
                      </m:sup>
                    </m:sSup>
                    <m:r>
                      <a:rPr lang="en-US" altLang="ko-KR" sz="2000" i="1">
                        <a:latin typeface="Cambria Math" panose="02040503050406030204" pitchFamily="18" charset="0"/>
                      </a:rPr>
                      <m:t>+</m:t>
                    </m:r>
                    <m:r>
                      <a:rPr lang="en-US" altLang="ko-KR" sz="2000" b="0" i="1" smtClean="0">
                        <a:latin typeface="Cambria Math" panose="02040503050406030204" pitchFamily="18" charset="0"/>
                      </a:rPr>
                      <m:t>𝛼</m:t>
                    </m:r>
                  </m:oMath>
                </a14:m>
                <a:r>
                  <a:rPr lang="en-US" altLang="ko-KR" sz="2000" dirty="0" smtClean="0">
                    <a:latin typeface="Cambria Math" panose="02040503050406030204" pitchFamily="18" charset="0"/>
                  </a:rPr>
                  <a:t>,</a:t>
                </a:r>
                <a:r>
                  <a:rPr lang="en-US" altLang="ko-KR" sz="2000" i="1" dirty="0" smtClean="0">
                    <a:latin typeface="Cambria Math" panose="02040503050406030204" pitchFamily="18" charset="0"/>
                  </a:rPr>
                  <a:t/>
                </a:r>
                <a:br>
                  <a:rPr lang="en-US" altLang="ko-KR" sz="2000" i="1" dirty="0" smtClean="0">
                    <a:latin typeface="Cambria Math" panose="02040503050406030204" pitchFamily="18" charset="0"/>
                  </a:rPr>
                </a:br>
                <a14:m>
                  <m:oMath xmlns:m="http://schemas.openxmlformats.org/officeDocument/2006/math">
                    <m:sSup>
                      <m:sSupPr>
                        <m:ctrlPr>
                          <a:rPr lang="en-US" altLang="ko-KR" sz="2000" i="1">
                            <a:latin typeface="Cambria Math" panose="02040503050406030204" pitchFamily="18" charset="0"/>
                          </a:rPr>
                        </m:ctrlPr>
                      </m:sSupPr>
                      <m:e>
                        <m:r>
                          <a:rPr lang="en-US" altLang="ko-KR" sz="2000" i="1">
                            <a:latin typeface="Cambria Math" panose="02040503050406030204" pitchFamily="18" charset="0"/>
                          </a:rPr>
                          <m:t>𝛼</m:t>
                        </m:r>
                      </m:e>
                      <m:sup>
                        <m:r>
                          <a:rPr lang="en-US" altLang="ko-KR" sz="2000" b="0" i="1" smtClean="0">
                            <a:latin typeface="Cambria Math" panose="02040503050406030204" pitchFamily="18" charset="0"/>
                          </a:rPr>
                          <m:t>5</m:t>
                        </m:r>
                      </m:sup>
                    </m:sSup>
                    <m:r>
                      <a:rPr lang="en-US" altLang="ko-KR" sz="2000" i="1">
                        <a:latin typeface="Cambria Math" panose="02040503050406030204" pitchFamily="18" charset="0"/>
                      </a:rPr>
                      <m:t>=</m:t>
                    </m:r>
                    <m:sSup>
                      <m:sSupPr>
                        <m:ctrlPr>
                          <a:rPr lang="en-US" altLang="ko-KR" sz="2000" b="0" i="1" smtClean="0">
                            <a:latin typeface="Cambria Math" panose="02040503050406030204" pitchFamily="18" charset="0"/>
                          </a:rPr>
                        </m:ctrlPr>
                      </m:sSupPr>
                      <m:e>
                        <m:r>
                          <a:rPr lang="en-US" altLang="ko-KR" sz="2000" i="1">
                            <a:latin typeface="Cambria Math" panose="02040503050406030204" pitchFamily="18" charset="0"/>
                          </a:rPr>
                          <m:t>𝛼</m:t>
                        </m:r>
                      </m:e>
                      <m:sup>
                        <m:r>
                          <a:rPr lang="en-US" altLang="ko-KR" sz="2000" b="0" i="1" smtClean="0">
                            <a:latin typeface="Cambria Math" panose="02040503050406030204" pitchFamily="18" charset="0"/>
                          </a:rPr>
                          <m:t>3</m:t>
                        </m:r>
                      </m:sup>
                    </m:sSup>
                    <m:r>
                      <a:rPr lang="en-US" altLang="ko-KR" sz="2000" i="1">
                        <a:latin typeface="Cambria Math" panose="02040503050406030204" pitchFamily="18" charset="0"/>
                      </a:rPr>
                      <m:t>+</m:t>
                    </m:r>
                    <m:sSup>
                      <m:sSupPr>
                        <m:ctrlPr>
                          <a:rPr lang="en-US" altLang="ko-KR" sz="2000" b="0" i="1" smtClean="0">
                            <a:latin typeface="Cambria Math" panose="02040503050406030204" pitchFamily="18" charset="0"/>
                          </a:rPr>
                        </m:ctrlPr>
                      </m:sSupPr>
                      <m:e>
                        <m:r>
                          <a:rPr lang="en-US" altLang="ko-KR" sz="2000" b="0" i="1" smtClean="0">
                            <a:latin typeface="Cambria Math" panose="02040503050406030204" pitchFamily="18" charset="0"/>
                          </a:rPr>
                          <m:t>𝛼</m:t>
                        </m:r>
                      </m:e>
                      <m:sup>
                        <m:r>
                          <a:rPr lang="en-US" altLang="ko-KR" sz="2000" b="0" i="1" smtClean="0">
                            <a:latin typeface="Cambria Math" panose="02040503050406030204" pitchFamily="18" charset="0"/>
                          </a:rPr>
                          <m:t>2</m:t>
                        </m:r>
                      </m:sup>
                    </m:sSup>
                    <m:r>
                      <a:rPr lang="en-US" altLang="ko-KR" sz="2000" b="0" i="1" smtClean="0">
                        <a:latin typeface="Cambria Math" panose="02040503050406030204" pitchFamily="18" charset="0"/>
                      </a:rPr>
                      <m:t>=</m:t>
                    </m:r>
                    <m:sSup>
                      <m:sSupPr>
                        <m:ctrlPr>
                          <a:rPr lang="en-US" altLang="ko-KR" sz="2000" b="0" i="1" smtClean="0">
                            <a:latin typeface="Cambria Math" panose="02040503050406030204" pitchFamily="18" charset="0"/>
                          </a:rPr>
                        </m:ctrlPr>
                      </m:sSupPr>
                      <m:e>
                        <m:r>
                          <a:rPr lang="en-US" altLang="ko-KR" sz="2000" b="0" i="1" smtClean="0">
                            <a:latin typeface="Cambria Math" panose="02040503050406030204" pitchFamily="18" charset="0"/>
                          </a:rPr>
                          <m:t>𝛼</m:t>
                        </m:r>
                      </m:e>
                      <m:sup>
                        <m:r>
                          <a:rPr lang="en-US" altLang="ko-KR" sz="2000" b="0" i="1" smtClean="0">
                            <a:latin typeface="Cambria Math" panose="02040503050406030204" pitchFamily="18" charset="0"/>
                          </a:rPr>
                          <m:t>1</m:t>
                        </m:r>
                      </m:sup>
                    </m:sSup>
                    <m:r>
                      <a:rPr lang="en-US" altLang="ko-KR" sz="2000" b="0" i="1" smtClean="0">
                        <a:latin typeface="Cambria Math" panose="02040503050406030204" pitchFamily="18" charset="0"/>
                      </a:rPr>
                      <m:t>+1+</m:t>
                    </m:r>
                    <m:sSup>
                      <m:sSupPr>
                        <m:ctrlPr>
                          <a:rPr lang="en-US" altLang="ko-KR" sz="2000" b="0" i="1" smtClean="0">
                            <a:latin typeface="Cambria Math" panose="02040503050406030204" pitchFamily="18" charset="0"/>
                          </a:rPr>
                        </m:ctrlPr>
                      </m:sSupPr>
                      <m:e>
                        <m:r>
                          <a:rPr lang="en-US" altLang="ko-KR" sz="2000" b="0" i="1" smtClean="0">
                            <a:latin typeface="Cambria Math" panose="02040503050406030204" pitchFamily="18" charset="0"/>
                          </a:rPr>
                          <m:t>𝛼</m:t>
                        </m:r>
                      </m:e>
                      <m:sup>
                        <m:r>
                          <a:rPr lang="en-US" altLang="ko-KR" sz="2000" b="0" i="1" smtClean="0">
                            <a:latin typeface="Cambria Math" panose="02040503050406030204" pitchFamily="18" charset="0"/>
                          </a:rPr>
                          <m:t>2</m:t>
                        </m:r>
                      </m:sup>
                    </m:sSup>
                  </m:oMath>
                </a14:m>
                <a:r>
                  <a:rPr lang="en-US" altLang="ko-KR" sz="2000" dirty="0" smtClean="0">
                    <a:latin typeface="Cambria Math" panose="02040503050406030204" pitchFamily="18" charset="0"/>
                  </a:rPr>
                  <a:t>,</a:t>
                </a:r>
                <a:r>
                  <a:rPr lang="en-US" altLang="ko-KR" sz="2000" b="0" i="1" dirty="0" smtClean="0">
                    <a:latin typeface="Cambria Math" panose="02040503050406030204" pitchFamily="18" charset="0"/>
                  </a:rPr>
                  <a:t/>
                </a:r>
                <a:br>
                  <a:rPr lang="en-US" altLang="ko-KR" sz="2000" b="0" i="1" dirty="0" smtClean="0">
                    <a:latin typeface="Cambria Math" panose="02040503050406030204" pitchFamily="18" charset="0"/>
                  </a:rPr>
                </a:br>
                <a14:m>
                  <m:oMath xmlns:m="http://schemas.openxmlformats.org/officeDocument/2006/math">
                    <m:sSup>
                      <m:sSupPr>
                        <m:ctrlPr>
                          <a:rPr lang="en-US" altLang="ko-KR" sz="2000" b="0" i="1" smtClean="0">
                            <a:latin typeface="Cambria Math" panose="02040503050406030204" pitchFamily="18" charset="0"/>
                          </a:rPr>
                        </m:ctrlPr>
                      </m:sSupPr>
                      <m:e>
                        <m:r>
                          <a:rPr lang="en-US" altLang="ko-KR" sz="2000" b="0" i="1" smtClean="0">
                            <a:latin typeface="Cambria Math" panose="02040503050406030204" pitchFamily="18" charset="0"/>
                          </a:rPr>
                          <m:t>𝛼</m:t>
                        </m:r>
                      </m:e>
                      <m:sup>
                        <m:r>
                          <a:rPr lang="en-US" altLang="ko-KR" sz="2000" b="0" i="1" smtClean="0">
                            <a:latin typeface="Cambria Math" panose="02040503050406030204" pitchFamily="18" charset="0"/>
                          </a:rPr>
                          <m:t>6</m:t>
                        </m:r>
                      </m:sup>
                    </m:sSup>
                    <m:r>
                      <a:rPr lang="en-US" altLang="ko-KR" sz="2000" b="0" i="1" smtClean="0">
                        <a:latin typeface="Cambria Math" panose="02040503050406030204" pitchFamily="18" charset="0"/>
                      </a:rPr>
                      <m:t>=</m:t>
                    </m:r>
                    <m:sSup>
                      <m:sSupPr>
                        <m:ctrlPr>
                          <a:rPr lang="en-US" altLang="ko-KR" sz="2000" b="0" i="1" smtClean="0">
                            <a:latin typeface="Cambria Math" panose="02040503050406030204" pitchFamily="18" charset="0"/>
                          </a:rPr>
                        </m:ctrlPr>
                      </m:sSupPr>
                      <m:e>
                        <m:r>
                          <a:rPr lang="en-US" altLang="ko-KR" sz="2000" b="0" i="1" smtClean="0">
                            <a:latin typeface="Cambria Math" panose="02040503050406030204" pitchFamily="18" charset="0"/>
                          </a:rPr>
                          <m:t>𝛼</m:t>
                        </m:r>
                      </m:e>
                      <m:sup>
                        <m:r>
                          <a:rPr lang="en-US" altLang="ko-KR" sz="2000" b="0" i="1" smtClean="0">
                            <a:latin typeface="Cambria Math" panose="02040503050406030204" pitchFamily="18" charset="0"/>
                          </a:rPr>
                          <m:t>3</m:t>
                        </m:r>
                      </m:sup>
                    </m:sSup>
                    <m:r>
                      <a:rPr lang="en-US" altLang="ko-KR" sz="2000" b="0" i="1" smtClean="0">
                        <a:latin typeface="Cambria Math" panose="02040503050406030204" pitchFamily="18" charset="0"/>
                      </a:rPr>
                      <m:t>+</m:t>
                    </m:r>
                    <m:sSup>
                      <m:sSupPr>
                        <m:ctrlPr>
                          <a:rPr lang="en-US" altLang="ko-KR" sz="2000" b="0" i="1" smtClean="0">
                            <a:latin typeface="Cambria Math" panose="02040503050406030204" pitchFamily="18" charset="0"/>
                          </a:rPr>
                        </m:ctrlPr>
                      </m:sSupPr>
                      <m:e>
                        <m:r>
                          <a:rPr lang="en-US" altLang="ko-KR" sz="2000" b="0" i="1" smtClean="0">
                            <a:latin typeface="Cambria Math" panose="02040503050406030204" pitchFamily="18" charset="0"/>
                          </a:rPr>
                          <m:t>𝛼</m:t>
                        </m:r>
                      </m:e>
                      <m:sup>
                        <m:r>
                          <a:rPr lang="en-US" altLang="ko-KR" sz="2000" b="0" i="1" smtClean="0">
                            <a:latin typeface="Cambria Math" panose="02040503050406030204" pitchFamily="18" charset="0"/>
                          </a:rPr>
                          <m:t>2</m:t>
                        </m:r>
                      </m:sup>
                    </m:sSup>
                    <m:r>
                      <a:rPr lang="en-US" altLang="ko-KR" sz="2000" b="0" i="1" smtClean="0">
                        <a:latin typeface="Cambria Math" panose="02040503050406030204" pitchFamily="18" charset="0"/>
                      </a:rPr>
                      <m:t>+</m:t>
                    </m:r>
                    <m:r>
                      <a:rPr lang="en-US" altLang="ko-KR" sz="2000" b="0" i="1" smtClean="0">
                        <a:latin typeface="Cambria Math" panose="02040503050406030204" pitchFamily="18" charset="0"/>
                      </a:rPr>
                      <m:t>𝛼</m:t>
                    </m:r>
                    <m:r>
                      <a:rPr lang="en-US" altLang="ko-KR" sz="2000" b="0" i="1" smtClean="0">
                        <a:latin typeface="Cambria Math" panose="02040503050406030204" pitchFamily="18" charset="0"/>
                      </a:rPr>
                      <m:t>=</m:t>
                    </m:r>
                    <m:sSup>
                      <m:sSupPr>
                        <m:ctrlPr>
                          <a:rPr lang="en-US" altLang="ko-KR" sz="2000" b="0" i="1" smtClean="0">
                            <a:latin typeface="Cambria Math" panose="02040503050406030204" pitchFamily="18" charset="0"/>
                          </a:rPr>
                        </m:ctrlPr>
                      </m:sSupPr>
                      <m:e>
                        <m:r>
                          <a:rPr lang="en-US" altLang="ko-KR" sz="2000" b="0" i="1" smtClean="0">
                            <a:latin typeface="Cambria Math" panose="02040503050406030204" pitchFamily="18" charset="0"/>
                          </a:rPr>
                          <m:t>𝛼</m:t>
                        </m:r>
                      </m:e>
                      <m:sup>
                        <m:r>
                          <a:rPr lang="en-US" altLang="ko-KR" sz="2000" b="0" i="1" smtClean="0">
                            <a:latin typeface="Cambria Math" panose="02040503050406030204" pitchFamily="18" charset="0"/>
                          </a:rPr>
                          <m:t>2</m:t>
                        </m:r>
                      </m:sup>
                    </m:sSup>
                    <m:r>
                      <a:rPr lang="en-US" altLang="ko-KR" sz="2000" b="0" i="1" smtClean="0">
                        <a:latin typeface="Cambria Math" panose="02040503050406030204" pitchFamily="18" charset="0"/>
                      </a:rPr>
                      <m:t>+2</m:t>
                    </m:r>
                    <m:sSup>
                      <m:sSupPr>
                        <m:ctrlPr>
                          <a:rPr lang="en-US" altLang="ko-KR" sz="2000" b="0" i="1" smtClean="0">
                            <a:latin typeface="Cambria Math" panose="02040503050406030204" pitchFamily="18" charset="0"/>
                          </a:rPr>
                        </m:ctrlPr>
                      </m:sSupPr>
                      <m:e>
                        <m:r>
                          <a:rPr lang="en-US" altLang="ko-KR" sz="2000" b="0" i="1" smtClean="0">
                            <a:latin typeface="Cambria Math" panose="02040503050406030204" pitchFamily="18" charset="0"/>
                          </a:rPr>
                          <m:t>𝛼</m:t>
                        </m:r>
                      </m:e>
                      <m:sup>
                        <m:r>
                          <a:rPr lang="en-US" altLang="ko-KR" sz="2000" b="0" i="1" smtClean="0">
                            <a:latin typeface="Cambria Math" panose="02040503050406030204" pitchFamily="18" charset="0"/>
                          </a:rPr>
                          <m:t>2</m:t>
                        </m:r>
                      </m:sup>
                    </m:sSup>
                    <m:r>
                      <a:rPr lang="en-US" altLang="ko-KR" sz="2000" b="0" i="1" smtClean="0">
                        <a:latin typeface="Cambria Math" panose="02040503050406030204" pitchFamily="18" charset="0"/>
                      </a:rPr>
                      <m:t>+1=</m:t>
                    </m:r>
                    <m:sSup>
                      <m:sSupPr>
                        <m:ctrlPr>
                          <a:rPr lang="en-US" altLang="ko-KR" sz="2000" b="0" i="1" smtClean="0">
                            <a:latin typeface="Cambria Math" panose="02040503050406030204" pitchFamily="18" charset="0"/>
                          </a:rPr>
                        </m:ctrlPr>
                      </m:sSupPr>
                      <m:e>
                        <m:r>
                          <a:rPr lang="en-US" altLang="ko-KR" sz="2000" b="0" i="1" smtClean="0">
                            <a:latin typeface="Cambria Math" panose="02040503050406030204" pitchFamily="18" charset="0"/>
                          </a:rPr>
                          <m:t>𝛼</m:t>
                        </m:r>
                      </m:e>
                      <m:sup>
                        <m:r>
                          <a:rPr lang="en-US" altLang="ko-KR" sz="2000" b="0" i="1" smtClean="0">
                            <a:latin typeface="Cambria Math" panose="02040503050406030204" pitchFamily="18" charset="0"/>
                          </a:rPr>
                          <m:t>2</m:t>
                        </m:r>
                      </m:sup>
                    </m:sSup>
                    <m:r>
                      <a:rPr lang="en-US" altLang="ko-KR" sz="2000" b="0" i="1" smtClean="0">
                        <a:latin typeface="Cambria Math" panose="02040503050406030204" pitchFamily="18" charset="0"/>
                      </a:rPr>
                      <m:t>+1</m:t>
                    </m:r>
                  </m:oMath>
                </a14:m>
                <a:r>
                  <a:rPr lang="en-US" altLang="ko-KR" sz="2000" dirty="0" smtClean="0">
                    <a:latin typeface="Cambria Math" panose="02040503050406030204" pitchFamily="18" charset="0"/>
                  </a:rPr>
                  <a:t/>
                </a:r>
                <a:br>
                  <a:rPr lang="en-US" altLang="ko-KR" sz="2000" dirty="0" smtClean="0">
                    <a:latin typeface="Cambria Math" panose="02040503050406030204" pitchFamily="18" charset="0"/>
                  </a:rPr>
                </a:br>
                <a:r>
                  <a:rPr lang="en-US" altLang="ko-KR" sz="2000" dirty="0" smtClean="0">
                    <a:latin typeface="Cambria Math" panose="02040503050406030204" pitchFamily="18" charset="0"/>
                  </a:rPr>
                  <a:t>since 2 equals to 0 on binary calculation</a:t>
                </a:r>
                <a:r>
                  <a:rPr lang="en-US" altLang="ko-KR" sz="2000" dirty="0">
                    <a:latin typeface="Cambria Math" panose="02040503050406030204" pitchFamily="18" charset="0"/>
                  </a:rPr>
                  <a:t/>
                </a:r>
                <a:br>
                  <a:rPr lang="en-US" altLang="ko-KR" sz="2000" dirty="0">
                    <a:latin typeface="Cambria Math" panose="02040503050406030204" pitchFamily="18" charset="0"/>
                  </a:rPr>
                </a:br>
                <a:endParaRPr lang="en-US" altLang="ko-KR" sz="2000" dirty="0" smtClean="0">
                  <a:latin typeface="Cambria Math" panose="02040503050406030204" pitchFamily="18" charset="0"/>
                </a:endParaRPr>
              </a:p>
            </p:txBody>
          </p:sp>
        </mc:Choice>
        <mc:Fallback xmlns="">
          <p:sp>
            <p:nvSpPr>
              <p:cNvPr id="3" name="내용 개체 틀 2"/>
              <p:cNvSpPr>
                <a:spLocks noGrp="1" noRot="1" noChangeAspect="1" noMove="1" noResize="1" noEditPoints="1" noAdjustHandles="1" noChangeArrowheads="1" noChangeShapeType="1" noTextEdit="1"/>
              </p:cNvSpPr>
              <p:nvPr>
                <p:ph idx="1"/>
              </p:nvPr>
            </p:nvSpPr>
            <p:spPr>
              <a:xfrm>
                <a:off x="685800" y="1981200"/>
                <a:ext cx="7924800" cy="4114800"/>
              </a:xfrm>
              <a:blipFill>
                <a:blip r:embed="rId2"/>
                <a:stretch>
                  <a:fillRect l="-1538" t="-1481" b="-10370"/>
                </a:stretch>
              </a:blipFill>
            </p:spPr>
            <p:txBody>
              <a:bodyPr/>
              <a:lstStyle/>
              <a:p>
                <a:r>
                  <a:rPr lang="ko-KR" altLang="en-US">
                    <a:noFill/>
                  </a:rPr>
                  <a:t> </a:t>
                </a:r>
              </a:p>
            </p:txBody>
          </p:sp>
        </mc:Fallback>
      </mc:AlternateContent>
      <p:sp>
        <p:nvSpPr>
          <p:cNvPr id="5" name="바닥글 개체 틀 4"/>
          <p:cNvSpPr>
            <a:spLocks noGrp="1"/>
          </p:cNvSpPr>
          <p:nvPr>
            <p:ph type="ftr" sz="quarter" idx="11"/>
          </p:nvPr>
        </p:nvSpPr>
        <p:spPr/>
        <p:txBody>
          <a:bodyPr/>
          <a:lstStyle/>
          <a:p>
            <a:r>
              <a:rPr lang="en-US" altLang="ko-KR" smtClean="0"/>
              <a:t>Byung-Jae Kwak et al.</a:t>
            </a:r>
            <a:endParaRPr lang="en-US" altLang="ko-KR"/>
          </a:p>
        </p:txBody>
      </p:sp>
      <p:sp>
        <p:nvSpPr>
          <p:cNvPr id="6" name="슬라이드 번호 개체 틀 5"/>
          <p:cNvSpPr>
            <a:spLocks noGrp="1"/>
          </p:cNvSpPr>
          <p:nvPr>
            <p:ph type="sldNum" sz="quarter" idx="12"/>
          </p:nvPr>
        </p:nvSpPr>
        <p:spPr/>
        <p:txBody>
          <a:bodyPr/>
          <a:lstStyle/>
          <a:p>
            <a:r>
              <a:rPr lang="en-US" altLang="ko-KR" smtClean="0"/>
              <a:t>Slide </a:t>
            </a:r>
            <a:fld id="{EAA70843-7CE7-4AC8-AE08-BF17C6F76979}" type="slidenum">
              <a:rPr lang="en-US" altLang="ko-KR" smtClean="0"/>
              <a:pPr/>
              <a:t>19</a:t>
            </a:fld>
            <a:endParaRPr lang="en-US" altLang="ko-KR"/>
          </a:p>
        </p:txBody>
      </p:sp>
      <mc:AlternateContent xmlns:mc="http://schemas.openxmlformats.org/markup-compatibility/2006" xmlns:a14="http://schemas.microsoft.com/office/drawing/2010/main">
        <mc:Choice Requires="a14">
          <p:graphicFrame>
            <p:nvGraphicFramePr>
              <p:cNvPr id="7" name="표 6"/>
              <p:cNvGraphicFramePr>
                <a:graphicFrameLocks noGrp="1"/>
              </p:cNvGraphicFramePr>
              <p:nvPr/>
            </p:nvGraphicFramePr>
            <p:xfrm>
              <a:off x="3050096" y="2964584"/>
              <a:ext cx="3043808" cy="1465136"/>
            </p:xfrm>
            <a:graphic>
              <a:graphicData uri="http://schemas.openxmlformats.org/drawingml/2006/table">
                <a:tbl>
                  <a:tblPr firstRow="1" bandRow="1">
                    <a:tableStyleId>{5940675A-B579-460E-94D1-54222C63F5DA}</a:tableStyleId>
                  </a:tblPr>
                  <a:tblGrid>
                    <a:gridCol w="1521904">
                      <a:extLst>
                        <a:ext uri="{9D8B030D-6E8A-4147-A177-3AD203B41FA5}">
                          <a16:colId xmlns:a16="http://schemas.microsoft.com/office/drawing/2014/main" xmlns="" val="20000"/>
                        </a:ext>
                      </a:extLst>
                    </a:gridCol>
                    <a:gridCol w="1521904">
                      <a:extLst>
                        <a:ext uri="{9D8B030D-6E8A-4147-A177-3AD203B41FA5}">
                          <a16:colId xmlns:a16="http://schemas.microsoft.com/office/drawing/2014/main" xmlns="" val="20001"/>
                        </a:ext>
                      </a:extLst>
                    </a:gridCol>
                  </a:tblGrid>
                  <a:tr h="154974">
                    <a:tc>
                      <a:txBody>
                        <a:bodyPr/>
                        <a:lstStyle/>
                        <a:p>
                          <a:pPr latinLnBrk="1"/>
                          <a14:m>
                            <m:oMathPara xmlns:m="http://schemas.openxmlformats.org/officeDocument/2006/math">
                              <m:oMathParaPr>
                                <m:jc m:val="centerGroup"/>
                              </m:oMathParaPr>
                              <m:oMath xmlns:m="http://schemas.openxmlformats.org/officeDocument/2006/math">
                                <m:r>
                                  <a:rPr lang="en-US" altLang="ko-KR" sz="1200" b="0" i="1" smtClean="0">
                                    <a:latin typeface="Cambria Math" panose="02040503050406030204" pitchFamily="18" charset="0"/>
                                  </a:rPr>
                                  <m:t>0</m:t>
                                </m:r>
                              </m:oMath>
                            </m:oMathPara>
                          </a14:m>
                          <a:endParaRPr lang="ko-KR" altLang="en-US" sz="1200" b="0" dirty="0"/>
                        </a:p>
                      </a:txBody>
                      <a:tcPr marL="0" marR="0" marT="0" marB="0">
                        <a:solidFill>
                          <a:schemeClr val="bg1"/>
                        </a:solidFill>
                      </a:tcPr>
                    </a:tc>
                    <a:tc>
                      <a:txBody>
                        <a:bodyPr/>
                        <a:lstStyle/>
                        <a:p>
                          <a:pPr latinLnBrk="1"/>
                          <a14:m>
                            <m:oMathPara xmlns:m="http://schemas.openxmlformats.org/officeDocument/2006/math">
                              <m:oMathParaPr>
                                <m:jc m:val="centerGroup"/>
                              </m:oMathParaPr>
                              <m:oMath xmlns:m="http://schemas.openxmlformats.org/officeDocument/2006/math">
                                <m:r>
                                  <a:rPr lang="en-US" altLang="ko-KR" sz="1200" b="0" i="1" smtClean="0">
                                    <a:latin typeface="Cambria Math" panose="02040503050406030204" pitchFamily="18" charset="0"/>
                                  </a:rPr>
                                  <m:t>0</m:t>
                                </m:r>
                              </m:oMath>
                            </m:oMathPara>
                          </a14:m>
                          <a:endParaRPr lang="ko-KR" altLang="en-US" sz="1200" b="0" dirty="0"/>
                        </a:p>
                      </a:txBody>
                      <a:tcPr marL="0" marR="0" marT="0" marB="0">
                        <a:solidFill>
                          <a:schemeClr val="bg1"/>
                        </a:solidFill>
                      </a:tcPr>
                    </a:tc>
                    <a:extLst>
                      <a:ext uri="{0D108BD9-81ED-4DB2-BD59-A6C34878D82A}">
                        <a16:rowId xmlns:a16="http://schemas.microsoft.com/office/drawing/2014/main" xmlns="" val="10000"/>
                      </a:ext>
                    </a:extLst>
                  </a:tr>
                  <a:tr h="154974">
                    <a:tc>
                      <a:txBody>
                        <a:bodyPr/>
                        <a:lstStyle/>
                        <a:p>
                          <a:pPr latinLnBrk="1"/>
                          <a14:m>
                            <m:oMathPara xmlns:m="http://schemas.openxmlformats.org/officeDocument/2006/math">
                              <m:oMathParaPr>
                                <m:jc m:val="centerGroup"/>
                              </m:oMathParaPr>
                              <m:oMath xmlns:m="http://schemas.openxmlformats.org/officeDocument/2006/math">
                                <m:r>
                                  <a:rPr lang="en-US" altLang="ko-KR" sz="1200" b="0" i="1" smtClean="0">
                                    <a:latin typeface="Cambria Math" panose="02040503050406030204" pitchFamily="18" charset="0"/>
                                  </a:rPr>
                                  <m:t>1</m:t>
                                </m:r>
                              </m:oMath>
                            </m:oMathPara>
                          </a14:m>
                          <a:endParaRPr lang="ko-KR" altLang="en-US" sz="1200" b="0" dirty="0"/>
                        </a:p>
                      </a:txBody>
                      <a:tcPr marL="0" marR="0" marT="0" marB="0">
                        <a:solidFill>
                          <a:schemeClr val="bg1"/>
                        </a:solidFill>
                      </a:tcPr>
                    </a:tc>
                    <a:tc>
                      <a:txBody>
                        <a:bodyPr/>
                        <a:lstStyle/>
                        <a:p>
                          <a:pPr latinLnBrk="1"/>
                          <a14:m>
                            <m:oMathPara xmlns:m="http://schemas.openxmlformats.org/officeDocument/2006/math">
                              <m:oMathParaPr>
                                <m:jc m:val="centerGroup"/>
                              </m:oMathParaPr>
                              <m:oMath xmlns:m="http://schemas.openxmlformats.org/officeDocument/2006/math">
                                <m:r>
                                  <a:rPr lang="en-US" altLang="ko-KR" sz="1200" b="0" i="0" smtClean="0">
                                    <a:latin typeface="Cambria Math" panose="02040503050406030204" pitchFamily="18" charset="0"/>
                                  </a:rPr>
                                  <m:t>1</m:t>
                                </m:r>
                              </m:oMath>
                            </m:oMathPara>
                          </a14:m>
                          <a:endParaRPr lang="ko-KR" altLang="en-US" sz="1200" b="0" dirty="0"/>
                        </a:p>
                      </a:txBody>
                      <a:tcPr marL="0" marR="0" marT="0" marB="0">
                        <a:solidFill>
                          <a:schemeClr val="bg1"/>
                        </a:solidFill>
                      </a:tcPr>
                    </a:tc>
                    <a:extLst>
                      <a:ext uri="{0D108BD9-81ED-4DB2-BD59-A6C34878D82A}">
                        <a16:rowId xmlns:a16="http://schemas.microsoft.com/office/drawing/2014/main" xmlns="" val="10001"/>
                      </a:ext>
                    </a:extLst>
                  </a:tr>
                  <a:tr h="157153">
                    <a:tc>
                      <a:txBody>
                        <a:bodyPr/>
                        <a:lstStyle/>
                        <a:p>
                          <a:pPr latinLnBrk="1"/>
                          <a14:m>
                            <m:oMathPara xmlns:m="http://schemas.openxmlformats.org/officeDocument/2006/math">
                              <m:oMathParaPr>
                                <m:jc m:val="centerGroup"/>
                              </m:oMathParaPr>
                              <m:oMath xmlns:m="http://schemas.openxmlformats.org/officeDocument/2006/math">
                                <m:sSup>
                                  <m:sSupPr>
                                    <m:ctrlPr>
                                      <a:rPr lang="en-US" altLang="ko-KR" sz="1200" b="0" i="1" smtClean="0">
                                        <a:latin typeface="Cambria Math" panose="02040503050406030204" pitchFamily="18" charset="0"/>
                                      </a:rPr>
                                    </m:ctrlPr>
                                  </m:sSupPr>
                                  <m:e>
                                    <m:r>
                                      <a:rPr lang="en-US" altLang="ko-KR" sz="1200" b="0" i="1" smtClean="0">
                                        <a:latin typeface="Cambria Math" panose="02040503050406030204" pitchFamily="18" charset="0"/>
                                      </a:rPr>
                                      <m:t>𝛼</m:t>
                                    </m:r>
                                  </m:e>
                                  <m:sup>
                                    <m:r>
                                      <a:rPr lang="en-US" altLang="ko-KR" sz="1200" b="0" i="1" smtClean="0">
                                        <a:latin typeface="Cambria Math" panose="02040503050406030204" pitchFamily="18" charset="0"/>
                                      </a:rPr>
                                      <m:t>1</m:t>
                                    </m:r>
                                  </m:sup>
                                </m:sSup>
                              </m:oMath>
                            </m:oMathPara>
                          </a14:m>
                          <a:endParaRPr lang="ko-KR" altLang="en-US" sz="1200" b="0" dirty="0"/>
                        </a:p>
                      </a:txBody>
                      <a:tcPr marL="0" marR="0" marT="0" marB="0">
                        <a:solidFill>
                          <a:schemeClr val="bg1"/>
                        </a:solidFill>
                      </a:tcPr>
                    </a:tc>
                    <a:tc>
                      <a:txBody>
                        <a:bodyPr/>
                        <a:lstStyle/>
                        <a:p>
                          <a:pPr latinLnBrk="1"/>
                          <a14:m>
                            <m:oMathPara xmlns:m="http://schemas.openxmlformats.org/officeDocument/2006/math">
                              <m:oMathParaPr>
                                <m:jc m:val="centerGroup"/>
                              </m:oMathParaPr>
                              <m:oMath xmlns:m="http://schemas.openxmlformats.org/officeDocument/2006/math">
                                <m:sSup>
                                  <m:sSupPr>
                                    <m:ctrlPr>
                                      <a:rPr lang="en-US" altLang="ko-KR" sz="1200" b="0" i="1" smtClean="0">
                                        <a:latin typeface="Cambria Math" panose="02040503050406030204" pitchFamily="18" charset="0"/>
                                      </a:rPr>
                                    </m:ctrlPr>
                                  </m:sSupPr>
                                  <m:e>
                                    <m:r>
                                      <a:rPr lang="en-US" altLang="ko-KR" sz="1200" b="0" i="1" smtClean="0">
                                        <a:latin typeface="Cambria Math" panose="02040503050406030204" pitchFamily="18" charset="0"/>
                                      </a:rPr>
                                      <m:t>𝛼</m:t>
                                    </m:r>
                                  </m:e>
                                  <m:sup>
                                    <m:r>
                                      <a:rPr lang="en-US" altLang="ko-KR" sz="1200" b="0" i="1" smtClean="0">
                                        <a:latin typeface="Cambria Math" panose="02040503050406030204" pitchFamily="18" charset="0"/>
                                      </a:rPr>
                                      <m:t>1</m:t>
                                    </m:r>
                                  </m:sup>
                                </m:sSup>
                              </m:oMath>
                            </m:oMathPara>
                          </a14:m>
                          <a:endParaRPr lang="ko-KR" altLang="en-US" sz="1200" b="0" dirty="0"/>
                        </a:p>
                      </a:txBody>
                      <a:tcPr marL="0" marR="0" marT="0" marB="0">
                        <a:solidFill>
                          <a:schemeClr val="bg1"/>
                        </a:solidFill>
                      </a:tcPr>
                    </a:tc>
                    <a:extLst>
                      <a:ext uri="{0D108BD9-81ED-4DB2-BD59-A6C34878D82A}">
                        <a16:rowId xmlns:a16="http://schemas.microsoft.com/office/drawing/2014/main" xmlns="" val="10002"/>
                      </a:ext>
                    </a:extLst>
                  </a:tr>
                  <a:tr h="157153">
                    <a:tc>
                      <a:txBody>
                        <a:bodyPr/>
                        <a:lstStyle/>
                        <a:p>
                          <a:pPr latinLnBrk="1"/>
                          <a14:m>
                            <m:oMathPara xmlns:m="http://schemas.openxmlformats.org/officeDocument/2006/math">
                              <m:oMathParaPr>
                                <m:jc m:val="centerGroup"/>
                              </m:oMathParaPr>
                              <m:oMath xmlns:m="http://schemas.openxmlformats.org/officeDocument/2006/math">
                                <m:sSup>
                                  <m:sSupPr>
                                    <m:ctrlPr>
                                      <a:rPr lang="en-US" altLang="ko-KR" sz="1200" b="0" i="1" smtClean="0">
                                        <a:latin typeface="Cambria Math" panose="02040503050406030204" pitchFamily="18" charset="0"/>
                                      </a:rPr>
                                    </m:ctrlPr>
                                  </m:sSupPr>
                                  <m:e>
                                    <m:r>
                                      <a:rPr lang="en-US" altLang="ko-KR" sz="1200" b="0" i="1" smtClean="0">
                                        <a:latin typeface="Cambria Math" panose="02040503050406030204" pitchFamily="18" charset="0"/>
                                      </a:rPr>
                                      <m:t>𝛼</m:t>
                                    </m:r>
                                  </m:e>
                                  <m:sup>
                                    <m:r>
                                      <a:rPr lang="en-US" altLang="ko-KR" sz="1200" b="0" i="1" smtClean="0">
                                        <a:latin typeface="Cambria Math" panose="02040503050406030204" pitchFamily="18" charset="0"/>
                                      </a:rPr>
                                      <m:t>2</m:t>
                                    </m:r>
                                  </m:sup>
                                </m:sSup>
                              </m:oMath>
                            </m:oMathPara>
                          </a14:m>
                          <a:endParaRPr lang="ko-KR" altLang="en-US" sz="1200" b="0" dirty="0"/>
                        </a:p>
                      </a:txBody>
                      <a:tcPr marL="0" marR="0" marT="0" marB="0">
                        <a:solidFill>
                          <a:schemeClr val="bg1"/>
                        </a:solidFill>
                      </a:tcPr>
                    </a:tc>
                    <a:tc>
                      <a:txBody>
                        <a:bodyPr/>
                        <a:lstStyle/>
                        <a:p>
                          <a:pPr latinLnBrk="1"/>
                          <a14:m>
                            <m:oMathPara xmlns:m="http://schemas.openxmlformats.org/officeDocument/2006/math">
                              <m:oMathParaPr>
                                <m:jc m:val="centerGroup"/>
                              </m:oMathParaPr>
                              <m:oMath xmlns:m="http://schemas.openxmlformats.org/officeDocument/2006/math">
                                <m:sSup>
                                  <m:sSupPr>
                                    <m:ctrlPr>
                                      <a:rPr lang="en-US" altLang="ko-KR" sz="1200" b="0" i="1" smtClean="0">
                                        <a:latin typeface="Cambria Math" panose="02040503050406030204" pitchFamily="18" charset="0"/>
                                      </a:rPr>
                                    </m:ctrlPr>
                                  </m:sSupPr>
                                  <m:e>
                                    <m:r>
                                      <a:rPr lang="en-US" altLang="ko-KR" sz="1200" b="0" i="1" smtClean="0">
                                        <a:latin typeface="Cambria Math" panose="02040503050406030204" pitchFamily="18" charset="0"/>
                                      </a:rPr>
                                      <m:t>𝛼</m:t>
                                    </m:r>
                                  </m:e>
                                  <m:sup>
                                    <m:r>
                                      <a:rPr lang="en-US" altLang="ko-KR" sz="1200" b="0" i="1" smtClean="0">
                                        <a:latin typeface="Cambria Math" panose="02040503050406030204" pitchFamily="18" charset="0"/>
                                      </a:rPr>
                                      <m:t>2</m:t>
                                    </m:r>
                                  </m:sup>
                                </m:sSup>
                              </m:oMath>
                            </m:oMathPara>
                          </a14:m>
                          <a:endParaRPr lang="ko-KR" altLang="en-US" sz="1200" b="0" dirty="0"/>
                        </a:p>
                      </a:txBody>
                      <a:tcPr marL="0" marR="0" marT="0" marB="0">
                        <a:solidFill>
                          <a:schemeClr val="bg1"/>
                        </a:solidFill>
                      </a:tcPr>
                    </a:tc>
                    <a:extLst>
                      <a:ext uri="{0D108BD9-81ED-4DB2-BD59-A6C34878D82A}">
                        <a16:rowId xmlns:a16="http://schemas.microsoft.com/office/drawing/2014/main" xmlns="" val="10003"/>
                      </a:ext>
                    </a:extLst>
                  </a:tr>
                  <a:tr h="157153">
                    <a:tc>
                      <a:txBody>
                        <a:bodyPr/>
                        <a:lstStyle/>
                        <a:p>
                          <a:pPr latinLnBrk="1"/>
                          <a14:m>
                            <m:oMathPara xmlns:m="http://schemas.openxmlformats.org/officeDocument/2006/math">
                              <m:oMathParaPr>
                                <m:jc m:val="centerGroup"/>
                              </m:oMathParaPr>
                              <m:oMath xmlns:m="http://schemas.openxmlformats.org/officeDocument/2006/math">
                                <m:sSup>
                                  <m:sSupPr>
                                    <m:ctrlPr>
                                      <a:rPr lang="en-US" altLang="ko-KR" sz="1200" b="0" i="1" smtClean="0">
                                        <a:latin typeface="Cambria Math" panose="02040503050406030204" pitchFamily="18" charset="0"/>
                                      </a:rPr>
                                    </m:ctrlPr>
                                  </m:sSupPr>
                                  <m:e>
                                    <m:r>
                                      <a:rPr lang="en-US" altLang="ko-KR" sz="1200" b="0" i="1" smtClean="0">
                                        <a:latin typeface="Cambria Math" panose="02040503050406030204" pitchFamily="18" charset="0"/>
                                      </a:rPr>
                                      <m:t>𝛼</m:t>
                                    </m:r>
                                  </m:e>
                                  <m:sup>
                                    <m:r>
                                      <a:rPr lang="en-US" altLang="ko-KR" sz="1200" b="0" i="1" smtClean="0">
                                        <a:latin typeface="Cambria Math" panose="02040503050406030204" pitchFamily="18" charset="0"/>
                                      </a:rPr>
                                      <m:t>3</m:t>
                                    </m:r>
                                  </m:sup>
                                </m:sSup>
                              </m:oMath>
                            </m:oMathPara>
                          </a14:m>
                          <a:endParaRPr lang="ko-KR" altLang="en-US" sz="1200" b="0" dirty="0"/>
                        </a:p>
                      </a:txBody>
                      <a:tcPr marL="0" marR="0" marT="0" marB="0">
                        <a:solidFill>
                          <a:schemeClr val="bg1"/>
                        </a:solidFill>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p>
                                  <m:sSupPr>
                                    <m:ctrlPr>
                                      <a:rPr lang="en-US" altLang="ko-KR" sz="1200" b="0" i="1" smtClean="0">
                                        <a:latin typeface="Cambria Math" panose="02040503050406030204" pitchFamily="18" charset="0"/>
                                      </a:rPr>
                                    </m:ctrlPr>
                                  </m:sSupPr>
                                  <m:e>
                                    <m:r>
                                      <a:rPr lang="en-US" altLang="ko-KR" sz="1200" b="0" i="1" smtClean="0">
                                        <a:latin typeface="Cambria Math" panose="02040503050406030204" pitchFamily="18" charset="0"/>
                                      </a:rPr>
                                      <m:t>𝛼</m:t>
                                    </m:r>
                                  </m:e>
                                  <m:sup>
                                    <m:r>
                                      <a:rPr lang="en-US" altLang="ko-KR" sz="1200" b="0" i="1" smtClean="0">
                                        <a:latin typeface="Cambria Math" panose="02040503050406030204" pitchFamily="18" charset="0"/>
                                      </a:rPr>
                                      <m:t>1</m:t>
                                    </m:r>
                                  </m:sup>
                                </m:sSup>
                                <m:r>
                                  <a:rPr lang="en-US" altLang="ko-KR" sz="1200" b="0" i="0" smtClean="0">
                                    <a:latin typeface="Cambria Math" panose="02040503050406030204" pitchFamily="18" charset="0"/>
                                  </a:rPr>
                                  <m:t>+1</m:t>
                                </m:r>
                              </m:oMath>
                            </m:oMathPara>
                          </a14:m>
                          <a:endParaRPr lang="ko-KR" altLang="en-US" sz="1200" b="0" dirty="0"/>
                        </a:p>
                      </a:txBody>
                      <a:tcPr marL="0" marR="0" marT="0" marB="0">
                        <a:solidFill>
                          <a:schemeClr val="bg1"/>
                        </a:solidFill>
                      </a:tcPr>
                    </a:tc>
                    <a:extLst>
                      <a:ext uri="{0D108BD9-81ED-4DB2-BD59-A6C34878D82A}">
                        <a16:rowId xmlns:a16="http://schemas.microsoft.com/office/drawing/2014/main" xmlns="" val="10004"/>
                      </a:ext>
                    </a:extLst>
                  </a:tr>
                  <a:tr h="157153">
                    <a:tc>
                      <a:txBody>
                        <a:bodyPr/>
                        <a:lstStyle/>
                        <a:p>
                          <a:pPr latinLnBrk="1"/>
                          <a14:m>
                            <m:oMathPara xmlns:m="http://schemas.openxmlformats.org/officeDocument/2006/math">
                              <m:oMathParaPr>
                                <m:jc m:val="centerGroup"/>
                              </m:oMathParaPr>
                              <m:oMath xmlns:m="http://schemas.openxmlformats.org/officeDocument/2006/math">
                                <m:sSup>
                                  <m:sSupPr>
                                    <m:ctrlPr>
                                      <a:rPr lang="en-US" altLang="ko-KR" sz="1200" b="0" i="1" smtClean="0">
                                        <a:latin typeface="Cambria Math" panose="02040503050406030204" pitchFamily="18" charset="0"/>
                                      </a:rPr>
                                    </m:ctrlPr>
                                  </m:sSupPr>
                                  <m:e>
                                    <m:r>
                                      <a:rPr lang="en-US" altLang="ko-KR" sz="1200" b="0" i="1" smtClean="0">
                                        <a:latin typeface="Cambria Math" panose="02040503050406030204" pitchFamily="18" charset="0"/>
                                      </a:rPr>
                                      <m:t>𝛼</m:t>
                                    </m:r>
                                  </m:e>
                                  <m:sup>
                                    <m:r>
                                      <a:rPr lang="en-US" altLang="ko-KR" sz="1200" b="0" i="1" smtClean="0">
                                        <a:latin typeface="Cambria Math" panose="02040503050406030204" pitchFamily="18" charset="0"/>
                                      </a:rPr>
                                      <m:t>4</m:t>
                                    </m:r>
                                  </m:sup>
                                </m:sSup>
                              </m:oMath>
                            </m:oMathPara>
                          </a14:m>
                          <a:endParaRPr lang="ko-KR" altLang="en-US" sz="1200" b="0" dirty="0"/>
                        </a:p>
                      </a:txBody>
                      <a:tcPr marL="0" marR="0" marT="0" marB="0">
                        <a:solidFill>
                          <a:schemeClr val="bg1"/>
                        </a:solidFill>
                      </a:tcPr>
                    </a:tc>
                    <a:tc>
                      <a:txBody>
                        <a:bodyPr/>
                        <a:lstStyle/>
                        <a:p>
                          <a:pPr latinLnBrk="1"/>
                          <a14:m>
                            <m:oMathPara xmlns:m="http://schemas.openxmlformats.org/officeDocument/2006/math">
                              <m:oMathParaPr>
                                <m:jc m:val="centerGroup"/>
                              </m:oMathParaPr>
                              <m:oMath xmlns:m="http://schemas.openxmlformats.org/officeDocument/2006/math">
                                <m:sSup>
                                  <m:sSupPr>
                                    <m:ctrlPr>
                                      <a:rPr lang="en-US" altLang="ko-KR" sz="1200" b="0" i="1" smtClean="0">
                                        <a:latin typeface="Cambria Math" panose="02040503050406030204" pitchFamily="18" charset="0"/>
                                      </a:rPr>
                                    </m:ctrlPr>
                                  </m:sSupPr>
                                  <m:e>
                                    <m:r>
                                      <a:rPr lang="en-US" altLang="ko-KR" sz="1200" b="0" i="1" smtClean="0">
                                        <a:latin typeface="Cambria Math" panose="02040503050406030204" pitchFamily="18" charset="0"/>
                                      </a:rPr>
                                      <m:t>𝛼</m:t>
                                    </m:r>
                                  </m:e>
                                  <m:sup>
                                    <m:r>
                                      <a:rPr lang="en-US" altLang="ko-KR" sz="1200" b="0" i="1" smtClean="0">
                                        <a:latin typeface="Cambria Math" panose="02040503050406030204" pitchFamily="18" charset="0"/>
                                      </a:rPr>
                                      <m:t>2</m:t>
                                    </m:r>
                                  </m:sup>
                                </m:sSup>
                                <m:r>
                                  <a:rPr lang="en-US" altLang="ko-KR" sz="1200" b="0" i="1" smtClean="0">
                                    <a:latin typeface="Cambria Math" panose="02040503050406030204" pitchFamily="18" charset="0"/>
                                  </a:rPr>
                                  <m:t>+</m:t>
                                </m:r>
                                <m:sSup>
                                  <m:sSupPr>
                                    <m:ctrlPr>
                                      <a:rPr lang="en-US" altLang="ko-KR" sz="1200" b="0" i="1" smtClean="0">
                                        <a:latin typeface="Cambria Math" panose="02040503050406030204" pitchFamily="18" charset="0"/>
                                      </a:rPr>
                                    </m:ctrlPr>
                                  </m:sSupPr>
                                  <m:e>
                                    <m:r>
                                      <a:rPr lang="en-US" altLang="ko-KR" sz="1200" b="0" i="1" smtClean="0">
                                        <a:latin typeface="Cambria Math" panose="02040503050406030204" pitchFamily="18" charset="0"/>
                                      </a:rPr>
                                      <m:t>𝛼</m:t>
                                    </m:r>
                                  </m:e>
                                  <m:sup>
                                    <m:r>
                                      <a:rPr lang="en-US" altLang="ko-KR" sz="1200" b="0" i="0" smtClean="0">
                                        <a:latin typeface="Cambria Math" panose="02040503050406030204" pitchFamily="18" charset="0"/>
                                      </a:rPr>
                                      <m:t>1</m:t>
                                    </m:r>
                                  </m:sup>
                                </m:sSup>
                              </m:oMath>
                            </m:oMathPara>
                          </a14:m>
                          <a:endParaRPr lang="en-US" altLang="ko-KR" sz="1200" b="0" dirty="0" smtClean="0"/>
                        </a:p>
                      </a:txBody>
                      <a:tcPr marL="0" marR="0" marT="0" marB="0">
                        <a:solidFill>
                          <a:schemeClr val="bg1"/>
                        </a:solidFill>
                      </a:tcPr>
                    </a:tc>
                    <a:extLst>
                      <a:ext uri="{0D108BD9-81ED-4DB2-BD59-A6C34878D82A}">
                        <a16:rowId xmlns:a16="http://schemas.microsoft.com/office/drawing/2014/main" xmlns="" val="10005"/>
                      </a:ext>
                    </a:extLst>
                  </a:tr>
                  <a:tr h="158566">
                    <a:tc>
                      <a:txBody>
                        <a:bodyPr/>
                        <a:lstStyle/>
                        <a:p>
                          <a:pPr latinLnBrk="1"/>
                          <a14:m>
                            <m:oMathPara xmlns:m="http://schemas.openxmlformats.org/officeDocument/2006/math">
                              <m:oMathParaPr>
                                <m:jc m:val="centerGroup"/>
                              </m:oMathParaPr>
                              <m:oMath xmlns:m="http://schemas.openxmlformats.org/officeDocument/2006/math">
                                <m:sSup>
                                  <m:sSupPr>
                                    <m:ctrlPr>
                                      <a:rPr lang="en-US" altLang="ko-KR" sz="1200" b="0" i="1" smtClean="0">
                                        <a:latin typeface="Cambria Math" panose="02040503050406030204" pitchFamily="18" charset="0"/>
                                      </a:rPr>
                                    </m:ctrlPr>
                                  </m:sSupPr>
                                  <m:e>
                                    <m:r>
                                      <a:rPr lang="en-US" altLang="ko-KR" sz="1200" b="0" i="1" smtClean="0">
                                        <a:latin typeface="Cambria Math" panose="02040503050406030204" pitchFamily="18" charset="0"/>
                                      </a:rPr>
                                      <m:t>𝛼</m:t>
                                    </m:r>
                                  </m:e>
                                  <m:sup>
                                    <m:r>
                                      <a:rPr lang="en-US" altLang="ko-KR" sz="1200" b="0" i="1" smtClean="0">
                                        <a:latin typeface="Cambria Math" panose="02040503050406030204" pitchFamily="18" charset="0"/>
                                      </a:rPr>
                                      <m:t>5</m:t>
                                    </m:r>
                                  </m:sup>
                                </m:sSup>
                              </m:oMath>
                            </m:oMathPara>
                          </a14:m>
                          <a:endParaRPr lang="ko-KR" altLang="en-US" sz="1200" b="0" dirty="0"/>
                        </a:p>
                      </a:txBody>
                      <a:tcPr marL="0" marR="0" marT="0" marB="0">
                        <a:solidFill>
                          <a:schemeClr val="bg1"/>
                        </a:solidFill>
                      </a:tcPr>
                    </a:tc>
                    <a:tc>
                      <a:txBody>
                        <a:bodyPr/>
                        <a:lstStyle/>
                        <a:p>
                          <a:pPr latinLnBrk="1"/>
                          <a14:m>
                            <m:oMathPara xmlns:m="http://schemas.openxmlformats.org/officeDocument/2006/math">
                              <m:oMathParaPr>
                                <m:jc m:val="centerGroup"/>
                              </m:oMathParaPr>
                              <m:oMath xmlns:m="http://schemas.openxmlformats.org/officeDocument/2006/math">
                                <m:sSup>
                                  <m:sSupPr>
                                    <m:ctrlPr>
                                      <a:rPr lang="en-US" altLang="ko-KR" sz="1200" b="0" i="1" smtClean="0">
                                        <a:latin typeface="Cambria Math" panose="02040503050406030204" pitchFamily="18" charset="0"/>
                                      </a:rPr>
                                    </m:ctrlPr>
                                  </m:sSupPr>
                                  <m:e>
                                    <m:r>
                                      <a:rPr lang="en-US" altLang="ko-KR" sz="1200" b="0" i="1" smtClean="0">
                                        <a:latin typeface="Cambria Math" panose="02040503050406030204" pitchFamily="18" charset="0"/>
                                      </a:rPr>
                                      <m:t>𝛼</m:t>
                                    </m:r>
                                  </m:e>
                                  <m:sup>
                                    <m:r>
                                      <a:rPr lang="en-US" altLang="ko-KR" sz="1200" b="0" i="1" smtClean="0">
                                        <a:latin typeface="Cambria Math" panose="02040503050406030204" pitchFamily="18" charset="0"/>
                                      </a:rPr>
                                      <m:t>2</m:t>
                                    </m:r>
                                  </m:sup>
                                </m:sSup>
                                <m:r>
                                  <a:rPr lang="en-US" altLang="ko-KR" sz="1200" b="0" i="1" smtClean="0">
                                    <a:latin typeface="Cambria Math" panose="02040503050406030204" pitchFamily="18" charset="0"/>
                                  </a:rPr>
                                  <m:t>+</m:t>
                                </m:r>
                                <m:sSup>
                                  <m:sSupPr>
                                    <m:ctrlPr>
                                      <a:rPr lang="en-US" altLang="ko-KR" sz="1200" b="0" i="1" smtClean="0">
                                        <a:latin typeface="Cambria Math" panose="02040503050406030204" pitchFamily="18" charset="0"/>
                                      </a:rPr>
                                    </m:ctrlPr>
                                  </m:sSupPr>
                                  <m:e>
                                    <m:r>
                                      <a:rPr lang="en-US" altLang="ko-KR" sz="1200" b="0" i="1" smtClean="0">
                                        <a:latin typeface="Cambria Math" panose="02040503050406030204" pitchFamily="18" charset="0"/>
                                      </a:rPr>
                                      <m:t>𝛼</m:t>
                                    </m:r>
                                  </m:e>
                                  <m:sup>
                                    <m:r>
                                      <a:rPr lang="en-US" altLang="ko-KR" sz="1200" b="0" i="1" smtClean="0">
                                        <a:latin typeface="Cambria Math" panose="02040503050406030204" pitchFamily="18" charset="0"/>
                                      </a:rPr>
                                      <m:t>1</m:t>
                                    </m:r>
                                  </m:sup>
                                </m:sSup>
                                <m:r>
                                  <a:rPr lang="en-US" altLang="ko-KR" sz="1200" b="0" i="1" smtClean="0">
                                    <a:latin typeface="Cambria Math" panose="02040503050406030204" pitchFamily="18" charset="0"/>
                                  </a:rPr>
                                  <m:t>+1</m:t>
                                </m:r>
                              </m:oMath>
                            </m:oMathPara>
                          </a14:m>
                          <a:endParaRPr lang="ko-KR" altLang="en-US" sz="1200" b="0" dirty="0"/>
                        </a:p>
                      </a:txBody>
                      <a:tcPr marL="0" marR="0" marT="0" marB="0">
                        <a:solidFill>
                          <a:schemeClr val="bg1"/>
                        </a:solidFill>
                      </a:tcPr>
                    </a:tc>
                    <a:extLst>
                      <a:ext uri="{0D108BD9-81ED-4DB2-BD59-A6C34878D82A}">
                        <a16:rowId xmlns:a16="http://schemas.microsoft.com/office/drawing/2014/main" xmlns="" val="10006"/>
                      </a:ext>
                    </a:extLst>
                  </a:tr>
                  <a:tr h="157153">
                    <a:tc>
                      <a:txBody>
                        <a:bodyPr/>
                        <a:lstStyle/>
                        <a:p>
                          <a:pPr latinLnBrk="1"/>
                          <a14:m>
                            <m:oMathPara xmlns:m="http://schemas.openxmlformats.org/officeDocument/2006/math">
                              <m:oMathParaPr>
                                <m:jc m:val="centerGroup"/>
                              </m:oMathParaPr>
                              <m:oMath xmlns:m="http://schemas.openxmlformats.org/officeDocument/2006/math">
                                <m:sSup>
                                  <m:sSupPr>
                                    <m:ctrlPr>
                                      <a:rPr lang="en-US" altLang="ko-KR" sz="1200" b="0" i="1" smtClean="0">
                                        <a:latin typeface="Cambria Math" panose="02040503050406030204" pitchFamily="18" charset="0"/>
                                      </a:rPr>
                                    </m:ctrlPr>
                                  </m:sSupPr>
                                  <m:e>
                                    <m:r>
                                      <a:rPr lang="en-US" altLang="ko-KR" sz="1200" b="0" i="1" smtClean="0">
                                        <a:latin typeface="Cambria Math" panose="02040503050406030204" pitchFamily="18" charset="0"/>
                                      </a:rPr>
                                      <m:t>𝛼</m:t>
                                    </m:r>
                                  </m:e>
                                  <m:sup>
                                    <m:r>
                                      <a:rPr lang="en-US" altLang="ko-KR" sz="1200" b="0" i="1" smtClean="0">
                                        <a:latin typeface="Cambria Math" panose="02040503050406030204" pitchFamily="18" charset="0"/>
                                      </a:rPr>
                                      <m:t>6</m:t>
                                    </m:r>
                                  </m:sup>
                                </m:sSup>
                              </m:oMath>
                            </m:oMathPara>
                          </a14:m>
                          <a:endParaRPr lang="ko-KR" altLang="en-US" sz="1200" b="0" dirty="0"/>
                        </a:p>
                      </a:txBody>
                      <a:tcPr marL="0" marR="0" marT="0" marB="0">
                        <a:solidFill>
                          <a:schemeClr val="bg1"/>
                        </a:solidFill>
                      </a:tcPr>
                    </a:tc>
                    <a:tc>
                      <a:txBody>
                        <a:bodyPr/>
                        <a:lstStyle/>
                        <a:p>
                          <a:pPr latinLnBrk="1"/>
                          <a14:m>
                            <m:oMathPara xmlns:m="http://schemas.openxmlformats.org/officeDocument/2006/math">
                              <m:oMathParaPr>
                                <m:jc m:val="centerGroup"/>
                              </m:oMathParaPr>
                              <m:oMath xmlns:m="http://schemas.openxmlformats.org/officeDocument/2006/math">
                                <m:sSup>
                                  <m:sSupPr>
                                    <m:ctrlPr>
                                      <a:rPr lang="en-US" altLang="ko-KR" sz="1200" b="0" i="1" smtClean="0">
                                        <a:latin typeface="Cambria Math" panose="02040503050406030204" pitchFamily="18" charset="0"/>
                                      </a:rPr>
                                    </m:ctrlPr>
                                  </m:sSupPr>
                                  <m:e>
                                    <m:r>
                                      <a:rPr lang="en-US" altLang="ko-KR" sz="1200" b="0" i="1" smtClean="0">
                                        <a:latin typeface="Cambria Math" panose="02040503050406030204" pitchFamily="18" charset="0"/>
                                      </a:rPr>
                                      <m:t>𝛼</m:t>
                                    </m:r>
                                  </m:e>
                                  <m:sup>
                                    <m:r>
                                      <a:rPr lang="en-US" altLang="ko-KR" sz="1200" b="0" i="0" smtClean="0">
                                        <a:latin typeface="Cambria Math" panose="02040503050406030204" pitchFamily="18" charset="0"/>
                                      </a:rPr>
                                      <m:t>2</m:t>
                                    </m:r>
                                  </m:sup>
                                </m:sSup>
                                <m:r>
                                  <a:rPr lang="en-US" altLang="ko-KR" sz="1200" b="0" i="1" smtClean="0">
                                    <a:latin typeface="Cambria Math" panose="02040503050406030204" pitchFamily="18" charset="0"/>
                                  </a:rPr>
                                  <m:t>+1</m:t>
                                </m:r>
                              </m:oMath>
                            </m:oMathPara>
                          </a14:m>
                          <a:endParaRPr lang="ko-KR" altLang="en-US" sz="1200" b="0" dirty="0"/>
                        </a:p>
                      </a:txBody>
                      <a:tcPr marL="0" marR="0" marT="0" marB="0">
                        <a:solidFill>
                          <a:schemeClr val="bg1"/>
                        </a:solidFill>
                      </a:tcPr>
                    </a:tc>
                    <a:extLst>
                      <a:ext uri="{0D108BD9-81ED-4DB2-BD59-A6C34878D82A}">
                        <a16:rowId xmlns:a16="http://schemas.microsoft.com/office/drawing/2014/main" xmlns="" val="10007"/>
                      </a:ext>
                    </a:extLst>
                  </a:tr>
                </a:tbl>
              </a:graphicData>
            </a:graphic>
          </p:graphicFrame>
        </mc:Choice>
        <mc:Fallback xmlns="">
          <p:graphicFrame>
            <p:nvGraphicFramePr>
              <p:cNvPr id="7" name="표 6"/>
              <p:cNvGraphicFramePr>
                <a:graphicFrameLocks noGrp="1"/>
              </p:cNvGraphicFramePr>
              <p:nvPr/>
            </p:nvGraphicFramePr>
            <p:xfrm>
              <a:off x="3050096" y="2964584"/>
              <a:ext cx="3043808" cy="1465136"/>
            </p:xfrm>
            <a:graphic>
              <a:graphicData uri="http://schemas.openxmlformats.org/drawingml/2006/table">
                <a:tbl>
                  <a:tblPr firstRow="1" bandRow="1">
                    <a:tableStyleId>{5940675A-B579-460E-94D1-54222C63F5DA}</a:tableStyleId>
                  </a:tblPr>
                  <a:tblGrid>
                    <a:gridCol w="1521904"/>
                    <a:gridCol w="1521904"/>
                  </a:tblGrid>
                  <a:tr h="182880">
                    <a:tc>
                      <a:txBody>
                        <a:bodyPr/>
                        <a:lstStyle/>
                        <a:p>
                          <a:endParaRPr lang="ko-KR"/>
                        </a:p>
                      </a:txBody>
                      <a:tcPr marL="0" marR="0" marT="0" marB="0">
                        <a:blipFill rotWithShape="0">
                          <a:blip r:embed="rId3"/>
                          <a:stretch>
                            <a:fillRect l="-400" t="-3333" r="-100800" b="-713333"/>
                          </a:stretch>
                        </a:blipFill>
                      </a:tcPr>
                    </a:tc>
                    <a:tc>
                      <a:txBody>
                        <a:bodyPr/>
                        <a:lstStyle/>
                        <a:p>
                          <a:endParaRPr lang="ko-KR"/>
                        </a:p>
                      </a:txBody>
                      <a:tcPr marL="0" marR="0" marT="0" marB="0">
                        <a:blipFill rotWithShape="0">
                          <a:blip r:embed="rId3"/>
                          <a:stretch>
                            <a:fillRect l="-100400" t="-3333" r="-800" b="-713333"/>
                          </a:stretch>
                        </a:blipFill>
                      </a:tcPr>
                    </a:tc>
                  </a:tr>
                  <a:tr h="182880">
                    <a:tc>
                      <a:txBody>
                        <a:bodyPr/>
                        <a:lstStyle/>
                        <a:p>
                          <a:endParaRPr lang="ko-KR"/>
                        </a:p>
                      </a:txBody>
                      <a:tcPr marL="0" marR="0" marT="0" marB="0">
                        <a:blipFill rotWithShape="0">
                          <a:blip r:embed="rId3"/>
                          <a:stretch>
                            <a:fillRect l="-400" t="-103333" r="-100800" b="-613333"/>
                          </a:stretch>
                        </a:blipFill>
                      </a:tcPr>
                    </a:tc>
                    <a:tc>
                      <a:txBody>
                        <a:bodyPr/>
                        <a:lstStyle/>
                        <a:p>
                          <a:endParaRPr lang="ko-KR"/>
                        </a:p>
                      </a:txBody>
                      <a:tcPr marL="0" marR="0" marT="0" marB="0">
                        <a:blipFill rotWithShape="0">
                          <a:blip r:embed="rId3"/>
                          <a:stretch>
                            <a:fillRect l="-100400" t="-103333" r="-800" b="-613333"/>
                          </a:stretch>
                        </a:blipFill>
                      </a:tcPr>
                    </a:tc>
                  </a:tr>
                  <a:tr h="182880">
                    <a:tc>
                      <a:txBody>
                        <a:bodyPr/>
                        <a:lstStyle/>
                        <a:p>
                          <a:endParaRPr lang="ko-KR"/>
                        </a:p>
                      </a:txBody>
                      <a:tcPr marL="0" marR="0" marT="0" marB="0">
                        <a:blipFill rotWithShape="0">
                          <a:blip r:embed="rId3"/>
                          <a:stretch>
                            <a:fillRect l="-400" t="-203333" r="-100800" b="-513333"/>
                          </a:stretch>
                        </a:blipFill>
                      </a:tcPr>
                    </a:tc>
                    <a:tc>
                      <a:txBody>
                        <a:bodyPr/>
                        <a:lstStyle/>
                        <a:p>
                          <a:endParaRPr lang="ko-KR"/>
                        </a:p>
                      </a:txBody>
                      <a:tcPr marL="0" marR="0" marT="0" marB="0">
                        <a:blipFill rotWithShape="0">
                          <a:blip r:embed="rId3"/>
                          <a:stretch>
                            <a:fillRect l="-100400" t="-203333" r="-800" b="-513333"/>
                          </a:stretch>
                        </a:blipFill>
                      </a:tcPr>
                    </a:tc>
                  </a:tr>
                  <a:tr h="182880">
                    <a:tc>
                      <a:txBody>
                        <a:bodyPr/>
                        <a:lstStyle/>
                        <a:p>
                          <a:endParaRPr lang="ko-KR"/>
                        </a:p>
                      </a:txBody>
                      <a:tcPr marL="0" marR="0" marT="0" marB="0">
                        <a:blipFill rotWithShape="0">
                          <a:blip r:embed="rId3"/>
                          <a:stretch>
                            <a:fillRect l="-400" t="-303333" r="-100800" b="-413333"/>
                          </a:stretch>
                        </a:blipFill>
                      </a:tcPr>
                    </a:tc>
                    <a:tc>
                      <a:txBody>
                        <a:bodyPr/>
                        <a:lstStyle/>
                        <a:p>
                          <a:endParaRPr lang="ko-KR"/>
                        </a:p>
                      </a:txBody>
                      <a:tcPr marL="0" marR="0" marT="0" marB="0">
                        <a:blipFill rotWithShape="0">
                          <a:blip r:embed="rId3"/>
                          <a:stretch>
                            <a:fillRect l="-100400" t="-303333" r="-800" b="-413333"/>
                          </a:stretch>
                        </a:blipFill>
                      </a:tcPr>
                    </a:tc>
                  </a:tr>
                  <a:tr h="182880">
                    <a:tc>
                      <a:txBody>
                        <a:bodyPr/>
                        <a:lstStyle/>
                        <a:p>
                          <a:endParaRPr lang="ko-KR"/>
                        </a:p>
                      </a:txBody>
                      <a:tcPr marL="0" marR="0" marT="0" marB="0">
                        <a:blipFill rotWithShape="0">
                          <a:blip r:embed="rId3"/>
                          <a:stretch>
                            <a:fillRect l="-400" t="-403333" r="-100800" b="-313333"/>
                          </a:stretch>
                        </a:blipFill>
                      </a:tcPr>
                    </a:tc>
                    <a:tc>
                      <a:txBody>
                        <a:bodyPr/>
                        <a:lstStyle/>
                        <a:p>
                          <a:endParaRPr lang="ko-KR"/>
                        </a:p>
                      </a:txBody>
                      <a:tcPr marL="0" marR="0" marT="0" marB="0">
                        <a:blipFill rotWithShape="0">
                          <a:blip r:embed="rId3"/>
                          <a:stretch>
                            <a:fillRect l="-100400" t="-403333" r="-800" b="-313333"/>
                          </a:stretch>
                        </a:blipFill>
                      </a:tcPr>
                    </a:tc>
                  </a:tr>
                  <a:tr h="182880">
                    <a:tc>
                      <a:txBody>
                        <a:bodyPr/>
                        <a:lstStyle/>
                        <a:p>
                          <a:endParaRPr lang="ko-KR"/>
                        </a:p>
                      </a:txBody>
                      <a:tcPr marL="0" marR="0" marT="0" marB="0">
                        <a:blipFill rotWithShape="0">
                          <a:blip r:embed="rId3"/>
                          <a:stretch>
                            <a:fillRect l="-400" t="-503333" r="-100800" b="-213333"/>
                          </a:stretch>
                        </a:blipFill>
                      </a:tcPr>
                    </a:tc>
                    <a:tc>
                      <a:txBody>
                        <a:bodyPr/>
                        <a:lstStyle/>
                        <a:p>
                          <a:endParaRPr lang="ko-KR"/>
                        </a:p>
                      </a:txBody>
                      <a:tcPr marL="0" marR="0" marT="0" marB="0">
                        <a:blipFill rotWithShape="0">
                          <a:blip r:embed="rId3"/>
                          <a:stretch>
                            <a:fillRect l="-100400" t="-503333" r="-800" b="-213333"/>
                          </a:stretch>
                        </a:blipFill>
                      </a:tcPr>
                    </a:tc>
                  </a:tr>
                  <a:tr h="184976">
                    <a:tc>
                      <a:txBody>
                        <a:bodyPr/>
                        <a:lstStyle/>
                        <a:p>
                          <a:endParaRPr lang="ko-KR"/>
                        </a:p>
                      </a:txBody>
                      <a:tcPr marL="0" marR="0" marT="0" marB="0">
                        <a:blipFill rotWithShape="0">
                          <a:blip r:embed="rId3"/>
                          <a:stretch>
                            <a:fillRect l="-400" t="-583871" r="-100800" b="-106452"/>
                          </a:stretch>
                        </a:blipFill>
                      </a:tcPr>
                    </a:tc>
                    <a:tc>
                      <a:txBody>
                        <a:bodyPr/>
                        <a:lstStyle/>
                        <a:p>
                          <a:endParaRPr lang="ko-KR"/>
                        </a:p>
                      </a:txBody>
                      <a:tcPr marL="0" marR="0" marT="0" marB="0">
                        <a:blipFill rotWithShape="0">
                          <a:blip r:embed="rId3"/>
                          <a:stretch>
                            <a:fillRect l="-100400" t="-583871" r="-800" b="-106452"/>
                          </a:stretch>
                        </a:blipFill>
                      </a:tcPr>
                    </a:tc>
                  </a:tr>
                  <a:tr h="182880">
                    <a:tc>
                      <a:txBody>
                        <a:bodyPr/>
                        <a:lstStyle/>
                        <a:p>
                          <a:endParaRPr lang="ko-KR"/>
                        </a:p>
                      </a:txBody>
                      <a:tcPr marL="0" marR="0" marT="0" marB="0">
                        <a:blipFill rotWithShape="0">
                          <a:blip r:embed="rId3"/>
                          <a:stretch>
                            <a:fillRect l="-400" t="-706667" r="-100800" b="-10000"/>
                          </a:stretch>
                        </a:blipFill>
                      </a:tcPr>
                    </a:tc>
                    <a:tc>
                      <a:txBody>
                        <a:bodyPr/>
                        <a:lstStyle/>
                        <a:p>
                          <a:endParaRPr lang="ko-KR"/>
                        </a:p>
                      </a:txBody>
                      <a:tcPr marL="0" marR="0" marT="0" marB="0">
                        <a:blipFill rotWithShape="0">
                          <a:blip r:embed="rId3"/>
                          <a:stretch>
                            <a:fillRect l="-100400" t="-706667" r="-800" b="-10000"/>
                          </a:stretch>
                        </a:blipFill>
                      </a:tcPr>
                    </a:tc>
                  </a:tr>
                </a:tbl>
              </a:graphicData>
            </a:graphic>
          </p:graphicFrame>
        </mc:Fallback>
      </mc:AlternateContent>
      <p:sp>
        <p:nvSpPr>
          <p:cNvPr id="8" name="날짜 개체 틀 3"/>
          <p:cNvSpPr>
            <a:spLocks noGrp="1"/>
          </p:cNvSpPr>
          <p:nvPr>
            <p:ph type="dt" sz="half" idx="10"/>
          </p:nvPr>
        </p:nvSpPr>
        <p:spPr>
          <a:xfrm>
            <a:off x="685800" y="378281"/>
            <a:ext cx="1600200" cy="215444"/>
          </a:xfrm>
        </p:spPr>
        <p:txBody>
          <a:bodyPr/>
          <a:lstStyle/>
          <a:p>
            <a:r>
              <a:rPr lang="en-US" altLang="ko-KR" smtClean="0"/>
              <a:t>Jan. 2016</a:t>
            </a:r>
            <a:endParaRPr lang="en-US" altLang="ko-KR" dirty="0"/>
          </a:p>
        </p:txBody>
      </p:sp>
    </p:spTree>
    <p:extLst>
      <p:ext uri="{BB962C8B-B14F-4D97-AF65-F5344CB8AC3E}">
        <p14:creationId xmlns:p14="http://schemas.microsoft.com/office/powerpoint/2010/main" val="17546609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ctrTitle"/>
          </p:nvPr>
        </p:nvSpPr>
        <p:spPr>
          <a:xfrm>
            <a:off x="827584" y="2420888"/>
            <a:ext cx="7704856" cy="729034"/>
          </a:xfrm>
        </p:spPr>
        <p:txBody>
          <a:bodyPr/>
          <a:lstStyle/>
          <a:p>
            <a:r>
              <a:rPr lang="en-US" altLang="ko-KR" sz="3600" dirty="0" smtClean="0"/>
              <a:t>BCH Code Construction for Information Reconciliation</a:t>
            </a:r>
            <a:endParaRPr lang="ko-KR" altLang="en-US" sz="3600" dirty="0"/>
          </a:p>
        </p:txBody>
      </p:sp>
      <p:sp>
        <p:nvSpPr>
          <p:cNvPr id="3" name="부제목 2"/>
          <p:cNvSpPr>
            <a:spLocks noGrp="1"/>
          </p:cNvSpPr>
          <p:nvPr>
            <p:ph type="subTitle" idx="1"/>
          </p:nvPr>
        </p:nvSpPr>
        <p:spPr>
          <a:xfrm>
            <a:off x="1143000" y="3789040"/>
            <a:ext cx="6858000" cy="720080"/>
          </a:xfrm>
        </p:spPr>
        <p:txBody>
          <a:bodyPr/>
          <a:lstStyle/>
          <a:p>
            <a:r>
              <a:rPr lang="en-US" altLang="ko-KR" sz="2800" dirty="0" smtClean="0"/>
              <a:t>Jan. </a:t>
            </a:r>
            <a:r>
              <a:rPr lang="en-US" altLang="ko-KR" dirty="0" smtClean="0"/>
              <a:t>2016</a:t>
            </a:r>
            <a:endParaRPr lang="ko-KR" altLang="en-US" dirty="0"/>
          </a:p>
        </p:txBody>
      </p:sp>
      <p:sp>
        <p:nvSpPr>
          <p:cNvPr id="4" name="날짜 개체 틀 3"/>
          <p:cNvSpPr>
            <a:spLocks noGrp="1"/>
          </p:cNvSpPr>
          <p:nvPr>
            <p:ph type="dt" sz="half" idx="10"/>
          </p:nvPr>
        </p:nvSpPr>
        <p:spPr>
          <a:xfrm>
            <a:off x="685800" y="378281"/>
            <a:ext cx="1600200" cy="215444"/>
          </a:xfrm>
        </p:spPr>
        <p:txBody>
          <a:bodyPr/>
          <a:lstStyle/>
          <a:p>
            <a:r>
              <a:rPr lang="en-US" altLang="ko-KR" smtClean="0"/>
              <a:t>Jan. 2016</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B8D30027-384D-4803-84C0-A1A944A99BF7}" type="slidenum">
              <a:rPr lang="en-US" altLang="ko-KR" smtClean="0"/>
              <a:pPr/>
              <a:t>2</a:t>
            </a:fld>
            <a:endParaRPr lang="en-US" altLang="ko-KR"/>
          </a:p>
        </p:txBody>
      </p:sp>
    </p:spTree>
    <p:extLst>
      <p:ext uri="{BB962C8B-B14F-4D97-AF65-F5344CB8AC3E}">
        <p14:creationId xmlns:p14="http://schemas.microsoft.com/office/powerpoint/2010/main" val="36836094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19" name="직사각형 18"/>
              <p:cNvSpPr/>
              <p:nvPr/>
            </p:nvSpPr>
            <p:spPr bwMode="auto">
              <a:xfrm>
                <a:off x="3491880" y="5805264"/>
                <a:ext cx="1800000" cy="3600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14:m>
                  <m:oMathPara xmlns:m="http://schemas.openxmlformats.org/officeDocument/2006/math">
                    <m:oMathParaPr>
                      <m:jc m:val="centerGroup"/>
                    </m:oMathParaPr>
                    <m:oMath xmlns:m="http://schemas.openxmlformats.org/officeDocument/2006/math">
                      <m:sSub>
                        <m:sSubPr>
                          <m:ctrlPr>
                            <a:rPr kumimoji="0" lang="en-US" altLang="ko-KR" sz="1200" b="0" i="1" u="none" strike="noStrike" cap="none" normalizeH="0" baseline="0" smtClean="0">
                              <a:ln>
                                <a:noFill/>
                              </a:ln>
                              <a:solidFill>
                                <a:schemeClr val="tx1"/>
                              </a:solidFill>
                              <a:effectLst/>
                              <a:latin typeface="Cambria Math" panose="02040503050406030204" pitchFamily="18" charset="0"/>
                            </a:rPr>
                          </m:ctrlPr>
                        </m:sSubPr>
                        <m:e>
                          <m:r>
                            <a:rPr kumimoji="0" lang="en-US" altLang="ko-KR" sz="1200" b="0" i="1" u="none" strike="noStrike" cap="none" normalizeH="0" baseline="0" smtClean="0">
                              <a:ln>
                                <a:noFill/>
                              </a:ln>
                              <a:solidFill>
                                <a:schemeClr val="tx1"/>
                              </a:solidFill>
                              <a:effectLst/>
                              <a:latin typeface="Cambria Math" panose="02040503050406030204" pitchFamily="18" charset="0"/>
                            </a:rPr>
                            <m:t>𝑁</m:t>
                          </m:r>
                        </m:e>
                        <m:sub>
                          <m:r>
                            <a:rPr kumimoji="0" lang="en-US" altLang="ko-KR" sz="1200" b="0" i="1" u="none" strike="noStrike" cap="none" normalizeH="0" baseline="0" smtClean="0">
                              <a:ln>
                                <a:noFill/>
                              </a:ln>
                              <a:solidFill>
                                <a:schemeClr val="tx1"/>
                              </a:solidFill>
                              <a:effectLst/>
                              <a:latin typeface="Cambria Math" panose="02040503050406030204" pitchFamily="18" charset="0"/>
                            </a:rPr>
                            <m:t>𝑠𝑒𝑞</m:t>
                          </m:r>
                        </m:sub>
                      </m:sSub>
                    </m:oMath>
                  </m:oMathPara>
                </a14:m>
                <a:endParaRPr kumimoji="0" lang="ko-KR" altLang="en-US" sz="1200" b="0" i="0" u="none" strike="noStrike" cap="none" normalizeH="0" baseline="0" dirty="0" smtClean="0">
                  <a:ln>
                    <a:noFill/>
                  </a:ln>
                  <a:solidFill>
                    <a:schemeClr val="tx1"/>
                  </a:solidFill>
                  <a:effectLst/>
                  <a:latin typeface="Times New Roman" panose="02020603050405020304" pitchFamily="18" charset="0"/>
                </a:endParaRPr>
              </a:p>
            </p:txBody>
          </p:sp>
        </mc:Choice>
        <mc:Fallback xmlns="">
          <p:sp>
            <p:nvSpPr>
              <p:cNvPr id="19" name="직사각형 18"/>
              <p:cNvSpPr>
                <a:spLocks noRot="1" noChangeAspect="1" noMove="1" noResize="1" noEditPoints="1" noAdjustHandles="1" noChangeArrowheads="1" noChangeShapeType="1" noTextEdit="1"/>
              </p:cNvSpPr>
              <p:nvPr/>
            </p:nvSpPr>
            <p:spPr bwMode="auto">
              <a:xfrm>
                <a:off x="3491880" y="5805264"/>
                <a:ext cx="1800000" cy="360000"/>
              </a:xfrm>
              <a:prstGeom prst="rect">
                <a:avLst/>
              </a:prstGeom>
              <a:blipFill>
                <a:blip r:embed="rId2"/>
                <a:stretch>
                  <a:fillRect/>
                </a:stretch>
              </a:blip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ko-KR" altLang="en-US">
                    <a:noFill/>
                  </a:rPr>
                  <a:t> </a:t>
                </a:r>
              </a:p>
            </p:txBody>
          </p:sp>
        </mc:Fallback>
      </mc:AlternateContent>
      <p:sp>
        <p:nvSpPr>
          <p:cNvPr id="2" name="제목 1"/>
          <p:cNvSpPr>
            <a:spLocks noGrp="1"/>
          </p:cNvSpPr>
          <p:nvPr>
            <p:ph type="title"/>
          </p:nvPr>
        </p:nvSpPr>
        <p:spPr>
          <a:xfrm>
            <a:off x="685800" y="476672"/>
            <a:ext cx="7772400" cy="1066800"/>
          </a:xfrm>
        </p:spPr>
        <p:txBody>
          <a:bodyPr/>
          <a:lstStyle/>
          <a:p>
            <a:r>
              <a:rPr lang="en-US" altLang="ko-KR" dirty="0" smtClean="0"/>
              <a:t>Information Reconciliation (1/3)</a:t>
            </a:r>
            <a:endParaRPr lang="ko-KR" altLang="en-US" dirty="0"/>
          </a:p>
        </p:txBody>
      </p:sp>
      <mc:AlternateContent xmlns:mc="http://schemas.openxmlformats.org/markup-compatibility/2006" xmlns:a14="http://schemas.microsoft.com/office/drawing/2010/main">
        <mc:Choice Requires="a14">
          <p:sp>
            <p:nvSpPr>
              <p:cNvPr id="3" name="내용 개체 틀 2"/>
              <p:cNvSpPr>
                <a:spLocks noGrp="1"/>
              </p:cNvSpPr>
              <p:nvPr>
                <p:ph idx="1"/>
              </p:nvPr>
            </p:nvSpPr>
            <p:spPr>
              <a:xfrm>
                <a:off x="713384" y="1377791"/>
                <a:ext cx="8206680" cy="4114800"/>
              </a:xfrm>
            </p:spPr>
            <p:txBody>
              <a:bodyPr/>
              <a:lstStyle/>
              <a:p>
                <a:r>
                  <a:rPr lang="en-US" altLang="ko-KR" sz="2800" dirty="0" smtClean="0"/>
                  <a:t>BCH code based reconciliation</a:t>
                </a:r>
              </a:p>
              <a:p>
                <a:pPr marL="457200" lvl="1" indent="0">
                  <a:buNone/>
                </a:pPr>
                <a:r>
                  <a:rPr lang="en-US" altLang="ko-KR" sz="2400" dirty="0" smtClean="0"/>
                  <a:t>1) Determine field size </a:t>
                </a:r>
                <a14:m>
                  <m:oMath xmlns:m="http://schemas.openxmlformats.org/officeDocument/2006/math">
                    <m:r>
                      <a:rPr lang="en-US" altLang="ko-KR" sz="2400" b="0" i="1" smtClean="0">
                        <a:latin typeface="Cambria Math" panose="02040503050406030204" pitchFamily="18" charset="0"/>
                      </a:rPr>
                      <m:t>𝑚</m:t>
                    </m:r>
                  </m:oMath>
                </a14:m>
                <a:r>
                  <a:rPr lang="en-US" altLang="ko-KR" sz="2400" dirty="0" smtClean="0"/>
                  <a:t> : the smallest integer </a:t>
                </a:r>
                <a14:m>
                  <m:oMath xmlns:m="http://schemas.openxmlformats.org/officeDocument/2006/math">
                    <m:r>
                      <a:rPr lang="en-US" altLang="ko-KR" sz="2400" b="0" i="1" smtClean="0">
                        <a:latin typeface="Cambria Math"/>
                      </a:rPr>
                      <m:t>𝑚</m:t>
                    </m:r>
                  </m:oMath>
                </a14:m>
                <a:r>
                  <a:rPr lang="en-US" altLang="ko-KR" sz="2400" dirty="0" smtClean="0"/>
                  <a:t> such that  </a:t>
                </a:r>
                <a14:m>
                  <m:oMath xmlns:m="http://schemas.openxmlformats.org/officeDocument/2006/math">
                    <m:sSub>
                      <m:sSubPr>
                        <m:ctrlPr>
                          <a:rPr lang="en-US" altLang="ko-KR" sz="2400" b="0" i="1" smtClean="0">
                            <a:latin typeface="Cambria Math" panose="02040503050406030204" pitchFamily="18" charset="0"/>
                          </a:rPr>
                        </m:ctrlPr>
                      </m:sSubPr>
                      <m:e>
                        <m:r>
                          <a:rPr lang="en-US" altLang="ko-KR" sz="2400" b="0" i="1" smtClean="0">
                            <a:latin typeface="Cambria Math" panose="02040503050406030204" pitchFamily="18" charset="0"/>
                          </a:rPr>
                          <m:t>𝑁</m:t>
                        </m:r>
                      </m:e>
                      <m:sub>
                        <m:r>
                          <a:rPr lang="en-US" altLang="ko-KR" sz="2400" b="0" i="1" smtClean="0">
                            <a:latin typeface="Cambria Math" panose="02040503050406030204" pitchFamily="18" charset="0"/>
                          </a:rPr>
                          <m:t>𝑠𝑒𝑞</m:t>
                        </m:r>
                      </m:sub>
                    </m:sSub>
                    <m:r>
                      <a:rPr lang="en-US" altLang="ko-KR" sz="2400" b="0" i="1" smtClean="0">
                        <a:latin typeface="Cambria Math" panose="02040503050406030204" pitchFamily="18" charset="0"/>
                      </a:rPr>
                      <m:t>&lt;</m:t>
                    </m:r>
                    <m:sSup>
                      <m:sSupPr>
                        <m:ctrlPr>
                          <a:rPr lang="en-US" altLang="ko-KR" sz="2400" i="1">
                            <a:latin typeface="Cambria Math" panose="02040503050406030204" pitchFamily="18" charset="0"/>
                          </a:rPr>
                        </m:ctrlPr>
                      </m:sSupPr>
                      <m:e>
                        <m:r>
                          <a:rPr lang="en-US" altLang="ko-KR" sz="2400" i="1">
                            <a:latin typeface="Cambria Math" panose="02040503050406030204" pitchFamily="18" charset="0"/>
                          </a:rPr>
                          <m:t>2</m:t>
                        </m:r>
                      </m:e>
                      <m:sup>
                        <m:r>
                          <a:rPr lang="en-US" altLang="ko-KR" sz="2400" i="1">
                            <a:latin typeface="Cambria Math" panose="02040503050406030204" pitchFamily="18" charset="0"/>
                          </a:rPr>
                          <m:t>𝑚</m:t>
                        </m:r>
                      </m:sup>
                    </m:sSup>
                    <m:r>
                      <a:rPr lang="en-US" altLang="ko-KR" sz="2400" i="1">
                        <a:latin typeface="Cambria Math" panose="02040503050406030204" pitchFamily="18" charset="0"/>
                      </a:rPr>
                      <m:t>−1</m:t>
                    </m:r>
                  </m:oMath>
                </a14:m>
                <a:r>
                  <a:rPr lang="en-US" altLang="ko-KR" sz="2400" dirty="0"/>
                  <a:t> </a:t>
                </a:r>
                <a:endParaRPr lang="en-US" altLang="ko-KR" sz="2400" dirty="0" smtClean="0"/>
              </a:p>
              <a:p>
                <a:pPr marL="457200" lvl="1" indent="0">
                  <a:buNone/>
                </a:pPr>
                <a:r>
                  <a:rPr lang="en-US" altLang="ko-KR" sz="2400" dirty="0" smtClean="0"/>
                  <a:t>2) Estimated discrepancy </a:t>
                </a:r>
                <a14:m>
                  <m:oMath xmlns:m="http://schemas.openxmlformats.org/officeDocument/2006/math">
                    <m:sSub>
                      <m:sSubPr>
                        <m:ctrlPr>
                          <a:rPr lang="en-US" altLang="ko-KR" sz="2400" b="0" i="1" dirty="0" smtClean="0">
                            <a:latin typeface="Cambria Math" panose="02040503050406030204" pitchFamily="18" charset="0"/>
                          </a:rPr>
                        </m:ctrlPr>
                      </m:sSubPr>
                      <m:e>
                        <m:acc>
                          <m:accPr>
                            <m:chr m:val="̂"/>
                            <m:ctrlPr>
                              <a:rPr lang="en-US" altLang="ko-KR" sz="2400" b="0" i="1" smtClean="0">
                                <a:latin typeface="Cambria Math" panose="02040503050406030204" pitchFamily="18" charset="0"/>
                              </a:rPr>
                            </m:ctrlPr>
                          </m:accPr>
                          <m:e>
                            <m:r>
                              <a:rPr lang="en-US" altLang="ko-KR" sz="2400" b="0" i="1" smtClean="0">
                                <a:latin typeface="Cambria Math" panose="02040503050406030204" pitchFamily="18" charset="0"/>
                              </a:rPr>
                              <m:t>𝑁</m:t>
                            </m:r>
                          </m:e>
                        </m:acc>
                      </m:e>
                      <m:sub>
                        <m:r>
                          <a:rPr lang="en-US" altLang="ko-KR" sz="2400" b="0" i="1" dirty="0" smtClean="0">
                            <a:latin typeface="Cambria Math" panose="02040503050406030204" pitchFamily="18" charset="0"/>
                          </a:rPr>
                          <m:t>𝑒𝑟𝑟</m:t>
                        </m:r>
                      </m:sub>
                    </m:sSub>
                  </m:oMath>
                </a14:m>
                <a:r>
                  <a:rPr lang="en-US" altLang="ko-KR" sz="2400" dirty="0" smtClean="0"/>
                  <a:t> between </a:t>
                </a:r>
                <a14:m>
                  <m:oMath xmlns:m="http://schemas.openxmlformats.org/officeDocument/2006/math">
                    <m:sSub>
                      <m:sSubPr>
                        <m:ctrlPr>
                          <a:rPr lang="en-US" altLang="ko-KR" sz="2400" b="0" i="1" smtClean="0">
                            <a:latin typeface="Cambria Math" panose="02040503050406030204" pitchFamily="18" charset="0"/>
                          </a:rPr>
                        </m:ctrlPr>
                      </m:sSubPr>
                      <m:e>
                        <m:r>
                          <a:rPr lang="en-US" altLang="ko-KR" sz="2400" b="0" i="1" smtClean="0">
                            <a:latin typeface="Cambria Math" panose="02040503050406030204" pitchFamily="18" charset="0"/>
                          </a:rPr>
                          <m:t>𝑠</m:t>
                        </m:r>
                      </m:e>
                      <m:sub>
                        <m:r>
                          <a:rPr lang="en-US" altLang="ko-KR" sz="2400" b="0" i="1" smtClean="0">
                            <a:latin typeface="Cambria Math" panose="02040503050406030204" pitchFamily="18" charset="0"/>
                          </a:rPr>
                          <m:t>𝐴</m:t>
                        </m:r>
                      </m:sub>
                    </m:sSub>
                  </m:oMath>
                </a14:m>
                <a:r>
                  <a:rPr lang="en-US" altLang="ko-KR" sz="2400" dirty="0" smtClean="0"/>
                  <a:t> and </a:t>
                </a:r>
                <a14:m>
                  <m:oMath xmlns:m="http://schemas.openxmlformats.org/officeDocument/2006/math">
                    <m:sSub>
                      <m:sSubPr>
                        <m:ctrlPr>
                          <a:rPr lang="en-US" altLang="ko-KR" sz="2400" b="0" i="1" smtClean="0">
                            <a:latin typeface="Cambria Math" panose="02040503050406030204" pitchFamily="18" charset="0"/>
                          </a:rPr>
                        </m:ctrlPr>
                      </m:sSubPr>
                      <m:e>
                        <m:r>
                          <a:rPr lang="en-US" altLang="ko-KR" sz="2400" b="0" i="1" smtClean="0">
                            <a:latin typeface="Cambria Math" panose="02040503050406030204" pitchFamily="18" charset="0"/>
                          </a:rPr>
                          <m:t>𝑠</m:t>
                        </m:r>
                      </m:e>
                      <m:sub>
                        <m:r>
                          <a:rPr lang="en-US" altLang="ko-KR" sz="2400" b="0" i="1" smtClean="0">
                            <a:latin typeface="Cambria Math" panose="02040503050406030204" pitchFamily="18" charset="0"/>
                          </a:rPr>
                          <m:t>𝐵</m:t>
                        </m:r>
                      </m:sub>
                    </m:sSub>
                  </m:oMath>
                </a14:m>
                <a:r>
                  <a:rPr lang="en-US" altLang="ko-KR" sz="2400" dirty="0" smtClean="0"/>
                  <a:t> is determined by SNR, quantization method and margin</a:t>
                </a:r>
              </a:p>
              <a:p>
                <a:pPr marL="457200" lvl="1" indent="0">
                  <a:buNone/>
                </a:pPr>
                <a:r>
                  <a:rPr lang="en-US" altLang="ko-KR" sz="2400" dirty="0" smtClean="0"/>
                  <a:t>3) Given </a:t>
                </a:r>
                <a14:m>
                  <m:oMath xmlns:m="http://schemas.openxmlformats.org/officeDocument/2006/math">
                    <m:r>
                      <a:rPr lang="en-US" altLang="ko-KR" sz="2400" i="1">
                        <a:latin typeface="Cambria Math" panose="02040503050406030204" pitchFamily="18" charset="0"/>
                      </a:rPr>
                      <m:t>𝑛</m:t>
                    </m:r>
                    <m:r>
                      <a:rPr lang="en-US" altLang="ko-KR" sz="2400" i="1">
                        <a:latin typeface="Cambria Math" panose="02040503050406030204" pitchFamily="18" charset="0"/>
                      </a:rPr>
                      <m:t>=</m:t>
                    </m:r>
                    <m:sSup>
                      <m:sSupPr>
                        <m:ctrlPr>
                          <a:rPr lang="en-US" altLang="ko-KR" sz="2400" i="1">
                            <a:latin typeface="Cambria Math" panose="02040503050406030204" pitchFamily="18" charset="0"/>
                          </a:rPr>
                        </m:ctrlPr>
                      </m:sSupPr>
                      <m:e>
                        <m:r>
                          <a:rPr lang="en-US" altLang="ko-KR" sz="2400" i="1">
                            <a:latin typeface="Cambria Math" panose="02040503050406030204" pitchFamily="18" charset="0"/>
                          </a:rPr>
                          <m:t>2</m:t>
                        </m:r>
                      </m:e>
                      <m:sup>
                        <m:r>
                          <a:rPr lang="en-US" altLang="ko-KR" sz="2400" i="1">
                            <a:latin typeface="Cambria Math" panose="02040503050406030204" pitchFamily="18" charset="0"/>
                          </a:rPr>
                          <m:t>𝑚</m:t>
                        </m:r>
                      </m:sup>
                    </m:sSup>
                    <m:r>
                      <a:rPr lang="en-US" altLang="ko-KR" sz="2400" i="1">
                        <a:latin typeface="Cambria Math" panose="02040503050406030204" pitchFamily="18" charset="0"/>
                      </a:rPr>
                      <m:t>−1</m:t>
                    </m:r>
                  </m:oMath>
                </a14:m>
                <a:r>
                  <a:rPr lang="en-US" altLang="ko-KR" sz="2400" dirty="0"/>
                  <a:t> and </a:t>
                </a:r>
                <a14:m>
                  <m:oMath xmlns:m="http://schemas.openxmlformats.org/officeDocument/2006/math">
                    <m:r>
                      <a:rPr lang="en-US" altLang="ko-KR" sz="2400" b="0" i="1" dirty="0" smtClean="0">
                        <a:latin typeface="Cambria Math" panose="02040503050406030204" pitchFamily="18" charset="0"/>
                      </a:rPr>
                      <m:t>𝑡</m:t>
                    </m:r>
                    <m:r>
                      <a:rPr lang="en-US" altLang="ko-KR" sz="2400" b="0" i="1" dirty="0" smtClean="0">
                        <a:latin typeface="Cambria Math" panose="02040503050406030204" pitchFamily="18" charset="0"/>
                      </a:rPr>
                      <m:t>=</m:t>
                    </m:r>
                    <m:sSub>
                      <m:sSubPr>
                        <m:ctrlPr>
                          <a:rPr lang="en-US" altLang="ko-KR" sz="2400" i="1" dirty="0">
                            <a:latin typeface="Cambria Math" panose="02040503050406030204" pitchFamily="18" charset="0"/>
                          </a:rPr>
                        </m:ctrlPr>
                      </m:sSubPr>
                      <m:e>
                        <m:acc>
                          <m:accPr>
                            <m:chr m:val="̂"/>
                            <m:ctrlPr>
                              <a:rPr lang="en-US" altLang="ko-KR" sz="2400" i="1">
                                <a:latin typeface="Cambria Math" panose="02040503050406030204" pitchFamily="18" charset="0"/>
                              </a:rPr>
                            </m:ctrlPr>
                          </m:accPr>
                          <m:e>
                            <m:r>
                              <a:rPr lang="en-US" altLang="ko-KR" sz="2400" i="1">
                                <a:latin typeface="Cambria Math" panose="02040503050406030204" pitchFamily="18" charset="0"/>
                              </a:rPr>
                              <m:t>𝑁</m:t>
                            </m:r>
                          </m:e>
                        </m:acc>
                      </m:e>
                      <m:sub>
                        <m:r>
                          <a:rPr lang="en-US" altLang="ko-KR" sz="2400" i="1" dirty="0">
                            <a:latin typeface="Cambria Math" panose="02040503050406030204" pitchFamily="18" charset="0"/>
                          </a:rPr>
                          <m:t>𝑒𝑟𝑟</m:t>
                        </m:r>
                      </m:sub>
                    </m:sSub>
                  </m:oMath>
                </a14:m>
                <a:r>
                  <a:rPr lang="en-US" altLang="ko-KR" sz="2400" dirty="0" smtClean="0"/>
                  <a:t>, calculate the necessary number of parity bits </a:t>
                </a:r>
                <a14:m>
                  <m:oMath xmlns:m="http://schemas.openxmlformats.org/officeDocument/2006/math">
                    <m:sSub>
                      <m:sSubPr>
                        <m:ctrlPr>
                          <a:rPr lang="en-US" altLang="ko-KR" sz="2400" b="0" i="1" smtClean="0">
                            <a:latin typeface="Cambria Math" panose="02040503050406030204" pitchFamily="18" charset="0"/>
                          </a:rPr>
                        </m:ctrlPr>
                      </m:sSubPr>
                      <m:e>
                        <m:r>
                          <a:rPr lang="en-US" altLang="ko-KR" sz="2400" b="0" i="1" smtClean="0">
                            <a:latin typeface="Cambria Math" panose="02040503050406030204" pitchFamily="18" charset="0"/>
                          </a:rPr>
                          <m:t>𝑁</m:t>
                        </m:r>
                      </m:e>
                      <m:sub>
                        <m:r>
                          <a:rPr lang="en-US" altLang="ko-KR" sz="2400" b="0" i="1" smtClean="0">
                            <a:latin typeface="Cambria Math" panose="02040503050406030204" pitchFamily="18" charset="0"/>
                          </a:rPr>
                          <m:t>𝑝𝑎𝑟</m:t>
                        </m:r>
                      </m:sub>
                    </m:sSub>
                  </m:oMath>
                </a14:m>
                <a:endParaRPr lang="en-US" altLang="ko-KR" sz="2400" dirty="0" smtClean="0"/>
              </a:p>
              <a:p>
                <a:pPr marL="457200" lvl="1" indent="0">
                  <a:buNone/>
                </a:pPr>
                <a:r>
                  <a:rPr lang="en-US" altLang="ko-KR" sz="2400" dirty="0"/>
                  <a:t>4) If </a:t>
                </a:r>
                <a14:m>
                  <m:oMath xmlns:m="http://schemas.openxmlformats.org/officeDocument/2006/math">
                    <m:sSub>
                      <m:sSubPr>
                        <m:ctrlPr>
                          <a:rPr lang="en-US" altLang="ko-KR" sz="2400" i="1">
                            <a:latin typeface="Cambria Math" panose="02040503050406030204" pitchFamily="18" charset="0"/>
                          </a:rPr>
                        </m:ctrlPr>
                      </m:sSubPr>
                      <m:e>
                        <m:r>
                          <a:rPr lang="en-US" altLang="ko-KR" sz="2400" i="1">
                            <a:latin typeface="Cambria Math" panose="02040503050406030204" pitchFamily="18" charset="0"/>
                          </a:rPr>
                          <m:t>𝑁</m:t>
                        </m:r>
                      </m:e>
                      <m:sub>
                        <m:r>
                          <a:rPr lang="en-US" altLang="ko-KR" sz="2400" i="1">
                            <a:latin typeface="Cambria Math" panose="02040503050406030204" pitchFamily="18" charset="0"/>
                          </a:rPr>
                          <m:t>𝑠𝑒𝑞</m:t>
                        </m:r>
                      </m:sub>
                    </m:sSub>
                    <m:r>
                      <a:rPr lang="en-US" altLang="ko-KR" sz="2400" i="1">
                        <a:latin typeface="Cambria Math" panose="02040503050406030204" pitchFamily="18" charset="0"/>
                      </a:rPr>
                      <m:t>+</m:t>
                    </m:r>
                    <m:sSub>
                      <m:sSubPr>
                        <m:ctrlPr>
                          <a:rPr lang="en-US" altLang="ko-KR" sz="2400" i="1">
                            <a:latin typeface="Cambria Math" panose="02040503050406030204" pitchFamily="18" charset="0"/>
                          </a:rPr>
                        </m:ctrlPr>
                      </m:sSubPr>
                      <m:e>
                        <m:r>
                          <a:rPr lang="en-US" altLang="ko-KR" sz="2400" i="1">
                            <a:latin typeface="Cambria Math" panose="02040503050406030204" pitchFamily="18" charset="0"/>
                          </a:rPr>
                          <m:t>𝑁</m:t>
                        </m:r>
                      </m:e>
                      <m:sub>
                        <m:r>
                          <a:rPr lang="en-US" altLang="ko-KR" sz="2400" i="1">
                            <a:latin typeface="Cambria Math" panose="02040503050406030204" pitchFamily="18" charset="0"/>
                          </a:rPr>
                          <m:t>𝑝𝑎𝑟</m:t>
                        </m:r>
                      </m:sub>
                    </m:sSub>
                    <m:r>
                      <a:rPr lang="en-US" altLang="ko-KR" sz="2400" i="1">
                        <a:latin typeface="Cambria Math" panose="02040503050406030204" pitchFamily="18" charset="0"/>
                      </a:rPr>
                      <m:t>≤</m:t>
                    </m:r>
                    <m:r>
                      <a:rPr lang="en-US" altLang="ko-KR" sz="2400" i="1">
                        <a:latin typeface="Cambria Math" panose="02040503050406030204" pitchFamily="18" charset="0"/>
                      </a:rPr>
                      <m:t>𝑛</m:t>
                    </m:r>
                  </m:oMath>
                </a14:m>
                <a:r>
                  <a:rPr lang="en-US" altLang="ko-KR" sz="2400" dirty="0"/>
                  <a:t>, concatenate </a:t>
                </a:r>
                <a:r>
                  <a:rPr lang="en-US" altLang="ko-KR" sz="2400" dirty="0" smtClean="0"/>
                  <a:t>the sequence </a:t>
                </a:r>
                <a14:m>
                  <m:oMath xmlns:m="http://schemas.openxmlformats.org/officeDocument/2006/math">
                    <m:sSub>
                      <m:sSubPr>
                        <m:ctrlPr>
                          <a:rPr lang="en-US" altLang="ko-KR" sz="2400" i="1">
                            <a:latin typeface="Cambria Math" panose="02040503050406030204" pitchFamily="18" charset="0"/>
                          </a:rPr>
                        </m:ctrlPr>
                      </m:sSubPr>
                      <m:e>
                        <m:r>
                          <a:rPr lang="en-US" altLang="ko-KR" sz="2400" i="1">
                            <a:latin typeface="Cambria Math" panose="02040503050406030204" pitchFamily="18" charset="0"/>
                          </a:rPr>
                          <m:t>𝑠</m:t>
                        </m:r>
                      </m:e>
                      <m:sub>
                        <m:r>
                          <a:rPr lang="en-US" altLang="ko-KR" sz="2400" i="1">
                            <a:latin typeface="Cambria Math" panose="02040503050406030204" pitchFamily="18" charset="0"/>
                          </a:rPr>
                          <m:t>𝐴</m:t>
                        </m:r>
                      </m:sub>
                    </m:sSub>
                  </m:oMath>
                </a14:m>
                <a:r>
                  <a:rPr lang="en-US" altLang="ko-KR" sz="2400" dirty="0"/>
                  <a:t> </a:t>
                </a:r>
                <a:r>
                  <a:rPr lang="en-US" altLang="ko-KR" sz="2400" dirty="0" smtClean="0"/>
                  <a:t>and a zero-padding </a:t>
                </a:r>
                <a:r>
                  <a:rPr lang="en-US" altLang="ko-KR" sz="2400" dirty="0"/>
                  <a:t>sequence (shortening</a:t>
                </a:r>
                <a:r>
                  <a:rPr lang="en-US" altLang="ko-KR" sz="2400" dirty="0" smtClean="0"/>
                  <a:t>) of length </a:t>
                </a:r>
                <a14:m>
                  <m:oMath xmlns:m="http://schemas.openxmlformats.org/officeDocument/2006/math">
                    <m:sSub>
                      <m:sSubPr>
                        <m:ctrlPr>
                          <a:rPr lang="en-US" altLang="ko-KR" sz="2400" i="1">
                            <a:latin typeface="Cambria Math" panose="02040503050406030204" pitchFamily="18" charset="0"/>
                          </a:rPr>
                        </m:ctrlPr>
                      </m:sSubPr>
                      <m:e>
                        <m:r>
                          <a:rPr lang="en-US" altLang="ko-KR" sz="2400" i="1">
                            <a:latin typeface="Cambria Math" panose="02040503050406030204" pitchFamily="18" charset="0"/>
                          </a:rPr>
                          <m:t>𝑁</m:t>
                        </m:r>
                      </m:e>
                      <m:sub>
                        <m:r>
                          <a:rPr lang="en-US" altLang="ko-KR" sz="2400" i="1">
                            <a:latin typeface="Cambria Math" panose="02040503050406030204" pitchFamily="18" charset="0"/>
                          </a:rPr>
                          <m:t>𝑧𝑒𝑟𝑜</m:t>
                        </m:r>
                      </m:sub>
                    </m:sSub>
                    <m:r>
                      <a:rPr lang="en-US" altLang="ko-KR" sz="2400" i="1">
                        <a:latin typeface="Cambria Math" panose="02040503050406030204" pitchFamily="18" charset="0"/>
                      </a:rPr>
                      <m:t>=</m:t>
                    </m:r>
                    <m:r>
                      <a:rPr lang="en-US" altLang="ko-KR" sz="2400" i="1">
                        <a:latin typeface="Cambria Math" panose="02040503050406030204" pitchFamily="18" charset="0"/>
                      </a:rPr>
                      <m:t>𝑛</m:t>
                    </m:r>
                    <m:r>
                      <a:rPr lang="en-US" altLang="ko-KR" sz="2400" i="1">
                        <a:latin typeface="Cambria Math" panose="02040503050406030204" pitchFamily="18" charset="0"/>
                      </a:rPr>
                      <m:t>−</m:t>
                    </m:r>
                    <m:sSub>
                      <m:sSubPr>
                        <m:ctrlPr>
                          <a:rPr lang="en-US" altLang="ko-KR" sz="2400" i="1">
                            <a:latin typeface="Cambria Math" panose="02040503050406030204" pitchFamily="18" charset="0"/>
                          </a:rPr>
                        </m:ctrlPr>
                      </m:sSubPr>
                      <m:e>
                        <m:r>
                          <a:rPr lang="en-US" altLang="ko-KR" sz="2400" i="1">
                            <a:latin typeface="Cambria Math" panose="02040503050406030204" pitchFamily="18" charset="0"/>
                          </a:rPr>
                          <m:t>𝑁</m:t>
                        </m:r>
                      </m:e>
                      <m:sub>
                        <m:r>
                          <a:rPr lang="en-US" altLang="ko-KR" sz="2400" i="1">
                            <a:latin typeface="Cambria Math" panose="02040503050406030204" pitchFamily="18" charset="0"/>
                          </a:rPr>
                          <m:t>𝑠𝑒𝑞</m:t>
                        </m:r>
                      </m:sub>
                    </m:sSub>
                    <m:r>
                      <a:rPr lang="en-US" altLang="ko-KR" sz="2400" i="1">
                        <a:latin typeface="Cambria Math" panose="02040503050406030204" pitchFamily="18" charset="0"/>
                      </a:rPr>
                      <m:t>−</m:t>
                    </m:r>
                    <m:sSub>
                      <m:sSubPr>
                        <m:ctrlPr>
                          <a:rPr lang="en-US" altLang="ko-KR" sz="2400" i="1">
                            <a:latin typeface="Cambria Math" panose="02040503050406030204" pitchFamily="18" charset="0"/>
                          </a:rPr>
                        </m:ctrlPr>
                      </m:sSubPr>
                      <m:e>
                        <m:r>
                          <a:rPr lang="en-US" altLang="ko-KR" sz="2400" i="1">
                            <a:latin typeface="Cambria Math" panose="02040503050406030204" pitchFamily="18" charset="0"/>
                          </a:rPr>
                          <m:t>𝑁</m:t>
                        </m:r>
                      </m:e>
                      <m:sub>
                        <m:r>
                          <a:rPr lang="en-US" altLang="ko-KR" sz="2400" i="1">
                            <a:latin typeface="Cambria Math" panose="02040503050406030204" pitchFamily="18" charset="0"/>
                          </a:rPr>
                          <m:t>𝑝𝑎𝑟</m:t>
                        </m:r>
                      </m:sub>
                    </m:sSub>
                  </m:oMath>
                </a14:m>
                <a:r>
                  <a:rPr lang="en-US" altLang="ko-KR" sz="2400" dirty="0"/>
                  <a:t> </a:t>
                </a:r>
                <a:r>
                  <a:rPr lang="en-US" altLang="ko-KR" sz="2400" dirty="0" smtClean="0"/>
                  <a:t>bits.</a:t>
                </a:r>
                <a:endParaRPr lang="en-US" altLang="ko-KR" sz="2400" dirty="0"/>
              </a:p>
            </p:txBody>
          </p:sp>
        </mc:Choice>
        <mc:Fallback xmlns="">
          <p:sp>
            <p:nvSpPr>
              <p:cNvPr id="3" name="내용 개체 틀 2"/>
              <p:cNvSpPr>
                <a:spLocks noGrp="1" noRot="1" noChangeAspect="1" noMove="1" noResize="1" noEditPoints="1" noAdjustHandles="1" noChangeArrowheads="1" noChangeShapeType="1" noTextEdit="1"/>
              </p:cNvSpPr>
              <p:nvPr>
                <p:ph idx="1"/>
              </p:nvPr>
            </p:nvSpPr>
            <p:spPr>
              <a:xfrm>
                <a:off x="713384" y="1377791"/>
                <a:ext cx="8206680" cy="4114800"/>
              </a:xfrm>
              <a:blipFill>
                <a:blip r:embed="rId3"/>
                <a:stretch>
                  <a:fillRect l="-1337" t="-1481" r="-743" b="-5778"/>
                </a:stretch>
              </a:blipFill>
            </p:spPr>
            <p:txBody>
              <a:bodyPr/>
              <a:lstStyle/>
              <a:p>
                <a:r>
                  <a:rPr lang="ko-KR" altLang="en-US">
                    <a:noFill/>
                  </a:rPr>
                  <a:t> </a:t>
                </a:r>
              </a:p>
            </p:txBody>
          </p:sp>
        </mc:Fallback>
      </mc:AlternateContent>
      <p:sp>
        <p:nvSpPr>
          <p:cNvPr id="4" name="날짜 개체 틀 3"/>
          <p:cNvSpPr>
            <a:spLocks noGrp="1"/>
          </p:cNvSpPr>
          <p:nvPr>
            <p:ph type="dt" sz="half" idx="10"/>
          </p:nvPr>
        </p:nvSpPr>
        <p:spPr>
          <a:xfrm>
            <a:off x="685800" y="378281"/>
            <a:ext cx="1600200" cy="215444"/>
          </a:xfrm>
        </p:spPr>
        <p:txBody>
          <a:bodyPr/>
          <a:lstStyle/>
          <a:p>
            <a:r>
              <a:rPr lang="en-US" altLang="ko-KR" smtClean="0"/>
              <a:t>Jan. 2016</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a:t>
            </a:r>
            <a:endParaRPr lang="en-US" altLang="ko-KR"/>
          </a:p>
        </p:txBody>
      </p:sp>
      <p:sp>
        <p:nvSpPr>
          <p:cNvPr id="6" name="슬라이드 번호 개체 틀 5"/>
          <p:cNvSpPr>
            <a:spLocks noGrp="1"/>
          </p:cNvSpPr>
          <p:nvPr>
            <p:ph type="sldNum" sz="quarter" idx="12"/>
          </p:nvPr>
        </p:nvSpPr>
        <p:spPr/>
        <p:txBody>
          <a:bodyPr/>
          <a:lstStyle/>
          <a:p>
            <a:r>
              <a:rPr lang="en-US" altLang="ko-KR" smtClean="0"/>
              <a:t>Slide </a:t>
            </a:r>
            <a:fld id="{EAA70843-7CE7-4AC8-AE08-BF17C6F76979}" type="slidenum">
              <a:rPr lang="en-US" altLang="ko-KR" smtClean="0"/>
              <a:pPr/>
              <a:t>3</a:t>
            </a:fld>
            <a:endParaRPr lang="en-US" altLang="ko-KR"/>
          </a:p>
        </p:txBody>
      </p:sp>
      <p:sp>
        <p:nvSpPr>
          <p:cNvPr id="7" name="직사각형 6"/>
          <p:cNvSpPr/>
          <p:nvPr/>
        </p:nvSpPr>
        <p:spPr bwMode="auto">
          <a:xfrm>
            <a:off x="3491880" y="5805167"/>
            <a:ext cx="2880000" cy="360040"/>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anose="02020603050405020304" pitchFamily="18" charset="0"/>
            </a:endParaRPr>
          </a:p>
        </p:txBody>
      </p:sp>
      <p:sp>
        <p:nvSpPr>
          <p:cNvPr id="8" name="직사각형 7"/>
          <p:cNvSpPr/>
          <p:nvPr/>
        </p:nvSpPr>
        <p:spPr bwMode="auto">
          <a:xfrm>
            <a:off x="3491880" y="5805167"/>
            <a:ext cx="1440000" cy="360040"/>
          </a:xfrm>
          <a:prstGeom prst="rect">
            <a:avLst/>
          </a:prstGeom>
          <a:noFill/>
          <a:ln w="12700" cap="flat" cmpd="sng" algn="ctr">
            <a:solidFill>
              <a:schemeClr val="tx1"/>
            </a:solidFill>
            <a:prstDash val="dash"/>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anose="02020603050405020304" pitchFamily="18" charset="0"/>
            </a:endParaRPr>
          </a:p>
        </p:txBody>
      </p:sp>
      <mc:AlternateContent xmlns:mc="http://schemas.openxmlformats.org/markup-compatibility/2006" xmlns:a14="http://schemas.microsoft.com/office/drawing/2010/main">
        <mc:Choice Requires="a14">
          <p:sp>
            <p:nvSpPr>
              <p:cNvPr id="9" name="TextBox 8"/>
              <p:cNvSpPr txBox="1"/>
              <p:nvPr/>
            </p:nvSpPr>
            <p:spPr>
              <a:xfrm>
                <a:off x="3847966" y="6244373"/>
                <a:ext cx="727827" cy="24622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p>
                        <m:sSupPr>
                          <m:ctrlPr>
                            <a:rPr lang="en-US" altLang="ko-KR" sz="1000" b="0" i="1" smtClean="0">
                              <a:latin typeface="Cambria Math" panose="02040503050406030204" pitchFamily="18" charset="0"/>
                            </a:rPr>
                          </m:ctrlPr>
                        </m:sSupPr>
                        <m:e>
                          <m:r>
                            <a:rPr lang="en-US" altLang="ko-KR" sz="1000" b="0" i="1" smtClean="0">
                              <a:latin typeface="Cambria Math" panose="02040503050406030204" pitchFamily="18" charset="0"/>
                            </a:rPr>
                            <m:t>2</m:t>
                          </m:r>
                        </m:e>
                        <m:sup>
                          <m:r>
                            <a:rPr lang="en-US" altLang="ko-KR" sz="1000" b="0" i="1" smtClean="0">
                              <a:latin typeface="Cambria Math" panose="02040503050406030204" pitchFamily="18" charset="0"/>
                            </a:rPr>
                            <m:t>𝑚</m:t>
                          </m:r>
                          <m:r>
                            <a:rPr lang="en-US" altLang="ko-KR" sz="1000" b="0" i="1" smtClean="0">
                              <a:latin typeface="Cambria Math" panose="02040503050406030204" pitchFamily="18" charset="0"/>
                            </a:rPr>
                            <m:t>−1</m:t>
                          </m:r>
                        </m:sup>
                      </m:sSup>
                      <m:r>
                        <a:rPr lang="en-US" altLang="ko-KR" sz="1000" b="0" i="1" smtClean="0">
                          <a:latin typeface="Cambria Math" panose="02040503050406030204" pitchFamily="18" charset="0"/>
                        </a:rPr>
                        <m:t>−1</m:t>
                      </m:r>
                    </m:oMath>
                  </m:oMathPara>
                </a14:m>
                <a:endParaRPr lang="ko-KR" altLang="en-US" sz="1000" dirty="0"/>
              </a:p>
            </p:txBody>
          </p:sp>
        </mc:Choice>
        <mc:Fallback xmlns="">
          <p:sp>
            <p:nvSpPr>
              <p:cNvPr id="9" name="TextBox 8"/>
              <p:cNvSpPr txBox="1">
                <a:spLocks noRot="1" noChangeAspect="1" noMove="1" noResize="1" noEditPoints="1" noAdjustHandles="1" noChangeArrowheads="1" noChangeShapeType="1" noTextEdit="1"/>
              </p:cNvSpPr>
              <p:nvPr/>
            </p:nvSpPr>
            <p:spPr>
              <a:xfrm>
                <a:off x="3847966" y="6244373"/>
                <a:ext cx="727827" cy="246221"/>
              </a:xfrm>
              <a:prstGeom prst="rect">
                <a:avLst/>
              </a:prstGeom>
              <a:blipFill>
                <a:blip r:embed="rId4"/>
                <a:stretch>
                  <a:fillRect/>
                </a:stretch>
              </a:blipFill>
            </p:spPr>
            <p:txBody>
              <a:bodyPr/>
              <a:lstStyle/>
              <a:p>
                <a:r>
                  <a:rPr lang="ko-KR" altLang="en-US">
                    <a:noFill/>
                  </a:rPr>
                  <a:t> </a:t>
                </a:r>
              </a:p>
            </p:txBody>
          </p:sp>
        </mc:Fallback>
      </mc:AlternateContent>
      <mc:AlternateContent xmlns:mc="http://schemas.openxmlformats.org/markup-compatibility/2006" xmlns:a14="http://schemas.microsoft.com/office/drawing/2010/main">
        <mc:Choice Requires="a14">
          <p:sp>
            <p:nvSpPr>
              <p:cNvPr id="10" name="TextBox 9"/>
              <p:cNvSpPr txBox="1"/>
              <p:nvPr/>
            </p:nvSpPr>
            <p:spPr>
              <a:xfrm>
                <a:off x="4628881" y="5502435"/>
                <a:ext cx="605999" cy="24622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p>
                        <m:sSupPr>
                          <m:ctrlPr>
                            <a:rPr lang="en-US" altLang="ko-KR" sz="1000" b="0" i="1" smtClean="0">
                              <a:latin typeface="Cambria Math" panose="02040503050406030204" pitchFamily="18" charset="0"/>
                            </a:rPr>
                          </m:ctrlPr>
                        </m:sSupPr>
                        <m:e>
                          <m:r>
                            <a:rPr lang="en-US" altLang="ko-KR" sz="1000" b="0" i="1" smtClean="0">
                              <a:latin typeface="Cambria Math" panose="02040503050406030204" pitchFamily="18" charset="0"/>
                            </a:rPr>
                            <m:t>2</m:t>
                          </m:r>
                        </m:e>
                        <m:sup>
                          <m:r>
                            <a:rPr lang="en-US" altLang="ko-KR" sz="1000" b="0" i="1" smtClean="0">
                              <a:latin typeface="Cambria Math" panose="02040503050406030204" pitchFamily="18" charset="0"/>
                            </a:rPr>
                            <m:t>𝑚</m:t>
                          </m:r>
                        </m:sup>
                      </m:sSup>
                      <m:r>
                        <a:rPr lang="en-US" altLang="ko-KR" sz="1000" b="0" i="1" smtClean="0">
                          <a:latin typeface="Cambria Math" panose="02040503050406030204" pitchFamily="18" charset="0"/>
                        </a:rPr>
                        <m:t>−1</m:t>
                      </m:r>
                    </m:oMath>
                  </m:oMathPara>
                </a14:m>
                <a:endParaRPr lang="ko-KR" altLang="en-US" sz="1000" dirty="0"/>
              </a:p>
            </p:txBody>
          </p:sp>
        </mc:Choice>
        <mc:Fallback xmlns="">
          <p:sp>
            <p:nvSpPr>
              <p:cNvPr id="10" name="TextBox 9"/>
              <p:cNvSpPr txBox="1">
                <a:spLocks noRot="1" noChangeAspect="1" noMove="1" noResize="1" noEditPoints="1" noAdjustHandles="1" noChangeArrowheads="1" noChangeShapeType="1" noTextEdit="1"/>
              </p:cNvSpPr>
              <p:nvPr/>
            </p:nvSpPr>
            <p:spPr>
              <a:xfrm>
                <a:off x="4628881" y="5502435"/>
                <a:ext cx="605999" cy="246221"/>
              </a:xfrm>
              <a:prstGeom prst="rect">
                <a:avLst/>
              </a:prstGeom>
              <a:blipFill>
                <a:blip r:embed="rId5"/>
                <a:stretch>
                  <a:fillRect/>
                </a:stretch>
              </a:blipFill>
            </p:spPr>
            <p:txBody>
              <a:bodyPr/>
              <a:lstStyle/>
              <a:p>
                <a:r>
                  <a:rPr lang="ko-KR" altLang="en-US">
                    <a:noFill/>
                  </a:rPr>
                  <a:t> </a:t>
                </a:r>
              </a:p>
            </p:txBody>
          </p:sp>
        </mc:Fallback>
      </mc:AlternateContent>
      <p:cxnSp>
        <p:nvCxnSpPr>
          <p:cNvPr id="12" name="직선 연결선 11"/>
          <p:cNvCxnSpPr>
            <a:endCxn id="10" idx="1"/>
          </p:cNvCxnSpPr>
          <p:nvPr/>
        </p:nvCxnSpPr>
        <p:spPr bwMode="auto">
          <a:xfrm flipV="1">
            <a:off x="3491880" y="5625546"/>
            <a:ext cx="1137001" cy="17962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직선 연결선 13"/>
          <p:cNvCxnSpPr>
            <a:stCxn id="10" idx="3"/>
          </p:cNvCxnSpPr>
          <p:nvPr/>
        </p:nvCxnSpPr>
        <p:spPr bwMode="auto">
          <a:xfrm>
            <a:off x="5234880" y="5625546"/>
            <a:ext cx="1137000" cy="17962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직선 연결선 15"/>
          <p:cNvCxnSpPr>
            <a:endCxn id="9" idx="1"/>
          </p:cNvCxnSpPr>
          <p:nvPr/>
        </p:nvCxnSpPr>
        <p:spPr bwMode="auto">
          <a:xfrm>
            <a:off x="3491880" y="6165207"/>
            <a:ext cx="356086" cy="202277"/>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직선 연결선 17"/>
          <p:cNvCxnSpPr>
            <a:stCxn id="9" idx="3"/>
          </p:cNvCxnSpPr>
          <p:nvPr/>
        </p:nvCxnSpPr>
        <p:spPr bwMode="auto">
          <a:xfrm flipV="1">
            <a:off x="4575793" y="6165207"/>
            <a:ext cx="356087" cy="202277"/>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mc:AlternateContent xmlns:mc="http://schemas.openxmlformats.org/markup-compatibility/2006" xmlns:a14="http://schemas.microsoft.com/office/drawing/2010/main">
        <mc:Choice Requires="a14">
          <p:sp>
            <p:nvSpPr>
              <p:cNvPr id="20" name="직사각형 19"/>
              <p:cNvSpPr/>
              <p:nvPr/>
            </p:nvSpPr>
            <p:spPr bwMode="auto">
              <a:xfrm>
                <a:off x="5831880" y="5805264"/>
                <a:ext cx="540000" cy="360000"/>
              </a:xfrm>
              <a:prstGeom prst="rect">
                <a:avLst/>
              </a:prstGeom>
              <a:solidFill>
                <a:schemeClr val="accent2">
                  <a:lumMod val="40000"/>
                  <a:lumOff val="6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14:m>
                  <m:oMathPara xmlns:m="http://schemas.openxmlformats.org/officeDocument/2006/math">
                    <m:oMathParaPr>
                      <m:jc m:val="centerGroup"/>
                    </m:oMathParaPr>
                    <m:oMath xmlns:m="http://schemas.openxmlformats.org/officeDocument/2006/math">
                      <m:sSub>
                        <m:sSubPr>
                          <m:ctrlPr>
                            <a:rPr kumimoji="0" lang="en-US" altLang="ko-KR" sz="1200" b="0" i="1" u="none" strike="noStrike" cap="none" normalizeH="0" baseline="0" smtClean="0">
                              <a:ln>
                                <a:noFill/>
                              </a:ln>
                              <a:solidFill>
                                <a:schemeClr val="tx1"/>
                              </a:solidFill>
                              <a:effectLst/>
                              <a:latin typeface="Cambria Math" panose="02040503050406030204" pitchFamily="18" charset="0"/>
                            </a:rPr>
                          </m:ctrlPr>
                        </m:sSubPr>
                        <m:e>
                          <m:r>
                            <a:rPr kumimoji="0" lang="en-US" altLang="ko-KR" sz="1200" b="0" i="1" u="none" strike="noStrike" cap="none" normalizeH="0" baseline="0" smtClean="0">
                              <a:ln>
                                <a:noFill/>
                              </a:ln>
                              <a:solidFill>
                                <a:schemeClr val="tx1"/>
                              </a:solidFill>
                              <a:effectLst/>
                              <a:latin typeface="Cambria Math" panose="02040503050406030204" pitchFamily="18" charset="0"/>
                            </a:rPr>
                            <m:t>𝑁</m:t>
                          </m:r>
                        </m:e>
                        <m:sub>
                          <m:r>
                            <a:rPr kumimoji="0" lang="en-US" altLang="ko-KR" sz="1200" b="0" i="1" u="none" strike="noStrike" cap="none" normalizeH="0" baseline="0" smtClean="0">
                              <a:ln>
                                <a:noFill/>
                              </a:ln>
                              <a:solidFill>
                                <a:schemeClr val="tx1"/>
                              </a:solidFill>
                              <a:effectLst/>
                              <a:latin typeface="Cambria Math" panose="02040503050406030204" pitchFamily="18" charset="0"/>
                            </a:rPr>
                            <m:t>𝑝𝑎𝑟</m:t>
                          </m:r>
                        </m:sub>
                      </m:sSub>
                    </m:oMath>
                  </m:oMathPara>
                </a14:m>
                <a:endParaRPr kumimoji="0" lang="ko-KR" altLang="en-US" sz="1200" b="0" i="0" u="none" strike="noStrike" cap="none" normalizeH="0" baseline="0" dirty="0" smtClean="0">
                  <a:ln>
                    <a:noFill/>
                  </a:ln>
                  <a:solidFill>
                    <a:schemeClr val="tx1"/>
                  </a:solidFill>
                  <a:effectLst/>
                  <a:latin typeface="Times New Roman" panose="02020603050405020304" pitchFamily="18" charset="0"/>
                </a:endParaRPr>
              </a:p>
            </p:txBody>
          </p:sp>
        </mc:Choice>
        <mc:Fallback xmlns="">
          <p:sp>
            <p:nvSpPr>
              <p:cNvPr id="20" name="직사각형 19"/>
              <p:cNvSpPr>
                <a:spLocks noRot="1" noChangeAspect="1" noMove="1" noResize="1" noEditPoints="1" noAdjustHandles="1" noChangeArrowheads="1" noChangeShapeType="1" noTextEdit="1"/>
              </p:cNvSpPr>
              <p:nvPr/>
            </p:nvSpPr>
            <p:spPr bwMode="auto">
              <a:xfrm>
                <a:off x="5831880" y="5805264"/>
                <a:ext cx="540000" cy="360000"/>
              </a:xfrm>
              <a:prstGeom prst="rect">
                <a:avLst/>
              </a:prstGeom>
              <a:blipFill>
                <a:blip r:embed="rId6"/>
                <a:stretch>
                  <a:fillRect/>
                </a:stretch>
              </a:blipFill>
              <a:ln w="12700" cap="flat" cmpd="sng" algn="ctr">
                <a:solidFill>
                  <a:schemeClr val="tx1"/>
                </a:solidFill>
                <a:prstDash val="solid"/>
                <a:round/>
                <a:headEnd type="none" w="sm" len="sm"/>
                <a:tailEnd type="none" w="sm" len="sm"/>
              </a:ln>
              <a:effectLst/>
              <a:extLst/>
            </p:spPr>
            <p:txBody>
              <a:bodyPr/>
              <a:lstStyle/>
              <a:p>
                <a:r>
                  <a:rPr lang="ko-KR" altLang="en-US">
                    <a:noFill/>
                  </a:rPr>
                  <a:t> </a:t>
                </a:r>
              </a:p>
            </p:txBody>
          </p:sp>
        </mc:Fallback>
      </mc:AlternateContent>
      <mc:AlternateContent xmlns:mc="http://schemas.openxmlformats.org/markup-compatibility/2006" xmlns:a14="http://schemas.microsoft.com/office/drawing/2010/main">
        <mc:Choice Requires="a14">
          <p:sp>
            <p:nvSpPr>
              <p:cNvPr id="21" name="직사각형 20"/>
              <p:cNvSpPr/>
              <p:nvPr/>
            </p:nvSpPr>
            <p:spPr bwMode="auto">
              <a:xfrm>
                <a:off x="5291880" y="5805264"/>
                <a:ext cx="540000" cy="360000"/>
              </a:xfrm>
              <a:prstGeom prst="rect">
                <a:avLst/>
              </a:prstGeom>
              <a:solidFill>
                <a:schemeClr val="bg1">
                  <a:lumMod val="85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14:m>
                  <m:oMathPara xmlns:m="http://schemas.openxmlformats.org/officeDocument/2006/math">
                    <m:oMathParaPr>
                      <m:jc m:val="centerGroup"/>
                    </m:oMathParaPr>
                    <m:oMath xmlns:m="http://schemas.openxmlformats.org/officeDocument/2006/math">
                      <m:sSub>
                        <m:sSubPr>
                          <m:ctrlPr>
                            <a:rPr kumimoji="0" lang="en-US" altLang="ko-KR" sz="1200" b="0" i="1" u="none" strike="noStrike" cap="none" normalizeH="0" baseline="0" smtClean="0">
                              <a:ln>
                                <a:noFill/>
                              </a:ln>
                              <a:solidFill>
                                <a:schemeClr val="tx1"/>
                              </a:solidFill>
                              <a:effectLst/>
                              <a:latin typeface="Cambria Math" panose="02040503050406030204" pitchFamily="18" charset="0"/>
                            </a:rPr>
                          </m:ctrlPr>
                        </m:sSubPr>
                        <m:e>
                          <m:r>
                            <a:rPr kumimoji="0" lang="en-US" altLang="ko-KR" sz="1200" b="0" i="1" u="none" strike="noStrike" cap="none" normalizeH="0" baseline="0" smtClean="0">
                              <a:ln>
                                <a:noFill/>
                              </a:ln>
                              <a:solidFill>
                                <a:schemeClr val="tx1"/>
                              </a:solidFill>
                              <a:effectLst/>
                              <a:latin typeface="Cambria Math" panose="02040503050406030204" pitchFamily="18" charset="0"/>
                            </a:rPr>
                            <m:t>𝑁</m:t>
                          </m:r>
                        </m:e>
                        <m:sub>
                          <m:r>
                            <a:rPr kumimoji="0" lang="en-US" altLang="ko-KR" sz="1200" b="0" i="1" u="none" strike="noStrike" cap="none" normalizeH="0" baseline="0" smtClean="0">
                              <a:ln>
                                <a:noFill/>
                              </a:ln>
                              <a:solidFill>
                                <a:schemeClr val="tx1"/>
                              </a:solidFill>
                              <a:effectLst/>
                              <a:latin typeface="Cambria Math" panose="02040503050406030204" pitchFamily="18" charset="0"/>
                            </a:rPr>
                            <m:t>𝑧𝑒𝑟𝑜</m:t>
                          </m:r>
                        </m:sub>
                      </m:sSub>
                    </m:oMath>
                  </m:oMathPara>
                </a14:m>
                <a:endParaRPr kumimoji="0" lang="ko-KR" altLang="en-US" sz="1200" b="0" i="0" u="none" strike="noStrike" cap="none" normalizeH="0" baseline="0" dirty="0" smtClean="0">
                  <a:ln>
                    <a:noFill/>
                  </a:ln>
                  <a:solidFill>
                    <a:schemeClr val="tx1"/>
                  </a:solidFill>
                  <a:effectLst/>
                  <a:latin typeface="Times New Roman" panose="02020603050405020304" pitchFamily="18" charset="0"/>
                </a:endParaRPr>
              </a:p>
            </p:txBody>
          </p:sp>
        </mc:Choice>
        <mc:Fallback xmlns="">
          <p:sp>
            <p:nvSpPr>
              <p:cNvPr id="21" name="직사각형 20"/>
              <p:cNvSpPr>
                <a:spLocks noRot="1" noChangeAspect="1" noMove="1" noResize="1" noEditPoints="1" noAdjustHandles="1" noChangeArrowheads="1" noChangeShapeType="1" noTextEdit="1"/>
              </p:cNvSpPr>
              <p:nvPr/>
            </p:nvSpPr>
            <p:spPr bwMode="auto">
              <a:xfrm>
                <a:off x="5291880" y="5805264"/>
                <a:ext cx="540000" cy="360000"/>
              </a:xfrm>
              <a:prstGeom prst="rect">
                <a:avLst/>
              </a:prstGeom>
              <a:blipFill>
                <a:blip r:embed="rId7"/>
                <a:stretch>
                  <a:fillRect/>
                </a:stretch>
              </a:blipFill>
              <a:ln w="12700" cap="flat" cmpd="sng" algn="ctr">
                <a:solidFill>
                  <a:schemeClr val="tx1"/>
                </a:solidFill>
                <a:prstDash val="solid"/>
                <a:round/>
                <a:headEnd type="none" w="sm" len="sm"/>
                <a:tailEnd type="none" w="sm" len="sm"/>
              </a:ln>
              <a:effectLst/>
              <a:extLst/>
            </p:spPr>
            <p:txBody>
              <a:bodyPr/>
              <a:lstStyle/>
              <a:p>
                <a:r>
                  <a:rPr lang="ko-KR" altLang="en-US">
                    <a:noFill/>
                  </a:rPr>
                  <a:t> </a:t>
                </a:r>
              </a:p>
            </p:txBody>
          </p:sp>
        </mc:Fallback>
      </mc:AlternateContent>
    </p:spTree>
    <p:extLst>
      <p:ext uri="{BB962C8B-B14F-4D97-AF65-F5344CB8AC3E}">
        <p14:creationId xmlns:p14="http://schemas.microsoft.com/office/powerpoint/2010/main" val="28838757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Information Reconciliation (2/3)</a:t>
            </a:r>
            <a:endParaRPr lang="ko-KR" altLang="en-US" dirty="0"/>
          </a:p>
        </p:txBody>
      </p:sp>
      <mc:AlternateContent xmlns:mc="http://schemas.openxmlformats.org/markup-compatibility/2006" xmlns:a14="http://schemas.microsoft.com/office/drawing/2010/main">
        <mc:Choice Requires="a14">
          <p:sp>
            <p:nvSpPr>
              <p:cNvPr id="3" name="내용 개체 틀 2"/>
              <p:cNvSpPr>
                <a:spLocks noGrp="1"/>
              </p:cNvSpPr>
              <p:nvPr>
                <p:ph idx="1"/>
              </p:nvPr>
            </p:nvSpPr>
            <p:spPr>
              <a:xfrm>
                <a:off x="685800" y="1981200"/>
                <a:ext cx="8206680" cy="4114800"/>
              </a:xfrm>
            </p:spPr>
            <p:txBody>
              <a:bodyPr/>
              <a:lstStyle/>
              <a:p>
                <a:r>
                  <a:rPr lang="en-US" altLang="ko-KR" sz="2800" dirty="0" smtClean="0"/>
                  <a:t>BCH code based reconciliation</a:t>
                </a:r>
              </a:p>
              <a:p>
                <a:pPr marL="914400" lvl="1" indent="-457200">
                  <a:buFont typeface="+mj-lt"/>
                  <a:buAutoNum type="arabicParenR" startAt="5"/>
                </a:pPr>
                <a:r>
                  <a:rPr lang="en-US" altLang="ko-KR" sz="2400" dirty="0" smtClean="0"/>
                  <a:t>Else, repeat from 3) with increased </a:t>
                </a:r>
                <a14:m>
                  <m:oMath xmlns:m="http://schemas.openxmlformats.org/officeDocument/2006/math">
                    <m:r>
                      <a:rPr lang="en-US" altLang="ko-KR" sz="2400" b="0" i="1" smtClean="0">
                        <a:latin typeface="Cambria Math" panose="02040503050406030204" pitchFamily="18" charset="0"/>
                      </a:rPr>
                      <m:t>𝑚</m:t>
                    </m:r>
                  </m:oMath>
                </a14:m>
                <a:r>
                  <a:rPr lang="en-US" altLang="ko-KR" sz="2400" dirty="0" smtClean="0"/>
                  <a:t> by one</a:t>
                </a:r>
              </a:p>
              <a:p>
                <a:pPr marL="914400" lvl="1" indent="-457200">
                  <a:buFont typeface="+mj-lt"/>
                  <a:buAutoNum type="arabicParenR" startAt="5"/>
                </a:pPr>
                <a:endParaRPr lang="en-US" altLang="ko-KR" sz="2400" dirty="0"/>
              </a:p>
              <a:p>
                <a:pPr marL="914400" lvl="1" indent="-457200">
                  <a:buFont typeface="+mj-lt"/>
                  <a:buAutoNum type="arabicParenR" startAt="5"/>
                </a:pPr>
                <a:endParaRPr lang="en-US" altLang="ko-KR" sz="2400" dirty="0" smtClean="0"/>
              </a:p>
              <a:p>
                <a:pPr marL="914400" lvl="1" indent="-457200">
                  <a:buFont typeface="+mj-lt"/>
                  <a:buAutoNum type="arabicParenR" startAt="5"/>
                </a:pPr>
                <a:endParaRPr lang="en-US" altLang="ko-KR" sz="2400" dirty="0"/>
              </a:p>
              <a:p>
                <a:pPr marL="914400" lvl="1" indent="-457200">
                  <a:buFont typeface="+mj-lt"/>
                  <a:buAutoNum type="arabicParenR" startAt="5"/>
                </a:pPr>
                <a:endParaRPr lang="en-US" altLang="ko-KR" sz="2400" dirty="0" smtClean="0"/>
              </a:p>
              <a:p>
                <a:pPr marL="914400" lvl="1" indent="-457200">
                  <a:buFont typeface="+mj-lt"/>
                  <a:buAutoNum type="arabicParenR" startAt="5"/>
                </a:pPr>
                <a:endParaRPr lang="en-US" altLang="ko-KR" sz="2400" dirty="0"/>
              </a:p>
              <a:p>
                <a:pPr marL="914400" lvl="1" indent="-457200">
                  <a:buFont typeface="+mj-lt"/>
                  <a:buAutoNum type="arabicParenR" startAt="5"/>
                </a:pPr>
                <a:r>
                  <a:rPr lang="en-US" altLang="ko-KR" sz="2400" dirty="0" smtClean="0"/>
                  <a:t>Encode </a:t>
                </a:r>
                <a:r>
                  <a:rPr lang="en-US" altLang="ko-KR" sz="2400" dirty="0"/>
                  <a:t>the extended message with systematic (</a:t>
                </a:r>
                <a14:m>
                  <m:oMath xmlns:m="http://schemas.openxmlformats.org/officeDocument/2006/math">
                    <m:r>
                      <a:rPr lang="en-US" altLang="ko-KR" sz="2400" i="1">
                        <a:latin typeface="Cambria Math" panose="02040503050406030204" pitchFamily="18" charset="0"/>
                      </a:rPr>
                      <m:t>𝑛</m:t>
                    </m:r>
                    <m:r>
                      <a:rPr lang="en-US" altLang="ko-KR" sz="2400" i="1">
                        <a:latin typeface="Cambria Math" panose="02040503050406030204" pitchFamily="18" charset="0"/>
                      </a:rPr>
                      <m:t>,</m:t>
                    </m:r>
                    <m:r>
                      <a:rPr lang="en-US" altLang="ko-KR" sz="2400" i="1">
                        <a:latin typeface="Cambria Math" panose="02040503050406030204" pitchFamily="18" charset="0"/>
                      </a:rPr>
                      <m:t>𝑘</m:t>
                    </m:r>
                    <m:r>
                      <a:rPr lang="en-US" altLang="ko-KR" sz="2400" i="1">
                        <a:latin typeface="Cambria Math" panose="02040503050406030204" pitchFamily="18" charset="0"/>
                      </a:rPr>
                      <m:t>,</m:t>
                    </m:r>
                    <m:r>
                      <a:rPr lang="en-US" altLang="ko-KR" sz="2400" i="1">
                        <a:latin typeface="Cambria Math" panose="02040503050406030204" pitchFamily="18" charset="0"/>
                      </a:rPr>
                      <m:t>𝑡</m:t>
                    </m:r>
                  </m:oMath>
                </a14:m>
                <a:r>
                  <a:rPr lang="en-US" altLang="ko-KR" sz="2400" dirty="0" smtClean="0"/>
                  <a:t>) BCH code</a:t>
                </a:r>
              </a:p>
              <a:p>
                <a:pPr marL="457200" lvl="1" indent="0" algn="ctr">
                  <a:buNone/>
                </a:pPr>
                <a14:m>
                  <m:oMath xmlns:m="http://schemas.openxmlformats.org/officeDocument/2006/math">
                    <m:r>
                      <a:rPr lang="en-US" altLang="ko-KR" sz="2000" i="1">
                        <a:latin typeface="Cambria Math" panose="02040503050406030204" pitchFamily="18" charset="0"/>
                      </a:rPr>
                      <m:t>𝑛</m:t>
                    </m:r>
                    <m:r>
                      <a:rPr lang="en-US" altLang="ko-KR" sz="2000" i="1">
                        <a:latin typeface="Cambria Math" panose="02040503050406030204" pitchFamily="18" charset="0"/>
                      </a:rPr>
                      <m:t>=</m:t>
                    </m:r>
                    <m:sSub>
                      <m:sSubPr>
                        <m:ctrlPr>
                          <a:rPr lang="en-US" altLang="ko-KR" sz="2000" i="1">
                            <a:latin typeface="Cambria Math" panose="02040503050406030204" pitchFamily="18" charset="0"/>
                          </a:rPr>
                        </m:ctrlPr>
                      </m:sSubPr>
                      <m:e>
                        <m:r>
                          <a:rPr lang="en-US" altLang="ko-KR" sz="2000" i="1">
                            <a:latin typeface="Cambria Math" panose="02040503050406030204" pitchFamily="18" charset="0"/>
                          </a:rPr>
                          <m:t>𝑁</m:t>
                        </m:r>
                      </m:e>
                      <m:sub>
                        <m:r>
                          <a:rPr lang="en-US" altLang="ko-KR" sz="2000" i="1">
                            <a:latin typeface="Cambria Math" panose="02040503050406030204" pitchFamily="18" charset="0"/>
                          </a:rPr>
                          <m:t>𝑠𝑒𝑞</m:t>
                        </m:r>
                      </m:sub>
                    </m:sSub>
                    <m:r>
                      <a:rPr lang="en-US" altLang="ko-KR" sz="2000" i="1">
                        <a:latin typeface="Cambria Math" panose="02040503050406030204" pitchFamily="18" charset="0"/>
                      </a:rPr>
                      <m:t>+</m:t>
                    </m:r>
                    <m:sSub>
                      <m:sSubPr>
                        <m:ctrlPr>
                          <a:rPr lang="en-US" altLang="ko-KR" sz="2000" i="1">
                            <a:latin typeface="Cambria Math" panose="02040503050406030204" pitchFamily="18" charset="0"/>
                          </a:rPr>
                        </m:ctrlPr>
                      </m:sSubPr>
                      <m:e>
                        <m:r>
                          <a:rPr lang="en-US" altLang="ko-KR" sz="2000" i="1">
                            <a:latin typeface="Cambria Math" panose="02040503050406030204" pitchFamily="18" charset="0"/>
                          </a:rPr>
                          <m:t>𝑁</m:t>
                        </m:r>
                      </m:e>
                      <m:sub>
                        <m:r>
                          <a:rPr lang="en-US" altLang="ko-KR" sz="2000" i="1">
                            <a:latin typeface="Cambria Math" panose="02040503050406030204" pitchFamily="18" charset="0"/>
                          </a:rPr>
                          <m:t>𝑧𝑒𝑟𝑜</m:t>
                        </m:r>
                      </m:sub>
                    </m:sSub>
                    <m:r>
                      <a:rPr lang="en-US" altLang="ko-KR" sz="2000" i="1">
                        <a:latin typeface="Cambria Math" panose="02040503050406030204" pitchFamily="18" charset="0"/>
                      </a:rPr>
                      <m:t>+</m:t>
                    </m:r>
                    <m:sSub>
                      <m:sSubPr>
                        <m:ctrlPr>
                          <a:rPr lang="en-US" altLang="ko-KR" sz="2000" i="1">
                            <a:latin typeface="Cambria Math" panose="02040503050406030204" pitchFamily="18" charset="0"/>
                          </a:rPr>
                        </m:ctrlPr>
                      </m:sSubPr>
                      <m:e>
                        <m:r>
                          <a:rPr lang="en-US" altLang="ko-KR" sz="2000" i="1">
                            <a:latin typeface="Cambria Math" panose="02040503050406030204" pitchFamily="18" charset="0"/>
                          </a:rPr>
                          <m:t>𝑁</m:t>
                        </m:r>
                      </m:e>
                      <m:sub>
                        <m:r>
                          <a:rPr lang="en-US" altLang="ko-KR" sz="2000" i="1">
                            <a:latin typeface="Cambria Math" panose="02040503050406030204" pitchFamily="18" charset="0"/>
                          </a:rPr>
                          <m:t>𝑝𝑎𝑟</m:t>
                        </m:r>
                      </m:sub>
                    </m:sSub>
                  </m:oMath>
                </a14:m>
                <a:r>
                  <a:rPr lang="en-US" altLang="ko-KR" sz="2000" dirty="0"/>
                  <a:t>,  </a:t>
                </a:r>
                <a14:m>
                  <m:oMath xmlns:m="http://schemas.openxmlformats.org/officeDocument/2006/math">
                    <m:r>
                      <a:rPr lang="en-US" altLang="ko-KR" sz="2000" i="1">
                        <a:latin typeface="Cambria Math" panose="02040503050406030204" pitchFamily="18" charset="0"/>
                      </a:rPr>
                      <m:t>𝑘</m:t>
                    </m:r>
                    <m:r>
                      <a:rPr lang="en-US" altLang="ko-KR" sz="2000" i="1">
                        <a:latin typeface="Cambria Math" panose="02040503050406030204" pitchFamily="18" charset="0"/>
                      </a:rPr>
                      <m:t>=</m:t>
                    </m:r>
                    <m:sSub>
                      <m:sSubPr>
                        <m:ctrlPr>
                          <a:rPr lang="en-US" altLang="ko-KR" sz="2000" i="1">
                            <a:latin typeface="Cambria Math" panose="02040503050406030204" pitchFamily="18" charset="0"/>
                          </a:rPr>
                        </m:ctrlPr>
                      </m:sSubPr>
                      <m:e>
                        <m:r>
                          <a:rPr lang="en-US" altLang="ko-KR" sz="2000" i="1">
                            <a:latin typeface="Cambria Math" panose="02040503050406030204" pitchFamily="18" charset="0"/>
                          </a:rPr>
                          <m:t>𝑁</m:t>
                        </m:r>
                      </m:e>
                      <m:sub>
                        <m:r>
                          <a:rPr lang="en-US" altLang="ko-KR" sz="2000" i="1">
                            <a:latin typeface="Cambria Math" panose="02040503050406030204" pitchFamily="18" charset="0"/>
                          </a:rPr>
                          <m:t>𝑠𝑒𝑞</m:t>
                        </m:r>
                      </m:sub>
                    </m:sSub>
                    <m:r>
                      <a:rPr lang="en-US" altLang="ko-KR" sz="2000" i="1">
                        <a:latin typeface="Cambria Math" panose="02040503050406030204" pitchFamily="18" charset="0"/>
                      </a:rPr>
                      <m:t>+</m:t>
                    </m:r>
                    <m:sSub>
                      <m:sSubPr>
                        <m:ctrlPr>
                          <a:rPr lang="en-US" altLang="ko-KR" sz="2000" i="1">
                            <a:latin typeface="Cambria Math" panose="02040503050406030204" pitchFamily="18" charset="0"/>
                          </a:rPr>
                        </m:ctrlPr>
                      </m:sSubPr>
                      <m:e>
                        <m:r>
                          <a:rPr lang="en-US" altLang="ko-KR" sz="2000" i="1">
                            <a:latin typeface="Cambria Math" panose="02040503050406030204" pitchFamily="18" charset="0"/>
                          </a:rPr>
                          <m:t>𝑁</m:t>
                        </m:r>
                      </m:e>
                      <m:sub>
                        <m:r>
                          <a:rPr lang="en-US" altLang="ko-KR" sz="2000" i="1">
                            <a:latin typeface="Cambria Math" panose="02040503050406030204" pitchFamily="18" charset="0"/>
                          </a:rPr>
                          <m:t>𝑧𝑒𝑟𝑜</m:t>
                        </m:r>
                      </m:sub>
                    </m:sSub>
                  </m:oMath>
                </a14:m>
                <a:r>
                  <a:rPr lang="en-US" altLang="ko-KR" sz="2000" dirty="0"/>
                  <a:t>,  </a:t>
                </a:r>
                <a14:m>
                  <m:oMath xmlns:m="http://schemas.openxmlformats.org/officeDocument/2006/math">
                    <m:r>
                      <a:rPr lang="en-US" altLang="ko-KR" sz="2000" i="1">
                        <a:latin typeface="Cambria Math" panose="02040503050406030204" pitchFamily="18" charset="0"/>
                      </a:rPr>
                      <m:t>𝑡</m:t>
                    </m:r>
                    <m:r>
                      <a:rPr lang="en-US" altLang="ko-KR" sz="2000" i="1">
                        <a:latin typeface="Cambria Math" panose="02040503050406030204" pitchFamily="18" charset="0"/>
                      </a:rPr>
                      <m:t>=</m:t>
                    </m:r>
                    <m:sSub>
                      <m:sSubPr>
                        <m:ctrlPr>
                          <a:rPr lang="en-US" altLang="ko-KR" sz="2000" i="1" dirty="0">
                            <a:latin typeface="Cambria Math" panose="02040503050406030204" pitchFamily="18" charset="0"/>
                          </a:rPr>
                        </m:ctrlPr>
                      </m:sSubPr>
                      <m:e>
                        <m:acc>
                          <m:accPr>
                            <m:chr m:val="̂"/>
                            <m:ctrlPr>
                              <a:rPr lang="en-US" altLang="ko-KR" sz="2000" i="1">
                                <a:latin typeface="Cambria Math" panose="02040503050406030204" pitchFamily="18" charset="0"/>
                              </a:rPr>
                            </m:ctrlPr>
                          </m:accPr>
                          <m:e>
                            <m:r>
                              <a:rPr lang="en-US" altLang="ko-KR" sz="2000" i="1">
                                <a:latin typeface="Cambria Math" panose="02040503050406030204" pitchFamily="18" charset="0"/>
                              </a:rPr>
                              <m:t>𝑁</m:t>
                            </m:r>
                          </m:e>
                        </m:acc>
                      </m:e>
                      <m:sub>
                        <m:r>
                          <a:rPr lang="en-US" altLang="ko-KR" sz="2000" i="1" dirty="0">
                            <a:latin typeface="Cambria Math" panose="02040503050406030204" pitchFamily="18" charset="0"/>
                          </a:rPr>
                          <m:t>𝑒𝑟𝑟</m:t>
                        </m:r>
                      </m:sub>
                    </m:sSub>
                  </m:oMath>
                </a14:m>
                <a:r>
                  <a:rPr lang="en-US" altLang="ko-KR" sz="2000" dirty="0"/>
                  <a:t> </a:t>
                </a:r>
              </a:p>
              <a:p>
                <a:pPr lvl="1"/>
                <a:endParaRPr lang="en-US" altLang="ko-KR" sz="2400" dirty="0" smtClean="0"/>
              </a:p>
            </p:txBody>
          </p:sp>
        </mc:Choice>
        <mc:Fallback xmlns="">
          <p:sp>
            <p:nvSpPr>
              <p:cNvPr id="3" name="내용 개체 틀 2"/>
              <p:cNvSpPr>
                <a:spLocks noGrp="1" noRot="1" noChangeAspect="1" noMove="1" noResize="1" noEditPoints="1" noAdjustHandles="1" noChangeArrowheads="1" noChangeShapeType="1" noTextEdit="1"/>
              </p:cNvSpPr>
              <p:nvPr>
                <p:ph idx="1"/>
              </p:nvPr>
            </p:nvSpPr>
            <p:spPr>
              <a:xfrm>
                <a:off x="685800" y="1981200"/>
                <a:ext cx="8206680" cy="4114800"/>
              </a:xfrm>
              <a:blipFill rotWithShape="1">
                <a:blip r:embed="rId2"/>
                <a:stretch>
                  <a:fillRect l="-1337" t="-1481" b="-7852"/>
                </a:stretch>
              </a:blipFill>
            </p:spPr>
            <p:txBody>
              <a:bodyPr/>
              <a:lstStyle/>
              <a:p>
                <a:r>
                  <a:rPr lang="ko-KR" altLang="en-US">
                    <a:noFill/>
                  </a:rPr>
                  <a:t> </a:t>
                </a:r>
              </a:p>
            </p:txBody>
          </p:sp>
        </mc:Fallback>
      </mc:AlternateContent>
      <p:sp>
        <p:nvSpPr>
          <p:cNvPr id="4" name="날짜 개체 틀 3"/>
          <p:cNvSpPr>
            <a:spLocks noGrp="1"/>
          </p:cNvSpPr>
          <p:nvPr>
            <p:ph type="dt" sz="half" idx="10"/>
          </p:nvPr>
        </p:nvSpPr>
        <p:spPr>
          <a:xfrm>
            <a:off x="685800" y="378281"/>
            <a:ext cx="1600200" cy="215444"/>
          </a:xfrm>
        </p:spPr>
        <p:txBody>
          <a:bodyPr/>
          <a:lstStyle/>
          <a:p>
            <a:r>
              <a:rPr lang="en-US" altLang="ko-KR" smtClean="0"/>
              <a:t>Jan. 2016</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EAA70843-7CE7-4AC8-AE08-BF17C6F76979}" type="slidenum">
              <a:rPr lang="en-US" altLang="ko-KR" smtClean="0"/>
              <a:pPr/>
              <a:t>4</a:t>
            </a:fld>
            <a:endParaRPr lang="en-US" altLang="ko-KR"/>
          </a:p>
        </p:txBody>
      </p:sp>
      <mc:AlternateContent xmlns:mc="http://schemas.openxmlformats.org/markup-compatibility/2006" xmlns:a14="http://schemas.microsoft.com/office/drawing/2010/main">
        <mc:Choice Requires="a14">
          <p:sp>
            <p:nvSpPr>
              <p:cNvPr id="7" name="직사각형 6"/>
              <p:cNvSpPr/>
              <p:nvPr/>
            </p:nvSpPr>
            <p:spPr bwMode="auto">
              <a:xfrm>
                <a:off x="1692000" y="3285041"/>
                <a:ext cx="1800000" cy="3600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14:m>
                  <m:oMathPara xmlns:m="http://schemas.openxmlformats.org/officeDocument/2006/math">
                    <m:oMathParaPr>
                      <m:jc m:val="centerGroup"/>
                    </m:oMathParaPr>
                    <m:oMath xmlns:m="http://schemas.openxmlformats.org/officeDocument/2006/math">
                      <m:sSub>
                        <m:sSubPr>
                          <m:ctrlPr>
                            <a:rPr kumimoji="0" lang="en-US" altLang="ko-KR" sz="1200" b="0" i="1" u="none" strike="noStrike" cap="none" normalizeH="0" baseline="0" smtClean="0">
                              <a:ln>
                                <a:noFill/>
                              </a:ln>
                              <a:solidFill>
                                <a:schemeClr val="tx1"/>
                              </a:solidFill>
                              <a:effectLst/>
                              <a:latin typeface="Cambria Math" panose="02040503050406030204" pitchFamily="18" charset="0"/>
                            </a:rPr>
                          </m:ctrlPr>
                        </m:sSubPr>
                        <m:e>
                          <m:r>
                            <a:rPr kumimoji="0" lang="en-US" altLang="ko-KR" sz="1200" b="0" i="1" u="none" strike="noStrike" cap="none" normalizeH="0" baseline="0" smtClean="0">
                              <a:ln>
                                <a:noFill/>
                              </a:ln>
                              <a:solidFill>
                                <a:schemeClr val="tx1"/>
                              </a:solidFill>
                              <a:effectLst/>
                              <a:latin typeface="Cambria Math" panose="02040503050406030204" pitchFamily="18" charset="0"/>
                            </a:rPr>
                            <m:t>𝑁</m:t>
                          </m:r>
                        </m:e>
                        <m:sub>
                          <m:r>
                            <a:rPr kumimoji="0" lang="en-US" altLang="ko-KR" sz="1200" b="0" i="1" u="none" strike="noStrike" cap="none" normalizeH="0" baseline="0" smtClean="0">
                              <a:ln>
                                <a:noFill/>
                              </a:ln>
                              <a:solidFill>
                                <a:schemeClr val="tx1"/>
                              </a:solidFill>
                              <a:effectLst/>
                              <a:latin typeface="Cambria Math" panose="02040503050406030204" pitchFamily="18" charset="0"/>
                            </a:rPr>
                            <m:t>𝑠𝑒𝑞</m:t>
                          </m:r>
                        </m:sub>
                      </m:sSub>
                    </m:oMath>
                  </m:oMathPara>
                </a14:m>
                <a:endParaRPr kumimoji="0" lang="ko-KR" altLang="en-US" sz="1200" b="0" i="0" u="none" strike="noStrike" cap="none" normalizeH="0" baseline="0" dirty="0" smtClean="0">
                  <a:ln>
                    <a:noFill/>
                  </a:ln>
                  <a:solidFill>
                    <a:schemeClr val="tx1"/>
                  </a:solidFill>
                  <a:effectLst/>
                  <a:latin typeface="Times New Roman" panose="02020603050405020304" pitchFamily="18" charset="0"/>
                </a:endParaRPr>
              </a:p>
            </p:txBody>
          </p:sp>
        </mc:Choice>
        <mc:Fallback xmlns="">
          <p:sp>
            <p:nvSpPr>
              <p:cNvPr id="7" name="직사각형 6"/>
              <p:cNvSpPr>
                <a:spLocks noRot="1" noChangeAspect="1" noMove="1" noResize="1" noEditPoints="1" noAdjustHandles="1" noChangeArrowheads="1" noChangeShapeType="1" noTextEdit="1"/>
              </p:cNvSpPr>
              <p:nvPr/>
            </p:nvSpPr>
            <p:spPr bwMode="auto">
              <a:xfrm>
                <a:off x="1692000" y="3285041"/>
                <a:ext cx="1800000" cy="360000"/>
              </a:xfrm>
              <a:prstGeom prst="rect">
                <a:avLst/>
              </a:prstGeom>
              <a:blipFill rotWithShape="0">
                <a:blip r:embed="rId3"/>
                <a:stretch>
                  <a:fillRect/>
                </a:stretch>
              </a:blip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ko-KR" altLang="en-US">
                    <a:noFill/>
                  </a:rPr>
                  <a:t> </a:t>
                </a:r>
              </a:p>
            </p:txBody>
          </p:sp>
        </mc:Fallback>
      </mc:AlternateContent>
      <p:sp>
        <p:nvSpPr>
          <p:cNvPr id="9" name="직사각형 8"/>
          <p:cNvSpPr/>
          <p:nvPr/>
        </p:nvSpPr>
        <p:spPr bwMode="auto">
          <a:xfrm>
            <a:off x="1692000" y="3284944"/>
            <a:ext cx="1440000" cy="360040"/>
          </a:xfrm>
          <a:prstGeom prst="rect">
            <a:avLst/>
          </a:prstGeom>
          <a:noFill/>
          <a:ln w="12700" cap="flat" cmpd="sng" algn="ctr">
            <a:solidFill>
              <a:schemeClr val="tx1"/>
            </a:solidFill>
            <a:prstDash val="dash"/>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anose="02020603050405020304" pitchFamily="18" charset="0"/>
            </a:endParaRPr>
          </a:p>
        </p:txBody>
      </p:sp>
      <mc:AlternateContent xmlns:mc="http://schemas.openxmlformats.org/markup-compatibility/2006" xmlns:a14="http://schemas.microsoft.com/office/drawing/2010/main">
        <mc:Choice Requires="a14">
          <p:sp>
            <p:nvSpPr>
              <p:cNvPr id="10" name="TextBox 9"/>
              <p:cNvSpPr txBox="1"/>
              <p:nvPr/>
            </p:nvSpPr>
            <p:spPr>
              <a:xfrm>
                <a:off x="2048086" y="3724150"/>
                <a:ext cx="727827" cy="24622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p>
                        <m:sSupPr>
                          <m:ctrlPr>
                            <a:rPr lang="en-US" altLang="ko-KR" sz="1000" b="0" i="1" smtClean="0">
                              <a:latin typeface="Cambria Math" panose="02040503050406030204" pitchFamily="18" charset="0"/>
                            </a:rPr>
                          </m:ctrlPr>
                        </m:sSupPr>
                        <m:e>
                          <m:r>
                            <a:rPr lang="en-US" altLang="ko-KR" sz="1000" b="0" i="1" smtClean="0">
                              <a:latin typeface="Cambria Math" panose="02040503050406030204" pitchFamily="18" charset="0"/>
                            </a:rPr>
                            <m:t>2</m:t>
                          </m:r>
                        </m:e>
                        <m:sup>
                          <m:r>
                            <a:rPr lang="en-US" altLang="ko-KR" sz="1000" b="0" i="1" smtClean="0">
                              <a:latin typeface="Cambria Math" panose="02040503050406030204" pitchFamily="18" charset="0"/>
                            </a:rPr>
                            <m:t>𝑚</m:t>
                          </m:r>
                          <m:r>
                            <a:rPr lang="en-US" altLang="ko-KR" sz="1000" b="0" i="1" smtClean="0">
                              <a:latin typeface="Cambria Math" panose="02040503050406030204" pitchFamily="18" charset="0"/>
                            </a:rPr>
                            <m:t>−1</m:t>
                          </m:r>
                        </m:sup>
                      </m:sSup>
                      <m:r>
                        <a:rPr lang="en-US" altLang="ko-KR" sz="1000" b="0" i="1" smtClean="0">
                          <a:latin typeface="Cambria Math" panose="02040503050406030204" pitchFamily="18" charset="0"/>
                        </a:rPr>
                        <m:t>−1</m:t>
                      </m:r>
                    </m:oMath>
                  </m:oMathPara>
                </a14:m>
                <a:endParaRPr lang="ko-KR" altLang="en-US" sz="1000" dirty="0"/>
              </a:p>
            </p:txBody>
          </p:sp>
        </mc:Choice>
        <mc:Fallback xmlns="">
          <p:sp>
            <p:nvSpPr>
              <p:cNvPr id="10" name="TextBox 9"/>
              <p:cNvSpPr txBox="1">
                <a:spLocks noRot="1" noChangeAspect="1" noMove="1" noResize="1" noEditPoints="1" noAdjustHandles="1" noChangeArrowheads="1" noChangeShapeType="1" noTextEdit="1"/>
              </p:cNvSpPr>
              <p:nvPr/>
            </p:nvSpPr>
            <p:spPr>
              <a:xfrm>
                <a:off x="2048086" y="3724150"/>
                <a:ext cx="727827" cy="246221"/>
              </a:xfrm>
              <a:prstGeom prst="rect">
                <a:avLst/>
              </a:prstGeom>
              <a:blipFill rotWithShape="0">
                <a:blip r:embed="rId4"/>
                <a:stretch>
                  <a:fillRect/>
                </a:stretch>
              </a:blipFill>
            </p:spPr>
            <p:txBody>
              <a:bodyPr/>
              <a:lstStyle/>
              <a:p>
                <a:r>
                  <a:rPr lang="ko-KR" altLang="en-US">
                    <a:noFill/>
                  </a:rPr>
                  <a:t> </a:t>
                </a:r>
              </a:p>
            </p:txBody>
          </p:sp>
        </mc:Fallback>
      </mc:AlternateContent>
      <mc:AlternateContent xmlns:mc="http://schemas.openxmlformats.org/markup-compatibility/2006" xmlns:a14="http://schemas.microsoft.com/office/drawing/2010/main">
        <mc:Choice Requires="a14">
          <p:sp>
            <p:nvSpPr>
              <p:cNvPr id="11" name="TextBox 10"/>
              <p:cNvSpPr txBox="1"/>
              <p:nvPr/>
            </p:nvSpPr>
            <p:spPr>
              <a:xfrm>
                <a:off x="2829001" y="2982212"/>
                <a:ext cx="605999" cy="24622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p>
                        <m:sSupPr>
                          <m:ctrlPr>
                            <a:rPr lang="en-US" altLang="ko-KR" sz="1000" b="0" i="1" smtClean="0">
                              <a:latin typeface="Cambria Math" panose="02040503050406030204" pitchFamily="18" charset="0"/>
                            </a:rPr>
                          </m:ctrlPr>
                        </m:sSupPr>
                        <m:e>
                          <m:r>
                            <a:rPr lang="en-US" altLang="ko-KR" sz="1000" b="0" i="1" smtClean="0">
                              <a:latin typeface="Cambria Math" panose="02040503050406030204" pitchFamily="18" charset="0"/>
                            </a:rPr>
                            <m:t>2</m:t>
                          </m:r>
                        </m:e>
                        <m:sup>
                          <m:r>
                            <a:rPr lang="en-US" altLang="ko-KR" sz="1000" b="0" i="1" smtClean="0">
                              <a:latin typeface="Cambria Math" panose="02040503050406030204" pitchFamily="18" charset="0"/>
                            </a:rPr>
                            <m:t>𝑚</m:t>
                          </m:r>
                        </m:sup>
                      </m:sSup>
                      <m:r>
                        <a:rPr lang="en-US" altLang="ko-KR" sz="1000" b="0" i="1" smtClean="0">
                          <a:latin typeface="Cambria Math" panose="02040503050406030204" pitchFamily="18" charset="0"/>
                        </a:rPr>
                        <m:t>−1</m:t>
                      </m:r>
                    </m:oMath>
                  </m:oMathPara>
                </a14:m>
                <a:endParaRPr lang="ko-KR" altLang="en-US" sz="1000" dirty="0"/>
              </a:p>
            </p:txBody>
          </p:sp>
        </mc:Choice>
        <mc:Fallback xmlns="">
          <p:sp>
            <p:nvSpPr>
              <p:cNvPr id="11" name="TextBox 10"/>
              <p:cNvSpPr txBox="1">
                <a:spLocks noRot="1" noChangeAspect="1" noMove="1" noResize="1" noEditPoints="1" noAdjustHandles="1" noChangeArrowheads="1" noChangeShapeType="1" noTextEdit="1"/>
              </p:cNvSpPr>
              <p:nvPr/>
            </p:nvSpPr>
            <p:spPr>
              <a:xfrm>
                <a:off x="2829001" y="2982212"/>
                <a:ext cx="605999" cy="246221"/>
              </a:xfrm>
              <a:prstGeom prst="rect">
                <a:avLst/>
              </a:prstGeom>
              <a:blipFill rotWithShape="0">
                <a:blip r:embed="rId5"/>
                <a:stretch>
                  <a:fillRect/>
                </a:stretch>
              </a:blipFill>
            </p:spPr>
            <p:txBody>
              <a:bodyPr/>
              <a:lstStyle/>
              <a:p>
                <a:r>
                  <a:rPr lang="ko-KR" altLang="en-US">
                    <a:noFill/>
                  </a:rPr>
                  <a:t> </a:t>
                </a:r>
              </a:p>
            </p:txBody>
          </p:sp>
        </mc:Fallback>
      </mc:AlternateContent>
      <p:cxnSp>
        <p:nvCxnSpPr>
          <p:cNvPr id="12" name="직선 연결선 11"/>
          <p:cNvCxnSpPr>
            <a:endCxn id="11" idx="1"/>
          </p:cNvCxnSpPr>
          <p:nvPr/>
        </p:nvCxnSpPr>
        <p:spPr bwMode="auto">
          <a:xfrm flipV="1">
            <a:off x="1692000" y="3105323"/>
            <a:ext cx="1137001" cy="17962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 name="직선 연결선 12"/>
          <p:cNvCxnSpPr>
            <a:stCxn id="11" idx="3"/>
          </p:cNvCxnSpPr>
          <p:nvPr/>
        </p:nvCxnSpPr>
        <p:spPr bwMode="auto">
          <a:xfrm>
            <a:off x="3435000" y="3105323"/>
            <a:ext cx="1137000" cy="17962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직선 연결선 13"/>
          <p:cNvCxnSpPr>
            <a:endCxn id="10" idx="1"/>
          </p:cNvCxnSpPr>
          <p:nvPr/>
        </p:nvCxnSpPr>
        <p:spPr bwMode="auto">
          <a:xfrm>
            <a:off x="1692000" y="3644984"/>
            <a:ext cx="356086" cy="202277"/>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직선 연결선 14"/>
          <p:cNvCxnSpPr>
            <a:stCxn id="10" idx="3"/>
          </p:cNvCxnSpPr>
          <p:nvPr/>
        </p:nvCxnSpPr>
        <p:spPr bwMode="auto">
          <a:xfrm flipV="1">
            <a:off x="2775913" y="3644984"/>
            <a:ext cx="356087" cy="202277"/>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mc:AlternateContent xmlns:mc="http://schemas.openxmlformats.org/markup-compatibility/2006" xmlns:a14="http://schemas.microsoft.com/office/drawing/2010/main">
        <mc:Choice Requires="a14">
          <p:sp>
            <p:nvSpPr>
              <p:cNvPr id="16" name="직사각형 15"/>
              <p:cNvSpPr/>
              <p:nvPr/>
            </p:nvSpPr>
            <p:spPr bwMode="auto">
              <a:xfrm>
                <a:off x="3492000" y="3285041"/>
                <a:ext cx="1440000" cy="360000"/>
              </a:xfrm>
              <a:prstGeom prst="rect">
                <a:avLst/>
              </a:prstGeom>
              <a:solidFill>
                <a:schemeClr val="accent2">
                  <a:lumMod val="40000"/>
                  <a:lumOff val="6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14:m>
                  <m:oMathPara xmlns:m="http://schemas.openxmlformats.org/officeDocument/2006/math">
                    <m:oMathParaPr>
                      <m:jc m:val="centerGroup"/>
                    </m:oMathParaPr>
                    <m:oMath xmlns:m="http://schemas.openxmlformats.org/officeDocument/2006/math">
                      <m:sSub>
                        <m:sSubPr>
                          <m:ctrlPr>
                            <a:rPr kumimoji="0" lang="en-US" altLang="ko-KR" sz="1200" b="0" i="1" u="none" strike="noStrike" cap="none" normalizeH="0" baseline="0" smtClean="0">
                              <a:ln>
                                <a:noFill/>
                              </a:ln>
                              <a:solidFill>
                                <a:schemeClr val="tx1"/>
                              </a:solidFill>
                              <a:effectLst/>
                              <a:latin typeface="Cambria Math" panose="02040503050406030204" pitchFamily="18" charset="0"/>
                            </a:rPr>
                          </m:ctrlPr>
                        </m:sSubPr>
                        <m:e>
                          <m:r>
                            <a:rPr kumimoji="0" lang="en-US" altLang="ko-KR" sz="1200" b="0" i="1" u="none" strike="noStrike" cap="none" normalizeH="0" baseline="0" smtClean="0">
                              <a:ln>
                                <a:noFill/>
                              </a:ln>
                              <a:solidFill>
                                <a:schemeClr val="tx1"/>
                              </a:solidFill>
                              <a:effectLst/>
                              <a:latin typeface="Cambria Math" panose="02040503050406030204" pitchFamily="18" charset="0"/>
                            </a:rPr>
                            <m:t>𝑁</m:t>
                          </m:r>
                        </m:e>
                        <m:sub>
                          <m:r>
                            <a:rPr kumimoji="0" lang="en-US" altLang="ko-KR" sz="1200" b="0" i="1" u="none" strike="noStrike" cap="none" normalizeH="0" baseline="0" smtClean="0">
                              <a:ln>
                                <a:noFill/>
                              </a:ln>
                              <a:solidFill>
                                <a:schemeClr val="tx1"/>
                              </a:solidFill>
                              <a:effectLst/>
                              <a:latin typeface="Cambria Math" panose="02040503050406030204" pitchFamily="18" charset="0"/>
                            </a:rPr>
                            <m:t>𝑝𝑎𝑟</m:t>
                          </m:r>
                        </m:sub>
                      </m:sSub>
                    </m:oMath>
                  </m:oMathPara>
                </a14:m>
                <a:endParaRPr kumimoji="0" lang="ko-KR" altLang="en-US" sz="1200" b="0" i="0" u="none" strike="noStrike" cap="none" normalizeH="0" baseline="0" dirty="0" smtClean="0">
                  <a:ln>
                    <a:noFill/>
                  </a:ln>
                  <a:solidFill>
                    <a:schemeClr val="tx1"/>
                  </a:solidFill>
                  <a:effectLst/>
                  <a:latin typeface="Times New Roman" panose="02020603050405020304" pitchFamily="18" charset="0"/>
                </a:endParaRPr>
              </a:p>
            </p:txBody>
          </p:sp>
        </mc:Choice>
        <mc:Fallback xmlns="">
          <p:sp>
            <p:nvSpPr>
              <p:cNvPr id="16" name="직사각형 15"/>
              <p:cNvSpPr>
                <a:spLocks noRot="1" noChangeAspect="1" noMove="1" noResize="1" noEditPoints="1" noAdjustHandles="1" noChangeArrowheads="1" noChangeShapeType="1" noTextEdit="1"/>
              </p:cNvSpPr>
              <p:nvPr/>
            </p:nvSpPr>
            <p:spPr bwMode="auto">
              <a:xfrm>
                <a:off x="3492000" y="3285041"/>
                <a:ext cx="1440000" cy="360000"/>
              </a:xfrm>
              <a:prstGeom prst="rect">
                <a:avLst/>
              </a:prstGeom>
              <a:blipFill rotWithShape="0">
                <a:blip r:embed="rId6"/>
                <a:stretch>
                  <a:fillRect/>
                </a:stretch>
              </a:blipFill>
              <a:ln w="12700" cap="flat" cmpd="sng" algn="ctr">
                <a:solidFill>
                  <a:schemeClr val="tx1"/>
                </a:solidFill>
                <a:prstDash val="solid"/>
                <a:round/>
                <a:headEnd type="none" w="sm" len="sm"/>
                <a:tailEnd type="none" w="sm" len="sm"/>
              </a:ln>
              <a:effectLst/>
              <a:extLst/>
            </p:spPr>
            <p:txBody>
              <a:bodyPr/>
              <a:lstStyle/>
              <a:p>
                <a:r>
                  <a:rPr lang="ko-KR" altLang="en-US">
                    <a:noFill/>
                  </a:rPr>
                  <a:t> </a:t>
                </a:r>
              </a:p>
            </p:txBody>
          </p:sp>
        </mc:Fallback>
      </mc:AlternateContent>
      <p:sp>
        <p:nvSpPr>
          <p:cNvPr id="18" name="직사각형 17"/>
          <p:cNvSpPr/>
          <p:nvPr/>
        </p:nvSpPr>
        <p:spPr bwMode="auto">
          <a:xfrm>
            <a:off x="1692000" y="4437169"/>
            <a:ext cx="5760000" cy="360000"/>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dirty="0" smtClean="0">
              <a:ln>
                <a:noFill/>
              </a:ln>
              <a:solidFill>
                <a:schemeClr val="tx1"/>
              </a:solidFill>
              <a:effectLst/>
              <a:latin typeface="Times New Roman" panose="02020603050405020304" pitchFamily="18" charset="0"/>
            </a:endParaRPr>
          </a:p>
        </p:txBody>
      </p:sp>
      <mc:AlternateContent xmlns:mc="http://schemas.openxmlformats.org/markup-compatibility/2006" xmlns:a14="http://schemas.microsoft.com/office/drawing/2010/main">
        <mc:Choice Requires="a14">
          <p:sp>
            <p:nvSpPr>
              <p:cNvPr id="19" name="직사각형 18"/>
              <p:cNvSpPr/>
              <p:nvPr/>
            </p:nvSpPr>
            <p:spPr bwMode="auto">
              <a:xfrm>
                <a:off x="1692000" y="4437169"/>
                <a:ext cx="1800000" cy="3600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14:m>
                  <m:oMathPara xmlns:m="http://schemas.openxmlformats.org/officeDocument/2006/math">
                    <m:oMathParaPr>
                      <m:jc m:val="centerGroup"/>
                    </m:oMathParaPr>
                    <m:oMath xmlns:m="http://schemas.openxmlformats.org/officeDocument/2006/math">
                      <m:sSub>
                        <m:sSubPr>
                          <m:ctrlPr>
                            <a:rPr kumimoji="0" lang="en-US" altLang="ko-KR" sz="1200" b="0" i="1" u="none" strike="noStrike" cap="none" normalizeH="0" baseline="0" smtClean="0">
                              <a:ln>
                                <a:noFill/>
                              </a:ln>
                              <a:solidFill>
                                <a:schemeClr val="tx1"/>
                              </a:solidFill>
                              <a:effectLst/>
                              <a:latin typeface="Cambria Math" panose="02040503050406030204" pitchFamily="18" charset="0"/>
                            </a:rPr>
                          </m:ctrlPr>
                        </m:sSubPr>
                        <m:e>
                          <m:r>
                            <a:rPr kumimoji="0" lang="en-US" altLang="ko-KR" sz="1200" b="0" i="1" u="none" strike="noStrike" cap="none" normalizeH="0" baseline="0" smtClean="0">
                              <a:ln>
                                <a:noFill/>
                              </a:ln>
                              <a:solidFill>
                                <a:schemeClr val="tx1"/>
                              </a:solidFill>
                              <a:effectLst/>
                              <a:latin typeface="Cambria Math" panose="02040503050406030204" pitchFamily="18" charset="0"/>
                            </a:rPr>
                            <m:t>𝑁</m:t>
                          </m:r>
                        </m:e>
                        <m:sub>
                          <m:r>
                            <a:rPr kumimoji="0" lang="en-US" altLang="ko-KR" sz="1200" b="0" i="1" u="none" strike="noStrike" cap="none" normalizeH="0" baseline="0" smtClean="0">
                              <a:ln>
                                <a:noFill/>
                              </a:ln>
                              <a:solidFill>
                                <a:schemeClr val="tx1"/>
                              </a:solidFill>
                              <a:effectLst/>
                              <a:latin typeface="Cambria Math" panose="02040503050406030204" pitchFamily="18" charset="0"/>
                            </a:rPr>
                            <m:t>𝑠𝑒𝑞</m:t>
                          </m:r>
                        </m:sub>
                      </m:sSub>
                    </m:oMath>
                  </m:oMathPara>
                </a14:m>
                <a:endParaRPr kumimoji="0" lang="ko-KR" altLang="en-US" sz="1200" b="0" i="0" u="none" strike="noStrike" cap="none" normalizeH="0" baseline="0" dirty="0" smtClean="0">
                  <a:ln>
                    <a:noFill/>
                  </a:ln>
                  <a:solidFill>
                    <a:schemeClr val="tx1"/>
                  </a:solidFill>
                  <a:effectLst/>
                  <a:latin typeface="Times New Roman" panose="02020603050405020304" pitchFamily="18" charset="0"/>
                </a:endParaRPr>
              </a:p>
            </p:txBody>
          </p:sp>
        </mc:Choice>
        <mc:Fallback xmlns="">
          <p:sp>
            <p:nvSpPr>
              <p:cNvPr id="19" name="직사각형 18"/>
              <p:cNvSpPr>
                <a:spLocks noRot="1" noChangeAspect="1" noMove="1" noResize="1" noEditPoints="1" noAdjustHandles="1" noChangeArrowheads="1" noChangeShapeType="1" noTextEdit="1"/>
              </p:cNvSpPr>
              <p:nvPr/>
            </p:nvSpPr>
            <p:spPr bwMode="auto">
              <a:xfrm>
                <a:off x="1692000" y="4437169"/>
                <a:ext cx="1800000" cy="360000"/>
              </a:xfrm>
              <a:prstGeom prst="rect">
                <a:avLst/>
              </a:prstGeom>
              <a:blipFill rotWithShape="0">
                <a:blip r:embed="rId3"/>
                <a:stretch>
                  <a:fillRect/>
                </a:stretch>
              </a:blip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ko-KR" altLang="en-US">
                    <a:noFill/>
                  </a:rPr>
                  <a:t> </a:t>
                </a:r>
              </a:p>
            </p:txBody>
          </p:sp>
        </mc:Fallback>
      </mc:AlternateContent>
      <p:sp>
        <p:nvSpPr>
          <p:cNvPr id="8" name="직사각형 7"/>
          <p:cNvSpPr/>
          <p:nvPr/>
        </p:nvSpPr>
        <p:spPr bwMode="auto">
          <a:xfrm>
            <a:off x="1692000" y="3284944"/>
            <a:ext cx="2880000" cy="360040"/>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anose="02020603050405020304" pitchFamily="18" charset="0"/>
            </a:endParaRPr>
          </a:p>
        </p:txBody>
      </p:sp>
      <p:sp>
        <p:nvSpPr>
          <p:cNvPr id="20" name="직사각형 19"/>
          <p:cNvSpPr/>
          <p:nvPr/>
        </p:nvSpPr>
        <p:spPr bwMode="auto">
          <a:xfrm>
            <a:off x="4572000" y="3284944"/>
            <a:ext cx="360000" cy="360040"/>
          </a:xfrm>
          <a:prstGeom prst="rect">
            <a:avLst/>
          </a:prstGeom>
          <a:pattFill prst="wdUpDiag">
            <a:fgClr>
              <a:schemeClr val="tx1">
                <a:lumMod val="50000"/>
                <a:lumOff val="50000"/>
              </a:schemeClr>
            </a:fgClr>
            <a:bgClr>
              <a:schemeClr val="accent2">
                <a:lumMod val="20000"/>
                <a:lumOff val="80000"/>
              </a:schemeClr>
            </a:bgClr>
          </a:patt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anose="02020603050405020304" pitchFamily="18" charset="0"/>
            </a:endParaRPr>
          </a:p>
        </p:txBody>
      </p:sp>
      <mc:AlternateContent xmlns:mc="http://schemas.openxmlformats.org/markup-compatibility/2006" xmlns:a14="http://schemas.microsoft.com/office/drawing/2010/main">
        <mc:Choice Requires="a14">
          <p:sp>
            <p:nvSpPr>
              <p:cNvPr id="21" name="TextBox 20"/>
              <p:cNvSpPr txBox="1"/>
              <p:nvPr/>
            </p:nvSpPr>
            <p:spPr>
              <a:xfrm>
                <a:off x="4269001" y="4124121"/>
                <a:ext cx="641971" cy="267253"/>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p>
                        <m:sSupPr>
                          <m:ctrlPr>
                            <a:rPr lang="en-US" altLang="ko-KR" sz="1000" b="0" i="1" smtClean="0">
                              <a:latin typeface="Cambria Math" panose="02040503050406030204" pitchFamily="18" charset="0"/>
                            </a:rPr>
                          </m:ctrlPr>
                        </m:sSupPr>
                        <m:e>
                          <m:r>
                            <a:rPr lang="en-US" altLang="ko-KR" sz="1000" b="0" i="1" smtClean="0">
                              <a:latin typeface="Cambria Math" panose="02040503050406030204" pitchFamily="18" charset="0"/>
                            </a:rPr>
                            <m:t>2</m:t>
                          </m:r>
                        </m:e>
                        <m:sup>
                          <m:sSup>
                            <m:sSupPr>
                              <m:ctrlPr>
                                <a:rPr lang="en-US" altLang="ko-KR" sz="1000" b="0" i="1" smtClean="0">
                                  <a:latin typeface="Cambria Math" panose="02040503050406030204" pitchFamily="18" charset="0"/>
                                </a:rPr>
                              </m:ctrlPr>
                            </m:sSupPr>
                            <m:e>
                              <m:r>
                                <a:rPr lang="en-US" altLang="ko-KR" sz="1000" b="0" i="1" smtClean="0">
                                  <a:latin typeface="Cambria Math" panose="02040503050406030204" pitchFamily="18" charset="0"/>
                                </a:rPr>
                                <m:t>𝑚</m:t>
                              </m:r>
                            </m:e>
                            <m:sup>
                              <m:r>
                                <a:rPr lang="en-US" altLang="ko-KR" sz="1000" b="0" i="1" smtClean="0">
                                  <a:latin typeface="Cambria Math" panose="02040503050406030204" pitchFamily="18" charset="0"/>
                                </a:rPr>
                                <m:t>′</m:t>
                              </m:r>
                            </m:sup>
                          </m:sSup>
                        </m:sup>
                      </m:sSup>
                      <m:r>
                        <a:rPr lang="en-US" altLang="ko-KR" sz="1000" b="0" i="1" smtClean="0">
                          <a:latin typeface="Cambria Math" panose="02040503050406030204" pitchFamily="18" charset="0"/>
                        </a:rPr>
                        <m:t>−1</m:t>
                      </m:r>
                    </m:oMath>
                  </m:oMathPara>
                </a14:m>
                <a:endParaRPr lang="ko-KR" altLang="en-US" sz="1000" dirty="0"/>
              </a:p>
            </p:txBody>
          </p:sp>
        </mc:Choice>
        <mc:Fallback xmlns="">
          <p:sp>
            <p:nvSpPr>
              <p:cNvPr id="21" name="TextBox 20"/>
              <p:cNvSpPr txBox="1">
                <a:spLocks noRot="1" noChangeAspect="1" noMove="1" noResize="1" noEditPoints="1" noAdjustHandles="1" noChangeArrowheads="1" noChangeShapeType="1" noTextEdit="1"/>
              </p:cNvSpPr>
              <p:nvPr/>
            </p:nvSpPr>
            <p:spPr>
              <a:xfrm>
                <a:off x="4269001" y="4124121"/>
                <a:ext cx="641971" cy="267253"/>
              </a:xfrm>
              <a:prstGeom prst="rect">
                <a:avLst/>
              </a:prstGeom>
              <a:blipFill rotWithShape="0">
                <a:blip r:embed="rId7"/>
                <a:stretch>
                  <a:fillRect/>
                </a:stretch>
              </a:blipFill>
            </p:spPr>
            <p:txBody>
              <a:bodyPr/>
              <a:lstStyle/>
              <a:p>
                <a:r>
                  <a:rPr lang="ko-KR" altLang="en-US">
                    <a:noFill/>
                  </a:rPr>
                  <a:t> </a:t>
                </a:r>
              </a:p>
            </p:txBody>
          </p:sp>
        </mc:Fallback>
      </mc:AlternateContent>
      <p:cxnSp>
        <p:nvCxnSpPr>
          <p:cNvPr id="23" name="직선 연결선 22"/>
          <p:cNvCxnSpPr>
            <a:endCxn id="21" idx="1"/>
          </p:cNvCxnSpPr>
          <p:nvPr/>
        </p:nvCxnSpPr>
        <p:spPr bwMode="auto">
          <a:xfrm flipV="1">
            <a:off x="1692000" y="4257748"/>
            <a:ext cx="2577001" cy="179365"/>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직선 연결선 24"/>
          <p:cNvCxnSpPr>
            <a:stCxn id="21" idx="3"/>
          </p:cNvCxnSpPr>
          <p:nvPr/>
        </p:nvCxnSpPr>
        <p:spPr bwMode="auto">
          <a:xfrm>
            <a:off x="4910972" y="4257748"/>
            <a:ext cx="2541028" cy="179364"/>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6" name="직사각형 25"/>
          <p:cNvSpPr/>
          <p:nvPr/>
        </p:nvSpPr>
        <p:spPr bwMode="auto">
          <a:xfrm>
            <a:off x="1692000" y="4437169"/>
            <a:ext cx="2880000" cy="360000"/>
          </a:xfrm>
          <a:prstGeom prst="rect">
            <a:avLst/>
          </a:prstGeom>
          <a:noFill/>
          <a:ln w="12700" cap="flat" cmpd="sng" algn="ctr">
            <a:solidFill>
              <a:schemeClr val="tx1"/>
            </a:solidFill>
            <a:prstDash val="dash"/>
            <a:round/>
            <a:headEnd type="none" w="sm" len="sm"/>
            <a:tailEnd type="none" w="sm" len="sm"/>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dirty="0" smtClean="0">
              <a:ln>
                <a:noFill/>
              </a:ln>
              <a:solidFill>
                <a:schemeClr val="tx1"/>
              </a:solidFill>
              <a:effectLst/>
              <a:latin typeface="Times New Roman" panose="02020603050405020304" pitchFamily="18" charset="0"/>
            </a:endParaRPr>
          </a:p>
        </p:txBody>
      </p:sp>
      <mc:AlternateContent xmlns:mc="http://schemas.openxmlformats.org/markup-compatibility/2006" xmlns:a14="http://schemas.microsoft.com/office/drawing/2010/main">
        <mc:Choice Requires="a14">
          <p:sp>
            <p:nvSpPr>
              <p:cNvPr id="35" name="TextBox 34"/>
              <p:cNvSpPr txBox="1"/>
              <p:nvPr/>
            </p:nvSpPr>
            <p:spPr>
              <a:xfrm>
                <a:off x="2750100" y="4892700"/>
                <a:ext cx="763799" cy="267253"/>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p>
                        <m:sSupPr>
                          <m:ctrlPr>
                            <a:rPr lang="en-US" altLang="ko-KR" sz="1000" b="0" i="1" smtClean="0">
                              <a:latin typeface="Cambria Math" panose="02040503050406030204" pitchFamily="18" charset="0"/>
                            </a:rPr>
                          </m:ctrlPr>
                        </m:sSupPr>
                        <m:e>
                          <m:r>
                            <a:rPr lang="en-US" altLang="ko-KR" sz="1000" b="0" i="1" smtClean="0">
                              <a:latin typeface="Cambria Math" panose="02040503050406030204" pitchFamily="18" charset="0"/>
                            </a:rPr>
                            <m:t>2</m:t>
                          </m:r>
                        </m:e>
                        <m:sup>
                          <m:sSup>
                            <m:sSupPr>
                              <m:ctrlPr>
                                <a:rPr lang="en-US" altLang="ko-KR" sz="1000" b="0" i="1" smtClean="0">
                                  <a:latin typeface="Cambria Math" panose="02040503050406030204" pitchFamily="18" charset="0"/>
                                </a:rPr>
                              </m:ctrlPr>
                            </m:sSupPr>
                            <m:e>
                              <m:r>
                                <a:rPr lang="en-US" altLang="ko-KR" sz="1000" b="0" i="1" smtClean="0">
                                  <a:latin typeface="Cambria Math" panose="02040503050406030204" pitchFamily="18" charset="0"/>
                                </a:rPr>
                                <m:t>𝑚</m:t>
                              </m:r>
                            </m:e>
                            <m:sup>
                              <m:r>
                                <a:rPr lang="en-US" altLang="ko-KR" sz="1000" b="0" i="1" smtClean="0">
                                  <a:latin typeface="Cambria Math" panose="02040503050406030204" pitchFamily="18" charset="0"/>
                                </a:rPr>
                                <m:t>′</m:t>
                              </m:r>
                            </m:sup>
                          </m:sSup>
                          <m:r>
                            <a:rPr lang="en-US" altLang="ko-KR" sz="1000" b="0" i="1" smtClean="0">
                              <a:latin typeface="Cambria Math" panose="02040503050406030204" pitchFamily="18" charset="0"/>
                            </a:rPr>
                            <m:t>−1</m:t>
                          </m:r>
                        </m:sup>
                      </m:sSup>
                      <m:r>
                        <a:rPr lang="en-US" altLang="ko-KR" sz="1000" b="0" i="1" smtClean="0">
                          <a:latin typeface="Cambria Math" panose="02040503050406030204" pitchFamily="18" charset="0"/>
                        </a:rPr>
                        <m:t>−1</m:t>
                      </m:r>
                    </m:oMath>
                  </m:oMathPara>
                </a14:m>
                <a:endParaRPr lang="ko-KR" altLang="en-US" sz="1000" dirty="0"/>
              </a:p>
            </p:txBody>
          </p:sp>
        </mc:Choice>
        <mc:Fallback xmlns="">
          <p:sp>
            <p:nvSpPr>
              <p:cNvPr id="35" name="TextBox 34"/>
              <p:cNvSpPr txBox="1">
                <a:spLocks noRot="1" noChangeAspect="1" noMove="1" noResize="1" noEditPoints="1" noAdjustHandles="1" noChangeArrowheads="1" noChangeShapeType="1" noTextEdit="1"/>
              </p:cNvSpPr>
              <p:nvPr/>
            </p:nvSpPr>
            <p:spPr>
              <a:xfrm>
                <a:off x="2750100" y="4892700"/>
                <a:ext cx="763799" cy="267253"/>
              </a:xfrm>
              <a:prstGeom prst="rect">
                <a:avLst/>
              </a:prstGeom>
              <a:blipFill rotWithShape="0">
                <a:blip r:embed="rId8"/>
                <a:stretch>
                  <a:fillRect/>
                </a:stretch>
              </a:blipFill>
            </p:spPr>
            <p:txBody>
              <a:bodyPr/>
              <a:lstStyle/>
              <a:p>
                <a:r>
                  <a:rPr lang="ko-KR" altLang="en-US">
                    <a:noFill/>
                  </a:rPr>
                  <a:t> </a:t>
                </a:r>
              </a:p>
            </p:txBody>
          </p:sp>
        </mc:Fallback>
      </mc:AlternateContent>
      <p:cxnSp>
        <p:nvCxnSpPr>
          <p:cNvPr id="37" name="직선 연결선 36"/>
          <p:cNvCxnSpPr>
            <a:endCxn id="35" idx="1"/>
          </p:cNvCxnSpPr>
          <p:nvPr/>
        </p:nvCxnSpPr>
        <p:spPr bwMode="auto">
          <a:xfrm>
            <a:off x="1692000" y="4797169"/>
            <a:ext cx="1058100" cy="229158"/>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9" name="직선 연결선 38"/>
          <p:cNvCxnSpPr>
            <a:stCxn id="35" idx="3"/>
            <a:endCxn id="18" idx="2"/>
          </p:cNvCxnSpPr>
          <p:nvPr/>
        </p:nvCxnSpPr>
        <p:spPr bwMode="auto">
          <a:xfrm flipV="1">
            <a:off x="3513899" y="4797169"/>
            <a:ext cx="1058101" cy="229158"/>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mc:AlternateContent xmlns:mc="http://schemas.openxmlformats.org/markup-compatibility/2006" xmlns:a14="http://schemas.microsoft.com/office/drawing/2010/main">
        <mc:Choice Requires="a14">
          <p:sp>
            <p:nvSpPr>
              <p:cNvPr id="40" name="직사각형 39"/>
              <p:cNvSpPr/>
              <p:nvPr/>
            </p:nvSpPr>
            <p:spPr bwMode="auto">
              <a:xfrm>
                <a:off x="6012240" y="4437112"/>
                <a:ext cx="1440000" cy="360000"/>
              </a:xfrm>
              <a:prstGeom prst="rect">
                <a:avLst/>
              </a:prstGeom>
              <a:solidFill>
                <a:schemeClr val="accent2">
                  <a:lumMod val="40000"/>
                  <a:lumOff val="6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14:m>
                  <m:oMathPara xmlns:m="http://schemas.openxmlformats.org/officeDocument/2006/math">
                    <m:oMathParaPr>
                      <m:jc m:val="centerGroup"/>
                    </m:oMathParaPr>
                    <m:oMath xmlns:m="http://schemas.openxmlformats.org/officeDocument/2006/math">
                      <m:sSub>
                        <m:sSubPr>
                          <m:ctrlPr>
                            <a:rPr kumimoji="0" lang="en-US" altLang="ko-KR" sz="1200" b="0" i="1" u="none" strike="noStrike" cap="none" normalizeH="0" baseline="0" smtClean="0">
                              <a:ln>
                                <a:noFill/>
                              </a:ln>
                              <a:solidFill>
                                <a:schemeClr val="tx1"/>
                              </a:solidFill>
                              <a:effectLst/>
                              <a:latin typeface="Cambria Math" panose="02040503050406030204" pitchFamily="18" charset="0"/>
                            </a:rPr>
                          </m:ctrlPr>
                        </m:sSubPr>
                        <m:e>
                          <m:r>
                            <a:rPr kumimoji="0" lang="en-US" altLang="ko-KR" sz="1200" b="0" i="1" u="none" strike="noStrike" cap="none" normalizeH="0" baseline="0" smtClean="0">
                              <a:ln>
                                <a:noFill/>
                              </a:ln>
                              <a:solidFill>
                                <a:schemeClr val="tx1"/>
                              </a:solidFill>
                              <a:effectLst/>
                              <a:latin typeface="Cambria Math" panose="02040503050406030204" pitchFamily="18" charset="0"/>
                            </a:rPr>
                            <m:t>𝑁</m:t>
                          </m:r>
                        </m:e>
                        <m:sub>
                          <m:r>
                            <a:rPr kumimoji="0" lang="en-US" altLang="ko-KR" sz="1200" b="0" i="1" u="none" strike="noStrike" cap="none" normalizeH="0" baseline="0" smtClean="0">
                              <a:ln>
                                <a:noFill/>
                              </a:ln>
                              <a:solidFill>
                                <a:schemeClr val="tx1"/>
                              </a:solidFill>
                              <a:effectLst/>
                              <a:latin typeface="Cambria Math" panose="02040503050406030204" pitchFamily="18" charset="0"/>
                            </a:rPr>
                            <m:t>𝑝𝑎𝑟</m:t>
                          </m:r>
                        </m:sub>
                      </m:sSub>
                    </m:oMath>
                  </m:oMathPara>
                </a14:m>
                <a:endParaRPr kumimoji="0" lang="ko-KR" altLang="en-US" sz="1200" b="0" i="0" u="none" strike="noStrike" cap="none" normalizeH="0" baseline="0" dirty="0" smtClean="0">
                  <a:ln>
                    <a:noFill/>
                  </a:ln>
                  <a:solidFill>
                    <a:schemeClr val="tx1"/>
                  </a:solidFill>
                  <a:effectLst/>
                  <a:latin typeface="Times New Roman" panose="02020603050405020304" pitchFamily="18" charset="0"/>
                </a:endParaRPr>
              </a:p>
            </p:txBody>
          </p:sp>
        </mc:Choice>
        <mc:Fallback xmlns="">
          <p:sp>
            <p:nvSpPr>
              <p:cNvPr id="40" name="직사각형 39"/>
              <p:cNvSpPr>
                <a:spLocks noRot="1" noChangeAspect="1" noMove="1" noResize="1" noEditPoints="1" noAdjustHandles="1" noChangeArrowheads="1" noChangeShapeType="1" noTextEdit="1"/>
              </p:cNvSpPr>
              <p:nvPr/>
            </p:nvSpPr>
            <p:spPr bwMode="auto">
              <a:xfrm>
                <a:off x="6012240" y="4437112"/>
                <a:ext cx="1440000" cy="360000"/>
              </a:xfrm>
              <a:prstGeom prst="rect">
                <a:avLst/>
              </a:prstGeom>
              <a:blipFill rotWithShape="0">
                <a:blip r:embed="rId6"/>
                <a:stretch>
                  <a:fillRect/>
                </a:stretch>
              </a:blipFill>
              <a:ln w="12700" cap="flat" cmpd="sng" algn="ctr">
                <a:solidFill>
                  <a:schemeClr val="tx1"/>
                </a:solidFill>
                <a:prstDash val="solid"/>
                <a:round/>
                <a:headEnd type="none" w="sm" len="sm"/>
                <a:tailEnd type="none" w="sm" len="sm"/>
              </a:ln>
              <a:effectLst/>
              <a:extLst/>
            </p:spPr>
            <p:txBody>
              <a:bodyPr/>
              <a:lstStyle/>
              <a:p>
                <a:r>
                  <a:rPr lang="ko-KR" altLang="en-US">
                    <a:noFill/>
                  </a:rPr>
                  <a:t> </a:t>
                </a:r>
              </a:p>
            </p:txBody>
          </p:sp>
        </mc:Fallback>
      </mc:AlternateContent>
      <p:cxnSp>
        <p:nvCxnSpPr>
          <p:cNvPr id="42" name="직선 연결선 41"/>
          <p:cNvCxnSpPr/>
          <p:nvPr/>
        </p:nvCxnSpPr>
        <p:spPr bwMode="auto">
          <a:xfrm>
            <a:off x="4928086" y="3644984"/>
            <a:ext cx="2523914" cy="801834"/>
          </a:xfrm>
          <a:prstGeom prst="line">
            <a:avLst/>
          </a:prstGeom>
          <a:solidFill>
            <a:schemeClr val="accent1"/>
          </a:solidFill>
          <a:ln w="12700" cap="flat" cmpd="sng" algn="ctr">
            <a:solidFill>
              <a:schemeClr val="bg1">
                <a:lumMod val="85000"/>
              </a:schemeClr>
            </a:solidFill>
            <a:prstDash val="dash"/>
            <a:round/>
            <a:headEnd type="none" w="sm" len="sm"/>
            <a:tailEnd type="arrow" w="med"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mc:AlternateContent xmlns:mc="http://schemas.openxmlformats.org/markup-compatibility/2006" xmlns:a14="http://schemas.microsoft.com/office/drawing/2010/main">
        <mc:Choice Requires="a14">
          <p:sp>
            <p:nvSpPr>
              <p:cNvPr id="44" name="직사각형 43"/>
              <p:cNvSpPr/>
              <p:nvPr/>
            </p:nvSpPr>
            <p:spPr bwMode="auto">
              <a:xfrm>
                <a:off x="3491400" y="4437112"/>
                <a:ext cx="2520000" cy="360000"/>
              </a:xfrm>
              <a:prstGeom prst="rect">
                <a:avLst/>
              </a:prstGeom>
              <a:solidFill>
                <a:schemeClr val="bg1">
                  <a:lumMod val="85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14:m>
                  <m:oMathPara xmlns:m="http://schemas.openxmlformats.org/officeDocument/2006/math">
                    <m:oMathParaPr>
                      <m:jc m:val="centerGroup"/>
                    </m:oMathParaPr>
                    <m:oMath xmlns:m="http://schemas.openxmlformats.org/officeDocument/2006/math">
                      <m:sSub>
                        <m:sSubPr>
                          <m:ctrlPr>
                            <a:rPr kumimoji="0" lang="en-US" altLang="ko-KR" sz="1200" b="0" i="1" u="none" strike="noStrike" cap="none" normalizeH="0" baseline="0" smtClean="0">
                              <a:ln>
                                <a:noFill/>
                              </a:ln>
                              <a:solidFill>
                                <a:schemeClr val="tx1"/>
                              </a:solidFill>
                              <a:effectLst/>
                              <a:latin typeface="Cambria Math" panose="02040503050406030204" pitchFamily="18" charset="0"/>
                            </a:rPr>
                          </m:ctrlPr>
                        </m:sSubPr>
                        <m:e>
                          <m:r>
                            <a:rPr kumimoji="0" lang="en-US" altLang="ko-KR" sz="1200" b="0" i="1" u="none" strike="noStrike" cap="none" normalizeH="0" baseline="0" smtClean="0">
                              <a:ln>
                                <a:noFill/>
                              </a:ln>
                              <a:solidFill>
                                <a:schemeClr val="tx1"/>
                              </a:solidFill>
                              <a:effectLst/>
                              <a:latin typeface="Cambria Math" panose="02040503050406030204" pitchFamily="18" charset="0"/>
                            </a:rPr>
                            <m:t>𝑁</m:t>
                          </m:r>
                        </m:e>
                        <m:sub>
                          <m:r>
                            <a:rPr kumimoji="0" lang="en-US" altLang="ko-KR" sz="1200" b="0" i="1" u="none" strike="noStrike" cap="none" normalizeH="0" baseline="0" smtClean="0">
                              <a:ln>
                                <a:noFill/>
                              </a:ln>
                              <a:solidFill>
                                <a:schemeClr val="tx1"/>
                              </a:solidFill>
                              <a:effectLst/>
                              <a:latin typeface="Cambria Math" panose="02040503050406030204" pitchFamily="18" charset="0"/>
                            </a:rPr>
                            <m:t>𝑧𝑒𝑟𝑜</m:t>
                          </m:r>
                        </m:sub>
                      </m:sSub>
                    </m:oMath>
                  </m:oMathPara>
                </a14:m>
                <a:endParaRPr kumimoji="0" lang="ko-KR" altLang="en-US" sz="1200" b="0" i="0" u="none" strike="noStrike" cap="none" normalizeH="0" baseline="0" dirty="0" smtClean="0">
                  <a:ln>
                    <a:noFill/>
                  </a:ln>
                  <a:solidFill>
                    <a:schemeClr val="tx1"/>
                  </a:solidFill>
                  <a:effectLst/>
                  <a:latin typeface="Times New Roman" panose="02020603050405020304" pitchFamily="18" charset="0"/>
                </a:endParaRPr>
              </a:p>
            </p:txBody>
          </p:sp>
        </mc:Choice>
        <mc:Fallback xmlns="">
          <p:sp>
            <p:nvSpPr>
              <p:cNvPr id="44" name="직사각형 43"/>
              <p:cNvSpPr>
                <a:spLocks noRot="1" noChangeAspect="1" noMove="1" noResize="1" noEditPoints="1" noAdjustHandles="1" noChangeArrowheads="1" noChangeShapeType="1" noTextEdit="1"/>
              </p:cNvSpPr>
              <p:nvPr/>
            </p:nvSpPr>
            <p:spPr bwMode="auto">
              <a:xfrm>
                <a:off x="3491400" y="4437112"/>
                <a:ext cx="2520000" cy="360000"/>
              </a:xfrm>
              <a:prstGeom prst="rect">
                <a:avLst/>
              </a:prstGeom>
              <a:blipFill rotWithShape="0">
                <a:blip r:embed="rId9"/>
                <a:stretch>
                  <a:fillRect/>
                </a:stretch>
              </a:blipFill>
              <a:ln w="12700" cap="flat" cmpd="sng" algn="ctr">
                <a:solidFill>
                  <a:schemeClr val="tx1"/>
                </a:solidFill>
                <a:prstDash val="solid"/>
                <a:round/>
                <a:headEnd type="none" w="sm" len="sm"/>
                <a:tailEnd type="none" w="sm" len="sm"/>
              </a:ln>
              <a:effectLst/>
              <a:extLst/>
            </p:spPr>
            <p:txBody>
              <a:bodyPr/>
              <a:lstStyle/>
              <a:p>
                <a:r>
                  <a:rPr lang="ko-KR" altLang="en-US">
                    <a:noFill/>
                  </a:rPr>
                  <a:t> </a:t>
                </a:r>
              </a:p>
            </p:txBody>
          </p:sp>
        </mc:Fallback>
      </mc:AlternateContent>
      <p:cxnSp>
        <p:nvCxnSpPr>
          <p:cNvPr id="46" name="직선 연결선 45"/>
          <p:cNvCxnSpPr/>
          <p:nvPr/>
        </p:nvCxnSpPr>
        <p:spPr bwMode="auto">
          <a:xfrm>
            <a:off x="3487094" y="3644984"/>
            <a:ext cx="2523914" cy="801834"/>
          </a:xfrm>
          <a:prstGeom prst="line">
            <a:avLst/>
          </a:prstGeom>
          <a:solidFill>
            <a:schemeClr val="accent1"/>
          </a:solidFill>
          <a:ln w="12700" cap="flat" cmpd="sng" algn="ctr">
            <a:solidFill>
              <a:schemeClr val="bg1">
                <a:lumMod val="85000"/>
              </a:schemeClr>
            </a:solidFill>
            <a:prstDash val="dash"/>
            <a:round/>
            <a:headEnd type="none" w="sm" len="sm"/>
            <a:tailEnd type="arrow" w="med"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mc:AlternateContent xmlns:mc="http://schemas.openxmlformats.org/markup-compatibility/2006" xmlns:a14="http://schemas.microsoft.com/office/drawing/2010/main">
        <mc:Choice Requires="a14">
          <p:sp>
            <p:nvSpPr>
              <p:cNvPr id="47" name="TextBox 46"/>
              <p:cNvSpPr txBox="1"/>
              <p:nvPr/>
            </p:nvSpPr>
            <p:spPr>
              <a:xfrm>
                <a:off x="5053397" y="3915996"/>
                <a:ext cx="866006" cy="24622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p>
                        <m:sSupPr>
                          <m:ctrlPr>
                            <a:rPr lang="en-US" altLang="ko-KR" sz="1000" b="0" i="1" smtClean="0">
                              <a:latin typeface="Cambria Math" panose="02040503050406030204" pitchFamily="18" charset="0"/>
                            </a:rPr>
                          </m:ctrlPr>
                        </m:sSupPr>
                        <m:e>
                          <m:r>
                            <a:rPr lang="en-US" altLang="ko-KR" sz="1000" b="0" i="1" smtClean="0">
                              <a:latin typeface="Cambria Math" panose="02040503050406030204" pitchFamily="18" charset="0"/>
                            </a:rPr>
                            <m:t>𝑚</m:t>
                          </m:r>
                        </m:e>
                        <m:sup>
                          <m:r>
                            <a:rPr lang="en-US" altLang="ko-KR" sz="1000" b="0" i="1" smtClean="0">
                              <a:latin typeface="Cambria Math" panose="02040503050406030204" pitchFamily="18" charset="0"/>
                            </a:rPr>
                            <m:t>′</m:t>
                          </m:r>
                        </m:sup>
                      </m:sSup>
                      <m:r>
                        <a:rPr lang="en-US" altLang="ko-KR" sz="1000" b="0" i="1" smtClean="0">
                          <a:latin typeface="Cambria Math" panose="02040503050406030204" pitchFamily="18" charset="0"/>
                        </a:rPr>
                        <m:t>=</m:t>
                      </m:r>
                      <m:r>
                        <a:rPr lang="en-US" altLang="ko-KR" sz="1000" b="0" i="1" smtClean="0">
                          <a:latin typeface="Cambria Math" panose="02040503050406030204" pitchFamily="18" charset="0"/>
                        </a:rPr>
                        <m:t>𝑚</m:t>
                      </m:r>
                      <m:r>
                        <a:rPr lang="en-US" altLang="ko-KR" sz="1000" b="0" i="1" smtClean="0">
                          <a:latin typeface="Cambria Math" panose="02040503050406030204" pitchFamily="18" charset="0"/>
                        </a:rPr>
                        <m:t>+1</m:t>
                      </m:r>
                    </m:oMath>
                  </m:oMathPara>
                </a14:m>
                <a:endParaRPr lang="ko-KR" altLang="en-US" sz="1000" dirty="0"/>
              </a:p>
            </p:txBody>
          </p:sp>
        </mc:Choice>
        <mc:Fallback xmlns="">
          <p:sp>
            <p:nvSpPr>
              <p:cNvPr id="47" name="TextBox 46"/>
              <p:cNvSpPr txBox="1">
                <a:spLocks noRot="1" noChangeAspect="1" noMove="1" noResize="1" noEditPoints="1" noAdjustHandles="1" noChangeArrowheads="1" noChangeShapeType="1" noTextEdit="1"/>
              </p:cNvSpPr>
              <p:nvPr/>
            </p:nvSpPr>
            <p:spPr>
              <a:xfrm>
                <a:off x="5053397" y="3915996"/>
                <a:ext cx="866006" cy="246221"/>
              </a:xfrm>
              <a:prstGeom prst="rect">
                <a:avLst/>
              </a:prstGeom>
              <a:blipFill rotWithShape="0">
                <a:blip r:embed="rId10"/>
                <a:stretch>
                  <a:fillRect/>
                </a:stretch>
              </a:blipFill>
            </p:spPr>
            <p:txBody>
              <a:bodyPr/>
              <a:lstStyle/>
              <a:p>
                <a:r>
                  <a:rPr lang="ko-KR" altLang="en-US">
                    <a:noFill/>
                  </a:rPr>
                  <a:t> </a:t>
                </a:r>
              </a:p>
            </p:txBody>
          </p:sp>
        </mc:Fallback>
      </mc:AlternateContent>
      <p:sp>
        <p:nvSpPr>
          <p:cNvPr id="32" name="직사각형 31"/>
          <p:cNvSpPr/>
          <p:nvPr/>
        </p:nvSpPr>
        <p:spPr bwMode="auto">
          <a:xfrm>
            <a:off x="1691760" y="4437092"/>
            <a:ext cx="2880000" cy="360040"/>
          </a:xfrm>
          <a:prstGeom prst="rect">
            <a:avLst/>
          </a:prstGeom>
          <a:noFill/>
          <a:ln w="12700" cap="flat" cmpd="sng" algn="ctr">
            <a:solidFill>
              <a:schemeClr val="tx1"/>
            </a:solidFill>
            <a:prstDash val="dash"/>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anose="02020603050405020304" pitchFamily="18" charset="0"/>
            </a:endParaRPr>
          </a:p>
        </p:txBody>
      </p:sp>
    </p:spTree>
    <p:extLst>
      <p:ext uri="{BB962C8B-B14F-4D97-AF65-F5344CB8AC3E}">
        <p14:creationId xmlns:p14="http://schemas.microsoft.com/office/powerpoint/2010/main" val="36509703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Information Reconciliation (3/3)</a:t>
            </a:r>
            <a:endParaRPr lang="ko-KR" altLang="en-US" dirty="0"/>
          </a:p>
        </p:txBody>
      </p:sp>
      <mc:AlternateContent xmlns:mc="http://schemas.openxmlformats.org/markup-compatibility/2006" xmlns:a14="http://schemas.microsoft.com/office/drawing/2010/main">
        <mc:Choice Requires="a14">
          <p:sp>
            <p:nvSpPr>
              <p:cNvPr id="3" name="내용 개체 틀 2"/>
              <p:cNvSpPr>
                <a:spLocks noGrp="1"/>
              </p:cNvSpPr>
              <p:nvPr>
                <p:ph idx="1"/>
              </p:nvPr>
            </p:nvSpPr>
            <p:spPr>
              <a:xfrm>
                <a:off x="685800" y="1981200"/>
                <a:ext cx="7884000" cy="4114800"/>
              </a:xfrm>
            </p:spPr>
            <p:txBody>
              <a:bodyPr/>
              <a:lstStyle/>
              <a:p>
                <a:r>
                  <a:rPr lang="en-US" altLang="ko-KR" sz="2800" dirty="0" smtClean="0"/>
                  <a:t>BCH code based reconciliation</a:t>
                </a:r>
              </a:p>
              <a:p>
                <a:pPr marL="914400" lvl="1" indent="-457200">
                  <a:buFont typeface="+mj-lt"/>
                  <a:buAutoNum type="arabicParenR" startAt="7"/>
                </a:pPr>
                <a:r>
                  <a:rPr lang="en-US" altLang="ko-KR" sz="2400" dirty="0" smtClean="0"/>
                  <a:t>Alice sends </a:t>
                </a:r>
                <a:r>
                  <a:rPr lang="en-US" altLang="ko-KR" sz="2400" dirty="0" smtClean="0">
                    <a:solidFill>
                      <a:srgbClr val="C00000"/>
                    </a:solidFill>
                  </a:rPr>
                  <a:t>parity parts </a:t>
                </a:r>
                <a:r>
                  <a:rPr lang="en-US" altLang="ko-KR" sz="2400" dirty="0" smtClean="0"/>
                  <a:t>of the </a:t>
                </a:r>
                <a:r>
                  <a:rPr lang="en-US" altLang="ko-KR" sz="2400" dirty="0" err="1" smtClean="0"/>
                  <a:t>codeword</a:t>
                </a:r>
                <a:r>
                  <a:rPr lang="en-US" altLang="ko-KR" sz="2400" dirty="0" smtClean="0"/>
                  <a:t> to Bob using noiseless public channel</a:t>
                </a:r>
              </a:p>
              <a:p>
                <a:pPr marL="914400" lvl="1" indent="-457200">
                  <a:buFont typeface="+mj-lt"/>
                  <a:buAutoNum type="arabicParenR" startAt="7"/>
                </a:pPr>
                <a:r>
                  <a:rPr lang="en-US" altLang="ko-KR" sz="2400" dirty="0" smtClean="0"/>
                  <a:t>If the number of discrepancy is smaller than error correction capability, i.e. </a:t>
                </a:r>
                <a14:m>
                  <m:oMath xmlns:m="http://schemas.openxmlformats.org/officeDocument/2006/math">
                    <m:sSub>
                      <m:sSubPr>
                        <m:ctrlPr>
                          <a:rPr lang="en-US" altLang="ko-KR" sz="2400" b="0" i="1" smtClean="0">
                            <a:latin typeface="Cambria Math" panose="02040503050406030204" pitchFamily="18" charset="0"/>
                          </a:rPr>
                        </m:ctrlPr>
                      </m:sSubPr>
                      <m:e>
                        <m:r>
                          <a:rPr lang="en-US" altLang="ko-KR" sz="2400" b="0" i="1" smtClean="0">
                            <a:latin typeface="Cambria Math" panose="02040503050406030204" pitchFamily="18" charset="0"/>
                          </a:rPr>
                          <m:t>𝑁</m:t>
                        </m:r>
                      </m:e>
                      <m:sub>
                        <m:r>
                          <a:rPr lang="en-US" altLang="ko-KR" sz="2400" b="0" i="1" smtClean="0">
                            <a:latin typeface="Cambria Math" panose="02040503050406030204" pitchFamily="18" charset="0"/>
                          </a:rPr>
                          <m:t>𝑒𝑟𝑟</m:t>
                        </m:r>
                      </m:sub>
                    </m:sSub>
                    <m:r>
                      <a:rPr lang="en-US" altLang="ko-KR" sz="2400" b="0" i="1" smtClean="0">
                        <a:latin typeface="Cambria Math" panose="02040503050406030204" pitchFamily="18" charset="0"/>
                      </a:rPr>
                      <m:t>≤</m:t>
                    </m:r>
                    <m:r>
                      <a:rPr lang="en-US" altLang="ko-KR" sz="2400" b="0" i="1" smtClean="0">
                        <a:latin typeface="Cambria Math" panose="02040503050406030204" pitchFamily="18" charset="0"/>
                      </a:rPr>
                      <m:t>𝑡</m:t>
                    </m:r>
                  </m:oMath>
                </a14:m>
                <a:r>
                  <a:rPr lang="en-US" altLang="ko-KR" sz="2400" dirty="0" smtClean="0"/>
                  <a:t>, the errors in the sequence can be corrected.</a:t>
                </a:r>
              </a:p>
              <a:p>
                <a:pPr marL="914400" lvl="1" indent="-457200">
                  <a:buFont typeface="+mj-lt"/>
                  <a:buAutoNum type="arabicParenR" startAt="7"/>
                </a:pPr>
                <a:r>
                  <a:rPr lang="en-US" altLang="ko-KR" sz="2400" dirty="0" smtClean="0"/>
                  <a:t>Then the legitimate parties have exactly the same sequence </a:t>
                </a:r>
                <a14:m>
                  <m:oMath xmlns:m="http://schemas.openxmlformats.org/officeDocument/2006/math">
                    <m:r>
                      <a:rPr lang="en-US" altLang="ko-KR" sz="2400" b="0" i="1" smtClean="0">
                        <a:latin typeface="Cambria Math" panose="02040503050406030204" pitchFamily="18" charset="0"/>
                      </a:rPr>
                      <m:t>𝑠</m:t>
                    </m:r>
                  </m:oMath>
                </a14:m>
                <a:endParaRPr lang="en-US" altLang="ko-KR" sz="2400" dirty="0" smtClean="0"/>
              </a:p>
              <a:p>
                <a:pPr lvl="1"/>
                <a:endParaRPr lang="en-US" altLang="ko-KR" sz="2400" dirty="0" smtClean="0"/>
              </a:p>
              <a:p>
                <a:pPr lvl="1"/>
                <a:r>
                  <a:rPr lang="en-US" altLang="ko-KR" sz="2400" i="1" dirty="0" smtClean="0"/>
                  <a:t>We need the </a:t>
                </a:r>
                <a:r>
                  <a:rPr lang="en-US" altLang="ko-KR" sz="2400" b="1" i="1" dirty="0" smtClean="0"/>
                  <a:t>parity parts </a:t>
                </a:r>
                <a:r>
                  <a:rPr lang="en-US" altLang="ko-KR" sz="2400" i="1" dirty="0" smtClean="0"/>
                  <a:t>of the </a:t>
                </a:r>
                <a14:m>
                  <m:oMath xmlns:m="http://schemas.openxmlformats.org/officeDocument/2006/math">
                    <m:d>
                      <m:dPr>
                        <m:ctrlPr>
                          <a:rPr lang="en-US" altLang="ko-KR" sz="2400" i="1">
                            <a:latin typeface="Cambria Math" panose="02040503050406030204" pitchFamily="18" charset="0"/>
                          </a:rPr>
                        </m:ctrlPr>
                      </m:dPr>
                      <m:e>
                        <m:r>
                          <a:rPr lang="en-US" altLang="ko-KR" sz="2400" i="1">
                            <a:latin typeface="Cambria Math" panose="02040503050406030204" pitchFamily="18" charset="0"/>
                          </a:rPr>
                          <m:t>𝑛</m:t>
                        </m:r>
                        <m:r>
                          <a:rPr lang="en-US" altLang="ko-KR" sz="2400" i="1">
                            <a:latin typeface="Cambria Math" panose="02040503050406030204" pitchFamily="18" charset="0"/>
                          </a:rPr>
                          <m:t>,</m:t>
                        </m:r>
                        <m:r>
                          <a:rPr lang="en-US" altLang="ko-KR" sz="2400" i="1">
                            <a:latin typeface="Cambria Math" panose="02040503050406030204" pitchFamily="18" charset="0"/>
                          </a:rPr>
                          <m:t>𝑘</m:t>
                        </m:r>
                        <m:r>
                          <a:rPr lang="en-US" altLang="ko-KR" sz="2400" i="1">
                            <a:latin typeface="Cambria Math" panose="02040503050406030204" pitchFamily="18" charset="0"/>
                          </a:rPr>
                          <m:t>,</m:t>
                        </m:r>
                        <m:r>
                          <a:rPr lang="en-US" altLang="ko-KR" sz="2400" i="1">
                            <a:latin typeface="Cambria Math" panose="02040503050406030204" pitchFamily="18" charset="0"/>
                          </a:rPr>
                          <m:t>𝑡</m:t>
                        </m:r>
                      </m:e>
                    </m:d>
                    <m:r>
                      <a:rPr lang="en-US" altLang="ko-KR" sz="2400" i="1">
                        <a:latin typeface="Cambria Math"/>
                      </a:rPr>
                      <m:t> </m:t>
                    </m:r>
                  </m:oMath>
                </a14:m>
                <a:r>
                  <a:rPr lang="en-US" altLang="ko-KR" sz="2400" i="1" dirty="0" smtClean="0"/>
                  <a:t>BCH code</a:t>
                </a:r>
              </a:p>
            </p:txBody>
          </p:sp>
        </mc:Choice>
        <mc:Fallback xmlns="">
          <p:sp>
            <p:nvSpPr>
              <p:cNvPr id="3" name="내용 개체 틀 2"/>
              <p:cNvSpPr>
                <a:spLocks noGrp="1" noRot="1" noChangeAspect="1" noMove="1" noResize="1" noEditPoints="1" noAdjustHandles="1" noChangeArrowheads="1" noChangeShapeType="1" noTextEdit="1"/>
              </p:cNvSpPr>
              <p:nvPr>
                <p:ph idx="1"/>
              </p:nvPr>
            </p:nvSpPr>
            <p:spPr>
              <a:xfrm>
                <a:off x="685800" y="1981200"/>
                <a:ext cx="7884000" cy="4114800"/>
              </a:xfrm>
              <a:blipFill rotWithShape="1">
                <a:blip r:embed="rId2"/>
                <a:stretch>
                  <a:fillRect l="-1392" t="-1481" r="-1547" b="-5037"/>
                </a:stretch>
              </a:blipFill>
            </p:spPr>
            <p:txBody>
              <a:bodyPr/>
              <a:lstStyle/>
              <a:p>
                <a:r>
                  <a:rPr lang="ko-KR" altLang="en-US">
                    <a:noFill/>
                  </a:rPr>
                  <a:t> </a:t>
                </a:r>
              </a:p>
            </p:txBody>
          </p:sp>
        </mc:Fallback>
      </mc:AlternateContent>
      <p:sp>
        <p:nvSpPr>
          <p:cNvPr id="4" name="날짜 개체 틀 3"/>
          <p:cNvSpPr>
            <a:spLocks noGrp="1"/>
          </p:cNvSpPr>
          <p:nvPr>
            <p:ph type="dt" sz="half" idx="10"/>
          </p:nvPr>
        </p:nvSpPr>
        <p:spPr>
          <a:xfrm>
            <a:off x="685800" y="378281"/>
            <a:ext cx="1600200" cy="215444"/>
          </a:xfrm>
        </p:spPr>
        <p:txBody>
          <a:bodyPr/>
          <a:lstStyle/>
          <a:p>
            <a:r>
              <a:rPr lang="en-US" altLang="ko-KR" smtClean="0"/>
              <a:t>Jan. 2016</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a:t>
            </a:r>
            <a:endParaRPr lang="en-US" altLang="ko-KR"/>
          </a:p>
        </p:txBody>
      </p:sp>
      <p:sp>
        <p:nvSpPr>
          <p:cNvPr id="6" name="슬라이드 번호 개체 틀 5"/>
          <p:cNvSpPr>
            <a:spLocks noGrp="1"/>
          </p:cNvSpPr>
          <p:nvPr>
            <p:ph type="sldNum" sz="quarter" idx="12"/>
          </p:nvPr>
        </p:nvSpPr>
        <p:spPr/>
        <p:txBody>
          <a:bodyPr/>
          <a:lstStyle/>
          <a:p>
            <a:r>
              <a:rPr lang="en-US" altLang="ko-KR" smtClean="0"/>
              <a:t>Slide </a:t>
            </a:r>
            <a:fld id="{EAA70843-7CE7-4AC8-AE08-BF17C6F76979}" type="slidenum">
              <a:rPr lang="en-US" altLang="ko-KR" smtClean="0"/>
              <a:pPr/>
              <a:t>5</a:t>
            </a:fld>
            <a:endParaRPr lang="en-US" altLang="ko-KR"/>
          </a:p>
        </p:txBody>
      </p:sp>
    </p:spTree>
    <p:extLst>
      <p:ext uri="{BB962C8B-B14F-4D97-AF65-F5344CB8AC3E}">
        <p14:creationId xmlns:p14="http://schemas.microsoft.com/office/powerpoint/2010/main" val="7720177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BCH Code Construction (1/2)</a:t>
            </a:r>
            <a:endParaRPr lang="ko-KR" altLang="en-US" dirty="0"/>
          </a:p>
        </p:txBody>
      </p:sp>
      <mc:AlternateContent xmlns:mc="http://schemas.openxmlformats.org/markup-compatibility/2006" xmlns:a14="http://schemas.microsoft.com/office/drawing/2010/main">
        <mc:Choice Requires="a14">
          <p:sp>
            <p:nvSpPr>
              <p:cNvPr id="3" name="내용 개체 틀 2"/>
              <p:cNvSpPr>
                <a:spLocks noGrp="1"/>
              </p:cNvSpPr>
              <p:nvPr>
                <p:ph idx="1"/>
              </p:nvPr>
            </p:nvSpPr>
            <p:spPr>
              <a:xfrm>
                <a:off x="685800" y="1556792"/>
                <a:ext cx="7772400" cy="4539208"/>
              </a:xfrm>
            </p:spPr>
            <p:txBody>
              <a:bodyPr/>
              <a:lstStyle/>
              <a:p>
                <a:r>
                  <a:rPr lang="en-US" altLang="ko-KR" sz="2800" dirty="0" smtClean="0"/>
                  <a:t>Design procedure of a primitive </a:t>
                </a:r>
                <a14:m>
                  <m:oMath xmlns:m="http://schemas.openxmlformats.org/officeDocument/2006/math">
                    <m:r>
                      <a:rPr lang="en-US" altLang="ko-KR" sz="2800" i="1">
                        <a:latin typeface="Cambria Math" panose="02040503050406030204" pitchFamily="18" charset="0"/>
                      </a:rPr>
                      <m:t>(</m:t>
                    </m:r>
                    <m:r>
                      <a:rPr lang="en-US" altLang="ko-KR" sz="2800" i="1">
                        <a:latin typeface="Cambria Math" panose="02040503050406030204" pitchFamily="18" charset="0"/>
                      </a:rPr>
                      <m:t>𝑛</m:t>
                    </m:r>
                    <m:r>
                      <a:rPr lang="en-US" altLang="ko-KR" sz="2800" i="1">
                        <a:latin typeface="Cambria Math" panose="02040503050406030204" pitchFamily="18" charset="0"/>
                      </a:rPr>
                      <m:t>,</m:t>
                    </m:r>
                    <m:r>
                      <a:rPr lang="en-US" altLang="ko-KR" sz="2800" i="1">
                        <a:latin typeface="Cambria Math" panose="02040503050406030204" pitchFamily="18" charset="0"/>
                      </a:rPr>
                      <m:t>𝑘</m:t>
                    </m:r>
                    <m:r>
                      <a:rPr lang="en-US" altLang="ko-KR" sz="2800" i="1">
                        <a:latin typeface="Cambria Math" panose="02040503050406030204" pitchFamily="18" charset="0"/>
                      </a:rPr>
                      <m:t>,</m:t>
                    </m:r>
                    <m:r>
                      <a:rPr lang="en-US" altLang="ko-KR" sz="2800" i="1">
                        <a:latin typeface="Cambria Math" panose="02040503050406030204" pitchFamily="18" charset="0"/>
                      </a:rPr>
                      <m:t>𝑡</m:t>
                    </m:r>
                    <m:r>
                      <a:rPr lang="en-US" altLang="ko-KR" sz="2800" i="1">
                        <a:latin typeface="Cambria Math" panose="02040503050406030204" pitchFamily="18" charset="0"/>
                      </a:rPr>
                      <m:t>)</m:t>
                    </m:r>
                  </m:oMath>
                </a14:m>
                <a:r>
                  <a:rPr lang="en-US" altLang="ko-KR" sz="2800" dirty="0" smtClean="0"/>
                  <a:t> BCH code</a:t>
                </a:r>
              </a:p>
              <a:p>
                <a:pPr marL="914400" lvl="1" indent="-457200">
                  <a:buFont typeface="+mj-lt"/>
                  <a:buAutoNum type="arabicParenR"/>
                </a:pPr>
                <a:r>
                  <a:rPr lang="en-US" altLang="ko-KR" sz="2400" dirty="0" smtClean="0"/>
                  <a:t>Determine field size </a:t>
                </a:r>
                <a14:m>
                  <m:oMath xmlns:m="http://schemas.openxmlformats.org/officeDocument/2006/math">
                    <m:r>
                      <a:rPr lang="en-US" altLang="ko-KR" sz="2400" b="0" i="1" smtClean="0">
                        <a:latin typeface="Cambria Math" panose="02040503050406030204" pitchFamily="18" charset="0"/>
                      </a:rPr>
                      <m:t>𝑚</m:t>
                    </m:r>
                  </m:oMath>
                </a14:m>
                <a:r>
                  <a:rPr lang="en-US" altLang="ko-KR" sz="2400" dirty="0" smtClean="0"/>
                  <a:t> where </a:t>
                </a:r>
                <a14:m>
                  <m:oMath xmlns:m="http://schemas.openxmlformats.org/officeDocument/2006/math">
                    <m:r>
                      <a:rPr lang="en-US" altLang="ko-KR" sz="2400" b="0" i="1" smtClean="0">
                        <a:latin typeface="Cambria Math" panose="02040503050406030204" pitchFamily="18" charset="0"/>
                      </a:rPr>
                      <m:t>𝑛</m:t>
                    </m:r>
                    <m:r>
                      <a:rPr lang="en-US" altLang="ko-KR" sz="2400" b="0" i="1" smtClean="0">
                        <a:latin typeface="Cambria Math" panose="02040503050406030204" pitchFamily="18" charset="0"/>
                      </a:rPr>
                      <m:t>=</m:t>
                    </m:r>
                    <m:sSup>
                      <m:sSupPr>
                        <m:ctrlPr>
                          <a:rPr lang="en-US" altLang="ko-KR" sz="2400" b="0" i="1" smtClean="0">
                            <a:latin typeface="Cambria Math" panose="02040503050406030204" pitchFamily="18" charset="0"/>
                          </a:rPr>
                        </m:ctrlPr>
                      </m:sSupPr>
                      <m:e>
                        <m:r>
                          <a:rPr lang="en-US" altLang="ko-KR" sz="2400" b="0" i="1" smtClean="0">
                            <a:latin typeface="Cambria Math" panose="02040503050406030204" pitchFamily="18" charset="0"/>
                          </a:rPr>
                          <m:t>2</m:t>
                        </m:r>
                      </m:e>
                      <m:sup>
                        <m:r>
                          <a:rPr lang="en-US" altLang="ko-KR" sz="2400" b="0" i="1" smtClean="0">
                            <a:latin typeface="Cambria Math" panose="02040503050406030204" pitchFamily="18" charset="0"/>
                          </a:rPr>
                          <m:t>𝑚</m:t>
                        </m:r>
                      </m:sup>
                    </m:sSup>
                    <m:r>
                      <a:rPr lang="en-US" altLang="ko-KR" sz="2400" b="0" i="1" smtClean="0">
                        <a:latin typeface="Cambria Math" panose="02040503050406030204" pitchFamily="18" charset="0"/>
                      </a:rPr>
                      <m:t>−1</m:t>
                    </m:r>
                  </m:oMath>
                </a14:m>
                <a:endParaRPr lang="en-US" altLang="ko-KR" sz="2400" dirty="0" smtClean="0"/>
              </a:p>
              <a:p>
                <a:pPr marL="914400" lvl="1" indent="-457200">
                  <a:buFont typeface="+mj-lt"/>
                  <a:buAutoNum type="arabicParenR"/>
                </a:pPr>
                <a:r>
                  <a:rPr lang="en-US" altLang="ko-KR" sz="2400" dirty="0" smtClean="0"/>
                  <a:t>Determ</a:t>
                </a:r>
                <a:r>
                  <a:rPr lang="en-US" altLang="ko-KR" sz="2400" dirty="0" smtClean="0">
                    <a:solidFill>
                      <a:schemeClr val="tx1"/>
                    </a:solidFill>
                  </a:rPr>
                  <a:t>ine error correction capability </a:t>
                </a:r>
                <a14:m>
                  <m:oMath xmlns:m="http://schemas.openxmlformats.org/officeDocument/2006/math">
                    <m:r>
                      <a:rPr lang="en-US" altLang="ko-KR" sz="2400" b="0" i="1" smtClean="0">
                        <a:solidFill>
                          <a:schemeClr val="tx1"/>
                        </a:solidFill>
                        <a:latin typeface="Cambria Math" panose="02040503050406030204" pitchFamily="18" charset="0"/>
                      </a:rPr>
                      <m:t>𝑡</m:t>
                    </m:r>
                  </m:oMath>
                </a14:m>
                <a:endParaRPr lang="en-US" altLang="ko-KR" sz="2400" dirty="0" smtClean="0">
                  <a:solidFill>
                    <a:schemeClr val="tx1"/>
                  </a:solidFill>
                </a:endParaRPr>
              </a:p>
              <a:p>
                <a:pPr marL="914400" lvl="1" indent="-457200">
                  <a:buFont typeface="+mj-lt"/>
                  <a:buAutoNum type="arabicParenR"/>
                </a:pPr>
                <a:r>
                  <a:rPr lang="en-US" altLang="ko-KR" sz="2400" dirty="0" smtClean="0">
                    <a:solidFill>
                      <a:schemeClr val="tx1"/>
                    </a:solidFill>
                  </a:rPr>
                  <a:t>Find a primitive </a:t>
                </a:r>
                <a14:m>
                  <m:oMath xmlns:m="http://schemas.openxmlformats.org/officeDocument/2006/math">
                    <m:r>
                      <a:rPr lang="en-US" altLang="ko-KR" sz="2400" b="0" i="1" smtClean="0">
                        <a:solidFill>
                          <a:schemeClr val="tx1"/>
                        </a:solidFill>
                        <a:latin typeface="Cambria Math" panose="02040503050406030204" pitchFamily="18" charset="0"/>
                      </a:rPr>
                      <m:t>𝑛</m:t>
                    </m:r>
                  </m:oMath>
                </a14:m>
                <a:r>
                  <a:rPr lang="en-US" altLang="ko-KR" sz="2400" dirty="0" smtClean="0">
                    <a:solidFill>
                      <a:schemeClr val="tx1"/>
                    </a:solidFill>
                  </a:rPr>
                  <a:t>-th root</a:t>
                </a:r>
                <a:r>
                  <a:rPr lang="en-US" altLang="ko-KR" sz="2400" dirty="0">
                    <a:solidFill>
                      <a:schemeClr val="tx1"/>
                    </a:solidFill>
                  </a:rPr>
                  <a:t> </a:t>
                </a:r>
                <a14:m>
                  <m:oMath xmlns:m="http://schemas.openxmlformats.org/officeDocument/2006/math">
                    <m:r>
                      <a:rPr lang="en-US" altLang="ko-KR" sz="2400" i="1">
                        <a:solidFill>
                          <a:schemeClr val="tx1"/>
                        </a:solidFill>
                        <a:latin typeface="Cambria Math" panose="02040503050406030204" pitchFamily="18" charset="0"/>
                      </a:rPr>
                      <m:t>𝛼</m:t>
                    </m:r>
                  </m:oMath>
                </a14:m>
                <a:r>
                  <a:rPr lang="en-US" altLang="ko-KR" sz="2400" dirty="0" smtClean="0">
                    <a:solidFill>
                      <a:schemeClr val="tx1"/>
                    </a:solidFill>
                  </a:rPr>
                  <a:t> of unity in a field </a:t>
                </a:r>
                <a14:m>
                  <m:oMath xmlns:m="http://schemas.openxmlformats.org/officeDocument/2006/math">
                    <m:r>
                      <m:rPr>
                        <m:sty m:val="p"/>
                      </m:rPr>
                      <a:rPr lang="en-US" altLang="ko-KR" sz="2400" b="0" i="0" smtClean="0">
                        <a:solidFill>
                          <a:schemeClr val="tx1"/>
                        </a:solidFill>
                        <a:latin typeface="Cambria Math" panose="02040503050406030204" pitchFamily="18" charset="0"/>
                      </a:rPr>
                      <m:t>GF</m:t>
                    </m:r>
                    <m:d>
                      <m:dPr>
                        <m:ctrlPr>
                          <a:rPr lang="en-US" altLang="ko-KR" sz="2400" b="0" i="1" smtClean="0">
                            <a:solidFill>
                              <a:schemeClr val="tx1"/>
                            </a:solidFill>
                            <a:latin typeface="Cambria Math" panose="02040503050406030204" pitchFamily="18" charset="0"/>
                          </a:rPr>
                        </m:ctrlPr>
                      </m:dPr>
                      <m:e>
                        <m:sSup>
                          <m:sSupPr>
                            <m:ctrlPr>
                              <a:rPr lang="en-US" altLang="ko-KR" sz="2400" b="0" i="1" smtClean="0">
                                <a:solidFill>
                                  <a:schemeClr val="tx1"/>
                                </a:solidFill>
                                <a:latin typeface="Cambria Math" panose="02040503050406030204" pitchFamily="18" charset="0"/>
                              </a:rPr>
                            </m:ctrlPr>
                          </m:sSupPr>
                          <m:e>
                            <m:r>
                              <a:rPr lang="en-US" altLang="ko-KR" sz="2400" b="0" i="1" smtClean="0">
                                <a:solidFill>
                                  <a:schemeClr val="tx1"/>
                                </a:solidFill>
                                <a:latin typeface="Cambria Math" panose="02040503050406030204" pitchFamily="18" charset="0"/>
                              </a:rPr>
                              <m:t>2</m:t>
                            </m:r>
                          </m:e>
                          <m:sup>
                            <m:r>
                              <a:rPr lang="en-US" altLang="ko-KR" sz="2400" b="0" i="1" smtClean="0">
                                <a:solidFill>
                                  <a:schemeClr val="tx1"/>
                                </a:solidFill>
                                <a:latin typeface="Cambria Math" panose="02040503050406030204" pitchFamily="18" charset="0"/>
                              </a:rPr>
                              <m:t>𝑚</m:t>
                            </m:r>
                          </m:sup>
                        </m:sSup>
                      </m:e>
                    </m:d>
                  </m:oMath>
                </a14:m>
                <a:endParaRPr lang="en-US" altLang="ko-KR" sz="2400" dirty="0" smtClean="0">
                  <a:solidFill>
                    <a:schemeClr val="tx1"/>
                  </a:solidFill>
                </a:endParaRPr>
              </a:p>
              <a:p>
                <a:pPr marL="914400" lvl="1" indent="-457200">
                  <a:buFont typeface="+mj-lt"/>
                  <a:buAutoNum type="arabicParenR"/>
                </a:pPr>
                <a:r>
                  <a:rPr lang="en-US" altLang="ko-KR" sz="2400" dirty="0" smtClean="0"/>
                  <a:t>Select </a:t>
                </a:r>
                <a14:m>
                  <m:oMath xmlns:m="http://schemas.openxmlformats.org/officeDocument/2006/math">
                    <m:r>
                      <a:rPr lang="en-US" altLang="ko-KR" sz="2400" b="0" i="1" smtClean="0">
                        <a:latin typeface="Cambria Math" panose="02040503050406030204" pitchFamily="18" charset="0"/>
                      </a:rPr>
                      <m:t>2</m:t>
                    </m:r>
                    <m:r>
                      <a:rPr lang="en-US" altLang="ko-KR" sz="2400" b="0" i="1" smtClean="0">
                        <a:latin typeface="Cambria Math" panose="02040503050406030204" pitchFamily="18" charset="0"/>
                      </a:rPr>
                      <m:t>𝑡</m:t>
                    </m:r>
                  </m:oMath>
                </a14:m>
                <a:r>
                  <a:rPr lang="en-US" altLang="ko-KR" sz="2400" dirty="0" smtClean="0"/>
                  <a:t> consecutive powers of </a:t>
                </a:r>
                <a14:m>
                  <m:oMath xmlns:m="http://schemas.openxmlformats.org/officeDocument/2006/math">
                    <m:r>
                      <a:rPr lang="en-US" altLang="ko-KR" sz="2400" b="0" i="1" smtClean="0">
                        <a:latin typeface="Cambria Math" panose="02040503050406030204" pitchFamily="18" charset="0"/>
                      </a:rPr>
                      <m:t>𝛼</m:t>
                    </m:r>
                  </m:oMath>
                </a14:m>
                <a:r>
                  <a:rPr lang="en-US" altLang="ko-KR" sz="2400" dirty="0" smtClean="0"/>
                  <a:t>, starting with </a:t>
                </a:r>
                <a14:m>
                  <m:oMath xmlns:m="http://schemas.openxmlformats.org/officeDocument/2006/math">
                    <m:sSup>
                      <m:sSupPr>
                        <m:ctrlPr>
                          <a:rPr lang="en-US" altLang="ko-KR" sz="2400" b="0" i="1" smtClean="0">
                            <a:latin typeface="Cambria Math" panose="02040503050406030204" pitchFamily="18" charset="0"/>
                          </a:rPr>
                        </m:ctrlPr>
                      </m:sSupPr>
                      <m:e>
                        <m:r>
                          <a:rPr lang="en-US" altLang="ko-KR" sz="2400" b="0" i="1" smtClean="0">
                            <a:latin typeface="Cambria Math" panose="02040503050406030204" pitchFamily="18" charset="0"/>
                          </a:rPr>
                          <m:t>𝛼</m:t>
                        </m:r>
                      </m:e>
                      <m:sup>
                        <m:r>
                          <a:rPr lang="en-US" altLang="ko-KR" sz="2400" b="0" i="1" smtClean="0">
                            <a:latin typeface="Cambria Math" panose="02040503050406030204" pitchFamily="18" charset="0"/>
                          </a:rPr>
                          <m:t>𝑏</m:t>
                        </m:r>
                      </m:sup>
                    </m:sSup>
                  </m:oMath>
                </a14:m>
                <a:r>
                  <a:rPr lang="en-US" altLang="ko-KR" sz="2400" dirty="0" smtClean="0"/>
                  <a:t> for some non negative integer </a:t>
                </a:r>
                <a14:m>
                  <m:oMath xmlns:m="http://schemas.openxmlformats.org/officeDocument/2006/math">
                    <m:r>
                      <a:rPr lang="en-US" altLang="ko-KR" sz="2400" b="0" i="1" smtClean="0">
                        <a:latin typeface="Cambria Math" panose="02040503050406030204" pitchFamily="18" charset="0"/>
                      </a:rPr>
                      <m:t>𝑏</m:t>
                    </m:r>
                  </m:oMath>
                </a14:m>
                <a:r>
                  <a:rPr lang="en-US" altLang="ko-KR" sz="2400" b="0" dirty="0" smtClean="0"/>
                  <a:t/>
                </a:r>
                <a:br>
                  <a:rPr lang="en-US" altLang="ko-KR" sz="2400" b="0" dirty="0" smtClean="0"/>
                </a:br>
                <a14:m>
                  <m:oMath xmlns:m="http://schemas.openxmlformats.org/officeDocument/2006/math">
                    <m:sSup>
                      <m:sSupPr>
                        <m:ctrlPr>
                          <a:rPr lang="en-US" altLang="ko-KR" sz="2400" i="1">
                            <a:latin typeface="Cambria Math" panose="02040503050406030204" pitchFamily="18" charset="0"/>
                          </a:rPr>
                        </m:ctrlPr>
                      </m:sSupPr>
                      <m:e>
                        <m:r>
                          <a:rPr lang="en-US" altLang="ko-KR" sz="2400" i="1">
                            <a:latin typeface="Cambria Math" panose="02040503050406030204" pitchFamily="18" charset="0"/>
                          </a:rPr>
                          <m:t>𝛼</m:t>
                        </m:r>
                      </m:e>
                      <m:sup>
                        <m:r>
                          <a:rPr lang="en-US" altLang="ko-KR" sz="2400" i="1">
                            <a:latin typeface="Cambria Math" panose="02040503050406030204" pitchFamily="18" charset="0"/>
                          </a:rPr>
                          <m:t>𝑏</m:t>
                        </m:r>
                      </m:sup>
                    </m:sSup>
                    <m:r>
                      <a:rPr lang="en-US" altLang="ko-KR" sz="2400" i="1">
                        <a:latin typeface="Cambria Math" panose="02040503050406030204" pitchFamily="18" charset="0"/>
                      </a:rPr>
                      <m:t>, </m:t>
                    </m:r>
                    <m:sSup>
                      <m:sSupPr>
                        <m:ctrlPr>
                          <a:rPr lang="en-US" altLang="ko-KR" sz="2400" i="1">
                            <a:latin typeface="Cambria Math" panose="02040503050406030204" pitchFamily="18" charset="0"/>
                          </a:rPr>
                        </m:ctrlPr>
                      </m:sSupPr>
                      <m:e>
                        <m:r>
                          <a:rPr lang="en-US" altLang="ko-KR" sz="2400" i="1">
                            <a:latin typeface="Cambria Math" panose="02040503050406030204" pitchFamily="18" charset="0"/>
                          </a:rPr>
                          <m:t>𝛼</m:t>
                        </m:r>
                      </m:e>
                      <m:sup>
                        <m:r>
                          <a:rPr lang="en-US" altLang="ko-KR" sz="2400" i="1">
                            <a:latin typeface="Cambria Math" panose="02040503050406030204" pitchFamily="18" charset="0"/>
                          </a:rPr>
                          <m:t>𝑏</m:t>
                        </m:r>
                        <m:r>
                          <a:rPr lang="en-US" altLang="ko-KR" sz="2400" i="1">
                            <a:latin typeface="Cambria Math" panose="02040503050406030204" pitchFamily="18" charset="0"/>
                          </a:rPr>
                          <m:t>+1</m:t>
                        </m:r>
                      </m:sup>
                    </m:sSup>
                    <m:r>
                      <a:rPr lang="en-US" altLang="ko-KR" sz="2400" i="1">
                        <a:latin typeface="Cambria Math" panose="02040503050406030204" pitchFamily="18" charset="0"/>
                      </a:rPr>
                      <m:t>, …,</m:t>
                    </m:r>
                    <m:sSup>
                      <m:sSupPr>
                        <m:ctrlPr>
                          <a:rPr lang="en-US" altLang="ko-KR" sz="2400" i="1">
                            <a:latin typeface="Cambria Math" panose="02040503050406030204" pitchFamily="18" charset="0"/>
                          </a:rPr>
                        </m:ctrlPr>
                      </m:sSupPr>
                      <m:e>
                        <m:r>
                          <a:rPr lang="en-US" altLang="ko-KR" sz="2400" i="1">
                            <a:latin typeface="Cambria Math" panose="02040503050406030204" pitchFamily="18" charset="0"/>
                          </a:rPr>
                          <m:t>𝛼</m:t>
                        </m:r>
                      </m:e>
                      <m:sup>
                        <m:r>
                          <a:rPr lang="en-US" altLang="ko-KR" sz="2400" i="1">
                            <a:latin typeface="Cambria Math" panose="02040503050406030204" pitchFamily="18" charset="0"/>
                          </a:rPr>
                          <m:t>𝑏</m:t>
                        </m:r>
                        <m:r>
                          <a:rPr lang="en-US" altLang="ko-KR" sz="2400" i="1">
                            <a:latin typeface="Cambria Math" panose="02040503050406030204" pitchFamily="18" charset="0"/>
                          </a:rPr>
                          <m:t>+2</m:t>
                        </m:r>
                        <m:r>
                          <a:rPr lang="en-US" altLang="ko-KR" sz="2400" i="1">
                            <a:latin typeface="Cambria Math" panose="02040503050406030204" pitchFamily="18" charset="0"/>
                          </a:rPr>
                          <m:t>𝑡</m:t>
                        </m:r>
                        <m:r>
                          <a:rPr lang="en-US" altLang="ko-KR" sz="2400" i="1">
                            <a:latin typeface="Cambria Math" panose="02040503050406030204" pitchFamily="18" charset="0"/>
                          </a:rPr>
                          <m:t>−1</m:t>
                        </m:r>
                      </m:sup>
                    </m:sSup>
                  </m:oMath>
                </a14:m>
                <a:r>
                  <a:rPr lang="en-US" altLang="ko-KR" dirty="0" smtClean="0"/>
                  <a:t/>
                </a:r>
                <a:br>
                  <a:rPr lang="en-US" altLang="ko-KR" dirty="0" smtClean="0"/>
                </a:br>
                <a:r>
                  <a:rPr lang="en-US" altLang="ko-KR" sz="2400" i="1" dirty="0" smtClean="0"/>
                  <a:t>(for uniqueness, </a:t>
                </a:r>
                <a14:m>
                  <m:oMath xmlns:m="http://schemas.openxmlformats.org/officeDocument/2006/math">
                    <m:r>
                      <a:rPr lang="en-US" altLang="ko-KR" sz="2400" b="0" i="1" smtClean="0">
                        <a:latin typeface="Cambria Math" panose="02040503050406030204" pitchFamily="18" charset="0"/>
                      </a:rPr>
                      <m:t>𝑏</m:t>
                    </m:r>
                    <m:r>
                      <a:rPr lang="en-US" altLang="ko-KR" sz="2400" b="0" i="1" smtClean="0">
                        <a:latin typeface="Cambria Math" panose="02040503050406030204" pitchFamily="18" charset="0"/>
                      </a:rPr>
                      <m:t>=1</m:t>
                    </m:r>
                  </m:oMath>
                </a14:m>
                <a:r>
                  <a:rPr lang="en-US" altLang="ko-KR" sz="2400" i="1" dirty="0" smtClean="0"/>
                  <a:t>, i.e. narrow sense)</a:t>
                </a:r>
              </a:p>
              <a:p>
                <a:pPr marL="457200" lvl="1" indent="0">
                  <a:buNone/>
                </a:pPr>
                <a14:m>
                  <m:oMathPara xmlns:m="http://schemas.openxmlformats.org/officeDocument/2006/math">
                    <m:oMathParaPr>
                      <m:jc m:val="centerGroup"/>
                    </m:oMathParaPr>
                    <m:oMath xmlns:m="http://schemas.openxmlformats.org/officeDocument/2006/math">
                      <m:sSup>
                        <m:sSupPr>
                          <m:ctrlPr>
                            <a:rPr lang="en-US" altLang="ko-KR" sz="2400" i="1">
                              <a:latin typeface="Cambria Math" panose="02040503050406030204" pitchFamily="18" charset="0"/>
                            </a:rPr>
                          </m:ctrlPr>
                        </m:sSupPr>
                        <m:e>
                          <m:r>
                            <a:rPr lang="en-US" altLang="ko-KR" sz="2400" i="1">
                              <a:latin typeface="Cambria Math" panose="02040503050406030204" pitchFamily="18" charset="0"/>
                            </a:rPr>
                            <m:t>𝛼</m:t>
                          </m:r>
                        </m:e>
                        <m:sup>
                          <m:r>
                            <a:rPr lang="en-US" altLang="ko-KR" sz="2400" i="1">
                              <a:latin typeface="Cambria Math" panose="02040503050406030204" pitchFamily="18" charset="0"/>
                            </a:rPr>
                            <m:t>1</m:t>
                          </m:r>
                        </m:sup>
                      </m:sSup>
                      <m:r>
                        <a:rPr lang="en-US" altLang="ko-KR" sz="2400" i="1">
                          <a:latin typeface="Cambria Math" panose="02040503050406030204" pitchFamily="18" charset="0"/>
                        </a:rPr>
                        <m:t>,</m:t>
                      </m:r>
                      <m:sSup>
                        <m:sSupPr>
                          <m:ctrlPr>
                            <a:rPr lang="en-US" altLang="ko-KR" sz="2400" i="1">
                              <a:latin typeface="Cambria Math" panose="02040503050406030204" pitchFamily="18" charset="0"/>
                            </a:rPr>
                          </m:ctrlPr>
                        </m:sSupPr>
                        <m:e>
                          <m:r>
                            <a:rPr lang="en-US" altLang="ko-KR" sz="2400" i="1">
                              <a:latin typeface="Cambria Math" panose="02040503050406030204" pitchFamily="18" charset="0"/>
                            </a:rPr>
                            <m:t>𝛼</m:t>
                          </m:r>
                        </m:e>
                        <m:sup>
                          <m:r>
                            <a:rPr lang="en-US" altLang="ko-KR" sz="2400" i="1">
                              <a:latin typeface="Cambria Math" panose="02040503050406030204" pitchFamily="18" charset="0"/>
                            </a:rPr>
                            <m:t>2</m:t>
                          </m:r>
                        </m:sup>
                      </m:sSup>
                      <m:r>
                        <a:rPr lang="en-US" altLang="ko-KR" sz="2400" i="1">
                          <a:latin typeface="Cambria Math" panose="02040503050406030204" pitchFamily="18" charset="0"/>
                        </a:rPr>
                        <m:t>,…,</m:t>
                      </m:r>
                      <m:sSup>
                        <m:sSupPr>
                          <m:ctrlPr>
                            <a:rPr lang="en-US" altLang="ko-KR" sz="2400" i="1">
                              <a:latin typeface="Cambria Math" panose="02040503050406030204" pitchFamily="18" charset="0"/>
                            </a:rPr>
                          </m:ctrlPr>
                        </m:sSupPr>
                        <m:e>
                          <m:r>
                            <a:rPr lang="en-US" altLang="ko-KR" sz="2400" i="1">
                              <a:latin typeface="Cambria Math" panose="02040503050406030204" pitchFamily="18" charset="0"/>
                            </a:rPr>
                            <m:t>𝛼</m:t>
                          </m:r>
                        </m:e>
                        <m:sup>
                          <m:r>
                            <a:rPr lang="en-US" altLang="ko-KR" sz="2400" i="1">
                              <a:latin typeface="Cambria Math" panose="02040503050406030204" pitchFamily="18" charset="0"/>
                            </a:rPr>
                            <m:t>2</m:t>
                          </m:r>
                          <m:r>
                            <a:rPr lang="en-US" altLang="ko-KR" sz="2400" i="1">
                              <a:latin typeface="Cambria Math" panose="02040503050406030204" pitchFamily="18" charset="0"/>
                            </a:rPr>
                            <m:t>𝑡</m:t>
                          </m:r>
                        </m:sup>
                      </m:sSup>
                    </m:oMath>
                  </m:oMathPara>
                </a14:m>
                <a:endParaRPr lang="en-US" altLang="ko-KR" sz="2400" i="1" dirty="0" smtClean="0"/>
              </a:p>
            </p:txBody>
          </p:sp>
        </mc:Choice>
        <mc:Fallback xmlns="">
          <p:sp>
            <p:nvSpPr>
              <p:cNvPr id="3" name="내용 개체 틀 2"/>
              <p:cNvSpPr>
                <a:spLocks noGrp="1" noRot="1" noChangeAspect="1" noMove="1" noResize="1" noEditPoints="1" noAdjustHandles="1" noChangeArrowheads="1" noChangeShapeType="1" noTextEdit="1"/>
              </p:cNvSpPr>
              <p:nvPr>
                <p:ph idx="1"/>
              </p:nvPr>
            </p:nvSpPr>
            <p:spPr>
              <a:xfrm>
                <a:off x="685800" y="1556792"/>
                <a:ext cx="7772400" cy="4539208"/>
              </a:xfrm>
              <a:blipFill rotWithShape="1">
                <a:blip r:embed="rId2"/>
                <a:stretch>
                  <a:fillRect l="-1412" t="-1342"/>
                </a:stretch>
              </a:blipFill>
            </p:spPr>
            <p:txBody>
              <a:bodyPr/>
              <a:lstStyle/>
              <a:p>
                <a:r>
                  <a:rPr lang="ko-KR" altLang="en-US">
                    <a:noFill/>
                  </a:rPr>
                  <a:t> </a:t>
                </a:r>
              </a:p>
            </p:txBody>
          </p:sp>
        </mc:Fallback>
      </mc:AlternateContent>
      <p:sp>
        <p:nvSpPr>
          <p:cNvPr id="5" name="바닥글 개체 틀 4"/>
          <p:cNvSpPr>
            <a:spLocks noGrp="1"/>
          </p:cNvSpPr>
          <p:nvPr>
            <p:ph type="ftr" sz="quarter" idx="11"/>
          </p:nvPr>
        </p:nvSpPr>
        <p:spPr/>
        <p:txBody>
          <a:bodyPr/>
          <a:lstStyle/>
          <a:p>
            <a:r>
              <a:rPr lang="en-US" altLang="ko-KR" smtClean="0"/>
              <a:t>Byung-Jae Kwak et al.</a:t>
            </a:r>
            <a:endParaRPr lang="en-US" altLang="ko-KR"/>
          </a:p>
        </p:txBody>
      </p:sp>
      <p:sp>
        <p:nvSpPr>
          <p:cNvPr id="6" name="슬라이드 번호 개체 틀 5"/>
          <p:cNvSpPr>
            <a:spLocks noGrp="1"/>
          </p:cNvSpPr>
          <p:nvPr>
            <p:ph type="sldNum" sz="quarter" idx="12"/>
          </p:nvPr>
        </p:nvSpPr>
        <p:spPr/>
        <p:txBody>
          <a:bodyPr/>
          <a:lstStyle/>
          <a:p>
            <a:r>
              <a:rPr lang="en-US" altLang="ko-KR" smtClean="0"/>
              <a:t>Slide </a:t>
            </a:r>
            <a:fld id="{EAA70843-7CE7-4AC8-AE08-BF17C6F76979}" type="slidenum">
              <a:rPr lang="en-US" altLang="ko-KR" smtClean="0"/>
              <a:pPr/>
              <a:t>6</a:t>
            </a:fld>
            <a:endParaRPr lang="en-US" altLang="ko-KR"/>
          </a:p>
        </p:txBody>
      </p:sp>
      <p:sp>
        <p:nvSpPr>
          <p:cNvPr id="8" name="날짜 개체 틀 3"/>
          <p:cNvSpPr>
            <a:spLocks noGrp="1"/>
          </p:cNvSpPr>
          <p:nvPr>
            <p:ph type="dt" sz="half" idx="10"/>
          </p:nvPr>
        </p:nvSpPr>
        <p:spPr>
          <a:xfrm>
            <a:off x="685800" y="378281"/>
            <a:ext cx="1600200" cy="215444"/>
          </a:xfrm>
        </p:spPr>
        <p:txBody>
          <a:bodyPr/>
          <a:lstStyle/>
          <a:p>
            <a:r>
              <a:rPr lang="en-US" altLang="ko-KR" smtClean="0"/>
              <a:t>Jan. 2016</a:t>
            </a:r>
            <a:endParaRPr lang="en-US" altLang="ko-KR" dirty="0"/>
          </a:p>
        </p:txBody>
      </p:sp>
    </p:spTree>
    <p:extLst>
      <p:ext uri="{BB962C8B-B14F-4D97-AF65-F5344CB8AC3E}">
        <p14:creationId xmlns:p14="http://schemas.microsoft.com/office/powerpoint/2010/main" val="39597676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BCH Code Construction (2/2)</a:t>
            </a:r>
            <a:endParaRPr lang="ko-KR" altLang="en-US" dirty="0"/>
          </a:p>
        </p:txBody>
      </p:sp>
      <mc:AlternateContent xmlns:mc="http://schemas.openxmlformats.org/markup-compatibility/2006" xmlns:a14="http://schemas.microsoft.com/office/drawing/2010/main">
        <mc:Choice Requires="a14">
          <p:sp>
            <p:nvSpPr>
              <p:cNvPr id="3" name="내용 개체 틀 2"/>
              <p:cNvSpPr>
                <a:spLocks noGrp="1"/>
              </p:cNvSpPr>
              <p:nvPr>
                <p:ph idx="1"/>
              </p:nvPr>
            </p:nvSpPr>
            <p:spPr>
              <a:xfrm>
                <a:off x="685800" y="1981200"/>
                <a:ext cx="7924800" cy="4114800"/>
              </a:xfrm>
            </p:spPr>
            <p:txBody>
              <a:bodyPr/>
              <a:lstStyle/>
              <a:p>
                <a:r>
                  <a:rPr lang="en-US" altLang="ko-KR" sz="2800" dirty="0" smtClean="0"/>
                  <a:t>Design procedure of </a:t>
                </a:r>
                <a14:m>
                  <m:oMath xmlns:m="http://schemas.openxmlformats.org/officeDocument/2006/math">
                    <m:r>
                      <a:rPr lang="en-US" altLang="ko-KR" sz="2800" i="1">
                        <a:latin typeface="Cambria Math" panose="02040503050406030204" pitchFamily="18" charset="0"/>
                      </a:rPr>
                      <m:t>(</m:t>
                    </m:r>
                    <m:r>
                      <a:rPr lang="en-US" altLang="ko-KR" sz="2800" i="1">
                        <a:latin typeface="Cambria Math" panose="02040503050406030204" pitchFamily="18" charset="0"/>
                      </a:rPr>
                      <m:t>𝑛</m:t>
                    </m:r>
                    <m:r>
                      <a:rPr lang="en-US" altLang="ko-KR" sz="2800" i="1">
                        <a:latin typeface="Cambria Math" panose="02040503050406030204" pitchFamily="18" charset="0"/>
                      </a:rPr>
                      <m:t>,</m:t>
                    </m:r>
                    <m:r>
                      <a:rPr lang="en-US" altLang="ko-KR" sz="2800" i="1">
                        <a:latin typeface="Cambria Math" panose="02040503050406030204" pitchFamily="18" charset="0"/>
                      </a:rPr>
                      <m:t>𝑘</m:t>
                    </m:r>
                    <m:r>
                      <a:rPr lang="en-US" altLang="ko-KR" sz="2800" i="1">
                        <a:latin typeface="Cambria Math" panose="02040503050406030204" pitchFamily="18" charset="0"/>
                      </a:rPr>
                      <m:t>,</m:t>
                    </m:r>
                    <m:r>
                      <a:rPr lang="en-US" altLang="ko-KR" sz="2800" i="1">
                        <a:latin typeface="Cambria Math" panose="02040503050406030204" pitchFamily="18" charset="0"/>
                      </a:rPr>
                      <m:t>𝑡</m:t>
                    </m:r>
                    <m:r>
                      <a:rPr lang="en-US" altLang="ko-KR" sz="2800" i="1">
                        <a:latin typeface="Cambria Math" panose="02040503050406030204" pitchFamily="18" charset="0"/>
                      </a:rPr>
                      <m:t>) </m:t>
                    </m:r>
                  </m:oMath>
                </a14:m>
                <a:r>
                  <a:rPr lang="en-US" altLang="ko-KR" sz="2800" dirty="0" smtClean="0"/>
                  <a:t>BCH code (contd</a:t>
                </a:r>
                <a:r>
                  <a:rPr lang="en-US" altLang="ko-KR" sz="2800" dirty="0"/>
                  <a:t>.)</a:t>
                </a:r>
              </a:p>
              <a:p>
                <a:pPr marL="914400" lvl="1" indent="-457200">
                  <a:buFont typeface="+mj-lt"/>
                  <a:buAutoNum type="arabicParenR" startAt="5"/>
                </a:pPr>
                <a:r>
                  <a:rPr lang="en-US" altLang="ko-KR" sz="2400" dirty="0" smtClean="0"/>
                  <a:t>Let </a:t>
                </a:r>
                <a14:m>
                  <m:oMath xmlns:m="http://schemas.openxmlformats.org/officeDocument/2006/math">
                    <m:r>
                      <a:rPr lang="en-US" altLang="ko-KR" sz="2400" i="1">
                        <a:latin typeface="Cambria Math" panose="02040503050406030204" pitchFamily="18" charset="0"/>
                      </a:rPr>
                      <m:t>𝑔</m:t>
                    </m:r>
                    <m:d>
                      <m:dPr>
                        <m:ctrlPr>
                          <a:rPr lang="en-US" altLang="ko-KR" sz="2400" i="1">
                            <a:latin typeface="Cambria Math" panose="02040503050406030204" pitchFamily="18" charset="0"/>
                          </a:rPr>
                        </m:ctrlPr>
                      </m:dPr>
                      <m:e>
                        <m:r>
                          <a:rPr lang="en-US" altLang="ko-KR" sz="2400" i="1">
                            <a:latin typeface="Cambria Math" panose="02040503050406030204" pitchFamily="18" charset="0"/>
                          </a:rPr>
                          <m:t>𝑥</m:t>
                        </m:r>
                      </m:e>
                    </m:d>
                  </m:oMath>
                </a14:m>
                <a:r>
                  <a:rPr lang="ko-KR" altLang="en-US" sz="2400" dirty="0"/>
                  <a:t> </a:t>
                </a:r>
                <a:r>
                  <a:rPr lang="en-US" altLang="ko-KR" sz="2400" dirty="0"/>
                  <a:t>be the least common multiple of the minimal </a:t>
                </a:r>
                <a:r>
                  <a:rPr lang="en-US" altLang="ko-KR" sz="2400" dirty="0" smtClean="0"/>
                  <a:t>polynomials </a:t>
                </a:r>
                <a:r>
                  <a:rPr lang="en-US" altLang="ko-KR" sz="2400" dirty="0"/>
                  <a:t>for the selected powers of </a:t>
                </a:r>
                <a14:m>
                  <m:oMath xmlns:m="http://schemas.openxmlformats.org/officeDocument/2006/math">
                    <m:r>
                      <a:rPr lang="en-US" altLang="ko-KR" sz="2400" i="1">
                        <a:latin typeface="Cambria Math" panose="02040503050406030204" pitchFamily="18" charset="0"/>
                      </a:rPr>
                      <m:t>𝛼</m:t>
                    </m:r>
                  </m:oMath>
                </a14:m>
                <a:r>
                  <a:rPr lang="ko-KR" altLang="en-US" sz="2400" dirty="0" smtClean="0"/>
                  <a:t> </a:t>
                </a:r>
                <a:r>
                  <a:rPr lang="en-US" altLang="ko-KR" sz="2400" dirty="0" smtClean="0"/>
                  <a:t>with respect to </a:t>
                </a:r>
                <a14:m>
                  <m:oMath xmlns:m="http://schemas.openxmlformats.org/officeDocument/2006/math">
                    <m:r>
                      <m:rPr>
                        <m:sty m:val="p"/>
                      </m:rPr>
                      <a:rPr lang="en-US" altLang="ko-KR" sz="2400" b="0" i="0" smtClean="0">
                        <a:latin typeface="Cambria Math" panose="02040503050406030204" pitchFamily="18" charset="0"/>
                      </a:rPr>
                      <m:t>GF</m:t>
                    </m:r>
                    <m:d>
                      <m:dPr>
                        <m:ctrlPr>
                          <a:rPr lang="en-US" altLang="ko-KR" sz="2400" b="0" i="1" smtClean="0">
                            <a:latin typeface="Cambria Math" panose="02040503050406030204" pitchFamily="18" charset="0"/>
                          </a:rPr>
                        </m:ctrlPr>
                      </m:dPr>
                      <m:e>
                        <m:r>
                          <a:rPr lang="en-US" altLang="ko-KR" sz="2400" b="0" i="1" smtClean="0">
                            <a:solidFill>
                              <a:schemeClr val="tx1"/>
                            </a:solidFill>
                            <a:latin typeface="Cambria Math" panose="02040503050406030204" pitchFamily="18" charset="0"/>
                          </a:rPr>
                          <m:t>2</m:t>
                        </m:r>
                      </m:e>
                    </m:d>
                  </m:oMath>
                </a14:m>
                <a:r>
                  <a:rPr lang="en-US" altLang="ko-KR" sz="2400" dirty="0" smtClean="0"/>
                  <a:t>.(Each of the minimal polynomials should appear only once in the product)</a:t>
                </a:r>
                <a:br>
                  <a:rPr lang="en-US" altLang="ko-KR" sz="2400" dirty="0" smtClean="0"/>
                </a:br>
                <a:r>
                  <a:rPr lang="en-US" altLang="ko-KR" sz="1000" dirty="0"/>
                  <a:t/>
                </a:r>
                <a:br>
                  <a:rPr lang="en-US" altLang="ko-KR" sz="1000" dirty="0"/>
                </a:br>
                <a14:m>
                  <m:oMath xmlns:m="http://schemas.openxmlformats.org/officeDocument/2006/math">
                    <m:r>
                      <a:rPr lang="en-US" altLang="ko-KR" sz="2400" b="0" i="1" smtClean="0">
                        <a:latin typeface="Cambria Math" panose="02040503050406030204" pitchFamily="18" charset="0"/>
                      </a:rPr>
                      <m:t>𝑔</m:t>
                    </m:r>
                    <m:d>
                      <m:dPr>
                        <m:ctrlPr>
                          <a:rPr lang="en-US" altLang="ko-KR" sz="2400" b="0" i="1" smtClean="0">
                            <a:latin typeface="Cambria Math" panose="02040503050406030204" pitchFamily="18" charset="0"/>
                          </a:rPr>
                        </m:ctrlPr>
                      </m:dPr>
                      <m:e>
                        <m:r>
                          <a:rPr lang="en-US" altLang="ko-KR" sz="2400" b="0" i="1" smtClean="0">
                            <a:latin typeface="Cambria Math" panose="02040503050406030204" pitchFamily="18" charset="0"/>
                          </a:rPr>
                          <m:t>𝑥</m:t>
                        </m:r>
                      </m:e>
                    </m:d>
                    <m:r>
                      <a:rPr lang="en-US" altLang="ko-KR" sz="2400" b="0" i="1" smtClean="0">
                        <a:latin typeface="Cambria Math" panose="02040503050406030204" pitchFamily="18" charset="0"/>
                      </a:rPr>
                      <m:t>=</m:t>
                    </m:r>
                    <m:r>
                      <m:rPr>
                        <m:sty m:val="p"/>
                      </m:rPr>
                      <a:rPr lang="en-US" altLang="ko-KR" sz="2400" b="0" i="0" smtClean="0">
                        <a:latin typeface="Cambria Math" panose="02040503050406030204" pitchFamily="18" charset="0"/>
                      </a:rPr>
                      <m:t>LCM</m:t>
                    </m:r>
                    <m:d>
                      <m:dPr>
                        <m:ctrlPr>
                          <a:rPr lang="en-US" altLang="ko-KR" sz="2400" b="0" i="1" smtClean="0">
                            <a:latin typeface="Cambria Math" panose="02040503050406030204" pitchFamily="18" charset="0"/>
                          </a:rPr>
                        </m:ctrlPr>
                      </m:dPr>
                      <m:e>
                        <m:sSub>
                          <m:sSubPr>
                            <m:ctrlPr>
                              <a:rPr lang="en-US" altLang="ko-KR" sz="2400" i="1">
                                <a:latin typeface="Cambria Math" panose="02040503050406030204" pitchFamily="18" charset="0"/>
                              </a:rPr>
                            </m:ctrlPr>
                          </m:sSubPr>
                          <m:e>
                            <m:r>
                              <a:rPr lang="en-US" altLang="ko-KR" sz="2400" i="1">
                                <a:latin typeface="Cambria Math" panose="02040503050406030204" pitchFamily="18" charset="0"/>
                              </a:rPr>
                              <m:t>𝑀</m:t>
                            </m:r>
                          </m:e>
                          <m:sub>
                            <m:r>
                              <a:rPr lang="en-US" altLang="ko-KR" sz="2400" i="1">
                                <a:latin typeface="Cambria Math" panose="02040503050406030204" pitchFamily="18" charset="0"/>
                              </a:rPr>
                              <m:t>1</m:t>
                            </m:r>
                          </m:sub>
                        </m:sSub>
                        <m:d>
                          <m:dPr>
                            <m:ctrlPr>
                              <a:rPr lang="en-US" altLang="ko-KR" sz="2400" i="1">
                                <a:latin typeface="Cambria Math" panose="02040503050406030204" pitchFamily="18" charset="0"/>
                              </a:rPr>
                            </m:ctrlPr>
                          </m:dPr>
                          <m:e>
                            <m:r>
                              <a:rPr lang="en-US" altLang="ko-KR" sz="2400" i="1">
                                <a:latin typeface="Cambria Math" panose="02040503050406030204" pitchFamily="18" charset="0"/>
                              </a:rPr>
                              <m:t>𝑥</m:t>
                            </m:r>
                          </m:e>
                        </m:d>
                        <m:sSub>
                          <m:sSubPr>
                            <m:ctrlPr>
                              <a:rPr lang="en-US" altLang="ko-KR" sz="2400" i="1">
                                <a:latin typeface="Cambria Math" panose="02040503050406030204" pitchFamily="18" charset="0"/>
                              </a:rPr>
                            </m:ctrlPr>
                          </m:sSubPr>
                          <m:e>
                            <m:r>
                              <a:rPr lang="en-US" altLang="ko-KR" sz="2400" i="1">
                                <a:latin typeface="Cambria Math" panose="02040503050406030204" pitchFamily="18" charset="0"/>
                              </a:rPr>
                              <m:t>𝑀</m:t>
                            </m:r>
                          </m:e>
                          <m:sub>
                            <m:r>
                              <a:rPr lang="en-US" altLang="ko-KR" sz="2400" i="1">
                                <a:latin typeface="Cambria Math" panose="02040503050406030204" pitchFamily="18" charset="0"/>
                              </a:rPr>
                              <m:t>2</m:t>
                            </m:r>
                          </m:sub>
                        </m:sSub>
                        <m:d>
                          <m:dPr>
                            <m:ctrlPr>
                              <a:rPr lang="en-US" altLang="ko-KR" sz="2400" i="1">
                                <a:latin typeface="Cambria Math" panose="02040503050406030204" pitchFamily="18" charset="0"/>
                              </a:rPr>
                            </m:ctrlPr>
                          </m:dPr>
                          <m:e>
                            <m:r>
                              <a:rPr lang="en-US" altLang="ko-KR" sz="2400" i="1">
                                <a:latin typeface="Cambria Math" panose="02040503050406030204" pitchFamily="18" charset="0"/>
                              </a:rPr>
                              <m:t>𝑥</m:t>
                            </m:r>
                          </m:e>
                        </m:d>
                        <m:r>
                          <a:rPr lang="en-US" altLang="ko-KR" sz="2400" b="0" i="1" smtClean="0">
                            <a:latin typeface="Cambria Math" panose="02040503050406030204" pitchFamily="18" charset="0"/>
                          </a:rPr>
                          <m:t>…</m:t>
                        </m:r>
                        <m:sSub>
                          <m:sSubPr>
                            <m:ctrlPr>
                              <a:rPr lang="en-US" altLang="ko-KR" sz="2400" i="1">
                                <a:latin typeface="Cambria Math" panose="02040503050406030204" pitchFamily="18" charset="0"/>
                              </a:rPr>
                            </m:ctrlPr>
                          </m:sSubPr>
                          <m:e>
                            <m:r>
                              <a:rPr lang="en-US" altLang="ko-KR" sz="2400" i="1">
                                <a:latin typeface="Cambria Math" panose="02040503050406030204" pitchFamily="18" charset="0"/>
                              </a:rPr>
                              <m:t>𝑀</m:t>
                            </m:r>
                          </m:e>
                          <m:sub>
                            <m:r>
                              <a:rPr lang="en-US" altLang="ko-KR" sz="2400" b="0" i="1" smtClean="0">
                                <a:latin typeface="Cambria Math" panose="02040503050406030204" pitchFamily="18" charset="0"/>
                              </a:rPr>
                              <m:t>2</m:t>
                            </m:r>
                            <m:r>
                              <a:rPr lang="en-US" altLang="ko-KR" sz="2400" b="0" i="1" smtClean="0">
                                <a:latin typeface="Cambria Math" panose="02040503050406030204" pitchFamily="18" charset="0"/>
                              </a:rPr>
                              <m:t>𝑡</m:t>
                            </m:r>
                          </m:sub>
                        </m:sSub>
                        <m:d>
                          <m:dPr>
                            <m:ctrlPr>
                              <a:rPr lang="en-US" altLang="ko-KR" sz="2400" i="1">
                                <a:latin typeface="Cambria Math" panose="02040503050406030204" pitchFamily="18" charset="0"/>
                              </a:rPr>
                            </m:ctrlPr>
                          </m:dPr>
                          <m:e>
                            <m:r>
                              <a:rPr lang="en-US" altLang="ko-KR" sz="2400" i="1">
                                <a:latin typeface="Cambria Math" panose="02040503050406030204" pitchFamily="18" charset="0"/>
                              </a:rPr>
                              <m:t>𝑥</m:t>
                            </m:r>
                          </m:e>
                        </m:d>
                      </m:e>
                    </m:d>
                  </m:oMath>
                </a14:m>
                <a:r>
                  <a:rPr lang="en-US" altLang="ko-KR" sz="2400" dirty="0" smtClean="0"/>
                  <a:t/>
                </a:r>
                <a:br>
                  <a:rPr lang="en-US" altLang="ko-KR" sz="2400" dirty="0" smtClean="0"/>
                </a:br>
                <a:r>
                  <a:rPr lang="en-US" altLang="ko-KR" sz="1000" dirty="0" smtClean="0"/>
                  <a:t/>
                </a:r>
                <a:br>
                  <a:rPr lang="en-US" altLang="ko-KR" sz="1000" dirty="0" smtClean="0"/>
                </a:br>
                <a:r>
                  <a:rPr lang="en-US" altLang="ko-KR" sz="2400" dirty="0" smtClean="0"/>
                  <a:t>where </a:t>
                </a:r>
                <a14:m>
                  <m:oMath xmlns:m="http://schemas.openxmlformats.org/officeDocument/2006/math">
                    <m:sSub>
                      <m:sSubPr>
                        <m:ctrlPr>
                          <a:rPr lang="en-US" altLang="ko-KR" sz="2400" i="1">
                            <a:latin typeface="Cambria Math" panose="02040503050406030204" pitchFamily="18" charset="0"/>
                          </a:rPr>
                        </m:ctrlPr>
                      </m:sSubPr>
                      <m:e>
                        <m:r>
                          <a:rPr lang="en-US" altLang="ko-KR" sz="2400" i="1">
                            <a:latin typeface="Cambria Math" panose="02040503050406030204" pitchFamily="18" charset="0"/>
                          </a:rPr>
                          <m:t>𝑀</m:t>
                        </m:r>
                      </m:e>
                      <m:sub>
                        <m:r>
                          <a:rPr lang="en-US" altLang="ko-KR" sz="2400" i="1">
                            <a:latin typeface="Cambria Math" panose="02040503050406030204" pitchFamily="18" charset="0"/>
                          </a:rPr>
                          <m:t>𝑖</m:t>
                        </m:r>
                      </m:sub>
                    </m:sSub>
                    <m:d>
                      <m:dPr>
                        <m:ctrlPr>
                          <a:rPr lang="en-US" altLang="ko-KR" sz="2400" i="1">
                            <a:latin typeface="Cambria Math" panose="02040503050406030204" pitchFamily="18" charset="0"/>
                          </a:rPr>
                        </m:ctrlPr>
                      </m:dPr>
                      <m:e>
                        <m:r>
                          <a:rPr lang="en-US" altLang="ko-KR" sz="2400" i="1">
                            <a:latin typeface="Cambria Math" panose="02040503050406030204" pitchFamily="18" charset="0"/>
                          </a:rPr>
                          <m:t>𝑥</m:t>
                        </m:r>
                      </m:e>
                    </m:d>
                  </m:oMath>
                </a14:m>
                <a:r>
                  <a:rPr lang="en-US" altLang="ko-KR" sz="2400" dirty="0"/>
                  <a:t> is the minimal polynomial for </a:t>
                </a:r>
                <a14:m>
                  <m:oMath xmlns:m="http://schemas.openxmlformats.org/officeDocument/2006/math">
                    <m:sSup>
                      <m:sSupPr>
                        <m:ctrlPr>
                          <a:rPr lang="en-US" altLang="ko-KR" sz="2400" i="1">
                            <a:latin typeface="Cambria Math" panose="02040503050406030204" pitchFamily="18" charset="0"/>
                          </a:rPr>
                        </m:ctrlPr>
                      </m:sSupPr>
                      <m:e>
                        <m:r>
                          <a:rPr lang="en-US" altLang="ko-KR" sz="2400" i="1">
                            <a:latin typeface="Cambria Math" panose="02040503050406030204" pitchFamily="18" charset="0"/>
                          </a:rPr>
                          <m:t>𝛼</m:t>
                        </m:r>
                      </m:e>
                      <m:sup>
                        <m:r>
                          <a:rPr lang="en-US" altLang="ko-KR" sz="2400" i="1">
                            <a:latin typeface="Cambria Math" panose="02040503050406030204" pitchFamily="18" charset="0"/>
                          </a:rPr>
                          <m:t>𝑖</m:t>
                        </m:r>
                      </m:sup>
                    </m:sSup>
                  </m:oMath>
                </a14:m>
                <a:endParaRPr lang="en-US" altLang="ko-KR" sz="2400" dirty="0" smtClean="0"/>
              </a:p>
            </p:txBody>
          </p:sp>
        </mc:Choice>
        <mc:Fallback xmlns="">
          <p:sp>
            <p:nvSpPr>
              <p:cNvPr id="3" name="내용 개체 틀 2"/>
              <p:cNvSpPr>
                <a:spLocks noGrp="1" noRot="1" noChangeAspect="1" noMove="1" noResize="1" noEditPoints="1" noAdjustHandles="1" noChangeArrowheads="1" noChangeShapeType="1" noTextEdit="1"/>
              </p:cNvSpPr>
              <p:nvPr>
                <p:ph idx="1"/>
              </p:nvPr>
            </p:nvSpPr>
            <p:spPr>
              <a:xfrm>
                <a:off x="685800" y="1981200"/>
                <a:ext cx="7924800" cy="4114800"/>
              </a:xfrm>
              <a:blipFill rotWithShape="1">
                <a:blip r:embed="rId2"/>
                <a:stretch>
                  <a:fillRect l="-1385" t="-1481" r="-3077"/>
                </a:stretch>
              </a:blipFill>
            </p:spPr>
            <p:txBody>
              <a:bodyPr/>
              <a:lstStyle/>
              <a:p>
                <a:r>
                  <a:rPr lang="ko-KR" altLang="en-US">
                    <a:noFill/>
                  </a:rPr>
                  <a:t> </a:t>
                </a:r>
              </a:p>
            </p:txBody>
          </p:sp>
        </mc:Fallback>
      </mc:AlternateContent>
      <p:sp>
        <p:nvSpPr>
          <p:cNvPr id="5" name="바닥글 개체 틀 4"/>
          <p:cNvSpPr>
            <a:spLocks noGrp="1"/>
          </p:cNvSpPr>
          <p:nvPr>
            <p:ph type="ftr" sz="quarter" idx="11"/>
          </p:nvPr>
        </p:nvSpPr>
        <p:spPr/>
        <p:txBody>
          <a:bodyPr/>
          <a:lstStyle/>
          <a:p>
            <a:r>
              <a:rPr lang="en-US" altLang="ko-KR" smtClean="0"/>
              <a:t>Byung-Jae Kwak et al.</a:t>
            </a:r>
            <a:endParaRPr lang="en-US" altLang="ko-KR"/>
          </a:p>
        </p:txBody>
      </p:sp>
      <p:sp>
        <p:nvSpPr>
          <p:cNvPr id="6" name="슬라이드 번호 개체 틀 5"/>
          <p:cNvSpPr>
            <a:spLocks noGrp="1"/>
          </p:cNvSpPr>
          <p:nvPr>
            <p:ph type="sldNum" sz="quarter" idx="12"/>
          </p:nvPr>
        </p:nvSpPr>
        <p:spPr/>
        <p:txBody>
          <a:bodyPr/>
          <a:lstStyle/>
          <a:p>
            <a:r>
              <a:rPr lang="en-US" altLang="ko-KR" smtClean="0"/>
              <a:t>Slide </a:t>
            </a:r>
            <a:fld id="{EAA70843-7CE7-4AC8-AE08-BF17C6F76979}" type="slidenum">
              <a:rPr lang="en-US" altLang="ko-KR" smtClean="0"/>
              <a:pPr/>
              <a:t>7</a:t>
            </a:fld>
            <a:endParaRPr lang="en-US" altLang="ko-KR"/>
          </a:p>
        </p:txBody>
      </p:sp>
      <p:sp>
        <p:nvSpPr>
          <p:cNvPr id="7" name="날짜 개체 틀 3"/>
          <p:cNvSpPr>
            <a:spLocks noGrp="1"/>
          </p:cNvSpPr>
          <p:nvPr>
            <p:ph type="dt" sz="half" idx="10"/>
          </p:nvPr>
        </p:nvSpPr>
        <p:spPr>
          <a:xfrm>
            <a:off x="685800" y="378281"/>
            <a:ext cx="1600200" cy="215444"/>
          </a:xfrm>
        </p:spPr>
        <p:txBody>
          <a:bodyPr/>
          <a:lstStyle/>
          <a:p>
            <a:r>
              <a:rPr lang="en-US" altLang="ko-KR" smtClean="0"/>
              <a:t>Jan. 2016</a:t>
            </a:r>
            <a:endParaRPr lang="en-US" altLang="ko-KR" dirty="0"/>
          </a:p>
        </p:txBody>
      </p:sp>
    </p:spTree>
    <p:extLst>
      <p:ext uri="{BB962C8B-B14F-4D97-AF65-F5344CB8AC3E}">
        <p14:creationId xmlns:p14="http://schemas.microsoft.com/office/powerpoint/2010/main" val="15194517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BCH </a:t>
            </a:r>
            <a:r>
              <a:rPr lang="en-US" altLang="ko-KR" dirty="0" smtClean="0"/>
              <a:t>Code Construction Example (1/4)</a:t>
            </a:r>
            <a:endParaRPr lang="ko-KR" altLang="en-US" dirty="0"/>
          </a:p>
        </p:txBody>
      </p:sp>
      <mc:AlternateContent xmlns:mc="http://schemas.openxmlformats.org/markup-compatibility/2006" xmlns:a14="http://schemas.microsoft.com/office/drawing/2010/main">
        <mc:Choice Requires="a14">
          <p:sp>
            <p:nvSpPr>
              <p:cNvPr id="3" name="내용 개체 틀 2"/>
              <p:cNvSpPr>
                <a:spLocks noGrp="1"/>
              </p:cNvSpPr>
              <p:nvPr>
                <p:ph idx="1"/>
              </p:nvPr>
            </p:nvSpPr>
            <p:spPr>
              <a:xfrm>
                <a:off x="685800" y="1981200"/>
                <a:ext cx="8206680" cy="4114800"/>
              </a:xfrm>
            </p:spPr>
            <p:txBody>
              <a:bodyPr/>
              <a:lstStyle/>
              <a:p>
                <a:r>
                  <a:rPr lang="en-US" altLang="ko-KR" sz="2800" dirty="0" smtClean="0"/>
                  <a:t>BCH code construction in the proposed protocol</a:t>
                </a:r>
              </a:p>
              <a:p>
                <a:pPr marL="914400" lvl="1" indent="-457200">
                  <a:buFont typeface="+mj-lt"/>
                  <a:buAutoNum type="arabicParenR"/>
                </a:pPr>
                <a:r>
                  <a:rPr lang="en-US" altLang="ko-KR" sz="2400" dirty="0" smtClean="0"/>
                  <a:t>Determine field size </a:t>
                </a:r>
                <a14:m>
                  <m:oMath xmlns:m="http://schemas.openxmlformats.org/officeDocument/2006/math">
                    <m:r>
                      <a:rPr lang="en-US" altLang="ko-KR" sz="2400" b="0" i="1" smtClean="0">
                        <a:solidFill>
                          <a:schemeClr val="tx1"/>
                        </a:solidFill>
                        <a:latin typeface="Cambria Math" panose="02040503050406030204" pitchFamily="18" charset="0"/>
                      </a:rPr>
                      <m:t>𝑚</m:t>
                    </m:r>
                  </m:oMath>
                </a14:m>
                <a:r>
                  <a:rPr lang="en-US" altLang="ko-KR" sz="2400" dirty="0" smtClean="0"/>
                  <a:t> : the smallest positive integer satisfying </a:t>
                </a:r>
                <a14:m>
                  <m:oMath xmlns:m="http://schemas.openxmlformats.org/officeDocument/2006/math">
                    <m:sSub>
                      <m:sSubPr>
                        <m:ctrlPr>
                          <a:rPr lang="en-US" altLang="ko-KR" sz="2400" b="0" i="1" smtClean="0">
                            <a:latin typeface="Cambria Math" panose="02040503050406030204" pitchFamily="18" charset="0"/>
                          </a:rPr>
                        </m:ctrlPr>
                      </m:sSubPr>
                      <m:e>
                        <m:r>
                          <a:rPr lang="en-US" altLang="ko-KR" sz="2400" b="0" i="1" smtClean="0">
                            <a:latin typeface="Cambria Math" panose="02040503050406030204" pitchFamily="18" charset="0"/>
                          </a:rPr>
                          <m:t>𝑁</m:t>
                        </m:r>
                      </m:e>
                      <m:sub>
                        <m:r>
                          <a:rPr lang="en-US" altLang="ko-KR" sz="2400" b="0" i="1" smtClean="0">
                            <a:latin typeface="Cambria Math" panose="02040503050406030204" pitchFamily="18" charset="0"/>
                          </a:rPr>
                          <m:t>𝑠𝑒𝑞</m:t>
                        </m:r>
                      </m:sub>
                    </m:sSub>
                    <m:r>
                      <a:rPr lang="en-US" altLang="ko-KR" sz="2400" b="0" i="1" smtClean="0">
                        <a:latin typeface="Cambria Math" panose="02040503050406030204" pitchFamily="18" charset="0"/>
                      </a:rPr>
                      <m:t>&lt;</m:t>
                    </m:r>
                    <m:sSup>
                      <m:sSupPr>
                        <m:ctrlPr>
                          <a:rPr lang="en-US" altLang="ko-KR" sz="2400" i="1">
                            <a:latin typeface="Cambria Math" panose="02040503050406030204" pitchFamily="18" charset="0"/>
                          </a:rPr>
                        </m:ctrlPr>
                      </m:sSupPr>
                      <m:e>
                        <m:r>
                          <a:rPr lang="en-US" altLang="ko-KR" sz="2400" i="1">
                            <a:latin typeface="Cambria Math" panose="02040503050406030204" pitchFamily="18" charset="0"/>
                          </a:rPr>
                          <m:t>2</m:t>
                        </m:r>
                      </m:e>
                      <m:sup>
                        <m:r>
                          <a:rPr lang="en-US" altLang="ko-KR" sz="2400" i="1">
                            <a:latin typeface="Cambria Math" panose="02040503050406030204" pitchFamily="18" charset="0"/>
                          </a:rPr>
                          <m:t>𝑚</m:t>
                        </m:r>
                      </m:sup>
                    </m:sSup>
                    <m:r>
                      <a:rPr lang="en-US" altLang="ko-KR" sz="2400" i="1">
                        <a:latin typeface="Cambria Math" panose="02040503050406030204" pitchFamily="18" charset="0"/>
                      </a:rPr>
                      <m:t>−1</m:t>
                    </m:r>
                  </m:oMath>
                </a14:m>
                <a:r>
                  <a:rPr lang="en-US" altLang="ko-KR" sz="2400" dirty="0"/>
                  <a:t> </a:t>
                </a:r>
                <a:endParaRPr lang="en-US" altLang="ko-KR" sz="2400" dirty="0" smtClean="0"/>
              </a:p>
              <a:p>
                <a:pPr marL="914400" lvl="1" indent="-457200">
                  <a:buFont typeface="+mj-lt"/>
                  <a:buAutoNum type="arabicParenR"/>
                </a:pPr>
                <a:r>
                  <a:rPr lang="en-US" altLang="ko-KR" sz="2400" dirty="0" smtClean="0"/>
                  <a:t>Estimated discrepancy </a:t>
                </a:r>
                <a14:m>
                  <m:oMath xmlns:m="http://schemas.openxmlformats.org/officeDocument/2006/math">
                    <m:sSub>
                      <m:sSubPr>
                        <m:ctrlPr>
                          <a:rPr lang="en-US" altLang="ko-KR" sz="2400" b="0" i="1" dirty="0" smtClean="0">
                            <a:latin typeface="Cambria Math" panose="02040503050406030204" pitchFamily="18" charset="0"/>
                          </a:rPr>
                        </m:ctrlPr>
                      </m:sSubPr>
                      <m:e>
                        <m:acc>
                          <m:accPr>
                            <m:chr m:val="̂"/>
                            <m:ctrlPr>
                              <a:rPr lang="en-US" altLang="ko-KR" sz="2400" b="0" i="1" smtClean="0">
                                <a:latin typeface="Cambria Math" panose="02040503050406030204" pitchFamily="18" charset="0"/>
                              </a:rPr>
                            </m:ctrlPr>
                          </m:accPr>
                          <m:e>
                            <m:r>
                              <a:rPr lang="en-US" altLang="ko-KR" sz="2400" b="0" i="1" smtClean="0">
                                <a:latin typeface="Cambria Math" panose="02040503050406030204" pitchFamily="18" charset="0"/>
                              </a:rPr>
                              <m:t>𝑁</m:t>
                            </m:r>
                          </m:e>
                        </m:acc>
                      </m:e>
                      <m:sub>
                        <m:r>
                          <a:rPr lang="en-US" altLang="ko-KR" sz="2400" b="0" i="1" dirty="0" smtClean="0">
                            <a:latin typeface="Cambria Math" panose="02040503050406030204" pitchFamily="18" charset="0"/>
                          </a:rPr>
                          <m:t>𝑒𝑟𝑟</m:t>
                        </m:r>
                      </m:sub>
                    </m:sSub>
                  </m:oMath>
                </a14:m>
                <a:r>
                  <a:rPr lang="en-US" altLang="ko-KR" sz="2400" dirty="0" smtClean="0"/>
                  <a:t> between </a:t>
                </a:r>
                <a14:m>
                  <m:oMath xmlns:m="http://schemas.openxmlformats.org/officeDocument/2006/math">
                    <m:sSub>
                      <m:sSubPr>
                        <m:ctrlPr>
                          <a:rPr lang="en-US" altLang="ko-KR" sz="2400" b="0" i="1" smtClean="0">
                            <a:latin typeface="Cambria Math" panose="02040503050406030204" pitchFamily="18" charset="0"/>
                          </a:rPr>
                        </m:ctrlPr>
                      </m:sSubPr>
                      <m:e>
                        <m:r>
                          <a:rPr lang="en-US" altLang="ko-KR" sz="2400" b="0" i="1" smtClean="0">
                            <a:latin typeface="Cambria Math" panose="02040503050406030204" pitchFamily="18" charset="0"/>
                          </a:rPr>
                          <m:t>𝑠</m:t>
                        </m:r>
                      </m:e>
                      <m:sub>
                        <m:r>
                          <a:rPr lang="en-US" altLang="ko-KR" sz="2400" b="0" i="1" smtClean="0">
                            <a:latin typeface="Cambria Math" panose="02040503050406030204" pitchFamily="18" charset="0"/>
                          </a:rPr>
                          <m:t>𝐴</m:t>
                        </m:r>
                      </m:sub>
                    </m:sSub>
                  </m:oMath>
                </a14:m>
                <a:r>
                  <a:rPr lang="en-US" altLang="ko-KR" sz="2400" dirty="0" smtClean="0"/>
                  <a:t> and </a:t>
                </a:r>
                <a14:m>
                  <m:oMath xmlns:m="http://schemas.openxmlformats.org/officeDocument/2006/math">
                    <m:sSub>
                      <m:sSubPr>
                        <m:ctrlPr>
                          <a:rPr lang="en-US" altLang="ko-KR" sz="2400" b="0" i="1" smtClean="0">
                            <a:latin typeface="Cambria Math" panose="02040503050406030204" pitchFamily="18" charset="0"/>
                          </a:rPr>
                        </m:ctrlPr>
                      </m:sSubPr>
                      <m:e>
                        <m:r>
                          <a:rPr lang="en-US" altLang="ko-KR" sz="2400" b="0" i="1" smtClean="0">
                            <a:latin typeface="Cambria Math" panose="02040503050406030204" pitchFamily="18" charset="0"/>
                          </a:rPr>
                          <m:t>𝑠</m:t>
                        </m:r>
                      </m:e>
                      <m:sub>
                        <m:r>
                          <a:rPr lang="en-US" altLang="ko-KR" sz="2400" b="0" i="1" smtClean="0">
                            <a:latin typeface="Cambria Math" panose="02040503050406030204" pitchFamily="18" charset="0"/>
                          </a:rPr>
                          <m:t>𝐵</m:t>
                        </m:r>
                      </m:sub>
                    </m:sSub>
                  </m:oMath>
                </a14:m>
                <a:r>
                  <a:rPr lang="en-US" altLang="ko-KR" sz="2400" dirty="0" smtClean="0"/>
                  <a:t> is determined by SNR, quantization method and margin</a:t>
                </a:r>
              </a:p>
              <a:p>
                <a:pPr marL="914400" lvl="1" indent="-457200">
                  <a:buFont typeface="+mj-lt"/>
                  <a:buAutoNum type="arabicParenR"/>
                </a:pPr>
                <a:r>
                  <a:rPr lang="en-US" altLang="ko-KR" sz="2400" dirty="0" smtClean="0"/>
                  <a:t>Given </a:t>
                </a:r>
                <a14:m>
                  <m:oMath xmlns:m="http://schemas.openxmlformats.org/officeDocument/2006/math">
                    <m:r>
                      <a:rPr lang="en-US" altLang="ko-KR" sz="2400" i="1">
                        <a:latin typeface="Cambria Math" panose="02040503050406030204" pitchFamily="18" charset="0"/>
                      </a:rPr>
                      <m:t>𝑛</m:t>
                    </m:r>
                    <m:r>
                      <a:rPr lang="en-US" altLang="ko-KR" sz="2400" i="1">
                        <a:latin typeface="Cambria Math" panose="02040503050406030204" pitchFamily="18" charset="0"/>
                      </a:rPr>
                      <m:t>=</m:t>
                    </m:r>
                    <m:sSup>
                      <m:sSupPr>
                        <m:ctrlPr>
                          <a:rPr lang="en-US" altLang="ko-KR" sz="2400" i="1">
                            <a:latin typeface="Cambria Math" panose="02040503050406030204" pitchFamily="18" charset="0"/>
                          </a:rPr>
                        </m:ctrlPr>
                      </m:sSupPr>
                      <m:e>
                        <m:r>
                          <a:rPr lang="en-US" altLang="ko-KR" sz="2400" i="1">
                            <a:latin typeface="Cambria Math" panose="02040503050406030204" pitchFamily="18" charset="0"/>
                          </a:rPr>
                          <m:t>2</m:t>
                        </m:r>
                      </m:e>
                      <m:sup>
                        <m:r>
                          <a:rPr lang="en-US" altLang="ko-KR" sz="2400" i="1">
                            <a:latin typeface="Cambria Math" panose="02040503050406030204" pitchFamily="18" charset="0"/>
                          </a:rPr>
                          <m:t>𝑚</m:t>
                        </m:r>
                      </m:sup>
                    </m:sSup>
                    <m:r>
                      <a:rPr lang="en-US" altLang="ko-KR" sz="2400" i="1">
                        <a:latin typeface="Cambria Math" panose="02040503050406030204" pitchFamily="18" charset="0"/>
                      </a:rPr>
                      <m:t>−1</m:t>
                    </m:r>
                  </m:oMath>
                </a14:m>
                <a:r>
                  <a:rPr lang="en-US" altLang="ko-KR" sz="2400" dirty="0"/>
                  <a:t> and </a:t>
                </a:r>
                <a14:m>
                  <m:oMath xmlns:m="http://schemas.openxmlformats.org/officeDocument/2006/math">
                    <m:r>
                      <a:rPr lang="en-US" altLang="ko-KR" sz="2400" i="1" dirty="0">
                        <a:latin typeface="Cambria Math" panose="02040503050406030204" pitchFamily="18" charset="0"/>
                      </a:rPr>
                      <m:t>𝑡</m:t>
                    </m:r>
                    <m:r>
                      <a:rPr lang="en-US" altLang="ko-KR" sz="2400" i="1" dirty="0">
                        <a:latin typeface="Cambria Math" panose="02040503050406030204" pitchFamily="18" charset="0"/>
                      </a:rPr>
                      <m:t>=</m:t>
                    </m:r>
                    <m:sSub>
                      <m:sSubPr>
                        <m:ctrlPr>
                          <a:rPr lang="en-US" altLang="ko-KR" sz="2400" i="1" dirty="0">
                            <a:latin typeface="Cambria Math" panose="02040503050406030204" pitchFamily="18" charset="0"/>
                          </a:rPr>
                        </m:ctrlPr>
                      </m:sSubPr>
                      <m:e>
                        <m:acc>
                          <m:accPr>
                            <m:chr m:val="̂"/>
                            <m:ctrlPr>
                              <a:rPr lang="en-US" altLang="ko-KR" sz="2400" i="1">
                                <a:latin typeface="Cambria Math" panose="02040503050406030204" pitchFamily="18" charset="0"/>
                              </a:rPr>
                            </m:ctrlPr>
                          </m:accPr>
                          <m:e>
                            <m:r>
                              <a:rPr lang="en-US" altLang="ko-KR" sz="2400" i="1">
                                <a:latin typeface="Cambria Math" panose="02040503050406030204" pitchFamily="18" charset="0"/>
                              </a:rPr>
                              <m:t>𝑁</m:t>
                            </m:r>
                          </m:e>
                        </m:acc>
                      </m:e>
                      <m:sub>
                        <m:r>
                          <a:rPr lang="en-US" altLang="ko-KR" sz="2400" i="1" dirty="0">
                            <a:latin typeface="Cambria Math" panose="02040503050406030204" pitchFamily="18" charset="0"/>
                          </a:rPr>
                          <m:t>𝑒𝑟𝑟</m:t>
                        </m:r>
                      </m:sub>
                    </m:sSub>
                  </m:oMath>
                </a14:m>
                <a:r>
                  <a:rPr lang="en-US" altLang="ko-KR" sz="2400" dirty="0" smtClean="0"/>
                  <a:t>, the parity parts of the </a:t>
                </a:r>
                <a14:m>
                  <m:oMath xmlns:m="http://schemas.openxmlformats.org/officeDocument/2006/math">
                    <m:d>
                      <m:dPr>
                        <m:ctrlPr>
                          <a:rPr lang="en-US" altLang="ko-KR" sz="2400" i="1">
                            <a:latin typeface="Cambria Math" panose="02040503050406030204" pitchFamily="18" charset="0"/>
                          </a:rPr>
                        </m:ctrlPr>
                      </m:dPr>
                      <m:e>
                        <m:r>
                          <a:rPr lang="en-US" altLang="ko-KR" sz="2400" i="1">
                            <a:latin typeface="Cambria Math" panose="02040503050406030204" pitchFamily="18" charset="0"/>
                          </a:rPr>
                          <m:t>𝑛</m:t>
                        </m:r>
                        <m:r>
                          <a:rPr lang="en-US" altLang="ko-KR" sz="2400" i="1">
                            <a:latin typeface="Cambria Math" panose="02040503050406030204" pitchFamily="18" charset="0"/>
                          </a:rPr>
                          <m:t>,</m:t>
                        </m:r>
                        <m:r>
                          <a:rPr lang="en-US" altLang="ko-KR" sz="2400" i="1">
                            <a:latin typeface="Cambria Math" panose="02040503050406030204" pitchFamily="18" charset="0"/>
                          </a:rPr>
                          <m:t>𝑘</m:t>
                        </m:r>
                        <m:r>
                          <a:rPr lang="en-US" altLang="ko-KR" sz="2400" i="1">
                            <a:latin typeface="Cambria Math" panose="02040503050406030204" pitchFamily="18" charset="0"/>
                          </a:rPr>
                          <m:t>,</m:t>
                        </m:r>
                        <m:r>
                          <a:rPr lang="en-US" altLang="ko-KR" sz="2400" i="1">
                            <a:latin typeface="Cambria Math" panose="02040503050406030204" pitchFamily="18" charset="0"/>
                          </a:rPr>
                          <m:t>𝑡</m:t>
                        </m:r>
                      </m:e>
                    </m:d>
                  </m:oMath>
                </a14:m>
                <a:r>
                  <a:rPr lang="en-US" altLang="ko-KR" sz="2400" dirty="0" smtClean="0"/>
                  <a:t> BCH code are needed</a:t>
                </a:r>
              </a:p>
              <a:p>
                <a:pPr lvl="1"/>
                <a:endParaRPr lang="en-US" altLang="ko-KR" sz="2400" dirty="0"/>
              </a:p>
              <a:p>
                <a:pPr lvl="1"/>
                <a:r>
                  <a:rPr lang="en-US" altLang="ko-KR" sz="2400" dirty="0" smtClean="0"/>
                  <a:t>For example, the case that </a:t>
                </a:r>
                <a14:m>
                  <m:oMath xmlns:m="http://schemas.openxmlformats.org/officeDocument/2006/math">
                    <m:r>
                      <a:rPr lang="en-US" altLang="ko-KR" sz="2400" b="0" i="1" smtClean="0">
                        <a:latin typeface="Cambria Math" panose="02040503050406030204" pitchFamily="18" charset="0"/>
                      </a:rPr>
                      <m:t>𝑛</m:t>
                    </m:r>
                    <m:r>
                      <a:rPr lang="en-US" altLang="ko-KR" sz="2400" b="0" i="1" smtClean="0">
                        <a:latin typeface="Cambria Math" panose="02040503050406030204" pitchFamily="18" charset="0"/>
                      </a:rPr>
                      <m:t>=15</m:t>
                    </m:r>
                  </m:oMath>
                </a14:m>
                <a:r>
                  <a:rPr lang="en-US" altLang="ko-KR" sz="2400" dirty="0" smtClean="0"/>
                  <a:t> and </a:t>
                </a:r>
                <a14:m>
                  <m:oMath xmlns:m="http://schemas.openxmlformats.org/officeDocument/2006/math">
                    <m:r>
                      <a:rPr lang="en-US" altLang="ko-KR" sz="2400" b="0" i="1" smtClean="0">
                        <a:latin typeface="Cambria Math" panose="02040503050406030204" pitchFamily="18" charset="0"/>
                      </a:rPr>
                      <m:t>𝑡</m:t>
                    </m:r>
                    <m:r>
                      <a:rPr lang="en-US" altLang="ko-KR" sz="2400" b="0" i="1" smtClean="0">
                        <a:latin typeface="Cambria Math" panose="02040503050406030204" pitchFamily="18" charset="0"/>
                      </a:rPr>
                      <m:t>=2</m:t>
                    </m:r>
                  </m:oMath>
                </a14:m>
                <a:endParaRPr lang="en-US" altLang="ko-KR" sz="2400" dirty="0" smtClean="0"/>
              </a:p>
            </p:txBody>
          </p:sp>
        </mc:Choice>
        <mc:Fallback xmlns="">
          <p:sp>
            <p:nvSpPr>
              <p:cNvPr id="3" name="내용 개체 틀 2"/>
              <p:cNvSpPr>
                <a:spLocks noGrp="1" noRot="1" noChangeAspect="1" noMove="1" noResize="1" noEditPoints="1" noAdjustHandles="1" noChangeArrowheads="1" noChangeShapeType="1" noTextEdit="1"/>
              </p:cNvSpPr>
              <p:nvPr>
                <p:ph idx="1"/>
              </p:nvPr>
            </p:nvSpPr>
            <p:spPr>
              <a:xfrm>
                <a:off x="685800" y="1981200"/>
                <a:ext cx="8206680" cy="4114800"/>
              </a:xfrm>
              <a:blipFill>
                <a:blip r:embed="rId2"/>
                <a:stretch>
                  <a:fillRect l="-1337" t="-1481" r="-1337" b="-6222"/>
                </a:stretch>
              </a:blipFill>
            </p:spPr>
            <p:txBody>
              <a:bodyPr/>
              <a:lstStyle/>
              <a:p>
                <a:r>
                  <a:rPr lang="ko-KR" altLang="en-US">
                    <a:noFill/>
                  </a:rPr>
                  <a:t> </a:t>
                </a:r>
              </a:p>
            </p:txBody>
          </p:sp>
        </mc:Fallback>
      </mc:AlternateContent>
      <p:sp>
        <p:nvSpPr>
          <p:cNvPr id="4" name="날짜 개체 틀 3"/>
          <p:cNvSpPr>
            <a:spLocks noGrp="1"/>
          </p:cNvSpPr>
          <p:nvPr>
            <p:ph type="dt" sz="half" idx="10"/>
          </p:nvPr>
        </p:nvSpPr>
        <p:spPr>
          <a:xfrm>
            <a:off x="685800" y="378281"/>
            <a:ext cx="1600200" cy="215444"/>
          </a:xfrm>
        </p:spPr>
        <p:txBody>
          <a:bodyPr/>
          <a:lstStyle/>
          <a:p>
            <a:r>
              <a:rPr lang="en-US" altLang="ko-KR" smtClean="0"/>
              <a:t>Jan. 2016</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a:t>
            </a:r>
            <a:endParaRPr lang="en-US" altLang="ko-KR"/>
          </a:p>
        </p:txBody>
      </p:sp>
      <p:sp>
        <p:nvSpPr>
          <p:cNvPr id="6" name="슬라이드 번호 개체 틀 5"/>
          <p:cNvSpPr>
            <a:spLocks noGrp="1"/>
          </p:cNvSpPr>
          <p:nvPr>
            <p:ph type="sldNum" sz="quarter" idx="12"/>
          </p:nvPr>
        </p:nvSpPr>
        <p:spPr/>
        <p:txBody>
          <a:bodyPr/>
          <a:lstStyle/>
          <a:p>
            <a:r>
              <a:rPr lang="en-US" altLang="ko-KR" smtClean="0"/>
              <a:t>Slide </a:t>
            </a:r>
            <a:fld id="{EAA70843-7CE7-4AC8-AE08-BF17C6F76979}" type="slidenum">
              <a:rPr lang="en-US" altLang="ko-KR" smtClean="0"/>
              <a:pPr/>
              <a:t>8</a:t>
            </a:fld>
            <a:endParaRPr lang="en-US" altLang="ko-KR"/>
          </a:p>
        </p:txBody>
      </p:sp>
    </p:spTree>
    <p:extLst>
      <p:ext uri="{BB962C8B-B14F-4D97-AF65-F5344CB8AC3E}">
        <p14:creationId xmlns:p14="http://schemas.microsoft.com/office/powerpoint/2010/main" val="9940400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BCH Code </a:t>
            </a:r>
            <a:r>
              <a:rPr lang="en-US" altLang="ko-KR" dirty="0" smtClean="0"/>
              <a:t>Construction Example (2/4)</a:t>
            </a:r>
            <a:endParaRPr lang="ko-KR" altLang="en-US" dirty="0"/>
          </a:p>
        </p:txBody>
      </p:sp>
      <mc:AlternateContent xmlns:mc="http://schemas.openxmlformats.org/markup-compatibility/2006" xmlns:a14="http://schemas.microsoft.com/office/drawing/2010/main">
        <mc:Choice Requires="a14">
          <p:sp>
            <p:nvSpPr>
              <p:cNvPr id="3" name="내용 개체 틀 2"/>
              <p:cNvSpPr>
                <a:spLocks noGrp="1"/>
              </p:cNvSpPr>
              <p:nvPr>
                <p:ph idx="1"/>
              </p:nvPr>
            </p:nvSpPr>
            <p:spPr>
              <a:xfrm>
                <a:off x="685800" y="1981200"/>
                <a:ext cx="7772400" cy="4114800"/>
              </a:xfrm>
            </p:spPr>
            <p:txBody>
              <a:bodyPr/>
              <a:lstStyle/>
              <a:p>
                <a:r>
                  <a:rPr lang="en-US" altLang="ko-KR" sz="2800" dirty="0" smtClean="0"/>
                  <a:t>Generate a narrow </a:t>
                </a:r>
                <a:r>
                  <a:rPr lang="en-US" altLang="ko-KR" sz="2800" dirty="0"/>
                  <a:t>sense primitive </a:t>
                </a:r>
                <a:r>
                  <a:rPr lang="en-US" altLang="ko-KR" sz="2800" dirty="0" smtClean="0"/>
                  <a:t>BCH </a:t>
                </a:r>
                <a:r>
                  <a:rPr lang="en-US" altLang="ko-KR" sz="2800" dirty="0"/>
                  <a:t>code with </a:t>
                </a:r>
                <a14:m>
                  <m:oMath xmlns:m="http://schemas.openxmlformats.org/officeDocument/2006/math">
                    <m:r>
                      <a:rPr lang="en-US" altLang="ko-KR" sz="2800" i="1">
                        <a:latin typeface="Cambria Math" panose="02040503050406030204" pitchFamily="18" charset="0"/>
                      </a:rPr>
                      <m:t>𝑛</m:t>
                    </m:r>
                    <m:r>
                      <a:rPr lang="en-US" altLang="ko-KR" sz="2800" i="1">
                        <a:latin typeface="Cambria Math" panose="02040503050406030204" pitchFamily="18" charset="0"/>
                      </a:rPr>
                      <m:t>=15</m:t>
                    </m:r>
                  </m:oMath>
                </a14:m>
                <a:r>
                  <a:rPr lang="en-US" altLang="ko-KR" sz="2800" dirty="0"/>
                  <a:t> and </a:t>
                </a:r>
                <a14:m>
                  <m:oMath xmlns:m="http://schemas.openxmlformats.org/officeDocument/2006/math">
                    <m:r>
                      <a:rPr lang="en-US" altLang="ko-KR" sz="2800" i="1" dirty="0">
                        <a:latin typeface="Cambria Math" panose="02040503050406030204" pitchFamily="18" charset="0"/>
                      </a:rPr>
                      <m:t>𝑡</m:t>
                    </m:r>
                    <m:r>
                      <a:rPr lang="en-US" altLang="ko-KR" sz="2800" i="1" dirty="0">
                        <a:latin typeface="Cambria Math" panose="02040503050406030204" pitchFamily="18" charset="0"/>
                      </a:rPr>
                      <m:t>=2</m:t>
                    </m:r>
                  </m:oMath>
                </a14:m>
                <a:endParaRPr lang="en-US" altLang="ko-KR" sz="2800" dirty="0"/>
              </a:p>
              <a:p>
                <a:pPr marL="914400" lvl="1" indent="-457200">
                  <a:buFont typeface="+mj-lt"/>
                  <a:buAutoNum type="arabicParenR"/>
                </a:pPr>
                <a:r>
                  <a:rPr lang="en-US" altLang="ko-KR" sz="2400" b="0" dirty="0" smtClean="0"/>
                  <a:t>Find </a:t>
                </a:r>
                <a14:m>
                  <m:oMath xmlns:m="http://schemas.openxmlformats.org/officeDocument/2006/math">
                    <m:r>
                      <a:rPr lang="en-US" altLang="ko-KR" sz="2400" i="1">
                        <a:latin typeface="Cambria Math" panose="02040503050406030204" pitchFamily="18" charset="0"/>
                      </a:rPr>
                      <m:t>𝛼</m:t>
                    </m:r>
                  </m:oMath>
                </a14:m>
                <a:r>
                  <a:rPr lang="en-US" altLang="ko-KR" sz="2400" b="0" dirty="0" smtClean="0"/>
                  <a:t> : the root of </a:t>
                </a:r>
                <a14:m>
                  <m:oMath xmlns:m="http://schemas.openxmlformats.org/officeDocument/2006/math">
                    <m:sSup>
                      <m:sSupPr>
                        <m:ctrlPr>
                          <a:rPr lang="en-US" altLang="ko-KR" sz="2400" b="0" i="1" smtClean="0">
                            <a:latin typeface="Cambria Math" panose="02040503050406030204" pitchFamily="18" charset="0"/>
                          </a:rPr>
                        </m:ctrlPr>
                      </m:sSupPr>
                      <m:e>
                        <m:r>
                          <a:rPr lang="en-US" altLang="ko-KR" sz="2400" b="0" i="1" smtClean="0">
                            <a:latin typeface="Cambria Math" panose="02040503050406030204" pitchFamily="18" charset="0"/>
                          </a:rPr>
                          <m:t>𝑥</m:t>
                        </m:r>
                      </m:e>
                      <m:sup>
                        <m:r>
                          <a:rPr lang="en-US" altLang="ko-KR" sz="2400" b="0" i="1" smtClean="0">
                            <a:latin typeface="Cambria Math" panose="02040503050406030204" pitchFamily="18" charset="0"/>
                          </a:rPr>
                          <m:t>15</m:t>
                        </m:r>
                      </m:sup>
                    </m:sSup>
                    <m:r>
                      <a:rPr lang="en-US" altLang="ko-KR" sz="2400" b="0" i="1" smtClean="0">
                        <a:latin typeface="Cambria Math" panose="02040503050406030204" pitchFamily="18" charset="0"/>
                      </a:rPr>
                      <m:t>−1=0</m:t>
                    </m:r>
                  </m:oMath>
                </a14:m>
                <a:r>
                  <a:rPr lang="en-US" altLang="ko-KR" sz="2400" b="0" dirty="0" smtClean="0"/>
                  <a:t>, i.e. </a:t>
                </a:r>
                <a14:m>
                  <m:oMath xmlns:m="http://schemas.openxmlformats.org/officeDocument/2006/math">
                    <m:sSup>
                      <m:sSupPr>
                        <m:ctrlPr>
                          <a:rPr lang="en-US" altLang="ko-KR" sz="2400" b="0" i="1" smtClean="0">
                            <a:latin typeface="Cambria Math" panose="02040503050406030204" pitchFamily="18" charset="0"/>
                          </a:rPr>
                        </m:ctrlPr>
                      </m:sSupPr>
                      <m:e>
                        <m:r>
                          <a:rPr lang="en-US" altLang="ko-KR" sz="2400" b="0" i="1" smtClean="0">
                            <a:latin typeface="Cambria Math" panose="02040503050406030204" pitchFamily="18" charset="0"/>
                          </a:rPr>
                          <m:t>𝛼</m:t>
                        </m:r>
                      </m:e>
                      <m:sup>
                        <m:r>
                          <a:rPr lang="en-US" altLang="ko-KR" sz="2400" b="0" i="1" smtClean="0">
                            <a:latin typeface="Cambria Math" panose="02040503050406030204" pitchFamily="18" charset="0"/>
                          </a:rPr>
                          <m:t>15</m:t>
                        </m:r>
                      </m:sup>
                    </m:sSup>
                    <m:r>
                      <a:rPr lang="en-US" altLang="ko-KR" sz="2400" b="0" i="1" smtClean="0">
                        <a:latin typeface="Cambria Math" panose="02040503050406030204" pitchFamily="18" charset="0"/>
                      </a:rPr>
                      <m:t>=1</m:t>
                    </m:r>
                  </m:oMath>
                </a14:m>
                <a:endParaRPr lang="en-US" altLang="ko-KR" sz="2400" b="0" dirty="0" smtClean="0"/>
              </a:p>
              <a:p>
                <a:pPr marL="914400" lvl="1" indent="-457200">
                  <a:buFont typeface="+mj-lt"/>
                  <a:buAutoNum type="arabicParenR"/>
                </a:pPr>
                <a:r>
                  <a:rPr lang="en-US" altLang="ko-KR" sz="2400" b="0" dirty="0" smtClean="0"/>
                  <a:t>Select </a:t>
                </a:r>
                <a14:m>
                  <m:oMath xmlns:m="http://schemas.openxmlformats.org/officeDocument/2006/math">
                    <m:r>
                      <a:rPr lang="en-US" altLang="ko-KR" sz="2400" b="0" i="1" smtClean="0">
                        <a:latin typeface="Cambria Math" panose="02040503050406030204" pitchFamily="18" charset="0"/>
                      </a:rPr>
                      <m:t>2</m:t>
                    </m:r>
                    <m:r>
                      <a:rPr lang="en-US" altLang="ko-KR" sz="2400" b="0" i="1" smtClean="0">
                        <a:latin typeface="Cambria Math" panose="02040503050406030204" pitchFamily="18" charset="0"/>
                      </a:rPr>
                      <m:t>𝑡</m:t>
                    </m:r>
                    <m:r>
                      <a:rPr lang="en-US" altLang="ko-KR" sz="2400" b="0" i="1" smtClean="0">
                        <a:latin typeface="Cambria Math" panose="02040503050406030204" pitchFamily="18" charset="0"/>
                      </a:rPr>
                      <m:t>=4</m:t>
                    </m:r>
                  </m:oMath>
                </a14:m>
                <a:r>
                  <a:rPr lang="en-US" altLang="ko-KR" sz="2400" b="0" dirty="0" smtClean="0"/>
                  <a:t> consecutive </a:t>
                </a:r>
                <a:r>
                  <a:rPr lang="en-US" altLang="ko-KR" sz="2400" dirty="0"/>
                  <a:t>powers of </a:t>
                </a:r>
                <a14:m>
                  <m:oMath xmlns:m="http://schemas.openxmlformats.org/officeDocument/2006/math">
                    <m:r>
                      <a:rPr lang="en-US" altLang="ko-KR" sz="2400" i="1">
                        <a:latin typeface="Cambria Math" panose="02040503050406030204" pitchFamily="18" charset="0"/>
                      </a:rPr>
                      <m:t>𝛼</m:t>
                    </m:r>
                  </m:oMath>
                </a14:m>
                <a:r>
                  <a:rPr lang="en-US" altLang="ko-KR" sz="2400" dirty="0" smtClean="0"/>
                  <a:t>,</a:t>
                </a:r>
                <a:br>
                  <a:rPr lang="en-US" altLang="ko-KR" sz="2400" dirty="0" smtClean="0"/>
                </a:br>
                <a:r>
                  <a:rPr lang="en-US" altLang="ko-KR" sz="2400" dirty="0" smtClean="0"/>
                  <a:t>starting </a:t>
                </a:r>
                <a:r>
                  <a:rPr lang="en-US" altLang="ko-KR" sz="2400" dirty="0"/>
                  <a:t>with </a:t>
                </a:r>
                <a14:m>
                  <m:oMath xmlns:m="http://schemas.openxmlformats.org/officeDocument/2006/math">
                    <m:sSup>
                      <m:sSupPr>
                        <m:ctrlPr>
                          <a:rPr lang="en-US" altLang="ko-KR" sz="2400" i="1">
                            <a:latin typeface="Cambria Math" panose="02040503050406030204" pitchFamily="18" charset="0"/>
                          </a:rPr>
                        </m:ctrlPr>
                      </m:sSupPr>
                      <m:e>
                        <m:r>
                          <a:rPr lang="en-US" altLang="ko-KR" sz="2400" i="1">
                            <a:latin typeface="Cambria Math" panose="02040503050406030204" pitchFamily="18" charset="0"/>
                          </a:rPr>
                          <m:t>𝛼</m:t>
                        </m:r>
                      </m:e>
                      <m:sup>
                        <m:r>
                          <a:rPr lang="en-US" altLang="ko-KR" sz="2400" b="0" i="1" smtClean="0">
                            <a:latin typeface="Cambria Math" panose="02040503050406030204" pitchFamily="18" charset="0"/>
                          </a:rPr>
                          <m:t>1</m:t>
                        </m:r>
                      </m:sup>
                    </m:sSup>
                  </m:oMath>
                </a14:m>
                <a:r>
                  <a:rPr lang="en-US" altLang="ko-KR" sz="2400" b="0" dirty="0" smtClean="0"/>
                  <a:t/>
                </a:r>
                <a:br>
                  <a:rPr lang="en-US" altLang="ko-KR" sz="2400" b="0" dirty="0" smtClean="0"/>
                </a:br>
                <a14:m>
                  <m:oMath xmlns:m="http://schemas.openxmlformats.org/officeDocument/2006/math">
                    <m:sSup>
                      <m:sSupPr>
                        <m:ctrlPr>
                          <a:rPr lang="en-US" altLang="ko-KR" sz="2400" b="0" i="1" smtClean="0">
                            <a:latin typeface="Cambria Math" panose="02040503050406030204" pitchFamily="18" charset="0"/>
                          </a:rPr>
                        </m:ctrlPr>
                      </m:sSupPr>
                      <m:e>
                        <m:r>
                          <a:rPr lang="en-US" altLang="ko-KR" sz="2400" b="0" i="1" smtClean="0">
                            <a:latin typeface="Cambria Math" panose="02040503050406030204" pitchFamily="18" charset="0"/>
                          </a:rPr>
                          <m:t>𝛼</m:t>
                        </m:r>
                      </m:e>
                      <m:sup>
                        <m:r>
                          <a:rPr lang="en-US" altLang="ko-KR" sz="2400" b="0" i="1" smtClean="0">
                            <a:latin typeface="Cambria Math" panose="02040503050406030204" pitchFamily="18" charset="0"/>
                          </a:rPr>
                          <m:t>1</m:t>
                        </m:r>
                      </m:sup>
                    </m:sSup>
                    <m:r>
                      <a:rPr lang="en-US" altLang="ko-KR" sz="2400" b="0" i="1" smtClean="0">
                        <a:latin typeface="Cambria Math" panose="02040503050406030204" pitchFamily="18" charset="0"/>
                      </a:rPr>
                      <m:t>,</m:t>
                    </m:r>
                    <m:sSup>
                      <m:sSupPr>
                        <m:ctrlPr>
                          <a:rPr lang="en-US" altLang="ko-KR" sz="2400" b="0" i="1" smtClean="0">
                            <a:latin typeface="Cambria Math" panose="02040503050406030204" pitchFamily="18" charset="0"/>
                          </a:rPr>
                        </m:ctrlPr>
                      </m:sSupPr>
                      <m:e>
                        <m:r>
                          <a:rPr lang="en-US" altLang="ko-KR" sz="2400" b="0" i="1" smtClean="0">
                            <a:latin typeface="Cambria Math" panose="02040503050406030204" pitchFamily="18" charset="0"/>
                          </a:rPr>
                          <m:t>𝛼</m:t>
                        </m:r>
                      </m:e>
                      <m:sup>
                        <m:r>
                          <a:rPr lang="en-US" altLang="ko-KR" sz="2400" b="0" i="1" smtClean="0">
                            <a:latin typeface="Cambria Math" panose="02040503050406030204" pitchFamily="18" charset="0"/>
                          </a:rPr>
                          <m:t>2</m:t>
                        </m:r>
                      </m:sup>
                    </m:sSup>
                    <m:r>
                      <a:rPr lang="en-US" altLang="ko-KR" sz="2400" b="0" i="1" smtClean="0">
                        <a:latin typeface="Cambria Math" panose="02040503050406030204" pitchFamily="18" charset="0"/>
                      </a:rPr>
                      <m:t>,</m:t>
                    </m:r>
                    <m:sSup>
                      <m:sSupPr>
                        <m:ctrlPr>
                          <a:rPr lang="en-US" altLang="ko-KR" sz="2400" i="1">
                            <a:latin typeface="Cambria Math" panose="02040503050406030204" pitchFamily="18" charset="0"/>
                          </a:rPr>
                        </m:ctrlPr>
                      </m:sSupPr>
                      <m:e>
                        <m:r>
                          <a:rPr lang="en-US" altLang="ko-KR" sz="2400" i="1">
                            <a:latin typeface="Cambria Math" panose="02040503050406030204" pitchFamily="18" charset="0"/>
                          </a:rPr>
                          <m:t>𝛼</m:t>
                        </m:r>
                      </m:e>
                      <m:sup>
                        <m:r>
                          <a:rPr lang="en-US" altLang="ko-KR" sz="2400" b="0" i="1" smtClean="0">
                            <a:latin typeface="Cambria Math" panose="02040503050406030204" pitchFamily="18" charset="0"/>
                          </a:rPr>
                          <m:t>3</m:t>
                        </m:r>
                      </m:sup>
                    </m:sSup>
                    <m:r>
                      <a:rPr lang="en-US" altLang="ko-KR" sz="2400" i="1">
                        <a:latin typeface="Cambria Math" panose="02040503050406030204" pitchFamily="18" charset="0"/>
                      </a:rPr>
                      <m:t>,</m:t>
                    </m:r>
                    <m:sSup>
                      <m:sSupPr>
                        <m:ctrlPr>
                          <a:rPr lang="en-US" altLang="ko-KR" sz="2400" b="0" i="1" smtClean="0">
                            <a:latin typeface="Cambria Math" panose="02040503050406030204" pitchFamily="18" charset="0"/>
                          </a:rPr>
                        </m:ctrlPr>
                      </m:sSupPr>
                      <m:e>
                        <m:r>
                          <a:rPr lang="en-US" altLang="ko-KR" sz="2400" b="0" i="1" smtClean="0">
                            <a:latin typeface="Cambria Math" panose="02040503050406030204" pitchFamily="18" charset="0"/>
                          </a:rPr>
                          <m:t>𝛼</m:t>
                        </m:r>
                      </m:e>
                      <m:sup>
                        <m:r>
                          <a:rPr lang="en-US" altLang="ko-KR" sz="2400" b="0" i="1" smtClean="0">
                            <a:latin typeface="Cambria Math" panose="02040503050406030204" pitchFamily="18" charset="0"/>
                          </a:rPr>
                          <m:t>4</m:t>
                        </m:r>
                      </m:sup>
                    </m:sSup>
                  </m:oMath>
                </a14:m>
                <a:endParaRPr lang="en-US" altLang="ko-KR" sz="2400" b="0" dirty="0" smtClean="0"/>
              </a:p>
              <a:p>
                <a:pPr marL="914400" lvl="1" indent="-457200">
                  <a:buFont typeface="+mj-lt"/>
                  <a:buAutoNum type="arabicParenR"/>
                </a:pPr>
                <a:r>
                  <a:rPr lang="en-US" altLang="ko-KR" sz="2400" dirty="0"/>
                  <a:t> </a:t>
                </a:r>
                <a14:m>
                  <m:oMath xmlns:m="http://schemas.openxmlformats.org/officeDocument/2006/math">
                    <m:r>
                      <a:rPr lang="en-US" altLang="ko-KR" sz="2400" b="0" i="1" smtClean="0">
                        <a:latin typeface="Cambria Math" panose="02040503050406030204" pitchFamily="18" charset="0"/>
                      </a:rPr>
                      <m:t>𝑔</m:t>
                    </m:r>
                    <m:d>
                      <m:dPr>
                        <m:ctrlPr>
                          <a:rPr lang="en-US" altLang="ko-KR" sz="2400" b="0" i="1" smtClean="0">
                            <a:latin typeface="Cambria Math" panose="02040503050406030204" pitchFamily="18" charset="0"/>
                          </a:rPr>
                        </m:ctrlPr>
                      </m:dPr>
                      <m:e>
                        <m:r>
                          <a:rPr lang="en-US" altLang="ko-KR" sz="2400" b="0" i="1" smtClean="0">
                            <a:latin typeface="Cambria Math" panose="02040503050406030204" pitchFamily="18" charset="0"/>
                          </a:rPr>
                          <m:t>𝑥</m:t>
                        </m:r>
                      </m:e>
                    </m:d>
                    <m:r>
                      <a:rPr lang="en-US" altLang="ko-KR" sz="2400" b="0" i="1" smtClean="0">
                        <a:latin typeface="Cambria Math" panose="02040503050406030204" pitchFamily="18" charset="0"/>
                      </a:rPr>
                      <m:t>=</m:t>
                    </m:r>
                    <m:r>
                      <m:rPr>
                        <m:sty m:val="p"/>
                      </m:rPr>
                      <a:rPr lang="en-US" altLang="ko-KR" sz="2400" b="0" i="0" smtClean="0">
                        <a:latin typeface="Cambria Math" panose="02040503050406030204" pitchFamily="18" charset="0"/>
                      </a:rPr>
                      <m:t>LCM</m:t>
                    </m:r>
                    <m:d>
                      <m:dPr>
                        <m:ctrlPr>
                          <a:rPr lang="en-US" altLang="ko-KR" sz="2400" b="0" i="1" smtClean="0">
                            <a:latin typeface="Cambria Math" panose="02040503050406030204" pitchFamily="18" charset="0"/>
                          </a:rPr>
                        </m:ctrlPr>
                      </m:dPr>
                      <m:e>
                        <m:sSub>
                          <m:sSubPr>
                            <m:ctrlPr>
                              <a:rPr lang="en-US" altLang="ko-KR" sz="2400" b="0" i="1" smtClean="0">
                                <a:latin typeface="Cambria Math" panose="02040503050406030204" pitchFamily="18" charset="0"/>
                              </a:rPr>
                            </m:ctrlPr>
                          </m:sSubPr>
                          <m:e>
                            <m:r>
                              <a:rPr lang="en-US" altLang="ko-KR" sz="2400" b="0" i="1" smtClean="0">
                                <a:latin typeface="Cambria Math" panose="02040503050406030204" pitchFamily="18" charset="0"/>
                              </a:rPr>
                              <m:t>𝑀</m:t>
                            </m:r>
                          </m:e>
                          <m:sub>
                            <m:r>
                              <a:rPr lang="en-US" altLang="ko-KR" sz="2400" b="0" i="1" smtClean="0">
                                <a:latin typeface="Cambria Math" panose="02040503050406030204" pitchFamily="18" charset="0"/>
                              </a:rPr>
                              <m:t>1</m:t>
                            </m:r>
                          </m:sub>
                        </m:sSub>
                        <m:d>
                          <m:dPr>
                            <m:ctrlPr>
                              <a:rPr lang="en-US" altLang="ko-KR" sz="2400" b="0" i="1" smtClean="0">
                                <a:latin typeface="Cambria Math" panose="02040503050406030204" pitchFamily="18" charset="0"/>
                              </a:rPr>
                            </m:ctrlPr>
                          </m:dPr>
                          <m:e>
                            <m:r>
                              <a:rPr lang="en-US" altLang="ko-KR" sz="2400" b="0" i="1" smtClean="0">
                                <a:latin typeface="Cambria Math" panose="02040503050406030204" pitchFamily="18" charset="0"/>
                              </a:rPr>
                              <m:t>𝑥</m:t>
                            </m:r>
                          </m:e>
                        </m:d>
                        <m:sSub>
                          <m:sSubPr>
                            <m:ctrlPr>
                              <a:rPr lang="en-US" altLang="ko-KR" sz="2400" i="1">
                                <a:latin typeface="Cambria Math" panose="02040503050406030204" pitchFamily="18" charset="0"/>
                              </a:rPr>
                            </m:ctrlPr>
                          </m:sSubPr>
                          <m:e>
                            <m:r>
                              <a:rPr lang="en-US" altLang="ko-KR" sz="2400" i="1">
                                <a:latin typeface="Cambria Math" panose="02040503050406030204" pitchFamily="18" charset="0"/>
                              </a:rPr>
                              <m:t>𝑀</m:t>
                            </m:r>
                          </m:e>
                          <m:sub>
                            <m:r>
                              <a:rPr lang="en-US" altLang="ko-KR" sz="2400" i="1">
                                <a:latin typeface="Cambria Math" panose="02040503050406030204" pitchFamily="18" charset="0"/>
                              </a:rPr>
                              <m:t>2</m:t>
                            </m:r>
                          </m:sub>
                        </m:sSub>
                        <m:d>
                          <m:dPr>
                            <m:ctrlPr>
                              <a:rPr lang="en-US" altLang="ko-KR" sz="2400" i="1">
                                <a:latin typeface="Cambria Math" panose="02040503050406030204" pitchFamily="18" charset="0"/>
                              </a:rPr>
                            </m:ctrlPr>
                          </m:dPr>
                          <m:e>
                            <m:r>
                              <a:rPr lang="en-US" altLang="ko-KR" sz="2400" i="1">
                                <a:latin typeface="Cambria Math" panose="02040503050406030204" pitchFamily="18" charset="0"/>
                              </a:rPr>
                              <m:t>𝑥</m:t>
                            </m:r>
                          </m:e>
                        </m:d>
                        <m:sSub>
                          <m:sSubPr>
                            <m:ctrlPr>
                              <a:rPr lang="en-US" altLang="ko-KR" sz="2400" i="1">
                                <a:latin typeface="Cambria Math" panose="02040503050406030204" pitchFamily="18" charset="0"/>
                              </a:rPr>
                            </m:ctrlPr>
                          </m:sSubPr>
                          <m:e>
                            <m:r>
                              <a:rPr lang="en-US" altLang="ko-KR" sz="2400" i="1">
                                <a:latin typeface="Cambria Math" panose="02040503050406030204" pitchFamily="18" charset="0"/>
                              </a:rPr>
                              <m:t>𝑀</m:t>
                            </m:r>
                          </m:e>
                          <m:sub>
                            <m:r>
                              <a:rPr lang="en-US" altLang="ko-KR" sz="2400" b="0" i="1" smtClean="0">
                                <a:latin typeface="Cambria Math" panose="02040503050406030204" pitchFamily="18" charset="0"/>
                              </a:rPr>
                              <m:t>3</m:t>
                            </m:r>
                          </m:sub>
                        </m:sSub>
                        <m:d>
                          <m:dPr>
                            <m:ctrlPr>
                              <a:rPr lang="en-US" altLang="ko-KR" sz="2400" i="1">
                                <a:latin typeface="Cambria Math" panose="02040503050406030204" pitchFamily="18" charset="0"/>
                              </a:rPr>
                            </m:ctrlPr>
                          </m:dPr>
                          <m:e>
                            <m:r>
                              <a:rPr lang="en-US" altLang="ko-KR" sz="2400" i="1">
                                <a:latin typeface="Cambria Math" panose="02040503050406030204" pitchFamily="18" charset="0"/>
                              </a:rPr>
                              <m:t>𝑥</m:t>
                            </m:r>
                          </m:e>
                        </m:d>
                        <m:sSub>
                          <m:sSubPr>
                            <m:ctrlPr>
                              <a:rPr lang="en-US" altLang="ko-KR" sz="2400" b="0" i="1" smtClean="0">
                                <a:latin typeface="Cambria Math" panose="02040503050406030204" pitchFamily="18" charset="0"/>
                              </a:rPr>
                            </m:ctrlPr>
                          </m:sSubPr>
                          <m:e>
                            <m:r>
                              <a:rPr lang="en-US" altLang="ko-KR" sz="2400" b="0" i="1" smtClean="0">
                                <a:latin typeface="Cambria Math" panose="02040503050406030204" pitchFamily="18" charset="0"/>
                              </a:rPr>
                              <m:t>𝑀</m:t>
                            </m:r>
                          </m:e>
                          <m:sub>
                            <m:r>
                              <a:rPr lang="en-US" altLang="ko-KR" sz="2400" b="0" i="1" smtClean="0">
                                <a:latin typeface="Cambria Math" panose="02040503050406030204" pitchFamily="18" charset="0"/>
                              </a:rPr>
                              <m:t>4</m:t>
                            </m:r>
                          </m:sub>
                        </m:sSub>
                        <m:d>
                          <m:dPr>
                            <m:ctrlPr>
                              <a:rPr lang="en-US" altLang="ko-KR" sz="2400" b="0" i="1" smtClean="0">
                                <a:latin typeface="Cambria Math" panose="02040503050406030204" pitchFamily="18" charset="0"/>
                              </a:rPr>
                            </m:ctrlPr>
                          </m:dPr>
                          <m:e>
                            <m:r>
                              <a:rPr lang="en-US" altLang="ko-KR" sz="2400" b="0" i="1" smtClean="0">
                                <a:latin typeface="Cambria Math" panose="02040503050406030204" pitchFamily="18" charset="0"/>
                              </a:rPr>
                              <m:t>𝑥</m:t>
                            </m:r>
                          </m:e>
                        </m:d>
                      </m:e>
                    </m:d>
                  </m:oMath>
                </a14:m>
                <a:endParaRPr lang="en-US" altLang="ko-KR" sz="2400" b="0" dirty="0" smtClean="0"/>
              </a:p>
            </p:txBody>
          </p:sp>
        </mc:Choice>
        <mc:Fallback xmlns="">
          <p:sp>
            <p:nvSpPr>
              <p:cNvPr id="3" name="내용 개체 틀 2"/>
              <p:cNvSpPr>
                <a:spLocks noGrp="1" noRot="1" noChangeAspect="1" noMove="1" noResize="1" noEditPoints="1" noAdjustHandles="1" noChangeArrowheads="1" noChangeShapeType="1" noTextEdit="1"/>
              </p:cNvSpPr>
              <p:nvPr>
                <p:ph idx="1"/>
              </p:nvPr>
            </p:nvSpPr>
            <p:spPr>
              <a:xfrm>
                <a:off x="685800" y="1981200"/>
                <a:ext cx="7772400" cy="4114800"/>
              </a:xfrm>
              <a:blipFill rotWithShape="1">
                <a:blip r:embed="rId2"/>
                <a:stretch>
                  <a:fillRect l="-1412" t="-1481" r="-1804"/>
                </a:stretch>
              </a:blipFill>
            </p:spPr>
            <p:txBody>
              <a:bodyPr/>
              <a:lstStyle/>
              <a:p>
                <a:r>
                  <a:rPr lang="ko-KR" altLang="en-US">
                    <a:noFill/>
                  </a:rPr>
                  <a:t> </a:t>
                </a:r>
              </a:p>
            </p:txBody>
          </p:sp>
        </mc:Fallback>
      </mc:AlternateContent>
      <p:sp>
        <p:nvSpPr>
          <p:cNvPr id="5" name="바닥글 개체 틀 4"/>
          <p:cNvSpPr>
            <a:spLocks noGrp="1"/>
          </p:cNvSpPr>
          <p:nvPr>
            <p:ph type="ftr" sz="quarter" idx="11"/>
          </p:nvPr>
        </p:nvSpPr>
        <p:spPr/>
        <p:txBody>
          <a:bodyPr/>
          <a:lstStyle/>
          <a:p>
            <a:r>
              <a:rPr lang="en-US" altLang="ko-KR" smtClean="0"/>
              <a:t>Byung-Jae Kwak et al.</a:t>
            </a:r>
            <a:endParaRPr lang="en-US" altLang="ko-KR"/>
          </a:p>
        </p:txBody>
      </p:sp>
      <p:sp>
        <p:nvSpPr>
          <p:cNvPr id="6" name="슬라이드 번호 개체 틀 5"/>
          <p:cNvSpPr>
            <a:spLocks noGrp="1"/>
          </p:cNvSpPr>
          <p:nvPr>
            <p:ph type="sldNum" sz="quarter" idx="12"/>
          </p:nvPr>
        </p:nvSpPr>
        <p:spPr/>
        <p:txBody>
          <a:bodyPr/>
          <a:lstStyle/>
          <a:p>
            <a:r>
              <a:rPr lang="en-US" altLang="ko-KR" smtClean="0"/>
              <a:t>Slide </a:t>
            </a:r>
            <a:fld id="{EAA70843-7CE7-4AC8-AE08-BF17C6F76979}" type="slidenum">
              <a:rPr lang="en-US" altLang="ko-KR" smtClean="0"/>
              <a:pPr/>
              <a:t>9</a:t>
            </a:fld>
            <a:endParaRPr lang="en-US" altLang="ko-KR"/>
          </a:p>
        </p:txBody>
      </p:sp>
      <p:sp>
        <p:nvSpPr>
          <p:cNvPr id="7" name="날짜 개체 틀 3"/>
          <p:cNvSpPr>
            <a:spLocks noGrp="1"/>
          </p:cNvSpPr>
          <p:nvPr>
            <p:ph type="dt" sz="half" idx="10"/>
          </p:nvPr>
        </p:nvSpPr>
        <p:spPr>
          <a:xfrm>
            <a:off x="685800" y="378281"/>
            <a:ext cx="1600200" cy="215444"/>
          </a:xfrm>
        </p:spPr>
        <p:txBody>
          <a:bodyPr/>
          <a:lstStyle/>
          <a:p>
            <a:r>
              <a:rPr lang="en-US" altLang="ko-KR" smtClean="0"/>
              <a:t>Jan. 2016</a:t>
            </a:r>
            <a:endParaRPr lang="en-US" altLang="ko-KR" dirty="0"/>
          </a:p>
        </p:txBody>
      </p:sp>
    </p:spTree>
    <p:extLst>
      <p:ext uri="{BB962C8B-B14F-4D97-AF65-F5344CB8AC3E}">
        <p14:creationId xmlns:p14="http://schemas.microsoft.com/office/powerpoint/2010/main" val="273481996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테마">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ko-KR"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ko-KR"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Template>
  <TotalTime>9763</TotalTime>
  <Words>599</Words>
  <Application>Microsoft Office PowerPoint</Application>
  <PresentationFormat>화면 슬라이드 쇼(4:3)</PresentationFormat>
  <Paragraphs>232</Paragraphs>
  <Slides>19</Slides>
  <Notes>0</Notes>
  <HiddenSlides>0</HiddenSlides>
  <MMClips>0</MMClips>
  <ScaleCrop>false</ScaleCrop>
  <HeadingPairs>
    <vt:vector size="6" baseType="variant">
      <vt:variant>
        <vt:lpstr>사용한 글꼴</vt:lpstr>
      </vt:variant>
      <vt:variant>
        <vt:i4>5</vt:i4>
      </vt:variant>
      <vt:variant>
        <vt:lpstr>테마</vt:lpstr>
      </vt:variant>
      <vt:variant>
        <vt:i4>1</vt:i4>
      </vt:variant>
      <vt:variant>
        <vt:lpstr>슬라이드 제목</vt:lpstr>
      </vt:variant>
      <vt:variant>
        <vt:i4>19</vt:i4>
      </vt:variant>
    </vt:vector>
  </HeadingPairs>
  <TitlesOfParts>
    <vt:vector size="25" baseType="lpstr">
      <vt:lpstr>굴림</vt:lpstr>
      <vt:lpstr>맑은 고딕</vt:lpstr>
      <vt:lpstr>Arial</vt:lpstr>
      <vt:lpstr>Cambria Math</vt:lpstr>
      <vt:lpstr>Times New Roman</vt:lpstr>
      <vt:lpstr>Office 테마</vt:lpstr>
      <vt:lpstr>PowerPoint 프레젠테이션</vt:lpstr>
      <vt:lpstr>BCH Code Construction for Information Reconciliation</vt:lpstr>
      <vt:lpstr>Information Reconciliation (1/3)</vt:lpstr>
      <vt:lpstr>Information Reconciliation (2/3)</vt:lpstr>
      <vt:lpstr>Information Reconciliation (3/3)</vt:lpstr>
      <vt:lpstr>BCH Code Construction (1/2)</vt:lpstr>
      <vt:lpstr>BCH Code Construction (2/2)</vt:lpstr>
      <vt:lpstr>BCH Code Construction Example (1/4)</vt:lpstr>
      <vt:lpstr>BCH Code Construction Example (2/4)</vt:lpstr>
      <vt:lpstr>BCH Code Construction Example (3/4)</vt:lpstr>
      <vt:lpstr>BCH Code Construction Example (4/4)</vt:lpstr>
      <vt:lpstr>BCH Encoding (1/2)</vt:lpstr>
      <vt:lpstr>BCH Encoding (2/2)</vt:lpstr>
      <vt:lpstr>Appendixes</vt:lpstr>
      <vt:lpstr>Appendix</vt:lpstr>
      <vt:lpstr>Appendix</vt:lpstr>
      <vt:lpstr>Appendix</vt:lpstr>
      <vt:lpstr>Appendix</vt:lpstr>
      <vt:lpstr>Appendix</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subject>IEEE 802.15 &lt;subject&gt;</dc:subject>
  <dc:creator>ssyun</dc:creator>
  <cp:keywords/>
  <dc:description>&lt;doc#&gt;</dc:description>
  <cp:lastModifiedBy>Byung-Jae Kwak</cp:lastModifiedBy>
  <cp:revision>263</cp:revision>
  <cp:lastPrinted>2016-01-14T05:38:08Z</cp:lastPrinted>
  <dcterms:created xsi:type="dcterms:W3CDTF">2014-07-01T10:06:42Z</dcterms:created>
  <dcterms:modified xsi:type="dcterms:W3CDTF">2016-01-21T16:56:28Z</dcterms:modified>
</cp:coreProperties>
</file>