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58" r:id="rId3"/>
    <p:sldId id="264" r:id="rId4"/>
    <p:sldId id="268" r:id="rId5"/>
    <p:sldId id="265" r:id="rId6"/>
    <p:sldId id="267" r:id="rId7"/>
    <p:sldId id="263" r:id="rId8"/>
    <p:sldId id="260" r:id="rId9"/>
    <p:sldId id="256" r:id="rId10"/>
    <p:sldId id="269"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handoutView">
  <p:normalViewPr>
    <p:restoredLeft sz="15620"/>
    <p:restoredTop sz="94660"/>
  </p:normalViewPr>
  <p:slideViewPr>
    <p:cSldViewPr>
      <p:cViewPr>
        <p:scale>
          <a:sx n="91" d="100"/>
          <a:sy n="91" d="100"/>
        </p:scale>
        <p:origin x="-1200" y="-5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6" d="100"/>
          <a:sy n="66" d="100"/>
        </p:scale>
        <p:origin x="-315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smtClean="0"/>
              <a:t>doc.: IEEE 802.15-15-0116-01-0000</a:t>
            </a:r>
            <a:endParaRPr lang="en-US" altLang="en-US"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smtClean="0"/>
              <a:t>Jan 2016</a:t>
            </a:r>
            <a:endParaRPr lang="en-US" altLang="en-US"/>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smtClean="0"/>
              <a:t>Al Petrick, Jones-Petrick and Associates</a:t>
            </a:r>
            <a:endParaRPr lang="en-US" alt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95D62A0E-13D5-4779-B34A-C38F68364AE4}"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90854823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smtClean="0"/>
              <a:t>doc.: IEEE 802.15-15-0116-01-0000</a:t>
            </a:r>
            <a:endParaRPr lang="en-US" altLang="en-US"/>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smtClean="0"/>
              <a:t>Jan 2016</a:t>
            </a:r>
            <a:endParaRPr lang="en-US" alt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smtClean="0"/>
              <a:t>Al Petrick, Jones-Petrick and Associates</a:t>
            </a:r>
            <a:endParaRPr lang="en-US" alt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4E629C1-5BD2-4262-B1A1-99CFE7716E79}"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01308575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802.15-15-0116-01-0000</a:t>
            </a:r>
            <a:endParaRPr lang="en-US" altLang="en-US"/>
          </a:p>
        </p:txBody>
      </p:sp>
      <p:sp>
        <p:nvSpPr>
          <p:cNvPr id="5" name="Date Placeholder 4"/>
          <p:cNvSpPr>
            <a:spLocks noGrp="1"/>
          </p:cNvSpPr>
          <p:nvPr>
            <p:ph type="dt" idx="11"/>
          </p:nvPr>
        </p:nvSpPr>
        <p:spPr/>
        <p:txBody>
          <a:bodyPr/>
          <a:lstStyle/>
          <a:p>
            <a:r>
              <a:rPr lang="en-US" altLang="en-US" smtClean="0"/>
              <a:t>Jan 2016</a:t>
            </a:r>
            <a:endParaRPr lang="en-US" altLang="en-US"/>
          </a:p>
        </p:txBody>
      </p:sp>
      <p:sp>
        <p:nvSpPr>
          <p:cNvPr id="6" name="Footer Placeholder 5"/>
          <p:cNvSpPr>
            <a:spLocks noGrp="1"/>
          </p:cNvSpPr>
          <p:nvPr>
            <p:ph type="ftr" sz="quarter" idx="12"/>
          </p:nvPr>
        </p:nvSpPr>
        <p:spPr/>
        <p:txBody>
          <a:bodyPr/>
          <a:lstStyle/>
          <a:p>
            <a:pPr lvl="4"/>
            <a:r>
              <a:rPr lang="en-US" altLang="en-US" smtClean="0"/>
              <a:t>Al Petrick, Jones-Petrick and Associates</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B4E629C1-5BD2-4262-B1A1-99CFE7716E79}" type="slidenum">
              <a:rPr lang="en-US" altLang="en-US" smtClean="0"/>
              <a:pPr/>
              <a:t>1</a:t>
            </a:fld>
            <a:endParaRPr lang="en-US" altLang="en-US"/>
          </a:p>
        </p:txBody>
      </p:sp>
    </p:spTree>
    <p:extLst>
      <p:ext uri="{BB962C8B-B14F-4D97-AF65-F5344CB8AC3E}">
        <p14:creationId xmlns:p14="http://schemas.microsoft.com/office/powerpoint/2010/main" val="131567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smtClean="0"/>
              <a:t>doc.: IEEE 802.15-15-0116-01-0000</a:t>
            </a:r>
            <a:endParaRPr lang="en-US" altLang="en-US"/>
          </a:p>
        </p:txBody>
      </p:sp>
      <p:sp>
        <p:nvSpPr>
          <p:cNvPr id="5" name="Rectangle 3"/>
          <p:cNvSpPr>
            <a:spLocks noGrp="1" noChangeArrowheads="1"/>
          </p:cNvSpPr>
          <p:nvPr>
            <p:ph type="dt" idx="1"/>
          </p:nvPr>
        </p:nvSpPr>
        <p:spPr>
          <a:ln/>
        </p:spPr>
        <p:txBody>
          <a:bodyPr/>
          <a:lstStyle/>
          <a:p>
            <a:r>
              <a:rPr lang="en-US" altLang="en-US" smtClean="0"/>
              <a:t>Jan 2016</a:t>
            </a:r>
            <a:endParaRPr lang="en-US" altLang="en-US"/>
          </a:p>
        </p:txBody>
      </p:sp>
      <p:sp>
        <p:nvSpPr>
          <p:cNvPr id="6" name="Rectangle 6"/>
          <p:cNvSpPr>
            <a:spLocks noGrp="1" noChangeArrowheads="1"/>
          </p:cNvSpPr>
          <p:nvPr>
            <p:ph type="ftr" sz="quarter" idx="4"/>
          </p:nvPr>
        </p:nvSpPr>
        <p:spPr>
          <a:ln/>
        </p:spPr>
        <p:txBody>
          <a:bodyPr/>
          <a:lstStyle/>
          <a:p>
            <a:pPr lvl="4"/>
            <a:r>
              <a:rPr lang="en-US" altLang="en-US" smtClean="0"/>
              <a:t>Al Petrick, Jones-Petrick and Associates</a:t>
            </a:r>
            <a:endParaRPr lang="en-US" altLang="en-US"/>
          </a:p>
        </p:txBody>
      </p:sp>
      <p:sp>
        <p:nvSpPr>
          <p:cNvPr id="7" name="Rectangle 7"/>
          <p:cNvSpPr>
            <a:spLocks noGrp="1" noChangeArrowheads="1"/>
          </p:cNvSpPr>
          <p:nvPr>
            <p:ph type="sldNum" sz="quarter" idx="5"/>
          </p:nvPr>
        </p:nvSpPr>
        <p:spPr>
          <a:ln/>
        </p:spPr>
        <p:txBody>
          <a:bodyPr/>
          <a:lstStyle/>
          <a:p>
            <a:r>
              <a:rPr lang="en-US" altLang="en-US"/>
              <a:t>Page </a:t>
            </a:r>
            <a:fld id="{534196AA-E2F4-43ED-9FCC-3F385F166DBA}" type="slidenum">
              <a:rPr lang="en-US" altLang="en-US"/>
              <a:pPr/>
              <a:t>9</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smtClean="0"/>
              <a:t>Jan 2016</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97A3404A-3C18-4CE9-B441-2B300B5BF5E6}" type="slidenum">
              <a:rPr lang="en-US" altLang="en-US"/>
              <a:pPr/>
              <a:t>‹#›</a:t>
            </a:fld>
            <a:endParaRPr lang="en-US" altLang="en-US"/>
          </a:p>
        </p:txBody>
      </p:sp>
    </p:spTree>
    <p:extLst>
      <p:ext uri="{BB962C8B-B14F-4D97-AF65-F5344CB8AC3E}">
        <p14:creationId xmlns:p14="http://schemas.microsoft.com/office/powerpoint/2010/main" val="95939610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Jan 2016</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4CAC5739-B300-4063-A42F-3412D7498337}" type="slidenum">
              <a:rPr lang="en-US" altLang="en-US"/>
              <a:pPr/>
              <a:t>‹#›</a:t>
            </a:fld>
            <a:endParaRPr lang="en-US" altLang="en-US"/>
          </a:p>
        </p:txBody>
      </p:sp>
    </p:spTree>
    <p:extLst>
      <p:ext uri="{BB962C8B-B14F-4D97-AF65-F5344CB8AC3E}">
        <p14:creationId xmlns:p14="http://schemas.microsoft.com/office/powerpoint/2010/main" val="1593762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Jan 2016</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3E000CFE-AB2F-4D96-AC7B-59A8F108EB49}" type="slidenum">
              <a:rPr lang="en-US" altLang="en-US"/>
              <a:pPr/>
              <a:t>‹#›</a:t>
            </a:fld>
            <a:endParaRPr lang="en-US" altLang="en-US"/>
          </a:p>
        </p:txBody>
      </p:sp>
    </p:spTree>
    <p:extLst>
      <p:ext uri="{BB962C8B-B14F-4D97-AF65-F5344CB8AC3E}">
        <p14:creationId xmlns:p14="http://schemas.microsoft.com/office/powerpoint/2010/main" val="318835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Jan 2016</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B5DF06B1-16D6-4ED2-BBDA-2A3165347220}" type="slidenum">
              <a:rPr lang="en-US" altLang="en-US"/>
              <a:pPr/>
              <a:t>‹#›</a:t>
            </a:fld>
            <a:endParaRPr lang="en-US" altLang="en-US"/>
          </a:p>
        </p:txBody>
      </p:sp>
    </p:spTree>
    <p:extLst>
      <p:ext uri="{BB962C8B-B14F-4D97-AF65-F5344CB8AC3E}">
        <p14:creationId xmlns:p14="http://schemas.microsoft.com/office/powerpoint/2010/main" val="2903044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smtClean="0"/>
              <a:t>Jan 2016</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92D51DB7-B29D-4ACF-A02C-CE3050D49F56}" type="slidenum">
              <a:rPr lang="en-US" altLang="en-US"/>
              <a:pPr/>
              <a:t>‹#›</a:t>
            </a:fld>
            <a:endParaRPr lang="en-US" altLang="en-US"/>
          </a:p>
        </p:txBody>
      </p:sp>
    </p:spTree>
    <p:extLst>
      <p:ext uri="{BB962C8B-B14F-4D97-AF65-F5344CB8AC3E}">
        <p14:creationId xmlns:p14="http://schemas.microsoft.com/office/powerpoint/2010/main" val="2062120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smtClean="0"/>
              <a:t>Jan 2016</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7520C07B-C2B7-470C-8C72-1373EC9C1C59}" type="slidenum">
              <a:rPr lang="en-US" altLang="en-US"/>
              <a:pPr/>
              <a:t>‹#›</a:t>
            </a:fld>
            <a:endParaRPr lang="en-US" altLang="en-US"/>
          </a:p>
        </p:txBody>
      </p:sp>
    </p:spTree>
    <p:extLst>
      <p:ext uri="{BB962C8B-B14F-4D97-AF65-F5344CB8AC3E}">
        <p14:creationId xmlns:p14="http://schemas.microsoft.com/office/powerpoint/2010/main" val="2955892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smtClean="0"/>
              <a:t>Jan 2016</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A45B3F6E-5A46-46EA-864E-FF9CF60F362F}" type="slidenum">
              <a:rPr lang="en-US" altLang="en-US"/>
              <a:pPr/>
              <a:t>‹#›</a:t>
            </a:fld>
            <a:endParaRPr lang="en-US" altLang="en-US"/>
          </a:p>
        </p:txBody>
      </p:sp>
    </p:spTree>
    <p:extLst>
      <p:ext uri="{BB962C8B-B14F-4D97-AF65-F5344CB8AC3E}">
        <p14:creationId xmlns:p14="http://schemas.microsoft.com/office/powerpoint/2010/main" val="530415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smtClean="0"/>
              <a:t>Jan 2016</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2E82B872-AF6F-42CC-99E2-D138C3E89944}" type="slidenum">
              <a:rPr lang="en-US" altLang="en-US"/>
              <a:pPr/>
              <a:t>‹#›</a:t>
            </a:fld>
            <a:endParaRPr lang="en-US" altLang="en-US"/>
          </a:p>
        </p:txBody>
      </p:sp>
    </p:spTree>
    <p:extLst>
      <p:ext uri="{BB962C8B-B14F-4D97-AF65-F5344CB8AC3E}">
        <p14:creationId xmlns:p14="http://schemas.microsoft.com/office/powerpoint/2010/main" val="2603060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smtClean="0"/>
              <a:t>Jan 2016</a:t>
            </a:r>
            <a:endParaRPr lang="en-US" altLang="en-US"/>
          </a:p>
        </p:txBody>
      </p:sp>
      <p:sp>
        <p:nvSpPr>
          <p:cNvPr id="3" name="Footer Placeholder 2"/>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4" name="Slide Number Placeholder 3"/>
          <p:cNvSpPr>
            <a:spLocks noGrp="1"/>
          </p:cNvSpPr>
          <p:nvPr>
            <p:ph type="sldNum" sz="quarter" idx="12"/>
          </p:nvPr>
        </p:nvSpPr>
        <p:spPr/>
        <p:txBody>
          <a:bodyPr/>
          <a:lstStyle>
            <a:lvl1pPr>
              <a:defRPr/>
            </a:lvl1pPr>
          </a:lstStyle>
          <a:p>
            <a:r>
              <a:rPr lang="en-US" altLang="en-US"/>
              <a:t>Slide </a:t>
            </a:r>
            <a:fld id="{A261E32B-F256-4D11-B670-C3357E6E02FC}" type="slidenum">
              <a:rPr lang="en-US" altLang="en-US"/>
              <a:pPr/>
              <a:t>‹#›</a:t>
            </a:fld>
            <a:endParaRPr lang="en-US" altLang="en-US"/>
          </a:p>
        </p:txBody>
      </p:sp>
    </p:spTree>
    <p:extLst>
      <p:ext uri="{BB962C8B-B14F-4D97-AF65-F5344CB8AC3E}">
        <p14:creationId xmlns:p14="http://schemas.microsoft.com/office/powerpoint/2010/main" val="66739578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Jan 2016</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25B9A97E-7636-4BAF-8FAF-25979A93FBE1}" type="slidenum">
              <a:rPr lang="en-US" altLang="en-US"/>
              <a:pPr/>
              <a:t>‹#›</a:t>
            </a:fld>
            <a:endParaRPr lang="en-US" altLang="en-US"/>
          </a:p>
        </p:txBody>
      </p:sp>
    </p:spTree>
    <p:extLst>
      <p:ext uri="{BB962C8B-B14F-4D97-AF65-F5344CB8AC3E}">
        <p14:creationId xmlns:p14="http://schemas.microsoft.com/office/powerpoint/2010/main" val="793362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Jan 2016</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32C549ED-DC71-48E3-93A2-3FB9CBDE2440}" type="slidenum">
              <a:rPr lang="en-US" altLang="en-US"/>
              <a:pPr/>
              <a:t>‹#›</a:t>
            </a:fld>
            <a:endParaRPr lang="en-US" altLang="en-US"/>
          </a:p>
        </p:txBody>
      </p:sp>
    </p:spTree>
    <p:extLst>
      <p:ext uri="{BB962C8B-B14F-4D97-AF65-F5344CB8AC3E}">
        <p14:creationId xmlns:p14="http://schemas.microsoft.com/office/powerpoint/2010/main" val="1512223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smtClean="0"/>
              <a:t>Jan 2016</a:t>
            </a:r>
            <a:endParaRPr lang="en-US" alt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Al Petrick, Jones-Petrick and Associates</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9CEEC833-868B-48A1-88C7-0D2BC9B04936}" type="slidenum">
              <a:rPr lang="en-US" altLang="en-US"/>
              <a:pPr/>
              <a:t>‹#›</a:t>
            </a:fld>
            <a:endParaRPr lang="en-US" altLang="en-US"/>
          </a:p>
        </p:txBody>
      </p:sp>
      <p:sp>
        <p:nvSpPr>
          <p:cNvPr id="1031" name="Rectangle 7"/>
          <p:cNvSpPr>
            <a:spLocks noChangeArrowheads="1"/>
          </p:cNvSpPr>
          <p:nvPr/>
        </p:nvSpPr>
        <p:spPr bwMode="auto">
          <a:xfrm>
            <a:off x="4114800" y="394156"/>
            <a:ext cx="44958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802.15-16-0116-01-0000</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smtClean="0"/>
              <a:t>Jan 2016</a:t>
            </a:r>
            <a:endParaRPr lang="en-US" altLang="en-US"/>
          </a:p>
        </p:txBody>
      </p:sp>
      <p:sp>
        <p:nvSpPr>
          <p:cNvPr id="5" name="Footer Placeholder 2"/>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3"/>
          <p:cNvSpPr>
            <a:spLocks noGrp="1"/>
          </p:cNvSpPr>
          <p:nvPr>
            <p:ph type="sldNum" sz="quarter" idx="12"/>
          </p:nvPr>
        </p:nvSpPr>
        <p:spPr/>
        <p:txBody>
          <a:bodyPr/>
          <a:lstStyle/>
          <a:p>
            <a:r>
              <a:rPr lang="en-US" altLang="en-US"/>
              <a:t>Slide </a:t>
            </a:r>
            <a:fld id="{8EF7BD13-37A8-4D0B-9D71-F0FA090EEEB5}" type="slidenum">
              <a:rPr lang="en-US" altLang="en-US"/>
              <a:pPr/>
              <a:t>1</a:t>
            </a:fld>
            <a:endParaRPr lang="en-US" altLang="en-US"/>
          </a:p>
        </p:txBody>
      </p:sp>
      <p:sp>
        <p:nvSpPr>
          <p:cNvPr id="27650" name="Rectangle 2"/>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accent2"/>
                </a:solidFill>
              </a:rPr>
              <a:t>NOTE: Update all </a:t>
            </a:r>
            <a:r>
              <a:rPr lang="en-US" altLang="en-US" sz="1400">
                <a:solidFill>
                  <a:srgbClr val="FF0000"/>
                </a:solidFill>
              </a:rPr>
              <a:t>red</a:t>
            </a:r>
            <a:r>
              <a:rPr lang="en-US" altLang="en-US" sz="1400">
                <a:solidFill>
                  <a:schemeClr val="accent2"/>
                </a:solidFill>
              </a:rPr>
              <a:t> fields replacing with your information; they are required. This is a manual update in appropriate</a:t>
            </a:r>
          </a:p>
          <a:p>
            <a:pPr algn="ctr"/>
            <a:r>
              <a:rPr lang="en-US" altLang="en-US" sz="1400">
                <a:solidFill>
                  <a:schemeClr val="accent2"/>
                </a:solidFill>
              </a:rPr>
              <a:t>fields.  All Blue fields are informational and are to be deleted. </a:t>
            </a:r>
            <a:r>
              <a:rPr lang="en-US" altLang="en-US" sz="1400">
                <a:solidFill>
                  <a:schemeClr val="tx2"/>
                </a:solidFill>
              </a:rPr>
              <a:t>Black</a:t>
            </a:r>
            <a:r>
              <a:rPr lang="en-US" altLang="en-US" sz="1400">
                <a:solidFill>
                  <a:schemeClr val="accent2"/>
                </a:solidFill>
              </a:rPr>
              <a:t> stays. After updating delete this box/paragraph.</a:t>
            </a:r>
          </a:p>
        </p:txBody>
      </p:sp>
      <p:sp>
        <p:nvSpPr>
          <p:cNvPr id="27651" name="Rectangle 3"/>
          <p:cNvSpPr>
            <a:spLocks noChangeArrowheads="1"/>
          </p:cNvSpPr>
          <p:nvPr/>
        </p:nvSpPr>
        <p:spPr bwMode="auto">
          <a:xfrm>
            <a:off x="152400" y="609600"/>
            <a:ext cx="8991600" cy="524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US" altLang="en-US" sz="1600" dirty="0">
                <a:solidFill>
                  <a:srgbClr val="FF0000"/>
                </a:solidFill>
              </a:rPr>
              <a:t>Liaison Report on 802.11 for Jan 2016</a:t>
            </a:r>
            <a:r>
              <a:rPr lang="en-US" altLang="en-US" sz="1600" dirty="0" smtClean="0">
                <a:solidFill>
                  <a:schemeClr val="tx2"/>
                </a:solidFill>
              </a:rPr>
              <a:t>]</a:t>
            </a:r>
            <a:r>
              <a:rPr lang="en-US" altLang="en-US" sz="1600" dirty="0">
                <a:solidFill>
                  <a:schemeClr val="tx2"/>
                </a:solidFill>
              </a:rPr>
              <a:t>	</a:t>
            </a:r>
          </a:p>
          <a:p>
            <a:r>
              <a:rPr lang="en-US" altLang="en-US" sz="1600" b="1" dirty="0">
                <a:solidFill>
                  <a:schemeClr val="tx2"/>
                </a:solidFill>
              </a:rPr>
              <a:t>Date Submitted: </a:t>
            </a:r>
            <a:r>
              <a:rPr lang="en-US" altLang="en-US" sz="1600" dirty="0" smtClean="0">
                <a:solidFill>
                  <a:schemeClr val="tx2"/>
                </a:solidFill>
              </a:rPr>
              <a:t>[</a:t>
            </a:r>
            <a:r>
              <a:rPr lang="en-US" altLang="en-US" sz="1600" dirty="0">
                <a:solidFill>
                  <a:srgbClr val="FF0000"/>
                </a:solidFill>
              </a:rPr>
              <a:t>21 Jan, 2016 </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a:t>
            </a:r>
            <a:r>
              <a:rPr lang="en-US" altLang="en-US" sz="1600" dirty="0">
                <a:solidFill>
                  <a:srgbClr val="FF0000"/>
                </a:solidFill>
              </a:rPr>
              <a:t>Al Petrick 802.11</a:t>
            </a:r>
            <a:r>
              <a:rPr lang="en-US" altLang="en-US" sz="1600" dirty="0" smtClean="0">
                <a:solidFill>
                  <a:schemeClr val="tx2"/>
                </a:solidFill>
              </a:rPr>
              <a:t>] </a:t>
            </a:r>
            <a:r>
              <a:rPr lang="en-US" altLang="en-US" sz="1600" dirty="0">
                <a:solidFill>
                  <a:schemeClr val="tx2"/>
                </a:solidFill>
              </a:rPr>
              <a:t>Company </a:t>
            </a:r>
            <a:r>
              <a:rPr lang="en-US" altLang="en-US" sz="1600" dirty="0" smtClean="0">
                <a:solidFill>
                  <a:schemeClr val="tx2"/>
                </a:solidFill>
              </a:rPr>
              <a:t>[</a:t>
            </a:r>
            <a:r>
              <a:rPr lang="en-US" altLang="en-US" sz="1600" dirty="0" smtClean="0">
                <a:solidFill>
                  <a:srgbClr val="FF0000"/>
                </a:solidFill>
              </a:rPr>
              <a:t>Jones-Petrick and Associates</a:t>
            </a:r>
            <a:r>
              <a:rPr lang="en-US" altLang="en-US" sz="1600" dirty="0" smtClean="0">
                <a:solidFill>
                  <a:schemeClr val="tx2"/>
                </a:solidFill>
              </a:rPr>
              <a:t>]</a:t>
            </a:r>
            <a:endParaRPr lang="en-US" altLang="en-US" sz="1600" dirty="0">
              <a:solidFill>
                <a:schemeClr val="tx2"/>
              </a:solidFill>
            </a:endParaRPr>
          </a:p>
          <a:p>
            <a:r>
              <a:rPr lang="en-US" altLang="en-US" sz="1600" dirty="0">
                <a:solidFill>
                  <a:schemeClr val="tx2"/>
                </a:solidFill>
              </a:rPr>
              <a:t>Address </a:t>
            </a:r>
            <a:r>
              <a:rPr lang="en-US" altLang="en-US" sz="1600" dirty="0" smtClean="0">
                <a:solidFill>
                  <a:schemeClr val="tx2"/>
                </a:solidFill>
              </a:rPr>
              <a:t>[</a:t>
            </a:r>
            <a:r>
              <a:rPr lang="en-US" altLang="en-US" sz="1600" dirty="0" smtClean="0">
                <a:solidFill>
                  <a:srgbClr val="FF0000"/>
                </a:solidFill>
              </a:rPr>
              <a:t>Orlando, Florida, 32832</a:t>
            </a:r>
            <a:r>
              <a:rPr lang="en-US" altLang="en-US" sz="1600" dirty="0" smtClean="0">
                <a:solidFill>
                  <a:schemeClr val="tx2"/>
                </a:solidFill>
              </a:rPr>
              <a:t>]</a:t>
            </a:r>
            <a:endParaRPr lang="en-US" altLang="en-US" sz="1600" dirty="0">
              <a:solidFill>
                <a:schemeClr val="tx2"/>
              </a:solidFill>
            </a:endParaRPr>
          </a:p>
          <a:p>
            <a:r>
              <a:rPr lang="en-US" altLang="en-US" sz="1600" dirty="0">
                <a:solidFill>
                  <a:schemeClr val="tx2"/>
                </a:solidFill>
              </a:rPr>
              <a:t>Voice</a:t>
            </a:r>
            <a:r>
              <a:rPr lang="en-US" altLang="en-US" sz="1600" dirty="0" smtClean="0">
                <a:solidFill>
                  <a:schemeClr val="tx2"/>
                </a:solidFill>
              </a:rPr>
              <a:t>:[</a:t>
            </a:r>
            <a:r>
              <a:rPr lang="en-US" altLang="en-US" sz="1600" dirty="0" smtClean="0">
                <a:solidFill>
                  <a:srgbClr val="FF0000"/>
                </a:solidFill>
              </a:rPr>
              <a:t>321-235-3269</a:t>
            </a:r>
            <a:r>
              <a:rPr lang="en-US" altLang="en-US" sz="1600" dirty="0" smtClean="0">
                <a:solidFill>
                  <a:schemeClr val="tx2"/>
                </a:solidFill>
              </a:rPr>
              <a:t>], </a:t>
            </a:r>
            <a:r>
              <a:rPr lang="en-US" altLang="en-US" sz="1600" dirty="0">
                <a:solidFill>
                  <a:schemeClr val="tx2"/>
                </a:solidFill>
              </a:rPr>
              <a:t>FAX: </a:t>
            </a:r>
            <a:r>
              <a:rPr lang="en-US" altLang="en-US" sz="1600" dirty="0" smtClean="0">
                <a:solidFill>
                  <a:schemeClr val="tx2"/>
                </a:solidFill>
              </a:rPr>
              <a:t>[], </a:t>
            </a:r>
            <a:r>
              <a:rPr lang="en-US" altLang="en-US" sz="1600" dirty="0">
                <a:solidFill>
                  <a:schemeClr val="tx2"/>
                </a:solidFill>
              </a:rPr>
              <a:t>E-Mail</a:t>
            </a:r>
            <a:r>
              <a:rPr lang="en-US" altLang="en-US" sz="1600" dirty="0" smtClean="0">
                <a:solidFill>
                  <a:schemeClr val="tx2"/>
                </a:solidFill>
              </a:rPr>
              <a:t>:[</a:t>
            </a:r>
            <a:r>
              <a:rPr lang="en-US" altLang="en-US" sz="1600" dirty="0" smtClean="0">
                <a:solidFill>
                  <a:srgbClr val="FF0000"/>
                </a:solidFill>
              </a:rPr>
              <a:t>al@jpasoc.com </a:t>
            </a:r>
            <a:r>
              <a:rPr lang="en-US" altLang="en-US" sz="1600" dirty="0" smtClean="0">
                <a:solidFill>
                  <a:schemeClr val="tx2"/>
                </a:solidFill>
              </a:rPr>
              <a:t>]</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r>
              <a:rPr lang="en-US" altLang="en-US" sz="1600" dirty="0">
                <a:solidFill>
                  <a:srgbClr val="FF0000"/>
                </a:solidFill>
              </a:rPr>
              <a:t>Liaison Report on 802.11 for January, </a:t>
            </a:r>
            <a:r>
              <a:rPr lang="en-US" altLang="en-US" sz="1600" dirty="0" smtClean="0">
                <a:solidFill>
                  <a:srgbClr val="FF0000"/>
                </a:solidFill>
              </a:rPr>
              <a:t>2016</a:t>
            </a:r>
            <a:r>
              <a:rPr lang="en-US" altLang="en-US" sz="1600" dirty="0" smtClean="0">
                <a:solidFill>
                  <a:schemeClr val="tx2"/>
                </a:solidFill>
              </a:rPr>
              <a:t>]</a:t>
            </a:r>
            <a:endParaRPr lang="en-US" altLang="en-US" sz="1600" dirty="0">
              <a:solidFill>
                <a:schemeClr val="tx2"/>
              </a:solidFill>
            </a:endParaRPr>
          </a:p>
          <a:p>
            <a:pPr>
              <a:spcBef>
                <a:spcPts val="100"/>
              </a:spcBef>
              <a:spcAft>
                <a:spcPts val="100"/>
              </a:spcAft>
            </a:pPr>
            <a:r>
              <a:rPr lang="en-US" alt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altLang="en-US" dirty="0">
                <a:solidFill>
                  <a:schemeClr val="accent2"/>
                </a:solidFill>
              </a:rPr>
              <a:t>[Note: Contributions that are not responsive to this section of the template, and contributions which do</a:t>
            </a:r>
          </a:p>
          <a:p>
            <a:r>
              <a:rPr lang="en-US" altLang="en-US" dirty="0">
                <a:solidFill>
                  <a:schemeClr val="accent2"/>
                </a:solidFill>
              </a:rPr>
              <a:t>not address the topic under which they are submitted, may be refused or consigned to the “General Contributions” area.]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rgbClr val="FF0000"/>
                </a:solidFill>
              </a:rPr>
              <a:t>Liaison Report on 802.11 for January, 2016.</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t>
            </a:r>
            <a:r>
              <a:rPr lang="en-US" altLang="en-US" sz="1600" dirty="0" smtClean="0">
                <a:solidFill>
                  <a:srgbClr val="FF0000"/>
                </a:solidFill>
              </a:rPr>
              <a:t>Informative</a:t>
            </a:r>
            <a:r>
              <a:rPr lang="en-US" altLang="en-US" sz="1600" dirty="0" smtClean="0">
                <a:solidFill>
                  <a:schemeClr val="tx2"/>
                </a:solidFill>
              </a:rPr>
              <a:t>]</a:t>
            </a:r>
            <a:endParaRPr lang="en-US" altLang="en-US" sz="1600" dirty="0">
              <a:solidFill>
                <a:schemeClr val="tx2"/>
              </a:solidFill>
            </a:endParaRP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438400"/>
            <a:ext cx="7772400" cy="1066800"/>
          </a:xfrm>
        </p:spPr>
        <p:txBody>
          <a:bodyPr/>
          <a:lstStyle/>
          <a:p>
            <a:r>
              <a:rPr lang="en-US" dirty="0" smtClean="0"/>
              <a:t>Questions???</a:t>
            </a:r>
            <a:endParaRPr lang="en-US" dirty="0"/>
          </a:p>
        </p:txBody>
      </p:sp>
      <p:sp>
        <p:nvSpPr>
          <p:cNvPr id="4" name="Date Placeholder 3"/>
          <p:cNvSpPr>
            <a:spLocks noGrp="1"/>
          </p:cNvSpPr>
          <p:nvPr>
            <p:ph type="dt" sz="half" idx="10"/>
          </p:nvPr>
        </p:nvSpPr>
        <p:spPr/>
        <p:txBody>
          <a:bodyPr/>
          <a:lstStyle/>
          <a:p>
            <a:r>
              <a:rPr lang="en-US" altLang="en-US" smtClean="0"/>
              <a:t>Jan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10</a:t>
            </a:fld>
            <a:endParaRPr lang="en-US" altLang="en-US"/>
          </a:p>
        </p:txBody>
      </p:sp>
    </p:spTree>
    <p:extLst>
      <p:ext uri="{BB962C8B-B14F-4D97-AF65-F5344CB8AC3E}">
        <p14:creationId xmlns:p14="http://schemas.microsoft.com/office/powerpoint/2010/main" val="945709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Jan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a:t>Slide </a:t>
            </a:r>
            <a:fld id="{FE07D50A-DA53-4702-9BB4-908F3F57E57B}" type="slidenum">
              <a:rPr lang="en-US" altLang="en-US"/>
              <a:pPr/>
              <a:t>2</a:t>
            </a:fld>
            <a:endParaRPr lang="en-US" altLang="en-US"/>
          </a:p>
        </p:txBody>
      </p:sp>
      <p:sp>
        <p:nvSpPr>
          <p:cNvPr id="26627" name="Rectangle 3"/>
          <p:cNvSpPr>
            <a:spLocks noGrp="1" noChangeArrowheads="1"/>
          </p:cNvSpPr>
          <p:nvPr>
            <p:ph type="subTitle" idx="1"/>
          </p:nvPr>
        </p:nvSpPr>
        <p:spPr>
          <a:xfrm>
            <a:off x="1219200" y="2133600"/>
            <a:ext cx="6400800" cy="1752600"/>
          </a:xfrm>
        </p:spPr>
        <p:txBody>
          <a:bodyPr/>
          <a:lstStyle/>
          <a:p>
            <a:r>
              <a:rPr lang="en-US" altLang="en-US" dirty="0" smtClean="0"/>
              <a:t>802.11 Liaison Report</a:t>
            </a:r>
          </a:p>
          <a:p>
            <a:r>
              <a:rPr lang="en-US" altLang="en-US" dirty="0" smtClean="0"/>
              <a:t>Atlanta - GA </a:t>
            </a:r>
          </a:p>
          <a:p>
            <a:r>
              <a:rPr lang="en-US" altLang="en-US" dirty="0" smtClean="0"/>
              <a:t>January 2016 </a:t>
            </a:r>
            <a:endParaRPr lang="en-US"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077200" cy="1066800"/>
          </a:xfrm>
        </p:spPr>
        <p:txBody>
          <a:bodyPr/>
          <a:lstStyle/>
          <a:p>
            <a:r>
              <a:rPr lang="en-US" sz="3200" dirty="0" smtClean="0"/>
              <a:t>802.11 Task Groups in Comment Resolution</a:t>
            </a:r>
            <a:endParaRPr lang="en-US" sz="3200" dirty="0"/>
          </a:p>
        </p:txBody>
      </p:sp>
      <p:sp>
        <p:nvSpPr>
          <p:cNvPr id="4" name="Date Placeholder 3"/>
          <p:cNvSpPr>
            <a:spLocks noGrp="1"/>
          </p:cNvSpPr>
          <p:nvPr>
            <p:ph type="dt" sz="half" idx="10"/>
          </p:nvPr>
        </p:nvSpPr>
        <p:spPr/>
        <p:txBody>
          <a:bodyPr/>
          <a:lstStyle/>
          <a:p>
            <a:r>
              <a:rPr lang="en-US" altLang="en-US" smtClean="0"/>
              <a:t>Jan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3</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3396389421"/>
              </p:ext>
            </p:extLst>
          </p:nvPr>
        </p:nvGraphicFramePr>
        <p:xfrm>
          <a:off x="533400" y="1935480"/>
          <a:ext cx="8077199" cy="4185920"/>
        </p:xfrm>
        <a:graphic>
          <a:graphicData uri="http://schemas.openxmlformats.org/drawingml/2006/table">
            <a:tbl>
              <a:tblPr firstRow="1" bandRow="1">
                <a:tableStyleId>{5C22544A-7EE6-4342-B048-85BDC9FD1C3A}</a:tableStyleId>
              </a:tblPr>
              <a:tblGrid>
                <a:gridCol w="717973"/>
                <a:gridCol w="837636"/>
                <a:gridCol w="658142"/>
                <a:gridCol w="1316284"/>
                <a:gridCol w="1076960"/>
                <a:gridCol w="1735102"/>
                <a:gridCol w="1735102"/>
              </a:tblGrid>
              <a:tr h="370840">
                <a:tc>
                  <a:txBody>
                    <a:bodyPr/>
                    <a:lstStyle/>
                    <a:p>
                      <a:pPr algn="ctr"/>
                      <a:r>
                        <a:rPr lang="en-US" sz="1400" dirty="0" smtClean="0"/>
                        <a:t>Task</a:t>
                      </a:r>
                      <a:r>
                        <a:rPr lang="en-US" sz="1400" baseline="0" dirty="0" smtClean="0"/>
                        <a:t> Group</a:t>
                      </a:r>
                      <a:endParaRPr lang="en-US" sz="1400" dirty="0"/>
                    </a:p>
                  </a:txBody>
                  <a:tcPr/>
                </a:tc>
                <a:tc>
                  <a:txBody>
                    <a:bodyPr/>
                    <a:lstStyle/>
                    <a:p>
                      <a:pPr algn="ctr"/>
                      <a:r>
                        <a:rPr lang="en-US" sz="1400" dirty="0" smtClean="0"/>
                        <a:t>Ballot</a:t>
                      </a:r>
                      <a:endParaRPr lang="en-US" sz="1400" dirty="0"/>
                    </a:p>
                  </a:txBody>
                  <a:tcPr/>
                </a:tc>
                <a:tc>
                  <a:txBody>
                    <a:bodyPr/>
                    <a:lstStyle/>
                    <a:p>
                      <a:pPr algn="ctr"/>
                      <a:r>
                        <a:rPr lang="en-US" sz="1400" dirty="0" smtClean="0"/>
                        <a:t>Draft </a:t>
                      </a:r>
                      <a:endParaRPr lang="en-US" sz="1400" dirty="0"/>
                    </a:p>
                  </a:txBody>
                  <a:tcPr/>
                </a:tc>
                <a:tc>
                  <a:txBody>
                    <a:bodyPr/>
                    <a:lstStyle/>
                    <a:p>
                      <a:pPr algn="ctr"/>
                      <a:r>
                        <a:rPr lang="en-US" sz="1400" dirty="0" smtClean="0"/>
                        <a:t>Comments</a:t>
                      </a:r>
                      <a:endParaRPr lang="en-US" sz="1400" dirty="0"/>
                    </a:p>
                  </a:txBody>
                  <a:tcPr/>
                </a:tc>
                <a:tc>
                  <a:txBody>
                    <a:bodyPr/>
                    <a:lstStyle/>
                    <a:p>
                      <a:pPr algn="ctr"/>
                      <a:r>
                        <a:rPr lang="en-US" sz="1400" dirty="0" smtClean="0"/>
                        <a:t>Resolved</a:t>
                      </a:r>
                      <a:endParaRPr lang="en-US" sz="1400" dirty="0"/>
                    </a:p>
                  </a:txBody>
                  <a:tcPr/>
                </a:tc>
                <a:tc>
                  <a:txBody>
                    <a:bodyPr/>
                    <a:lstStyle/>
                    <a:p>
                      <a:pPr algn="ctr"/>
                      <a:r>
                        <a:rPr lang="en-US" sz="1400" dirty="0" smtClean="0"/>
                        <a:t>Plans</a:t>
                      </a:r>
                      <a:endParaRPr lang="en-US" sz="1400" dirty="0"/>
                    </a:p>
                  </a:txBody>
                  <a:tcPr/>
                </a:tc>
                <a:tc>
                  <a:txBody>
                    <a:bodyPr/>
                    <a:lstStyle/>
                    <a:p>
                      <a:pPr algn="ctr"/>
                      <a:r>
                        <a:rPr lang="en-US" sz="1400" dirty="0" smtClean="0"/>
                        <a:t>Closing</a:t>
                      </a:r>
                      <a:r>
                        <a:rPr lang="en-US" sz="1400" baseline="0" dirty="0" smtClean="0"/>
                        <a:t> Report</a:t>
                      </a:r>
                      <a:endParaRPr lang="en-US" sz="1400" dirty="0"/>
                    </a:p>
                  </a:txBody>
                  <a:tcPr/>
                </a:tc>
              </a:tr>
              <a:tr h="370840">
                <a:tc>
                  <a:txBody>
                    <a:bodyPr/>
                    <a:lstStyle/>
                    <a:p>
                      <a:r>
                        <a:rPr lang="en-US" sz="1400" dirty="0" err="1" smtClean="0"/>
                        <a:t>TGai</a:t>
                      </a:r>
                      <a:endParaRPr lang="en-US" sz="1400" dirty="0"/>
                    </a:p>
                  </a:txBody>
                  <a:tcPr/>
                </a:tc>
                <a:tc>
                  <a:txBody>
                    <a:bodyPr/>
                    <a:lstStyle/>
                    <a:p>
                      <a:r>
                        <a:rPr lang="en-US" sz="1400" dirty="0" smtClean="0"/>
                        <a:t>SB</a:t>
                      </a:r>
                      <a:r>
                        <a:rPr lang="en-US" sz="1400" baseline="0" dirty="0" smtClean="0"/>
                        <a:t> #1</a:t>
                      </a:r>
                      <a:endParaRPr lang="en-US" sz="1400" dirty="0"/>
                    </a:p>
                  </a:txBody>
                  <a:tcPr/>
                </a:tc>
                <a:tc>
                  <a:txBody>
                    <a:bodyPr/>
                    <a:lstStyle/>
                    <a:p>
                      <a:r>
                        <a:rPr lang="en-US" sz="1400" dirty="0" smtClean="0"/>
                        <a:t>D6.3</a:t>
                      </a:r>
                      <a:endParaRPr lang="en-US" sz="1400" dirty="0"/>
                    </a:p>
                  </a:txBody>
                  <a:tcPr/>
                </a:tc>
                <a:tc>
                  <a:txBody>
                    <a:bodyPr/>
                    <a:lstStyle/>
                    <a:p>
                      <a:r>
                        <a:rPr lang="en-US" sz="1400" dirty="0" smtClean="0"/>
                        <a:t>760</a:t>
                      </a:r>
                      <a:endParaRPr lang="en-US" sz="1400" dirty="0"/>
                    </a:p>
                  </a:txBody>
                  <a:tcPr/>
                </a:tc>
                <a:tc>
                  <a:txBody>
                    <a:bodyPr/>
                    <a:lstStyle/>
                    <a:p>
                      <a:r>
                        <a:rPr lang="en-US" sz="1400" dirty="0" smtClean="0"/>
                        <a:t>ALL</a:t>
                      </a:r>
                      <a:endParaRPr lang="en-US" sz="1400" dirty="0"/>
                    </a:p>
                  </a:txBody>
                  <a:tcPr/>
                </a:tc>
                <a:tc>
                  <a:txBody>
                    <a:bodyPr/>
                    <a:lstStyle/>
                    <a:p>
                      <a:r>
                        <a:rPr lang="en-US" sz="1400" dirty="0" smtClean="0"/>
                        <a:t>Recirculation</a:t>
                      </a:r>
                      <a:endParaRPr lang="en-US" sz="1400" dirty="0"/>
                    </a:p>
                  </a:txBody>
                  <a:tcPr/>
                </a:tc>
                <a:tc>
                  <a:txBody>
                    <a:bodyPr/>
                    <a:lstStyle/>
                    <a:p>
                      <a:r>
                        <a:rPr lang="en-US" sz="1400" dirty="0" smtClean="0"/>
                        <a:t>11-16-0179r0</a:t>
                      </a:r>
                      <a:endParaRPr lang="en-US" sz="1400" dirty="0"/>
                    </a:p>
                  </a:txBody>
                  <a:tcPr/>
                </a:tc>
              </a:tr>
              <a:tr h="370840">
                <a:tc>
                  <a:txBody>
                    <a:bodyPr/>
                    <a:lstStyle/>
                    <a:p>
                      <a:r>
                        <a:rPr lang="en-US" sz="1400" dirty="0" err="1" smtClean="0"/>
                        <a:t>TGaq</a:t>
                      </a:r>
                      <a:endParaRPr lang="en-US" sz="1400" dirty="0"/>
                    </a:p>
                  </a:txBody>
                  <a:tcPr/>
                </a:tc>
                <a:tc>
                  <a:txBody>
                    <a:bodyPr/>
                    <a:lstStyle/>
                    <a:p>
                      <a:r>
                        <a:rPr lang="en-US" sz="1400" dirty="0" smtClean="0"/>
                        <a:t>LB</a:t>
                      </a:r>
                      <a:r>
                        <a:rPr lang="en-US" sz="1400" baseline="0" dirty="0" smtClean="0"/>
                        <a:t> 216</a:t>
                      </a:r>
                      <a:endParaRPr lang="en-US" sz="1400" dirty="0"/>
                    </a:p>
                  </a:txBody>
                  <a:tcPr/>
                </a:tc>
                <a:tc>
                  <a:txBody>
                    <a:bodyPr/>
                    <a:lstStyle/>
                    <a:p>
                      <a:r>
                        <a:rPr lang="en-US" sz="1400" dirty="0" smtClean="0"/>
                        <a:t>D3</a:t>
                      </a:r>
                      <a:endParaRPr lang="en-US" sz="1400" dirty="0"/>
                    </a:p>
                  </a:txBody>
                  <a:tcPr/>
                </a:tc>
                <a:tc>
                  <a:txBody>
                    <a:bodyPr/>
                    <a:lstStyle/>
                    <a:p>
                      <a:r>
                        <a:rPr lang="en-US" sz="1400" dirty="0" smtClean="0"/>
                        <a:t>400</a:t>
                      </a:r>
                      <a:endParaRPr lang="en-US" sz="1400" dirty="0"/>
                    </a:p>
                  </a:txBody>
                  <a:tcPr/>
                </a:tc>
                <a:tc>
                  <a:txBody>
                    <a:bodyPr/>
                    <a:lstStyle/>
                    <a:p>
                      <a:r>
                        <a:rPr lang="en-US" sz="1400" dirty="0" smtClean="0"/>
                        <a:t>85</a:t>
                      </a:r>
                      <a:endParaRPr lang="en-US" sz="1400" dirty="0"/>
                    </a:p>
                  </a:txBody>
                  <a:tcPr/>
                </a:tc>
                <a:tc>
                  <a:txBody>
                    <a:bodyPr/>
                    <a:lstStyle/>
                    <a:p>
                      <a:r>
                        <a:rPr lang="en-US" sz="1400" dirty="0" smtClean="0"/>
                        <a:t>Continue</a:t>
                      </a:r>
                      <a:r>
                        <a:rPr lang="en-US" sz="1400" baseline="0" dirty="0" smtClean="0"/>
                        <a:t> Comment</a:t>
                      </a:r>
                      <a:br>
                        <a:rPr lang="en-US" sz="1400" baseline="0" dirty="0" smtClean="0"/>
                      </a:br>
                      <a:r>
                        <a:rPr lang="en-US" sz="1400" baseline="0" dirty="0" smtClean="0"/>
                        <a:t>Resolution </a:t>
                      </a:r>
                      <a:br>
                        <a:rPr lang="en-US" sz="1400" baseline="0" dirty="0" smtClean="0"/>
                      </a:br>
                      <a:r>
                        <a:rPr lang="en-US" sz="1400" baseline="0" dirty="0" smtClean="0"/>
                        <a:t>March 2016</a:t>
                      </a:r>
                      <a:endParaRPr lang="en-US" sz="1400" dirty="0"/>
                    </a:p>
                  </a:txBody>
                  <a:tcPr/>
                </a:tc>
                <a:tc>
                  <a:txBody>
                    <a:bodyPr/>
                    <a:lstStyle/>
                    <a:p>
                      <a:r>
                        <a:rPr lang="en-US" sz="1400" dirty="0" smtClean="0"/>
                        <a:t>11-16-0178r0</a:t>
                      </a:r>
                      <a:endParaRPr lang="en-US" sz="1400" dirty="0"/>
                    </a:p>
                  </a:txBody>
                  <a:tcPr/>
                </a:tc>
              </a:tr>
              <a:tr h="370840">
                <a:tc>
                  <a:txBody>
                    <a:bodyPr/>
                    <a:lstStyle/>
                    <a:p>
                      <a:r>
                        <a:rPr lang="en-US" sz="1400" dirty="0" err="1" smtClean="0"/>
                        <a:t>TGmc</a:t>
                      </a:r>
                      <a:endParaRPr lang="en-US" sz="1400" dirty="0"/>
                    </a:p>
                  </a:txBody>
                  <a:tcPr/>
                </a:tc>
                <a:tc>
                  <a:txBody>
                    <a:bodyPr/>
                    <a:lstStyle/>
                    <a:p>
                      <a:r>
                        <a:rPr lang="en-US" sz="1400" dirty="0" smtClean="0"/>
                        <a:t>SB</a:t>
                      </a:r>
                      <a:r>
                        <a:rPr lang="en-US" sz="1400" baseline="0" dirty="0" smtClean="0"/>
                        <a:t> Rec #1 Closes 1/26</a:t>
                      </a:r>
                      <a:endParaRPr lang="en-US" sz="1400" dirty="0"/>
                    </a:p>
                  </a:txBody>
                  <a:tcPr/>
                </a:tc>
                <a:tc>
                  <a:txBody>
                    <a:bodyPr/>
                    <a:lstStyle/>
                    <a:p>
                      <a:r>
                        <a:rPr lang="en-US" sz="1400" dirty="0" smtClean="0"/>
                        <a:t>D5.0</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smtClean="0"/>
                        <a:t>2</a:t>
                      </a:r>
                      <a:r>
                        <a:rPr lang="en-US" sz="1400" baseline="30000" dirty="0" smtClean="0"/>
                        <a:t>nd </a:t>
                      </a:r>
                      <a:r>
                        <a:rPr lang="en-US" sz="1400" dirty="0" smtClean="0"/>
                        <a:t> SB Recirculation D6.0</a:t>
                      </a:r>
                      <a:r>
                        <a:rPr lang="en-US" sz="1400" baseline="0" dirty="0" smtClean="0"/>
                        <a:t> March 2016</a:t>
                      </a:r>
                      <a:endParaRPr lang="en-US" sz="1400" dirty="0"/>
                    </a:p>
                  </a:txBody>
                  <a:tcPr/>
                </a:tc>
                <a:tc>
                  <a:txBody>
                    <a:bodyPr/>
                    <a:lstStyle/>
                    <a:p>
                      <a:r>
                        <a:rPr lang="en-US" sz="1400" dirty="0" smtClean="0"/>
                        <a:t>11-16-0185r0</a:t>
                      </a:r>
                      <a:endParaRPr lang="en-US" sz="1400" dirty="0"/>
                    </a:p>
                  </a:txBody>
                  <a:tcPr/>
                </a:tc>
              </a:tr>
              <a:tr h="370840">
                <a:tc>
                  <a:txBody>
                    <a:bodyPr/>
                    <a:lstStyle/>
                    <a:p>
                      <a:r>
                        <a:rPr lang="en-US" sz="1400" dirty="0" err="1" smtClean="0"/>
                        <a:t>TGah</a:t>
                      </a:r>
                      <a:endParaRPr lang="en-US" sz="1400" dirty="0"/>
                    </a:p>
                  </a:txBody>
                  <a:tcPr/>
                </a:tc>
                <a:tc>
                  <a:txBody>
                    <a:bodyPr/>
                    <a:lstStyle/>
                    <a:p>
                      <a:r>
                        <a:rPr lang="en-US" sz="1400" dirty="0" smtClean="0"/>
                        <a:t>SP#1</a:t>
                      </a:r>
                      <a:endParaRPr lang="en-US" sz="1400" dirty="0"/>
                    </a:p>
                  </a:txBody>
                  <a:tcPr/>
                </a:tc>
                <a:tc>
                  <a:txBody>
                    <a:bodyPr/>
                    <a:lstStyle/>
                    <a:p>
                      <a:r>
                        <a:rPr lang="en-US" sz="1400" dirty="0" smtClean="0"/>
                        <a:t>D5.0</a:t>
                      </a:r>
                      <a:endParaRPr lang="en-US" sz="1400" dirty="0"/>
                    </a:p>
                  </a:txBody>
                  <a:tcPr/>
                </a:tc>
                <a:tc>
                  <a:txBody>
                    <a:bodyPr/>
                    <a:lstStyle/>
                    <a:p>
                      <a:r>
                        <a:rPr lang="en-US" sz="1400" dirty="0" smtClean="0"/>
                        <a:t>552</a:t>
                      </a:r>
                      <a:endParaRPr lang="en-US" sz="1400" dirty="0"/>
                    </a:p>
                  </a:txBody>
                  <a:tcPr/>
                </a:tc>
                <a:tc>
                  <a:txBody>
                    <a:bodyPr/>
                    <a:lstStyle/>
                    <a:p>
                      <a:r>
                        <a:rPr lang="en-US" sz="1400" dirty="0" smtClean="0"/>
                        <a:t>ALL</a:t>
                      </a:r>
                      <a:endParaRPr lang="en-US" sz="1400" dirty="0"/>
                    </a:p>
                  </a:txBody>
                  <a:tcPr/>
                </a:tc>
                <a:tc>
                  <a:txBody>
                    <a:bodyPr/>
                    <a:lstStyle/>
                    <a:p>
                      <a:r>
                        <a:rPr lang="en-US" sz="1400" dirty="0" smtClean="0"/>
                        <a:t>1</a:t>
                      </a:r>
                      <a:r>
                        <a:rPr lang="en-US" sz="1400" baseline="30000" dirty="0" smtClean="0"/>
                        <a:t>st</a:t>
                      </a:r>
                      <a:r>
                        <a:rPr lang="en-US" sz="1400" dirty="0" smtClean="0"/>
                        <a:t> Recirculation</a:t>
                      </a:r>
                    </a:p>
                    <a:p>
                      <a:r>
                        <a:rPr lang="en-US" sz="1400" dirty="0" smtClean="0"/>
                        <a:t>Jan</a:t>
                      </a:r>
                      <a:r>
                        <a:rPr lang="en-US" sz="1400" baseline="0" dirty="0" smtClean="0"/>
                        <a:t> 2016</a:t>
                      </a:r>
                      <a:endParaRPr lang="en-US" sz="1400" dirty="0"/>
                    </a:p>
                  </a:txBody>
                  <a:tcPr/>
                </a:tc>
                <a:tc>
                  <a:txBody>
                    <a:bodyPr/>
                    <a:lstStyle/>
                    <a:p>
                      <a:r>
                        <a:rPr lang="en-US" sz="1400" dirty="0" smtClean="0"/>
                        <a:t>11-16-0184r0</a:t>
                      </a:r>
                      <a:endParaRPr lang="en-US" sz="1400" dirty="0"/>
                    </a:p>
                  </a:txBody>
                  <a:tcPr/>
                </a:tc>
              </a:tr>
              <a:tr h="370840">
                <a:tc>
                  <a:txBody>
                    <a:bodyPr/>
                    <a:lstStyle/>
                    <a:p>
                      <a:r>
                        <a:rPr lang="en-US" sz="1400" dirty="0" err="1" smtClean="0"/>
                        <a:t>TGak</a:t>
                      </a:r>
                      <a:endParaRPr lang="en-US" sz="1400" dirty="0"/>
                    </a:p>
                  </a:txBody>
                  <a:tcPr/>
                </a:tc>
                <a:tc>
                  <a:txBody>
                    <a:bodyPr/>
                    <a:lstStyle/>
                    <a:p>
                      <a:r>
                        <a:rPr lang="en-US" sz="1400" dirty="0" smtClean="0"/>
                        <a:t>LB212</a:t>
                      </a:r>
                      <a:endParaRPr lang="en-US" sz="1400" dirty="0"/>
                    </a:p>
                  </a:txBody>
                  <a:tcPr/>
                </a:tc>
                <a:tc>
                  <a:txBody>
                    <a:bodyPr/>
                    <a:lstStyle/>
                    <a:p>
                      <a:r>
                        <a:rPr lang="en-US" sz="1400" dirty="0" smtClean="0"/>
                        <a:t>D1.0</a:t>
                      </a:r>
                      <a:endParaRPr lang="en-US" sz="1400" dirty="0"/>
                    </a:p>
                  </a:txBody>
                  <a:tcPr/>
                </a:tc>
                <a:tc>
                  <a:txBody>
                    <a:bodyPr/>
                    <a:lstStyle/>
                    <a:p>
                      <a:endParaRPr lang="en-US" sz="1400" dirty="0"/>
                    </a:p>
                  </a:txBody>
                  <a:tcPr/>
                </a:tc>
                <a:tc>
                  <a:txBody>
                    <a:bodyPr/>
                    <a:lstStyle/>
                    <a:p>
                      <a:r>
                        <a:rPr lang="en-US" sz="1400" dirty="0" smtClean="0"/>
                        <a:t>ALL</a:t>
                      </a:r>
                      <a:endParaRPr lang="en-US" sz="1400" dirty="0"/>
                    </a:p>
                  </a:txBody>
                  <a:tcPr/>
                </a:tc>
                <a:tc>
                  <a:txBody>
                    <a:bodyPr/>
                    <a:lstStyle/>
                    <a:p>
                      <a:r>
                        <a:rPr lang="en-US" sz="1400" dirty="0" smtClean="0"/>
                        <a:t>1</a:t>
                      </a:r>
                      <a:r>
                        <a:rPr lang="en-US" sz="1400" baseline="30000" dirty="0" smtClean="0"/>
                        <a:t>st</a:t>
                      </a:r>
                      <a:r>
                        <a:rPr lang="en-US" sz="1400" baseline="0" dirty="0" smtClean="0"/>
                        <a:t> Recirculation D2.0</a:t>
                      </a:r>
                    </a:p>
                    <a:p>
                      <a:r>
                        <a:rPr lang="en-US" sz="1400" baseline="0" dirty="0" smtClean="0"/>
                        <a:t>Jan 2016</a:t>
                      </a:r>
                      <a:endParaRPr lang="en-US" sz="1400" dirty="0"/>
                    </a:p>
                  </a:txBody>
                  <a:tcPr/>
                </a:tc>
                <a:tc>
                  <a:txBody>
                    <a:bodyPr/>
                    <a:lstStyle/>
                    <a:p>
                      <a:r>
                        <a:rPr lang="en-US" sz="1400" dirty="0" smtClean="0"/>
                        <a:t>11-16-0188r0</a:t>
                      </a:r>
                      <a:endParaRPr lang="en-US" sz="1400" dirty="0"/>
                    </a:p>
                  </a:txBody>
                  <a:tcPr/>
                </a:tc>
              </a:tr>
              <a:tr h="370840">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bl>
          </a:graphicData>
        </a:graphic>
      </p:graphicFrame>
      <p:sp>
        <p:nvSpPr>
          <p:cNvPr id="8" name="Right Arrow 7"/>
          <p:cNvSpPr/>
          <p:nvPr/>
        </p:nvSpPr>
        <p:spPr bwMode="auto">
          <a:xfrm>
            <a:off x="164284" y="3733800"/>
            <a:ext cx="304800" cy="228600"/>
          </a:xfrm>
          <a:prstGeom prst="rightArrow">
            <a:avLst/>
          </a:prstGeom>
          <a:solidFill>
            <a:srgbClr val="FF000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1059985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dirty="0" smtClean="0"/>
              <a:t>802.11ax</a:t>
            </a:r>
            <a:br>
              <a:rPr lang="en-US" dirty="0" smtClean="0"/>
            </a:br>
            <a:r>
              <a:rPr lang="en-US" dirty="0" smtClean="0"/>
              <a:t>(High Efficiency WLAN) </a:t>
            </a:r>
            <a:endParaRPr lang="en-US" dirty="0"/>
          </a:p>
        </p:txBody>
      </p:sp>
      <p:sp>
        <p:nvSpPr>
          <p:cNvPr id="3" name="Content Placeholder 2"/>
          <p:cNvSpPr>
            <a:spLocks noGrp="1"/>
          </p:cNvSpPr>
          <p:nvPr>
            <p:ph idx="1"/>
          </p:nvPr>
        </p:nvSpPr>
        <p:spPr>
          <a:xfrm>
            <a:off x="685800" y="1752600"/>
            <a:ext cx="7772400" cy="4495800"/>
          </a:xfrm>
        </p:spPr>
        <p:txBody>
          <a:bodyPr/>
          <a:lstStyle/>
          <a:p>
            <a:r>
              <a:rPr lang="en-CA" sz="2000" dirty="0" smtClean="0"/>
              <a:t>45 </a:t>
            </a:r>
            <a:r>
              <a:rPr lang="en-CA" sz="2000" dirty="0"/>
              <a:t>technical submissions.</a:t>
            </a:r>
          </a:p>
          <a:p>
            <a:pPr lvl="1"/>
            <a:r>
              <a:rPr lang="en-CA" sz="1800" dirty="0"/>
              <a:t>22 PHY submissions</a:t>
            </a:r>
          </a:p>
          <a:p>
            <a:pPr lvl="1"/>
            <a:r>
              <a:rPr lang="en-CA" sz="1800" dirty="0"/>
              <a:t>12 MAC Submissions</a:t>
            </a:r>
          </a:p>
          <a:p>
            <a:pPr lvl="1"/>
            <a:r>
              <a:rPr lang="en-CA" sz="1800" dirty="0"/>
              <a:t>09 MU Submissions</a:t>
            </a:r>
          </a:p>
          <a:p>
            <a:pPr lvl="1"/>
            <a:r>
              <a:rPr lang="en-CA" sz="1800" dirty="0"/>
              <a:t>01 SR submissions</a:t>
            </a:r>
          </a:p>
          <a:p>
            <a:pPr lvl="1"/>
            <a:r>
              <a:rPr lang="en-CA" sz="1800" dirty="0"/>
              <a:t>04 submissions addressing TG </a:t>
            </a:r>
            <a:r>
              <a:rPr lang="en-CA" sz="1800" dirty="0" smtClean="0"/>
              <a:t>issues</a:t>
            </a:r>
          </a:p>
          <a:p>
            <a:r>
              <a:rPr lang="en-CA" sz="2200" dirty="0" smtClean="0"/>
              <a:t>Approved initial draft D0.1</a:t>
            </a:r>
          </a:p>
          <a:p>
            <a:r>
              <a:rPr lang="en-CA" sz="2200" dirty="0" smtClean="0"/>
              <a:t>Comment period March 2016</a:t>
            </a:r>
          </a:p>
          <a:p>
            <a:r>
              <a:rPr lang="en-CA" sz="2200" dirty="0" smtClean="0"/>
              <a:t>WG Letter Ballot draft D1.0 – July 2016</a:t>
            </a:r>
          </a:p>
          <a:p>
            <a:pPr marL="342900" lvl="1" indent="-342900">
              <a:buFontTx/>
              <a:buChar char="•"/>
            </a:pPr>
            <a:r>
              <a:rPr lang="en-CA" sz="2200" dirty="0" smtClean="0"/>
              <a:t>List of submissions:</a:t>
            </a:r>
            <a:r>
              <a:rPr lang="en-CA" sz="1600" dirty="0" smtClean="0"/>
              <a:t> </a:t>
            </a:r>
            <a:r>
              <a:rPr lang="en-CA" sz="1800" dirty="0"/>
              <a:t>https://mentor.ieee.org/802.11/dcn/15/11-15-1516-03-00ax-tgax-november-2015-meeting-agenda.ppt</a:t>
            </a:r>
            <a:r>
              <a:rPr lang="en-CA" dirty="0"/>
              <a:t> </a:t>
            </a:r>
            <a:endParaRPr lang="en-CA" sz="2200" dirty="0" smtClean="0"/>
          </a:p>
          <a:p>
            <a:r>
              <a:rPr lang="en-AU" sz="2000" dirty="0"/>
              <a:t>Closing report: </a:t>
            </a:r>
            <a:r>
              <a:rPr lang="en-AU" sz="2000" dirty="0" smtClean="0"/>
              <a:t>16/0187r0</a:t>
            </a:r>
            <a:endParaRPr lang="en-AU" sz="2000" dirty="0"/>
          </a:p>
          <a:p>
            <a:endParaRPr lang="en-CA" sz="2200" dirty="0"/>
          </a:p>
          <a:p>
            <a:endParaRPr lang="en-US" sz="2000" dirty="0"/>
          </a:p>
        </p:txBody>
      </p:sp>
      <p:sp>
        <p:nvSpPr>
          <p:cNvPr id="4" name="Date Placeholder 3"/>
          <p:cNvSpPr>
            <a:spLocks noGrp="1"/>
          </p:cNvSpPr>
          <p:nvPr>
            <p:ph type="dt" sz="half" idx="10"/>
          </p:nvPr>
        </p:nvSpPr>
        <p:spPr/>
        <p:txBody>
          <a:bodyPr/>
          <a:lstStyle/>
          <a:p>
            <a:r>
              <a:rPr lang="en-US" altLang="en-US" smtClean="0"/>
              <a:t>Jan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4</a:t>
            </a:fld>
            <a:endParaRPr lang="en-US" altLang="en-US"/>
          </a:p>
        </p:txBody>
      </p:sp>
    </p:spTree>
    <p:extLst>
      <p:ext uri="{BB962C8B-B14F-4D97-AF65-F5344CB8AC3E}">
        <p14:creationId xmlns:p14="http://schemas.microsoft.com/office/powerpoint/2010/main" val="38135745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802.11ay</a:t>
            </a:r>
            <a:endParaRPr lang="en-US" dirty="0"/>
          </a:p>
        </p:txBody>
      </p:sp>
      <p:sp>
        <p:nvSpPr>
          <p:cNvPr id="3" name="Content Placeholder 2"/>
          <p:cNvSpPr>
            <a:spLocks noGrp="1"/>
          </p:cNvSpPr>
          <p:nvPr>
            <p:ph idx="1"/>
          </p:nvPr>
        </p:nvSpPr>
        <p:spPr>
          <a:xfrm>
            <a:off x="914400" y="1752600"/>
            <a:ext cx="7772400" cy="4114800"/>
          </a:xfrm>
        </p:spPr>
        <p:txBody>
          <a:bodyPr/>
          <a:lstStyle/>
          <a:p>
            <a:endParaRPr lang="en-AU" sz="2400" dirty="0" smtClean="0"/>
          </a:p>
          <a:p>
            <a:r>
              <a:rPr lang="en-AU" sz="2400" i="1" dirty="0" smtClean="0"/>
              <a:t>Enhanced throughput (20Gb/s) </a:t>
            </a:r>
            <a:br>
              <a:rPr lang="en-AU" sz="2400" i="1" dirty="0" smtClean="0"/>
            </a:br>
            <a:r>
              <a:rPr lang="en-AU" sz="2400" i="1" dirty="0" smtClean="0"/>
              <a:t>above 45 GHz  (</a:t>
            </a:r>
            <a:r>
              <a:rPr lang="en-AU" sz="2400" i="1" dirty="0" err="1" smtClean="0"/>
              <a:t>Millimeter</a:t>
            </a:r>
            <a:r>
              <a:rPr lang="en-AU" sz="2400" i="1" dirty="0" smtClean="0"/>
              <a:t> Wave)</a:t>
            </a:r>
          </a:p>
          <a:p>
            <a:r>
              <a:rPr lang="en-AU" sz="2400" dirty="0" smtClean="0"/>
              <a:t>18 technical submissions</a:t>
            </a:r>
          </a:p>
          <a:p>
            <a:pPr lvl="1"/>
            <a:r>
              <a:rPr lang="en-AU" sz="2000" dirty="0" smtClean="0"/>
              <a:t>Channel models, Use-Cases</a:t>
            </a:r>
          </a:p>
          <a:p>
            <a:pPr lvl="1"/>
            <a:r>
              <a:rPr lang="en-AU" sz="2000" dirty="0" smtClean="0"/>
              <a:t>Specification Framework Document</a:t>
            </a:r>
          </a:p>
          <a:p>
            <a:r>
              <a:rPr lang="en-AU" sz="2400" dirty="0" smtClean="0"/>
              <a:t>Closing </a:t>
            </a:r>
            <a:r>
              <a:rPr lang="en-AU" sz="2400" dirty="0"/>
              <a:t>report: </a:t>
            </a:r>
            <a:r>
              <a:rPr lang="en-AU" sz="2400" dirty="0" smtClean="0"/>
              <a:t>16-0181r0</a:t>
            </a:r>
            <a:endParaRPr lang="en-US" sz="2400" dirty="0"/>
          </a:p>
        </p:txBody>
      </p:sp>
      <p:sp>
        <p:nvSpPr>
          <p:cNvPr id="4" name="Date Placeholder 3"/>
          <p:cNvSpPr>
            <a:spLocks noGrp="1"/>
          </p:cNvSpPr>
          <p:nvPr>
            <p:ph type="dt" sz="half" idx="10"/>
          </p:nvPr>
        </p:nvSpPr>
        <p:spPr/>
        <p:txBody>
          <a:bodyPr/>
          <a:lstStyle/>
          <a:p>
            <a:r>
              <a:rPr lang="en-US" altLang="en-US" smtClean="0"/>
              <a:t>Jan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5</a:t>
            </a:fld>
            <a:endParaRPr lang="en-US" altLang="en-US"/>
          </a:p>
        </p:txBody>
      </p:sp>
    </p:spTree>
    <p:extLst>
      <p:ext uri="{BB962C8B-B14F-4D97-AF65-F5344CB8AC3E}">
        <p14:creationId xmlns:p14="http://schemas.microsoft.com/office/powerpoint/2010/main" val="6473694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802.11az</a:t>
            </a:r>
            <a:br>
              <a:rPr lang="en-US" dirty="0" smtClean="0"/>
            </a:br>
            <a:r>
              <a:rPr lang="en-US" dirty="0" smtClean="0"/>
              <a:t>(Next Generation Positioning)</a:t>
            </a:r>
            <a:endParaRPr lang="en-US" dirty="0"/>
          </a:p>
        </p:txBody>
      </p:sp>
      <p:sp>
        <p:nvSpPr>
          <p:cNvPr id="3" name="Content Placeholder 2"/>
          <p:cNvSpPr>
            <a:spLocks noGrp="1"/>
          </p:cNvSpPr>
          <p:nvPr>
            <p:ph idx="1"/>
          </p:nvPr>
        </p:nvSpPr>
        <p:spPr>
          <a:xfrm>
            <a:off x="914400" y="1752600"/>
            <a:ext cx="7772400" cy="4114800"/>
          </a:xfrm>
        </p:spPr>
        <p:txBody>
          <a:bodyPr/>
          <a:lstStyle/>
          <a:p>
            <a:endParaRPr lang="en-AU" sz="2400" dirty="0" smtClean="0"/>
          </a:p>
          <a:p>
            <a:r>
              <a:rPr lang="en-AU" sz="2400" i="1" dirty="0" smtClean="0"/>
              <a:t>High Rate PHY 2.4 GHz, 5 GHz, 60 GHz </a:t>
            </a:r>
          </a:p>
          <a:p>
            <a:pPr lvl="1"/>
            <a:r>
              <a:rPr lang="en-AU" sz="2000" dirty="0" smtClean="0"/>
              <a:t>Fine timing measurement – reduce power and media usage</a:t>
            </a:r>
          </a:p>
          <a:p>
            <a:pPr lvl="1"/>
            <a:r>
              <a:rPr lang="en-AU" sz="2000" dirty="0" smtClean="0"/>
              <a:t>Positioning with better accuracy </a:t>
            </a:r>
          </a:p>
          <a:p>
            <a:pPr lvl="1"/>
            <a:r>
              <a:rPr lang="en-AU" sz="2000" dirty="0" smtClean="0"/>
              <a:t>Scalable dense deployments</a:t>
            </a:r>
            <a:br>
              <a:rPr lang="en-AU" sz="2000" dirty="0" smtClean="0"/>
            </a:br>
            <a:endParaRPr lang="en-AU" sz="2000" dirty="0" smtClean="0"/>
          </a:p>
          <a:p>
            <a:r>
              <a:rPr lang="en-AU" sz="2400" dirty="0" smtClean="0"/>
              <a:t>Technical documents</a:t>
            </a:r>
          </a:p>
          <a:p>
            <a:pPr lvl="1"/>
            <a:r>
              <a:rPr lang="en-AU" sz="2000" dirty="0" smtClean="0"/>
              <a:t>Specification Framework Document</a:t>
            </a:r>
          </a:p>
          <a:p>
            <a:pPr lvl="1"/>
            <a:r>
              <a:rPr lang="en-AU" sz="2000" dirty="0" err="1" smtClean="0"/>
              <a:t>Millimeter</a:t>
            </a:r>
            <a:r>
              <a:rPr lang="en-AU" sz="2000" dirty="0" smtClean="0"/>
              <a:t> Wave positioning requirements</a:t>
            </a:r>
          </a:p>
          <a:p>
            <a:pPr lvl="1"/>
            <a:r>
              <a:rPr lang="en-AU" sz="2000" dirty="0" smtClean="0"/>
              <a:t>Use-Case</a:t>
            </a:r>
          </a:p>
          <a:p>
            <a:r>
              <a:rPr lang="en-AU" sz="2400" dirty="0" smtClean="0"/>
              <a:t>Closing </a:t>
            </a:r>
            <a:r>
              <a:rPr lang="en-AU" sz="2400" dirty="0"/>
              <a:t>report: </a:t>
            </a:r>
            <a:r>
              <a:rPr lang="en-AU" sz="2400" dirty="0" smtClean="0"/>
              <a:t>15-1457r0</a:t>
            </a:r>
            <a:endParaRPr lang="en-US" sz="2400" dirty="0"/>
          </a:p>
        </p:txBody>
      </p:sp>
      <p:sp>
        <p:nvSpPr>
          <p:cNvPr id="4" name="Date Placeholder 3"/>
          <p:cNvSpPr>
            <a:spLocks noGrp="1"/>
          </p:cNvSpPr>
          <p:nvPr>
            <p:ph type="dt" sz="half" idx="10"/>
          </p:nvPr>
        </p:nvSpPr>
        <p:spPr/>
        <p:txBody>
          <a:bodyPr/>
          <a:lstStyle/>
          <a:p>
            <a:r>
              <a:rPr lang="en-US" altLang="en-US" smtClean="0"/>
              <a:t>Jan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6</a:t>
            </a:fld>
            <a:endParaRPr lang="en-US" altLang="en-US"/>
          </a:p>
        </p:txBody>
      </p:sp>
    </p:spTree>
    <p:extLst>
      <p:ext uri="{BB962C8B-B14F-4D97-AF65-F5344CB8AC3E}">
        <p14:creationId xmlns:p14="http://schemas.microsoft.com/office/powerpoint/2010/main" val="20720455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JTC1 SC </a:t>
            </a:r>
            <a:endParaRPr lang="en-US" dirty="0"/>
          </a:p>
        </p:txBody>
      </p:sp>
      <p:sp>
        <p:nvSpPr>
          <p:cNvPr id="3" name="Content Placeholder 2"/>
          <p:cNvSpPr>
            <a:spLocks noGrp="1"/>
          </p:cNvSpPr>
          <p:nvPr>
            <p:ph idx="1"/>
          </p:nvPr>
        </p:nvSpPr>
        <p:spPr>
          <a:xfrm>
            <a:off x="685800" y="1676400"/>
            <a:ext cx="7772400" cy="4114800"/>
          </a:xfrm>
        </p:spPr>
        <p:txBody>
          <a:bodyPr/>
          <a:lstStyle/>
          <a:p>
            <a:r>
              <a:rPr lang="en-AU" sz="2400" dirty="0"/>
              <a:t>Reviewed status of PSDO pipeline</a:t>
            </a:r>
          </a:p>
          <a:p>
            <a:pPr lvl="1"/>
            <a:r>
              <a:rPr lang="en-AU" sz="2000" dirty="0"/>
              <a:t>IEEE 802 has pushed 18 standards completely through the PSDO ratification process</a:t>
            </a:r>
          </a:p>
          <a:p>
            <a:pPr lvl="1"/>
            <a:r>
              <a:rPr lang="en-AU" sz="2000" dirty="0"/>
              <a:t>IEEE 802 has 9 </a:t>
            </a:r>
            <a:r>
              <a:rPr lang="en-AU" sz="2000" dirty="0" smtClean="0"/>
              <a:t>standards pending</a:t>
            </a:r>
          </a:p>
          <a:p>
            <a:r>
              <a:rPr lang="en-AU" sz="2400" dirty="0" smtClean="0"/>
              <a:t>SC6 meeting in March 2016</a:t>
            </a:r>
          </a:p>
          <a:p>
            <a:pPr lvl="1"/>
            <a:r>
              <a:rPr lang="en-AU" sz="2000" dirty="0" smtClean="0"/>
              <a:t>Topics</a:t>
            </a:r>
          </a:p>
          <a:p>
            <a:pPr lvl="2"/>
            <a:r>
              <a:rPr lang="en-AU" sz="1800" dirty="0" smtClean="0"/>
              <a:t>WG1</a:t>
            </a:r>
            <a:r>
              <a:rPr lang="en-AU" sz="1800" dirty="0"/>
              <a:t>: Human Body Area Networking proposal</a:t>
            </a:r>
          </a:p>
          <a:p>
            <a:pPr lvl="2"/>
            <a:r>
              <a:rPr lang="en-AU" sz="1800" dirty="0"/>
              <a:t>WG7: WLAN Access Controller (AC) Coordination Technology proposal</a:t>
            </a:r>
          </a:p>
          <a:p>
            <a:pPr lvl="2"/>
            <a:r>
              <a:rPr lang="en-AU" sz="1800" dirty="0"/>
              <a:t>WG7: Convergence Service for Interworking of Heterogeneous Wireless Networks </a:t>
            </a:r>
            <a:r>
              <a:rPr lang="en-AU" sz="1800" dirty="0" smtClean="0"/>
              <a:t>proposal</a:t>
            </a:r>
          </a:p>
          <a:p>
            <a:r>
              <a:rPr lang="en-AU" sz="2400" dirty="0" smtClean="0"/>
              <a:t>Closing report: 16/0177r0</a:t>
            </a:r>
            <a:endParaRPr lang="en-AU" sz="2400" dirty="0"/>
          </a:p>
        </p:txBody>
      </p:sp>
      <p:sp>
        <p:nvSpPr>
          <p:cNvPr id="4" name="Date Placeholder 3"/>
          <p:cNvSpPr>
            <a:spLocks noGrp="1"/>
          </p:cNvSpPr>
          <p:nvPr>
            <p:ph type="dt" sz="half" idx="10"/>
          </p:nvPr>
        </p:nvSpPr>
        <p:spPr/>
        <p:txBody>
          <a:bodyPr/>
          <a:lstStyle/>
          <a:p>
            <a:r>
              <a:rPr lang="en-US" altLang="en-US" smtClean="0"/>
              <a:t>Jan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7</a:t>
            </a:fld>
            <a:endParaRPr lang="en-US" altLang="en-US"/>
          </a:p>
        </p:txBody>
      </p:sp>
    </p:spTree>
    <p:extLst>
      <p:ext uri="{BB962C8B-B14F-4D97-AF65-F5344CB8AC3E}">
        <p14:creationId xmlns:p14="http://schemas.microsoft.com/office/powerpoint/2010/main" val="7759830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802.11WNG</a:t>
            </a:r>
            <a:br>
              <a:rPr lang="en-US" dirty="0" smtClean="0"/>
            </a:br>
            <a:r>
              <a:rPr lang="en-US" dirty="0" smtClean="0"/>
              <a:t>(Wireless Next Generation</a:t>
            </a:r>
            <a:endParaRPr lang="en-US" dirty="0"/>
          </a:p>
        </p:txBody>
      </p:sp>
      <p:sp>
        <p:nvSpPr>
          <p:cNvPr id="3" name="Content Placeholder 2"/>
          <p:cNvSpPr>
            <a:spLocks noGrp="1"/>
          </p:cNvSpPr>
          <p:nvPr>
            <p:ph idx="1"/>
          </p:nvPr>
        </p:nvSpPr>
        <p:spPr>
          <a:xfrm>
            <a:off x="685800" y="1981200"/>
            <a:ext cx="7772400" cy="2895600"/>
          </a:xfrm>
        </p:spPr>
        <p:txBody>
          <a:bodyPr/>
          <a:lstStyle/>
          <a:p>
            <a:pPr marL="457200" indent="-457200">
              <a:spcBef>
                <a:spcPts val="0"/>
              </a:spcBef>
              <a:defRPr/>
            </a:pPr>
            <a:r>
              <a:rPr lang="en-GB" altLang="en-US" sz="2400" dirty="0" smtClean="0"/>
              <a:t>Technical presentations</a:t>
            </a:r>
            <a:endParaRPr lang="en-GB" altLang="en-US" sz="2400" dirty="0"/>
          </a:p>
          <a:p>
            <a:pPr lvl="1" indent="-342900">
              <a:defRPr/>
            </a:pPr>
            <a:r>
              <a:rPr lang="en-US" altLang="en-US" sz="2000" dirty="0"/>
              <a:t>“ITU-R IMT-2020 Status” by Joseph Levy (Interdigital)</a:t>
            </a:r>
          </a:p>
          <a:p>
            <a:pPr lvl="2">
              <a:defRPr/>
            </a:pPr>
            <a:r>
              <a:rPr lang="en-US" altLang="en-US" sz="1200" dirty="0"/>
              <a:t>https://mentor.ieee.org/802.11/dcn/16/11-16-0127-00-0wng-itu-r-imt-2020-status.pptx </a:t>
            </a:r>
          </a:p>
          <a:p>
            <a:pPr lvl="1" indent="-342900">
              <a:defRPr/>
            </a:pPr>
            <a:r>
              <a:rPr lang="en-US" altLang="en-US" sz="2000" dirty="0" smtClean="0"/>
              <a:t> </a:t>
            </a:r>
            <a:r>
              <a:rPr lang="en-US" altLang="en-US" sz="2000" dirty="0"/>
              <a:t>“Next steps for IMT-2020” by Andrew Myles (Cisco Systems)</a:t>
            </a:r>
          </a:p>
          <a:p>
            <a:pPr lvl="2">
              <a:defRPr/>
            </a:pPr>
            <a:r>
              <a:rPr lang="en-US" altLang="en-US" sz="1200" dirty="0"/>
              <a:t>https://</a:t>
            </a:r>
            <a:r>
              <a:rPr lang="en-US" altLang="en-US" sz="1200" dirty="0" smtClean="0"/>
              <a:t>mentor.ieee.org/802.11/dcn/16/11-16-0004-00-0000-next-steps-for-imt-2020.ppx </a:t>
            </a:r>
            <a:endParaRPr lang="en-US" altLang="en-US" sz="1200" dirty="0"/>
          </a:p>
          <a:p>
            <a:pPr lvl="1" indent="-342900">
              <a:defRPr/>
            </a:pPr>
            <a:r>
              <a:rPr lang="en-US" altLang="en-US" sz="2000" dirty="0" smtClean="0"/>
              <a:t> </a:t>
            </a:r>
            <a:r>
              <a:rPr lang="en-US" altLang="en-US" sz="2000" dirty="0"/>
              <a:t>“IMT-2020 Way Forward and Straw Polls” by Joseph Levy (Interdigital)</a:t>
            </a:r>
          </a:p>
          <a:p>
            <a:pPr lvl="2">
              <a:defRPr/>
            </a:pPr>
            <a:r>
              <a:rPr lang="en-US" altLang="en-US" sz="1200" dirty="0"/>
              <a:t>https://</a:t>
            </a:r>
            <a:r>
              <a:rPr lang="en-US" altLang="en-US" sz="1200" dirty="0" smtClean="0"/>
              <a:t>mentor.ieee.org/802.11/dcn/16/11-16-0128-01-0wng-imt-2020-way-forward-and-straw-polls.pptx</a:t>
            </a:r>
            <a:endParaRPr lang="en-US" altLang="en-US" sz="1200" dirty="0"/>
          </a:p>
          <a:p>
            <a:pPr lvl="2">
              <a:defRPr/>
            </a:pPr>
            <a:r>
              <a:rPr lang="en-US" altLang="en-US" sz="1200" i="1" dirty="0">
                <a:solidFill>
                  <a:srgbClr val="FF0000"/>
                </a:solidFill>
              </a:rPr>
              <a:t>Straw polls indicated some interest in moving forward with ITU-R engagement, but questions about whether members would receive support from their </a:t>
            </a:r>
            <a:r>
              <a:rPr lang="en-US" altLang="en-US" sz="1200" i="1" dirty="0" smtClean="0">
                <a:solidFill>
                  <a:srgbClr val="FF0000"/>
                </a:solidFill>
              </a:rPr>
              <a:t>sponsors</a:t>
            </a:r>
          </a:p>
          <a:p>
            <a:pPr>
              <a:defRPr/>
            </a:pPr>
            <a:r>
              <a:rPr lang="en-US" altLang="en-US" sz="2000" dirty="0" smtClean="0"/>
              <a:t>Closing report 16/0180r0</a:t>
            </a:r>
            <a:endParaRPr lang="en-US" altLang="en-US" sz="2000" dirty="0"/>
          </a:p>
        </p:txBody>
      </p:sp>
      <p:sp>
        <p:nvSpPr>
          <p:cNvPr id="4" name="Date Placeholder 3"/>
          <p:cNvSpPr>
            <a:spLocks noGrp="1"/>
          </p:cNvSpPr>
          <p:nvPr>
            <p:ph type="dt" sz="half" idx="10"/>
          </p:nvPr>
        </p:nvSpPr>
        <p:spPr/>
        <p:txBody>
          <a:bodyPr/>
          <a:lstStyle/>
          <a:p>
            <a:r>
              <a:rPr lang="en-US" altLang="en-US" smtClean="0"/>
              <a:t>Jan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8</a:t>
            </a:fld>
            <a:endParaRPr lang="en-US" altLang="en-US"/>
          </a:p>
        </p:txBody>
      </p:sp>
    </p:spTree>
    <p:extLst>
      <p:ext uri="{BB962C8B-B14F-4D97-AF65-F5344CB8AC3E}">
        <p14:creationId xmlns:p14="http://schemas.microsoft.com/office/powerpoint/2010/main" val="15449799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Jan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a:t>Slide </a:t>
            </a:r>
            <a:fld id="{30A1E925-E53C-4B75-9FC7-9E1AF0D9315C}" type="slidenum">
              <a:rPr lang="en-US" altLang="en-US"/>
              <a:pPr/>
              <a:t>9</a:t>
            </a:fld>
            <a:endParaRPr lang="en-US" altLang="en-US"/>
          </a:p>
        </p:txBody>
      </p:sp>
      <p:sp>
        <p:nvSpPr>
          <p:cNvPr id="4098" name="Rectangle 2"/>
          <p:cNvSpPr>
            <a:spLocks noGrp="1" noChangeArrowheads="1"/>
          </p:cNvSpPr>
          <p:nvPr>
            <p:ph type="title"/>
          </p:nvPr>
        </p:nvSpPr>
        <p:spPr>
          <a:ln/>
        </p:spPr>
        <p:txBody>
          <a:bodyPr/>
          <a:lstStyle/>
          <a:p>
            <a:r>
              <a:rPr lang="en-US" altLang="en-US" sz="3200" dirty="0" smtClean="0"/>
              <a:t>Available 802.11 - Drafts</a:t>
            </a:r>
            <a:endParaRPr lang="en-US" altLang="en-US" sz="32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5433" y="2083738"/>
            <a:ext cx="6730767" cy="3689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ight Arrow 1"/>
          <p:cNvSpPr/>
          <p:nvPr/>
        </p:nvSpPr>
        <p:spPr bwMode="auto">
          <a:xfrm>
            <a:off x="457200" y="2971800"/>
            <a:ext cx="457200" cy="1066800"/>
          </a:xfrm>
          <a:prstGeom prst="rightArrow">
            <a:avLst/>
          </a:prstGeom>
          <a:solidFill>
            <a:srgbClr val="FF000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208</TotalTime>
  <Words>507</Words>
  <Application>Microsoft Office PowerPoint</Application>
  <PresentationFormat>On-screen Show (4:3)</PresentationFormat>
  <Paragraphs>152</Paragraphs>
  <Slides>10</Slides>
  <Notes>2</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IEEE-P802_15</vt:lpstr>
      <vt:lpstr>PowerPoint Presentation</vt:lpstr>
      <vt:lpstr>PowerPoint Presentation</vt:lpstr>
      <vt:lpstr>802.11 Task Groups in Comment Resolution</vt:lpstr>
      <vt:lpstr>802.11ax (High Efficiency WLAN) </vt:lpstr>
      <vt:lpstr>802.11ay</vt:lpstr>
      <vt:lpstr>802.11az (Next Generation Positioning)</vt:lpstr>
      <vt:lpstr>IEEE 802.11  JTC1 SC </vt:lpstr>
      <vt:lpstr>802.11WNG (Wireless Next Generation</vt:lpstr>
      <vt:lpstr>Available 802.11 - Drafts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aaa</dc:creator>
  <dc:description>&lt;doc#&gt;</dc:description>
  <cp:lastModifiedBy>aaa</cp:lastModifiedBy>
  <cp:revision>36</cp:revision>
  <cp:lastPrinted>1998-02-10T13:28:06Z</cp:lastPrinted>
  <dcterms:created xsi:type="dcterms:W3CDTF">2016-01-21T14:33:00Z</dcterms:created>
  <dcterms:modified xsi:type="dcterms:W3CDTF">2016-01-22T00:44:56Z</dcterms:modified>
</cp:coreProperties>
</file>