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88" r:id="rId4"/>
    <p:sldId id="289" r:id="rId5"/>
    <p:sldId id="290" r:id="rId6"/>
    <p:sldId id="291" r:id="rId7"/>
    <p:sldId id="292" r:id="rId8"/>
    <p:sldId id="293" r:id="rId9"/>
    <p:sldId id="294"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7" autoAdjust="0"/>
    <p:restoredTop sz="89594" autoAdjust="0"/>
  </p:normalViewPr>
  <p:slideViewPr>
    <p:cSldViewPr showGuides="1">
      <p:cViewPr varScale="1">
        <p:scale>
          <a:sx n="75" d="100"/>
          <a:sy n="75" d="100"/>
        </p:scale>
        <p:origin x="-972"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7CEDAD-D3A2-4D45-B286-9696E6B9D898}" type="slidenum">
              <a:rPr lang="ja-JP" altLang="en-US">
                <a:solidFill>
                  <a:prstClr val="black"/>
                </a:solidFill>
              </a:rPr>
              <a:pPr/>
              <a:t>8</a:t>
            </a:fld>
            <a:endParaRPr lang="en-US" altLang="ja-JP" dirty="0">
              <a:solidFill>
                <a:prstClr val="black"/>
              </a:solidFill>
            </a:endParaRPr>
          </a:p>
        </p:txBody>
      </p:sp>
      <p:sp>
        <p:nvSpPr>
          <p:cNvPr id="65538" name="Rectangle 2"/>
          <p:cNvSpPr>
            <a:spLocks noGrp="1" noRot="1" noChangeAspect="1" noChangeArrowheads="1" noTextEdit="1"/>
          </p:cNvSpPr>
          <p:nvPr>
            <p:ph type="sldImg"/>
          </p:nvPr>
        </p:nvSpPr>
        <p:spPr>
          <a:xfrm>
            <a:off x="903288" y="739775"/>
            <a:ext cx="4930775" cy="3698875"/>
          </a:xfrm>
          <a:ln/>
        </p:spPr>
      </p:sp>
      <p:sp>
        <p:nvSpPr>
          <p:cNvPr id="65539" name="Rectangle 3"/>
          <p:cNvSpPr>
            <a:spLocks noGrp="1" noChangeArrowheads="1"/>
          </p:cNvSpPr>
          <p:nvPr>
            <p:ph type="body" idx="1"/>
          </p:nvPr>
        </p:nvSpPr>
        <p:spPr/>
        <p:txBody>
          <a:bodyPr/>
          <a:lstStyle/>
          <a:p>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15-16-0111-00-0dep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January 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227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a:t>
            </a:r>
            <a:r>
              <a:rPr lang="en-US" altLang="ja-JP" sz="1600" dirty="0">
                <a:ea typeface="ＭＳ Ｐゴシック" charset="-128"/>
              </a:rPr>
              <a:t> </a:t>
            </a:r>
            <a:r>
              <a:rPr lang="en-US" altLang="ja-JP" sz="1600" dirty="0" smtClean="0">
                <a:ea typeface="ＭＳ Ｐゴシック" charset="-128"/>
              </a:rPr>
              <a:t>Scope and Focused Applications with Different </a:t>
            </a:r>
            <a:r>
              <a:rPr lang="en-US" altLang="ja-JP" sz="1600" dirty="0" err="1" smtClean="0">
                <a:ea typeface="ＭＳ Ｐゴシック" charset="-128"/>
              </a:rPr>
              <a:t>QoS</a:t>
            </a:r>
            <a:r>
              <a:rPr lang="en-US" altLang="ja-JP" sz="1600" dirty="0" smtClean="0">
                <a:ea typeface="ＭＳ Ｐゴシック" charset="-128"/>
              </a:rPr>
              <a:t> Levels]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[20 January,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Ryuji Kohno, Yokohama National University/CWC-Nippon Co.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79-5 </a:t>
            </a:r>
            <a:r>
              <a:rPr lang="en-US" altLang="ja-JP" sz="1600" dirty="0" err="1" smtClean="0">
                <a:ea typeface="ＭＳ Ｐゴシック" charset="-128"/>
              </a:rPr>
              <a:t>Tokiwadai</a:t>
            </a:r>
            <a:r>
              <a:rPr lang="en-US" altLang="ja-JP" sz="1600" dirty="0" smtClean="0">
                <a:ea typeface="ＭＳ Ｐゴシック" charset="-128"/>
              </a:rPr>
              <a:t>, Hodogaya-</a:t>
            </a:r>
            <a:r>
              <a:rPr lang="en-US" altLang="ja-JP" sz="1600" dirty="0" err="1" smtClean="0">
                <a:ea typeface="ＭＳ Ｐゴシック" charset="-128"/>
              </a:rPr>
              <a:t>ku</a:t>
            </a:r>
            <a:r>
              <a:rPr lang="en-US" altLang="ja-JP" sz="1600" dirty="0" smtClean="0">
                <a:ea typeface="ＭＳ Ｐゴシック" charset="-128"/>
              </a:rPr>
              <a:t>, Yokohama, Japan  240-8501</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+81 (0)45-339-4115 Email: </a:t>
            </a:r>
            <a:r>
              <a:rPr lang="en-US" altLang="ja-JP" sz="1600" dirty="0" smtClean="0">
                <a:ea typeface="ＭＳ Ｐゴシック" charset="-128"/>
                <a:hlinkClick r:id="rId3"/>
              </a:rPr>
              <a:t>kohno@ynu.ac.jp</a:t>
            </a:r>
            <a:r>
              <a:rPr lang="en-US" altLang="ja-JP" sz="1600" dirty="0" smtClean="0">
                <a:ea typeface="ＭＳ Ｐゴシック" charset="-128"/>
              </a:rPr>
              <a:t>, ryuji.kohno@cwc-nippon.co.jp]</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summarizes necessary technical requirement for focused applications  by defining classes of application with various </a:t>
            </a:r>
            <a:r>
              <a:rPr lang="en-US" altLang="ja-JP" sz="1600" dirty="0" err="1" smtClean="0">
                <a:solidFill>
                  <a:schemeClr val="tx2"/>
                </a:solidFill>
                <a:ea typeface="ＭＳ Ｐゴシック" charset="-128"/>
              </a:rPr>
              <a:t>QoS</a:t>
            </a:r>
            <a:r>
              <a:rPr lang="en-US" altLang="ja-JP" sz="1600" dirty="0" smtClean="0">
                <a:solidFill>
                  <a:schemeClr val="tx2"/>
                </a:solidFill>
                <a:ea typeface="ＭＳ Ｐゴシック" charset="-128"/>
              </a:rPr>
              <a:t> levels corresponding requested levels of Dependability. This is quite important to make IG to SG, TG.]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0" y="2286000"/>
            <a:ext cx="9144000"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a:ea typeface="ＭＳ Ｐゴシック" pitchFamily="50" charset="-128"/>
              </a:rPr>
              <a:t>Scope and Focused Applications with Different </a:t>
            </a:r>
            <a:r>
              <a:rPr lang="en-US" altLang="ja-JP" dirty="0" err="1">
                <a:ea typeface="ＭＳ Ｐゴシック" pitchFamily="50" charset="-128"/>
              </a:rPr>
              <a:t>QoS</a:t>
            </a:r>
            <a:r>
              <a:rPr lang="en-US" altLang="ja-JP" dirty="0">
                <a:ea typeface="ＭＳ Ｐゴシック" pitchFamily="50" charset="-128"/>
              </a:rPr>
              <a:t> </a:t>
            </a:r>
            <a:r>
              <a:rPr lang="en-US" altLang="ja-JP" dirty="0" smtClean="0">
                <a:ea typeface="ＭＳ Ｐゴシック" pitchFamily="50" charset="-128"/>
              </a:rPr>
              <a:t>Levels</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Ryuji Kohno</a:t>
            </a:r>
            <a:br>
              <a:rPr lang="en-US" altLang="ja-JP" dirty="0" smtClean="0">
                <a:ea typeface="ＭＳ Ｐゴシック" pitchFamily="50" charset="-128"/>
              </a:rPr>
            </a:br>
            <a:r>
              <a:rPr lang="en-US" altLang="ja-JP" sz="3200" b="1" dirty="0" smtClean="0">
                <a:ea typeface="ＭＳ Ｐゴシック" pitchFamily="50" charset="-128"/>
              </a:rPr>
              <a:t>(Yokohama National University/CWC-Nippon Co.)</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err="1" smtClean="0">
                <a:ea typeface="ＭＳ Ｐゴシック" pitchFamily="50" charset="-128"/>
              </a:rPr>
              <a:t>RAtlanta</a:t>
            </a:r>
            <a:r>
              <a:rPr lang="en-US" altLang="ja-JP" dirty="0" smtClean="0">
                <a:ea typeface="ＭＳ Ｐゴシック" pitchFamily="50" charset="-128"/>
              </a:rPr>
              <a:t>, GA,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20</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762000" y="549275"/>
            <a:ext cx="7764463" cy="754063"/>
          </a:xfrm>
        </p:spPr>
        <p:txBody>
          <a:bodyPr/>
          <a:lstStyle/>
          <a:p>
            <a:r>
              <a:rPr lang="en-GB" altLang="ja-JP" smtClean="0"/>
              <a:t>Summary of Requirements</a:t>
            </a:r>
          </a:p>
        </p:txBody>
      </p:sp>
      <p:sp>
        <p:nvSpPr>
          <p:cNvPr id="63491" name="Slide Number Placeholder 2"/>
          <p:cNvSpPr>
            <a:spLocks noGrp="1"/>
          </p:cNvSpPr>
          <p:nvPr>
            <p:ph type="sldNum" sz="quarter" idx="10"/>
          </p:nvPr>
        </p:nvSpPr>
        <p:spPr>
          <a:xfrm>
            <a:off x="4339952" y="6525924"/>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smtClean="0">
                <a:latin typeface="Times New Roman" pitchFamily="18" charset="0"/>
              </a:rPr>
              <a:t>Slide </a:t>
            </a:r>
            <a:fld id="{8C07672B-5C16-4338-BEA3-0C173316F27A}" type="slidenum">
              <a:rPr lang="en-US" altLang="ja-JP" sz="1200" smtClean="0">
                <a:latin typeface="Times New Roman" pitchFamily="18" charset="0"/>
              </a:rPr>
              <a:pPr eaLnBrk="1" hangingPunct="1">
                <a:spcBef>
                  <a:spcPct val="0"/>
                </a:spcBef>
                <a:buClrTx/>
                <a:buFontTx/>
                <a:buNone/>
              </a:pPr>
              <a:t>3</a:t>
            </a:fld>
            <a:endParaRPr lang="en-US" altLang="ja-JP" sz="1200" smtClean="0">
              <a:latin typeface="Times New Roman" pitchFamily="18" charset="0"/>
            </a:endParaRPr>
          </a:p>
        </p:txBody>
      </p:sp>
      <p:sp>
        <p:nvSpPr>
          <p:cNvPr id="63492"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ct val="80000"/>
              </a:lnSpc>
              <a:spcBef>
                <a:spcPct val="0"/>
              </a:spcBef>
              <a:buFontTx/>
              <a:buChar char="-"/>
            </a:pPr>
            <a:r>
              <a:rPr kumimoji="0" lang="en-US" altLang="ja-JP" sz="2200">
                <a:latin typeface="Times New Roman" pitchFamily="18" charset="0"/>
              </a:rPr>
              <a:t>Number of sensors: few tens to hundreds per network</a:t>
            </a:r>
          </a:p>
          <a:p>
            <a:pPr eaLnBrk="1" hangingPunct="1">
              <a:lnSpc>
                <a:spcPct val="80000"/>
              </a:lnSpc>
              <a:spcBef>
                <a:spcPct val="0"/>
              </a:spcBef>
              <a:buFontTx/>
              <a:buChar char="-"/>
            </a:pPr>
            <a:r>
              <a:rPr kumimoji="0" lang="en-US" altLang="ja-JP" sz="2200">
                <a:latin typeface="Times New Roman" pitchFamily="18" charset="0"/>
              </a:rPr>
              <a:t>Support for multiple network co-existence &amp; interoperability: few tens of networks</a:t>
            </a:r>
          </a:p>
          <a:p>
            <a:pPr eaLnBrk="1" hangingPunct="1">
              <a:lnSpc>
                <a:spcPct val="80000"/>
              </a:lnSpc>
              <a:spcBef>
                <a:spcPct val="0"/>
              </a:spcBef>
              <a:buFontTx/>
              <a:buChar char="-"/>
            </a:pPr>
            <a:r>
              <a:rPr kumimoji="0" lang="en-US" altLang="ja-JP" sz="2200">
                <a:latin typeface="Times New Roman" pitchFamily="18" charset="0"/>
              </a:rPr>
              <a:t>Types of topologies: star, mesh, inter-connected networks</a:t>
            </a:r>
          </a:p>
          <a:p>
            <a:pPr eaLnBrk="1" hangingPunct="1">
              <a:lnSpc>
                <a:spcPct val="80000"/>
              </a:lnSpc>
              <a:spcBef>
                <a:spcPct val="0"/>
              </a:spcBef>
              <a:buFontTx/>
              <a:buChar char="-"/>
            </a:pPr>
            <a:r>
              <a:rPr kumimoji="0" lang="en-US" altLang="ja-JP" sz="2200">
                <a:latin typeface="Times New Roman" pitchFamily="18" charset="0"/>
              </a:rPr>
              <a:t>Data rate requirement: up to 2 Mbps per sensor</a:t>
            </a:r>
          </a:p>
          <a:p>
            <a:pPr eaLnBrk="1" hangingPunct="1">
              <a:lnSpc>
                <a:spcPct val="80000"/>
              </a:lnSpc>
              <a:spcBef>
                <a:spcPct val="0"/>
              </a:spcBef>
              <a:buFontTx/>
              <a:buChar char="-"/>
            </a:pPr>
            <a:r>
              <a:rPr kumimoji="0" lang="en-US" altLang="ja-JP" sz="2200">
                <a:latin typeface="Times New Roman" pitchFamily="18" charset="0"/>
              </a:rPr>
              <a:t>Latency in normal operation: 250 ms to 1 s </a:t>
            </a:r>
          </a:p>
          <a:p>
            <a:pPr eaLnBrk="1" hangingPunct="1">
              <a:lnSpc>
                <a:spcPct val="80000"/>
              </a:lnSpc>
              <a:spcBef>
                <a:spcPct val="0"/>
              </a:spcBef>
              <a:buFontTx/>
              <a:buChar char="-"/>
            </a:pPr>
            <a:r>
              <a:rPr kumimoji="0" lang="en-US" altLang="ja-JP" sz="2200">
                <a:latin typeface="Times New Roman" pitchFamily="18" charset="0"/>
              </a:rPr>
              <a:t>Latency in critical situation: few ms to 15 ms </a:t>
            </a:r>
          </a:p>
          <a:p>
            <a:pPr eaLnBrk="1" hangingPunct="1">
              <a:lnSpc>
                <a:spcPct val="80000"/>
              </a:lnSpc>
              <a:spcBef>
                <a:spcPct val="0"/>
              </a:spcBef>
              <a:buFontTx/>
              <a:buChar char="-"/>
            </a:pPr>
            <a:r>
              <a:rPr kumimoji="0" lang="en-US" altLang="ja-JP" sz="2200">
                <a:latin typeface="Times New Roman" pitchFamily="18" charset="0"/>
              </a:rPr>
              <a:t>Aggregate data rate per network: up to 1 Gbps (in some applications) / few Mbps (in others)</a:t>
            </a:r>
          </a:p>
          <a:p>
            <a:pPr eaLnBrk="1" hangingPunct="1">
              <a:lnSpc>
                <a:spcPct val="80000"/>
              </a:lnSpc>
              <a:spcBef>
                <a:spcPct val="0"/>
              </a:spcBef>
              <a:buFontTx/>
              <a:buChar char="-"/>
            </a:pPr>
            <a:r>
              <a:rPr kumimoji="0" lang="en-US" altLang="ja-JP" sz="2200">
                <a:latin typeface="Times New Roman" pitchFamily="18" charset="0"/>
              </a:rPr>
              <a:t>Delivery ratio requirement: &gt;99.9 % (in some applications) / &gt; 99 % (in others)</a:t>
            </a:r>
          </a:p>
          <a:p>
            <a:pPr eaLnBrk="1" hangingPunct="1">
              <a:lnSpc>
                <a:spcPct val="80000"/>
              </a:lnSpc>
              <a:spcBef>
                <a:spcPct val="0"/>
              </a:spcBef>
              <a:buFontTx/>
              <a:buChar char="-"/>
            </a:pPr>
            <a:r>
              <a:rPr kumimoji="0" lang="en-US" altLang="ja-JP" sz="2200">
                <a:latin typeface="Times New Roman" pitchFamily="18" charset="0"/>
              </a:rPr>
              <a:t>Disconnection ratio &lt; 0.01 % (of time)</a:t>
            </a:r>
          </a:p>
          <a:p>
            <a:pPr eaLnBrk="1" hangingPunct="1">
              <a:lnSpc>
                <a:spcPct val="80000"/>
              </a:lnSpc>
              <a:spcBef>
                <a:spcPct val="0"/>
              </a:spcBef>
              <a:buFontTx/>
              <a:buChar char="-"/>
            </a:pPr>
            <a:r>
              <a:rPr kumimoji="0" lang="en-US" altLang="ja-JP" sz="2200">
                <a:latin typeface="Times New Roman" pitchFamily="18" charset="0"/>
              </a:rPr>
              <a:t>Synchronization recovery time: &lt; 100 ms</a:t>
            </a:r>
          </a:p>
          <a:p>
            <a:pPr eaLnBrk="1" hangingPunct="1">
              <a:lnSpc>
                <a:spcPct val="80000"/>
              </a:lnSpc>
              <a:spcBef>
                <a:spcPct val="0"/>
              </a:spcBef>
              <a:buFontTx/>
              <a:buChar char="-"/>
            </a:pPr>
            <a:r>
              <a:rPr kumimoji="0" lang="en-US" altLang="ja-JP" sz="2200">
                <a:latin typeface="Times New Roman" pitchFamily="18" charset="0"/>
              </a:rPr>
              <a:t>Coverage range: up to 1000 m (in some applications) / 20 m (in others)</a:t>
            </a:r>
          </a:p>
          <a:p>
            <a:pPr eaLnBrk="1" hangingPunct="1">
              <a:lnSpc>
                <a:spcPct val="80000"/>
              </a:lnSpc>
              <a:spcBef>
                <a:spcPct val="0"/>
              </a:spcBef>
              <a:buFontTx/>
              <a:buChar char="-"/>
            </a:pPr>
            <a:r>
              <a:rPr kumimoji="0" lang="en-US" altLang="ja-JP" sz="2200">
                <a:latin typeface="Times New Roman" pitchFamily="18" charset="0"/>
              </a:rPr>
              <a:t>Feedback loop response time: less than 1 s  (10 ms In collision avoidance radar)</a:t>
            </a:r>
          </a:p>
          <a:p>
            <a:pPr eaLnBrk="1" hangingPunct="1">
              <a:lnSpc>
                <a:spcPct val="80000"/>
              </a:lnSpc>
              <a:spcBef>
                <a:spcPct val="0"/>
              </a:spcBef>
              <a:buFontTx/>
              <a:buChar char="-"/>
            </a:pPr>
            <a:endParaRPr kumimoji="0" lang="en-US" altLang="ja-JP" sz="2200">
              <a:latin typeface="Times New Roman" pitchFamily="18" charset="0"/>
            </a:endParaRPr>
          </a:p>
          <a:p>
            <a:pPr eaLnBrk="1" hangingPunct="1">
              <a:lnSpc>
                <a:spcPct val="80000"/>
              </a:lnSpc>
              <a:spcBef>
                <a:spcPct val="0"/>
              </a:spcBef>
              <a:buFontTx/>
              <a:buChar char="-"/>
            </a:pPr>
            <a:endParaRPr kumimoji="0" lang="en-US" altLang="ja-JP" sz="2200">
              <a:latin typeface="Times New Roman" pitchFamily="18" charset="0"/>
            </a:endParaRPr>
          </a:p>
        </p:txBody>
      </p:sp>
      <p:sp>
        <p:nvSpPr>
          <p:cNvPr id="5" name="日付プレースホルダー 3"/>
          <p:cNvSpPr txBox="1">
            <a:spLocks/>
          </p:cNvSpPr>
          <p:nvPr/>
        </p:nvSpPr>
        <p:spPr bwMode="auto">
          <a:xfrm>
            <a:off x="683568" y="332656"/>
            <a:ext cx="1296144" cy="261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January 2016</a:t>
            </a:r>
            <a:endParaRPr lang="en-US" altLang="ja-JP" dirty="0"/>
          </a:p>
        </p:txBody>
      </p:sp>
    </p:spTree>
    <p:extLst>
      <p:ext uri="{BB962C8B-B14F-4D97-AF65-F5344CB8AC3E}">
        <p14:creationId xmlns:p14="http://schemas.microsoft.com/office/powerpoint/2010/main" val="3288858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539750" y="549275"/>
            <a:ext cx="7986713" cy="754063"/>
          </a:xfrm>
        </p:spPr>
        <p:txBody>
          <a:bodyPr/>
          <a:lstStyle/>
          <a:p>
            <a:r>
              <a:rPr lang="en-GB" altLang="ja-JP" smtClean="0"/>
              <a:t>Summary of Requirements (cont.)</a:t>
            </a:r>
          </a:p>
        </p:txBody>
      </p:sp>
      <p:sp>
        <p:nvSpPr>
          <p:cNvPr id="64515" name="Slide Number Placeholder 2"/>
          <p:cNvSpPr>
            <a:spLocks noGrp="1"/>
          </p:cNvSpPr>
          <p:nvPr>
            <p:ph type="sldNum" sz="quarter" idx="10"/>
          </p:nvPr>
        </p:nvSpPr>
        <p:spPr>
          <a:xfrm>
            <a:off x="4355976" y="6478164"/>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smtClean="0">
                <a:latin typeface="Times New Roman" pitchFamily="18" charset="0"/>
              </a:rPr>
              <a:t>Slide </a:t>
            </a:r>
            <a:fld id="{BBD80D3D-BDC9-4344-85B1-F5DFB6F755F7}" type="slidenum">
              <a:rPr lang="en-US" altLang="ja-JP" sz="1200" smtClean="0">
                <a:latin typeface="Times New Roman" pitchFamily="18" charset="0"/>
              </a:rPr>
              <a:pPr eaLnBrk="1" hangingPunct="1">
                <a:spcBef>
                  <a:spcPct val="0"/>
                </a:spcBef>
                <a:buClrTx/>
                <a:buFontTx/>
                <a:buNone/>
              </a:pPr>
              <a:t>4</a:t>
            </a:fld>
            <a:endParaRPr lang="en-US" altLang="ja-JP" sz="1200" smtClean="0">
              <a:latin typeface="Times New Roman" pitchFamily="18" charset="0"/>
            </a:endParaRPr>
          </a:p>
        </p:txBody>
      </p:sp>
      <p:sp>
        <p:nvSpPr>
          <p:cNvPr id="64516"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marL="1085850" indent="-342900"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ct val="90000"/>
              </a:lnSpc>
              <a:spcBef>
                <a:spcPct val="0"/>
              </a:spcBef>
              <a:buFontTx/>
              <a:buChar char="-"/>
            </a:pPr>
            <a:r>
              <a:rPr kumimoji="0" lang="en-US" altLang="ja-JP" sz="2200">
                <a:latin typeface="Times New Roman" pitchFamily="18" charset="0"/>
              </a:rPr>
              <a:t>Handover capability: seamless between BANs and/or PANs, walking speed, 2 seconds</a:t>
            </a:r>
          </a:p>
          <a:p>
            <a:pPr eaLnBrk="1" hangingPunct="1">
              <a:lnSpc>
                <a:spcPct val="90000"/>
              </a:lnSpc>
              <a:spcBef>
                <a:spcPct val="0"/>
              </a:spcBef>
              <a:buFontTx/>
              <a:buChar char="-"/>
            </a:pPr>
            <a:r>
              <a:rPr kumimoji="0" lang="en-US" altLang="ja-JP" sz="2200">
                <a:latin typeface="Times New Roman" pitchFamily="18" charset="0"/>
              </a:rPr>
              <a:t>Transceiver power consumption: SotA acceptable</a:t>
            </a:r>
          </a:p>
          <a:p>
            <a:pPr eaLnBrk="1" hangingPunct="1">
              <a:lnSpc>
                <a:spcPct val="90000"/>
              </a:lnSpc>
              <a:spcBef>
                <a:spcPct val="0"/>
              </a:spcBef>
              <a:buFontTx/>
              <a:buChar char="-"/>
            </a:pPr>
            <a:r>
              <a:rPr kumimoji="0" lang="en-US" altLang="ja-JP" sz="2200">
                <a:latin typeface="Times New Roman" pitchFamily="18" charset="0"/>
              </a:rPr>
              <a:t>Module size: wearable for hospital use, maximum size 5 cm x 2 cm x 1 cm for automotive </a:t>
            </a:r>
          </a:p>
          <a:p>
            <a:pPr eaLnBrk="1" hangingPunct="1">
              <a:lnSpc>
                <a:spcPct val="90000"/>
              </a:lnSpc>
              <a:spcBef>
                <a:spcPct val="0"/>
              </a:spcBef>
              <a:buFontTx/>
              <a:buChar char="-"/>
            </a:pPr>
            <a:r>
              <a:rPr kumimoji="0" lang="en-US" altLang="ja-JP" sz="2200">
                <a:latin typeface="Times New Roman" pitchFamily="18" charset="0"/>
              </a:rPr>
              <a:t>Module weight: &lt; 50 g for hospital, &lt; 10 g for automotive &amp; body</a:t>
            </a:r>
          </a:p>
          <a:p>
            <a:pPr eaLnBrk="1" hangingPunct="1">
              <a:lnSpc>
                <a:spcPct val="90000"/>
              </a:lnSpc>
              <a:spcBef>
                <a:spcPct val="0"/>
              </a:spcBef>
              <a:buFontTx/>
              <a:buChar char="-"/>
            </a:pPr>
            <a:r>
              <a:rPr kumimoji="0" lang="en-US" altLang="ja-JP" sz="2200">
                <a:latin typeface="Times New Roman" pitchFamily="18" charset="0"/>
              </a:rPr>
              <a:t>Data packet sizes (typical, maximum):</a:t>
            </a:r>
          </a:p>
          <a:p>
            <a:pPr lvl="1" eaLnBrk="1" hangingPunct="1">
              <a:lnSpc>
                <a:spcPct val="90000"/>
              </a:lnSpc>
              <a:spcBef>
                <a:spcPct val="0"/>
              </a:spcBef>
              <a:buFontTx/>
              <a:buChar char="-"/>
            </a:pPr>
            <a:r>
              <a:rPr kumimoji="0" lang="en-US" altLang="ja-JP" sz="2200">
                <a:latin typeface="Times New Roman" pitchFamily="18" charset="0"/>
              </a:rPr>
              <a:t>Hospital:  100 bytes, 1000 bytes</a:t>
            </a:r>
          </a:p>
          <a:p>
            <a:pPr lvl="1" eaLnBrk="1" hangingPunct="1">
              <a:lnSpc>
                <a:spcPct val="90000"/>
              </a:lnSpc>
              <a:spcBef>
                <a:spcPct val="0"/>
              </a:spcBef>
              <a:buFontTx/>
              <a:buChar char="-"/>
            </a:pPr>
            <a:r>
              <a:rPr kumimoji="0" lang="en-US" altLang="ja-JP" sz="2200">
                <a:latin typeface="Times New Roman" pitchFamily="18" charset="0"/>
              </a:rPr>
              <a:t>Automotive: 10 bytes, 1000 bytes</a:t>
            </a:r>
          </a:p>
          <a:p>
            <a:pPr lvl="1" eaLnBrk="1" hangingPunct="1">
              <a:lnSpc>
                <a:spcPct val="90000"/>
              </a:lnSpc>
              <a:spcBef>
                <a:spcPct val="0"/>
              </a:spcBef>
              <a:buFontTx/>
              <a:buChar char="-"/>
            </a:pPr>
            <a:r>
              <a:rPr kumimoji="0" lang="en-US" altLang="ja-JP" sz="2200">
                <a:latin typeface="Times New Roman" pitchFamily="18" charset="0"/>
              </a:rPr>
              <a:t>Compatibility with CAN and RIM buses for intra-vehicle</a:t>
            </a:r>
          </a:p>
          <a:p>
            <a:pPr eaLnBrk="1" hangingPunct="1">
              <a:lnSpc>
                <a:spcPct val="90000"/>
              </a:lnSpc>
              <a:spcBef>
                <a:spcPct val="0"/>
              </a:spcBef>
              <a:buFontTx/>
              <a:buChar char="-"/>
            </a:pPr>
            <a:r>
              <a:rPr kumimoji="0" lang="en-US" altLang="ja-JP" sz="2200">
                <a:latin typeface="Times New Roman" pitchFamily="18" charset="0"/>
              </a:rPr>
              <a:t>Security considerations: Handover peers need to have trust relationship. High confidentiality and privacy requirements in hospital environment. Lifecycle management.</a:t>
            </a:r>
          </a:p>
          <a:p>
            <a:pPr eaLnBrk="1" hangingPunct="1">
              <a:lnSpc>
                <a:spcPct val="90000"/>
              </a:lnSpc>
              <a:spcBef>
                <a:spcPct val="0"/>
              </a:spcBef>
              <a:buFontTx/>
              <a:buChar char="-"/>
            </a:pPr>
            <a:r>
              <a:rPr kumimoji="0" lang="en-US" altLang="ja-JP" sz="2200">
                <a:latin typeface="Times New Roman" pitchFamily="18" charset="0"/>
              </a:rPr>
              <a:t>Sensor lifetime: minimum 1 year, up to equipment lifetime</a:t>
            </a:r>
          </a:p>
          <a:p>
            <a:pPr eaLnBrk="1" hangingPunct="1">
              <a:lnSpc>
                <a:spcPct val="90000"/>
              </a:lnSpc>
              <a:spcBef>
                <a:spcPct val="0"/>
              </a:spcBef>
              <a:buFontTx/>
              <a:buChar char="-"/>
            </a:pPr>
            <a:r>
              <a:rPr kumimoji="0" lang="en-US" altLang="ja-JP" sz="2200">
                <a:latin typeface="Times New Roman" pitchFamily="18" charset="0"/>
              </a:rPr>
              <a:t>Jitter: &lt; 50 ms in regular case, &lt; 5 ms in critical situations. 5 % outliers acceptable. </a:t>
            </a:r>
          </a:p>
          <a:p>
            <a:pPr eaLnBrk="1" hangingPunct="1">
              <a:lnSpc>
                <a:spcPct val="90000"/>
              </a:lnSpc>
              <a:spcBef>
                <a:spcPct val="0"/>
              </a:spcBef>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p:txBody>
      </p:sp>
      <p:sp>
        <p:nvSpPr>
          <p:cNvPr id="5" name="日付プレースホルダー 3"/>
          <p:cNvSpPr txBox="1">
            <a:spLocks/>
          </p:cNvSpPr>
          <p:nvPr/>
        </p:nvSpPr>
        <p:spPr bwMode="auto">
          <a:xfrm>
            <a:off x="683568" y="332656"/>
            <a:ext cx="1296144" cy="261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January 2016</a:t>
            </a:r>
            <a:endParaRPr lang="en-US" altLang="ja-JP" dirty="0"/>
          </a:p>
        </p:txBody>
      </p:sp>
    </p:spTree>
    <p:extLst>
      <p:ext uri="{BB962C8B-B14F-4D97-AF65-F5344CB8AC3E}">
        <p14:creationId xmlns:p14="http://schemas.microsoft.com/office/powerpoint/2010/main" val="418255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539750" y="549275"/>
            <a:ext cx="7986713" cy="754063"/>
          </a:xfrm>
        </p:spPr>
        <p:txBody>
          <a:bodyPr/>
          <a:lstStyle/>
          <a:p>
            <a:r>
              <a:rPr lang="en-GB" altLang="ja-JP" smtClean="0"/>
              <a:t>Summary of Requirements (cont.)</a:t>
            </a:r>
          </a:p>
        </p:txBody>
      </p:sp>
      <p:sp>
        <p:nvSpPr>
          <p:cNvPr id="65539" name="Slide Number Placeholder 2"/>
          <p:cNvSpPr>
            <a:spLocks noGrp="1"/>
          </p:cNvSpPr>
          <p:nvPr>
            <p:ph type="sldNum" sz="quarter" idx="10"/>
          </p:nvPr>
        </p:nvSpPr>
        <p:spPr>
          <a:xfrm>
            <a:off x="4211960" y="6453644"/>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dirty="0" smtClean="0">
                <a:latin typeface="Times New Roman" pitchFamily="18" charset="0"/>
              </a:rPr>
              <a:t>Slide </a:t>
            </a:r>
            <a:fld id="{58610841-50F5-4FB3-9608-8E3BA0794246}" type="slidenum">
              <a:rPr lang="en-US" altLang="ja-JP" sz="1200" smtClean="0">
                <a:latin typeface="Times New Roman" pitchFamily="18" charset="0"/>
              </a:rPr>
              <a:pPr eaLnBrk="1" hangingPunct="1">
                <a:spcBef>
                  <a:spcPct val="0"/>
                </a:spcBef>
                <a:buClrTx/>
                <a:buFontTx/>
                <a:buNone/>
              </a:pPr>
              <a:t>5</a:t>
            </a:fld>
            <a:endParaRPr lang="en-US" altLang="ja-JP" sz="1200" dirty="0" smtClean="0">
              <a:latin typeface="Times New Roman" pitchFamily="18" charset="0"/>
            </a:endParaRPr>
          </a:p>
        </p:txBody>
      </p:sp>
      <p:sp>
        <p:nvSpPr>
          <p:cNvPr id="65540"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marL="1085850" indent="-342900"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spcBef>
                <a:spcPct val="0"/>
              </a:spcBef>
              <a:buFontTx/>
              <a:buChar char="-"/>
            </a:pPr>
            <a:r>
              <a:rPr kumimoji="0" lang="en-US" altLang="ja-JP" sz="2400">
                <a:latin typeface="Times New Roman" pitchFamily="18" charset="0"/>
              </a:rPr>
              <a:t>Interference models:</a:t>
            </a:r>
          </a:p>
          <a:p>
            <a:pPr lvl="1" eaLnBrk="1" hangingPunct="1">
              <a:spcBef>
                <a:spcPct val="0"/>
              </a:spcBef>
              <a:buFontTx/>
              <a:buChar char="-"/>
            </a:pPr>
            <a:r>
              <a:rPr kumimoji="0" lang="en-US" altLang="ja-JP" sz="2400">
                <a:latin typeface="Times New Roman" pitchFamily="18" charset="0"/>
              </a:rPr>
              <a:t>Intra network interference (MAC&amp;PHY specification dependent)</a:t>
            </a:r>
          </a:p>
          <a:p>
            <a:pPr lvl="1" eaLnBrk="1" hangingPunct="1">
              <a:spcBef>
                <a:spcPct val="0"/>
              </a:spcBef>
              <a:buFontTx/>
              <a:buChar char="-"/>
            </a:pPr>
            <a:r>
              <a:rPr kumimoji="0" lang="en-US" altLang="ja-JP" sz="2400">
                <a:latin typeface="Times New Roman" pitchFamily="18" charset="0"/>
              </a:rPr>
              <a:t>Inter-network interference (take a look at literature, coexistence statements)</a:t>
            </a:r>
          </a:p>
          <a:p>
            <a:pPr eaLnBrk="1" hangingPunct="1">
              <a:lnSpc>
                <a:spcPct val="80000"/>
              </a:lnSpc>
              <a:spcBef>
                <a:spcPct val="0"/>
              </a:spcBef>
              <a:buFontTx/>
              <a:buChar char="-"/>
            </a:pPr>
            <a:r>
              <a:rPr kumimoji="0" lang="en-US" altLang="ja-JP" sz="2200">
                <a:latin typeface="Times New Roman" pitchFamily="18" charset="0"/>
              </a:rPr>
              <a:t>Channel models:</a:t>
            </a:r>
          </a:p>
          <a:p>
            <a:pPr lvl="1" eaLnBrk="1" hangingPunct="1">
              <a:lnSpc>
                <a:spcPct val="80000"/>
              </a:lnSpc>
              <a:spcBef>
                <a:spcPct val="0"/>
              </a:spcBef>
              <a:buFontTx/>
              <a:buChar char="-"/>
            </a:pPr>
            <a:r>
              <a:rPr kumimoji="0" lang="en-US" altLang="ja-JP" sz="2200">
                <a:latin typeface="Times New Roman" pitchFamily="18" charset="0"/>
              </a:rPr>
              <a:t>in intra-vehicle (needs to be measured), </a:t>
            </a:r>
          </a:p>
          <a:p>
            <a:pPr lvl="1" eaLnBrk="1" hangingPunct="1">
              <a:lnSpc>
                <a:spcPct val="80000"/>
              </a:lnSpc>
              <a:spcBef>
                <a:spcPct val="0"/>
              </a:spcBef>
              <a:buFontTx/>
              <a:buChar char="-"/>
            </a:pPr>
            <a:r>
              <a:rPr kumimoji="0" lang="en-US" altLang="ja-JP" sz="2200">
                <a:latin typeface="Times New Roman" pitchFamily="18" charset="0"/>
              </a:rPr>
              <a:t>inter-vehicle (exists in literature), </a:t>
            </a:r>
          </a:p>
          <a:p>
            <a:pPr lvl="1" eaLnBrk="1" hangingPunct="1">
              <a:lnSpc>
                <a:spcPct val="80000"/>
              </a:lnSpc>
              <a:spcBef>
                <a:spcPct val="0"/>
              </a:spcBef>
              <a:buFontTx/>
              <a:buChar char="-"/>
            </a:pPr>
            <a:r>
              <a:rPr kumimoji="0" lang="en-US" altLang="ja-JP" sz="2200">
                <a:latin typeface="Times New Roman" pitchFamily="18" charset="0"/>
              </a:rPr>
              <a:t>in factory (partially exists in literature), </a:t>
            </a:r>
          </a:p>
          <a:p>
            <a:pPr lvl="1" eaLnBrk="1" hangingPunct="1">
              <a:lnSpc>
                <a:spcPct val="80000"/>
              </a:lnSpc>
              <a:spcBef>
                <a:spcPct val="0"/>
              </a:spcBef>
              <a:buFontTx/>
              <a:buChar char="-"/>
            </a:pPr>
            <a:r>
              <a:rPr kumimoji="0" lang="en-US" altLang="ja-JP" sz="2200">
                <a:latin typeface="Times New Roman" pitchFamily="18" charset="0"/>
              </a:rPr>
              <a:t>in hospital (exist in literature),</a:t>
            </a:r>
          </a:p>
          <a:p>
            <a:pPr lvl="1" eaLnBrk="1" hangingPunct="1">
              <a:lnSpc>
                <a:spcPct val="80000"/>
              </a:lnSpc>
              <a:spcBef>
                <a:spcPct val="0"/>
              </a:spcBef>
              <a:buFontTx/>
              <a:buChar char="-"/>
            </a:pPr>
            <a:r>
              <a:rPr kumimoji="0" lang="en-US" altLang="ja-JP" sz="2200">
                <a:latin typeface="Times New Roman" pitchFamily="18" charset="0"/>
              </a:rPr>
              <a:t>in emergency rescue field (exists?)</a:t>
            </a:r>
            <a:endParaRPr kumimoji="0" lang="en-US" altLang="ja-JP" sz="2400">
              <a:latin typeface="Times New Roman" pitchFamily="18" charset="0"/>
            </a:endParaRPr>
          </a:p>
          <a:p>
            <a:pPr eaLnBrk="1" hangingPunct="1">
              <a:spcBef>
                <a:spcPct val="0"/>
              </a:spcBef>
              <a:buFontTx/>
              <a:buChar char="-"/>
            </a:pPr>
            <a:r>
              <a:rPr kumimoji="0" lang="en-US" altLang="ja-JP" sz="2400">
                <a:latin typeface="Times New Roman" pitchFamily="18" charset="0"/>
              </a:rPr>
              <a:t>Any other?</a:t>
            </a:r>
          </a:p>
          <a:p>
            <a:pPr eaLnBrk="1" hangingPunct="1">
              <a:spcBef>
                <a:spcPct val="0"/>
              </a:spcBef>
              <a:buFontTx/>
              <a:buChar char="-"/>
            </a:pPr>
            <a:endParaRPr kumimoji="0" lang="en-US" altLang="ja-JP" sz="2400">
              <a:latin typeface="Times New Roman" pitchFamily="18" charset="0"/>
            </a:endParaRPr>
          </a:p>
        </p:txBody>
      </p:sp>
      <p:sp>
        <p:nvSpPr>
          <p:cNvPr id="5" name="日付プレースホルダー 3"/>
          <p:cNvSpPr txBox="1">
            <a:spLocks/>
          </p:cNvSpPr>
          <p:nvPr/>
        </p:nvSpPr>
        <p:spPr bwMode="auto">
          <a:xfrm>
            <a:off x="683568" y="332656"/>
            <a:ext cx="1296144" cy="261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January 2016</a:t>
            </a:r>
            <a:endParaRPr lang="en-US" altLang="ja-JP" dirty="0"/>
          </a:p>
        </p:txBody>
      </p:sp>
    </p:spTree>
    <p:extLst>
      <p:ext uri="{BB962C8B-B14F-4D97-AF65-F5344CB8AC3E}">
        <p14:creationId xmlns:p14="http://schemas.microsoft.com/office/powerpoint/2010/main" val="757134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762000" y="549275"/>
            <a:ext cx="7764463" cy="754063"/>
          </a:xfrm>
        </p:spPr>
        <p:txBody>
          <a:bodyPr/>
          <a:lstStyle/>
          <a:p>
            <a:r>
              <a:rPr lang="en-GB" altLang="ja-JP" smtClean="0"/>
              <a:t>Proposed applications</a:t>
            </a:r>
          </a:p>
        </p:txBody>
      </p:sp>
      <p:sp>
        <p:nvSpPr>
          <p:cNvPr id="66563" name="Slide Number Placeholder 2"/>
          <p:cNvSpPr>
            <a:spLocks noGrp="1"/>
          </p:cNvSpPr>
          <p:nvPr>
            <p:ph type="sldNum" sz="quarter" idx="10"/>
          </p:nvPr>
        </p:nvSpPr>
        <p:spPr>
          <a:xfrm>
            <a:off x="4283968" y="656136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smtClean="0">
                <a:latin typeface="Times New Roman" pitchFamily="18" charset="0"/>
              </a:rPr>
              <a:t>Slide </a:t>
            </a:r>
            <a:fld id="{049C6DDB-08F9-49B4-8138-C506E39C4055}" type="slidenum">
              <a:rPr lang="en-US" altLang="ja-JP" sz="1200" smtClean="0">
                <a:latin typeface="Times New Roman" pitchFamily="18" charset="0"/>
              </a:rPr>
              <a:pPr eaLnBrk="1" hangingPunct="1">
                <a:spcBef>
                  <a:spcPct val="0"/>
                </a:spcBef>
                <a:buClrTx/>
                <a:buFontTx/>
                <a:buNone/>
              </a:pPr>
              <a:t>6</a:t>
            </a:fld>
            <a:endParaRPr lang="en-US" altLang="ja-JP" sz="1200" smtClean="0">
              <a:latin typeface="Times New Roman" pitchFamily="18" charset="0"/>
            </a:endParaRPr>
          </a:p>
        </p:txBody>
      </p:sp>
      <p:sp>
        <p:nvSpPr>
          <p:cNvPr id="66564"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ct val="90000"/>
              </a:lnSpc>
              <a:spcBef>
                <a:spcPct val="0"/>
              </a:spcBef>
              <a:buFont typeface="Arial" pitchFamily="34" charset="0"/>
              <a:buAutoNum type="arabicPeriod"/>
            </a:pPr>
            <a:r>
              <a:rPr kumimoji="0" lang="en-US" altLang="ja-JP" sz="2200">
                <a:latin typeface="Times New Roman" pitchFamily="18" charset="0"/>
              </a:rPr>
              <a:t>Remote healthcare monitoring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Remote sensing and controlling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Vehicle internal sensing and controlling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Collision avoidance radar</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Inter-vehicle communications and ranging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Wearable and implant wireless medical sensing and controlling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Applications for ultra wideband radio</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Reliable and robust radio control</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Wearable healthcare sensing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Secure remote healthcare and medicine</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Wireless sensing system for Factory with feedback control</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Dependable multi-hop inter-vehicle communications</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Inter-navigation and inter-vehicle information sharing in normal and emergency conditions</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Single wireless communication network solution that functions both in normal and in disaster environments</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Disaster prevention, emergency rescue and recovery</a:t>
            </a:r>
          </a:p>
          <a:p>
            <a:pPr eaLnBrk="1" hangingPunct="1">
              <a:lnSpc>
                <a:spcPct val="90000"/>
              </a:lnSpc>
              <a:spcBef>
                <a:spcPct val="0"/>
              </a:spcBef>
              <a:buFont typeface="Arial" pitchFamily="34" charset="0"/>
              <a:buAutoNum type="arabicPeriod"/>
            </a:pPr>
            <a:endParaRPr kumimoji="0" lang="en-US" altLang="ja-JP" sz="2200">
              <a:latin typeface="Times New Roman" pitchFamily="18" charset="0"/>
            </a:endParaRPr>
          </a:p>
          <a:p>
            <a:pPr eaLnBrk="1" hangingPunct="1">
              <a:lnSpc>
                <a:spcPct val="90000"/>
              </a:lnSpc>
              <a:spcBef>
                <a:spcPct val="0"/>
              </a:spcBef>
              <a:buFont typeface="Arial" pitchFamily="34" charset="0"/>
              <a:buAutoNum type="arabicPeriod"/>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p:txBody>
      </p:sp>
      <p:sp>
        <p:nvSpPr>
          <p:cNvPr id="5" name="日付プレースホルダー 3"/>
          <p:cNvSpPr txBox="1">
            <a:spLocks/>
          </p:cNvSpPr>
          <p:nvPr/>
        </p:nvSpPr>
        <p:spPr bwMode="auto">
          <a:xfrm>
            <a:off x="683568" y="332656"/>
            <a:ext cx="1296144" cy="261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January 2016</a:t>
            </a:r>
            <a:endParaRPr lang="en-US" altLang="ja-JP" dirty="0"/>
          </a:p>
        </p:txBody>
      </p:sp>
    </p:spTree>
    <p:extLst>
      <p:ext uri="{BB962C8B-B14F-4D97-AF65-F5344CB8AC3E}">
        <p14:creationId xmlns:p14="http://schemas.microsoft.com/office/powerpoint/2010/main" val="1531449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Focused Potential Applications</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smtClean="0"/>
              <a:t>Slide </a:t>
            </a:r>
            <a:fld id="{F80C6039-A5FA-4F5B-9853-58798A63706D}" type="slidenum">
              <a:rPr lang="en-US" altLang="ja-JP" smtClean="0"/>
              <a:pPr/>
              <a:t>7</a:t>
            </a:fld>
            <a:endParaRPr lang="en-US" altLang="ja-JP" dirty="0"/>
          </a:p>
        </p:txBody>
      </p:sp>
      <p:sp>
        <p:nvSpPr>
          <p:cNvPr id="5" name="フッター プレースホルダー 4"/>
          <p:cNvSpPr>
            <a:spLocks noGrp="1"/>
          </p:cNvSpPr>
          <p:nvPr>
            <p:ph type="ftr" sz="quarter" idx="3"/>
          </p:nvPr>
        </p:nvSpPr>
        <p:spPr/>
        <p:txBody>
          <a:bodyPr/>
          <a:lstStyle/>
          <a:p>
            <a:r>
              <a:rPr lang="en-US" altLang="ja-JP" smtClean="0"/>
              <a:t>Jussi Haapola(CWC/UoO)</a:t>
            </a:r>
            <a:endParaRPr lang="en-US" altLang="ja-JP" dirty="0"/>
          </a:p>
        </p:txBody>
      </p:sp>
      <p:sp>
        <p:nvSpPr>
          <p:cNvPr id="6" name="正方形/長方形 5"/>
          <p:cNvSpPr/>
          <p:nvPr/>
        </p:nvSpPr>
        <p:spPr>
          <a:xfrm>
            <a:off x="1187624" y="1846947"/>
            <a:ext cx="7200800" cy="4606389"/>
          </a:xfrm>
          <a:prstGeom prst="rect">
            <a:avLst/>
          </a:prstGeom>
        </p:spPr>
        <p:txBody>
          <a:bodyPr wrap="square">
            <a:spAutoFit/>
          </a:bodyPr>
          <a:lstStyle/>
          <a:p>
            <a:pPr>
              <a:lnSpc>
                <a:spcPts val="2200"/>
              </a:lnSpc>
            </a:pPr>
            <a:r>
              <a:rPr lang="en-US" altLang="ja-JP" sz="2400" b="1" dirty="0"/>
              <a:t>1.Automotive</a:t>
            </a:r>
          </a:p>
          <a:p>
            <a:pPr lvl="1">
              <a:lnSpc>
                <a:spcPts val="2200"/>
              </a:lnSpc>
            </a:pPr>
            <a:r>
              <a:rPr lang="en-US" altLang="ja-JP" sz="2200" dirty="0" smtClean="0"/>
              <a:t>1.1Car </a:t>
            </a:r>
            <a:r>
              <a:rPr lang="en-US" altLang="ja-JP" sz="2200" dirty="0"/>
              <a:t>Internal </a:t>
            </a:r>
            <a:r>
              <a:rPr lang="en-US" altLang="ja-JP" sz="2200" dirty="0" smtClean="0"/>
              <a:t>M2M</a:t>
            </a:r>
            <a:endParaRPr lang="en-US" altLang="ja-JP" sz="2200" dirty="0"/>
          </a:p>
          <a:p>
            <a:pPr lvl="1">
              <a:lnSpc>
                <a:spcPts val="2200"/>
              </a:lnSpc>
            </a:pPr>
            <a:r>
              <a:rPr lang="en-US" altLang="ja-JP" sz="2200" dirty="0"/>
              <a:t>1,2 </a:t>
            </a:r>
            <a:r>
              <a:rPr lang="en-US" altLang="ja-JP" sz="2200" dirty="0" smtClean="0"/>
              <a:t>Inter-vehicle </a:t>
            </a:r>
            <a:r>
              <a:rPr lang="en-US" altLang="ja-JP" sz="2200" dirty="0"/>
              <a:t>M2M</a:t>
            </a:r>
          </a:p>
          <a:p>
            <a:pPr lvl="1">
              <a:lnSpc>
                <a:spcPts val="2200"/>
              </a:lnSpc>
            </a:pPr>
            <a:r>
              <a:rPr lang="en-US" altLang="ja-JP" sz="2200" dirty="0" smtClean="0"/>
              <a:t>1.3 </a:t>
            </a:r>
            <a:r>
              <a:rPr lang="en-US" altLang="ja-JP" sz="2200" dirty="0"/>
              <a:t>Remote Diagnosis in Factory</a:t>
            </a:r>
          </a:p>
          <a:p>
            <a:pPr>
              <a:lnSpc>
                <a:spcPts val="2200"/>
              </a:lnSpc>
            </a:pPr>
            <a:r>
              <a:rPr lang="en-US" altLang="ja-JP" sz="2400" b="1" dirty="0" smtClean="0"/>
              <a:t>2</a:t>
            </a:r>
            <a:r>
              <a:rPr lang="en-US" altLang="ja-JP" sz="2400" b="1" dirty="0"/>
              <a:t>. Medical Healthcare</a:t>
            </a:r>
          </a:p>
          <a:p>
            <a:pPr lvl="1">
              <a:lnSpc>
                <a:spcPts val="2200"/>
              </a:lnSpc>
            </a:pPr>
            <a:r>
              <a:rPr lang="en-US" altLang="ja-JP" sz="2200" dirty="0"/>
              <a:t>2.1 Wellness, Wellbeing</a:t>
            </a:r>
          </a:p>
          <a:p>
            <a:pPr lvl="1">
              <a:lnSpc>
                <a:spcPts val="2200"/>
              </a:lnSpc>
            </a:pPr>
            <a:r>
              <a:rPr lang="en-US" altLang="ja-JP" sz="2200" dirty="0" smtClean="0"/>
              <a:t>2.2 </a:t>
            </a:r>
            <a:r>
              <a:rPr lang="en-US" altLang="ja-JP" sz="2200" dirty="0"/>
              <a:t>Healthcare</a:t>
            </a:r>
          </a:p>
          <a:p>
            <a:pPr lvl="1">
              <a:lnSpc>
                <a:spcPts val="2200"/>
              </a:lnSpc>
            </a:pPr>
            <a:r>
              <a:rPr lang="en-US" altLang="ja-JP" sz="2200" dirty="0" smtClean="0"/>
              <a:t>2.3 </a:t>
            </a:r>
            <a:r>
              <a:rPr lang="en-US" altLang="ja-JP" sz="2200" dirty="0"/>
              <a:t>Professional Medicine</a:t>
            </a:r>
          </a:p>
          <a:p>
            <a:pPr>
              <a:lnSpc>
                <a:spcPts val="2200"/>
              </a:lnSpc>
            </a:pPr>
            <a:r>
              <a:rPr lang="en-US" altLang="ja-JP" sz="2400" b="1" dirty="0" smtClean="0"/>
              <a:t>3</a:t>
            </a:r>
            <a:r>
              <a:rPr lang="en-US" altLang="ja-JP" sz="2400" b="1" dirty="0"/>
              <a:t>. Social Public Service</a:t>
            </a:r>
          </a:p>
          <a:p>
            <a:pPr lvl="1">
              <a:lnSpc>
                <a:spcPts val="2200"/>
              </a:lnSpc>
            </a:pPr>
            <a:r>
              <a:rPr lang="en-US" altLang="ja-JP" sz="2200" dirty="0" smtClean="0"/>
              <a:t>3.1 </a:t>
            </a:r>
            <a:r>
              <a:rPr lang="en-US" altLang="ja-JP" sz="2200" dirty="0"/>
              <a:t>Life Line (Water/Gas/Electricity Supply)</a:t>
            </a:r>
          </a:p>
          <a:p>
            <a:pPr lvl="1">
              <a:lnSpc>
                <a:spcPts val="2200"/>
              </a:lnSpc>
            </a:pPr>
            <a:r>
              <a:rPr lang="en-US" altLang="ja-JP" sz="2200" dirty="0" smtClean="0"/>
              <a:t>3.2 </a:t>
            </a:r>
            <a:r>
              <a:rPr lang="en-US" altLang="ja-JP" sz="2200" dirty="0"/>
              <a:t>Public Safety</a:t>
            </a:r>
          </a:p>
          <a:p>
            <a:pPr lvl="1">
              <a:lnSpc>
                <a:spcPts val="2200"/>
              </a:lnSpc>
            </a:pPr>
            <a:r>
              <a:rPr lang="en-US" altLang="ja-JP" sz="2200" dirty="0" smtClean="0"/>
              <a:t>3.3 </a:t>
            </a:r>
            <a:r>
              <a:rPr lang="en-US" altLang="ja-JP" sz="2200" dirty="0"/>
              <a:t>Government System</a:t>
            </a:r>
          </a:p>
          <a:p>
            <a:pPr>
              <a:lnSpc>
                <a:spcPts val="2200"/>
              </a:lnSpc>
            </a:pPr>
            <a:r>
              <a:rPr lang="en-US" altLang="ja-JP" sz="2400" b="1" dirty="0" smtClean="0"/>
              <a:t>4</a:t>
            </a:r>
            <a:r>
              <a:rPr lang="en-US" altLang="ja-JP" sz="2400" b="1" dirty="0"/>
              <a:t>. Remote Infra </a:t>
            </a:r>
            <a:r>
              <a:rPr lang="en-US" altLang="ja-JP" sz="2400" b="1" dirty="0" smtClean="0"/>
              <a:t>Monitoring </a:t>
            </a:r>
            <a:r>
              <a:rPr lang="en-US" altLang="ja-JP" sz="2400" b="1" dirty="0"/>
              <a:t>and Maintenance</a:t>
            </a:r>
          </a:p>
          <a:p>
            <a:pPr lvl="1">
              <a:lnSpc>
                <a:spcPts val="2200"/>
              </a:lnSpc>
            </a:pPr>
            <a:r>
              <a:rPr lang="en-US" altLang="ja-JP" sz="2000" dirty="0" smtClean="0"/>
              <a:t>4.1 </a:t>
            </a:r>
            <a:r>
              <a:rPr lang="en-US" altLang="ja-JP" sz="2200" dirty="0"/>
              <a:t>Remote </a:t>
            </a:r>
            <a:r>
              <a:rPr lang="en-US" altLang="ja-JP" sz="2200" dirty="0" smtClean="0"/>
              <a:t>Diagnosis </a:t>
            </a:r>
            <a:r>
              <a:rPr lang="en-US" altLang="ja-JP" sz="2200" dirty="0"/>
              <a:t>of </a:t>
            </a:r>
            <a:r>
              <a:rPr lang="en-US" altLang="ja-JP" sz="2200" dirty="0" smtClean="0"/>
              <a:t>Infra(bridge/</a:t>
            </a:r>
            <a:r>
              <a:rPr lang="en-US" altLang="ja-JP" sz="2200" dirty="0" err="1" smtClean="0"/>
              <a:t>bldg</a:t>
            </a:r>
            <a:r>
              <a:rPr lang="en-US" altLang="ja-JP" sz="2200" dirty="0" smtClean="0"/>
              <a:t>/train)</a:t>
            </a:r>
            <a:endParaRPr lang="en-US" altLang="ja-JP" sz="2200" dirty="0"/>
          </a:p>
          <a:p>
            <a:pPr lvl="1">
              <a:lnSpc>
                <a:spcPts val="2200"/>
              </a:lnSpc>
            </a:pPr>
            <a:r>
              <a:rPr lang="en-US" altLang="ja-JP" sz="2200" dirty="0" smtClean="0"/>
              <a:t>4.2 </a:t>
            </a:r>
            <a:r>
              <a:rPr lang="en-US" altLang="ja-JP" sz="2200" dirty="0"/>
              <a:t>Remote Sensing and </a:t>
            </a:r>
            <a:r>
              <a:rPr lang="en-US" altLang="ja-JP" sz="2200" dirty="0" smtClean="0"/>
              <a:t>Controlling </a:t>
            </a:r>
            <a:r>
              <a:rPr lang="en-US" altLang="ja-JP" sz="2200" dirty="0"/>
              <a:t>Mobile Robots  </a:t>
            </a:r>
          </a:p>
          <a:p>
            <a:pPr lvl="1">
              <a:lnSpc>
                <a:spcPts val="2200"/>
              </a:lnSpc>
            </a:pPr>
            <a:r>
              <a:rPr lang="en-US" altLang="ja-JP" sz="2200" dirty="0" smtClean="0"/>
              <a:t>4.3 Disaster </a:t>
            </a:r>
            <a:r>
              <a:rPr lang="en-US" altLang="ja-JP" sz="2200" dirty="0"/>
              <a:t>Analysis and Prevention</a:t>
            </a:r>
          </a:p>
        </p:txBody>
      </p:sp>
      <p:sp>
        <p:nvSpPr>
          <p:cNvPr id="8" name="テキスト ボックス 7"/>
          <p:cNvSpPr txBox="1"/>
          <p:nvPr/>
        </p:nvSpPr>
        <p:spPr>
          <a:xfrm>
            <a:off x="899592" y="1196752"/>
            <a:ext cx="7344816" cy="707886"/>
          </a:xfrm>
          <a:prstGeom prst="rect">
            <a:avLst/>
          </a:prstGeom>
          <a:noFill/>
        </p:spPr>
        <p:txBody>
          <a:bodyPr wrap="square" rtlCol="0">
            <a:spAutoFit/>
          </a:bodyPr>
          <a:lstStyle/>
          <a:p>
            <a:r>
              <a:rPr kumimoji="1" lang="en-US" altLang="ja-JP" sz="2000" dirty="0" smtClean="0"/>
              <a:t>We have been discussing on focused potential applications according to demands in a world.</a:t>
            </a:r>
            <a:endParaRPr kumimoji="1" lang="ja-JP" altLang="en-US" sz="2000" dirty="0"/>
          </a:p>
        </p:txBody>
      </p:sp>
      <p:sp>
        <p:nvSpPr>
          <p:cNvPr id="9"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Tree>
    <p:extLst>
      <p:ext uri="{BB962C8B-B14F-4D97-AF65-F5344CB8AC3E}">
        <p14:creationId xmlns:p14="http://schemas.microsoft.com/office/powerpoint/2010/main" val="398418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11"/>
          <p:cNvGrpSpPr>
            <a:grpSpLocks/>
          </p:cNvGrpSpPr>
          <p:nvPr/>
        </p:nvGrpSpPr>
        <p:grpSpPr bwMode="auto">
          <a:xfrm rot="16200000">
            <a:off x="2461028" y="2647712"/>
            <a:ext cx="914400" cy="2952432"/>
            <a:chOff x="1504" y="1404"/>
            <a:chExt cx="576" cy="1595"/>
          </a:xfrm>
        </p:grpSpPr>
        <p:sp>
          <p:nvSpPr>
            <p:cNvPr id="39" name="Oval 12"/>
            <p:cNvSpPr>
              <a:spLocks noChangeArrowheads="1"/>
            </p:cNvSpPr>
            <p:nvPr/>
          </p:nvSpPr>
          <p:spPr bwMode="auto">
            <a:xfrm rot="16200000">
              <a:off x="994" y="1914"/>
              <a:ext cx="1595" cy="576"/>
            </a:xfrm>
            <a:prstGeom prst="ellipse">
              <a:avLst/>
            </a:prstGeom>
            <a:solidFill>
              <a:srgbClr val="CCFFCC">
                <a:alpha val="75000"/>
              </a:srgbClr>
            </a:solidFill>
            <a:ln w="9525">
              <a:solidFill>
                <a:schemeClr val="tx1"/>
              </a:solidFill>
              <a:round/>
              <a:headEnd/>
              <a:tailEnd/>
            </a:ln>
            <a:effectLst/>
          </p:spPr>
          <p:txBody>
            <a:bodyPr rot="10800000" wrap="none" anchor="ctr"/>
            <a:lstStyle/>
            <a:p>
              <a:pPr algn="ctr"/>
              <a:endParaRPr lang="ja-JP" altLang="en-US" sz="2800" dirty="0">
                <a:solidFill>
                  <a:srgbClr val="000000"/>
                </a:solidFill>
                <a:latin typeface="Arial" charset="0"/>
              </a:endParaRPr>
            </a:p>
          </p:txBody>
        </p:sp>
        <p:sp>
          <p:nvSpPr>
            <p:cNvPr id="51" name="Text Box 13"/>
            <p:cNvSpPr txBox="1">
              <a:spLocks noChangeArrowheads="1"/>
            </p:cNvSpPr>
            <p:nvPr/>
          </p:nvSpPr>
          <p:spPr bwMode="auto">
            <a:xfrm>
              <a:off x="1531" y="1728"/>
              <a:ext cx="504" cy="1135"/>
            </a:xfrm>
            <a:prstGeom prst="rect">
              <a:avLst/>
            </a:prstGeom>
            <a:noFill/>
            <a:ln w="9525">
              <a:noFill/>
              <a:miter lim="800000"/>
              <a:headEnd/>
              <a:tailEnd/>
            </a:ln>
            <a:effectLst/>
          </p:spPr>
          <p:txBody>
            <a:bodyPr vert="eaVert" wrap="none">
              <a:spAutoFit/>
            </a:bodyPr>
            <a:lstStyle/>
            <a:p>
              <a:r>
                <a:rPr lang="en-US" altLang="ja-JP" sz="2000" dirty="0" smtClean="0">
                  <a:solidFill>
                    <a:srgbClr val="000000"/>
                  </a:solidFill>
                  <a:latin typeface="Arial" charset="0"/>
                </a:rPr>
                <a:t>Fitness, Massage</a:t>
              </a:r>
            </a:p>
            <a:p>
              <a:r>
                <a:rPr lang="en-US" altLang="ja-JP" sz="2000" dirty="0" smtClean="0">
                  <a:solidFill>
                    <a:srgbClr val="000000"/>
                  </a:solidFill>
                  <a:latin typeface="Arial" charset="0"/>
                </a:rPr>
                <a:t>&amp; Sauna</a:t>
              </a:r>
              <a:endParaRPr lang="ja-JP" altLang="en-US" sz="2000" dirty="0">
                <a:solidFill>
                  <a:srgbClr val="000000"/>
                </a:solidFill>
                <a:latin typeface="Arial" charset="0"/>
              </a:endParaRPr>
            </a:p>
          </p:txBody>
        </p:sp>
      </p:grpSp>
      <p:sp>
        <p:nvSpPr>
          <p:cNvPr id="64527" name="Oval 15"/>
          <p:cNvSpPr>
            <a:spLocks noChangeArrowheads="1"/>
          </p:cNvSpPr>
          <p:nvPr/>
        </p:nvSpPr>
        <p:spPr bwMode="auto">
          <a:xfrm>
            <a:off x="107504" y="4365104"/>
            <a:ext cx="3600450" cy="1005604"/>
          </a:xfrm>
          <a:prstGeom prst="ellipse">
            <a:avLst/>
          </a:prstGeom>
          <a:solidFill>
            <a:srgbClr val="CCFFCC"/>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Sports: Walking, Jogging,</a:t>
            </a:r>
          </a:p>
          <a:p>
            <a:pPr algn="ctr"/>
            <a:r>
              <a:rPr lang="en-US" altLang="ja-JP" sz="2000" dirty="0" smtClean="0">
                <a:solidFill>
                  <a:srgbClr val="000000"/>
                </a:solidFill>
                <a:latin typeface="Arial" charset="0"/>
              </a:rPr>
              <a:t>Bicycling, Hiking, Skiing etc</a:t>
            </a:r>
            <a:endParaRPr lang="ja-JP" altLang="en-US" sz="2000" dirty="0">
              <a:solidFill>
                <a:srgbClr val="000000"/>
              </a:solidFill>
              <a:latin typeface="Arial" charset="0"/>
            </a:endParaRPr>
          </a:p>
        </p:txBody>
      </p:sp>
      <p:sp>
        <p:nvSpPr>
          <p:cNvPr id="25" name="Oval 14"/>
          <p:cNvSpPr>
            <a:spLocks noChangeArrowheads="1"/>
          </p:cNvSpPr>
          <p:nvPr/>
        </p:nvSpPr>
        <p:spPr bwMode="auto">
          <a:xfrm>
            <a:off x="4519730" y="3645024"/>
            <a:ext cx="4156726" cy="504056"/>
          </a:xfrm>
          <a:prstGeom prst="ellipse">
            <a:avLst/>
          </a:prstGeom>
          <a:solidFill>
            <a:srgbClr val="CCFFFF"/>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Public </a:t>
            </a:r>
            <a:r>
              <a:rPr lang="en-US" altLang="ja-JP" sz="2000" dirty="0" smtClean="0">
                <a:solidFill>
                  <a:srgbClr val="000000"/>
                </a:solidFill>
                <a:latin typeface="Arial" charset="0"/>
              </a:rPr>
              <a:t>Safety</a:t>
            </a:r>
            <a:endParaRPr lang="en-US" altLang="ja-JP" sz="2000" dirty="0">
              <a:solidFill>
                <a:srgbClr val="000000"/>
              </a:solidFill>
              <a:latin typeface="Arial" charset="0"/>
            </a:endParaRPr>
          </a:p>
        </p:txBody>
      </p:sp>
      <p:sp>
        <p:nvSpPr>
          <p:cNvPr id="24" name="Oval 8"/>
          <p:cNvSpPr>
            <a:spLocks noChangeArrowheads="1"/>
          </p:cNvSpPr>
          <p:nvPr/>
        </p:nvSpPr>
        <p:spPr bwMode="auto">
          <a:xfrm>
            <a:off x="3275856" y="2492896"/>
            <a:ext cx="3024336" cy="576064"/>
          </a:xfrm>
          <a:prstGeom prst="ellipse">
            <a:avLst/>
          </a:prstGeom>
          <a:solidFill>
            <a:srgbClr val="FFFF99"/>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Inter-Vehicle M2M</a:t>
            </a:r>
            <a:endParaRPr lang="ja-JP" altLang="en-US" sz="2000" dirty="0">
              <a:solidFill>
                <a:srgbClr val="000000"/>
              </a:solidFill>
              <a:latin typeface="Arial" charset="0"/>
            </a:endParaRPr>
          </a:p>
        </p:txBody>
      </p:sp>
      <p:sp>
        <p:nvSpPr>
          <p:cNvPr id="64516" name="Text Box 4"/>
          <p:cNvSpPr txBox="1">
            <a:spLocks noChangeArrowheads="1"/>
          </p:cNvSpPr>
          <p:nvPr/>
        </p:nvSpPr>
        <p:spPr bwMode="auto">
          <a:xfrm>
            <a:off x="1691680" y="980728"/>
            <a:ext cx="5688631" cy="461665"/>
          </a:xfrm>
          <a:prstGeom prst="rect">
            <a:avLst/>
          </a:prstGeom>
          <a:noFill/>
          <a:ln w="9525">
            <a:noFill/>
            <a:miter lim="800000"/>
            <a:headEnd/>
            <a:tailEnd/>
          </a:ln>
          <a:effectLst/>
        </p:spPr>
        <p:txBody>
          <a:bodyPr wrap="square">
            <a:spAutoFit/>
          </a:bodyPr>
          <a:lstStyle/>
          <a:p>
            <a:r>
              <a:rPr lang="en-US" altLang="ja-JP" sz="2400" b="1" dirty="0" smtClean="0">
                <a:solidFill>
                  <a:srgbClr val="000000"/>
                </a:solidFill>
                <a:latin typeface="Arial" charset="0"/>
              </a:rPr>
              <a:t>Highly Life Critical Uses(High </a:t>
            </a:r>
            <a:r>
              <a:rPr lang="en-US" altLang="ja-JP" sz="2400" b="1" dirty="0" err="1" smtClean="0">
                <a:solidFill>
                  <a:srgbClr val="000000"/>
                </a:solidFill>
                <a:latin typeface="Arial" charset="0"/>
              </a:rPr>
              <a:t>QoS</a:t>
            </a:r>
            <a:r>
              <a:rPr lang="en-US" altLang="ja-JP" sz="2400" b="1" dirty="0" smtClean="0">
                <a:solidFill>
                  <a:srgbClr val="000000"/>
                </a:solidFill>
                <a:latin typeface="Arial" charset="0"/>
              </a:rPr>
              <a:t>) </a:t>
            </a:r>
            <a:endParaRPr lang="ja-JP" altLang="en-US" sz="2400" b="1" dirty="0">
              <a:solidFill>
                <a:srgbClr val="000000"/>
              </a:solidFill>
              <a:latin typeface="Arial" charset="0"/>
            </a:endParaRPr>
          </a:p>
        </p:txBody>
      </p:sp>
      <p:sp>
        <p:nvSpPr>
          <p:cNvPr id="64517" name="Text Box 5"/>
          <p:cNvSpPr txBox="1">
            <a:spLocks noChangeArrowheads="1"/>
          </p:cNvSpPr>
          <p:nvPr/>
        </p:nvSpPr>
        <p:spPr bwMode="auto">
          <a:xfrm>
            <a:off x="2303408" y="6063679"/>
            <a:ext cx="5004896" cy="461665"/>
          </a:xfrm>
          <a:prstGeom prst="rect">
            <a:avLst/>
          </a:prstGeom>
          <a:noFill/>
          <a:ln w="9525">
            <a:noFill/>
            <a:miter lim="800000"/>
            <a:headEnd/>
            <a:tailEnd/>
          </a:ln>
          <a:effectLst/>
        </p:spPr>
        <p:txBody>
          <a:bodyPr wrap="none">
            <a:spAutoFit/>
          </a:bodyPr>
          <a:lstStyle/>
          <a:p>
            <a:r>
              <a:rPr lang="en-US" altLang="ja-JP" sz="2400" b="1" dirty="0" smtClean="0">
                <a:solidFill>
                  <a:srgbClr val="000000"/>
                </a:solidFill>
                <a:latin typeface="Arial" charset="0"/>
              </a:rPr>
              <a:t>Less Life Critical Uses(Low </a:t>
            </a:r>
            <a:r>
              <a:rPr lang="en-US" altLang="ja-JP" sz="2400" b="1" dirty="0" err="1" smtClean="0">
                <a:solidFill>
                  <a:srgbClr val="000000"/>
                </a:solidFill>
                <a:latin typeface="Arial" charset="0"/>
              </a:rPr>
              <a:t>QoS</a:t>
            </a:r>
            <a:r>
              <a:rPr lang="en-US" altLang="ja-JP" sz="2400" b="1" dirty="0" smtClean="0">
                <a:solidFill>
                  <a:srgbClr val="000000"/>
                </a:solidFill>
                <a:latin typeface="Arial" charset="0"/>
              </a:rPr>
              <a:t>)</a:t>
            </a:r>
            <a:endParaRPr lang="ja-JP" altLang="en-US" sz="2400" b="1" dirty="0">
              <a:solidFill>
                <a:srgbClr val="000000"/>
              </a:solidFill>
              <a:latin typeface="Arial" charset="0"/>
            </a:endParaRPr>
          </a:p>
        </p:txBody>
      </p:sp>
      <p:sp>
        <p:nvSpPr>
          <p:cNvPr id="64518" name="Text Box 6"/>
          <p:cNvSpPr txBox="1">
            <a:spLocks noChangeArrowheads="1"/>
          </p:cNvSpPr>
          <p:nvPr/>
        </p:nvSpPr>
        <p:spPr bwMode="auto">
          <a:xfrm>
            <a:off x="35496" y="3645024"/>
            <a:ext cx="1524776" cy="861774"/>
          </a:xfrm>
          <a:prstGeom prst="rect">
            <a:avLst/>
          </a:prstGeom>
          <a:noFill/>
          <a:ln w="9525">
            <a:noFill/>
            <a:miter lim="800000"/>
            <a:headEnd/>
            <a:tailEnd/>
          </a:ln>
          <a:effectLst/>
        </p:spPr>
        <p:txBody>
          <a:bodyPr wrap="none">
            <a:spAutoFit/>
          </a:bodyPr>
          <a:lstStyle/>
          <a:p>
            <a:pPr>
              <a:lnSpc>
                <a:spcPts val="2000"/>
              </a:lnSpc>
            </a:pPr>
            <a:r>
              <a:rPr lang="en-US" altLang="ja-JP" sz="2000" b="1" dirty="0" smtClean="0">
                <a:solidFill>
                  <a:srgbClr val="000000"/>
                </a:solidFill>
                <a:latin typeface="Arial" charset="0"/>
              </a:rPr>
              <a:t>Home &amp; </a:t>
            </a:r>
          </a:p>
          <a:p>
            <a:pPr>
              <a:lnSpc>
                <a:spcPts val="2000"/>
              </a:lnSpc>
            </a:pPr>
            <a:r>
              <a:rPr lang="en-US" altLang="ja-JP" sz="2000" b="1" dirty="0" smtClean="0">
                <a:solidFill>
                  <a:srgbClr val="000000"/>
                </a:solidFill>
                <a:latin typeface="Arial" charset="0"/>
              </a:rPr>
              <a:t>Consumer </a:t>
            </a:r>
          </a:p>
          <a:p>
            <a:pPr>
              <a:lnSpc>
                <a:spcPts val="2000"/>
              </a:lnSpc>
            </a:pPr>
            <a:r>
              <a:rPr lang="en-US" altLang="ja-JP" sz="2000" b="1" dirty="0" smtClean="0">
                <a:solidFill>
                  <a:srgbClr val="000000"/>
                </a:solidFill>
                <a:latin typeface="Arial" charset="0"/>
              </a:rPr>
              <a:t>Uses</a:t>
            </a:r>
            <a:endParaRPr lang="ja-JP" altLang="en-US" sz="1800" b="1" dirty="0">
              <a:solidFill>
                <a:srgbClr val="000000"/>
              </a:solidFill>
              <a:latin typeface="Arial" charset="0"/>
            </a:endParaRPr>
          </a:p>
        </p:txBody>
      </p:sp>
      <p:sp>
        <p:nvSpPr>
          <p:cNvPr id="64519" name="Text Box 7"/>
          <p:cNvSpPr txBox="1">
            <a:spLocks noChangeArrowheads="1"/>
          </p:cNvSpPr>
          <p:nvPr/>
        </p:nvSpPr>
        <p:spPr bwMode="auto">
          <a:xfrm>
            <a:off x="7346101" y="3575338"/>
            <a:ext cx="1978427" cy="861774"/>
          </a:xfrm>
          <a:prstGeom prst="rect">
            <a:avLst/>
          </a:prstGeom>
          <a:noFill/>
          <a:ln w="9525">
            <a:noFill/>
            <a:miter lim="800000"/>
            <a:headEnd/>
            <a:tailEnd/>
          </a:ln>
          <a:effectLst/>
        </p:spPr>
        <p:txBody>
          <a:bodyPr wrap="none">
            <a:spAutoFit/>
          </a:bodyPr>
          <a:lstStyle/>
          <a:p>
            <a:pPr>
              <a:lnSpc>
                <a:spcPts val="2000"/>
              </a:lnSpc>
            </a:pPr>
            <a:r>
              <a:rPr lang="en-US" altLang="ja-JP" sz="2000" b="1" dirty="0" smtClean="0">
                <a:solidFill>
                  <a:srgbClr val="000000"/>
                </a:solidFill>
                <a:latin typeface="Arial" charset="0"/>
              </a:rPr>
              <a:t>Industrial &amp; </a:t>
            </a:r>
          </a:p>
          <a:p>
            <a:pPr>
              <a:lnSpc>
                <a:spcPts val="2000"/>
              </a:lnSpc>
            </a:pPr>
            <a:r>
              <a:rPr lang="en-US" altLang="ja-JP" sz="2000" b="1" dirty="0" smtClean="0">
                <a:solidFill>
                  <a:srgbClr val="000000"/>
                </a:solidFill>
                <a:latin typeface="Arial" charset="0"/>
              </a:rPr>
              <a:t>Governmental </a:t>
            </a:r>
          </a:p>
          <a:p>
            <a:pPr>
              <a:lnSpc>
                <a:spcPts val="2000"/>
              </a:lnSpc>
            </a:pPr>
            <a:r>
              <a:rPr lang="en-US" altLang="ja-JP" sz="2000" b="1" dirty="0" smtClean="0">
                <a:solidFill>
                  <a:srgbClr val="000000"/>
                </a:solidFill>
                <a:latin typeface="Arial" charset="0"/>
              </a:rPr>
              <a:t>Uses</a:t>
            </a:r>
            <a:endParaRPr lang="ja-JP" altLang="en-US" sz="1800" b="1" dirty="0">
              <a:solidFill>
                <a:srgbClr val="000000"/>
              </a:solidFill>
              <a:latin typeface="Arial" charset="0"/>
            </a:endParaRPr>
          </a:p>
        </p:txBody>
      </p:sp>
      <p:sp>
        <p:nvSpPr>
          <p:cNvPr id="64520" name="Oval 8"/>
          <p:cNvSpPr>
            <a:spLocks noChangeArrowheads="1"/>
          </p:cNvSpPr>
          <p:nvPr/>
        </p:nvSpPr>
        <p:spPr bwMode="auto">
          <a:xfrm>
            <a:off x="5112060" y="2276872"/>
            <a:ext cx="3564396" cy="648072"/>
          </a:xfrm>
          <a:prstGeom prst="ellipse">
            <a:avLst/>
          </a:prstGeom>
          <a:solidFill>
            <a:srgbClr val="FFFF99"/>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Internal Car Dependable M2M</a:t>
            </a:r>
            <a:endParaRPr lang="ja-JP" altLang="en-US" sz="2000" dirty="0">
              <a:solidFill>
                <a:srgbClr val="000000"/>
              </a:solidFill>
              <a:latin typeface="Arial" charset="0"/>
            </a:endParaRPr>
          </a:p>
        </p:txBody>
      </p:sp>
      <p:sp>
        <p:nvSpPr>
          <p:cNvPr id="64521" name="Oval 9"/>
          <p:cNvSpPr>
            <a:spLocks noChangeArrowheads="1"/>
          </p:cNvSpPr>
          <p:nvPr/>
        </p:nvSpPr>
        <p:spPr bwMode="auto">
          <a:xfrm>
            <a:off x="2627784" y="3160132"/>
            <a:ext cx="3203349" cy="556900"/>
          </a:xfrm>
          <a:prstGeom prst="ellipse">
            <a:avLst/>
          </a:prstGeom>
          <a:solidFill>
            <a:srgbClr val="FFFF99"/>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Inter-Vehicle M2M</a:t>
            </a:r>
            <a:endParaRPr lang="ja-JP" altLang="en-US" sz="2000" dirty="0">
              <a:solidFill>
                <a:srgbClr val="000000"/>
              </a:solidFill>
              <a:latin typeface="Arial" charset="0"/>
            </a:endParaRPr>
          </a:p>
        </p:txBody>
      </p:sp>
      <p:sp>
        <p:nvSpPr>
          <p:cNvPr id="64522" name="Oval 10"/>
          <p:cNvSpPr>
            <a:spLocks noChangeArrowheads="1"/>
          </p:cNvSpPr>
          <p:nvPr/>
        </p:nvSpPr>
        <p:spPr bwMode="auto">
          <a:xfrm>
            <a:off x="251520" y="2420889"/>
            <a:ext cx="3312659" cy="576063"/>
          </a:xfrm>
          <a:prstGeom prst="ellipse">
            <a:avLst/>
          </a:prstGeom>
          <a:solidFill>
            <a:srgbClr val="CCFFCC"/>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Home Medical Therapy</a:t>
            </a:r>
            <a:endParaRPr lang="ja-JP" altLang="en-US" sz="2000" dirty="0">
              <a:solidFill>
                <a:srgbClr val="000000"/>
              </a:solidFill>
              <a:latin typeface="Arial" charset="0"/>
            </a:endParaRPr>
          </a:p>
        </p:txBody>
      </p:sp>
      <p:sp>
        <p:nvSpPr>
          <p:cNvPr id="64526" name="Oval 14"/>
          <p:cNvSpPr>
            <a:spLocks noChangeArrowheads="1"/>
          </p:cNvSpPr>
          <p:nvPr/>
        </p:nvSpPr>
        <p:spPr bwMode="auto">
          <a:xfrm>
            <a:off x="5150813" y="1989010"/>
            <a:ext cx="4029699" cy="431878"/>
          </a:xfrm>
          <a:prstGeom prst="ellipse">
            <a:avLst/>
          </a:prstGeom>
          <a:solidFill>
            <a:srgbClr val="CCFFFF"/>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Government </a:t>
            </a:r>
            <a:r>
              <a:rPr lang="en-US" altLang="ja-JP" sz="2000" dirty="0" smtClean="0">
                <a:solidFill>
                  <a:srgbClr val="000000"/>
                </a:solidFill>
                <a:latin typeface="Arial" charset="0"/>
              </a:rPr>
              <a:t>Infrastructure</a:t>
            </a:r>
            <a:endParaRPr lang="en-US" altLang="ja-JP" sz="2000" dirty="0">
              <a:solidFill>
                <a:srgbClr val="000000"/>
              </a:solidFill>
              <a:latin typeface="Arial" charset="0"/>
            </a:endParaRPr>
          </a:p>
        </p:txBody>
      </p:sp>
      <p:sp>
        <p:nvSpPr>
          <p:cNvPr id="64528" name="Text Box 16"/>
          <p:cNvSpPr txBox="1">
            <a:spLocks noChangeArrowheads="1"/>
          </p:cNvSpPr>
          <p:nvPr/>
        </p:nvSpPr>
        <p:spPr bwMode="auto">
          <a:xfrm>
            <a:off x="467544" y="548680"/>
            <a:ext cx="9073008" cy="523220"/>
          </a:xfrm>
          <a:prstGeom prst="rect">
            <a:avLst/>
          </a:prstGeom>
          <a:noFill/>
          <a:ln w="9525">
            <a:noFill/>
            <a:miter lim="800000"/>
            <a:headEnd/>
            <a:tailEnd/>
          </a:ln>
          <a:effectLst/>
        </p:spPr>
        <p:txBody>
          <a:bodyPr wrap="square">
            <a:spAutoFit/>
          </a:bodyPr>
          <a:lstStyle/>
          <a:p>
            <a:r>
              <a:rPr lang="en-US" altLang="ja-JP" sz="2800" b="1" dirty="0" smtClean="0">
                <a:solidFill>
                  <a:srgbClr val="0000FF"/>
                </a:solidFill>
                <a:latin typeface="Arial" charset="0"/>
              </a:rPr>
              <a:t>Visualizing Portfolio of Focused </a:t>
            </a:r>
            <a:r>
              <a:rPr lang="en-US" altLang="ja-JP" sz="2800" b="1" dirty="0" smtClean="0">
                <a:solidFill>
                  <a:srgbClr val="0000FF"/>
                </a:solidFill>
                <a:latin typeface="Arial" charset="0"/>
              </a:rPr>
              <a:t>Applications</a:t>
            </a:r>
            <a:endParaRPr lang="ja-JP" altLang="en-US" sz="2800" b="1" dirty="0" smtClean="0">
              <a:solidFill>
                <a:srgbClr val="0000FF"/>
              </a:solidFill>
              <a:latin typeface="Arial" charset="0"/>
            </a:endParaRPr>
          </a:p>
        </p:txBody>
      </p:sp>
      <p:cxnSp>
        <p:nvCxnSpPr>
          <p:cNvPr id="18" name="直線矢印コネクタ 17"/>
          <p:cNvCxnSpPr/>
          <p:nvPr/>
        </p:nvCxnSpPr>
        <p:spPr>
          <a:xfrm rot="16200000" flipH="1">
            <a:off x="2271404" y="3766216"/>
            <a:ext cx="4608512" cy="7319"/>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1259632" y="3625860"/>
            <a:ext cx="6912768" cy="1588"/>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Oval 8"/>
          <p:cNvSpPr>
            <a:spLocks noChangeArrowheads="1"/>
          </p:cNvSpPr>
          <p:nvPr/>
        </p:nvSpPr>
        <p:spPr bwMode="auto">
          <a:xfrm>
            <a:off x="5724128" y="1484784"/>
            <a:ext cx="3096344" cy="576064"/>
          </a:xfrm>
          <a:prstGeom prst="ellipse">
            <a:avLst/>
          </a:prstGeom>
          <a:solidFill>
            <a:srgbClr val="FFFF99"/>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Remote Diagnosis </a:t>
            </a:r>
          </a:p>
          <a:p>
            <a:pPr algn="ctr"/>
            <a:r>
              <a:rPr lang="en-US" altLang="ja-JP" sz="2000" dirty="0" smtClean="0">
                <a:solidFill>
                  <a:srgbClr val="000000"/>
                </a:solidFill>
                <a:latin typeface="Arial" charset="0"/>
              </a:rPr>
              <a:t>for Factory Automation</a:t>
            </a:r>
            <a:endParaRPr lang="ja-JP" altLang="en-US" sz="2000" dirty="0">
              <a:solidFill>
                <a:srgbClr val="000000"/>
              </a:solidFill>
              <a:latin typeface="Arial" charset="0"/>
            </a:endParaRPr>
          </a:p>
        </p:txBody>
      </p:sp>
      <p:sp>
        <p:nvSpPr>
          <p:cNvPr id="22" name="Oval 10"/>
          <p:cNvSpPr>
            <a:spLocks noChangeArrowheads="1"/>
          </p:cNvSpPr>
          <p:nvPr/>
        </p:nvSpPr>
        <p:spPr bwMode="auto">
          <a:xfrm>
            <a:off x="1259341" y="1411685"/>
            <a:ext cx="3312659" cy="649163"/>
          </a:xfrm>
          <a:prstGeom prst="ellipse">
            <a:avLst/>
          </a:prstGeom>
          <a:solidFill>
            <a:srgbClr val="CCFFCC"/>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Hospital Clinical Service</a:t>
            </a:r>
          </a:p>
        </p:txBody>
      </p:sp>
      <p:sp>
        <p:nvSpPr>
          <p:cNvPr id="23" name="Oval 10"/>
          <p:cNvSpPr>
            <a:spLocks noChangeArrowheads="1"/>
          </p:cNvSpPr>
          <p:nvPr/>
        </p:nvSpPr>
        <p:spPr bwMode="auto">
          <a:xfrm>
            <a:off x="1259632" y="2996952"/>
            <a:ext cx="2592288" cy="720080"/>
          </a:xfrm>
          <a:prstGeom prst="ellipse">
            <a:avLst/>
          </a:prstGeom>
          <a:solidFill>
            <a:srgbClr val="CCFFCC"/>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Remote Wellness</a:t>
            </a:r>
          </a:p>
          <a:p>
            <a:pPr algn="ctr"/>
            <a:r>
              <a:rPr lang="en-US" altLang="ja-JP" sz="2000" dirty="0" smtClean="0">
                <a:solidFill>
                  <a:srgbClr val="000000"/>
                </a:solidFill>
                <a:latin typeface="Arial" charset="0"/>
              </a:rPr>
              <a:t> &amp; Well-being</a:t>
            </a:r>
            <a:endParaRPr lang="ja-JP" altLang="en-US" sz="2000" dirty="0">
              <a:solidFill>
                <a:srgbClr val="000000"/>
              </a:solidFill>
              <a:latin typeface="Arial" charset="0"/>
            </a:endParaRPr>
          </a:p>
        </p:txBody>
      </p:sp>
      <p:grpSp>
        <p:nvGrpSpPr>
          <p:cNvPr id="2" name="Group 11"/>
          <p:cNvGrpSpPr>
            <a:grpSpLocks/>
          </p:cNvGrpSpPr>
          <p:nvPr/>
        </p:nvGrpSpPr>
        <p:grpSpPr bwMode="auto">
          <a:xfrm rot="13924450">
            <a:off x="1448273" y="1536478"/>
            <a:ext cx="1684521" cy="5683023"/>
            <a:chOff x="1503" y="1321"/>
            <a:chExt cx="576" cy="1626"/>
          </a:xfrm>
        </p:grpSpPr>
        <p:sp>
          <p:nvSpPr>
            <p:cNvPr id="28" name="Oval 12"/>
            <p:cNvSpPr>
              <a:spLocks noChangeArrowheads="1"/>
            </p:cNvSpPr>
            <p:nvPr/>
          </p:nvSpPr>
          <p:spPr bwMode="auto">
            <a:xfrm rot="16200000">
              <a:off x="978" y="1846"/>
              <a:ext cx="1626" cy="576"/>
            </a:xfrm>
            <a:prstGeom prst="ellipse">
              <a:avLst/>
            </a:prstGeom>
            <a:solidFill>
              <a:srgbClr val="FFCCFF">
                <a:alpha val="75000"/>
              </a:srgbClr>
            </a:solidFill>
            <a:ln w="9525">
              <a:solidFill>
                <a:schemeClr val="tx1"/>
              </a:solidFill>
              <a:round/>
              <a:headEnd/>
              <a:tailEnd/>
            </a:ln>
            <a:effectLst/>
          </p:spPr>
          <p:txBody>
            <a:bodyPr rot="10800000" wrap="none" anchor="ctr"/>
            <a:lstStyle/>
            <a:p>
              <a:pPr algn="ctr"/>
              <a:endParaRPr lang="ja-JP" altLang="en-US" sz="2800" dirty="0">
                <a:solidFill>
                  <a:srgbClr val="000000"/>
                </a:solidFill>
                <a:latin typeface="Arial" charset="0"/>
              </a:endParaRPr>
            </a:p>
          </p:txBody>
        </p:sp>
        <p:sp>
          <p:nvSpPr>
            <p:cNvPr id="29" name="Text Box 13"/>
            <p:cNvSpPr txBox="1">
              <a:spLocks noChangeArrowheads="1"/>
            </p:cNvSpPr>
            <p:nvPr/>
          </p:nvSpPr>
          <p:spPr bwMode="auto">
            <a:xfrm>
              <a:off x="1618" y="1582"/>
              <a:ext cx="316" cy="1165"/>
            </a:xfrm>
            <a:prstGeom prst="rect">
              <a:avLst/>
            </a:prstGeom>
            <a:noFill/>
            <a:ln w="9525">
              <a:noFill/>
              <a:miter lim="800000"/>
              <a:headEnd/>
              <a:tailEnd/>
            </a:ln>
            <a:effectLst/>
          </p:spPr>
          <p:txBody>
            <a:bodyPr vert="eaVert" wrap="none">
              <a:spAutoFit/>
            </a:bodyPr>
            <a:lstStyle/>
            <a:p>
              <a:r>
                <a:rPr lang="en-US" altLang="ja-JP" sz="2400" dirty="0" err="1" smtClean="0">
                  <a:solidFill>
                    <a:srgbClr val="000000"/>
                  </a:solidFill>
                  <a:latin typeface="Arial" charset="0"/>
                </a:rPr>
                <a:t>QoS</a:t>
              </a:r>
              <a:r>
                <a:rPr lang="en-US" altLang="ja-JP" sz="2400" dirty="0" smtClean="0">
                  <a:solidFill>
                    <a:srgbClr val="000000"/>
                  </a:solidFill>
                  <a:latin typeface="Arial" charset="0"/>
                </a:rPr>
                <a:t> 3; Relatively Lower Priority for </a:t>
              </a:r>
            </a:p>
            <a:p>
              <a:r>
                <a:rPr lang="en-US" altLang="ja-JP" sz="2400" dirty="0" smtClean="0">
                  <a:solidFill>
                    <a:srgbClr val="000000"/>
                  </a:solidFill>
                  <a:latin typeface="Arial" charset="0"/>
                </a:rPr>
                <a:t>Demand of Dependability</a:t>
              </a:r>
              <a:endParaRPr lang="ja-JP" altLang="en-US" sz="2400" dirty="0">
                <a:solidFill>
                  <a:srgbClr val="000000"/>
                </a:solidFill>
                <a:latin typeface="Arial" charset="0"/>
              </a:endParaRPr>
            </a:p>
          </p:txBody>
        </p:sp>
      </p:grpSp>
      <p:sp>
        <p:nvSpPr>
          <p:cNvPr id="26" name="Oval 14"/>
          <p:cNvSpPr>
            <a:spLocks noChangeArrowheads="1"/>
          </p:cNvSpPr>
          <p:nvPr/>
        </p:nvSpPr>
        <p:spPr bwMode="auto">
          <a:xfrm>
            <a:off x="5004048" y="2780928"/>
            <a:ext cx="3960440" cy="886594"/>
          </a:xfrm>
          <a:prstGeom prst="ellipse">
            <a:avLst/>
          </a:prstGeom>
          <a:solidFill>
            <a:srgbClr val="CCFFFF"/>
          </a:solidFill>
          <a:ln w="9525">
            <a:solidFill>
              <a:schemeClr val="tx1"/>
            </a:solidFill>
            <a:round/>
            <a:headEnd/>
            <a:tailEnd/>
          </a:ln>
          <a:effectLst/>
        </p:spPr>
        <p:txBody>
          <a:bodyPr wrap="none" anchor="ctr"/>
          <a:lstStyle/>
          <a:p>
            <a:pPr lvl="1">
              <a:lnSpc>
                <a:spcPts val="2200"/>
              </a:lnSpc>
            </a:pPr>
            <a:r>
              <a:rPr lang="en-US" altLang="ja-JP" sz="2200" dirty="0"/>
              <a:t>Life </a:t>
            </a:r>
            <a:r>
              <a:rPr lang="en-US" altLang="ja-JP" sz="2200" dirty="0" smtClean="0"/>
              <a:t>Line</a:t>
            </a:r>
          </a:p>
          <a:p>
            <a:pPr lvl="1" algn="ctr">
              <a:lnSpc>
                <a:spcPts val="2200"/>
              </a:lnSpc>
            </a:pPr>
            <a:r>
              <a:rPr lang="en-US" altLang="ja-JP" sz="2200" dirty="0" smtClean="0"/>
              <a:t> </a:t>
            </a:r>
            <a:r>
              <a:rPr lang="en-US" altLang="ja-JP" sz="2200" dirty="0"/>
              <a:t>(Water/Gas/Electricity Supply)</a:t>
            </a:r>
          </a:p>
        </p:txBody>
      </p:sp>
      <p:sp>
        <p:nvSpPr>
          <p:cNvPr id="42" name="AutoShape 12"/>
          <p:cNvSpPr>
            <a:spLocks noChangeArrowheads="1"/>
          </p:cNvSpPr>
          <p:nvPr/>
        </p:nvSpPr>
        <p:spPr bwMode="auto">
          <a:xfrm rot="20129013">
            <a:off x="7732778" y="616286"/>
            <a:ext cx="1565339" cy="9126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endParaRPr lang="ja-JP" altLang="en-US" dirty="0">
              <a:solidFill>
                <a:srgbClr val="000000"/>
              </a:solidFill>
            </a:endParaRPr>
          </a:p>
        </p:txBody>
      </p:sp>
      <p:sp>
        <p:nvSpPr>
          <p:cNvPr id="43" name="テキスト ボックス 42"/>
          <p:cNvSpPr txBox="1"/>
          <p:nvPr/>
        </p:nvSpPr>
        <p:spPr>
          <a:xfrm rot="20291979">
            <a:off x="7853031" y="758966"/>
            <a:ext cx="1579620" cy="523220"/>
          </a:xfrm>
          <a:prstGeom prst="rect">
            <a:avLst/>
          </a:prstGeom>
          <a:noFill/>
        </p:spPr>
        <p:txBody>
          <a:bodyPr wrap="square" rtlCol="0">
            <a:spAutoFit/>
          </a:bodyPr>
          <a:lstStyle/>
          <a:p>
            <a:r>
              <a:rPr lang="en-US" altLang="ja-JP" sz="1400" dirty="0" smtClean="0">
                <a:solidFill>
                  <a:srgbClr val="000000"/>
                </a:solidFill>
              </a:rPr>
              <a:t>Car, Bldg Care</a:t>
            </a:r>
          </a:p>
          <a:p>
            <a:r>
              <a:rPr lang="en-US" altLang="ja-JP" sz="1400" dirty="0" smtClean="0">
                <a:solidFill>
                  <a:srgbClr val="000000"/>
                </a:solidFill>
              </a:rPr>
              <a:t> business</a:t>
            </a:r>
            <a:endParaRPr lang="ja-JP" altLang="en-US" sz="1400" dirty="0">
              <a:solidFill>
                <a:srgbClr val="000000"/>
              </a:solidFill>
            </a:endParaRPr>
          </a:p>
        </p:txBody>
      </p:sp>
      <p:sp>
        <p:nvSpPr>
          <p:cNvPr id="44" name="AutoShape 12"/>
          <p:cNvSpPr>
            <a:spLocks noChangeArrowheads="1"/>
          </p:cNvSpPr>
          <p:nvPr/>
        </p:nvSpPr>
        <p:spPr bwMode="auto">
          <a:xfrm rot="9552922">
            <a:off x="578546" y="5508633"/>
            <a:ext cx="1565339" cy="9126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endParaRPr lang="ja-JP" altLang="en-US" dirty="0">
              <a:solidFill>
                <a:srgbClr val="000000"/>
              </a:solidFill>
            </a:endParaRPr>
          </a:p>
        </p:txBody>
      </p:sp>
      <p:sp>
        <p:nvSpPr>
          <p:cNvPr id="45" name="テキスト ボックス 44"/>
          <p:cNvSpPr txBox="1"/>
          <p:nvPr/>
        </p:nvSpPr>
        <p:spPr>
          <a:xfrm rot="20291979">
            <a:off x="791469" y="5583502"/>
            <a:ext cx="1579620" cy="523220"/>
          </a:xfrm>
          <a:prstGeom prst="rect">
            <a:avLst/>
          </a:prstGeom>
          <a:noFill/>
        </p:spPr>
        <p:txBody>
          <a:bodyPr wrap="square" rtlCol="0">
            <a:spAutoFit/>
          </a:bodyPr>
          <a:lstStyle/>
          <a:p>
            <a:r>
              <a:rPr lang="en-US" altLang="ja-JP" sz="1400" dirty="0" smtClean="0">
                <a:solidFill>
                  <a:srgbClr val="000000"/>
                </a:solidFill>
              </a:rPr>
              <a:t>Entertainment business</a:t>
            </a:r>
            <a:endParaRPr lang="ja-JP" altLang="en-US" sz="1400" dirty="0">
              <a:solidFill>
                <a:srgbClr val="000000"/>
              </a:solidFill>
            </a:endParaRPr>
          </a:p>
        </p:txBody>
      </p:sp>
      <p:sp>
        <p:nvSpPr>
          <p:cNvPr id="46" name="AutoShape 12"/>
          <p:cNvSpPr>
            <a:spLocks noChangeArrowheads="1"/>
          </p:cNvSpPr>
          <p:nvPr/>
        </p:nvSpPr>
        <p:spPr bwMode="auto">
          <a:xfrm rot="12084674">
            <a:off x="9927" y="1173071"/>
            <a:ext cx="1447538" cy="1317079"/>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endParaRPr lang="ja-JP" altLang="en-US" dirty="0">
              <a:solidFill>
                <a:srgbClr val="000000"/>
              </a:solidFill>
            </a:endParaRPr>
          </a:p>
        </p:txBody>
      </p:sp>
      <p:sp>
        <p:nvSpPr>
          <p:cNvPr id="47" name="テキスト ボックス 46"/>
          <p:cNvSpPr txBox="1"/>
          <p:nvPr/>
        </p:nvSpPr>
        <p:spPr>
          <a:xfrm rot="1332773">
            <a:off x="164669" y="1540731"/>
            <a:ext cx="1515634" cy="738664"/>
          </a:xfrm>
          <a:prstGeom prst="rect">
            <a:avLst/>
          </a:prstGeom>
          <a:noFill/>
        </p:spPr>
        <p:txBody>
          <a:bodyPr wrap="square" rtlCol="0">
            <a:spAutoFit/>
          </a:bodyPr>
          <a:lstStyle/>
          <a:p>
            <a:r>
              <a:rPr lang="en-US" altLang="ja-JP" sz="1400" dirty="0" smtClean="0">
                <a:solidFill>
                  <a:srgbClr val="000000"/>
                </a:solidFill>
              </a:rPr>
              <a:t>Regulatory Compliance </a:t>
            </a:r>
          </a:p>
          <a:p>
            <a:r>
              <a:rPr lang="en-US" altLang="ja-JP" sz="1400" dirty="0" smtClean="0">
                <a:solidFill>
                  <a:srgbClr val="000000"/>
                </a:solidFill>
              </a:rPr>
              <a:t> Test</a:t>
            </a:r>
            <a:endParaRPr lang="ja-JP" altLang="en-US" sz="1400" dirty="0">
              <a:solidFill>
                <a:srgbClr val="000000"/>
              </a:solidFill>
            </a:endParaRPr>
          </a:p>
        </p:txBody>
      </p:sp>
      <p:sp>
        <p:nvSpPr>
          <p:cNvPr id="48" name="AutoShape 12"/>
          <p:cNvSpPr>
            <a:spLocks noChangeArrowheads="1"/>
          </p:cNvSpPr>
          <p:nvPr/>
        </p:nvSpPr>
        <p:spPr bwMode="auto">
          <a:xfrm rot="20123701">
            <a:off x="7602387" y="4694102"/>
            <a:ext cx="1663523" cy="116654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endParaRPr lang="ja-JP" altLang="en-US" dirty="0">
              <a:solidFill>
                <a:srgbClr val="000000"/>
              </a:solidFill>
            </a:endParaRPr>
          </a:p>
        </p:txBody>
      </p:sp>
      <p:sp>
        <p:nvSpPr>
          <p:cNvPr id="49" name="テキスト ボックス 48"/>
          <p:cNvSpPr txBox="1"/>
          <p:nvPr/>
        </p:nvSpPr>
        <p:spPr>
          <a:xfrm rot="20079800">
            <a:off x="7810464" y="4996233"/>
            <a:ext cx="1672673" cy="307777"/>
          </a:xfrm>
          <a:prstGeom prst="rect">
            <a:avLst/>
          </a:prstGeom>
          <a:noFill/>
        </p:spPr>
        <p:txBody>
          <a:bodyPr wrap="square" rtlCol="0">
            <a:spAutoFit/>
          </a:bodyPr>
          <a:lstStyle/>
          <a:p>
            <a:r>
              <a:rPr lang="en-US" altLang="ja-JP" sz="1400" dirty="0" smtClean="0">
                <a:solidFill>
                  <a:srgbClr val="000000"/>
                </a:solidFill>
              </a:rPr>
              <a:t>Big Data Mining </a:t>
            </a:r>
            <a:endParaRPr lang="ja-JP" altLang="en-US" sz="1400" dirty="0">
              <a:solidFill>
                <a:srgbClr val="000000"/>
              </a:solidFill>
            </a:endParaRPr>
          </a:p>
        </p:txBody>
      </p:sp>
      <p:sp>
        <p:nvSpPr>
          <p:cNvPr id="50" name="object 15"/>
          <p:cNvSpPr txBox="1">
            <a:spLocks noGrp="1"/>
          </p:cNvSpPr>
          <p:nvPr>
            <p:ph type="sldNum" sz="quarter" idx="4294967295"/>
          </p:nvPr>
        </p:nvSpPr>
        <p:spPr>
          <a:xfrm>
            <a:off x="4427984" y="6639163"/>
            <a:ext cx="720080" cy="246221"/>
          </a:xfrm>
          <a:prstGeom prst="rect">
            <a:avLst/>
          </a:prstGeom>
        </p:spPr>
        <p:txBody>
          <a:bodyPr vert="horz" wrap="square" lIns="0" tIns="0" rIns="0" bIns="0" rtlCol="0">
            <a:spAutoFit/>
          </a:bodyPr>
          <a:lstStyle/>
          <a:p>
            <a:pPr marL="92423"/>
            <a:fld id="{81D60167-4931-47E6-BA6A-407CBD079E47}" type="slidenum">
              <a:rPr sz="1600" b="1" dirty="0">
                <a:latin typeface="Arial"/>
                <a:cs typeface="Arial"/>
              </a:rPr>
              <a:pPr marL="92423"/>
              <a:t>8</a:t>
            </a:fld>
            <a:endParaRPr sz="1600" dirty="0">
              <a:latin typeface="Arial"/>
              <a:cs typeface="Arial"/>
            </a:endParaRPr>
          </a:p>
        </p:txBody>
      </p:sp>
      <p:sp>
        <p:nvSpPr>
          <p:cNvPr id="41" name="Text Box 13"/>
          <p:cNvSpPr txBox="1">
            <a:spLocks noChangeArrowheads="1"/>
          </p:cNvSpPr>
          <p:nvPr/>
        </p:nvSpPr>
        <p:spPr bwMode="auto">
          <a:xfrm rot="10800000">
            <a:off x="6442663" y="3881815"/>
            <a:ext cx="554488" cy="93151"/>
          </a:xfrm>
          <a:prstGeom prst="rect">
            <a:avLst/>
          </a:prstGeom>
          <a:noFill/>
          <a:ln w="9525">
            <a:noFill/>
            <a:miter lim="800000"/>
            <a:headEnd/>
            <a:tailEnd/>
          </a:ln>
          <a:effectLst/>
        </p:spPr>
        <p:txBody>
          <a:bodyPr vert="eaVert" wrap="none">
            <a:spAutoFit/>
          </a:bodyPr>
          <a:lstStyle/>
          <a:p>
            <a:endParaRPr lang="ja-JP" altLang="en-US" sz="2400" dirty="0">
              <a:solidFill>
                <a:srgbClr val="000000"/>
              </a:solidFill>
              <a:latin typeface="Arial" charset="0"/>
            </a:endParaRPr>
          </a:p>
        </p:txBody>
      </p:sp>
      <p:sp>
        <p:nvSpPr>
          <p:cNvPr id="53"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
        <p:nvSpPr>
          <p:cNvPr id="54" name="Rectangle 5"/>
          <p:cNvSpPr>
            <a:spLocks noGrp="1" noChangeArrowheads="1"/>
          </p:cNvSpPr>
          <p:nvPr>
            <p:ph type="ftr" sz="quarter" idx="3"/>
          </p:nvPr>
        </p:nvSpPr>
        <p:spPr bwMode="auto">
          <a:xfrm>
            <a:off x="5486400"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55" name="Oval 8"/>
          <p:cNvSpPr>
            <a:spLocks noChangeArrowheads="1"/>
          </p:cNvSpPr>
          <p:nvPr/>
        </p:nvSpPr>
        <p:spPr bwMode="auto">
          <a:xfrm>
            <a:off x="2856862" y="5191585"/>
            <a:ext cx="3515338" cy="872093"/>
          </a:xfrm>
          <a:prstGeom prst="ellipse">
            <a:avLst/>
          </a:prstGeom>
          <a:solidFill>
            <a:srgbClr val="FF9933">
              <a:alpha val="49000"/>
            </a:srgbClr>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Remote Sensing </a:t>
            </a:r>
            <a:endParaRPr lang="en-US" altLang="ja-JP" sz="2000" dirty="0" smtClean="0">
              <a:solidFill>
                <a:srgbClr val="000000"/>
              </a:solidFill>
              <a:latin typeface="Arial" charset="0"/>
            </a:endParaRPr>
          </a:p>
          <a:p>
            <a:pPr algn="ctr"/>
            <a:r>
              <a:rPr lang="en-US" altLang="ja-JP" sz="2000" dirty="0" smtClean="0">
                <a:solidFill>
                  <a:srgbClr val="000000"/>
                </a:solidFill>
                <a:latin typeface="Arial" charset="0"/>
              </a:rPr>
              <a:t>&amp; Controlling </a:t>
            </a:r>
            <a:r>
              <a:rPr lang="en-US" altLang="ja-JP" sz="2000" dirty="0">
                <a:solidFill>
                  <a:srgbClr val="000000"/>
                </a:solidFill>
                <a:latin typeface="Arial" charset="0"/>
              </a:rPr>
              <a:t>Mobile Robots </a:t>
            </a:r>
            <a:endParaRPr lang="ja-JP" altLang="en-US" sz="2000" dirty="0">
              <a:solidFill>
                <a:srgbClr val="000000"/>
              </a:solidFill>
              <a:latin typeface="Arial" charset="0"/>
            </a:endParaRPr>
          </a:p>
        </p:txBody>
      </p:sp>
      <p:sp>
        <p:nvSpPr>
          <p:cNvPr id="56" name="Oval 8"/>
          <p:cNvSpPr>
            <a:spLocks noChangeArrowheads="1"/>
          </p:cNvSpPr>
          <p:nvPr/>
        </p:nvSpPr>
        <p:spPr bwMode="auto">
          <a:xfrm>
            <a:off x="4427984" y="4543514"/>
            <a:ext cx="3267128" cy="757694"/>
          </a:xfrm>
          <a:prstGeom prst="ellipse">
            <a:avLst/>
          </a:prstGeom>
          <a:solidFill>
            <a:srgbClr val="FF9933">
              <a:alpha val="28000"/>
            </a:srgbClr>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Disaster Analysis </a:t>
            </a:r>
            <a:endParaRPr lang="en-US" altLang="ja-JP" sz="2000" dirty="0" smtClean="0">
              <a:solidFill>
                <a:srgbClr val="000000"/>
              </a:solidFill>
              <a:latin typeface="Arial" charset="0"/>
            </a:endParaRPr>
          </a:p>
          <a:p>
            <a:pPr algn="ctr"/>
            <a:r>
              <a:rPr lang="en-US" altLang="ja-JP" sz="2000" dirty="0" smtClean="0">
                <a:solidFill>
                  <a:srgbClr val="000000"/>
                </a:solidFill>
                <a:latin typeface="Arial" charset="0"/>
              </a:rPr>
              <a:t>&amp; Prevention</a:t>
            </a:r>
            <a:endParaRPr lang="ja-JP" altLang="en-US" sz="2000" dirty="0">
              <a:solidFill>
                <a:srgbClr val="000000"/>
              </a:solidFill>
              <a:latin typeface="Arial" charset="0"/>
            </a:endParaRPr>
          </a:p>
        </p:txBody>
      </p:sp>
      <p:sp>
        <p:nvSpPr>
          <p:cNvPr id="57" name="Oval 8"/>
          <p:cNvSpPr>
            <a:spLocks noChangeArrowheads="1"/>
          </p:cNvSpPr>
          <p:nvPr/>
        </p:nvSpPr>
        <p:spPr bwMode="auto">
          <a:xfrm>
            <a:off x="5228456" y="4005064"/>
            <a:ext cx="3267128" cy="757694"/>
          </a:xfrm>
          <a:prstGeom prst="ellipse">
            <a:avLst/>
          </a:prstGeom>
          <a:solidFill>
            <a:srgbClr val="FF9933">
              <a:alpha val="34000"/>
            </a:srgbClr>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Remote </a:t>
            </a:r>
            <a:r>
              <a:rPr lang="en-US" altLang="ja-JP" sz="2000" dirty="0" err="1" smtClean="0">
                <a:solidFill>
                  <a:srgbClr val="000000"/>
                </a:solidFill>
                <a:latin typeface="Arial" charset="0"/>
              </a:rPr>
              <a:t>Diagnosi</a:t>
            </a:r>
            <a:endParaRPr lang="en-US" altLang="ja-JP" sz="2000" dirty="0" smtClean="0">
              <a:solidFill>
                <a:srgbClr val="000000"/>
              </a:solidFill>
              <a:latin typeface="Arial" charset="0"/>
            </a:endParaRPr>
          </a:p>
          <a:p>
            <a:pPr algn="ctr"/>
            <a:r>
              <a:rPr lang="en-US" altLang="ja-JP" sz="2000" dirty="0" smtClean="0">
                <a:solidFill>
                  <a:srgbClr val="000000"/>
                </a:solidFill>
                <a:latin typeface="Arial" charset="0"/>
              </a:rPr>
              <a:t>s </a:t>
            </a:r>
            <a:r>
              <a:rPr lang="en-US" altLang="ja-JP" sz="2000" dirty="0">
                <a:solidFill>
                  <a:srgbClr val="000000"/>
                </a:solidFill>
                <a:latin typeface="Arial" charset="0"/>
              </a:rPr>
              <a:t>of Infra(bridge/</a:t>
            </a:r>
            <a:r>
              <a:rPr lang="en-US" altLang="ja-JP" sz="2000" dirty="0" err="1">
                <a:solidFill>
                  <a:srgbClr val="000000"/>
                </a:solidFill>
                <a:latin typeface="Arial" charset="0"/>
              </a:rPr>
              <a:t>bldg</a:t>
            </a:r>
            <a:r>
              <a:rPr lang="en-US" altLang="ja-JP" sz="2000" dirty="0">
                <a:solidFill>
                  <a:srgbClr val="000000"/>
                </a:solidFill>
                <a:latin typeface="Arial" charset="0"/>
              </a:rPr>
              <a:t>/train)</a:t>
            </a:r>
          </a:p>
        </p:txBody>
      </p:sp>
      <p:grpSp>
        <p:nvGrpSpPr>
          <p:cNvPr id="52" name="Group 11"/>
          <p:cNvGrpSpPr>
            <a:grpSpLocks/>
          </p:cNvGrpSpPr>
          <p:nvPr/>
        </p:nvGrpSpPr>
        <p:grpSpPr bwMode="auto">
          <a:xfrm rot="17124177">
            <a:off x="6310897" y="1935797"/>
            <a:ext cx="1684513" cy="4838232"/>
            <a:chOff x="1076" y="2246"/>
            <a:chExt cx="576" cy="1405"/>
          </a:xfrm>
          <a:solidFill>
            <a:srgbClr val="FFCCFF">
              <a:alpha val="55000"/>
            </a:srgbClr>
          </a:solidFill>
        </p:grpSpPr>
        <p:sp>
          <p:nvSpPr>
            <p:cNvPr id="58" name="Oval 12"/>
            <p:cNvSpPr>
              <a:spLocks noChangeArrowheads="1"/>
            </p:cNvSpPr>
            <p:nvPr/>
          </p:nvSpPr>
          <p:spPr bwMode="auto">
            <a:xfrm rot="18531094">
              <a:off x="661" y="2661"/>
              <a:ext cx="1405" cy="576"/>
            </a:xfrm>
            <a:prstGeom prst="ellipse">
              <a:avLst/>
            </a:prstGeom>
            <a:grpFill/>
            <a:ln w="9525">
              <a:solidFill>
                <a:schemeClr val="tx1"/>
              </a:solidFill>
              <a:round/>
              <a:headEnd/>
              <a:tailEnd/>
            </a:ln>
            <a:effectLst/>
          </p:spPr>
          <p:txBody>
            <a:bodyPr rot="10800000" wrap="none" anchor="ctr"/>
            <a:lstStyle/>
            <a:p>
              <a:pPr algn="ctr"/>
              <a:endParaRPr lang="ja-JP" altLang="en-US" sz="2800" dirty="0">
                <a:solidFill>
                  <a:srgbClr val="000000"/>
                </a:solidFill>
                <a:latin typeface="Arial" charset="0"/>
              </a:endParaRPr>
            </a:p>
          </p:txBody>
        </p:sp>
        <p:sp>
          <p:nvSpPr>
            <p:cNvPr id="59" name="Text Box 13"/>
            <p:cNvSpPr txBox="1">
              <a:spLocks noChangeArrowheads="1"/>
            </p:cNvSpPr>
            <p:nvPr/>
          </p:nvSpPr>
          <p:spPr bwMode="auto">
            <a:xfrm rot="2392532">
              <a:off x="1141" y="2438"/>
              <a:ext cx="316" cy="1148"/>
            </a:xfrm>
            <a:prstGeom prst="rect">
              <a:avLst/>
            </a:prstGeom>
            <a:noFill/>
            <a:ln w="9525">
              <a:noFill/>
              <a:miter lim="800000"/>
              <a:headEnd/>
              <a:tailEnd/>
            </a:ln>
            <a:effectLst/>
          </p:spPr>
          <p:txBody>
            <a:bodyPr vert="eaVert" wrap="square">
              <a:spAutoFit/>
            </a:bodyPr>
            <a:lstStyle/>
            <a:p>
              <a:r>
                <a:rPr lang="en-US" altLang="ja-JP" sz="2400" dirty="0" err="1" smtClean="0">
                  <a:solidFill>
                    <a:srgbClr val="000000"/>
                  </a:solidFill>
                  <a:latin typeface="Arial" charset="0"/>
                </a:rPr>
                <a:t>QoS</a:t>
              </a:r>
              <a:r>
                <a:rPr lang="en-US" altLang="ja-JP" sz="2400" dirty="0" smtClean="0">
                  <a:solidFill>
                    <a:srgbClr val="000000"/>
                  </a:solidFill>
                  <a:latin typeface="Arial" charset="0"/>
                </a:rPr>
                <a:t> </a:t>
              </a:r>
              <a:r>
                <a:rPr lang="en-US" altLang="ja-JP" sz="2400" dirty="0" smtClean="0">
                  <a:solidFill>
                    <a:srgbClr val="000000"/>
                  </a:solidFill>
                  <a:latin typeface="Arial" charset="0"/>
                </a:rPr>
                <a:t>2; Middle Priority </a:t>
              </a:r>
              <a:r>
                <a:rPr lang="en-US" altLang="ja-JP" sz="2400" dirty="0" smtClean="0">
                  <a:solidFill>
                    <a:srgbClr val="000000"/>
                  </a:solidFill>
                  <a:latin typeface="Arial" charset="0"/>
                </a:rPr>
                <a:t>of </a:t>
              </a:r>
              <a:r>
                <a:rPr lang="en-US" altLang="ja-JP" sz="2400" dirty="0" smtClean="0">
                  <a:solidFill>
                    <a:srgbClr val="000000"/>
                  </a:solidFill>
                  <a:latin typeface="Arial" charset="0"/>
                </a:rPr>
                <a:t>Demand of </a:t>
              </a:r>
              <a:r>
                <a:rPr lang="en-US" altLang="ja-JP" sz="2400" dirty="0" smtClean="0">
                  <a:solidFill>
                    <a:srgbClr val="000000"/>
                  </a:solidFill>
                  <a:latin typeface="Arial" charset="0"/>
                </a:rPr>
                <a:t>Dependability</a:t>
              </a:r>
              <a:endParaRPr lang="ja-JP" altLang="en-US" sz="2400" dirty="0">
                <a:solidFill>
                  <a:srgbClr val="000000"/>
                </a:solidFill>
                <a:latin typeface="Arial" charset="0"/>
              </a:endParaRPr>
            </a:p>
          </p:txBody>
        </p:sp>
      </p:grpSp>
      <p:grpSp>
        <p:nvGrpSpPr>
          <p:cNvPr id="3" name="Group 11"/>
          <p:cNvGrpSpPr>
            <a:grpSpLocks/>
          </p:cNvGrpSpPr>
          <p:nvPr/>
        </p:nvGrpSpPr>
        <p:grpSpPr bwMode="auto">
          <a:xfrm rot="17124177">
            <a:off x="4594765" y="-545807"/>
            <a:ext cx="1684521" cy="5895409"/>
            <a:chOff x="1559" y="1423"/>
            <a:chExt cx="576" cy="1712"/>
          </a:xfrm>
          <a:solidFill>
            <a:srgbClr val="FFCCFF">
              <a:alpha val="55000"/>
            </a:srgbClr>
          </a:solidFill>
        </p:grpSpPr>
        <p:sp>
          <p:nvSpPr>
            <p:cNvPr id="31" name="Oval 12"/>
            <p:cNvSpPr>
              <a:spLocks noChangeArrowheads="1"/>
            </p:cNvSpPr>
            <p:nvPr/>
          </p:nvSpPr>
          <p:spPr bwMode="auto">
            <a:xfrm rot="16200000">
              <a:off x="991" y="1991"/>
              <a:ext cx="1712" cy="576"/>
            </a:xfrm>
            <a:prstGeom prst="ellipse">
              <a:avLst/>
            </a:prstGeom>
            <a:grpFill/>
            <a:ln w="9525">
              <a:solidFill>
                <a:schemeClr val="tx1"/>
              </a:solidFill>
              <a:round/>
              <a:headEnd/>
              <a:tailEnd/>
            </a:ln>
            <a:effectLst/>
          </p:spPr>
          <p:txBody>
            <a:bodyPr rot="10800000" wrap="none" anchor="ctr"/>
            <a:lstStyle/>
            <a:p>
              <a:pPr algn="ctr"/>
              <a:endParaRPr lang="ja-JP" altLang="en-US" sz="2800" dirty="0">
                <a:solidFill>
                  <a:srgbClr val="000000"/>
                </a:solidFill>
                <a:latin typeface="Arial" charset="0"/>
              </a:endParaRPr>
            </a:p>
          </p:txBody>
        </p:sp>
        <p:sp>
          <p:nvSpPr>
            <p:cNvPr id="32" name="Text Box 13"/>
            <p:cNvSpPr txBox="1">
              <a:spLocks noChangeArrowheads="1"/>
            </p:cNvSpPr>
            <p:nvPr/>
          </p:nvSpPr>
          <p:spPr bwMode="auto">
            <a:xfrm>
              <a:off x="1674" y="1600"/>
              <a:ext cx="316" cy="1398"/>
            </a:xfrm>
            <a:prstGeom prst="rect">
              <a:avLst/>
            </a:prstGeom>
            <a:grpFill/>
            <a:ln w="9525">
              <a:noFill/>
              <a:miter lim="800000"/>
              <a:headEnd/>
              <a:tailEnd/>
            </a:ln>
            <a:effectLst/>
          </p:spPr>
          <p:txBody>
            <a:bodyPr vert="eaVert" wrap="none">
              <a:spAutoFit/>
            </a:bodyPr>
            <a:lstStyle/>
            <a:p>
              <a:r>
                <a:rPr lang="en-US" altLang="ja-JP" sz="2400" dirty="0" err="1" smtClean="0">
                  <a:solidFill>
                    <a:srgbClr val="000000"/>
                  </a:solidFill>
                  <a:latin typeface="Arial" charset="0"/>
                </a:rPr>
                <a:t>QoS</a:t>
              </a:r>
              <a:r>
                <a:rPr lang="en-US" altLang="ja-JP" sz="2400" dirty="0" smtClean="0">
                  <a:solidFill>
                    <a:srgbClr val="000000"/>
                  </a:solidFill>
                  <a:latin typeface="Arial" charset="0"/>
                </a:rPr>
                <a:t> 1; Highest Priority of Demand</a:t>
              </a:r>
            </a:p>
            <a:p>
              <a:r>
                <a:rPr lang="en-US" altLang="ja-JP" sz="2400" dirty="0" smtClean="0">
                  <a:solidFill>
                    <a:srgbClr val="000000"/>
                  </a:solidFill>
                  <a:latin typeface="Arial" charset="0"/>
                </a:rPr>
                <a:t>of Dependability</a:t>
              </a:r>
              <a:endParaRPr lang="ja-JP" altLang="en-US" sz="2400" dirty="0">
                <a:solidFill>
                  <a:srgbClr val="000000"/>
                </a:solidFill>
                <a:latin typeface="Arial" charset="0"/>
              </a:endParaRPr>
            </a:p>
          </p:txBody>
        </p:sp>
      </p:grpSp>
    </p:spTree>
    <p:extLst>
      <p:ext uri="{BB962C8B-B14F-4D97-AF65-F5344CB8AC3E}">
        <p14:creationId xmlns:p14="http://schemas.microsoft.com/office/powerpoint/2010/main" val="24454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strips(downLeft)">
                                      <p:cBhvr>
                                        <p:cTn id="17" dur="500"/>
                                        <p:tgtEl>
                                          <p:spTgt spid="42"/>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strips(downLeft)">
                                      <p:cBhvr>
                                        <p:cTn id="20" dur="500"/>
                                        <p:tgtEl>
                                          <p:spTgt spid="43"/>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strips(downLeft)">
                                      <p:cBhvr>
                                        <p:cTn id="25" dur="500"/>
                                        <p:tgtEl>
                                          <p:spTgt spid="44"/>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45"/>
                                        </p:tgtEl>
                                        <p:attrNameLst>
                                          <p:attrName>style.visibility</p:attrName>
                                        </p:attrNameLst>
                                      </p:cBhvr>
                                      <p:to>
                                        <p:strVal val="visible"/>
                                      </p:to>
                                    </p:set>
                                    <p:animEffect transition="in" filter="strips(downLeft)">
                                      <p:cBhvr>
                                        <p:cTn id="28" dur="500"/>
                                        <p:tgtEl>
                                          <p:spTgt spid="45"/>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strips(downLeft)">
                                      <p:cBhvr>
                                        <p:cTn id="33" dur="500"/>
                                        <p:tgtEl>
                                          <p:spTgt spid="46"/>
                                        </p:tgtEl>
                                      </p:cBhvr>
                                    </p:animEffect>
                                  </p:childTnLst>
                                </p:cTn>
                              </p:par>
                              <p:par>
                                <p:cTn id="34" presetID="18" presetClass="entr" presetSubtype="12" fill="hold" grpId="0" nodeType="with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strips(downLeft)">
                                      <p:cBhvr>
                                        <p:cTn id="36" dur="500"/>
                                        <p:tgtEl>
                                          <p:spTgt spid="47"/>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grpId="0" nodeType="clickEffect">
                                  <p:stCondLst>
                                    <p:cond delay="0"/>
                                  </p:stCondLst>
                                  <p:childTnLst>
                                    <p:set>
                                      <p:cBhvr>
                                        <p:cTn id="40" dur="1" fill="hold">
                                          <p:stCondLst>
                                            <p:cond delay="0"/>
                                          </p:stCondLst>
                                        </p:cTn>
                                        <p:tgtEl>
                                          <p:spTgt spid="48"/>
                                        </p:tgtEl>
                                        <p:attrNameLst>
                                          <p:attrName>style.visibility</p:attrName>
                                        </p:attrNameLst>
                                      </p:cBhvr>
                                      <p:to>
                                        <p:strVal val="visible"/>
                                      </p:to>
                                    </p:set>
                                    <p:animEffect transition="in" filter="strips(downLeft)">
                                      <p:cBhvr>
                                        <p:cTn id="41" dur="500"/>
                                        <p:tgtEl>
                                          <p:spTgt spid="48"/>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strips(downLeft)">
                                      <p:cBhvr>
                                        <p:cTn id="44" dur="500"/>
                                        <p:tgtEl>
                                          <p:spTgt spid="4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fade">
                                      <p:cBhvr>
                                        <p:cTn id="49"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p:bldP spid="44" grpId="0" animBg="1"/>
      <p:bldP spid="45" grpId="0"/>
      <p:bldP spid="46" grpId="0" animBg="1"/>
      <p:bldP spid="47" grpId="0"/>
      <p:bldP spid="48" grpId="0" animBg="1"/>
      <p:bldP spid="4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0"/>
            <a:ext cx="9144000" cy="510952"/>
          </a:xfrm>
        </p:spPr>
        <p:txBody>
          <a:bodyPr/>
          <a:lstStyle/>
          <a:p>
            <a:r>
              <a:rPr kumimoji="1" lang="en-US" altLang="ja-JP" dirty="0" smtClean="0"/>
              <a:t>Three Classes of Focused </a:t>
            </a:r>
            <a:r>
              <a:rPr kumimoji="1" lang="en-US" altLang="ja-JP" dirty="0" smtClean="0"/>
              <a:t>Potential Applications</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smtClean="0"/>
              <a:t>Slide </a:t>
            </a:r>
            <a:fld id="{F80C6039-A5FA-4F5B-9853-58798A63706D}" type="slidenum">
              <a:rPr lang="en-US" altLang="ja-JP" smtClean="0"/>
              <a:pPr/>
              <a:t>9</a:t>
            </a:fld>
            <a:endParaRPr lang="en-US" altLang="ja-JP" dirty="0"/>
          </a:p>
        </p:txBody>
      </p:sp>
      <p:sp>
        <p:nvSpPr>
          <p:cNvPr id="5" name="フッター プレースホルダー 4"/>
          <p:cNvSpPr>
            <a:spLocks noGrp="1"/>
          </p:cNvSpPr>
          <p:nvPr>
            <p:ph type="ftr" sz="quarter" idx="3"/>
          </p:nvPr>
        </p:nvSpPr>
        <p:spPr/>
        <p:txBody>
          <a:bodyPr/>
          <a:lstStyle/>
          <a:p>
            <a:r>
              <a:rPr lang="en-US" altLang="ja-JP" smtClean="0"/>
              <a:t>Jussi Haapola(CWC/UoO)</a:t>
            </a:r>
            <a:endParaRPr lang="en-US" altLang="ja-JP" dirty="0"/>
          </a:p>
        </p:txBody>
      </p:sp>
      <p:sp>
        <p:nvSpPr>
          <p:cNvPr id="6" name="正方形/長方形 5"/>
          <p:cNvSpPr/>
          <p:nvPr/>
        </p:nvSpPr>
        <p:spPr>
          <a:xfrm>
            <a:off x="179512" y="1985059"/>
            <a:ext cx="8820472" cy="4324261"/>
          </a:xfrm>
          <a:prstGeom prst="rect">
            <a:avLst/>
          </a:prstGeom>
        </p:spPr>
        <p:txBody>
          <a:bodyPr wrap="square">
            <a:spAutoFit/>
          </a:bodyPr>
          <a:lstStyle/>
          <a:p>
            <a:pPr>
              <a:lnSpc>
                <a:spcPts val="2200"/>
              </a:lnSpc>
            </a:pPr>
            <a:r>
              <a:rPr lang="en-US" altLang="ja-JP" sz="2400" b="1" dirty="0" err="1" smtClean="0">
                <a:solidFill>
                  <a:srgbClr val="FF0000"/>
                </a:solidFill>
              </a:rPr>
              <a:t>QoS</a:t>
            </a:r>
            <a:r>
              <a:rPr lang="en-US" altLang="ja-JP" sz="2400" b="1" dirty="0" smtClean="0">
                <a:solidFill>
                  <a:srgbClr val="FF0000"/>
                </a:solidFill>
              </a:rPr>
              <a:t> 1 Class:  Highest Priority Level for Demand of Dependability </a:t>
            </a:r>
            <a:endParaRPr lang="en-US" altLang="ja-JP" sz="2400" b="1" dirty="0">
              <a:solidFill>
                <a:srgbClr val="FF0000"/>
              </a:solidFill>
            </a:endParaRPr>
          </a:p>
          <a:p>
            <a:pPr lvl="1">
              <a:lnSpc>
                <a:spcPts val="2200"/>
              </a:lnSpc>
            </a:pPr>
            <a:r>
              <a:rPr lang="en-US" altLang="ja-JP" sz="2200" dirty="0" smtClean="0">
                <a:solidFill>
                  <a:srgbClr val="FF0000"/>
                </a:solidFill>
              </a:rPr>
              <a:t>1.1Car </a:t>
            </a:r>
            <a:r>
              <a:rPr lang="en-US" altLang="ja-JP" sz="2200" dirty="0">
                <a:solidFill>
                  <a:srgbClr val="FF0000"/>
                </a:solidFill>
              </a:rPr>
              <a:t>Internal </a:t>
            </a:r>
            <a:r>
              <a:rPr lang="en-US" altLang="ja-JP" sz="2200" dirty="0" smtClean="0">
                <a:solidFill>
                  <a:srgbClr val="FF0000"/>
                </a:solidFill>
              </a:rPr>
              <a:t>M2M</a:t>
            </a:r>
            <a:endParaRPr lang="en-US" altLang="ja-JP" sz="2200" dirty="0">
              <a:solidFill>
                <a:srgbClr val="FF0000"/>
              </a:solidFill>
            </a:endParaRPr>
          </a:p>
          <a:p>
            <a:pPr lvl="1">
              <a:lnSpc>
                <a:spcPts val="2200"/>
              </a:lnSpc>
            </a:pPr>
            <a:r>
              <a:rPr lang="en-US" altLang="ja-JP" sz="2200" dirty="0" smtClean="0">
                <a:solidFill>
                  <a:srgbClr val="FF0000"/>
                </a:solidFill>
              </a:rPr>
              <a:t>1.3 </a:t>
            </a:r>
            <a:r>
              <a:rPr lang="en-US" altLang="ja-JP" sz="2200" dirty="0">
                <a:solidFill>
                  <a:srgbClr val="FF0000"/>
                </a:solidFill>
              </a:rPr>
              <a:t>Remote Diagnosis in </a:t>
            </a:r>
            <a:r>
              <a:rPr lang="en-US" altLang="ja-JP" sz="2200" dirty="0" smtClean="0">
                <a:solidFill>
                  <a:srgbClr val="FF0000"/>
                </a:solidFill>
              </a:rPr>
              <a:t>Factory</a:t>
            </a:r>
          </a:p>
          <a:p>
            <a:pPr lvl="1">
              <a:lnSpc>
                <a:spcPts val="2200"/>
              </a:lnSpc>
            </a:pPr>
            <a:r>
              <a:rPr lang="en-US" altLang="ja-JP" sz="2200" dirty="0">
                <a:solidFill>
                  <a:srgbClr val="FF0000"/>
                </a:solidFill>
              </a:rPr>
              <a:t>2.3 Professional </a:t>
            </a:r>
            <a:r>
              <a:rPr lang="en-US" altLang="ja-JP" sz="2200" dirty="0" smtClean="0">
                <a:solidFill>
                  <a:srgbClr val="FF0000"/>
                </a:solidFill>
              </a:rPr>
              <a:t>Medicine</a:t>
            </a:r>
          </a:p>
          <a:p>
            <a:pPr lvl="1">
              <a:lnSpc>
                <a:spcPts val="2200"/>
              </a:lnSpc>
            </a:pPr>
            <a:r>
              <a:rPr lang="en-US" altLang="ja-JP" sz="2200" dirty="0">
                <a:solidFill>
                  <a:srgbClr val="FF0000"/>
                </a:solidFill>
              </a:rPr>
              <a:t>3.2 Public </a:t>
            </a:r>
            <a:r>
              <a:rPr lang="en-US" altLang="ja-JP" sz="2200" dirty="0" smtClean="0">
                <a:solidFill>
                  <a:srgbClr val="FF0000"/>
                </a:solidFill>
              </a:rPr>
              <a:t>Safety</a:t>
            </a:r>
            <a:endParaRPr lang="en-US" altLang="ja-JP" sz="2200" dirty="0">
              <a:solidFill>
                <a:srgbClr val="FF0000"/>
              </a:solidFill>
            </a:endParaRPr>
          </a:p>
          <a:p>
            <a:pPr>
              <a:lnSpc>
                <a:spcPts val="2200"/>
              </a:lnSpc>
            </a:pPr>
            <a:r>
              <a:rPr lang="en-US" altLang="ja-JP" sz="2400" b="1" dirty="0" err="1" smtClean="0"/>
              <a:t>QoS</a:t>
            </a:r>
            <a:r>
              <a:rPr lang="en-US" altLang="ja-JP" sz="2400" b="1" dirty="0" smtClean="0"/>
              <a:t> 2 Class:  Meddle Priority Level for Demand of Dependability</a:t>
            </a:r>
          </a:p>
          <a:p>
            <a:pPr marL="0" lvl="1">
              <a:lnSpc>
                <a:spcPts val="2200"/>
              </a:lnSpc>
            </a:pPr>
            <a:r>
              <a:rPr lang="en-US" altLang="ja-JP" sz="2400" b="1" dirty="0"/>
              <a:t> </a:t>
            </a:r>
            <a:r>
              <a:rPr lang="en-US" altLang="ja-JP" sz="2400" b="1" dirty="0" smtClean="0"/>
              <a:t>     </a:t>
            </a:r>
            <a:r>
              <a:rPr lang="en-US" altLang="ja-JP" sz="2200" dirty="0"/>
              <a:t>1,2 Inter-vehicle </a:t>
            </a:r>
            <a:r>
              <a:rPr lang="en-US" altLang="ja-JP" sz="2200" dirty="0" smtClean="0"/>
              <a:t>M2M</a:t>
            </a:r>
          </a:p>
          <a:p>
            <a:pPr lvl="1">
              <a:lnSpc>
                <a:spcPts val="2200"/>
              </a:lnSpc>
            </a:pPr>
            <a:r>
              <a:rPr lang="en-US" altLang="ja-JP" sz="2200" dirty="0" smtClean="0"/>
              <a:t>2.2 Healthcare</a:t>
            </a:r>
          </a:p>
          <a:p>
            <a:pPr lvl="1">
              <a:lnSpc>
                <a:spcPts val="2200"/>
              </a:lnSpc>
            </a:pPr>
            <a:r>
              <a:rPr lang="en-US" altLang="ja-JP" sz="2200" dirty="0"/>
              <a:t>3.1 Life Line (Water/Gas/Electricity Supply</a:t>
            </a:r>
            <a:r>
              <a:rPr lang="en-US" altLang="ja-JP" sz="2200" dirty="0" smtClean="0"/>
              <a:t>)</a:t>
            </a:r>
          </a:p>
          <a:p>
            <a:pPr lvl="1">
              <a:lnSpc>
                <a:spcPts val="2200"/>
              </a:lnSpc>
            </a:pPr>
            <a:r>
              <a:rPr lang="en-US" altLang="ja-JP" sz="2200" dirty="0"/>
              <a:t>4.1 Remote Diagnosis of Infra(bridge/</a:t>
            </a:r>
            <a:r>
              <a:rPr lang="en-US" altLang="ja-JP" sz="2200" dirty="0" err="1"/>
              <a:t>bldg</a:t>
            </a:r>
            <a:r>
              <a:rPr lang="en-US" altLang="ja-JP" sz="2200" dirty="0"/>
              <a:t>/train)</a:t>
            </a:r>
          </a:p>
          <a:p>
            <a:pPr>
              <a:lnSpc>
                <a:spcPts val="2200"/>
              </a:lnSpc>
            </a:pPr>
            <a:r>
              <a:rPr lang="en-US" altLang="ja-JP" sz="2400" b="1" dirty="0" err="1" smtClean="0"/>
              <a:t>QoS</a:t>
            </a:r>
            <a:r>
              <a:rPr lang="en-US" altLang="ja-JP" sz="2400" b="1" dirty="0" smtClean="0"/>
              <a:t> 3 Class:  Low Priority Level for Demand of Dependability</a:t>
            </a:r>
            <a:endParaRPr lang="en-US" altLang="ja-JP" sz="2400" b="1" dirty="0"/>
          </a:p>
          <a:p>
            <a:pPr lvl="1">
              <a:lnSpc>
                <a:spcPts val="2200"/>
              </a:lnSpc>
            </a:pPr>
            <a:r>
              <a:rPr lang="en-US" altLang="ja-JP" sz="2200" dirty="0" smtClean="0"/>
              <a:t>2.1 </a:t>
            </a:r>
            <a:r>
              <a:rPr lang="en-US" altLang="ja-JP" sz="2200" dirty="0"/>
              <a:t>Wellness, Wellbeing</a:t>
            </a:r>
            <a:endParaRPr lang="en-US" altLang="ja-JP" sz="2200" dirty="0" smtClean="0"/>
          </a:p>
          <a:p>
            <a:pPr lvl="1">
              <a:lnSpc>
                <a:spcPts val="2200"/>
              </a:lnSpc>
            </a:pPr>
            <a:r>
              <a:rPr lang="en-US" altLang="ja-JP" sz="2200" dirty="0" smtClean="0"/>
              <a:t>3.3 </a:t>
            </a:r>
            <a:r>
              <a:rPr lang="en-US" altLang="ja-JP" sz="2200" dirty="0"/>
              <a:t>Government System</a:t>
            </a:r>
          </a:p>
          <a:p>
            <a:pPr lvl="1">
              <a:lnSpc>
                <a:spcPts val="2200"/>
              </a:lnSpc>
            </a:pPr>
            <a:r>
              <a:rPr lang="en-US" altLang="ja-JP" sz="2200" dirty="0" smtClean="0"/>
              <a:t>4.2 </a:t>
            </a:r>
            <a:r>
              <a:rPr lang="en-US" altLang="ja-JP" sz="2200" dirty="0"/>
              <a:t>Remote Sensing and </a:t>
            </a:r>
            <a:r>
              <a:rPr lang="en-US" altLang="ja-JP" sz="2200" dirty="0" smtClean="0"/>
              <a:t>Controlling </a:t>
            </a:r>
            <a:r>
              <a:rPr lang="en-US" altLang="ja-JP" sz="2200" dirty="0"/>
              <a:t>Mobile Robots  </a:t>
            </a:r>
          </a:p>
          <a:p>
            <a:pPr lvl="1">
              <a:lnSpc>
                <a:spcPts val="2200"/>
              </a:lnSpc>
            </a:pPr>
            <a:r>
              <a:rPr lang="en-US" altLang="ja-JP" sz="2200" dirty="0" smtClean="0"/>
              <a:t>4.3 Disaster </a:t>
            </a:r>
            <a:r>
              <a:rPr lang="en-US" altLang="ja-JP" sz="2200" dirty="0"/>
              <a:t>Analysis and Prevention</a:t>
            </a:r>
          </a:p>
        </p:txBody>
      </p:sp>
      <p:sp>
        <p:nvSpPr>
          <p:cNvPr id="8" name="テキスト ボックス 7"/>
          <p:cNvSpPr txBox="1"/>
          <p:nvPr/>
        </p:nvSpPr>
        <p:spPr>
          <a:xfrm>
            <a:off x="899592" y="1196752"/>
            <a:ext cx="7344816" cy="707886"/>
          </a:xfrm>
          <a:prstGeom prst="rect">
            <a:avLst/>
          </a:prstGeom>
          <a:noFill/>
        </p:spPr>
        <p:txBody>
          <a:bodyPr wrap="square" rtlCol="0">
            <a:spAutoFit/>
          </a:bodyPr>
          <a:lstStyle/>
          <a:p>
            <a:r>
              <a:rPr kumimoji="1" lang="en-US" altLang="ja-JP" sz="2000" dirty="0" smtClean="0"/>
              <a:t>We have </a:t>
            </a:r>
            <a:r>
              <a:rPr kumimoji="1" lang="en-US" altLang="ja-JP" sz="2000" dirty="0" smtClean="0"/>
              <a:t>classified focused </a:t>
            </a:r>
            <a:r>
              <a:rPr kumimoji="1" lang="en-US" altLang="ja-JP" sz="2000" dirty="0" smtClean="0"/>
              <a:t>potential </a:t>
            </a:r>
            <a:r>
              <a:rPr kumimoji="1" lang="en-US" altLang="ja-JP" sz="2000" dirty="0" smtClean="0"/>
              <a:t>applications into three classes </a:t>
            </a:r>
            <a:r>
              <a:rPr kumimoji="1" lang="en-US" altLang="ja-JP" sz="2000" dirty="0" smtClean="0"/>
              <a:t>according to demands </a:t>
            </a:r>
            <a:r>
              <a:rPr kumimoji="1" lang="en-US" altLang="ja-JP" sz="2000" dirty="0" smtClean="0"/>
              <a:t>of dependability.</a:t>
            </a:r>
            <a:endParaRPr kumimoji="1" lang="ja-JP" altLang="en-US" sz="2000" dirty="0"/>
          </a:p>
        </p:txBody>
      </p:sp>
      <p:sp>
        <p:nvSpPr>
          <p:cNvPr id="9"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Tree>
    <p:extLst>
      <p:ext uri="{BB962C8B-B14F-4D97-AF65-F5344CB8AC3E}">
        <p14:creationId xmlns:p14="http://schemas.microsoft.com/office/powerpoint/2010/main" val="1625874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3990</TotalTime>
  <Words>905</Words>
  <Application>Microsoft Office PowerPoint</Application>
  <PresentationFormat>画面に合わせる (4:3)</PresentationFormat>
  <Paragraphs>178</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PowerPoint プレゼンテーション</vt:lpstr>
      <vt:lpstr>IEEE 802.15 IG DEP   Scope and Focused Applications with Different QoS Levels  Ryuji Kohno (Yokohama National University/CWC-Nippon Co.)  RAtlanta, GA, USA January 20th, 2016</vt:lpstr>
      <vt:lpstr>Summary of Requirements</vt:lpstr>
      <vt:lpstr>Summary of Requirements (cont.)</vt:lpstr>
      <vt:lpstr>Summary of Requirements (cont.)</vt:lpstr>
      <vt:lpstr>Proposed applications</vt:lpstr>
      <vt:lpstr>Focused Potential Applications</vt:lpstr>
      <vt:lpstr>PowerPoint プレゼンテーション</vt:lpstr>
      <vt:lpstr>Three Classes of Focused Potential Applications</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72</cp:revision>
  <cp:lastPrinted>2013-04-17T07:57:49Z</cp:lastPrinted>
  <dcterms:created xsi:type="dcterms:W3CDTF">2013-04-16T01:38:08Z</dcterms:created>
  <dcterms:modified xsi:type="dcterms:W3CDTF">2016-01-21T03:14:40Z</dcterms:modified>
</cp:coreProperties>
</file>