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261" r:id="rId4"/>
    <p:sldId id="267" r:id="rId5"/>
    <p:sldId id="262" r:id="rId6"/>
    <p:sldId id="269" r:id="rId7"/>
    <p:sldId id="268" r:id="rId8"/>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1522" y="-57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802.15-16-0101-001-003d_January 2016_Closing_Plenary_Slides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January 2016</a:t>
            </a:r>
            <a:endParaRPr lang="en-US" dirty="0" smtClean="0"/>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a:t>
            </a:r>
            <a:r>
              <a:rPr lang="en-US" sz="1600" dirty="0" smtClean="0">
                <a:solidFill>
                  <a:schemeClr val="tx2"/>
                </a:solidFill>
              </a:rPr>
              <a:t>Atlanta January</a:t>
            </a:r>
            <a:r>
              <a:rPr lang="en-US" sz="1600" dirty="0" smtClean="0">
                <a:solidFill>
                  <a:schemeClr val="tx2"/>
                </a:solidFill>
              </a:rPr>
              <a:t> </a:t>
            </a:r>
            <a:r>
              <a:rPr lang="en-US" sz="1600" dirty="0" smtClean="0"/>
              <a:t>2016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21</a:t>
            </a:r>
            <a:r>
              <a:rPr lang="en-US" sz="1600" dirty="0" smtClean="0">
                <a:solidFill>
                  <a:schemeClr val="tx2"/>
                </a:solidFill>
              </a:rPr>
              <a:t> January 2016</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a:t>
            </a:r>
            <a:r>
              <a:rPr lang="en-US" sz="1600" dirty="0" smtClean="0">
                <a:solidFill>
                  <a:schemeClr val="tx2"/>
                </a:solidFill>
              </a:rPr>
              <a:t>Atlanta </a:t>
            </a:r>
            <a:r>
              <a:rPr lang="en-US" sz="1600" dirty="0" smtClean="0"/>
              <a:t>2016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sz="4400" b="1" dirty="0" smtClean="0">
                <a:solidFill>
                  <a:schemeClr val="tx1"/>
                </a:solidFill>
              </a:rPr>
              <a:t>TG 3d </a:t>
            </a:r>
            <a:r>
              <a:rPr lang="de-DE" sz="4400" b="1" dirty="0" err="1" smtClean="0">
                <a:solidFill>
                  <a:schemeClr val="tx1"/>
                </a:solidFill>
              </a:rPr>
              <a:t>January</a:t>
            </a:r>
            <a:r>
              <a:rPr lang="de-DE" sz="4400" b="1" dirty="0" smtClean="0">
                <a:solidFill>
                  <a:schemeClr val="tx1"/>
                </a:solidFill>
              </a:rPr>
              <a:t> 2016</a:t>
            </a:r>
            <a:r>
              <a:rPr lang="de-DE" sz="4400" b="1" dirty="0" smtClean="0">
                <a:solidFill>
                  <a:schemeClr val="tx1"/>
                </a:solidFill>
              </a:rPr>
              <a:t/>
            </a:r>
            <a:br>
              <a:rPr lang="de-DE" sz="4400" b="1" dirty="0" smtClean="0">
                <a:solidFill>
                  <a:schemeClr val="tx1"/>
                </a:solidFill>
              </a:rPr>
            </a:br>
            <a:r>
              <a:rPr lang="de-DE" sz="4400" b="1" dirty="0" err="1" smtClean="0">
                <a:solidFill>
                  <a:schemeClr val="tx1"/>
                </a:solidFill>
              </a:rPr>
              <a:t>Closing</a:t>
            </a:r>
            <a:r>
              <a:rPr lang="de-DE" sz="4400" b="1" dirty="0" smtClean="0">
                <a:solidFill>
                  <a:schemeClr val="tx1"/>
                </a:solidFill>
              </a:rPr>
              <a:t> Report</a:t>
            </a:r>
            <a:endParaRPr lang="de-DE" sz="4400" b="1" dirty="0">
              <a:solidFill>
                <a:schemeClr val="tx1"/>
              </a:solidFill>
            </a:endParaRPr>
          </a:p>
        </p:txBody>
      </p:sp>
      <p:sp>
        <p:nvSpPr>
          <p:cNvPr id="9" name="Untertitel 8"/>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dirty="0" smtClean="0"/>
              <a:t>January 2016</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5</a:t>
            </a:r>
            <a:r>
              <a:rPr lang="de-DE" sz="2400" dirty="0" smtClean="0"/>
              <a:t> </a:t>
            </a:r>
            <a:r>
              <a:rPr lang="de-DE" sz="2400" dirty="0" err="1" smtClean="0"/>
              <a:t>meetings</a:t>
            </a:r>
            <a:r>
              <a:rPr lang="de-DE" sz="2400" dirty="0" smtClean="0"/>
              <a:t> (</a:t>
            </a:r>
            <a:r>
              <a:rPr lang="de-DE" sz="2400" dirty="0" err="1" smtClean="0"/>
              <a:t>thereof</a:t>
            </a:r>
            <a:r>
              <a:rPr lang="de-DE" sz="2400" dirty="0" smtClean="0"/>
              <a:t> 2 </a:t>
            </a:r>
            <a:r>
              <a:rPr lang="de-DE" sz="2400" dirty="0" err="1" smtClean="0"/>
              <a:t>joint</a:t>
            </a:r>
            <a:r>
              <a:rPr lang="de-DE" sz="2400" dirty="0" smtClean="0"/>
              <a:t> </a:t>
            </a:r>
            <a:r>
              <a:rPr lang="de-DE" sz="2400" dirty="0" err="1" smtClean="0"/>
              <a:t>meetings</a:t>
            </a:r>
            <a:r>
              <a:rPr lang="de-DE" sz="2400" dirty="0" smtClean="0"/>
              <a:t> </a:t>
            </a:r>
            <a:r>
              <a:rPr lang="de-DE" sz="2400" dirty="0" err="1" smtClean="0"/>
              <a:t>with</a:t>
            </a:r>
            <a:r>
              <a:rPr lang="de-DE" sz="2400" dirty="0" smtClean="0"/>
              <a:t> IG </a:t>
            </a:r>
            <a:r>
              <a:rPr lang="de-DE" sz="2400" dirty="0" err="1" smtClean="0"/>
              <a:t>THz</a:t>
            </a:r>
            <a:r>
              <a:rPr lang="de-DE" sz="2400" dirty="0" smtClean="0"/>
              <a:t>)</a:t>
            </a:r>
            <a:endParaRPr lang="de-DE" sz="2400" dirty="0" smtClean="0"/>
          </a:p>
          <a:p>
            <a:r>
              <a:rPr lang="de-DE" sz="2400" dirty="0" smtClean="0"/>
              <a:t>7 </a:t>
            </a:r>
            <a:r>
              <a:rPr lang="de-DE" sz="2400" dirty="0" err="1" smtClean="0"/>
              <a:t>Contributions</a:t>
            </a:r>
            <a:r>
              <a:rPr lang="de-DE" sz="2400" dirty="0" smtClean="0"/>
              <a:t>:</a:t>
            </a:r>
          </a:p>
          <a:p>
            <a:pPr lvl="1"/>
            <a:r>
              <a:rPr lang="en-US" sz="2400" b="1" u="sng" dirty="0" smtClean="0"/>
              <a:t>Contribution #1:</a:t>
            </a:r>
            <a:endParaRPr lang="de-DE" sz="2400" dirty="0" smtClean="0"/>
          </a:p>
          <a:p>
            <a:pPr lvl="2"/>
            <a:r>
              <a:rPr lang="en-US" sz="1800" dirty="0" smtClean="0"/>
              <a:t>Iwao Hosako (NICT), “Comments and Contributions to Documents related to Call for Proposals],” (15-16-0047r00)</a:t>
            </a:r>
            <a:endParaRPr lang="de-DE" sz="1800" dirty="0" smtClean="0"/>
          </a:p>
          <a:p>
            <a:pPr lvl="1"/>
            <a:r>
              <a:rPr lang="en-US" sz="2400" b="1" u="sng" dirty="0" smtClean="0"/>
              <a:t>Contribution </a:t>
            </a:r>
            <a:r>
              <a:rPr lang="en-US" sz="2400" b="1" u="sng" dirty="0" smtClean="0"/>
              <a:t>#2:</a:t>
            </a:r>
            <a:endParaRPr lang="de-DE" sz="2400" dirty="0" smtClean="0"/>
          </a:p>
          <a:p>
            <a:pPr lvl="2"/>
            <a:r>
              <a:rPr lang="en-US" sz="1800" dirty="0" smtClean="0"/>
              <a:t>Alexander Fricke (TU Braunschweig), “Channel Model for Intra-Device </a:t>
            </a:r>
            <a:r>
              <a:rPr lang="en-US" sz="1800" dirty="0" err="1" smtClean="0"/>
              <a:t>Communicatons</a:t>
            </a:r>
            <a:r>
              <a:rPr lang="en-US" sz="1800" dirty="0" smtClean="0"/>
              <a:t>,” (15-16-0043r00)</a:t>
            </a:r>
            <a:endParaRPr lang="de-DE" sz="1800" dirty="0" smtClean="0"/>
          </a:p>
          <a:p>
            <a:pPr lvl="1"/>
            <a:r>
              <a:rPr lang="en-US" sz="2000" b="1" u="sng" dirty="0" smtClean="0"/>
              <a:t>Contribution </a:t>
            </a:r>
            <a:r>
              <a:rPr lang="en-US" sz="2000" b="1" u="sng" dirty="0" smtClean="0"/>
              <a:t>#3:</a:t>
            </a:r>
            <a:endParaRPr lang="de-DE" sz="2000" dirty="0" smtClean="0"/>
          </a:p>
          <a:p>
            <a:pPr lvl="2"/>
            <a:r>
              <a:rPr lang="en-US" sz="1600" dirty="0" smtClean="0"/>
              <a:t>Alexander Fricke (TU Braunschweig), “Channel Model for Intra-Device Communications Text Proposals,” (15-16-0081r00)</a:t>
            </a:r>
            <a:endParaRPr lang="de-DE" sz="1600" dirty="0" smtClean="0"/>
          </a:p>
          <a:p>
            <a:pPr lvl="1">
              <a:buNone/>
            </a:pPr>
            <a:endParaRPr lang="de-DE" sz="2000" dirty="0" smtClean="0"/>
          </a:p>
          <a:p>
            <a:pPr lvl="1"/>
            <a:endParaRPr lang="de-DE" sz="2000" dirty="0" smtClean="0"/>
          </a:p>
          <a:p>
            <a:endParaRPr lang="de-DE" sz="2400" dirty="0"/>
          </a:p>
        </p:txBody>
      </p:sp>
      <p:sp>
        <p:nvSpPr>
          <p:cNvPr id="2" name="Datumsplatzhalter 1"/>
          <p:cNvSpPr>
            <a:spLocks noGrp="1"/>
          </p:cNvSpPr>
          <p:nvPr>
            <p:ph type="dt" sz="half" idx="10"/>
          </p:nvPr>
        </p:nvSpPr>
        <p:spPr/>
        <p:txBody>
          <a:bodyPr/>
          <a:lstStyle/>
          <a:p>
            <a:r>
              <a:rPr lang="en-US" dirty="0" smtClean="0"/>
              <a:t>January </a:t>
            </a:r>
            <a:r>
              <a:rPr lang="en-US" dirty="0" smtClean="0"/>
              <a:t>2016</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Contributions</a:t>
            </a:r>
            <a:r>
              <a:rPr lang="de-DE" dirty="0" smtClean="0"/>
              <a:t> </a:t>
            </a:r>
            <a:r>
              <a:rPr lang="de-DE" dirty="0" err="1" smtClean="0"/>
              <a:t>contd</a:t>
            </a:r>
            <a:r>
              <a:rPr lang="de-DE" dirty="0" smtClean="0"/>
              <a:t>.</a:t>
            </a:r>
            <a:endParaRPr lang="de-DE" dirty="0"/>
          </a:p>
        </p:txBody>
      </p:sp>
      <p:sp>
        <p:nvSpPr>
          <p:cNvPr id="3" name="Inhaltsplatzhalter 2"/>
          <p:cNvSpPr>
            <a:spLocks noGrp="1"/>
          </p:cNvSpPr>
          <p:nvPr>
            <p:ph idx="1"/>
          </p:nvPr>
        </p:nvSpPr>
        <p:spPr>
          <a:xfrm>
            <a:off x="685800" y="1722120"/>
            <a:ext cx="7772400" cy="4114800"/>
          </a:xfrm>
        </p:spPr>
        <p:txBody>
          <a:bodyPr/>
          <a:lstStyle/>
          <a:p>
            <a:pPr lvl="1"/>
            <a:r>
              <a:rPr lang="en-US" sz="2400" b="1" u="sng" dirty="0" smtClean="0"/>
              <a:t>Contribution #4:</a:t>
            </a:r>
            <a:endParaRPr lang="de-DE" sz="2400" dirty="0" smtClean="0"/>
          </a:p>
          <a:p>
            <a:pPr lvl="2"/>
            <a:r>
              <a:rPr lang="en-US" sz="1800" dirty="0" smtClean="0"/>
              <a:t>Iwao Hosako (NICT), “Information on WRC-19 agenda item 1.15,” (15-16-0076r01)</a:t>
            </a:r>
            <a:endParaRPr lang="de-DE" sz="1800" dirty="0" smtClean="0"/>
          </a:p>
          <a:p>
            <a:pPr lvl="1"/>
            <a:r>
              <a:rPr lang="en-US" sz="2400" b="1" u="sng" dirty="0" smtClean="0"/>
              <a:t>Contribution </a:t>
            </a:r>
            <a:r>
              <a:rPr lang="en-US" sz="2400" b="1" u="sng" dirty="0" smtClean="0"/>
              <a:t>#5:</a:t>
            </a:r>
            <a:endParaRPr lang="de-DE" sz="2400" dirty="0" smtClean="0"/>
          </a:p>
          <a:p>
            <a:pPr lvl="2"/>
            <a:r>
              <a:rPr lang="en-US" sz="1800" dirty="0" smtClean="0"/>
              <a:t>Thomas Kuerner (TU-Braunschweig), “Contribution from </a:t>
            </a:r>
            <a:r>
              <a:rPr lang="en-US" sz="1800" dirty="0" err="1" smtClean="0"/>
              <a:t>iBROW</a:t>
            </a:r>
            <a:r>
              <a:rPr lang="en-US" sz="1800" dirty="0" smtClean="0"/>
              <a:t> on the </a:t>
            </a:r>
            <a:r>
              <a:rPr lang="en-US" sz="1800" dirty="0" err="1" smtClean="0"/>
              <a:t>CfC</a:t>
            </a:r>
            <a:r>
              <a:rPr lang="en-US" sz="1800" dirty="0" smtClean="0"/>
              <a:t> to ITU-R Liaison Statement,” (15-16-0034r00)</a:t>
            </a:r>
            <a:endParaRPr lang="de-DE" sz="1800" dirty="0" smtClean="0"/>
          </a:p>
          <a:p>
            <a:pPr lvl="1"/>
            <a:r>
              <a:rPr lang="en-US" sz="2400" b="1" u="sng" dirty="0" smtClean="0"/>
              <a:t>Contribution </a:t>
            </a:r>
            <a:r>
              <a:rPr lang="en-US" sz="2400" b="1" u="sng" dirty="0" smtClean="0"/>
              <a:t>#6:</a:t>
            </a:r>
            <a:endParaRPr lang="de-DE" sz="2400" dirty="0" smtClean="0"/>
          </a:p>
          <a:p>
            <a:pPr lvl="2"/>
            <a:r>
              <a:rPr lang="en-US" sz="1800" dirty="0" smtClean="0"/>
              <a:t>Thomas Kuerner (TU-Braunschweig), “Contribution from TERAPAN on the </a:t>
            </a:r>
            <a:r>
              <a:rPr lang="en-US" sz="1800" dirty="0" err="1" smtClean="0"/>
              <a:t>CfC</a:t>
            </a:r>
            <a:r>
              <a:rPr lang="en-US" sz="1800" dirty="0" smtClean="0"/>
              <a:t> to ITU-R Liaison Statement,” (15-16-0082r00</a:t>
            </a:r>
            <a:r>
              <a:rPr lang="en-US" sz="1800" dirty="0" smtClean="0"/>
              <a:t>)</a:t>
            </a:r>
          </a:p>
          <a:p>
            <a:pPr lvl="1"/>
            <a:r>
              <a:rPr lang="en-US" sz="2000" b="1" u="sng" dirty="0" smtClean="0"/>
              <a:t>Contribution </a:t>
            </a:r>
            <a:r>
              <a:rPr lang="en-US" sz="2000" b="1" u="sng" dirty="0" smtClean="0"/>
              <a:t>#7:</a:t>
            </a:r>
            <a:endParaRPr lang="de-DE" sz="2000" dirty="0" smtClean="0"/>
          </a:p>
          <a:p>
            <a:pPr lvl="2"/>
            <a:r>
              <a:rPr lang="en-US" sz="1600" dirty="0" smtClean="0"/>
              <a:t>Alexander Fricke (TU Braunschweig), </a:t>
            </a:r>
            <a:r>
              <a:rPr lang="en-US" sz="1600" dirty="0" smtClean="0"/>
              <a:t>“Thoughts on Channel Realizations,” </a:t>
            </a:r>
            <a:r>
              <a:rPr lang="en-US" sz="1600" dirty="0" smtClean="0"/>
              <a:t>(</a:t>
            </a:r>
            <a:r>
              <a:rPr lang="en-US" sz="1600" dirty="0" smtClean="0"/>
              <a:t>15-16-0127r01)</a:t>
            </a:r>
            <a:endParaRPr lang="de-DE" sz="1600" dirty="0" smtClean="0"/>
          </a:p>
          <a:p>
            <a:pPr lvl="2"/>
            <a:endParaRPr lang="de-DE" sz="1800" dirty="0" smtClean="0"/>
          </a:p>
          <a:p>
            <a:endParaRPr lang="de-DE" sz="36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January </a:t>
            </a:r>
            <a:r>
              <a:rPr lang="en-US" dirty="0" smtClean="0"/>
              <a:t>2016</a:t>
            </a:r>
            <a:endParaRPr lang="en-US" dirty="0" smtClean="0"/>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Tasks </a:t>
            </a:r>
            <a:r>
              <a:rPr lang="de-DE" dirty="0" err="1" smtClean="0"/>
              <a:t>Completed</a:t>
            </a:r>
            <a:endParaRPr lang="de-DE" dirty="0"/>
          </a:p>
        </p:txBody>
      </p:sp>
      <p:sp>
        <p:nvSpPr>
          <p:cNvPr id="3" name="Inhaltsplatzhalter 2"/>
          <p:cNvSpPr>
            <a:spLocks noGrp="1"/>
          </p:cNvSpPr>
          <p:nvPr>
            <p:ph idx="1"/>
          </p:nvPr>
        </p:nvSpPr>
        <p:spPr>
          <a:xfrm>
            <a:off x="748862" y="1981200"/>
            <a:ext cx="7772400" cy="4114800"/>
          </a:xfrm>
        </p:spPr>
        <p:txBody>
          <a:bodyPr/>
          <a:lstStyle/>
          <a:p>
            <a:r>
              <a:rPr lang="de-DE" sz="2000" dirty="0" smtClean="0"/>
              <a:t>Revision </a:t>
            </a:r>
            <a:r>
              <a:rPr lang="de-DE" sz="2000" dirty="0" smtClean="0"/>
              <a:t>of </a:t>
            </a:r>
            <a:r>
              <a:rPr lang="de-DE" sz="2000" dirty="0" err="1" smtClean="0"/>
              <a:t>Supporting</a:t>
            </a:r>
            <a:r>
              <a:rPr lang="de-DE" sz="2000" dirty="0" smtClean="0"/>
              <a:t> </a:t>
            </a:r>
            <a:r>
              <a:rPr lang="de-DE" sz="2000" dirty="0" err="1" smtClean="0"/>
              <a:t>Documents</a:t>
            </a:r>
            <a:r>
              <a:rPr lang="de-DE" sz="2000" dirty="0" smtClean="0"/>
              <a:t> (</a:t>
            </a:r>
            <a:r>
              <a:rPr lang="de-DE" sz="2000" dirty="0" err="1" smtClean="0"/>
              <a:t>ToDo</a:t>
            </a:r>
            <a:r>
              <a:rPr lang="de-DE" sz="2000" dirty="0" smtClean="0"/>
              <a:t>-List </a:t>
            </a:r>
            <a:r>
              <a:rPr lang="de-DE" sz="2000" smtClean="0"/>
              <a:t>in </a:t>
            </a:r>
            <a:r>
              <a:rPr lang="de-DE" sz="2000" smtClean="0"/>
              <a:t>15-15-757r2):</a:t>
            </a:r>
            <a:endParaRPr lang="de-DE" sz="2000" dirty="0" smtClean="0"/>
          </a:p>
          <a:p>
            <a:pPr lvl="1"/>
            <a:r>
              <a:rPr lang="de-DE" sz="2000" dirty="0" smtClean="0"/>
              <a:t>CMD (</a:t>
            </a:r>
            <a:r>
              <a:rPr lang="de-DE" sz="2000" dirty="0" smtClean="0"/>
              <a:t>15-14-0310r16)</a:t>
            </a:r>
            <a:endParaRPr lang="de-DE" sz="2000" dirty="0" smtClean="0"/>
          </a:p>
          <a:p>
            <a:pPr lvl="1"/>
            <a:r>
              <a:rPr lang="de-DE" sz="2000" dirty="0" smtClean="0"/>
              <a:t>TRD (</a:t>
            </a:r>
            <a:r>
              <a:rPr lang="de-DE" sz="2000" dirty="0" smtClean="0"/>
              <a:t>15-14-310r17)</a:t>
            </a:r>
            <a:endParaRPr lang="de-DE" sz="2000" dirty="0" smtClean="0"/>
          </a:p>
          <a:p>
            <a:pPr lvl="1"/>
            <a:r>
              <a:rPr lang="de-DE" sz="2000" dirty="0" smtClean="0"/>
              <a:t>ECD (</a:t>
            </a:r>
            <a:r>
              <a:rPr lang="de-DE" sz="2000" dirty="0" smtClean="0"/>
              <a:t>15-15-412r10)</a:t>
            </a:r>
            <a:endParaRPr lang="de-DE" sz="2000" dirty="0" smtClean="0"/>
          </a:p>
          <a:p>
            <a:r>
              <a:rPr lang="de-DE" sz="2000" dirty="0" err="1" smtClean="0"/>
              <a:t>Drafting</a:t>
            </a:r>
            <a:r>
              <a:rPr lang="de-DE" sz="2000" dirty="0" smtClean="0"/>
              <a:t> of a Call </a:t>
            </a:r>
            <a:r>
              <a:rPr lang="de-DE" sz="2000" dirty="0" err="1" smtClean="0"/>
              <a:t>for</a:t>
            </a:r>
            <a:r>
              <a:rPr lang="de-DE" sz="2000" dirty="0" smtClean="0"/>
              <a:t> </a:t>
            </a:r>
            <a:r>
              <a:rPr lang="de-DE" sz="2000" dirty="0" err="1" smtClean="0"/>
              <a:t>Proposals</a:t>
            </a:r>
            <a:r>
              <a:rPr lang="de-DE" sz="2000" dirty="0" smtClean="0"/>
              <a:t> (</a:t>
            </a:r>
            <a:r>
              <a:rPr lang="de-DE" sz="2000" dirty="0" smtClean="0"/>
              <a:t>15-15-0936r2)</a:t>
            </a:r>
            <a:endParaRPr lang="de-DE" sz="2000" dirty="0" smtClean="0"/>
          </a:p>
          <a:p>
            <a:r>
              <a:rPr lang="de-DE" sz="2000" dirty="0" smtClean="0"/>
              <a:t>Review on Time </a:t>
            </a:r>
            <a:r>
              <a:rPr lang="de-DE" sz="2000" dirty="0" err="1" smtClean="0"/>
              <a:t>Planning</a:t>
            </a:r>
            <a:r>
              <a:rPr lang="de-DE" sz="2000" dirty="0" smtClean="0"/>
              <a:t> (</a:t>
            </a:r>
            <a:r>
              <a:rPr lang="de-DE" sz="2000" dirty="0" smtClean="0"/>
              <a:t>15-14-0155r9)</a:t>
            </a:r>
          </a:p>
          <a:p>
            <a:r>
              <a:rPr lang="de-DE" sz="2000" dirty="0" smtClean="0"/>
              <a:t>Review </a:t>
            </a:r>
            <a:r>
              <a:rPr lang="de-DE" sz="2000" dirty="0" smtClean="0"/>
              <a:t>Status of </a:t>
            </a:r>
            <a:r>
              <a:rPr lang="de-DE" sz="2000" dirty="0" err="1" smtClean="0"/>
              <a:t>Liasion</a:t>
            </a:r>
            <a:r>
              <a:rPr lang="de-DE" sz="2000" dirty="0" smtClean="0"/>
              <a:t> Statement </a:t>
            </a:r>
            <a:r>
              <a:rPr lang="de-DE" sz="2000" dirty="0" err="1" smtClean="0"/>
              <a:t>to</a:t>
            </a:r>
            <a:r>
              <a:rPr lang="de-DE" sz="2000" dirty="0" smtClean="0"/>
              <a:t> </a:t>
            </a:r>
            <a:r>
              <a:rPr lang="en-US" sz="2000" dirty="0" smtClean="0"/>
              <a:t>ETSI ISG </a:t>
            </a:r>
            <a:r>
              <a:rPr lang="en-US" sz="2000" dirty="0" err="1" smtClean="0"/>
              <a:t>mWT</a:t>
            </a:r>
            <a:r>
              <a:rPr lang="en-US" sz="2000" dirty="0" smtClean="0"/>
              <a:t> (</a:t>
            </a:r>
            <a:r>
              <a:rPr lang="en-US" sz="2000" dirty="0" smtClean="0"/>
              <a:t>15-15-0722r3</a:t>
            </a:r>
          </a:p>
          <a:p>
            <a:r>
              <a:rPr lang="de-DE" sz="2000" dirty="0" err="1" smtClean="0"/>
              <a:t>Finalzing</a:t>
            </a:r>
            <a:r>
              <a:rPr lang="de-DE" sz="2000" dirty="0" smtClean="0"/>
              <a:t> </a:t>
            </a:r>
            <a:r>
              <a:rPr lang="de-DE" sz="2000" dirty="0" err="1" smtClean="0"/>
              <a:t>draft</a:t>
            </a:r>
            <a:r>
              <a:rPr lang="de-DE" sz="2000" dirty="0" smtClean="0"/>
              <a:t> </a:t>
            </a:r>
            <a:r>
              <a:rPr lang="de-DE" sz="2000" dirty="0" smtClean="0"/>
              <a:t>Response </a:t>
            </a:r>
            <a:r>
              <a:rPr lang="de-DE" sz="2000" dirty="0" err="1" smtClean="0"/>
              <a:t>to</a:t>
            </a:r>
            <a:r>
              <a:rPr lang="de-DE" sz="2000" dirty="0" smtClean="0"/>
              <a:t> Liaison Statement </a:t>
            </a:r>
            <a:r>
              <a:rPr lang="de-DE" sz="2000" dirty="0" err="1" smtClean="0"/>
              <a:t>from</a:t>
            </a:r>
            <a:r>
              <a:rPr lang="de-DE" sz="2000" dirty="0" smtClean="0"/>
              <a:t> ITU-R (</a:t>
            </a:r>
            <a:r>
              <a:rPr lang="de-DE" sz="2000" dirty="0" smtClean="0"/>
              <a:t>15-15-0699r5)</a:t>
            </a:r>
            <a:endParaRPr lang="de-DE" sz="2000" dirty="0" smtClean="0"/>
          </a:p>
          <a:p>
            <a:endParaRPr lang="de-DE" sz="2000" dirty="0" smtClean="0"/>
          </a:p>
        </p:txBody>
      </p:sp>
      <p:sp>
        <p:nvSpPr>
          <p:cNvPr id="4" name="Datumsplatzhalter 3"/>
          <p:cNvSpPr>
            <a:spLocks noGrp="1"/>
          </p:cNvSpPr>
          <p:nvPr>
            <p:ph type="dt" sz="half" idx="10"/>
          </p:nvPr>
        </p:nvSpPr>
        <p:spPr/>
        <p:txBody>
          <a:bodyPr/>
          <a:lstStyle/>
          <a:p>
            <a:r>
              <a:rPr lang="en-US" dirty="0" smtClean="0"/>
              <a:t>January 2016</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Next </a:t>
            </a:r>
            <a:r>
              <a:rPr lang="de-DE" dirty="0" err="1" smtClean="0"/>
              <a:t>Steps</a:t>
            </a:r>
            <a:endParaRPr lang="de-DE" dirty="0"/>
          </a:p>
        </p:txBody>
      </p:sp>
      <p:sp>
        <p:nvSpPr>
          <p:cNvPr id="3" name="Inhaltsplatzhalter 2"/>
          <p:cNvSpPr>
            <a:spLocks noGrp="1"/>
          </p:cNvSpPr>
          <p:nvPr>
            <p:ph idx="1"/>
          </p:nvPr>
        </p:nvSpPr>
        <p:spPr/>
        <p:txBody>
          <a:bodyPr/>
          <a:lstStyle/>
          <a:p>
            <a:r>
              <a:rPr lang="de-DE" sz="2400" dirty="0" err="1" smtClean="0"/>
              <a:t>Finalize</a:t>
            </a:r>
            <a:r>
              <a:rPr lang="de-DE" sz="2400" dirty="0" smtClean="0"/>
              <a:t> CMD, ECD and TRD in March 2016</a:t>
            </a:r>
          </a:p>
          <a:p>
            <a:r>
              <a:rPr lang="de-DE" sz="2400" dirty="0" err="1" smtClean="0"/>
              <a:t>Issue</a:t>
            </a:r>
            <a:r>
              <a:rPr lang="de-DE" sz="2400" dirty="0" smtClean="0"/>
              <a:t> </a:t>
            </a:r>
            <a:r>
              <a:rPr lang="de-DE" sz="2400" dirty="0" err="1" smtClean="0"/>
              <a:t>CfP</a:t>
            </a:r>
            <a:r>
              <a:rPr lang="de-DE" sz="2400" dirty="0" smtClean="0"/>
              <a:t> in March 2016</a:t>
            </a:r>
          </a:p>
          <a:p>
            <a:r>
              <a:rPr lang="de-DE" sz="2400" dirty="0" err="1" smtClean="0"/>
              <a:t>Skipping</a:t>
            </a:r>
            <a:r>
              <a:rPr lang="de-DE" sz="2400" dirty="0" smtClean="0"/>
              <a:t> Interim in May 2016</a:t>
            </a:r>
          </a:p>
          <a:p>
            <a:r>
              <a:rPr lang="de-DE" sz="2400" dirty="0" err="1" smtClean="0"/>
              <a:t>Presentation</a:t>
            </a:r>
            <a:r>
              <a:rPr lang="de-DE" sz="2400" dirty="0" smtClean="0"/>
              <a:t> of </a:t>
            </a:r>
            <a:r>
              <a:rPr lang="de-DE" sz="2400" dirty="0" err="1" smtClean="0"/>
              <a:t>preliminary</a:t>
            </a:r>
            <a:r>
              <a:rPr lang="de-DE" sz="2400" dirty="0" smtClean="0"/>
              <a:t> </a:t>
            </a:r>
            <a:r>
              <a:rPr lang="de-DE" sz="2400" dirty="0" err="1" smtClean="0"/>
              <a:t>proposals</a:t>
            </a:r>
            <a:r>
              <a:rPr lang="de-DE" sz="2400" dirty="0" smtClean="0"/>
              <a:t> in </a:t>
            </a:r>
            <a:r>
              <a:rPr lang="de-DE" sz="2400" dirty="0" err="1" smtClean="0"/>
              <a:t>July</a:t>
            </a:r>
            <a:r>
              <a:rPr lang="de-DE" sz="2400" dirty="0" smtClean="0"/>
              <a:t> 2016</a:t>
            </a:r>
          </a:p>
          <a:p>
            <a:r>
              <a:rPr lang="de-DE" sz="2400" dirty="0" err="1" smtClean="0"/>
              <a:t>Presentation</a:t>
            </a:r>
            <a:r>
              <a:rPr lang="de-DE" sz="2400" dirty="0" smtClean="0"/>
              <a:t> of </a:t>
            </a:r>
            <a:r>
              <a:rPr lang="de-DE" sz="2400" dirty="0" err="1" smtClean="0"/>
              <a:t>full</a:t>
            </a:r>
            <a:r>
              <a:rPr lang="de-DE" sz="2400" dirty="0" smtClean="0"/>
              <a:t> </a:t>
            </a:r>
            <a:r>
              <a:rPr lang="de-DE" sz="2400" dirty="0" err="1" smtClean="0"/>
              <a:t>proposals</a:t>
            </a:r>
            <a:r>
              <a:rPr lang="de-DE" sz="2400" dirty="0" smtClean="0"/>
              <a:t> in September 2016</a:t>
            </a:r>
            <a:endParaRPr lang="de-DE" sz="2400" dirty="0"/>
          </a:p>
        </p:txBody>
      </p:sp>
      <p:sp>
        <p:nvSpPr>
          <p:cNvPr id="4" name="Datumsplatzhalter 3"/>
          <p:cNvSpPr>
            <a:spLocks noGrp="1"/>
          </p:cNvSpPr>
          <p:nvPr>
            <p:ph type="dt" sz="half" idx="10"/>
          </p:nvPr>
        </p:nvSpPr>
        <p:spPr/>
        <p:txBody>
          <a:bodyPr/>
          <a:lstStyle/>
          <a:p>
            <a:r>
              <a:rPr lang="en-US" dirty="0" smtClean="0"/>
              <a:t>January 2016</a:t>
            </a:r>
            <a:endParaRPr lang="en-US" dirty="0" smtClean="0"/>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Telecon</a:t>
            </a:r>
            <a:endParaRPr lang="de-DE" dirty="0"/>
          </a:p>
        </p:txBody>
      </p:sp>
      <p:sp>
        <p:nvSpPr>
          <p:cNvPr id="3" name="Inhaltsplatzhalter 2"/>
          <p:cNvSpPr>
            <a:spLocks noGrp="1"/>
          </p:cNvSpPr>
          <p:nvPr>
            <p:ph idx="1"/>
          </p:nvPr>
        </p:nvSpPr>
        <p:spPr/>
        <p:txBody>
          <a:bodyPr/>
          <a:lstStyle/>
          <a:p>
            <a:r>
              <a:rPr lang="de-DE" sz="2400" dirty="0" smtClean="0"/>
              <a:t>A </a:t>
            </a:r>
            <a:r>
              <a:rPr lang="de-DE" sz="2400" dirty="0" err="1" smtClean="0"/>
              <a:t>Telecon</a:t>
            </a:r>
            <a:r>
              <a:rPr lang="de-DE" sz="2400" dirty="0" smtClean="0"/>
              <a:t> </a:t>
            </a:r>
            <a:r>
              <a:rPr lang="de-DE" sz="2400" dirty="0" err="1" smtClean="0"/>
              <a:t>has</a:t>
            </a:r>
            <a:r>
              <a:rPr lang="de-DE" sz="2400" dirty="0" smtClean="0"/>
              <a:t> </a:t>
            </a:r>
            <a:r>
              <a:rPr lang="de-DE" sz="2400" dirty="0" err="1" smtClean="0"/>
              <a:t>been</a:t>
            </a:r>
            <a:r>
              <a:rPr lang="de-DE" sz="2400" dirty="0" smtClean="0"/>
              <a:t> </a:t>
            </a:r>
            <a:r>
              <a:rPr lang="de-DE" sz="2400" dirty="0" err="1" smtClean="0"/>
              <a:t>announced</a:t>
            </a:r>
            <a:r>
              <a:rPr lang="de-DE" sz="2400" dirty="0" smtClean="0"/>
              <a:t> </a:t>
            </a:r>
            <a:r>
              <a:rPr lang="de-DE" sz="2400" dirty="0" err="1" smtClean="0"/>
              <a:t>for</a:t>
            </a:r>
            <a:r>
              <a:rPr lang="de-DE" sz="2400" dirty="0" smtClean="0"/>
              <a:t> 9 </a:t>
            </a:r>
            <a:r>
              <a:rPr lang="de-DE" sz="2400" dirty="0" err="1" smtClean="0"/>
              <a:t>February</a:t>
            </a:r>
            <a:r>
              <a:rPr lang="de-DE" sz="2400" dirty="0" smtClean="0"/>
              <a:t> 2016 </a:t>
            </a:r>
            <a:r>
              <a:rPr lang="de-DE" sz="2400" dirty="0" err="1" smtClean="0"/>
              <a:t>at</a:t>
            </a:r>
            <a:r>
              <a:rPr lang="de-DE" sz="2400" dirty="0" smtClean="0"/>
              <a:t> 9-11h (CET)/17-19h (JST) </a:t>
            </a:r>
            <a:r>
              <a:rPr lang="de-DE" sz="2400" dirty="0" err="1" smtClean="0"/>
              <a:t>finalising</a:t>
            </a:r>
            <a:r>
              <a:rPr lang="de-DE" sz="2400" dirty="0" smtClean="0"/>
              <a:t> </a:t>
            </a:r>
            <a:r>
              <a:rPr lang="de-DE" sz="2400" dirty="0" err="1" smtClean="0"/>
              <a:t>the</a:t>
            </a:r>
            <a:r>
              <a:rPr lang="de-DE" sz="2400" dirty="0" smtClean="0"/>
              <a:t> </a:t>
            </a:r>
            <a:r>
              <a:rPr lang="de-DE" sz="2400" dirty="0" err="1" smtClean="0"/>
              <a:t>format</a:t>
            </a:r>
            <a:r>
              <a:rPr lang="de-DE" sz="2400" dirty="0" smtClean="0"/>
              <a:t> of </a:t>
            </a:r>
            <a:r>
              <a:rPr lang="de-DE" sz="2400" dirty="0" err="1" smtClean="0"/>
              <a:t>channel</a:t>
            </a:r>
            <a:r>
              <a:rPr lang="de-DE" sz="2400" dirty="0" smtClean="0"/>
              <a:t> </a:t>
            </a:r>
            <a:r>
              <a:rPr lang="de-DE" sz="2400" dirty="0" err="1" smtClean="0"/>
              <a:t>impulse</a:t>
            </a:r>
            <a:r>
              <a:rPr lang="de-DE" sz="2400" dirty="0" smtClean="0"/>
              <a:t> </a:t>
            </a:r>
            <a:r>
              <a:rPr lang="de-DE" sz="2400" dirty="0" err="1" smtClean="0"/>
              <a:t>responses</a:t>
            </a:r>
            <a:r>
              <a:rPr lang="de-DE" sz="2400" dirty="0" smtClean="0"/>
              <a:t> </a:t>
            </a:r>
            <a:r>
              <a:rPr lang="de-DE" sz="2400" dirty="0" err="1" smtClean="0"/>
              <a:t>for</a:t>
            </a:r>
            <a:r>
              <a:rPr lang="de-DE" sz="2400" dirty="0" smtClean="0"/>
              <a:t> </a:t>
            </a:r>
            <a:r>
              <a:rPr lang="de-DE" sz="2400" dirty="0" err="1" smtClean="0"/>
              <a:t>the</a:t>
            </a:r>
            <a:r>
              <a:rPr lang="de-DE" sz="2400" dirty="0" smtClean="0"/>
              <a:t> CMD. </a:t>
            </a:r>
            <a:endParaRPr lang="de-DE" sz="2400" dirty="0"/>
          </a:p>
        </p:txBody>
      </p:sp>
      <p:sp>
        <p:nvSpPr>
          <p:cNvPr id="4" name="Datumsplatzhalter 3"/>
          <p:cNvSpPr>
            <a:spLocks noGrp="1"/>
          </p:cNvSpPr>
          <p:nvPr>
            <p:ph type="dt" sz="half" idx="10"/>
          </p:nvPr>
        </p:nvSpPr>
        <p:spPr/>
        <p:txBody>
          <a:bodyPr/>
          <a:lstStyle/>
          <a:p>
            <a:r>
              <a:rPr lang="en-US" dirty="0" smtClean="0"/>
              <a:t>January 2016</a:t>
            </a:r>
            <a:endParaRPr lang="en-US" dirty="0" smtClean="0"/>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Tree>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392</Words>
  <Application>Microsoft Office PowerPoint</Application>
  <PresentationFormat>Bildschirmpräsentation (4:3)</PresentationFormat>
  <Paragraphs>71</Paragraphs>
  <Slides>7</Slides>
  <Notes>0</Notes>
  <HiddenSlides>0</HiddenSlides>
  <MMClips>0</MMClips>
  <ScaleCrop>false</ScaleCrop>
  <HeadingPairs>
    <vt:vector size="4" baseType="variant">
      <vt:variant>
        <vt:lpstr>Design</vt:lpstr>
      </vt:variant>
      <vt:variant>
        <vt:i4>1</vt:i4>
      </vt:variant>
      <vt:variant>
        <vt:lpstr>Folientitel</vt:lpstr>
      </vt:variant>
      <vt:variant>
        <vt:i4>7</vt:i4>
      </vt:variant>
    </vt:vector>
  </HeadingPairs>
  <TitlesOfParts>
    <vt:vector size="8" baseType="lpstr">
      <vt:lpstr>IEEE-P802_15</vt:lpstr>
      <vt:lpstr>Folie 1</vt:lpstr>
      <vt:lpstr>TG 3d January 2016 Closing Report</vt:lpstr>
      <vt:lpstr>Meetings/Contributions</vt:lpstr>
      <vt:lpstr>Contributions contd.</vt:lpstr>
      <vt:lpstr>Tasks Completed</vt:lpstr>
      <vt:lpstr>Next Steps</vt:lpstr>
      <vt:lpstr>Telecon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126</cp:revision>
  <cp:lastPrinted>1998-02-10T13:28:06Z</cp:lastPrinted>
  <dcterms:created xsi:type="dcterms:W3CDTF">2012-11-14T22:04:21Z</dcterms:created>
  <dcterms:modified xsi:type="dcterms:W3CDTF">2016-01-21T19:52:30Z</dcterms:modified>
</cp:coreProperties>
</file>