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58" r:id="rId3"/>
    <p:sldId id="281" r:id="rId4"/>
    <p:sldId id="286" r:id="rId5"/>
    <p:sldId id="285" r:id="rId6"/>
    <p:sldId id="287" r:id="rId7"/>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9594" autoAdjust="0"/>
  </p:normalViewPr>
  <p:slideViewPr>
    <p:cSldViewPr showGuides="1">
      <p:cViewPr>
        <p:scale>
          <a:sx n="66" d="100"/>
          <a:sy n="66" d="100"/>
        </p:scale>
        <p:origin x="-1192" y="-25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showGuides="1">
      <p:cViewPr varScale="1">
        <p:scale>
          <a:sx n="67" d="100"/>
          <a:sy n="67" d="100"/>
        </p:scale>
        <p:origin x="-1830" y="-126"/>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endParaRPr lang="en-US" altLang="ja-JP" dirty="0"/>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1C9E7F0A-1D88-47D1-B7ED-5CA346B4FD43}" type="slidenum">
              <a:rPr lang="en-US" altLang="ja-JP"/>
              <a:pPr/>
              <a:t>‹#›</a:t>
            </a:fld>
            <a:endParaRPr lang="en-US" altLang="ja-JP" dirty="0"/>
          </a:p>
        </p:txBody>
      </p:sp>
      <p:sp>
        <p:nvSpPr>
          <p:cNvPr id="3078"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487561" y="9549026"/>
            <a:ext cx="87717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pPr defTabSz="933450"/>
            <a:r>
              <a:rPr lang="en-US" altLang="ja-JP" dirty="0"/>
              <a:t>Submission</a:t>
            </a:r>
          </a:p>
        </p:txBody>
      </p:sp>
      <p:sp>
        <p:nvSpPr>
          <p:cNvPr id="3080"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val="184286701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2"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6" name="Rectangle 8"/>
          <p:cNvSpPr>
            <a:spLocks noChangeArrowheads="1"/>
          </p:cNvSpPr>
          <p:nvPr/>
        </p:nvSpPr>
        <p:spPr bwMode="auto">
          <a:xfrm>
            <a:off x="487562" y="9552401"/>
            <a:ext cx="9064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t>Submission</a:t>
            </a:r>
          </a:p>
        </p:txBody>
      </p:sp>
      <p:sp>
        <p:nvSpPr>
          <p:cNvPr id="2057"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3" name="ノート プレースホルダー 2"/>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スライド番号プレースホルダー 3"/>
          <p:cNvSpPr>
            <a:spLocks noGrp="1"/>
          </p:cNvSpPr>
          <p:nvPr>
            <p:ph type="sldNum" sz="quarter" idx="5"/>
          </p:nvPr>
        </p:nvSpPr>
        <p:spPr>
          <a:xfrm>
            <a:off x="2863825" y="9552401"/>
            <a:ext cx="1026865" cy="195430"/>
          </a:xfrm>
          <a:prstGeom prst="rect">
            <a:avLst/>
          </a:prstGeom>
        </p:spPr>
        <p:txBody>
          <a:bodyPr vert="horz" lIns="91440" tIns="45720" rIns="91440" bIns="45720" rtlCol="0" anchor="b"/>
          <a:lstStyle>
            <a:lvl1pPr algn="ctr">
              <a:defRPr sz="1200"/>
            </a:lvl1pPr>
          </a:lstStyle>
          <a:p>
            <a:fld id="{CD6D2E3F-5094-4468-9CC9-C689E0F636B7}" type="slidenum">
              <a:rPr kumimoji="1" lang="ja-JP" altLang="en-US" smtClean="0"/>
              <a:pPr/>
              <a:t>‹#›</a:t>
            </a:fld>
            <a:endParaRPr kumimoji="1" lang="ja-JP" altLang="en-US" dirty="0"/>
          </a:p>
        </p:txBody>
      </p:sp>
    </p:spTree>
    <p:extLst>
      <p:ext uri="{BB962C8B-B14F-4D97-AF65-F5344CB8AC3E}">
        <p14:creationId xmlns:p14="http://schemas.microsoft.com/office/powerpoint/2010/main" val="6966181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r>
              <a:rPr lang="en-US" altLang="ja-JP" dirty="0" smtClean="0"/>
              <a:t>doc.: IEEE 802.15-&lt;doc#&gt;</a:t>
            </a:r>
            <a:endParaRPr lang="en-US" altLang="ja-JP" dirty="0"/>
          </a:p>
        </p:txBody>
      </p:sp>
      <p:sp>
        <p:nvSpPr>
          <p:cNvPr id="5" name="フッター プレースホルダ 4"/>
          <p:cNvSpPr>
            <a:spLocks noGrp="1"/>
          </p:cNvSpPr>
          <p:nvPr>
            <p:ph type="ftr" sz="quarter" idx="11"/>
          </p:nvPr>
        </p:nvSpPr>
        <p:spPr/>
        <p:txBody>
          <a:bodyPr/>
          <a:lstStyle/>
          <a:p>
            <a:pPr lvl="4"/>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fld id="{CD6D2E3F-5094-4468-9CC9-C689E0F636B7}" type="slidenum">
              <a:rPr kumimoji="1" lang="ja-JP" altLang="en-US" smtClean="0"/>
              <a:pPr/>
              <a:t>1</a:t>
            </a:fld>
            <a:endParaRPr kumimoji="1" lang="ja-JP"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2</a:t>
            </a:fld>
            <a:endParaRPr kumimoji="1" lang="ja-JP" altLang="en-US" dirty="0"/>
          </a:p>
        </p:txBody>
      </p:sp>
    </p:spTree>
    <p:extLst>
      <p:ext uri="{BB962C8B-B14F-4D97-AF65-F5344CB8AC3E}">
        <p14:creationId xmlns:p14="http://schemas.microsoft.com/office/powerpoint/2010/main" val="5086982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3</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スライド イメージ プレースホルダー 1"/>
          <p:cNvSpPr>
            <a:spLocks noGrp="1" noRot="1" noChangeAspect="1" noTextEdit="1"/>
          </p:cNvSpPr>
          <p:nvPr>
            <p:ph type="sldImg"/>
          </p:nvPr>
        </p:nvSpPr>
        <p:spPr>
          <a:xfrm>
            <a:off x="914400" y="746125"/>
            <a:ext cx="4903788" cy="3678238"/>
          </a:xfrm>
          <a:ln/>
        </p:spPr>
      </p:sp>
      <p:sp>
        <p:nvSpPr>
          <p:cNvPr id="16387"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6388"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6389"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F4B805F-D810-43AA-BCB8-F98361645603}" type="slidenum">
              <a:rPr lang="en-US" altLang="ja-JP" sz="2400" smtClean="0"/>
              <a:pPr eaLnBrk="1" hangingPunct="1">
                <a:spcBef>
                  <a:spcPct val="0"/>
                </a:spcBef>
              </a:pPr>
              <a:t>4</a:t>
            </a:fld>
            <a:endParaRPr lang="en-US" altLang="ja-JP" sz="24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p:txBody>
          <a:bodyPr/>
          <a:lstStyle/>
          <a:p>
            <a:r>
              <a:rPr lang="en-US" altLang="ja-JP" smtClean="0"/>
              <a:t>doc.: IEEE 802.15-&lt;doc#&gt;</a:t>
            </a:r>
            <a:endParaRPr lang="en-US" altLang="ja-JP" dirty="0"/>
          </a:p>
        </p:txBody>
      </p:sp>
      <p:sp>
        <p:nvSpPr>
          <p:cNvPr id="5" name="フッター プレースホルダー 4"/>
          <p:cNvSpPr>
            <a:spLocks noGrp="1"/>
          </p:cNvSpPr>
          <p:nvPr>
            <p:ph type="ftr" sz="quarter" idx="11"/>
          </p:nvPr>
        </p:nvSpPr>
        <p:spPr/>
        <p:txBody>
          <a:bodyPr/>
          <a:lstStyle/>
          <a:p>
            <a:pPr lvl="4"/>
            <a:r>
              <a:rPr lang="en-US" altLang="ja-JP"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fld id="{CD6D2E3F-5094-4468-9CC9-C689E0F636B7}" type="slidenum">
              <a:rPr kumimoji="1" lang="ja-JP" altLang="en-US" smtClean="0"/>
              <a:pPr/>
              <a:t>5</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p:cNvSpPr>
            <a:spLocks noGrp="1" noRot="1" noChangeAspect="1" noTextEdit="1"/>
          </p:cNvSpPr>
          <p:nvPr>
            <p:ph type="sldImg"/>
          </p:nvPr>
        </p:nvSpPr>
        <p:spPr>
          <a:xfrm>
            <a:off x="914400" y="746125"/>
            <a:ext cx="4903788" cy="3678238"/>
          </a:xfrm>
          <a:ln/>
        </p:spPr>
      </p:sp>
      <p:sp>
        <p:nvSpPr>
          <p:cNvPr id="19459" name="ノート プレースホルダー 2"/>
          <p:cNvSpPr>
            <a:spLocks noGrp="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kumimoji="1" lang="ja-JP" altLang="en-US" smtClean="0">
              <a:latin typeface="Times New Roman" pitchFamily="18" charset="0"/>
              <a:ea typeface="ＭＳ Ｐゴシック" charset="-128"/>
            </a:endParaRPr>
          </a:p>
        </p:txBody>
      </p:sp>
      <p:sp>
        <p:nvSpPr>
          <p:cNvPr id="19460" name="日付プレースホルダー 3"/>
          <p:cNvSpPr>
            <a:spLocks noGrp="1"/>
          </p:cNvSpPr>
          <p:nvPr>
            <p:ph type="dt" sz="quarter"/>
          </p:nvPr>
        </p:nvSpPr>
        <p:spPr>
          <a:xfrm>
            <a:off x="3815373" y="1"/>
            <a:ext cx="2918831" cy="49340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1400" smtClean="0">
                <a:ea typeface="Arial Unicode MS" pitchFamily="50" charset="-128"/>
                <a:cs typeface="Arial Unicode MS" pitchFamily="50" charset="-128"/>
              </a:rPr>
              <a:t>07/12/10</a:t>
            </a:r>
          </a:p>
        </p:txBody>
      </p:sp>
      <p:sp>
        <p:nvSpPr>
          <p:cNvPr id="19461" name="スライド番号プレースホルダー 4"/>
          <p:cNvSpPr>
            <a:spLocks noGrp="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1pPr>
            <a:lvl2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2pPr>
            <a:lvl3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3pPr>
            <a:lvl4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4pPr>
            <a:lvl5pPr eaLnBrk="0" hangingPunct="0">
              <a:spcBef>
                <a:spcPct val="300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5pPr>
            <a:lvl6pPr marL="25146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6pPr>
            <a:lvl7pPr marL="29718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7pPr>
            <a:lvl8pPr marL="34290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8pPr>
            <a:lvl9pPr marL="3886200" indent="-228600" defTabSz="449263" eaLnBrk="0" fontAlgn="base" hangingPunct="0">
              <a:spcBef>
                <a:spcPct val="300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itchFamily="18" charset="0"/>
                <a:ea typeface="ＭＳ Ｐゴシック" charset="-128"/>
              </a:defRPr>
            </a:lvl9pPr>
          </a:lstStyle>
          <a:p>
            <a:pPr eaLnBrk="1" hangingPunct="1">
              <a:spcBef>
                <a:spcPct val="0"/>
              </a:spcBef>
            </a:pPr>
            <a:r>
              <a:rPr lang="en-US" altLang="ja-JP" sz="2400" smtClean="0"/>
              <a:t>Page </a:t>
            </a:r>
            <a:fld id="{28B1BE53-0473-474E-A0A8-8E2CBAF09E75}" type="slidenum">
              <a:rPr lang="en-US" altLang="ja-JP" sz="2400" smtClean="0"/>
              <a:pPr eaLnBrk="1" hangingPunct="1">
                <a:spcBef>
                  <a:spcPct val="0"/>
                </a:spcBef>
              </a:pPr>
              <a:t>6</a:t>
            </a:fld>
            <a:endParaRPr lang="en-US" altLang="ja-JP" sz="24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4285537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355605281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1077041982"/>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Footer Placeholder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18104940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78281"/>
            <a:ext cx="1600200" cy="215444"/>
          </a:xfrm>
        </p:spPr>
        <p:txBody>
          <a:bodyPr/>
          <a:lstStyle>
            <a:lvl1pPr>
              <a:defRPr/>
            </a:lvl1pPr>
          </a:lstStyle>
          <a:p>
            <a:r>
              <a:rPr lang="en-US" altLang="ja-JP" dirty="0" smtClean="0"/>
              <a:t>November 2015</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5"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Jussi Haapola(CWC/</a:t>
            </a:r>
            <a:r>
              <a:rPr lang="en-US" altLang="ja-JP" dirty="0" err="1" smtClean="0"/>
              <a:t>UoO</a:t>
            </a:r>
            <a:r>
              <a:rPr lang="en-US" altLang="ja-JP" dirty="0" smtClean="0"/>
              <a:t>)</a:t>
            </a:r>
            <a:endParaRPr lang="en-US" altLang="ja-JP" dirty="0"/>
          </a:p>
        </p:txBody>
      </p:sp>
    </p:spTree>
    <p:extLst>
      <p:ext uri="{BB962C8B-B14F-4D97-AF65-F5344CB8AC3E}">
        <p14:creationId xmlns:p14="http://schemas.microsoft.com/office/powerpoint/2010/main" val="250162089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January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AFD9030-C83D-42D9-9BFB-ADDEB84EB1F4}" type="slidenum">
              <a:rPr lang="en-US" altLang="ja-JP"/>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a:t>
            </a:r>
            <a:r>
              <a:rPr lang="en-US" altLang="ja-JP" sz="1400" b="1" dirty="0" smtClean="0">
                <a:ea typeface="ＭＳ Ｐゴシック" charset="-128"/>
              </a:rPr>
              <a:t>802.15-16-0095-02-0dep</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51" r:id="rId3"/>
    <p:sldLayoutId id="2147483652" r:id="rId4"/>
    <p:sldLayoutId id="2147483654" r:id="rId5"/>
    <p:sldLayoutId id="2147483655" r:id="rId6"/>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kohno@ynu.ac.jp"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a:xfrm>
            <a:off x="685800" y="378281"/>
            <a:ext cx="1600200" cy="215444"/>
          </a:xfrm>
        </p:spPr>
        <p:txBody>
          <a:bodyPr/>
          <a:lstStyle/>
          <a:p>
            <a:r>
              <a:rPr lang="en-US" altLang="ja-JP" dirty="0" smtClean="0"/>
              <a:t>January 2016</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372F3947-031E-4295-B632-0BF31AAEF223}"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solidFill>
                <a:schemeClr val="tx2"/>
              </a:solidFill>
              <a:ea typeface="ＭＳ Ｐゴシック" charset="-128"/>
            </a:endParaRPr>
          </a:p>
          <a:p>
            <a:r>
              <a:rPr lang="en-US" altLang="ja-JP" sz="1600" b="1" dirty="0">
                <a:ea typeface="ＭＳ Ｐゴシック" charset="-128"/>
              </a:rPr>
              <a:t>Submission Title</a:t>
            </a:r>
            <a:r>
              <a:rPr lang="en-US" altLang="ja-JP" sz="1600" b="1" dirty="0" smtClean="0">
                <a:ea typeface="ＭＳ Ｐゴシック" charset="-128"/>
              </a:rPr>
              <a:t>:</a:t>
            </a:r>
            <a:r>
              <a:rPr lang="en-US" altLang="ja-JP" sz="1600" dirty="0" smtClean="0">
                <a:ea typeface="ＭＳ Ｐゴシック" charset="-128"/>
              </a:rPr>
              <a:t> [IG DEP January Closing Report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January,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 Ryuji Kohno, Yokohama National University/CWC-Nippon Co.                                </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79-5 </a:t>
            </a:r>
            <a:r>
              <a:rPr lang="en-US" altLang="ja-JP" sz="1600" dirty="0" err="1" smtClean="0">
                <a:ea typeface="ＭＳ Ｐゴシック" charset="-128"/>
              </a:rPr>
              <a:t>Tokiwadai</a:t>
            </a:r>
            <a:r>
              <a:rPr lang="en-US" altLang="ja-JP" sz="1600" dirty="0" smtClean="0">
                <a:ea typeface="ＭＳ Ｐゴシック" charset="-128"/>
              </a:rPr>
              <a:t>, Hodogaya-</a:t>
            </a:r>
            <a:r>
              <a:rPr lang="en-US" altLang="ja-JP" sz="1600" dirty="0" err="1" smtClean="0">
                <a:ea typeface="ＭＳ Ｐゴシック" charset="-128"/>
              </a:rPr>
              <a:t>ku</a:t>
            </a:r>
            <a:r>
              <a:rPr lang="en-US" altLang="ja-JP" sz="1600" dirty="0" smtClean="0">
                <a:ea typeface="ＭＳ Ｐゴシック" charset="-128"/>
              </a:rPr>
              <a:t>, Yokohama, Japan  240-8501</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 +81 (0)45-339-4115 Email: </a:t>
            </a:r>
            <a:r>
              <a:rPr lang="en-US" altLang="ja-JP" sz="1600" dirty="0" smtClean="0">
                <a:ea typeface="ＭＳ Ｐゴシック" charset="-128"/>
                <a:hlinkClick r:id="rId3"/>
              </a:rPr>
              <a:t>kohno@ynu.ac.jp</a:t>
            </a:r>
            <a:r>
              <a:rPr lang="en-US" altLang="ja-JP" sz="1600" dirty="0" smtClean="0">
                <a:ea typeface="ＭＳ Ｐゴシック" charset="-128"/>
              </a:rPr>
              <a:t>, ryuji.kohno@cwc-nippon.co.jp]</a:t>
            </a:r>
            <a:endParaRPr lang="en-US" altLang="ja-JP" sz="1600" dirty="0">
              <a:ea typeface="ＭＳ Ｐゴシック" charset="-128"/>
            </a:endParaRPr>
          </a:p>
          <a:p>
            <a:pPr>
              <a:spcBef>
                <a:spcPts val="600"/>
              </a:spcBef>
              <a:spcAft>
                <a:spcPts val="600"/>
              </a:spcAft>
            </a:pPr>
            <a:r>
              <a:rPr lang="en-US" altLang="ja-JP" sz="1600" b="1" dirty="0" smtClean="0">
                <a:solidFill>
                  <a:schemeClr val="tx2"/>
                </a:solidFill>
                <a:ea typeface="ＭＳ Ｐゴシック" charset="-128"/>
              </a:rPr>
              <a:t>Re</a:t>
            </a:r>
            <a:r>
              <a:rPr lang="en-US" altLang="ja-JP" sz="1600" b="1" dirty="0">
                <a:solidFill>
                  <a:schemeClr val="tx2"/>
                </a:solidFill>
                <a:ea typeface="ＭＳ Ｐゴシック" charset="-128"/>
              </a:rPr>
              <a: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[This document contains closing report for IG Dependability January Meeting.]</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ea typeface="ＭＳ Ｐゴシック" charset="-128"/>
              </a:rPr>
              <a:t>[information]</a:t>
            </a:r>
            <a:endParaRPr lang="en-US" altLang="ja-JP" sz="1600" dirty="0">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a:xfrm>
            <a:off x="683568" y="332656"/>
            <a:ext cx="1296144" cy="261069"/>
          </a:xfrm>
        </p:spPr>
        <p:txBody>
          <a:bodyPr/>
          <a:lstStyle/>
          <a:p>
            <a:r>
              <a:rPr lang="en-US" altLang="ja-JP" dirty="0" smtClean="0"/>
              <a:t>January 2016</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755576" y="2286000"/>
            <a:ext cx="7558608" cy="2223120"/>
          </a:xfrm>
        </p:spPr>
        <p:txBody>
          <a:bodyPr/>
          <a:lstStyle/>
          <a:p>
            <a:r>
              <a:rPr lang="en-US" altLang="ja-JP" b="1" dirty="0">
                <a:ea typeface="ＭＳ Ｐゴシック" pitchFamily="50" charset="-128"/>
              </a:rPr>
              <a:t>IEEE 802.15 I</a:t>
            </a:r>
            <a:r>
              <a:rPr lang="en-US" altLang="ja-JP" b="1" dirty="0" smtClean="0">
                <a:ea typeface="ＭＳ Ｐゴシック" pitchFamily="50" charset="-128"/>
              </a:rPr>
              <a:t>G DEP </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Atlanta, GA, USA</a:t>
            </a: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January 20</a:t>
            </a:r>
            <a:r>
              <a:rPr lang="en-US" altLang="ja-JP" baseline="30000" dirty="0" smtClean="0">
                <a:ea typeface="ＭＳ Ｐゴシック" pitchFamily="50" charset="-128"/>
              </a:rPr>
              <a:t>th</a:t>
            </a:r>
            <a:r>
              <a:rPr lang="en-US" altLang="ja-JP" dirty="0" smtClean="0">
                <a:ea typeface="ＭＳ Ｐゴシック" pitchFamily="50" charset="-128"/>
              </a:rPr>
              <a:t>, 2016</a:t>
            </a:r>
            <a:endParaRPr lang="ja-JP"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467544" y="1628800"/>
            <a:ext cx="8676456" cy="4680520"/>
          </a:xfrm>
        </p:spPr>
        <p:txBody>
          <a:bodyPr/>
          <a:lstStyle/>
          <a:p>
            <a:r>
              <a:rPr lang="en-US" altLang="ja-JP" sz="2800" dirty="0"/>
              <a:t>Presentation of Updated Reports </a:t>
            </a:r>
            <a:r>
              <a:rPr lang="en-US" altLang="ja-JP" sz="2800" dirty="0" smtClean="0"/>
              <a:t>for </a:t>
            </a:r>
            <a:r>
              <a:rPr lang="en-US" altLang="ja-JP" sz="2800" dirty="0"/>
              <a:t>Call for Interest(CFI</a:t>
            </a:r>
            <a:r>
              <a:rPr lang="en-US" altLang="ja-JP" sz="2800" dirty="0" smtClean="0"/>
              <a:t>) as for Application to FA by Hiroshi Kobayashi(Nissan Automotive)</a:t>
            </a:r>
          </a:p>
          <a:p>
            <a:r>
              <a:rPr lang="en-US" altLang="ja-JP" sz="2800" dirty="0"/>
              <a:t> Presentation of Updated Reports of Interview for </a:t>
            </a:r>
            <a:r>
              <a:rPr lang="en-US" altLang="ja-JP" sz="2800" dirty="0" smtClean="0"/>
              <a:t>CFI as for </a:t>
            </a:r>
            <a:r>
              <a:rPr lang="en-US" altLang="ja-JP" sz="2800" dirty="0"/>
              <a:t>Application to </a:t>
            </a:r>
            <a:r>
              <a:rPr lang="en-US" altLang="ja-JP" sz="2800" dirty="0" smtClean="0"/>
              <a:t>Social Public Services(Water/GAS/Electricity, Disaster </a:t>
            </a:r>
            <a:r>
              <a:rPr lang="en-US" altLang="ja-JP" sz="2800" dirty="0" err="1" smtClean="0"/>
              <a:t>etc</a:t>
            </a:r>
            <a:r>
              <a:rPr lang="en-US" altLang="ja-JP" sz="2800" dirty="0" smtClean="0"/>
              <a:t>) </a:t>
            </a:r>
            <a:r>
              <a:rPr lang="en-US" altLang="ja-JP" sz="2800" dirty="0"/>
              <a:t>by </a:t>
            </a:r>
            <a:r>
              <a:rPr lang="en-US" altLang="ja-JP" sz="2800" dirty="0" smtClean="0"/>
              <a:t>NEC</a:t>
            </a:r>
            <a:endParaRPr lang="en-US" altLang="ja-JP" sz="2800" dirty="0"/>
          </a:p>
          <a:p>
            <a:r>
              <a:rPr lang="en-US" altLang="ja-JP" sz="2800" dirty="0" smtClean="0"/>
              <a:t>Updating </a:t>
            </a:r>
            <a:r>
              <a:rPr lang="en-US" altLang="ja-JP" sz="2800" dirty="0"/>
              <a:t>Summary of </a:t>
            </a:r>
            <a:r>
              <a:rPr lang="en-US" altLang="ja-JP" sz="2800" dirty="0" smtClean="0"/>
              <a:t>Technical Requirement  </a:t>
            </a:r>
            <a:r>
              <a:rPr lang="en-US" altLang="ja-JP" sz="2800" dirty="0"/>
              <a:t>to Major </a:t>
            </a:r>
            <a:r>
              <a:rPr lang="en-US" altLang="ja-JP" sz="2800" dirty="0" smtClean="0"/>
              <a:t>Applications to figure up our scope</a:t>
            </a:r>
            <a:endParaRPr lang="en-US" altLang="ja-JP" sz="2800" dirty="0"/>
          </a:p>
          <a:p>
            <a:r>
              <a:rPr lang="en-US" altLang="ja-JP" sz="2800" dirty="0"/>
              <a:t>Time Line, </a:t>
            </a:r>
            <a:r>
              <a:rPr lang="en-US" altLang="ja-JP" sz="2800" dirty="0" smtClean="0"/>
              <a:t>Project Plan with drafting PAR and CSD</a:t>
            </a:r>
            <a:endParaRPr kumimoji="1" lang="ja-JP" altLang="en-US" sz="2800" dirty="0"/>
          </a:p>
        </p:txBody>
      </p:sp>
      <p:sp>
        <p:nvSpPr>
          <p:cNvPr id="3" name="タイトル 2"/>
          <p:cNvSpPr>
            <a:spLocks noGrp="1"/>
          </p:cNvSpPr>
          <p:nvPr>
            <p:ph type="title"/>
          </p:nvPr>
        </p:nvSpPr>
        <p:spPr/>
        <p:txBody>
          <a:bodyPr/>
          <a:lstStyle/>
          <a:p>
            <a:r>
              <a:rPr lang="en-US" altLang="ja-JP" sz="4000" b="1" dirty="0" smtClean="0"/>
              <a:t>Meeting Objectives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3</a:t>
            </a:fld>
            <a:endParaRPr lang="en-US" altLang="ja-JP" dirty="0"/>
          </a:p>
        </p:txBody>
      </p:sp>
      <p:sp>
        <p:nvSpPr>
          <p:cNvPr id="6" name="日付プレースホルダー 5"/>
          <p:cNvSpPr>
            <a:spLocks noGrp="1"/>
          </p:cNvSpPr>
          <p:nvPr>
            <p:ph type="dt" sz="half" idx="10"/>
          </p:nvPr>
        </p:nvSpPr>
        <p:spPr/>
        <p:txBody>
          <a:bodyPr/>
          <a:lstStyle/>
          <a:p>
            <a:r>
              <a:rPr lang="en-US" altLang="ja-JP" dirty="0" smtClean="0"/>
              <a:t>January 2016</a:t>
            </a:r>
            <a:endParaRPr lang="en-US" altLang="ja-JP" dirty="0"/>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a:t>Ryuji Kohno(YNU/CWC-Nippon)</a:t>
            </a:r>
          </a:p>
        </p:txBody>
      </p:sp>
    </p:spTree>
    <p:extLst>
      <p:ext uri="{BB962C8B-B14F-4D97-AF65-F5344CB8AC3E}">
        <p14:creationId xmlns:p14="http://schemas.microsoft.com/office/powerpoint/2010/main" val="13932457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685800" y="434975"/>
            <a:ext cx="7772400" cy="762000"/>
          </a:xfrm>
        </p:spPr>
        <p:txBody>
          <a:bodyPr/>
          <a:lstStyle/>
          <a:p>
            <a:r>
              <a:rPr lang="en-US" altLang="ja-JP" sz="3600" b="1" dirty="0" smtClean="0">
                <a:ea typeface="ＭＳ Ｐゴシック" charset="-128"/>
              </a:rPr>
              <a:t>Meeting Accomplishments</a:t>
            </a:r>
            <a:endParaRPr lang="en-US" altLang="ja-JP" sz="3600" dirty="0" smtClean="0">
              <a:ea typeface="ＭＳ Ｐゴシック" charset="-128"/>
            </a:endParaRPr>
          </a:p>
        </p:txBody>
      </p:sp>
      <p:sp>
        <p:nvSpPr>
          <p:cNvPr id="7171" name="TextBox 8"/>
          <p:cNvSpPr txBox="1">
            <a:spLocks noChangeArrowheads="1"/>
          </p:cNvSpPr>
          <p:nvPr/>
        </p:nvSpPr>
        <p:spPr bwMode="auto">
          <a:xfrm>
            <a:off x="73025" y="1198563"/>
            <a:ext cx="9036050" cy="5399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eaLnBrk="0" hangingPunct="0">
              <a:spcBef>
                <a:spcPts val="800"/>
              </a:spcBef>
              <a:defRPr sz="3200">
                <a:solidFill>
                  <a:srgbClr val="000000"/>
                </a:solidFill>
                <a:latin typeface="Arial" pitchFamily="34" charset="0"/>
                <a:ea typeface="ＭＳ Ｐゴシック" pitchFamily="50" charset="-128"/>
              </a:defRPr>
            </a:lvl1pPr>
            <a:lvl2pPr eaLnBrk="0" hangingPunct="0">
              <a:spcBef>
                <a:spcPts val="700"/>
              </a:spcBef>
              <a:defRPr sz="2800">
                <a:solidFill>
                  <a:srgbClr val="000000"/>
                </a:solidFill>
                <a:latin typeface="Arial" pitchFamily="34" charset="0"/>
                <a:ea typeface="ＭＳ Ｐゴシック" pitchFamily="50" charset="-128"/>
              </a:defRPr>
            </a:lvl2pPr>
            <a:lvl3pPr eaLnBrk="0" hangingPunct="0">
              <a:spcBef>
                <a:spcPts val="600"/>
              </a:spcBef>
              <a:defRPr sz="2400">
                <a:solidFill>
                  <a:srgbClr val="000000"/>
                </a:solidFill>
                <a:latin typeface="Arial" pitchFamily="34" charset="0"/>
                <a:ea typeface="ＭＳ Ｐゴシック" pitchFamily="50" charset="-128"/>
              </a:defRPr>
            </a:lvl3pPr>
            <a:lvl4pPr eaLnBrk="0" hangingPunct="0">
              <a:spcBef>
                <a:spcPts val="500"/>
              </a:spcBef>
              <a:defRPr sz="2000">
                <a:solidFill>
                  <a:srgbClr val="000000"/>
                </a:solidFill>
                <a:latin typeface="Arial" pitchFamily="34" charset="0"/>
                <a:ea typeface="ＭＳ Ｐゴシック" pitchFamily="50" charset="-128"/>
              </a:defRPr>
            </a:lvl4pPr>
            <a:lvl5pPr eaLnBrk="0" hangingPunct="0">
              <a:spcBef>
                <a:spcPts val="500"/>
              </a:spcBef>
              <a:defRPr sz="2000">
                <a:solidFill>
                  <a:srgbClr val="000000"/>
                </a:solidFill>
                <a:latin typeface="Arial" pitchFamily="34" charset="0"/>
                <a:ea typeface="ＭＳ Ｐゴシック" pitchFamily="50"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defRPr sz="2000">
                <a:solidFill>
                  <a:srgbClr val="000000"/>
                </a:solidFill>
                <a:latin typeface="Arial" pitchFamily="34" charset="0"/>
                <a:ea typeface="ＭＳ Ｐゴシック" pitchFamily="50" charset="-128"/>
              </a:defRPr>
            </a:lvl9pPr>
          </a:lstStyle>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Discussion in Previous Meetings by Ryuji Kohno (YNU/CWC-Nippon)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Call for Agenda in this week </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Review of Responses to Call for Interest(CFI)</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Reporting Interviews for CFI  by Ryuji Kohno      </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Reviewing Responses to CFI as for Application to FA by Hiroshi Kobayashi(Nissan Automotive)    doc. #15-16-0077-00</a:t>
            </a:r>
          </a:p>
          <a:p>
            <a:pPr marL="800100" lvl="1" indent="-342900" eaLnBrk="1" hangingPunct="1">
              <a:lnSpc>
                <a:spcPts val="1500"/>
              </a:lnSpc>
              <a:spcBef>
                <a:spcPts val="600"/>
              </a:spcBef>
              <a:spcAft>
                <a:spcPts val="600"/>
              </a:spcAft>
              <a:buFont typeface="+mj-lt"/>
              <a:buAutoNum type="arabicPeriod"/>
              <a:defRPr/>
            </a:pPr>
            <a:r>
              <a:rPr lang="en-US" altLang="ja-JP" sz="1800" dirty="0">
                <a:solidFill>
                  <a:schemeClr val="tx1"/>
                </a:solidFill>
                <a:latin typeface="Times New Roman" pitchFamily="18" charset="0"/>
                <a:cs typeface="Times New Roman" pitchFamily="18" charset="0"/>
              </a:rPr>
              <a:t>Updated Reports of Interview for CFI as for Application to Social Public Services(Water/GAS/Electricity, Disaster </a:t>
            </a:r>
            <a:r>
              <a:rPr lang="en-US" altLang="ja-JP" sz="1800" dirty="0" err="1">
                <a:solidFill>
                  <a:schemeClr val="tx1"/>
                </a:solidFill>
                <a:latin typeface="Times New Roman" pitchFamily="18" charset="0"/>
                <a:cs typeface="Times New Roman" pitchFamily="18" charset="0"/>
              </a:rPr>
              <a:t>etc</a:t>
            </a:r>
            <a:r>
              <a:rPr lang="en-US" altLang="ja-JP" sz="1800" dirty="0">
                <a:solidFill>
                  <a:schemeClr val="tx1"/>
                </a:solidFill>
                <a:latin typeface="Times New Roman" pitchFamily="18" charset="0"/>
                <a:cs typeface="Times New Roman" pitchFamily="18" charset="0"/>
              </a:rPr>
              <a:t>) by NEC  )    </a:t>
            </a:r>
            <a:r>
              <a:rPr lang="en-US" altLang="ja-JP" sz="1800" dirty="0" smtClean="0">
                <a:solidFill>
                  <a:schemeClr val="tx1"/>
                </a:solidFill>
                <a:latin typeface="Times New Roman" pitchFamily="18" charset="0"/>
                <a:cs typeface="Times New Roman" pitchFamily="18" charset="0"/>
              </a:rPr>
              <a:t> doc</a:t>
            </a:r>
            <a:r>
              <a:rPr lang="en-US" altLang="ja-JP" sz="1800" dirty="0">
                <a:solidFill>
                  <a:schemeClr val="tx1"/>
                </a:solidFill>
                <a:latin typeface="Times New Roman" pitchFamily="18" charset="0"/>
                <a:cs typeface="Times New Roman" pitchFamily="18" charset="0"/>
              </a:rPr>
              <a:t>. #</a:t>
            </a:r>
            <a:r>
              <a:rPr lang="en-US" altLang="ja-JP" sz="1800" dirty="0" smtClean="0">
                <a:solidFill>
                  <a:schemeClr val="tx1"/>
                </a:solidFill>
                <a:latin typeface="Times New Roman" pitchFamily="18" charset="0"/>
                <a:cs typeface="Times New Roman" pitchFamily="18" charset="0"/>
              </a:rPr>
              <a:t>15-16-0078-00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Update of Summary of Requirements  by Ryuji Kohno        </a:t>
            </a:r>
            <a:r>
              <a:rPr lang="en-US" altLang="ja-JP" sz="1800" dirty="0">
                <a:solidFill>
                  <a:schemeClr val="tx1"/>
                </a:solidFill>
                <a:latin typeface="Times New Roman" pitchFamily="18" charset="0"/>
                <a:cs typeface="Times New Roman" pitchFamily="18" charset="0"/>
              </a:rPr>
              <a:t>doc. </a:t>
            </a:r>
            <a:r>
              <a:rPr lang="en-US" altLang="ja-JP" sz="1800" dirty="0" smtClean="0">
                <a:solidFill>
                  <a:schemeClr val="tx1"/>
                </a:solidFill>
                <a:latin typeface="Times New Roman" pitchFamily="18" charset="0"/>
                <a:cs typeface="Times New Roman" pitchFamily="18" charset="0"/>
              </a:rPr>
              <a:t>#15-15-0217-06</a:t>
            </a:r>
          </a:p>
          <a:p>
            <a:pPr eaLnBrk="1" hangingPunct="1">
              <a:lnSpc>
                <a:spcPts val="1500"/>
              </a:lnSpc>
              <a:spcBef>
                <a:spcPts val="600"/>
              </a:spcBef>
              <a:spcAft>
                <a:spcPts val="600"/>
              </a:spcAft>
              <a:buFont typeface="Wingdings" pitchFamily="2" charset="2"/>
              <a:buChar char="ü"/>
              <a:defRPr/>
            </a:pPr>
            <a:r>
              <a:rPr lang="en-US" altLang="ja-JP" sz="2000" dirty="0" smtClean="0">
                <a:solidFill>
                  <a:schemeClr val="tx1"/>
                </a:solidFill>
                <a:latin typeface="Times New Roman" pitchFamily="18" charset="0"/>
                <a:cs typeface="Times New Roman" pitchFamily="18" charset="0"/>
              </a:rPr>
              <a:t>Necessary Process and Possible Timeline to SG and next steps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Request to attend to  IG-DEP more from clients  such as car, building, and infrastructure manufactures as well as developers</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clear scope for focused applications by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for required </a:t>
            </a:r>
            <a:r>
              <a:rPr lang="en-US" altLang="ja-JP" sz="1800" dirty="0">
                <a:solidFill>
                  <a:schemeClr val="tx1"/>
                </a:solidFill>
                <a:latin typeface="Times New Roman" pitchFamily="18" charset="0"/>
                <a:cs typeface="Times New Roman" pitchFamily="18" charset="0"/>
              </a:rPr>
              <a:t>dependability                                                                         doc.#15-16-0108-00</a:t>
            </a: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Finalize </a:t>
            </a:r>
            <a:r>
              <a:rPr lang="en-US" altLang="ja-JP" sz="1800" dirty="0" smtClean="0">
                <a:solidFill>
                  <a:schemeClr val="tx1"/>
                </a:solidFill>
                <a:latin typeface="Times New Roman" pitchFamily="18" charset="0"/>
                <a:cs typeface="Times New Roman" pitchFamily="18" charset="0"/>
              </a:rPr>
              <a:t>technical requirement for the classified </a:t>
            </a:r>
            <a:r>
              <a:rPr lang="en-US" altLang="ja-JP" sz="1800" dirty="0" err="1" smtClean="0">
                <a:solidFill>
                  <a:schemeClr val="tx1"/>
                </a:solidFill>
                <a:latin typeface="Times New Roman" pitchFamily="18" charset="0"/>
                <a:cs typeface="Times New Roman" pitchFamily="18" charset="0"/>
              </a:rPr>
              <a:t>QoS</a:t>
            </a:r>
            <a:r>
              <a:rPr lang="en-US" altLang="ja-JP" sz="1800" dirty="0" smtClean="0">
                <a:solidFill>
                  <a:schemeClr val="tx1"/>
                </a:solidFill>
                <a:latin typeface="Times New Roman" pitchFamily="18" charset="0"/>
                <a:cs typeface="Times New Roman" pitchFamily="18" charset="0"/>
              </a:rPr>
              <a:t> levels </a:t>
            </a:r>
            <a:r>
              <a:rPr lang="en-US" altLang="ja-JP" sz="1800" dirty="0">
                <a:solidFill>
                  <a:schemeClr val="tx1"/>
                </a:solidFill>
                <a:latin typeface="Times New Roman" pitchFamily="18" charset="0"/>
                <a:cs typeface="Times New Roman" pitchFamily="18" charset="0"/>
              </a:rPr>
              <a:t> </a:t>
            </a:r>
            <a:endParaRPr lang="en-US" altLang="ja-JP" sz="1800" dirty="0" smtClean="0">
              <a:solidFill>
                <a:schemeClr val="tx1"/>
              </a:solidFill>
              <a:latin typeface="Times New Roman" pitchFamily="18" charset="0"/>
              <a:cs typeface="Times New Roman" pitchFamily="18" charset="0"/>
            </a:endParaRPr>
          </a:p>
          <a:p>
            <a:pPr marL="800100" lvl="1" indent="-342900" eaLnBrk="1" hangingPunct="1">
              <a:lnSpc>
                <a:spcPts val="1500"/>
              </a:lnSpc>
              <a:spcBef>
                <a:spcPts val="600"/>
              </a:spcBef>
              <a:spcAft>
                <a:spcPts val="600"/>
              </a:spcAft>
              <a:buFont typeface="+mj-lt"/>
              <a:buAutoNum type="arabicPeriod"/>
              <a:defRPr/>
            </a:pPr>
            <a:r>
              <a:rPr lang="en-US" altLang="ja-JP" sz="1800" dirty="0" smtClean="0">
                <a:solidFill>
                  <a:schemeClr val="tx1"/>
                </a:solidFill>
                <a:latin typeface="Times New Roman" pitchFamily="18" charset="0"/>
                <a:cs typeface="Times New Roman" pitchFamily="18" charset="0"/>
              </a:rPr>
              <a:t>Make </a:t>
            </a:r>
            <a:r>
              <a:rPr lang="en-US" altLang="ja-JP" sz="1800" dirty="0" smtClean="0">
                <a:solidFill>
                  <a:schemeClr val="tx1"/>
                </a:solidFill>
                <a:latin typeface="Times New Roman" pitchFamily="18" charset="0"/>
                <a:cs typeface="Times New Roman" pitchFamily="18" charset="0"/>
              </a:rPr>
              <a:t>a draft of </a:t>
            </a:r>
            <a:r>
              <a:rPr lang="en-US" altLang="ja-JP" sz="1800" dirty="0" smtClean="0">
                <a:solidFill>
                  <a:schemeClr val="tx1"/>
                </a:solidFill>
                <a:latin typeface="Times New Roman" pitchFamily="18" charset="0"/>
                <a:cs typeface="Times New Roman" pitchFamily="18" charset="0"/>
              </a:rPr>
              <a:t>necessary documents </a:t>
            </a:r>
            <a:r>
              <a:rPr lang="en-US" altLang="ja-JP" sz="1800" dirty="0" smtClean="0">
                <a:solidFill>
                  <a:schemeClr val="tx1"/>
                </a:solidFill>
                <a:latin typeface="Times New Roman" pitchFamily="18" charset="0"/>
                <a:cs typeface="Times New Roman" pitchFamily="18" charset="0"/>
              </a:rPr>
              <a:t>for SG in March 2016</a:t>
            </a: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lvl="1" indent="0"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a:p>
            <a:pPr eaLnBrk="1" hangingPunct="1">
              <a:lnSpc>
                <a:spcPts val="1500"/>
              </a:lnSpc>
              <a:spcBef>
                <a:spcPts val="600"/>
              </a:spcBef>
              <a:spcAft>
                <a:spcPts val="600"/>
              </a:spcAft>
              <a:defRPr/>
            </a:pPr>
            <a:endParaRPr lang="en-US" altLang="ja-JP" sz="2000" dirty="0" smtClean="0">
              <a:solidFill>
                <a:schemeClr val="tx1"/>
              </a:solidFill>
              <a:latin typeface="Times New Roman" pitchFamily="18" charset="0"/>
              <a:cs typeface="Times New Roman" pitchFamily="18" charset="0"/>
            </a:endParaRPr>
          </a:p>
        </p:txBody>
      </p:sp>
      <p:sp>
        <p:nvSpPr>
          <p:cNvPr id="8196" name="Slide Number Placeholder 8"/>
          <p:cNvSpPr>
            <a:spLocks noGrp="1"/>
          </p:cNvSpPr>
          <p:nvPr>
            <p:ph type="sldNum" sz="quarter" idx="10"/>
          </p:nvPr>
        </p:nvSpPr>
        <p:spPr>
          <a:xfrm>
            <a:off x="4344988" y="6475413"/>
            <a:ext cx="530225" cy="1825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C5D92B85-B573-4882-990B-EA829E6914E8}" type="slidenum">
              <a:rPr lang="en-US" altLang="ja-JP" sz="1200" smtClean="0">
                <a:latin typeface="Times New Roman" pitchFamily="18" charset="0"/>
              </a:rPr>
              <a:pPr eaLnBrk="1" hangingPunct="1">
                <a:spcBef>
                  <a:spcPct val="0"/>
                </a:spcBef>
              </a:pPr>
              <a:t>4</a:t>
            </a:fld>
            <a:endParaRPr lang="en-US" altLang="ja-JP" sz="1200" smtClean="0">
              <a:latin typeface="Times New Roman" pitchFamily="18" charset="0"/>
            </a:endParaRPr>
          </a:p>
        </p:txBody>
      </p:sp>
    </p:spTree>
    <p:extLst>
      <p:ext uri="{BB962C8B-B14F-4D97-AF65-F5344CB8AC3E}">
        <p14:creationId xmlns:p14="http://schemas.microsoft.com/office/powerpoint/2010/main" val="19509652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a:xfrm>
            <a:off x="323528" y="1124744"/>
            <a:ext cx="8820472" cy="4176464"/>
          </a:xfrm>
        </p:spPr>
        <p:txBody>
          <a:bodyPr/>
          <a:lstStyle/>
          <a:p>
            <a:pPr marL="0" indent="0">
              <a:buNone/>
            </a:pPr>
            <a:r>
              <a:rPr lang="is-IS" altLang="ja-JP" sz="2200" dirty="0" smtClean="0"/>
              <a:t>15-16-0080-01-0dep-ig-dependability-january-2016-meeting-agenda</a:t>
            </a:r>
          </a:p>
          <a:p>
            <a:pPr marL="0" indent="0">
              <a:buNone/>
            </a:pPr>
            <a:r>
              <a:rPr lang="is-IS" altLang="ja-JP" sz="2200" dirty="0" smtClean="0"/>
              <a:t>15-16-0058-01-0dep-ig-dep-opening-information-for-January-2016</a:t>
            </a:r>
          </a:p>
          <a:p>
            <a:pPr marL="0" indent="0">
              <a:buNone/>
            </a:pPr>
            <a:r>
              <a:rPr lang="en-US" altLang="ja-JP" sz="2200" dirty="0"/>
              <a:t>15-16-0077-00-IG-DEP-Updated-Development-of- </a:t>
            </a:r>
            <a:r>
              <a:rPr lang="en-US" altLang="ja-JP" sz="2200" dirty="0" smtClean="0"/>
              <a:t>Wireless-Sensing-System-for-Factory</a:t>
            </a:r>
          </a:p>
          <a:p>
            <a:pPr marL="0" indent="0">
              <a:buNone/>
            </a:pPr>
            <a:r>
              <a:rPr lang="en-US" altLang="ja-JP" sz="2200" dirty="0"/>
              <a:t>15-16-0078-00-IG-DEP-Development-of- </a:t>
            </a:r>
            <a:r>
              <a:rPr lang="en-US" altLang="ja-JP" sz="2200" dirty="0" smtClean="0"/>
              <a:t>Wireless-System-for-Social-Public-Services</a:t>
            </a:r>
          </a:p>
          <a:p>
            <a:pPr marL="0" indent="0">
              <a:buNone/>
            </a:pPr>
            <a:r>
              <a:rPr lang="en-US" altLang="ja-JP" sz="2200" dirty="0" smtClean="0"/>
              <a:t>15-15-0217-06-0dep-ig-dep-review-of-responses-to-call-for-interest-cfi</a:t>
            </a:r>
          </a:p>
          <a:p>
            <a:pPr marL="0" indent="0">
              <a:buNone/>
            </a:pPr>
            <a:r>
              <a:rPr lang="en-US" altLang="ja-JP" sz="2200" dirty="0" smtClean="0"/>
              <a:t>15-16-0108-00-0dep-ig-dep-scope-and-focused-applications-with- different-</a:t>
            </a:r>
            <a:r>
              <a:rPr lang="en-US" altLang="ja-JP" sz="2200" dirty="0" err="1" smtClean="0"/>
              <a:t>qos</a:t>
            </a:r>
            <a:r>
              <a:rPr lang="en-US" altLang="ja-JP" sz="2200" dirty="0" smtClean="0"/>
              <a:t>-levels</a:t>
            </a:r>
            <a:endParaRPr lang="en-US" altLang="ja-JP" sz="2200" dirty="0"/>
          </a:p>
          <a:p>
            <a:pPr marL="0" indent="0">
              <a:buNone/>
            </a:pPr>
            <a:r>
              <a:rPr lang="fi-FI" altLang="ja-JP" sz="2200" dirty="0" smtClean="0"/>
              <a:t>15-16-0096-00-0dep-January-2016-meeting-minutes</a:t>
            </a:r>
            <a:endParaRPr lang="fi-FI" altLang="ja-JP" sz="2200" dirty="0" smtClean="0"/>
          </a:p>
          <a:p>
            <a:pPr marL="0" indent="0">
              <a:buNone/>
            </a:pPr>
            <a:r>
              <a:rPr lang="fi-FI" altLang="ja-JP" sz="2200" dirty="0" smtClean="0"/>
              <a:t>15-16-0095-00-0dep-ig-dep-January-2016-closing-report</a:t>
            </a:r>
          </a:p>
          <a:p>
            <a:pPr marL="0" indent="0">
              <a:buNone/>
            </a:pPr>
            <a:endParaRPr lang="fi-FI" altLang="ja-JP" sz="2000" dirty="0" smtClean="0"/>
          </a:p>
          <a:p>
            <a:pPr marL="0" indent="0">
              <a:buNone/>
            </a:pPr>
            <a:r>
              <a:rPr lang="fi-FI" altLang="ja-JP" sz="2000" dirty="0" smtClean="0"/>
              <a:t>			           Attendees </a:t>
            </a:r>
            <a:r>
              <a:rPr lang="fi-FI" altLang="ja-JP" sz="2000" dirty="0"/>
              <a:t>9</a:t>
            </a:r>
            <a:endParaRPr kumimoji="1" lang="ja-JP" altLang="en-US" sz="2000" dirty="0"/>
          </a:p>
        </p:txBody>
      </p:sp>
      <p:sp>
        <p:nvSpPr>
          <p:cNvPr id="3" name="タイトル 2"/>
          <p:cNvSpPr>
            <a:spLocks noGrp="1"/>
          </p:cNvSpPr>
          <p:nvPr>
            <p:ph type="title"/>
          </p:nvPr>
        </p:nvSpPr>
        <p:spPr>
          <a:xfrm>
            <a:off x="685800" y="476672"/>
            <a:ext cx="7772400" cy="798984"/>
          </a:xfrm>
        </p:spPr>
        <p:txBody>
          <a:bodyPr/>
          <a:lstStyle/>
          <a:p>
            <a:r>
              <a:rPr lang="en-US" altLang="ja-JP" sz="4000" b="1" dirty="0" smtClean="0"/>
              <a:t>Contributions</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17C47D4F-CAA3-4307-B0EF-8C4B3E0CF21D}" type="slidenum">
              <a:rPr lang="en-US" altLang="ja-JP" smtClean="0"/>
              <a:pPr/>
              <a:t>5</a:t>
            </a:fld>
            <a:endParaRPr lang="en-US" altLang="ja-JP" dirty="0"/>
          </a:p>
        </p:txBody>
      </p:sp>
      <p:sp>
        <p:nvSpPr>
          <p:cNvPr id="6" name="日付プレースホルダー 5"/>
          <p:cNvSpPr>
            <a:spLocks noGrp="1"/>
          </p:cNvSpPr>
          <p:nvPr>
            <p:ph type="dt" sz="half" idx="10"/>
          </p:nvPr>
        </p:nvSpPr>
        <p:spPr/>
        <p:txBody>
          <a:bodyPr/>
          <a:lstStyle/>
          <a:p>
            <a:r>
              <a:rPr lang="en-US" altLang="ja-JP" dirty="0"/>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72257912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755650" y="2133600"/>
            <a:ext cx="7764463" cy="2878138"/>
          </a:xfrm>
        </p:spPr>
        <p:txBody>
          <a:bodyPr/>
          <a:lstStyle/>
          <a:p>
            <a:pPr algn="ctr"/>
            <a:r>
              <a:rPr lang="en-US" altLang="ja-JP" b="1" smtClean="0">
                <a:solidFill>
                  <a:schemeClr val="tx2"/>
                </a:solidFill>
                <a:latin typeface="Times New Roman" pitchFamily="18" charset="0"/>
                <a:ea typeface="ＭＳ Ｐゴシック" charset="-128"/>
              </a:rPr>
              <a:t>Thank You !</a:t>
            </a:r>
          </a:p>
          <a:p>
            <a:pPr algn="ctr"/>
            <a:endParaRPr lang="en-US" altLang="ja-JP" b="1" smtClean="0">
              <a:solidFill>
                <a:schemeClr val="tx2"/>
              </a:solidFill>
              <a:latin typeface="Times New Roman" pitchFamily="18" charset="0"/>
              <a:ea typeface="ＭＳ Ｐゴシック" charset="-128"/>
            </a:endParaRPr>
          </a:p>
          <a:p>
            <a:pPr algn="ctr"/>
            <a:r>
              <a:rPr lang="en-US" altLang="ja-JP" b="1" smtClean="0">
                <a:solidFill>
                  <a:schemeClr val="tx2"/>
                </a:solidFill>
                <a:latin typeface="Times New Roman" pitchFamily="18" charset="0"/>
                <a:ea typeface="ＭＳ Ｐゴシック" charset="-128"/>
              </a:rPr>
              <a:t>Any Questions ?</a:t>
            </a:r>
          </a:p>
          <a:p>
            <a:endParaRPr lang="en-US" altLang="ja-JP" smtClean="0">
              <a:ea typeface="ＭＳ Ｐゴシック" charset="-128"/>
            </a:endParaRPr>
          </a:p>
        </p:txBody>
      </p:sp>
      <p:sp>
        <p:nvSpPr>
          <p:cNvPr id="11267" name="Slide Number Placeholder 5"/>
          <p:cNvSpPr>
            <a:spLocks noGrp="1"/>
          </p:cNvSpPr>
          <p:nvPr>
            <p:ph type="sldNum" sz="quarter" idx="10"/>
          </p:nvPr>
        </p:nvSpPr>
        <p:spPr>
          <a:xfrm>
            <a:off x="4267944" y="6453336"/>
            <a:ext cx="1600200" cy="21544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ts val="8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charset="0"/>
                <a:ea typeface="ＭＳ Ｐゴシック" charset="-128"/>
              </a:defRPr>
            </a:lvl1pPr>
            <a:lvl2pPr eaLnBrk="0" hangingPunct="0">
              <a:spcBef>
                <a:spcPts val="7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charset="0"/>
                <a:ea typeface="ＭＳ Ｐゴシック" charset="-128"/>
              </a:defRPr>
            </a:lvl2pPr>
            <a:lvl3pPr eaLnBrk="0" hangingPunct="0">
              <a:spcBef>
                <a:spcPts val="6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charset="0"/>
                <a:ea typeface="ＭＳ Ｐゴシック" charset="-128"/>
              </a:defRPr>
            </a:lvl3pPr>
            <a:lvl4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4pPr>
            <a:lvl5pPr eaLnBrk="0" hangingPunct="0">
              <a:spcBef>
                <a:spcPts val="500"/>
              </a:spcBef>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5pPr>
            <a:lvl6pPr marL="25146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6pPr>
            <a:lvl7pPr marL="29718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7pPr>
            <a:lvl8pPr marL="34290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8pPr>
            <a:lvl9pPr marL="3886200" indent="-228600" defTabSz="449263" eaLnBrk="0" fontAlgn="base" hangingPunct="0">
              <a:spcBef>
                <a:spcPts val="50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charset="0"/>
                <a:ea typeface="ＭＳ Ｐゴシック" charset="-128"/>
              </a:defRPr>
            </a:lvl9pPr>
          </a:lstStyle>
          <a:p>
            <a:pPr eaLnBrk="1" hangingPunct="1">
              <a:spcBef>
                <a:spcPct val="0"/>
              </a:spcBef>
            </a:pPr>
            <a:r>
              <a:rPr lang="en-US" altLang="ja-JP" sz="1200" smtClean="0">
                <a:latin typeface="Times New Roman" pitchFamily="18" charset="0"/>
              </a:rPr>
              <a:t>Slide </a:t>
            </a:r>
            <a:fld id="{E38E3EF7-C539-4772-B002-32A88B061C64}" type="slidenum">
              <a:rPr lang="en-US" altLang="ja-JP" sz="1200" smtClean="0">
                <a:latin typeface="Times New Roman" pitchFamily="18" charset="0"/>
              </a:rPr>
              <a:pPr eaLnBrk="1" hangingPunct="1">
                <a:spcBef>
                  <a:spcPct val="0"/>
                </a:spcBef>
              </a:pPr>
              <a:t>6</a:t>
            </a:fld>
            <a:endParaRPr lang="en-US" altLang="ja-JP" sz="1200" smtClean="0">
              <a:latin typeface="Times New Roman" pitchFamily="18" charset="0"/>
            </a:endParaRPr>
          </a:p>
        </p:txBody>
      </p:sp>
      <p:sp>
        <p:nvSpPr>
          <p:cNvPr id="4" name="正方形/長方形 3"/>
          <p:cNvSpPr/>
          <p:nvPr/>
        </p:nvSpPr>
        <p:spPr>
          <a:xfrm>
            <a:off x="971600" y="260648"/>
            <a:ext cx="1226618" cy="307777"/>
          </a:xfrm>
          <a:prstGeom prst="rect">
            <a:avLst/>
          </a:prstGeom>
        </p:spPr>
        <p:txBody>
          <a:bodyPr wrap="none">
            <a:spAutoFit/>
          </a:bodyPr>
          <a:lstStyle/>
          <a:p>
            <a:pPr lvl="0"/>
            <a:r>
              <a:rPr lang="en-US" altLang="ja-JP" sz="1400" b="1" dirty="0">
                <a:solidFill>
                  <a:srgbClr val="000000"/>
                </a:solidFill>
                <a:ea typeface="ＭＳ Ｐゴシック" charset="-128"/>
              </a:rPr>
              <a:t>January 2016</a:t>
            </a:r>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Ryuji Kohno(YNU/CWC-Nippon)</a:t>
            </a:r>
            <a:endParaRPr lang="en-US" altLang="ja-JP" dirty="0"/>
          </a:p>
        </p:txBody>
      </p:sp>
    </p:spTree>
    <p:extLst>
      <p:ext uri="{BB962C8B-B14F-4D97-AF65-F5344CB8AC3E}">
        <p14:creationId xmlns:p14="http://schemas.microsoft.com/office/powerpoint/2010/main" val="2427862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3647</TotalTime>
  <Words>364</Words>
  <Application>Microsoft Office PowerPoint</Application>
  <PresentationFormat>画面に合わせる (4:3)</PresentationFormat>
  <Paragraphs>80</Paragraphs>
  <Slides>6</Slides>
  <Notes>6</Notes>
  <HiddenSlides>0</HiddenSlides>
  <MMClips>0</MMClips>
  <ScaleCrop>false</ScaleCrop>
  <HeadingPairs>
    <vt:vector size="4" baseType="variant">
      <vt:variant>
        <vt:lpstr>テーマ</vt:lpstr>
      </vt:variant>
      <vt:variant>
        <vt:i4>1</vt:i4>
      </vt:variant>
      <vt:variant>
        <vt:lpstr>スライド タイトル</vt:lpstr>
      </vt:variant>
      <vt:variant>
        <vt:i4>6</vt:i4>
      </vt:variant>
    </vt:vector>
  </HeadingPairs>
  <TitlesOfParts>
    <vt:vector size="7" baseType="lpstr">
      <vt:lpstr>IEEE-P802_15</vt:lpstr>
      <vt:lpstr>PowerPoint プレゼンテーション</vt:lpstr>
      <vt:lpstr>IEEE 802.15 IG DEP   Closing Report  Atlanta, GA, USA January 20th, 2016</vt:lpstr>
      <vt:lpstr>Meeting Objectives</vt:lpstr>
      <vt:lpstr>Meeting Accomplishments</vt:lpstr>
      <vt:lpstr>Contributions</vt:lpstr>
      <vt:lpstr>PowerPoint プレゼンテーション</vt:lpstr>
    </vt:vector>
  </TitlesOfParts>
  <Company>ATR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Opening Information for September 2013</dc:title>
  <dc:subject>IEEE 802.15 &lt;subject&gt;</dc:subject>
  <dc:creator>Shoichi Kitazawa</dc:creator>
  <dc:description>15-13-0664-00-0sru</dc:description>
  <cp:lastModifiedBy>Ryuji Kohno</cp:lastModifiedBy>
  <cp:revision>61</cp:revision>
  <cp:lastPrinted>2013-04-17T07:57:49Z</cp:lastPrinted>
  <dcterms:created xsi:type="dcterms:W3CDTF">2013-04-16T01:38:08Z</dcterms:created>
  <dcterms:modified xsi:type="dcterms:W3CDTF">2016-01-21T02:33:41Z</dcterms:modified>
</cp:coreProperties>
</file>