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9" r:id="rId2"/>
    <p:sldId id="258" r:id="rId3"/>
    <p:sldId id="281" r:id="rId4"/>
    <p:sldId id="286" r:id="rId5"/>
    <p:sldId id="285" r:id="rId6"/>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9594" autoAdjust="0"/>
  </p:normalViewPr>
  <p:slideViewPr>
    <p:cSldViewPr showGuides="1">
      <p:cViewPr varScale="1">
        <p:scale>
          <a:sx n="56" d="100"/>
          <a:sy n="56" d="100"/>
        </p:scale>
        <p:origin x="-64" y="-5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howGuides="1">
      <p:cViewPr varScale="1">
        <p:scale>
          <a:sx n="67" d="100"/>
          <a:sy n="67" d="100"/>
        </p:scale>
        <p:origin x="-1830" y="-126"/>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endParaRPr lang="en-US" altLang="ja-JP" dirty="0"/>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smtClean="0"/>
              <a:t>Shoichi Kitazawa (ATR)</a:t>
            </a:r>
            <a:endParaRPr lang="en-US" altLang="ja-JP" dirty="0"/>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1C9E7F0A-1D88-47D1-B7ED-5CA346B4FD43}" type="slidenum">
              <a:rPr lang="en-US" altLang="ja-JP"/>
              <a:pPr/>
              <a:t>‹#›</a:t>
            </a:fld>
            <a:endParaRPr lang="en-US" altLang="ja-JP" dirty="0"/>
          </a:p>
        </p:txBody>
      </p:sp>
      <p:sp>
        <p:nvSpPr>
          <p:cNvPr id="3078"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079" name="Rectangle 7"/>
          <p:cNvSpPr>
            <a:spLocks noChangeArrowheads="1"/>
          </p:cNvSpPr>
          <p:nvPr/>
        </p:nvSpPr>
        <p:spPr bwMode="auto">
          <a:xfrm>
            <a:off x="487561" y="9549026"/>
            <a:ext cx="877171"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933450"/>
            <a:r>
              <a:rPr lang="en-US" altLang="ja-JP" dirty="0"/>
              <a:t>Submission</a:t>
            </a:r>
          </a:p>
        </p:txBody>
      </p:sp>
      <p:sp>
        <p:nvSpPr>
          <p:cNvPr id="3080"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extLst>
      <p:ext uri="{BB962C8B-B14F-4D97-AF65-F5344CB8AC3E}">
        <p14:creationId xmlns:p14="http://schemas.microsoft.com/office/powerpoint/2010/main" val="18428670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2052"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smtClean="0"/>
              <a:t>Shoichi Kitazawa (ATR)</a:t>
            </a:r>
            <a:endParaRPr lang="en-US" altLang="ja-JP" dirty="0"/>
          </a:p>
        </p:txBody>
      </p:sp>
      <p:sp>
        <p:nvSpPr>
          <p:cNvPr id="2056" name="Rectangle 8"/>
          <p:cNvSpPr>
            <a:spLocks noChangeArrowheads="1"/>
          </p:cNvSpPr>
          <p:nvPr/>
        </p:nvSpPr>
        <p:spPr bwMode="auto">
          <a:xfrm>
            <a:off x="487562" y="9552401"/>
            <a:ext cx="9064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t>Submission</a:t>
            </a:r>
          </a:p>
        </p:txBody>
      </p:sp>
      <p:sp>
        <p:nvSpPr>
          <p:cNvPr id="2057"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2058"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 name="ノート プレースホルダー 2"/>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スライド番号プレースホルダー 3"/>
          <p:cNvSpPr>
            <a:spLocks noGrp="1"/>
          </p:cNvSpPr>
          <p:nvPr>
            <p:ph type="sldNum" sz="quarter" idx="5"/>
          </p:nvPr>
        </p:nvSpPr>
        <p:spPr>
          <a:xfrm>
            <a:off x="2863825" y="9552401"/>
            <a:ext cx="1026865" cy="195430"/>
          </a:xfrm>
          <a:prstGeom prst="rect">
            <a:avLst/>
          </a:prstGeom>
        </p:spPr>
        <p:txBody>
          <a:bodyPr vert="horz" lIns="91440" tIns="45720" rIns="91440" bIns="45720" rtlCol="0" anchor="b"/>
          <a:lstStyle>
            <a:lvl1pPr algn="ctr">
              <a:defRPr sz="1200"/>
            </a:lvl1pPr>
          </a:lstStyle>
          <a:p>
            <a:fld id="{CD6D2E3F-5094-4468-9CC9-C689E0F636B7}" type="slidenum">
              <a:rPr kumimoji="1" lang="ja-JP" altLang="en-US" smtClean="0"/>
              <a:pPr/>
              <a:t>‹#›</a:t>
            </a:fld>
            <a:endParaRPr kumimoji="1" lang="ja-JP" altLang="en-US" dirty="0"/>
          </a:p>
        </p:txBody>
      </p:sp>
    </p:spTree>
    <p:extLst>
      <p:ext uri="{BB962C8B-B14F-4D97-AF65-F5344CB8AC3E}">
        <p14:creationId xmlns:p14="http://schemas.microsoft.com/office/powerpoint/2010/main" val="69661814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smtClean="0"/>
              <a:t>doc.: IEEE 802.15-&lt;doc#&gt;</a:t>
            </a:r>
            <a:endParaRPr lang="en-US" altLang="ja-JP" dirty="0"/>
          </a:p>
        </p:txBody>
      </p:sp>
      <p:sp>
        <p:nvSpPr>
          <p:cNvPr id="5" name="フッター プレースホルダ 4"/>
          <p:cNvSpPr>
            <a:spLocks noGrp="1"/>
          </p:cNvSpPr>
          <p:nvPr>
            <p:ph type="ftr" sz="quarter" idx="11"/>
          </p:nvPr>
        </p:nvSpPr>
        <p:spPr/>
        <p:txBody>
          <a:bodyPr/>
          <a:lstStyle/>
          <a:p>
            <a:pPr lvl="4"/>
            <a:r>
              <a:rPr lang="en-US" altLang="ja-JP" dirty="0"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3</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スライド イメージ プレースホルダー 1"/>
          <p:cNvSpPr>
            <a:spLocks noGrp="1" noRot="1" noChangeAspect="1" noTextEdit="1"/>
          </p:cNvSpPr>
          <p:nvPr>
            <p:ph type="sldImg"/>
          </p:nvPr>
        </p:nvSpPr>
        <p:spPr>
          <a:xfrm>
            <a:off x="914400" y="746125"/>
            <a:ext cx="4903788" cy="3678238"/>
          </a:xfrm>
          <a:ln/>
        </p:spPr>
      </p:sp>
      <p:sp>
        <p:nvSpPr>
          <p:cNvPr id="16387"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smtClean="0">
              <a:latin typeface="Times New Roman" pitchFamily="18" charset="0"/>
              <a:ea typeface="ＭＳ Ｐゴシック" charset="-128"/>
            </a:endParaRPr>
          </a:p>
        </p:txBody>
      </p:sp>
      <p:sp>
        <p:nvSpPr>
          <p:cNvPr id="16388" name="日付プレースホルダー 3"/>
          <p:cNvSpPr>
            <a:spLocks noGrp="1"/>
          </p:cNvSpPr>
          <p:nvPr>
            <p:ph type="dt" sz="quarter"/>
          </p:nvPr>
        </p:nvSpPr>
        <p:spPr>
          <a:xfrm>
            <a:off x="3815373" y="1"/>
            <a:ext cx="2918831" cy="4934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1400" smtClean="0">
                <a:ea typeface="Arial Unicode MS" pitchFamily="50" charset="-128"/>
                <a:cs typeface="Arial Unicode MS" pitchFamily="50" charset="-128"/>
              </a:rPr>
              <a:t>07/12/10</a:t>
            </a:r>
          </a:p>
        </p:txBody>
      </p:sp>
      <p:sp>
        <p:nvSpPr>
          <p:cNvPr id="16389" name="スライド番号プレースホルダー 4"/>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2400" smtClean="0"/>
              <a:t>Page </a:t>
            </a:r>
            <a:fld id="{2F4B805F-D810-43AA-BCB8-F98361645603}" type="slidenum">
              <a:rPr lang="en-US" altLang="ja-JP" sz="2400" smtClean="0"/>
              <a:pPr eaLnBrk="1" hangingPunct="1">
                <a:spcBef>
                  <a:spcPct val="0"/>
                </a:spcBef>
              </a:pPr>
              <a:t>4</a:t>
            </a:fld>
            <a:endParaRPr lang="en-US" altLang="ja-JP" sz="240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5</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a:xfrm>
            <a:off x="685800" y="378281"/>
            <a:ext cx="1600200" cy="215444"/>
          </a:xfrm>
        </p:spPr>
        <p:txBody>
          <a:bodyPr/>
          <a:lstStyle>
            <a:lvl1pPr>
              <a:defRPr/>
            </a:lvl1pPr>
          </a:lstStyle>
          <a:p>
            <a:r>
              <a:rPr lang="en-US" altLang="ja-JP" dirty="0" smtClean="0"/>
              <a:t>November 2015</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8"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Haapola(CWC/</a:t>
            </a:r>
            <a:r>
              <a:rPr lang="en-US" altLang="ja-JP" dirty="0" err="1" smtClean="0"/>
              <a:t>UoO</a:t>
            </a:r>
            <a:r>
              <a:rPr lang="en-US" altLang="ja-JP" dirty="0" smtClean="0"/>
              <a:t>)</a:t>
            </a:r>
            <a:endParaRPr lang="en-US" altLang="ja-JP" dirty="0"/>
          </a:p>
        </p:txBody>
      </p:sp>
    </p:spTree>
    <p:extLst>
      <p:ext uri="{BB962C8B-B14F-4D97-AF65-F5344CB8AC3E}">
        <p14:creationId xmlns:p14="http://schemas.microsoft.com/office/powerpoint/2010/main" val="4285537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7" name="日付プレースホルダー 3"/>
          <p:cNvSpPr>
            <a:spLocks noGrp="1"/>
          </p:cNvSpPr>
          <p:nvPr>
            <p:ph type="dt" sz="half" idx="10"/>
          </p:nvPr>
        </p:nvSpPr>
        <p:spPr>
          <a:xfrm>
            <a:off x="685800" y="378281"/>
            <a:ext cx="1600200" cy="215444"/>
          </a:xfrm>
        </p:spPr>
        <p:txBody>
          <a:bodyPr/>
          <a:lstStyle>
            <a:lvl1pPr>
              <a:defRPr/>
            </a:lvl1pPr>
          </a:lstStyle>
          <a:p>
            <a:r>
              <a:rPr lang="en-US" altLang="ja-JP" dirty="0" smtClean="0"/>
              <a:t>November 2015</a:t>
            </a:r>
            <a:endParaRPr lang="en-US" altLang="ja-JP" dirty="0"/>
          </a:p>
        </p:txBody>
      </p:sp>
      <p:sp>
        <p:nvSpPr>
          <p:cNvPr id="8"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Haapola(CWC/</a:t>
            </a:r>
            <a:r>
              <a:rPr lang="en-US" altLang="ja-JP" dirty="0" err="1" smtClean="0"/>
              <a:t>UoO</a:t>
            </a:r>
            <a:r>
              <a:rPr lang="en-US" altLang="ja-JP" dirty="0" smtClean="0"/>
              <a:t>)</a:t>
            </a:r>
            <a:endParaRPr lang="en-US" altLang="ja-JP" dirty="0"/>
          </a:p>
        </p:txBody>
      </p:sp>
    </p:spTree>
    <p:extLst>
      <p:ext uri="{BB962C8B-B14F-4D97-AF65-F5344CB8AC3E}">
        <p14:creationId xmlns:p14="http://schemas.microsoft.com/office/powerpoint/2010/main" val="163722690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a:xfrm>
            <a:off x="685800" y="378281"/>
            <a:ext cx="1600200" cy="215444"/>
          </a:xfrm>
        </p:spPr>
        <p:txBody>
          <a:bodyPr/>
          <a:lstStyle>
            <a:lvl1pPr>
              <a:defRPr/>
            </a:lvl1pPr>
          </a:lstStyle>
          <a:p>
            <a:r>
              <a:rPr lang="en-US" altLang="ja-JP" dirty="0" smtClean="0"/>
              <a:t>November 2015</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Haapola(CWC/</a:t>
            </a:r>
            <a:r>
              <a:rPr lang="en-US" altLang="ja-JP" dirty="0" err="1" smtClean="0"/>
              <a:t>UoO</a:t>
            </a:r>
            <a:r>
              <a:rPr lang="en-US" altLang="ja-JP" dirty="0" smtClean="0"/>
              <a:t>)</a:t>
            </a:r>
            <a:endParaRPr lang="en-US" altLang="ja-JP" dirty="0"/>
          </a:p>
        </p:txBody>
      </p:sp>
    </p:spTree>
    <p:extLst>
      <p:ext uri="{BB962C8B-B14F-4D97-AF65-F5344CB8AC3E}">
        <p14:creationId xmlns:p14="http://schemas.microsoft.com/office/powerpoint/2010/main" val="355605281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a:xfrm>
            <a:off x="685800" y="378281"/>
            <a:ext cx="1600200" cy="215444"/>
          </a:xfrm>
        </p:spPr>
        <p:txBody>
          <a:bodyPr/>
          <a:lstStyle>
            <a:lvl1pPr>
              <a:defRPr/>
            </a:lvl1pPr>
          </a:lstStyle>
          <a:p>
            <a:r>
              <a:rPr lang="en-US" altLang="ja-JP" dirty="0" smtClean="0"/>
              <a:t>November 2015</a:t>
            </a:r>
            <a:endParaRPr lang="en-US" altLang="ja-JP" dirty="0"/>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Haapola(CWC/</a:t>
            </a:r>
            <a:r>
              <a:rPr lang="en-US" altLang="ja-JP" dirty="0" err="1" smtClean="0"/>
              <a:t>UoO</a:t>
            </a:r>
            <a:r>
              <a:rPr lang="en-US" altLang="ja-JP" dirty="0" smtClean="0"/>
              <a:t>)</a:t>
            </a:r>
            <a:endParaRPr lang="en-US" altLang="ja-JP" dirty="0"/>
          </a:p>
        </p:txBody>
      </p:sp>
    </p:spTree>
    <p:extLst>
      <p:ext uri="{BB962C8B-B14F-4D97-AF65-F5344CB8AC3E}">
        <p14:creationId xmlns:p14="http://schemas.microsoft.com/office/powerpoint/2010/main" val="107704198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a:xfrm>
            <a:off x="685800" y="378281"/>
            <a:ext cx="1600200" cy="215444"/>
          </a:xfrm>
        </p:spPr>
        <p:txBody>
          <a:bodyPr/>
          <a:lstStyle>
            <a:lvl1pPr>
              <a:defRPr/>
            </a:lvl1pPr>
          </a:lstStyle>
          <a:p>
            <a:r>
              <a:rPr lang="en-US" altLang="ja-JP" dirty="0" smtClean="0"/>
              <a:t>November 2015</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Footer Placeholder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Haapola(CWC/</a:t>
            </a:r>
            <a:r>
              <a:rPr lang="en-US" altLang="ja-JP" dirty="0" err="1" smtClean="0"/>
              <a:t>UoO</a:t>
            </a:r>
            <a:r>
              <a:rPr lang="en-US" altLang="ja-JP" dirty="0" smtClean="0"/>
              <a:t>)</a:t>
            </a:r>
            <a:endParaRPr lang="en-US" altLang="ja-JP" dirty="0"/>
          </a:p>
        </p:txBody>
      </p:sp>
    </p:spTree>
    <p:extLst>
      <p:ext uri="{BB962C8B-B14F-4D97-AF65-F5344CB8AC3E}">
        <p14:creationId xmlns:p14="http://schemas.microsoft.com/office/powerpoint/2010/main" val="218104940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685800" y="378281"/>
            <a:ext cx="1600200" cy="215444"/>
          </a:xfrm>
        </p:spPr>
        <p:txBody>
          <a:bodyPr/>
          <a:lstStyle>
            <a:lvl1pPr>
              <a:defRPr/>
            </a:lvl1pPr>
          </a:lstStyle>
          <a:p>
            <a:r>
              <a:rPr lang="en-US" altLang="ja-JP" dirty="0" smtClean="0"/>
              <a:t>November 2015</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5"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Haapola(CWC/</a:t>
            </a:r>
            <a:r>
              <a:rPr lang="en-US" altLang="ja-JP" dirty="0" err="1" smtClean="0"/>
              <a:t>UoO</a:t>
            </a:r>
            <a:r>
              <a:rPr lang="en-US" altLang="ja-JP" dirty="0" smtClean="0"/>
              <a:t>)</a:t>
            </a:r>
            <a:endParaRPr lang="en-US" altLang="ja-JP" dirty="0"/>
          </a:p>
        </p:txBody>
      </p:sp>
    </p:spTree>
    <p:extLst>
      <p:ext uri="{BB962C8B-B14F-4D97-AF65-F5344CB8AC3E}">
        <p14:creationId xmlns:p14="http://schemas.microsoft.com/office/powerpoint/2010/main" val="250162089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altLang="ja-JP"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January 2016</a:t>
            </a:r>
            <a:endParaRPr lang="en-US" altLang="ja-JP" dirty="0" smtClean="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Ryuji Kohno(YNU/CWC-Nippon)</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dirty="0"/>
              <a:t>Slide </a:t>
            </a:r>
            <a:fld id="{EAFD9030-C83D-42D9-9BFB-ADDEB84EB1F4}" type="slidenum">
              <a:rPr lang="en-US" altLang="ja-JP"/>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a:t>
            </a:r>
            <a:r>
              <a:rPr lang="en-US" altLang="ja-JP" sz="1400" b="1" dirty="0" smtClean="0">
                <a:ea typeface="ＭＳ Ｐゴシック" charset="-128"/>
              </a:rPr>
              <a:t>802.15-16-0095-01-0dep</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4" r:id="rId5"/>
    <p:sldLayoutId id="2147483655" r:id="rId6"/>
  </p:sldLayoutIdLst>
  <p:timing>
    <p:tnLst>
      <p:par>
        <p:cTn id="1" dur="indefinite" restart="never" nodeType="tmRoot"/>
      </p:par>
    </p:tnLst>
  </p:timing>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ohno@ynu.ac.jp"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a:xfrm>
            <a:off x="685800" y="378281"/>
            <a:ext cx="1600200" cy="215444"/>
          </a:xfrm>
        </p:spPr>
        <p:txBody>
          <a:bodyPr/>
          <a:lstStyle/>
          <a:p>
            <a:r>
              <a:rPr lang="en-US" altLang="ja-JP" dirty="0" smtClean="0"/>
              <a:t>January 2016</a:t>
            </a:r>
            <a:endParaRPr lang="en-US" altLang="ja-JP" dirty="0"/>
          </a:p>
        </p:txBody>
      </p:sp>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609600"/>
            <a:ext cx="8991600" cy="4734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b="1" dirty="0" smtClean="0">
                <a:ea typeface="ＭＳ Ｐゴシック" charset="-128"/>
              </a:rPr>
              <a:t>:</a:t>
            </a:r>
            <a:r>
              <a:rPr lang="en-US" altLang="ja-JP" sz="1600" dirty="0" smtClean="0">
                <a:ea typeface="ＭＳ Ｐゴシック" charset="-128"/>
              </a:rPr>
              <a:t> [IG DEP </a:t>
            </a:r>
            <a:r>
              <a:rPr lang="en-US" altLang="ja-JP" sz="1600" dirty="0" smtClean="0">
                <a:ea typeface="ＭＳ Ｐゴシック" charset="-128"/>
              </a:rPr>
              <a:t>January </a:t>
            </a:r>
            <a:r>
              <a:rPr lang="en-US" altLang="ja-JP" sz="1600" dirty="0" smtClean="0">
                <a:ea typeface="ＭＳ Ｐゴシック" charset="-128"/>
              </a:rPr>
              <a:t>Closing Report </a:t>
            </a:r>
            <a:r>
              <a:rPr lang="en-US" altLang="ja-JP" sz="1600" dirty="0" smtClean="0">
                <a:ea typeface="ＭＳ Ｐゴシック" charset="-128"/>
              </a:rPr>
              <a:t>2016]</a:t>
            </a:r>
            <a:r>
              <a:rPr lang="en-US" altLang="ja-JP" sz="1600" dirty="0">
                <a:ea typeface="ＭＳ Ｐゴシック" charset="-128"/>
              </a:rPr>
              <a:t>	</a:t>
            </a:r>
          </a:p>
          <a:p>
            <a:r>
              <a:rPr lang="en-US" altLang="ja-JP" sz="1600" b="1" dirty="0">
                <a:ea typeface="ＭＳ Ｐゴシック" charset="-128"/>
              </a:rPr>
              <a:t>Date Submitted: </a:t>
            </a:r>
            <a:r>
              <a:rPr lang="en-US" altLang="ja-JP" sz="1600" dirty="0" smtClean="0">
                <a:ea typeface="ＭＳ Ｐゴシック" charset="-128"/>
              </a:rPr>
              <a:t>[20 January, 2016]</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 </a:t>
            </a:r>
            <a:r>
              <a:rPr lang="en-US" altLang="ja-JP" sz="1600" dirty="0" smtClean="0">
                <a:ea typeface="ＭＳ Ｐゴシック" charset="-128"/>
              </a:rPr>
              <a:t>Ryuji Kohno, Yokohama National University/CWC-Nippon Co.                                </a:t>
            </a:r>
            <a:endParaRPr lang="en-US" altLang="ja-JP" sz="1600" dirty="0">
              <a:ea typeface="ＭＳ Ｐゴシック" charset="-128"/>
            </a:endParaRPr>
          </a:p>
          <a:p>
            <a:r>
              <a:rPr lang="en-US" altLang="ja-JP" sz="1600" dirty="0">
                <a:ea typeface="ＭＳ Ｐゴシック" charset="-128"/>
              </a:rPr>
              <a:t>Address </a:t>
            </a:r>
            <a:r>
              <a:rPr lang="en-US" altLang="ja-JP" sz="1600" dirty="0" smtClean="0">
                <a:ea typeface="ＭＳ Ｐゴシック" charset="-128"/>
              </a:rPr>
              <a:t>79-5 </a:t>
            </a:r>
            <a:r>
              <a:rPr lang="en-US" altLang="ja-JP" sz="1600" dirty="0" err="1" smtClean="0">
                <a:ea typeface="ＭＳ Ｐゴシック" charset="-128"/>
              </a:rPr>
              <a:t>Tokiwadai</a:t>
            </a:r>
            <a:r>
              <a:rPr lang="en-US" altLang="ja-JP" sz="1600" dirty="0" smtClean="0">
                <a:ea typeface="ＭＳ Ｐゴシック" charset="-128"/>
              </a:rPr>
              <a:t>, Hodogaya-</a:t>
            </a:r>
            <a:r>
              <a:rPr lang="en-US" altLang="ja-JP" sz="1600" dirty="0" err="1" smtClean="0">
                <a:ea typeface="ＭＳ Ｐゴシック" charset="-128"/>
              </a:rPr>
              <a:t>ku</a:t>
            </a:r>
            <a:r>
              <a:rPr lang="en-US" altLang="ja-JP" sz="1600" dirty="0" smtClean="0">
                <a:ea typeface="ＭＳ Ｐゴシック" charset="-128"/>
              </a:rPr>
              <a:t>, Yokohama, Japan  240-8501</a:t>
            </a:r>
            <a:endParaRPr lang="en-US" altLang="ja-JP" sz="1600" dirty="0">
              <a:ea typeface="ＭＳ Ｐゴシック" charset="-128"/>
            </a:endParaRPr>
          </a:p>
          <a:p>
            <a:r>
              <a:rPr lang="en-US" altLang="ja-JP" sz="1600" dirty="0">
                <a:ea typeface="ＭＳ Ｐゴシック" charset="-128"/>
              </a:rPr>
              <a:t>Voice</a:t>
            </a:r>
            <a:r>
              <a:rPr lang="en-US" altLang="ja-JP" sz="1600" dirty="0" smtClean="0">
                <a:ea typeface="ＭＳ Ｐゴシック" charset="-128"/>
              </a:rPr>
              <a:t>: </a:t>
            </a:r>
            <a:r>
              <a:rPr lang="en-US" altLang="ja-JP" sz="1600" dirty="0" smtClean="0">
                <a:ea typeface="ＭＳ Ｐゴシック" charset="-128"/>
              </a:rPr>
              <a:t>+81 (0)45-339-4115 </a:t>
            </a:r>
            <a:r>
              <a:rPr lang="en-US" altLang="ja-JP" sz="1600" dirty="0" smtClean="0">
                <a:ea typeface="ＭＳ Ｐゴシック" charset="-128"/>
              </a:rPr>
              <a:t>Email: </a:t>
            </a:r>
            <a:r>
              <a:rPr lang="en-US" altLang="ja-JP" sz="1600" dirty="0" smtClean="0">
                <a:ea typeface="ＭＳ Ｐゴシック" charset="-128"/>
                <a:hlinkClick r:id="rId3"/>
              </a:rPr>
              <a:t>kohno@ynu.ac.jp</a:t>
            </a:r>
            <a:r>
              <a:rPr lang="en-US" altLang="ja-JP" sz="1600" dirty="0" smtClean="0">
                <a:ea typeface="ＭＳ Ｐゴシック" charset="-128"/>
              </a:rPr>
              <a:t>, ryuji.kohno@cwc-nippon.co.jp]</a:t>
            </a:r>
            <a:endParaRPr lang="en-US" altLang="ja-JP" sz="1600" dirty="0">
              <a:ea typeface="ＭＳ Ｐゴシック" charset="-128"/>
            </a:endParaRPr>
          </a:p>
          <a:p>
            <a:pPr>
              <a:spcBef>
                <a:spcPts val="600"/>
              </a:spcBef>
              <a:spcAft>
                <a:spcPts val="600"/>
              </a:spcAft>
            </a:pPr>
            <a:r>
              <a:rPr lang="en-US" altLang="ja-JP" sz="1600" b="1" dirty="0" smtClean="0">
                <a:solidFill>
                  <a:schemeClr val="tx2"/>
                </a:solidFill>
                <a:ea typeface="ＭＳ Ｐゴシック" charset="-128"/>
              </a:rPr>
              <a:t>Re</a:t>
            </a:r>
            <a:r>
              <a:rPr lang="en-US" altLang="ja-JP" sz="1600" b="1" dirty="0">
                <a:solidFill>
                  <a:schemeClr val="tx2"/>
                </a:solidFill>
                <a:ea typeface="ＭＳ Ｐゴシック" charset="-128"/>
              </a:rPr>
              <a: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[This document contains closing report for IG Dependability </a:t>
            </a:r>
            <a:r>
              <a:rPr lang="en-US" altLang="ja-JP" sz="1600" dirty="0" smtClean="0">
                <a:solidFill>
                  <a:schemeClr val="tx2"/>
                </a:solidFill>
                <a:ea typeface="ＭＳ Ｐゴシック" charset="-128"/>
              </a:rPr>
              <a:t>January </a:t>
            </a:r>
            <a:r>
              <a:rPr lang="en-US" altLang="ja-JP" sz="1600" dirty="0" smtClean="0">
                <a:solidFill>
                  <a:schemeClr val="tx2"/>
                </a:solidFill>
                <a:ea typeface="ＭＳ Ｐゴシック" charset="-128"/>
              </a:rPr>
              <a:t>Meeting.]</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ea typeface="ＭＳ Ｐゴシック" charset="-128"/>
              </a:rPr>
              <a:t>[information]</a:t>
            </a:r>
            <a:endParaRPr lang="en-US" altLang="ja-JP" sz="1600" dirty="0">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8"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Ryuji Kohno(YNU/CWC-Nippon)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683568" y="332656"/>
            <a:ext cx="1296144" cy="261069"/>
          </a:xfrm>
        </p:spPr>
        <p:txBody>
          <a:bodyPr/>
          <a:lstStyle/>
          <a:p>
            <a:r>
              <a:rPr lang="en-US" altLang="ja-JP" dirty="0" smtClean="0"/>
              <a:t>January 2016</a:t>
            </a:r>
            <a:endParaRPr lang="en-US" altLang="ja-JP" dirty="0"/>
          </a:p>
        </p:txBody>
      </p: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55576" y="2286000"/>
            <a:ext cx="7558608" cy="2223120"/>
          </a:xfrm>
        </p:spPr>
        <p:txBody>
          <a:bodyPr/>
          <a:lstStyle/>
          <a:p>
            <a:r>
              <a:rPr lang="en-US" altLang="ja-JP" b="1" dirty="0">
                <a:ea typeface="ＭＳ Ｐゴシック" pitchFamily="50" charset="-128"/>
              </a:rPr>
              <a:t>IEEE 802.15 I</a:t>
            </a:r>
            <a:r>
              <a:rPr lang="en-US" altLang="ja-JP" b="1" dirty="0" smtClean="0">
                <a:ea typeface="ＭＳ Ｐゴシック" pitchFamily="50" charset="-128"/>
              </a:rPr>
              <a:t>G DEP </a:t>
            </a:r>
            <a:br>
              <a:rPr lang="en-US" altLang="ja-JP" b="1" dirty="0" smtClean="0">
                <a:ea typeface="ＭＳ Ｐゴシック" pitchFamily="50" charset="-128"/>
              </a:rPr>
            </a:br>
            <a:r>
              <a:rPr lang="en-US" altLang="ja-JP" b="1" dirty="0">
                <a:ea typeface="ＭＳ Ｐゴシック" pitchFamily="50" charset="-128"/>
              </a:rPr>
              <a:t/>
            </a:r>
            <a:br>
              <a:rPr lang="en-US" altLang="ja-JP" b="1" dirty="0">
                <a:ea typeface="ＭＳ Ｐゴシック" pitchFamily="50" charset="-128"/>
              </a:rPr>
            </a:br>
            <a:r>
              <a:rPr lang="en-US" altLang="ja-JP" dirty="0" smtClean="0">
                <a:ea typeface="ＭＳ Ｐゴシック" pitchFamily="50" charset="-128"/>
              </a:rPr>
              <a:t>Closing Report</a:t>
            </a:r>
            <a:r>
              <a:rPr lang="en-US" altLang="ja-JP" dirty="0">
                <a:ea typeface="ＭＳ Ｐゴシック" pitchFamily="50" charset="-128"/>
              </a:rPr>
              <a:t/>
            </a:r>
            <a:br>
              <a:rPr lang="en-US" altLang="ja-JP" dirty="0">
                <a:ea typeface="ＭＳ Ｐゴシック" pitchFamily="50" charset="-128"/>
              </a:rPr>
            </a:b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Atlanta, GA, USA</a:t>
            </a: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January 20</a:t>
            </a:r>
            <a:r>
              <a:rPr lang="en-US" altLang="ja-JP" baseline="30000" dirty="0" smtClean="0">
                <a:ea typeface="ＭＳ Ｐゴシック" pitchFamily="50" charset="-128"/>
              </a:rPr>
              <a:t>th</a:t>
            </a:r>
            <a:r>
              <a:rPr lang="en-US" altLang="ja-JP" dirty="0" smtClean="0">
                <a:ea typeface="ＭＳ Ｐゴシック" pitchFamily="50" charset="-128"/>
              </a:rPr>
              <a:t>, </a:t>
            </a:r>
            <a:r>
              <a:rPr lang="en-US" altLang="ja-JP" dirty="0" smtClean="0">
                <a:ea typeface="ＭＳ Ｐゴシック" pitchFamily="50" charset="-128"/>
              </a:rPr>
              <a:t>2016</a:t>
            </a:r>
            <a:endParaRPr lang="ja-JP" altLang="ja-JP" dirty="0"/>
          </a:p>
        </p:txBody>
      </p:sp>
      <p:sp>
        <p:nvSpPr>
          <p:cNvPr id="7"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Ryuji Kohno(YNU/CWC-Nippon)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467544" y="1628800"/>
            <a:ext cx="8676456" cy="4680520"/>
          </a:xfrm>
        </p:spPr>
        <p:txBody>
          <a:bodyPr/>
          <a:lstStyle/>
          <a:p>
            <a:r>
              <a:rPr lang="en-US" altLang="ja-JP" sz="2800" dirty="0"/>
              <a:t>Presentation of Updated Reports </a:t>
            </a:r>
            <a:r>
              <a:rPr lang="en-US" altLang="ja-JP" sz="2800" dirty="0" smtClean="0"/>
              <a:t>for </a:t>
            </a:r>
            <a:r>
              <a:rPr lang="en-US" altLang="ja-JP" sz="2800" dirty="0"/>
              <a:t>Call for Interest(CFI</a:t>
            </a:r>
            <a:r>
              <a:rPr lang="en-US" altLang="ja-JP" sz="2800" dirty="0" smtClean="0"/>
              <a:t>) as for Application to FA by Hiroshi Kobayashi(Nissan Automotive)</a:t>
            </a:r>
          </a:p>
          <a:p>
            <a:r>
              <a:rPr lang="en-US" altLang="ja-JP" sz="2800" dirty="0"/>
              <a:t> Presentation of Updated Reports of Interview for </a:t>
            </a:r>
            <a:r>
              <a:rPr lang="en-US" altLang="ja-JP" sz="2800" dirty="0" smtClean="0"/>
              <a:t>CFI as for </a:t>
            </a:r>
            <a:r>
              <a:rPr lang="en-US" altLang="ja-JP" sz="2800" dirty="0"/>
              <a:t>Application to </a:t>
            </a:r>
            <a:r>
              <a:rPr lang="en-US" altLang="ja-JP" sz="2800" dirty="0" smtClean="0"/>
              <a:t>Social Public Services(Water/GAS/Electricity, Disaster </a:t>
            </a:r>
            <a:r>
              <a:rPr lang="en-US" altLang="ja-JP" sz="2800" dirty="0" err="1" smtClean="0"/>
              <a:t>etc</a:t>
            </a:r>
            <a:r>
              <a:rPr lang="en-US" altLang="ja-JP" sz="2800" dirty="0" smtClean="0"/>
              <a:t>) </a:t>
            </a:r>
            <a:r>
              <a:rPr lang="en-US" altLang="ja-JP" sz="2800" dirty="0"/>
              <a:t>by </a:t>
            </a:r>
            <a:r>
              <a:rPr lang="en-US" altLang="ja-JP" sz="2800" dirty="0" smtClean="0"/>
              <a:t>NEC</a:t>
            </a:r>
            <a:endParaRPr lang="en-US" altLang="ja-JP" sz="2800" dirty="0"/>
          </a:p>
          <a:p>
            <a:r>
              <a:rPr lang="en-US" altLang="ja-JP" sz="2800" dirty="0" smtClean="0"/>
              <a:t>Updating </a:t>
            </a:r>
            <a:r>
              <a:rPr lang="en-US" altLang="ja-JP" sz="2800" dirty="0"/>
              <a:t>Summary of </a:t>
            </a:r>
            <a:r>
              <a:rPr lang="en-US" altLang="ja-JP" sz="2800" dirty="0" smtClean="0"/>
              <a:t>Technical Requirement  </a:t>
            </a:r>
            <a:r>
              <a:rPr lang="en-US" altLang="ja-JP" sz="2800" dirty="0"/>
              <a:t>to Major </a:t>
            </a:r>
            <a:r>
              <a:rPr lang="en-US" altLang="ja-JP" sz="2800" dirty="0" smtClean="0"/>
              <a:t>Applications to figure up our scope</a:t>
            </a:r>
            <a:endParaRPr lang="en-US" altLang="ja-JP" sz="2800" dirty="0"/>
          </a:p>
          <a:p>
            <a:r>
              <a:rPr lang="en-US" altLang="ja-JP" sz="2800" dirty="0"/>
              <a:t>Time Line, </a:t>
            </a:r>
            <a:r>
              <a:rPr lang="en-US" altLang="ja-JP" sz="2800" dirty="0" smtClean="0"/>
              <a:t>Project Plan with drafting PAR and CSD</a:t>
            </a:r>
            <a:endParaRPr kumimoji="1" lang="ja-JP" altLang="en-US" sz="2800" dirty="0"/>
          </a:p>
        </p:txBody>
      </p:sp>
      <p:sp>
        <p:nvSpPr>
          <p:cNvPr id="3" name="タイトル 2"/>
          <p:cNvSpPr>
            <a:spLocks noGrp="1"/>
          </p:cNvSpPr>
          <p:nvPr>
            <p:ph type="title"/>
          </p:nvPr>
        </p:nvSpPr>
        <p:spPr/>
        <p:txBody>
          <a:bodyPr/>
          <a:lstStyle/>
          <a:p>
            <a:r>
              <a:rPr lang="en-US" altLang="ja-JP" sz="4000" b="1" dirty="0" smtClean="0"/>
              <a:t>Meeting Objectives</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3</a:t>
            </a:fld>
            <a:endParaRPr lang="en-US" altLang="ja-JP" dirty="0"/>
          </a:p>
        </p:txBody>
      </p:sp>
      <p:sp>
        <p:nvSpPr>
          <p:cNvPr id="6" name="日付プレースホルダー 5"/>
          <p:cNvSpPr>
            <a:spLocks noGrp="1"/>
          </p:cNvSpPr>
          <p:nvPr>
            <p:ph type="dt" sz="half" idx="10"/>
          </p:nvPr>
        </p:nvSpPr>
        <p:spPr/>
        <p:txBody>
          <a:bodyPr/>
          <a:lstStyle/>
          <a:p>
            <a:r>
              <a:rPr lang="en-US" altLang="ja-JP" dirty="0" smtClean="0"/>
              <a:t>January 2016</a:t>
            </a:r>
            <a:endParaRPr lang="en-US" altLang="ja-JP" dirty="0"/>
          </a:p>
        </p:txBody>
      </p:sp>
      <p:sp>
        <p:nvSpPr>
          <p:cNvPr id="7"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Ryuji Kohno(YNU/CWC-Nippon)</a:t>
            </a:r>
          </a:p>
        </p:txBody>
      </p:sp>
    </p:spTree>
    <p:extLst>
      <p:ext uri="{BB962C8B-B14F-4D97-AF65-F5344CB8AC3E}">
        <p14:creationId xmlns:p14="http://schemas.microsoft.com/office/powerpoint/2010/main" val="13932457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685800" y="434975"/>
            <a:ext cx="7772400" cy="762000"/>
          </a:xfrm>
        </p:spPr>
        <p:txBody>
          <a:bodyPr/>
          <a:lstStyle/>
          <a:p>
            <a:r>
              <a:rPr lang="en-US" altLang="ja-JP" sz="3600" b="1" dirty="0" smtClean="0">
                <a:ea typeface="ＭＳ Ｐゴシック" charset="-128"/>
              </a:rPr>
              <a:t>Meeting Accomplishments</a:t>
            </a:r>
            <a:endParaRPr lang="en-US" altLang="ja-JP" sz="3600" dirty="0" smtClean="0">
              <a:ea typeface="ＭＳ Ｐゴシック" charset="-128"/>
            </a:endParaRPr>
          </a:p>
        </p:txBody>
      </p:sp>
      <p:sp>
        <p:nvSpPr>
          <p:cNvPr id="7171" name="TextBox 8"/>
          <p:cNvSpPr txBox="1">
            <a:spLocks noChangeArrowheads="1"/>
          </p:cNvSpPr>
          <p:nvPr/>
        </p:nvSpPr>
        <p:spPr bwMode="auto">
          <a:xfrm>
            <a:off x="73025" y="1198563"/>
            <a:ext cx="9036050" cy="5399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ts val="800"/>
              </a:spcBef>
              <a:defRPr sz="3200">
                <a:solidFill>
                  <a:srgbClr val="000000"/>
                </a:solidFill>
                <a:latin typeface="Arial" pitchFamily="34" charset="0"/>
                <a:ea typeface="ＭＳ Ｐゴシック" pitchFamily="50" charset="-128"/>
              </a:defRPr>
            </a:lvl1pPr>
            <a:lvl2pPr eaLnBrk="0" hangingPunct="0">
              <a:spcBef>
                <a:spcPts val="700"/>
              </a:spcBef>
              <a:defRPr sz="2800">
                <a:solidFill>
                  <a:srgbClr val="000000"/>
                </a:solidFill>
                <a:latin typeface="Arial" pitchFamily="34" charset="0"/>
                <a:ea typeface="ＭＳ Ｐゴシック" pitchFamily="50" charset="-128"/>
              </a:defRPr>
            </a:lvl2pPr>
            <a:lvl3pPr eaLnBrk="0" hangingPunct="0">
              <a:spcBef>
                <a:spcPts val="600"/>
              </a:spcBef>
              <a:defRPr sz="2400">
                <a:solidFill>
                  <a:srgbClr val="000000"/>
                </a:solidFill>
                <a:latin typeface="Arial" pitchFamily="34" charset="0"/>
                <a:ea typeface="ＭＳ Ｐゴシック" pitchFamily="50" charset="-128"/>
              </a:defRPr>
            </a:lvl3pPr>
            <a:lvl4pPr eaLnBrk="0" hangingPunct="0">
              <a:spcBef>
                <a:spcPts val="500"/>
              </a:spcBef>
              <a:defRPr sz="2000">
                <a:solidFill>
                  <a:srgbClr val="000000"/>
                </a:solidFill>
                <a:latin typeface="Arial" pitchFamily="34" charset="0"/>
                <a:ea typeface="ＭＳ Ｐゴシック" pitchFamily="50" charset="-128"/>
              </a:defRPr>
            </a:lvl4pPr>
            <a:lvl5pPr eaLnBrk="0" hangingPunct="0">
              <a:spcBef>
                <a:spcPts val="500"/>
              </a:spcBef>
              <a:defRPr sz="2000">
                <a:solidFill>
                  <a:srgbClr val="000000"/>
                </a:solidFill>
                <a:latin typeface="Arial" pitchFamily="34"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9pPr>
          </a:lstStyle>
          <a:p>
            <a:pPr eaLnBrk="1" hangingPunct="1">
              <a:lnSpc>
                <a:spcPts val="1500"/>
              </a:lnSpc>
              <a:spcBef>
                <a:spcPts val="600"/>
              </a:spcBef>
              <a:spcAft>
                <a:spcPts val="600"/>
              </a:spcAft>
              <a:buFont typeface="Wingdings" pitchFamily="2" charset="2"/>
              <a:buChar char="ü"/>
              <a:defRPr/>
            </a:pPr>
            <a:r>
              <a:rPr lang="en-US" altLang="ja-JP" sz="2000" dirty="0" smtClean="0">
                <a:solidFill>
                  <a:schemeClr val="tx1"/>
                </a:solidFill>
                <a:latin typeface="Times New Roman" pitchFamily="18" charset="0"/>
                <a:cs typeface="Times New Roman" pitchFamily="18" charset="0"/>
              </a:rPr>
              <a:t>Review Discussion in Previous Meetings by Ryuji Kohno (YNU/CWC-Nippon) </a:t>
            </a:r>
          </a:p>
          <a:p>
            <a:pPr eaLnBrk="1" hangingPunct="1">
              <a:lnSpc>
                <a:spcPts val="1500"/>
              </a:lnSpc>
              <a:spcBef>
                <a:spcPts val="600"/>
              </a:spcBef>
              <a:spcAft>
                <a:spcPts val="600"/>
              </a:spcAft>
              <a:buFont typeface="Wingdings" pitchFamily="2" charset="2"/>
              <a:buChar char="ü"/>
              <a:defRPr/>
            </a:pPr>
            <a:r>
              <a:rPr lang="en-US" altLang="ja-JP" sz="2000" dirty="0" smtClean="0">
                <a:solidFill>
                  <a:schemeClr val="tx1"/>
                </a:solidFill>
                <a:latin typeface="Times New Roman" pitchFamily="18" charset="0"/>
                <a:cs typeface="Times New Roman" pitchFamily="18" charset="0"/>
              </a:rPr>
              <a:t>Call for Agenda in this week </a:t>
            </a:r>
          </a:p>
          <a:p>
            <a:pPr eaLnBrk="1" hangingPunct="1">
              <a:lnSpc>
                <a:spcPts val="1500"/>
              </a:lnSpc>
              <a:spcBef>
                <a:spcPts val="600"/>
              </a:spcBef>
              <a:spcAft>
                <a:spcPts val="600"/>
              </a:spcAft>
              <a:buFont typeface="Wingdings" pitchFamily="2" charset="2"/>
              <a:buChar char="ü"/>
              <a:defRPr/>
            </a:pPr>
            <a:r>
              <a:rPr lang="en-US" altLang="ja-JP" sz="2000" dirty="0" smtClean="0">
                <a:solidFill>
                  <a:schemeClr val="tx1"/>
                </a:solidFill>
                <a:latin typeface="Times New Roman" pitchFamily="18" charset="0"/>
                <a:cs typeface="Times New Roman" pitchFamily="18" charset="0"/>
              </a:rPr>
              <a:t>Review of Responses to Call for Interest(CFI)</a:t>
            </a:r>
          </a:p>
          <a:p>
            <a:pPr marL="800100" lvl="1" indent="-342900" eaLnBrk="1" hangingPunct="1">
              <a:lnSpc>
                <a:spcPts val="1500"/>
              </a:lnSpc>
              <a:spcBef>
                <a:spcPts val="600"/>
              </a:spcBef>
              <a:spcAft>
                <a:spcPts val="600"/>
              </a:spcAft>
              <a:buFont typeface="+mj-lt"/>
              <a:buAutoNum type="arabicPeriod"/>
              <a:defRPr/>
            </a:pPr>
            <a:r>
              <a:rPr lang="en-US" altLang="ja-JP" sz="1800" dirty="0" smtClean="0">
                <a:solidFill>
                  <a:schemeClr val="tx1"/>
                </a:solidFill>
                <a:latin typeface="Times New Roman" pitchFamily="18" charset="0"/>
                <a:cs typeface="Times New Roman" pitchFamily="18" charset="0"/>
              </a:rPr>
              <a:t>Reporting Interviews for CFI  by Ryuji Kohno      </a:t>
            </a:r>
          </a:p>
          <a:p>
            <a:pPr marL="800100" lvl="1" indent="-342900" eaLnBrk="1" hangingPunct="1">
              <a:lnSpc>
                <a:spcPts val="1500"/>
              </a:lnSpc>
              <a:spcBef>
                <a:spcPts val="600"/>
              </a:spcBef>
              <a:spcAft>
                <a:spcPts val="600"/>
              </a:spcAft>
              <a:buFont typeface="+mj-lt"/>
              <a:buAutoNum type="arabicPeriod"/>
              <a:defRPr/>
            </a:pPr>
            <a:r>
              <a:rPr lang="en-US" altLang="ja-JP" sz="1800" dirty="0" smtClean="0">
                <a:solidFill>
                  <a:schemeClr val="tx1"/>
                </a:solidFill>
                <a:latin typeface="Times New Roman" pitchFamily="18" charset="0"/>
                <a:cs typeface="Times New Roman" pitchFamily="18" charset="0"/>
              </a:rPr>
              <a:t>Update of Reviewing Responses to CFI </a:t>
            </a:r>
            <a:r>
              <a:rPr lang="en-US" altLang="ja-JP" sz="1800" dirty="0" smtClean="0">
                <a:solidFill>
                  <a:schemeClr val="tx1"/>
                </a:solidFill>
                <a:latin typeface="Times New Roman" pitchFamily="18" charset="0"/>
                <a:cs typeface="Times New Roman" pitchFamily="18" charset="0"/>
              </a:rPr>
              <a:t>as for Application to FA by Hiroshi Kobayashi(Nissan Automotive)    </a:t>
            </a:r>
            <a:r>
              <a:rPr lang="en-US" altLang="ja-JP" sz="1800" dirty="0" smtClean="0">
                <a:solidFill>
                  <a:schemeClr val="tx1"/>
                </a:solidFill>
                <a:latin typeface="Times New Roman" pitchFamily="18" charset="0"/>
                <a:cs typeface="Times New Roman" pitchFamily="18" charset="0"/>
              </a:rPr>
              <a:t>doc. </a:t>
            </a:r>
            <a:r>
              <a:rPr lang="en-US" altLang="ja-JP" sz="1800" dirty="0" smtClean="0">
                <a:solidFill>
                  <a:schemeClr val="tx1"/>
                </a:solidFill>
                <a:latin typeface="Times New Roman" pitchFamily="18" charset="0"/>
                <a:cs typeface="Times New Roman" pitchFamily="18" charset="0"/>
              </a:rPr>
              <a:t>#15-16-0077-00</a:t>
            </a:r>
            <a:endParaRPr lang="en-US" altLang="ja-JP" sz="1800" dirty="0" smtClean="0">
              <a:solidFill>
                <a:schemeClr val="tx1"/>
              </a:solidFill>
              <a:latin typeface="Times New Roman" pitchFamily="18" charset="0"/>
              <a:cs typeface="Times New Roman" pitchFamily="18" charset="0"/>
            </a:endParaRPr>
          </a:p>
          <a:p>
            <a:pPr marL="800100" lvl="1" indent="-342900" eaLnBrk="1" hangingPunct="1">
              <a:lnSpc>
                <a:spcPts val="1500"/>
              </a:lnSpc>
              <a:spcBef>
                <a:spcPts val="600"/>
              </a:spcBef>
              <a:spcAft>
                <a:spcPts val="600"/>
              </a:spcAft>
              <a:buFont typeface="+mj-lt"/>
              <a:buAutoNum type="arabicPeriod"/>
              <a:defRPr/>
            </a:pPr>
            <a:r>
              <a:rPr lang="en-US" altLang="ja-JP" sz="1800" dirty="0">
                <a:solidFill>
                  <a:schemeClr val="tx1"/>
                </a:solidFill>
                <a:latin typeface="Times New Roman" pitchFamily="18" charset="0"/>
                <a:cs typeface="Times New Roman" pitchFamily="18" charset="0"/>
              </a:rPr>
              <a:t>Updated Reports of Interview for CFI as for Application to Social Public Services(Water/GAS/Electricity, Disaster </a:t>
            </a:r>
            <a:r>
              <a:rPr lang="en-US" altLang="ja-JP" sz="1800" dirty="0" err="1">
                <a:solidFill>
                  <a:schemeClr val="tx1"/>
                </a:solidFill>
                <a:latin typeface="Times New Roman" pitchFamily="18" charset="0"/>
                <a:cs typeface="Times New Roman" pitchFamily="18" charset="0"/>
              </a:rPr>
              <a:t>etc</a:t>
            </a:r>
            <a:r>
              <a:rPr lang="en-US" altLang="ja-JP" sz="1800" dirty="0">
                <a:solidFill>
                  <a:schemeClr val="tx1"/>
                </a:solidFill>
                <a:latin typeface="Times New Roman" pitchFamily="18" charset="0"/>
                <a:cs typeface="Times New Roman" pitchFamily="18" charset="0"/>
              </a:rPr>
              <a:t>) by NEC  )    doc. #</a:t>
            </a:r>
            <a:r>
              <a:rPr lang="en-US" altLang="ja-JP" sz="1800" dirty="0" smtClean="0">
                <a:solidFill>
                  <a:schemeClr val="tx1"/>
                </a:solidFill>
                <a:latin typeface="Times New Roman" pitchFamily="18" charset="0"/>
                <a:cs typeface="Times New Roman" pitchFamily="18" charset="0"/>
              </a:rPr>
              <a:t>15-16-0078-00</a:t>
            </a:r>
          </a:p>
          <a:p>
            <a:pPr marL="800100" lvl="1" indent="-342900" eaLnBrk="1" hangingPunct="1">
              <a:lnSpc>
                <a:spcPts val="1500"/>
              </a:lnSpc>
              <a:spcBef>
                <a:spcPts val="600"/>
              </a:spcBef>
              <a:spcAft>
                <a:spcPts val="600"/>
              </a:spcAft>
              <a:buFont typeface="+mj-lt"/>
              <a:buAutoNum type="arabicPeriod"/>
              <a:defRPr/>
            </a:pPr>
            <a:r>
              <a:rPr lang="en-US" altLang="ja-JP" sz="1800" dirty="0" smtClean="0">
                <a:solidFill>
                  <a:schemeClr val="tx1"/>
                </a:solidFill>
                <a:latin typeface="Times New Roman" pitchFamily="18" charset="0"/>
                <a:cs typeface="Times New Roman" pitchFamily="18" charset="0"/>
              </a:rPr>
              <a:t>Update </a:t>
            </a:r>
            <a:r>
              <a:rPr lang="en-US" altLang="ja-JP" sz="1800" dirty="0" smtClean="0">
                <a:solidFill>
                  <a:schemeClr val="tx1"/>
                </a:solidFill>
                <a:latin typeface="Times New Roman" pitchFamily="18" charset="0"/>
                <a:cs typeface="Times New Roman" pitchFamily="18" charset="0"/>
              </a:rPr>
              <a:t>of Summary of Requirements  by Ryuji Kohno        </a:t>
            </a:r>
            <a:r>
              <a:rPr lang="en-US" altLang="ja-JP" sz="1800" dirty="0">
                <a:solidFill>
                  <a:schemeClr val="tx1"/>
                </a:solidFill>
                <a:latin typeface="Times New Roman" pitchFamily="18" charset="0"/>
                <a:cs typeface="Times New Roman" pitchFamily="18" charset="0"/>
              </a:rPr>
              <a:t>doc. </a:t>
            </a:r>
            <a:r>
              <a:rPr lang="en-US" altLang="ja-JP" sz="1800" dirty="0" smtClean="0">
                <a:solidFill>
                  <a:schemeClr val="tx1"/>
                </a:solidFill>
                <a:latin typeface="Times New Roman" pitchFamily="18" charset="0"/>
                <a:cs typeface="Times New Roman" pitchFamily="18" charset="0"/>
              </a:rPr>
              <a:t>15-15-0217-06</a:t>
            </a:r>
            <a:endParaRPr lang="en-US" altLang="ja-JP" sz="1800" dirty="0" smtClean="0">
              <a:solidFill>
                <a:schemeClr val="tx1"/>
              </a:solidFill>
              <a:latin typeface="Times New Roman" pitchFamily="18" charset="0"/>
              <a:cs typeface="Times New Roman" pitchFamily="18" charset="0"/>
            </a:endParaRPr>
          </a:p>
          <a:p>
            <a:pPr eaLnBrk="1" hangingPunct="1">
              <a:lnSpc>
                <a:spcPts val="1500"/>
              </a:lnSpc>
              <a:spcBef>
                <a:spcPts val="600"/>
              </a:spcBef>
              <a:spcAft>
                <a:spcPts val="600"/>
              </a:spcAft>
              <a:buFont typeface="Wingdings" pitchFamily="2" charset="2"/>
              <a:buChar char="ü"/>
              <a:defRPr/>
            </a:pPr>
            <a:r>
              <a:rPr lang="en-US" altLang="ja-JP" sz="2000" dirty="0" smtClean="0">
                <a:solidFill>
                  <a:schemeClr val="tx1"/>
                </a:solidFill>
                <a:latin typeface="Times New Roman" pitchFamily="18" charset="0"/>
                <a:cs typeface="Times New Roman" pitchFamily="18" charset="0"/>
              </a:rPr>
              <a:t>Necessary Process and Possible Timeline to SG and next steps</a:t>
            </a:r>
          </a:p>
          <a:p>
            <a:pPr marL="800100" lvl="1" indent="-342900" eaLnBrk="1" hangingPunct="1">
              <a:lnSpc>
                <a:spcPts val="1500"/>
              </a:lnSpc>
              <a:spcBef>
                <a:spcPts val="600"/>
              </a:spcBef>
              <a:spcAft>
                <a:spcPts val="600"/>
              </a:spcAft>
              <a:buFont typeface="+mj-lt"/>
              <a:buAutoNum type="arabicPeriod"/>
              <a:defRPr/>
            </a:pPr>
            <a:r>
              <a:rPr lang="en-US" altLang="ja-JP" sz="1800" dirty="0" smtClean="0">
                <a:solidFill>
                  <a:schemeClr val="tx1"/>
                </a:solidFill>
                <a:latin typeface="Times New Roman" pitchFamily="18" charset="0"/>
                <a:cs typeface="Times New Roman" pitchFamily="18" charset="0"/>
              </a:rPr>
              <a:t>Request to attend to  IG-DEP more from </a:t>
            </a:r>
            <a:r>
              <a:rPr lang="en-US" altLang="ja-JP" sz="1800" dirty="0" smtClean="0">
                <a:solidFill>
                  <a:schemeClr val="tx1"/>
                </a:solidFill>
                <a:latin typeface="Times New Roman" pitchFamily="18" charset="0"/>
                <a:cs typeface="Times New Roman" pitchFamily="18" charset="0"/>
              </a:rPr>
              <a:t>clients  such as car, building, and infrastructure manufactures as well as developers</a:t>
            </a:r>
            <a:endParaRPr lang="en-US" altLang="ja-JP" sz="1800" dirty="0" smtClean="0">
              <a:solidFill>
                <a:schemeClr val="tx1"/>
              </a:solidFill>
              <a:latin typeface="Times New Roman" pitchFamily="18" charset="0"/>
              <a:cs typeface="Times New Roman" pitchFamily="18" charset="0"/>
            </a:endParaRPr>
          </a:p>
          <a:p>
            <a:pPr marL="800100" lvl="1" indent="-342900" eaLnBrk="1" hangingPunct="1">
              <a:lnSpc>
                <a:spcPts val="1500"/>
              </a:lnSpc>
              <a:spcBef>
                <a:spcPts val="600"/>
              </a:spcBef>
              <a:spcAft>
                <a:spcPts val="600"/>
              </a:spcAft>
              <a:buFont typeface="+mj-lt"/>
              <a:buAutoNum type="arabicPeriod"/>
              <a:defRPr/>
            </a:pPr>
            <a:r>
              <a:rPr lang="en-US" altLang="ja-JP" sz="1800" dirty="0" smtClean="0">
                <a:solidFill>
                  <a:schemeClr val="tx1"/>
                </a:solidFill>
                <a:latin typeface="Times New Roman" pitchFamily="18" charset="0"/>
                <a:cs typeface="Times New Roman" pitchFamily="18" charset="0"/>
              </a:rPr>
              <a:t>Make clear scope for focused applications by classified </a:t>
            </a:r>
            <a:r>
              <a:rPr lang="en-US" altLang="ja-JP" sz="1800" dirty="0" err="1" smtClean="0">
                <a:solidFill>
                  <a:schemeClr val="tx1"/>
                </a:solidFill>
                <a:latin typeface="Times New Roman" pitchFamily="18" charset="0"/>
                <a:cs typeface="Times New Roman" pitchFamily="18" charset="0"/>
              </a:rPr>
              <a:t>QoS</a:t>
            </a:r>
            <a:r>
              <a:rPr lang="en-US" altLang="ja-JP" sz="1800" dirty="0" smtClean="0">
                <a:solidFill>
                  <a:schemeClr val="tx1"/>
                </a:solidFill>
                <a:latin typeface="Times New Roman" pitchFamily="18" charset="0"/>
                <a:cs typeface="Times New Roman" pitchFamily="18" charset="0"/>
              </a:rPr>
              <a:t> levels for required dependability</a:t>
            </a:r>
            <a:endParaRPr lang="en-US" altLang="ja-JP" sz="1800" dirty="0" smtClean="0">
              <a:solidFill>
                <a:schemeClr val="tx1"/>
              </a:solidFill>
              <a:latin typeface="Times New Roman" pitchFamily="18" charset="0"/>
              <a:cs typeface="Times New Roman" pitchFamily="18" charset="0"/>
            </a:endParaRPr>
          </a:p>
          <a:p>
            <a:pPr marL="800100" lvl="1" indent="-342900" eaLnBrk="1" hangingPunct="1">
              <a:lnSpc>
                <a:spcPts val="1500"/>
              </a:lnSpc>
              <a:spcBef>
                <a:spcPts val="600"/>
              </a:spcBef>
              <a:spcAft>
                <a:spcPts val="600"/>
              </a:spcAft>
              <a:buFont typeface="+mj-lt"/>
              <a:buAutoNum type="arabicPeriod"/>
              <a:defRPr/>
            </a:pPr>
            <a:r>
              <a:rPr lang="en-US" altLang="ja-JP" sz="1800" dirty="0" smtClean="0">
                <a:solidFill>
                  <a:schemeClr val="tx1"/>
                </a:solidFill>
                <a:latin typeface="Times New Roman" pitchFamily="18" charset="0"/>
                <a:cs typeface="Times New Roman" pitchFamily="18" charset="0"/>
              </a:rPr>
              <a:t>Finalize technical requirement for the classified </a:t>
            </a:r>
            <a:r>
              <a:rPr lang="en-US" altLang="ja-JP" sz="1800" dirty="0" err="1" smtClean="0">
                <a:solidFill>
                  <a:schemeClr val="tx1"/>
                </a:solidFill>
                <a:latin typeface="Times New Roman" pitchFamily="18" charset="0"/>
                <a:cs typeface="Times New Roman" pitchFamily="18" charset="0"/>
              </a:rPr>
              <a:t>QoS</a:t>
            </a:r>
            <a:r>
              <a:rPr lang="en-US" altLang="ja-JP" sz="1800" dirty="0" smtClean="0">
                <a:solidFill>
                  <a:schemeClr val="tx1"/>
                </a:solidFill>
                <a:latin typeface="Times New Roman" pitchFamily="18" charset="0"/>
                <a:cs typeface="Times New Roman" pitchFamily="18" charset="0"/>
              </a:rPr>
              <a:t> levels </a:t>
            </a:r>
          </a:p>
          <a:p>
            <a:pPr marL="800100" lvl="1" indent="-342900" eaLnBrk="1" hangingPunct="1">
              <a:lnSpc>
                <a:spcPts val="1500"/>
              </a:lnSpc>
              <a:spcBef>
                <a:spcPts val="600"/>
              </a:spcBef>
              <a:spcAft>
                <a:spcPts val="600"/>
              </a:spcAft>
              <a:buFont typeface="+mj-lt"/>
              <a:buAutoNum type="arabicPeriod"/>
              <a:defRPr/>
            </a:pPr>
            <a:r>
              <a:rPr lang="en-US" altLang="ja-JP" sz="1800" dirty="0" smtClean="0">
                <a:solidFill>
                  <a:schemeClr val="tx1"/>
                </a:solidFill>
                <a:latin typeface="Times New Roman" pitchFamily="18" charset="0"/>
                <a:cs typeface="Times New Roman" pitchFamily="18" charset="0"/>
              </a:rPr>
              <a:t>Make a draft of PAR and CSD for SG in March 2016</a:t>
            </a:r>
            <a:endParaRPr lang="en-US" altLang="ja-JP" sz="1800" dirty="0" smtClean="0">
              <a:solidFill>
                <a:schemeClr val="tx1"/>
              </a:solidFill>
              <a:latin typeface="Times New Roman" pitchFamily="18" charset="0"/>
              <a:cs typeface="Times New Roman" pitchFamily="18" charset="0"/>
            </a:endParaRPr>
          </a:p>
          <a:p>
            <a:pPr eaLnBrk="1" hangingPunct="1">
              <a:lnSpc>
                <a:spcPts val="1500"/>
              </a:lnSpc>
              <a:spcBef>
                <a:spcPts val="600"/>
              </a:spcBef>
              <a:spcAft>
                <a:spcPts val="600"/>
              </a:spcAft>
              <a:defRPr/>
            </a:pPr>
            <a:endParaRPr lang="en-US" altLang="ja-JP" sz="2000" dirty="0" smtClean="0">
              <a:solidFill>
                <a:schemeClr val="tx1"/>
              </a:solidFill>
              <a:latin typeface="Times New Roman" pitchFamily="18" charset="0"/>
              <a:cs typeface="Times New Roman" pitchFamily="18" charset="0"/>
            </a:endParaRPr>
          </a:p>
          <a:p>
            <a:pPr lvl="1" indent="0" eaLnBrk="1" hangingPunct="1">
              <a:lnSpc>
                <a:spcPts val="1500"/>
              </a:lnSpc>
              <a:spcBef>
                <a:spcPts val="600"/>
              </a:spcBef>
              <a:spcAft>
                <a:spcPts val="600"/>
              </a:spcAft>
              <a:defRPr/>
            </a:pPr>
            <a:endParaRPr lang="en-US" altLang="ja-JP" sz="2000" dirty="0" smtClean="0">
              <a:solidFill>
                <a:schemeClr val="tx1"/>
              </a:solidFill>
              <a:latin typeface="Times New Roman" pitchFamily="18" charset="0"/>
              <a:cs typeface="Times New Roman" pitchFamily="18" charset="0"/>
            </a:endParaRPr>
          </a:p>
          <a:p>
            <a:pPr eaLnBrk="1" hangingPunct="1">
              <a:lnSpc>
                <a:spcPts val="1500"/>
              </a:lnSpc>
              <a:spcBef>
                <a:spcPts val="600"/>
              </a:spcBef>
              <a:spcAft>
                <a:spcPts val="600"/>
              </a:spcAft>
              <a:defRPr/>
            </a:pPr>
            <a:endParaRPr lang="en-US" altLang="ja-JP" sz="2000" dirty="0" smtClean="0">
              <a:solidFill>
                <a:schemeClr val="tx1"/>
              </a:solidFill>
              <a:latin typeface="Times New Roman" pitchFamily="18" charset="0"/>
              <a:cs typeface="Times New Roman" pitchFamily="18" charset="0"/>
            </a:endParaRPr>
          </a:p>
          <a:p>
            <a:pPr eaLnBrk="1" hangingPunct="1">
              <a:lnSpc>
                <a:spcPts val="1500"/>
              </a:lnSpc>
              <a:spcBef>
                <a:spcPts val="600"/>
              </a:spcBef>
              <a:spcAft>
                <a:spcPts val="600"/>
              </a:spcAft>
              <a:defRPr/>
            </a:pPr>
            <a:endParaRPr lang="en-US" altLang="ja-JP" sz="2000" dirty="0" smtClean="0">
              <a:solidFill>
                <a:schemeClr val="tx1"/>
              </a:solidFill>
              <a:latin typeface="Times New Roman" pitchFamily="18" charset="0"/>
              <a:cs typeface="Times New Roman" pitchFamily="18" charset="0"/>
            </a:endParaRPr>
          </a:p>
        </p:txBody>
      </p:sp>
      <p:sp>
        <p:nvSpPr>
          <p:cNvPr id="8196" name="Slide Number Placeholder 8"/>
          <p:cNvSpPr>
            <a:spLocks noGrp="1"/>
          </p:cNvSpPr>
          <p:nvPr>
            <p:ph type="sldNum" sz="quarter" idx="10"/>
          </p:nvPr>
        </p:nvSpPr>
        <p:spPr>
          <a:xfrm>
            <a:off x="4344988" y="6475413"/>
            <a:ext cx="5302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eaLnBrk="1" hangingPunct="1">
              <a:spcBef>
                <a:spcPct val="0"/>
              </a:spcBef>
            </a:pPr>
            <a:r>
              <a:rPr lang="en-US" altLang="ja-JP" sz="1200" smtClean="0">
                <a:latin typeface="Times New Roman" pitchFamily="18" charset="0"/>
              </a:rPr>
              <a:t>Slide </a:t>
            </a:r>
            <a:fld id="{C5D92B85-B573-4882-990B-EA829E6914E8}" type="slidenum">
              <a:rPr lang="en-US" altLang="ja-JP" sz="1200" smtClean="0">
                <a:latin typeface="Times New Roman" pitchFamily="18" charset="0"/>
              </a:rPr>
              <a:pPr eaLnBrk="1" hangingPunct="1">
                <a:spcBef>
                  <a:spcPct val="0"/>
                </a:spcBef>
              </a:pPr>
              <a:t>4</a:t>
            </a:fld>
            <a:endParaRPr lang="en-US" altLang="ja-JP" sz="1200" smtClean="0">
              <a:latin typeface="Times New Roman" pitchFamily="18" charset="0"/>
            </a:endParaRPr>
          </a:p>
        </p:txBody>
      </p:sp>
    </p:spTree>
    <p:extLst>
      <p:ext uri="{BB962C8B-B14F-4D97-AF65-F5344CB8AC3E}">
        <p14:creationId xmlns:p14="http://schemas.microsoft.com/office/powerpoint/2010/main" val="19509652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323528" y="1700808"/>
            <a:ext cx="8820472" cy="4176464"/>
          </a:xfrm>
        </p:spPr>
        <p:txBody>
          <a:bodyPr/>
          <a:lstStyle/>
          <a:p>
            <a:pPr marL="0" indent="0">
              <a:buNone/>
            </a:pPr>
            <a:r>
              <a:rPr lang="is-IS" altLang="ja-JP" sz="2200" dirty="0" smtClean="0"/>
              <a:t>15-16-0080-01-0dep-ig-dependability-january-2016-meeting-agenda</a:t>
            </a:r>
          </a:p>
          <a:p>
            <a:pPr marL="0" indent="0">
              <a:buNone/>
            </a:pPr>
            <a:r>
              <a:rPr lang="is-IS" altLang="ja-JP" sz="2200" dirty="0" smtClean="0"/>
              <a:t>15-16-0058-01-0dep-ig-dep-opening-information-for-January-2016</a:t>
            </a:r>
          </a:p>
          <a:p>
            <a:pPr marL="0" indent="0">
              <a:buNone/>
            </a:pPr>
            <a:r>
              <a:rPr lang="en-US" altLang="ja-JP" sz="2200" dirty="0"/>
              <a:t>15-16-0077-00-IG-DEP-Updated-Development-of- </a:t>
            </a:r>
            <a:r>
              <a:rPr lang="en-US" altLang="ja-JP" sz="2200" dirty="0" smtClean="0"/>
              <a:t>Wireless-Sensing-System-for-Factory</a:t>
            </a:r>
          </a:p>
          <a:p>
            <a:pPr marL="0" indent="0">
              <a:buNone/>
            </a:pPr>
            <a:r>
              <a:rPr lang="en-US" altLang="ja-JP" sz="2200" dirty="0"/>
              <a:t>15-16-0078-00-IG-DEP-Development-of- </a:t>
            </a:r>
            <a:r>
              <a:rPr lang="en-US" altLang="ja-JP" sz="2200" dirty="0" smtClean="0"/>
              <a:t>Wireless-System-for-Social-Public-Services</a:t>
            </a:r>
          </a:p>
          <a:p>
            <a:pPr marL="0" indent="0">
              <a:buNone/>
            </a:pPr>
            <a:r>
              <a:rPr lang="en-US" altLang="ja-JP" sz="2200" dirty="0"/>
              <a:t>15-15-0217-06-0dep-ig-dep-review-of-responses-to-call-for-interest-cfi</a:t>
            </a:r>
            <a:endParaRPr lang="en-US" altLang="ja-JP" sz="2200" dirty="0" smtClean="0"/>
          </a:p>
          <a:p>
            <a:pPr marL="0" indent="0">
              <a:buNone/>
            </a:pPr>
            <a:r>
              <a:rPr lang="fi-FI" altLang="ja-JP" sz="2200" dirty="0" smtClean="0"/>
              <a:t>15-16-0096-00-0dep-January-2016-meeting-minutes</a:t>
            </a:r>
            <a:endParaRPr lang="fi-FI" altLang="ja-JP" sz="2200" dirty="0" smtClean="0"/>
          </a:p>
          <a:p>
            <a:pPr marL="0" indent="0">
              <a:buNone/>
            </a:pPr>
            <a:r>
              <a:rPr lang="fi-FI" altLang="ja-JP" sz="2200" dirty="0" smtClean="0"/>
              <a:t>15-16-0095-00-0dep-ig-dep-January-2016-closing-report</a:t>
            </a:r>
            <a:endParaRPr lang="fi-FI" altLang="ja-JP" sz="2200" dirty="0" smtClean="0"/>
          </a:p>
          <a:p>
            <a:pPr marL="0" indent="0">
              <a:buNone/>
            </a:pPr>
            <a:endParaRPr kumimoji="1" lang="fi-FI" altLang="ja-JP" sz="2000" dirty="0"/>
          </a:p>
          <a:p>
            <a:pPr marL="0" indent="0">
              <a:buNone/>
            </a:pPr>
            <a:r>
              <a:rPr lang="fi-FI" altLang="ja-JP" sz="2000" dirty="0" smtClean="0"/>
              <a:t>			</a:t>
            </a:r>
            <a:r>
              <a:rPr lang="fi-FI" altLang="ja-JP" sz="2000" dirty="0" smtClean="0"/>
              <a:t>           Attendees 7</a:t>
            </a:r>
            <a:endParaRPr kumimoji="1" lang="ja-JP" altLang="en-US" sz="2000" dirty="0"/>
          </a:p>
        </p:txBody>
      </p:sp>
      <p:sp>
        <p:nvSpPr>
          <p:cNvPr id="3" name="タイトル 2"/>
          <p:cNvSpPr>
            <a:spLocks noGrp="1"/>
          </p:cNvSpPr>
          <p:nvPr>
            <p:ph type="title"/>
          </p:nvPr>
        </p:nvSpPr>
        <p:spPr>
          <a:xfrm>
            <a:off x="685800" y="685800"/>
            <a:ext cx="7772400" cy="798984"/>
          </a:xfrm>
        </p:spPr>
        <p:txBody>
          <a:bodyPr/>
          <a:lstStyle/>
          <a:p>
            <a:r>
              <a:rPr lang="en-US" altLang="ja-JP" sz="4000" b="1" dirty="0" smtClean="0"/>
              <a:t>Contributions</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5</a:t>
            </a:fld>
            <a:endParaRPr lang="en-US" altLang="ja-JP" dirty="0"/>
          </a:p>
        </p:txBody>
      </p:sp>
      <p:sp>
        <p:nvSpPr>
          <p:cNvPr id="6" name="日付プレースホルダー 5"/>
          <p:cNvSpPr>
            <a:spLocks noGrp="1"/>
          </p:cNvSpPr>
          <p:nvPr>
            <p:ph type="dt" sz="half" idx="10"/>
          </p:nvPr>
        </p:nvSpPr>
        <p:spPr/>
        <p:txBody>
          <a:bodyPr/>
          <a:lstStyle/>
          <a:p>
            <a:r>
              <a:rPr lang="en-US" altLang="ja-JP" dirty="0"/>
              <a:t>January 2016</a:t>
            </a:r>
          </a:p>
        </p:txBody>
      </p:sp>
      <p:sp>
        <p:nvSpPr>
          <p:cNvPr id="7"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Ryuji Kohno(YNU/CWC-Nippon)</a:t>
            </a:r>
            <a:endParaRPr lang="en-US" altLang="ja-JP" dirty="0"/>
          </a:p>
        </p:txBody>
      </p:sp>
    </p:spTree>
    <p:extLst>
      <p:ext uri="{BB962C8B-B14F-4D97-AF65-F5344CB8AC3E}">
        <p14:creationId xmlns:p14="http://schemas.microsoft.com/office/powerpoint/2010/main" val="722579123"/>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3600</TotalTime>
  <Words>343</Words>
  <Application>Microsoft Office PowerPoint</Application>
  <PresentationFormat>画面に合わせる (4:3)</PresentationFormat>
  <Paragraphs>71</Paragraphs>
  <Slides>5</Slides>
  <Notes>5</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IEEE-P802_15</vt:lpstr>
      <vt:lpstr>PowerPoint プレゼンテーション</vt:lpstr>
      <vt:lpstr>IEEE 802.15 IG DEP   Closing Report  Atlanta, GA, USA January 20th, 2016</vt:lpstr>
      <vt:lpstr>Meeting Objectives</vt:lpstr>
      <vt:lpstr>Meeting Accomplishments</vt:lpstr>
      <vt:lpstr>Contributions</vt:lpstr>
    </vt:vector>
  </TitlesOfParts>
  <Company>ATR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SRU Opening Information for September 2013</dc:title>
  <dc:subject>IEEE 802.15 &lt;subject&gt;</dc:subject>
  <dc:creator>Shoichi Kitazawa</dc:creator>
  <dc:description>15-13-0664-00-0sru</dc:description>
  <cp:lastModifiedBy>Ryuji Kohno</cp:lastModifiedBy>
  <cp:revision>57</cp:revision>
  <cp:lastPrinted>2013-04-17T07:57:49Z</cp:lastPrinted>
  <dcterms:created xsi:type="dcterms:W3CDTF">2013-04-16T01:38:08Z</dcterms:created>
  <dcterms:modified xsi:type="dcterms:W3CDTF">2016-01-20T11:30:04Z</dcterms:modified>
</cp:coreProperties>
</file>