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6"/>
  </p:notesMasterIdLst>
  <p:handoutMasterIdLst>
    <p:handoutMasterId r:id="rId17"/>
  </p:handoutMasterIdLst>
  <p:sldIdLst>
    <p:sldId id="287" r:id="rId2"/>
    <p:sldId id="264" r:id="rId3"/>
    <p:sldId id="333" r:id="rId4"/>
    <p:sldId id="334" r:id="rId5"/>
    <p:sldId id="328" r:id="rId6"/>
    <p:sldId id="329" r:id="rId7"/>
    <p:sldId id="335" r:id="rId8"/>
    <p:sldId id="330" r:id="rId9"/>
    <p:sldId id="324" r:id="rId10"/>
    <p:sldId id="289" r:id="rId11"/>
    <p:sldId id="290" r:id="rId12"/>
    <p:sldId id="291" r:id="rId13"/>
    <p:sldId id="293" r:id="rId14"/>
    <p:sldId id="274" r:id="rId15"/>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5620"/>
    <p:restoredTop sz="96634" autoAdjust="0"/>
  </p:normalViewPr>
  <p:slideViewPr>
    <p:cSldViewPr>
      <p:cViewPr>
        <p:scale>
          <a:sx n="121" d="100"/>
          <a:sy n="121" d="100"/>
        </p:scale>
        <p:origin x="-1944" y="-12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notesMaster" Target="notesMasters/notesMaster1.xml"/><Relationship Id="rId17" Type="http://schemas.openxmlformats.org/officeDocument/2006/relationships/handoutMaster" Target="handoutMasters/handoutMaster1.xml"/><Relationship Id="rId18" Type="http://schemas.openxmlformats.org/officeDocument/2006/relationships/printerSettings" Target="printerSettings/printerSettings1.bin"/><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Page </a:t>
            </a:r>
            <a:fld id="{866C5DAD-7524-994C-A6BA-A3A5EEF4EA53}" type="slidenum">
              <a:rPr lang="en-US"/>
              <a:pPr/>
              <a:t>1</a:t>
            </a:fld>
            <a:endParaRPr lang="en-US" dirty="0"/>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dirty="0">
              <a:latin typeface="Times New Roman" charset="0"/>
              <a:ea typeface="ＭＳ Ｐゴシック" charset="0"/>
              <a:cs typeface="ＭＳ Ｐゴシック" charset="0"/>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11</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11</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13</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13</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14</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14</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2</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2</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p:txBody>
          <a:bodyPr/>
          <a:lstStyle/>
          <a:p>
            <a:pPr>
              <a:defRPr/>
            </a:pPr>
            <a:r>
              <a:rPr lang="en-US" smtClean="0"/>
              <a:t>doc.: IEEE 802.11-15/0512r0</a:t>
            </a:r>
            <a:endParaRPr lang="en-US"/>
          </a:p>
        </p:txBody>
      </p:sp>
      <p:sp>
        <p:nvSpPr>
          <p:cNvPr id="13315" name="Rectangle 3"/>
          <p:cNvSpPr>
            <a:spLocks noGrp="1" noChangeArrowheads="1"/>
          </p:cNvSpPr>
          <p:nvPr>
            <p:ph type="dt" sz="quarter" idx="1"/>
          </p:nvPr>
        </p:nvSpPr>
        <p:spPr/>
        <p:txBody>
          <a:bodyPr/>
          <a:lstStyle/>
          <a:p>
            <a:pPr>
              <a:defRPr/>
            </a:pPr>
            <a:r>
              <a:rPr lang="en-US" smtClean="0"/>
              <a:t>May 2015</a:t>
            </a:r>
            <a:endParaRPr lang="en-US"/>
          </a:p>
        </p:txBody>
      </p:sp>
      <p:sp>
        <p:nvSpPr>
          <p:cNvPr id="13316" name="Rectangle 6"/>
          <p:cNvSpPr>
            <a:spLocks noGrp="1" noChangeArrowheads="1"/>
          </p:cNvSpPr>
          <p:nvPr>
            <p:ph type="ftr" sz="quarter" idx="4"/>
          </p:nvPr>
        </p:nvSpPr>
        <p:spPr/>
        <p:txBody>
          <a:bodyPr/>
          <a:lstStyle/>
          <a:p>
            <a:pPr lvl="4">
              <a:defRPr/>
            </a:pPr>
            <a:r>
              <a:rPr lang="en-US" smtClean="0"/>
              <a:t>Dorothy Stanley(Aruba)</a:t>
            </a:r>
            <a:endParaRPr lang="en-US"/>
          </a:p>
        </p:txBody>
      </p:sp>
      <p:sp>
        <p:nvSpPr>
          <p:cNvPr id="14341" name="Rectangle 7"/>
          <p:cNvSpPr>
            <a:spLocks noGrp="1" noChangeArrowheads="1"/>
          </p:cNvSpPr>
          <p:nvPr>
            <p:ph type="sldNum" sz="quarter" idx="5"/>
          </p:nvPr>
        </p:nvSpPr>
        <p:spPr>
          <a:xfrm>
            <a:off x="3279775" y="9001125"/>
            <a:ext cx="414338"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MS PGothic" charset="0"/>
                <a:cs typeface="MS PGothic" charset="0"/>
              </a:defRPr>
            </a:lvl1pPr>
            <a:lvl2pPr marL="742950" indent="-285750">
              <a:defRPr sz="1200">
                <a:solidFill>
                  <a:schemeClr val="tx1"/>
                </a:solidFill>
                <a:latin typeface="Times New Roman" charset="0"/>
                <a:ea typeface="MS PGothic" charset="0"/>
                <a:cs typeface="MS PGothic" charset="0"/>
              </a:defRPr>
            </a:lvl2pPr>
            <a:lvl3pPr marL="1143000" indent="-228600">
              <a:defRPr sz="1200">
                <a:solidFill>
                  <a:schemeClr val="tx1"/>
                </a:solidFill>
                <a:latin typeface="Times New Roman" charset="0"/>
                <a:ea typeface="MS PGothic" charset="0"/>
                <a:cs typeface="MS PGothic" charset="0"/>
              </a:defRPr>
            </a:lvl3pPr>
            <a:lvl4pPr marL="1600200" indent="-228600">
              <a:defRPr sz="1200">
                <a:solidFill>
                  <a:schemeClr val="tx1"/>
                </a:solidFill>
                <a:latin typeface="Times New Roman" charset="0"/>
                <a:ea typeface="MS PGothic" charset="0"/>
                <a:cs typeface="MS PGothic" charset="0"/>
              </a:defRPr>
            </a:lvl4pPr>
            <a:lvl5pPr marL="2057400" indent="-228600">
              <a:defRPr sz="1200">
                <a:solidFill>
                  <a:schemeClr val="tx1"/>
                </a:solidFill>
                <a:latin typeface="Times New Roman" charset="0"/>
                <a:ea typeface="MS PGothic" charset="0"/>
                <a:cs typeface="MS PGothic" charset="0"/>
              </a:defRPr>
            </a:lvl5pPr>
            <a:lvl6pPr marL="25146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6pPr>
            <a:lvl7pPr marL="29718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7pPr>
            <a:lvl8pPr marL="34290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8pPr>
            <a:lvl9pPr marL="3886200" indent="-228600" defTabSz="933450" eaLnBrk="0" fontAlgn="base" hangingPunct="0">
              <a:spcBef>
                <a:spcPct val="30000"/>
              </a:spcBef>
              <a:spcAft>
                <a:spcPct val="0"/>
              </a:spcAft>
              <a:defRPr sz="1200">
                <a:solidFill>
                  <a:schemeClr val="tx1"/>
                </a:solidFill>
                <a:latin typeface="Times New Roman" charset="0"/>
                <a:ea typeface="MS PGothic" charset="0"/>
                <a:cs typeface="MS PGothic" charset="0"/>
              </a:defRPr>
            </a:lvl9pPr>
          </a:lstStyle>
          <a:p>
            <a:r>
              <a:rPr lang="en-US"/>
              <a:t>Page </a:t>
            </a:r>
            <a:fld id="{A1940A6F-2D87-A544-984B-6F30BA2BF199}" type="slidenum">
              <a:rPr lang="en-US"/>
              <a:pPr/>
              <a:t>4</a:t>
            </a:fld>
            <a:endParaRPr lang="en-US"/>
          </a:p>
        </p:txBody>
      </p:sp>
      <p:sp>
        <p:nvSpPr>
          <p:cNvPr id="14342" name="Rectangle 7"/>
          <p:cNvSpPr txBox="1">
            <a:spLocks noGrp="1" noChangeArrowheads="1"/>
          </p:cNvSpPr>
          <p:nvPr/>
        </p:nvSpPr>
        <p:spPr bwMode="auto">
          <a:xfrm>
            <a:off x="3886200" y="8829675"/>
            <a:ext cx="2971800" cy="466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643" tIns="46321" rIns="92643" bIns="46321" anchor="b"/>
          <a:lstStyle>
            <a:lvl1pPr defTabSz="927100">
              <a:defRPr sz="1200">
                <a:solidFill>
                  <a:schemeClr val="tx1"/>
                </a:solidFill>
                <a:latin typeface="Times New Roman" charset="0"/>
                <a:ea typeface="MS PGothic" charset="0"/>
                <a:cs typeface="MS PGothic" charset="0"/>
              </a:defRPr>
            </a:lvl1pPr>
            <a:lvl2pPr marL="742950" indent="-285750" defTabSz="927100">
              <a:defRPr sz="1200">
                <a:solidFill>
                  <a:schemeClr val="tx1"/>
                </a:solidFill>
                <a:latin typeface="Times New Roman" charset="0"/>
                <a:ea typeface="MS PGothic" charset="0"/>
                <a:cs typeface="MS PGothic" charset="0"/>
              </a:defRPr>
            </a:lvl2pPr>
            <a:lvl3pPr marL="1143000" indent="-228600" defTabSz="927100">
              <a:defRPr sz="1200">
                <a:solidFill>
                  <a:schemeClr val="tx1"/>
                </a:solidFill>
                <a:latin typeface="Times New Roman" charset="0"/>
                <a:ea typeface="MS PGothic" charset="0"/>
                <a:cs typeface="MS PGothic" charset="0"/>
              </a:defRPr>
            </a:lvl3pPr>
            <a:lvl4pPr marL="1600200" indent="-228600" defTabSz="927100">
              <a:defRPr sz="1200">
                <a:solidFill>
                  <a:schemeClr val="tx1"/>
                </a:solidFill>
                <a:latin typeface="Times New Roman" charset="0"/>
                <a:ea typeface="MS PGothic" charset="0"/>
                <a:cs typeface="MS PGothic" charset="0"/>
              </a:defRPr>
            </a:lvl4pPr>
            <a:lvl5pPr marL="2057400" indent="-228600" defTabSz="927100">
              <a:defRPr sz="1200">
                <a:solidFill>
                  <a:schemeClr val="tx1"/>
                </a:solidFill>
                <a:latin typeface="Times New Roman" charset="0"/>
                <a:ea typeface="MS PGothic" charset="0"/>
                <a:cs typeface="MS PGothic" charset="0"/>
              </a:defRPr>
            </a:lvl5pPr>
            <a:lvl6pPr marL="25146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6pPr>
            <a:lvl7pPr marL="29718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7pPr>
            <a:lvl8pPr marL="34290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8pPr>
            <a:lvl9pPr marL="3886200" indent="-228600" defTabSz="927100" eaLnBrk="0" fontAlgn="base" hangingPunct="0">
              <a:spcBef>
                <a:spcPct val="0"/>
              </a:spcBef>
              <a:spcAft>
                <a:spcPct val="0"/>
              </a:spcAft>
              <a:defRPr sz="1200">
                <a:solidFill>
                  <a:schemeClr val="tx1"/>
                </a:solidFill>
                <a:latin typeface="Times New Roman" charset="0"/>
                <a:ea typeface="MS PGothic" charset="0"/>
                <a:cs typeface="MS PGothic" charset="0"/>
              </a:defRPr>
            </a:lvl9pPr>
          </a:lstStyle>
          <a:p>
            <a:pPr algn="r"/>
            <a:fld id="{B8F6BB7A-862F-8B49-BAAE-0137AABA6E8D}" type="slidenum">
              <a:rPr lang="en-US"/>
              <a:pPr algn="r"/>
              <a:t>4</a:t>
            </a:fld>
            <a:endParaRPr lang="en-US"/>
          </a:p>
        </p:txBody>
      </p:sp>
      <p:sp>
        <p:nvSpPr>
          <p:cNvPr id="14343" name="Rectangle 2"/>
          <p:cNvSpPr>
            <a:spLocks noGrp="1" noRot="1" noChangeAspect="1" noChangeArrowheads="1" noTextEdit="1"/>
          </p:cNvSpPr>
          <p:nvPr>
            <p:ph type="sldImg"/>
          </p:nvPr>
        </p:nvSpPr>
        <p:spPr>
          <a:xfrm>
            <a:off x="1108075" y="698500"/>
            <a:ext cx="4643438" cy="3482975"/>
          </a:xfrm>
          <a:ln/>
        </p:spPr>
      </p:sp>
      <p:sp>
        <p:nvSpPr>
          <p:cNvPr id="14344" name="Rectangle 3"/>
          <p:cNvSpPr>
            <a:spLocks noGrp="1" noChangeArrowheads="1"/>
          </p:cNvSpPr>
          <p:nvPr>
            <p:ph type="body" idx="1"/>
          </p:nvPr>
        </p:nvSpPr>
        <p:spPr>
          <a:xfrm>
            <a:off x="915988" y="4416425"/>
            <a:ext cx="5026025" cy="41814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643" tIns="46321" rIns="92643" bIns="46321"/>
          <a:lstStyle/>
          <a:p>
            <a:pPr defTabSz="914400"/>
            <a:endParaRPr lang="en-GB">
              <a:latin typeface="Times New Roman" charset="0"/>
              <a:ea typeface="MS PGothic"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5</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5</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6</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6</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7</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7</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8</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8</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9</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9</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29"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22530"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22531"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A84032E8-A999-9648-AEF3-703B2A99019A}" type="slidenum">
              <a:rPr lang="en-US"/>
              <a:pPr/>
              <a:t>10</a:t>
            </a:fld>
            <a:endParaRPr lang="en-US"/>
          </a:p>
        </p:txBody>
      </p:sp>
      <p:sp>
        <p:nvSpPr>
          <p:cNvPr id="22532" name="Rectangle 3"/>
          <p:cNvSpPr txBox="1">
            <a:spLocks noGrp="1" noChangeArrowheads="1"/>
          </p:cNvSpPr>
          <p:nvPr/>
        </p:nvSpPr>
        <p:spPr bwMode="auto">
          <a:xfrm>
            <a:off x="654050" y="96838"/>
            <a:ext cx="2736850" cy="214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fld id="{87609D7A-8D68-0C4E-B6E8-29D6626DBB4F}" type="datetime6">
              <a:rPr lang="en-US" sz="1400" b="1"/>
              <a:pPr/>
              <a:t>January 16</a:t>
            </a:fld>
            <a:endParaRPr lang="en-US" sz="1400" b="1"/>
          </a:p>
        </p:txBody>
      </p:sp>
      <p:sp>
        <p:nvSpPr>
          <p:cNvPr id="22533" name="Rectangle 7"/>
          <p:cNvSpPr txBox="1">
            <a:spLocks noGrp="1" noChangeArrowheads="1"/>
          </p:cNvSpPr>
          <p:nvPr/>
        </p:nvSpPr>
        <p:spPr bwMode="auto">
          <a:xfrm>
            <a:off x="2933700" y="8985250"/>
            <a:ext cx="801688"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defTabSz="920750" eaLnBrk="0" hangingPunct="0">
              <a:defRPr sz="1200">
                <a:solidFill>
                  <a:schemeClr val="tx1"/>
                </a:solidFill>
                <a:latin typeface="Times New Roman" charset="0"/>
                <a:ea typeface="ＭＳ Ｐゴシック" charset="0"/>
                <a:cs typeface="ＭＳ Ｐゴシック" charset="0"/>
              </a:defRPr>
            </a:lvl1pPr>
            <a:lvl2pPr marL="742950" indent="-285750" defTabSz="920750" eaLnBrk="0" hangingPunct="0">
              <a:defRPr sz="1200">
                <a:solidFill>
                  <a:schemeClr val="tx1"/>
                </a:solidFill>
                <a:latin typeface="Times New Roman" charset="0"/>
                <a:ea typeface="ＭＳ Ｐゴシック" charset="0"/>
              </a:defRPr>
            </a:lvl2pPr>
            <a:lvl3pPr marL="1143000" indent="-228600" defTabSz="920750" eaLnBrk="0" hangingPunct="0">
              <a:defRPr sz="1200">
                <a:solidFill>
                  <a:schemeClr val="tx1"/>
                </a:solidFill>
                <a:latin typeface="Times New Roman" charset="0"/>
                <a:ea typeface="ＭＳ Ｐゴシック" charset="0"/>
              </a:defRPr>
            </a:lvl3pPr>
            <a:lvl4pPr marL="1600200" indent="-228600" defTabSz="920750" eaLnBrk="0" hangingPunct="0">
              <a:defRPr sz="1200">
                <a:solidFill>
                  <a:schemeClr val="tx1"/>
                </a:solidFill>
                <a:latin typeface="Times New Roman" charset="0"/>
                <a:ea typeface="ＭＳ Ｐゴシック" charset="0"/>
              </a:defRPr>
            </a:lvl4pPr>
            <a:lvl5pPr marL="2057400" indent="-228600" defTabSz="920750" eaLnBrk="0" hangingPunct="0">
              <a:defRPr sz="1200">
                <a:solidFill>
                  <a:schemeClr val="tx1"/>
                </a:solidFill>
                <a:latin typeface="Times New Roman" charset="0"/>
                <a:ea typeface="ＭＳ Ｐゴシック" charset="0"/>
              </a:defRPr>
            </a:lvl5pPr>
            <a:lvl6pPr marL="2514600" indent="-228600" defTabSz="9207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207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207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2075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a:t>Page </a:t>
            </a:r>
            <a:fld id="{261516EE-A388-784B-BBAA-6D838802DAB7}" type="slidenum">
              <a:rPr lang="en-US"/>
              <a:pPr algn="r"/>
              <a:t>10</a:t>
            </a:fld>
            <a:endParaRPr lang="en-US"/>
          </a:p>
        </p:txBody>
      </p:sp>
      <p:sp>
        <p:nvSpPr>
          <p:cNvPr id="22534" name="Rectangle 2"/>
          <p:cNvSpPr>
            <a:spLocks noGrp="1" noRot="1" noChangeAspect="1" noChangeArrowheads="1" noTextEdit="1"/>
          </p:cNvSpPr>
          <p:nvPr>
            <p:ph type="sldImg"/>
          </p:nvPr>
        </p:nvSpPr>
        <p:spPr>
          <a:xfrm>
            <a:off x="1157288" y="701675"/>
            <a:ext cx="4624387" cy="3468688"/>
          </a:xfrm>
          <a:ln/>
        </p:spPr>
      </p:sp>
      <p:sp>
        <p:nvSpPr>
          <p:cNvPr id="22535"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lIns="92756" tIns="46379" rIns="92756" bIns="46379"/>
          <a:lstStyle/>
          <a:p>
            <a:pPr defTabSz="914400"/>
            <a:endParaRPr lang="en-GB">
              <a:latin typeface="Times New Roman" charset="0"/>
              <a:ea typeface="ＭＳ Ｐゴシック" charset="0"/>
              <a:cs typeface="ＭＳ Ｐゴシック"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&lt;Jan 2016&gt;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&lt;Pat Kinney&gt;, &lt;Kinney Consulting LLC&gt;</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&lt;Jan 2016&gt;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&lt;</a:t>
            </a:r>
            <a:r>
              <a:rPr lang="en-US" b="1" dirty="0"/>
              <a:t>15-</a:t>
            </a:r>
            <a:r>
              <a:rPr lang="en-US" b="1" dirty="0" smtClean="0"/>
              <a:t>16-0089-</a:t>
            </a:r>
            <a:r>
              <a:rPr lang="en-US" b="1" dirty="0" smtClean="0"/>
              <a:t>01-</a:t>
            </a:r>
            <a:r>
              <a:rPr lang="en-US" b="1" dirty="0" smtClean="0"/>
              <a:t>006T</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3" Type="http://schemas.openxmlformats.org/officeDocument/2006/relationships/hyperlink" Target="mailto:6tisch@ietf.org" TargetMode="External"/><Relationship Id="rId4" Type="http://schemas.openxmlformats.org/officeDocument/2006/relationships/hyperlink" Target="https://www.ietf.org/mailman/listinfo/6tisch" TargetMode="External"/><Relationship Id="rId1" Type="http://schemas.openxmlformats.org/officeDocument/2006/relationships/slideLayout" Target="../slideLayouts/slideLayout7.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1.xml"/><Relationship Id="rId3" Type="http://schemas.openxmlformats.org/officeDocument/2006/relationships/hyperlink" Target="https://ciscosales.webex.com/ciscosales/j.php?ED=219615007&amp;UID=481905242&amp;PW=NZTRkNDAwOTE1&amp;RT=MiMyMw=="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grouper.ieee.org/groups/802/15/pub/Subscribe.html" TargetMode="External"/><Relationship Id="rId4" Type="http://schemas.openxmlformats.org/officeDocument/2006/relationships/hyperlink" Target="stds-802-15-ig6t@listserv.ieee.org" TargetMode="External"/><Relationship Id="rId1" Type="http://schemas.openxmlformats.org/officeDocument/2006/relationships/slideLayout" Target="../slideLayouts/slideLayout7.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board/pat/faq.pdf" TargetMode="External"/><Relationship Id="rId7" Type="http://schemas.openxmlformats.org/officeDocument/2006/relationships/hyperlink" Target="http://standards.ieee.org/board/pat/loa.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7.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8.xml"/><Relationship Id="rId3" Type="http://schemas.openxmlformats.org/officeDocument/2006/relationships/hyperlink" Target="https://datatracker.ietf.org/doc/draft-ietf-6tisch-minima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52400" y="609600"/>
            <a:ext cx="8839200" cy="4770537"/>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IG 6tisch </a:t>
            </a:r>
            <a:r>
              <a:rPr lang="en-US" sz="1600" dirty="0" smtClean="0">
                <a:solidFill>
                  <a:srgbClr val="FF0000"/>
                </a:solidFill>
                <a:latin typeface="Times New Roman" pitchFamily="18" charset="0"/>
                <a:ea typeface="ＭＳ Ｐゴシック" pitchFamily="-65" charset="-128"/>
                <a:cs typeface="+mn-cs"/>
              </a:rPr>
              <a:t>Closing </a:t>
            </a:r>
            <a:r>
              <a:rPr lang="en-US" sz="1600" dirty="0">
                <a:solidFill>
                  <a:srgbClr val="FF0000"/>
                </a:solidFill>
                <a:latin typeface="Times New Roman" pitchFamily="18" charset="0"/>
                <a:ea typeface="ＭＳ Ｐゴシック" pitchFamily="-65" charset="-128"/>
                <a:cs typeface="+mn-cs"/>
              </a:rPr>
              <a:t>Report for </a:t>
            </a:r>
            <a:r>
              <a:rPr lang="en-US" sz="1600" dirty="0" smtClean="0">
                <a:solidFill>
                  <a:srgbClr val="FF0000"/>
                </a:solidFill>
                <a:latin typeface="Times New Roman" pitchFamily="18" charset="0"/>
                <a:ea typeface="ＭＳ Ｐゴシック" pitchFamily="-65" charset="-128"/>
                <a:cs typeface="+mn-cs"/>
              </a:rPr>
              <a:t>Jan 2016 Session</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20</a:t>
            </a:r>
            <a:r>
              <a:rPr lang="en-US" sz="1600" dirty="0" smtClean="0">
                <a:solidFill>
                  <a:srgbClr val="FF0000"/>
                </a:solidFill>
                <a:latin typeface="Times New Roman" pitchFamily="18" charset="0"/>
                <a:ea typeface="ＭＳ Ｐゴシック" pitchFamily="-65" charset="-128"/>
                <a:cs typeface="+mn-cs"/>
              </a:rPr>
              <a:t> </a:t>
            </a:r>
            <a:r>
              <a:rPr lang="en-US" sz="1600" dirty="0" smtClean="0">
                <a:solidFill>
                  <a:srgbClr val="FF0000"/>
                </a:solidFill>
                <a:latin typeface="Times New Roman" pitchFamily="18" charset="0"/>
                <a:ea typeface="ＭＳ Ｐゴシック" pitchFamily="-65" charset="-128"/>
                <a:cs typeface="+mn-cs"/>
              </a:rPr>
              <a:t>Jan 2016</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Patrick Kinney</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Kinney Consulting LLC</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Address [</a:t>
            </a:r>
            <a:r>
              <a:rPr lang="en-US" sz="1600" dirty="0">
                <a:solidFill>
                  <a:srgbClr val="FF0000"/>
                </a:solidFill>
                <a:latin typeface="Times New Roman" pitchFamily="18" charset="0"/>
                <a:ea typeface="ＭＳ Ｐゴシック" pitchFamily="-65" charset="-128"/>
                <a:cs typeface="+mn-cs"/>
              </a:rPr>
              <a:t>Chicago area, IL, USA</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a:solidFill>
                  <a:schemeClr val="tx2"/>
                </a:solidFill>
                <a:latin typeface="Times New Roman" pitchFamily="18" charset="0"/>
                <a:ea typeface="ＭＳ Ｐゴシック" pitchFamily="-65" charset="-128"/>
                <a:cs typeface="+mn-cs"/>
              </a:rPr>
              <a:t>Voice:[</a:t>
            </a:r>
            <a:r>
              <a:rPr lang="en-US" sz="1600" dirty="0">
                <a:solidFill>
                  <a:srgbClr val="FF0000"/>
                </a:solidFill>
                <a:latin typeface="Times New Roman" pitchFamily="18" charset="0"/>
                <a:ea typeface="ＭＳ Ｐゴシック" pitchFamily="-65" charset="-128"/>
                <a:cs typeface="+mn-cs"/>
              </a:rPr>
              <a:t>+1.847.960.3715</a:t>
            </a:r>
            <a:r>
              <a:rPr lang="en-US" sz="1600" dirty="0">
                <a:solidFill>
                  <a:schemeClr val="tx2"/>
                </a:solidFill>
                <a:latin typeface="Times New Roman" pitchFamily="18" charset="0"/>
                <a:ea typeface="ＭＳ Ｐゴシック" pitchFamily="-65" charset="-128"/>
                <a:cs typeface="+mn-cs"/>
              </a:rPr>
              <a:t>], E-Mail:[</a:t>
            </a:r>
            <a:r>
              <a:rPr lang="en-US" sz="1600" dirty="0">
                <a:solidFill>
                  <a:srgbClr val="FF0000"/>
                </a:solidFill>
                <a:latin typeface="Times New Roman" pitchFamily="18" charset="0"/>
                <a:ea typeface="ＭＳ Ｐゴシック" pitchFamily="-65" charset="-128"/>
                <a:cs typeface="+mn-cs"/>
              </a:rPr>
              <a:t>pat.kinney@ieee.org</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a:solidFill>
                  <a:srgbClr val="000000"/>
                </a:solidFill>
                <a:latin typeface="Times New Roman" pitchFamily="18" charset="0"/>
                <a:ea typeface="ＭＳ Ｐゴシック" pitchFamily="-65" charset="-128"/>
              </a:rPr>
              <a:t>IG 6tisch</a:t>
            </a:r>
            <a:r>
              <a:rPr lang="en-US" sz="1600" dirty="0" smtClean="0">
                <a:solidFill>
                  <a:srgbClr val="000000"/>
                </a:solidFill>
                <a:latin typeface="Times New Roman" pitchFamily="18" charset="0"/>
                <a:ea typeface="ＭＳ Ｐゴシック" pitchFamily="-65" charset="-128"/>
                <a:cs typeface="+mn-cs"/>
              </a:rPr>
              <a:t> </a:t>
            </a:r>
            <a:r>
              <a:rPr lang="en-US" sz="1600" dirty="0" smtClean="0">
                <a:latin typeface="Times New Roman" pitchFamily="18" charset="0"/>
                <a:ea typeface="ＭＳ Ｐゴシック" pitchFamily="-65" charset="-128"/>
                <a:cs typeface="+mn-cs"/>
              </a:rPr>
              <a:t>Opening&amp; Closing Report </a:t>
            </a:r>
            <a:r>
              <a:rPr lang="en-US" sz="1600" dirty="0">
                <a:latin typeface="Times New Roman" pitchFamily="18" charset="0"/>
                <a:ea typeface="ＭＳ Ｐゴシック" pitchFamily="-65" charset="-128"/>
                <a:cs typeface="+mn-cs"/>
              </a:rPr>
              <a:t>for </a:t>
            </a:r>
            <a:r>
              <a:rPr lang="en-US" sz="1600" dirty="0" smtClean="0">
                <a:latin typeface="Times New Roman" pitchFamily="18" charset="0"/>
                <a:ea typeface="ＭＳ Ｐゴシック" pitchFamily="-65" charset="-128"/>
                <a:cs typeface="+mn-cs"/>
              </a:rPr>
              <a:t>Jan 2016 Session</a:t>
            </a:r>
            <a:r>
              <a:rPr lang="en-US" sz="1600" dirty="0">
                <a:solidFill>
                  <a:srgbClr val="FF0000"/>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latin typeface="Times New Roman" pitchFamily="18" charset="0"/>
                <a:ea typeface="ＭＳ Ｐゴシック" pitchFamily="-65" charset="-128"/>
                <a:cs typeface="+mn-cs"/>
              </a:rPr>
              <a:t>Clos</a:t>
            </a:r>
            <a:r>
              <a:rPr lang="en-US" sz="1600" dirty="0" smtClean="0">
                <a:latin typeface="Times New Roman" pitchFamily="18" charset="0"/>
                <a:ea typeface="ＭＳ Ｐゴシック" pitchFamily="-65" charset="-128"/>
                <a:cs typeface="+mn-cs"/>
              </a:rPr>
              <a:t>ing </a:t>
            </a:r>
            <a:r>
              <a:rPr lang="en-US" sz="1600" dirty="0" smtClean="0">
                <a:latin typeface="Times New Roman" pitchFamily="18" charset="0"/>
                <a:ea typeface="ＭＳ Ｐゴシック" pitchFamily="-65" charset="-128"/>
                <a:cs typeface="+mn-cs"/>
              </a:rPr>
              <a:t>Report </a:t>
            </a:r>
            <a:r>
              <a:rPr lang="en-US" sz="1600" dirty="0">
                <a:latin typeface="Times New Roman" pitchFamily="18" charset="0"/>
                <a:ea typeface="ＭＳ Ｐゴシック" pitchFamily="-65" charset="-128"/>
                <a:cs typeface="+mn-cs"/>
              </a:rPr>
              <a:t>for the </a:t>
            </a:r>
            <a:r>
              <a:rPr lang="en-US" sz="1600" dirty="0" smtClean="0">
                <a:latin typeface="Times New Roman" pitchFamily="18" charset="0"/>
                <a:ea typeface="ＭＳ Ｐゴシック" pitchFamily="-65" charset="-128"/>
                <a:cs typeface="+mn-cs"/>
              </a:rPr>
              <a:t>Jan Session</a:t>
            </a:r>
            <a:r>
              <a:rPr lang="en-US" sz="1600" dirty="0">
                <a:solidFill>
                  <a:schemeClr val="tx2"/>
                </a:solidFill>
                <a:latin typeface="Times New Roman" pitchFamily="18" charset="0"/>
                <a:ea typeface="ＭＳ Ｐゴシック" pitchFamily="-65" charset="-128"/>
                <a:cs typeface="+mn-cs"/>
              </a:rPr>
              <a:t>]</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may be 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10</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10</a:t>
            </a:fld>
            <a:endParaRPr lang="en-US"/>
          </a:p>
        </p:txBody>
      </p:sp>
      <p:sp>
        <p:nvSpPr>
          <p:cNvPr id="21509" name="Rectangle 2"/>
          <p:cNvSpPr>
            <a:spLocks noGrp="1" noChangeArrowheads="1"/>
          </p:cNvSpPr>
          <p:nvPr>
            <p:ph type="title" idx="4294967295"/>
          </p:nvPr>
        </p:nvSpPr>
        <p:spPr>
          <a:xfrm>
            <a:off x="533400" y="533400"/>
            <a:ext cx="7772400" cy="990600"/>
          </a:xfrm>
        </p:spPr>
        <p:txBody>
          <a:bodyPr/>
          <a:lstStyle/>
          <a:p>
            <a:r>
              <a:rPr lang="en-US" b="1" dirty="0">
                <a:latin typeface="Times New Roman" charset="0"/>
                <a:ea typeface="ＭＳ Ｐゴシック" charset="0"/>
                <a:cs typeface="ＭＳ Ｐゴシック" charset="0"/>
              </a:rPr>
              <a:t>Meeting </a:t>
            </a:r>
            <a:r>
              <a:rPr lang="en-US" b="1" dirty="0" smtClean="0">
                <a:latin typeface="Times New Roman" charset="0"/>
                <a:ea typeface="ＭＳ Ｐゴシック" charset="0"/>
                <a:cs typeface="ＭＳ Ｐゴシック" charset="0"/>
              </a:rPr>
              <a:t>Accomplishments</a:t>
            </a:r>
            <a:br>
              <a:rPr lang="en-US" b="1" dirty="0" smtClean="0">
                <a:latin typeface="Times New Roman" charset="0"/>
                <a:ea typeface="ＭＳ Ｐゴシック" charset="0"/>
                <a:cs typeface="ＭＳ Ｐゴシック" charset="0"/>
              </a:rPr>
            </a:b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828800"/>
            <a:ext cx="9144000" cy="3657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914400" lvl="1" indent="-457200">
              <a:buClr>
                <a:srgbClr val="FF0000"/>
              </a:buClr>
              <a:buFont typeface="Wingdings" charset="2"/>
              <a:buChar char="q"/>
            </a:pPr>
            <a:r>
              <a:rPr lang="en-US" sz="2800" dirty="0" smtClean="0"/>
              <a:t>Reviewed documents sent to 6tisch</a:t>
            </a:r>
          </a:p>
          <a:p>
            <a:pPr marL="1371600" lvl="2" indent="-457200">
              <a:buClr>
                <a:srgbClr val="FF0000"/>
              </a:buClr>
              <a:buFont typeface="Wingdings" charset="2"/>
              <a:buChar char="q"/>
            </a:pPr>
            <a:r>
              <a:rPr lang="en-US" sz="2800" dirty="0"/>
              <a:t>15-15-0939-02-0000-</a:t>
            </a:r>
            <a:r>
              <a:rPr lang="en-US" sz="2800" dirty="0" smtClean="0"/>
              <a:t>IETF_6tisch_IE_Information</a:t>
            </a:r>
          </a:p>
          <a:p>
            <a:pPr marL="1371600" lvl="2" indent="-457200">
              <a:buClr>
                <a:srgbClr val="FF0000"/>
              </a:buClr>
              <a:buFont typeface="Wingdings" charset="2"/>
              <a:buChar char="q"/>
            </a:pPr>
            <a:r>
              <a:rPr lang="de-DE" sz="2800" dirty="0"/>
              <a:t>15-15-0911-01-0mag-Proper_PAN_ID_Field_Settings_for_802.15.4-</a:t>
            </a:r>
            <a:r>
              <a:rPr lang="de-DE" sz="2800" dirty="0" smtClean="0"/>
              <a:t>2015</a:t>
            </a:r>
          </a:p>
          <a:p>
            <a:pPr marL="914400" lvl="1" indent="-457200">
              <a:buClr>
                <a:srgbClr val="FF0000"/>
              </a:buClr>
              <a:buFont typeface="Wingdings" charset="2"/>
              <a:buChar char="q"/>
            </a:pPr>
            <a:r>
              <a:rPr lang="en-US" sz="2800" dirty="0" smtClean="0"/>
              <a:t>Reviewed </a:t>
            </a:r>
            <a:r>
              <a:rPr lang="en-US" sz="2800" dirty="0" smtClean="0"/>
              <a:t>Minimal draft</a:t>
            </a:r>
          </a:p>
          <a:p>
            <a:pPr marL="1371600" lvl="2" indent="-457200">
              <a:buClr>
                <a:srgbClr val="FF0000"/>
              </a:buClr>
              <a:buFont typeface="Wingdings" charset="2"/>
              <a:buChar char="q"/>
            </a:pPr>
            <a:r>
              <a:rPr lang="en-US" sz="2800" dirty="0" smtClean="0"/>
              <a:t>Action Item: Chair to redline current draft eliminating copies of IEEE 802.15.4e and errors and send redline out to 6T reflector for review</a:t>
            </a:r>
            <a:endParaRPr lang="en-US" sz="2800" dirty="0" smtClean="0"/>
          </a:p>
        </p:txBody>
      </p:sp>
    </p:spTree>
    <p:extLst>
      <p:ext uri="{BB962C8B-B14F-4D97-AF65-F5344CB8AC3E}">
        <p14:creationId xmlns:p14="http://schemas.microsoft.com/office/powerpoint/2010/main" val="3842285384"/>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11</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11</a:t>
            </a:fld>
            <a:endParaRPr lang="en-US"/>
          </a:p>
        </p:txBody>
      </p:sp>
      <p:sp>
        <p:nvSpPr>
          <p:cNvPr id="21509" name="Rectangle 2"/>
          <p:cNvSpPr>
            <a:spLocks noGrp="1" noChangeArrowheads="1"/>
          </p:cNvSpPr>
          <p:nvPr>
            <p:ph type="title" idx="4294967295"/>
          </p:nvPr>
        </p:nvSpPr>
        <p:spPr>
          <a:xfrm>
            <a:off x="533400" y="685800"/>
            <a:ext cx="8458200" cy="762000"/>
          </a:xfrm>
        </p:spPr>
        <p:txBody>
          <a:bodyPr/>
          <a:lstStyle/>
          <a:p>
            <a:r>
              <a:rPr lang="en-US" b="1" dirty="0" smtClean="0">
                <a:latin typeface="Times New Roman" charset="0"/>
                <a:ea typeface="ＭＳ Ｐゴシック" charset="0"/>
                <a:cs typeface="ＭＳ Ｐゴシック" charset="0"/>
              </a:rPr>
              <a:t>IETF 6TISCH Mailing List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3600" u="sng" dirty="0" smtClean="0">
                <a:ln>
                  <a:solidFill>
                    <a:srgbClr val="0000FF"/>
                  </a:solidFill>
                </a:ln>
                <a:hlinkClick r:id="rId3"/>
              </a:rPr>
              <a:t>6tisch</a:t>
            </a:r>
            <a:r>
              <a:rPr lang="en-US" sz="3600" u="sng" dirty="0">
                <a:ln>
                  <a:solidFill>
                    <a:srgbClr val="0000FF"/>
                  </a:solidFill>
                </a:ln>
                <a:hlinkClick r:id="rId3"/>
              </a:rPr>
              <a:t>@</a:t>
            </a:r>
            <a:r>
              <a:rPr lang="en-US" sz="3600" u="sng" dirty="0" smtClean="0">
                <a:ln>
                  <a:solidFill>
                    <a:srgbClr val="0000FF"/>
                  </a:solidFill>
                </a:ln>
                <a:hlinkClick r:id="rId3"/>
              </a:rPr>
              <a:t>ietf.org</a:t>
            </a:r>
          </a:p>
          <a:p>
            <a:endParaRPr lang="en-US" sz="3600" u="sng" dirty="0">
              <a:ln>
                <a:solidFill>
                  <a:srgbClr val="0000FF"/>
                </a:solidFill>
              </a:ln>
              <a:hlinkClick r:id="rId3"/>
            </a:endParaRPr>
          </a:p>
          <a:p>
            <a:r>
              <a:rPr lang="en-US" sz="3600" u="sng" dirty="0">
                <a:ln>
                  <a:solidFill>
                    <a:srgbClr val="0000FF"/>
                  </a:solidFill>
                </a:ln>
                <a:hlinkClick r:id="rId4"/>
              </a:rPr>
              <a:t>https://www.ietf.org/mailman/listinfo/6tisch</a:t>
            </a:r>
            <a:endParaRPr lang="en-US" sz="2800" dirty="0" smtClean="0">
              <a:ln>
                <a:solidFill>
                  <a:srgbClr val="0000FF"/>
                </a:solidFill>
              </a:ln>
            </a:endParaRPr>
          </a:p>
        </p:txBody>
      </p:sp>
    </p:spTree>
    <p:extLst>
      <p:ext uri="{BB962C8B-B14F-4D97-AF65-F5344CB8AC3E}">
        <p14:creationId xmlns:p14="http://schemas.microsoft.com/office/powerpoint/2010/main" val="795159050"/>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12</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12</a:t>
            </a:fld>
            <a:endParaRPr lang="en-US"/>
          </a:p>
        </p:txBody>
      </p:sp>
      <p:sp>
        <p:nvSpPr>
          <p:cNvPr id="21509" name="Rectangle 2"/>
          <p:cNvSpPr>
            <a:spLocks noGrp="1" noChangeArrowheads="1"/>
          </p:cNvSpPr>
          <p:nvPr>
            <p:ph type="title" idx="4294967295"/>
          </p:nvPr>
        </p:nvSpPr>
        <p:spPr>
          <a:xfrm>
            <a:off x="533400" y="381000"/>
            <a:ext cx="7772400" cy="762000"/>
          </a:xfrm>
        </p:spPr>
        <p:txBody>
          <a:bodyPr/>
          <a:lstStyle/>
          <a:p>
            <a:r>
              <a:rPr lang="en-US" b="1" dirty="0" smtClean="0">
                <a:latin typeface="Times New Roman" charset="0"/>
                <a:ea typeface="ＭＳ Ｐゴシック" charset="0"/>
                <a:cs typeface="ＭＳ Ｐゴシック" charset="0"/>
              </a:rPr>
              <a:t>IETF 6TISCH call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371600"/>
            <a:ext cx="87630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r>
              <a:rPr lang="en-US" sz="2200" dirty="0" smtClean="0"/>
              <a:t>Next 3 dates: 10</a:t>
            </a:r>
            <a:r>
              <a:rPr lang="en-US" sz="2200" dirty="0"/>
              <a:t>-Oct 08:00 </a:t>
            </a:r>
            <a:r>
              <a:rPr lang="en-US" sz="2200" dirty="0" smtClean="0"/>
              <a:t>PDT, 24</a:t>
            </a:r>
            <a:r>
              <a:rPr lang="en-US" sz="2200" dirty="0"/>
              <a:t>-Oct 08:00 </a:t>
            </a:r>
            <a:r>
              <a:rPr lang="en-US" sz="2200" dirty="0" smtClean="0"/>
              <a:t>PDT, </a:t>
            </a:r>
            <a:r>
              <a:rPr lang="sk-SK" sz="2200" dirty="0" smtClean="0"/>
              <a:t>07</a:t>
            </a:r>
            <a:r>
              <a:rPr lang="sk-SK" sz="2200" dirty="0"/>
              <a:t>-Nov 08:00 PDT</a:t>
            </a:r>
            <a:endParaRPr lang="en-US" sz="2200" dirty="0"/>
          </a:p>
          <a:p>
            <a:r>
              <a:rPr lang="en-US" sz="2200" dirty="0" smtClean="0"/>
              <a:t>Meeting </a:t>
            </a:r>
            <a:r>
              <a:rPr lang="en-US" sz="2200" dirty="0"/>
              <a:t>Number: 206 802 913</a:t>
            </a:r>
          </a:p>
          <a:p>
            <a:r>
              <a:rPr lang="en-US" sz="2200" dirty="0"/>
              <a:t>Meeting Password: </a:t>
            </a:r>
            <a:r>
              <a:rPr lang="en-US" sz="2200" dirty="0" err="1" smtClean="0"/>
              <a:t>sixtus</a:t>
            </a:r>
            <a:endParaRPr lang="en-US" sz="2200" dirty="0"/>
          </a:p>
          <a:p>
            <a:r>
              <a:rPr lang="en-US" sz="2200" dirty="0" smtClean="0"/>
              <a:t>To </a:t>
            </a:r>
            <a:r>
              <a:rPr lang="en-US" sz="2200" dirty="0"/>
              <a:t>start the online </a:t>
            </a:r>
            <a:r>
              <a:rPr lang="en-US" sz="2200" dirty="0" smtClean="0"/>
              <a:t>meeting:</a:t>
            </a:r>
            <a:endParaRPr lang="en-US" sz="2200" dirty="0"/>
          </a:p>
          <a:p>
            <a:r>
              <a:rPr lang="en-US" sz="2200" dirty="0" smtClean="0"/>
              <a:t>1</a:t>
            </a:r>
            <a:r>
              <a:rPr lang="en-US" sz="2200" dirty="0"/>
              <a:t>. Go </a:t>
            </a:r>
            <a:r>
              <a:rPr lang="en-US" sz="2200" dirty="0" smtClean="0"/>
              <a:t>to: </a:t>
            </a:r>
            <a:r>
              <a:rPr lang="en-US" sz="2200" u="sng" dirty="0" smtClean="0">
                <a:ln>
                  <a:solidFill>
                    <a:srgbClr val="0000FF"/>
                  </a:solidFill>
                </a:ln>
                <a:solidFill>
                  <a:srgbClr val="0000FF"/>
                </a:solidFill>
                <a:hlinkClick r:id="rId3"/>
              </a:rPr>
              <a:t>https</a:t>
            </a:r>
            <a:r>
              <a:rPr lang="en-US" sz="2200" u="sng" dirty="0">
                <a:ln>
                  <a:solidFill>
                    <a:srgbClr val="0000FF"/>
                  </a:solidFill>
                </a:ln>
                <a:solidFill>
                  <a:srgbClr val="0000FF"/>
                </a:solidFill>
                <a:hlinkClick r:id="rId3"/>
              </a:rPr>
              <a:t>://ciscosales.webex.com/ciscosales/j.php?ED=219615007&amp;UID=481905242&amp;PW=NZTRkNDAwOTE1&amp;RT=MiMyMw%3D%3D</a:t>
            </a:r>
          </a:p>
          <a:p>
            <a:r>
              <a:rPr lang="en-US" sz="2200" dirty="0"/>
              <a:t>2. Log in to your account.</a:t>
            </a:r>
          </a:p>
          <a:p>
            <a:r>
              <a:rPr lang="en-US" sz="2200" dirty="0"/>
              <a:t>3. Click "Start </a:t>
            </a:r>
            <a:r>
              <a:rPr lang="en-US" sz="2200" dirty="0" smtClean="0"/>
              <a:t>Now”</a:t>
            </a:r>
            <a:endParaRPr lang="en-US" sz="2200" dirty="0"/>
          </a:p>
          <a:p>
            <a:r>
              <a:rPr lang="en-US" sz="2200" dirty="0"/>
              <a:t>4. Follow the instructions that appear on your </a:t>
            </a:r>
            <a:r>
              <a:rPr lang="en-US" sz="2200" dirty="0" smtClean="0"/>
              <a:t>screen</a:t>
            </a:r>
          </a:p>
          <a:p>
            <a:r>
              <a:rPr lang="en-US" sz="2200" dirty="0" smtClean="0"/>
              <a:t>5. Note: Local </a:t>
            </a:r>
            <a:r>
              <a:rPr lang="en-US" sz="2200" dirty="0"/>
              <a:t>access </a:t>
            </a:r>
            <a:r>
              <a:rPr lang="en-US" sz="2200" dirty="0" smtClean="0"/>
              <a:t>numbers </a:t>
            </a:r>
            <a:r>
              <a:rPr lang="en-US" sz="2200" dirty="0"/>
              <a:t>for </a:t>
            </a:r>
            <a:r>
              <a:rPr lang="en-US" sz="2200" dirty="0" smtClean="0"/>
              <a:t>the following areas are:</a:t>
            </a:r>
            <a:endParaRPr lang="en-US" sz="2200" dirty="0"/>
          </a:p>
          <a:p>
            <a:pPr marL="571500" indent="-571500">
              <a:buFont typeface="Arial"/>
              <a:buChar char="•"/>
            </a:pPr>
            <a:r>
              <a:rPr lang="en-US" sz="2200" dirty="0"/>
              <a:t>San Jose/Milpitas (408) area: 525-6800</a:t>
            </a:r>
          </a:p>
          <a:p>
            <a:pPr marL="571500" indent="-571500">
              <a:buFont typeface="Arial"/>
              <a:buChar char="•"/>
            </a:pPr>
            <a:r>
              <a:rPr lang="en-US" sz="2200" dirty="0"/>
              <a:t>RTP (919) area: 392-</a:t>
            </a:r>
            <a:r>
              <a:rPr lang="en-US" sz="2200" dirty="0" smtClean="0"/>
              <a:t>3330</a:t>
            </a:r>
            <a:endParaRPr lang="en-US" sz="2200" dirty="0"/>
          </a:p>
        </p:txBody>
      </p:sp>
    </p:spTree>
    <p:extLst>
      <p:ext uri="{BB962C8B-B14F-4D97-AF65-F5344CB8AC3E}">
        <p14:creationId xmlns:p14="http://schemas.microsoft.com/office/powerpoint/2010/main" val="249397697"/>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13</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13</a:t>
            </a:fld>
            <a:endParaRPr lang="en-US"/>
          </a:p>
        </p:txBody>
      </p:sp>
      <p:sp>
        <p:nvSpPr>
          <p:cNvPr id="21509" name="Rectangle 2"/>
          <p:cNvSpPr>
            <a:spLocks noGrp="1" noChangeArrowheads="1"/>
          </p:cNvSpPr>
          <p:nvPr>
            <p:ph type="title" idx="4294967295"/>
          </p:nvPr>
        </p:nvSpPr>
        <p:spPr>
          <a:xfrm>
            <a:off x="533400" y="762000"/>
            <a:ext cx="7772400" cy="762000"/>
          </a:xfrm>
        </p:spPr>
        <p:txBody>
          <a:bodyPr/>
          <a:lstStyle/>
          <a:p>
            <a:r>
              <a:rPr lang="en-US" b="1" dirty="0" smtClean="0">
                <a:latin typeface="Times New Roman" charset="0"/>
                <a:ea typeface="ＭＳ Ｐゴシック" charset="0"/>
                <a:cs typeface="ＭＳ Ｐゴシック" charset="0"/>
              </a:rPr>
              <a:t>IG 6TISCH reflector information</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295400"/>
            <a:ext cx="87630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endParaRPr lang="en-US" sz="2400" dirty="0" smtClean="0">
              <a:hlinkClick r:id="rId3"/>
            </a:endParaRPr>
          </a:p>
          <a:p>
            <a:r>
              <a:rPr lang="en-US" sz="3200" b="1" dirty="0">
                <a:ln>
                  <a:solidFill>
                    <a:srgbClr val="0000FF"/>
                  </a:solidFill>
                </a:ln>
                <a:hlinkClick r:id="rId4" action="ppaction://hlinkfile"/>
              </a:rPr>
              <a:t>stds-802-15-</a:t>
            </a:r>
            <a:r>
              <a:rPr lang="en-US" sz="3200" b="1" dirty="0" smtClean="0">
                <a:ln>
                  <a:solidFill>
                    <a:srgbClr val="0000FF"/>
                  </a:solidFill>
                </a:ln>
                <a:hlinkClick r:id="rId4" action="ppaction://hlinkfile"/>
              </a:rPr>
              <a:t>ig6t@</a:t>
            </a:r>
            <a:r>
              <a:rPr lang="en-US" sz="3200" b="1" dirty="0">
                <a:ln>
                  <a:solidFill>
                    <a:srgbClr val="0000FF"/>
                  </a:solidFill>
                </a:ln>
                <a:hlinkClick r:id="rId4" action="ppaction://hlinkfile"/>
              </a:rPr>
              <a:t>listserv.ieee.org</a:t>
            </a:r>
            <a:endParaRPr lang="en-US" sz="3200" dirty="0">
              <a:ln>
                <a:solidFill>
                  <a:srgbClr val="0000FF"/>
                </a:solidFill>
              </a:ln>
              <a:hlinkClick r:id="rId3"/>
            </a:endParaRPr>
          </a:p>
          <a:p>
            <a:endParaRPr lang="en-US" sz="3200" dirty="0" smtClean="0">
              <a:ln>
                <a:solidFill>
                  <a:srgbClr val="0000FF"/>
                </a:solidFill>
              </a:ln>
              <a:hlinkClick r:id="rId3"/>
            </a:endParaRPr>
          </a:p>
          <a:p>
            <a:endParaRPr lang="en-US" sz="3200" dirty="0">
              <a:ln>
                <a:solidFill>
                  <a:srgbClr val="0000FF"/>
                </a:solidFill>
              </a:ln>
              <a:hlinkClick r:id="rId3"/>
            </a:endParaRPr>
          </a:p>
          <a:p>
            <a:r>
              <a:rPr lang="en-US" sz="3200" dirty="0" smtClean="0">
                <a:ln>
                  <a:solidFill>
                    <a:srgbClr val="0000FF"/>
                  </a:solidFill>
                </a:ln>
                <a:hlinkClick r:id="rId3"/>
              </a:rPr>
              <a:t>http</a:t>
            </a:r>
            <a:r>
              <a:rPr lang="en-US" sz="3200" dirty="0">
                <a:ln>
                  <a:solidFill>
                    <a:srgbClr val="0000FF"/>
                  </a:solidFill>
                </a:ln>
                <a:hlinkClick r:id="rId3"/>
              </a:rPr>
              <a:t>://grouper.ieee.org/groups/802/15/pub/</a:t>
            </a:r>
            <a:r>
              <a:rPr lang="en-US" sz="3200" dirty="0" smtClean="0">
                <a:ln>
                  <a:solidFill>
                    <a:srgbClr val="0000FF"/>
                  </a:solidFill>
                </a:ln>
                <a:hlinkClick r:id="rId3"/>
              </a:rPr>
              <a:t>Subscribe.html</a:t>
            </a:r>
            <a:endParaRPr lang="en-US" sz="3200" dirty="0" smtClean="0">
              <a:ln>
                <a:solidFill>
                  <a:srgbClr val="0000FF"/>
                </a:solidFill>
              </a:ln>
            </a:endParaRPr>
          </a:p>
        </p:txBody>
      </p:sp>
    </p:spTree>
    <p:extLst>
      <p:ext uri="{BB962C8B-B14F-4D97-AF65-F5344CB8AC3E}">
        <p14:creationId xmlns:p14="http://schemas.microsoft.com/office/powerpoint/2010/main" val="3955486692"/>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14</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14</a:t>
            </a:fld>
            <a:endParaRPr lang="en-US"/>
          </a:p>
        </p:txBody>
      </p:sp>
      <p:sp>
        <p:nvSpPr>
          <p:cNvPr id="21509" name="Rectangle 2"/>
          <p:cNvSpPr>
            <a:spLocks noGrp="1" noChangeArrowheads="1"/>
          </p:cNvSpPr>
          <p:nvPr>
            <p:ph type="title" idx="4294967295"/>
          </p:nvPr>
        </p:nvSpPr>
        <p:spPr>
          <a:xfrm>
            <a:off x="457200" y="609600"/>
            <a:ext cx="8305800" cy="762000"/>
          </a:xfrm>
        </p:spPr>
        <p:txBody>
          <a:bodyPr/>
          <a:lstStyle/>
          <a:p>
            <a:r>
              <a:rPr lang="en-US" b="1" dirty="0" smtClean="0">
                <a:latin typeface="Times New Roman" charset="0"/>
                <a:ea typeface="ＭＳ Ｐゴシック" charset="0"/>
                <a:cs typeface="ＭＳ Ｐゴシック" charset="0"/>
              </a:rPr>
              <a:t>IETF 6tisch Working Group Scope</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228600" y="1600200"/>
            <a:ext cx="8763000"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eaLnBrk="0" fontAlgn="b" hangingPunct="0">
              <a:buClr>
                <a:srgbClr val="FF0000"/>
              </a:buClr>
            </a:pPr>
            <a:endParaRPr lang="en-US" sz="2800" dirty="0" smtClean="0"/>
          </a:p>
        </p:txBody>
      </p:sp>
      <p:sp>
        <p:nvSpPr>
          <p:cNvPr id="3" name="Rectangle 2"/>
          <p:cNvSpPr/>
          <p:nvPr/>
        </p:nvSpPr>
        <p:spPr>
          <a:xfrm>
            <a:off x="304800" y="1371600"/>
            <a:ext cx="8534400" cy="4385816"/>
          </a:xfrm>
          <a:prstGeom prst="rect">
            <a:avLst/>
          </a:prstGeom>
        </p:spPr>
        <p:txBody>
          <a:bodyPr wrap="square">
            <a:spAutoFit/>
          </a:bodyPr>
          <a:lstStyle/>
          <a:p>
            <a:r>
              <a:rPr lang="en-US" sz="1800" b="1" dirty="0"/>
              <a:t>6tisch </a:t>
            </a:r>
            <a:r>
              <a:rPr lang="en-US" sz="1800" b="1" dirty="0" smtClean="0"/>
              <a:t>Goal</a:t>
            </a:r>
            <a:r>
              <a:rPr lang="en-US" sz="1800" dirty="0" smtClean="0"/>
              <a:t>: </a:t>
            </a:r>
            <a:r>
              <a:rPr lang="en-US" sz="1600" dirty="0" smtClean="0"/>
              <a:t>The </a:t>
            </a:r>
            <a:r>
              <a:rPr lang="en-US" sz="1600" dirty="0"/>
              <a:t>6tisch Working Group is focused upon enabling IPv6 over the TSCH mode of the IEEE802.15.4e standard. The extent of the problem space for the WG is one or more Low Power and Lossy Networks (LLNs), eventually federated through a common backbone link via one or more LLN Border Routers (LBRs).</a:t>
            </a:r>
          </a:p>
          <a:p>
            <a:pPr marL="4763">
              <a:spcBef>
                <a:spcPts val="600"/>
              </a:spcBef>
            </a:pPr>
            <a:r>
              <a:rPr lang="en-US" sz="1800" b="1" dirty="0"/>
              <a:t>Work Item </a:t>
            </a:r>
            <a:r>
              <a:rPr lang="en-US" sz="1800" b="1" dirty="0" smtClean="0"/>
              <a:t>1</a:t>
            </a:r>
            <a:r>
              <a:rPr lang="en-US" sz="1800" dirty="0" smtClean="0"/>
              <a:t>: </a:t>
            </a:r>
            <a:r>
              <a:rPr lang="en-US" sz="1600" dirty="0" smtClean="0"/>
              <a:t>Produce </a:t>
            </a:r>
            <a:r>
              <a:rPr lang="en-US" sz="1600" dirty="0"/>
              <a:t>"</a:t>
            </a:r>
            <a:r>
              <a:rPr lang="en-US" sz="1600" b="1" dirty="0"/>
              <a:t>6TiSCH architecture</a:t>
            </a:r>
            <a:r>
              <a:rPr lang="en-US" sz="1600" dirty="0"/>
              <a:t>" to describe the design of 6TiSCH  networks. This document will highlight the different architectural blocks and signaling flows, including the operation of the network in the presence of </a:t>
            </a:r>
            <a:r>
              <a:rPr lang="en-US" sz="1600" b="1" dirty="0"/>
              <a:t>multiple LBRs</a:t>
            </a:r>
            <a:r>
              <a:rPr lang="en-US" sz="1600" dirty="0"/>
              <a:t>. Initially, the document will focus on </a:t>
            </a:r>
            <a:r>
              <a:rPr lang="en-US" sz="1600" b="1" dirty="0"/>
              <a:t>distributed routing operation over a static TSCH schedule</a:t>
            </a:r>
            <a:r>
              <a:rPr lang="en-US" sz="1600" dirty="0"/>
              <a:t>.</a:t>
            </a:r>
          </a:p>
          <a:p>
            <a:pPr>
              <a:spcBef>
                <a:spcPts val="600"/>
              </a:spcBef>
            </a:pPr>
            <a:r>
              <a:rPr lang="en-US" sz="1800" b="1" dirty="0"/>
              <a:t>Work Item </a:t>
            </a:r>
            <a:r>
              <a:rPr lang="en-US" sz="1800" b="1" dirty="0" smtClean="0"/>
              <a:t>2</a:t>
            </a:r>
            <a:r>
              <a:rPr lang="en-US" sz="1800" dirty="0" smtClean="0"/>
              <a:t>: </a:t>
            </a:r>
            <a:r>
              <a:rPr lang="en-US" sz="1600" dirty="0" smtClean="0"/>
              <a:t>Produce </a:t>
            </a:r>
            <a:r>
              <a:rPr lang="en-US" sz="1600" dirty="0"/>
              <a:t>an </a:t>
            </a:r>
            <a:r>
              <a:rPr lang="en-US" sz="1600" b="1" dirty="0"/>
              <a:t>Information Model</a:t>
            </a:r>
            <a:r>
              <a:rPr lang="en-US" sz="1600" dirty="0"/>
              <a:t> containing the management requirements of a 6TiSCH node. This includes describing how an entity can manage the TSCH schedule on a 6TiSCH node, and query timeslot information from that node. A data model mapping for an existing protocol (such as Concise Binary Object Representation (</a:t>
            </a:r>
            <a:r>
              <a:rPr lang="en-US" sz="1600" b="1" dirty="0"/>
              <a:t>CBOR</a:t>
            </a:r>
            <a:r>
              <a:rPr lang="en-US" sz="1600" dirty="0"/>
              <a:t>) over the Constrained Application Protocol (</a:t>
            </a:r>
            <a:r>
              <a:rPr lang="en-US" sz="1600" b="1" dirty="0" err="1"/>
              <a:t>CoAP</a:t>
            </a:r>
            <a:r>
              <a:rPr lang="en-US" sz="1600" dirty="0"/>
              <a:t>)) will be provided.</a:t>
            </a:r>
          </a:p>
          <a:p>
            <a:pPr>
              <a:spcBef>
                <a:spcPts val="600"/>
              </a:spcBef>
            </a:pPr>
            <a:r>
              <a:rPr lang="en-US" sz="1800" b="1" dirty="0" smtClean="0"/>
              <a:t>Work </a:t>
            </a:r>
            <a:r>
              <a:rPr lang="en-US" sz="1800" b="1" dirty="0"/>
              <a:t>Item </a:t>
            </a:r>
            <a:r>
              <a:rPr lang="en-US" sz="1800" b="1" dirty="0" smtClean="0"/>
              <a:t>3</a:t>
            </a:r>
            <a:r>
              <a:rPr lang="en-US" sz="1800" dirty="0" smtClean="0"/>
              <a:t>: </a:t>
            </a:r>
            <a:r>
              <a:rPr lang="en-US" sz="1600" dirty="0" smtClean="0"/>
              <a:t>Produce </a:t>
            </a:r>
            <a:r>
              <a:rPr lang="en-US" sz="1600" dirty="0"/>
              <a:t>"</a:t>
            </a:r>
            <a:r>
              <a:rPr lang="en-US" sz="1600" b="1" dirty="0"/>
              <a:t>Minimal 6TiSCH Configuration</a:t>
            </a:r>
            <a:r>
              <a:rPr lang="en-US" sz="1600" dirty="0"/>
              <a:t>" defining how to build a 6TiSCH network using the Routing Protocol for LLNs (</a:t>
            </a:r>
            <a:r>
              <a:rPr lang="en-US" sz="1600" b="1" dirty="0"/>
              <a:t>RPL</a:t>
            </a:r>
            <a:r>
              <a:rPr lang="en-US" sz="1600" dirty="0"/>
              <a:t>) and a </a:t>
            </a:r>
            <a:r>
              <a:rPr lang="en-US" sz="1600" b="1" dirty="0"/>
              <a:t>static TSCH schedule</a:t>
            </a:r>
            <a:r>
              <a:rPr lang="en-US" sz="1600" dirty="0"/>
              <a:t>. It is expected that RPL and the Objective Function 0 (</a:t>
            </a:r>
            <a:r>
              <a:rPr lang="en-US" sz="1600" b="1" dirty="0"/>
              <a:t>OF0</a:t>
            </a:r>
            <a:r>
              <a:rPr lang="en-US" sz="1600" dirty="0"/>
              <a:t>) will be reused as-is.</a:t>
            </a:r>
          </a:p>
        </p:txBody>
      </p:sp>
    </p:spTree>
    <p:extLst>
      <p:ext uri="{BB962C8B-B14F-4D97-AF65-F5344CB8AC3E}">
        <p14:creationId xmlns:p14="http://schemas.microsoft.com/office/powerpoint/2010/main" val="1522355038"/>
      </p:ext>
    </p:extLst>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dirty="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355A403C-5F93-E946-ABFF-97319517FD10}" type="slidenum">
              <a:rPr lang="en-US"/>
              <a:pPr/>
              <a:t>2</a:t>
            </a:fld>
            <a:endParaRPr lang="en-US" dirty="0"/>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dirty="0"/>
              <a:t>Slide </a:t>
            </a:r>
            <a:fld id="{BA0DF4B4-68B2-BD4D-8ACD-8F59E98544B3}" type="slidenum">
              <a:rPr lang="en-US"/>
              <a:pPr algn="ctr"/>
              <a:t>2</a:t>
            </a:fld>
            <a:endParaRPr lang="en-US" dirty="0"/>
          </a:p>
        </p:txBody>
      </p:sp>
      <p:sp>
        <p:nvSpPr>
          <p:cNvPr id="21509" name="Rectangle 2"/>
          <p:cNvSpPr>
            <a:spLocks noGrp="1" noChangeArrowheads="1"/>
          </p:cNvSpPr>
          <p:nvPr>
            <p:ph type="title" idx="4294967295"/>
          </p:nvPr>
        </p:nvSpPr>
        <p:spPr>
          <a:xfrm>
            <a:off x="304800" y="457200"/>
            <a:ext cx="8001000" cy="762000"/>
          </a:xfrm>
        </p:spPr>
        <p:txBody>
          <a:bodyPr/>
          <a:lstStyle/>
          <a:p>
            <a:r>
              <a:rPr lang="en-US" b="1" dirty="0" smtClean="0">
                <a:latin typeface="Times New Roman" charset="0"/>
                <a:ea typeface="ＭＳ Ｐゴシック" charset="0"/>
                <a:cs typeface="ＭＳ Ｐゴシック" charset="0"/>
              </a:rPr>
              <a:t>IG 6T Meeting Goals </a:t>
            </a:r>
            <a:r>
              <a:rPr lang="en-US" sz="2800" dirty="0" smtClean="0">
                <a:latin typeface="Times New Roman" charset="0"/>
                <a:ea typeface="ＭＳ Ｐゴシック" charset="0"/>
                <a:cs typeface="ＭＳ Ｐゴシック" charset="0"/>
              </a:rPr>
              <a:t>(Agenda 15-15-0980-00)</a:t>
            </a:r>
            <a:endParaRPr lang="en-US" sz="2800" dirty="0">
              <a:latin typeface="Times New Roman" charset="0"/>
              <a:ea typeface="ＭＳ Ｐゴシック" charset="0"/>
              <a:cs typeface="ＭＳ Ｐゴシック" charset="0"/>
            </a:endParaRPr>
          </a:p>
        </p:txBody>
      </p:sp>
      <p:sp>
        <p:nvSpPr>
          <p:cNvPr id="21510" name="Rectangle 5"/>
          <p:cNvSpPr>
            <a:spLocks noChangeArrowheads="1"/>
          </p:cNvSpPr>
          <p:nvPr/>
        </p:nvSpPr>
        <p:spPr bwMode="auto">
          <a:xfrm>
            <a:off x="152400" y="1600200"/>
            <a:ext cx="88392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342900" indent="-342900">
              <a:buClr>
                <a:srgbClr val="FF0000"/>
              </a:buClr>
              <a:buFont typeface="Wingdings" charset="2"/>
              <a:buChar char="q"/>
            </a:pPr>
            <a:r>
              <a:rPr lang="en-US" sz="2800" b="1" dirty="0" smtClean="0"/>
              <a:t>Tuesday 19 Jan, PM1: </a:t>
            </a:r>
          </a:p>
          <a:p>
            <a:pPr marL="800100" lvl="1" indent="-342900">
              <a:buClr>
                <a:srgbClr val="FF0000"/>
              </a:buClr>
              <a:buFont typeface="Wingdings" charset="2"/>
              <a:buChar char="q"/>
            </a:pPr>
            <a:r>
              <a:rPr lang="en-US" sz="2800" dirty="0" smtClean="0">
                <a:solidFill>
                  <a:srgbClr val="000000"/>
                </a:solidFill>
                <a:latin typeface="+mj-lt"/>
                <a:ea typeface="Lucida Grande"/>
                <a:cs typeface="Lucida Grande"/>
              </a:rPr>
              <a:t>6tisch </a:t>
            </a:r>
            <a:r>
              <a:rPr lang="en-US" sz="2800" dirty="0">
                <a:solidFill>
                  <a:srgbClr val="000000"/>
                </a:solidFill>
                <a:latin typeface="+mj-lt"/>
                <a:ea typeface="Lucida Grande"/>
                <a:cs typeface="Lucida Grande"/>
              </a:rPr>
              <a:t>issues </a:t>
            </a:r>
            <a:r>
              <a:rPr lang="en-US" sz="2800" dirty="0" smtClean="0">
                <a:solidFill>
                  <a:srgbClr val="000000"/>
                </a:solidFill>
                <a:latin typeface="+mj-lt"/>
                <a:ea typeface="Lucida Grande"/>
                <a:cs typeface="Lucida Grande"/>
              </a:rPr>
              <a:t>discussion</a:t>
            </a:r>
          </a:p>
          <a:p>
            <a:pPr marL="1257300" lvl="2" indent="-342900">
              <a:buClr>
                <a:srgbClr val="FF0000"/>
              </a:buClr>
              <a:buFont typeface="Wingdings" charset="2"/>
              <a:buChar char="q"/>
            </a:pPr>
            <a:r>
              <a:rPr lang="en-US" sz="2800" dirty="0">
                <a:solidFill>
                  <a:srgbClr val="000000"/>
                </a:solidFill>
                <a:ea typeface="Lucida Grande"/>
                <a:cs typeface="Lucida Grande"/>
              </a:rPr>
              <a:t>6top </a:t>
            </a:r>
            <a:r>
              <a:rPr lang="en-US" sz="2800" dirty="0" smtClean="0">
                <a:solidFill>
                  <a:srgbClr val="000000"/>
                </a:solidFill>
                <a:ea typeface="Lucida Grande"/>
                <a:cs typeface="Lucida Grande"/>
              </a:rPr>
              <a:t>correspondence (IEs and PAN ID compression)</a:t>
            </a:r>
          </a:p>
          <a:p>
            <a:pPr marL="1257300" lvl="2" indent="-342900">
              <a:buClr>
                <a:srgbClr val="FF0000"/>
              </a:buClr>
              <a:buFont typeface="Wingdings" charset="2"/>
              <a:buChar char="q"/>
            </a:pPr>
            <a:r>
              <a:rPr lang="en-US" sz="2800" dirty="0" smtClean="0">
                <a:solidFill>
                  <a:srgbClr val="000000"/>
                </a:solidFill>
                <a:ea typeface="Lucida Grande"/>
                <a:cs typeface="Lucida Grande"/>
              </a:rPr>
              <a:t>6Lo Routing Headers</a:t>
            </a:r>
          </a:p>
          <a:p>
            <a:pPr marL="1257300" lvl="2" indent="-342900">
              <a:buClr>
                <a:srgbClr val="FF0000"/>
              </a:buClr>
              <a:buFont typeface="Wingdings" charset="2"/>
              <a:buChar char="q"/>
            </a:pPr>
            <a:r>
              <a:rPr lang="en-US" sz="2800" dirty="0" smtClean="0">
                <a:solidFill>
                  <a:srgbClr val="000000"/>
                </a:solidFill>
                <a:ea typeface="Lucida Grande"/>
                <a:cs typeface="Lucida Grande"/>
              </a:rPr>
              <a:t>Minimal</a:t>
            </a:r>
          </a:p>
          <a:p>
            <a:pPr marL="1257300" lvl="2" indent="-342900">
              <a:buClr>
                <a:srgbClr val="FF0000"/>
              </a:buClr>
              <a:buFont typeface="Wingdings" charset="2"/>
              <a:buChar char="q"/>
            </a:pPr>
            <a:endParaRPr lang="en-US" sz="2800" dirty="0">
              <a:solidFill>
                <a:srgbClr val="000000"/>
              </a:solidFill>
              <a:ea typeface="Lucida Grande"/>
              <a:cs typeface="Lucida Grande"/>
            </a:endParaRPr>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0242" name="Title 1"/>
          <p:cNvSpPr>
            <a:spLocks noGrp="1"/>
          </p:cNvSpPr>
          <p:nvPr>
            <p:ph type="title"/>
          </p:nvPr>
        </p:nvSpPr>
        <p:spPr>
          <a:xfrm>
            <a:off x="609600" y="381000"/>
            <a:ext cx="7772400" cy="1066800"/>
          </a:xfrm>
        </p:spPr>
        <p:txBody>
          <a:bodyPr/>
          <a:lstStyle/>
          <a:p>
            <a:pPr eaLnBrk="1" hangingPunct="1"/>
            <a:r>
              <a:rPr lang="en-US" sz="4000" dirty="0">
                <a:latin typeface="Times New Roman" charset="0"/>
                <a:ea typeface="MS PGothic" charset="0"/>
              </a:rPr>
              <a:t>Administrative Items</a:t>
            </a:r>
          </a:p>
        </p:txBody>
      </p:sp>
      <p:sp>
        <p:nvSpPr>
          <p:cNvPr id="10243" name="Content Placeholder 2"/>
          <p:cNvSpPr>
            <a:spLocks noGrp="1"/>
          </p:cNvSpPr>
          <p:nvPr>
            <p:ph idx="1"/>
          </p:nvPr>
        </p:nvSpPr>
        <p:spPr>
          <a:xfrm>
            <a:off x="76200" y="1295400"/>
            <a:ext cx="8839200" cy="5105400"/>
          </a:xfrm>
        </p:spPr>
        <p:txBody>
          <a:bodyPr/>
          <a:lstStyle/>
          <a:p>
            <a:pPr eaLnBrk="1" hangingPunct="1"/>
            <a:r>
              <a:rPr lang="en-US" sz="2400" dirty="0">
                <a:latin typeface="Times New Roman" charset="0"/>
                <a:ea typeface="MS PGothic" charset="0"/>
              </a:rPr>
              <a:t>Required notices</a:t>
            </a:r>
          </a:p>
          <a:p>
            <a:pPr lvl="1"/>
            <a:r>
              <a:rPr lang="en-US" sz="2000" dirty="0">
                <a:latin typeface="Times New Roman" charset="0"/>
                <a:ea typeface="MS PGothic" charset="0"/>
              </a:rPr>
              <a:t>IEEE Code of Ethics</a:t>
            </a:r>
          </a:p>
          <a:p>
            <a:pPr lvl="2"/>
            <a:r>
              <a:rPr lang="en-US" sz="1800" dirty="0">
                <a:latin typeface="Times New Roman" charset="0"/>
                <a:ea typeface="MS PGothic" charset="0"/>
                <a:hlinkClick r:id="rId2"/>
              </a:rPr>
              <a:t>http://www.ieee.org/about/corporate/governance/p7-8.html</a:t>
            </a:r>
            <a:r>
              <a:rPr lang="en-US" sz="1800" dirty="0">
                <a:latin typeface="Times New Roman" charset="0"/>
                <a:ea typeface="MS PGothic" charset="0"/>
              </a:rPr>
              <a:t> </a:t>
            </a:r>
          </a:p>
          <a:p>
            <a:pPr lvl="1"/>
            <a:r>
              <a:rPr lang="en-US" sz="2000" dirty="0">
                <a:latin typeface="Times New Roman" charset="0"/>
                <a:ea typeface="MS PGothic" charset="0"/>
              </a:rPr>
              <a:t>IEEE Standards Association (IEEE-SA) Affiliation FAQ</a:t>
            </a:r>
          </a:p>
          <a:p>
            <a:pPr lvl="2"/>
            <a:r>
              <a:rPr lang="en-US" sz="1800" dirty="0">
                <a:latin typeface="Times New Roman" charset="0"/>
                <a:ea typeface="MS PGothic" charset="0"/>
                <a:hlinkClick r:id="rId3"/>
              </a:rPr>
              <a:t>http://standards.ieee.org/faqs/affiliation.html</a:t>
            </a:r>
            <a:r>
              <a:rPr lang="en-US" sz="1800" dirty="0">
                <a:latin typeface="Times New Roman" charset="0"/>
                <a:ea typeface="MS PGothic" charset="0"/>
              </a:rPr>
              <a:t> </a:t>
            </a:r>
          </a:p>
          <a:p>
            <a:pPr lvl="1"/>
            <a:r>
              <a:rPr lang="en-US" sz="2000" dirty="0">
                <a:latin typeface="Times New Roman" charset="0"/>
                <a:ea typeface="MS PGothic" charset="0"/>
              </a:rPr>
              <a:t>Antitrust and Competition Policy</a:t>
            </a:r>
          </a:p>
          <a:p>
            <a:pPr lvl="2"/>
            <a:r>
              <a:rPr lang="en-US" sz="1800" dirty="0">
                <a:latin typeface="Times New Roman" charset="0"/>
                <a:ea typeface="MS PGothic" charset="0"/>
                <a:hlinkClick r:id="rId4"/>
              </a:rPr>
              <a:t>http://standards.ieee.org/resources/antitrust-guidelines.pdf</a:t>
            </a:r>
            <a:r>
              <a:rPr lang="en-US" sz="1800" dirty="0">
                <a:latin typeface="Times New Roman" charset="0"/>
                <a:ea typeface="MS PGothic" charset="0"/>
              </a:rPr>
              <a:t>  </a:t>
            </a:r>
            <a:endParaRPr lang="en-US" sz="1800" dirty="0">
              <a:latin typeface="Times New Roman" charset="0"/>
              <a:ea typeface="MS PGothic" charset="0"/>
              <a:hlinkClick r:id="rId5"/>
            </a:endParaRPr>
          </a:p>
          <a:p>
            <a:pPr lvl="1"/>
            <a:r>
              <a:rPr lang="en-US" sz="2000" dirty="0" smtClean="0">
                <a:latin typeface="Times New Roman" charset="0"/>
                <a:ea typeface="MS PGothic" charset="0"/>
              </a:rPr>
              <a:t>IEEE</a:t>
            </a:r>
            <a:r>
              <a:rPr lang="en-US" sz="2000" dirty="0">
                <a:latin typeface="Times New Roman" charset="0"/>
                <a:ea typeface="MS PGothic" charset="0"/>
              </a:rPr>
              <a:t>-SA Patent Committee FAQ &amp; Patent slides</a:t>
            </a:r>
          </a:p>
          <a:p>
            <a:pPr lvl="2"/>
            <a:r>
              <a:rPr lang="en-US" sz="1800" dirty="0">
                <a:latin typeface="Times New Roman" charset="0"/>
                <a:ea typeface="MS PGothic" charset="0"/>
                <a:hlinkClick r:id="rId6"/>
              </a:rPr>
              <a:t>http://standards.ieee.org/board/pat/</a:t>
            </a:r>
            <a:r>
              <a:rPr lang="en-US" sz="1800" dirty="0" smtClean="0">
                <a:latin typeface="Times New Roman" charset="0"/>
                <a:ea typeface="MS PGothic" charset="0"/>
                <a:hlinkClick r:id="rId6"/>
              </a:rPr>
              <a:t>faq.pdf</a:t>
            </a:r>
            <a:endParaRPr lang="en-US" sz="1800" dirty="0" smtClean="0">
              <a:latin typeface="Times New Roman" charset="0"/>
              <a:ea typeface="MS PGothic" charset="0"/>
            </a:endParaRPr>
          </a:p>
          <a:p>
            <a:pPr lvl="2"/>
            <a:r>
              <a:rPr lang="en-US" sz="1800" dirty="0" smtClean="0">
                <a:latin typeface="Times New Roman" charset="0"/>
                <a:ea typeface="MS PGothic" charset="0"/>
                <a:hlinkClick r:id="rId5"/>
              </a:rPr>
              <a:t>http</a:t>
            </a:r>
            <a:r>
              <a:rPr lang="en-US" sz="1800" dirty="0">
                <a:latin typeface="Times New Roman" charset="0"/>
                <a:ea typeface="MS PGothic" charset="0"/>
                <a:hlinkClick r:id="rId5"/>
              </a:rPr>
              <a:t>://standards.ieee.org/board/pat/pat-slideset.ppt</a:t>
            </a:r>
            <a:r>
              <a:rPr lang="en-US" sz="1800" dirty="0">
                <a:latin typeface="Times New Roman" charset="0"/>
                <a:ea typeface="MS PGothic" charset="0"/>
              </a:rPr>
              <a:t> </a:t>
            </a:r>
            <a:endParaRPr lang="en-US" sz="1800" dirty="0" smtClean="0">
              <a:latin typeface="Times New Roman" charset="0"/>
              <a:ea typeface="MS PGothic" charset="0"/>
            </a:endParaRPr>
          </a:p>
          <a:p>
            <a:pPr lvl="1"/>
            <a:r>
              <a:rPr lang="en-US" sz="2000" dirty="0">
                <a:latin typeface="Times New Roman" charset="0"/>
                <a:ea typeface="MS PGothic" charset="0"/>
              </a:rPr>
              <a:t>Letter of Assurance Form</a:t>
            </a:r>
          </a:p>
          <a:p>
            <a:pPr lvl="2"/>
            <a:r>
              <a:rPr lang="en-US" sz="1800" dirty="0">
                <a:latin typeface="Times New Roman" charset="0"/>
                <a:ea typeface="MS PGothic" charset="0"/>
                <a:hlinkClick r:id="rId7"/>
              </a:rPr>
              <a:t>http://standards.ieee.org/board/pat/loa.pdf</a:t>
            </a:r>
            <a:r>
              <a:rPr lang="en-US" sz="1800" dirty="0">
                <a:latin typeface="Times New Roman" charset="0"/>
                <a:ea typeface="MS PGothic" charset="0"/>
              </a:rPr>
              <a:t>   </a:t>
            </a:r>
            <a:endParaRPr lang="en-US" sz="2200" dirty="0">
              <a:latin typeface="Times New Roman" charset="0"/>
              <a:ea typeface="MS PGothic" charset="0"/>
            </a:endParaRPr>
          </a:p>
          <a:p>
            <a:pPr eaLnBrk="1" hangingPunct="1"/>
            <a:r>
              <a:rPr lang="en-US" sz="2400" dirty="0">
                <a:latin typeface="Times New Roman" charset="0"/>
                <a:ea typeface="MS PGothic" charset="0"/>
              </a:rPr>
              <a:t>Chair and Secretary request</a:t>
            </a:r>
          </a:p>
          <a:p>
            <a:pPr lvl="1" eaLnBrk="1" hangingPunct="1"/>
            <a:r>
              <a:rPr lang="en-US" sz="1800" dirty="0">
                <a:latin typeface="Times New Roman" charset="0"/>
                <a:ea typeface="MS PGothic" charset="0"/>
              </a:rPr>
              <a:t>Chair is </a:t>
            </a:r>
            <a:r>
              <a:rPr lang="en-US" sz="1800" dirty="0" smtClean="0">
                <a:latin typeface="Times New Roman" charset="0"/>
                <a:ea typeface="MS PGothic" charset="0"/>
              </a:rPr>
              <a:t>Pat Kinney (Kinney Consulting)</a:t>
            </a:r>
            <a:endParaRPr lang="en-US" sz="1800" dirty="0">
              <a:latin typeface="Times New Roman" charset="0"/>
              <a:ea typeface="MS PGothic" charset="0"/>
            </a:endParaRPr>
          </a:p>
        </p:txBody>
      </p:sp>
      <p:sp>
        <p:nvSpPr>
          <p:cNvPr id="6150" name="Footer Placeholder 5"/>
          <p:cNvSpPr>
            <a:spLocks noGrp="1"/>
          </p:cNvSpPr>
          <p:nvPr>
            <p:ph type="ftr" sz="quarter" idx="11"/>
          </p:nvPr>
        </p:nvSpPr>
        <p:spPr/>
        <p:txBody>
          <a:bodyPr/>
          <a:lstStyle/>
          <a:p>
            <a:pPr>
              <a:defRPr/>
            </a:pPr>
            <a:r>
              <a:rPr lang="en-US" smtClean="0"/>
              <a:t>&lt;Pat Kinney&gt;, &lt;Kinney Consulting LLC&gt;</a:t>
            </a:r>
            <a:endParaRPr lang="en-US"/>
          </a:p>
        </p:txBody>
      </p:sp>
      <p:sp>
        <p:nvSpPr>
          <p:cNvPr id="7" name="Date Placeholder 6"/>
          <p:cNvSpPr>
            <a:spLocks noGrp="1"/>
          </p:cNvSpPr>
          <p:nvPr>
            <p:ph type="dt" sz="quarter" idx="10"/>
          </p:nvPr>
        </p:nvSpPr>
        <p:spPr/>
        <p:txBody>
          <a:bodyPr/>
          <a:lstStyle/>
          <a:p>
            <a:pPr>
              <a:defRPr/>
            </a:pPr>
            <a:r>
              <a:rPr lang="en-US" smtClean="0"/>
              <a:t>&lt;Jan 2016&gt;</a:t>
            </a:r>
            <a:endParaRPr lang="en-US"/>
          </a:p>
        </p:txBody>
      </p:sp>
      <p:sp>
        <p:nvSpPr>
          <p:cNvPr id="10246" name="Slide Number Placeholder 7"/>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2D3ED6D5-9F9F-A147-B3C1-9F8C04AB6757}" type="slidenum">
              <a:rPr lang="en-US" sz="1200" b="0"/>
              <a:pPr/>
              <a:t>3</a:t>
            </a:fld>
            <a:endParaRPr lang="en-US" sz="1200" b="0"/>
          </a:p>
        </p:txBody>
      </p:sp>
    </p:spTree>
  </p:cSld>
  <p:clrMapOvr>
    <a:masterClrMapping/>
  </p:clrMapOvr>
  <mc:AlternateContent xmlns:mc="http://schemas.openxmlformats.org/markup-compatibility/2006">
    <mc:Choice xmlns:p14="http://schemas.microsoft.com/office/powerpoint/2010/main" Requires="p14">
      <p:transition spd="slow" p14:dur="2000"/>
    </mc:Choice>
    <mc:Fallback>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p:txBody>
          <a:bodyPr/>
          <a:lstStyle/>
          <a:p>
            <a:pPr>
              <a:defRPr/>
            </a:pPr>
            <a:r>
              <a:rPr lang="en-US" smtClean="0"/>
              <a:t>&lt;Jan 2016&gt;</a:t>
            </a:r>
            <a:endParaRPr lang="en-US"/>
          </a:p>
        </p:txBody>
      </p:sp>
      <p:sp>
        <p:nvSpPr>
          <p:cNvPr id="7171" name="Footer Placeholder 2"/>
          <p:cNvSpPr>
            <a:spLocks noGrp="1"/>
          </p:cNvSpPr>
          <p:nvPr>
            <p:ph type="ftr" sz="quarter" idx="11"/>
          </p:nvPr>
        </p:nvSpPr>
        <p:spPr/>
        <p:txBody>
          <a:bodyPr/>
          <a:lstStyle/>
          <a:p>
            <a:pPr>
              <a:defRPr/>
            </a:pPr>
            <a:r>
              <a:rPr lang="en-US" smtClean="0"/>
              <a:t>&lt;Pat Kinney&gt;, &lt;Kinney Consulting LLC&gt;</a:t>
            </a:r>
            <a:endParaRPr lang="en-US"/>
          </a:p>
        </p:txBody>
      </p:sp>
      <p:sp>
        <p:nvSpPr>
          <p:cNvPr id="13316" name="Rectangle 2"/>
          <p:cNvSpPr>
            <a:spLocks noGrp="1" noChangeArrowheads="1"/>
          </p:cNvSpPr>
          <p:nvPr>
            <p:ph type="title" idx="4294967295"/>
          </p:nvPr>
        </p:nvSpPr>
        <p:spPr>
          <a:xfrm>
            <a:off x="381000" y="685800"/>
            <a:ext cx="8458200" cy="533400"/>
          </a:xfrm>
        </p:spPr>
        <p:txBody>
          <a:bodyPr lIns="91440" tIns="45720" rIns="91440" bIns="45720"/>
          <a:lstStyle/>
          <a:p>
            <a:r>
              <a:rPr lang="en-US" sz="2800" u="sng">
                <a:latin typeface="Times New Roman" charset="0"/>
                <a:ea typeface="MS PGothic" charset="0"/>
              </a:rPr>
              <a:t>Other Guidelines for IEEE WG Meetings</a:t>
            </a:r>
          </a:p>
        </p:txBody>
      </p:sp>
      <p:sp>
        <p:nvSpPr>
          <p:cNvPr id="1331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GB" sz="2400" b="1" u="sng">
              <a:solidFill>
                <a:srgbClr val="000099"/>
              </a:solidFill>
              <a:latin typeface="Helvetica" charset="0"/>
            </a:endParaRPr>
          </a:p>
        </p:txBody>
      </p:sp>
      <p:sp>
        <p:nvSpPr>
          <p:cNvPr id="13318" name="Rectangle 4"/>
          <p:cNvSpPr>
            <a:spLocks noChangeArrowheads="1"/>
          </p:cNvSpPr>
          <p:nvPr/>
        </p:nvSpPr>
        <p:spPr bwMode="auto">
          <a:xfrm>
            <a:off x="533400" y="1219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800" u="sng" dirty="0">
              <a:solidFill>
                <a:srgbClr val="FF0000"/>
              </a:solidFill>
              <a:latin typeface="Arial" charset="0"/>
            </a:endParaRPr>
          </a:p>
          <a:p>
            <a:pPr marL="230188" indent="-230188" eaLnBrk="1" hangingPunct="1">
              <a:lnSpc>
                <a:spcPct val="80000"/>
              </a:lnSpc>
            </a:pPr>
            <a:endParaRPr lang="en-US" sz="800" u="sng" dirty="0">
              <a:solidFill>
                <a:srgbClr val="FF0000"/>
              </a:solidFill>
              <a:cs typeface="Arial" charset="0"/>
            </a:endParaRPr>
          </a:p>
          <a:p>
            <a:pPr marL="230188" indent="-230188" eaLnBrk="1" hangingPunct="1">
              <a:lnSpc>
                <a:spcPct val="80000"/>
              </a:lnSpc>
              <a:spcAft>
                <a:spcPct val="40000"/>
              </a:spcAft>
            </a:pPr>
            <a:r>
              <a:rPr lang="en-US" sz="2400" b="1" dirty="0">
                <a:cs typeface="Arial" charset="0"/>
              </a:rPr>
              <a:t>All IEEE-SA standards meetings shall be conducted in compliance with all applicable laws, including antitrust and competition laws. </a:t>
            </a:r>
          </a:p>
          <a:p>
            <a:pPr lvl="1" eaLnBrk="1" hangingPunct="1">
              <a:lnSpc>
                <a:spcPct val="80000"/>
              </a:lnSpc>
              <a:spcAft>
                <a:spcPct val="40000"/>
              </a:spcAft>
              <a:buFont typeface="Arial" charset="0"/>
              <a:buChar char="•"/>
            </a:pPr>
            <a:r>
              <a:rPr lang="en-US" sz="1800" b="1" dirty="0">
                <a:cs typeface="Arial" charset="0"/>
              </a:rPr>
              <a:t>Don’t discuss the interpretation, validity, or essentiality of patents/patent claims. </a:t>
            </a:r>
          </a:p>
          <a:p>
            <a:pPr lvl="1" eaLnBrk="1" hangingPunct="1">
              <a:lnSpc>
                <a:spcPct val="80000"/>
              </a:lnSpc>
              <a:spcAft>
                <a:spcPct val="40000"/>
              </a:spcAft>
              <a:buFont typeface="Arial" charset="0"/>
              <a:buChar char="•"/>
            </a:pPr>
            <a:r>
              <a:rPr lang="en-US" sz="1800" b="1" dirty="0">
                <a:cs typeface="Arial" charset="0"/>
              </a:rPr>
              <a:t>Don’t discuss specific license rates, terms, or conditions.</a:t>
            </a:r>
          </a:p>
          <a:p>
            <a:pPr lvl="2" eaLnBrk="1" hangingPunct="1">
              <a:lnSpc>
                <a:spcPct val="80000"/>
              </a:lnSpc>
              <a:spcAft>
                <a:spcPct val="40000"/>
              </a:spcAft>
              <a:buFont typeface="Arial" charset="0"/>
              <a:buChar char="•"/>
            </a:pPr>
            <a:r>
              <a:rPr lang="en-US" sz="1600" dirty="0">
                <a:cs typeface="Arial" charset="0"/>
              </a:rPr>
              <a:t>Relative costs, including licensing costs of essential patent claims, of different technical approaches may be discussed in standards development meetings. </a:t>
            </a:r>
          </a:p>
          <a:p>
            <a:pPr lvl="3" eaLnBrk="1" hangingPunct="1">
              <a:lnSpc>
                <a:spcPct val="80000"/>
              </a:lnSpc>
              <a:spcAft>
                <a:spcPct val="40000"/>
              </a:spcAft>
              <a:buFont typeface="Arial" charset="0"/>
              <a:buChar char="•"/>
            </a:pPr>
            <a:r>
              <a:rPr lang="en-GB" sz="1600" dirty="0">
                <a:cs typeface="Arial" charset="0"/>
              </a:rPr>
              <a:t>Technical considerations remain primary focus</a:t>
            </a:r>
            <a:endParaRPr lang="en-US" sz="1600" dirty="0">
              <a:cs typeface="Arial" charset="0"/>
            </a:endParaRPr>
          </a:p>
          <a:p>
            <a:pPr lvl="1" eaLnBrk="1" hangingPunct="1">
              <a:lnSpc>
                <a:spcPct val="80000"/>
              </a:lnSpc>
              <a:spcAft>
                <a:spcPct val="40000"/>
              </a:spcAft>
              <a:buFont typeface="Arial" charset="0"/>
              <a:buChar char="•"/>
            </a:pPr>
            <a:r>
              <a:rPr lang="en-US" sz="1800" b="1" dirty="0">
                <a:cs typeface="Arial" charset="0"/>
              </a:rPr>
              <a:t>Don’t discuss or engage in the fixing of product prices, allocation of customers, or division of sales markets.</a:t>
            </a:r>
          </a:p>
          <a:p>
            <a:pPr lvl="1" eaLnBrk="1" hangingPunct="1">
              <a:lnSpc>
                <a:spcPct val="80000"/>
              </a:lnSpc>
              <a:spcAft>
                <a:spcPct val="40000"/>
              </a:spcAft>
              <a:buFont typeface="Arial" charset="0"/>
              <a:buChar char="•"/>
            </a:pPr>
            <a:r>
              <a:rPr lang="en-US" sz="1800" b="1" dirty="0">
                <a:cs typeface="Arial" charset="0"/>
              </a:rPr>
              <a:t>Don’t discuss the status or substance of ongoing or threatened litigation.</a:t>
            </a:r>
          </a:p>
          <a:p>
            <a:pPr lvl="1" eaLnBrk="1" hangingPunct="1">
              <a:lnSpc>
                <a:spcPct val="80000"/>
              </a:lnSpc>
              <a:spcAft>
                <a:spcPct val="40000"/>
              </a:spcAft>
              <a:buFont typeface="Arial" charset="0"/>
              <a:buChar char="•"/>
            </a:pPr>
            <a:r>
              <a:rPr lang="en-US" sz="1800" b="1" dirty="0">
                <a:cs typeface="Arial" charset="0"/>
              </a:rPr>
              <a:t>Don’t be silent if inappropriate topics are discussed … do formally object.</a:t>
            </a:r>
          </a:p>
          <a:p>
            <a:pPr marL="230188" indent="-230188" algn="ctr" eaLnBrk="1" hangingPunct="1">
              <a:lnSpc>
                <a:spcPct val="80000"/>
              </a:lnSpc>
            </a:pPr>
            <a:r>
              <a:rPr lang="en-US" sz="1000" b="1" dirty="0">
                <a:cs typeface="Arial" charset="0"/>
              </a:rPr>
              <a:t>---------------------------------------------------------------   </a:t>
            </a:r>
            <a:endParaRPr lang="en-US" sz="1400" b="1" dirty="0">
              <a:cs typeface="Arial" charset="0"/>
            </a:endParaRPr>
          </a:p>
          <a:p>
            <a:pPr marL="230188" indent="-230188" algn="ctr" eaLnBrk="1" hangingPunct="1">
              <a:lnSpc>
                <a:spcPct val="80000"/>
              </a:lnSpc>
            </a:pPr>
            <a:r>
              <a:rPr lang="en-US" sz="1400" b="1" dirty="0">
                <a:cs typeface="Arial" charset="0"/>
              </a:rPr>
              <a:t>See </a:t>
            </a:r>
            <a:r>
              <a:rPr lang="en-US" sz="1400" b="1" i="1" dirty="0">
                <a:cs typeface="Arial" charset="0"/>
              </a:rPr>
              <a:t>IEEE-SA Standards Board Operations Manual</a:t>
            </a:r>
            <a:r>
              <a:rPr lang="en-US" sz="1400" b="1" dirty="0">
                <a:cs typeface="Arial" charset="0"/>
              </a:rPr>
              <a:t>, clause 5.3.10 and </a:t>
            </a:r>
            <a:r>
              <a:rPr lang="en-GB" sz="1400" b="1" dirty="0">
                <a:cs typeface="Arial" charset="0"/>
              </a:rPr>
              <a:t>“Promoting Competition and Innovation: What You Need to Know about the IEEE Standards Association's Antitrust and Competition Policy”</a:t>
            </a:r>
            <a:r>
              <a:rPr lang="en-US" sz="1400" b="1" dirty="0">
                <a:cs typeface="Arial" charset="0"/>
              </a:rPr>
              <a:t> for more details.</a:t>
            </a:r>
          </a:p>
        </p:txBody>
      </p:sp>
      <p:sp>
        <p:nvSpPr>
          <p:cNvPr id="13319" name="Slide Number Placeholder 1"/>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b="1">
                <a:solidFill>
                  <a:schemeClr val="tx1"/>
                </a:solidFill>
                <a:latin typeface="Times New Roman" charset="0"/>
                <a:ea typeface="MS PGothic" charset="0"/>
                <a:cs typeface="MS PGothic" charset="0"/>
              </a:defRPr>
            </a:lvl1pPr>
            <a:lvl2pPr>
              <a:defRPr sz="2000">
                <a:solidFill>
                  <a:schemeClr val="tx1"/>
                </a:solidFill>
                <a:latin typeface="Times New Roman" charset="0"/>
                <a:ea typeface="MS PGothic" charset="0"/>
                <a:cs typeface="MS PGothic" charset="0"/>
              </a:defRPr>
            </a:lvl2pPr>
            <a:lvl3pPr marL="1143000">
              <a:defRPr>
                <a:solidFill>
                  <a:schemeClr val="tx1"/>
                </a:solidFill>
                <a:latin typeface="Times New Roman" charset="0"/>
                <a:ea typeface="MS PGothic" charset="0"/>
                <a:cs typeface="MS PGothic" charset="0"/>
              </a:defRPr>
            </a:lvl3pPr>
            <a:lvl4pPr marL="1600200">
              <a:defRPr sz="1600">
                <a:solidFill>
                  <a:schemeClr val="tx1"/>
                </a:solidFill>
                <a:latin typeface="Times New Roman" charset="0"/>
                <a:ea typeface="MS PGothic" charset="0"/>
                <a:cs typeface="MS PGothic" charset="0"/>
              </a:defRPr>
            </a:lvl4pPr>
            <a:lvl5pPr marL="2057400">
              <a:defRPr sz="1600">
                <a:solidFill>
                  <a:schemeClr val="tx1"/>
                </a:solidFill>
                <a:latin typeface="Times New Roman" charset="0"/>
                <a:ea typeface="MS PGothic" charset="0"/>
                <a:cs typeface="MS PGothic" charset="0"/>
              </a:defRPr>
            </a:lvl5pPr>
            <a:lvl6pPr marL="2514600">
              <a:defRPr sz="1600">
                <a:solidFill>
                  <a:schemeClr val="tx1"/>
                </a:solidFill>
                <a:latin typeface="Times New Roman" charset="0"/>
                <a:ea typeface="MS PGothic" charset="0"/>
                <a:cs typeface="MS PGothic" charset="0"/>
              </a:defRPr>
            </a:lvl6pPr>
            <a:lvl7pPr marL="2971800">
              <a:defRPr sz="1600">
                <a:solidFill>
                  <a:schemeClr val="tx1"/>
                </a:solidFill>
                <a:latin typeface="Times New Roman" charset="0"/>
                <a:ea typeface="MS PGothic" charset="0"/>
                <a:cs typeface="MS PGothic" charset="0"/>
              </a:defRPr>
            </a:lvl7pPr>
            <a:lvl8pPr marL="3429000">
              <a:defRPr sz="1600">
                <a:solidFill>
                  <a:schemeClr val="tx1"/>
                </a:solidFill>
                <a:latin typeface="Times New Roman" charset="0"/>
                <a:ea typeface="MS PGothic" charset="0"/>
                <a:cs typeface="MS PGothic" charset="0"/>
              </a:defRPr>
            </a:lvl8pPr>
            <a:lvl9pPr marL="3886200">
              <a:defRPr sz="1600">
                <a:solidFill>
                  <a:schemeClr val="tx1"/>
                </a:solidFill>
                <a:latin typeface="Times New Roman" charset="0"/>
                <a:ea typeface="MS PGothic" charset="0"/>
                <a:cs typeface="MS PGothic" charset="0"/>
              </a:defRPr>
            </a:lvl9pPr>
          </a:lstStyle>
          <a:p>
            <a:r>
              <a:rPr lang="en-US" sz="1200" b="0"/>
              <a:t>Slide </a:t>
            </a:r>
            <a:fld id="{F21EF65F-C4C5-6D44-91A0-DC248945ED29}" type="slidenum">
              <a:rPr lang="en-US" sz="1200" b="0"/>
              <a:pPr/>
              <a:t>4</a:t>
            </a:fld>
            <a:endParaRPr lang="en-US" sz="1200" b="0"/>
          </a:p>
        </p:txBody>
      </p:sp>
    </p:spTree>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5</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5</a:t>
            </a:fld>
            <a:endParaRPr lang="en-US"/>
          </a:p>
        </p:txBody>
      </p:sp>
      <p:sp>
        <p:nvSpPr>
          <p:cNvPr id="21509" name="Rectangle 2"/>
          <p:cNvSpPr>
            <a:spLocks noGrp="1" noChangeArrowheads="1"/>
          </p:cNvSpPr>
          <p:nvPr>
            <p:ph type="title" idx="4294967295"/>
          </p:nvPr>
        </p:nvSpPr>
        <p:spPr>
          <a:xfrm>
            <a:off x="381000" y="304800"/>
            <a:ext cx="77724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marL="1257300" lvl="2" indent="-342900">
              <a:buClr>
                <a:srgbClr val="FF0000"/>
              </a:buClr>
              <a:buFont typeface="Wingdings" charset="2"/>
              <a:buChar char="q"/>
            </a:pPr>
            <a:r>
              <a:rPr lang="en-US" sz="2800" dirty="0" smtClean="0">
                <a:solidFill>
                  <a:srgbClr val="000000"/>
                </a:solidFill>
                <a:ea typeface="Lucida Grande"/>
                <a:cs typeface="Lucida Grande"/>
              </a:rPr>
              <a:t>6top IEs</a:t>
            </a:r>
          </a:p>
          <a:p>
            <a:pPr marL="1257300" lvl="2" indent="-342900">
              <a:buClr>
                <a:srgbClr val="FF0000"/>
              </a:buClr>
              <a:buFont typeface="Wingdings" charset="2"/>
              <a:buChar char="q"/>
            </a:pPr>
            <a:r>
              <a:rPr lang="en-US" sz="2800" dirty="0" smtClean="0">
                <a:solidFill>
                  <a:srgbClr val="000000"/>
                </a:solidFill>
                <a:ea typeface="Lucida Grande"/>
                <a:cs typeface="Lucida Grande"/>
              </a:rPr>
              <a:t>6LoRH</a:t>
            </a:r>
          </a:p>
          <a:p>
            <a:pPr marL="1257300" lvl="2" indent="-342900">
              <a:buClr>
                <a:srgbClr val="FF0000"/>
              </a:buClr>
              <a:buFont typeface="Wingdings" charset="2"/>
              <a:buChar char="q"/>
            </a:pPr>
            <a:r>
              <a:rPr lang="en-US" sz="2800" dirty="0" smtClean="0">
                <a:solidFill>
                  <a:srgbClr val="000000"/>
                </a:solidFill>
                <a:ea typeface="Lucida Grande"/>
                <a:cs typeface="Lucida Grande"/>
              </a:rPr>
              <a:t>Minimal draft revision</a:t>
            </a:r>
            <a:endParaRPr lang="en-US" sz="2800" dirty="0">
              <a:solidFill>
                <a:srgbClr val="000000"/>
              </a:solidFill>
              <a:ea typeface="Lucida Grande"/>
              <a:cs typeface="Lucida Grande"/>
            </a:endParaRPr>
          </a:p>
        </p:txBody>
      </p:sp>
    </p:spTree>
    <p:extLst>
      <p:ext uri="{BB962C8B-B14F-4D97-AF65-F5344CB8AC3E}">
        <p14:creationId xmlns:p14="http://schemas.microsoft.com/office/powerpoint/2010/main" val="3806913537"/>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6</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6</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3970318"/>
          </a:xfrm>
          <a:prstGeom prst="rect">
            <a:avLst/>
          </a:prstGeom>
          <a:noFill/>
        </p:spPr>
        <p:txBody>
          <a:bodyPr wrap="square" rtlCol="0">
            <a:spAutoFit/>
          </a:bodyPr>
          <a:lstStyle/>
          <a:p>
            <a:endParaRPr lang="en-US" sz="1800" b="1" dirty="0"/>
          </a:p>
          <a:p>
            <a:r>
              <a:rPr lang="en-US" sz="1800" dirty="0"/>
              <a:t>The 6P messages are carried in a payload IE, i.e. IETF Information </a:t>
            </a:r>
            <a:r>
              <a:rPr lang="en-US" sz="1800" dirty="0" smtClean="0"/>
              <a:t>Element:</a:t>
            </a:r>
          </a:p>
          <a:p>
            <a:pPr marL="285750" indent="-285750">
              <a:buFont typeface="Arial"/>
              <a:buChar char="•"/>
            </a:pPr>
            <a:r>
              <a:rPr lang="en-US" sz="1800" dirty="0" smtClean="0"/>
              <a:t>Group </a:t>
            </a:r>
            <a:r>
              <a:rPr lang="en-US" sz="1800" dirty="0"/>
              <a:t>ID: IANA_IETF_IE_GROUP_ID -Length: </a:t>
            </a:r>
            <a:r>
              <a:rPr lang="en-US" sz="1800" dirty="0" smtClean="0"/>
              <a:t>variable</a:t>
            </a:r>
          </a:p>
          <a:p>
            <a:pPr marL="285750" indent="-285750">
              <a:buFont typeface="Arial"/>
              <a:buChar char="•"/>
            </a:pPr>
            <a:r>
              <a:rPr lang="en-US" sz="1800" dirty="0" smtClean="0"/>
              <a:t>Content</a:t>
            </a:r>
            <a:r>
              <a:rPr lang="en-US" sz="1800" dirty="0"/>
              <a:t>: defined as follows </a:t>
            </a:r>
          </a:p>
          <a:p>
            <a:endParaRPr lang="en-US" sz="1800" dirty="0" smtClean="0"/>
          </a:p>
          <a:p>
            <a:r>
              <a:rPr lang="en-US" sz="1800" dirty="0" smtClean="0"/>
              <a:t>IEEE </a:t>
            </a:r>
            <a:r>
              <a:rPr lang="en-US" sz="1800" dirty="0"/>
              <a:t>Liaison Considerations</a:t>
            </a:r>
          </a:p>
          <a:p>
            <a:pPr marL="342900" indent="-342900">
              <a:buFont typeface="Arial"/>
              <a:buChar char="•"/>
            </a:pPr>
            <a:r>
              <a:rPr lang="en-US" sz="1600" dirty="0"/>
              <a:t>If the specification described in this document is supported by the 6TiSCH WG, the authors of this document ask the 6TiSCH WG chairs to liaise with the IEEE to request a Payload Information Element Group ID to be assigned to the IETF (Group ID IANA_IETF_IE_GROUP_ID described in Appendix A)</a:t>
            </a:r>
            <a:r>
              <a:rPr lang="en-US" sz="1600" dirty="0" smtClean="0"/>
              <a:t>.</a:t>
            </a:r>
          </a:p>
          <a:p>
            <a:pPr marL="342900" indent="-342900">
              <a:buFont typeface="Arial"/>
              <a:buChar char="•"/>
            </a:pPr>
            <a:r>
              <a:rPr lang="en-US" sz="1600" dirty="0" smtClean="0"/>
              <a:t>Members of 6tisch also asked if IG 6tisch could assist in the use of the requested ID by proposing a detailed format consisting of elements such as sub-ids and other fields</a:t>
            </a:r>
          </a:p>
          <a:p>
            <a:endParaRPr lang="en-US" sz="1600" dirty="0"/>
          </a:p>
          <a:p>
            <a:r>
              <a:rPr lang="en-US" sz="1600" dirty="0" smtClean="0"/>
              <a:t>Current 6tisch proposal</a:t>
            </a:r>
          </a:p>
          <a:p>
            <a:pPr marL="285750" indent="-285750">
              <a:buFont typeface="Arial"/>
              <a:buChar char="•"/>
            </a:pPr>
            <a:r>
              <a:rPr lang="en-US" sz="1600" dirty="0"/>
              <a:t>draft-wang-6tisch-6top-coapie-01</a:t>
            </a:r>
          </a:p>
        </p:txBody>
      </p:sp>
    </p:spTree>
    <p:extLst>
      <p:ext uri="{BB962C8B-B14F-4D97-AF65-F5344CB8AC3E}">
        <p14:creationId xmlns:p14="http://schemas.microsoft.com/office/powerpoint/2010/main" val="3663367914"/>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7</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7</a:t>
            </a:fld>
            <a:endParaRPr lang="en-US"/>
          </a:p>
        </p:txBody>
      </p:sp>
      <p:sp>
        <p:nvSpPr>
          <p:cNvPr id="21509" name="Rectangle 2"/>
          <p:cNvSpPr>
            <a:spLocks noGrp="1" noChangeArrowheads="1"/>
          </p:cNvSpPr>
          <p:nvPr>
            <p:ph type="title" idx="4294967295"/>
          </p:nvPr>
        </p:nvSpPr>
        <p:spPr>
          <a:xfrm>
            <a:off x="381000" y="304800"/>
            <a:ext cx="8382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a:t>
            </a:r>
            <a:r>
              <a:rPr lang="en-US" b="1" dirty="0">
                <a:solidFill>
                  <a:srgbClr val="000000"/>
                </a:solidFill>
                <a:ea typeface="Lucida Grande"/>
                <a:cs typeface="Lucida Grande"/>
              </a:rPr>
              <a:t>6top </a:t>
            </a:r>
            <a:r>
              <a:rPr lang="en-US" b="1" dirty="0" smtClean="0">
                <a:solidFill>
                  <a:srgbClr val="000000"/>
                </a:solidFill>
                <a:ea typeface="Lucida Grande"/>
                <a:cs typeface="Lucida Grande"/>
              </a:rPr>
              <a:t>IEs</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762000" y="1295400"/>
            <a:ext cx="7620000" cy="2862323"/>
          </a:xfrm>
          <a:prstGeom prst="rect">
            <a:avLst/>
          </a:prstGeom>
          <a:noFill/>
        </p:spPr>
        <p:txBody>
          <a:bodyPr wrap="square" rtlCol="0">
            <a:spAutoFit/>
          </a:bodyPr>
          <a:lstStyle/>
          <a:p>
            <a:endParaRPr lang="en-US" sz="1800" b="1" dirty="0"/>
          </a:p>
          <a:p>
            <a:r>
              <a:rPr lang="en-US" sz="1800" dirty="0" smtClean="0"/>
              <a:t>30 November 2015</a:t>
            </a:r>
          </a:p>
          <a:p>
            <a:r>
              <a:rPr lang="en-US" sz="1800" dirty="0" smtClean="0"/>
              <a:t>This </a:t>
            </a:r>
            <a:r>
              <a:rPr lang="en-US" sz="1800" dirty="0"/>
              <a:t>email is in response to Thomas </a:t>
            </a:r>
            <a:r>
              <a:rPr lang="en-US" sz="1800" dirty="0" err="1"/>
              <a:t>Watteyne’s</a:t>
            </a:r>
            <a:r>
              <a:rPr lang="en-US" sz="1800" dirty="0"/>
              <a:t> email dated 23 October requesting the IEEE 802.15 6T interest group to make a recommendation on IE format.  It also addresses correct settings for the PAN ID compression bit in response to the 6tisch minimal document.</a:t>
            </a:r>
          </a:p>
          <a:p>
            <a:endParaRPr lang="en-US" sz="1800" dirty="0"/>
          </a:p>
          <a:p>
            <a:r>
              <a:rPr lang="en-US" sz="1800" dirty="0"/>
              <a:t>These documents </a:t>
            </a:r>
            <a:r>
              <a:rPr lang="en-US" sz="1800" dirty="0" smtClean="0"/>
              <a:t>( 15-15-0939-02, and 15-15-0911-01 respectively) have </a:t>
            </a:r>
            <a:r>
              <a:rPr lang="en-US" sz="1800" dirty="0"/>
              <a:t>been reviewed for accuracy and the IE format recommendation was approved by the 6T interest group.</a:t>
            </a:r>
            <a:endParaRPr lang="en-US" sz="1600" dirty="0"/>
          </a:p>
        </p:txBody>
      </p:sp>
    </p:spTree>
    <p:extLst>
      <p:ext uri="{BB962C8B-B14F-4D97-AF65-F5344CB8AC3E}">
        <p14:creationId xmlns:p14="http://schemas.microsoft.com/office/powerpoint/2010/main" val="2940665374"/>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8</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8</a:t>
            </a:fld>
            <a:endParaRPr lang="en-US"/>
          </a:p>
        </p:txBody>
      </p:sp>
      <p:sp>
        <p:nvSpPr>
          <p:cNvPr id="21509" name="Rectangle 2"/>
          <p:cNvSpPr>
            <a:spLocks noGrp="1" noChangeArrowheads="1"/>
          </p:cNvSpPr>
          <p:nvPr>
            <p:ph type="title" idx="4294967295"/>
          </p:nvPr>
        </p:nvSpPr>
        <p:spPr>
          <a:xfrm>
            <a:off x="0" y="304800"/>
            <a:ext cx="8763000" cy="990600"/>
          </a:xfrm>
        </p:spPr>
        <p:txBody>
          <a:bodyPr/>
          <a:lstStyle/>
          <a:p>
            <a:pPr marL="1257300" lvl="2" indent="-342900"/>
            <a:r>
              <a:rPr lang="en-US" b="1" dirty="0" smtClean="0">
                <a:latin typeface="Times New Roman" charset="0"/>
                <a:ea typeface="ＭＳ Ｐゴシック" charset="0"/>
                <a:cs typeface="ＭＳ Ｐゴシック" charset="0"/>
              </a:rPr>
              <a:t>6TISCH Issues Discussion – 6LoRH</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Rectangle 2"/>
          <p:cNvSpPr/>
          <p:nvPr/>
        </p:nvSpPr>
        <p:spPr>
          <a:xfrm>
            <a:off x="32470" y="1143000"/>
            <a:ext cx="8229600" cy="5262978"/>
          </a:xfrm>
          <a:prstGeom prst="rect">
            <a:avLst/>
          </a:prstGeom>
        </p:spPr>
        <p:txBody>
          <a:bodyPr wrap="square">
            <a:spAutoFit/>
          </a:bodyPr>
          <a:lstStyle/>
          <a:p>
            <a:r>
              <a:rPr lang="en-US" dirty="0"/>
              <a:t>The picture below illustrates how the RH3 6LoRH works with draft 03 in a case like Root -&gt; A -&gt; B -&gt; C -&gt; leaf</a:t>
            </a:r>
          </a:p>
          <a:p>
            <a:r>
              <a:rPr lang="sk-SK" dirty="0"/>
              <a:t> </a:t>
            </a:r>
          </a:p>
          <a:p>
            <a:r>
              <a:rPr lang="sk-SK" dirty="0"/>
              <a:t> </a:t>
            </a:r>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endParaRPr lang="sk-SK" dirty="0"/>
          </a:p>
          <a:p>
            <a:endParaRPr lang="sk-SK" dirty="0" smtClean="0"/>
          </a:p>
          <a:p>
            <a:r>
              <a:rPr lang="sk-SK" dirty="0" smtClean="0"/>
              <a:t>The </a:t>
            </a:r>
            <a:r>
              <a:rPr lang="sk-SK" dirty="0"/>
              <a:t>first 6LoRH is expected to be a full address (128 bits) to set up a reference and the next 6LoRH are expected to be smaller and just override the rightmost bits which form the delta from the reference.</a:t>
            </a:r>
          </a:p>
          <a:p>
            <a:r>
              <a:rPr lang="sk-SK" dirty="0"/>
              <a:t> </a:t>
            </a:r>
          </a:p>
          <a:p>
            <a:r>
              <a:rPr lang="sk-SK" dirty="0"/>
              <a:t>Proposal: we could consider that the 128bits source of the IP header before the RH3 is the reference to start with.</a:t>
            </a:r>
          </a:p>
          <a:p>
            <a:r>
              <a:rPr lang="sk-SK" dirty="0"/>
              <a:t> </a:t>
            </a:r>
          </a:p>
          <a:p>
            <a:r>
              <a:rPr lang="sk-SK" dirty="0"/>
              <a:t>With that even the first hop could be compressed the same way as the other hops. With RPL, the root is the encapsulator if IP in IP in used. Good thing, in that case the root is totally elided with the IP-in-IP 6LoRH.</a:t>
            </a:r>
          </a:p>
          <a:p>
            <a:r>
              <a:rPr lang="sk-SK" dirty="0"/>
              <a:t> </a:t>
            </a:r>
          </a:p>
          <a:p>
            <a:r>
              <a:rPr lang="sk-SK" dirty="0"/>
              <a:t>So this simple proposal saves up to 16 octets (that’s in the case with a single subnet and all addresses differ only by the last 2 bytes). I’m willing to add it in the next revision.</a:t>
            </a:r>
            <a:endParaRPr lang="en-US" dirty="0"/>
          </a:p>
        </p:txBody>
      </p:sp>
      <p:pic>
        <p:nvPicPr>
          <p:cNvPr id="4" name="Picture 3"/>
          <p:cNvPicPr>
            <a:picLocks noChangeAspect="1"/>
          </p:cNvPicPr>
          <p:nvPr/>
        </p:nvPicPr>
        <p:blipFill>
          <a:blip r:embed="rId3"/>
          <a:stretch>
            <a:fillRect/>
          </a:stretch>
        </p:blipFill>
        <p:spPr>
          <a:xfrm>
            <a:off x="457200" y="1447800"/>
            <a:ext cx="8223478" cy="3048000"/>
          </a:xfrm>
          <a:prstGeom prst="rect">
            <a:avLst/>
          </a:prstGeom>
        </p:spPr>
      </p:pic>
    </p:spTree>
    <p:extLst>
      <p:ext uri="{BB962C8B-B14F-4D97-AF65-F5344CB8AC3E}">
        <p14:creationId xmlns:p14="http://schemas.microsoft.com/office/powerpoint/2010/main" val="2110133708"/>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5" name="Date Placeholder 1"/>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&lt;Jan 2016&gt;</a:t>
            </a:r>
            <a:endParaRPr lang="en-US" sz="1400"/>
          </a:p>
        </p:txBody>
      </p:sp>
      <p:sp>
        <p:nvSpPr>
          <p:cNvPr id="21506"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&lt;Pat Kinney&gt;, &lt;Kinney Consulting LLC&gt;</a:t>
            </a:r>
          </a:p>
        </p:txBody>
      </p:sp>
      <p:sp>
        <p:nvSpPr>
          <p:cNvPr id="21507"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355A403C-5F93-E946-ABFF-97319517FD10}" type="slidenum">
              <a:rPr lang="en-US"/>
              <a:pPr/>
              <a:t>9</a:t>
            </a:fld>
            <a:endParaRPr lang="en-US"/>
          </a:p>
        </p:txBody>
      </p:sp>
      <p:sp>
        <p:nvSpPr>
          <p:cNvPr id="21508" name="Slide Number Placeholder 6"/>
          <p:cNvSpPr txBox="1">
            <a:spLocks noGrp="1"/>
          </p:cNvSpPr>
          <p:nvPr/>
        </p:nvSpPr>
        <p:spPr bwMode="auto">
          <a:xfrm>
            <a:off x="4395788" y="6475413"/>
            <a:ext cx="4286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ctr"/>
            <a:r>
              <a:rPr lang="en-US"/>
              <a:t>Slide </a:t>
            </a:r>
            <a:fld id="{BA0DF4B4-68B2-BD4D-8ACD-8F59E98544B3}" type="slidenum">
              <a:rPr lang="en-US"/>
              <a:pPr algn="ctr"/>
              <a:t>9</a:t>
            </a:fld>
            <a:endParaRPr lang="en-US"/>
          </a:p>
        </p:txBody>
      </p:sp>
      <p:sp>
        <p:nvSpPr>
          <p:cNvPr id="21509" name="Rectangle 2"/>
          <p:cNvSpPr>
            <a:spLocks noGrp="1" noChangeArrowheads="1"/>
          </p:cNvSpPr>
          <p:nvPr>
            <p:ph type="title" idx="4294967295"/>
          </p:nvPr>
        </p:nvSpPr>
        <p:spPr>
          <a:xfrm>
            <a:off x="0" y="304800"/>
            <a:ext cx="8915400" cy="990600"/>
          </a:xfrm>
        </p:spPr>
        <p:txBody>
          <a:bodyPr/>
          <a:lstStyle/>
          <a:p>
            <a:pPr marL="1257300" lvl="2" indent="-342900"/>
            <a:r>
              <a:rPr lang="en-US" b="1" dirty="0">
                <a:latin typeface="Times New Roman" charset="0"/>
                <a:ea typeface="ＭＳ Ｐゴシック" charset="0"/>
                <a:cs typeface="ＭＳ Ｐゴシック" charset="0"/>
              </a:rPr>
              <a:t>6TISCH Issues Discussion </a:t>
            </a:r>
            <a:r>
              <a:rPr lang="en-US" b="1" dirty="0" smtClean="0">
                <a:latin typeface="Times New Roman" charset="0"/>
                <a:ea typeface="ＭＳ Ｐゴシック" charset="0"/>
                <a:cs typeface="ＭＳ Ｐゴシック" charset="0"/>
              </a:rPr>
              <a:t>- </a:t>
            </a:r>
            <a:r>
              <a:rPr lang="en-US" b="1" dirty="0" smtClean="0">
                <a:latin typeface="Times New Roman" charset="0"/>
                <a:ea typeface="ＭＳ Ｐゴシック" charset="0"/>
                <a:cs typeface="ＭＳ Ｐゴシック" charset="0"/>
              </a:rPr>
              <a:t>Minimal</a:t>
            </a:r>
            <a:endParaRPr lang="en-US" b="1" dirty="0">
              <a:solidFill>
                <a:srgbClr val="000000"/>
              </a:solidFill>
              <a:ea typeface="Lucida Grande"/>
              <a:cs typeface="Lucida Grande"/>
            </a:endParaRPr>
          </a:p>
        </p:txBody>
      </p:sp>
      <p:sp>
        <p:nvSpPr>
          <p:cNvPr id="21510" name="Rectangle 5"/>
          <p:cNvSpPr>
            <a:spLocks noChangeArrowheads="1"/>
          </p:cNvSpPr>
          <p:nvPr/>
        </p:nvSpPr>
        <p:spPr bwMode="auto">
          <a:xfrm>
            <a:off x="152400" y="1371600"/>
            <a:ext cx="6400800" cy="1828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b"/>
          <a:lstStyle/>
          <a:p>
            <a:pPr lvl="2">
              <a:buClr>
                <a:srgbClr val="FF0000"/>
              </a:buClr>
            </a:pPr>
            <a:endParaRPr lang="en-US" sz="2800" dirty="0">
              <a:solidFill>
                <a:srgbClr val="000000"/>
              </a:solidFill>
              <a:ea typeface="Lucida Grande"/>
              <a:cs typeface="Lucida Grande"/>
            </a:endParaRPr>
          </a:p>
        </p:txBody>
      </p:sp>
      <p:sp>
        <p:nvSpPr>
          <p:cNvPr id="3" name="TextBox 2"/>
          <p:cNvSpPr txBox="1"/>
          <p:nvPr/>
        </p:nvSpPr>
        <p:spPr>
          <a:xfrm>
            <a:off x="1371600" y="1981200"/>
            <a:ext cx="6934200" cy="2246769"/>
          </a:xfrm>
          <a:prstGeom prst="rect">
            <a:avLst/>
          </a:prstGeom>
          <a:noFill/>
        </p:spPr>
        <p:txBody>
          <a:bodyPr wrap="square" rtlCol="0">
            <a:spAutoFit/>
          </a:bodyPr>
          <a:lstStyle/>
          <a:p>
            <a:r>
              <a:rPr lang="en-US" sz="2800" dirty="0" smtClean="0">
                <a:hlinkClick r:id="rId3"/>
              </a:rPr>
              <a:t>draft-ietf-6tisch-minimal</a:t>
            </a:r>
            <a:r>
              <a:rPr lang="en-US" sz="2800" dirty="0" smtClean="0"/>
              <a:t>/</a:t>
            </a:r>
          </a:p>
          <a:p>
            <a:pPr marL="457200" indent="-457200">
              <a:buFont typeface="Arial"/>
              <a:buChar char="•"/>
            </a:pPr>
            <a:r>
              <a:rPr lang="en-US" sz="2800" dirty="0" smtClean="0"/>
              <a:t>Current </a:t>
            </a:r>
            <a:r>
              <a:rPr lang="en-US" sz="2800" dirty="0" smtClean="0"/>
              <a:t>Revision is </a:t>
            </a:r>
            <a:r>
              <a:rPr lang="en-US" sz="2800" dirty="0" smtClean="0"/>
              <a:t>14</a:t>
            </a:r>
          </a:p>
          <a:p>
            <a:pPr marL="457200" indent="-457200">
              <a:buFont typeface="Arial"/>
              <a:buChar char="•"/>
            </a:pPr>
            <a:r>
              <a:rPr lang="en-US" sz="2800" dirty="0" smtClean="0"/>
              <a:t>Draft still needlessly contains significant portions of 802.15.4e and also has many errors</a:t>
            </a:r>
            <a:endParaRPr lang="en-US" sz="2800" dirty="0"/>
          </a:p>
        </p:txBody>
      </p:sp>
    </p:spTree>
    <p:extLst>
      <p:ext uri="{BB962C8B-B14F-4D97-AF65-F5344CB8AC3E}">
        <p14:creationId xmlns:p14="http://schemas.microsoft.com/office/powerpoint/2010/main" val="4189631884"/>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Default Design">
  <a:themeElements>
    <a:clrScheme name="Custom 2">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0000"/>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34224</TotalTime>
  <Words>1724</Words>
  <Application>Microsoft Macintosh PowerPoint</Application>
  <PresentationFormat>On-screen Show (4:3)</PresentationFormat>
  <Paragraphs>248</Paragraphs>
  <Slides>14</Slides>
  <Notes>13</Notes>
  <HiddenSlides>3</HiddenSlides>
  <MMClips>0</MMClips>
  <ScaleCrop>false</ScaleCrop>
  <HeadingPairs>
    <vt:vector size="4" baseType="variant">
      <vt:variant>
        <vt:lpstr>Theme</vt:lpstr>
      </vt:variant>
      <vt:variant>
        <vt:i4>1</vt:i4>
      </vt:variant>
      <vt:variant>
        <vt:lpstr>Slide Titles</vt:lpstr>
      </vt:variant>
      <vt:variant>
        <vt:i4>14</vt:i4>
      </vt:variant>
    </vt:vector>
  </HeadingPairs>
  <TitlesOfParts>
    <vt:vector size="15" baseType="lpstr">
      <vt:lpstr>Default Design</vt:lpstr>
      <vt:lpstr>PowerPoint Presentation</vt:lpstr>
      <vt:lpstr>IG 6T Meeting Goals (Agenda 15-15-0980-00)</vt:lpstr>
      <vt:lpstr>Administrative Items</vt:lpstr>
      <vt:lpstr>Other Guidelines for IEEE WG Meetings</vt:lpstr>
      <vt:lpstr>6TISCH Issues Discussion</vt:lpstr>
      <vt:lpstr>6TISCH Issues Discussion - 6top IEs</vt:lpstr>
      <vt:lpstr>6TISCH Issues Discussion - 6top IEs</vt:lpstr>
      <vt:lpstr>6TISCH Issues Discussion – 6LoRH</vt:lpstr>
      <vt:lpstr>6TISCH Issues Discussion - Minimal</vt:lpstr>
      <vt:lpstr>Meeting Accomplishments </vt:lpstr>
      <vt:lpstr>IETF 6TISCH Mailing List Information</vt:lpstr>
      <vt:lpstr>IETF 6TISCH call information</vt:lpstr>
      <vt:lpstr>IG 6TISCH reflector information</vt:lpstr>
      <vt:lpstr>IETF 6tisch Working Group Scope</vt:lpstr>
    </vt:vector>
  </TitlesOfParts>
  <Manager/>
  <Company>Kinney Consulting LLC</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 Opening Report for Atlanta</dc:title>
  <dc:subject>IEEE 802.15 &lt;IG 6tisch Opening/Closing Report&gt;</dc:subject>
  <dc:creator>Pat Kinney</dc:creator>
  <cp:keywords/>
  <dc:description>&lt;15-16-0089-00-00IG6t&gt;</dc:description>
  <cp:lastModifiedBy>Pat Kinney</cp:lastModifiedBy>
  <cp:revision>654</cp:revision>
  <cp:lastPrinted>1998-02-10T13:28:06Z</cp:lastPrinted>
  <dcterms:created xsi:type="dcterms:W3CDTF">2009-07-12T16:25:16Z</dcterms:created>
  <dcterms:modified xsi:type="dcterms:W3CDTF">2016-01-20T15:04:14Z</dcterms:modified>
  <cp:category/>
</cp:coreProperties>
</file>