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64" r:id="rId3"/>
    <p:sldId id="333" r:id="rId4"/>
    <p:sldId id="334" r:id="rId5"/>
    <p:sldId id="328" r:id="rId6"/>
    <p:sldId id="329" r:id="rId7"/>
    <p:sldId id="335" r:id="rId8"/>
    <p:sldId id="330" r:id="rId9"/>
    <p:sldId id="324" r:id="rId10"/>
    <p:sldId id="289" r:id="rId11"/>
    <p:sldId id="290" r:id="rId12"/>
    <p:sldId id="291" r:id="rId13"/>
    <p:sldId id="293" r:id="rId14"/>
    <p:sldId id="27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1904"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16-0089-00-</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hyperlink" Target="https://datatracker.ietf.org/doc/draft-ietf-6tisch-minim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2016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15-15-0807-00)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763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a:t>
            </a:r>
            <a:r>
              <a:rPr lang="en-US" sz="2800" b="1" dirty="0" smtClean="0"/>
              <a:t>19 Jan, </a:t>
            </a:r>
            <a:r>
              <a:rPr lang="en-US" sz="2800" b="1" dirty="0" smtClean="0"/>
              <a:t>PM1: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a:solidFill>
                  <a:srgbClr val="000000"/>
                </a:solidFill>
                <a:ea typeface="Lucida Grande"/>
                <a:cs typeface="Lucida Grande"/>
              </a:rPr>
              <a:t>6top IEs</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Security</a:t>
            </a: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ULI </a:t>
            </a:r>
            <a:r>
              <a:rPr lang="en-US" sz="2800" dirty="0" smtClean="0">
                <a:solidFill>
                  <a:srgbClr val="000000"/>
                </a:solidFill>
                <a:latin typeface="+mj-lt"/>
                <a:ea typeface="Lucida Grande"/>
                <a:cs typeface="Lucida Grande"/>
              </a:rPr>
              <a:t>impact</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&lt;Jan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&lt;Jan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6top IEs</a:t>
            </a:r>
          </a:p>
          <a:p>
            <a:pPr marL="1257300" lvl="2" indent="-342900">
              <a:buClr>
                <a:srgbClr val="FF0000"/>
              </a:buClr>
              <a:buFont typeface="Wingdings" charset="2"/>
              <a:buChar char="q"/>
            </a:pPr>
            <a:r>
              <a:rPr lang="en-US" sz="2800" dirty="0" smtClean="0">
                <a:solidFill>
                  <a:srgbClr val="000000"/>
                </a:solidFill>
                <a:ea typeface="Lucida Grande"/>
                <a:cs typeface="Lucida Grande"/>
              </a:rPr>
              <a:t>6LoRH</a:t>
            </a:r>
          </a:p>
          <a:p>
            <a:pPr marL="1257300" lvl="2" indent="-342900">
              <a:buClr>
                <a:srgbClr val="FF0000"/>
              </a:buClr>
              <a:buFont typeface="Wingdings" charset="2"/>
              <a:buChar char="q"/>
            </a:pPr>
            <a:r>
              <a:rPr lang="en-US" sz="2800" dirty="0" smtClean="0">
                <a:solidFill>
                  <a:srgbClr val="000000"/>
                </a:solidFill>
                <a:ea typeface="Lucida Grande"/>
                <a:cs typeface="Lucida Grande"/>
              </a:rPr>
              <a:t>Minimal draft revision</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3970318"/>
          </a:xfrm>
          <a:prstGeom prst="rect">
            <a:avLst/>
          </a:prstGeom>
          <a:noFill/>
        </p:spPr>
        <p:txBody>
          <a:bodyPr wrap="square" rtlCol="0">
            <a:spAutoFit/>
          </a:bodyPr>
          <a:lstStyle/>
          <a:p>
            <a:endParaRPr lang="en-US" sz="1800" b="1" dirty="0"/>
          </a:p>
          <a:p>
            <a:r>
              <a:rPr lang="en-US" sz="1800" dirty="0"/>
              <a:t>The 6P messages are carried in a payload IE, i.e. IETF Information </a:t>
            </a:r>
            <a:r>
              <a:rPr lang="en-US" sz="1800" dirty="0" smtClean="0"/>
              <a:t>Element:</a:t>
            </a:r>
          </a:p>
          <a:p>
            <a:pPr marL="285750" indent="-285750">
              <a:buFont typeface="Arial"/>
              <a:buChar char="•"/>
            </a:pPr>
            <a:r>
              <a:rPr lang="en-US" sz="1800" dirty="0" smtClean="0"/>
              <a:t>Group </a:t>
            </a:r>
            <a:r>
              <a:rPr lang="en-US" sz="1800" dirty="0"/>
              <a:t>ID: IANA_IETF_IE_GROUP_ID -Length: </a:t>
            </a:r>
            <a:r>
              <a:rPr lang="en-US" sz="1800" dirty="0" smtClean="0"/>
              <a:t>variable</a:t>
            </a:r>
          </a:p>
          <a:p>
            <a:pPr marL="285750" indent="-285750">
              <a:buFont typeface="Arial"/>
              <a:buChar char="•"/>
            </a:pPr>
            <a:r>
              <a:rPr lang="en-US" sz="1800" dirty="0" smtClean="0"/>
              <a:t>Content</a:t>
            </a:r>
            <a:r>
              <a:rPr lang="en-US" sz="1800" dirty="0"/>
              <a:t>: defined as follows </a:t>
            </a:r>
          </a:p>
          <a:p>
            <a:endParaRPr lang="en-US" sz="1800" dirty="0" smtClean="0"/>
          </a:p>
          <a:p>
            <a:r>
              <a:rPr lang="en-US" sz="1800" dirty="0" smtClean="0"/>
              <a:t>IEEE </a:t>
            </a:r>
            <a:r>
              <a:rPr lang="en-US" sz="1800" dirty="0"/>
              <a:t>Liaison Considerations</a:t>
            </a:r>
          </a:p>
          <a:p>
            <a:pPr marL="342900" indent="-342900">
              <a:buFont typeface="Arial"/>
              <a:buChar char="•"/>
            </a:pPr>
            <a:r>
              <a:rPr lang="en-US" sz="1600" dirty="0"/>
              <a:t>If the specification described in this document is supported by the 6TiSCH WG, the authors of this document ask the 6TiSCH WG chairs to liaise with the IEEE to request a Payload Information Element Group ID to be assigned to the IETF (Group ID IANA_IETF_IE_GROUP_ID described in Appendix A)</a:t>
            </a:r>
            <a:r>
              <a:rPr lang="en-US" sz="1600" dirty="0" smtClean="0"/>
              <a:t>.</a:t>
            </a:r>
          </a:p>
          <a:p>
            <a:pPr marL="342900" indent="-342900">
              <a:buFont typeface="Arial"/>
              <a:buChar char="•"/>
            </a:pPr>
            <a:r>
              <a:rPr lang="en-US" sz="1600" dirty="0" smtClean="0"/>
              <a:t>Members of 6tisch also asked if IG 6tisch could assist in the use of the requested ID by proposing a detailed format consisting of elements such as sub-ids and other fields</a:t>
            </a:r>
          </a:p>
          <a:p>
            <a:endParaRPr lang="en-US" sz="1600" dirty="0"/>
          </a:p>
          <a:p>
            <a:r>
              <a:rPr lang="en-US" sz="1600" dirty="0" smtClean="0"/>
              <a:t>Current 6tisch proposal</a:t>
            </a:r>
          </a:p>
          <a:p>
            <a:pPr marL="285750" indent="-285750">
              <a:buFont typeface="Arial"/>
              <a:buChar char="•"/>
            </a:pPr>
            <a:r>
              <a:rPr lang="en-US" sz="1600" dirty="0"/>
              <a:t>draft-wang-6tisch-6top-coapie-01</a:t>
            </a:r>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2862323"/>
          </a:xfrm>
          <a:prstGeom prst="rect">
            <a:avLst/>
          </a:prstGeom>
          <a:noFill/>
        </p:spPr>
        <p:txBody>
          <a:bodyPr wrap="square" rtlCol="0">
            <a:spAutoFit/>
          </a:bodyPr>
          <a:lstStyle/>
          <a:p>
            <a:endParaRPr lang="en-US" sz="1800" b="1" dirty="0"/>
          </a:p>
          <a:p>
            <a:r>
              <a:rPr lang="en-US" sz="1800" dirty="0" smtClean="0"/>
              <a:t>30 November 2015</a:t>
            </a:r>
          </a:p>
          <a:p>
            <a:r>
              <a:rPr lang="en-US" sz="1800" dirty="0" smtClean="0"/>
              <a:t>This </a:t>
            </a:r>
            <a:r>
              <a:rPr lang="en-US" sz="1800" dirty="0"/>
              <a:t>email is in response to Thomas </a:t>
            </a:r>
            <a:r>
              <a:rPr lang="en-US" sz="1800" dirty="0" err="1"/>
              <a:t>Watteyne’s</a:t>
            </a:r>
            <a:r>
              <a:rPr lang="en-US" sz="1800" dirty="0"/>
              <a:t> email dated 23 October requesting the IEEE 802.15 6T interest group to make a recommendation on IE format.  It also addresses correct settings for the PAN ID compression bit in response to the 6tisch minimal document.</a:t>
            </a:r>
          </a:p>
          <a:p>
            <a:endParaRPr lang="en-US" sz="1800" dirty="0"/>
          </a:p>
          <a:p>
            <a:r>
              <a:rPr lang="en-US" sz="1800" dirty="0"/>
              <a:t>These documents </a:t>
            </a:r>
            <a:r>
              <a:rPr lang="en-US" sz="1800" dirty="0" smtClean="0"/>
              <a:t>( 15-15-0939-02, and 15-15-0911-01 respectively) have </a:t>
            </a:r>
            <a:r>
              <a:rPr lang="en-US" sz="1800" dirty="0"/>
              <a:t>been reviewed for accuracy and the IE format recommendation was approved by the 6T interest group.</a:t>
            </a:r>
            <a:endParaRPr lang="en-US" sz="1600" dirty="0"/>
          </a:p>
        </p:txBody>
      </p:sp>
    </p:spTree>
    <p:extLst>
      <p:ext uri="{BB962C8B-B14F-4D97-AF65-F5344CB8AC3E}">
        <p14:creationId xmlns:p14="http://schemas.microsoft.com/office/powerpoint/2010/main" val="29406653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304800"/>
            <a:ext cx="8763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a:t>
            </a:r>
            <a:r>
              <a:rPr lang="en-US" b="1" dirty="0" smtClean="0">
                <a:latin typeface="Times New Roman" charset="0"/>
                <a:ea typeface="ＭＳ Ｐゴシック" charset="0"/>
                <a:cs typeface="ＭＳ Ｐゴシック" charset="0"/>
              </a:rPr>
              <a:t>– 6LoRH</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Rectangle 2"/>
          <p:cNvSpPr/>
          <p:nvPr/>
        </p:nvSpPr>
        <p:spPr>
          <a:xfrm>
            <a:off x="32470" y="1143000"/>
            <a:ext cx="8229600" cy="5262978"/>
          </a:xfrm>
          <a:prstGeom prst="rect">
            <a:avLst/>
          </a:prstGeom>
        </p:spPr>
        <p:txBody>
          <a:bodyPr wrap="square">
            <a:spAutoFit/>
          </a:bodyPr>
          <a:lstStyle/>
          <a:p>
            <a:r>
              <a:rPr lang="en-US" dirty="0"/>
              <a:t>The picture below illustrates how the RH3 6LoRH works with draft 03 in a case like Root -&gt; A -&gt; B -&gt; C -&gt; leaf</a:t>
            </a:r>
          </a:p>
          <a:p>
            <a:r>
              <a:rPr lang="sk-SK" dirty="0"/>
              <a:t> </a:t>
            </a:r>
          </a:p>
          <a:p>
            <a:r>
              <a:rPr lang="sk-SK" dirty="0"/>
              <a:t> </a:t>
            </a:r>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r>
              <a:rPr lang="sk-SK" dirty="0" smtClean="0"/>
              <a:t>The </a:t>
            </a:r>
            <a:r>
              <a:rPr lang="sk-SK" dirty="0"/>
              <a:t>first 6LoRH is expected to be a full address (128 bits) to set up a reference and the next 6LoRH are expected to be smaller and just override the rightmost bits which form the delta from the reference.</a:t>
            </a:r>
          </a:p>
          <a:p>
            <a:r>
              <a:rPr lang="sk-SK" dirty="0"/>
              <a:t> </a:t>
            </a:r>
          </a:p>
          <a:p>
            <a:r>
              <a:rPr lang="sk-SK" dirty="0"/>
              <a:t>Proposal: we could consider that the 128bits source of the IP header before the RH3 is the reference to start with.</a:t>
            </a:r>
          </a:p>
          <a:p>
            <a:r>
              <a:rPr lang="sk-SK" dirty="0"/>
              <a:t> </a:t>
            </a:r>
          </a:p>
          <a:p>
            <a:r>
              <a:rPr lang="sk-SK" dirty="0"/>
              <a:t>With that even the first hop could be compressed the same way as the other hops. With RPL, the root is the encapsulator if IP in IP in used. Good thing, in that case the root is totally elided with the IP-in-IP 6LoRH.</a:t>
            </a:r>
          </a:p>
          <a:p>
            <a:r>
              <a:rPr lang="sk-SK" dirty="0"/>
              <a:t> </a:t>
            </a:r>
          </a:p>
          <a:p>
            <a:r>
              <a:rPr lang="sk-SK" dirty="0"/>
              <a:t>So this simple proposal saves up to 16 octets (that’s in the case with a single subnet and all addresses differ only by the last 2 bytes). I’m willing to add it in the next revision.</a:t>
            </a:r>
            <a:endParaRPr lang="en-US" dirty="0"/>
          </a:p>
        </p:txBody>
      </p:sp>
      <p:pic>
        <p:nvPicPr>
          <p:cNvPr id="4" name="Picture 3"/>
          <p:cNvPicPr>
            <a:picLocks noChangeAspect="1"/>
          </p:cNvPicPr>
          <p:nvPr/>
        </p:nvPicPr>
        <p:blipFill>
          <a:blip r:embed="rId3"/>
          <a:stretch>
            <a:fillRect/>
          </a:stretch>
        </p:blipFill>
        <p:spPr>
          <a:xfrm>
            <a:off x="457200" y="1447800"/>
            <a:ext cx="8223478" cy="3048000"/>
          </a:xfrm>
          <a:prstGeom prst="rect">
            <a:avLst/>
          </a:prstGeom>
        </p:spPr>
      </p:pic>
    </p:spTree>
    <p:extLst>
      <p:ext uri="{BB962C8B-B14F-4D97-AF65-F5344CB8AC3E}">
        <p14:creationId xmlns:p14="http://schemas.microsoft.com/office/powerpoint/2010/main" val="2110133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0" y="304800"/>
            <a:ext cx="8915400" cy="990600"/>
          </a:xfrm>
        </p:spPr>
        <p:txBody>
          <a:bodyPr/>
          <a:lstStyle/>
          <a:p>
            <a:pPr marL="1257300" lvl="2" indent="-342900"/>
            <a:r>
              <a:rPr lang="en-US" b="1" dirty="0">
                <a:latin typeface="Times New Roman" charset="0"/>
                <a:ea typeface="ＭＳ Ｐゴシック" charset="0"/>
                <a:cs typeface="ＭＳ Ｐゴシック" charset="0"/>
              </a:rPr>
              <a:t>6TISCH Issues Discussion </a:t>
            </a:r>
            <a:r>
              <a:rPr lang="en-US" b="1" dirty="0" smtClean="0">
                <a:latin typeface="Times New Roman" charset="0"/>
                <a:ea typeface="ＭＳ Ｐゴシック" charset="0"/>
                <a:cs typeface="ＭＳ Ｐゴシック" charset="0"/>
              </a:rPr>
              <a:t>- </a:t>
            </a:r>
            <a:r>
              <a:rPr lang="en-US" b="1" dirty="0" smtClean="0">
                <a:latin typeface="Times New Roman" charset="0"/>
                <a:ea typeface="ＭＳ Ｐゴシック" charset="0"/>
                <a:cs typeface="ＭＳ Ｐゴシック" charset="0"/>
              </a:rPr>
              <a:t>minimal</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1371600" y="1981200"/>
            <a:ext cx="6934200" cy="1384995"/>
          </a:xfrm>
          <a:prstGeom prst="rect">
            <a:avLst/>
          </a:prstGeom>
          <a:noFill/>
        </p:spPr>
        <p:txBody>
          <a:bodyPr wrap="square" rtlCol="0">
            <a:spAutoFit/>
          </a:bodyPr>
          <a:lstStyle/>
          <a:p>
            <a:r>
              <a:rPr lang="en-US" sz="2800" dirty="0" smtClean="0">
                <a:hlinkClick r:id="rId3"/>
              </a:rPr>
              <a:t>draft-ietf-6tisch-minimal</a:t>
            </a:r>
            <a:r>
              <a:rPr lang="en-US" sz="2800" dirty="0" smtClean="0"/>
              <a:t>/    </a:t>
            </a:r>
          </a:p>
          <a:p>
            <a:endParaRPr lang="en-US" sz="2800" dirty="0"/>
          </a:p>
          <a:p>
            <a:r>
              <a:rPr lang="en-US" sz="2800" dirty="0" smtClean="0"/>
              <a:t>Current Revision is 14</a:t>
            </a:r>
            <a:endParaRPr lang="en-US" sz="2800" dirty="0"/>
          </a:p>
        </p:txBody>
      </p:sp>
    </p:spTree>
    <p:extLst>
      <p:ext uri="{BB962C8B-B14F-4D97-AF65-F5344CB8AC3E}">
        <p14:creationId xmlns:p14="http://schemas.microsoft.com/office/powerpoint/2010/main" val="41896318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34081</TotalTime>
  <Words>1649</Words>
  <Application>Microsoft Macintosh PowerPoint</Application>
  <PresentationFormat>On-screen Show (4:3)</PresentationFormat>
  <Paragraphs>245</Paragraphs>
  <Slides>14</Slides>
  <Notes>13</Notes>
  <HiddenSlides>5</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IG 6T Meeting Goals (Agenda 15-15-0807-00)</vt:lpstr>
      <vt:lpstr>Administrative Items</vt:lpstr>
      <vt:lpstr>Other Guidelines for IEEE WG Meetings</vt:lpstr>
      <vt:lpstr>6TISCH Issues Discussion</vt:lpstr>
      <vt:lpstr>6TISCH Issues Discussion - 6top IEs</vt:lpstr>
      <vt:lpstr>6TISCH Issues Discussion - 6top IEs</vt:lpstr>
      <vt:lpstr>6TISCH Issues Discussion – 6LoRH</vt:lpstr>
      <vt:lpstr>6TISCH Issues Discussion - minimal</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&lt;IG 6tisch Opening/Closing Report&gt;</dc:subject>
  <dc:creator>Pat Kinney</dc:creator>
  <cp:keywords/>
  <dc:description>&lt;15-16-0089-00-00IG6t&gt;</dc:description>
  <cp:lastModifiedBy>Pat Kinney</cp:lastModifiedBy>
  <cp:revision>648</cp:revision>
  <cp:lastPrinted>1998-02-10T13:28:06Z</cp:lastPrinted>
  <dcterms:created xsi:type="dcterms:W3CDTF">2009-07-12T16:25:16Z</dcterms:created>
  <dcterms:modified xsi:type="dcterms:W3CDTF">2016-01-19T18:27:42Z</dcterms:modified>
  <cp:category/>
</cp:coreProperties>
</file>