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ppt" ContentType="application/vnd.ms-powerpoint"/>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272" r:id="rId4"/>
    <p:sldId id="277" r:id="rId5"/>
    <p:sldId id="273" r:id="rId6"/>
    <p:sldId id="276" r:id="rId7"/>
    <p:sldId id="278" r:id="rId8"/>
    <p:sldId id="274" r:id="rId9"/>
    <p:sldId id="275" r:id="rId10"/>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smtClean="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953E0429-AC67-4D83-876E-FD2E4C67B0F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8</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2016</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2016</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2016</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January 2016</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January 2016</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January 2016</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January 2016</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January 2016</a:t>
            </a:r>
            <a:endParaRPr lang="en-US" altLang="ja-JP" dirty="0"/>
          </a:p>
        </p:txBody>
      </p:sp>
    </p:spTree>
    <p:extLst>
      <p:ext uri="{BB962C8B-B14F-4D97-AF65-F5344CB8AC3E}">
        <p14:creationId xmlns:p14="http://schemas.microsoft.com/office/powerpoint/2010/main" xmlns="" val="3802393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January 2016</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802.15-16-0075-01-004s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PowerPoint_97-2003__________1.ppt"/></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January 2016</a:t>
            </a:r>
            <a:endParaRPr lang="en-US" altLang="ja-JP" dirty="0"/>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latin typeface="+mj-ea"/>
                <a:ea typeface="+mj-ea"/>
              </a:rPr>
              <a:t>TG4s Opening Information for January 2016</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[19</a:t>
            </a:r>
            <a:r>
              <a:rPr lang="en-US" altLang="ja-JP" sz="1600" dirty="0" smtClean="0">
                <a:ea typeface="ＭＳ Ｐゴシック" charset="-128"/>
              </a:rPr>
              <a:t> </a:t>
            </a:r>
            <a:r>
              <a:rPr lang="en-US" altLang="ja-JP" sz="1600" dirty="0" smtClean="0">
                <a:latin typeface="+mj-ea"/>
              </a:rPr>
              <a:t>January 2016</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 for the TG4s </a:t>
            </a:r>
            <a:r>
              <a:rPr lang="en-US" altLang="ja-JP" sz="1600" dirty="0" smtClean="0">
                <a:latin typeface="+mj-ea"/>
              </a:rPr>
              <a:t>January 2016</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January 2016</a:t>
            </a:r>
            <a:endParaRPr lang="en-US" altLang="ja-JP" dirty="0"/>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smtClean="0">
                <a:ea typeface="ＭＳ Ｐゴシック" charset="-128"/>
              </a:rPr>
              <a:t>TG4s Opening Information for January 2016</a:t>
            </a:r>
            <a:endParaRPr lang="ja-JP" altLang="ja-JP" dirty="0" smtClean="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Kitazawa</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Attendance</a:t>
            </a:r>
            <a:endParaRPr lang="ja-JP" altLang="ja-JP" dirty="0"/>
          </a:p>
        </p:txBody>
      </p:sp>
      <p:sp>
        <p:nvSpPr>
          <p:cNvPr id="4099" name="Rectangle 3"/>
          <p:cNvSpPr>
            <a:spLocks noGrp="1" noChangeArrowheads="1"/>
          </p:cNvSpPr>
          <p:nvPr>
            <p:ph idx="1"/>
          </p:nvPr>
        </p:nvSpPr>
        <p:spPr>
          <a:ln/>
        </p:spPr>
        <p:txBody>
          <a:bodyPr/>
          <a:lstStyle/>
          <a:p>
            <a:pPr marL="457200" indent="-457200"/>
            <a:r>
              <a:rPr lang="en-US" altLang="ja-JP" sz="2800" dirty="0" smtClean="0"/>
              <a:t>https://imat.ieee.org</a:t>
            </a:r>
          </a:p>
          <a:p>
            <a:pPr marL="457200" indent="-457200">
              <a:buNone/>
            </a:pPr>
            <a:endParaRPr lang="en-US" altLang="ja-JP" sz="2800" dirty="0" smtClean="0"/>
          </a:p>
          <a:p>
            <a:pPr marL="457200" indent="-457200">
              <a:buFontTx/>
              <a:buAutoNum type="arabicPeriod"/>
            </a:pPr>
            <a:r>
              <a:rPr lang="en-US" altLang="ja-JP" sz="2800" dirty="0" smtClean="0"/>
              <a:t>Register</a:t>
            </a:r>
          </a:p>
          <a:p>
            <a:pPr marL="457200" indent="-457200">
              <a:buFontTx/>
              <a:buAutoNum type="arabicPeriod"/>
            </a:pPr>
            <a:r>
              <a:rPr lang="en-US" altLang="ja-JP" sz="2800" dirty="0" smtClean="0"/>
              <a:t>Indicate attendance</a:t>
            </a:r>
          </a:p>
          <a:p>
            <a:pPr>
              <a:buNone/>
            </a:pPr>
            <a:endParaRPr lang="ja-JP" altLang="ja-JP" sz="2800" dirty="0"/>
          </a:p>
        </p:txBody>
      </p:sp>
      <p:sp>
        <p:nvSpPr>
          <p:cNvPr id="4" name="日付プレースホルダー 3"/>
          <p:cNvSpPr>
            <a:spLocks noGrp="1"/>
          </p:cNvSpPr>
          <p:nvPr>
            <p:ph type="dt" sz="half" idx="10"/>
          </p:nvPr>
        </p:nvSpPr>
        <p:spPr/>
        <p:txBody>
          <a:bodyPr/>
          <a:lstStyle/>
          <a:p>
            <a:r>
              <a:rPr lang="en-US" altLang="ja-JP" smtClean="0"/>
              <a:t>January 2016</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010EF666-04CB-4A0C-82F6-9B75A1863274}" type="slidenum">
              <a:rPr lang="en-US" altLang="ja-JP"/>
              <a:pPr/>
              <a:t>3</a:t>
            </a:fld>
            <a:endParaRPr lang="en-US" altLang="ja-JP" dirty="0"/>
          </a:p>
        </p:txBody>
      </p:sp>
    </p:spTree>
    <p:extLst>
      <p:ext uri="{BB962C8B-B14F-4D97-AF65-F5344CB8AC3E}">
        <p14:creationId xmlns:p14="http://schemas.microsoft.com/office/powerpoint/2010/main" xmlns="" val="2006499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IEEE Patent Policy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dirty="0" smtClean="0">
                <a:hlinkClick r:id="rId3"/>
              </a:rPr>
              <a:t>IEEE Patent Policy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January 2016</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5B276CEC-641A-426A-A4CF-567A72D18702}" type="slidenum">
              <a:rPr lang="en-US" altLang="ja-JP" smtClean="0"/>
              <a:pPr>
                <a:defRPr/>
              </a:pPr>
              <a:t>4</a:t>
            </a:fld>
            <a:endParaRPr lang="en-US" altLang="ja-JP" dirty="0"/>
          </a:p>
        </p:txBody>
      </p:sp>
      <p:graphicFrame>
        <p:nvGraphicFramePr>
          <p:cNvPr id="7" name="オブジェクト 6">
            <a:hlinkClick r:id="" action="ppaction://ole?verb=0"/>
          </p:cNvPr>
          <p:cNvGraphicFramePr>
            <a:graphicFrameLocks noChangeAspect="1"/>
          </p:cNvGraphicFramePr>
          <p:nvPr/>
        </p:nvGraphicFramePr>
        <p:xfrm>
          <a:off x="4114800" y="3000375"/>
          <a:ext cx="914400" cy="857250"/>
        </p:xfrm>
        <a:graphic>
          <a:graphicData uri="http://schemas.openxmlformats.org/presentationml/2006/ole">
            <p:oleObj spid="_x0000_s1026" name="プレゼンテーション" showAsIcon="1" r:id="rId4" imgW="914400" imgH="857160" progId="PowerPoint.Show.8">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xmlns="" val="2574273805"/>
              </p:ext>
            </p:extLst>
          </p:nvPr>
        </p:nvGraphicFramePr>
        <p:xfrm>
          <a:off x="755576" y="2060848"/>
          <a:ext cx="7560000" cy="2962840"/>
        </p:xfrm>
        <a:graphic>
          <a:graphicData uri="http://schemas.openxmlformats.org/drawingml/2006/table">
            <a:tbl>
              <a:tblPr firstRow="1" bandRow="1">
                <a:tableStyleId>{93296810-A885-4BE3-A3E7-6D5BEEA58F35}</a:tableStyleId>
              </a:tblPr>
              <a:tblGrid>
                <a:gridCol w="1080000"/>
                <a:gridCol w="1620000"/>
                <a:gridCol w="1620000"/>
                <a:gridCol w="1620000"/>
                <a:gridCol w="1620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648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Hanover D</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 </a:t>
                      </a:r>
                      <a:endParaRPr kumimoji="1" lang="en-US" altLang="ja-JP" baseline="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Hanover E</a:t>
                      </a:r>
                    </a:p>
                  </a:txBody>
                  <a:tcPr anchor="ctr"/>
                </a:tc>
              </a:tr>
              <a:tr h="648000">
                <a:tc>
                  <a:txBody>
                    <a:bodyPr/>
                    <a:lstStyle/>
                    <a:p>
                      <a:pPr algn="ctr"/>
                      <a:r>
                        <a:rPr kumimoji="1" lang="en-US" altLang="ja-JP" dirty="0" smtClean="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Hanover D</a:t>
                      </a: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r>
              <a:tr h="648000">
                <a:tc>
                  <a:txBody>
                    <a:bodyPr/>
                    <a:lstStyle/>
                    <a:p>
                      <a:pPr algn="ctr"/>
                      <a:r>
                        <a:rPr kumimoji="1" lang="en-US" altLang="ja-JP" dirty="0" smtClean="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648000">
                <a:tc>
                  <a:txBody>
                    <a:bodyPr/>
                    <a:lstStyle/>
                    <a:p>
                      <a:pPr algn="ctr"/>
                      <a:r>
                        <a:rPr kumimoji="1" lang="en-US" altLang="ja-JP" dirty="0" smtClean="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bl>
          </a:graphicData>
        </a:graphic>
      </p:graphicFrame>
      <p:sp>
        <p:nvSpPr>
          <p:cNvPr id="3" name="タイトル 2"/>
          <p:cNvSpPr>
            <a:spLocks noGrp="1"/>
          </p:cNvSpPr>
          <p:nvPr>
            <p:ph type="title"/>
          </p:nvPr>
        </p:nvSpPr>
        <p:spPr/>
        <p:txBody>
          <a:bodyPr/>
          <a:lstStyle/>
          <a:p>
            <a:r>
              <a:rPr kumimoji="1" lang="en-US" altLang="ja-JP" dirty="0" smtClean="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p:txBody>
          <a:bodyPr/>
          <a:lstStyle/>
          <a:p>
            <a:r>
              <a:rPr lang="en-US" altLang="ja-JP" smtClean="0"/>
              <a:t>January 2016</a:t>
            </a:r>
            <a:endParaRPr lang="en-US" altLang="ja-JP" dirty="0"/>
          </a:p>
        </p:txBody>
      </p:sp>
    </p:spTree>
    <p:extLst>
      <p:ext uri="{BB962C8B-B14F-4D97-AF65-F5344CB8AC3E}">
        <p14:creationId xmlns:p14="http://schemas.microsoft.com/office/powerpoint/2010/main" xmlns="" val="37533111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smtClean="0"/>
              <a:t>TG Kickoff			September 2014		</a:t>
            </a:r>
          </a:p>
          <a:p>
            <a:r>
              <a:rPr lang="en-US" altLang="ja-JP" sz="2400" dirty="0" smtClean="0"/>
              <a:t>Editing1</a:t>
            </a:r>
            <a:r>
              <a:rPr lang="en-US" altLang="ja-JP" sz="2400" baseline="30000" dirty="0" smtClean="0"/>
              <a:t>st</a:t>
            </a:r>
            <a:r>
              <a:rPr lang="en-US" altLang="ja-JP" sz="2400" dirty="0" smtClean="0"/>
              <a:t> Draft		May 2015</a:t>
            </a:r>
          </a:p>
          <a:p>
            <a:r>
              <a:rPr lang="en-US" altLang="ja-JP" sz="2400" dirty="0" smtClean="0"/>
              <a:t>Motion for Letter Ballot	March 2016</a:t>
            </a:r>
          </a:p>
          <a:p>
            <a:r>
              <a:rPr lang="en-US" altLang="ja-JP" sz="2400" dirty="0" smtClean="0"/>
              <a:t>Sponsor Ballot		November 2016</a:t>
            </a:r>
          </a:p>
          <a:p>
            <a:r>
              <a:rPr lang="de-DE" altLang="ja-JP" sz="2400" dirty="0" smtClean="0"/>
              <a:t>Submission to RevCom	May 2017</a:t>
            </a:r>
            <a:endParaRPr lang="de-DE" altLang="ja-JP" sz="2400" dirty="0"/>
          </a:p>
        </p:txBody>
      </p:sp>
      <p:sp>
        <p:nvSpPr>
          <p:cNvPr id="3" name="日付プレースホルダー 2"/>
          <p:cNvSpPr>
            <a:spLocks noGrp="1"/>
          </p:cNvSpPr>
          <p:nvPr>
            <p:ph type="dt" sz="half" idx="10"/>
          </p:nvPr>
        </p:nvSpPr>
        <p:spPr/>
        <p:txBody>
          <a:bodyPr/>
          <a:lstStyle/>
          <a:p>
            <a:r>
              <a:rPr lang="en-US" altLang="ja-JP" smtClean="0"/>
              <a:t>January 2016</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DDC4BAE5-0EA1-41D5-B725-885149B36CCC}" type="slidenum">
              <a:rPr lang="en-US" altLang="ja-JP" smtClean="0"/>
              <a:pPr/>
              <a:t>6</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smtClean="0">
                <a:ea typeface="ＭＳ Ｐゴシック" charset="-128"/>
              </a:rPr>
              <a:t>Timeline of TG4s (15-14-0559-r1)</a:t>
            </a:r>
            <a:endParaRPr kumimoji="1" lang="ja-JP" altLang="en-US" sz="1400" dirty="0"/>
          </a:p>
        </p:txBody>
      </p:sp>
    </p:spTree>
    <p:extLst>
      <p:ext uri="{BB962C8B-B14F-4D97-AF65-F5344CB8AC3E}">
        <p14:creationId xmlns:p14="http://schemas.microsoft.com/office/powerpoint/2010/main" xmlns="" val="1249501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smtClean="0"/>
              <a:t>January 2016</a:t>
            </a:r>
            <a:endParaRPr lang="en-US" altLang="ja-JP"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7</a:t>
            </a:fld>
            <a:endParaRPr lang="en-US" altLang="ja-JP" dirty="0"/>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2274331448"/>
              </p:ext>
            </p:extLst>
          </p:nvPr>
        </p:nvGraphicFramePr>
        <p:xfrm>
          <a:off x="276988" y="1772816"/>
          <a:ext cx="8550216" cy="430229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bl>
          </a:graphicData>
        </a:graphic>
      </p:graphicFrame>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smtClean="0">
                <a:ea typeface="ＭＳ Ｐゴシック" charset="-128"/>
              </a:rPr>
              <a:t>Timeline of TG4s (15-14-0559-r1)</a:t>
            </a:r>
            <a:endParaRPr kumimoji="1" lang="ja-JP" altLang="en-US" sz="1400" dirty="0"/>
          </a:p>
        </p:txBody>
      </p:sp>
      <p:cxnSp>
        <p:nvCxnSpPr>
          <p:cNvPr id="10" name="直線コネクタ 9"/>
          <p:cNvCxnSpPr/>
          <p:nvPr/>
        </p:nvCxnSpPr>
        <p:spPr bwMode="auto">
          <a:xfrm>
            <a:off x="5652120" y="1772816"/>
            <a:ext cx="0" cy="4464496"/>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2016</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8</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smtClean="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lnSpcReduction="10000"/>
          </a:bodyPr>
          <a:lstStyle/>
          <a:p>
            <a:r>
              <a:rPr lang="en-US" altLang="ja-JP" sz="2400" dirty="0" smtClean="0"/>
              <a:t>TG4s meeting call to order</a:t>
            </a:r>
          </a:p>
          <a:p>
            <a:r>
              <a:rPr lang="en-US" altLang="ja-JP" sz="2400" dirty="0" smtClean="0"/>
              <a:t>Call for essential patents and policies &amp; procedures reminder </a:t>
            </a:r>
          </a:p>
          <a:p>
            <a:r>
              <a:rPr lang="en-US" altLang="ja-JP" sz="2400" dirty="0" smtClean="0"/>
              <a:t>Agenda Setting</a:t>
            </a:r>
          </a:p>
          <a:p>
            <a:r>
              <a:rPr lang="en-US" altLang="ja-JP" sz="2400" dirty="0" smtClean="0"/>
              <a:t>Approve DFW meeting minutes</a:t>
            </a:r>
          </a:p>
          <a:p>
            <a:pPr>
              <a:lnSpc>
                <a:spcPct val="80000"/>
              </a:lnSpc>
            </a:pPr>
            <a:r>
              <a:rPr lang="en-US" altLang="ja-JP" sz="2400" dirty="0" smtClean="0"/>
              <a:t>Hearing presentations</a:t>
            </a:r>
          </a:p>
          <a:p>
            <a:pPr>
              <a:lnSpc>
                <a:spcPct val="80000"/>
              </a:lnSpc>
            </a:pPr>
            <a:r>
              <a:rPr lang="en-US" altLang="ja-JP" sz="2400" dirty="0" smtClean="0"/>
              <a:t>Work on Technical Guidance Document  and Draft document</a:t>
            </a:r>
          </a:p>
          <a:p>
            <a:pPr>
              <a:lnSpc>
                <a:spcPct val="80000"/>
              </a:lnSpc>
            </a:pPr>
            <a:r>
              <a:rPr lang="en-US" altLang="ja-JP" sz="2400" dirty="0" smtClean="0"/>
              <a:t>Timeline</a:t>
            </a:r>
          </a:p>
          <a:p>
            <a:pPr>
              <a:lnSpc>
                <a:spcPct val="80000"/>
              </a:lnSpc>
            </a:pPr>
            <a:r>
              <a:rPr lang="en-US" altLang="ja-JP" sz="2400" dirty="0" smtClean="0"/>
              <a:t>Plan for March meeting and Teleconference</a:t>
            </a:r>
          </a:p>
          <a:p>
            <a:r>
              <a:rPr lang="en-US" altLang="ja-JP" sz="2400" dirty="0" smtClean="0">
                <a:ea typeface="ＭＳ Ｐゴシック" pitchFamily="50" charset="-128"/>
              </a:rPr>
              <a:t>Report on progress to WG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smtClean="0"/>
              <a:t>TG4s January 2016 Agenda</a:t>
            </a:r>
            <a:r>
              <a:rPr lang="ja-JP" altLang="en-US" sz="2400" dirty="0" smtClean="0"/>
              <a:t> </a:t>
            </a:r>
            <a:r>
              <a:rPr lang="en-US" altLang="ja-JP" sz="2400" dirty="0" smtClean="0"/>
              <a:t>(15-16-2r1)</a:t>
            </a:r>
          </a:p>
          <a:p>
            <a:r>
              <a:rPr lang="en-US" altLang="ja-JP" sz="2400" dirty="0" smtClean="0">
                <a:ea typeface="ＭＳ Ｐゴシック" charset="-128"/>
              </a:rPr>
              <a:t>TG4s Opening Information for </a:t>
            </a:r>
            <a:r>
              <a:rPr lang="en-US" altLang="ja-JP" sz="2400" dirty="0" smtClean="0"/>
              <a:t>January 2016 (15-15-882r0)</a:t>
            </a:r>
          </a:p>
          <a:p>
            <a:r>
              <a:rPr lang="en-US" altLang="ja-JP" sz="2400" dirty="0" smtClean="0"/>
              <a:t>TG4s November 2015 Meeting Minutes (15-15-965r0)</a:t>
            </a:r>
          </a:p>
          <a:p>
            <a:r>
              <a:rPr lang="en-US" altLang="ja-JP" sz="2400" dirty="0" smtClean="0"/>
              <a:t>Spectrum Resource Measurement and Management requirement table</a:t>
            </a:r>
            <a:r>
              <a:rPr lang="ja-JP" altLang="en-US" sz="2400" dirty="0" smtClean="0"/>
              <a:t> </a:t>
            </a:r>
            <a:r>
              <a:rPr lang="en-US" altLang="ja-JP" sz="2400" dirty="0" smtClean="0"/>
              <a:t>(15-16-89r0)</a:t>
            </a:r>
          </a:p>
          <a:p>
            <a:r>
              <a:rPr lang="en-US" altLang="ja-JP" sz="2400" dirty="0" smtClean="0"/>
              <a:t>Proposal of SRM MAC Commands for Technical Guidance Document </a:t>
            </a:r>
            <a:r>
              <a:rPr lang="en-US" altLang="ja-JP" sz="2400" smtClean="0"/>
              <a:t>(15-16-44r0</a:t>
            </a:r>
            <a:r>
              <a:rPr lang="en-US" altLang="ja-JP" sz="2400" dirty="0" smtClean="0"/>
              <a:t>)</a:t>
            </a:r>
          </a:p>
          <a:p>
            <a:r>
              <a:rPr lang="en-US" altLang="ja-JP" sz="2400" dirty="0" smtClean="0"/>
              <a:t>TG4s Technical Guidance Document(15-14-555r10)</a:t>
            </a:r>
          </a:p>
          <a:p>
            <a:endParaRPr kumimoji="1" lang="en-US" altLang="ja-JP" sz="2400" dirty="0" smtClean="0"/>
          </a:p>
          <a:p>
            <a:endParaRPr kumimoji="1" lang="ja-JP" altLang="en-US" sz="2400" dirty="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17C47D4F-CAA3-4307-B0EF-8C4B3E0CF21D}" type="slidenum">
              <a:rPr lang="en-US" altLang="ja-JP" smtClean="0"/>
              <a:pPr/>
              <a:t>9</a:t>
            </a:fld>
            <a:endParaRPr lang="en-US" altLang="ja-JP" dirty="0"/>
          </a:p>
        </p:txBody>
      </p:sp>
      <p:sp>
        <p:nvSpPr>
          <p:cNvPr id="6" name="日付プレースホルダー 5"/>
          <p:cNvSpPr>
            <a:spLocks noGrp="1"/>
          </p:cNvSpPr>
          <p:nvPr>
            <p:ph type="dt" sz="half" idx="10"/>
          </p:nvPr>
        </p:nvSpPr>
        <p:spPr/>
        <p:txBody>
          <a:bodyPr/>
          <a:lstStyle/>
          <a:p>
            <a:r>
              <a:rPr lang="en-US" altLang="ja-JP" smtClean="0"/>
              <a:t>January 2016</a:t>
            </a:r>
            <a:endParaRPr lang="en-US" altLang="ja-JP" dirty="0"/>
          </a:p>
        </p:txBody>
      </p:sp>
    </p:spTree>
    <p:extLst>
      <p:ext uri="{BB962C8B-B14F-4D97-AF65-F5344CB8AC3E}">
        <p14:creationId xmlns:p14="http://schemas.microsoft.com/office/powerpoint/2010/main" xmlns="" val="422246650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433</TotalTime>
  <Words>347</Words>
  <Application>Microsoft Office PowerPoint</Application>
  <PresentationFormat>画面に合わせる (4:3)</PresentationFormat>
  <Paragraphs>141</Paragraphs>
  <Slides>9</Slides>
  <Notes>2</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1" baseType="lpstr">
      <vt:lpstr>IEEE-P802_15</vt:lpstr>
      <vt:lpstr>プレゼンテーション</vt:lpstr>
      <vt:lpstr>スライド 1</vt:lpstr>
      <vt:lpstr>TG4s Opening Information for January 2016</vt:lpstr>
      <vt:lpstr>Attendance</vt:lpstr>
      <vt:lpstr>IEEE Patent Policy</vt:lpstr>
      <vt:lpstr>TG4s schedule for the week</vt:lpstr>
      <vt:lpstr>Time planning</vt:lpstr>
      <vt:lpstr>Timeline</vt:lpstr>
      <vt:lpstr>Agenda</vt:lpstr>
      <vt:lpstr>Contributions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January 2016</dc:title>
  <dc:subject>IEEE 802.15 &lt;subject&gt;</dc:subject>
  <dc:creator>kitazawa</dc:creator>
  <dc:description>15-16-0075-00-004s</dc:description>
  <cp:lastModifiedBy>kitazawa</cp:lastModifiedBy>
  <cp:revision>3</cp:revision>
  <cp:lastPrinted>2015-06-24T08:51:36Z</cp:lastPrinted>
  <dcterms:created xsi:type="dcterms:W3CDTF">2015-02-02T05:19:06Z</dcterms:created>
  <dcterms:modified xsi:type="dcterms:W3CDTF">2016-01-19T14:01:32Z</dcterms:modified>
</cp:coreProperties>
</file>