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74" r:id="rId2"/>
    <p:sldId id="334" r:id="rId3"/>
    <p:sldId id="373" r:id="rId4"/>
    <p:sldId id="386" r:id="rId5"/>
    <p:sldId id="387" r:id="rId6"/>
    <p:sldId id="390" r:id="rId7"/>
    <p:sldId id="379" r:id="rId8"/>
    <p:sldId id="394" r:id="rId9"/>
    <p:sldId id="397" r:id="rId10"/>
    <p:sldId id="395" r:id="rId11"/>
    <p:sldId id="396"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98921" autoAdjust="0"/>
  </p:normalViewPr>
  <p:slideViewPr>
    <p:cSldViewPr>
      <p:cViewPr>
        <p:scale>
          <a:sx n="90" d="100"/>
          <a:sy n="90" d="100"/>
        </p:scale>
        <p:origin x="-1002" y="21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4</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8</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doc.: IEEE 802.15-&lt;doc#&gt;</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z="1500"/>
              <a:t>&lt;month year&gt;</a:t>
            </a:r>
          </a:p>
        </p:txBody>
      </p:sp>
      <p:sp>
        <p:nvSpPr>
          <p:cNvPr id="27652" name="Rectangle 6"/>
          <p:cNvSpPr>
            <a:spLocks noGrp="1" noChangeArrowheads="1"/>
          </p:cNvSpPr>
          <p:nvPr>
            <p:ph type="ftr" sz="quarter" idx="4"/>
          </p:nvPr>
        </p:nvSpPr>
        <p:spPr>
          <a:xfrm>
            <a:off x="3861707" y="9908983"/>
            <a:ext cx="256959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ja-JP" smtClean="0"/>
              <a:t>&lt;author&gt;, &lt;company&gt;</a:t>
            </a:r>
          </a:p>
        </p:txBody>
      </p:sp>
      <p:sp>
        <p:nvSpPr>
          <p:cNvPr id="27653" name="Rectangle 7"/>
          <p:cNvSpPr>
            <a:spLocks noGrp="1" noChangeArrowheads="1"/>
          </p:cNvSpPr>
          <p:nvPr>
            <p:ph type="sldNum" sz="quarter" idx="5"/>
          </p:nvPr>
        </p:nvSpPr>
        <p:spPr>
          <a:xfrm>
            <a:off x="3003550" y="9908983"/>
            <a:ext cx="820776"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ja-JP" smtClean="0"/>
              <a:t>Page </a:t>
            </a:r>
            <a:fld id="{552EE2AB-1EDE-4FB7-B936-F0CEA6747768}" type="slidenum">
              <a:rPr lang="en-US" altLang="ja-JP" smtClean="0"/>
              <a:pPr/>
              <a:t>9</a:t>
            </a:fld>
            <a:endParaRPr lang="en-US" altLang="ja-JP" smtClean="0"/>
          </a:p>
        </p:txBody>
      </p:sp>
      <p:sp>
        <p:nvSpPr>
          <p:cNvPr id="27654" name="Rectangle 2"/>
          <p:cNvSpPr>
            <a:spLocks noGrp="1" noRot="1" noChangeAspect="1" noChangeArrowheads="1" noTextEdit="1"/>
          </p:cNvSpPr>
          <p:nvPr>
            <p:ph type="sldImg"/>
          </p:nvPr>
        </p:nvSpPr>
        <p:spPr>
          <a:xfrm>
            <a:off x="1000125" y="773113"/>
            <a:ext cx="5099050" cy="3825875"/>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
        <p:nvSpPr>
          <p:cNvPr id="8"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7825"/>
            <a:ext cx="1600200" cy="215900"/>
          </a:xfrm>
          <a:prstGeom prst="rect">
            <a:avLst/>
          </a:prstGeom>
        </p:spPr>
        <p:txBody>
          <a:bodyPr/>
          <a:lstStyle>
            <a:lvl1pPr>
              <a:defRPr smtClean="0"/>
            </a:lvl1pPr>
          </a:lstStyle>
          <a:p>
            <a:pPr>
              <a:defRPr/>
            </a:pPr>
            <a:r>
              <a:rPr lang="en-US" altLang="ko-KR" dirty="0" smtClean="0"/>
              <a:t>&lt;January 2016&gt;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15-16-0067-01-0008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2" name="Rectangle 9"/>
          <p:cNvSpPr>
            <a:spLocks noChangeArrowheads="1"/>
          </p:cNvSpPr>
          <p:nvPr userDrawn="1"/>
        </p:nvSpPr>
        <p:spPr bwMode="auto">
          <a:xfrm>
            <a:off x="685800" y="404664"/>
            <a:ext cx="1437928" cy="184666"/>
          </a:xfrm>
          <a:prstGeom prst="rect">
            <a:avLst/>
          </a:prstGeom>
          <a:noFill/>
          <a:ln w="9525">
            <a:noFill/>
            <a:miter lim="800000"/>
            <a:headEnd/>
            <a:tailEnd/>
          </a:ln>
          <a:effectLst/>
        </p:spPr>
        <p:txBody>
          <a:bodyPr wrap="square" lIns="0" tIns="0" rIns="0" bIns="0">
            <a:spAutoFit/>
          </a:bodyPr>
          <a:lstStyle/>
          <a:p>
            <a:pPr>
              <a:defRPr/>
            </a:pPr>
            <a:r>
              <a:rPr lang="en-US" altLang="ko-KR" b="1" dirty="0" smtClean="0">
                <a:ea typeface="굴림" pitchFamily="50" charset="-127"/>
              </a:rPr>
              <a:t>January</a:t>
            </a:r>
            <a:r>
              <a:rPr lang="en-US" altLang="ko-KR" b="1" baseline="0" dirty="0" smtClean="0">
                <a:ea typeface="굴림" pitchFamily="50" charset="-127"/>
              </a:rPr>
              <a:t> 2016</a:t>
            </a:r>
            <a:endParaRPr lang="en-US" altLang="ko-KR" b="1" dirty="0">
              <a:ea typeface="굴림" pitchFamily="50" charset="-127"/>
            </a:endParaRPr>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42" r:id="rId3"/>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Lao UI" pitchFamily="34" charset="0"/>
              </a:rPr>
              <a:t>One-to-many</a:t>
            </a:r>
            <a:r>
              <a:rPr lang="en-US" altLang="ko-KR" sz="1600" dirty="0" smtClean="0">
                <a:latin typeface="Lao UI" pitchFamily="34" charset="0"/>
              </a:rPr>
              <a:t> </a:t>
            </a:r>
            <a:r>
              <a:rPr lang="en-US" altLang="ko-KR" sz="1600" dirty="0">
                <a:latin typeface="Lao UI" pitchFamily="34" charset="0"/>
              </a:rPr>
              <a:t>and many-to-many peering </a:t>
            </a:r>
            <a:r>
              <a:rPr lang="en-US" altLang="ko-KR" sz="1600" dirty="0" smtClean="0">
                <a:latin typeface="Lao UI" pitchFamily="34" charset="0"/>
              </a:rPr>
              <a:t>procedures</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[January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latin typeface="Lao UI" pitchFamily="34" charset="0"/>
              </a:rPr>
              <a:t>Proposal of One-to-many</a:t>
            </a:r>
            <a:r>
              <a:rPr lang="en-US" altLang="ko-KR" sz="1600" dirty="0">
                <a:latin typeface="Lao UI" pitchFamily="34" charset="0"/>
              </a:rPr>
              <a:t> and many-to-many peering procedure </a:t>
            </a:r>
            <a:r>
              <a:rPr lang="en-US" altLang="ja-JP" sz="1600" dirty="0" smtClean="0">
                <a:solidFill>
                  <a:schemeClr val="tx2"/>
                </a:solidFill>
                <a:ea typeface="ＭＳ Ｐゴシック" charset="-128"/>
              </a:rPr>
              <a:t>for</a:t>
            </a:r>
            <a:r>
              <a:rPr lang="en-US" altLang="ja-JP" sz="1600" dirty="0" smtClean="0">
                <a:latin typeface="Arial" charset="0"/>
                <a:ea typeface="ＭＳ Ｐゴシック" charset="-128"/>
                <a:cs typeface="Arial" charset="0"/>
              </a:rPr>
              <a:t> IEEE802.15.8</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5"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10</a:t>
            </a:fld>
            <a:endParaRPr lang="en-US" altLang="ko-KR"/>
          </a:p>
        </p:txBody>
      </p:sp>
      <p:sp>
        <p:nvSpPr>
          <p:cNvPr id="6" name="テキスト ボックス 5"/>
          <p:cNvSpPr txBox="1"/>
          <p:nvPr/>
        </p:nvSpPr>
        <p:spPr>
          <a:xfrm>
            <a:off x="2123728" y="2857179"/>
            <a:ext cx="5173211"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Many-to-many De-Peering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147309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2051720" y="2610937"/>
            <a:ext cx="5616624" cy="830997"/>
          </a:xfrm>
          <a:prstGeom prst="rect">
            <a:avLst/>
          </a:prstGeom>
          <a:noFill/>
        </p:spPr>
        <p:txBody>
          <a:bodyPr wrap="square" rtlCol="0">
            <a:spAutoFit/>
          </a:bodyPr>
          <a:lstStyle/>
          <a:p>
            <a:r>
              <a:rPr kumimoji="1" lang="en-US" altLang="ja-JP" sz="2400" dirty="0" smtClean="0">
                <a:latin typeface="+mn-ea"/>
              </a:rPr>
              <a:t>Any PD that intends to de-peer performs the one-to-many de-peering procedure.</a:t>
            </a:r>
            <a:endParaRPr kumimoji="1" lang="ja-JP" altLang="en-US" sz="2400" dirty="0">
              <a:latin typeface="+mn-ea"/>
            </a:endParaRPr>
          </a:p>
        </p:txBody>
      </p:sp>
    </p:spTree>
    <p:extLst>
      <p:ext uri="{BB962C8B-B14F-4D97-AF65-F5344CB8AC3E}">
        <p14:creationId xmlns:p14="http://schemas.microsoft.com/office/powerpoint/2010/main" val="213066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ja-JP" sz="4000" dirty="0" smtClean="0">
                <a:latin typeface="Lao UI" pitchFamily="34" charset="0"/>
              </a:rPr>
              <a:t>One-To-Many</a:t>
            </a:r>
            <a:r>
              <a:rPr lang="en-US" altLang="ko-KR" sz="4000" dirty="0" smtClean="0">
                <a:latin typeface="Lao UI" pitchFamily="34" charset="0"/>
              </a:rPr>
              <a:t> and Many-To-Many Peering Procedures</a:t>
            </a:r>
            <a:endParaRPr lang="ko-KR" altLang="en-US" sz="28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January, 2016</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3</a:t>
            </a:fld>
            <a:endParaRPr lang="en-US" altLang="ko-KR"/>
          </a:p>
        </p:txBody>
      </p:sp>
      <p:sp>
        <p:nvSpPr>
          <p:cNvPr id="6" name="テキスト ボックス 5"/>
          <p:cNvSpPr txBox="1"/>
          <p:nvPr/>
        </p:nvSpPr>
        <p:spPr>
          <a:xfrm>
            <a:off x="2411760" y="2843052"/>
            <a:ext cx="4172937" cy="1200329"/>
          </a:xfrm>
          <a:prstGeom prst="rect">
            <a:avLst/>
          </a:prstGeom>
          <a:noFill/>
        </p:spPr>
        <p:txBody>
          <a:bodyPr wrap="none" rtlCol="0">
            <a:spAutoFit/>
          </a:bodyPr>
          <a:lstStyle/>
          <a:p>
            <a:pPr algn="ctr"/>
            <a:r>
              <a:rPr kumimoji="1" lang="en-US" altLang="ja-JP" sz="3600" dirty="0" smtClean="0">
                <a:latin typeface="+mn-ea"/>
              </a:rPr>
              <a:t>Procedure for</a:t>
            </a:r>
          </a:p>
          <a:p>
            <a:pPr algn="ctr"/>
            <a:r>
              <a:rPr kumimoji="1" lang="en-US" altLang="ja-JP" sz="3600" dirty="0" smtClean="0">
                <a:latin typeface="+mn-ea"/>
              </a:rPr>
              <a:t>One-to-many 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1594711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直線コネクタ 93"/>
          <p:cNvCxnSpPr/>
          <p:nvPr/>
        </p:nvCxnSpPr>
        <p:spPr bwMode="auto">
          <a:xfrm>
            <a:off x="4328090"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6839260" y="191036"/>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022836"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135404" y="197932"/>
            <a:ext cx="0" cy="8559660"/>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318980"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0" name="直線矢印コネクタ 129"/>
          <p:cNvCxnSpPr/>
          <p:nvPr/>
        </p:nvCxnSpPr>
        <p:spPr bwMode="auto">
          <a:xfrm>
            <a:off x="4354984" y="2060848"/>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9" name="直線矢印コネクタ 138"/>
          <p:cNvCxnSpPr/>
          <p:nvPr/>
        </p:nvCxnSpPr>
        <p:spPr bwMode="auto">
          <a:xfrm>
            <a:off x="6839260" y="501317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144" name="直線矢印コネクタ 143"/>
          <p:cNvCxnSpPr/>
          <p:nvPr/>
        </p:nvCxnSpPr>
        <p:spPr bwMode="auto">
          <a:xfrm flipH="1">
            <a:off x="1795392" y="2492896"/>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299200" y="-531440"/>
            <a:ext cx="2374114" cy="729372"/>
            <a:chOff x="-108520" y="611396"/>
            <a:chExt cx="2374114" cy="729372"/>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515455" y="611396"/>
              <a:ext cx="1031051"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j</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grpSp>
      <p:grpSp>
        <p:nvGrpSpPr>
          <p:cNvPr id="156" name="グループ化 155"/>
          <p:cNvGrpSpPr/>
          <p:nvPr/>
        </p:nvGrpSpPr>
        <p:grpSpPr>
          <a:xfrm>
            <a:off x="2383669" y="-531440"/>
            <a:ext cx="2374114" cy="729372"/>
            <a:chOff x="-252536" y="611396"/>
            <a:chExt cx="2374114" cy="729372"/>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784734" y="611396"/>
              <a:ext cx="71686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I-PD </a:t>
              </a:r>
              <a:endParaRPr lang="ja-JP" altLang="en-US" sz="1800" b="1" dirty="0">
                <a:cs typeface="Times New Roman" panose="02020603050405020304" pitchFamily="18" charset="0"/>
              </a:endParaRPr>
            </a:p>
          </p:txBody>
        </p:sp>
      </p:grpSp>
      <p:grpSp>
        <p:nvGrpSpPr>
          <p:cNvPr id="75" name="グループ化 74"/>
          <p:cNvGrpSpPr/>
          <p:nvPr/>
        </p:nvGrpSpPr>
        <p:grpSpPr>
          <a:xfrm>
            <a:off x="503548" y="191036"/>
            <a:ext cx="1296144" cy="8638564"/>
            <a:chOff x="865738" y="191036"/>
            <a:chExt cx="1296144" cy="8638564"/>
          </a:xfrm>
        </p:grpSpPr>
        <p:cxnSp>
          <p:nvCxnSpPr>
            <p:cNvPr id="161" name="直線コネクタ 160"/>
            <p:cNvCxnSpPr/>
            <p:nvPr/>
          </p:nvCxnSpPr>
          <p:spPr bwMode="auto">
            <a:xfrm>
              <a:off x="2161882" y="191036"/>
              <a:ext cx="0" cy="8638564"/>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865738" y="197932"/>
              <a:ext cx="0" cy="8631668"/>
            </a:xfrm>
            <a:prstGeom prst="line">
              <a:avLst/>
            </a:prstGeom>
            <a:solidFill>
              <a:schemeClr val="accent1"/>
            </a:solidFill>
            <a:ln w="38100" cap="flat" cmpd="sng" algn="ctr">
              <a:solidFill>
                <a:schemeClr val="tx1"/>
              </a:solidFill>
              <a:prstDash val="sysDash"/>
              <a:round/>
              <a:headEnd type="none" w="sm" len="sm"/>
              <a:tailEnd type="none" w="sm" len="sm"/>
            </a:ln>
            <a:effectLst/>
          </p:spPr>
        </p:cxnSp>
      </p:grpSp>
      <p:sp>
        <p:nvSpPr>
          <p:cNvPr id="167" name="フリーフォーム 166"/>
          <p:cNvSpPr/>
          <p:nvPr/>
        </p:nvSpPr>
        <p:spPr bwMode="auto">
          <a:xfrm>
            <a:off x="467544" y="-34920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644179" y="-531440"/>
            <a:ext cx="97334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err="1" smtClean="0">
                <a:ea typeface="ＭＳ Ｐゴシック" charset="-128"/>
                <a:cs typeface="Times New Roman" panose="02020603050405020304" pitchFamily="18" charset="0"/>
              </a:rPr>
              <a:t>i</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sp>
        <p:nvSpPr>
          <p:cNvPr id="169" name="正方形/長方形 168"/>
          <p:cNvSpPr/>
          <p:nvPr/>
        </p:nvSpPr>
        <p:spPr>
          <a:xfrm>
            <a:off x="-180528" y="-162108"/>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1833546"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093686" y="760885"/>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2" name="正方形/長方形 1"/>
          <p:cNvSpPr/>
          <p:nvPr/>
        </p:nvSpPr>
        <p:spPr bwMode="auto">
          <a:xfrm>
            <a:off x="4281819" y="1115259"/>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131840" y="1115259"/>
            <a:ext cx="1625943" cy="297517"/>
          </a:xfrm>
          <a:prstGeom prst="rect">
            <a:avLst/>
          </a:prstGeom>
          <a:noFill/>
        </p:spPr>
        <p:txBody>
          <a:bodyPr wrap="square">
            <a:spAutoFit/>
          </a:bodyPr>
          <a:lstStyle/>
          <a:p>
            <a:pPr lvl="0">
              <a:lnSpc>
                <a:spcPts val="1600"/>
              </a:lnSpc>
            </a:pPr>
            <a:r>
              <a:rPr lang="en-US" altLang="ja-JP" sz="1600" dirty="0" smtClean="0">
                <a:latin typeface="+mj-lt"/>
              </a:rPr>
              <a:t>Peering </a:t>
            </a:r>
            <a:r>
              <a:rPr lang="en-US" altLang="ja-JP" sz="1600" dirty="0" smtClean="0">
                <a:latin typeface="+mj-lt"/>
              </a:rPr>
              <a:t>Request</a:t>
            </a:r>
            <a:endParaRPr lang="en-US" altLang="ja-JP" sz="1600" dirty="0" smtClean="0">
              <a:solidFill>
                <a:srgbClr val="FF0000"/>
              </a:solidFill>
              <a:latin typeface="+mj-lt"/>
            </a:endParaRPr>
          </a:p>
        </p:txBody>
      </p:sp>
      <p:cxnSp>
        <p:nvCxnSpPr>
          <p:cNvPr id="37" name="直線矢印コネクタ 36"/>
          <p:cNvCxnSpPr/>
          <p:nvPr/>
        </p:nvCxnSpPr>
        <p:spPr bwMode="auto">
          <a:xfrm flipH="1">
            <a:off x="6875264" y="2258869"/>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0" name="直線矢印コネクタ 39"/>
          <p:cNvCxnSpPr/>
          <p:nvPr/>
        </p:nvCxnSpPr>
        <p:spPr bwMode="auto">
          <a:xfrm>
            <a:off x="502556" y="285293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cxnSp>
        <p:nvCxnSpPr>
          <p:cNvPr id="41" name="直線矢印コネクタ 40"/>
          <p:cNvCxnSpPr/>
          <p:nvPr/>
        </p:nvCxnSpPr>
        <p:spPr bwMode="auto">
          <a:xfrm flipH="1">
            <a:off x="538560" y="6127094"/>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47" name="正方形/長方形 46"/>
          <p:cNvSpPr/>
          <p:nvPr/>
        </p:nvSpPr>
        <p:spPr bwMode="auto">
          <a:xfrm>
            <a:off x="2966735" y="1988840"/>
            <a:ext cx="88797" cy="28997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48" name="正方形/長方形 47"/>
          <p:cNvSpPr/>
          <p:nvPr/>
        </p:nvSpPr>
        <p:spPr>
          <a:xfrm>
            <a:off x="1835696" y="1990194"/>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err="1" smtClean="0">
                <a:latin typeface="+mj-ea"/>
                <a:ea typeface="+mj-ea"/>
              </a:rPr>
              <a:t>i</a:t>
            </a:r>
            <a:r>
              <a:rPr lang="en-US" altLang="ja-JP" sz="1600" dirty="0" smtClean="0">
                <a:latin typeface="+mj-ea"/>
                <a:ea typeface="+mj-ea"/>
              </a:rPr>
              <a:t>)</a:t>
            </a:r>
            <a:endParaRPr lang="en-US" altLang="ja-JP" sz="1600" dirty="0">
              <a:latin typeface="+mj-ea"/>
              <a:ea typeface="+mj-ea"/>
            </a:endParaRPr>
          </a:p>
        </p:txBody>
      </p:sp>
      <p:cxnSp>
        <p:nvCxnSpPr>
          <p:cNvPr id="53" name="直線矢印コネクタ 52"/>
          <p:cNvCxnSpPr/>
          <p:nvPr/>
        </p:nvCxnSpPr>
        <p:spPr bwMode="auto">
          <a:xfrm>
            <a:off x="4353826" y="7444724"/>
            <a:ext cx="489869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98" name="直線コネクタ 97"/>
          <p:cNvCxnSpPr/>
          <p:nvPr/>
        </p:nvCxnSpPr>
        <p:spPr bwMode="auto">
          <a:xfrm>
            <a:off x="9252520" y="188640"/>
            <a:ext cx="0" cy="8566556"/>
          </a:xfrm>
          <a:prstGeom prst="line">
            <a:avLst/>
          </a:prstGeom>
          <a:solidFill>
            <a:schemeClr val="accent1"/>
          </a:solidFill>
          <a:ln w="57150" cap="flat" cmpd="sng" algn="ctr">
            <a:solidFill>
              <a:schemeClr val="tx1"/>
            </a:solidFill>
            <a:prstDash val="solid"/>
            <a:round/>
            <a:headEnd type="none" w="sm" len="sm"/>
            <a:tailEnd type="none" w="sm" len="sm"/>
          </a:ln>
          <a:effectLst/>
        </p:spPr>
      </p:cxnSp>
      <p:sp>
        <p:nvSpPr>
          <p:cNvPr id="101" name="正方形/長方形 100"/>
          <p:cNvSpPr/>
          <p:nvPr/>
        </p:nvSpPr>
        <p:spPr>
          <a:xfrm>
            <a:off x="8736994" y="-531440"/>
            <a:ext cx="1082348" cy="646331"/>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k</a:t>
            </a:r>
            <a:r>
              <a:rPr lang="en-US" altLang="ja-JP" sz="1800" b="1" dirty="0" smtClean="0">
                <a:ea typeface="ＭＳ Ｐゴシック" charset="-128"/>
                <a:cs typeface="Times New Roman" panose="02020603050405020304" pitchFamily="18" charset="0"/>
              </a:rPr>
              <a:t>  R-PD</a:t>
            </a:r>
          </a:p>
          <a:p>
            <a:pPr algn="ctr"/>
            <a:r>
              <a:rPr lang="en-US" altLang="ja-JP" sz="1800" dirty="0" smtClean="0">
                <a:ea typeface="ＭＳ Ｐゴシック" charset="-128"/>
                <a:cs typeface="Times New Roman" panose="02020603050405020304" pitchFamily="18" charset="0"/>
              </a:rPr>
              <a:t>MAC</a:t>
            </a:r>
            <a:endParaRPr lang="ja-JP" altLang="en-US" sz="1800" dirty="0">
              <a:cs typeface="Times New Roman" panose="02020603050405020304" pitchFamily="18" charset="0"/>
            </a:endParaRPr>
          </a:p>
        </p:txBody>
      </p:sp>
      <p:sp>
        <p:nvSpPr>
          <p:cNvPr id="102" name="正方形/長方形 101"/>
          <p:cNvSpPr/>
          <p:nvPr/>
        </p:nvSpPr>
        <p:spPr bwMode="auto">
          <a:xfrm>
            <a:off x="4281818" y="516041"/>
            <a:ext cx="113856" cy="15534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08" name="正方形/長方形 107"/>
          <p:cNvSpPr/>
          <p:nvPr/>
        </p:nvSpPr>
        <p:spPr>
          <a:xfrm>
            <a:off x="3004388" y="423714"/>
            <a:ext cx="1969978" cy="297517"/>
          </a:xfrm>
          <a:prstGeom prst="rect">
            <a:avLst/>
          </a:prstGeom>
          <a:noFill/>
        </p:spPr>
        <p:txBody>
          <a:bodyPr wrap="square">
            <a:spAutoFit/>
          </a:bodyPr>
          <a:lstStyle/>
          <a:p>
            <a:pPr lvl="0">
              <a:lnSpc>
                <a:spcPts val="1600"/>
              </a:lnSpc>
            </a:pPr>
            <a:r>
              <a:rPr lang="en-US" altLang="ja-JP" sz="1600" dirty="0" err="1" smtClean="0">
                <a:latin typeface="+mj-ea"/>
                <a:ea typeface="+mj-ea"/>
              </a:rPr>
              <a:t>PEER_REQ.request</a:t>
            </a:r>
            <a:r>
              <a:rPr lang="en-US" altLang="ja-JP" sz="1600" dirty="0" smtClean="0">
                <a:latin typeface="+mj-ea"/>
                <a:ea typeface="+mj-ea"/>
              </a:rPr>
              <a:t>.</a:t>
            </a:r>
          </a:p>
        </p:txBody>
      </p:sp>
      <p:cxnSp>
        <p:nvCxnSpPr>
          <p:cNvPr id="109" name="直線矢印コネクタ 108"/>
          <p:cNvCxnSpPr/>
          <p:nvPr/>
        </p:nvCxnSpPr>
        <p:spPr bwMode="auto">
          <a:xfrm flipH="1">
            <a:off x="4283968" y="1484784"/>
            <a:ext cx="499716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0" name="正方形/長方形 109"/>
          <p:cNvSpPr/>
          <p:nvPr/>
        </p:nvSpPr>
        <p:spPr>
          <a:xfrm>
            <a:off x="4554938" y="1567438"/>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j</a:t>
            </a:r>
            <a:r>
              <a:rPr lang="en-US" altLang="ja-JP" sz="1600" dirty="0" smtClean="0">
                <a:latin typeface="+mj-ea"/>
                <a:ea typeface="+mj-ea"/>
              </a:rPr>
              <a:t>)</a:t>
            </a:r>
            <a:endParaRPr lang="en-US" altLang="ja-JP" sz="1600" dirty="0">
              <a:latin typeface="+mj-ea"/>
              <a:ea typeface="+mj-ea"/>
            </a:endParaRPr>
          </a:p>
        </p:txBody>
      </p:sp>
      <p:sp>
        <p:nvSpPr>
          <p:cNvPr id="111" name="正方形/長方形 110"/>
          <p:cNvSpPr/>
          <p:nvPr/>
        </p:nvSpPr>
        <p:spPr>
          <a:xfrm>
            <a:off x="5058994" y="2288099"/>
            <a:ext cx="1961278" cy="502702"/>
          </a:xfrm>
          <a:prstGeom prst="rect">
            <a:avLst/>
          </a:prstGeom>
          <a:noFill/>
        </p:spPr>
        <p:txBody>
          <a:bodyPr wrap="square">
            <a:spAutoFit/>
          </a:bodyPr>
          <a:lstStyle/>
          <a:p>
            <a:pPr lvl="0">
              <a:lnSpc>
                <a:spcPts val="1600"/>
              </a:lnSpc>
            </a:pPr>
            <a:r>
              <a:rPr lang="en-US" altLang="ja-JP" sz="1600" dirty="0" smtClean="0">
                <a:latin typeface="+mj-ea"/>
                <a:ea typeface="+mj-ea"/>
              </a:rPr>
              <a:t>ACK with random back-off (#</a:t>
            </a:r>
            <a:r>
              <a:rPr lang="en-US" altLang="ja-JP" sz="1600" i="1" dirty="0" smtClean="0">
                <a:latin typeface="+mj-ea"/>
                <a:ea typeface="+mj-ea"/>
              </a:rPr>
              <a:t>k</a:t>
            </a:r>
            <a:r>
              <a:rPr lang="en-US" altLang="ja-JP" sz="1600" dirty="0" smtClean="0">
                <a:latin typeface="+mj-ea"/>
                <a:ea typeface="+mj-ea"/>
              </a:rPr>
              <a:t>)</a:t>
            </a:r>
            <a:endParaRPr lang="en-US" altLang="ja-JP" sz="1600" dirty="0">
              <a:latin typeface="+mj-ea"/>
              <a:ea typeface="+mj-ea"/>
            </a:endParaRPr>
          </a:p>
        </p:txBody>
      </p:sp>
      <p:cxnSp>
        <p:nvCxnSpPr>
          <p:cNvPr id="112" name="直線矢印コネクタ 111"/>
          <p:cNvCxnSpPr/>
          <p:nvPr/>
        </p:nvCxnSpPr>
        <p:spPr bwMode="auto">
          <a:xfrm>
            <a:off x="4355976" y="2780928"/>
            <a:ext cx="489654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13" name="正方形/長方形 112"/>
          <p:cNvSpPr/>
          <p:nvPr/>
        </p:nvSpPr>
        <p:spPr bwMode="auto">
          <a:xfrm>
            <a:off x="8100392" y="1988840"/>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5" name="正方形/長方形 114"/>
          <p:cNvSpPr/>
          <p:nvPr/>
        </p:nvSpPr>
        <p:spPr>
          <a:xfrm>
            <a:off x="6802098" y="1939286"/>
            <a:ext cx="2071401" cy="348813"/>
          </a:xfrm>
          <a:prstGeom prst="rect">
            <a:avLst/>
          </a:prstGeom>
        </p:spPr>
        <p:txBody>
          <a:bodyPr wrap="none">
            <a:spAutoFit/>
          </a:bodyPr>
          <a:lstStyle/>
          <a:p>
            <a:pPr lvl="0">
              <a:lnSpc>
                <a:spcPts val="2000"/>
              </a:lnSpc>
            </a:pPr>
            <a:r>
              <a:rPr lang="en-US" altLang="ja-JP" sz="1600" dirty="0" err="1" smtClean="0">
                <a:latin typeface="+mj-ea"/>
                <a:ea typeface="+mj-ea"/>
              </a:rPr>
              <a:t>PEER_REQ.indication</a:t>
            </a:r>
            <a:endParaRPr lang="en-US" altLang="ja-JP" sz="1600" dirty="0">
              <a:latin typeface="+mj-ea"/>
              <a:ea typeface="+mj-ea"/>
            </a:endParaRPr>
          </a:p>
        </p:txBody>
      </p:sp>
      <p:sp>
        <p:nvSpPr>
          <p:cNvPr id="117" name="正方形/長方形 116"/>
          <p:cNvSpPr/>
          <p:nvPr/>
        </p:nvSpPr>
        <p:spPr bwMode="auto">
          <a:xfrm>
            <a:off x="1755293" y="2648139"/>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18" name="正方形/長方形 117"/>
          <p:cNvSpPr/>
          <p:nvPr/>
        </p:nvSpPr>
        <p:spPr>
          <a:xfrm>
            <a:off x="538560" y="2576131"/>
            <a:ext cx="2071401" cy="348813"/>
          </a:xfrm>
          <a:prstGeom prst="rect">
            <a:avLst/>
          </a:prstGeom>
        </p:spPr>
        <p:txBody>
          <a:bodyPr wrap="none">
            <a:spAutoFit/>
          </a:bodyPr>
          <a:lstStyle/>
          <a:p>
            <a:pPr lvl="0">
              <a:lnSpc>
                <a:spcPts val="2000"/>
              </a:lnSpc>
            </a:pPr>
            <a:r>
              <a:rPr lang="en-US" altLang="ja-JP" sz="1600" dirty="0" err="1" smtClean="0">
                <a:latin typeface="+mj-ea"/>
                <a:ea typeface="+mj-ea"/>
              </a:rPr>
              <a:t>PEER_REQ.indication</a:t>
            </a:r>
            <a:endParaRPr lang="en-US" altLang="ja-JP" sz="1600" dirty="0">
              <a:latin typeface="+mj-ea"/>
              <a:ea typeface="+mj-ea"/>
            </a:endParaRPr>
          </a:p>
        </p:txBody>
      </p:sp>
      <p:sp>
        <p:nvSpPr>
          <p:cNvPr id="119" name="正方形/長方形 118"/>
          <p:cNvSpPr/>
          <p:nvPr/>
        </p:nvSpPr>
        <p:spPr bwMode="auto">
          <a:xfrm>
            <a:off x="104393" y="3982685"/>
            <a:ext cx="9306780" cy="58157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正方形/長方形 10"/>
          <p:cNvSpPr/>
          <p:nvPr/>
        </p:nvSpPr>
        <p:spPr>
          <a:xfrm>
            <a:off x="2881861" y="4175997"/>
            <a:ext cx="3619645" cy="338554"/>
          </a:xfrm>
          <a:prstGeom prst="rect">
            <a:avLst/>
          </a:prstGeom>
        </p:spPr>
        <p:txBody>
          <a:bodyPr wrap="none">
            <a:spAutoFit/>
          </a:bodyPr>
          <a:lstStyle/>
          <a:p>
            <a:r>
              <a:rPr lang="en-US" altLang="ja-JP" sz="1600" dirty="0">
                <a:latin typeface="+mj-ea"/>
                <a:ea typeface="+mj-ea"/>
              </a:rPr>
              <a:t>Optional: Authentication &amp; Authorization</a:t>
            </a:r>
            <a:endParaRPr lang="ja-JP" altLang="en-US" sz="1600" dirty="0">
              <a:latin typeface="+mj-ea"/>
              <a:ea typeface="+mj-ea"/>
            </a:endParaRPr>
          </a:p>
        </p:txBody>
      </p:sp>
      <p:sp>
        <p:nvSpPr>
          <p:cNvPr id="121" name="正方形/長方形 120"/>
          <p:cNvSpPr/>
          <p:nvPr/>
        </p:nvSpPr>
        <p:spPr bwMode="auto">
          <a:xfrm>
            <a:off x="1744749" y="5883043"/>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2" name="正方形/長方形 121"/>
          <p:cNvSpPr/>
          <p:nvPr/>
        </p:nvSpPr>
        <p:spPr bwMode="auto">
          <a:xfrm>
            <a:off x="8100392" y="4833156"/>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23" name="正方形/長方形 122"/>
          <p:cNvSpPr/>
          <p:nvPr/>
        </p:nvSpPr>
        <p:spPr>
          <a:xfrm>
            <a:off x="516563" y="5688505"/>
            <a:ext cx="1967205" cy="332783"/>
          </a:xfrm>
          <a:prstGeom prst="rect">
            <a:avLst/>
          </a:prstGeom>
        </p:spPr>
        <p:txBody>
          <a:bodyPr wrap="none">
            <a:spAutoFit/>
          </a:bodyPr>
          <a:lstStyle/>
          <a:p>
            <a:pPr>
              <a:lnSpc>
                <a:spcPts val="2000"/>
              </a:lnSpc>
            </a:pPr>
            <a:r>
              <a:rPr lang="en-US" altLang="ja-JP" sz="1600" dirty="0" err="1">
                <a:latin typeface="+mj-ea"/>
                <a:ea typeface="+mj-ea"/>
              </a:rPr>
              <a:t>PEER_REQ.response</a:t>
            </a:r>
            <a:endParaRPr lang="en-US" altLang="ja-JP" sz="1600" dirty="0">
              <a:latin typeface="+mj-ea"/>
              <a:ea typeface="+mj-ea"/>
            </a:endParaRPr>
          </a:p>
        </p:txBody>
      </p:sp>
      <p:sp>
        <p:nvSpPr>
          <p:cNvPr id="124" name="正方形/長方形 123"/>
          <p:cNvSpPr/>
          <p:nvPr/>
        </p:nvSpPr>
        <p:spPr>
          <a:xfrm>
            <a:off x="6923175" y="4725144"/>
            <a:ext cx="1967205" cy="332783"/>
          </a:xfrm>
          <a:prstGeom prst="rect">
            <a:avLst/>
          </a:prstGeom>
        </p:spPr>
        <p:txBody>
          <a:bodyPr wrap="none">
            <a:spAutoFit/>
          </a:bodyPr>
          <a:lstStyle/>
          <a:p>
            <a:pPr>
              <a:lnSpc>
                <a:spcPts val="2000"/>
              </a:lnSpc>
            </a:pPr>
            <a:r>
              <a:rPr lang="en-US" altLang="ja-JP" sz="1600" dirty="0" err="1">
                <a:latin typeface="+mj-ea"/>
                <a:ea typeface="+mj-ea"/>
              </a:rPr>
              <a:t>PEER_REQ.response</a:t>
            </a:r>
            <a:endParaRPr lang="en-US" altLang="ja-JP" sz="1600" dirty="0">
              <a:latin typeface="+mj-ea"/>
              <a:ea typeface="+mj-ea"/>
            </a:endParaRPr>
          </a:p>
        </p:txBody>
      </p:sp>
      <p:sp>
        <p:nvSpPr>
          <p:cNvPr id="14" name="正方形/長方形 13"/>
          <p:cNvSpPr/>
          <p:nvPr/>
        </p:nvSpPr>
        <p:spPr>
          <a:xfrm>
            <a:off x="1844090" y="6043346"/>
            <a:ext cx="1651414" cy="338554"/>
          </a:xfrm>
          <a:prstGeom prst="rect">
            <a:avLst/>
          </a:prstGeom>
        </p:spPr>
        <p:txBody>
          <a:bodyPr wrap="none">
            <a:spAutoFit/>
          </a:bodyPr>
          <a:lstStyle/>
          <a:p>
            <a:r>
              <a:rPr lang="en-US" altLang="ja-JP" sz="1600" dirty="0">
                <a:latin typeface="+mj-ea"/>
                <a:ea typeface="+mj-ea"/>
              </a:rPr>
              <a:t>Peering Response</a:t>
            </a:r>
            <a:endParaRPr lang="ja-JP" altLang="en-US" sz="1600" dirty="0">
              <a:latin typeface="+mj-ea"/>
              <a:ea typeface="+mj-ea"/>
            </a:endParaRPr>
          </a:p>
        </p:txBody>
      </p:sp>
      <p:cxnSp>
        <p:nvCxnSpPr>
          <p:cNvPr id="126" name="直線矢印コネクタ 125"/>
          <p:cNvCxnSpPr/>
          <p:nvPr/>
        </p:nvCxnSpPr>
        <p:spPr bwMode="auto">
          <a:xfrm flipH="1">
            <a:off x="1795392" y="6364604"/>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31" name="直線矢印コネクタ 130"/>
          <p:cNvCxnSpPr/>
          <p:nvPr/>
        </p:nvCxnSpPr>
        <p:spPr bwMode="auto">
          <a:xfrm>
            <a:off x="4334062" y="5150775"/>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36" name="正方形/長方形 135"/>
          <p:cNvSpPr/>
          <p:nvPr/>
        </p:nvSpPr>
        <p:spPr>
          <a:xfrm>
            <a:off x="5008818" y="4818638"/>
            <a:ext cx="1651414" cy="338554"/>
          </a:xfrm>
          <a:prstGeom prst="rect">
            <a:avLst/>
          </a:prstGeom>
        </p:spPr>
        <p:txBody>
          <a:bodyPr wrap="none">
            <a:spAutoFit/>
          </a:bodyPr>
          <a:lstStyle/>
          <a:p>
            <a:r>
              <a:rPr lang="en-US" altLang="ja-JP" sz="1600" dirty="0">
                <a:latin typeface="+mj-ea"/>
                <a:ea typeface="+mj-ea"/>
              </a:rPr>
              <a:t>Peering Response</a:t>
            </a:r>
            <a:endParaRPr lang="ja-JP" altLang="en-US" sz="1600" dirty="0">
              <a:latin typeface="+mj-ea"/>
              <a:ea typeface="+mj-ea"/>
            </a:endParaRPr>
          </a:p>
        </p:txBody>
      </p:sp>
      <p:sp>
        <p:nvSpPr>
          <p:cNvPr id="137" name="正方形/長方形 136"/>
          <p:cNvSpPr/>
          <p:nvPr/>
        </p:nvSpPr>
        <p:spPr>
          <a:xfrm>
            <a:off x="7385082" y="7050886"/>
            <a:ext cx="1651414" cy="338554"/>
          </a:xfrm>
          <a:prstGeom prst="rect">
            <a:avLst/>
          </a:prstGeom>
        </p:spPr>
        <p:txBody>
          <a:bodyPr wrap="none">
            <a:spAutoFit/>
          </a:bodyPr>
          <a:lstStyle/>
          <a:p>
            <a:r>
              <a:rPr lang="en-US" altLang="ja-JP" sz="1600" dirty="0">
                <a:latin typeface="+mj-ea"/>
                <a:ea typeface="+mj-ea"/>
              </a:rPr>
              <a:t>Peering Response</a:t>
            </a:r>
            <a:endParaRPr lang="ja-JP" altLang="en-US" sz="1600" dirty="0">
              <a:latin typeface="+mj-ea"/>
              <a:ea typeface="+mj-ea"/>
            </a:endParaRPr>
          </a:p>
        </p:txBody>
      </p:sp>
      <p:cxnSp>
        <p:nvCxnSpPr>
          <p:cNvPr id="138" name="直線矢印コネクタ 137"/>
          <p:cNvCxnSpPr/>
          <p:nvPr/>
        </p:nvCxnSpPr>
        <p:spPr bwMode="auto">
          <a:xfrm flipH="1">
            <a:off x="4328090" y="5466710"/>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45" name="正方形/長方形 144"/>
          <p:cNvSpPr/>
          <p:nvPr/>
        </p:nvSpPr>
        <p:spPr>
          <a:xfrm>
            <a:off x="4557254" y="5157192"/>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49" name="正方形/長方形 148"/>
          <p:cNvSpPr/>
          <p:nvPr/>
        </p:nvSpPr>
        <p:spPr>
          <a:xfrm>
            <a:off x="3420939" y="6364604"/>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sp>
        <p:nvSpPr>
          <p:cNvPr id="176" name="正方形/長方形 175"/>
          <p:cNvSpPr/>
          <p:nvPr/>
        </p:nvSpPr>
        <p:spPr>
          <a:xfrm>
            <a:off x="4777886" y="7516732"/>
            <a:ext cx="615874" cy="338554"/>
          </a:xfrm>
          <a:prstGeom prst="rect">
            <a:avLst/>
          </a:prstGeom>
        </p:spPr>
        <p:txBody>
          <a:bodyPr wrap="none">
            <a:spAutoFit/>
          </a:bodyPr>
          <a:lstStyle/>
          <a:p>
            <a:r>
              <a:rPr lang="en-US" altLang="ja-JP" sz="1600" dirty="0" smtClean="0">
                <a:latin typeface="+mj-ea"/>
                <a:ea typeface="+mj-ea"/>
              </a:rPr>
              <a:t>ACK</a:t>
            </a:r>
            <a:endParaRPr lang="ja-JP" altLang="en-US" sz="1600" dirty="0">
              <a:latin typeface="+mj-ea"/>
              <a:ea typeface="+mj-ea"/>
            </a:endParaRPr>
          </a:p>
        </p:txBody>
      </p:sp>
      <p:cxnSp>
        <p:nvCxnSpPr>
          <p:cNvPr id="177" name="直線矢印コネクタ 176"/>
          <p:cNvCxnSpPr/>
          <p:nvPr/>
        </p:nvCxnSpPr>
        <p:spPr bwMode="auto">
          <a:xfrm>
            <a:off x="1776678" y="6669265"/>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8" name="直線矢印コネクタ 177"/>
          <p:cNvCxnSpPr/>
          <p:nvPr/>
        </p:nvCxnSpPr>
        <p:spPr bwMode="auto">
          <a:xfrm flipH="1">
            <a:off x="4323662" y="7804764"/>
            <a:ext cx="4944698"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179" name="直線矢印コネクタ 178"/>
          <p:cNvCxnSpPr/>
          <p:nvPr/>
        </p:nvCxnSpPr>
        <p:spPr bwMode="auto">
          <a:xfrm>
            <a:off x="3022836" y="5654707"/>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0" name="正方形/長方形 179"/>
          <p:cNvSpPr/>
          <p:nvPr/>
        </p:nvSpPr>
        <p:spPr bwMode="auto">
          <a:xfrm>
            <a:off x="2992419" y="5338297"/>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1" name="正方形/長方形 180"/>
          <p:cNvSpPr/>
          <p:nvPr/>
        </p:nvSpPr>
        <p:spPr>
          <a:xfrm>
            <a:off x="2344943" y="5256457"/>
            <a:ext cx="1899879" cy="332783"/>
          </a:xfrm>
          <a:prstGeom prst="rect">
            <a:avLst/>
          </a:prstGeom>
        </p:spPr>
        <p:txBody>
          <a:bodyPr wrap="none">
            <a:spAutoFit/>
          </a:bodyPr>
          <a:lstStyle/>
          <a:p>
            <a:pPr>
              <a:lnSpc>
                <a:spcPts val="2000"/>
              </a:lnSpc>
            </a:pPr>
            <a:r>
              <a:rPr lang="en-US" altLang="ja-JP" sz="1600" dirty="0" err="1">
                <a:latin typeface="+mj-ea"/>
                <a:ea typeface="+mj-ea"/>
              </a:rPr>
              <a:t>PEER_REQ.confirm</a:t>
            </a:r>
            <a:endParaRPr lang="en-US" altLang="ja-JP" sz="1600" dirty="0">
              <a:latin typeface="+mj-ea"/>
              <a:ea typeface="+mj-ea"/>
            </a:endParaRPr>
          </a:p>
        </p:txBody>
      </p:sp>
      <p:cxnSp>
        <p:nvCxnSpPr>
          <p:cNvPr id="182" name="直線矢印コネクタ 181"/>
          <p:cNvCxnSpPr/>
          <p:nvPr/>
        </p:nvCxnSpPr>
        <p:spPr bwMode="auto">
          <a:xfrm>
            <a:off x="3017645" y="713520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3" name="正方形/長方形 182"/>
          <p:cNvSpPr/>
          <p:nvPr/>
        </p:nvSpPr>
        <p:spPr bwMode="auto">
          <a:xfrm>
            <a:off x="2987228" y="6818796"/>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4" name="正方形/長方形 183"/>
          <p:cNvSpPr/>
          <p:nvPr/>
        </p:nvSpPr>
        <p:spPr>
          <a:xfrm>
            <a:off x="2339752" y="6736956"/>
            <a:ext cx="1899879" cy="332783"/>
          </a:xfrm>
          <a:prstGeom prst="rect">
            <a:avLst/>
          </a:prstGeom>
        </p:spPr>
        <p:txBody>
          <a:bodyPr wrap="none">
            <a:spAutoFit/>
          </a:bodyPr>
          <a:lstStyle/>
          <a:p>
            <a:pPr>
              <a:lnSpc>
                <a:spcPts val="2000"/>
              </a:lnSpc>
            </a:pPr>
            <a:r>
              <a:rPr lang="en-US" altLang="ja-JP" sz="1600" dirty="0" err="1">
                <a:latin typeface="+mj-ea"/>
                <a:ea typeface="+mj-ea"/>
              </a:rPr>
              <a:t>PEER_REQ.confirm</a:t>
            </a:r>
            <a:endParaRPr lang="en-US" altLang="ja-JP" sz="1600" dirty="0">
              <a:latin typeface="+mj-ea"/>
              <a:ea typeface="+mj-ea"/>
            </a:endParaRPr>
          </a:p>
        </p:txBody>
      </p:sp>
      <p:cxnSp>
        <p:nvCxnSpPr>
          <p:cNvPr id="185" name="直線矢印コネクタ 184"/>
          <p:cNvCxnSpPr/>
          <p:nvPr/>
        </p:nvCxnSpPr>
        <p:spPr bwMode="auto">
          <a:xfrm>
            <a:off x="3027834" y="8253536"/>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186" name="正方形/長方形 185"/>
          <p:cNvSpPr/>
          <p:nvPr/>
        </p:nvSpPr>
        <p:spPr bwMode="auto">
          <a:xfrm>
            <a:off x="2997417" y="7937126"/>
            <a:ext cx="88797"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87" name="正方形/長方形 186"/>
          <p:cNvSpPr/>
          <p:nvPr/>
        </p:nvSpPr>
        <p:spPr>
          <a:xfrm>
            <a:off x="2349941" y="7855286"/>
            <a:ext cx="1899879" cy="332783"/>
          </a:xfrm>
          <a:prstGeom prst="rect">
            <a:avLst/>
          </a:prstGeom>
        </p:spPr>
        <p:txBody>
          <a:bodyPr wrap="none">
            <a:spAutoFit/>
          </a:bodyPr>
          <a:lstStyle/>
          <a:p>
            <a:pPr>
              <a:lnSpc>
                <a:spcPts val="2000"/>
              </a:lnSpc>
            </a:pPr>
            <a:r>
              <a:rPr lang="en-US" altLang="ja-JP" sz="1600" dirty="0" err="1">
                <a:latin typeface="+mj-ea"/>
                <a:ea typeface="+mj-ea"/>
              </a:rPr>
              <a:t>PEER_REQ.confirm</a:t>
            </a:r>
            <a:endParaRPr lang="en-US" altLang="ja-JP" sz="1600" dirty="0">
              <a:latin typeface="+mj-ea"/>
              <a:ea typeface="+mj-ea"/>
            </a:endParaRPr>
          </a:p>
        </p:txBody>
      </p:sp>
      <p:sp>
        <p:nvSpPr>
          <p:cNvPr id="188" name="正方形/長方形 187"/>
          <p:cNvSpPr/>
          <p:nvPr/>
        </p:nvSpPr>
        <p:spPr bwMode="auto">
          <a:xfrm>
            <a:off x="38293" y="8469560"/>
            <a:ext cx="9306780" cy="648072"/>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正方形/長方形 188"/>
          <p:cNvSpPr/>
          <p:nvPr/>
        </p:nvSpPr>
        <p:spPr>
          <a:xfrm>
            <a:off x="3492433" y="8655096"/>
            <a:ext cx="1391728" cy="338554"/>
          </a:xfrm>
          <a:prstGeom prst="rect">
            <a:avLst/>
          </a:prstGeom>
        </p:spPr>
        <p:txBody>
          <a:bodyPr wrap="none">
            <a:spAutoFit/>
          </a:bodyPr>
          <a:lstStyle/>
          <a:p>
            <a:r>
              <a:rPr lang="en-US" altLang="ja-JP" sz="1600" dirty="0">
                <a:latin typeface="+mj-ea"/>
                <a:ea typeface="+mj-ea"/>
              </a:rPr>
              <a:t>Establish links</a:t>
            </a:r>
            <a:endParaRPr lang="ja-JP" altLang="en-US" sz="1600" dirty="0">
              <a:latin typeface="+mj-ea"/>
              <a:ea typeface="+mj-ea"/>
            </a:endParaRPr>
          </a:p>
        </p:txBody>
      </p:sp>
      <p:cxnSp>
        <p:nvCxnSpPr>
          <p:cNvPr id="77" name="直線矢印コネクタ 76"/>
          <p:cNvCxnSpPr/>
          <p:nvPr/>
        </p:nvCxnSpPr>
        <p:spPr bwMode="auto">
          <a:xfrm flipH="1">
            <a:off x="4321130" y="3506712"/>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78" name="直線矢印コネクタ 77"/>
          <p:cNvCxnSpPr/>
          <p:nvPr/>
        </p:nvCxnSpPr>
        <p:spPr bwMode="auto">
          <a:xfrm>
            <a:off x="1835696" y="3506712"/>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79" name="正方形/長方形 78"/>
          <p:cNvSpPr/>
          <p:nvPr/>
        </p:nvSpPr>
        <p:spPr bwMode="auto">
          <a:xfrm>
            <a:off x="4283969" y="3140968"/>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80" name="正方形/長方形 79"/>
          <p:cNvSpPr/>
          <p:nvPr/>
        </p:nvSpPr>
        <p:spPr>
          <a:xfrm>
            <a:off x="3251453" y="3140968"/>
            <a:ext cx="3408779" cy="297517"/>
          </a:xfrm>
          <a:prstGeom prst="rect">
            <a:avLst/>
          </a:prstGeom>
          <a:noFill/>
        </p:spPr>
        <p:txBody>
          <a:bodyPr wrap="square">
            <a:spAutoFit/>
          </a:bodyPr>
          <a:lstStyle/>
          <a:p>
            <a:pPr lvl="0">
              <a:lnSpc>
                <a:spcPts val="1600"/>
              </a:lnSpc>
            </a:pPr>
            <a:r>
              <a:rPr lang="en-US" altLang="ja-JP" sz="1600" dirty="0" smtClean="0">
                <a:latin typeface="+mj-lt"/>
              </a:rPr>
              <a:t>Group ACK with peered PD IDs </a:t>
            </a:r>
            <a:endParaRPr lang="en-US" altLang="ja-JP" sz="1600" dirty="0" smtClean="0">
              <a:solidFill>
                <a:srgbClr val="FF0000"/>
              </a:solidFill>
              <a:latin typeface="+mj-lt"/>
            </a:endParaRPr>
          </a:p>
        </p:txBody>
      </p:sp>
      <p:cxnSp>
        <p:nvCxnSpPr>
          <p:cNvPr id="81" name="直線矢印コネクタ 80"/>
          <p:cNvCxnSpPr/>
          <p:nvPr/>
        </p:nvCxnSpPr>
        <p:spPr bwMode="auto">
          <a:xfrm flipH="1">
            <a:off x="4286118" y="3510493"/>
            <a:ext cx="499716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82" name="直線矢印コネクタ 81"/>
          <p:cNvCxnSpPr/>
          <p:nvPr/>
        </p:nvCxnSpPr>
        <p:spPr bwMode="auto">
          <a:xfrm>
            <a:off x="4355976" y="3923764"/>
            <a:ext cx="324036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83" name="正方形/長方形 82"/>
          <p:cNvSpPr/>
          <p:nvPr/>
        </p:nvSpPr>
        <p:spPr>
          <a:xfrm>
            <a:off x="4555930" y="3635539"/>
            <a:ext cx="2226620" cy="297517"/>
          </a:xfrm>
          <a:prstGeom prst="rect">
            <a:avLst/>
          </a:prstGeom>
          <a:noFill/>
        </p:spPr>
        <p:txBody>
          <a:bodyPr wrap="square">
            <a:spAutoFit/>
          </a:bodyPr>
          <a:lstStyle/>
          <a:p>
            <a:pPr lvl="0">
              <a:lnSpc>
                <a:spcPts val="1600"/>
              </a:lnSpc>
            </a:pPr>
            <a:r>
              <a:rPr lang="en-US" altLang="ja-JP" sz="1600" dirty="0" smtClean="0">
                <a:latin typeface="+mj-ea"/>
                <a:ea typeface="+mj-ea"/>
              </a:rPr>
              <a:t>Re-ACK from lost PD</a:t>
            </a:r>
            <a:endParaRPr lang="en-US" altLang="ja-JP" sz="1600" dirty="0">
              <a:latin typeface="+mj-ea"/>
              <a:ea typeface="+mj-ea"/>
            </a:endParaRPr>
          </a:p>
        </p:txBody>
      </p:sp>
      <p:sp>
        <p:nvSpPr>
          <p:cNvPr id="4" name="正方形/長方形 3"/>
          <p:cNvSpPr/>
          <p:nvPr/>
        </p:nvSpPr>
        <p:spPr bwMode="auto">
          <a:xfrm>
            <a:off x="89757" y="3068960"/>
            <a:ext cx="9321416" cy="93610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6" name="正方形/長方形 85"/>
          <p:cNvSpPr/>
          <p:nvPr/>
        </p:nvSpPr>
        <p:spPr>
          <a:xfrm>
            <a:off x="50992" y="3684372"/>
            <a:ext cx="2197121" cy="297517"/>
          </a:xfrm>
          <a:prstGeom prst="rect">
            <a:avLst/>
          </a:prstGeom>
          <a:noFill/>
        </p:spPr>
        <p:txBody>
          <a:bodyPr wrap="square">
            <a:spAutoFit/>
          </a:bodyPr>
          <a:lstStyle/>
          <a:p>
            <a:pPr lvl="0">
              <a:lnSpc>
                <a:spcPts val="1600"/>
              </a:lnSpc>
            </a:pPr>
            <a:r>
              <a:rPr lang="en-US" altLang="ja-JP" sz="1600" dirty="0" smtClean="0">
                <a:solidFill>
                  <a:srgbClr val="FF0000"/>
                </a:solidFill>
                <a:latin typeface="+mj-ea"/>
                <a:ea typeface="+mj-ea"/>
              </a:rPr>
              <a:t>Repeat </a:t>
            </a:r>
            <a:r>
              <a:rPr lang="en-US" altLang="ja-JP" sz="1600" dirty="0" err="1" smtClean="0">
                <a:solidFill>
                  <a:srgbClr val="FF0000"/>
                </a:solidFill>
                <a:latin typeface="+mj-ea"/>
                <a:ea typeface="+mj-ea"/>
              </a:rPr>
              <a:t>upto</a:t>
            </a:r>
            <a:r>
              <a:rPr lang="en-US" altLang="ja-JP" sz="1600" dirty="0" smtClean="0">
                <a:solidFill>
                  <a:srgbClr val="FF0000"/>
                </a:solidFill>
                <a:latin typeface="+mj-ea"/>
                <a:ea typeface="+mj-ea"/>
              </a:rPr>
              <a:t> three times</a:t>
            </a:r>
            <a:endParaRPr lang="en-US" altLang="ja-JP" sz="1600" dirty="0">
              <a:solidFill>
                <a:srgbClr val="FF0000"/>
              </a:solidFill>
              <a:latin typeface="+mj-ea"/>
              <a:ea typeface="+mj-ea"/>
            </a:endParaRPr>
          </a:p>
        </p:txBody>
      </p:sp>
    </p:spTree>
    <p:extLst>
      <p:ext uri="{BB962C8B-B14F-4D97-AF65-F5344CB8AC3E}">
        <p14:creationId xmlns:p14="http://schemas.microsoft.com/office/powerpoint/2010/main" val="913801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5</a:t>
            </a:fld>
            <a:endParaRPr lang="en-US" altLang="ko-KR"/>
          </a:p>
        </p:txBody>
      </p:sp>
      <p:sp>
        <p:nvSpPr>
          <p:cNvPr id="6" name="テキスト ボックス 5"/>
          <p:cNvSpPr txBox="1"/>
          <p:nvPr/>
        </p:nvSpPr>
        <p:spPr>
          <a:xfrm>
            <a:off x="2411760" y="2843052"/>
            <a:ext cx="4480714"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Many-to-many 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3597726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p:txBody>
          <a:bodyPr/>
          <a:lstStyle/>
          <a:p>
            <a:pPr>
              <a:defRPr/>
            </a:pPr>
            <a:r>
              <a:rPr lang="en-US" altLang="ko-KR" smtClean="0"/>
              <a:t>&lt;TG8 Group&gt;</a:t>
            </a:r>
            <a:endParaRPr lang="en-US" altLang="ko-KR"/>
          </a:p>
        </p:txBody>
      </p:sp>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6</a:t>
            </a:fld>
            <a:endParaRPr lang="en-US" altLang="ko-KR"/>
          </a:p>
        </p:txBody>
      </p:sp>
      <p:grpSp>
        <p:nvGrpSpPr>
          <p:cNvPr id="52" name="グループ化 51"/>
          <p:cNvGrpSpPr/>
          <p:nvPr/>
        </p:nvGrpSpPr>
        <p:grpSpPr>
          <a:xfrm>
            <a:off x="2480927" y="620688"/>
            <a:ext cx="4697113" cy="5884707"/>
            <a:chOff x="2480927" y="292901"/>
            <a:chExt cx="4697113" cy="5884707"/>
          </a:xfrm>
        </p:grpSpPr>
        <p:sp>
          <p:nvSpPr>
            <p:cNvPr id="5" name="角丸四角形 4"/>
            <p:cNvSpPr/>
            <p:nvPr/>
          </p:nvSpPr>
          <p:spPr bwMode="auto">
            <a:xfrm>
              <a:off x="3138295" y="959777"/>
              <a:ext cx="2874505"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 name="テキスト ボックス 5"/>
            <p:cNvSpPr txBox="1"/>
            <p:nvPr/>
          </p:nvSpPr>
          <p:spPr>
            <a:xfrm>
              <a:off x="3172085" y="1005794"/>
              <a:ext cx="2768707" cy="307777"/>
            </a:xfrm>
            <a:prstGeom prst="rect">
              <a:avLst/>
            </a:prstGeom>
            <a:noFill/>
          </p:spPr>
          <p:txBody>
            <a:bodyPr wrap="none" rtlCol="0">
              <a:spAutoFit/>
            </a:bodyPr>
            <a:lstStyle/>
            <a:p>
              <a:r>
                <a:rPr kumimoji="1" lang="en-US" altLang="ja-JP" sz="1400" dirty="0" smtClean="0">
                  <a:latin typeface="+mj-ea"/>
                  <a:ea typeface="+mj-ea"/>
                </a:rPr>
                <a:t>I-PD performs one-to-(N-1) peering</a:t>
              </a:r>
              <a:endParaRPr kumimoji="1" lang="ja-JP" altLang="en-US" sz="1400" dirty="0">
                <a:latin typeface="+mj-ea"/>
                <a:ea typeface="+mj-ea"/>
              </a:endParaRPr>
            </a:p>
          </p:txBody>
        </p:sp>
        <p:sp>
          <p:nvSpPr>
            <p:cNvPr id="7" name="角丸四角形 6"/>
            <p:cNvSpPr/>
            <p:nvPr/>
          </p:nvSpPr>
          <p:spPr bwMode="auto">
            <a:xfrm>
              <a:off x="2894691" y="1582113"/>
              <a:ext cx="3339377" cy="56923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2947591" y="1628131"/>
              <a:ext cx="3233579" cy="523220"/>
            </a:xfrm>
            <a:prstGeom prst="rect">
              <a:avLst/>
            </a:prstGeom>
            <a:noFill/>
          </p:spPr>
          <p:txBody>
            <a:bodyPr wrap="none" rtlCol="0">
              <a:spAutoFit/>
            </a:bodyPr>
            <a:lstStyle/>
            <a:p>
              <a:pPr algn="ctr"/>
              <a:r>
                <a:rPr kumimoji="1" lang="en-US" altLang="ja-JP" sz="1400" dirty="0" smtClean="0">
                  <a:latin typeface="+mj-ea"/>
                  <a:ea typeface="+mj-ea"/>
                </a:rPr>
                <a:t>I-PD multicasts peered PDs list to N</a:t>
              </a:r>
              <a:r>
                <a:rPr kumimoji="1" lang="en-US" altLang="ja-JP" dirty="0" smtClean="0">
                  <a:latin typeface="+mj-ea"/>
                  <a:ea typeface="+mj-ea"/>
                </a:rPr>
                <a:t>1</a:t>
              </a:r>
              <a:r>
                <a:rPr kumimoji="1" lang="en-US" altLang="ja-JP" sz="1400" dirty="0" smtClean="0">
                  <a:latin typeface="+mj-ea"/>
                  <a:ea typeface="+mj-ea"/>
                </a:rPr>
                <a:t> PDs</a:t>
              </a:r>
            </a:p>
            <a:p>
              <a:pPr algn="ctr"/>
              <a:r>
                <a:rPr kumimoji="1" lang="en-US" altLang="ja-JP" sz="1400" dirty="0" smtClean="0">
                  <a:latin typeface="+mj-ea"/>
                  <a:ea typeface="+mj-ea"/>
                </a:rPr>
                <a:t>N</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Times New Roman"/>
                  <a:ea typeface="+mj-ea"/>
                  <a:cs typeface="Times New Roman"/>
                </a:rPr>
                <a:t>≤ (N-1)</a:t>
              </a:r>
              <a:endParaRPr kumimoji="1" lang="ja-JP" altLang="en-US" sz="1400" dirty="0">
                <a:latin typeface="+mj-ea"/>
                <a:ea typeface="+mj-ea"/>
              </a:endParaRPr>
            </a:p>
          </p:txBody>
        </p:sp>
        <p:sp>
          <p:nvSpPr>
            <p:cNvPr id="9" name="角丸四角形 8"/>
            <p:cNvSpPr/>
            <p:nvPr/>
          </p:nvSpPr>
          <p:spPr bwMode="auto">
            <a:xfrm>
              <a:off x="2771800" y="3356992"/>
              <a:ext cx="3744416"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2805590" y="3403009"/>
              <a:ext cx="3599062" cy="307777"/>
            </a:xfrm>
            <a:prstGeom prst="rect">
              <a:avLst/>
            </a:prstGeom>
            <a:noFill/>
          </p:spPr>
          <p:txBody>
            <a:bodyPr wrap="none" rtlCol="0">
              <a:spAutoFit/>
            </a:bodyPr>
            <a:lstStyle/>
            <a:p>
              <a:r>
                <a:rPr kumimoji="1" lang="en-US" altLang="ja-JP" sz="1400" dirty="0" smtClean="0">
                  <a:latin typeface="+mj-ea"/>
                  <a:ea typeface="+mj-ea"/>
                </a:rPr>
                <a:t>Next PD in the list performs </a:t>
              </a:r>
              <a:r>
                <a:rPr kumimoji="1" lang="en-US" altLang="ja-JP" sz="1400" dirty="0" smtClean="0">
                  <a:latin typeface="+mj-ea"/>
                  <a:ea typeface="+mj-ea"/>
                </a:rPr>
                <a:t>one-to-N</a:t>
              </a:r>
              <a:r>
                <a:rPr kumimoji="1" lang="en-US" altLang="ja-JP" i="1" dirty="0" smtClean="0">
                  <a:latin typeface="+mj-ea"/>
                  <a:ea typeface="+mj-ea"/>
                </a:rPr>
                <a:t>i</a:t>
              </a:r>
              <a:r>
                <a:rPr kumimoji="1" lang="en-US" altLang="ja-JP" sz="1400" dirty="0" smtClean="0">
                  <a:latin typeface="+mj-ea"/>
                  <a:ea typeface="+mj-ea"/>
                </a:rPr>
                <a:t> </a:t>
              </a:r>
              <a:r>
                <a:rPr kumimoji="1" lang="en-US" altLang="ja-JP" sz="1400" dirty="0" smtClean="0">
                  <a:latin typeface="+mj-ea"/>
                  <a:ea typeface="+mj-ea"/>
                </a:rPr>
                <a:t>peering</a:t>
              </a:r>
              <a:endParaRPr kumimoji="1" lang="ja-JP" altLang="en-US" sz="1400" dirty="0">
                <a:latin typeface="+mj-ea"/>
                <a:ea typeface="+mj-ea"/>
              </a:endParaRPr>
            </a:p>
          </p:txBody>
        </p:sp>
        <p:sp>
          <p:nvSpPr>
            <p:cNvPr id="11" name="角丸四角形 10"/>
            <p:cNvSpPr/>
            <p:nvPr/>
          </p:nvSpPr>
          <p:spPr bwMode="auto">
            <a:xfrm>
              <a:off x="2624901" y="3997094"/>
              <a:ext cx="3960440" cy="569237"/>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2480927" y="4043112"/>
              <a:ext cx="4203395" cy="523220"/>
            </a:xfrm>
            <a:prstGeom prst="rect">
              <a:avLst/>
            </a:prstGeom>
            <a:noFill/>
          </p:spPr>
          <p:txBody>
            <a:bodyPr wrap="none" rtlCol="0">
              <a:spAutoFit/>
            </a:bodyPr>
            <a:lstStyle/>
            <a:p>
              <a:pPr algn="ctr"/>
              <a:r>
                <a:rPr kumimoji="1" lang="en-US" altLang="ja-JP" sz="1400" dirty="0" smtClean="0">
                  <a:latin typeface="+mj-ea"/>
                  <a:ea typeface="+mj-ea"/>
                </a:rPr>
                <a:t>The PD multicasts updated peered PDs list to </a:t>
              </a:r>
              <a:r>
                <a:rPr kumimoji="1" lang="en-US" altLang="ja-JP" sz="1400" dirty="0" smtClean="0">
                  <a:latin typeface="+mj-ea"/>
                  <a:ea typeface="+mj-ea"/>
                </a:rPr>
                <a:t>N</a:t>
              </a:r>
              <a:r>
                <a:rPr kumimoji="1" lang="en-US" altLang="ja-JP" i="1" dirty="0" smtClean="0">
                  <a:latin typeface="+mj-ea"/>
                  <a:ea typeface="+mj-ea"/>
                </a:rPr>
                <a:t>i</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mj-ea"/>
                  <a:ea typeface="+mj-ea"/>
                </a:rPr>
                <a:t>PDs</a:t>
              </a:r>
            </a:p>
            <a:p>
              <a:pPr algn="ctr"/>
              <a:r>
                <a:rPr kumimoji="1" lang="en-US" altLang="ja-JP" sz="1400" dirty="0" smtClean="0">
                  <a:latin typeface="+mj-ea"/>
                  <a:ea typeface="+mj-ea"/>
                </a:rPr>
                <a:t>N</a:t>
              </a:r>
              <a:r>
                <a:rPr kumimoji="1" lang="en-US" altLang="ja-JP" i="1" dirty="0" smtClean="0">
                  <a:latin typeface="+mj-ea"/>
                  <a:ea typeface="+mj-ea"/>
                </a:rPr>
                <a:t>i</a:t>
              </a:r>
              <a:r>
                <a:rPr kumimoji="1" lang="en-US" altLang="ja-JP" dirty="0" smtClean="0">
                  <a:latin typeface="+mj-ea"/>
                  <a:ea typeface="+mj-ea"/>
                </a:rPr>
                <a:t>+1</a:t>
              </a:r>
              <a:r>
                <a:rPr kumimoji="1" lang="en-US" altLang="ja-JP" sz="1400" dirty="0" smtClean="0">
                  <a:latin typeface="+mj-ea"/>
                  <a:ea typeface="+mj-ea"/>
                </a:rPr>
                <a:t> </a:t>
              </a:r>
              <a:r>
                <a:rPr kumimoji="1" lang="en-US" altLang="ja-JP" sz="1400" dirty="0" smtClean="0">
                  <a:latin typeface="Times New Roman"/>
                  <a:ea typeface="+mj-ea"/>
                  <a:cs typeface="Times New Roman"/>
                </a:rPr>
                <a:t>≤ N</a:t>
              </a:r>
              <a:r>
                <a:rPr kumimoji="1" lang="en-US" altLang="ja-JP" i="1" dirty="0" smtClean="0">
                  <a:latin typeface="Times New Roman"/>
                  <a:ea typeface="+mj-ea"/>
                  <a:cs typeface="Times New Roman"/>
                </a:rPr>
                <a:t>i</a:t>
              </a:r>
              <a:endParaRPr kumimoji="1" lang="ja-JP" altLang="en-US" i="1" dirty="0">
                <a:latin typeface="+mj-ea"/>
                <a:ea typeface="+mj-ea"/>
              </a:endParaRPr>
            </a:p>
          </p:txBody>
        </p:sp>
        <p:grpSp>
          <p:nvGrpSpPr>
            <p:cNvPr id="26" name="グループ化 25"/>
            <p:cNvGrpSpPr/>
            <p:nvPr/>
          </p:nvGrpSpPr>
          <p:grpSpPr>
            <a:xfrm>
              <a:off x="3304240" y="4788856"/>
              <a:ext cx="2520280" cy="720080"/>
              <a:chOff x="3419872" y="4653136"/>
              <a:chExt cx="2520280" cy="720080"/>
            </a:xfrm>
          </p:grpSpPr>
          <p:sp>
            <p:nvSpPr>
              <p:cNvPr id="13" name="ひし形 12"/>
              <p:cNvSpPr/>
              <p:nvPr/>
            </p:nvSpPr>
            <p:spPr bwMode="auto">
              <a:xfrm>
                <a:off x="3419872" y="4653136"/>
                <a:ext cx="2520280" cy="720080"/>
              </a:xfrm>
              <a:prstGeom prst="diamon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3908807" y="4797152"/>
                <a:ext cx="1622560" cy="451406"/>
              </a:xfrm>
              <a:prstGeom prst="rect">
                <a:avLst/>
              </a:prstGeom>
              <a:noFill/>
            </p:spPr>
            <p:txBody>
              <a:bodyPr wrap="none" rtlCol="0">
                <a:spAutoFit/>
              </a:bodyPr>
              <a:lstStyle/>
              <a:p>
                <a:pPr algn="ctr">
                  <a:lnSpc>
                    <a:spcPts val="1400"/>
                  </a:lnSpc>
                </a:pPr>
                <a:r>
                  <a:rPr kumimoji="1" lang="en-US" altLang="ja-JP" sz="1400" dirty="0" smtClean="0">
                    <a:latin typeface="+mj-ea"/>
                    <a:ea typeface="+mj-ea"/>
                  </a:rPr>
                  <a:t>Last PD in the</a:t>
                </a:r>
              </a:p>
              <a:p>
                <a:pPr algn="ctr">
                  <a:lnSpc>
                    <a:spcPts val="1400"/>
                  </a:lnSpc>
                </a:pPr>
                <a:r>
                  <a:rPr kumimoji="1" lang="en-US" altLang="ja-JP" sz="1400" dirty="0" smtClean="0">
                    <a:latin typeface="+mj-ea"/>
                    <a:ea typeface="+mj-ea"/>
                  </a:rPr>
                  <a:t>updated peered list?</a:t>
                </a:r>
                <a:endParaRPr kumimoji="1" lang="ja-JP" altLang="en-US" sz="1400" dirty="0">
                  <a:latin typeface="+mj-ea"/>
                  <a:ea typeface="+mj-ea"/>
                </a:endParaRPr>
              </a:p>
            </p:txBody>
          </p:sp>
        </p:grpSp>
        <p:sp>
          <p:nvSpPr>
            <p:cNvPr id="15" name="角丸四角形 14"/>
            <p:cNvSpPr/>
            <p:nvPr/>
          </p:nvSpPr>
          <p:spPr bwMode="auto">
            <a:xfrm>
              <a:off x="4067944" y="2381116"/>
              <a:ext cx="927720"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正方形/長方形 15"/>
            <p:cNvSpPr/>
            <p:nvPr/>
          </p:nvSpPr>
          <p:spPr>
            <a:xfrm>
              <a:off x="4314557" y="2427133"/>
              <a:ext cx="514885" cy="307777"/>
            </a:xfrm>
            <a:prstGeom prst="rect">
              <a:avLst/>
            </a:prstGeom>
          </p:spPr>
          <p:txBody>
            <a:bodyPr wrap="none">
              <a:spAutoFit/>
            </a:bodyPr>
            <a:lstStyle/>
            <a:p>
              <a:r>
                <a:rPr kumimoji="1" lang="en-US" altLang="ja-JP" sz="1400" i="1" dirty="0" err="1" smtClean="0">
                  <a:latin typeface="+mj-ea"/>
                </a:rPr>
                <a:t>i</a:t>
              </a:r>
              <a:r>
                <a:rPr kumimoji="1" lang="en-US" altLang="ja-JP" sz="1400" dirty="0" smtClean="0">
                  <a:latin typeface="+mj-ea"/>
                </a:rPr>
                <a:t> = 1</a:t>
              </a:r>
              <a:endParaRPr lang="ja-JP" altLang="en-US" sz="1400" dirty="0"/>
            </a:p>
          </p:txBody>
        </p:sp>
        <p:cxnSp>
          <p:nvCxnSpPr>
            <p:cNvPr id="22" name="直線矢印コネクタ 21"/>
            <p:cNvCxnSpPr/>
            <p:nvPr/>
          </p:nvCxnSpPr>
          <p:spPr bwMode="auto">
            <a:xfrm>
              <a:off x="4562475" y="2780928"/>
              <a:ext cx="0" cy="57606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27" name="角丸四角形 26"/>
            <p:cNvSpPr/>
            <p:nvPr/>
          </p:nvSpPr>
          <p:spPr bwMode="auto">
            <a:xfrm>
              <a:off x="5940792" y="2869054"/>
              <a:ext cx="927720" cy="399812"/>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正方形/長方形 27"/>
            <p:cNvSpPr/>
            <p:nvPr/>
          </p:nvSpPr>
          <p:spPr>
            <a:xfrm>
              <a:off x="6012160" y="2915071"/>
              <a:ext cx="755335" cy="307777"/>
            </a:xfrm>
            <a:prstGeom prst="rect">
              <a:avLst/>
            </a:prstGeom>
          </p:spPr>
          <p:txBody>
            <a:bodyPr wrap="none">
              <a:spAutoFit/>
            </a:bodyPr>
            <a:lstStyle/>
            <a:p>
              <a:r>
                <a:rPr kumimoji="1" lang="en-US" altLang="ja-JP" sz="1400" i="1" dirty="0" err="1" smtClean="0">
                  <a:latin typeface="+mj-ea"/>
                </a:rPr>
                <a:t>i</a:t>
              </a:r>
              <a:r>
                <a:rPr kumimoji="1" lang="en-US" altLang="ja-JP" sz="1400" dirty="0" smtClean="0">
                  <a:latin typeface="+mj-ea"/>
                </a:rPr>
                <a:t> = </a:t>
              </a:r>
              <a:r>
                <a:rPr kumimoji="1" lang="en-US" altLang="ja-JP" sz="1400" i="1" dirty="0" err="1">
                  <a:latin typeface="+mj-ea"/>
                </a:rPr>
                <a:t>i</a:t>
              </a:r>
              <a:r>
                <a:rPr kumimoji="1" lang="en-US" altLang="ja-JP" sz="1400" dirty="0" smtClean="0">
                  <a:latin typeface="+mj-ea"/>
                </a:rPr>
                <a:t> + 1</a:t>
              </a:r>
              <a:endParaRPr lang="ja-JP" altLang="en-US" sz="1400" dirty="0"/>
            </a:p>
          </p:txBody>
        </p:sp>
        <p:cxnSp>
          <p:nvCxnSpPr>
            <p:cNvPr id="29" name="直線矢印コネクタ 28"/>
            <p:cNvCxnSpPr/>
            <p:nvPr/>
          </p:nvCxnSpPr>
          <p:spPr bwMode="auto">
            <a:xfrm flipH="1">
              <a:off x="4572000" y="3080395"/>
              <a:ext cx="1368792" cy="0"/>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32" name="正方形/長方形 31"/>
            <p:cNvSpPr/>
            <p:nvPr/>
          </p:nvSpPr>
          <p:spPr>
            <a:xfrm>
              <a:off x="5997828" y="4802137"/>
              <a:ext cx="404278" cy="307777"/>
            </a:xfrm>
            <a:prstGeom prst="rect">
              <a:avLst/>
            </a:prstGeom>
          </p:spPr>
          <p:txBody>
            <a:bodyPr wrap="none">
              <a:spAutoFit/>
            </a:bodyPr>
            <a:lstStyle/>
            <a:p>
              <a:r>
                <a:rPr kumimoji="1" lang="en-US" altLang="ja-JP" sz="1400" dirty="0" smtClean="0">
                  <a:latin typeface="+mj-ea"/>
                </a:rPr>
                <a:t>No</a:t>
              </a:r>
              <a:endParaRPr lang="ja-JP" altLang="en-US" sz="1400" dirty="0"/>
            </a:p>
          </p:txBody>
        </p:sp>
        <p:sp>
          <p:nvSpPr>
            <p:cNvPr id="33" name="正方形/長方形 32"/>
            <p:cNvSpPr/>
            <p:nvPr/>
          </p:nvSpPr>
          <p:spPr>
            <a:xfrm>
              <a:off x="4654096" y="5480739"/>
              <a:ext cx="447238" cy="307777"/>
            </a:xfrm>
            <a:prstGeom prst="rect">
              <a:avLst/>
            </a:prstGeom>
          </p:spPr>
          <p:txBody>
            <a:bodyPr wrap="none">
              <a:spAutoFit/>
            </a:bodyPr>
            <a:lstStyle/>
            <a:p>
              <a:r>
                <a:rPr kumimoji="1" lang="en-US" altLang="ja-JP" sz="1400" dirty="0" smtClean="0">
                  <a:latin typeface="+mj-ea"/>
                </a:rPr>
                <a:t>Yes</a:t>
              </a:r>
              <a:endParaRPr lang="ja-JP" altLang="en-US" sz="1400" dirty="0"/>
            </a:p>
          </p:txBody>
        </p:sp>
        <p:sp>
          <p:nvSpPr>
            <p:cNvPr id="36" name="正方形/長方形 35"/>
            <p:cNvSpPr/>
            <p:nvPr/>
          </p:nvSpPr>
          <p:spPr>
            <a:xfrm>
              <a:off x="4348381" y="5766532"/>
              <a:ext cx="444352" cy="307777"/>
            </a:xfrm>
            <a:prstGeom prst="rect">
              <a:avLst/>
            </a:prstGeom>
          </p:spPr>
          <p:txBody>
            <a:bodyPr wrap="none">
              <a:spAutoFit/>
            </a:bodyPr>
            <a:lstStyle/>
            <a:p>
              <a:r>
                <a:rPr kumimoji="1" lang="en-US" altLang="ja-JP" sz="1400" dirty="0" smtClean="0">
                  <a:latin typeface="+mj-ea"/>
                </a:rPr>
                <a:t>end</a:t>
              </a:r>
              <a:endParaRPr lang="ja-JP" altLang="en-US" sz="1400" dirty="0"/>
            </a:p>
          </p:txBody>
        </p:sp>
        <p:sp>
          <p:nvSpPr>
            <p:cNvPr id="39" name="円/楕円 38"/>
            <p:cNvSpPr/>
            <p:nvPr/>
          </p:nvSpPr>
          <p:spPr bwMode="auto">
            <a:xfrm>
              <a:off x="4348381" y="5733256"/>
              <a:ext cx="444352" cy="44435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47" name="グループ化 46"/>
            <p:cNvGrpSpPr/>
            <p:nvPr/>
          </p:nvGrpSpPr>
          <p:grpSpPr>
            <a:xfrm>
              <a:off x="4314557" y="292901"/>
              <a:ext cx="494046" cy="444352"/>
              <a:chOff x="4331633" y="155364"/>
              <a:chExt cx="494046" cy="444352"/>
            </a:xfrm>
          </p:grpSpPr>
          <p:sp>
            <p:nvSpPr>
              <p:cNvPr id="40" name="正方形/長方形 39"/>
              <p:cNvSpPr/>
              <p:nvPr/>
            </p:nvSpPr>
            <p:spPr>
              <a:xfrm>
                <a:off x="4331633" y="188640"/>
                <a:ext cx="494046" cy="307777"/>
              </a:xfrm>
              <a:prstGeom prst="rect">
                <a:avLst/>
              </a:prstGeom>
            </p:spPr>
            <p:txBody>
              <a:bodyPr wrap="none">
                <a:spAutoFit/>
              </a:bodyPr>
              <a:lstStyle/>
              <a:p>
                <a:r>
                  <a:rPr kumimoji="1" lang="en-US" altLang="ja-JP" sz="1400" dirty="0" smtClean="0">
                    <a:latin typeface="+mj-ea"/>
                  </a:rPr>
                  <a:t>start</a:t>
                </a:r>
                <a:endParaRPr lang="ja-JP" altLang="en-US" sz="1400" dirty="0"/>
              </a:p>
            </p:txBody>
          </p:sp>
          <p:sp>
            <p:nvSpPr>
              <p:cNvPr id="41" name="円/楕円 40"/>
              <p:cNvSpPr/>
              <p:nvPr/>
            </p:nvSpPr>
            <p:spPr bwMode="auto">
              <a:xfrm>
                <a:off x="4331633" y="155364"/>
                <a:ext cx="444352" cy="444352"/>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43" name="直線矢印コネクタ 42"/>
            <p:cNvCxnSpPr/>
            <p:nvPr/>
          </p:nvCxnSpPr>
          <p:spPr bwMode="auto">
            <a:xfrm>
              <a:off x="4564380" y="215859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5" name="直線矢印コネクタ 44"/>
            <p:cNvCxnSpPr/>
            <p:nvPr/>
          </p:nvCxnSpPr>
          <p:spPr bwMode="auto">
            <a:xfrm>
              <a:off x="4553809" y="1359589"/>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6" name="直線矢印コネクタ 45"/>
            <p:cNvCxnSpPr/>
            <p:nvPr/>
          </p:nvCxnSpPr>
          <p:spPr bwMode="auto">
            <a:xfrm>
              <a:off x="4531804" y="737253"/>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8" name="直線矢印コネクタ 47"/>
            <p:cNvCxnSpPr/>
            <p:nvPr/>
          </p:nvCxnSpPr>
          <p:spPr bwMode="auto">
            <a:xfrm>
              <a:off x="4580003" y="3765516"/>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49" name="直線矢印コネクタ 48"/>
            <p:cNvCxnSpPr/>
            <p:nvPr/>
          </p:nvCxnSpPr>
          <p:spPr bwMode="auto">
            <a:xfrm>
              <a:off x="4553809" y="456633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cxnSp>
          <p:nvCxnSpPr>
            <p:cNvPr id="50" name="直線矢印コネクタ 49"/>
            <p:cNvCxnSpPr/>
            <p:nvPr/>
          </p:nvCxnSpPr>
          <p:spPr bwMode="auto">
            <a:xfrm>
              <a:off x="4570100" y="5510212"/>
              <a:ext cx="0" cy="222524"/>
            </a:xfrm>
            <a:prstGeom prst="straightConnector1">
              <a:avLst/>
            </a:prstGeom>
            <a:solidFill>
              <a:schemeClr val="accent1"/>
            </a:solidFill>
            <a:ln w="12700" cap="flat" cmpd="sng" algn="ctr">
              <a:solidFill>
                <a:schemeClr val="tx1"/>
              </a:solidFill>
              <a:prstDash val="solid"/>
              <a:round/>
              <a:headEnd type="none" w="sm" len="sm"/>
              <a:tailEnd type="arrow" w="lg" len="med"/>
            </a:ln>
            <a:effectLst/>
          </p:spPr>
        </p:cxnSp>
        <p:sp>
          <p:nvSpPr>
            <p:cNvPr id="51" name="フリーフォーム 50"/>
            <p:cNvSpPr/>
            <p:nvPr/>
          </p:nvSpPr>
          <p:spPr bwMode="auto">
            <a:xfrm>
              <a:off x="5806440" y="3078480"/>
              <a:ext cx="1371600" cy="2065020"/>
            </a:xfrm>
            <a:custGeom>
              <a:avLst/>
              <a:gdLst>
                <a:gd name="connsiteX0" fmla="*/ 0 w 1371600"/>
                <a:gd name="connsiteY0" fmla="*/ 2065020 h 2065020"/>
                <a:gd name="connsiteX1" fmla="*/ 1371600 w 1371600"/>
                <a:gd name="connsiteY1" fmla="*/ 2065020 h 2065020"/>
                <a:gd name="connsiteX2" fmla="*/ 1371600 w 1371600"/>
                <a:gd name="connsiteY2" fmla="*/ 0 h 2065020"/>
                <a:gd name="connsiteX3" fmla="*/ 1066800 w 1371600"/>
                <a:gd name="connsiteY3" fmla="*/ 0 h 2065020"/>
              </a:gdLst>
              <a:ahLst/>
              <a:cxnLst>
                <a:cxn ang="0">
                  <a:pos x="connsiteX0" y="connsiteY0"/>
                </a:cxn>
                <a:cxn ang="0">
                  <a:pos x="connsiteX1" y="connsiteY1"/>
                </a:cxn>
                <a:cxn ang="0">
                  <a:pos x="connsiteX2" y="connsiteY2"/>
                </a:cxn>
                <a:cxn ang="0">
                  <a:pos x="connsiteX3" y="connsiteY3"/>
                </a:cxn>
              </a:cxnLst>
              <a:rect l="l" t="t" r="r" b="b"/>
              <a:pathLst>
                <a:path w="1371600" h="2065020">
                  <a:moveTo>
                    <a:pt x="0" y="2065020"/>
                  </a:moveTo>
                  <a:lnTo>
                    <a:pt x="1371600" y="2065020"/>
                  </a:lnTo>
                  <a:lnTo>
                    <a:pt x="1371600" y="0"/>
                  </a:lnTo>
                  <a:lnTo>
                    <a:pt x="1066800" y="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908199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7</a:t>
            </a:fld>
            <a:endParaRPr lang="en-US" altLang="ko-KR"/>
          </a:p>
        </p:txBody>
      </p:sp>
      <p:sp>
        <p:nvSpPr>
          <p:cNvPr id="6" name="テキスト ボックス 5"/>
          <p:cNvSpPr txBox="1"/>
          <p:nvPr/>
        </p:nvSpPr>
        <p:spPr>
          <a:xfrm>
            <a:off x="2123728" y="2857179"/>
            <a:ext cx="4865434" cy="1200329"/>
          </a:xfrm>
          <a:prstGeom prst="rect">
            <a:avLst/>
          </a:prstGeom>
          <a:noFill/>
        </p:spPr>
        <p:txBody>
          <a:bodyPr wrap="none" rtlCol="0">
            <a:spAutoFit/>
          </a:bodyPr>
          <a:lstStyle/>
          <a:p>
            <a:pPr algn="ctr"/>
            <a:r>
              <a:rPr kumimoji="1" lang="en-US" altLang="ja-JP" sz="3600" dirty="0">
                <a:latin typeface="+mn-ea"/>
              </a:rPr>
              <a:t>Procedure for</a:t>
            </a:r>
          </a:p>
          <a:p>
            <a:pPr algn="ctr"/>
            <a:r>
              <a:rPr kumimoji="1" lang="en-US" altLang="ja-JP" sz="3600" dirty="0" smtClean="0">
                <a:latin typeface="+mn-ea"/>
              </a:rPr>
              <a:t>One-to-many De-Peering</a:t>
            </a:r>
            <a:endParaRPr kumimoji="1" lang="ja-JP" altLang="en-US" sz="3600" dirty="0">
              <a:latin typeface="+mn-ea"/>
            </a:endParaRP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617343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180528" y="1124744"/>
            <a:ext cx="9999870" cy="4104456"/>
            <a:chOff x="-180528" y="-531440"/>
            <a:chExt cx="9999870" cy="4104456"/>
          </a:xfrm>
        </p:grpSpPr>
        <p:cxnSp>
          <p:nvCxnSpPr>
            <p:cNvPr id="94" name="直線コネクタ 93"/>
            <p:cNvCxnSpPr/>
            <p:nvPr/>
          </p:nvCxnSpPr>
          <p:spPr bwMode="auto">
            <a:xfrm>
              <a:off x="4328090" y="207224"/>
              <a:ext cx="0" cy="3365792"/>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6839260" y="207224"/>
              <a:ext cx="0" cy="3365792"/>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022836" y="197932"/>
              <a:ext cx="0" cy="3375084"/>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135404" y="197932"/>
              <a:ext cx="0" cy="3375084"/>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4318980"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299200" y="-531440"/>
              <a:ext cx="2374114" cy="729372"/>
              <a:chOff x="-108520" y="611396"/>
              <a:chExt cx="2374114" cy="729372"/>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515455" y="611396"/>
                <a:ext cx="1031051"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j</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grpSp>
        <p:grpSp>
          <p:nvGrpSpPr>
            <p:cNvPr id="156" name="グループ化 155"/>
            <p:cNvGrpSpPr/>
            <p:nvPr/>
          </p:nvGrpSpPr>
          <p:grpSpPr>
            <a:xfrm>
              <a:off x="2383669" y="-531440"/>
              <a:ext cx="2374114" cy="729372"/>
              <a:chOff x="-252536" y="611396"/>
              <a:chExt cx="2374114" cy="729372"/>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784734" y="611396"/>
                <a:ext cx="71686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I-PD </a:t>
                </a:r>
                <a:endParaRPr lang="ja-JP" altLang="en-US" sz="1800" b="1" dirty="0">
                  <a:cs typeface="Times New Roman" panose="02020603050405020304" pitchFamily="18" charset="0"/>
                </a:endParaRPr>
              </a:p>
            </p:txBody>
          </p:sp>
        </p:grpSp>
        <p:cxnSp>
          <p:nvCxnSpPr>
            <p:cNvPr id="161" name="直線コネクタ 160"/>
            <p:cNvCxnSpPr/>
            <p:nvPr/>
          </p:nvCxnSpPr>
          <p:spPr bwMode="auto">
            <a:xfrm>
              <a:off x="1799692" y="191036"/>
              <a:ext cx="0" cy="33819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503548" y="197932"/>
              <a:ext cx="0" cy="3375084"/>
            </a:xfrm>
            <a:prstGeom prst="line">
              <a:avLst/>
            </a:prstGeom>
            <a:solidFill>
              <a:schemeClr val="accent1"/>
            </a:solidFill>
            <a:ln w="38100" cap="flat" cmpd="sng" algn="ctr">
              <a:solidFill>
                <a:schemeClr val="tx1"/>
              </a:solidFill>
              <a:prstDash val="sysDash"/>
              <a:round/>
              <a:headEnd type="none" w="sm" len="sm"/>
              <a:tailEnd type="none" w="sm" len="sm"/>
            </a:ln>
            <a:effectLst/>
          </p:spPr>
        </p:cxnSp>
        <p:sp>
          <p:nvSpPr>
            <p:cNvPr id="167" name="フリーフォーム 166"/>
            <p:cNvSpPr/>
            <p:nvPr/>
          </p:nvSpPr>
          <p:spPr bwMode="auto">
            <a:xfrm>
              <a:off x="467544" y="-349206"/>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644179" y="-531440"/>
              <a:ext cx="97334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err="1" smtClean="0">
                  <a:ea typeface="ＭＳ Ｐゴシック" charset="-128"/>
                  <a:cs typeface="Times New Roman" panose="02020603050405020304" pitchFamily="18" charset="0"/>
                </a:rPr>
                <a:t>i</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sp>
          <p:nvSpPr>
            <p:cNvPr id="169" name="正方形/長方形 168"/>
            <p:cNvSpPr/>
            <p:nvPr/>
          </p:nvSpPr>
          <p:spPr>
            <a:xfrm>
              <a:off x="-180528" y="-162108"/>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170" name="直線矢印コネクタ 169"/>
            <p:cNvCxnSpPr/>
            <p:nvPr/>
          </p:nvCxnSpPr>
          <p:spPr bwMode="auto">
            <a:xfrm>
              <a:off x="1833546" y="1481003"/>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cxnSp>
          <p:nvCxnSpPr>
            <p:cNvPr id="33" name="直線矢印コネクタ 32"/>
            <p:cNvCxnSpPr/>
            <p:nvPr/>
          </p:nvCxnSpPr>
          <p:spPr bwMode="auto">
            <a:xfrm flipH="1">
              <a:off x="3093686" y="760885"/>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2" name="正方形/長方形 1"/>
            <p:cNvSpPr/>
            <p:nvPr/>
          </p:nvSpPr>
          <p:spPr bwMode="auto">
            <a:xfrm>
              <a:off x="4281819" y="1115259"/>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3273706" y="1076772"/>
              <a:ext cx="1899422" cy="297517"/>
            </a:xfrm>
            <a:prstGeom prst="rect">
              <a:avLst/>
            </a:prstGeom>
            <a:noFill/>
          </p:spPr>
          <p:txBody>
            <a:bodyPr wrap="square">
              <a:spAutoFit/>
            </a:bodyPr>
            <a:lstStyle/>
            <a:p>
              <a:pPr lvl="0">
                <a:lnSpc>
                  <a:spcPts val="1600"/>
                </a:lnSpc>
              </a:pPr>
              <a:r>
                <a:rPr lang="en-US" altLang="ja-JP" sz="1600" dirty="0">
                  <a:latin typeface="+mj-lt"/>
                </a:rPr>
                <a:t>D</a:t>
              </a:r>
              <a:r>
                <a:rPr lang="en-US" altLang="ja-JP" sz="1600" dirty="0" smtClean="0">
                  <a:latin typeface="+mj-lt"/>
                </a:rPr>
                <a:t>e-Peering Request</a:t>
              </a:r>
            </a:p>
          </p:txBody>
        </p:sp>
        <p:cxnSp>
          <p:nvCxnSpPr>
            <p:cNvPr id="98" name="直線コネクタ 97"/>
            <p:cNvCxnSpPr/>
            <p:nvPr/>
          </p:nvCxnSpPr>
          <p:spPr bwMode="auto">
            <a:xfrm>
              <a:off x="9252520" y="188640"/>
              <a:ext cx="0" cy="3384376"/>
            </a:xfrm>
            <a:prstGeom prst="line">
              <a:avLst/>
            </a:prstGeom>
            <a:solidFill>
              <a:schemeClr val="accent1"/>
            </a:solidFill>
            <a:ln w="57150" cap="flat" cmpd="sng" algn="ctr">
              <a:solidFill>
                <a:schemeClr val="tx1"/>
              </a:solidFill>
              <a:prstDash val="solid"/>
              <a:round/>
              <a:headEnd type="none" w="sm" len="sm"/>
              <a:tailEnd type="none" w="sm" len="sm"/>
            </a:ln>
            <a:effectLst/>
          </p:spPr>
        </p:cxnSp>
        <p:sp>
          <p:nvSpPr>
            <p:cNvPr id="101" name="正方形/長方形 100"/>
            <p:cNvSpPr/>
            <p:nvPr/>
          </p:nvSpPr>
          <p:spPr>
            <a:xfrm>
              <a:off x="8736994" y="-531440"/>
              <a:ext cx="1082348" cy="646331"/>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k</a:t>
              </a:r>
              <a:r>
                <a:rPr lang="en-US" altLang="ja-JP" sz="1800" b="1" dirty="0" smtClean="0">
                  <a:ea typeface="ＭＳ Ｐゴシック" charset="-128"/>
                  <a:cs typeface="Times New Roman" panose="02020603050405020304" pitchFamily="18" charset="0"/>
                </a:rPr>
                <a:t>  R-PD</a:t>
              </a:r>
            </a:p>
            <a:p>
              <a:pPr algn="ctr"/>
              <a:r>
                <a:rPr lang="en-US" altLang="ja-JP" sz="1800" dirty="0" smtClean="0">
                  <a:ea typeface="ＭＳ Ｐゴシック" charset="-128"/>
                  <a:cs typeface="Times New Roman" panose="02020603050405020304" pitchFamily="18" charset="0"/>
                </a:rPr>
                <a:t>MAC</a:t>
              </a:r>
              <a:endParaRPr lang="ja-JP" altLang="en-US" sz="1800" dirty="0">
                <a:cs typeface="Times New Roman" panose="02020603050405020304" pitchFamily="18" charset="0"/>
              </a:endParaRPr>
            </a:p>
          </p:txBody>
        </p:sp>
        <p:sp>
          <p:nvSpPr>
            <p:cNvPr id="102" name="正方形/長方形 101"/>
            <p:cNvSpPr/>
            <p:nvPr/>
          </p:nvSpPr>
          <p:spPr bwMode="auto">
            <a:xfrm>
              <a:off x="4281817" y="423714"/>
              <a:ext cx="121957" cy="24767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08" name="正方形/長方形 107"/>
            <p:cNvSpPr/>
            <p:nvPr/>
          </p:nvSpPr>
          <p:spPr>
            <a:xfrm>
              <a:off x="3004388" y="423714"/>
              <a:ext cx="2389372" cy="297517"/>
            </a:xfrm>
            <a:prstGeom prst="rect">
              <a:avLst/>
            </a:prstGeom>
            <a:noFill/>
          </p:spPr>
          <p:txBody>
            <a:bodyPr wrap="square">
              <a:spAutoFit/>
            </a:bodyPr>
            <a:lstStyle/>
            <a:p>
              <a:pPr lvl="0">
                <a:lnSpc>
                  <a:spcPts val="16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PEER_REQ.request</a:t>
              </a:r>
              <a:r>
                <a:rPr lang="en-US" altLang="ja-JP" sz="1600" dirty="0" smtClean="0">
                  <a:latin typeface="+mj-ea"/>
                  <a:ea typeface="+mj-ea"/>
                </a:rPr>
                <a:t>.</a:t>
              </a:r>
            </a:p>
          </p:txBody>
        </p:sp>
        <p:cxnSp>
          <p:nvCxnSpPr>
            <p:cNvPr id="109" name="直線矢印コネクタ 108"/>
            <p:cNvCxnSpPr/>
            <p:nvPr/>
          </p:nvCxnSpPr>
          <p:spPr bwMode="auto">
            <a:xfrm flipH="1">
              <a:off x="4283968" y="1484784"/>
              <a:ext cx="4997164"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sp>
          <p:nvSpPr>
            <p:cNvPr id="188" name="正方形/長方形 187"/>
            <p:cNvSpPr/>
            <p:nvPr/>
          </p:nvSpPr>
          <p:spPr bwMode="auto">
            <a:xfrm>
              <a:off x="38293" y="2132856"/>
              <a:ext cx="9306780" cy="648072"/>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正方形/長方形 188"/>
            <p:cNvSpPr/>
            <p:nvPr/>
          </p:nvSpPr>
          <p:spPr>
            <a:xfrm>
              <a:off x="3492433" y="2318392"/>
              <a:ext cx="1561646" cy="338554"/>
            </a:xfrm>
            <a:prstGeom prst="rect">
              <a:avLst/>
            </a:prstGeom>
          </p:spPr>
          <p:txBody>
            <a:bodyPr wrap="none">
              <a:spAutoFit/>
            </a:bodyPr>
            <a:lstStyle/>
            <a:p>
              <a:r>
                <a:rPr lang="en-US" altLang="ja-JP" sz="1600" dirty="0" smtClean="0">
                  <a:latin typeface="+mj-ea"/>
                  <a:ea typeface="+mj-ea"/>
                </a:rPr>
                <a:t>Disconnect </a:t>
              </a:r>
              <a:r>
                <a:rPr lang="en-US" altLang="ja-JP" sz="1600" dirty="0">
                  <a:latin typeface="+mj-ea"/>
                  <a:ea typeface="+mj-ea"/>
                </a:rPr>
                <a:t>links</a:t>
              </a:r>
              <a:endParaRPr lang="ja-JP" altLang="en-US" sz="1600" dirty="0">
                <a:latin typeface="+mj-ea"/>
                <a:ea typeface="+mj-ea"/>
              </a:endParaRPr>
            </a:p>
          </p:txBody>
        </p:sp>
      </p:grpSp>
    </p:spTree>
    <p:extLst>
      <p:ext uri="{BB962C8B-B14F-4D97-AF65-F5344CB8AC3E}">
        <p14:creationId xmlns:p14="http://schemas.microsoft.com/office/powerpoint/2010/main" val="39578307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80528" y="1124744"/>
            <a:ext cx="9999870" cy="4104456"/>
            <a:chOff x="-180528" y="1124744"/>
            <a:chExt cx="9999870" cy="4104456"/>
          </a:xfrm>
        </p:grpSpPr>
        <p:cxnSp>
          <p:nvCxnSpPr>
            <p:cNvPr id="94" name="直線コネクタ 93"/>
            <p:cNvCxnSpPr/>
            <p:nvPr/>
          </p:nvCxnSpPr>
          <p:spPr bwMode="auto">
            <a:xfrm>
              <a:off x="4328090" y="1863408"/>
              <a:ext cx="0" cy="3365792"/>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97" name="直線コネクタ 96"/>
            <p:cNvCxnSpPr/>
            <p:nvPr/>
          </p:nvCxnSpPr>
          <p:spPr bwMode="auto">
            <a:xfrm>
              <a:off x="6839260" y="1863408"/>
              <a:ext cx="0" cy="3365792"/>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25" name="直線コネクタ 124"/>
            <p:cNvCxnSpPr/>
            <p:nvPr/>
          </p:nvCxnSpPr>
          <p:spPr bwMode="auto">
            <a:xfrm>
              <a:off x="3022836" y="1854116"/>
              <a:ext cx="0" cy="3375084"/>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7" name="直線コネクタ 126"/>
            <p:cNvCxnSpPr/>
            <p:nvPr/>
          </p:nvCxnSpPr>
          <p:spPr bwMode="auto">
            <a:xfrm>
              <a:off x="8135404" y="1854116"/>
              <a:ext cx="0" cy="3375084"/>
            </a:xfrm>
            <a:prstGeom prst="line">
              <a:avLst/>
            </a:prstGeom>
            <a:solidFill>
              <a:schemeClr val="accent1"/>
            </a:solidFill>
            <a:ln w="38100" cap="flat" cmpd="sng" algn="ctr">
              <a:solidFill>
                <a:schemeClr val="tx1"/>
              </a:solidFill>
              <a:prstDash val="sysDash"/>
              <a:round/>
              <a:headEnd type="none" w="sm" len="sm"/>
              <a:tailEnd type="none" w="sm" len="sm"/>
            </a:ln>
            <a:effectLst/>
          </p:spPr>
        </p:cxnSp>
        <p:cxnSp>
          <p:nvCxnSpPr>
            <p:cNvPr id="129" name="直線矢印コネクタ 128"/>
            <p:cNvCxnSpPr/>
            <p:nvPr/>
          </p:nvCxnSpPr>
          <p:spPr bwMode="auto">
            <a:xfrm flipH="1">
              <a:off x="1778828" y="3356992"/>
              <a:ext cx="2520280" cy="0"/>
            </a:xfrm>
            <a:prstGeom prst="straightConnector1">
              <a:avLst/>
            </a:prstGeom>
            <a:solidFill>
              <a:schemeClr val="accent1"/>
            </a:solidFill>
            <a:ln w="28575" cap="flat" cmpd="sng" algn="ctr">
              <a:solidFill>
                <a:schemeClr val="tx1"/>
              </a:solidFill>
              <a:prstDash val="solid"/>
              <a:round/>
              <a:headEnd type="arrow" w="med" len="med"/>
              <a:tailEnd type="none" w="med" len="med"/>
            </a:ln>
            <a:effectLst/>
          </p:spPr>
        </p:cxnSp>
        <p:grpSp>
          <p:nvGrpSpPr>
            <p:cNvPr id="151" name="グループ化 150"/>
            <p:cNvGrpSpPr/>
            <p:nvPr/>
          </p:nvGrpSpPr>
          <p:grpSpPr>
            <a:xfrm>
              <a:off x="6299200" y="1124744"/>
              <a:ext cx="2374114" cy="729372"/>
              <a:chOff x="-108520" y="611396"/>
              <a:chExt cx="2374114" cy="729372"/>
            </a:xfrm>
          </p:grpSpPr>
          <p:grpSp>
            <p:nvGrpSpPr>
              <p:cNvPr id="152" name="グループ化 151"/>
              <p:cNvGrpSpPr/>
              <p:nvPr/>
            </p:nvGrpSpPr>
            <p:grpSpPr>
              <a:xfrm>
                <a:off x="-108520" y="793630"/>
                <a:ext cx="2374114" cy="547138"/>
                <a:chOff x="-108520" y="793630"/>
                <a:chExt cx="2374114" cy="547138"/>
              </a:xfrm>
            </p:grpSpPr>
            <p:sp>
              <p:nvSpPr>
                <p:cNvPr id="154" name="フリーフォーム 153"/>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5" name="正方形/長方形 154"/>
                <p:cNvSpPr/>
                <p:nvPr/>
              </p:nvSpPr>
              <p:spPr>
                <a:xfrm>
                  <a:off x="-108520"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MAC    Higher Layer </a:t>
                  </a:r>
                  <a:endParaRPr lang="ja-JP" altLang="en-US" sz="1800" dirty="0">
                    <a:cs typeface="Times New Roman" panose="02020603050405020304" pitchFamily="18" charset="0"/>
                  </a:endParaRPr>
                </a:p>
              </p:txBody>
            </p:sp>
          </p:grpSp>
          <p:sp>
            <p:nvSpPr>
              <p:cNvPr id="153" name="正方形/長方形 152"/>
              <p:cNvSpPr/>
              <p:nvPr/>
            </p:nvSpPr>
            <p:spPr>
              <a:xfrm>
                <a:off x="515455" y="611396"/>
                <a:ext cx="1031051"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j</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grpSp>
        <p:grpSp>
          <p:nvGrpSpPr>
            <p:cNvPr id="156" name="グループ化 155"/>
            <p:cNvGrpSpPr/>
            <p:nvPr/>
          </p:nvGrpSpPr>
          <p:grpSpPr>
            <a:xfrm>
              <a:off x="2383669" y="1124744"/>
              <a:ext cx="2374114" cy="729372"/>
              <a:chOff x="-252536" y="611396"/>
              <a:chExt cx="2374114" cy="729372"/>
            </a:xfrm>
          </p:grpSpPr>
          <p:grpSp>
            <p:nvGrpSpPr>
              <p:cNvPr id="157" name="グループ化 156"/>
              <p:cNvGrpSpPr/>
              <p:nvPr/>
            </p:nvGrpSpPr>
            <p:grpSpPr>
              <a:xfrm>
                <a:off x="-252536" y="793630"/>
                <a:ext cx="2374114" cy="547138"/>
                <a:chOff x="-252536" y="793630"/>
                <a:chExt cx="2374114" cy="547138"/>
              </a:xfrm>
            </p:grpSpPr>
            <p:sp>
              <p:nvSpPr>
                <p:cNvPr id="159" name="フリーフォーム 158"/>
                <p:cNvSpPr/>
                <p:nvPr/>
              </p:nvSpPr>
              <p:spPr bwMode="auto">
                <a:xfrm>
                  <a:off x="395536" y="793630"/>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0" name="正方形/長方形 159"/>
                <p:cNvSpPr/>
                <p:nvPr/>
              </p:nvSpPr>
              <p:spPr>
                <a:xfrm>
                  <a:off x="-252536" y="97143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grpSp>
          <p:sp>
            <p:nvSpPr>
              <p:cNvPr id="158" name="正方形/長方形 157"/>
              <p:cNvSpPr/>
              <p:nvPr/>
            </p:nvSpPr>
            <p:spPr>
              <a:xfrm>
                <a:off x="784734" y="611396"/>
                <a:ext cx="71686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I-PD </a:t>
                </a:r>
                <a:endParaRPr lang="ja-JP" altLang="en-US" sz="1800" b="1" dirty="0">
                  <a:cs typeface="Times New Roman" panose="02020603050405020304" pitchFamily="18" charset="0"/>
                </a:endParaRPr>
              </a:p>
            </p:txBody>
          </p:sp>
        </p:grpSp>
        <p:cxnSp>
          <p:nvCxnSpPr>
            <p:cNvPr id="161" name="直線コネクタ 160"/>
            <p:cNvCxnSpPr/>
            <p:nvPr/>
          </p:nvCxnSpPr>
          <p:spPr bwMode="auto">
            <a:xfrm>
              <a:off x="1799692" y="1847220"/>
              <a:ext cx="0" cy="3381980"/>
            </a:xfrm>
            <a:prstGeom prst="line">
              <a:avLst/>
            </a:prstGeom>
            <a:solidFill>
              <a:schemeClr val="accent1"/>
            </a:solidFill>
            <a:ln w="57150" cap="flat" cmpd="sng" algn="ctr">
              <a:solidFill>
                <a:schemeClr val="tx1"/>
              </a:solidFill>
              <a:prstDash val="solid"/>
              <a:round/>
              <a:headEnd type="none" w="sm" len="sm"/>
              <a:tailEnd type="none" w="sm" len="sm"/>
            </a:ln>
            <a:effectLst/>
          </p:spPr>
        </p:cxnSp>
        <p:cxnSp>
          <p:nvCxnSpPr>
            <p:cNvPr id="162" name="直線コネクタ 161"/>
            <p:cNvCxnSpPr/>
            <p:nvPr/>
          </p:nvCxnSpPr>
          <p:spPr bwMode="auto">
            <a:xfrm>
              <a:off x="503548" y="1854116"/>
              <a:ext cx="0" cy="3375084"/>
            </a:xfrm>
            <a:prstGeom prst="line">
              <a:avLst/>
            </a:prstGeom>
            <a:solidFill>
              <a:schemeClr val="accent1"/>
            </a:solidFill>
            <a:ln w="38100" cap="flat" cmpd="sng" algn="ctr">
              <a:solidFill>
                <a:schemeClr val="tx1"/>
              </a:solidFill>
              <a:prstDash val="sysDash"/>
              <a:round/>
              <a:headEnd type="none" w="sm" len="sm"/>
              <a:tailEnd type="none" w="sm" len="sm"/>
            </a:ln>
            <a:effectLst/>
          </p:spPr>
        </p:cxnSp>
        <p:sp>
          <p:nvSpPr>
            <p:cNvPr id="167" name="フリーフォーム 166"/>
            <p:cNvSpPr/>
            <p:nvPr/>
          </p:nvSpPr>
          <p:spPr bwMode="auto">
            <a:xfrm>
              <a:off x="467544" y="1306978"/>
              <a:ext cx="1293994" cy="250166"/>
            </a:xfrm>
            <a:custGeom>
              <a:avLst/>
              <a:gdLst>
                <a:gd name="connsiteX0" fmla="*/ 0 w 992037"/>
                <a:gd name="connsiteY0" fmla="*/ 241540 h 250166"/>
                <a:gd name="connsiteX1" fmla="*/ 0 w 992037"/>
                <a:gd name="connsiteY1" fmla="*/ 241540 h 250166"/>
                <a:gd name="connsiteX2" fmla="*/ 0 w 992037"/>
                <a:gd name="connsiteY2" fmla="*/ 0 h 250166"/>
                <a:gd name="connsiteX3" fmla="*/ 992037 w 992037"/>
                <a:gd name="connsiteY3" fmla="*/ 0 h 250166"/>
                <a:gd name="connsiteX4" fmla="*/ 992037 w 992037"/>
                <a:gd name="connsiteY4" fmla="*/ 250166 h 2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2037" h="250166">
                  <a:moveTo>
                    <a:pt x="0" y="241540"/>
                  </a:moveTo>
                  <a:lnTo>
                    <a:pt x="0" y="241540"/>
                  </a:lnTo>
                  <a:lnTo>
                    <a:pt x="0" y="0"/>
                  </a:lnTo>
                  <a:lnTo>
                    <a:pt x="992037" y="0"/>
                  </a:lnTo>
                  <a:lnTo>
                    <a:pt x="992037" y="250166"/>
                  </a:lnTo>
                </a:path>
              </a:pathLst>
            </a:cu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正方形/長方形 165"/>
            <p:cNvSpPr/>
            <p:nvPr/>
          </p:nvSpPr>
          <p:spPr>
            <a:xfrm>
              <a:off x="644179" y="1124744"/>
              <a:ext cx="973343" cy="369332"/>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err="1" smtClean="0">
                  <a:ea typeface="ＭＳ Ｐゴシック" charset="-128"/>
                  <a:cs typeface="Times New Roman" panose="02020603050405020304" pitchFamily="18" charset="0"/>
                </a:rPr>
                <a:t>i</a:t>
              </a:r>
              <a:r>
                <a:rPr lang="en-US" altLang="ja-JP" sz="1800" b="1" dirty="0" smtClean="0">
                  <a:ea typeface="ＭＳ Ｐゴシック" charset="-128"/>
                  <a:cs typeface="Times New Roman" panose="02020603050405020304" pitchFamily="18" charset="0"/>
                </a:rPr>
                <a:t> R-PD</a:t>
              </a:r>
              <a:endParaRPr lang="ja-JP" altLang="en-US" sz="1800" b="1" dirty="0">
                <a:cs typeface="Times New Roman" panose="02020603050405020304" pitchFamily="18" charset="0"/>
              </a:endParaRPr>
            </a:p>
          </p:txBody>
        </p:sp>
        <p:sp>
          <p:nvSpPr>
            <p:cNvPr id="169" name="正方形/長方形 168"/>
            <p:cNvSpPr/>
            <p:nvPr/>
          </p:nvSpPr>
          <p:spPr>
            <a:xfrm>
              <a:off x="-180528" y="1494076"/>
              <a:ext cx="2374114" cy="369332"/>
            </a:xfrm>
            <a:prstGeom prst="rect">
              <a:avLst/>
            </a:prstGeom>
          </p:spPr>
          <p:txBody>
            <a:bodyPr wrap="square">
              <a:spAutoFit/>
            </a:bodyPr>
            <a:lstStyle/>
            <a:p>
              <a:r>
                <a:rPr lang="en-US" altLang="ja-JP" sz="1800" dirty="0" smtClean="0">
                  <a:ea typeface="ＭＳ Ｐゴシック" charset="-128"/>
                  <a:cs typeface="Times New Roman" panose="02020603050405020304" pitchFamily="18" charset="0"/>
                </a:rPr>
                <a:t> Higher Layer      MAC</a:t>
              </a:r>
              <a:endParaRPr lang="ja-JP" altLang="en-US" sz="1800" dirty="0">
                <a:cs typeface="Times New Roman" panose="02020603050405020304" pitchFamily="18" charset="0"/>
              </a:endParaRPr>
            </a:p>
          </p:txBody>
        </p:sp>
        <p:cxnSp>
          <p:nvCxnSpPr>
            <p:cNvPr id="33" name="直線矢印コネクタ 32"/>
            <p:cNvCxnSpPr/>
            <p:nvPr/>
          </p:nvCxnSpPr>
          <p:spPr bwMode="auto">
            <a:xfrm flipH="1">
              <a:off x="556842" y="2564904"/>
              <a:ext cx="1221986" cy="0"/>
            </a:xfrm>
            <a:prstGeom prst="straightConnector1">
              <a:avLst/>
            </a:prstGeom>
            <a:solidFill>
              <a:schemeClr val="accent1"/>
            </a:solidFill>
            <a:ln w="28575" cap="flat" cmpd="sng" algn="ctr">
              <a:solidFill>
                <a:schemeClr val="tx1"/>
              </a:solidFill>
              <a:prstDash val="sysDash"/>
              <a:round/>
              <a:headEnd type="arrow" w="med" len="med"/>
              <a:tailEnd type="none" w="med" len="med"/>
            </a:ln>
            <a:effectLst/>
          </p:spPr>
        </p:cxnSp>
        <p:sp>
          <p:nvSpPr>
            <p:cNvPr id="2" name="正方形/長方形 1"/>
            <p:cNvSpPr/>
            <p:nvPr/>
          </p:nvSpPr>
          <p:spPr bwMode="auto">
            <a:xfrm>
              <a:off x="2987825" y="3055996"/>
              <a:ext cx="121956" cy="246066"/>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36" name="正方形/長方形 35"/>
            <p:cNvSpPr/>
            <p:nvPr/>
          </p:nvSpPr>
          <p:spPr>
            <a:xfrm>
              <a:off x="1979712" y="3017509"/>
              <a:ext cx="1899422" cy="297517"/>
            </a:xfrm>
            <a:prstGeom prst="rect">
              <a:avLst/>
            </a:prstGeom>
            <a:noFill/>
          </p:spPr>
          <p:txBody>
            <a:bodyPr wrap="square">
              <a:spAutoFit/>
            </a:bodyPr>
            <a:lstStyle/>
            <a:p>
              <a:pPr lvl="0">
                <a:lnSpc>
                  <a:spcPts val="1600"/>
                </a:lnSpc>
              </a:pPr>
              <a:r>
                <a:rPr lang="en-US" altLang="ja-JP" sz="1600" dirty="0">
                  <a:latin typeface="+mj-lt"/>
                </a:rPr>
                <a:t>D</a:t>
              </a:r>
              <a:r>
                <a:rPr lang="en-US" altLang="ja-JP" sz="1600" dirty="0" smtClean="0">
                  <a:latin typeface="+mj-lt"/>
                </a:rPr>
                <a:t>e-Peering Request</a:t>
              </a:r>
            </a:p>
          </p:txBody>
        </p:sp>
        <p:cxnSp>
          <p:nvCxnSpPr>
            <p:cNvPr id="98" name="直線コネクタ 97"/>
            <p:cNvCxnSpPr/>
            <p:nvPr/>
          </p:nvCxnSpPr>
          <p:spPr bwMode="auto">
            <a:xfrm>
              <a:off x="9252520" y="1844824"/>
              <a:ext cx="0" cy="3384376"/>
            </a:xfrm>
            <a:prstGeom prst="line">
              <a:avLst/>
            </a:prstGeom>
            <a:solidFill>
              <a:schemeClr val="accent1"/>
            </a:solidFill>
            <a:ln w="57150" cap="flat" cmpd="sng" algn="ctr">
              <a:solidFill>
                <a:schemeClr val="tx1"/>
              </a:solidFill>
              <a:prstDash val="solid"/>
              <a:round/>
              <a:headEnd type="none" w="sm" len="sm"/>
              <a:tailEnd type="none" w="sm" len="sm"/>
            </a:ln>
            <a:effectLst/>
          </p:spPr>
        </p:cxnSp>
        <p:sp>
          <p:nvSpPr>
            <p:cNvPr id="101" name="正方形/長方形 100"/>
            <p:cNvSpPr/>
            <p:nvPr/>
          </p:nvSpPr>
          <p:spPr>
            <a:xfrm>
              <a:off x="8736994" y="1124744"/>
              <a:ext cx="1082348" cy="646331"/>
            </a:xfrm>
            <a:prstGeom prst="rect">
              <a:avLst/>
            </a:prstGeom>
            <a:solidFill>
              <a:schemeClr val="bg1"/>
            </a:solidFill>
          </p:spPr>
          <p:txBody>
            <a:bodyPr wrap="none">
              <a:spAutoFit/>
            </a:bodyPr>
            <a:lstStyle/>
            <a:p>
              <a:r>
                <a:rPr lang="en-US" altLang="ja-JP" sz="1800" b="1" dirty="0" smtClean="0">
                  <a:ea typeface="ＭＳ Ｐゴシック" charset="-128"/>
                  <a:cs typeface="Times New Roman" panose="02020603050405020304" pitchFamily="18" charset="0"/>
                </a:rPr>
                <a:t>#</a:t>
              </a:r>
              <a:r>
                <a:rPr lang="en-US" altLang="ja-JP" sz="1800" b="1" i="1" dirty="0" smtClean="0">
                  <a:ea typeface="ＭＳ Ｐゴシック" charset="-128"/>
                  <a:cs typeface="Times New Roman" panose="02020603050405020304" pitchFamily="18" charset="0"/>
                </a:rPr>
                <a:t>k</a:t>
              </a:r>
              <a:r>
                <a:rPr lang="en-US" altLang="ja-JP" sz="1800" b="1" dirty="0" smtClean="0">
                  <a:ea typeface="ＭＳ Ｐゴシック" charset="-128"/>
                  <a:cs typeface="Times New Roman" panose="02020603050405020304" pitchFamily="18" charset="0"/>
                </a:rPr>
                <a:t>  R-PD</a:t>
              </a:r>
            </a:p>
            <a:p>
              <a:pPr algn="ctr"/>
              <a:r>
                <a:rPr lang="en-US" altLang="ja-JP" sz="1800" dirty="0" smtClean="0">
                  <a:ea typeface="ＭＳ Ｐゴシック" charset="-128"/>
                  <a:cs typeface="Times New Roman" panose="02020603050405020304" pitchFamily="18" charset="0"/>
                </a:rPr>
                <a:t>MAC</a:t>
              </a:r>
              <a:endParaRPr lang="ja-JP" altLang="en-US" sz="1800" dirty="0">
                <a:cs typeface="Times New Roman" panose="02020603050405020304" pitchFamily="18" charset="0"/>
              </a:endParaRPr>
            </a:p>
          </p:txBody>
        </p:sp>
        <p:sp>
          <p:nvSpPr>
            <p:cNvPr id="102" name="正方形/長方形 101"/>
            <p:cNvSpPr/>
            <p:nvPr/>
          </p:nvSpPr>
          <p:spPr bwMode="auto">
            <a:xfrm>
              <a:off x="1744973" y="2227733"/>
              <a:ext cx="121957" cy="247675"/>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600" b="0" i="0" u="none" strike="noStrike" cap="none" normalizeH="0" baseline="0" smtClean="0">
                <a:ln>
                  <a:noFill/>
                </a:ln>
                <a:solidFill>
                  <a:schemeClr val="tx1"/>
                </a:solidFill>
                <a:effectLst/>
                <a:latin typeface="Times New Roman" pitchFamily="18" charset="0"/>
              </a:endParaRPr>
            </a:p>
          </p:txBody>
        </p:sp>
        <p:sp>
          <p:nvSpPr>
            <p:cNvPr id="108" name="正方形/長方形 107"/>
            <p:cNvSpPr/>
            <p:nvPr/>
          </p:nvSpPr>
          <p:spPr>
            <a:xfrm>
              <a:off x="467544" y="2227733"/>
              <a:ext cx="2389372" cy="297517"/>
            </a:xfrm>
            <a:prstGeom prst="rect">
              <a:avLst/>
            </a:prstGeom>
            <a:noFill/>
          </p:spPr>
          <p:txBody>
            <a:bodyPr wrap="square">
              <a:spAutoFit/>
            </a:bodyPr>
            <a:lstStyle/>
            <a:p>
              <a:pPr lvl="0">
                <a:lnSpc>
                  <a:spcPts val="1600"/>
                </a:lnSpc>
              </a:pPr>
              <a:r>
                <a:rPr lang="en-US" altLang="ja-JP" sz="1600" dirty="0">
                  <a:latin typeface="+mj-ea"/>
                  <a:ea typeface="+mj-ea"/>
                </a:rPr>
                <a:t>D</a:t>
              </a:r>
              <a:r>
                <a:rPr lang="en-US" altLang="ja-JP" sz="1600" dirty="0" smtClean="0">
                  <a:latin typeface="+mj-ea"/>
                  <a:ea typeface="+mj-ea"/>
                </a:rPr>
                <a:t>E-</a:t>
              </a:r>
              <a:r>
                <a:rPr lang="en-US" altLang="ja-JP" sz="1600" dirty="0" err="1" smtClean="0">
                  <a:latin typeface="+mj-ea"/>
                  <a:ea typeface="+mj-ea"/>
                </a:rPr>
                <a:t>PEER_REQ.request</a:t>
              </a:r>
              <a:r>
                <a:rPr lang="en-US" altLang="ja-JP" sz="1600" dirty="0" smtClean="0">
                  <a:latin typeface="+mj-ea"/>
                  <a:ea typeface="+mj-ea"/>
                </a:rPr>
                <a:t>.</a:t>
              </a:r>
            </a:p>
          </p:txBody>
        </p:sp>
        <p:sp>
          <p:nvSpPr>
            <p:cNvPr id="188" name="正方形/長方形 187"/>
            <p:cNvSpPr/>
            <p:nvPr/>
          </p:nvSpPr>
          <p:spPr bwMode="auto">
            <a:xfrm>
              <a:off x="755576" y="3789039"/>
              <a:ext cx="3744416" cy="789575"/>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正方形/長方形 188"/>
            <p:cNvSpPr/>
            <p:nvPr/>
          </p:nvSpPr>
          <p:spPr>
            <a:xfrm>
              <a:off x="755576" y="3891438"/>
              <a:ext cx="3889206" cy="584775"/>
            </a:xfrm>
            <a:prstGeom prst="rect">
              <a:avLst/>
            </a:prstGeom>
          </p:spPr>
          <p:txBody>
            <a:bodyPr wrap="none">
              <a:spAutoFit/>
            </a:bodyPr>
            <a:lstStyle/>
            <a:p>
              <a:r>
                <a:rPr lang="en-US" altLang="ja-JP" sz="1600" dirty="0" smtClean="0">
                  <a:latin typeface="+mj-ea"/>
                  <a:ea typeface="+mj-ea"/>
                </a:rPr>
                <a:t>#</a:t>
              </a:r>
              <a:r>
                <a:rPr lang="en-US" altLang="ja-JP" sz="1600" i="1" dirty="0" err="1" smtClean="0">
                  <a:latin typeface="+mj-ea"/>
                  <a:ea typeface="+mj-ea"/>
                </a:rPr>
                <a:t>i</a:t>
              </a:r>
              <a:r>
                <a:rPr lang="en-US" altLang="ja-JP" sz="1600" i="1" dirty="0" smtClean="0">
                  <a:latin typeface="+mj-ea"/>
                  <a:ea typeface="+mj-ea"/>
                </a:rPr>
                <a:t> </a:t>
              </a:r>
              <a:r>
                <a:rPr lang="en-US" altLang="ja-JP" sz="1600" dirty="0" smtClean="0">
                  <a:latin typeface="+mj-ea"/>
                  <a:ea typeface="+mj-ea"/>
                </a:rPr>
                <a:t>R-PD leaves group </a:t>
              </a:r>
            </a:p>
            <a:p>
              <a:r>
                <a:rPr lang="en-US" altLang="ja-JP" sz="1600" dirty="0" smtClean="0">
                  <a:latin typeface="+mj-ea"/>
                  <a:ea typeface="+mj-ea"/>
                </a:rPr>
                <a:t>(disconnect link between I-PD and </a:t>
              </a:r>
              <a:r>
                <a:rPr lang="en-US" altLang="ja-JP" sz="1600" dirty="0">
                  <a:latin typeface="+mj-ea"/>
                </a:rPr>
                <a:t>#</a:t>
              </a:r>
              <a:r>
                <a:rPr lang="en-US" altLang="ja-JP" sz="1600" i="1" dirty="0" err="1">
                  <a:latin typeface="+mj-ea"/>
                </a:rPr>
                <a:t>i</a:t>
              </a:r>
              <a:r>
                <a:rPr lang="en-US" altLang="ja-JP" sz="1600" i="1" dirty="0">
                  <a:latin typeface="+mj-ea"/>
                </a:rPr>
                <a:t> </a:t>
              </a:r>
              <a:r>
                <a:rPr lang="en-US" altLang="ja-JP" sz="1600" dirty="0" smtClean="0">
                  <a:latin typeface="+mj-ea"/>
                </a:rPr>
                <a:t>R-PD</a:t>
              </a:r>
              <a:r>
                <a:rPr lang="en-US" altLang="ja-JP" sz="1600" dirty="0" smtClean="0">
                  <a:latin typeface="+mj-ea"/>
                  <a:ea typeface="+mj-ea"/>
                </a:rPr>
                <a:t>)</a:t>
              </a:r>
              <a:endParaRPr lang="ja-JP" altLang="en-US" sz="1600" dirty="0">
                <a:latin typeface="+mj-ea"/>
                <a:ea typeface="+mj-ea"/>
              </a:endParaRPr>
            </a:p>
          </p:txBody>
        </p:sp>
      </p:grpSp>
    </p:spTree>
    <p:extLst>
      <p:ext uri="{BB962C8B-B14F-4D97-AF65-F5344CB8AC3E}">
        <p14:creationId xmlns:p14="http://schemas.microsoft.com/office/powerpoint/2010/main" val="3921767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81372</TotalTime>
  <Words>411</Words>
  <Application>Microsoft Office PowerPoint</Application>
  <PresentationFormat>画面に合わせる (4:3)</PresentationFormat>
  <Paragraphs>117</Paragraphs>
  <Slides>11</Slides>
  <Notes>4</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Blank Presentation</vt:lpstr>
      <vt:lpstr>PowerPoint プレゼンテーション</vt:lpstr>
      <vt:lpstr>One-To-Many and Many-To-Many Peering Procedures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2815</cp:revision>
  <cp:lastPrinted>1998-02-10T13:28:06Z</cp:lastPrinted>
  <dcterms:created xsi:type="dcterms:W3CDTF">1999-11-08T18:59:45Z</dcterms:created>
  <dcterms:modified xsi:type="dcterms:W3CDTF">2016-01-18T22:22:24Z</dcterms:modified>
</cp:coreProperties>
</file>