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59" r:id="rId2"/>
    <p:sldId id="262" r:id="rId3"/>
    <p:sldId id="415" r:id="rId4"/>
    <p:sldId id="286" r:id="rId5"/>
    <p:sldId id="421" r:id="rId6"/>
    <p:sldId id="422" r:id="rId7"/>
    <p:sldId id="284"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743" autoAdjust="0"/>
    <p:restoredTop sz="91365" autoAdjust="0"/>
  </p:normalViewPr>
  <p:slideViewPr>
    <p:cSldViewPr>
      <p:cViewPr>
        <p:scale>
          <a:sx n="110" d="100"/>
          <a:sy n="110" d="100"/>
        </p:scale>
        <p:origin x="-866" y="-160"/>
      </p:cViewPr>
      <p:guideLst>
        <p:guide orient="horz" pos="2160"/>
        <p:guide pos="2880"/>
      </p:guideLst>
    </p:cSldViewPr>
  </p:slideViewPr>
  <p:notesTextViewPr>
    <p:cViewPr>
      <p:scale>
        <a:sx n="1" d="1"/>
        <a:sy n="1" d="1"/>
      </p:scale>
      <p:origin x="0" y="0"/>
    </p:cViewPr>
  </p:notesTextViewPr>
  <p:notesViewPr>
    <p:cSldViewPr>
      <p:cViewPr varScale="1">
        <p:scale>
          <a:sx n="93" d="100"/>
          <a:sy n="93" d="100"/>
        </p:scale>
        <p:origin x="-2548" y="-60"/>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a:t>Page </a:t>
            </a:r>
            <a:fld id="{F3BE1878-F6F4-4E66-B0A9-0DC2C6D83F40}"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40633153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a:t>Page </a:t>
            </a:r>
            <a:fld id="{722584E4-5C99-48A1-B50B-09A179DEB0F0}"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10467961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4</a:t>
            </a:fld>
            <a:endParaRPr lang="en-US" altLang="ko-KR"/>
          </a:p>
        </p:txBody>
      </p:sp>
    </p:spTree>
    <p:extLst>
      <p:ext uri="{BB962C8B-B14F-4D97-AF65-F5344CB8AC3E}">
        <p14:creationId xmlns:p14="http://schemas.microsoft.com/office/powerpoint/2010/main" val="11756069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5</a:t>
            </a:fld>
            <a:endParaRPr lang="en-US" altLang="ko-KR"/>
          </a:p>
        </p:txBody>
      </p:sp>
    </p:spTree>
    <p:extLst>
      <p:ext uri="{BB962C8B-B14F-4D97-AF65-F5344CB8AC3E}">
        <p14:creationId xmlns:p14="http://schemas.microsoft.com/office/powerpoint/2010/main" val="11756069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6</a:t>
            </a:fld>
            <a:endParaRPr lang="en-US" altLang="ko-KR"/>
          </a:p>
        </p:txBody>
      </p:sp>
    </p:spTree>
    <p:extLst>
      <p:ext uri="{BB962C8B-B14F-4D97-AF65-F5344CB8AC3E}">
        <p14:creationId xmlns:p14="http://schemas.microsoft.com/office/powerpoint/2010/main" val="11756069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7</a:t>
            </a:fld>
            <a:endParaRPr lang="en-US" altLang="ko-KR"/>
          </a:p>
        </p:txBody>
      </p:sp>
    </p:spTree>
    <p:extLst>
      <p:ext uri="{BB962C8B-B14F-4D97-AF65-F5344CB8AC3E}">
        <p14:creationId xmlns:p14="http://schemas.microsoft.com/office/powerpoint/2010/main" val="4235865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September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389B5054-13E1-4CF6-BEEF-5524A2E66EC3}" type="slidenum">
              <a:rPr lang="en-US" altLang="ko-KR"/>
              <a:pPr/>
              <a:t>‹#›</a:t>
            </a:fld>
            <a:endParaRPr lang="en-US" altLang="ko-KR"/>
          </a:p>
        </p:txBody>
      </p:sp>
    </p:spTree>
    <p:extLst>
      <p:ext uri="{BB962C8B-B14F-4D97-AF65-F5344CB8AC3E}">
        <p14:creationId xmlns:p14="http://schemas.microsoft.com/office/powerpoint/2010/main" val="61475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September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CDE46E7E-3960-4637-AA10-33D76C39FA32}" type="slidenum">
              <a:rPr lang="en-US" altLang="ko-KR"/>
              <a:pPr/>
              <a:t>‹#›</a:t>
            </a:fld>
            <a:endParaRPr lang="en-US" altLang="ko-KR"/>
          </a:p>
        </p:txBody>
      </p:sp>
    </p:spTree>
    <p:extLst>
      <p:ext uri="{BB962C8B-B14F-4D97-AF65-F5344CB8AC3E}">
        <p14:creationId xmlns:p14="http://schemas.microsoft.com/office/powerpoint/2010/main" val="920578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a:xfrm>
            <a:off x="685800" y="378281"/>
            <a:ext cx="1600200" cy="215444"/>
          </a:xfrm>
        </p:spPr>
        <p:txBody>
          <a:bodyPr/>
          <a:lstStyle>
            <a:lvl1pPr>
              <a:defRPr/>
            </a:lvl1pPr>
          </a:lstStyle>
          <a:p>
            <a:r>
              <a:rPr lang="en-US" altLang="ko-KR" dirty="0" err="1" smtClean="0"/>
              <a:t>Septermber</a:t>
            </a:r>
            <a:r>
              <a:rPr lang="en-US" altLang="ko-KR" dirty="0" smtClean="0"/>
              <a:t> 2015</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FA1A92EB-FD3A-4206-924D-AFD5A8C5D34D}" type="slidenum">
              <a:rPr lang="en-US" altLang="ko-KR"/>
              <a:pPr/>
              <a:t>‹#›</a:t>
            </a:fld>
            <a:endParaRPr lang="en-US" altLang="ko-KR"/>
          </a:p>
        </p:txBody>
      </p:sp>
    </p:spTree>
    <p:extLst>
      <p:ext uri="{BB962C8B-B14F-4D97-AF65-F5344CB8AC3E}">
        <p14:creationId xmlns:p14="http://schemas.microsoft.com/office/powerpoint/2010/main" val="1724466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a:xfrm>
            <a:off x="685800" y="378281"/>
            <a:ext cx="1600200" cy="215444"/>
          </a:xfrm>
        </p:spPr>
        <p:txBody>
          <a:bodyPr/>
          <a:lstStyle>
            <a:lvl1pPr>
              <a:defRPr/>
            </a:lvl1pPr>
          </a:lstStyle>
          <a:p>
            <a:r>
              <a:rPr lang="en-US" altLang="ko-KR" dirty="0" smtClean="0"/>
              <a:t>September 2015</a:t>
            </a:r>
          </a:p>
        </p:txBody>
      </p:sp>
      <p:sp>
        <p:nvSpPr>
          <p:cNvPr id="4" name="바닥글 개체 틀 3"/>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C2B9271A-0F4D-48E9-AFF5-50FE656ACC44}" type="slidenum">
              <a:rPr lang="en-US" altLang="ko-KR"/>
              <a:pPr/>
              <a:t>‹#›</a:t>
            </a:fld>
            <a:endParaRPr lang="en-US" altLang="ko-KR"/>
          </a:p>
        </p:txBody>
      </p:sp>
    </p:spTree>
    <p:extLst>
      <p:ext uri="{BB962C8B-B14F-4D97-AF65-F5344CB8AC3E}">
        <p14:creationId xmlns:p14="http://schemas.microsoft.com/office/powerpoint/2010/main" val="4097453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685800" y="378281"/>
            <a:ext cx="1600200" cy="215444"/>
          </a:xfrm>
        </p:spPr>
        <p:txBody>
          <a:bodyPr/>
          <a:lstStyle>
            <a:lvl1pPr>
              <a:defRPr/>
            </a:lvl1pPr>
          </a:lstStyle>
          <a:p>
            <a:r>
              <a:rPr lang="en-US" altLang="ko-KR" dirty="0" smtClean="0"/>
              <a:t>September 2015</a:t>
            </a:r>
          </a:p>
        </p:txBody>
      </p:sp>
      <p:sp>
        <p:nvSpPr>
          <p:cNvPr id="3" name="바닥글 개체 틀 2"/>
          <p:cNvSpPr>
            <a:spLocks noGrp="1"/>
          </p:cNvSpPr>
          <p:nvPr>
            <p:ph type="ftr" sz="quarter" idx="11"/>
          </p:nvPr>
        </p:nvSpPr>
        <p:spPr/>
        <p:txBody>
          <a:bodyPr/>
          <a:lstStyle>
            <a:lvl1pPr>
              <a:defRPr/>
            </a:lvl1pPr>
          </a:lstStyle>
          <a:p>
            <a:r>
              <a:rPr lang="en-US" altLang="ko-KR" dirty="0" smtClean="0"/>
              <a:t>Various Authors (TG3e Proposal)</a:t>
            </a:r>
            <a:endParaRPr lang="en-US" altLang="ko-KR" dirty="0"/>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219D85FC-3B21-4478-B49B-8AD4596994CB}" type="slidenum">
              <a:rPr lang="en-US" altLang="ko-KR"/>
              <a:pPr/>
              <a:t>‹#›</a:t>
            </a:fld>
            <a:endParaRPr lang="en-US" altLang="ko-KR"/>
          </a:p>
        </p:txBody>
      </p:sp>
    </p:spTree>
    <p:extLst>
      <p:ext uri="{BB962C8B-B14F-4D97-AF65-F5344CB8AC3E}">
        <p14:creationId xmlns:p14="http://schemas.microsoft.com/office/powerpoint/2010/main" val="16213349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endParaRPr lang="en-US" altLang="ko-KR"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en-US" altLang="ko-KR"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dirty="0" smtClean="0"/>
              <a:t>January 2016</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smtClean="0"/>
              <a:t>Jae </a:t>
            </a:r>
            <a:r>
              <a:rPr lang="en-US" altLang="ko-KR" dirty="0" err="1" smtClean="0"/>
              <a:t>Seung</a:t>
            </a:r>
            <a:r>
              <a:rPr lang="en-US" altLang="ko-KR" dirty="0" smtClean="0"/>
              <a:t> Lee, et al., ETRI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ACACE2C6-21A7-4478-A030-325071138761}" type="slidenum">
              <a:rPr lang="en-US" altLang="ko-KR"/>
              <a:pPr/>
              <a:t>‹#›</a:t>
            </a:fld>
            <a:endParaRPr lang="en-US" altLang="ko-KR"/>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charset="-127"/>
              </a:rPr>
              <a:t>doc.: IEEE </a:t>
            </a:r>
            <a:r>
              <a:rPr lang="en-US" altLang="ko-KR" sz="1400" b="1" dirty="0" smtClean="0">
                <a:ea typeface="굴림" charset="-127"/>
              </a:rPr>
              <a:t>802.15-16-0066-00-003e</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ChangeArrowheads="1"/>
          </p:cNvSpPr>
          <p:nvPr/>
        </p:nvSpPr>
        <p:spPr bwMode="auto">
          <a:xfrm>
            <a:off x="642845" y="1032556"/>
            <a:ext cx="7967756" cy="409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ja-JP" sz="1600" b="1" u="sng" dirty="0">
                <a:solidFill>
                  <a:schemeClr val="tx2"/>
                </a:solidFill>
                <a:effectLst>
                  <a:outerShdw blurRad="38100" dist="38100" dir="2700000" algn="tl">
                    <a:srgbClr val="C0C0C0"/>
                  </a:outerShdw>
                </a:effectLst>
                <a:latin typeface="Times New Roman" pitchFamily="18" charset="0"/>
                <a:ea typeface="ＭＳ Ｐゴシック" charset="-128"/>
                <a:cs typeface="Times New Roman" pitchFamily="18" charset="0"/>
              </a:rPr>
              <a:t>Project: IEEE P802.15 Working Group for Wireless Personal Area Networks (WPANs)</a:t>
            </a:r>
            <a:endParaRPr lang="en-US" altLang="ja-JP" sz="1400" b="1" dirty="0">
              <a:solidFill>
                <a:schemeClr val="tx2"/>
              </a:solidFill>
              <a:latin typeface="Times New Roman" pitchFamily="18" charset="0"/>
              <a:ea typeface="ＭＳ Ｐゴシック" charset="-128"/>
              <a:cs typeface="Times New Roman" pitchFamily="18" charset="0"/>
            </a:endParaRPr>
          </a:p>
          <a:p>
            <a:endParaRPr lang="en-US" altLang="ja-JP" sz="1400" dirty="0">
              <a:solidFill>
                <a:schemeClr val="tx2"/>
              </a:solidFill>
              <a:latin typeface="Times New Roman" pitchFamily="18" charset="0"/>
              <a:ea typeface="ＭＳ Ｐゴシック" charset="-128"/>
              <a:cs typeface="Times New Roman" pitchFamily="18" charset="0"/>
            </a:endParaRPr>
          </a:p>
          <a:p>
            <a:r>
              <a:rPr lang="en-US" altLang="ja-JP" sz="1400" b="1" dirty="0">
                <a:latin typeface="Times New Roman" pitchFamily="18" charset="0"/>
                <a:ea typeface="ＭＳ Ｐゴシック" charset="-128"/>
                <a:cs typeface="Times New Roman" pitchFamily="18" charset="0"/>
              </a:rPr>
              <a:t>Submission Title:</a:t>
            </a:r>
            <a:r>
              <a:rPr lang="en-US" altLang="ja-JP" sz="1400" dirty="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a:t>
            </a:r>
            <a:r>
              <a:rPr lang="en-US" altLang="ja-JP" sz="1400" dirty="0" err="1" smtClean="0">
                <a:latin typeface="Times New Roman" pitchFamily="18" charset="0"/>
                <a:ea typeface="ＭＳ Ｐゴシック" charset="-128"/>
                <a:cs typeface="Times New Roman" pitchFamily="18" charset="0"/>
              </a:rPr>
              <a:t>Subframe</a:t>
            </a:r>
            <a:r>
              <a:rPr lang="en-US" altLang="ja-JP" sz="1400" dirty="0" smtClean="0">
                <a:latin typeface="Times New Roman" pitchFamily="18" charset="0"/>
                <a:ea typeface="ＭＳ Ｐゴシック" charset="-128"/>
                <a:cs typeface="Times New Roman" pitchFamily="18" charset="0"/>
              </a:rPr>
              <a:t> </a:t>
            </a:r>
            <a:r>
              <a:rPr lang="pt-BR" altLang="ja-JP" sz="1400" dirty="0" smtClean="0">
                <a:cs typeface="Times New Roman" pitchFamily="18" charset="0"/>
              </a:rPr>
              <a:t>Padding for HRCP</a:t>
            </a:r>
            <a:r>
              <a:rPr lang="pt-BR" altLang="ja-JP" sz="1400" dirty="0" smtClean="0">
                <a:latin typeface="Times New Roman" pitchFamily="18" charset="0"/>
                <a:cs typeface="Times New Roman" pitchFamily="18" charset="0"/>
              </a:rPr>
              <a:t>] </a:t>
            </a:r>
            <a:endParaRPr lang="pt-BR" altLang="ja-JP" sz="1400" dirty="0">
              <a:latin typeface="Times New Roman" pitchFamily="18" charset="0"/>
              <a:cs typeface="Times New Roman" pitchFamily="18" charset="0"/>
            </a:endParaRPr>
          </a:p>
          <a:p>
            <a:r>
              <a:rPr lang="en-US" altLang="ja-JP" sz="1400" b="1" dirty="0" smtClean="0">
                <a:latin typeface="Times New Roman" pitchFamily="18" charset="0"/>
                <a:ea typeface="ＭＳ Ｐゴシック" charset="-128"/>
                <a:cs typeface="Times New Roman" pitchFamily="18" charset="0"/>
              </a:rPr>
              <a:t>Date Submitted: [</a:t>
            </a:r>
            <a:r>
              <a:rPr lang="en-US" altLang="ja-JP" sz="1400" dirty="0" smtClean="0">
                <a:latin typeface="Times New Roman" pitchFamily="18" charset="0"/>
                <a:ea typeface="ＭＳ Ｐゴシック" charset="-128"/>
                <a:cs typeface="Times New Roman" pitchFamily="18" charset="0"/>
              </a:rPr>
              <a:t>18 </a:t>
            </a:r>
            <a:r>
              <a:rPr lang="en-US" altLang="ja-JP" sz="1400" dirty="0" smtClean="0">
                <a:ea typeface="ＭＳ Ｐゴシック" charset="-128"/>
                <a:cs typeface="Times New Roman" pitchFamily="18" charset="0"/>
              </a:rPr>
              <a:t>January</a:t>
            </a:r>
            <a:r>
              <a:rPr lang="en-US" altLang="ja-JP" sz="1400" dirty="0" smtClean="0">
                <a:latin typeface="Times New Roman" pitchFamily="18" charset="0"/>
                <a:ea typeface="ＭＳ Ｐゴシック" charset="-128"/>
                <a:cs typeface="Times New Roman" pitchFamily="18" charset="0"/>
              </a:rPr>
              <a:t> 2016]</a:t>
            </a:r>
          </a:p>
          <a:p>
            <a:r>
              <a:rPr lang="en-US" altLang="ja-JP" sz="1400" b="1" dirty="0" smtClean="0">
                <a:latin typeface="Times New Roman" pitchFamily="18" charset="0"/>
                <a:ea typeface="ＭＳ Ｐゴシック" charset="-128"/>
                <a:cs typeface="Times New Roman" pitchFamily="18" charset="0"/>
              </a:rPr>
              <a:t>Source: </a:t>
            </a:r>
            <a:r>
              <a:rPr lang="en-US" altLang="ja-JP" sz="1400" dirty="0" smtClean="0">
                <a:latin typeface="Times New Roman" pitchFamily="18" charset="0"/>
                <a:ea typeface="ＭＳ Ｐゴシック" charset="-128"/>
                <a:cs typeface="Times New Roman" pitchFamily="18" charset="0"/>
              </a:rPr>
              <a:t> </a:t>
            </a:r>
            <a:r>
              <a:rPr lang="en-US" altLang="ja-JP" sz="1400" dirty="0">
                <a:ea typeface="ＭＳ Ｐゴシック" charset="-128"/>
                <a:cs typeface="Times New Roman" pitchFamily="18" charset="0"/>
              </a:rPr>
              <a:t>[Jae </a:t>
            </a:r>
            <a:r>
              <a:rPr lang="en-US" altLang="ja-JP" sz="1400" dirty="0" err="1">
                <a:ea typeface="ＭＳ Ｐゴシック" charset="-128"/>
                <a:cs typeface="Times New Roman" pitchFamily="18" charset="0"/>
              </a:rPr>
              <a:t>Seung</a:t>
            </a:r>
            <a:r>
              <a:rPr lang="en-US" altLang="ja-JP" sz="1400" dirty="0">
                <a:ea typeface="ＭＳ Ｐゴシック" charset="-128"/>
                <a:cs typeface="Times New Roman" pitchFamily="18" charset="0"/>
              </a:rPr>
              <a:t> Lee, Ken </a:t>
            </a:r>
            <a:r>
              <a:rPr lang="en-US" altLang="ja-JP" sz="1400" dirty="0" smtClean="0">
                <a:latin typeface="Times New Roman" pitchFamily="18" charset="0"/>
                <a:ea typeface="ＭＳ Ｐゴシック" charset="-128"/>
                <a:cs typeface="Times New Roman" pitchFamily="18" charset="0"/>
              </a:rPr>
              <a:t>Hiraga, </a:t>
            </a:r>
            <a:r>
              <a:rPr lang="en-US" altLang="ja-JP" sz="1400" dirty="0" err="1" smtClean="0">
                <a:latin typeface="Times New Roman" pitchFamily="18" charset="0"/>
                <a:ea typeface="ＭＳ Ｐゴシック" charset="-128"/>
                <a:cs typeface="Times New Roman" pitchFamily="18" charset="0"/>
              </a:rPr>
              <a:t>Itaru</a:t>
            </a:r>
            <a:r>
              <a:rPr lang="en-US" altLang="ja-JP" sz="1400" dirty="0" smtClean="0">
                <a:latin typeface="Times New Roman" pitchFamily="18" charset="0"/>
                <a:ea typeface="ＭＳ Ｐゴシック" charset="-128"/>
                <a:cs typeface="Times New Roman" pitchFamily="18" charset="0"/>
              </a:rPr>
              <a:t> </a:t>
            </a:r>
            <a:r>
              <a:rPr lang="en-US" altLang="ja-JP" sz="1400" dirty="0" err="1" smtClean="0">
                <a:latin typeface="Times New Roman" pitchFamily="18" charset="0"/>
                <a:ea typeface="ＭＳ Ｐゴシック" charset="-128"/>
                <a:cs typeface="Times New Roman" pitchFamily="18" charset="0"/>
              </a:rPr>
              <a:t>Maekawa</a:t>
            </a:r>
            <a:r>
              <a:rPr lang="en-US" altLang="ja-JP" sz="1400" dirty="0" smtClean="0">
                <a:latin typeface="Times New Roman" pitchFamily="18" charset="0"/>
                <a:ea typeface="ＭＳ Ｐゴシック" charset="-128"/>
                <a:cs typeface="Times New Roman" pitchFamily="18" charset="0"/>
              </a:rPr>
              <a:t>, Makoto Noda, </a:t>
            </a:r>
            <a:r>
              <a:rPr lang="en-US" altLang="ja-JP" sz="1400" dirty="0" err="1" smtClean="0">
                <a:latin typeface="Times New Roman" pitchFamily="18" charset="0"/>
                <a:ea typeface="ＭＳ Ｐゴシック" charset="-128"/>
                <a:cs typeface="Times New Roman" pitchFamily="18" charset="0"/>
              </a:rPr>
              <a:t>Ko</a:t>
            </a:r>
            <a:r>
              <a:rPr lang="en-US" altLang="ja-JP" sz="1400" dirty="0" smtClean="0">
                <a:latin typeface="Times New Roman" pitchFamily="18" charset="0"/>
                <a:ea typeface="ＭＳ Ｐゴシック" charset="-128"/>
                <a:cs typeface="Times New Roman" pitchFamily="18" charset="0"/>
              </a:rPr>
              <a:t> </a:t>
            </a:r>
            <a:r>
              <a:rPr lang="en-US" altLang="ja-JP" sz="1400" dirty="0" err="1" smtClean="0">
                <a:latin typeface="Times New Roman" pitchFamily="18" charset="0"/>
                <a:ea typeface="ＭＳ Ｐゴシック" charset="-128"/>
                <a:cs typeface="Times New Roman" pitchFamily="18" charset="0"/>
              </a:rPr>
              <a:t>Togashi</a:t>
            </a:r>
            <a:r>
              <a:rPr lang="en-US" altLang="ja-JP" sz="1400" baseline="30000" dirty="0" smtClean="0">
                <a:latin typeface="Times New Roman" pitchFamily="18" charset="0"/>
                <a:ea typeface="ＭＳ Ｐゴシック" charset="-128"/>
                <a:cs typeface="Times New Roman" pitchFamily="18" charset="0"/>
              </a:rPr>
              <a:t>(</a:t>
            </a:r>
            <a:r>
              <a:rPr lang="en-US" altLang="ja-JP" sz="1400" baseline="30000" dirty="0" smtClean="0">
                <a:solidFill>
                  <a:srgbClr val="000000"/>
                </a:solidFill>
                <a:latin typeface="Times New Roman"/>
              </a:rPr>
              <a:t>1)</a:t>
            </a:r>
            <a:r>
              <a:rPr lang="en-US" altLang="ja-JP" sz="1400" dirty="0" smtClean="0">
                <a:latin typeface="Times New Roman" pitchFamily="18" charset="0"/>
                <a:ea typeface="ＭＳ Ｐゴシック" charset="-128"/>
                <a:cs typeface="Times New Roman" pitchFamily="18" charset="0"/>
              </a:rPr>
              <a:t>, </a:t>
            </a:r>
            <a:r>
              <a:rPr lang="en-US" altLang="ja-JP" sz="1400" dirty="0" smtClean="0">
                <a:latin typeface="Times New Roman" panose="02020603050405020304" pitchFamily="18" charset="0"/>
                <a:cs typeface="Times New Roman" panose="02020603050405020304" pitchFamily="18" charset="0"/>
              </a:rPr>
              <a:t>(representative </a:t>
            </a:r>
            <a:r>
              <a:rPr lang="en-US" altLang="ja-JP" sz="1400" dirty="0">
                <a:latin typeface="Times New Roman" panose="02020603050405020304" pitchFamily="18" charset="0"/>
                <a:cs typeface="Times New Roman" panose="02020603050405020304" pitchFamily="18" charset="0"/>
              </a:rPr>
              <a:t>contributors), </a:t>
            </a:r>
            <a:r>
              <a:rPr lang="en-US" altLang="ja-JP" sz="1400" dirty="0" smtClean="0">
                <a:latin typeface="Times New Roman" panose="02020603050405020304" pitchFamily="18" charset="0"/>
                <a:cs typeface="Times New Roman" panose="02020603050405020304" pitchFamily="18" charset="0"/>
              </a:rPr>
              <a:t>all </a:t>
            </a:r>
            <a:r>
              <a:rPr lang="en-US" altLang="ja-JP" sz="1400" dirty="0">
                <a:latin typeface="Times New Roman" panose="02020603050405020304" pitchFamily="18" charset="0"/>
                <a:cs typeface="Times New Roman" panose="02020603050405020304" pitchFamily="18" charset="0"/>
              </a:rPr>
              <a:t>contributors are listed in “Contributors” </a:t>
            </a:r>
            <a:r>
              <a:rPr lang="en-US" altLang="ja-JP" sz="1400" dirty="0" smtClean="0">
                <a:latin typeface="Times New Roman" panose="02020603050405020304" pitchFamily="18" charset="0"/>
                <a:cs typeface="Times New Roman" panose="02020603050405020304" pitchFamily="18" charset="0"/>
              </a:rPr>
              <a:t>slide] </a:t>
            </a:r>
            <a:endParaRPr lang="en-US" altLang="ja-JP" sz="1400" dirty="0" smtClean="0">
              <a:latin typeface="Times New Roman" pitchFamily="18" charset="0"/>
              <a:ea typeface="ＭＳ Ｐゴシック" charset="-128"/>
              <a:cs typeface="Times New Roman" pitchFamily="18" charset="0"/>
            </a:endParaRPr>
          </a:p>
          <a:p>
            <a:r>
              <a:rPr lang="en-US" altLang="ja-JP" sz="1400" b="1" dirty="0" smtClean="0">
                <a:latin typeface="Times New Roman" pitchFamily="18" charset="0"/>
                <a:ea typeface="ＭＳ Ｐゴシック" charset="-128"/>
                <a:cs typeface="Times New Roman" pitchFamily="18" charset="0"/>
              </a:rPr>
              <a:t>Company: </a:t>
            </a:r>
            <a:r>
              <a:rPr lang="en-US" altLang="ja-JP" sz="1400" dirty="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ETRI</a:t>
            </a:r>
            <a:r>
              <a:rPr lang="en-US" altLang="ja-JP" sz="1400" baseline="30000" dirty="0">
                <a:latin typeface="Times New Roman"/>
              </a:rPr>
              <a:t>1</a:t>
            </a:r>
            <a:r>
              <a:rPr lang="en-US" altLang="ja-JP" sz="1400" dirty="0" smtClean="0">
                <a:latin typeface="Times New Roman" pitchFamily="18" charset="0"/>
                <a:ea typeface="ＭＳ Ｐゴシック" charset="-128"/>
                <a:cs typeface="Times New Roman" pitchFamily="18" charset="0"/>
              </a:rPr>
              <a:t>, JRC, NTT, Sony, Toshiba</a:t>
            </a:r>
            <a:r>
              <a:rPr lang="en-US" altLang="ja-JP" sz="1400" dirty="0" smtClean="0">
                <a:latin typeface="Times New Roman" panose="02020603050405020304" pitchFamily="18" charset="0"/>
                <a:cs typeface="Times New Roman" panose="02020603050405020304" pitchFamily="18" charset="0"/>
              </a:rPr>
              <a:t>] </a:t>
            </a:r>
            <a:endParaRPr lang="en-US" altLang="ja-JP" sz="1400" dirty="0" smtClean="0">
              <a:latin typeface="Times New Roman" pitchFamily="18" charset="0"/>
              <a:ea typeface="ＭＳ Ｐゴシック" charset="-128"/>
              <a:cs typeface="Times New Roman" pitchFamily="18" charset="0"/>
            </a:endParaRPr>
          </a:p>
          <a:p>
            <a:r>
              <a:rPr lang="en-US" altLang="ja-JP" sz="1400" b="1" dirty="0" smtClean="0">
                <a:latin typeface="Times New Roman" pitchFamily="18" charset="0"/>
                <a:ea typeface="ＭＳ Ｐゴシック" charset="-128"/>
                <a:cs typeface="Times New Roman" pitchFamily="18" charset="0"/>
              </a:rPr>
              <a:t>Address</a:t>
            </a:r>
            <a:r>
              <a:rPr lang="en-US" altLang="ja-JP" sz="1400" baseline="30000" dirty="0">
                <a:solidFill>
                  <a:srgbClr val="000000"/>
                </a:solidFill>
                <a:latin typeface="Times New Roman"/>
              </a:rPr>
              <a:t>1</a:t>
            </a:r>
            <a:r>
              <a:rPr lang="en-US" altLang="ja-JP" sz="1400" b="1" dirty="0" smtClean="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a:t>
            </a:r>
            <a:r>
              <a:rPr lang="en-US" altLang="ko-KR" sz="1400" dirty="0">
                <a:solidFill>
                  <a:schemeClr val="tx2"/>
                </a:solidFill>
                <a:ea typeface="굴림" charset="-127"/>
              </a:rPr>
              <a:t>218 </a:t>
            </a:r>
            <a:r>
              <a:rPr lang="en-US" altLang="ko-KR" sz="1400" dirty="0" err="1">
                <a:solidFill>
                  <a:schemeClr val="tx2"/>
                </a:solidFill>
                <a:ea typeface="굴림" charset="-127"/>
              </a:rPr>
              <a:t>Gajeong-ro</a:t>
            </a:r>
            <a:r>
              <a:rPr lang="en-US" altLang="ko-KR" sz="1400" dirty="0">
                <a:solidFill>
                  <a:schemeClr val="tx2"/>
                </a:solidFill>
                <a:ea typeface="굴림" charset="-127"/>
              </a:rPr>
              <a:t>, </a:t>
            </a:r>
            <a:r>
              <a:rPr lang="en-US" altLang="ko-KR" sz="1400" dirty="0" err="1">
                <a:solidFill>
                  <a:schemeClr val="tx2"/>
                </a:solidFill>
                <a:ea typeface="굴림" charset="-127"/>
              </a:rPr>
              <a:t>Yuseong-gu</a:t>
            </a:r>
            <a:r>
              <a:rPr lang="en-US" altLang="ko-KR" sz="1400" dirty="0">
                <a:solidFill>
                  <a:schemeClr val="tx2"/>
                </a:solidFill>
                <a:ea typeface="굴림" charset="-127"/>
              </a:rPr>
              <a:t>, Daejeon, 305-700, Korea</a:t>
            </a:r>
            <a:r>
              <a:rPr lang="en-US" altLang="ja-JP" sz="1400" dirty="0" smtClean="0">
                <a:latin typeface="Times New Roman" panose="02020603050405020304" pitchFamily="18" charset="0"/>
                <a:cs typeface="Times New Roman" panose="02020603050405020304" pitchFamily="18" charset="0"/>
              </a:rPr>
              <a:t>]</a:t>
            </a:r>
            <a:endParaRPr lang="en-US" altLang="ja-JP" sz="1400" dirty="0" smtClean="0">
              <a:latin typeface="Times New Roman" pitchFamily="18" charset="0"/>
              <a:ea typeface="ＭＳ Ｐゴシック" charset="-128"/>
              <a:cs typeface="Times New Roman" pitchFamily="18" charset="0"/>
            </a:endParaRPr>
          </a:p>
          <a:p>
            <a:r>
              <a:rPr lang="en-US" altLang="ja-JP" sz="1400" b="1" dirty="0" smtClean="0">
                <a:latin typeface="Times New Roman" pitchFamily="18" charset="0"/>
                <a:ea typeface="ＭＳ Ｐゴシック" charset="-128"/>
                <a:cs typeface="Times New Roman" pitchFamily="18" charset="0"/>
              </a:rPr>
              <a:t>E-Mail</a:t>
            </a:r>
            <a:r>
              <a:rPr lang="en-US" altLang="ja-JP" sz="1400" baseline="30000" dirty="0">
                <a:latin typeface="Times New Roman"/>
              </a:rPr>
              <a:t>1</a:t>
            </a:r>
            <a:r>
              <a:rPr lang="en-US" altLang="ja-JP" sz="1400" b="1" dirty="0" smtClean="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a:t>
            </a:r>
            <a:r>
              <a:rPr lang="en-US" altLang="ko-KR" sz="1400" dirty="0">
                <a:solidFill>
                  <a:schemeClr val="tx2"/>
                </a:solidFill>
                <a:ea typeface="굴림" charset="-127"/>
              </a:rPr>
              <a:t>jasonlee@etri.re.kr</a:t>
            </a:r>
            <a:r>
              <a:rPr lang="en-US" altLang="ja-JP" sz="1400" dirty="0" smtClean="0">
                <a:latin typeface="Times New Roman" pitchFamily="18" charset="0"/>
                <a:ea typeface="ＭＳ Ｐゴシック" charset="-128"/>
                <a:cs typeface="Times New Roman" pitchFamily="18" charset="0"/>
              </a:rPr>
              <a:t> </a:t>
            </a:r>
            <a:r>
              <a:rPr lang="en-US" altLang="ja-JP" sz="1400" dirty="0" smtClean="0">
                <a:solidFill>
                  <a:srgbClr val="000000"/>
                </a:solidFill>
                <a:latin typeface="Times New Roman"/>
              </a:rPr>
              <a:t>(all contributors </a:t>
            </a:r>
            <a:r>
              <a:rPr lang="en-US" altLang="ja-JP" sz="1400" dirty="0">
                <a:solidFill>
                  <a:srgbClr val="000000"/>
                </a:solidFill>
                <a:latin typeface="Times New Roman"/>
              </a:rPr>
              <a:t>are listed in “Contributors” </a:t>
            </a:r>
            <a:r>
              <a:rPr lang="en-US" altLang="ja-JP" sz="1400" dirty="0" smtClean="0">
                <a:solidFill>
                  <a:srgbClr val="000000"/>
                </a:solidFill>
                <a:latin typeface="Times New Roman"/>
              </a:rPr>
              <a:t>slide)</a:t>
            </a:r>
            <a:r>
              <a:rPr lang="en-US" altLang="ja-JP" sz="1400" dirty="0" smtClean="0">
                <a:latin typeface="Times New Roman" panose="02020603050405020304" pitchFamily="18" charset="0"/>
                <a:cs typeface="Times New Roman" panose="02020603050405020304" pitchFamily="18" charset="0"/>
              </a:rPr>
              <a:t>]</a:t>
            </a:r>
            <a:endParaRPr lang="en-US" altLang="ja-JP" sz="1400" b="1" dirty="0" smtClean="0">
              <a:latin typeface="Times New Roman" pitchFamily="18" charset="0"/>
              <a:ea typeface="ＭＳ Ｐゴシック" charset="-128"/>
              <a:cs typeface="Times New Roman" pitchFamily="18" charset="0"/>
            </a:endParaRPr>
          </a:p>
          <a:p>
            <a:pPr>
              <a:spcBef>
                <a:spcPts val="600"/>
              </a:spcBef>
              <a:spcAft>
                <a:spcPts val="600"/>
              </a:spcAft>
            </a:pPr>
            <a:r>
              <a:rPr lang="en-US" altLang="ja-JP" sz="1400" b="1" dirty="0" smtClean="0">
                <a:latin typeface="Times New Roman" pitchFamily="18" charset="0"/>
                <a:ea typeface="ＭＳ Ｐゴシック" charset="-128"/>
                <a:cs typeface="Times New Roman" pitchFamily="18" charset="0"/>
              </a:rPr>
              <a:t>Abstract</a:t>
            </a:r>
            <a:r>
              <a:rPr lang="en-US" altLang="ja-JP" sz="1400" b="1" dirty="0">
                <a:latin typeface="Times New Roman" pitchFamily="18" charset="0"/>
                <a:ea typeface="ＭＳ Ｐゴシック" charset="-128"/>
                <a:cs typeface="Times New Roman" pitchFamily="18" charset="0"/>
              </a:rPr>
              <a:t>:</a:t>
            </a:r>
            <a:r>
              <a:rPr lang="en-US" altLang="ja-JP" sz="1400" dirty="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This document </a:t>
            </a:r>
            <a:r>
              <a:rPr lang="en-US" altLang="ja-JP" sz="1400" dirty="0" smtClean="0">
                <a:ea typeface="ＭＳ Ｐゴシック" charset="-128"/>
                <a:cs typeface="Times New Roman" pitchFamily="18" charset="0"/>
              </a:rPr>
              <a:t>is a </a:t>
            </a:r>
            <a:r>
              <a:rPr lang="en-US" altLang="ja-JP" sz="1400" dirty="0" smtClean="0">
                <a:latin typeface="Times New Roman" pitchFamily="18" charset="0"/>
                <a:ea typeface="ＭＳ Ｐゴシック" charset="-128"/>
                <a:cs typeface="Times New Roman" pitchFamily="18" charset="0"/>
              </a:rPr>
              <a:t>proposal for HRCP </a:t>
            </a:r>
            <a:r>
              <a:rPr lang="en-US" altLang="ja-JP" sz="1400" dirty="0" err="1" smtClean="0">
                <a:latin typeface="Times New Roman" pitchFamily="18" charset="0"/>
                <a:ea typeface="ＭＳ Ｐゴシック" charset="-128"/>
                <a:cs typeface="Times New Roman" pitchFamily="18" charset="0"/>
              </a:rPr>
              <a:t>subframe</a:t>
            </a:r>
            <a:r>
              <a:rPr lang="en-US" altLang="ja-JP" sz="1400" dirty="0" smtClean="0">
                <a:latin typeface="Times New Roman" pitchFamily="18" charset="0"/>
                <a:ea typeface="ＭＳ Ｐゴシック" charset="-128"/>
                <a:cs typeface="Times New Roman" pitchFamily="18" charset="0"/>
              </a:rPr>
              <a:t> padding</a:t>
            </a:r>
            <a:endParaRPr lang="en-US" altLang="ja-JP" sz="1400" dirty="0">
              <a:latin typeface="Times New Roman" pitchFamily="18" charset="0"/>
              <a:ea typeface="ＭＳ Ｐゴシック" charset="-128"/>
              <a:cs typeface="Times New Roman" pitchFamily="18" charset="0"/>
            </a:endParaRPr>
          </a:p>
          <a:p>
            <a:pPr>
              <a:spcBef>
                <a:spcPts val="600"/>
              </a:spcBef>
              <a:spcAft>
                <a:spcPts val="600"/>
              </a:spcAft>
            </a:pPr>
            <a:r>
              <a:rPr lang="en-US" altLang="ja-JP" sz="1400" b="1" dirty="0" smtClean="0">
                <a:latin typeface="Times New Roman" pitchFamily="18" charset="0"/>
                <a:ea typeface="ＭＳ Ｐゴシック" charset="-128"/>
                <a:cs typeface="Times New Roman" pitchFamily="18" charset="0"/>
              </a:rPr>
              <a:t>Purpose:</a:t>
            </a:r>
            <a:r>
              <a:rPr lang="en-US" altLang="ja-JP" sz="1400" dirty="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	To propose </a:t>
            </a:r>
            <a:r>
              <a:rPr lang="en-US" altLang="ja-JP" sz="1400" dirty="0" err="1" smtClean="0">
                <a:ea typeface="ＭＳ Ｐゴシック" charset="-128"/>
                <a:cs typeface="Times New Roman" pitchFamily="18" charset="0"/>
              </a:rPr>
              <a:t>subframe</a:t>
            </a:r>
            <a:r>
              <a:rPr lang="en-US" altLang="ja-JP" sz="1400" dirty="0" smtClean="0">
                <a:ea typeface="ＭＳ Ｐゴシック" charset="-128"/>
                <a:cs typeface="Times New Roman" pitchFamily="18" charset="0"/>
              </a:rPr>
              <a:t> padding</a:t>
            </a:r>
            <a:r>
              <a:rPr lang="en-US" altLang="ja-JP" sz="1400" dirty="0" smtClean="0">
                <a:latin typeface="Times New Roman" pitchFamily="18" charset="0"/>
                <a:ea typeface="ＭＳ Ｐゴシック" charset="-128"/>
                <a:cs typeface="Times New Roman" pitchFamily="18" charset="0"/>
              </a:rPr>
              <a:t> for TG3e.</a:t>
            </a:r>
            <a:endParaRPr lang="en-US" altLang="ja-JP" sz="1400" dirty="0">
              <a:latin typeface="Times New Roman" pitchFamily="18" charset="0"/>
              <a:ea typeface="ＭＳ Ｐゴシック" charset="-128"/>
              <a:cs typeface="Times New Roman" pitchFamily="18" charset="0"/>
            </a:endParaRPr>
          </a:p>
          <a:p>
            <a:r>
              <a:rPr lang="en-US" altLang="ja-JP" sz="1400" b="1" dirty="0">
                <a:solidFill>
                  <a:schemeClr val="tx2"/>
                </a:solidFill>
                <a:latin typeface="Times New Roman" pitchFamily="18" charset="0"/>
                <a:ea typeface="ＭＳ Ｐゴシック" charset="-128"/>
                <a:cs typeface="Times New Roman" pitchFamily="18" charset="0"/>
              </a:rPr>
              <a:t>Notice:</a:t>
            </a:r>
            <a:r>
              <a:rPr lang="en-US" altLang="ja-JP" sz="1400" dirty="0">
                <a:solidFill>
                  <a:schemeClr val="tx2"/>
                </a:solidFill>
                <a:latin typeface="Times New Roman" pitchFamily="18" charset="0"/>
                <a:ea typeface="ＭＳ Ｐゴシック" charset="-128"/>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400" b="1" dirty="0">
                <a:solidFill>
                  <a:schemeClr val="tx2"/>
                </a:solidFill>
                <a:latin typeface="Times New Roman" pitchFamily="18" charset="0"/>
                <a:ea typeface="ＭＳ Ｐゴシック" charset="-128"/>
                <a:cs typeface="Times New Roman" pitchFamily="18" charset="0"/>
              </a:rPr>
              <a:t>Release:</a:t>
            </a:r>
            <a:r>
              <a:rPr lang="en-US" altLang="ja-JP" sz="1400" dirty="0">
                <a:solidFill>
                  <a:schemeClr val="tx2"/>
                </a:solidFill>
                <a:latin typeface="Times New Roman" pitchFamily="18" charset="0"/>
                <a:ea typeface="ＭＳ Ｐゴシック" charset="-128"/>
                <a:cs typeface="Times New Roman" pitchFamily="18" charset="0"/>
              </a:rPr>
              <a:t>	The </a:t>
            </a:r>
            <a:r>
              <a:rPr lang="en-US" altLang="ja-JP" sz="1400" dirty="0" smtClean="0">
                <a:solidFill>
                  <a:schemeClr val="tx2"/>
                </a:solidFill>
                <a:latin typeface="Times New Roman" pitchFamily="18" charset="0"/>
                <a:ea typeface="ＭＳ Ｐゴシック" charset="-128"/>
                <a:cs typeface="Times New Roman" pitchFamily="18" charset="0"/>
              </a:rPr>
              <a:t>contributors acknowledge </a:t>
            </a:r>
            <a:r>
              <a:rPr lang="en-US" altLang="ja-JP" sz="1400" dirty="0">
                <a:solidFill>
                  <a:schemeClr val="tx2"/>
                </a:solidFill>
                <a:latin typeface="Times New Roman" pitchFamily="18" charset="0"/>
                <a:ea typeface="ＭＳ Ｐゴシック" charset="-128"/>
                <a:cs typeface="Times New Roman" pitchFamily="18" charset="0"/>
              </a:rPr>
              <a:t>and </a:t>
            </a:r>
            <a:r>
              <a:rPr lang="en-US" altLang="ja-JP" sz="1400" dirty="0" smtClean="0">
                <a:solidFill>
                  <a:schemeClr val="tx2"/>
                </a:solidFill>
                <a:latin typeface="Times New Roman" pitchFamily="18" charset="0"/>
                <a:ea typeface="ＭＳ Ｐゴシック" charset="-128"/>
                <a:cs typeface="Times New Roman" pitchFamily="18" charset="0"/>
              </a:rPr>
              <a:t>accept </a:t>
            </a:r>
            <a:r>
              <a:rPr lang="en-US" altLang="ja-JP" sz="1400" dirty="0">
                <a:solidFill>
                  <a:schemeClr val="tx2"/>
                </a:solidFill>
                <a:latin typeface="Times New Roman" pitchFamily="18" charset="0"/>
                <a:ea typeface="ＭＳ Ｐゴシック" charset="-128"/>
                <a:cs typeface="Times New Roman" pitchFamily="18" charset="0"/>
              </a:rPr>
              <a:t>that this contribution becomes the property of IEEE and may be made publicly available by P802.15</a:t>
            </a:r>
            <a:r>
              <a:rPr lang="en-US" altLang="ja-JP" sz="1400" dirty="0" smtClean="0">
                <a:solidFill>
                  <a:schemeClr val="tx2"/>
                </a:solidFill>
                <a:latin typeface="Times New Roman" pitchFamily="18" charset="0"/>
                <a:ea typeface="ＭＳ Ｐゴシック" charset="-128"/>
                <a:cs typeface="Times New Roman" pitchFamily="18" charset="0"/>
              </a:rPr>
              <a:t>.</a:t>
            </a:r>
            <a:endParaRPr lang="en-US" altLang="ja-JP" sz="1400" dirty="0">
              <a:solidFill>
                <a:schemeClr val="tx2"/>
              </a:solidFill>
              <a:latin typeface="Times New Roman" pitchFamily="18" charset="0"/>
              <a:ea typeface="ＭＳ Ｐゴシック" charset="-128"/>
              <a:cs typeface="Times New Roman" pitchFamily="18" charset="0"/>
            </a:endParaRPr>
          </a:p>
        </p:txBody>
      </p:sp>
      <p:sp>
        <p:nvSpPr>
          <p:cNvPr id="14" name="바닥글 개체 틀 4"/>
          <p:cNvSpPr>
            <a:spLocks noGrp="1"/>
          </p:cNvSpPr>
          <p:nvPr>
            <p:ph type="ftr" sz="quarter" idx="11"/>
          </p:nvPr>
        </p:nvSpPr>
        <p:spPr>
          <a:xfrm>
            <a:off x="5486400" y="6475413"/>
            <a:ext cx="3124200" cy="184666"/>
          </a:xfrm>
        </p:spPr>
        <p:txBody>
          <a:bodyPr/>
          <a:lstStyle/>
          <a:p>
            <a:r>
              <a:rPr lang="en-US" altLang="ko-KR" dirty="0" smtClean="0"/>
              <a:t>Various Authors (TG3e Proposal)</a:t>
            </a:r>
            <a:endParaRPr lang="en-US" altLang="ko-KR" dirty="0"/>
          </a:p>
        </p:txBody>
      </p:sp>
      <p:sp>
        <p:nvSpPr>
          <p:cNvPr id="15" name="날짜 개체 틀 3"/>
          <p:cNvSpPr>
            <a:spLocks noGrp="1"/>
          </p:cNvSpPr>
          <p:nvPr>
            <p:ph type="dt" sz="half" idx="10"/>
          </p:nvPr>
        </p:nvSpPr>
        <p:spPr>
          <a:xfrm>
            <a:off x="685800" y="378281"/>
            <a:ext cx="1600200" cy="215444"/>
          </a:xfrm>
        </p:spPr>
        <p:txBody>
          <a:bodyPr/>
          <a:lstStyle/>
          <a:p>
            <a:r>
              <a:rPr lang="en-US" altLang="ko-KR" dirty="0" smtClean="0"/>
              <a:t>January 2016</a:t>
            </a:r>
            <a:endParaRPr lang="en-US" altLang="ko-K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dirty="0" smtClean="0"/>
              <a:t>Various Authors (TG3e Proposal)</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389B5054-13E1-4CF6-BEEF-5524A2E66EC3}" type="slidenum">
              <a:rPr lang="en-US" altLang="ko-KR" smtClean="0"/>
              <a:pPr/>
              <a:t>2</a:t>
            </a:fld>
            <a:endParaRPr lang="en-US" altLang="ko-KR"/>
          </a:p>
        </p:txBody>
      </p:sp>
      <p:sp>
        <p:nvSpPr>
          <p:cNvPr id="7" name="날짜 개체 틀 3"/>
          <p:cNvSpPr>
            <a:spLocks noGrp="1"/>
          </p:cNvSpPr>
          <p:nvPr>
            <p:ph type="dt" sz="half" idx="10"/>
          </p:nvPr>
        </p:nvSpPr>
        <p:spPr>
          <a:xfrm>
            <a:off x="685800" y="378281"/>
            <a:ext cx="1600200" cy="215444"/>
          </a:xfrm>
        </p:spPr>
        <p:txBody>
          <a:bodyPr/>
          <a:lstStyle/>
          <a:p>
            <a:r>
              <a:rPr lang="en-US" altLang="ko-KR" dirty="0" smtClean="0"/>
              <a:t>January 2016</a:t>
            </a:r>
            <a:endParaRPr lang="en-US" altLang="ko-KR" dirty="0"/>
          </a:p>
        </p:txBody>
      </p:sp>
      <p:sp>
        <p:nvSpPr>
          <p:cNvPr id="10" name="タイトル 1"/>
          <p:cNvSpPr txBox="1">
            <a:spLocks/>
          </p:cNvSpPr>
          <p:nvPr/>
        </p:nvSpPr>
        <p:spPr bwMode="auto">
          <a:xfrm>
            <a:off x="650631" y="550031"/>
            <a:ext cx="7962900"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kumimoji="1" lang="en-US" altLang="ja-JP" sz="2400" b="1" kern="0" smtClean="0">
                <a:solidFill>
                  <a:schemeClr val="tx1"/>
                </a:solidFill>
              </a:rPr>
              <a:t>Contributors</a:t>
            </a:r>
            <a:endParaRPr kumimoji="1" lang="ja-JP" altLang="en-US" sz="2400" b="1" kern="0" dirty="0">
              <a:solidFill>
                <a:schemeClr val="tx1"/>
              </a:solidFill>
            </a:endParaRPr>
          </a:p>
        </p:txBody>
      </p:sp>
      <p:graphicFrame>
        <p:nvGraphicFramePr>
          <p:cNvPr id="11" name="コンテンツ プレースホルダー 4"/>
          <p:cNvGraphicFramePr>
            <a:graphicFrameLocks/>
          </p:cNvGraphicFramePr>
          <p:nvPr>
            <p:extLst>
              <p:ext uri="{D42A27DB-BD31-4B8C-83A1-F6EECF244321}">
                <p14:modId xmlns:p14="http://schemas.microsoft.com/office/powerpoint/2010/main" val="3726343243"/>
              </p:ext>
            </p:extLst>
          </p:nvPr>
        </p:nvGraphicFramePr>
        <p:xfrm>
          <a:off x="741873" y="1380226"/>
          <a:ext cx="7694761" cy="4523116"/>
        </p:xfrm>
        <a:graphic>
          <a:graphicData uri="http://schemas.openxmlformats.org/drawingml/2006/table">
            <a:tbl>
              <a:tblPr firstRow="1" bandRow="1">
                <a:tableStyleId>{5C22544A-7EE6-4342-B048-85BDC9FD1C3A}</a:tableStyleId>
              </a:tblPr>
              <a:tblGrid>
                <a:gridCol w="1981173"/>
                <a:gridCol w="3008983"/>
                <a:gridCol w="2704605"/>
              </a:tblGrid>
              <a:tr h="347932">
                <a:tc>
                  <a:txBody>
                    <a:bodyPr/>
                    <a:lstStyle/>
                    <a:p>
                      <a:r>
                        <a:rPr kumimoji="1" lang="en-US" altLang="ja-JP" sz="1200" dirty="0" smtClean="0">
                          <a:latin typeface="+mn-lt"/>
                        </a:rPr>
                        <a:t>Name</a:t>
                      </a:r>
                      <a:endParaRPr kumimoji="1" lang="ja-JP" altLang="en-US" sz="1200" dirty="0">
                        <a:latin typeface="+mn-lt"/>
                      </a:endParaRPr>
                    </a:p>
                  </a:txBody>
                  <a:tcPr>
                    <a:solidFill>
                      <a:srgbClr val="00B0F0"/>
                    </a:solidFill>
                  </a:tcPr>
                </a:tc>
                <a:tc>
                  <a:txBody>
                    <a:bodyPr/>
                    <a:lstStyle/>
                    <a:p>
                      <a:r>
                        <a:rPr kumimoji="1" lang="en-US" altLang="ja-JP" sz="1200" dirty="0" smtClean="0">
                          <a:latin typeface="+mn-lt"/>
                        </a:rPr>
                        <a:t>Affiliation</a:t>
                      </a:r>
                      <a:endParaRPr kumimoji="1" lang="ja-JP" altLang="en-US" sz="1200" dirty="0">
                        <a:latin typeface="+mn-lt"/>
                      </a:endParaRPr>
                    </a:p>
                  </a:txBody>
                  <a:tcPr>
                    <a:solidFill>
                      <a:srgbClr val="00B0F0"/>
                    </a:solidFill>
                  </a:tcPr>
                </a:tc>
                <a:tc>
                  <a:txBody>
                    <a:bodyPr/>
                    <a:lstStyle/>
                    <a:p>
                      <a:r>
                        <a:rPr kumimoji="1" lang="en-US" altLang="ja-JP" sz="1200" dirty="0" smtClean="0">
                          <a:latin typeface="+mn-lt"/>
                        </a:rPr>
                        <a:t>Email</a:t>
                      </a:r>
                      <a:endParaRPr kumimoji="1" lang="ja-JP" altLang="en-US" sz="1200" dirty="0">
                        <a:latin typeface="+mn-lt"/>
                      </a:endParaRPr>
                    </a:p>
                  </a:txBody>
                  <a:tcPr>
                    <a:solidFill>
                      <a:srgbClr val="00B0F0"/>
                    </a:solidFill>
                  </a:tcPr>
                </a:tc>
              </a:tr>
              <a:tr h="347932">
                <a:tc>
                  <a:txBody>
                    <a:bodyPr/>
                    <a:lstStyle/>
                    <a:p>
                      <a:r>
                        <a:rPr kumimoji="1" lang="en-US" altLang="ja-JP" sz="1200" dirty="0" smtClean="0">
                          <a:latin typeface="+mn-lt"/>
                        </a:rPr>
                        <a:t>Jae </a:t>
                      </a:r>
                      <a:r>
                        <a:rPr kumimoji="1" lang="en-US" altLang="ja-JP" sz="1200" dirty="0" err="1" smtClean="0">
                          <a:latin typeface="+mn-lt"/>
                        </a:rPr>
                        <a:t>Seung</a:t>
                      </a:r>
                      <a:r>
                        <a:rPr kumimoji="1" lang="en-US" altLang="ja-JP" sz="1200" dirty="0" smtClean="0">
                          <a:latin typeface="+mn-lt"/>
                        </a:rPr>
                        <a:t> Lee</a:t>
                      </a:r>
                      <a:endParaRPr kumimoji="1" lang="ja-JP" altLang="en-US" sz="1200" dirty="0">
                        <a:latin typeface="+mn-lt"/>
                      </a:endParaRPr>
                    </a:p>
                  </a:txBody>
                  <a:tcPr/>
                </a:tc>
                <a:tc>
                  <a:txBody>
                    <a:bodyPr/>
                    <a:lstStyle/>
                    <a:p>
                      <a:r>
                        <a:rPr kumimoji="1" lang="en-US" altLang="ja-JP" sz="1200" dirty="0" err="1" smtClean="0">
                          <a:latin typeface="+mn-lt"/>
                        </a:rPr>
                        <a:t>ETRI</a:t>
                      </a:r>
                      <a:endParaRPr kumimoji="1" lang="ja-JP" altLang="en-US" sz="1200" dirty="0">
                        <a:latin typeface="+mn-lt"/>
                      </a:endParaRPr>
                    </a:p>
                  </a:txBody>
                  <a:tcPr/>
                </a:tc>
                <a:tc>
                  <a:txBody>
                    <a:bodyPr/>
                    <a:lstStyle/>
                    <a:p>
                      <a:r>
                        <a:rPr kumimoji="1" lang="en-US" altLang="ja-JP" sz="1200" dirty="0" err="1" smtClean="0">
                          <a:latin typeface="+mn-lt"/>
                        </a:rPr>
                        <a:t>jasonlee@etri.re.kr</a:t>
                      </a:r>
                      <a:endParaRPr kumimoji="1" lang="ja-JP" altLang="en-US" sz="1200" dirty="0">
                        <a:latin typeface="+mn-lt"/>
                      </a:endParaRPr>
                    </a:p>
                  </a:txBody>
                  <a:tcPr/>
                </a:tc>
              </a:tr>
              <a:tr h="3479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Moon-</a:t>
                      </a:r>
                      <a:r>
                        <a:rPr kumimoji="1" lang="en-US" altLang="ja-JP" sz="1200" dirty="0" err="1" smtClean="0">
                          <a:latin typeface="+mn-lt"/>
                        </a:rPr>
                        <a:t>Sik</a:t>
                      </a:r>
                      <a:r>
                        <a:rPr kumimoji="1" lang="en-US" altLang="ja-JP" sz="1200" dirty="0" smtClean="0">
                          <a:latin typeface="+mn-lt"/>
                        </a:rPr>
                        <a:t> Lee</a:t>
                      </a:r>
                      <a:endParaRPr kumimoji="1" lang="ja-JP" altLang="en-US" sz="1200" dirty="0" smtClean="0">
                        <a:latin typeface="+mn-lt"/>
                      </a:endParaRPr>
                    </a:p>
                  </a:txBody>
                  <a:tcPr/>
                </a:tc>
                <a:tc>
                  <a:txBody>
                    <a:bodyPr/>
                    <a:lstStyle/>
                    <a:p>
                      <a:r>
                        <a:rPr kumimoji="1" lang="en-US" altLang="ja-JP" sz="1200" dirty="0" err="1" smtClean="0">
                          <a:latin typeface="+mn-lt"/>
                        </a:rPr>
                        <a:t>ETRI</a:t>
                      </a:r>
                      <a:endParaRPr kumimoji="1" lang="ja-JP" altLang="en-US" sz="1200" dirty="0">
                        <a:latin typeface="+mn-lt"/>
                      </a:endParaRPr>
                    </a:p>
                  </a:txBody>
                  <a:tcPr/>
                </a:tc>
                <a:tc>
                  <a:txBody>
                    <a:bodyPr/>
                    <a:lstStyle/>
                    <a:p>
                      <a:r>
                        <a:rPr kumimoji="1" lang="en-US" altLang="ko-KR" sz="1200" dirty="0" err="1" smtClean="0">
                          <a:latin typeface="+mn-lt"/>
                        </a:rPr>
                        <a:t>moonsiklee@etri.re.kr</a:t>
                      </a:r>
                      <a:endParaRPr kumimoji="1" lang="ja-JP" altLang="en-US" sz="1200" dirty="0">
                        <a:latin typeface="+mn-lt"/>
                      </a:endParaRPr>
                    </a:p>
                  </a:txBody>
                  <a:tcPr/>
                </a:tc>
              </a:tr>
              <a:tr h="347932">
                <a:tc>
                  <a:txBody>
                    <a:bodyPr/>
                    <a:lstStyle/>
                    <a:p>
                      <a:r>
                        <a:rPr kumimoji="1" lang="en-US" altLang="ja-JP" sz="1200" dirty="0" err="1" smtClean="0">
                          <a:latin typeface="+mn-lt"/>
                        </a:rPr>
                        <a:t>Itaru</a:t>
                      </a:r>
                      <a:r>
                        <a:rPr kumimoji="1" lang="en-US" altLang="ja-JP" sz="1200" dirty="0" smtClean="0">
                          <a:latin typeface="+mn-lt"/>
                        </a:rPr>
                        <a:t> </a:t>
                      </a:r>
                      <a:r>
                        <a:rPr kumimoji="1" lang="en-US" altLang="ja-JP" sz="1200" dirty="0" err="1" smtClean="0">
                          <a:latin typeface="+mn-lt"/>
                        </a:rPr>
                        <a:t>Maekawa</a:t>
                      </a:r>
                      <a:endParaRPr kumimoji="1" lang="ja-JP" altLang="en-US" sz="1200" dirty="0">
                        <a:latin typeface="+mn-lt"/>
                      </a:endParaRPr>
                    </a:p>
                  </a:txBody>
                  <a:tcPr/>
                </a:tc>
                <a:tc>
                  <a:txBody>
                    <a:bodyPr/>
                    <a:lstStyle/>
                    <a:p>
                      <a:r>
                        <a:rPr kumimoji="1" lang="en-US" altLang="ja-JP" sz="1200" dirty="0" smtClean="0">
                          <a:latin typeface="+mn-lt"/>
                        </a:rPr>
                        <a:t>Japan Radio Corporation</a:t>
                      </a:r>
                      <a:endParaRPr kumimoji="1" lang="ja-JP" altLang="en-US" sz="1200" dirty="0">
                        <a:latin typeface="+mn-lt"/>
                      </a:endParaRPr>
                    </a:p>
                  </a:txBody>
                  <a:tcPr/>
                </a:tc>
                <a:tc>
                  <a:txBody>
                    <a:bodyPr/>
                    <a:lstStyle/>
                    <a:p>
                      <a:r>
                        <a:rPr kumimoji="1" lang="en-US" altLang="ja-JP" sz="1200" dirty="0" err="1" smtClean="0">
                          <a:latin typeface="+mn-lt"/>
                        </a:rPr>
                        <a:t>maekawa.itaru@jrc.co.jp</a:t>
                      </a:r>
                      <a:endParaRPr kumimoji="1" lang="ja-JP" altLang="en-US" sz="1200" dirty="0">
                        <a:latin typeface="+mn-lt"/>
                      </a:endParaRPr>
                    </a:p>
                  </a:txBody>
                  <a:tcPr/>
                </a:tc>
              </a:tr>
              <a:tr h="347932">
                <a:tc>
                  <a:txBody>
                    <a:bodyPr/>
                    <a:lstStyle/>
                    <a:p>
                      <a:r>
                        <a:rPr kumimoji="1" lang="en-US" altLang="ja-JP" sz="1200" dirty="0" smtClean="0">
                          <a:latin typeface="+mn-lt"/>
                        </a:rPr>
                        <a:t>Lee </a:t>
                      </a:r>
                      <a:r>
                        <a:rPr kumimoji="1" lang="en-US" altLang="ja-JP" sz="1200" dirty="0" err="1" smtClean="0">
                          <a:latin typeface="+mn-lt"/>
                        </a:rPr>
                        <a:t>Doohwan</a:t>
                      </a:r>
                      <a:endParaRPr kumimoji="1" lang="ja-JP" altLang="en-US" sz="12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NTT Corporation</a:t>
                      </a:r>
                      <a:endParaRPr kumimoji="1" lang="ja-JP" altLang="en-US" sz="1200" dirty="0" smtClean="0">
                        <a:latin typeface="+mn-lt"/>
                      </a:endParaRPr>
                    </a:p>
                  </a:txBody>
                  <a:tcPr/>
                </a:tc>
                <a:tc>
                  <a:txBody>
                    <a:bodyPr/>
                    <a:lstStyle/>
                    <a:p>
                      <a:r>
                        <a:rPr kumimoji="1" lang="en-US" altLang="ja-JP" sz="1200" dirty="0" smtClean="0">
                          <a:latin typeface="+mn-lt"/>
                        </a:rPr>
                        <a:t>lee.doohwan@lab.ntt.co.jp</a:t>
                      </a:r>
                      <a:endParaRPr kumimoji="1" lang="ja-JP" altLang="en-US" sz="1200" dirty="0">
                        <a:latin typeface="+mn-lt"/>
                      </a:endParaRPr>
                    </a:p>
                  </a:txBody>
                  <a:tcPr/>
                </a:tc>
              </a:tr>
              <a:tr h="347932">
                <a:tc>
                  <a:txBody>
                    <a:bodyPr/>
                    <a:lstStyle/>
                    <a:p>
                      <a:r>
                        <a:rPr kumimoji="1" lang="en-US" altLang="ja-JP" sz="1200" dirty="0" smtClean="0">
                          <a:latin typeface="+mn-lt"/>
                        </a:rPr>
                        <a:t>Ken Hiraga</a:t>
                      </a:r>
                      <a:endParaRPr kumimoji="1" lang="ja-JP" altLang="en-US" sz="1200" dirty="0">
                        <a:latin typeface="+mn-lt"/>
                      </a:endParaRPr>
                    </a:p>
                  </a:txBody>
                  <a:tcPr/>
                </a:tc>
                <a:tc>
                  <a:txBody>
                    <a:bodyPr/>
                    <a:lstStyle/>
                    <a:p>
                      <a:r>
                        <a:rPr kumimoji="1" lang="en-US" altLang="ja-JP" sz="1200" dirty="0" smtClean="0">
                          <a:latin typeface="+mn-lt"/>
                        </a:rPr>
                        <a:t>NTT Corporation</a:t>
                      </a:r>
                      <a:endParaRPr kumimoji="1" lang="ja-JP" altLang="en-US" sz="1200" dirty="0">
                        <a:latin typeface="+mn-lt"/>
                      </a:endParaRPr>
                    </a:p>
                  </a:txBody>
                  <a:tcPr/>
                </a:tc>
                <a:tc>
                  <a:txBody>
                    <a:bodyPr/>
                    <a:lstStyle/>
                    <a:p>
                      <a:r>
                        <a:rPr kumimoji="1" lang="en-US" altLang="ja-JP" sz="1200" dirty="0" err="1" smtClean="0">
                          <a:latin typeface="+mn-lt"/>
                        </a:rPr>
                        <a:t>hiraga.ken@lab.ntt.co.jp</a:t>
                      </a:r>
                      <a:endParaRPr kumimoji="1" lang="ja-JP" altLang="en-US" sz="1200" dirty="0">
                        <a:latin typeface="+mn-lt"/>
                      </a:endParaRPr>
                    </a:p>
                  </a:txBody>
                  <a:tcPr/>
                </a:tc>
              </a:tr>
              <a:tr h="347932">
                <a:tc>
                  <a:txBody>
                    <a:bodyPr/>
                    <a:lstStyle/>
                    <a:p>
                      <a:r>
                        <a:rPr kumimoji="1" lang="en-US" altLang="ja-JP" sz="1200" dirty="0" smtClean="0">
                          <a:latin typeface="+mn-lt"/>
                        </a:rPr>
                        <a:t>Masashi Shimizu</a:t>
                      </a:r>
                      <a:endParaRPr kumimoji="1" lang="ja-JP" altLang="en-US" sz="1200" dirty="0">
                        <a:latin typeface="+mn-lt"/>
                      </a:endParaRPr>
                    </a:p>
                  </a:txBody>
                  <a:tcPr/>
                </a:tc>
                <a:tc>
                  <a:txBody>
                    <a:bodyPr/>
                    <a:lstStyle/>
                    <a:p>
                      <a:r>
                        <a:rPr kumimoji="1" lang="en-US" altLang="ja-JP" sz="1200" dirty="0" smtClean="0">
                          <a:latin typeface="+mn-lt"/>
                        </a:rPr>
                        <a:t>NTT Corporation</a:t>
                      </a:r>
                      <a:endParaRPr kumimoji="1" lang="ja-JP" altLang="en-US" sz="1200" dirty="0">
                        <a:latin typeface="+mn-lt"/>
                      </a:endParaRPr>
                    </a:p>
                  </a:txBody>
                  <a:tcPr/>
                </a:tc>
                <a:tc>
                  <a:txBody>
                    <a:bodyPr/>
                    <a:lstStyle/>
                    <a:p>
                      <a:r>
                        <a:rPr kumimoji="1" lang="en-US" altLang="ja-JP" sz="1200" dirty="0" err="1" smtClean="0">
                          <a:latin typeface="+mn-lt"/>
                        </a:rPr>
                        <a:t>masashi.shimizu@upr-net.co.jp</a:t>
                      </a:r>
                      <a:endParaRPr kumimoji="1" lang="ja-JP" altLang="en-US" sz="1200" dirty="0">
                        <a:latin typeface="+mn-lt"/>
                      </a:endParaRPr>
                    </a:p>
                  </a:txBody>
                  <a:tcPr/>
                </a:tc>
              </a:tr>
              <a:tr h="347932">
                <a:tc>
                  <a:txBody>
                    <a:bodyPr/>
                    <a:lstStyle/>
                    <a:p>
                      <a:r>
                        <a:rPr kumimoji="1" lang="en-US" altLang="ja-JP" sz="1200" dirty="0" smtClean="0">
                          <a:latin typeface="+mn-lt"/>
                        </a:rPr>
                        <a:t>Keitarou Kondou</a:t>
                      </a:r>
                      <a:endParaRPr kumimoji="1" lang="ja-JP" altLang="en-US" sz="1200" dirty="0">
                        <a:latin typeface="+mn-lt"/>
                      </a:endParaRPr>
                    </a:p>
                  </a:txBody>
                  <a:tcPr/>
                </a:tc>
                <a:tc>
                  <a:txBody>
                    <a:bodyPr/>
                    <a:lstStyle/>
                    <a:p>
                      <a:r>
                        <a:rPr kumimoji="1" lang="en-US" altLang="ja-JP" sz="1200" dirty="0" smtClean="0">
                          <a:latin typeface="+mn-lt"/>
                        </a:rPr>
                        <a:t>Sony Corporation</a:t>
                      </a:r>
                      <a:endParaRPr kumimoji="1" lang="ja-JP" altLang="en-US" sz="1200" dirty="0">
                        <a:latin typeface="+mn-lt"/>
                      </a:endParaRPr>
                    </a:p>
                  </a:txBody>
                  <a:tcPr/>
                </a:tc>
                <a:tc>
                  <a:txBody>
                    <a:bodyPr/>
                    <a:lstStyle/>
                    <a:p>
                      <a:r>
                        <a:rPr kumimoji="1" lang="en-US" altLang="ja-JP" sz="1200" dirty="0" err="1" smtClean="0">
                          <a:latin typeface="+mn-lt"/>
                        </a:rPr>
                        <a:t>Keitarou.Kondou@jp.sony.com</a:t>
                      </a:r>
                      <a:endParaRPr kumimoji="1" lang="ja-JP" altLang="en-US" sz="1200" dirty="0">
                        <a:latin typeface="+mn-lt"/>
                      </a:endParaRPr>
                    </a:p>
                  </a:txBody>
                  <a:tcPr/>
                </a:tc>
              </a:tr>
              <a:tr h="3479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Hiroyuki</a:t>
                      </a:r>
                      <a:r>
                        <a:rPr kumimoji="1" lang="en-US" altLang="ja-JP" sz="1200" baseline="0" dirty="0" smtClean="0">
                          <a:latin typeface="+mn-lt"/>
                        </a:rPr>
                        <a:t> Matsumura</a:t>
                      </a:r>
                      <a:endParaRPr kumimoji="1" lang="ja-JP" altLang="en-US" sz="1200" dirty="0" smtClean="0">
                        <a:latin typeface="+mn-lt"/>
                      </a:endParaRPr>
                    </a:p>
                  </a:txBody>
                  <a:tcPr/>
                </a:tc>
                <a:tc>
                  <a:txBody>
                    <a:bodyPr/>
                    <a:lstStyle/>
                    <a:p>
                      <a:r>
                        <a:rPr kumimoji="1" lang="en-US" altLang="ja-JP" sz="1200" dirty="0" smtClean="0">
                          <a:latin typeface="+mn-lt"/>
                        </a:rPr>
                        <a:t>Sony Corporation</a:t>
                      </a:r>
                      <a:endParaRPr kumimoji="1" lang="ja-JP" altLang="en-US" sz="1200" dirty="0">
                        <a:latin typeface="+mn-lt"/>
                      </a:endParaRPr>
                    </a:p>
                  </a:txBody>
                  <a:tcPr/>
                </a:tc>
                <a:tc>
                  <a:txBody>
                    <a:bodyPr/>
                    <a:lstStyle/>
                    <a:p>
                      <a:r>
                        <a:rPr kumimoji="1" lang="en-US" altLang="ja-JP" sz="1200" dirty="0" err="1" smtClean="0">
                          <a:latin typeface="+mn-lt"/>
                        </a:rPr>
                        <a:t>Hiroyuki.Matsumura@jp.sony.com</a:t>
                      </a:r>
                      <a:endParaRPr kumimoji="1" lang="ja-JP" altLang="en-US" sz="1200" dirty="0">
                        <a:latin typeface="+mn-lt"/>
                      </a:endParaRPr>
                    </a:p>
                  </a:txBody>
                  <a:tcPr/>
                </a:tc>
              </a:tr>
              <a:tr h="347932">
                <a:tc>
                  <a:txBody>
                    <a:bodyPr/>
                    <a:lstStyle/>
                    <a:p>
                      <a:r>
                        <a:rPr kumimoji="1" lang="en-US" altLang="ja-JP" sz="1200" dirty="0" smtClean="0">
                          <a:latin typeface="+mn-lt"/>
                        </a:rPr>
                        <a:t>Makoto Noda</a:t>
                      </a:r>
                      <a:endParaRPr kumimoji="1" lang="ja-JP" altLang="en-US" sz="1200" dirty="0">
                        <a:latin typeface="+mn-lt"/>
                      </a:endParaRPr>
                    </a:p>
                  </a:txBody>
                  <a:tcPr/>
                </a:tc>
                <a:tc>
                  <a:txBody>
                    <a:bodyPr/>
                    <a:lstStyle/>
                    <a:p>
                      <a:r>
                        <a:rPr kumimoji="1" lang="en-US" altLang="ja-JP" sz="1200" dirty="0" smtClean="0">
                          <a:latin typeface="+mn-lt"/>
                        </a:rPr>
                        <a:t>Sony Corporation</a:t>
                      </a:r>
                      <a:endParaRPr kumimoji="1" lang="ja-JP" altLang="en-US" sz="1200" dirty="0">
                        <a:latin typeface="+mn-lt"/>
                      </a:endParaRPr>
                    </a:p>
                  </a:txBody>
                  <a:tcPr/>
                </a:tc>
                <a:tc>
                  <a:txBody>
                    <a:bodyPr/>
                    <a:lstStyle/>
                    <a:p>
                      <a:r>
                        <a:rPr kumimoji="1" lang="en-US" altLang="ja-JP" sz="1200" dirty="0" err="1" smtClean="0">
                          <a:latin typeface="+mn-lt"/>
                        </a:rPr>
                        <a:t>MakotoB.Noda</a:t>
                      </a:r>
                      <a:r>
                        <a:rPr kumimoji="1" lang="ja-JP" altLang="en-US" sz="1200" baseline="0" dirty="0" smtClean="0">
                          <a:latin typeface="+mn-lt"/>
                        </a:rPr>
                        <a:t> </a:t>
                      </a:r>
                      <a:r>
                        <a:rPr kumimoji="1" lang="en-US" altLang="ja-JP" sz="1200" baseline="0" dirty="0" smtClean="0">
                          <a:latin typeface="+mn-lt"/>
                        </a:rPr>
                        <a:t>at </a:t>
                      </a:r>
                      <a:r>
                        <a:rPr kumimoji="1" lang="en-US" altLang="ja-JP" sz="1200" dirty="0" err="1" smtClean="0">
                          <a:latin typeface="+mn-lt"/>
                        </a:rPr>
                        <a:t>jp.sony.com</a:t>
                      </a:r>
                      <a:endParaRPr kumimoji="1" lang="ja-JP" altLang="en-US" sz="1200" dirty="0">
                        <a:latin typeface="+mn-lt"/>
                      </a:endParaRPr>
                    </a:p>
                  </a:txBody>
                  <a:tcPr/>
                </a:tc>
              </a:tr>
              <a:tr h="347932">
                <a:tc>
                  <a:txBody>
                    <a:bodyPr/>
                    <a:lstStyle/>
                    <a:p>
                      <a:r>
                        <a:rPr kumimoji="1" lang="en-US" altLang="ja-JP" sz="1200" dirty="0" smtClean="0">
                          <a:latin typeface="+mn-lt"/>
                        </a:rPr>
                        <a:t>Masashi Shinagawa</a:t>
                      </a:r>
                      <a:endParaRPr kumimoji="1" lang="ja-JP" altLang="en-US" sz="1200" dirty="0">
                        <a:latin typeface="+mn-lt"/>
                      </a:endParaRPr>
                    </a:p>
                  </a:txBody>
                  <a:tcPr/>
                </a:tc>
                <a:tc>
                  <a:txBody>
                    <a:bodyPr/>
                    <a:lstStyle/>
                    <a:p>
                      <a:r>
                        <a:rPr kumimoji="1" lang="en-US" altLang="ja-JP" sz="1200" dirty="0" smtClean="0">
                          <a:latin typeface="+mn-lt"/>
                        </a:rPr>
                        <a:t>Sony Corporation</a:t>
                      </a:r>
                      <a:endParaRPr kumimoji="1" lang="ja-JP" altLang="en-US" sz="1200" dirty="0">
                        <a:latin typeface="+mn-lt"/>
                      </a:endParaRPr>
                    </a:p>
                  </a:txBody>
                  <a:tcPr/>
                </a:tc>
                <a:tc>
                  <a:txBody>
                    <a:bodyPr/>
                    <a:lstStyle/>
                    <a:p>
                      <a:r>
                        <a:rPr kumimoji="1" lang="en-US" altLang="ja-JP" sz="1200" dirty="0" err="1" smtClean="0">
                          <a:latin typeface="+mn-lt"/>
                        </a:rPr>
                        <a:t>Masashi.Shinagawa@jp.sony.com</a:t>
                      </a:r>
                      <a:endParaRPr kumimoji="1" lang="ja-JP" altLang="en-US" sz="1200" dirty="0">
                        <a:latin typeface="+mn-lt"/>
                      </a:endParaRPr>
                    </a:p>
                  </a:txBody>
                  <a:tcPr/>
                </a:tc>
              </a:tr>
              <a:tr h="347932">
                <a:tc>
                  <a:txBody>
                    <a:bodyPr/>
                    <a:lstStyle/>
                    <a:p>
                      <a:r>
                        <a:rPr kumimoji="1" lang="en-US" altLang="ja-JP" sz="1200" dirty="0" smtClean="0">
                          <a:latin typeface="+mn-lt"/>
                        </a:rPr>
                        <a:t>Ko Togashi</a:t>
                      </a:r>
                      <a:endParaRPr kumimoji="1" lang="ja-JP" altLang="en-US" sz="1200" dirty="0">
                        <a:latin typeface="+mn-lt"/>
                      </a:endParaRPr>
                    </a:p>
                  </a:txBody>
                  <a:tcPr/>
                </a:tc>
                <a:tc>
                  <a:txBody>
                    <a:bodyPr/>
                    <a:lstStyle/>
                    <a:p>
                      <a:r>
                        <a:rPr kumimoji="1" lang="en-US" altLang="ja-JP" sz="1200" dirty="0" smtClean="0">
                          <a:latin typeface="+mn-lt"/>
                        </a:rPr>
                        <a:t>Toshiba Corporation</a:t>
                      </a:r>
                      <a:endParaRPr kumimoji="1" lang="ja-JP" altLang="en-US" sz="1200" dirty="0">
                        <a:latin typeface="+mn-lt"/>
                      </a:endParaRPr>
                    </a:p>
                  </a:txBody>
                  <a:tcPr/>
                </a:tc>
                <a:tc>
                  <a:txBody>
                    <a:bodyPr/>
                    <a:lstStyle/>
                    <a:p>
                      <a:r>
                        <a:rPr kumimoji="1" lang="en-US" altLang="ja-JP" sz="1200" dirty="0" err="1" smtClean="0">
                          <a:latin typeface="+mn-lt"/>
                        </a:rPr>
                        <a:t>ko.togashi@toshiba.co.jp</a:t>
                      </a:r>
                      <a:endParaRPr kumimoji="1" lang="ja-JP" altLang="en-US" sz="1200" dirty="0">
                        <a:latin typeface="+mn-lt"/>
                      </a:endParaRPr>
                    </a:p>
                  </a:txBody>
                  <a:tcPr/>
                </a:tc>
              </a:tr>
              <a:tr h="347932">
                <a:tc>
                  <a:txBody>
                    <a:bodyPr/>
                    <a:lstStyle/>
                    <a:p>
                      <a:r>
                        <a:rPr kumimoji="1" lang="en-US" altLang="ja-JP" sz="1200" dirty="0" smtClean="0">
                          <a:latin typeface="+mn-lt"/>
                        </a:rPr>
                        <a:t>Kiyoshi Toshimitsu</a:t>
                      </a:r>
                      <a:endParaRPr kumimoji="1" lang="ja-JP" altLang="en-US" sz="1200" dirty="0">
                        <a:latin typeface="+mn-lt"/>
                      </a:endParaRPr>
                    </a:p>
                  </a:txBody>
                  <a:tcPr/>
                </a:tc>
                <a:tc>
                  <a:txBody>
                    <a:bodyPr/>
                    <a:lstStyle/>
                    <a:p>
                      <a:r>
                        <a:rPr kumimoji="1" lang="en-US" altLang="ja-JP" sz="1200" dirty="0" smtClean="0">
                          <a:latin typeface="+mn-lt"/>
                        </a:rPr>
                        <a:t>Toshiba Corporation</a:t>
                      </a:r>
                      <a:endParaRPr kumimoji="1" lang="ja-JP" altLang="en-US" sz="12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err="1" smtClean="0">
                          <a:latin typeface="+mn-lt"/>
                        </a:rPr>
                        <a:t>kiyoshi.toshimitsu@toshiba.co.jp</a:t>
                      </a:r>
                      <a:endParaRPr kumimoji="1" lang="ja-JP" altLang="en-US" sz="1200" dirty="0" smtClean="0">
                        <a:latin typeface="+mn-lt"/>
                      </a:endParaRPr>
                    </a:p>
                  </a:txBody>
                  <a:tcPr/>
                </a:tc>
              </a:tr>
            </a:tbl>
          </a:graphicData>
        </a:graphic>
      </p:graphicFrame>
    </p:spTree>
    <p:extLst>
      <p:ext uri="{BB962C8B-B14F-4D97-AF65-F5344CB8AC3E}">
        <p14:creationId xmlns:p14="http://schemas.microsoft.com/office/powerpoint/2010/main" val="8876028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dirty="0" smtClean="0"/>
              <a:t>Various Authors (TG3e Proposal)</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389B5054-13E1-4CF6-BEEF-5524A2E66EC3}" type="slidenum">
              <a:rPr lang="en-US" altLang="ko-KR" smtClean="0"/>
              <a:pPr/>
              <a:t>3</a:t>
            </a:fld>
            <a:endParaRPr lang="en-US" altLang="ko-KR"/>
          </a:p>
        </p:txBody>
      </p:sp>
      <p:sp>
        <p:nvSpPr>
          <p:cNvPr id="7" name="날짜 개체 틀 3"/>
          <p:cNvSpPr>
            <a:spLocks noGrp="1"/>
          </p:cNvSpPr>
          <p:nvPr>
            <p:ph type="dt" sz="half" idx="10"/>
          </p:nvPr>
        </p:nvSpPr>
        <p:spPr>
          <a:xfrm>
            <a:off x="685800" y="378281"/>
            <a:ext cx="1600200" cy="215444"/>
          </a:xfrm>
        </p:spPr>
        <p:txBody>
          <a:bodyPr/>
          <a:lstStyle/>
          <a:p>
            <a:r>
              <a:rPr lang="en-US" altLang="ko-KR" dirty="0" smtClean="0"/>
              <a:t>January 2016</a:t>
            </a:r>
            <a:endParaRPr lang="en-US" altLang="ko-KR" dirty="0"/>
          </a:p>
        </p:txBody>
      </p:sp>
      <p:sp>
        <p:nvSpPr>
          <p:cNvPr id="9" name="正方形/長方形 2"/>
          <p:cNvSpPr/>
          <p:nvPr/>
        </p:nvSpPr>
        <p:spPr>
          <a:xfrm>
            <a:off x="914400" y="2527893"/>
            <a:ext cx="7254815" cy="1569660"/>
          </a:xfrm>
          <a:prstGeom prst="rect">
            <a:avLst/>
          </a:prstGeom>
        </p:spPr>
        <p:txBody>
          <a:bodyPr wrap="square">
            <a:spAutoFit/>
          </a:bodyPr>
          <a:lstStyle/>
          <a:p>
            <a:pPr algn="ctr"/>
            <a:r>
              <a:rPr lang="pt-BR" altLang="ja-JP" sz="3600" dirty="0">
                <a:latin typeface="Times New Roman" pitchFamily="18" charset="0"/>
                <a:cs typeface="Times New Roman" pitchFamily="18" charset="0"/>
              </a:rPr>
              <a:t>Proposal for </a:t>
            </a:r>
            <a:r>
              <a:rPr lang="pt-BR" altLang="ja-JP" sz="3600" dirty="0" smtClean="0">
                <a:latin typeface="Times New Roman" pitchFamily="18" charset="0"/>
                <a:cs typeface="Times New Roman" pitchFamily="18" charset="0"/>
              </a:rPr>
              <a:t>IEEE802.15.3e </a:t>
            </a:r>
          </a:p>
          <a:p>
            <a:pPr algn="ctr"/>
            <a:r>
              <a:rPr lang="en-US" altLang="ja-JP" sz="3600" dirty="0" err="1" smtClean="0">
                <a:cs typeface="Times New Roman" pitchFamily="18" charset="0"/>
              </a:rPr>
              <a:t>Subframe</a:t>
            </a:r>
            <a:r>
              <a:rPr lang="en-US" altLang="ja-JP" sz="3600" dirty="0" smtClean="0">
                <a:cs typeface="Times New Roman" pitchFamily="18" charset="0"/>
              </a:rPr>
              <a:t> Padding (CID 1041)</a:t>
            </a:r>
            <a:endParaRPr lang="en-US" altLang="ja-JP" sz="3600" dirty="0" smtClean="0">
              <a:latin typeface="Times New Roman" panose="02020603050405020304" pitchFamily="18" charset="0"/>
              <a:cs typeface="Times New Roman" panose="02020603050405020304" pitchFamily="18" charset="0"/>
            </a:endParaRPr>
          </a:p>
          <a:p>
            <a:pPr algn="ctr"/>
            <a:r>
              <a:rPr lang="en-US" altLang="ja-JP" sz="2400" dirty="0" smtClean="0">
                <a:cs typeface="Times New Roman" panose="02020603050405020304" pitchFamily="18" charset="0"/>
              </a:rPr>
              <a:t>January</a:t>
            </a:r>
            <a:r>
              <a:rPr lang="en-US" altLang="ja-JP" sz="2400" dirty="0" smtClean="0">
                <a:latin typeface="Times New Roman" panose="02020603050405020304" pitchFamily="18" charset="0"/>
                <a:cs typeface="Times New Roman" panose="02020603050405020304" pitchFamily="18" charset="0"/>
              </a:rPr>
              <a:t> 18, 2016</a:t>
            </a:r>
            <a:endParaRPr lang="ja-JP"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68606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4</a:t>
            </a:fld>
            <a:endParaRPr lang="en-US" altLang="ko-KR"/>
          </a:p>
        </p:txBody>
      </p:sp>
      <p:sp>
        <p:nvSpPr>
          <p:cNvPr id="8" name="바닥글 개체 틀 4"/>
          <p:cNvSpPr>
            <a:spLocks noGrp="1"/>
          </p:cNvSpPr>
          <p:nvPr>
            <p:ph type="ftr" sz="quarter" idx="11"/>
          </p:nvPr>
        </p:nvSpPr>
        <p:spPr>
          <a:xfrm>
            <a:off x="5486400" y="6484694"/>
            <a:ext cx="3124200" cy="184666"/>
          </a:xfrm>
        </p:spPr>
        <p:txBody>
          <a:bodyPr/>
          <a:lstStyle/>
          <a:p>
            <a:r>
              <a:rPr lang="en-US" altLang="ko-KR" dirty="0" smtClean="0"/>
              <a:t>Various Authors (TG3e Proposal)</a:t>
            </a:r>
            <a:endParaRPr lang="en-US" altLang="ko-KR" dirty="0"/>
          </a:p>
        </p:txBody>
      </p:sp>
      <p:sp>
        <p:nvSpPr>
          <p:cNvPr id="9" name="날짜 개체 틀 3"/>
          <p:cNvSpPr>
            <a:spLocks noGrp="1"/>
          </p:cNvSpPr>
          <p:nvPr>
            <p:ph type="dt" sz="half" idx="10"/>
          </p:nvPr>
        </p:nvSpPr>
        <p:spPr>
          <a:xfrm>
            <a:off x="685800" y="378281"/>
            <a:ext cx="1600200" cy="215444"/>
          </a:xfrm>
        </p:spPr>
        <p:txBody>
          <a:bodyPr/>
          <a:lstStyle/>
          <a:p>
            <a:r>
              <a:rPr lang="en-US" altLang="ko-KR" dirty="0" smtClean="0"/>
              <a:t>January 2016</a:t>
            </a:r>
            <a:endParaRPr lang="en-US" altLang="ko-KR" dirty="0"/>
          </a:p>
        </p:txBody>
      </p:sp>
      <p:sp>
        <p:nvSpPr>
          <p:cNvPr id="12" name="바닥글 개체 틀 4"/>
          <p:cNvSpPr txBox="1">
            <a:spLocks/>
          </p:cNvSpPr>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a:lstStyle>
          <a:p>
            <a:r>
              <a:rPr lang="en-US" altLang="ko-KR" smtClean="0"/>
              <a:t>Various Authors (TG3e Proposal)</a:t>
            </a:r>
            <a:endParaRPr lang="en-US" altLang="ko-KR" dirty="0"/>
          </a:p>
        </p:txBody>
      </p:sp>
      <p:sp>
        <p:nvSpPr>
          <p:cNvPr id="13" name="제목 1"/>
          <p:cNvSpPr txBox="1">
            <a:spLocks/>
          </p:cNvSpPr>
          <p:nvPr/>
        </p:nvSpPr>
        <p:spPr>
          <a:xfrm>
            <a:off x="685800" y="685800"/>
            <a:ext cx="7772400" cy="1066800"/>
          </a:xfrm>
          <a:prstGeom prst="rect">
            <a:avLst/>
          </a:prstGeom>
        </p:spPr>
        <p:txBody>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kern="0" dirty="0" smtClean="0"/>
              <a:t>Recap</a:t>
            </a:r>
            <a:endParaRPr lang="ko-KR" altLang="en-US" kern="0" dirty="0"/>
          </a:p>
        </p:txBody>
      </p:sp>
      <p:sp>
        <p:nvSpPr>
          <p:cNvPr id="14" name="내용 개체 틀 2"/>
          <p:cNvSpPr txBox="1">
            <a:spLocks/>
          </p:cNvSpPr>
          <p:nvPr/>
        </p:nvSpPr>
        <p:spPr>
          <a:xfrm>
            <a:off x="685800" y="1628800"/>
            <a:ext cx="7772400" cy="4114800"/>
          </a:xfrm>
          <a:prstGeom prst="rect">
            <a:avLst/>
          </a:prstGeom>
        </p:spPr>
        <p:txBody>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r>
              <a:rPr lang="en-US" altLang="ko-KR" sz="2000" kern="0" dirty="0" smtClean="0"/>
              <a:t>During the conference calls in December 2015, it is determined that:</a:t>
            </a:r>
          </a:p>
          <a:p>
            <a:pPr lvl="1"/>
            <a:r>
              <a:rPr lang="en-US" altLang="ko-KR" sz="1800" dirty="0" smtClean="0"/>
              <a:t>32 bit padding for </a:t>
            </a:r>
            <a:r>
              <a:rPr lang="en-US" altLang="ko-KR" sz="1800" dirty="0" err="1" smtClean="0"/>
              <a:t>subframes</a:t>
            </a:r>
            <a:r>
              <a:rPr lang="en-US" altLang="ko-KR" sz="1800" dirty="0" smtClean="0"/>
              <a:t> should be mandatory</a:t>
            </a:r>
          </a:p>
          <a:p>
            <a:pPr lvl="1"/>
            <a:r>
              <a:rPr lang="en-US" altLang="ko-KR" sz="1800" dirty="0" smtClean="0"/>
              <a:t>64 bit or 128 bit padding can be optionally used and the capability should be signaled</a:t>
            </a:r>
            <a:endParaRPr lang="en-US" altLang="ko-KR" sz="1400" dirty="0" smtClean="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4581128"/>
            <a:ext cx="9144000" cy="12961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000530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5</a:t>
            </a:fld>
            <a:endParaRPr lang="en-US" altLang="ko-KR"/>
          </a:p>
        </p:txBody>
      </p:sp>
      <p:sp>
        <p:nvSpPr>
          <p:cNvPr id="8" name="바닥글 개체 틀 4"/>
          <p:cNvSpPr>
            <a:spLocks noGrp="1"/>
          </p:cNvSpPr>
          <p:nvPr>
            <p:ph type="ftr" sz="quarter" idx="11"/>
          </p:nvPr>
        </p:nvSpPr>
        <p:spPr>
          <a:xfrm>
            <a:off x="5486400" y="6484694"/>
            <a:ext cx="3124200" cy="184666"/>
          </a:xfrm>
        </p:spPr>
        <p:txBody>
          <a:bodyPr/>
          <a:lstStyle/>
          <a:p>
            <a:r>
              <a:rPr lang="en-US" altLang="ko-KR" dirty="0" smtClean="0"/>
              <a:t>Various Authors (TG3e Proposal)</a:t>
            </a:r>
            <a:endParaRPr lang="en-US" altLang="ko-KR" dirty="0"/>
          </a:p>
        </p:txBody>
      </p:sp>
      <p:sp>
        <p:nvSpPr>
          <p:cNvPr id="9" name="날짜 개체 틀 3"/>
          <p:cNvSpPr>
            <a:spLocks noGrp="1"/>
          </p:cNvSpPr>
          <p:nvPr>
            <p:ph type="dt" sz="half" idx="10"/>
          </p:nvPr>
        </p:nvSpPr>
        <p:spPr>
          <a:xfrm>
            <a:off x="685800" y="378281"/>
            <a:ext cx="1600200" cy="215444"/>
          </a:xfrm>
        </p:spPr>
        <p:txBody>
          <a:bodyPr/>
          <a:lstStyle/>
          <a:p>
            <a:r>
              <a:rPr lang="en-US" altLang="ko-KR" dirty="0" smtClean="0"/>
              <a:t>January 2016</a:t>
            </a:r>
            <a:endParaRPr lang="en-US" altLang="ko-KR" dirty="0"/>
          </a:p>
        </p:txBody>
      </p:sp>
      <p:sp>
        <p:nvSpPr>
          <p:cNvPr id="12" name="바닥글 개체 틀 4"/>
          <p:cNvSpPr txBox="1">
            <a:spLocks/>
          </p:cNvSpPr>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a:lstStyle>
          <a:p>
            <a:r>
              <a:rPr lang="en-US" altLang="ko-KR" smtClean="0"/>
              <a:t>Various Authors (TG3e Proposal)</a:t>
            </a:r>
            <a:endParaRPr lang="en-US" altLang="ko-KR" dirty="0"/>
          </a:p>
        </p:txBody>
      </p:sp>
      <p:sp>
        <p:nvSpPr>
          <p:cNvPr id="13" name="제목 1"/>
          <p:cNvSpPr txBox="1">
            <a:spLocks/>
          </p:cNvSpPr>
          <p:nvPr/>
        </p:nvSpPr>
        <p:spPr>
          <a:xfrm>
            <a:off x="539552" y="685800"/>
            <a:ext cx="7918648" cy="1066800"/>
          </a:xfrm>
          <a:prstGeom prst="rect">
            <a:avLst/>
          </a:prstGeom>
        </p:spPr>
        <p:txBody>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kern="0" dirty="0" smtClean="0"/>
              <a:t>Capability Signaling</a:t>
            </a:r>
            <a:endParaRPr lang="en-US" altLang="ko-KR" kern="0" dirty="0"/>
          </a:p>
        </p:txBody>
      </p:sp>
      <p:sp>
        <p:nvSpPr>
          <p:cNvPr id="14" name="내용 개체 틀 2"/>
          <p:cNvSpPr txBox="1">
            <a:spLocks/>
          </p:cNvSpPr>
          <p:nvPr/>
        </p:nvSpPr>
        <p:spPr>
          <a:xfrm>
            <a:off x="685800" y="1628800"/>
            <a:ext cx="7772400" cy="4114800"/>
          </a:xfrm>
          <a:prstGeom prst="rect">
            <a:avLst/>
          </a:prstGeom>
        </p:spPr>
        <p:txBody>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r>
              <a:rPr lang="en-US" altLang="ko-KR" sz="1800" dirty="0" smtClean="0"/>
              <a:t>In the HRCP DEV Capability, HRCP PPC Capability, and HRCP pair Capability, allocate 2 bits for “Supported unit of </a:t>
            </a:r>
            <a:r>
              <a:rPr lang="en-US" altLang="ko-KR" sz="1800" dirty="0" err="1" smtClean="0"/>
              <a:t>Subframe</a:t>
            </a:r>
            <a:r>
              <a:rPr lang="en-US" altLang="ko-KR" sz="1800" dirty="0" smtClean="0"/>
              <a:t> Padding” subfield.</a:t>
            </a:r>
          </a:p>
          <a:p>
            <a:endParaRPr lang="en-US" altLang="ko-KR" sz="1400" dirty="0"/>
          </a:p>
          <a:p>
            <a:endParaRPr lang="en-US" altLang="ko-KR" sz="1400" dirty="0" smtClean="0"/>
          </a:p>
          <a:p>
            <a:endParaRPr lang="en-US" altLang="ko-KR" sz="1400" dirty="0"/>
          </a:p>
          <a:p>
            <a:endParaRPr lang="en-US" altLang="ko-KR" sz="1400" dirty="0" smtClean="0"/>
          </a:p>
          <a:p>
            <a:endParaRPr lang="en-US" altLang="ko-KR" sz="1400" dirty="0"/>
          </a:p>
          <a:p>
            <a:endParaRPr lang="en-US" altLang="ko-KR" sz="1400" dirty="0" smtClean="0"/>
          </a:p>
          <a:p>
            <a:r>
              <a:rPr lang="en-US" altLang="ko-KR" sz="1600" dirty="0" smtClean="0"/>
              <a:t>Proposed Text: </a:t>
            </a:r>
            <a:r>
              <a:rPr lang="en-US" altLang="ko-KR" sz="1600" i="1" dirty="0" smtClean="0"/>
              <a:t>“The </a:t>
            </a:r>
            <a:r>
              <a:rPr lang="en-US" altLang="ko-KR" sz="1600" i="1" dirty="0"/>
              <a:t>Supported unit of </a:t>
            </a:r>
            <a:r>
              <a:rPr lang="en-US" altLang="ko-KR" sz="1600" i="1" dirty="0" err="1"/>
              <a:t>Subframe</a:t>
            </a:r>
            <a:r>
              <a:rPr lang="en-US" altLang="ko-KR" sz="1600" i="1" dirty="0"/>
              <a:t> Padding field indicates the unit of the </a:t>
            </a:r>
            <a:r>
              <a:rPr lang="en-US" altLang="ko-KR" sz="1600" i="1" dirty="0" err="1"/>
              <a:t>subframe</a:t>
            </a:r>
            <a:r>
              <a:rPr lang="en-US" altLang="ko-KR" sz="1600" i="1" dirty="0"/>
              <a:t> padding that can be received by the DEV as defined in Table 6-x. Each field shall be set to 1 for supported capability, and otherwise set to 0</a:t>
            </a:r>
            <a:r>
              <a:rPr lang="en-US" altLang="ko-KR" sz="1600" i="1" dirty="0" smtClean="0"/>
              <a:t>.” </a:t>
            </a:r>
          </a:p>
          <a:p>
            <a:endParaRPr lang="en-US" altLang="ko-KR" sz="1600" dirty="0" smtClean="0"/>
          </a:p>
          <a:p>
            <a:r>
              <a:rPr lang="en-US" altLang="ko-KR" sz="1600" dirty="0" smtClean="0"/>
              <a:t>32 bit unit of padding is mandatory and it is not necessary to signal the 32 bit capability</a:t>
            </a:r>
            <a:endParaRPr lang="ko-KR" altLang="ko-KR" sz="1600" dirty="0"/>
          </a:p>
        </p:txBody>
      </p:sp>
      <p:graphicFrame>
        <p:nvGraphicFramePr>
          <p:cNvPr id="4" name="표 3"/>
          <p:cNvGraphicFramePr>
            <a:graphicFrameLocks noGrp="1"/>
          </p:cNvGraphicFramePr>
          <p:nvPr>
            <p:extLst>
              <p:ext uri="{D42A27DB-BD31-4B8C-83A1-F6EECF244321}">
                <p14:modId xmlns:p14="http://schemas.microsoft.com/office/powerpoint/2010/main" val="1016016153"/>
              </p:ext>
            </p:extLst>
          </p:nvPr>
        </p:nvGraphicFramePr>
        <p:xfrm>
          <a:off x="2699792" y="2924944"/>
          <a:ext cx="2232248" cy="701040"/>
        </p:xfrm>
        <a:graphic>
          <a:graphicData uri="http://schemas.openxmlformats.org/drawingml/2006/table">
            <a:tbl>
              <a:tblPr firstRow="1" firstCol="1" bandRow="1">
                <a:tableStyleId>{5C22544A-7EE6-4342-B048-85BDC9FD1C3A}</a:tableStyleId>
              </a:tblPr>
              <a:tblGrid>
                <a:gridCol w="1116124"/>
                <a:gridCol w="1116124"/>
              </a:tblGrid>
              <a:tr h="0">
                <a:tc>
                  <a:txBody>
                    <a:bodyPr/>
                    <a:lstStyle/>
                    <a:p>
                      <a:pPr algn="ctr">
                        <a:lnSpc>
                          <a:spcPct val="115000"/>
                        </a:lnSpc>
                        <a:spcAft>
                          <a:spcPts val="0"/>
                        </a:spcAft>
                      </a:pPr>
                      <a:r>
                        <a:rPr lang="en-US" altLang="ko-KR" sz="1000" kern="100" dirty="0" smtClean="0">
                          <a:effectLst/>
                          <a:latin typeface="+mn-lt"/>
                          <a:ea typeface="+mn-ea"/>
                        </a:rPr>
                        <a:t>1</a:t>
                      </a:r>
                      <a:r>
                        <a:rPr lang="en-US" altLang="ko-KR" sz="1000" kern="100" baseline="0" dirty="0" smtClean="0">
                          <a:effectLst/>
                          <a:latin typeface="+mn-lt"/>
                          <a:ea typeface="+mn-ea"/>
                        </a:rPr>
                        <a:t> bit</a:t>
                      </a:r>
                      <a:endParaRPr lang="ko-KR" sz="1200" kern="100" dirty="0">
                        <a:effectLst/>
                        <a:latin typeface="Times New Roman"/>
                        <a:ea typeface="MS Mincho"/>
                      </a:endParaRPr>
                    </a:p>
                  </a:txBody>
                  <a:tcPr marL="68580" marR="68580" marT="0" marB="0"/>
                </a:tc>
                <a:tc>
                  <a:txBody>
                    <a:bodyPr/>
                    <a:lstStyle/>
                    <a:p>
                      <a:pPr algn="ctr">
                        <a:lnSpc>
                          <a:spcPct val="115000"/>
                        </a:lnSpc>
                        <a:spcAft>
                          <a:spcPts val="0"/>
                        </a:spcAft>
                      </a:pPr>
                      <a:r>
                        <a:rPr lang="en-US" altLang="ko-KR" sz="1000" kern="100" dirty="0" smtClean="0">
                          <a:effectLst/>
                          <a:latin typeface="+mn-lt"/>
                          <a:ea typeface="+mn-ea"/>
                        </a:rPr>
                        <a:t>1</a:t>
                      </a:r>
                      <a:r>
                        <a:rPr lang="en-US" altLang="ko-KR" sz="1000" kern="100" baseline="0" dirty="0" smtClean="0">
                          <a:effectLst/>
                          <a:latin typeface="+mn-lt"/>
                          <a:ea typeface="+mn-ea"/>
                        </a:rPr>
                        <a:t> bit</a:t>
                      </a:r>
                      <a:endParaRPr lang="ko-KR" sz="1200" kern="100" dirty="0">
                        <a:effectLst/>
                        <a:latin typeface="Times New Roman"/>
                        <a:ea typeface="MS Mincho"/>
                      </a:endParaRPr>
                    </a:p>
                  </a:txBody>
                  <a:tcPr marL="68580" marR="68580" marT="0" marB="0"/>
                </a:tc>
              </a:tr>
              <a:tr h="0">
                <a:tc>
                  <a:txBody>
                    <a:bodyPr/>
                    <a:lstStyle/>
                    <a:p>
                      <a:pPr algn="ctr">
                        <a:lnSpc>
                          <a:spcPct val="115000"/>
                        </a:lnSpc>
                        <a:spcAft>
                          <a:spcPts val="0"/>
                        </a:spcAft>
                      </a:pPr>
                      <a:r>
                        <a:rPr lang="en-US" sz="1000" kern="100" dirty="0">
                          <a:effectLst/>
                        </a:rPr>
                        <a:t>64 bit unit of  </a:t>
                      </a:r>
                      <a:endParaRPr lang="en-US" sz="1000" kern="100" dirty="0" smtClean="0">
                        <a:effectLst/>
                      </a:endParaRPr>
                    </a:p>
                    <a:p>
                      <a:pPr algn="ctr">
                        <a:lnSpc>
                          <a:spcPct val="115000"/>
                        </a:lnSpc>
                        <a:spcAft>
                          <a:spcPts val="0"/>
                        </a:spcAft>
                      </a:pPr>
                      <a:r>
                        <a:rPr lang="en-US" sz="1000" kern="100" dirty="0" smtClean="0">
                          <a:effectLst/>
                        </a:rPr>
                        <a:t>padding</a:t>
                      </a:r>
                      <a:endParaRPr lang="ko-KR" sz="1200" kern="100" dirty="0">
                        <a:effectLst/>
                      </a:endParaRPr>
                    </a:p>
                    <a:p>
                      <a:pPr algn="ctr">
                        <a:lnSpc>
                          <a:spcPct val="115000"/>
                        </a:lnSpc>
                        <a:spcAft>
                          <a:spcPts val="0"/>
                        </a:spcAft>
                      </a:pPr>
                      <a:r>
                        <a:rPr lang="en-US" sz="1000" kern="100" dirty="0">
                          <a:effectLst/>
                        </a:rPr>
                        <a:t>supported</a:t>
                      </a:r>
                      <a:endParaRPr lang="ko-KR" sz="1200" kern="100" dirty="0">
                        <a:effectLst/>
                        <a:latin typeface="Times New Roman"/>
                        <a:ea typeface="MS Mincho"/>
                      </a:endParaRPr>
                    </a:p>
                  </a:txBody>
                  <a:tcPr marL="68580" marR="68580" marT="0" marB="0"/>
                </a:tc>
                <a:tc>
                  <a:txBody>
                    <a:bodyPr/>
                    <a:lstStyle/>
                    <a:p>
                      <a:pPr algn="ctr">
                        <a:lnSpc>
                          <a:spcPct val="115000"/>
                        </a:lnSpc>
                        <a:spcAft>
                          <a:spcPts val="0"/>
                        </a:spcAft>
                      </a:pPr>
                      <a:r>
                        <a:rPr lang="en-US" sz="1000" kern="100" dirty="0">
                          <a:effectLst/>
                        </a:rPr>
                        <a:t>128 bit unit of  </a:t>
                      </a:r>
                      <a:endParaRPr lang="en-US" sz="1000" kern="100" dirty="0" smtClean="0">
                        <a:effectLst/>
                      </a:endParaRPr>
                    </a:p>
                    <a:p>
                      <a:pPr algn="ctr">
                        <a:lnSpc>
                          <a:spcPct val="115000"/>
                        </a:lnSpc>
                        <a:spcAft>
                          <a:spcPts val="0"/>
                        </a:spcAft>
                      </a:pPr>
                      <a:r>
                        <a:rPr lang="en-US" sz="1000" kern="100" dirty="0" smtClean="0">
                          <a:effectLst/>
                        </a:rPr>
                        <a:t>padding</a:t>
                      </a:r>
                      <a:endParaRPr lang="ko-KR" sz="1200" kern="100" dirty="0">
                        <a:effectLst/>
                      </a:endParaRPr>
                    </a:p>
                    <a:p>
                      <a:pPr algn="ctr">
                        <a:lnSpc>
                          <a:spcPct val="115000"/>
                        </a:lnSpc>
                        <a:spcAft>
                          <a:spcPts val="0"/>
                        </a:spcAft>
                      </a:pPr>
                      <a:r>
                        <a:rPr lang="en-US" sz="1000" kern="100" dirty="0">
                          <a:effectLst/>
                        </a:rPr>
                        <a:t>supported</a:t>
                      </a:r>
                      <a:endParaRPr lang="ko-KR" sz="1200" kern="100" dirty="0">
                        <a:effectLst/>
                        <a:latin typeface="Times New Roman"/>
                        <a:ea typeface="MS Mincho"/>
                      </a:endParaRPr>
                    </a:p>
                  </a:txBody>
                  <a:tcPr marL="68580" marR="68580" marT="0" marB="0"/>
                </a:tc>
              </a:tr>
            </a:tbl>
          </a:graphicData>
        </a:graphic>
      </p:graphicFrame>
      <p:sp>
        <p:nvSpPr>
          <p:cNvPr id="5" name="Rectangle 2"/>
          <p:cNvSpPr>
            <a:spLocks noChangeArrowheads="1"/>
          </p:cNvSpPr>
          <p:nvPr/>
        </p:nvSpPr>
        <p:spPr bwMode="auto">
          <a:xfrm>
            <a:off x="1979712" y="2501117"/>
            <a:ext cx="429912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ea typeface="MS Mincho" pitchFamily="49" charset="-128"/>
                <a:cs typeface="Times New Roman" pitchFamily="18" charset="0"/>
              </a:rPr>
              <a:t>Table 6-</a:t>
            </a:r>
            <a:r>
              <a:rPr kumimoji="1" lang="en-US" altLang="ko-KR" sz="1400" b="1" i="0" u="none" strike="noStrike" cap="none" normalizeH="0" baseline="0" dirty="0" smtClean="0">
                <a:ln>
                  <a:noFill/>
                </a:ln>
                <a:solidFill>
                  <a:schemeClr val="tx1"/>
                </a:solidFill>
                <a:effectLst/>
                <a:ea typeface="맑은 고딕" pitchFamily="50" charset="-127"/>
                <a:cs typeface="Times New Roman" pitchFamily="18" charset="0"/>
              </a:rPr>
              <a:t>x</a:t>
            </a:r>
            <a:r>
              <a:rPr kumimoji="1" lang="en-US" altLang="ja-JP" sz="1400" b="1" i="0" u="none" strike="noStrike" cap="none" normalizeH="0" baseline="0" dirty="0" smtClean="0">
                <a:ln>
                  <a:noFill/>
                </a:ln>
                <a:solidFill>
                  <a:schemeClr val="tx1"/>
                </a:solidFill>
                <a:effectLst/>
                <a:ea typeface="MS Mincho" pitchFamily="49" charset="-128"/>
                <a:cs typeface="Times New Roman" pitchFamily="18" charset="0"/>
              </a:rPr>
              <a:t> </a:t>
            </a:r>
            <a:r>
              <a:rPr kumimoji="1" lang="en-US" altLang="ja-JP" sz="1400" b="1" i="0" u="none" strike="noStrike" cap="none" normalizeH="0" baseline="0" dirty="0" smtClean="0">
                <a:ln>
                  <a:noFill/>
                </a:ln>
                <a:solidFill>
                  <a:schemeClr val="tx1"/>
                </a:solidFill>
                <a:effectLst/>
                <a:latin typeface="Arial"/>
                <a:ea typeface="MS Mincho" pitchFamily="49" charset="-128"/>
                <a:cs typeface="Times New Roman" pitchFamily="18" charset="0"/>
              </a:rPr>
              <a:t>–</a:t>
            </a:r>
            <a:r>
              <a:rPr kumimoji="1" lang="en-US" altLang="ja-JP" sz="1400" b="1" i="0" u="none" strike="noStrike" cap="none" normalizeH="0" baseline="0" dirty="0" smtClean="0">
                <a:ln>
                  <a:noFill/>
                </a:ln>
                <a:solidFill>
                  <a:schemeClr val="tx1"/>
                </a:solidFill>
                <a:effectLst/>
                <a:ea typeface="MS Mincho" pitchFamily="49" charset="-128"/>
                <a:cs typeface="Times New Roman" pitchFamily="18" charset="0"/>
              </a:rPr>
              <a:t> Supported </a:t>
            </a:r>
            <a:r>
              <a:rPr kumimoji="1" lang="en-US" altLang="ko-KR" sz="1400" b="1" i="0" u="none" strike="noStrike" cap="none" normalizeH="0" baseline="0" dirty="0" smtClean="0">
                <a:ln>
                  <a:noFill/>
                </a:ln>
                <a:solidFill>
                  <a:schemeClr val="tx1"/>
                </a:solidFill>
                <a:effectLst/>
                <a:ea typeface="맑은 고딕" pitchFamily="50" charset="-127"/>
                <a:cs typeface="Times New Roman" pitchFamily="18" charset="0"/>
              </a:rPr>
              <a:t>unit of </a:t>
            </a:r>
            <a:r>
              <a:rPr kumimoji="1" lang="en-US" altLang="ko-KR" sz="1400" b="1" i="0" u="none" strike="noStrike" cap="none" normalizeH="0" baseline="0" dirty="0" err="1" smtClean="0">
                <a:ln>
                  <a:noFill/>
                </a:ln>
                <a:solidFill>
                  <a:schemeClr val="tx1"/>
                </a:solidFill>
                <a:effectLst/>
                <a:ea typeface="맑은 고딕" pitchFamily="50" charset="-127"/>
                <a:cs typeface="Times New Roman" pitchFamily="18" charset="0"/>
              </a:rPr>
              <a:t>Subframe</a:t>
            </a:r>
            <a:r>
              <a:rPr kumimoji="1" lang="en-US" altLang="ko-KR" sz="1400" b="1" i="0" u="none" strike="noStrike" cap="none" normalizeH="0" baseline="0" dirty="0" smtClean="0">
                <a:ln>
                  <a:noFill/>
                </a:ln>
                <a:solidFill>
                  <a:schemeClr val="tx1"/>
                </a:solidFill>
                <a:effectLst/>
                <a:ea typeface="맑은 고딕" pitchFamily="50" charset="-127"/>
                <a:cs typeface="Times New Roman" pitchFamily="18" charset="0"/>
              </a:rPr>
              <a:t> Padding</a:t>
            </a:r>
            <a:r>
              <a:rPr kumimoji="1" lang="en-US" altLang="ja-JP" sz="1400" b="1" i="0" u="none" strike="noStrike" cap="none" normalizeH="0" baseline="0" dirty="0" smtClean="0">
                <a:ln>
                  <a:noFill/>
                </a:ln>
                <a:solidFill>
                  <a:schemeClr val="tx1"/>
                </a:solidFill>
                <a:effectLst/>
                <a:ea typeface="MS Mincho" pitchFamily="49" charset="-128"/>
                <a:cs typeface="Times New Roman" pitchFamily="18" charset="0"/>
              </a:rPr>
              <a:t> field</a:t>
            </a:r>
            <a:endParaRPr kumimoji="1" lang="en-US" altLang="ko-KR" sz="14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ko-KR" sz="18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p:txBody>
      </p:sp>
    </p:spTree>
    <p:extLst>
      <p:ext uri="{BB962C8B-B14F-4D97-AF65-F5344CB8AC3E}">
        <p14:creationId xmlns:p14="http://schemas.microsoft.com/office/powerpoint/2010/main" val="32380084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6</a:t>
            </a:fld>
            <a:endParaRPr lang="en-US" altLang="ko-KR"/>
          </a:p>
        </p:txBody>
      </p:sp>
      <p:sp>
        <p:nvSpPr>
          <p:cNvPr id="8" name="바닥글 개체 틀 4"/>
          <p:cNvSpPr>
            <a:spLocks noGrp="1"/>
          </p:cNvSpPr>
          <p:nvPr>
            <p:ph type="ftr" sz="quarter" idx="11"/>
          </p:nvPr>
        </p:nvSpPr>
        <p:spPr>
          <a:xfrm>
            <a:off x="5486400" y="6484694"/>
            <a:ext cx="3124200" cy="184666"/>
          </a:xfrm>
        </p:spPr>
        <p:txBody>
          <a:bodyPr/>
          <a:lstStyle/>
          <a:p>
            <a:r>
              <a:rPr lang="en-US" altLang="ko-KR" dirty="0" smtClean="0"/>
              <a:t>Various Authors (TG3e Proposal)</a:t>
            </a:r>
            <a:endParaRPr lang="en-US" altLang="ko-KR" dirty="0"/>
          </a:p>
        </p:txBody>
      </p:sp>
      <p:sp>
        <p:nvSpPr>
          <p:cNvPr id="9" name="날짜 개체 틀 3"/>
          <p:cNvSpPr>
            <a:spLocks noGrp="1"/>
          </p:cNvSpPr>
          <p:nvPr>
            <p:ph type="dt" sz="half" idx="10"/>
          </p:nvPr>
        </p:nvSpPr>
        <p:spPr>
          <a:xfrm>
            <a:off x="685800" y="378281"/>
            <a:ext cx="1600200" cy="215444"/>
          </a:xfrm>
        </p:spPr>
        <p:txBody>
          <a:bodyPr/>
          <a:lstStyle/>
          <a:p>
            <a:r>
              <a:rPr lang="en-US" altLang="ko-KR" dirty="0" smtClean="0"/>
              <a:t>January 2016</a:t>
            </a:r>
            <a:endParaRPr lang="en-US" altLang="ko-KR" dirty="0"/>
          </a:p>
        </p:txBody>
      </p:sp>
      <p:sp>
        <p:nvSpPr>
          <p:cNvPr id="12" name="바닥글 개체 틀 4"/>
          <p:cNvSpPr txBox="1">
            <a:spLocks/>
          </p:cNvSpPr>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a:lstStyle>
          <a:p>
            <a:r>
              <a:rPr lang="en-US" altLang="ko-KR" smtClean="0"/>
              <a:t>Various Authors (TG3e Proposal)</a:t>
            </a:r>
            <a:endParaRPr lang="en-US" altLang="ko-KR" dirty="0"/>
          </a:p>
        </p:txBody>
      </p:sp>
      <p:sp>
        <p:nvSpPr>
          <p:cNvPr id="13" name="제목 1"/>
          <p:cNvSpPr txBox="1">
            <a:spLocks/>
          </p:cNvSpPr>
          <p:nvPr/>
        </p:nvSpPr>
        <p:spPr>
          <a:xfrm>
            <a:off x="539552" y="685800"/>
            <a:ext cx="7918648" cy="1066800"/>
          </a:xfrm>
          <a:prstGeom prst="rect">
            <a:avLst/>
          </a:prstGeom>
        </p:spPr>
        <p:txBody>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kern="0" dirty="0" err="1" smtClean="0"/>
              <a:t>Subframe</a:t>
            </a:r>
            <a:r>
              <a:rPr lang="en-US" altLang="ko-KR" kern="0" dirty="0" smtClean="0"/>
              <a:t> Padding</a:t>
            </a:r>
            <a:endParaRPr lang="en-US" altLang="ko-KR" kern="0" dirty="0"/>
          </a:p>
        </p:txBody>
      </p:sp>
      <p:sp>
        <p:nvSpPr>
          <p:cNvPr id="14" name="내용 개체 틀 2"/>
          <p:cNvSpPr txBox="1">
            <a:spLocks/>
          </p:cNvSpPr>
          <p:nvPr/>
        </p:nvSpPr>
        <p:spPr>
          <a:xfrm>
            <a:off x="685800" y="1628800"/>
            <a:ext cx="7772400" cy="4114800"/>
          </a:xfrm>
          <a:prstGeom prst="rect">
            <a:avLst/>
          </a:prstGeom>
        </p:spPr>
        <p:txBody>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r>
              <a:rPr lang="en-US" altLang="ko-KR" sz="1800" dirty="0" smtClean="0"/>
              <a:t>Propose to add following text in 7.8.3 HRCP aggregation:</a:t>
            </a:r>
          </a:p>
          <a:p>
            <a:endParaRPr lang="en-US" altLang="ko-KR" sz="1400" dirty="0" smtClean="0"/>
          </a:p>
          <a:p>
            <a:r>
              <a:rPr lang="en-US" altLang="ko-KR" sz="1600" i="1" dirty="0" smtClean="0"/>
              <a:t>“</a:t>
            </a:r>
            <a:r>
              <a:rPr lang="en-US" altLang="ko-KR" sz="1600" i="1" dirty="0"/>
              <a:t>Padding octets shall be appended to each </a:t>
            </a:r>
            <a:r>
              <a:rPr lang="en-US" altLang="ko-KR" sz="1600" i="1" dirty="0" err="1"/>
              <a:t>subframe</a:t>
            </a:r>
            <a:r>
              <a:rPr lang="en-US" altLang="ko-KR" sz="1600" i="1" dirty="0"/>
              <a:t> except for the last </a:t>
            </a:r>
            <a:r>
              <a:rPr lang="en-US" altLang="ko-KR" sz="1600" i="1" dirty="0" err="1"/>
              <a:t>subframe</a:t>
            </a:r>
            <a:r>
              <a:rPr lang="en-US" altLang="ko-KR" sz="1600" i="1" dirty="0"/>
              <a:t> in the aggregated frame to make the </a:t>
            </a:r>
            <a:r>
              <a:rPr lang="en-US" altLang="ko-KR" sz="1600" i="1" dirty="0" err="1"/>
              <a:t>subframe</a:t>
            </a:r>
            <a:r>
              <a:rPr lang="en-US" altLang="ko-KR" sz="1600" i="1" dirty="0"/>
              <a:t> a multiple of n bits in length, where n is the largest unit of </a:t>
            </a:r>
            <a:r>
              <a:rPr lang="en-US" altLang="ko-KR" sz="1600" i="1" dirty="0" err="1"/>
              <a:t>subframe</a:t>
            </a:r>
            <a:r>
              <a:rPr lang="en-US" altLang="ko-KR" sz="1600" i="1" dirty="0"/>
              <a:t> padding supported by both the transmitter and the receiver of the aggregated frame. 32 bit unit of padding is mandatory and other optionally supported padding unit is indicated by the Supported unit of </a:t>
            </a:r>
            <a:r>
              <a:rPr lang="en-US" altLang="ko-KR" sz="1600" i="1" dirty="0" err="1"/>
              <a:t>Subframe</a:t>
            </a:r>
            <a:r>
              <a:rPr lang="en-US" altLang="ko-KR" sz="1600" i="1" dirty="0"/>
              <a:t> Padding field in the HRCP PPC Capability, HRCP DEV Capability, and HRCP pair Capability. The content of these padding octets is not specified</a:t>
            </a:r>
            <a:r>
              <a:rPr lang="en-US" altLang="ko-KR" sz="1600" i="1" dirty="0" smtClean="0"/>
              <a:t>.” </a:t>
            </a:r>
          </a:p>
          <a:p>
            <a:endParaRPr lang="en-US" altLang="ko-KR" sz="1600" dirty="0" smtClean="0"/>
          </a:p>
          <a:p>
            <a:r>
              <a:rPr lang="en-US" altLang="ko-KR" sz="1600" dirty="0" smtClean="0"/>
              <a:t>The </a:t>
            </a:r>
            <a:r>
              <a:rPr lang="en-US" altLang="ko-KR" sz="1600" dirty="0"/>
              <a:t>maximum size of the MAC frame body, </a:t>
            </a:r>
            <a:r>
              <a:rPr lang="en-US" altLang="ko-KR" sz="1600" dirty="0" err="1"/>
              <a:t>pMaxFrameBodySize</a:t>
            </a:r>
            <a:r>
              <a:rPr lang="en-US" altLang="ko-KR" sz="1600" dirty="0"/>
              <a:t> is a PHY dependent parameter that indicates the size of the MAC frame body including frame payload(s), MAC </a:t>
            </a:r>
            <a:r>
              <a:rPr lang="en-US" altLang="ko-KR" sz="1600" dirty="0" err="1"/>
              <a:t>subheader</a:t>
            </a:r>
            <a:r>
              <a:rPr lang="en-US" altLang="ko-KR" sz="1600" dirty="0"/>
              <a:t>(s), </a:t>
            </a:r>
            <a:r>
              <a:rPr lang="en-US" altLang="ko-KR" sz="1600" u="sng" dirty="0"/>
              <a:t>and padding octets </a:t>
            </a:r>
            <a:r>
              <a:rPr lang="en-US" altLang="ko-KR" sz="1600" dirty="0"/>
              <a:t>in the aggregated frames, and FCS(s</a:t>
            </a:r>
            <a:r>
              <a:rPr lang="en-US" altLang="ko-KR" sz="1600" dirty="0" smtClean="0"/>
              <a:t>)</a:t>
            </a:r>
          </a:p>
          <a:p>
            <a:r>
              <a:rPr lang="en-US" altLang="ko-KR" sz="1600" dirty="0" smtClean="0"/>
              <a:t>The </a:t>
            </a:r>
            <a:r>
              <a:rPr lang="en-US" altLang="ko-KR" sz="1600" dirty="0"/>
              <a:t>Payload Length field is used to determine the length of the payload before coding, not including the FCS </a:t>
            </a:r>
            <a:r>
              <a:rPr lang="en-US" altLang="ko-KR" sz="1600" u="sng" dirty="0"/>
              <a:t>and padding octets</a:t>
            </a:r>
            <a:r>
              <a:rPr lang="en-US" altLang="ko-KR" sz="1600" dirty="0"/>
              <a:t>. </a:t>
            </a:r>
            <a:endParaRPr lang="ko-KR" altLang="ko-KR" sz="1600" dirty="0"/>
          </a:p>
        </p:txBody>
      </p:sp>
    </p:spTree>
    <p:extLst>
      <p:ext uri="{BB962C8B-B14F-4D97-AF65-F5344CB8AC3E}">
        <p14:creationId xmlns:p14="http://schemas.microsoft.com/office/powerpoint/2010/main" val="10886805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7</a:t>
            </a:fld>
            <a:endParaRPr lang="en-US" altLang="ko-KR"/>
          </a:p>
        </p:txBody>
      </p:sp>
      <p:sp>
        <p:nvSpPr>
          <p:cNvPr id="43" name="내용 개체 틀 2"/>
          <p:cNvSpPr>
            <a:spLocks noGrp="1"/>
          </p:cNvSpPr>
          <p:nvPr>
            <p:ph idx="1"/>
          </p:nvPr>
        </p:nvSpPr>
        <p:spPr>
          <a:xfrm>
            <a:off x="214313" y="1382415"/>
            <a:ext cx="8715375" cy="5070921"/>
          </a:xfrm>
        </p:spPr>
        <p:txBody>
          <a:bodyPr/>
          <a:lstStyle/>
          <a:p>
            <a:pPr>
              <a:defRPr/>
            </a:pPr>
            <a:endParaRPr lang="en-US" altLang="ja-JP" sz="2400" dirty="0" smtClean="0"/>
          </a:p>
          <a:p>
            <a:pPr marL="400050" eaLnBrk="1">
              <a:lnSpc>
                <a:spcPct val="73000"/>
              </a:lnSpc>
              <a:defRPr/>
            </a:pPr>
            <a:endParaRPr lang="en-US" altLang="ja-JP" sz="2400" dirty="0" smtClean="0"/>
          </a:p>
          <a:p>
            <a:pPr marL="400050" eaLnBrk="1">
              <a:lnSpc>
                <a:spcPct val="73000"/>
              </a:lnSpc>
              <a:defRPr/>
            </a:pPr>
            <a:endParaRPr lang="en-US" altLang="ja-JP" sz="9600" dirty="0"/>
          </a:p>
          <a:p>
            <a:pPr marL="400050" eaLnBrk="1">
              <a:lnSpc>
                <a:spcPct val="73000"/>
              </a:lnSpc>
              <a:defRPr/>
            </a:pPr>
            <a:endParaRPr lang="en-US" altLang="ja-JP" sz="2400" b="0" dirty="0" smtClean="0">
              <a:solidFill>
                <a:srgbClr val="FF0000"/>
              </a:solidFill>
            </a:endParaRPr>
          </a:p>
          <a:p>
            <a:pPr lvl="1" eaLnBrk="1">
              <a:defRPr/>
            </a:pPr>
            <a:endParaRPr lang="en-US" altLang="ja-JP" sz="2400" dirty="0" smtClean="0"/>
          </a:p>
          <a:p>
            <a:pPr lvl="1" eaLnBrk="1">
              <a:defRPr/>
            </a:pPr>
            <a:endParaRPr lang="en-US" altLang="ja-JP" sz="2400" dirty="0"/>
          </a:p>
          <a:p>
            <a:pPr lvl="1" eaLnBrk="1">
              <a:defRPr/>
            </a:pPr>
            <a:endParaRPr lang="en-US" altLang="ja-JP" sz="2400" dirty="0" smtClean="0"/>
          </a:p>
          <a:p>
            <a:pPr lvl="1" eaLnBrk="1">
              <a:defRPr/>
            </a:pPr>
            <a:endParaRPr lang="en-US" altLang="ja-JP" sz="2400" dirty="0" smtClean="0"/>
          </a:p>
          <a:p>
            <a:pPr lvl="1" eaLnBrk="1">
              <a:defRPr/>
            </a:pPr>
            <a:endParaRPr lang="en-US" altLang="ja-JP" sz="2400" dirty="0"/>
          </a:p>
          <a:p>
            <a:pPr lvl="1" eaLnBrk="1">
              <a:defRPr/>
            </a:pPr>
            <a:endParaRPr lang="en-US" altLang="ja-JP" sz="2400" dirty="0" smtClean="0"/>
          </a:p>
          <a:p>
            <a:pPr lvl="1" eaLnBrk="1">
              <a:defRPr/>
            </a:pPr>
            <a:endParaRPr lang="en-US" altLang="ja-JP" sz="2400" dirty="0" smtClean="0"/>
          </a:p>
          <a:p>
            <a:pPr lvl="1" eaLnBrk="1">
              <a:buFont typeface="Arial" pitchFamily="34" charset="0"/>
              <a:buChar char="•"/>
              <a:defRPr/>
            </a:pPr>
            <a:endParaRPr lang="en-US" altLang="ja-JP" sz="2400" dirty="0"/>
          </a:p>
          <a:p>
            <a:pPr marL="400050" eaLnBrk="1">
              <a:lnSpc>
                <a:spcPct val="73000"/>
              </a:lnSpc>
              <a:defRPr/>
            </a:pPr>
            <a:endParaRPr lang="en-US" altLang="ja-JP" sz="20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lvl="1">
              <a:defRPr/>
            </a:pPr>
            <a:endParaRPr lang="ko-KR" altLang="en-US" sz="2000" dirty="0" smtClean="0"/>
          </a:p>
          <a:p>
            <a:pPr>
              <a:defRPr/>
            </a:pPr>
            <a:endParaRPr lang="ko-KR" altLang="en-US" dirty="0" smtClean="0"/>
          </a:p>
        </p:txBody>
      </p:sp>
      <p:sp>
        <p:nvSpPr>
          <p:cNvPr id="18" name="제목 1"/>
          <p:cNvSpPr>
            <a:spLocks noGrp="1"/>
          </p:cNvSpPr>
          <p:nvPr>
            <p:ph type="title"/>
          </p:nvPr>
        </p:nvSpPr>
        <p:spPr>
          <a:xfrm>
            <a:off x="1763688" y="3068960"/>
            <a:ext cx="5832475" cy="919162"/>
          </a:xfrm>
        </p:spPr>
        <p:txBody>
          <a:bodyPr/>
          <a:lstStyle/>
          <a:p>
            <a:r>
              <a:rPr lang="en-US" altLang="ko-KR" sz="4800" dirty="0" smtClean="0">
                <a:solidFill>
                  <a:schemeClr val="tx1"/>
                </a:solidFill>
                <a:ea typeface="굴림" pitchFamily="50" charset="-127"/>
              </a:rPr>
              <a:t>Q &amp; A</a:t>
            </a:r>
            <a:endParaRPr lang="ko-KR" altLang="en-US" sz="4800" dirty="0" smtClean="0">
              <a:solidFill>
                <a:schemeClr val="tx1"/>
              </a:solidFill>
              <a:ea typeface="굴림" pitchFamily="50" charset="-127"/>
            </a:endParaRPr>
          </a:p>
        </p:txBody>
      </p:sp>
      <p:sp>
        <p:nvSpPr>
          <p:cNvPr id="7" name="바닥글 개체 틀 4"/>
          <p:cNvSpPr>
            <a:spLocks noGrp="1"/>
          </p:cNvSpPr>
          <p:nvPr>
            <p:ph type="ftr" sz="quarter" idx="11"/>
          </p:nvPr>
        </p:nvSpPr>
        <p:spPr>
          <a:xfrm>
            <a:off x="5486400" y="6484694"/>
            <a:ext cx="3124200" cy="184666"/>
          </a:xfrm>
        </p:spPr>
        <p:txBody>
          <a:bodyPr/>
          <a:lstStyle/>
          <a:p>
            <a:r>
              <a:rPr lang="en-US" altLang="ko-KR" dirty="0" smtClean="0"/>
              <a:t>Various Authors (TG3e Proposal)</a:t>
            </a:r>
            <a:endParaRPr lang="en-US" altLang="ko-KR" dirty="0"/>
          </a:p>
        </p:txBody>
      </p:sp>
      <p:sp>
        <p:nvSpPr>
          <p:cNvPr id="9" name="날짜 개체 틀 3"/>
          <p:cNvSpPr>
            <a:spLocks noGrp="1"/>
          </p:cNvSpPr>
          <p:nvPr>
            <p:ph type="dt" sz="half" idx="10"/>
          </p:nvPr>
        </p:nvSpPr>
        <p:spPr>
          <a:xfrm>
            <a:off x="685800" y="378281"/>
            <a:ext cx="1600200" cy="215444"/>
          </a:xfrm>
        </p:spPr>
        <p:txBody>
          <a:bodyPr/>
          <a:lstStyle/>
          <a:p>
            <a:r>
              <a:rPr lang="en-US" altLang="ko-KR" dirty="0" smtClean="0"/>
              <a:t>January 2016</a:t>
            </a:r>
            <a:endParaRPr lang="en-US" altLang="ko-KR" dirty="0"/>
          </a:p>
        </p:txBody>
      </p:sp>
    </p:spTree>
    <p:extLst>
      <p:ext uri="{BB962C8B-B14F-4D97-AF65-F5344CB8AC3E}">
        <p14:creationId xmlns:p14="http://schemas.microsoft.com/office/powerpoint/2010/main" val="143455184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4899</TotalTime>
  <Words>689</Words>
  <Application>Microsoft Office PowerPoint</Application>
  <PresentationFormat>화면 슬라이드 쇼(4:3)</PresentationFormat>
  <Paragraphs>148</Paragraphs>
  <Slides>7</Slides>
  <Notes>4</Notes>
  <HiddenSlides>0</HiddenSlides>
  <MMClips>0</MMClips>
  <ScaleCrop>false</ScaleCrop>
  <HeadingPairs>
    <vt:vector size="4" baseType="variant">
      <vt:variant>
        <vt:lpstr>테마</vt:lpstr>
      </vt:variant>
      <vt:variant>
        <vt:i4>1</vt:i4>
      </vt:variant>
      <vt:variant>
        <vt:lpstr>슬라이드 제목</vt:lpstr>
      </vt:variant>
      <vt:variant>
        <vt:i4>7</vt:i4>
      </vt:variant>
    </vt:vector>
  </HeadingPairs>
  <TitlesOfParts>
    <vt:vector size="8" baseType="lpstr">
      <vt:lpstr>template</vt:lpstr>
      <vt:lpstr>PowerPoint 프레젠테이션</vt:lpstr>
      <vt:lpstr>PowerPoint 프레젠테이션</vt:lpstr>
      <vt:lpstr>PowerPoint 프레젠테이션</vt:lpstr>
      <vt:lpstr>PowerPoint 프레젠테이션</vt:lpstr>
      <vt:lpstr>PowerPoint 프레젠테이션</vt:lpstr>
      <vt:lpstr>PowerPoint 프레젠테이션</vt:lpstr>
      <vt:lpstr>Q &amp; 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BJ Kwak</dc:creator>
  <dc:description>&lt;doc#&gt;</dc:description>
  <cp:lastModifiedBy>jasonlee</cp:lastModifiedBy>
  <cp:revision>352</cp:revision>
  <cp:lastPrinted>1998-02-10T13:28:06Z</cp:lastPrinted>
  <dcterms:created xsi:type="dcterms:W3CDTF">2014-03-12T01:39:25Z</dcterms:created>
  <dcterms:modified xsi:type="dcterms:W3CDTF">2016-01-18T18:19:44Z</dcterms:modified>
</cp:coreProperties>
</file>