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62" r:id="rId3"/>
    <p:sldId id="415" r:id="rId4"/>
    <p:sldId id="286" r:id="rId5"/>
    <p:sldId id="421" r:id="rId6"/>
    <p:sldId id="422" r:id="rId7"/>
    <p:sldId id="28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43" autoAdjust="0"/>
    <p:restoredTop sz="91365" autoAdjust="0"/>
  </p:normalViewPr>
  <p:slideViewPr>
    <p:cSldViewPr>
      <p:cViewPr>
        <p:scale>
          <a:sx n="110" d="100"/>
          <a:sy n="110" d="100"/>
        </p:scale>
        <p:origin x="-866" y="-160"/>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548" y="-6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4</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423586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Various Authors (TG3e Proposal)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January 2016</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802.15-16-0066-00-003e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smtClean="0">
                <a:latin typeface="Times New Roman" pitchFamily="18" charset="0"/>
                <a:ea typeface="ＭＳ Ｐゴシック" charset="-128"/>
                <a:cs typeface="Times New Roman" pitchFamily="18" charset="0"/>
              </a:rPr>
              <a:t>Subframe</a:t>
            </a:r>
            <a:r>
              <a:rPr lang="en-US" altLang="ja-JP" sz="1400" dirty="0" smtClean="0">
                <a:latin typeface="Times New Roman" pitchFamily="18" charset="0"/>
                <a:ea typeface="ＭＳ Ｐゴシック" charset="-128"/>
                <a:cs typeface="Times New Roman" pitchFamily="18" charset="0"/>
              </a:rPr>
              <a:t> </a:t>
            </a:r>
            <a:r>
              <a:rPr lang="pt-BR" altLang="ja-JP" sz="1400" dirty="0" smtClean="0">
                <a:cs typeface="Times New Roman" pitchFamily="18" charset="0"/>
              </a:rPr>
              <a:t>Padding for HRCP</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dirty="0" smtClean="0">
                <a:latin typeface="Times New Roman" pitchFamily="18" charset="0"/>
                <a:ea typeface="ＭＳ Ｐゴシック" charset="-128"/>
                <a:cs typeface="Times New Roman" pitchFamily="18" charset="0"/>
              </a:rPr>
              <a:t>18 </a:t>
            </a:r>
            <a:r>
              <a:rPr lang="en-US" altLang="ja-JP" sz="1400" dirty="0" smtClean="0">
                <a:ea typeface="ＭＳ Ｐゴシック" charset="-128"/>
                <a:cs typeface="Times New Roman" pitchFamily="18" charset="0"/>
              </a:rPr>
              <a:t>January</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Ken </a:t>
            </a:r>
            <a:r>
              <a:rPr lang="en-US" altLang="ja-JP" sz="1400" dirty="0" smtClean="0">
                <a:latin typeface="Times New Roman" pitchFamily="18" charset="0"/>
                <a:ea typeface="ＭＳ Ｐゴシック" charset="-128"/>
                <a:cs typeface="Times New Roman" pitchFamily="18" charset="0"/>
              </a:rPr>
              <a:t>Hiraga,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baseline="30000" dirty="0" smtClean="0">
                <a:latin typeface="Times New Roman" pitchFamily="18" charset="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baseline="30000" dirty="0">
                <a:latin typeface="Times New Roman"/>
              </a:rPr>
              <a:t>1</a:t>
            </a:r>
            <a:r>
              <a:rPr lang="en-US" altLang="ja-JP" sz="1400" dirty="0" smtClean="0">
                <a:latin typeface="Times New Roman" pitchFamily="18" charset="0"/>
                <a:ea typeface="ＭＳ Ｐゴシック" charset="-128"/>
                <a:cs typeface="Times New Roman" pitchFamily="18" charset="0"/>
              </a:rPr>
              <a:t>, JRC, NTT,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jasonlee@etri.re.kr</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a:t>
            </a:r>
            <a:r>
              <a:rPr lang="en-US" altLang="ja-JP" sz="1400" dirty="0" smtClean="0">
                <a:latin typeface="Times New Roman" pitchFamily="18" charset="0"/>
                <a:ea typeface="ＭＳ Ｐゴシック" charset="-128"/>
                <a:cs typeface="Times New Roman" pitchFamily="18" charset="0"/>
              </a:rPr>
              <a:t>proposal for HRCP </a:t>
            </a:r>
            <a:r>
              <a:rPr lang="en-US" altLang="ja-JP" sz="1400" dirty="0" err="1" smtClean="0">
                <a:latin typeface="Times New Roman" pitchFamily="18" charset="0"/>
                <a:ea typeface="ＭＳ Ｐゴシック" charset="-128"/>
                <a:cs typeface="Times New Roman" pitchFamily="18" charset="0"/>
              </a:rPr>
              <a:t>subframe</a:t>
            </a:r>
            <a:r>
              <a:rPr lang="en-US" altLang="ja-JP" sz="1400" dirty="0" smtClean="0">
                <a:latin typeface="Times New Roman" pitchFamily="18" charset="0"/>
                <a:ea typeface="ＭＳ Ｐゴシック" charset="-128"/>
                <a:cs typeface="Times New Roman" pitchFamily="18" charset="0"/>
              </a:rPr>
              <a:t> padding</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err="1" smtClean="0">
                <a:ea typeface="ＭＳ Ｐゴシック" charset="-128"/>
                <a:cs typeface="Times New Roman" pitchFamily="18" charset="0"/>
              </a:rPr>
              <a:t>subframe</a:t>
            </a:r>
            <a:r>
              <a:rPr lang="en-US" altLang="ja-JP" sz="1400" dirty="0" smtClean="0">
                <a:ea typeface="ＭＳ Ｐゴシック" charset="-128"/>
                <a:cs typeface="Times New Roman" pitchFamily="18" charset="0"/>
              </a:rPr>
              <a:t> padding</a:t>
            </a:r>
            <a:r>
              <a:rPr lang="en-US" altLang="ja-JP" sz="1400" dirty="0" smtClean="0">
                <a:latin typeface="Times New Roman" pitchFamily="18" charset="0"/>
                <a:ea typeface="ＭＳ Ｐゴシック" charset="-128"/>
                <a:cs typeface="Times New Roman" pitchFamily="18" charset="0"/>
              </a:rPr>
              <a:t> for 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3726343243"/>
              </p:ext>
            </p:extLst>
          </p:nvPr>
        </p:nvGraphicFramePr>
        <p:xfrm>
          <a:off x="741873" y="1380226"/>
          <a:ext cx="7694761" cy="4523116"/>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Corporation</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Masashi Shimizu</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masashi.shimizu@upr-net.co.jp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3</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9" name="正方形/長方形 2"/>
          <p:cNvSpPr/>
          <p:nvPr/>
        </p:nvSpPr>
        <p:spPr>
          <a:xfrm>
            <a:off x="914400" y="2527893"/>
            <a:ext cx="7254815" cy="1569660"/>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a:t>
            </a:r>
            <a:r>
              <a:rPr lang="pt-BR" altLang="ja-JP" sz="3600" dirty="0" smtClean="0">
                <a:latin typeface="Times New Roman" pitchFamily="18" charset="0"/>
                <a:cs typeface="Times New Roman" pitchFamily="18" charset="0"/>
              </a:rPr>
              <a:t>IEEE802.15.3e </a:t>
            </a:r>
          </a:p>
          <a:p>
            <a:pPr algn="ctr"/>
            <a:r>
              <a:rPr lang="en-US" altLang="ja-JP" sz="3600" dirty="0" err="1" smtClean="0">
                <a:cs typeface="Times New Roman" pitchFamily="18" charset="0"/>
              </a:rPr>
              <a:t>Subframe</a:t>
            </a:r>
            <a:r>
              <a:rPr lang="en-US" altLang="ja-JP" sz="3600" dirty="0" smtClean="0">
                <a:cs typeface="Times New Roman" pitchFamily="18" charset="0"/>
              </a:rPr>
              <a:t> Padding (CID 1041)</a:t>
            </a:r>
            <a:endParaRPr lang="en-US" altLang="ja-JP" sz="3600" dirty="0" smtClean="0">
              <a:latin typeface="Times New Roman" panose="02020603050405020304" pitchFamily="18" charset="0"/>
              <a:cs typeface="Times New Roman" panose="02020603050405020304" pitchFamily="18" charset="0"/>
            </a:endParaRPr>
          </a:p>
          <a:p>
            <a:pPr algn="ctr"/>
            <a:r>
              <a:rPr lang="en-US" altLang="ja-JP" sz="2400" dirty="0" smtClean="0">
                <a:cs typeface="Times New Roman" panose="02020603050405020304" pitchFamily="18" charset="0"/>
              </a:rPr>
              <a:t>January</a:t>
            </a:r>
            <a:r>
              <a:rPr lang="en-US" altLang="ja-JP" sz="2400" dirty="0" smtClean="0">
                <a:latin typeface="Times New Roman" panose="02020603050405020304" pitchFamily="18" charset="0"/>
                <a:cs typeface="Times New Roman" panose="02020603050405020304" pitchFamily="18" charset="0"/>
              </a:rPr>
              <a:t> 18, 2016</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Recap</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During the conference calls in December 2015, it is determined that:</a:t>
            </a:r>
          </a:p>
          <a:p>
            <a:pPr lvl="1"/>
            <a:r>
              <a:rPr lang="en-US" altLang="ko-KR" sz="1800" dirty="0" smtClean="0"/>
              <a:t>32 bit padding for </a:t>
            </a:r>
            <a:r>
              <a:rPr lang="en-US" altLang="ko-KR" sz="1800" dirty="0" err="1" smtClean="0"/>
              <a:t>subframes</a:t>
            </a:r>
            <a:r>
              <a:rPr lang="en-US" altLang="ko-KR" sz="1800" dirty="0" smtClean="0"/>
              <a:t> should be mandatory</a:t>
            </a:r>
          </a:p>
          <a:p>
            <a:pPr lvl="1"/>
            <a:r>
              <a:rPr lang="en-US" altLang="ko-KR" sz="1800" dirty="0" smtClean="0"/>
              <a:t>64 bit or 128 bit padding can be optionally used and the capability should be signaled</a:t>
            </a:r>
            <a:endParaRPr lang="en-US" altLang="ko-KR" sz="14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4581128"/>
            <a:ext cx="9144000"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005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Capability Signaling</a:t>
            </a:r>
            <a:endParaRPr lang="en-US" altLang="ko-KR"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In the HRCP DEV Capability, HRCP PPC Capability, and HRCP pair Capability, allocate 2 bits for “Supported unit of </a:t>
            </a:r>
            <a:r>
              <a:rPr lang="en-US" altLang="ko-KR" sz="1800" dirty="0" err="1" smtClean="0"/>
              <a:t>Subframe</a:t>
            </a:r>
            <a:r>
              <a:rPr lang="en-US" altLang="ko-KR" sz="1800" dirty="0" smtClean="0"/>
              <a:t> Padding” subfield.</a:t>
            </a:r>
          </a:p>
          <a:p>
            <a:endParaRPr lang="en-US" altLang="ko-KR" sz="1400" dirty="0"/>
          </a:p>
          <a:p>
            <a:endParaRPr lang="en-US" altLang="ko-KR" sz="1400" dirty="0" smtClean="0"/>
          </a:p>
          <a:p>
            <a:endParaRPr lang="en-US" altLang="ko-KR" sz="1400" dirty="0"/>
          </a:p>
          <a:p>
            <a:endParaRPr lang="en-US" altLang="ko-KR" sz="1400" dirty="0" smtClean="0"/>
          </a:p>
          <a:p>
            <a:endParaRPr lang="en-US" altLang="ko-KR" sz="1400" dirty="0"/>
          </a:p>
          <a:p>
            <a:endParaRPr lang="en-US" altLang="ko-KR" sz="1400" dirty="0" smtClean="0"/>
          </a:p>
          <a:p>
            <a:r>
              <a:rPr lang="en-US" altLang="ko-KR" sz="1600" dirty="0" smtClean="0"/>
              <a:t>Proposed Text: </a:t>
            </a:r>
            <a:r>
              <a:rPr lang="en-US" altLang="ko-KR" sz="1600" i="1" dirty="0" smtClean="0"/>
              <a:t>“The </a:t>
            </a:r>
            <a:r>
              <a:rPr lang="en-US" altLang="ko-KR" sz="1600" i="1" dirty="0"/>
              <a:t>Supported unit of </a:t>
            </a:r>
            <a:r>
              <a:rPr lang="en-US" altLang="ko-KR" sz="1600" i="1" dirty="0" err="1"/>
              <a:t>Subframe</a:t>
            </a:r>
            <a:r>
              <a:rPr lang="en-US" altLang="ko-KR" sz="1600" i="1" dirty="0"/>
              <a:t> Padding field indicates the unit of the </a:t>
            </a:r>
            <a:r>
              <a:rPr lang="en-US" altLang="ko-KR" sz="1600" i="1" dirty="0" err="1"/>
              <a:t>subframe</a:t>
            </a:r>
            <a:r>
              <a:rPr lang="en-US" altLang="ko-KR" sz="1600" i="1" dirty="0"/>
              <a:t> padding that can be received by the DEV as defined in Table 6-x. Each field shall be set to 1 for supported capability, and otherwise set to 0</a:t>
            </a:r>
            <a:r>
              <a:rPr lang="en-US" altLang="ko-KR" sz="1600" i="1" dirty="0" smtClean="0"/>
              <a:t>.” </a:t>
            </a:r>
          </a:p>
          <a:p>
            <a:endParaRPr lang="en-US" altLang="ko-KR" sz="1600" dirty="0" smtClean="0"/>
          </a:p>
          <a:p>
            <a:r>
              <a:rPr lang="en-US" altLang="ko-KR" sz="1600" dirty="0" smtClean="0"/>
              <a:t>32 bit unit of padding is mandatory and it is not necessary to signal the 32 bit capability</a:t>
            </a:r>
            <a:endParaRPr lang="ko-KR" altLang="ko-KR" sz="1600" dirty="0"/>
          </a:p>
        </p:txBody>
      </p:sp>
      <p:graphicFrame>
        <p:nvGraphicFramePr>
          <p:cNvPr id="4" name="표 3"/>
          <p:cNvGraphicFramePr>
            <a:graphicFrameLocks noGrp="1"/>
          </p:cNvGraphicFramePr>
          <p:nvPr>
            <p:extLst>
              <p:ext uri="{D42A27DB-BD31-4B8C-83A1-F6EECF244321}">
                <p14:modId xmlns:p14="http://schemas.microsoft.com/office/powerpoint/2010/main" val="1016016153"/>
              </p:ext>
            </p:extLst>
          </p:nvPr>
        </p:nvGraphicFramePr>
        <p:xfrm>
          <a:off x="2699792" y="2924944"/>
          <a:ext cx="2232248" cy="701040"/>
        </p:xfrm>
        <a:graphic>
          <a:graphicData uri="http://schemas.openxmlformats.org/drawingml/2006/table">
            <a:tbl>
              <a:tblPr firstRow="1" firstCol="1" bandRow="1">
                <a:tableStyleId>{5C22544A-7EE6-4342-B048-85BDC9FD1C3A}</a:tableStyleId>
              </a:tblPr>
              <a:tblGrid>
                <a:gridCol w="1116124"/>
                <a:gridCol w="1116124"/>
              </a:tblGrid>
              <a:tr h="0">
                <a:tc>
                  <a:txBody>
                    <a:bodyPr/>
                    <a:lstStyle/>
                    <a:p>
                      <a:pPr algn="ctr">
                        <a:lnSpc>
                          <a:spcPct val="115000"/>
                        </a:lnSpc>
                        <a:spcAft>
                          <a:spcPts val="0"/>
                        </a:spcAft>
                      </a:pPr>
                      <a:r>
                        <a:rPr lang="en-US" altLang="ko-KR" sz="1000" kern="100" dirty="0" smtClean="0">
                          <a:effectLst/>
                          <a:latin typeface="+mn-lt"/>
                          <a:ea typeface="+mn-ea"/>
                        </a:rPr>
                        <a:t>1</a:t>
                      </a:r>
                      <a:r>
                        <a:rPr lang="en-US" altLang="ko-KR" sz="1000" kern="100" baseline="0" dirty="0" smtClean="0">
                          <a:effectLst/>
                          <a:latin typeface="+mn-lt"/>
                          <a:ea typeface="+mn-ea"/>
                        </a:rPr>
                        <a:t> bit</a:t>
                      </a:r>
                      <a:endParaRPr lang="ko-KR" sz="1200" kern="100" dirty="0">
                        <a:effectLst/>
                        <a:latin typeface="Times New Roman"/>
                        <a:ea typeface="MS Mincho"/>
                      </a:endParaRPr>
                    </a:p>
                  </a:txBody>
                  <a:tcPr marL="68580" marR="68580" marT="0" marB="0"/>
                </a:tc>
                <a:tc>
                  <a:txBody>
                    <a:bodyPr/>
                    <a:lstStyle/>
                    <a:p>
                      <a:pPr algn="ctr">
                        <a:lnSpc>
                          <a:spcPct val="115000"/>
                        </a:lnSpc>
                        <a:spcAft>
                          <a:spcPts val="0"/>
                        </a:spcAft>
                      </a:pPr>
                      <a:r>
                        <a:rPr lang="en-US" altLang="ko-KR" sz="1000" kern="100" dirty="0" smtClean="0">
                          <a:effectLst/>
                          <a:latin typeface="+mn-lt"/>
                          <a:ea typeface="+mn-ea"/>
                        </a:rPr>
                        <a:t>1</a:t>
                      </a:r>
                      <a:r>
                        <a:rPr lang="en-US" altLang="ko-KR" sz="1000" kern="100" baseline="0" dirty="0" smtClean="0">
                          <a:effectLst/>
                          <a:latin typeface="+mn-lt"/>
                          <a:ea typeface="+mn-ea"/>
                        </a:rPr>
                        <a:t> bit</a:t>
                      </a:r>
                      <a:endParaRPr lang="ko-KR" sz="1200" kern="100" dirty="0">
                        <a:effectLst/>
                        <a:latin typeface="Times New Roman"/>
                        <a:ea typeface="MS Mincho"/>
                      </a:endParaRPr>
                    </a:p>
                  </a:txBody>
                  <a:tcPr marL="68580" marR="68580" marT="0" marB="0"/>
                </a:tc>
              </a:tr>
              <a:tr h="0">
                <a:tc>
                  <a:txBody>
                    <a:bodyPr/>
                    <a:lstStyle/>
                    <a:p>
                      <a:pPr algn="ctr">
                        <a:lnSpc>
                          <a:spcPct val="115000"/>
                        </a:lnSpc>
                        <a:spcAft>
                          <a:spcPts val="0"/>
                        </a:spcAft>
                      </a:pPr>
                      <a:r>
                        <a:rPr lang="en-US" sz="1000" kern="100" dirty="0">
                          <a:effectLst/>
                        </a:rPr>
                        <a:t>64 bit unit of  </a:t>
                      </a:r>
                      <a:endParaRPr lang="en-US" sz="1000" kern="100" dirty="0" smtClean="0">
                        <a:effectLst/>
                      </a:endParaRPr>
                    </a:p>
                    <a:p>
                      <a:pPr algn="ctr">
                        <a:lnSpc>
                          <a:spcPct val="115000"/>
                        </a:lnSpc>
                        <a:spcAft>
                          <a:spcPts val="0"/>
                        </a:spcAft>
                      </a:pPr>
                      <a:r>
                        <a:rPr lang="en-US" sz="1000" kern="100" dirty="0" smtClean="0">
                          <a:effectLst/>
                        </a:rPr>
                        <a:t>padding</a:t>
                      </a:r>
                      <a:endParaRPr lang="ko-KR" sz="1200" kern="100" dirty="0">
                        <a:effectLst/>
                      </a:endParaRPr>
                    </a:p>
                    <a:p>
                      <a:pPr algn="ctr">
                        <a:lnSpc>
                          <a:spcPct val="115000"/>
                        </a:lnSpc>
                        <a:spcAft>
                          <a:spcPts val="0"/>
                        </a:spcAft>
                      </a:pPr>
                      <a:r>
                        <a:rPr lang="en-US" sz="1000" kern="100" dirty="0">
                          <a:effectLst/>
                        </a:rPr>
                        <a:t>supported</a:t>
                      </a:r>
                      <a:endParaRPr lang="ko-KR" sz="1200" kern="100" dirty="0">
                        <a:effectLst/>
                        <a:latin typeface="Times New Roman"/>
                        <a:ea typeface="MS Mincho"/>
                      </a:endParaRPr>
                    </a:p>
                  </a:txBody>
                  <a:tcPr marL="68580" marR="68580" marT="0" marB="0"/>
                </a:tc>
                <a:tc>
                  <a:txBody>
                    <a:bodyPr/>
                    <a:lstStyle/>
                    <a:p>
                      <a:pPr algn="ctr">
                        <a:lnSpc>
                          <a:spcPct val="115000"/>
                        </a:lnSpc>
                        <a:spcAft>
                          <a:spcPts val="0"/>
                        </a:spcAft>
                      </a:pPr>
                      <a:r>
                        <a:rPr lang="en-US" sz="1000" kern="100" dirty="0">
                          <a:effectLst/>
                        </a:rPr>
                        <a:t>128 bit unit of  </a:t>
                      </a:r>
                      <a:endParaRPr lang="en-US" sz="1000" kern="100" dirty="0" smtClean="0">
                        <a:effectLst/>
                      </a:endParaRPr>
                    </a:p>
                    <a:p>
                      <a:pPr algn="ctr">
                        <a:lnSpc>
                          <a:spcPct val="115000"/>
                        </a:lnSpc>
                        <a:spcAft>
                          <a:spcPts val="0"/>
                        </a:spcAft>
                      </a:pPr>
                      <a:r>
                        <a:rPr lang="en-US" sz="1000" kern="100" dirty="0" smtClean="0">
                          <a:effectLst/>
                        </a:rPr>
                        <a:t>padding</a:t>
                      </a:r>
                      <a:endParaRPr lang="ko-KR" sz="1200" kern="100" dirty="0">
                        <a:effectLst/>
                      </a:endParaRPr>
                    </a:p>
                    <a:p>
                      <a:pPr algn="ctr">
                        <a:lnSpc>
                          <a:spcPct val="115000"/>
                        </a:lnSpc>
                        <a:spcAft>
                          <a:spcPts val="0"/>
                        </a:spcAft>
                      </a:pPr>
                      <a:r>
                        <a:rPr lang="en-US" sz="1000" kern="100" dirty="0">
                          <a:effectLst/>
                        </a:rPr>
                        <a:t>supported</a:t>
                      </a:r>
                      <a:endParaRPr lang="ko-KR" sz="1200" kern="100" dirty="0">
                        <a:effectLst/>
                        <a:latin typeface="Times New Roman"/>
                        <a:ea typeface="MS Mincho"/>
                      </a:endParaRPr>
                    </a:p>
                  </a:txBody>
                  <a:tcPr marL="68580" marR="68580" marT="0" marB="0"/>
                </a:tc>
              </a:tr>
            </a:tbl>
          </a:graphicData>
        </a:graphic>
      </p:graphicFrame>
      <p:sp>
        <p:nvSpPr>
          <p:cNvPr id="5" name="Rectangle 2"/>
          <p:cNvSpPr>
            <a:spLocks noChangeArrowheads="1"/>
          </p:cNvSpPr>
          <p:nvPr/>
        </p:nvSpPr>
        <p:spPr bwMode="auto">
          <a:xfrm>
            <a:off x="1979712" y="2501117"/>
            <a:ext cx="42991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ea typeface="MS Mincho" pitchFamily="49" charset="-128"/>
                <a:cs typeface="Times New Roman" pitchFamily="18" charset="0"/>
              </a:rPr>
              <a:t>Table 6-</a:t>
            </a:r>
            <a:r>
              <a:rPr kumimoji="1" lang="en-US" altLang="ko-KR" sz="1400" b="1" i="0" u="none" strike="noStrike" cap="none" normalizeH="0" baseline="0" dirty="0" smtClean="0">
                <a:ln>
                  <a:noFill/>
                </a:ln>
                <a:solidFill>
                  <a:schemeClr val="tx1"/>
                </a:solidFill>
                <a:effectLst/>
                <a:ea typeface="맑은 고딕" pitchFamily="50" charset="-127"/>
                <a:cs typeface="Times New Roman" pitchFamily="18" charset="0"/>
              </a:rPr>
              <a:t>x</a:t>
            </a:r>
            <a:r>
              <a:rPr kumimoji="1" lang="en-US" altLang="ja-JP" sz="1400" b="1" i="0" u="none" strike="noStrike" cap="none" normalizeH="0" baseline="0" dirty="0" smtClean="0">
                <a:ln>
                  <a:noFill/>
                </a:ln>
                <a:solidFill>
                  <a:schemeClr val="tx1"/>
                </a:solidFill>
                <a:effectLst/>
                <a:ea typeface="MS Mincho" pitchFamily="49" charset="-128"/>
                <a:cs typeface="Times New Roman" pitchFamily="18" charset="0"/>
              </a:rPr>
              <a:t> </a:t>
            </a:r>
            <a:r>
              <a:rPr kumimoji="1" lang="en-US" altLang="ja-JP" sz="1400" b="1" i="0" u="none" strike="noStrike" cap="none" normalizeH="0" baseline="0" dirty="0" smtClean="0">
                <a:ln>
                  <a:noFill/>
                </a:ln>
                <a:solidFill>
                  <a:schemeClr val="tx1"/>
                </a:solidFill>
                <a:effectLst/>
                <a:latin typeface="Arial"/>
                <a:ea typeface="MS Mincho" pitchFamily="49" charset="-128"/>
                <a:cs typeface="Times New Roman" pitchFamily="18" charset="0"/>
              </a:rPr>
              <a:t>–</a:t>
            </a:r>
            <a:r>
              <a:rPr kumimoji="1" lang="en-US" altLang="ja-JP" sz="1400" b="1" i="0" u="none" strike="noStrike" cap="none" normalizeH="0" baseline="0" dirty="0" smtClean="0">
                <a:ln>
                  <a:noFill/>
                </a:ln>
                <a:solidFill>
                  <a:schemeClr val="tx1"/>
                </a:solidFill>
                <a:effectLst/>
                <a:ea typeface="MS Mincho" pitchFamily="49" charset="-128"/>
                <a:cs typeface="Times New Roman" pitchFamily="18" charset="0"/>
              </a:rPr>
              <a:t> Supported </a:t>
            </a:r>
            <a:r>
              <a:rPr kumimoji="1" lang="en-US" altLang="ko-KR" sz="1400" b="1" i="0" u="none" strike="noStrike" cap="none" normalizeH="0" baseline="0" dirty="0" smtClean="0">
                <a:ln>
                  <a:noFill/>
                </a:ln>
                <a:solidFill>
                  <a:schemeClr val="tx1"/>
                </a:solidFill>
                <a:effectLst/>
                <a:ea typeface="맑은 고딕" pitchFamily="50" charset="-127"/>
                <a:cs typeface="Times New Roman" pitchFamily="18" charset="0"/>
              </a:rPr>
              <a:t>unit of </a:t>
            </a:r>
            <a:r>
              <a:rPr kumimoji="1" lang="en-US" altLang="ko-KR" sz="1400" b="1" i="0" u="none" strike="noStrike" cap="none" normalizeH="0" baseline="0" dirty="0" err="1" smtClean="0">
                <a:ln>
                  <a:noFill/>
                </a:ln>
                <a:solidFill>
                  <a:schemeClr val="tx1"/>
                </a:solidFill>
                <a:effectLst/>
                <a:ea typeface="맑은 고딕" pitchFamily="50" charset="-127"/>
                <a:cs typeface="Times New Roman" pitchFamily="18" charset="0"/>
              </a:rPr>
              <a:t>Subframe</a:t>
            </a:r>
            <a:r>
              <a:rPr kumimoji="1" lang="en-US" altLang="ko-KR" sz="1400" b="1" i="0" u="none" strike="noStrike" cap="none" normalizeH="0" baseline="0" dirty="0" smtClean="0">
                <a:ln>
                  <a:noFill/>
                </a:ln>
                <a:solidFill>
                  <a:schemeClr val="tx1"/>
                </a:solidFill>
                <a:effectLst/>
                <a:ea typeface="맑은 고딕" pitchFamily="50" charset="-127"/>
                <a:cs typeface="Times New Roman" pitchFamily="18" charset="0"/>
              </a:rPr>
              <a:t> Padding</a:t>
            </a:r>
            <a:r>
              <a:rPr kumimoji="1" lang="en-US" altLang="ja-JP" sz="1400" b="1" i="0" u="none" strike="noStrike" cap="none" normalizeH="0" baseline="0" dirty="0" smtClean="0">
                <a:ln>
                  <a:noFill/>
                </a:ln>
                <a:solidFill>
                  <a:schemeClr val="tx1"/>
                </a:solidFill>
                <a:effectLst/>
                <a:ea typeface="MS Mincho" pitchFamily="49" charset="-128"/>
                <a:cs typeface="Times New Roman" pitchFamily="18" charset="0"/>
              </a:rPr>
              <a:t> field</a:t>
            </a:r>
            <a:endParaRPr kumimoji="1" lang="en-US" altLang="ko-KR" sz="1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323800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err="1" smtClean="0"/>
              <a:t>Subframe</a:t>
            </a:r>
            <a:r>
              <a:rPr lang="en-US" altLang="ko-KR" kern="0" dirty="0" smtClean="0"/>
              <a:t> Padding</a:t>
            </a:r>
            <a:endParaRPr lang="en-US" altLang="ko-KR"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Propose to add following text in 7.8.3 HRCP aggregation:</a:t>
            </a:r>
          </a:p>
          <a:p>
            <a:endParaRPr lang="en-US" altLang="ko-KR" sz="1400" dirty="0" smtClean="0"/>
          </a:p>
          <a:p>
            <a:r>
              <a:rPr lang="en-US" altLang="ko-KR" sz="1600" i="1" dirty="0" smtClean="0"/>
              <a:t>“</a:t>
            </a:r>
            <a:r>
              <a:rPr lang="en-US" altLang="ko-KR" sz="1600" i="1" dirty="0"/>
              <a:t>Padding octets shall be appended to each </a:t>
            </a:r>
            <a:r>
              <a:rPr lang="en-US" altLang="ko-KR" sz="1600" i="1" dirty="0" err="1"/>
              <a:t>subframe</a:t>
            </a:r>
            <a:r>
              <a:rPr lang="en-US" altLang="ko-KR" sz="1600" i="1" dirty="0"/>
              <a:t> except for the last </a:t>
            </a:r>
            <a:r>
              <a:rPr lang="en-US" altLang="ko-KR" sz="1600" i="1" dirty="0" err="1"/>
              <a:t>subframe</a:t>
            </a:r>
            <a:r>
              <a:rPr lang="en-US" altLang="ko-KR" sz="1600" i="1" dirty="0"/>
              <a:t> in the aggregated frame to make the </a:t>
            </a:r>
            <a:r>
              <a:rPr lang="en-US" altLang="ko-KR" sz="1600" i="1" dirty="0" err="1"/>
              <a:t>subframe</a:t>
            </a:r>
            <a:r>
              <a:rPr lang="en-US" altLang="ko-KR" sz="1600" i="1" dirty="0"/>
              <a:t> a multiple of n bits in length, where n is the largest unit of </a:t>
            </a:r>
            <a:r>
              <a:rPr lang="en-US" altLang="ko-KR" sz="1600" i="1" dirty="0" err="1"/>
              <a:t>subframe</a:t>
            </a:r>
            <a:r>
              <a:rPr lang="en-US" altLang="ko-KR" sz="1600" i="1" dirty="0"/>
              <a:t> padding supported by both the transmitter and the receiver of the aggregated frame. 32 bit unit of padding is mandatory and other optionally supported padding unit is indicated by the Supported unit of </a:t>
            </a:r>
            <a:r>
              <a:rPr lang="en-US" altLang="ko-KR" sz="1600" i="1" dirty="0" err="1"/>
              <a:t>Subframe</a:t>
            </a:r>
            <a:r>
              <a:rPr lang="en-US" altLang="ko-KR" sz="1600" i="1" dirty="0"/>
              <a:t> Padding field in the HRCP PPC Capability, HRCP DEV Capability, and HRCP pair Capability. The content of these padding octets is not specified</a:t>
            </a:r>
            <a:r>
              <a:rPr lang="en-US" altLang="ko-KR" sz="1600" i="1" dirty="0" smtClean="0"/>
              <a:t>.” </a:t>
            </a:r>
          </a:p>
          <a:p>
            <a:endParaRPr lang="en-US" altLang="ko-KR" sz="1600" dirty="0" smtClean="0"/>
          </a:p>
          <a:p>
            <a:r>
              <a:rPr lang="en-US" altLang="ko-KR" sz="1600" dirty="0" smtClean="0"/>
              <a:t>The </a:t>
            </a:r>
            <a:r>
              <a:rPr lang="en-US" altLang="ko-KR" sz="1600" dirty="0"/>
              <a:t>maximum size of the MAC frame body, </a:t>
            </a:r>
            <a:r>
              <a:rPr lang="en-US" altLang="ko-KR" sz="1600" dirty="0" err="1"/>
              <a:t>pMaxFrameBodySize</a:t>
            </a:r>
            <a:r>
              <a:rPr lang="en-US" altLang="ko-KR" sz="1600" dirty="0"/>
              <a:t> is a PHY dependent parameter that indicates the size of the MAC frame body including frame payload(s), MAC </a:t>
            </a:r>
            <a:r>
              <a:rPr lang="en-US" altLang="ko-KR" sz="1600" dirty="0" err="1"/>
              <a:t>subheader</a:t>
            </a:r>
            <a:r>
              <a:rPr lang="en-US" altLang="ko-KR" sz="1600" dirty="0"/>
              <a:t>(s), </a:t>
            </a:r>
            <a:r>
              <a:rPr lang="en-US" altLang="ko-KR" sz="1600" u="sng" dirty="0"/>
              <a:t>and padding octets </a:t>
            </a:r>
            <a:r>
              <a:rPr lang="en-US" altLang="ko-KR" sz="1600" dirty="0"/>
              <a:t>in the aggregated frames, and FCS(s</a:t>
            </a:r>
            <a:r>
              <a:rPr lang="en-US" altLang="ko-KR" sz="1600" dirty="0" smtClean="0"/>
              <a:t>)</a:t>
            </a:r>
          </a:p>
          <a:p>
            <a:r>
              <a:rPr lang="en-US" altLang="ko-KR" sz="1600" dirty="0" smtClean="0"/>
              <a:t>The </a:t>
            </a:r>
            <a:r>
              <a:rPr lang="en-US" altLang="ko-KR" sz="1600" dirty="0"/>
              <a:t>Payload Length field is used to determine the length of the payload before coding, not including the FCS </a:t>
            </a:r>
            <a:r>
              <a:rPr lang="en-US" altLang="ko-KR" sz="1600" u="sng" dirty="0"/>
              <a:t>and padding octets</a:t>
            </a:r>
            <a:r>
              <a:rPr lang="en-US" altLang="ko-KR" sz="1600" dirty="0"/>
              <a:t>. </a:t>
            </a:r>
            <a:endParaRPr lang="ko-KR" altLang="ko-KR" sz="1600" dirty="0"/>
          </a:p>
        </p:txBody>
      </p:sp>
    </p:spTree>
    <p:extLst>
      <p:ext uri="{BB962C8B-B14F-4D97-AF65-F5344CB8AC3E}">
        <p14:creationId xmlns:p14="http://schemas.microsoft.com/office/powerpoint/2010/main" val="108868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sz="4800" dirty="0" smtClean="0">
                <a:solidFill>
                  <a:schemeClr val="tx1"/>
                </a:solidFill>
                <a:ea typeface="굴림" pitchFamily="50" charset="-127"/>
              </a:rPr>
              <a:t>Q &amp; A</a:t>
            </a:r>
            <a:endParaRPr lang="ko-KR" altLang="en-US" sz="4800" dirty="0" smtClean="0">
              <a:solidFill>
                <a:schemeClr val="tx1"/>
              </a:solidFill>
              <a:ea typeface="굴림" pitchFamily="50" charset="-127"/>
            </a:endParaRPr>
          </a:p>
        </p:txBody>
      </p:sp>
      <p:sp>
        <p:nvSpPr>
          <p:cNvPr id="7"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Tree>
    <p:extLst>
      <p:ext uri="{BB962C8B-B14F-4D97-AF65-F5344CB8AC3E}">
        <p14:creationId xmlns:p14="http://schemas.microsoft.com/office/powerpoint/2010/main" val="1434551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4899</TotalTime>
  <Words>689</Words>
  <Application>Microsoft Office PowerPoint</Application>
  <PresentationFormat>화면 슬라이드 쇼(4:3)</PresentationFormat>
  <Paragraphs>148</Paragraphs>
  <Slides>7</Slides>
  <Notes>4</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jasonlee</cp:lastModifiedBy>
  <cp:revision>352</cp:revision>
  <cp:lastPrinted>1998-02-10T13:28:06Z</cp:lastPrinted>
  <dcterms:created xsi:type="dcterms:W3CDTF">2014-03-12T01:39:25Z</dcterms:created>
  <dcterms:modified xsi:type="dcterms:W3CDTF">2016-01-18T18:19:44Z</dcterms:modified>
</cp:coreProperties>
</file>