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 id="2147483683" r:id="rId3"/>
  </p:sldMasterIdLst>
  <p:notesMasterIdLst>
    <p:notesMasterId r:id="rId11"/>
  </p:notesMasterIdLst>
  <p:handoutMasterIdLst>
    <p:handoutMasterId r:id="rId12"/>
  </p:handoutMasterIdLst>
  <p:sldIdLst>
    <p:sldId id="259" r:id="rId4"/>
    <p:sldId id="261" r:id="rId5"/>
    <p:sldId id="262" r:id="rId6"/>
    <p:sldId id="263" r:id="rId7"/>
    <p:sldId id="264" r:id="rId8"/>
    <p:sldId id="265" r:id="rId9"/>
    <p:sldId id="267" r:id="rId10"/>
  </p:sldIdLst>
  <p:sldSz cx="9144000" cy="6858000" type="screen4x3"/>
  <p:notesSz cx="9280525" cy="6934200"/>
  <p:embeddedFontLst>
    <p:embeddedFont>
      <p:font typeface="Calibri" panose="020F0502020204030204" pitchFamily="34" charset="0"/>
      <p:regular r:id="rId13"/>
      <p:bold r:id="rId14"/>
      <p:italic r:id="rId15"/>
      <p:boldItalic r:id="rId16"/>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font" Target="fonts/font3.fntdata"/><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BFA2FF7C-C12F-43DC-A4DA-034D34A0E2E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031970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F6D4FD45-3B3F-49B2-A0E4-478F05AF0A8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596070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FD8D30CA-83CE-4051-9924-4A8C0B90CC8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2584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9065203D-871B-49ED-B3EB-785158DF3EB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0129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A57EE0DA-1B2B-4F2D-A43B-3B669422F71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74311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07C34578-542D-4543-9F2B-A594E40302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1624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1E9B8F0D-C645-428B-882C-2B3D3E8D085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2552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593F9B25-B028-4F35-9C75-0491C092003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82283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57EC432E-2CE6-4782-B079-CD4BE2BCBD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83049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C0BA2425-B95C-4725-B295-EC468128F3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52031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January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Hernandez (NICT)</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D2E6C43F-8B98-4265-A469-9049A10DA8C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2519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January 2016</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802.15-16-0061-00-0008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solidFill>
                  <a:srgbClr val="000000"/>
                </a:solidFill>
              </a:rPr>
              <a:t>January 2016</a:t>
            </a:r>
            <a:endParaRPr lang="en-US">
              <a:solidFill>
                <a:srgbClr val="000000"/>
              </a:solidFill>
            </a:endParaRP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solidFill>
                  <a:srgbClr val="000000"/>
                </a:solidFill>
              </a:rPr>
              <a:t>Hernandez (NICT)</a:t>
            </a:r>
            <a:endParaRPr lang="en-US">
              <a:solidFill>
                <a:srgbClr val="000000"/>
              </a:solidFill>
            </a:endParaRP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8C580FDE-33B9-49CC-8B0E-FB7AC0210820}"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solidFill>
                  <a:srgbClr val="000000"/>
                </a:solidFill>
              </a:rPr>
              <a:t>Doc: IEEE 802.15-16-0xxx-00-0008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solidFill>
                  <a:srgbClr val="000000"/>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solidFill>
                <a:srgbClr val="000000"/>
              </a:solidFill>
            </a:endParaRPr>
          </a:p>
        </p:txBody>
      </p:sp>
    </p:spTree>
    <p:extLst>
      <p:ext uri="{BB962C8B-B14F-4D97-AF65-F5344CB8AC3E}">
        <p14:creationId xmlns:p14="http://schemas.microsoft.com/office/powerpoint/2010/main" val="82619654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January 2016</a:t>
            </a:r>
            <a:endParaRPr lang="en-US" altLang="en-US" sz="1400" dirty="0" smtClean="0">
              <a:latin typeface="Times New Roman" pitchFamily="18" charset="0"/>
            </a:endParaRP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January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a:solidFill>
                  <a:schemeClr val="tx2"/>
                </a:solidFill>
                <a:latin typeface="Times New Roman" pitchFamily="18" charset="0"/>
              </a:rPr>
              <a:t>J</a:t>
            </a:r>
            <a:r>
              <a:rPr lang="en-US" altLang="en-US" sz="1600" smtClean="0">
                <a:solidFill>
                  <a:schemeClr val="tx2"/>
                </a:solidFill>
                <a:latin typeface="Times New Roman" pitchFamily="18" charset="0"/>
              </a:rPr>
              <a:t>anuary </a:t>
            </a:r>
            <a:r>
              <a:rPr lang="en-US" altLang="en-US" sz="1600" smtClean="0">
                <a:solidFill>
                  <a:schemeClr val="tx2"/>
                </a:solidFill>
                <a:latin typeface="Times New Roman" pitchFamily="18" charset="0"/>
              </a:rPr>
              <a:t>18</a:t>
            </a:r>
            <a:r>
              <a:rPr lang="en-US" altLang="en-US" sz="1600" smtClean="0">
                <a:solidFill>
                  <a:schemeClr val="tx2"/>
                </a:solidFill>
                <a:latin typeface="Times New Roman" pitchFamily="18" charset="0"/>
              </a:rPr>
              <a:t>th</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2016 </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a:t>
            </a:r>
            <a:r>
              <a:rPr lang="en-US" altLang="en-US" sz="3200" dirty="0" smtClean="0">
                <a:latin typeface="Times New Roman" pitchFamily="18" charset="0"/>
              </a:rPr>
              <a:t>December 2nd </a:t>
            </a:r>
            <a:endParaRPr lang="en-US" sz="3200" dirty="0"/>
          </a:p>
        </p:txBody>
      </p:sp>
      <p:sp>
        <p:nvSpPr>
          <p:cNvPr id="3" name="Content Placeholder 2"/>
          <p:cNvSpPr>
            <a:spLocks noGrp="1"/>
          </p:cNvSpPr>
          <p:nvPr>
            <p:ph idx="1"/>
          </p:nvPr>
        </p:nvSpPr>
        <p:spPr/>
        <p:txBody>
          <a:bodyPr/>
          <a:lstStyle/>
          <a:p>
            <a:pPr lvl="0"/>
            <a:r>
              <a:rPr lang="en-US" sz="2400" dirty="0" smtClean="0">
                <a:solidFill>
                  <a:srgbClr val="000000"/>
                </a:solidFill>
                <a:latin typeface="Times New Roman"/>
              </a:rPr>
              <a:t>HB Li pointed out several issues in the Draft 0.16.1:</a:t>
            </a:r>
          </a:p>
          <a:p>
            <a:pPr lvl="1"/>
            <a:r>
              <a:rPr lang="en-US" sz="2000" dirty="0">
                <a:latin typeface="+mj-lt"/>
              </a:rPr>
              <a:t>In page 8, there is some red </a:t>
            </a:r>
            <a:r>
              <a:rPr lang="en-US" sz="2000" dirty="0" smtClean="0">
                <a:latin typeface="+mj-lt"/>
              </a:rPr>
              <a:t>text, </a:t>
            </a:r>
            <a:r>
              <a:rPr lang="en-US" sz="2000" dirty="0" smtClean="0">
                <a:solidFill>
                  <a:srgbClr val="FF0000"/>
                </a:solidFill>
                <a:latin typeface="+mj-lt"/>
              </a:rPr>
              <a:t>why?</a:t>
            </a:r>
          </a:p>
          <a:p>
            <a:pPr lvl="1"/>
            <a:r>
              <a:rPr lang="en-US" sz="2000" dirty="0" smtClean="0">
                <a:latin typeface="+mj-lt"/>
              </a:rPr>
              <a:t>In </a:t>
            </a:r>
            <a:r>
              <a:rPr lang="en-US" sz="2000" dirty="0">
                <a:latin typeface="+mj-lt"/>
              </a:rPr>
              <a:t>page 30, Table 7, sub-clause column, the text is in </a:t>
            </a:r>
            <a:r>
              <a:rPr lang="en-US" sz="2000" dirty="0" smtClean="0">
                <a:latin typeface="+mj-lt"/>
              </a:rPr>
              <a:t>Korean (</a:t>
            </a:r>
            <a:r>
              <a:rPr lang="en-US" sz="2000" dirty="0" smtClean="0">
                <a:solidFill>
                  <a:srgbClr val="00B0F0"/>
                </a:solidFill>
                <a:latin typeface="+mj-lt"/>
              </a:rPr>
              <a:t>those are links to sub-clauses</a:t>
            </a:r>
            <a:r>
              <a:rPr lang="en-US" sz="2000" dirty="0" smtClean="0">
                <a:latin typeface="+mj-lt"/>
              </a:rPr>
              <a:t>). </a:t>
            </a:r>
          </a:p>
          <a:p>
            <a:pPr lvl="1"/>
            <a:r>
              <a:rPr lang="en-US" sz="2000" dirty="0">
                <a:latin typeface="+mj-lt"/>
              </a:rPr>
              <a:t>In page 16, there is highlighted </a:t>
            </a:r>
            <a:r>
              <a:rPr lang="en-US" sz="2000" dirty="0" smtClean="0">
                <a:latin typeface="+mj-lt"/>
              </a:rPr>
              <a:t>text, </a:t>
            </a:r>
            <a:r>
              <a:rPr lang="en-US" sz="2000" dirty="0" smtClean="0">
                <a:solidFill>
                  <a:srgbClr val="FF0000"/>
                </a:solidFill>
                <a:latin typeface="+mj-lt"/>
              </a:rPr>
              <a:t>why?</a:t>
            </a:r>
            <a:r>
              <a:rPr lang="en-US" sz="2000" dirty="0" smtClean="0">
                <a:latin typeface="+mj-lt"/>
              </a:rPr>
              <a:t> </a:t>
            </a:r>
          </a:p>
          <a:p>
            <a:pPr lvl="1"/>
            <a:r>
              <a:rPr lang="en-US" sz="2000" dirty="0">
                <a:latin typeface="+mj-lt"/>
              </a:rPr>
              <a:t>M</a:t>
            </a:r>
            <a:r>
              <a:rPr lang="en-US" sz="2000" dirty="0" smtClean="0">
                <a:latin typeface="+mj-lt"/>
              </a:rPr>
              <a:t>any TBDs </a:t>
            </a:r>
          </a:p>
          <a:p>
            <a:pPr marL="457200" lvl="1" indent="0">
              <a:buNone/>
            </a:pPr>
            <a:endParaRPr lang="en-US" sz="2000" dirty="0" smtClean="0">
              <a:solidFill>
                <a:srgbClr val="C00000"/>
              </a:solidFill>
              <a:latin typeface="+mj-lt"/>
            </a:endParaRPr>
          </a:p>
          <a:p>
            <a:pPr lvl="0"/>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December 2nd </a:t>
            </a:r>
            <a:endParaRPr lang="en-US" sz="3200"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Regarding the status of the Draft from the last meeting, two </a:t>
            </a:r>
            <a:r>
              <a:rPr lang="en-US" sz="2400" dirty="0" smtClean="0">
                <a:solidFill>
                  <a:srgbClr val="000000"/>
                </a:solidFill>
                <a:latin typeface="Times New Roman"/>
              </a:rPr>
              <a:t>motion</a:t>
            </a:r>
            <a:r>
              <a:rPr lang="en-US" sz="2400" dirty="0" smtClean="0">
                <a:solidFill>
                  <a:srgbClr val="000000"/>
                </a:solidFill>
                <a:latin typeface="Times New Roman"/>
              </a:rPr>
              <a:t>s </a:t>
            </a:r>
            <a:r>
              <a:rPr lang="en-US" sz="2400" dirty="0">
                <a:solidFill>
                  <a:srgbClr val="000000"/>
                </a:solidFill>
                <a:latin typeface="Times New Roman"/>
              </a:rPr>
              <a:t>were not added as there is a conflict the text in the current Draft. </a:t>
            </a:r>
          </a:p>
          <a:p>
            <a:pPr lvl="1"/>
            <a:r>
              <a:rPr lang="en-US" sz="2000" dirty="0">
                <a:solidFill>
                  <a:srgbClr val="000000"/>
                </a:solidFill>
                <a:latin typeface="Times New Roman"/>
              </a:rPr>
              <a:t>One issue was resolved during email discussion. The </a:t>
            </a:r>
            <a:r>
              <a:rPr lang="en-US" sz="2000" dirty="0" smtClean="0">
                <a:solidFill>
                  <a:srgbClr val="000000"/>
                </a:solidFill>
                <a:latin typeface="Times New Roman"/>
              </a:rPr>
              <a:t>other </a:t>
            </a:r>
            <a:r>
              <a:rPr lang="en-US" sz="2000" dirty="0">
                <a:solidFill>
                  <a:srgbClr val="000000"/>
                </a:solidFill>
                <a:latin typeface="Times New Roman"/>
              </a:rPr>
              <a:t>issue was solved during the teleconference.</a:t>
            </a:r>
          </a:p>
          <a:p>
            <a:pPr lvl="0"/>
            <a:endParaRPr lang="en-US" sz="2400" dirty="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215502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December 2nd </a:t>
            </a:r>
            <a:endParaRPr lang="en-US" sz="3200" dirty="0"/>
          </a:p>
        </p:txBody>
      </p:sp>
      <p:sp>
        <p:nvSpPr>
          <p:cNvPr id="3" name="Content Placeholder 2"/>
          <p:cNvSpPr>
            <a:spLocks noGrp="1"/>
          </p:cNvSpPr>
          <p:nvPr>
            <p:ph idx="1"/>
          </p:nvPr>
        </p:nvSpPr>
        <p:spPr/>
        <p:txBody>
          <a:bodyPr/>
          <a:lstStyle/>
          <a:p>
            <a:pPr lvl="0"/>
            <a:r>
              <a:rPr lang="en-US" sz="2400" b="1" dirty="0" smtClean="0">
                <a:solidFill>
                  <a:srgbClr val="000000"/>
                </a:solidFill>
                <a:latin typeface="Times New Roman"/>
              </a:rPr>
              <a:t>Two motioned were approved:</a:t>
            </a:r>
          </a:p>
          <a:p>
            <a:pPr lvl="0"/>
            <a:r>
              <a:rPr lang="en-US" sz="2400" dirty="0">
                <a:solidFill>
                  <a:srgbClr val="000000"/>
                </a:solidFill>
                <a:latin typeface="Times New Roman"/>
              </a:rPr>
              <a:t>M</a:t>
            </a:r>
            <a:r>
              <a:rPr lang="en-US" sz="2400" dirty="0" smtClean="0">
                <a:solidFill>
                  <a:srgbClr val="000000"/>
                </a:solidFill>
                <a:latin typeface="Times New Roman"/>
              </a:rPr>
              <a:t>otion </a:t>
            </a:r>
            <a:r>
              <a:rPr lang="en-US" sz="2400" dirty="0">
                <a:solidFill>
                  <a:srgbClr val="000000"/>
                </a:solidFill>
                <a:latin typeface="Times New Roman"/>
              </a:rPr>
              <a:t>to accept the Draft Standard v. 0.16.1</a:t>
            </a:r>
            <a:r>
              <a:rPr lang="en-US" sz="2400" dirty="0" smtClean="0">
                <a:solidFill>
                  <a:srgbClr val="000000"/>
                </a:solidFill>
                <a:latin typeface="Times New Roman"/>
              </a:rPr>
              <a:t>.</a:t>
            </a:r>
          </a:p>
          <a:p>
            <a:pPr lvl="0"/>
            <a:r>
              <a:rPr lang="en-US" sz="2400" dirty="0" smtClean="0">
                <a:solidFill>
                  <a:srgbClr val="000000"/>
                </a:solidFill>
                <a:latin typeface="Times New Roman"/>
              </a:rPr>
              <a:t>Motion </a:t>
            </a:r>
            <a:r>
              <a:rPr lang="en-US" sz="2400" dirty="0" smtClean="0">
                <a:latin typeface="Times New Roman"/>
                <a:ea typeface="Times New Roman"/>
              </a:rPr>
              <a:t>to </a:t>
            </a:r>
            <a:r>
              <a:rPr lang="en-US" sz="2400" dirty="0">
                <a:latin typeface="Times New Roman"/>
                <a:ea typeface="Times New Roman"/>
              </a:rPr>
              <a:t>delete clause 5.6.2 CFP in the Draft Standard </a:t>
            </a:r>
            <a:r>
              <a:rPr lang="en-US" sz="2400" dirty="0" smtClean="0">
                <a:latin typeface="Times New Roman"/>
                <a:ea typeface="Times New Roman"/>
              </a:rPr>
              <a:t>v. 0.16.1</a:t>
            </a:r>
            <a:r>
              <a:rPr lang="en-US" sz="2400" dirty="0">
                <a:latin typeface="Times New Roman"/>
                <a:ea typeface="Times New Roman"/>
              </a:rPr>
              <a:t>, and replace it with the text in DCN 15-946r1</a:t>
            </a:r>
            <a:r>
              <a:rPr lang="en-US" sz="2400" dirty="0" smtClean="0">
                <a:latin typeface="Times New Roman"/>
                <a:ea typeface="Times New Roman"/>
              </a:rPr>
              <a:t>.</a:t>
            </a:r>
          </a:p>
          <a:p>
            <a:pPr lvl="0"/>
            <a:r>
              <a:rPr lang="en-US" sz="2400" dirty="0" smtClean="0">
                <a:solidFill>
                  <a:srgbClr val="0070C0"/>
                </a:solidFill>
                <a:latin typeface="Times New Roman"/>
              </a:rPr>
              <a:t>Reaffirmation of the approved motions is required during the January meeting.</a:t>
            </a:r>
            <a:endParaRPr lang="en-US" sz="2400" dirty="0">
              <a:solidFill>
                <a:srgbClr val="0070C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78414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srgbClr val="000000"/>
                </a:solidFill>
                <a:latin typeface="Times New Roman" pitchFamily="18" charset="0"/>
              </a:rPr>
              <a:t>Teleconference on December </a:t>
            </a:r>
            <a:r>
              <a:rPr lang="en-US" altLang="en-US" sz="3200" dirty="0" smtClean="0">
                <a:solidFill>
                  <a:srgbClr val="000000"/>
                </a:solidFill>
                <a:latin typeface="Times New Roman" pitchFamily="18" charset="0"/>
              </a:rPr>
              <a:t>21st </a:t>
            </a:r>
            <a:endParaRPr lang="en-US" sz="3200" dirty="0"/>
          </a:p>
        </p:txBody>
      </p:sp>
      <p:sp>
        <p:nvSpPr>
          <p:cNvPr id="3" name="Content Placeholder 2"/>
          <p:cNvSpPr>
            <a:spLocks noGrp="1"/>
          </p:cNvSpPr>
          <p:nvPr>
            <p:ph idx="1"/>
          </p:nvPr>
        </p:nvSpPr>
        <p:spPr/>
        <p:txBody>
          <a:bodyPr/>
          <a:lstStyle/>
          <a:p>
            <a:r>
              <a:rPr lang="en-US" sz="2400" b="1" dirty="0" smtClean="0">
                <a:latin typeface="+mj-lt"/>
              </a:rPr>
              <a:t>No motions approved.</a:t>
            </a:r>
          </a:p>
          <a:p>
            <a:r>
              <a:rPr lang="en-US" sz="2400" dirty="0" smtClean="0">
                <a:latin typeface="+mj-lt"/>
              </a:rPr>
              <a:t>However, HB Li circulated a document in the email reflector “TBDs in channel scanning” that was approved.</a:t>
            </a:r>
          </a:p>
          <a:p>
            <a:r>
              <a:rPr lang="en-US" sz="2400" dirty="0" smtClean="0">
                <a:latin typeface="+mj-lt"/>
              </a:rPr>
              <a:t>BJ will create Draft version 0.16.2 for the new approved contributions during the teleconference</a:t>
            </a:r>
            <a:r>
              <a:rPr lang="en-US" sz="2400" b="1" dirty="0" smtClean="0">
                <a:latin typeface="+mj-lt"/>
              </a:rPr>
              <a:t>s</a:t>
            </a:r>
            <a:r>
              <a:rPr lang="en-US" sz="2400" dirty="0" smtClean="0">
                <a:latin typeface="+mj-lt"/>
              </a:rPr>
              <a:t>.</a:t>
            </a:r>
          </a:p>
          <a:p>
            <a:r>
              <a:rPr lang="en-US" sz="2400" dirty="0" smtClean="0">
                <a:latin typeface="+mj-lt"/>
              </a:rPr>
              <a:t>BJ started reading “</a:t>
            </a:r>
            <a:r>
              <a:rPr lang="en-US" sz="2400" dirty="0" smtClean="0">
                <a:latin typeface="Times New Roman"/>
                <a:ea typeface="Times New Roman"/>
              </a:rPr>
              <a:t>BJ's TBDs” sent to the email reflector</a:t>
            </a:r>
          </a:p>
          <a:p>
            <a:pPr lvl="1"/>
            <a:r>
              <a:rPr lang="en-US" sz="2000" dirty="0" smtClean="0">
                <a:latin typeface="Times New Roman"/>
              </a:rPr>
              <a:t>However, BJ’s connection got bad and the communication was interrupted in page 11, line 20.</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3707758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Teleconference on </a:t>
            </a:r>
            <a:r>
              <a:rPr lang="en-US" sz="3200" dirty="0" smtClean="0"/>
              <a:t>January 7th </a:t>
            </a:r>
            <a:endParaRPr lang="en-US" sz="3200" dirty="0"/>
          </a:p>
        </p:txBody>
      </p:sp>
      <p:sp>
        <p:nvSpPr>
          <p:cNvPr id="3" name="Content Placeholder 2"/>
          <p:cNvSpPr>
            <a:spLocks noGrp="1"/>
          </p:cNvSpPr>
          <p:nvPr>
            <p:ph idx="1"/>
          </p:nvPr>
        </p:nvSpPr>
        <p:spPr/>
        <p:txBody>
          <a:bodyPr/>
          <a:lstStyle/>
          <a:p>
            <a:r>
              <a:rPr lang="en-US" sz="2400" b="1" dirty="0">
                <a:latin typeface="+mj-lt"/>
              </a:rPr>
              <a:t>No motions approved.</a:t>
            </a:r>
          </a:p>
          <a:p>
            <a:r>
              <a:rPr lang="en-US" sz="2400" dirty="0" smtClean="0">
                <a:latin typeface="+mj-lt"/>
              </a:rPr>
              <a:t>Marco presented slides, DCN 15-998r0, for the harmonized text for clause “MAC command frames”</a:t>
            </a:r>
          </a:p>
          <a:p>
            <a:pPr lvl="1"/>
            <a:r>
              <a:rPr lang="en-US" sz="2000" dirty="0" smtClean="0">
                <a:latin typeface="+mj-lt"/>
              </a:rPr>
              <a:t>The discussion is postponed for this meeting.</a:t>
            </a:r>
          </a:p>
          <a:p>
            <a:pPr lvl="1"/>
            <a:r>
              <a:rPr lang="en-US" sz="2000" dirty="0" smtClean="0">
                <a:latin typeface="+mj-lt"/>
              </a:rPr>
              <a:t>This is the result of conflicting contributions in the MAC section.</a:t>
            </a:r>
          </a:p>
          <a:p>
            <a:r>
              <a:rPr lang="en-US" sz="2400" dirty="0" smtClean="0">
                <a:latin typeface="+mj-lt"/>
              </a:rPr>
              <a:t>Billy pointed out there are holes in the MAC section, meaning we need to revise the clauses in the MAC section to make them coherent and consistent.</a:t>
            </a:r>
          </a:p>
          <a:p>
            <a:r>
              <a:rPr lang="en-US" sz="2400" dirty="0" smtClean="0">
                <a:latin typeface="+mj-lt"/>
              </a:rPr>
              <a:t>Marco mentioned there are holes in the PHY sections too, although more manageable, in principle. </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3768236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0000"/>
                </a:solidFill>
              </a:rPr>
              <a:t>Teleconference on January 7th </a:t>
            </a:r>
            <a:endParaRPr lang="en-US" dirty="0"/>
          </a:p>
        </p:txBody>
      </p:sp>
      <p:sp>
        <p:nvSpPr>
          <p:cNvPr id="3" name="Content Placeholder 2"/>
          <p:cNvSpPr>
            <a:spLocks noGrp="1"/>
          </p:cNvSpPr>
          <p:nvPr>
            <p:ph idx="1"/>
          </p:nvPr>
        </p:nvSpPr>
        <p:spPr/>
        <p:txBody>
          <a:bodyPr/>
          <a:lstStyle/>
          <a:p>
            <a:r>
              <a:rPr lang="en-US" sz="2400" dirty="0" smtClean="0">
                <a:latin typeface="+mj-lt"/>
              </a:rPr>
              <a:t>In order to start the drafting of the specification towards letter ballot, there was a proposal that Marco and Billy lead the discussions as sub-editors. </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solidFill>
                  <a:srgbClr val="000000"/>
                </a:solidFill>
              </a:rPr>
              <a:t>January 2016</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Hernandez (NICT)</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F6D4FD45-3B3F-49B2-A0E4-478F05AF0A82}"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109967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10298</TotalTime>
  <Words>465</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Times New Roman</vt:lpstr>
      <vt:lpstr>Calibri</vt:lpstr>
      <vt:lpstr>Default Design</vt:lpstr>
      <vt:lpstr>Custom Design</vt:lpstr>
      <vt:lpstr>1_Default Design</vt:lpstr>
      <vt:lpstr>PowerPoint Presentation</vt:lpstr>
      <vt:lpstr>Teleconference on December 2nd </vt:lpstr>
      <vt:lpstr>Teleconference on December 2nd </vt:lpstr>
      <vt:lpstr>Teleconference on December 2nd </vt:lpstr>
      <vt:lpstr>Teleconference on December 21st </vt:lpstr>
      <vt:lpstr>Teleconference on January 7th </vt:lpstr>
      <vt:lpstr>Teleconference on January 7th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472</cp:revision>
  <cp:lastPrinted>1998-02-10T13:28:06Z</cp:lastPrinted>
  <dcterms:created xsi:type="dcterms:W3CDTF">1999-11-08T18:59:45Z</dcterms:created>
  <dcterms:modified xsi:type="dcterms:W3CDTF">2016-01-18T15:21:27Z</dcterms:modified>
</cp:coreProperties>
</file>