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59" r:id="rId2"/>
    <p:sldId id="287" r:id="rId3"/>
    <p:sldId id="288" r:id="rId4"/>
    <p:sldId id="289" r:id="rId5"/>
    <p:sldId id="290" r:id="rId6"/>
    <p:sldId id="291" r:id="rId7"/>
    <p:sldId id="271" r:id="rId8"/>
    <p:sldId id="272" r:id="rId9"/>
    <p:sldId id="264" r:id="rId10"/>
    <p:sldId id="296" r:id="rId11"/>
    <p:sldId id="297" r:id="rId12"/>
    <p:sldId id="278" r:id="rId13"/>
    <p:sldId id="280"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7972" autoAdjust="0"/>
  </p:normalViewPr>
  <p:slideViewPr>
    <p:cSldViewPr>
      <p:cViewPr varScale="1">
        <p:scale>
          <a:sx n="127" d="100"/>
          <a:sy n="127" d="100"/>
        </p:scale>
        <p:origin x="-178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January 16</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16-0049-</a:t>
            </a:r>
            <a:r>
              <a:rPr lang="en-US" b="1" dirty="0" smtClean="0"/>
              <a:t>00-0mag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a:t>
            </a:r>
            <a:r>
              <a:rPr lang="en-US" sz="1600" dirty="0" smtClean="0">
                <a:solidFill>
                  <a:srgbClr val="FF0000"/>
                </a:solidFill>
                <a:latin typeface="Times New Roman" pitchFamily="18" charset="0"/>
                <a:ea typeface="ＭＳ Ｐゴシック" pitchFamily="-65" charset="-128"/>
                <a:cs typeface="+mn-cs"/>
              </a:rPr>
              <a:t>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21</a:t>
            </a:r>
            <a:r>
              <a:rPr lang="en-US" sz="1600" dirty="0" smtClean="0">
                <a:solidFill>
                  <a:srgbClr val="FF0000"/>
                </a:solidFill>
                <a:latin typeface="Times New Roman" pitchFamily="18" charset="0"/>
                <a:ea typeface="ＭＳ Ｐゴシック" pitchFamily="-65" charset="-128"/>
                <a:cs typeface="+mn-cs"/>
              </a:rPr>
              <a:t> 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0975-</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a:t>SC WNG </a:t>
            </a:r>
            <a:r>
              <a:rPr lang="en-US" sz="2000" b="1" dirty="0"/>
              <a:t>(Wed, </a:t>
            </a:r>
            <a:r>
              <a:rPr lang="en-US" sz="2000" b="1" dirty="0" smtClean="0"/>
              <a:t>20 Jan, </a:t>
            </a:r>
            <a:r>
              <a:rPr lang="en-US" sz="2000" b="1" dirty="0"/>
              <a:t>AM2)</a:t>
            </a:r>
          </a:p>
          <a:p>
            <a:pPr marL="577850" lvl="1" indent="-290513" eaLnBrk="0" fontAlgn="b" hangingPunct="0">
              <a:buClr>
                <a:srgbClr val="FF0000"/>
              </a:buClr>
              <a:buFont typeface="Wingdings" charset="2"/>
              <a:buChar char="q"/>
            </a:pPr>
            <a:r>
              <a:rPr lang="en-US" sz="2000" b="1" dirty="0" smtClean="0"/>
              <a:t>One presentation from K Shah - </a:t>
            </a:r>
            <a:r>
              <a:rPr lang="en-US" sz="2000" dirty="0"/>
              <a:t>Sub-GHz bands for 802.15.4</a:t>
            </a:r>
            <a:endParaRPr lang="en-US" sz="2000" b="1" dirty="0"/>
          </a:p>
        </p:txBody>
      </p:sp>
    </p:spTree>
    <p:extLst>
      <p:ext uri="{BB962C8B-B14F-4D97-AF65-F5344CB8AC3E}">
        <p14:creationId xmlns:p14="http://schemas.microsoft.com/office/powerpoint/2010/main" val="268961887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7772400" cy="762000"/>
          </a:xfrm>
        </p:spPr>
        <p:txBody>
          <a:bodyPr/>
          <a:lstStyle/>
          <a:p>
            <a:r>
              <a:rPr lang="en-US" b="1" dirty="0" smtClean="0">
                <a:latin typeface="Times New Roman" charset="0"/>
                <a:ea typeface="ＭＳ Ｐゴシック" charset="0"/>
                <a:cs typeface="ＭＳ Ｐゴシック" charset="0"/>
              </a:rPr>
              <a:t>Operation Manual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76200" y="1371600"/>
            <a:ext cx="8915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Changes Discussion</a:t>
            </a:r>
          </a:p>
          <a:p>
            <a:pPr marL="800100" lvl="1" indent="-342900">
              <a:buClr>
                <a:srgbClr val="FF0000"/>
              </a:buClr>
              <a:buFont typeface="Wingdings" charset="2"/>
              <a:buChar char="q"/>
            </a:pPr>
            <a:endParaRPr lang="en-US" sz="2400" b="1" dirty="0" smtClean="0"/>
          </a:p>
          <a:p>
            <a:pPr marL="1257300" lvl="2" indent="-342900">
              <a:buClr>
                <a:srgbClr val="FF0000"/>
              </a:buClr>
              <a:buFont typeface="Wingdings" charset="2"/>
              <a:buChar char="q"/>
            </a:pPr>
            <a:endParaRPr lang="en-US" sz="2400" b="1" dirty="0"/>
          </a:p>
        </p:txBody>
      </p:sp>
    </p:spTree>
    <p:extLst>
      <p:ext uri="{BB962C8B-B14F-4D97-AF65-F5344CB8AC3E}">
        <p14:creationId xmlns:p14="http://schemas.microsoft.com/office/powerpoint/2010/main" val="22570660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4578"/>
            <a:ext cx="7772400" cy="1066800"/>
          </a:xfrm>
        </p:spPr>
        <p:txBody>
          <a:bodyPr/>
          <a:lstStyle/>
          <a:p>
            <a:r>
              <a:rPr lang="en-US" dirty="0" smtClean="0"/>
              <a:t>Revision Schedule</a:t>
            </a:r>
            <a:endParaRPr lang="en-US" sz="2400" dirty="0"/>
          </a:p>
        </p:txBody>
      </p:sp>
      <p:sp>
        <p:nvSpPr>
          <p:cNvPr id="3" name="Content Placeholder 2"/>
          <p:cNvSpPr>
            <a:spLocks noGrp="1"/>
          </p:cNvSpPr>
          <p:nvPr>
            <p:ph idx="1"/>
          </p:nvPr>
        </p:nvSpPr>
        <p:spPr>
          <a:xfrm>
            <a:off x="609600" y="914400"/>
            <a:ext cx="7770813" cy="5562600"/>
          </a:xfrm>
        </p:spPr>
        <p:txBody>
          <a:bodyPr>
            <a:normAutofit fontScale="32500" lnSpcReduction="20000"/>
          </a:bodyPr>
          <a:lstStyle/>
          <a:p>
            <a:r>
              <a:rPr lang="en-US" sz="4900" b="1" dirty="0" smtClean="0">
                <a:solidFill>
                  <a:srgbClr val="0000FF"/>
                </a:solidFill>
              </a:rPr>
              <a:t>PAR Approval</a:t>
            </a:r>
          </a:p>
          <a:p>
            <a:pPr lvl="1"/>
            <a:r>
              <a:rPr lang="en-US" sz="4900" b="1" dirty="0" smtClean="0">
                <a:solidFill>
                  <a:srgbClr val="0000FF"/>
                </a:solidFill>
              </a:rPr>
              <a:t>EC			19 July 2013 (Geneva)		</a:t>
            </a:r>
          </a:p>
          <a:p>
            <a:pPr lvl="1"/>
            <a:r>
              <a:rPr lang="en-US" sz="4900" b="1" dirty="0" smtClean="0">
                <a:solidFill>
                  <a:srgbClr val="0000FF"/>
                </a:solidFill>
              </a:rPr>
              <a:t>NesCom			21 Oct 2013</a:t>
            </a:r>
          </a:p>
          <a:p>
            <a:r>
              <a:rPr lang="en-US" sz="4900" b="1" dirty="0" smtClean="0">
                <a:solidFill>
                  <a:srgbClr val="0000FF"/>
                </a:solidFill>
              </a:rPr>
              <a:t>Comment </a:t>
            </a:r>
            <a:r>
              <a:rPr lang="en-US" sz="4900" b="1" dirty="0">
                <a:solidFill>
                  <a:srgbClr val="0000FF"/>
                </a:solidFill>
              </a:rPr>
              <a:t>collection		 </a:t>
            </a:r>
          </a:p>
          <a:p>
            <a:pPr lvl="1">
              <a:buFont typeface="Arial"/>
              <a:buChar char="•"/>
            </a:pPr>
            <a:r>
              <a:rPr lang="en-US" sz="4900" b="1" dirty="0">
                <a:solidFill>
                  <a:srgbClr val="0000FF"/>
                </a:solidFill>
              </a:rPr>
              <a:t>Start			23 May 2014</a:t>
            </a:r>
          </a:p>
          <a:p>
            <a:pPr lvl="1">
              <a:buFont typeface="Arial"/>
              <a:buChar char="•"/>
            </a:pPr>
            <a:r>
              <a:rPr lang="en-US" sz="4900" b="1" dirty="0">
                <a:solidFill>
                  <a:srgbClr val="0000FF"/>
                </a:solidFill>
              </a:rPr>
              <a:t>End			6 June 2014</a:t>
            </a:r>
          </a:p>
          <a:p>
            <a:r>
              <a:rPr lang="en-US" sz="4900" b="1" dirty="0">
                <a:solidFill>
                  <a:srgbClr val="0000FF"/>
                </a:solidFill>
              </a:rPr>
              <a:t>Letter Ballot </a:t>
            </a:r>
          </a:p>
          <a:p>
            <a:pPr lvl="1">
              <a:buFont typeface="Arial"/>
              <a:buChar char="•"/>
            </a:pPr>
            <a:r>
              <a:rPr lang="en-US" sz="4900" b="1" dirty="0">
                <a:solidFill>
                  <a:srgbClr val="0000FF"/>
                </a:solidFill>
              </a:rPr>
              <a:t>Start			14 June 2014</a:t>
            </a:r>
          </a:p>
          <a:p>
            <a:pPr lvl="1">
              <a:buFont typeface="Arial"/>
              <a:buChar char="•"/>
            </a:pPr>
            <a:r>
              <a:rPr lang="en-US" sz="4900" b="1" dirty="0">
                <a:solidFill>
                  <a:srgbClr val="0000FF"/>
                </a:solidFill>
              </a:rPr>
              <a:t>End			13 July </a:t>
            </a:r>
            <a:r>
              <a:rPr lang="en-US" sz="4900" b="1" dirty="0" smtClean="0">
                <a:solidFill>
                  <a:srgbClr val="0000FF"/>
                </a:solidFill>
              </a:rPr>
              <a:t>2014</a:t>
            </a:r>
            <a:endParaRPr lang="en-US" sz="4900" b="1" dirty="0">
              <a:solidFill>
                <a:srgbClr val="0000FF"/>
              </a:solidFill>
            </a:endParaRPr>
          </a:p>
          <a:p>
            <a:r>
              <a:rPr lang="en-US" sz="4900" b="1" dirty="0">
                <a:solidFill>
                  <a:srgbClr val="0000FF"/>
                </a:solidFill>
              </a:rPr>
              <a:t>Recirculations</a:t>
            </a:r>
          </a:p>
          <a:p>
            <a:pPr lvl="1">
              <a:buFont typeface="Arial"/>
              <a:buChar char="•"/>
            </a:pPr>
            <a:r>
              <a:rPr lang="en-US" sz="4900" b="1" dirty="0">
                <a:solidFill>
                  <a:srgbClr val="0000FF"/>
                </a:solidFill>
              </a:rPr>
              <a:t>Start			20 Oct 2014</a:t>
            </a:r>
          </a:p>
          <a:p>
            <a:pPr lvl="1">
              <a:buFont typeface="Arial"/>
              <a:buChar char="•"/>
            </a:pPr>
            <a:r>
              <a:rPr lang="en-US" sz="4900" b="1" dirty="0">
                <a:solidFill>
                  <a:srgbClr val="0000FF"/>
                </a:solidFill>
              </a:rPr>
              <a:t>End 			</a:t>
            </a:r>
            <a:r>
              <a:rPr lang="en-US" sz="4900" b="1" dirty="0" smtClean="0">
                <a:solidFill>
                  <a:srgbClr val="0000FF"/>
                </a:solidFill>
              </a:rPr>
              <a:t>6 Apr 2015</a:t>
            </a:r>
          </a:p>
          <a:p>
            <a:r>
              <a:rPr lang="en-US" sz="4900" b="1" dirty="0" smtClean="0">
                <a:solidFill>
                  <a:srgbClr val="0000FF"/>
                </a:solidFill>
              </a:rPr>
              <a:t>Sponsor Ballot</a:t>
            </a:r>
          </a:p>
          <a:p>
            <a:pPr lvl="1">
              <a:buFont typeface="Arial"/>
              <a:buChar char="•"/>
            </a:pPr>
            <a:r>
              <a:rPr lang="en-US" sz="4900" b="1" dirty="0" smtClean="0">
                <a:solidFill>
                  <a:srgbClr val="0000FF"/>
                </a:solidFill>
              </a:rPr>
              <a:t>Start</a:t>
            </a:r>
            <a:r>
              <a:rPr lang="en-US" sz="4900" b="1" dirty="0">
                <a:solidFill>
                  <a:srgbClr val="0000FF"/>
                </a:solidFill>
              </a:rPr>
              <a:t>	 		</a:t>
            </a:r>
            <a:r>
              <a:rPr lang="en-US" sz="4900" b="1" dirty="0" smtClean="0">
                <a:solidFill>
                  <a:srgbClr val="0000FF"/>
                </a:solidFill>
              </a:rPr>
              <a:t>8 Apr, </a:t>
            </a:r>
            <a:r>
              <a:rPr lang="en-US" sz="4900" b="1" dirty="0">
                <a:solidFill>
                  <a:srgbClr val="0000FF"/>
                </a:solidFill>
              </a:rPr>
              <a:t>2015</a:t>
            </a:r>
          </a:p>
          <a:p>
            <a:pPr lvl="1">
              <a:buFont typeface="Arial"/>
              <a:buChar char="•"/>
            </a:pPr>
            <a:r>
              <a:rPr lang="en-US" sz="4900" b="1" dirty="0">
                <a:solidFill>
                  <a:srgbClr val="0000FF"/>
                </a:solidFill>
              </a:rPr>
              <a:t>Ends			</a:t>
            </a:r>
            <a:r>
              <a:rPr lang="en-US" sz="4900" b="1" dirty="0" smtClean="0">
                <a:solidFill>
                  <a:srgbClr val="0000FF"/>
                </a:solidFill>
              </a:rPr>
              <a:t>8 May</a:t>
            </a:r>
            <a:r>
              <a:rPr lang="en-US" sz="4900" b="1" dirty="0">
                <a:solidFill>
                  <a:srgbClr val="0000FF"/>
                </a:solidFill>
              </a:rPr>
              <a:t>, 2015</a:t>
            </a:r>
          </a:p>
          <a:p>
            <a:r>
              <a:rPr lang="en-US" sz="4900" b="1" dirty="0">
                <a:solidFill>
                  <a:srgbClr val="0000FF"/>
                </a:solidFill>
              </a:rPr>
              <a:t>Recirculations</a:t>
            </a:r>
            <a:r>
              <a:rPr lang="en-US" sz="4900" b="1" dirty="0"/>
              <a:t>		</a:t>
            </a:r>
          </a:p>
          <a:p>
            <a:pPr lvl="1">
              <a:buFont typeface="Arial"/>
              <a:buChar char="•"/>
            </a:pPr>
            <a:r>
              <a:rPr lang="en-US" sz="4900" b="1" dirty="0">
                <a:solidFill>
                  <a:srgbClr val="0000FF"/>
                </a:solidFill>
              </a:rPr>
              <a:t>Start			</a:t>
            </a:r>
            <a:r>
              <a:rPr lang="en-US" sz="4900" b="1" dirty="0" smtClean="0">
                <a:solidFill>
                  <a:srgbClr val="0000FF"/>
                </a:solidFill>
              </a:rPr>
              <a:t>15 October, </a:t>
            </a:r>
            <a:r>
              <a:rPr lang="en-US" sz="4900" b="1" dirty="0">
                <a:solidFill>
                  <a:srgbClr val="0000FF"/>
                </a:solidFill>
              </a:rPr>
              <a:t>2015</a:t>
            </a:r>
          </a:p>
          <a:p>
            <a:pPr lvl="1">
              <a:buFont typeface="Arial"/>
              <a:buChar char="•"/>
            </a:pPr>
            <a:r>
              <a:rPr lang="en-US" sz="4900" b="1" dirty="0">
                <a:solidFill>
                  <a:srgbClr val="0000FF"/>
                </a:solidFill>
              </a:rPr>
              <a:t>End			</a:t>
            </a:r>
            <a:r>
              <a:rPr lang="en-US" sz="4900" b="1" dirty="0" smtClean="0">
                <a:solidFill>
                  <a:srgbClr val="0000FF"/>
                </a:solidFill>
              </a:rPr>
              <a:t>29 October, </a:t>
            </a:r>
            <a:r>
              <a:rPr lang="en-US" sz="4900" b="1" dirty="0">
                <a:solidFill>
                  <a:srgbClr val="0000FF"/>
                </a:solidFill>
              </a:rPr>
              <a:t>2015</a:t>
            </a:r>
            <a:r>
              <a:rPr lang="en-US" sz="4900" b="1" dirty="0"/>
              <a:t>		</a:t>
            </a:r>
          </a:p>
          <a:p>
            <a:r>
              <a:rPr lang="en-US" sz="4900" b="1" dirty="0">
                <a:solidFill>
                  <a:srgbClr val="0000FF"/>
                </a:solidFill>
              </a:rPr>
              <a:t>EC </a:t>
            </a:r>
            <a:r>
              <a:rPr lang="en-US" sz="4900" b="1" dirty="0" smtClean="0">
                <a:solidFill>
                  <a:srgbClr val="0000FF"/>
                </a:solidFill>
              </a:rPr>
              <a:t>approval </a:t>
            </a:r>
            <a:r>
              <a:rPr lang="en-US" sz="4900" b="1" dirty="0">
                <a:solidFill>
                  <a:srgbClr val="0000FF"/>
                </a:solidFill>
              </a:rPr>
              <a:t>			</a:t>
            </a:r>
            <a:r>
              <a:rPr lang="en-US" sz="4900" b="1" dirty="0" smtClean="0">
                <a:solidFill>
                  <a:srgbClr val="0000FF"/>
                </a:solidFill>
              </a:rPr>
              <a:t>13 November, </a:t>
            </a:r>
            <a:r>
              <a:rPr lang="en-US" sz="4900" b="1" dirty="0">
                <a:solidFill>
                  <a:srgbClr val="0000FF"/>
                </a:solidFill>
              </a:rPr>
              <a:t>2015 </a:t>
            </a:r>
            <a:r>
              <a:rPr lang="en-US" sz="4900" b="1" dirty="0" smtClean="0">
                <a:solidFill>
                  <a:srgbClr val="0000FF"/>
                </a:solidFill>
              </a:rPr>
              <a:t>(Dallas)</a:t>
            </a:r>
            <a:endParaRPr lang="en-US" sz="4900" b="1" dirty="0">
              <a:solidFill>
                <a:srgbClr val="0000FF"/>
              </a:solidFill>
            </a:endParaRPr>
          </a:p>
          <a:p>
            <a:r>
              <a:rPr lang="en-US" sz="4900" b="1" dirty="0" smtClean="0">
                <a:solidFill>
                  <a:srgbClr val="0000FF"/>
                </a:solidFill>
              </a:rPr>
              <a:t>RevCom</a:t>
            </a:r>
          </a:p>
          <a:p>
            <a:pPr lvl="1"/>
            <a:r>
              <a:rPr lang="en-US" sz="4900" b="1" dirty="0" smtClean="0">
                <a:solidFill>
                  <a:srgbClr val="0000FF"/>
                </a:solidFill>
              </a:rPr>
              <a:t>Submission</a:t>
            </a:r>
            <a:r>
              <a:rPr lang="en-US" sz="4900" b="1" dirty="0">
                <a:solidFill>
                  <a:srgbClr val="0000FF"/>
                </a:solidFill>
              </a:rPr>
              <a:t>		</a:t>
            </a:r>
            <a:r>
              <a:rPr lang="en-US" sz="4900" b="1" dirty="0" smtClean="0">
                <a:solidFill>
                  <a:srgbClr val="0000FF"/>
                </a:solidFill>
              </a:rPr>
              <a:t>23 October, 2015</a:t>
            </a:r>
          </a:p>
          <a:p>
            <a:pPr lvl="1"/>
            <a:r>
              <a:rPr lang="en-US" sz="4900" b="1" dirty="0" smtClean="0">
                <a:solidFill>
                  <a:srgbClr val="0000FF"/>
                </a:solidFill>
              </a:rPr>
              <a:t>Approval 			4 December, 2015 (New Jersey)</a:t>
            </a:r>
            <a:endParaRPr lang="en-US" sz="4900" b="1" dirty="0">
              <a:solidFill>
                <a:srgbClr val="0000FF"/>
              </a:solidFill>
            </a:endParaRPr>
          </a:p>
          <a:p>
            <a:pPr marL="457200" lvl="1" indent="0">
              <a:buNone/>
            </a:pPr>
            <a:endParaRPr lang="en-US" dirty="0" smtClean="0"/>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&lt;Jan 2016&gt;</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12</a:t>
            </a:fld>
            <a:endParaRPr lang="en-GB"/>
          </a:p>
        </p:txBody>
      </p:sp>
      <p:sp>
        <p:nvSpPr>
          <p:cNvPr id="7" name="Footer Placeholder 6"/>
          <p:cNvSpPr>
            <a:spLocks noGrp="1"/>
          </p:cNvSpPr>
          <p:nvPr>
            <p:ph type="ftr" idx="11"/>
          </p:nvPr>
        </p:nvSpPr>
        <p:spPr/>
        <p:txBody>
          <a:bodyPr/>
          <a:lstStyle/>
          <a:p>
            <a:pPr>
              <a:defRPr/>
            </a:pPr>
            <a:r>
              <a:rPr lang="en-GB" smtClean="0"/>
              <a:t>&lt;Pat Kinney&gt;, &lt;Kinney Consulting LLC&gt;</a:t>
            </a:r>
            <a:endParaRPr lang="en-GB" dirty="0"/>
          </a:p>
        </p:txBody>
      </p:sp>
    </p:spTree>
    <p:extLst>
      <p:ext uri="{BB962C8B-B14F-4D97-AF65-F5344CB8AC3E}">
        <p14:creationId xmlns:p14="http://schemas.microsoft.com/office/powerpoint/2010/main" val="3704376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SC WNG </a:t>
            </a:r>
            <a:endParaRPr lang="en-US" dirty="0"/>
          </a:p>
        </p:txBody>
      </p:sp>
      <p:sp>
        <p:nvSpPr>
          <p:cNvPr id="3" name="Content Placeholder 2"/>
          <p:cNvSpPr>
            <a:spLocks noGrp="1"/>
          </p:cNvSpPr>
          <p:nvPr>
            <p:ph idx="1"/>
          </p:nvPr>
        </p:nvSpPr>
        <p:spPr>
          <a:xfrm>
            <a:off x="304800" y="1524000"/>
            <a:ext cx="8077200" cy="4114800"/>
          </a:xfrm>
        </p:spPr>
        <p:txBody>
          <a:bodyPr/>
          <a:lstStyle/>
          <a:p>
            <a:pPr marL="577850" lvl="1" indent="-290513" fontAlgn="b">
              <a:buClr>
                <a:srgbClr val="FF0000"/>
              </a:buClr>
              <a:buFont typeface="Wingdings" charset="2"/>
              <a:buChar char="q"/>
            </a:pPr>
            <a:r>
              <a:rPr lang="en-US" sz="2400" b="1" dirty="0" smtClean="0"/>
              <a:t>One presentation</a:t>
            </a:r>
            <a:r>
              <a:rPr lang="en-US" sz="2000" b="1" dirty="0" smtClean="0"/>
              <a:t>:</a:t>
            </a:r>
            <a:endParaRPr lang="en-US" sz="2000" b="1" dirty="0"/>
          </a:p>
          <a:p>
            <a:pPr marL="1035050" lvl="2" indent="-290513" fontAlgn="b">
              <a:buClr>
                <a:srgbClr val="FF0000"/>
              </a:buClr>
              <a:buFont typeface="Wingdings" charset="2"/>
              <a:buChar char="q"/>
            </a:pPr>
            <a:r>
              <a:rPr lang="en-US" sz="2000" b="1" dirty="0" smtClean="0"/>
              <a:t>Sub</a:t>
            </a:r>
            <a:r>
              <a:rPr lang="en-US" sz="2000" b="1" dirty="0"/>
              <a:t>-GHz bands for </a:t>
            </a:r>
            <a:r>
              <a:rPr lang="en-US" sz="2000" b="1" dirty="0" smtClean="0"/>
              <a:t>802.15.4</a:t>
            </a:r>
          </a:p>
          <a:p>
            <a:pPr marL="1377950" lvl="3" indent="-290513" fontAlgn="b">
              <a:buClr>
                <a:srgbClr val="FF0000"/>
              </a:buClr>
              <a:buFont typeface="Wingdings" charset="2"/>
              <a:buChar char="q"/>
            </a:pPr>
            <a:r>
              <a:rPr lang="en-US" sz="1600" b="1" dirty="0" smtClean="0">
                <a:solidFill>
                  <a:srgbClr val="000000"/>
                </a:solidFill>
                <a:ea typeface="Lucida Grande"/>
                <a:cs typeface="Lucida Grande"/>
              </a:rPr>
              <a:t>K Shah</a:t>
            </a:r>
            <a:endParaRPr lang="en-US" sz="1600" b="1" dirty="0">
              <a:solidFill>
                <a:srgbClr val="000000"/>
              </a:solidFill>
              <a:ea typeface="Lucida Grande"/>
              <a:cs typeface="Lucida Grande"/>
            </a:endParaRPr>
          </a:p>
        </p:txBody>
      </p:sp>
      <p:sp>
        <p:nvSpPr>
          <p:cNvPr id="4" name="Date Placeholder 3"/>
          <p:cNvSpPr>
            <a:spLocks noGrp="1"/>
          </p:cNvSpPr>
          <p:nvPr>
            <p:ph type="dt" sz="half" idx="10"/>
          </p:nvPr>
        </p:nvSpPr>
        <p:spPr/>
        <p:txBody>
          <a:bodyPr/>
          <a:lstStyle/>
          <a:p>
            <a:pPr>
              <a:defRPr/>
            </a:pPr>
            <a:r>
              <a:rPr lang="en-US" smtClean="0"/>
              <a:t>&lt;Jan 2016&gt;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436770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Goals </a:t>
            </a:r>
            <a:r>
              <a:rPr lang="en-US" sz="2800" dirty="0" smtClean="0">
                <a:latin typeface="Times New Roman" charset="0"/>
                <a:ea typeface="ＭＳ Ｐゴシック" charset="0"/>
                <a:cs typeface="ＭＳ Ｐゴシック" charset="0"/>
              </a:rPr>
              <a:t>(Agenda 15-15-</a:t>
            </a:r>
            <a:r>
              <a:rPr lang="en-US" sz="2800" dirty="0" smtClean="0">
                <a:latin typeface="Times New Roman" charset="0"/>
                <a:ea typeface="ＭＳ Ｐゴシック" charset="0"/>
                <a:cs typeface="ＭＳ Ｐゴシック" charset="0"/>
              </a:rPr>
              <a:t>0975-</a:t>
            </a:r>
            <a:r>
              <a:rPr lang="en-US" sz="2800" dirty="0" smtClean="0">
                <a:latin typeface="Times New Roman" charset="0"/>
                <a:ea typeface="ＭＳ Ｐゴシック" charset="0"/>
                <a:cs typeface="ＭＳ Ｐゴシック" charset="0"/>
              </a:rPr>
              <a:t>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828800"/>
            <a:ext cx="8915400"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SC Maintenance</a:t>
            </a:r>
          </a:p>
          <a:p>
            <a:pPr marL="569913" indent="-342900">
              <a:buClr>
                <a:srgbClr val="FF0000"/>
              </a:buClr>
              <a:buFont typeface="Wingdings" charset="2"/>
              <a:buChar char="q"/>
            </a:pPr>
            <a:r>
              <a:rPr lang="en-US" sz="2000" b="1" dirty="0" smtClean="0"/>
              <a:t>Monday </a:t>
            </a:r>
            <a:r>
              <a:rPr lang="en-US" sz="2000" b="1" dirty="0" smtClean="0"/>
              <a:t>18 Jan AM2: </a:t>
            </a:r>
            <a:r>
              <a:rPr lang="en-US" sz="2000" b="1" dirty="0"/>
              <a:t>802.15.4 </a:t>
            </a:r>
            <a:r>
              <a:rPr lang="en-US" sz="2000" b="1" dirty="0" smtClean="0"/>
              <a:t>- </a:t>
            </a:r>
            <a:r>
              <a:rPr lang="en-US" sz="2000" b="1" dirty="0"/>
              <a:t>Opening Report, Review </a:t>
            </a:r>
            <a:r>
              <a:rPr lang="en-US" sz="2000" b="1" dirty="0" smtClean="0"/>
              <a:t>agenda, approve minutes, discuss changes to Operations Manual</a:t>
            </a:r>
            <a:endParaRPr lang="en-US" sz="2000" dirty="0" smtClean="0"/>
          </a:p>
          <a:p>
            <a:pPr marL="569913" indent="-342900">
              <a:buClr>
                <a:srgbClr val="FF0000"/>
              </a:buClr>
              <a:buFont typeface="Wingdings" charset="2"/>
              <a:buChar char="q"/>
            </a:pPr>
            <a:r>
              <a:rPr lang="en-US" sz="2000" b="1" dirty="0" smtClean="0"/>
              <a:t>Thursday 21 Jan, </a:t>
            </a:r>
            <a:r>
              <a:rPr lang="en-US" sz="2000" b="1" dirty="0"/>
              <a:t>AM1: 802.15.4 Revision </a:t>
            </a:r>
            <a:r>
              <a:rPr lang="en-US" sz="2000" b="1" dirty="0" smtClean="0"/>
              <a:t>–Edits to IEEE publication</a:t>
            </a:r>
            <a:endParaRPr lang="en-US" sz="2000" dirty="0" smtClean="0"/>
          </a:p>
          <a:p>
            <a:pPr marL="569913" indent="-342900">
              <a:buClr>
                <a:srgbClr val="FF0000"/>
              </a:buClr>
              <a:buFont typeface="Wingdings" charset="2"/>
              <a:buChar char="q"/>
            </a:pPr>
            <a:r>
              <a:rPr lang="en-US" sz="2000" b="1" dirty="0" smtClean="0"/>
              <a:t>Thursday </a:t>
            </a:r>
            <a:r>
              <a:rPr lang="en-US" sz="2000" b="1" dirty="0" smtClean="0"/>
              <a:t>21 Jan, PM2</a:t>
            </a:r>
            <a:r>
              <a:rPr lang="en-US" sz="2000" b="1" dirty="0"/>
              <a:t>: </a:t>
            </a:r>
            <a:r>
              <a:rPr lang="en-US" sz="2000" b="1" dirty="0" smtClean="0"/>
              <a:t>802.15.4 – complete changes to Operations Manual</a:t>
            </a:r>
            <a:endParaRPr lang="en-US" sz="2000" b="1" strike="sngStrike"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29262</TotalTime>
  <Words>1219</Words>
  <Application>Microsoft Macintosh PowerPoint</Application>
  <PresentationFormat>On-screen Show (4:3)</PresentationFormat>
  <Paragraphs>186</Paragraphs>
  <Slides>13</Slides>
  <Notes>7</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Meeting Goals (Agenda 15-15-0975-00)</vt:lpstr>
      <vt:lpstr>Meeting Goals (Agenda 15-15-0975-00)</vt:lpstr>
      <vt:lpstr>Operation Manual </vt:lpstr>
      <vt:lpstr>Revision Schedule</vt:lpstr>
      <vt:lpstr>SC WNG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&lt;SC Report&gt;</dc:subject>
  <dc:creator>Pat Kinney</dc:creator>
  <cp:keywords/>
  <dc:description>&lt;15-15-0532-00-0mag&gt;</dc:description>
  <cp:lastModifiedBy>Pat Kinney</cp:lastModifiedBy>
  <cp:revision>626</cp:revision>
  <cp:lastPrinted>1998-02-10T13:28:06Z</cp:lastPrinted>
  <dcterms:created xsi:type="dcterms:W3CDTF">2009-07-12T16:25:16Z</dcterms:created>
  <dcterms:modified xsi:type="dcterms:W3CDTF">2016-01-17T21:46:40Z</dcterms:modified>
  <cp:category/>
</cp:coreProperties>
</file>