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296" r:id="rId5"/>
    <p:sldId id="298" r:id="rId6"/>
    <p:sldId id="300" r:id="rId7"/>
    <p:sldId id="301"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4" autoAdjust="0"/>
    <p:restoredTop sz="82662" autoAdjust="0"/>
  </p:normalViewPr>
  <p:slideViewPr>
    <p:cSldViewPr>
      <p:cViewPr varScale="1">
        <p:scale>
          <a:sx n="57" d="100"/>
          <a:sy n="57" d="100"/>
        </p:scale>
        <p:origin x="852"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802.15-16/0046r1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802.15-16/0046r1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802.15-16/0046r1</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802.15-16/0046r1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802.15-16/0046r1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a:p>
        </p:txBody>
      </p:sp>
      <p:sp>
        <p:nvSpPr>
          <p:cNvPr id="4" name="Header Placeholder 3"/>
          <p:cNvSpPr>
            <a:spLocks noGrp="1"/>
          </p:cNvSpPr>
          <p:nvPr>
            <p:ph type="hdr" idx="10"/>
          </p:nvPr>
        </p:nvSpPr>
        <p:spPr/>
        <p:txBody>
          <a:bodyPr/>
          <a:lstStyle/>
          <a:p>
            <a:pPr>
              <a:defRPr/>
            </a:pPr>
            <a:r>
              <a:rPr lang="en-US" smtClean="0"/>
              <a:t>doc.: IEEE 802.15-16/0046r1</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802.15-16/0046r1</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4013205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115,196.00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a:t>
            </a:r>
            <a:r>
              <a:rPr lang="en-US" sz="1200" b="0" kern="1200" baseline="0" dirty="0" smtClean="0">
                <a:solidFill>
                  <a:srgbClr val="000000"/>
                </a:solidFill>
                <a:latin typeface="Times New Roman" pitchFamily="16" charset="0"/>
                <a:ea typeface="+mn-ea"/>
                <a:cs typeface="+mn-cs"/>
              </a:rPr>
              <a:t>except .22</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15-16-0046r1</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21</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January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11-15/1525r1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January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2016-01-21</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7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dirty="0" smtClean="0"/>
              <a:t>November 2015</a:t>
            </a:r>
            <a:r>
              <a:rPr lang="en-GB" dirty="0" smtClean="0"/>
              <a:t> Treasurer report for the Joint 802.11/.15 Wireless funds</a:t>
            </a:r>
          </a:p>
          <a:p>
            <a:endParaRPr lang="en-GB" dirty="0" smtClean="0"/>
          </a:p>
          <a:p>
            <a:r>
              <a:rPr lang="en-GB" dirty="0" smtClean="0"/>
              <a:t>Also reported in 802.15 doc: </a:t>
            </a:r>
            <a:r>
              <a:rPr lang="en-US" dirty="0" smtClean="0"/>
              <a:t>15-16/0046r1</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January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619390908"/>
              </p:ext>
            </p:extLst>
          </p:nvPr>
        </p:nvGraphicFramePr>
        <p:xfrm>
          <a:off x="696913" y="838197"/>
          <a:ext cx="7685087" cy="5384660"/>
        </p:xfrm>
        <a:graphic>
          <a:graphicData uri="http://schemas.openxmlformats.org/drawingml/2006/table">
            <a:tbl>
              <a:tblPr/>
              <a:tblGrid>
                <a:gridCol w="5781228"/>
                <a:gridCol w="1903859"/>
              </a:tblGrid>
              <a:tr h="381003">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800" b="1" i="0" u="none" strike="noStrike" dirty="0" smtClean="0">
                          <a:solidFill>
                            <a:srgbClr val="000000"/>
                          </a:solidFill>
                          <a:effectLst/>
                          <a:latin typeface="Arial"/>
                        </a:rPr>
                        <a:t>31 December 2015</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324980">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84623">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a:t>
                      </a:r>
                      <a:r>
                        <a:rPr lang="en-US" sz="1800" b="1" i="0" u="none" strike="noStrike" dirty="0" smtClean="0">
                          <a:solidFill>
                            <a:srgbClr val="000000"/>
                          </a:solidFill>
                          <a:effectLst/>
                          <a:latin typeface="Arial" panose="020B0604020202020204" pitchFamily="34" charset="0"/>
                        </a:rPr>
                        <a:t>665,009.59</a:t>
                      </a: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dirty="0">
                          <a:solidFill>
                            <a:srgbClr val="000000"/>
                          </a:solidFill>
                          <a:effectLst/>
                          <a:latin typeface="Arial" panose="020B0604020202020204" pitchFamily="34" charset="0"/>
                        </a:rPr>
                        <a:t>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$724,757.43 </a:t>
                      </a: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($59,747.84)</a:t>
                      </a:r>
                    </a:p>
                  </a:txBody>
                  <a:tcPr marL="9525" marR="9525" marT="9525" marB="0" anchor="ctr">
                    <a:lnL>
                      <a:noFill/>
                    </a:lnL>
                    <a:lnR>
                      <a:noFill/>
                    </a:lnR>
                    <a:lnT>
                      <a:noFill/>
                    </a:lnT>
                    <a:lnB>
                      <a:noFill/>
                    </a:lnB>
                  </a:tcPr>
                </a:tc>
              </a:tr>
              <a:tr h="269578">
                <a:tc>
                  <a:txBody>
                    <a:bodyPr/>
                    <a:lstStyle/>
                    <a:p>
                      <a:pPr algn="l" fontAlgn="b"/>
                      <a:endParaRPr lang="en-US" sz="1800" b="1" i="0" u="none" strike="noStrike" dirty="0">
                        <a:solidFill>
                          <a:srgbClr val="000000"/>
                        </a:solidFill>
                        <a:effectLst/>
                        <a:latin typeface="Arial" panose="020B0604020202020204" pitchFamily="34" charset="0"/>
                      </a:endParaRP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$665,009.59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21379500"/>
              </p:ext>
            </p:extLst>
          </p:nvPr>
        </p:nvGraphicFramePr>
        <p:xfrm>
          <a:off x="829729" y="1060608"/>
          <a:ext cx="7704142" cy="5406265"/>
        </p:xfrm>
        <a:graphic>
          <a:graphicData uri="http://schemas.openxmlformats.org/drawingml/2006/table">
            <a:tbl>
              <a:tblPr/>
              <a:tblGrid>
                <a:gridCol w="1752602"/>
                <a:gridCol w="685800"/>
                <a:gridCol w="1118078"/>
                <a:gridCol w="825779"/>
                <a:gridCol w="825779"/>
                <a:gridCol w="825779"/>
                <a:gridCol w="703789"/>
                <a:gridCol w="966536"/>
              </a:tblGrid>
              <a:tr h="498447">
                <a:tc>
                  <a:txBody>
                    <a:bodyPr/>
                    <a:lstStyle/>
                    <a:p>
                      <a:pPr algn="l" fontAlgn="b"/>
                      <a:r>
                        <a:rPr lang="en-US" sz="1100" b="1" i="0" u="none" strike="noStrike" dirty="0">
                          <a:effectLst/>
                          <a:latin typeface="Arial" panose="020B0604020202020204" pitchFamily="34" charset="0"/>
                        </a:rPr>
                        <a:t>Financial Row</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dirty="0">
                          <a:effectLst/>
                          <a:latin typeface="Arial" panose="020B0604020202020204" pitchFamily="34" charset="0"/>
                        </a:rPr>
                        <a:t>- No </a:t>
                      </a:r>
                      <a:r>
                        <a:rPr lang="en-US" sz="1100" b="1" i="0" u="none" strike="noStrike" dirty="0" smtClean="0">
                          <a:effectLst/>
                          <a:latin typeface="Arial" panose="020B0604020202020204" pitchFamily="34" charset="0"/>
                        </a:rPr>
                        <a:t>Dept-</a:t>
                      </a:r>
                      <a:endParaRPr lang="en-US" sz="1100" b="1" i="0" u="none" strike="noStrike" dirty="0">
                        <a:effectLst/>
                        <a:latin typeface="Arial" panose="020B0604020202020204" pitchFamily="34" charset="0"/>
                      </a:endParaRP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dirty="0">
                          <a:effectLst/>
                          <a:latin typeface="Arial" panose="020B0604020202020204" pitchFamily="34" charset="0"/>
                        </a:rPr>
                        <a:t>2015-01 Atlanta, GA</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dirty="0">
                          <a:effectLst/>
                          <a:latin typeface="Arial" panose="020B0604020202020204" pitchFamily="34" charset="0"/>
                        </a:rPr>
                        <a:t>2015-05 Vancouver, Canada</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2015-07 Waikoloa, HI</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2015-09 Thailand, Bangkok</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2015-11 Dallas, TX</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8377" marR="8377" marT="8377" marB="0" anchor="b">
                    <a:lnL>
                      <a:noFill/>
                    </a:lnL>
                    <a:lnR>
                      <a:noFill/>
                    </a:lnR>
                    <a:lnT>
                      <a:noFill/>
                    </a:lnT>
                    <a:lnB>
                      <a:noFill/>
                    </a:lnB>
                    <a:solidFill>
                      <a:srgbClr val="D0D0D0"/>
                    </a:solidFill>
                  </a:tcPr>
                </a:tc>
              </a:tr>
              <a:tr h="169795">
                <a:tc>
                  <a:txBody>
                    <a:bodyPr/>
                    <a:lstStyle/>
                    <a:p>
                      <a:pPr algn="l" fontAlgn="b"/>
                      <a:r>
                        <a:rPr lang="en-US" sz="1100" b="1" i="0" u="none" strike="noStrike">
                          <a:effectLst/>
                          <a:latin typeface="Arial" panose="020B0604020202020204" pitchFamily="34" charset="0"/>
                        </a:rPr>
                        <a:t> </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8377" marR="8377" marT="8377" marB="0" anchor="b">
                    <a:lnL>
                      <a:noFill/>
                    </a:lnL>
                    <a:lnR>
                      <a:noFill/>
                    </a:lnR>
                    <a:lnT>
                      <a:noFill/>
                    </a:lnT>
                    <a:lnB>
                      <a:noFill/>
                    </a:lnB>
                    <a:solidFill>
                      <a:srgbClr val="D0D0D0"/>
                    </a:solidFill>
                  </a:tcPr>
                </a:tc>
              </a:tr>
              <a:tr h="169795">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r>
              <a:tr h="169795">
                <a:tc>
                  <a:txBody>
                    <a:bodyPr/>
                    <a:lstStyle/>
                    <a:p>
                      <a:pPr algn="l" fontAlgn="b"/>
                      <a:r>
                        <a:rPr lang="en-US" sz="1100" b="1" i="0" u="none" strike="noStrike">
                          <a:solidFill>
                            <a:srgbClr val="000000"/>
                          </a:solidFill>
                          <a:effectLst/>
                          <a:latin typeface="Arial" panose="020B0604020202020204" pitchFamily="34" charset="0"/>
                        </a:rPr>
                        <a:t>Income</a:t>
                      </a:r>
                    </a:p>
                  </a:txBody>
                  <a:tcPr marL="75395" marR="8377" marT="8377"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r>
              <a:tr h="329815">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8377" marR="8377" marT="8377" marB="0" anchor="ctr">
                    <a:lnL>
                      <a:noFill/>
                    </a:lnL>
                    <a:lnR>
                      <a:noFill/>
                    </a:lnR>
                    <a:lnT>
                      <a:noFill/>
                    </a:lnT>
                    <a:lnB>
                      <a:noFill/>
                    </a:lnB>
                  </a:tcPr>
                </a:tc>
              </a:tr>
              <a:tr h="329815">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3.70 - Other Receipts</a:t>
                      </a:r>
                    </a:p>
                  </a:txBody>
                  <a:tcPr marL="150790" marR="8377" marT="837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r>
              <a:tr h="169795">
                <a:tc>
                  <a:txBody>
                    <a:bodyPr/>
                    <a:lstStyle/>
                    <a:p>
                      <a:pPr algn="l" fontAlgn="b"/>
                      <a:r>
                        <a:rPr lang="en-US" sz="1100" b="1" i="0" u="none" strike="noStrike">
                          <a:solidFill>
                            <a:srgbClr val="000000"/>
                          </a:solidFill>
                          <a:effectLst/>
                          <a:latin typeface="Arial" panose="020B0604020202020204" pitchFamily="34" charset="0"/>
                        </a:rPr>
                        <a:t>Total - Income</a:t>
                      </a:r>
                    </a:p>
                  </a:txBody>
                  <a:tcPr marL="75395" marR="8377" marT="837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$974.56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69795">
                <a:tc>
                  <a:txBody>
                    <a:bodyPr/>
                    <a:lstStyle/>
                    <a:p>
                      <a:pPr algn="l" fontAlgn="b"/>
                      <a:r>
                        <a:rPr lang="en-US" sz="1100" b="1" i="0" u="none" strike="noStrike">
                          <a:solidFill>
                            <a:srgbClr val="000000"/>
                          </a:solidFill>
                          <a:effectLst/>
                          <a:latin typeface="Arial" panose="020B0604020202020204" pitchFamily="34" charset="0"/>
                        </a:rPr>
                        <a:t> </a:t>
                      </a:r>
                    </a:p>
                  </a:txBody>
                  <a:tcPr marL="75395" marR="8377" marT="837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r>
              <a:tr h="169795">
                <a:tc>
                  <a:txBody>
                    <a:bodyPr/>
                    <a:lstStyle/>
                    <a:p>
                      <a:pPr algn="l" fontAlgn="b"/>
                      <a:r>
                        <a:rPr lang="en-US" sz="1100" b="1" i="0" u="none" strike="noStrike">
                          <a:solidFill>
                            <a:srgbClr val="000000"/>
                          </a:solidFill>
                          <a:effectLst/>
                          <a:latin typeface="Arial" panose="020B0604020202020204" pitchFamily="34" charset="0"/>
                        </a:rPr>
                        <a:t>Expense</a:t>
                      </a:r>
                    </a:p>
                  </a:txBody>
                  <a:tcPr marL="75395" marR="8377" marT="8377"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377" marR="8377" marT="8377" marB="0" anchor="ctr">
                    <a:lnL>
                      <a:noFill/>
                    </a:lnL>
                    <a:lnR>
                      <a:noFill/>
                    </a:lnR>
                    <a:lnT>
                      <a:noFill/>
                    </a:lnT>
                    <a:lnB>
                      <a:noFill/>
                    </a:lnB>
                  </a:tcPr>
                </a:tc>
              </a:tr>
              <a:tr h="329815">
                <a:tc>
                  <a:txBody>
                    <a:bodyPr/>
                    <a:lstStyle/>
                    <a:p>
                      <a:pPr algn="l" fontAlgn="b"/>
                      <a:r>
                        <a:rPr lang="en-US" sz="1100" b="0" i="0" u="none" strike="noStrike">
                          <a:solidFill>
                            <a:srgbClr val="000000"/>
                          </a:solidFill>
                          <a:effectLst/>
                          <a:latin typeface="Arial" panose="020B0604020202020204" pitchFamily="34" charset="0"/>
                        </a:rPr>
                        <a:t>4.10 - Meetings &amp; Social Events Expense</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$1,867.43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$3,076.51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4.111 - Deposit</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4.113 - Venue</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$148,389.78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$25,600.51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$65,448.55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$81,189.34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$182,185.08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$81,373.75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$259,455.29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$104,859.54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4.16 - Social</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4.17 - Shipping</a:t>
                      </a:r>
                    </a:p>
                  </a:txBody>
                  <a:tcPr marL="150790" marR="8377" marT="8377"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$5,929.84 </a:t>
                      </a:r>
                    </a:p>
                  </a:txBody>
                  <a:tcPr marL="8377" marR="8377" marT="8377" marB="0" anchor="ctr">
                    <a:lnL>
                      <a:noFill/>
                    </a:lnL>
                    <a:lnR>
                      <a:noFill/>
                    </a:lnR>
                    <a:lnT>
                      <a:noFill/>
                    </a:lnT>
                    <a:lnB>
                      <a:noFill/>
                    </a:lnB>
                  </a:tcPr>
                </a:tc>
              </a:tr>
              <a:tr h="169795">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50790" marR="8377" marT="837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$3,318.58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$12,374.40 </a:t>
                      </a:r>
                    </a:p>
                  </a:txBody>
                  <a:tcPr marL="8377" marR="8377" marT="8377" marB="0" anchor="ctr">
                    <a:lnL>
                      <a:noFill/>
                    </a:lnL>
                    <a:lnR>
                      <a:noFill/>
                    </a:lnR>
                    <a:lnT>
                      <a:noFill/>
                    </a:lnT>
                    <a:lnB w="6350" cap="flat" cmpd="sng" algn="ctr">
                      <a:solidFill>
                        <a:srgbClr val="C0C0C0"/>
                      </a:solidFill>
                      <a:prstDash val="dot"/>
                      <a:round/>
                      <a:headEnd type="none" w="med" len="med"/>
                      <a:tailEnd type="none" w="med" len="med"/>
                    </a:lnB>
                  </a:tcPr>
                </a:tc>
              </a:tr>
              <a:tr h="169795">
                <a:tc>
                  <a:txBody>
                    <a:bodyPr/>
                    <a:lstStyle/>
                    <a:p>
                      <a:pPr algn="l" fontAlgn="b"/>
                      <a:r>
                        <a:rPr lang="en-US" sz="1100" b="1" i="0" u="none" strike="noStrike">
                          <a:solidFill>
                            <a:srgbClr val="000000"/>
                          </a:solidFill>
                          <a:effectLst/>
                          <a:latin typeface="Arial" panose="020B0604020202020204" pitchFamily="34" charset="0"/>
                        </a:rPr>
                        <a:t>Total - Expense</a:t>
                      </a:r>
                    </a:p>
                  </a:txBody>
                  <a:tcPr marL="75395" marR="8377" marT="837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$1,867.43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$975,930.94 </a:t>
                      </a:r>
                    </a:p>
                  </a:txBody>
                  <a:tcPr marL="8377" marR="8377" marT="837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69795">
                <a:tc>
                  <a:txBody>
                    <a:bodyPr/>
                    <a:lstStyle/>
                    <a:p>
                      <a:pPr algn="l" fontAlgn="ctr"/>
                      <a:r>
                        <a:rPr lang="en-US" sz="1100" b="1" i="0" u="none" strike="noStrike" dirty="0">
                          <a:solidFill>
                            <a:srgbClr val="000000"/>
                          </a:solidFill>
                          <a:effectLst/>
                          <a:latin typeface="Arial" panose="020B0604020202020204" pitchFamily="34" charset="0"/>
                        </a:rPr>
                        <a:t>Net Ordinary Income</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($892.87)</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$0.60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$14,666.93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($3,874.01)</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$18,101.92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($270.29)</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$27,732.28 </a:t>
                      </a:r>
                    </a:p>
                  </a:txBody>
                  <a:tcPr marL="8377" marR="8377" marT="837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400" dirty="0"/>
              <a:t>Bangkok, Thailand – </a:t>
            </a:r>
            <a:r>
              <a:rPr lang="en-US" sz="2800" dirty="0" smtClean="0"/>
              <a:t/>
            </a:r>
            <a:br>
              <a:rPr lang="en-US" sz="2800" dirty="0" smtClean="0"/>
            </a:br>
            <a:r>
              <a:rPr lang="en-US" sz="2000" dirty="0" smtClean="0"/>
              <a:t>Budget estimates 08 September </a:t>
            </a:r>
            <a:r>
              <a:rPr lang="en-US" sz="2000" dirty="0"/>
              <a:t>2015</a:t>
            </a:r>
            <a:endParaRPr lang="en-US" sz="28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a:xfrm>
            <a:off x="6553200" y="6475413"/>
            <a:ext cx="1989138" cy="153987"/>
          </a:xfrm>
        </p:spPr>
        <p:txBody>
          <a:bodyPr/>
          <a:lstStyle/>
          <a:p>
            <a:pPr>
              <a:defRPr/>
            </a:pPr>
            <a:r>
              <a:rPr lang="en-GB" smtClean="0"/>
              <a:t>Jon Rosdahl, 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680526638"/>
              </p:ext>
            </p:extLst>
          </p:nvPr>
        </p:nvGraphicFramePr>
        <p:xfrm>
          <a:off x="990600" y="1450969"/>
          <a:ext cx="7162800" cy="4949825"/>
        </p:xfrm>
        <a:graphic>
          <a:graphicData uri="http://schemas.openxmlformats.org/drawingml/2006/table">
            <a:tbl>
              <a:tblPr/>
              <a:tblGrid>
                <a:gridCol w="4070938"/>
                <a:gridCol w="958262"/>
                <a:gridCol w="457200"/>
                <a:gridCol w="1676400"/>
              </a:tblGrid>
              <a:tr h="227247">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Sept Est</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Dec </a:t>
                      </a:r>
                      <a:r>
                        <a:rPr lang="en-US" sz="1400" b="0" i="0" u="none" strike="noStrike" dirty="0">
                          <a:solidFill>
                            <a:srgbClr val="000000"/>
                          </a:solidFill>
                          <a:effectLst/>
                          <a:latin typeface="Calibri" panose="020F0502020204030204" pitchFamily="34" charset="0"/>
                        </a:rPr>
                        <a:t>Actuals</a:t>
                      </a:r>
                    </a:p>
                  </a:txBody>
                  <a:tcPr marL="9525" marR="9525" marT="9525" marB="0" anchor="b">
                    <a:lnL>
                      <a:noFill/>
                    </a:lnL>
                    <a:lnR>
                      <a:noFill/>
                    </a:lnR>
                    <a:lnT>
                      <a:noFill/>
                    </a:lnT>
                    <a:lnB>
                      <a:noFill/>
                    </a:lnB>
                  </a:tcPr>
                </a:tc>
              </a:tr>
              <a:tr h="227247">
                <a:tc>
                  <a:txBody>
                    <a:bodyPr/>
                    <a:lstStyle/>
                    <a:p>
                      <a:pPr algn="l" fontAlgn="b"/>
                      <a:r>
                        <a:rPr lang="en-US" sz="1400" b="1" i="0" u="none" strike="noStrike">
                          <a:solidFill>
                            <a:srgbClr val="000000"/>
                          </a:solidFill>
                          <a:effectLst/>
                          <a:latin typeface="Calibri" panose="020F0502020204030204" pitchFamily="34" charset="0"/>
                        </a:rPr>
                        <a:t>Income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411319">
                <a:tc>
                  <a:txBody>
                    <a:bodyPr/>
                    <a:lstStyle/>
                    <a:p>
                      <a:pPr algn="l" fontAlgn="b"/>
                      <a:r>
                        <a:rPr lang="en-US" sz="1400" b="0" i="0" u="none" strike="noStrike">
                          <a:solidFill>
                            <a:srgbClr val="000000"/>
                          </a:solidFill>
                          <a:effectLst/>
                          <a:latin typeface="Calibri" panose="020F0502020204030204" pitchFamily="34" charset="0"/>
                        </a:rPr>
                        <a:t>1.30  Received from Foundations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$8,550 </a:t>
                      </a: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7754</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2.11 - Registrations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$295,450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309,400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8610">
                <a:tc>
                  <a:txBody>
                    <a:bodyPr/>
                    <a:lstStyle/>
                    <a:p>
                      <a:pPr algn="l" fontAlgn="b"/>
                      <a:r>
                        <a:rPr lang="en-US" sz="1400" b="0" i="0" u="none" strike="noStrike">
                          <a:solidFill>
                            <a:srgbClr val="000000"/>
                          </a:solidFill>
                          <a:effectLst/>
                          <a:latin typeface="Calibri" panose="020F0502020204030204" pitchFamily="34" charset="0"/>
                        </a:rPr>
                        <a:t>2.12 - Hotel Commissions</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r" fontAlgn="b"/>
                      <a:r>
                        <a:rPr lang="en-US" sz="1400" b="0" i="0" u="none" strike="noStrike" dirty="0">
                          <a:solidFill>
                            <a:srgbClr val="000000"/>
                          </a:solidFill>
                          <a:effectLst/>
                          <a:latin typeface="Calibri" panose="020F0502020204030204" pitchFamily="34" charset="0"/>
                        </a:rPr>
                        <a:t>Total Income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$304,000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317,154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1" i="0" u="none" strike="noStrike">
                          <a:solidFill>
                            <a:srgbClr val="000000"/>
                          </a:solidFill>
                          <a:effectLst/>
                          <a:latin typeface="Calibri" panose="020F0502020204030204" pitchFamily="34" charset="0"/>
                        </a:rPr>
                        <a:t>Expense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4.110 - Site Survey</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4.113 - Venue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$82,500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$84,001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4.12 - Financial Fees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$23,818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22,450</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4.13 – Meeting Planner</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$50,930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$48,725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4.14 - Food &amp; Beverage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$82,909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$83,405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4.15 - Network Services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$55,539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$53,986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4.16 - Social</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r>
              <a:tr h="425334">
                <a:tc>
                  <a:txBody>
                    <a:bodyPr/>
                    <a:lstStyle/>
                    <a:p>
                      <a:pPr algn="l" fontAlgn="b"/>
                      <a:r>
                        <a:rPr lang="en-US" sz="1400" b="0" i="0" u="none" strike="noStrike">
                          <a:solidFill>
                            <a:srgbClr val="000000"/>
                          </a:solidFill>
                          <a:effectLst/>
                          <a:latin typeface="Calibri" panose="020F0502020204030204" pitchFamily="34" charset="0"/>
                        </a:rPr>
                        <a:t>4.17 - Shipping</a:t>
                      </a:r>
                    </a:p>
                  </a:txBody>
                  <a:tcPr marL="857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Inc</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8610">
                <a:tc>
                  <a:txBody>
                    <a:bodyPr/>
                    <a:lstStyle/>
                    <a:p>
                      <a:pPr algn="l" fontAlgn="b"/>
                      <a:r>
                        <a:rPr lang="en-US" sz="1400" b="0" i="0" u="none" strike="noStrike">
                          <a:solidFill>
                            <a:srgbClr val="000000"/>
                          </a:solidFill>
                          <a:effectLst/>
                          <a:latin typeface="Calibri" panose="020F0502020204030204" pitchFamily="34" charset="0"/>
                        </a:rPr>
                        <a:t>4.18 - Misc Expense</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$10,242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$5,276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27247">
                <a:tc>
                  <a:txBody>
                    <a:bodyPr/>
                    <a:lstStyle/>
                    <a:p>
                      <a:pPr algn="r" fontAlgn="b"/>
                      <a:r>
                        <a:rPr lang="en-US" sz="1400" b="0" i="0" u="none" strike="noStrike">
                          <a:solidFill>
                            <a:srgbClr val="000000"/>
                          </a:solidFill>
                          <a:effectLst/>
                          <a:latin typeface="Calibri" panose="020F0502020204030204" pitchFamily="34" charset="0"/>
                        </a:rPr>
                        <a:t>Total - Expense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$307,147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299,052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Net Income - Expense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($3,147)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18,102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Registered Attendees </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329</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average cost per attendee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$939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$909 </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925832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2016 Budget estimate</a:t>
            </a:r>
            <a:endParaRPr lang="en-US" dirty="0"/>
          </a:p>
        </p:txBody>
      </p:sp>
      <p:sp>
        <p:nvSpPr>
          <p:cNvPr id="4" name="Date Placeholder 3"/>
          <p:cNvSpPr>
            <a:spLocks noGrp="1"/>
          </p:cNvSpPr>
          <p:nvPr>
            <p:ph type="dt" idx="10"/>
          </p:nvPr>
        </p:nvSpPr>
        <p:spPr/>
        <p:txBody>
          <a:bodyPr/>
          <a:lstStyle/>
          <a:p>
            <a:r>
              <a:rPr lang="en-US" smtClean="0"/>
              <a:t>January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7</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05372632"/>
              </p:ext>
            </p:extLst>
          </p:nvPr>
        </p:nvGraphicFramePr>
        <p:xfrm>
          <a:off x="696912" y="1234439"/>
          <a:ext cx="3246438" cy="5125213"/>
        </p:xfrm>
        <a:graphic>
          <a:graphicData uri="http://schemas.openxmlformats.org/drawingml/2006/table">
            <a:tbl>
              <a:tblPr>
                <a:tableStyleId>{5C22544A-7EE6-4342-B048-85BDC9FD1C3A}</a:tableStyleId>
              </a:tblPr>
              <a:tblGrid>
                <a:gridCol w="2198688"/>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903079610"/>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704 </a:t>
            </a:r>
            <a:r>
              <a:rPr lang="en-US" dirty="0" smtClean="0"/>
              <a:t>–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45519</TotalTime>
  <Words>1870</Words>
  <Application>Microsoft Office PowerPoint</Application>
  <PresentationFormat>On-screen Show (4:3)</PresentationFormat>
  <Paragraphs>613</Paragraphs>
  <Slides>10</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January 2016</vt:lpstr>
      <vt:lpstr>Abstract</vt:lpstr>
      <vt:lpstr>PowerPoint Presentation</vt:lpstr>
      <vt:lpstr>PowerPoint Presentation</vt:lpstr>
      <vt:lpstr>Bangkok, Thailand –  Budget estimates 08 September 2015</vt:lpstr>
      <vt:lpstr>Atlanta Jan 2016 Budget estimate</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2016</dc:title>
  <dc:creator>Jon Rosdahl</dc:creator>
  <cp:keywords>January 2016</cp:keywords>
  <dc:description>Ben Rolfe (BCA); Jon Rosdahl (Qualcomm)</dc:description>
  <cp:lastModifiedBy>Jon Rosdahl</cp:lastModifiedBy>
  <cp:revision>274</cp:revision>
  <cp:lastPrinted>1601-01-01T00:00:00Z</cp:lastPrinted>
  <dcterms:created xsi:type="dcterms:W3CDTF">2012-05-13T15:07:35Z</dcterms:created>
  <dcterms:modified xsi:type="dcterms:W3CDTF">2016-01-21T23:58:31Z</dcterms:modified>
</cp:coreProperties>
</file>