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2"/>
  </p:notesMasterIdLst>
  <p:handoutMasterIdLst>
    <p:handoutMasterId r:id="rId13"/>
  </p:handoutMasterIdLst>
  <p:sldIdLst>
    <p:sldId id="275" r:id="rId2"/>
    <p:sldId id="256" r:id="rId3"/>
    <p:sldId id="257" r:id="rId4"/>
    <p:sldId id="296" r:id="rId5"/>
    <p:sldId id="298" r:id="rId6"/>
    <p:sldId id="300" r:id="rId7"/>
    <p:sldId id="301" r:id="rId8"/>
    <p:sldId id="269" r:id="rId9"/>
    <p:sldId id="277" r:id="rId10"/>
    <p:sldId id="291" r:id="rId11"/>
  </p:sldIdLst>
  <p:sldSz cx="9144000" cy="6858000" type="screen4x3"/>
  <p:notesSz cx="6934200" cy="9280525"/>
  <p:defaultTextStyle>
    <a:defPPr>
      <a:defRPr lang="en-GB"/>
    </a:defPPr>
    <a:lvl1pPr algn="l" defTabSz="449263" rtl="0" fontAlgn="base">
      <a:spcBef>
        <a:spcPct val="0"/>
      </a:spcBef>
      <a:spcAft>
        <a:spcPct val="0"/>
      </a:spcAft>
      <a:defRPr sz="2400" kern="1200">
        <a:solidFill>
          <a:schemeClr val="bg1"/>
        </a:solidFill>
        <a:latin typeface="Times New Roman" pitchFamily="18" charset="0"/>
        <a:ea typeface="MS Gothic"/>
        <a:cs typeface="MS Gothic"/>
      </a:defRPr>
    </a:lvl1pPr>
    <a:lvl2pPr marL="742950" indent="-285750" algn="l" defTabSz="449263" rtl="0" fontAlgn="base">
      <a:spcBef>
        <a:spcPct val="0"/>
      </a:spcBef>
      <a:spcAft>
        <a:spcPct val="0"/>
      </a:spcAft>
      <a:defRPr sz="2400" kern="1200">
        <a:solidFill>
          <a:schemeClr val="bg1"/>
        </a:solidFill>
        <a:latin typeface="Times New Roman" pitchFamily="18" charset="0"/>
        <a:ea typeface="MS Gothic"/>
        <a:cs typeface="MS Gothic"/>
      </a:defRPr>
    </a:lvl2pPr>
    <a:lvl3pPr marL="11430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3pPr>
    <a:lvl4pPr marL="16002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4pPr>
    <a:lvl5pPr marL="20574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5pPr>
    <a:lvl6pPr marL="2286000" algn="l" defTabSz="914400" rtl="0" eaLnBrk="1" latinLnBrk="0" hangingPunct="1">
      <a:defRPr sz="2400" kern="1200">
        <a:solidFill>
          <a:schemeClr val="bg1"/>
        </a:solidFill>
        <a:latin typeface="Times New Roman" pitchFamily="18" charset="0"/>
        <a:ea typeface="MS Gothic"/>
        <a:cs typeface="MS Gothic"/>
      </a:defRPr>
    </a:lvl6pPr>
    <a:lvl7pPr marL="2743200" algn="l" defTabSz="914400" rtl="0" eaLnBrk="1" latinLnBrk="0" hangingPunct="1">
      <a:defRPr sz="2400" kern="1200">
        <a:solidFill>
          <a:schemeClr val="bg1"/>
        </a:solidFill>
        <a:latin typeface="Times New Roman" pitchFamily="18" charset="0"/>
        <a:ea typeface="MS Gothic"/>
        <a:cs typeface="MS Gothic"/>
      </a:defRPr>
    </a:lvl7pPr>
    <a:lvl8pPr marL="3200400" algn="l" defTabSz="914400" rtl="0" eaLnBrk="1" latinLnBrk="0" hangingPunct="1">
      <a:defRPr sz="2400" kern="1200">
        <a:solidFill>
          <a:schemeClr val="bg1"/>
        </a:solidFill>
        <a:latin typeface="Times New Roman" pitchFamily="18" charset="0"/>
        <a:ea typeface="MS Gothic"/>
        <a:cs typeface="MS Gothic"/>
      </a:defRPr>
    </a:lvl8pPr>
    <a:lvl9pPr marL="3657600" algn="l" defTabSz="914400" rtl="0" eaLnBrk="1" latinLnBrk="0" hangingPunct="1">
      <a:defRPr sz="2400" kern="1200">
        <a:solidFill>
          <a:schemeClr val="bg1"/>
        </a:solidFill>
        <a:latin typeface="Times New Roman" pitchFamily="18" charset="0"/>
        <a:ea typeface="MS Gothic"/>
        <a:cs typeface="MS Gothic"/>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2454" autoAdjust="0"/>
    <p:restoredTop sz="82662" autoAdjust="0"/>
  </p:normalViewPr>
  <p:slideViewPr>
    <p:cSldViewPr>
      <p:cViewPr varScale="1">
        <p:scale>
          <a:sx n="56" d="100"/>
          <a:sy n="56" d="100"/>
        </p:scale>
        <p:origin x="534" y="66"/>
      </p:cViewPr>
      <p:guideLst>
        <p:guide orient="horz" pos="2160"/>
        <p:guide pos="2880"/>
      </p:guideLst>
    </p:cSldViewPr>
  </p:slideViewPr>
  <p:outlineViewPr>
    <p:cViewPr varScale="1">
      <p:scale>
        <a:sx n="170" d="200"/>
        <a:sy n="170" d="200"/>
      </p:scale>
      <p:origin x="252" y="10020"/>
    </p:cViewPr>
  </p:outlineViewPr>
  <p:notesTextViewPr>
    <p:cViewPr>
      <p:scale>
        <a:sx n="75" d="100"/>
        <a:sy n="75" d="100"/>
      </p:scale>
      <p:origin x="0" y="0"/>
    </p:cViewPr>
  </p:notesTextViewPr>
  <p:sorterViewPr>
    <p:cViewPr>
      <p:scale>
        <a:sx n="100" d="100"/>
        <a:sy n="100" d="100"/>
      </p:scale>
      <p:origin x="0" y="0"/>
    </p:cViewPr>
  </p:sorterViewPr>
  <p:notesViewPr>
    <p:cSldViewPr>
      <p:cViewPr varScale="1">
        <p:scale>
          <a:sx n="57" d="100"/>
          <a:sy n="57" d="100"/>
        </p:scale>
        <p:origin x="-1146"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eaLnBrk="0" hangingPunct="0">
              <a:buClr>
                <a:srgbClr val="000000"/>
              </a:buClr>
              <a:buSzPct val="100000"/>
              <a:buFont typeface="Times New Roman" pitchFamily="16" charset="0"/>
              <a:buNone/>
              <a:defRPr sz="1200">
                <a:latin typeface="Times New Roman" pitchFamily="16" charset="0"/>
                <a:ea typeface="MS Gothic" charset="-128"/>
                <a:cs typeface="+mn-cs"/>
              </a:defRPr>
            </a:lvl1pPr>
          </a:lstStyle>
          <a:p>
            <a:pPr>
              <a:defRPr/>
            </a:pPr>
            <a:r>
              <a:rPr lang="en-US" smtClean="0"/>
              <a:t>doc.: IEEE 802.15/0046r0</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eaLnBrk="0" hangingPunct="0">
              <a:buClr>
                <a:srgbClr val="000000"/>
              </a:buClr>
              <a:buSzPct val="100000"/>
              <a:buFont typeface="Times New Roman" pitchFamily="16" charset="0"/>
              <a:buNone/>
              <a:defRPr sz="1200">
                <a:latin typeface="Times New Roman" pitchFamily="16" charset="0"/>
                <a:ea typeface="MS Gothic" charset="-128"/>
                <a:cs typeface="+mn-cs"/>
              </a:defRPr>
            </a:lvl1pPr>
          </a:lstStyle>
          <a:p>
            <a:pPr>
              <a:defRPr/>
            </a:pPr>
            <a:r>
              <a:rPr lang="en-US" smtClean="0"/>
              <a:t>January 2016</a:t>
            </a:r>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eaLnBrk="0" hangingPunct="0">
              <a:buClr>
                <a:srgbClr val="000000"/>
              </a:buClr>
              <a:buSzPct val="100000"/>
              <a:buFont typeface="Times New Roman" pitchFamily="16" charset="0"/>
              <a:buNone/>
              <a:defRPr sz="1200">
                <a:latin typeface="Times New Roman" pitchFamily="16" charset="0"/>
                <a:ea typeface="MS Gothic" charset="-128"/>
                <a:cs typeface="+mn-cs"/>
              </a:defRPr>
            </a:lvl1pPr>
          </a:lstStyle>
          <a:p>
            <a:pPr>
              <a:defRPr/>
            </a:pPr>
            <a:r>
              <a:rPr lang="en-US" smtClean="0"/>
              <a:t>Jon Rosdahl, Qualcomm</a:t>
            </a:r>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eaLnBrk="0" hangingPunct="0">
              <a:buClr>
                <a:srgbClr val="000000"/>
              </a:buClr>
              <a:buSzPct val="100000"/>
              <a:buFont typeface="Times New Roman" pitchFamily="16" charset="0"/>
              <a:buNone/>
              <a:defRPr sz="1200">
                <a:latin typeface="Times New Roman" pitchFamily="16" charset="0"/>
                <a:ea typeface="MS Gothic" charset="-128"/>
                <a:cs typeface="+mn-cs"/>
              </a:defRPr>
            </a:lvl1pPr>
          </a:lstStyle>
          <a:p>
            <a:pPr>
              <a:defRPr/>
            </a:pPr>
            <a:fld id="{52A79202-D6FC-4004-9EAC-173BEA3031E0}" type="slidenum">
              <a:rPr lang="en-US"/>
              <a:pPr>
                <a:defRPr/>
              </a:pPr>
              <a:t>‹#›</a:t>
            </a:fld>
            <a:endParaRPr lang="en-US"/>
          </a:p>
        </p:txBody>
      </p:sp>
    </p:spTree>
    <p:extLst>
      <p:ext uri="{BB962C8B-B14F-4D97-AF65-F5344CB8AC3E}">
        <p14:creationId xmlns:p14="http://schemas.microsoft.com/office/powerpoint/2010/main" val="315417284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cs typeface="+mn-cs"/>
            </a:endParaRPr>
          </a:p>
        </p:txBody>
      </p:sp>
      <p:sp>
        <p:nvSpPr>
          <p:cNvPr id="2050" name="Rectangle 2"/>
          <p:cNvSpPr>
            <a:spLocks noGrp="1" noChangeArrowheads="1"/>
          </p:cNvSpPr>
          <p:nvPr>
            <p:ph type="hdr"/>
          </p:nvPr>
        </p:nvSpPr>
        <p:spPr bwMode="auto">
          <a:xfrm>
            <a:off x="3924300" y="96838"/>
            <a:ext cx="2355850" cy="200025"/>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latin typeface="Times New Roman" pitchFamily="16" charset="0"/>
                <a:ea typeface="MS Gothic" charset="-128"/>
                <a:cs typeface="Arial Unicode MS" charset="0"/>
              </a:defRPr>
            </a:lvl1pPr>
          </a:lstStyle>
          <a:p>
            <a:pPr>
              <a:defRPr/>
            </a:pPr>
            <a:r>
              <a:rPr lang="en-US" smtClean="0"/>
              <a:t>doc.: IEEE 802.15/0046r0</a:t>
            </a:r>
            <a:endParaRPr lang="en-US" dirty="0"/>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latin typeface="Times New Roman" pitchFamily="16" charset="0"/>
                <a:ea typeface="MS Gothic" charset="-128"/>
                <a:cs typeface="Arial Unicode MS" charset="0"/>
              </a:defRPr>
            </a:lvl1pPr>
          </a:lstStyle>
          <a:p>
            <a:pPr>
              <a:defRPr/>
            </a:pPr>
            <a:r>
              <a:rPr lang="en-US" smtClean="0"/>
              <a:t>January 2016</a:t>
            </a:r>
            <a:endParaRPr lang="en-US" dirty="0"/>
          </a:p>
        </p:txBody>
      </p:sp>
      <p:sp>
        <p:nvSpPr>
          <p:cNvPr id="9221"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noProof="0"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6" charset="0"/>
              <a:buNone/>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latin typeface="Times New Roman" pitchFamily="16" charset="0"/>
                <a:ea typeface="MS Gothic" charset="-128"/>
                <a:cs typeface="Arial Unicode MS" charset="0"/>
              </a:defRPr>
            </a:lvl1pPr>
          </a:lstStyle>
          <a:p>
            <a:pPr>
              <a:defRPr/>
            </a:pPr>
            <a:r>
              <a:rPr lang="en-US" smtClean="0"/>
              <a:t>Jon Rosdahl, Qualcomm</a:t>
            </a:r>
            <a:endParaRPr lang="en-US"/>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ea typeface="MS Gothic" charset="-128"/>
                <a:cs typeface="Arial Unicode MS" charset="0"/>
              </a:defRPr>
            </a:lvl1pPr>
          </a:lstStyle>
          <a:p>
            <a:pPr>
              <a:defRPr/>
            </a:pPr>
            <a:r>
              <a:rPr lang="en-US"/>
              <a:t>Page </a:t>
            </a:r>
            <a:fld id="{7A478400-C302-40FF-A836-EC3AD3B263C9}" type="slidenum">
              <a:rPr lang="en-US"/>
              <a:pPr>
                <a:defRPr/>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US" sz="1200">
                <a:solidFill>
                  <a:srgbClr val="000000"/>
                </a:solidFill>
                <a:latin typeface="Times New Roman" pitchFamily="16" charset="0"/>
                <a:ea typeface="MS Gothic" charset="-128"/>
                <a:cs typeface="+mn-cs"/>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cs typeface="+mn-cs"/>
            </a:endParaRPr>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cs typeface="+mn-cs"/>
            </a:endParaRPr>
          </a:p>
        </p:txBody>
      </p:sp>
    </p:spTree>
    <p:extLst>
      <p:ext uri="{BB962C8B-B14F-4D97-AF65-F5344CB8AC3E}">
        <p14:creationId xmlns:p14="http://schemas.microsoft.com/office/powerpoint/2010/main" val="2203629662"/>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idx="10"/>
          </p:nvPr>
        </p:nvSpPr>
        <p:spPr/>
        <p:txBody>
          <a:bodyPr/>
          <a:lstStyle/>
          <a:p>
            <a:pPr>
              <a:defRPr/>
            </a:pPr>
            <a:r>
              <a:rPr lang="en-US" smtClean="0"/>
              <a:t>doc.: IEEE 802.15/0046r0</a:t>
            </a:r>
            <a:endParaRPr lang="en-US" dirty="0"/>
          </a:p>
        </p:txBody>
      </p:sp>
      <p:sp>
        <p:nvSpPr>
          <p:cNvPr id="5" name="Date Placeholder 4"/>
          <p:cNvSpPr>
            <a:spLocks noGrp="1"/>
          </p:cNvSpPr>
          <p:nvPr>
            <p:ph type="dt" idx="11"/>
          </p:nvPr>
        </p:nvSpPr>
        <p:spPr/>
        <p:txBody>
          <a:bodyPr/>
          <a:lstStyle/>
          <a:p>
            <a:pPr>
              <a:defRPr/>
            </a:pPr>
            <a:r>
              <a:rPr lang="en-US" smtClean="0"/>
              <a:t>January 2016</a:t>
            </a:r>
            <a:endParaRPr lang="en-US" dirty="0"/>
          </a:p>
        </p:txBody>
      </p:sp>
      <p:sp>
        <p:nvSpPr>
          <p:cNvPr id="6" name="Footer Placeholder 5"/>
          <p:cNvSpPr>
            <a:spLocks noGrp="1"/>
          </p:cNvSpPr>
          <p:nvPr>
            <p:ph type="ftr" idx="12"/>
          </p:nvPr>
        </p:nvSpPr>
        <p:spPr/>
        <p:txBody>
          <a:bodyPr/>
          <a:lstStyle/>
          <a:p>
            <a:pPr>
              <a:defRPr/>
            </a:pPr>
            <a:r>
              <a:rPr lang="en-US" smtClean="0"/>
              <a:t>Jon Rosdahl, Qualcomm</a:t>
            </a:r>
            <a:endParaRPr lang="en-US"/>
          </a:p>
        </p:txBody>
      </p:sp>
      <p:sp>
        <p:nvSpPr>
          <p:cNvPr id="7" name="Slide Number Placeholder 6"/>
          <p:cNvSpPr>
            <a:spLocks noGrp="1"/>
          </p:cNvSpPr>
          <p:nvPr>
            <p:ph type="sldNum" idx="13"/>
          </p:nvPr>
        </p:nvSpPr>
        <p:spPr/>
        <p:txBody>
          <a:bodyPr/>
          <a:lstStyle/>
          <a:p>
            <a:pPr>
              <a:defRPr/>
            </a:pPr>
            <a:r>
              <a:rPr lang="en-US" smtClean="0"/>
              <a:t>Page </a:t>
            </a:r>
            <a:fld id="{7A478400-C302-40FF-A836-EC3AD3B263C9}" type="slidenum">
              <a:rPr lang="en-US" smtClean="0"/>
              <a:pPr>
                <a:defRPr/>
              </a:pPr>
              <a:t>1</a:t>
            </a:fld>
            <a:endParaRPr lang="en-US"/>
          </a:p>
        </p:txBody>
      </p:sp>
    </p:spTree>
    <p:extLst>
      <p:ext uri="{BB962C8B-B14F-4D97-AF65-F5344CB8AC3E}">
        <p14:creationId xmlns:p14="http://schemas.microsoft.com/office/powerpoint/2010/main" val="213891784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42" name="Rectangle 2"/>
          <p:cNvSpPr>
            <a:spLocks noGrp="1" noChangeArrowheads="1"/>
          </p:cNvSpPr>
          <p:nvPr>
            <p:ph type="hdr"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doc.: IEEE 802.15/0046r0</a:t>
            </a:r>
            <a:endParaRPr lang="en-US" smtClean="0">
              <a:latin typeface="Times New Roman" pitchFamily="18" charset="0"/>
              <a:ea typeface="Arial Unicode MS" pitchFamily="34" charset="-128"/>
              <a:cs typeface="Arial Unicode MS" pitchFamily="34" charset="-128"/>
            </a:endParaRPr>
          </a:p>
        </p:txBody>
      </p:sp>
      <p:sp>
        <p:nvSpPr>
          <p:cNvPr id="10243" name="Rectangle 3"/>
          <p:cNvSpPr>
            <a:spLocks noGrp="1" noChangeArrowheads="1"/>
          </p:cNvSpPr>
          <p:nvPr>
            <p:ph type="dt"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January 2016</a:t>
            </a:r>
            <a:endParaRPr lang="en-US" dirty="0" smtClean="0">
              <a:latin typeface="Times New Roman" pitchFamily="18" charset="0"/>
              <a:ea typeface="Arial Unicode MS" pitchFamily="34" charset="-128"/>
              <a:cs typeface="Arial Unicode MS" pitchFamily="34" charset="-128"/>
            </a:endParaRPr>
          </a:p>
        </p:txBody>
      </p:sp>
      <p:sp>
        <p:nvSpPr>
          <p:cNvPr id="10244" name="Rectangle 6"/>
          <p:cNvSpPr>
            <a:spLocks noGrp="1" noChangeArrowheads="1"/>
          </p:cNvSpPr>
          <p:nvPr>
            <p:ph type="ftr"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Jon Rosdahl, Qualcomm</a:t>
            </a:r>
            <a:endParaRPr lang="en-US" smtClean="0">
              <a:latin typeface="Times New Roman" pitchFamily="18" charset="0"/>
              <a:ea typeface="Arial Unicode MS" pitchFamily="34" charset="-128"/>
              <a:cs typeface="Arial Unicode MS" pitchFamily="34" charset="-128"/>
            </a:endParaRPr>
          </a:p>
        </p:txBody>
      </p:sp>
      <p:sp>
        <p:nvSpPr>
          <p:cNvPr id="10245" name="Rectangle 7"/>
          <p:cNvSpPr>
            <a:spLocks noGrp="1" noChangeArrowheads="1"/>
          </p:cNvSpPr>
          <p:nvPr>
            <p:ph type="sldNum"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Page </a:t>
            </a:r>
            <a:fld id="{FBC82004-48DB-4335-A6FA-CC0E0A6D2627}" type="slidenum">
              <a:rPr lang="en-US" smtClean="0">
                <a:latin typeface="Times New Roman" pitchFamily="18" charset="0"/>
                <a:ea typeface="Arial Unicode MS" pitchFamily="34" charset="-128"/>
                <a:cs typeface="Arial Unicode MS" pitchFamily="34" charset="-128"/>
              </a:rPr>
              <a:pPr>
                <a:buFont typeface="Times New Roman" pitchFamily="18" charset="0"/>
                <a:buNone/>
              </a:pPr>
              <a:t>2</a:t>
            </a:fld>
            <a:endParaRPr lang="en-US" smtClean="0">
              <a:latin typeface="Times New Roman" pitchFamily="18" charset="0"/>
              <a:ea typeface="Arial Unicode MS" pitchFamily="34" charset="-128"/>
              <a:cs typeface="Arial Unicode MS" pitchFamily="34" charset="-128"/>
            </a:endParaRPr>
          </a:p>
        </p:txBody>
      </p:sp>
      <p:sp>
        <p:nvSpPr>
          <p:cNvPr id="10246"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p:spPr>
        <p:txBody>
          <a:bodyPr wrap="none" anchor="ctr"/>
          <a:lstStyle/>
          <a:p>
            <a:pPr eaLnBrk="0" hangingPunct="0">
              <a:buClr>
                <a:srgbClr val="000000"/>
              </a:buClr>
              <a:buSzPct val="100000"/>
              <a:buFont typeface="Times New Roman" pitchFamily="18" charset="0"/>
              <a:buNone/>
            </a:pPr>
            <a:endParaRPr lang="en-US"/>
          </a:p>
        </p:txBody>
      </p:sp>
      <p:sp>
        <p:nvSpPr>
          <p:cNvPr id="10247" name="Rectangle 2"/>
          <p:cNvSpPr>
            <a:spLocks noGrp="1" noChangeArrowheads="1"/>
          </p:cNvSpPr>
          <p:nvPr>
            <p:ph type="body"/>
          </p:nvPr>
        </p:nvSpPr>
        <p:spPr>
          <a:xfrm>
            <a:off x="923925" y="4408488"/>
            <a:ext cx="5086350" cy="4270375"/>
          </a:xfrm>
          <a:noFill/>
          <a:ln/>
        </p:spPr>
        <p:txBody>
          <a:bodyPr wrap="none" anchor="ctr"/>
          <a:lstStyle/>
          <a:p>
            <a:endParaRPr lang="en-US" dirty="0" smtClean="0">
              <a:latin typeface="Times New Roman" pitchFamily="18" charset="0"/>
            </a:endParaRPr>
          </a:p>
        </p:txBody>
      </p:sp>
    </p:spTree>
    <p:extLst>
      <p:ext uri="{BB962C8B-B14F-4D97-AF65-F5344CB8AC3E}">
        <p14:creationId xmlns:p14="http://schemas.microsoft.com/office/powerpoint/2010/main" val="304358831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doc.: IEEE 802.15/0046r0</a:t>
            </a:r>
            <a:endParaRPr lang="en-US" smtClean="0">
              <a:latin typeface="Times New Roman" pitchFamily="18" charset="0"/>
              <a:ea typeface="Arial Unicode MS" pitchFamily="34" charset="-128"/>
              <a:cs typeface="Arial Unicode MS" pitchFamily="34" charset="-128"/>
            </a:endParaRPr>
          </a:p>
        </p:txBody>
      </p:sp>
      <p:sp>
        <p:nvSpPr>
          <p:cNvPr id="11267" name="Rectangle 3"/>
          <p:cNvSpPr>
            <a:spLocks noGrp="1" noChangeArrowheads="1"/>
          </p:cNvSpPr>
          <p:nvPr>
            <p:ph type="dt" sz="quarter"/>
          </p:nvPr>
        </p:nvSpPr>
        <p:spPr>
          <a:noFill/>
        </p:spPr>
        <p:txBody>
          <a:bodyPr/>
          <a:lstStyle/>
          <a:p>
            <a:r>
              <a:rPr lang="en-US" smtClean="0">
                <a:latin typeface="Times New Roman" pitchFamily="18" charset="0"/>
                <a:ea typeface="Arial Unicode MS" pitchFamily="34" charset="-128"/>
                <a:cs typeface="Arial Unicode MS" pitchFamily="34" charset="-128"/>
              </a:rPr>
              <a:t>January 2016</a:t>
            </a:r>
            <a:endParaRPr lang="en-US" dirty="0" smtClean="0">
              <a:latin typeface="Times New Roman" pitchFamily="18" charset="0"/>
              <a:ea typeface="Arial Unicode MS" pitchFamily="34" charset="-128"/>
              <a:cs typeface="Arial Unicode MS" pitchFamily="34" charset="-128"/>
            </a:endParaRPr>
          </a:p>
        </p:txBody>
      </p:sp>
      <p:sp>
        <p:nvSpPr>
          <p:cNvPr id="11268" name="Rectangle 6"/>
          <p:cNvSpPr>
            <a:spLocks noGrp="1" noChangeArrowheads="1"/>
          </p:cNvSpPr>
          <p:nvPr>
            <p:ph type="ftr"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Jon Rosdahl, Qualcomm</a:t>
            </a:r>
            <a:endParaRPr lang="en-US" smtClean="0">
              <a:latin typeface="Times New Roman" pitchFamily="18" charset="0"/>
              <a:ea typeface="Arial Unicode MS" pitchFamily="34" charset="-128"/>
              <a:cs typeface="Arial Unicode MS" pitchFamily="34" charset="-128"/>
            </a:endParaRPr>
          </a:p>
        </p:txBody>
      </p:sp>
      <p:sp>
        <p:nvSpPr>
          <p:cNvPr id="11269" name="Rectangle 7"/>
          <p:cNvSpPr>
            <a:spLocks noGrp="1" noChangeArrowheads="1"/>
          </p:cNvSpPr>
          <p:nvPr>
            <p:ph type="sldNum"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Page </a:t>
            </a:r>
            <a:fld id="{7623955C-B8EB-4273-9F21-97EF06D4D154}" type="slidenum">
              <a:rPr lang="en-US" smtClean="0">
                <a:latin typeface="Times New Roman" pitchFamily="18" charset="0"/>
                <a:ea typeface="Arial Unicode MS" pitchFamily="34" charset="-128"/>
                <a:cs typeface="Arial Unicode MS" pitchFamily="34" charset="-128"/>
              </a:rPr>
              <a:pPr>
                <a:buFont typeface="Times New Roman" pitchFamily="18" charset="0"/>
                <a:buNone/>
              </a:pPr>
              <a:t>3</a:t>
            </a:fld>
            <a:endParaRPr lang="en-US" smtClean="0">
              <a:latin typeface="Times New Roman" pitchFamily="18" charset="0"/>
              <a:ea typeface="Arial Unicode MS" pitchFamily="34" charset="-128"/>
              <a:cs typeface="Arial Unicode MS" pitchFamily="34" charset="-128"/>
            </a:endParaRPr>
          </a:p>
        </p:txBody>
      </p:sp>
      <p:sp>
        <p:nvSpPr>
          <p:cNvPr id="11270"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p:spPr>
        <p:txBody>
          <a:bodyPr wrap="none" anchor="ctr"/>
          <a:lstStyle/>
          <a:p>
            <a:pPr eaLnBrk="0" hangingPunct="0">
              <a:buClr>
                <a:srgbClr val="000000"/>
              </a:buClr>
              <a:buSzPct val="100000"/>
              <a:buFont typeface="Times New Roman" pitchFamily="18" charset="0"/>
              <a:buNone/>
            </a:pPr>
            <a:endParaRPr lang="en-US"/>
          </a:p>
        </p:txBody>
      </p:sp>
      <p:sp>
        <p:nvSpPr>
          <p:cNvPr id="11271" name="Rectangle 2"/>
          <p:cNvSpPr>
            <a:spLocks noGrp="1" noChangeArrowheads="1"/>
          </p:cNvSpPr>
          <p:nvPr>
            <p:ph type="body"/>
          </p:nvPr>
        </p:nvSpPr>
        <p:spPr>
          <a:xfrm>
            <a:off x="923925" y="4408488"/>
            <a:ext cx="5086350" cy="4270375"/>
          </a:xfrm>
          <a:noFill/>
          <a:ln/>
        </p:spPr>
        <p:txBody>
          <a:bodyPr wrap="none" anchor="ctr"/>
          <a:lstStyle/>
          <a:p>
            <a:endParaRPr lang="en-US" smtClean="0">
              <a:latin typeface="Times New Roman" pitchFamily="18" charset="0"/>
            </a:endParaRPr>
          </a:p>
        </p:txBody>
      </p:sp>
    </p:spTree>
    <p:extLst>
      <p:ext uri="{BB962C8B-B14F-4D97-AF65-F5344CB8AC3E}">
        <p14:creationId xmlns:p14="http://schemas.microsoft.com/office/powerpoint/2010/main" val="423688106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pPr>
              <a:defRPr/>
            </a:pPr>
            <a:r>
              <a:rPr lang="en-US" smtClean="0"/>
              <a:t>doc.: IEEE 802.15/0046r0</a:t>
            </a:r>
            <a:endParaRPr lang="en-US" dirty="0"/>
          </a:p>
        </p:txBody>
      </p:sp>
      <p:sp>
        <p:nvSpPr>
          <p:cNvPr id="5" name="Date Placeholder 4"/>
          <p:cNvSpPr>
            <a:spLocks noGrp="1"/>
          </p:cNvSpPr>
          <p:nvPr>
            <p:ph type="dt" idx="11"/>
          </p:nvPr>
        </p:nvSpPr>
        <p:spPr/>
        <p:txBody>
          <a:bodyPr/>
          <a:lstStyle/>
          <a:p>
            <a:pPr>
              <a:defRPr/>
            </a:pPr>
            <a:r>
              <a:rPr lang="en-US" smtClean="0"/>
              <a:t>January 2016</a:t>
            </a:r>
            <a:endParaRPr lang="en-US" dirty="0"/>
          </a:p>
        </p:txBody>
      </p:sp>
      <p:sp>
        <p:nvSpPr>
          <p:cNvPr id="6" name="Footer Placeholder 5"/>
          <p:cNvSpPr>
            <a:spLocks noGrp="1"/>
          </p:cNvSpPr>
          <p:nvPr>
            <p:ph type="ftr" idx="12"/>
          </p:nvPr>
        </p:nvSpPr>
        <p:spPr/>
        <p:txBody>
          <a:bodyPr/>
          <a:lstStyle/>
          <a:p>
            <a:pPr>
              <a:defRPr/>
            </a:pPr>
            <a:r>
              <a:rPr lang="en-US" smtClean="0"/>
              <a:t>Jon Rosdahl, Qualcomm</a:t>
            </a:r>
            <a:endParaRPr lang="en-US"/>
          </a:p>
        </p:txBody>
      </p:sp>
      <p:sp>
        <p:nvSpPr>
          <p:cNvPr id="7" name="Slide Number Placeholder 6"/>
          <p:cNvSpPr>
            <a:spLocks noGrp="1"/>
          </p:cNvSpPr>
          <p:nvPr>
            <p:ph type="sldNum" idx="13"/>
          </p:nvPr>
        </p:nvSpPr>
        <p:spPr/>
        <p:txBody>
          <a:bodyPr/>
          <a:lstStyle/>
          <a:p>
            <a:pPr>
              <a:defRPr/>
            </a:pPr>
            <a:r>
              <a:rPr lang="en-US" smtClean="0"/>
              <a:t>Page </a:t>
            </a:r>
            <a:fld id="{7A478400-C302-40FF-A836-EC3AD3B263C9}" type="slidenum">
              <a:rPr lang="en-US" smtClean="0"/>
              <a:pPr>
                <a:defRPr/>
              </a:pPr>
              <a:t>4</a:t>
            </a:fld>
            <a:endParaRPr lang="en-US"/>
          </a:p>
        </p:txBody>
      </p:sp>
    </p:spTree>
    <p:extLst>
      <p:ext uri="{BB962C8B-B14F-4D97-AF65-F5344CB8AC3E}">
        <p14:creationId xmlns:p14="http://schemas.microsoft.com/office/powerpoint/2010/main" val="59236019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txBox="1">
            <a:spLocks noGrp="1" noChangeArrowheads="1"/>
          </p:cNvSpPr>
          <p:nvPr/>
        </p:nvSpPr>
        <p:spPr bwMode="auto">
          <a:xfrm>
            <a:off x="3467100" y="96838"/>
            <a:ext cx="2814638" cy="214312"/>
          </a:xfrm>
          <a:prstGeom prst="rect">
            <a:avLst/>
          </a:prstGeom>
          <a:noFill/>
          <a:ln w="9525">
            <a:noFill/>
            <a:miter lim="800000"/>
            <a:headEnd/>
            <a:tailEnd/>
          </a:ln>
        </p:spPr>
        <p:txBody>
          <a:bodyPr lIns="0" tIns="0" rIns="0" bIns="0" anchor="b">
            <a:spAutoFit/>
          </a:bodyPr>
          <a:lstStyle/>
          <a:p>
            <a:pPr algn="r" defTabSz="933450" eaLnBrk="0" hangingPunct="0"/>
            <a:r>
              <a:rPr lang="en-US" sz="1400" b="1">
                <a:solidFill>
                  <a:schemeClr val="tx1"/>
                </a:solidFill>
                <a:ea typeface="MS PGothic" pitchFamily="34" charset="-128"/>
              </a:rPr>
              <a:t>doc.: IEEE 802.15-11/0204r0</a:t>
            </a:r>
          </a:p>
        </p:txBody>
      </p:sp>
      <p:sp>
        <p:nvSpPr>
          <p:cNvPr id="15363" name="Rectangle 3"/>
          <p:cNvSpPr txBox="1">
            <a:spLocks noGrp="1" noChangeArrowheads="1"/>
          </p:cNvSpPr>
          <p:nvPr/>
        </p:nvSpPr>
        <p:spPr bwMode="auto">
          <a:xfrm>
            <a:off x="654050" y="96838"/>
            <a:ext cx="2736850" cy="214312"/>
          </a:xfrm>
          <a:prstGeom prst="rect">
            <a:avLst/>
          </a:prstGeom>
          <a:noFill/>
          <a:ln w="9525">
            <a:noFill/>
            <a:miter lim="800000"/>
            <a:headEnd/>
            <a:tailEnd/>
          </a:ln>
        </p:spPr>
        <p:txBody>
          <a:bodyPr lIns="0" tIns="0" rIns="0" bIns="0" anchor="b">
            <a:spAutoFit/>
          </a:bodyPr>
          <a:lstStyle/>
          <a:p>
            <a:pPr defTabSz="933450" eaLnBrk="0" hangingPunct="0"/>
            <a:r>
              <a:rPr lang="en-US" sz="1400" b="1">
                <a:solidFill>
                  <a:schemeClr val="tx1"/>
                </a:solidFill>
                <a:ea typeface="MS PGothic" pitchFamily="34" charset="-128"/>
              </a:rPr>
              <a:t>March 2011</a:t>
            </a:r>
          </a:p>
        </p:txBody>
      </p:sp>
      <p:sp>
        <p:nvSpPr>
          <p:cNvPr id="15364" name="Rectangle 2"/>
          <p:cNvSpPr>
            <a:spLocks noGrp="1" noRot="1" noChangeAspect="1" noChangeArrowheads="1" noTextEdit="1"/>
          </p:cNvSpPr>
          <p:nvPr>
            <p:ph type="sldImg"/>
          </p:nvPr>
        </p:nvSpPr>
        <p:spPr>
          <a:xfrm>
            <a:off x="1155700" y="701675"/>
            <a:ext cx="4624388" cy="3468688"/>
          </a:xfrm>
          <a:ln/>
        </p:spPr>
      </p:sp>
      <p:sp>
        <p:nvSpPr>
          <p:cNvPr id="15365" name="Rectangle 3"/>
          <p:cNvSpPr>
            <a:spLocks noGrp="1" noChangeArrowheads="1"/>
          </p:cNvSpPr>
          <p:nvPr>
            <p:ph type="body" idx="1"/>
          </p:nvPr>
        </p:nvSpPr>
        <p:spPr>
          <a:xfrm>
            <a:off x="923925" y="4408488"/>
            <a:ext cx="5086350" cy="4176712"/>
          </a:xfrm>
          <a:noFill/>
          <a:ln/>
        </p:spPr>
        <p:txBody>
          <a:bodyPr lIns="93648" tIns="46031" rIns="93648" bIns="46031"/>
          <a:lstStyle/>
          <a:p>
            <a:pPr defTabSz="933450"/>
            <a:r>
              <a:rPr lang="en-US" dirty="0" smtClean="0">
                <a:latin typeface="Times New Roman" pitchFamily="18" charset="0"/>
              </a:rPr>
              <a:t>Historical Attendance: </a:t>
            </a:r>
          </a:p>
          <a:p>
            <a:pPr defTabSz="933450"/>
            <a:r>
              <a:rPr lang="en-US" dirty="0" smtClean="0">
                <a:latin typeface="Times New Roman" pitchFamily="18" charset="0"/>
              </a:rPr>
              <a:t>      Number attending the meeting (Initial Budget, final budget )</a:t>
            </a:r>
          </a:p>
          <a:p>
            <a:pPr defTabSz="933450"/>
            <a:r>
              <a:rPr lang="en-US" dirty="0" smtClean="0">
                <a:latin typeface="Times New Roman" pitchFamily="18" charset="0"/>
              </a:rPr>
              <a:t>      The numbers in red are a negative (loss), and the black are a positive</a:t>
            </a:r>
          </a:p>
          <a:p>
            <a:pPr defTabSz="933450"/>
            <a:endParaRPr lang="en-US" dirty="0" smtClean="0">
              <a:latin typeface="Times New Roman" pitchFamily="18" charset="0"/>
            </a:endParaRPr>
          </a:p>
          <a:p>
            <a:pPr defTabSz="933450"/>
            <a:r>
              <a:rPr lang="en-US" dirty="0" smtClean="0">
                <a:latin typeface="Times New Roman" pitchFamily="18" charset="0"/>
              </a:rPr>
              <a:t>2004-January (Vancouver) and 2007 January (London)</a:t>
            </a:r>
            <a:r>
              <a:rPr lang="en-US" baseline="0" dirty="0" smtClean="0">
                <a:latin typeface="Times New Roman" pitchFamily="18" charset="0"/>
              </a:rPr>
              <a:t> </a:t>
            </a:r>
            <a:r>
              <a:rPr lang="en-US" dirty="0" smtClean="0">
                <a:latin typeface="Times New Roman" pitchFamily="18" charset="0"/>
              </a:rPr>
              <a:t>Interims were hosted</a:t>
            </a:r>
            <a:r>
              <a:rPr lang="en-US" baseline="0" dirty="0" smtClean="0">
                <a:latin typeface="Times New Roman" pitchFamily="18" charset="0"/>
              </a:rPr>
              <a:t> by IEEE 802 </a:t>
            </a:r>
          </a:p>
          <a:p>
            <a:pPr lvl="1" defTabSz="933450"/>
            <a:r>
              <a:rPr lang="en-US" baseline="0" dirty="0" smtClean="0">
                <a:latin typeface="Times New Roman" pitchFamily="18" charset="0"/>
              </a:rPr>
              <a:t>– The IEEE 802 LMSC Treasury was used for accounting.</a:t>
            </a:r>
          </a:p>
          <a:p>
            <a:pPr defTabSz="933450"/>
            <a:endParaRPr lang="en-US" dirty="0" smtClean="0">
              <a:latin typeface="Times New Roman" pitchFamily="18" charset="0"/>
            </a:endParaRPr>
          </a:p>
          <a:p>
            <a:pPr defTabSz="933450"/>
            <a:r>
              <a:rPr lang="en-US" dirty="0" smtClean="0">
                <a:latin typeface="Times New Roman" pitchFamily="18" charset="0"/>
              </a:rPr>
              <a:t>The Beijing and Okinawa meetings had a sponsor, and so were run on a net zero basis.</a:t>
            </a:r>
          </a:p>
          <a:p>
            <a:pPr defTabSz="933450"/>
            <a:r>
              <a:rPr lang="en-US" dirty="0" smtClean="0">
                <a:latin typeface="Times New Roman" pitchFamily="18" charset="0"/>
              </a:rPr>
              <a:t>The Nanjing meeting had a sponsor,</a:t>
            </a:r>
            <a:r>
              <a:rPr lang="en-US" baseline="0" dirty="0" smtClean="0">
                <a:latin typeface="Times New Roman" pitchFamily="18" charset="0"/>
              </a:rPr>
              <a:t> but we failed to include a site visit charge when settling with the Sponsor.  </a:t>
            </a:r>
          </a:p>
          <a:p>
            <a:pPr defTabSz="933450"/>
            <a:r>
              <a:rPr lang="en-US" baseline="0" dirty="0" smtClean="0">
                <a:latin typeface="Times New Roman" pitchFamily="18" charset="0"/>
              </a:rPr>
              <a:t>     The Nanjing loss includes the site visit and a wire transfer finance charge.</a:t>
            </a:r>
            <a:endParaRPr lang="en-US" dirty="0" smtClean="0">
              <a:latin typeface="Times New Roman" pitchFamily="18" charset="0"/>
            </a:endParaRPr>
          </a:p>
        </p:txBody>
      </p:sp>
    </p:spTree>
    <p:extLst>
      <p:ext uri="{BB962C8B-B14F-4D97-AF65-F5344CB8AC3E}">
        <p14:creationId xmlns:p14="http://schemas.microsoft.com/office/powerpoint/2010/main" val="60131449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txBox="1">
            <a:spLocks noGrp="1" noChangeArrowheads="1"/>
          </p:cNvSpPr>
          <p:nvPr/>
        </p:nvSpPr>
        <p:spPr bwMode="auto">
          <a:xfrm>
            <a:off x="3467100" y="96838"/>
            <a:ext cx="2814638" cy="214312"/>
          </a:xfrm>
          <a:prstGeom prst="rect">
            <a:avLst/>
          </a:prstGeom>
          <a:noFill/>
          <a:ln w="9525">
            <a:noFill/>
            <a:miter lim="800000"/>
            <a:headEnd/>
            <a:tailEnd/>
          </a:ln>
        </p:spPr>
        <p:txBody>
          <a:bodyPr lIns="0" tIns="0" rIns="0" bIns="0" anchor="b">
            <a:spAutoFit/>
          </a:bodyPr>
          <a:lstStyle/>
          <a:p>
            <a:pPr algn="r" defTabSz="933450" eaLnBrk="0" hangingPunct="0"/>
            <a:r>
              <a:rPr lang="en-US" sz="1400" b="1">
                <a:solidFill>
                  <a:schemeClr val="tx1"/>
                </a:solidFill>
                <a:ea typeface="MS PGothic" pitchFamily="34" charset="-128"/>
              </a:rPr>
              <a:t>doc.: IEEE 802.15-11/0204r0</a:t>
            </a:r>
          </a:p>
        </p:txBody>
      </p:sp>
      <p:sp>
        <p:nvSpPr>
          <p:cNvPr id="15363" name="Rectangle 3"/>
          <p:cNvSpPr txBox="1">
            <a:spLocks noGrp="1" noChangeArrowheads="1"/>
          </p:cNvSpPr>
          <p:nvPr/>
        </p:nvSpPr>
        <p:spPr bwMode="auto">
          <a:xfrm>
            <a:off x="654050" y="96838"/>
            <a:ext cx="2736850" cy="214312"/>
          </a:xfrm>
          <a:prstGeom prst="rect">
            <a:avLst/>
          </a:prstGeom>
          <a:noFill/>
          <a:ln w="9525">
            <a:noFill/>
            <a:miter lim="800000"/>
            <a:headEnd/>
            <a:tailEnd/>
          </a:ln>
        </p:spPr>
        <p:txBody>
          <a:bodyPr lIns="0" tIns="0" rIns="0" bIns="0" anchor="b">
            <a:spAutoFit/>
          </a:bodyPr>
          <a:lstStyle/>
          <a:p>
            <a:pPr defTabSz="933450" eaLnBrk="0" hangingPunct="0"/>
            <a:r>
              <a:rPr lang="en-US" sz="1400" b="1">
                <a:solidFill>
                  <a:schemeClr val="tx1"/>
                </a:solidFill>
                <a:ea typeface="MS PGothic" pitchFamily="34" charset="-128"/>
              </a:rPr>
              <a:t>March 2011</a:t>
            </a:r>
          </a:p>
        </p:txBody>
      </p:sp>
      <p:sp>
        <p:nvSpPr>
          <p:cNvPr id="15364" name="Rectangle 2"/>
          <p:cNvSpPr>
            <a:spLocks noGrp="1" noRot="1" noChangeAspect="1" noChangeArrowheads="1" noTextEdit="1"/>
          </p:cNvSpPr>
          <p:nvPr>
            <p:ph type="sldImg"/>
          </p:nvPr>
        </p:nvSpPr>
        <p:spPr>
          <a:xfrm>
            <a:off x="1155700" y="701675"/>
            <a:ext cx="4624388" cy="3468688"/>
          </a:xfrm>
          <a:ln/>
        </p:spPr>
      </p:sp>
      <p:sp>
        <p:nvSpPr>
          <p:cNvPr id="15365" name="Rectangle 3"/>
          <p:cNvSpPr>
            <a:spLocks noGrp="1" noChangeArrowheads="1"/>
          </p:cNvSpPr>
          <p:nvPr>
            <p:ph type="body" idx="1"/>
          </p:nvPr>
        </p:nvSpPr>
        <p:spPr>
          <a:xfrm>
            <a:off x="923925" y="4408488"/>
            <a:ext cx="5086350" cy="4176712"/>
          </a:xfrm>
          <a:noFill/>
          <a:ln/>
        </p:spPr>
        <p:txBody>
          <a:bodyPr lIns="93648" tIns="46031" rIns="93648" bIns="46031"/>
          <a:lstStyle/>
          <a:p>
            <a:pPr defTabSz="933450"/>
            <a:r>
              <a:rPr lang="en-US" sz="1200" b="0" dirty="0" smtClean="0">
                <a:latin typeface="+mn-lt"/>
              </a:rPr>
              <a:t>Historical Attendance: </a:t>
            </a:r>
          </a:p>
          <a:p>
            <a:pPr defTabSz="933450"/>
            <a:r>
              <a:rPr lang="en-US" sz="1200" b="0" dirty="0" smtClean="0">
                <a:latin typeface="+mn-lt"/>
              </a:rPr>
              <a:t>Number attending the meeting (Initial Budget, Final budget )</a:t>
            </a:r>
          </a:p>
          <a:p>
            <a:pPr defTabSz="933450"/>
            <a:r>
              <a:rPr lang="en-US" sz="1200" b="0" dirty="0" smtClean="0">
                <a:latin typeface="+mn-lt"/>
              </a:rPr>
              <a:t>The numbers in red are a negative (deficit), and the black are a positive (surplus)</a:t>
            </a:r>
          </a:p>
          <a:p>
            <a:pPr defTabSz="933450"/>
            <a:endParaRPr lang="en-US" sz="1200" b="0" dirty="0" smtClean="0">
              <a:latin typeface="+mn-lt"/>
            </a:endParaRPr>
          </a:p>
          <a:p>
            <a:pPr defTabSz="933450"/>
            <a:r>
              <a:rPr lang="en-US" sz="1200" b="0" dirty="0" smtClean="0">
                <a:latin typeface="+mn-lt"/>
              </a:rPr>
              <a:t>2015 January  - Atlanta</a:t>
            </a:r>
            <a:r>
              <a:rPr lang="en-US" sz="1200" b="0" baseline="0" dirty="0" smtClean="0">
                <a:latin typeface="+mn-lt"/>
              </a:rPr>
              <a:t> – 802 Hosted Interim – All 802 Groups attended except .16 and .22 </a:t>
            </a:r>
          </a:p>
          <a:p>
            <a:pPr lvl="1" defTabSz="933450"/>
            <a:r>
              <a:rPr lang="en-US" sz="1200" b="0" baseline="0" dirty="0" smtClean="0">
                <a:latin typeface="+mn-lt"/>
              </a:rPr>
              <a:t>– Net Zero to 802.11.15 Treasury. </a:t>
            </a:r>
          </a:p>
          <a:p>
            <a:pPr lvl="1" defTabSz="933450"/>
            <a:r>
              <a:rPr lang="en-US" sz="1200" b="0" baseline="0" dirty="0" smtClean="0">
                <a:latin typeface="+mn-lt"/>
              </a:rPr>
              <a:t>– Surplus Paid to IEEE 802 = $</a:t>
            </a:r>
            <a:r>
              <a:rPr lang="en-US" dirty="0" smtClean="0"/>
              <a:t>115,196.00</a:t>
            </a:r>
            <a:r>
              <a:rPr lang="en-US" baseline="0" dirty="0" smtClean="0"/>
              <a:t> </a:t>
            </a:r>
          </a:p>
          <a:p>
            <a:pPr lvl="1" defTabSz="933450"/>
            <a:r>
              <a:rPr lang="en-US" baseline="0" dirty="0" smtClean="0"/>
              <a:t>– Surplus of $0.60 left in Wireless account.</a:t>
            </a:r>
          </a:p>
          <a:p>
            <a:pPr lvl="0" defTabSz="933450"/>
            <a:endParaRPr lang="en-US" sz="1200" b="0" baseline="0" dirty="0" smtClean="0">
              <a:latin typeface="+mn-lt"/>
            </a:endParaRPr>
          </a:p>
          <a:p>
            <a:pPr marL="0" marR="0" lvl="0" indent="0" algn="l" defTabSz="933450" rtl="0" eaLnBrk="0" fontAlgn="base" latinLnBrk="0" hangingPunct="0">
              <a:lnSpc>
                <a:spcPct val="100000"/>
              </a:lnSpc>
              <a:spcBef>
                <a:spcPct val="30000"/>
              </a:spcBef>
              <a:spcAft>
                <a:spcPct val="0"/>
              </a:spcAft>
              <a:buClr>
                <a:srgbClr val="000000"/>
              </a:buClr>
              <a:buSzPct val="100000"/>
              <a:buFont typeface="Times New Roman" pitchFamily="18" charset="0"/>
              <a:buNone/>
              <a:tabLst/>
              <a:defRPr/>
            </a:pPr>
            <a:r>
              <a:rPr lang="en-US" sz="1200" b="0" kern="1200" dirty="0" smtClean="0">
                <a:solidFill>
                  <a:srgbClr val="000000"/>
                </a:solidFill>
                <a:latin typeface="Times New Roman" pitchFamily="16" charset="0"/>
                <a:ea typeface="+mn-ea"/>
                <a:cs typeface="+mn-cs"/>
              </a:rPr>
              <a:t>2016 January  - Atlanta</a:t>
            </a:r>
            <a:r>
              <a:rPr lang="en-US" sz="1200" b="0" kern="1200" baseline="0" dirty="0" smtClean="0">
                <a:solidFill>
                  <a:srgbClr val="000000"/>
                </a:solidFill>
                <a:latin typeface="Times New Roman" pitchFamily="16" charset="0"/>
                <a:ea typeface="+mn-ea"/>
                <a:cs typeface="+mn-cs"/>
              </a:rPr>
              <a:t> – 802 Hosted Interim – All 802 Groups expected to attend</a:t>
            </a:r>
          </a:p>
          <a:p>
            <a:pPr lvl="0" defTabSz="933450"/>
            <a:endParaRPr lang="en-US" sz="1200" b="0" dirty="0" smtClean="0">
              <a:latin typeface="+mn-lt"/>
            </a:endParaRPr>
          </a:p>
        </p:txBody>
      </p:sp>
    </p:spTree>
    <p:extLst>
      <p:ext uri="{BB962C8B-B14F-4D97-AF65-F5344CB8AC3E}">
        <p14:creationId xmlns:p14="http://schemas.microsoft.com/office/powerpoint/2010/main" val="6013144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Rectangle 3"/>
          <p:cNvSpPr>
            <a:spLocks noGrp="1" noChangeArrowheads="1"/>
          </p:cNvSpPr>
          <p:nvPr>
            <p:ph type="dt" idx="10"/>
          </p:nvPr>
        </p:nvSpPr>
        <p:spPr>
          <a:ln/>
        </p:spPr>
        <p:txBody>
          <a:bodyPr/>
          <a:lstStyle>
            <a:lvl1pPr>
              <a:defRPr/>
            </a:lvl1pPr>
          </a:lstStyle>
          <a:p>
            <a:pPr>
              <a:defRPr/>
            </a:pPr>
            <a:r>
              <a:rPr lang="en-US" smtClean="0">
                <a:latin typeface="Times New Roman" pitchFamily="18" charset="0"/>
                <a:ea typeface="Arial Unicode MS" pitchFamily="34" charset="-128"/>
                <a:cs typeface="Arial Unicode MS" pitchFamily="34" charset="-128"/>
              </a:rPr>
              <a:t>January 2016</a:t>
            </a:r>
            <a:endParaRPr lang="en-GB" dirty="0"/>
          </a:p>
        </p:txBody>
      </p:sp>
      <p:sp>
        <p:nvSpPr>
          <p:cNvPr id="5" name="Rectangle 4"/>
          <p:cNvSpPr>
            <a:spLocks noGrp="1" noChangeArrowheads="1"/>
          </p:cNvSpPr>
          <p:nvPr>
            <p:ph type="ftr" idx="11"/>
          </p:nvPr>
        </p:nvSpPr>
        <p:spPr>
          <a:ln/>
        </p:spPr>
        <p:txBody>
          <a:bodyPr/>
          <a:lstStyle>
            <a:lvl1pPr>
              <a:defRPr/>
            </a:lvl1pPr>
          </a:lstStyle>
          <a:p>
            <a:pPr>
              <a:defRPr/>
            </a:pPr>
            <a:r>
              <a:rPr lang="en-GB" smtClean="0"/>
              <a:t>Jon Rosdahl, Qualcomm </a:t>
            </a:r>
            <a:endParaRPr lang="en-GB" dirty="0"/>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7B89D2F3-3A0B-4B22-AD26-703531DFDA8E}" type="slidenum">
              <a:rPr lang="en-GB"/>
              <a:pPr>
                <a:defRPr/>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GB"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3"/>
          <p:cNvSpPr>
            <a:spLocks noGrp="1" noChangeArrowheads="1"/>
          </p:cNvSpPr>
          <p:nvPr>
            <p:ph type="dt" idx="10"/>
          </p:nvPr>
        </p:nvSpPr>
        <p:spPr>
          <a:ln/>
        </p:spPr>
        <p:txBody>
          <a:bodyPr/>
          <a:lstStyle>
            <a:lvl1pPr>
              <a:defRPr/>
            </a:lvl1pPr>
          </a:lstStyle>
          <a:p>
            <a:pPr>
              <a:defRPr/>
            </a:pPr>
            <a:r>
              <a:rPr lang="en-US" smtClean="0">
                <a:latin typeface="Times New Roman" pitchFamily="18" charset="0"/>
                <a:ea typeface="Arial Unicode MS" pitchFamily="34" charset="-128"/>
                <a:cs typeface="Arial Unicode MS" pitchFamily="34" charset="-128"/>
              </a:rPr>
              <a:t>January 2016</a:t>
            </a:r>
            <a:endParaRPr lang="en-GB" dirty="0"/>
          </a:p>
        </p:txBody>
      </p:sp>
      <p:sp>
        <p:nvSpPr>
          <p:cNvPr id="5" name="Rectangle 4"/>
          <p:cNvSpPr>
            <a:spLocks noGrp="1" noChangeArrowheads="1"/>
          </p:cNvSpPr>
          <p:nvPr>
            <p:ph type="ftr" idx="11"/>
          </p:nvPr>
        </p:nvSpPr>
        <p:spPr>
          <a:xfrm>
            <a:off x="7315200" y="6475413"/>
            <a:ext cx="1227138" cy="153987"/>
          </a:xfrm>
          <a:ln/>
        </p:spPr>
        <p:txBody>
          <a:bodyPr/>
          <a:lstStyle>
            <a:lvl1pPr>
              <a:defRPr/>
            </a:lvl1pPr>
          </a:lstStyle>
          <a:p>
            <a:pPr>
              <a:defRPr/>
            </a:pPr>
            <a:r>
              <a:rPr lang="en-GB" smtClean="0"/>
              <a:t>Jon Rosdahl, Qualcomm </a:t>
            </a:r>
            <a:endParaRPr lang="en-GB" dirty="0"/>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E6969283-78ED-4F71-B854-48055E18A2DC}" type="slidenum">
              <a:rPr lang="en-GB"/>
              <a:pPr>
                <a:defRPr/>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3"/>
          <p:cNvSpPr>
            <a:spLocks noGrp="1" noChangeArrowheads="1"/>
          </p:cNvSpPr>
          <p:nvPr>
            <p:ph type="dt" idx="10"/>
          </p:nvPr>
        </p:nvSpPr>
        <p:spPr>
          <a:ln/>
        </p:spPr>
        <p:txBody>
          <a:bodyPr/>
          <a:lstStyle>
            <a:lvl1pPr>
              <a:defRPr/>
            </a:lvl1pPr>
          </a:lstStyle>
          <a:p>
            <a:pPr>
              <a:defRPr/>
            </a:pPr>
            <a:r>
              <a:rPr lang="en-US" smtClean="0">
                <a:latin typeface="Times New Roman" pitchFamily="18" charset="0"/>
                <a:ea typeface="Arial Unicode MS" pitchFamily="34" charset="-128"/>
                <a:cs typeface="Arial Unicode MS" pitchFamily="34" charset="-128"/>
              </a:rPr>
              <a:t>January 2016</a:t>
            </a:r>
            <a:endParaRPr lang="en-GB" dirty="0"/>
          </a:p>
        </p:txBody>
      </p:sp>
      <p:sp>
        <p:nvSpPr>
          <p:cNvPr id="5" name="Rectangle 4"/>
          <p:cNvSpPr>
            <a:spLocks noGrp="1" noChangeArrowheads="1"/>
          </p:cNvSpPr>
          <p:nvPr>
            <p:ph type="ftr" idx="11"/>
          </p:nvPr>
        </p:nvSpPr>
        <p:spPr>
          <a:ln/>
        </p:spPr>
        <p:txBody>
          <a:bodyPr/>
          <a:lstStyle>
            <a:lvl1pPr>
              <a:defRPr/>
            </a:lvl1pPr>
          </a:lstStyle>
          <a:p>
            <a:pPr>
              <a:defRPr/>
            </a:pPr>
            <a:r>
              <a:rPr lang="en-GB" smtClean="0"/>
              <a:t>Jon Rosdahl, Qualcomm </a:t>
            </a:r>
            <a:endParaRPr lang="en-GB" dirty="0"/>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2FC89608-6A20-477C-A981-705C17D7D065}" type="slidenum">
              <a:rPr lang="en-GB"/>
              <a:pPr>
                <a:defRPr/>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3"/>
          <p:cNvSpPr>
            <a:spLocks noGrp="1" noChangeArrowheads="1"/>
          </p:cNvSpPr>
          <p:nvPr>
            <p:ph type="dt" idx="10"/>
          </p:nvPr>
        </p:nvSpPr>
        <p:spPr>
          <a:ln/>
        </p:spPr>
        <p:txBody>
          <a:bodyPr/>
          <a:lstStyle>
            <a:lvl1pPr>
              <a:defRPr/>
            </a:lvl1pPr>
          </a:lstStyle>
          <a:p>
            <a:pPr>
              <a:defRPr/>
            </a:pPr>
            <a:r>
              <a:rPr lang="en-US" smtClean="0">
                <a:latin typeface="Times New Roman" pitchFamily="18" charset="0"/>
                <a:ea typeface="Arial Unicode MS" pitchFamily="34" charset="-128"/>
                <a:cs typeface="Arial Unicode MS" pitchFamily="34" charset="-128"/>
              </a:rPr>
              <a:t>January 2016</a:t>
            </a:r>
            <a:endParaRPr lang="en-GB" dirty="0"/>
          </a:p>
        </p:txBody>
      </p:sp>
      <p:sp>
        <p:nvSpPr>
          <p:cNvPr id="6" name="Rectangle 4"/>
          <p:cNvSpPr>
            <a:spLocks noGrp="1" noChangeArrowheads="1"/>
          </p:cNvSpPr>
          <p:nvPr>
            <p:ph type="ftr" idx="11"/>
          </p:nvPr>
        </p:nvSpPr>
        <p:spPr>
          <a:ln/>
        </p:spPr>
        <p:txBody>
          <a:bodyPr/>
          <a:lstStyle>
            <a:lvl1pPr>
              <a:defRPr/>
            </a:lvl1pPr>
          </a:lstStyle>
          <a:p>
            <a:pPr>
              <a:defRPr/>
            </a:pPr>
            <a:r>
              <a:rPr lang="en-GB" smtClean="0"/>
              <a:t>Jon Rosdahl, Qualcomm </a:t>
            </a:r>
            <a:endParaRPr lang="en-GB" dirty="0"/>
          </a:p>
        </p:txBody>
      </p:sp>
      <p:sp>
        <p:nvSpPr>
          <p:cNvPr id="7" name="Rectangle 5"/>
          <p:cNvSpPr>
            <a:spLocks noGrp="1" noChangeArrowheads="1"/>
          </p:cNvSpPr>
          <p:nvPr>
            <p:ph type="sldNum" idx="12"/>
          </p:nvPr>
        </p:nvSpPr>
        <p:spPr>
          <a:ln/>
        </p:spPr>
        <p:txBody>
          <a:bodyPr/>
          <a:lstStyle>
            <a:lvl1pPr>
              <a:defRPr/>
            </a:lvl1pPr>
          </a:lstStyle>
          <a:p>
            <a:pPr>
              <a:defRPr/>
            </a:pPr>
            <a:r>
              <a:rPr lang="en-GB"/>
              <a:t>Slide </a:t>
            </a:r>
            <a:fld id="{596D0F4C-4EDF-4701-BCA4-6112044C65B5}" type="slidenum">
              <a:rPr lang="en-GB"/>
              <a:pPr>
                <a:defRPr/>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808038"/>
          </a:xfrm>
        </p:spPr>
        <p:txBody>
          <a:bodyPr/>
          <a:lstStyle>
            <a:lvl1pPr>
              <a:defRPr/>
            </a:lvl1pPr>
          </a:lstStyle>
          <a:p>
            <a:r>
              <a:rPr lang="en-US" dirty="0" smtClean="0"/>
              <a:t>Click to edit Master title style</a:t>
            </a:r>
            <a:endParaRPr lang="en-GB" dirty="0"/>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buFont typeface="Times New Roman" pitchFamily="18" charset="0"/>
              <a:buNone/>
              <a:tabLst/>
              <a:defRPr>
                <a:latin typeface="Times New Roman" pitchFamily="18" charset="0"/>
                <a:ea typeface="Arial Unicode MS" pitchFamily="34" charset="-128"/>
                <a:cs typeface="Arial Unicode MS" pitchFamily="34" charset="-128"/>
              </a:defRPr>
            </a:lvl1pPr>
          </a:lstStyle>
          <a:p>
            <a:pPr>
              <a:defRPr/>
            </a:pPr>
            <a:r>
              <a:rPr lang="en-US" smtClean="0"/>
              <a:t>January 2016</a:t>
            </a:r>
            <a:endParaRPr lang="en-GB" dirty="0"/>
          </a:p>
        </p:txBody>
      </p:sp>
      <p:sp>
        <p:nvSpPr>
          <p:cNvPr id="8" name="Footer Placeholder 7"/>
          <p:cNvSpPr>
            <a:spLocks noGrp="1"/>
          </p:cNvSpPr>
          <p:nvPr>
            <p:ph type="ftr" idx="11"/>
          </p:nvPr>
        </p:nvSpPr>
        <p:spPr>
          <a:xfrm>
            <a:off x="5643563" y="6475413"/>
            <a:ext cx="2898775" cy="180975"/>
          </a:xfrm>
        </p:spPr>
        <p:txBody>
          <a:bodyPr/>
          <a:lstStyle>
            <a:lvl1pPr>
              <a:defRPr/>
            </a:lvl1pPr>
          </a:lstStyle>
          <a:p>
            <a:pPr>
              <a:defRPr/>
            </a:pPr>
            <a:r>
              <a:rPr lang="en-GB" smtClean="0"/>
              <a:t>Jon Rosdahl, Qualcomm </a:t>
            </a:r>
            <a:endParaRPr lang="en-GB" dirty="0"/>
          </a:p>
        </p:txBody>
      </p:sp>
      <p:sp>
        <p:nvSpPr>
          <p:cNvPr id="9" name="Slide Number Placeholder 8"/>
          <p:cNvSpPr>
            <a:spLocks noGrp="1"/>
          </p:cNvSpPr>
          <p:nvPr>
            <p:ph type="sldNum" idx="12"/>
          </p:nvPr>
        </p:nvSpPr>
        <p:spPr/>
        <p:txBody>
          <a:bodyPr/>
          <a:lstStyle>
            <a:lvl1pPr>
              <a:defRPr/>
            </a:lvl1pPr>
          </a:lstStyle>
          <a:p>
            <a:pPr>
              <a:defRPr/>
            </a:pPr>
            <a:r>
              <a:rPr lang="en-GB"/>
              <a:t>Slide </a:t>
            </a:r>
            <a:fld id="{6B5ED4C8-2B62-4991-947A-61F0AFF81ACB}" type="slidenum">
              <a:rPr lang="en-GB"/>
              <a:pPr>
                <a:defRPr/>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3"/>
          <p:cNvSpPr>
            <a:spLocks noGrp="1" noChangeArrowheads="1"/>
          </p:cNvSpPr>
          <p:nvPr>
            <p:ph type="dt" idx="10"/>
          </p:nvPr>
        </p:nvSpPr>
        <p:spPr>
          <a:ln/>
        </p:spPr>
        <p:txBody>
          <a:bodyPr/>
          <a:lstStyle>
            <a:lvl1pPr>
              <a:defRPr/>
            </a:lvl1pPr>
          </a:lstStyle>
          <a:p>
            <a:pPr>
              <a:defRPr/>
            </a:pPr>
            <a:r>
              <a:rPr lang="en-US" smtClean="0"/>
              <a:t>January 2016</a:t>
            </a:r>
            <a:endParaRPr lang="en-GB" dirty="0"/>
          </a:p>
        </p:txBody>
      </p:sp>
      <p:sp>
        <p:nvSpPr>
          <p:cNvPr id="4" name="Rectangle 4"/>
          <p:cNvSpPr>
            <a:spLocks noGrp="1" noChangeArrowheads="1"/>
          </p:cNvSpPr>
          <p:nvPr>
            <p:ph type="ftr" idx="11"/>
          </p:nvPr>
        </p:nvSpPr>
        <p:spPr>
          <a:ln/>
        </p:spPr>
        <p:txBody>
          <a:bodyPr/>
          <a:lstStyle>
            <a:lvl1pPr>
              <a:defRPr/>
            </a:lvl1pPr>
          </a:lstStyle>
          <a:p>
            <a:pPr>
              <a:defRPr/>
            </a:pPr>
            <a:r>
              <a:rPr lang="en-GB" smtClean="0"/>
              <a:t>Jon Rosdahl, Qualcomm </a:t>
            </a:r>
            <a:endParaRPr lang="en-GB" dirty="0"/>
          </a:p>
        </p:txBody>
      </p:sp>
      <p:sp>
        <p:nvSpPr>
          <p:cNvPr id="5" name="Rectangle 5"/>
          <p:cNvSpPr>
            <a:spLocks noGrp="1" noChangeArrowheads="1"/>
          </p:cNvSpPr>
          <p:nvPr>
            <p:ph type="sldNum" idx="12"/>
          </p:nvPr>
        </p:nvSpPr>
        <p:spPr>
          <a:ln/>
        </p:spPr>
        <p:txBody>
          <a:bodyPr/>
          <a:lstStyle>
            <a:lvl1pPr>
              <a:defRPr/>
            </a:lvl1pPr>
          </a:lstStyle>
          <a:p>
            <a:pPr>
              <a:defRPr/>
            </a:pPr>
            <a:r>
              <a:rPr lang="en-GB"/>
              <a:t>Slide </a:t>
            </a:r>
            <a:fld id="{A6C5482A-260B-4E4B-AC84-D73403BB5CB9}" type="slidenum">
              <a:rPr lang="en-GB"/>
              <a:pPr>
                <a:defRPr/>
              </a:pPr>
              <a:t>‹#›</a:t>
            </a:fld>
            <a:endParaRPr lang="en-GB"/>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3"/>
          <p:cNvSpPr>
            <a:spLocks noGrp="1" noChangeArrowheads="1"/>
          </p:cNvSpPr>
          <p:nvPr>
            <p:ph type="dt" idx="10"/>
          </p:nvPr>
        </p:nvSpPr>
        <p:spPr>
          <a:ln/>
        </p:spPr>
        <p:txBody>
          <a:bodyPr/>
          <a:lstStyle>
            <a:lvl1pPr>
              <a:defRPr/>
            </a:lvl1pPr>
          </a:lstStyle>
          <a:p>
            <a:pPr>
              <a:defRPr/>
            </a:pPr>
            <a:r>
              <a:rPr lang="en-US" smtClean="0"/>
              <a:t>January 2016</a:t>
            </a:r>
            <a:endParaRPr lang="en-GB" dirty="0"/>
          </a:p>
        </p:txBody>
      </p:sp>
      <p:sp>
        <p:nvSpPr>
          <p:cNvPr id="3" name="Rectangle 4"/>
          <p:cNvSpPr>
            <a:spLocks noGrp="1" noChangeArrowheads="1"/>
          </p:cNvSpPr>
          <p:nvPr>
            <p:ph type="ftr" idx="11"/>
          </p:nvPr>
        </p:nvSpPr>
        <p:spPr>
          <a:ln/>
        </p:spPr>
        <p:txBody>
          <a:bodyPr/>
          <a:lstStyle>
            <a:lvl1pPr>
              <a:defRPr/>
            </a:lvl1pPr>
          </a:lstStyle>
          <a:p>
            <a:pPr>
              <a:defRPr/>
            </a:pPr>
            <a:r>
              <a:rPr lang="en-GB" smtClean="0"/>
              <a:t>Jon Rosdahl, Qualcomm </a:t>
            </a:r>
            <a:endParaRPr lang="en-GB" dirty="0"/>
          </a:p>
        </p:txBody>
      </p:sp>
      <p:sp>
        <p:nvSpPr>
          <p:cNvPr id="4" name="Rectangle 5"/>
          <p:cNvSpPr>
            <a:spLocks noGrp="1" noChangeArrowheads="1"/>
          </p:cNvSpPr>
          <p:nvPr>
            <p:ph type="sldNum" idx="12"/>
          </p:nvPr>
        </p:nvSpPr>
        <p:spPr>
          <a:ln/>
        </p:spPr>
        <p:txBody>
          <a:bodyPr/>
          <a:lstStyle>
            <a:lvl1pPr>
              <a:defRPr/>
            </a:lvl1pPr>
          </a:lstStyle>
          <a:p>
            <a:pPr>
              <a:defRPr/>
            </a:pPr>
            <a:r>
              <a:rPr lang="en-GB"/>
              <a:t>Slide </a:t>
            </a:r>
            <a:fld id="{189D7BFD-E160-402F-BBC8-B5B701941DD4}" type="slidenum">
              <a:rPr lang="en-GB"/>
              <a:pPr>
                <a:defRPr/>
              </a:pPr>
              <a:t>‹#›</a:t>
            </a:fld>
            <a:endParaRPr lang="en-GB"/>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3"/>
          <p:cNvSpPr>
            <a:spLocks noGrp="1" noChangeArrowheads="1"/>
          </p:cNvSpPr>
          <p:nvPr>
            <p:ph type="dt" idx="10"/>
          </p:nvPr>
        </p:nvSpPr>
        <p:spPr>
          <a:ln/>
        </p:spPr>
        <p:txBody>
          <a:bodyPr/>
          <a:lstStyle>
            <a:lvl1pPr>
              <a:defRPr/>
            </a:lvl1pPr>
          </a:lstStyle>
          <a:p>
            <a:pPr>
              <a:defRPr/>
            </a:pPr>
            <a:r>
              <a:rPr lang="en-US" smtClean="0"/>
              <a:t>January 2016</a:t>
            </a:r>
            <a:endParaRPr lang="en-GB" dirty="0"/>
          </a:p>
        </p:txBody>
      </p:sp>
      <p:sp>
        <p:nvSpPr>
          <p:cNvPr id="5" name="Rectangle 4"/>
          <p:cNvSpPr>
            <a:spLocks noGrp="1" noChangeArrowheads="1"/>
          </p:cNvSpPr>
          <p:nvPr>
            <p:ph type="ftr" idx="11"/>
          </p:nvPr>
        </p:nvSpPr>
        <p:spPr>
          <a:ln/>
        </p:spPr>
        <p:txBody>
          <a:bodyPr/>
          <a:lstStyle>
            <a:lvl1pPr>
              <a:defRPr/>
            </a:lvl1pPr>
          </a:lstStyle>
          <a:p>
            <a:pPr>
              <a:defRPr/>
            </a:pPr>
            <a:r>
              <a:rPr lang="en-GB" smtClean="0"/>
              <a:t>Jon Rosdahl, Qualcomm </a:t>
            </a:r>
            <a:endParaRPr lang="en-GB" dirty="0"/>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06AC922A-D50D-4784-BDB0-95BF1D680974}" type="slidenum">
              <a:rPr lang="en-GB"/>
              <a:pPr>
                <a:defRPr/>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3"/>
          <p:cNvSpPr>
            <a:spLocks noGrp="1" noChangeArrowheads="1"/>
          </p:cNvSpPr>
          <p:nvPr>
            <p:ph type="dt" idx="10"/>
          </p:nvPr>
        </p:nvSpPr>
        <p:spPr>
          <a:ln/>
        </p:spPr>
        <p:txBody>
          <a:bodyPr/>
          <a:lstStyle>
            <a:lvl1pPr>
              <a:defRPr/>
            </a:lvl1pPr>
          </a:lstStyle>
          <a:p>
            <a:pPr>
              <a:defRPr/>
            </a:pPr>
            <a:r>
              <a:rPr lang="en-US" smtClean="0"/>
              <a:t>January 2016</a:t>
            </a:r>
            <a:endParaRPr lang="en-GB" dirty="0"/>
          </a:p>
        </p:txBody>
      </p:sp>
      <p:sp>
        <p:nvSpPr>
          <p:cNvPr id="5" name="Rectangle 4"/>
          <p:cNvSpPr>
            <a:spLocks noGrp="1" noChangeArrowheads="1"/>
          </p:cNvSpPr>
          <p:nvPr>
            <p:ph type="ftr" idx="11"/>
          </p:nvPr>
        </p:nvSpPr>
        <p:spPr>
          <a:ln/>
        </p:spPr>
        <p:txBody>
          <a:bodyPr/>
          <a:lstStyle>
            <a:lvl1pPr>
              <a:defRPr/>
            </a:lvl1pPr>
          </a:lstStyle>
          <a:p>
            <a:pPr>
              <a:defRPr/>
            </a:pPr>
            <a:r>
              <a:rPr lang="en-GB" smtClean="0"/>
              <a:t>Jon Rosdahl, Qualcomm </a:t>
            </a:r>
            <a:endParaRPr lang="en-GB" dirty="0"/>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F2CCFC3D-D547-4F7B-B83F-14FDE279E972}" type="slidenum">
              <a:rPr lang="en-GB"/>
              <a:pPr>
                <a:defRPr/>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50" name="Rectangle 1"/>
          <p:cNvSpPr>
            <a:spLocks noGrp="1" noChangeArrowheads="1"/>
          </p:cNvSpPr>
          <p:nvPr>
            <p:ph type="title"/>
          </p:nvPr>
        </p:nvSpPr>
        <p:spPr bwMode="auto">
          <a:xfrm>
            <a:off x="685800" y="685800"/>
            <a:ext cx="7770813" cy="1065213"/>
          </a:xfrm>
          <a:prstGeom prst="rect">
            <a:avLst/>
          </a:prstGeom>
          <a:noFill/>
          <a:ln w="9525">
            <a:noFill/>
            <a:round/>
            <a:headEnd/>
            <a:tailEnd/>
          </a:ln>
        </p:spPr>
        <p:txBody>
          <a:bodyPr vert="horz" wrap="square" lIns="92160" tIns="46080" rIns="92160" bIns="46080" numCol="1" anchor="ctr" anchorCtr="0" compatLnSpc="1">
            <a:prstTxWarp prst="textNoShape">
              <a:avLst/>
            </a:prstTxWarp>
          </a:bodyPr>
          <a:lstStyle/>
          <a:p>
            <a:pPr lvl="0"/>
            <a:r>
              <a:rPr lang="en-GB" dirty="0" smtClean="0"/>
              <a:t>Click to edit the title text format</a:t>
            </a:r>
          </a:p>
        </p:txBody>
      </p:sp>
      <p:sp>
        <p:nvSpPr>
          <p:cNvPr id="2051" name="Rectangle 2"/>
          <p:cNvSpPr>
            <a:spLocks noGrp="1" noChangeArrowheads="1"/>
          </p:cNvSpPr>
          <p:nvPr>
            <p:ph type="body" idx="1"/>
          </p:nvPr>
        </p:nvSpPr>
        <p:spPr bwMode="auto">
          <a:xfrm>
            <a:off x="685800" y="1981200"/>
            <a:ext cx="7770813" cy="4113213"/>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3" y="333375"/>
            <a:ext cx="1874837"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latin typeface="Times New Roman" pitchFamily="16" charset="0"/>
                <a:ea typeface="MS Gothic" charset="-128"/>
                <a:cs typeface="Arial Unicode MS" charset="0"/>
              </a:defRPr>
            </a:lvl1pPr>
          </a:lstStyle>
          <a:p>
            <a:pPr>
              <a:defRPr/>
            </a:pPr>
            <a:r>
              <a:rPr lang="en-US" smtClean="0"/>
              <a:t>January 2016</a:t>
            </a:r>
            <a:endParaRPr lang="en-GB" dirty="0"/>
          </a:p>
        </p:txBody>
      </p:sp>
      <p:sp>
        <p:nvSpPr>
          <p:cNvPr id="1028" name="Rectangle 4"/>
          <p:cNvSpPr>
            <a:spLocks noGrp="1" noChangeArrowheads="1"/>
          </p:cNvSpPr>
          <p:nvPr>
            <p:ph type="ftr"/>
          </p:nvPr>
        </p:nvSpPr>
        <p:spPr bwMode="auto">
          <a:xfrm>
            <a:off x="6553200" y="6475413"/>
            <a:ext cx="1989138" cy="18415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8" charset="0"/>
              <a:buNone/>
              <a:defRPr sz="1200">
                <a:solidFill>
                  <a:srgbClr val="000000"/>
                </a:solidFill>
                <a:ea typeface="Arial Unicode MS" pitchFamily="34" charset="-128"/>
                <a:cs typeface="Arial Unicode MS" pitchFamily="34" charset="-128"/>
              </a:defRPr>
            </a:lvl1pPr>
          </a:lstStyle>
          <a:p>
            <a:pPr>
              <a:defRPr/>
            </a:pPr>
            <a:r>
              <a:rPr lang="en-GB" dirty="0" smtClean="0"/>
              <a:t>Jon Rosdahl, </a:t>
            </a:r>
            <a:r>
              <a:rPr lang="en-GB" dirty="0" smtClean="0"/>
              <a:t>Qualcomm </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ea typeface="MS Gothic" charset="-128"/>
                <a:cs typeface="Arial Unicode MS" charset="0"/>
              </a:defRPr>
            </a:lvl1pPr>
          </a:lstStyle>
          <a:p>
            <a:pPr>
              <a:defRPr/>
            </a:pPr>
            <a:r>
              <a:rPr lang="en-GB"/>
              <a:t>Slide </a:t>
            </a:r>
            <a:fld id="{53EBAA78-AC7B-4AAE-80E5-F5D910A6B4BE}" type="slidenum">
              <a:rPr lang="en-GB"/>
              <a:pPr>
                <a:defRPr/>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cs typeface="+mn-cs"/>
            </a:endParaRPr>
          </a:p>
        </p:txBody>
      </p:sp>
      <p:sp>
        <p:nvSpPr>
          <p:cNvPr id="1031" name="Rectangle 7"/>
          <p:cNvSpPr>
            <a:spLocks noChangeArrowheads="1"/>
          </p:cNvSpPr>
          <p:nvPr/>
        </p:nvSpPr>
        <p:spPr bwMode="auto">
          <a:xfrm>
            <a:off x="684213" y="6475413"/>
            <a:ext cx="420687" cy="184150"/>
          </a:xfrm>
          <a:prstGeom prst="rect">
            <a:avLst/>
          </a:prstGeom>
          <a:noFill/>
          <a:ln w="9525">
            <a:noFill/>
            <a:round/>
            <a:headEnd/>
            <a:tailEnd/>
          </a:ln>
          <a:effectLst/>
        </p:spPr>
        <p:txBody>
          <a:bodyPr wrap="none" lIns="0" tIns="0" rIns="0" bIns="0">
            <a:spAutoFit/>
          </a:bodyPr>
          <a:lstStyle/>
          <a:p>
            <a: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1200" dirty="0">
                <a:solidFill>
                  <a:srgbClr val="000000"/>
                </a:solidFill>
                <a:latin typeface="Times New Roman" pitchFamily="16" charset="0"/>
                <a:ea typeface="MS Gothic" charset="-128"/>
                <a:cs typeface="+mn-cs"/>
              </a:rPr>
              <a:t>Report</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cs typeface="+mn-cs"/>
            </a:endParaRPr>
          </a:p>
        </p:txBody>
      </p:sp>
      <p:sp>
        <p:nvSpPr>
          <p:cNvPr id="10" name="Date Placeholder 3"/>
          <p:cNvSpPr txBox="1">
            <a:spLocks/>
          </p:cNvSpPr>
          <p:nvPr/>
        </p:nvSpPr>
        <p:spPr bwMode="auto">
          <a:xfrm>
            <a:off x="3581400" y="357188"/>
            <a:ext cx="4872038" cy="273050"/>
          </a:xfrm>
          <a:prstGeom prst="rect">
            <a:avLst/>
          </a:prstGeom>
          <a:noFill/>
          <a:ln w="9525">
            <a:noFill/>
            <a:round/>
            <a:headEnd/>
            <a:tailEnd/>
          </a:ln>
          <a:effectLst/>
        </p:spPr>
        <p:txBody>
          <a:bodyPr lIns="0" tIns="0" rIns="0" bIns="0" anchor="b"/>
          <a:lstStyle>
            <a:lvl1pPr>
              <a:defRPr/>
            </a:lvl1pPr>
          </a:lstStyle>
          <a:p>
            <a:pPr algn="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1800" b="1" dirty="0" smtClean="0">
                <a:solidFill>
                  <a:schemeClr val="tx1"/>
                </a:solidFill>
                <a:latin typeface="Times New Roman" pitchFamily="16" charset="0"/>
                <a:ea typeface="MS Gothic" charset="-128"/>
                <a:cs typeface="Arial Unicode MS" charset="0"/>
              </a:rPr>
              <a:t>doc.: IEEE </a:t>
            </a:r>
            <a:r>
              <a:rPr lang="en-GB" sz="1800" b="1" dirty="0" smtClean="0">
                <a:solidFill>
                  <a:schemeClr val="tx1"/>
                </a:solidFill>
                <a:latin typeface="Times New Roman" pitchFamily="16" charset="0"/>
                <a:ea typeface="MS Gothic" charset="-128"/>
                <a:cs typeface="Arial Unicode MS" charset="0"/>
              </a:rPr>
              <a:t>802.</a:t>
            </a:r>
            <a:r>
              <a:rPr lang="en-US" sz="1800" b="1" dirty="0" smtClean="0">
                <a:solidFill>
                  <a:schemeClr val="tx1"/>
                </a:solidFill>
                <a:effectLst/>
                <a:latin typeface="Times New Roman" pitchFamily="18" charset="0"/>
                <a:ea typeface="MS Gothic"/>
                <a:cs typeface="Arial Unicode MS" charset="0"/>
              </a:rPr>
              <a:t>15/0046</a:t>
            </a:r>
            <a:r>
              <a:rPr lang="en-US" sz="1800" b="1" dirty="0" smtClean="0">
                <a:solidFill>
                  <a:schemeClr val="tx1"/>
                </a:solidFill>
                <a:effectLst/>
              </a:rPr>
              <a:t>r0</a:t>
            </a:r>
            <a:endParaRPr lang="en-GB" sz="1800" b="1" dirty="0" smtClean="0">
              <a:solidFill>
                <a:schemeClr val="tx1"/>
              </a:solidFill>
              <a:latin typeface="Times New Roman" pitchFamily="16" charset="0"/>
              <a:ea typeface="MS Gothic" charset="-128"/>
              <a:cs typeface="Arial Unicode MS" charset="0"/>
            </a:endParaRPr>
          </a:p>
        </p:txBody>
      </p:sp>
      <p:sp>
        <p:nvSpPr>
          <p:cNvPr id="11" name="Footer Placeholder 1"/>
          <p:cNvSpPr txBox="1">
            <a:spLocks noGrp="1"/>
          </p:cNvSpPr>
          <p:nvPr userDrawn="1"/>
        </p:nvSpPr>
        <p:spPr bwMode="auto">
          <a:xfrm>
            <a:off x="5181600" y="6496669"/>
            <a:ext cx="1143000" cy="184150"/>
          </a:xfrm>
          <a:prstGeom prst="rect">
            <a:avLst/>
          </a:prstGeom>
          <a:noFill/>
          <a:ln w="9525">
            <a:noFill/>
            <a:miter lim="800000"/>
            <a:headEnd/>
            <a:tailEnd/>
          </a:ln>
        </p:spPr>
        <p:txBody>
          <a:bodyPr lIns="0" tIns="0" rIns="0" bIns="0">
            <a:spAutoFit/>
          </a:bodyPr>
          <a:lstStyle/>
          <a:p>
            <a:pPr algn="r" defTabSz="914400" eaLnBrk="0" hangingPunct="0"/>
            <a:r>
              <a:rPr lang="en-US" sz="1200" dirty="0">
                <a:solidFill>
                  <a:srgbClr val="000000"/>
                </a:solidFill>
                <a:ea typeface="MS PGothic" pitchFamily="34" charset="-128"/>
              </a:rPr>
              <a:t>Ben Rolfe </a:t>
            </a:r>
            <a:r>
              <a:rPr lang="en-US" sz="1200" dirty="0" smtClean="0">
                <a:solidFill>
                  <a:srgbClr val="000000"/>
                </a:solidFill>
                <a:ea typeface="MS PGothic" pitchFamily="34" charset="-128"/>
              </a:rPr>
              <a:t>, BCA</a:t>
            </a:r>
            <a:endParaRPr lang="en-US" sz="1200" dirty="0">
              <a:solidFill>
                <a:schemeClr val="tx2"/>
              </a:solidFill>
              <a:ea typeface="MS PGothic" pitchFamily="34" charset="-128"/>
            </a:endParaRPr>
          </a:p>
        </p:txBody>
      </p:sp>
    </p:spTree>
  </p:cSld>
  <p:clrMap bg1="lt1" tx1="dk1" bg2="lt2" tx2="dk2" accent1="accent1" accent2="accent2" accent3="accent3" accent4="accent4" accent5="accent5" accent6="accent6" hlink="hlink" folHlink="folHlink"/>
  <p:sldLayoutIdLst>
    <p:sldLayoutId id="2147483701" r:id="rId1"/>
    <p:sldLayoutId id="2147483702" r:id="rId2"/>
    <p:sldLayoutId id="2147483703" r:id="rId3"/>
    <p:sldLayoutId id="2147483704" r:id="rId4"/>
    <p:sldLayoutId id="2147483709" r:id="rId5"/>
    <p:sldLayoutId id="2147483705" r:id="rId6"/>
    <p:sldLayoutId id="2147483706" r:id="rId7"/>
    <p:sldLayoutId id="2147483707" r:id="rId8"/>
    <p:sldLayoutId id="2147483708" r:id="rId9"/>
  </p:sldLayoutIdLst>
  <p:timing>
    <p:tnLst>
      <p:par>
        <p:cTn id="1" dur="indefinite" restart="never" nodeType="tmRoot"/>
      </p:par>
    </p:tnLst>
  </p:timing>
  <p:hf hdr="0"/>
  <p:txStyles>
    <p:titleStyle>
      <a:lvl1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mj-lt"/>
          <a:ea typeface="+mj-ea"/>
          <a:cs typeface="MS Gothic"/>
        </a:defRPr>
      </a:lvl1pPr>
      <a:lvl2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2pPr>
      <a:lvl3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3pPr>
      <a:lvl4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4pPr>
      <a:lvl5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0" fontAlgn="base" hangingPunct="0">
        <a:spcBef>
          <a:spcPts val="600"/>
        </a:spcBef>
        <a:spcAft>
          <a:spcPct val="0"/>
        </a:spcAft>
        <a:buClr>
          <a:srgbClr val="000000"/>
        </a:buClr>
        <a:buSzPct val="100000"/>
        <a:buFont typeface="Times New Roman" pitchFamily="18" charset="0"/>
        <a:defRPr sz="2400" b="1">
          <a:solidFill>
            <a:srgbClr val="000000"/>
          </a:solidFill>
          <a:latin typeface="+mn-lt"/>
          <a:ea typeface="+mn-ea"/>
          <a:cs typeface="MS Gothic"/>
        </a:defRPr>
      </a:lvl1pPr>
      <a:lvl2pPr marL="742950" indent="-285750" algn="l" defTabSz="449263" rtl="0" eaLnBrk="0" fontAlgn="base" hangingPunct="0">
        <a:spcBef>
          <a:spcPts val="500"/>
        </a:spcBef>
        <a:spcAft>
          <a:spcPct val="0"/>
        </a:spcAft>
        <a:buClr>
          <a:srgbClr val="000000"/>
        </a:buClr>
        <a:buSzPct val="100000"/>
        <a:buFont typeface="Times New Roman" pitchFamily="18" charset="0"/>
        <a:defRPr sz="2000">
          <a:solidFill>
            <a:srgbClr val="000000"/>
          </a:solidFill>
          <a:latin typeface="+mn-lt"/>
          <a:ea typeface="+mn-ea"/>
          <a:cs typeface="MS Gothic"/>
        </a:defRPr>
      </a:lvl2pPr>
      <a:lvl3pPr marL="1143000" indent="-228600" algn="l" defTabSz="449263" rtl="0" eaLnBrk="0" fontAlgn="base" hangingPunct="0">
        <a:spcBef>
          <a:spcPts val="450"/>
        </a:spcBef>
        <a:spcAft>
          <a:spcPct val="0"/>
        </a:spcAft>
        <a:buClr>
          <a:srgbClr val="000000"/>
        </a:buClr>
        <a:buSzPct val="100000"/>
        <a:buFont typeface="Times New Roman" pitchFamily="18" charset="0"/>
        <a:defRPr>
          <a:solidFill>
            <a:srgbClr val="000000"/>
          </a:solidFill>
          <a:latin typeface="+mn-lt"/>
          <a:ea typeface="+mn-ea"/>
          <a:cs typeface="MS Gothic"/>
        </a:defRPr>
      </a:lvl3pPr>
      <a:lvl4pPr marL="1600200" indent="-228600" algn="l" defTabSz="449263" rtl="0" eaLnBrk="0" fontAlgn="base" hangingPunct="0">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4pPr>
      <a:lvl5pPr marL="2057400" indent="-228600" algn="l" defTabSz="449263" rtl="0" eaLnBrk="0" fontAlgn="base" hangingPunct="0">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0"/>
          </p:nvPr>
        </p:nvSpPr>
        <p:spPr/>
        <p:txBody>
          <a:bodyPr/>
          <a:lstStyle/>
          <a:p>
            <a:pPr>
              <a:defRPr/>
            </a:pPr>
            <a:r>
              <a:rPr lang="en-US" smtClean="0"/>
              <a:t>January 2016</a:t>
            </a:r>
            <a:endParaRPr lang="en-US" dirty="0" smtClean="0"/>
          </a:p>
        </p:txBody>
      </p:sp>
      <p:sp>
        <p:nvSpPr>
          <p:cNvPr id="6" name="Slide Number Placeholder 5"/>
          <p:cNvSpPr>
            <a:spLocks noGrp="1"/>
          </p:cNvSpPr>
          <p:nvPr>
            <p:ph type="sldNum" idx="12"/>
          </p:nvPr>
        </p:nvSpPr>
        <p:spPr/>
        <p:txBody>
          <a:bodyPr/>
          <a:lstStyle/>
          <a:p>
            <a:pPr>
              <a:defRPr/>
            </a:pPr>
            <a:r>
              <a:rPr lang="en-GB" smtClean="0"/>
              <a:t>Slide </a:t>
            </a:r>
            <a:fld id="{7B89D2F3-3A0B-4B22-AD26-703531DFDA8E}" type="slidenum">
              <a:rPr lang="en-GB" smtClean="0"/>
              <a:pPr>
                <a:defRPr/>
              </a:pPr>
              <a:t>1</a:t>
            </a:fld>
            <a:endParaRPr lang="en-GB"/>
          </a:p>
        </p:txBody>
      </p:sp>
      <p:sp>
        <p:nvSpPr>
          <p:cNvPr id="9" name="Rectangle 3"/>
          <p:cNvSpPr>
            <a:spLocks noChangeArrowheads="1"/>
          </p:cNvSpPr>
          <p:nvPr/>
        </p:nvSpPr>
        <p:spPr bwMode="auto">
          <a:xfrm>
            <a:off x="609601" y="1020762"/>
            <a:ext cx="8077200" cy="5139869"/>
          </a:xfrm>
          <a:prstGeom prst="rect">
            <a:avLst/>
          </a:prstGeom>
          <a:noFill/>
          <a:ln w="12700">
            <a:noFill/>
            <a:miter lim="800000"/>
            <a:headEnd type="none" w="sm" len="sm"/>
            <a:tailEnd type="none" w="sm" len="sm"/>
          </a:ln>
          <a:effectLst/>
        </p:spPr>
        <p:txBody>
          <a:bodyPr wrap="square">
            <a:spAutoFit/>
          </a:bodyPr>
          <a:lstStyle/>
          <a:p>
            <a:pPr algn="ctr"/>
            <a:r>
              <a:rPr lang="en-US" altLang="ko-KR" sz="1800" b="1" u="sng" dirty="0">
                <a:solidFill>
                  <a:schemeClr val="tx1"/>
                </a:solidFill>
                <a:effectLst>
                  <a:outerShdw blurRad="38100" dist="38100" dir="2700000" algn="tl">
                    <a:srgbClr val="C0C0C0"/>
                  </a:outerShdw>
                </a:effectLst>
                <a:ea typeface="굴림" pitchFamily="50" charset="-127"/>
              </a:rPr>
              <a:t>Project: IEEE P802.15 Working Group for Wireless Personal Area Networks (WPANs)</a:t>
            </a:r>
            <a:endParaRPr lang="en-US" altLang="ko-KR" sz="1600" b="1" dirty="0">
              <a:solidFill>
                <a:schemeClr val="tx1"/>
              </a:solidFill>
              <a:ea typeface="굴림" pitchFamily="50" charset="-127"/>
            </a:endParaRPr>
          </a:p>
          <a:p>
            <a:endParaRPr lang="en-US" altLang="ko-KR" sz="1600" dirty="0">
              <a:solidFill>
                <a:schemeClr val="tx1"/>
              </a:solidFill>
              <a:ea typeface="굴림" pitchFamily="50" charset="-127"/>
            </a:endParaRPr>
          </a:p>
          <a:p>
            <a:r>
              <a:rPr lang="en-US" altLang="ko-KR" sz="1600" b="1" dirty="0">
                <a:solidFill>
                  <a:schemeClr val="tx1"/>
                </a:solidFill>
                <a:ea typeface="굴림" pitchFamily="50" charset="-127"/>
              </a:rPr>
              <a:t>Submission </a:t>
            </a:r>
            <a:r>
              <a:rPr lang="en-US" altLang="ko-KR" sz="1600" b="1" dirty="0" smtClean="0">
                <a:solidFill>
                  <a:schemeClr val="tx1"/>
                </a:solidFill>
                <a:ea typeface="굴림" pitchFamily="50" charset="-127"/>
              </a:rPr>
              <a:t>Title:</a:t>
            </a:r>
            <a:r>
              <a:rPr lang="en-US" altLang="ko-KR" sz="1600" dirty="0">
                <a:solidFill>
                  <a:schemeClr val="tx1"/>
                </a:solidFill>
                <a:ea typeface="굴림" pitchFamily="50" charset="-127"/>
              </a:rPr>
              <a:t> </a:t>
            </a:r>
            <a:r>
              <a:rPr lang="en-US" altLang="ko-KR" sz="1600" dirty="0" smtClean="0">
                <a:solidFill>
                  <a:schemeClr val="tx1"/>
                </a:solidFill>
                <a:ea typeface="굴림" pitchFamily="50" charset="-127"/>
              </a:rPr>
              <a:t>Treasurer Report July 2015</a:t>
            </a:r>
            <a:endParaRPr lang="en-US" altLang="ko-KR" sz="1600" dirty="0">
              <a:solidFill>
                <a:schemeClr val="tx1"/>
              </a:solidFill>
              <a:ea typeface="굴림" pitchFamily="50" charset="-127"/>
            </a:endParaRPr>
          </a:p>
          <a:p>
            <a:r>
              <a:rPr lang="en-US" altLang="ko-KR" sz="1600" b="1" dirty="0">
                <a:solidFill>
                  <a:schemeClr val="tx1"/>
                </a:solidFill>
                <a:ea typeface="굴림" pitchFamily="50" charset="-127"/>
              </a:rPr>
              <a:t>Date Submitted: </a:t>
            </a:r>
            <a:r>
              <a:rPr lang="en-US" altLang="ko-KR" sz="1600" b="1" dirty="0" smtClean="0">
                <a:solidFill>
                  <a:schemeClr val="tx1"/>
                </a:solidFill>
                <a:ea typeface="굴림" pitchFamily="50" charset="-127"/>
              </a:rPr>
              <a:t>17</a:t>
            </a:r>
            <a:r>
              <a:rPr lang="en-US" altLang="ko-KR" sz="1600" dirty="0" smtClean="0">
                <a:solidFill>
                  <a:schemeClr val="tx1"/>
                </a:solidFill>
                <a:ea typeface="굴림" pitchFamily="50" charset="-127"/>
              </a:rPr>
              <a:t> January 2016</a:t>
            </a:r>
            <a:endParaRPr lang="en-US" altLang="ko-KR" sz="1600" dirty="0">
              <a:solidFill>
                <a:schemeClr val="tx1"/>
              </a:solidFill>
              <a:ea typeface="굴림" pitchFamily="50" charset="-127"/>
            </a:endParaRPr>
          </a:p>
          <a:p>
            <a:r>
              <a:rPr lang="en-US" altLang="ko-KR" sz="1600" b="1" dirty="0">
                <a:solidFill>
                  <a:schemeClr val="tx1"/>
                </a:solidFill>
                <a:ea typeface="굴림" pitchFamily="50" charset="-127"/>
              </a:rPr>
              <a:t>Source:</a:t>
            </a:r>
            <a:r>
              <a:rPr lang="en-US" altLang="ko-KR" sz="1600" dirty="0">
                <a:solidFill>
                  <a:schemeClr val="tx1"/>
                </a:solidFill>
                <a:ea typeface="굴림" pitchFamily="50" charset="-127"/>
              </a:rPr>
              <a:t>  </a:t>
            </a:r>
            <a:r>
              <a:rPr lang="en-US" altLang="ko-KR" sz="1600" dirty="0" smtClean="0">
                <a:solidFill>
                  <a:schemeClr val="tx1"/>
                </a:solidFill>
                <a:ea typeface="굴림" pitchFamily="50" charset="-127"/>
              </a:rPr>
              <a:t>Benjamin A. Rolfe (BCA), Jon Rosdahl </a:t>
            </a:r>
            <a:r>
              <a:rPr lang="en-US" altLang="ko-KR" sz="1600" dirty="0" smtClean="0">
                <a:solidFill>
                  <a:schemeClr val="tx1"/>
                </a:solidFill>
                <a:ea typeface="굴림" pitchFamily="50" charset="-127"/>
              </a:rPr>
              <a:t>(</a:t>
            </a:r>
            <a:r>
              <a:rPr lang="en-US" altLang="ko-KR" sz="1600" dirty="0" smtClean="0">
                <a:solidFill>
                  <a:schemeClr val="tx1"/>
                </a:solidFill>
                <a:ea typeface="굴림" pitchFamily="50" charset="-127"/>
              </a:rPr>
              <a:t>Qualcomm</a:t>
            </a:r>
            <a:r>
              <a:rPr lang="en-US" altLang="ko-KR" sz="1600" dirty="0" smtClean="0">
                <a:solidFill>
                  <a:schemeClr val="tx1"/>
                </a:solidFill>
                <a:ea typeface="굴림" pitchFamily="50" charset="-127"/>
              </a:rPr>
              <a:t>)</a:t>
            </a:r>
            <a:endParaRPr lang="en-US" altLang="ko-KR" sz="1600" dirty="0">
              <a:solidFill>
                <a:schemeClr val="tx1"/>
              </a:solidFill>
              <a:ea typeface="굴림" pitchFamily="50" charset="-127"/>
            </a:endParaRPr>
          </a:p>
          <a:p>
            <a:r>
              <a:rPr lang="en-US" altLang="ko-KR" sz="1600" dirty="0">
                <a:solidFill>
                  <a:schemeClr val="tx1"/>
                </a:solidFill>
                <a:ea typeface="굴림" pitchFamily="50" charset="-127"/>
              </a:rPr>
              <a:t>Company: </a:t>
            </a:r>
            <a:r>
              <a:rPr lang="en-US" altLang="ko-KR" sz="1600" dirty="0" smtClean="0">
                <a:solidFill>
                  <a:schemeClr val="tx1"/>
                </a:solidFill>
                <a:ea typeface="굴림" pitchFamily="50" charset="-127"/>
              </a:rPr>
              <a:t>Blind Creek Associates, </a:t>
            </a:r>
            <a:r>
              <a:rPr lang="en-US" altLang="ko-KR" sz="1600" dirty="0" smtClean="0">
                <a:solidFill>
                  <a:schemeClr val="tx1"/>
                </a:solidFill>
                <a:ea typeface="굴림" pitchFamily="50" charset="-127"/>
              </a:rPr>
              <a:t>Qualcomm</a:t>
            </a:r>
            <a:endParaRPr lang="en-US" altLang="ko-KR" sz="1600" dirty="0">
              <a:solidFill>
                <a:schemeClr val="tx1"/>
              </a:solidFill>
              <a:ea typeface="굴림" pitchFamily="50" charset="-127"/>
            </a:endParaRPr>
          </a:p>
          <a:p>
            <a:r>
              <a:rPr lang="en-US" altLang="ko-KR" sz="1600" dirty="0">
                <a:solidFill>
                  <a:schemeClr val="tx1"/>
                </a:solidFill>
                <a:ea typeface="굴림" pitchFamily="50" charset="-127"/>
              </a:rPr>
              <a:t>Address: </a:t>
            </a:r>
            <a:r>
              <a:rPr lang="en-US" altLang="ko-KR" sz="1600" dirty="0" smtClean="0">
                <a:solidFill>
                  <a:schemeClr val="tx1"/>
                </a:solidFill>
                <a:ea typeface="굴림" pitchFamily="50" charset="-127"/>
              </a:rPr>
              <a:t>PO Box 798 Los Gatos CA 95031</a:t>
            </a:r>
            <a:endParaRPr lang="en-US" altLang="ko-KR" sz="1600" dirty="0">
              <a:solidFill>
                <a:schemeClr val="tx1"/>
              </a:solidFill>
              <a:ea typeface="굴림" pitchFamily="50" charset="-127"/>
            </a:endParaRPr>
          </a:p>
          <a:p>
            <a:r>
              <a:rPr lang="en-US" altLang="ko-KR" sz="1600" dirty="0">
                <a:solidFill>
                  <a:schemeClr val="tx1"/>
                </a:solidFill>
                <a:ea typeface="굴림" pitchFamily="50" charset="-127"/>
              </a:rPr>
              <a:t>Voice: </a:t>
            </a:r>
            <a:r>
              <a:rPr lang="en-US" altLang="ko-KR" sz="1600" dirty="0" smtClean="0">
                <a:solidFill>
                  <a:schemeClr val="tx1"/>
                </a:solidFill>
                <a:ea typeface="굴림" pitchFamily="50" charset="-127"/>
              </a:rPr>
              <a:t>+1 408 332 0725, </a:t>
            </a:r>
            <a:r>
              <a:rPr lang="en-US" altLang="ko-KR" sz="1600" dirty="0">
                <a:solidFill>
                  <a:schemeClr val="tx1"/>
                </a:solidFill>
                <a:ea typeface="굴림" pitchFamily="50" charset="-127"/>
              </a:rPr>
              <a:t>E-Mail: </a:t>
            </a:r>
            <a:r>
              <a:rPr lang="en-US" altLang="ko-KR" sz="1600" dirty="0" err="1" smtClean="0">
                <a:solidFill>
                  <a:schemeClr val="tx1"/>
                </a:solidFill>
                <a:ea typeface="굴림" pitchFamily="50" charset="-127"/>
              </a:rPr>
              <a:t>ben</a:t>
            </a:r>
            <a:r>
              <a:rPr lang="en-US" altLang="ko-KR" sz="1600" dirty="0" smtClean="0">
                <a:solidFill>
                  <a:schemeClr val="tx1"/>
                </a:solidFill>
                <a:ea typeface="굴림" pitchFamily="50" charset="-127"/>
              </a:rPr>
              <a:t> @ blindcreek.com</a:t>
            </a:r>
            <a:r>
              <a:rPr lang="en-US" altLang="ko-KR" sz="1600" dirty="0">
                <a:solidFill>
                  <a:schemeClr val="tx1"/>
                </a:solidFill>
                <a:ea typeface="굴림" pitchFamily="50" charset="-127"/>
              </a:rPr>
              <a:t>	</a:t>
            </a:r>
          </a:p>
          <a:p>
            <a:pPr>
              <a:spcBef>
                <a:spcPts val="600"/>
              </a:spcBef>
              <a:spcAft>
                <a:spcPts val="600"/>
              </a:spcAft>
            </a:pPr>
            <a:r>
              <a:rPr lang="en-US" altLang="ko-KR" sz="1600" b="1" dirty="0">
                <a:solidFill>
                  <a:schemeClr val="tx1"/>
                </a:solidFill>
                <a:ea typeface="굴림" pitchFamily="50" charset="-127"/>
              </a:rPr>
              <a:t>Re:</a:t>
            </a:r>
            <a:r>
              <a:rPr lang="en-US" altLang="ko-KR" sz="1600" dirty="0">
                <a:solidFill>
                  <a:schemeClr val="tx1"/>
                </a:solidFill>
                <a:ea typeface="굴림" pitchFamily="50" charset="-127"/>
              </a:rPr>
              <a:t> </a:t>
            </a:r>
            <a:r>
              <a:rPr lang="en-US" altLang="ko-KR" sz="1600" dirty="0" smtClean="0">
                <a:solidFill>
                  <a:schemeClr val="tx1"/>
                </a:solidFill>
                <a:ea typeface="굴림" pitchFamily="50" charset="-127"/>
              </a:rPr>
              <a:t>Joint 802.15/802.11 Treasury </a:t>
            </a:r>
            <a:endParaRPr lang="en-US" altLang="ko-KR" dirty="0">
              <a:solidFill>
                <a:schemeClr val="tx1"/>
              </a:solidFill>
              <a:ea typeface="굴림" pitchFamily="50" charset="-127"/>
            </a:endParaRPr>
          </a:p>
          <a:p>
            <a:pPr>
              <a:spcBef>
                <a:spcPts val="0"/>
              </a:spcBef>
              <a:spcAft>
                <a:spcPts val="0"/>
              </a:spcAft>
            </a:pPr>
            <a:r>
              <a:rPr lang="en-US" altLang="ko-KR" sz="1600" b="1" dirty="0" smtClean="0">
                <a:solidFill>
                  <a:schemeClr val="tx1"/>
                </a:solidFill>
                <a:ea typeface="굴림" pitchFamily="50" charset="-127"/>
              </a:rPr>
              <a:t>Abstract:</a:t>
            </a:r>
            <a:r>
              <a:rPr lang="en-US" altLang="ko-KR" sz="1600" dirty="0" smtClean="0">
                <a:solidFill>
                  <a:schemeClr val="tx1"/>
                </a:solidFill>
                <a:ea typeface="굴림" pitchFamily="50" charset="-127"/>
              </a:rPr>
              <a:t>	Treasurer report for the Joint 802.11/.15 Wireless funds.  </a:t>
            </a:r>
          </a:p>
          <a:p>
            <a:pPr>
              <a:spcBef>
                <a:spcPts val="0"/>
              </a:spcBef>
              <a:spcAft>
                <a:spcPts val="0"/>
              </a:spcAft>
            </a:pPr>
            <a:r>
              <a:rPr lang="en-US" sz="1600" dirty="0" smtClean="0">
                <a:solidFill>
                  <a:schemeClr val="tx1"/>
                </a:solidFill>
              </a:rPr>
              <a:t>		 See Also document # </a:t>
            </a:r>
            <a:r>
              <a:rPr lang="en-US" sz="1600" dirty="0" smtClean="0">
                <a:solidFill>
                  <a:srgbClr val="000000"/>
                </a:solidFill>
                <a:latin typeface="Times New Roman" pitchFamily="16" charset="0"/>
                <a:ea typeface="MS Gothic" charset="-128"/>
                <a:cs typeface="Arial Unicode MS" charset="0"/>
              </a:rPr>
              <a:t>11-15/1525r0</a:t>
            </a:r>
            <a:endParaRPr lang="en-US" altLang="ko-KR" sz="1600" dirty="0" smtClean="0">
              <a:solidFill>
                <a:schemeClr val="tx1"/>
              </a:solidFill>
              <a:ea typeface="굴림" pitchFamily="50" charset="-127"/>
            </a:endParaRPr>
          </a:p>
          <a:p>
            <a:pPr>
              <a:spcBef>
                <a:spcPts val="600"/>
              </a:spcBef>
              <a:spcAft>
                <a:spcPts val="600"/>
              </a:spcAft>
            </a:pPr>
            <a:r>
              <a:rPr lang="en-US" altLang="ko-KR" sz="1600" b="1" dirty="0" smtClean="0">
                <a:solidFill>
                  <a:schemeClr val="tx1"/>
                </a:solidFill>
                <a:ea typeface="굴림" pitchFamily="50" charset="-127"/>
              </a:rPr>
              <a:t>Purpose</a:t>
            </a:r>
            <a:r>
              <a:rPr lang="en-US" altLang="ko-KR" sz="1600" b="1" dirty="0">
                <a:solidFill>
                  <a:schemeClr val="tx1"/>
                </a:solidFill>
                <a:ea typeface="굴림" pitchFamily="50" charset="-127"/>
              </a:rPr>
              <a:t>:</a:t>
            </a:r>
            <a:r>
              <a:rPr lang="en-US" altLang="ko-KR" sz="1600" dirty="0">
                <a:solidFill>
                  <a:schemeClr val="tx1"/>
                </a:solidFill>
                <a:ea typeface="굴림" pitchFamily="50" charset="-127"/>
              </a:rPr>
              <a:t>	</a:t>
            </a:r>
            <a:r>
              <a:rPr lang="en-US" altLang="ko-KR" sz="1600" dirty="0" smtClean="0">
                <a:solidFill>
                  <a:schemeClr val="tx1"/>
                </a:solidFill>
                <a:ea typeface="굴림" pitchFamily="50" charset="-127"/>
              </a:rPr>
              <a:t>Report to the WG</a:t>
            </a:r>
            <a:endParaRPr lang="en-US" altLang="ko-KR" sz="1600" dirty="0">
              <a:solidFill>
                <a:schemeClr val="tx1"/>
              </a:solidFill>
              <a:ea typeface="굴림" pitchFamily="50" charset="-127"/>
            </a:endParaRPr>
          </a:p>
          <a:p>
            <a:r>
              <a:rPr lang="en-US" altLang="ko-KR" sz="1600" b="1" dirty="0">
                <a:solidFill>
                  <a:schemeClr val="tx1"/>
                </a:solidFill>
                <a:ea typeface="굴림" pitchFamily="50" charset="-127"/>
              </a:rPr>
              <a:t>Notice:</a:t>
            </a:r>
            <a:r>
              <a:rPr lang="en-US" altLang="ko-KR" sz="1600" dirty="0">
                <a:solidFill>
                  <a:schemeClr val="tx1"/>
                </a:solidFill>
                <a:ea typeface="굴림" pitchFamily="50" charset="-127"/>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ko-KR" sz="1600" b="1" dirty="0">
                <a:solidFill>
                  <a:schemeClr val="tx1"/>
                </a:solidFill>
                <a:ea typeface="굴림" pitchFamily="50" charset="-127"/>
              </a:rPr>
              <a:t>Release:</a:t>
            </a:r>
            <a:r>
              <a:rPr lang="en-US" altLang="ko-KR" sz="1600" dirty="0">
                <a:solidFill>
                  <a:schemeClr val="tx1"/>
                </a:solidFill>
                <a:ea typeface="굴림" pitchFamily="50" charset="-127"/>
              </a:rPr>
              <a:t>	The contributor acknowledges and accepts that this contribution becomes the property of IEEE and may be made </a:t>
            </a:r>
            <a:r>
              <a:rPr lang="en-US" altLang="ko-KR" sz="1600" dirty="0" smtClean="0">
                <a:solidFill>
                  <a:schemeClr val="tx1"/>
                </a:solidFill>
                <a:ea typeface="굴림" pitchFamily="50" charset="-127"/>
              </a:rPr>
              <a:t>publicly available </a:t>
            </a:r>
            <a:r>
              <a:rPr lang="en-US" altLang="ko-KR" sz="1600" dirty="0">
                <a:solidFill>
                  <a:schemeClr val="tx1"/>
                </a:solidFill>
                <a:ea typeface="굴림" pitchFamily="50" charset="-127"/>
              </a:rPr>
              <a:t>by P802.15.	</a:t>
            </a:r>
          </a:p>
        </p:txBody>
      </p:sp>
      <p:sp>
        <p:nvSpPr>
          <p:cNvPr id="2" name="Footer Placeholder 1"/>
          <p:cNvSpPr>
            <a:spLocks noGrp="1"/>
          </p:cNvSpPr>
          <p:nvPr>
            <p:ph type="ftr" idx="11"/>
          </p:nvPr>
        </p:nvSpPr>
        <p:spPr/>
        <p:txBody>
          <a:bodyPr/>
          <a:lstStyle/>
          <a:p>
            <a:pPr>
              <a:defRPr/>
            </a:pPr>
            <a:r>
              <a:rPr lang="en-GB" smtClean="0"/>
              <a:t>Jon Rosdahl, Qualcomm </a:t>
            </a:r>
            <a:endParaRPr lang="en-GB" dirty="0"/>
          </a:p>
        </p:txBody>
      </p:sp>
    </p:spTree>
    <p:extLst>
      <p:ext uri="{BB962C8B-B14F-4D97-AF65-F5344CB8AC3E}">
        <p14:creationId xmlns:p14="http://schemas.microsoft.com/office/powerpoint/2010/main" val="39502306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p:cNvSpPr>
            <a:spLocks noGrp="1"/>
          </p:cNvSpPr>
          <p:nvPr>
            <p:ph type="dt" idx="10"/>
          </p:nvPr>
        </p:nvSpPr>
        <p:spPr/>
        <p:txBody>
          <a:bodyPr/>
          <a:lstStyle/>
          <a:p>
            <a:pPr>
              <a:defRPr/>
            </a:pPr>
            <a:r>
              <a:rPr lang="en-US" smtClean="0"/>
              <a:t>January 2016</a:t>
            </a:r>
            <a:endParaRPr lang="en-GB" dirty="0"/>
          </a:p>
        </p:txBody>
      </p:sp>
      <p:sp>
        <p:nvSpPr>
          <p:cNvPr id="4" name="Slide Number Placeholder 3"/>
          <p:cNvSpPr>
            <a:spLocks noGrp="1"/>
          </p:cNvSpPr>
          <p:nvPr>
            <p:ph type="sldNum" idx="12"/>
          </p:nvPr>
        </p:nvSpPr>
        <p:spPr/>
        <p:txBody>
          <a:bodyPr/>
          <a:lstStyle/>
          <a:p>
            <a:pPr>
              <a:defRPr/>
            </a:pPr>
            <a:r>
              <a:rPr lang="en-GB" smtClean="0"/>
              <a:t>Slide </a:t>
            </a:r>
            <a:fld id="{A6C5482A-260B-4E4B-AC84-D73403BB5CB9}" type="slidenum">
              <a:rPr lang="en-GB" smtClean="0"/>
              <a:pPr>
                <a:defRPr/>
              </a:pPr>
              <a:t>10</a:t>
            </a:fld>
            <a:endParaRPr lang="en-GB"/>
          </a:p>
        </p:txBody>
      </p:sp>
      <p:graphicFrame>
        <p:nvGraphicFramePr>
          <p:cNvPr id="8" name="Table 7"/>
          <p:cNvGraphicFramePr>
            <a:graphicFrameLocks noGrp="1"/>
          </p:cNvGraphicFramePr>
          <p:nvPr>
            <p:extLst>
              <p:ext uri="{D42A27DB-BD31-4B8C-83A1-F6EECF244321}">
                <p14:modId xmlns:p14="http://schemas.microsoft.com/office/powerpoint/2010/main" val="4125170489"/>
              </p:ext>
            </p:extLst>
          </p:nvPr>
        </p:nvGraphicFramePr>
        <p:xfrm>
          <a:off x="304801" y="604766"/>
          <a:ext cx="8534401" cy="5817611"/>
        </p:xfrm>
        <a:graphic>
          <a:graphicData uri="http://schemas.openxmlformats.org/drawingml/2006/table">
            <a:tbl>
              <a:tblPr/>
              <a:tblGrid>
                <a:gridCol w="1888836"/>
                <a:gridCol w="679038"/>
                <a:gridCol w="1057359"/>
                <a:gridCol w="1208411"/>
                <a:gridCol w="1132885"/>
                <a:gridCol w="1272472"/>
                <a:gridCol w="1295400"/>
              </a:tblGrid>
              <a:tr h="252925">
                <a:tc gridSpan="7">
                  <a:txBody>
                    <a:bodyPr/>
                    <a:lstStyle/>
                    <a:p>
                      <a:pPr algn="ctr" fontAlgn="b"/>
                      <a:r>
                        <a:rPr lang="en-US" sz="1600" b="1" i="0" u="none" strike="noStrike" dirty="0">
                          <a:effectLst/>
                          <a:latin typeface="Arial"/>
                        </a:rPr>
                        <a:t>Income Statement 2014</a:t>
                      </a:r>
                    </a:p>
                  </a:txBody>
                  <a:tcPr marL="7723" marR="7723" marT="7723"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559376">
                <a:tc>
                  <a:txBody>
                    <a:bodyPr/>
                    <a:lstStyle/>
                    <a:p>
                      <a:pPr algn="l" fontAlgn="b"/>
                      <a:endParaRPr lang="en-US" sz="1200" b="1" i="0" u="none" strike="noStrike" dirty="0">
                        <a:effectLst/>
                        <a:latin typeface="Arial"/>
                      </a:endParaRPr>
                    </a:p>
                  </a:txBody>
                  <a:tcPr marL="7723" marR="7723" marT="7723" marB="0" anchor="b">
                    <a:lnL>
                      <a:noFill/>
                    </a:lnL>
                    <a:lnR>
                      <a:noFill/>
                    </a:lnR>
                    <a:lnT>
                      <a:noFill/>
                    </a:lnT>
                    <a:lnB>
                      <a:noFill/>
                    </a:lnB>
                    <a:solidFill>
                      <a:srgbClr val="D0D0D0"/>
                    </a:solidFill>
                  </a:tcPr>
                </a:tc>
                <a:tc>
                  <a:txBody>
                    <a:bodyPr/>
                    <a:lstStyle/>
                    <a:p>
                      <a:pPr algn="ctr" fontAlgn="b"/>
                      <a:r>
                        <a:rPr lang="en-US" sz="1200" b="1" i="0" u="none" strike="noStrike" dirty="0">
                          <a:effectLst/>
                          <a:latin typeface="Arial"/>
                        </a:rPr>
                        <a:t>CB Interest</a:t>
                      </a:r>
                    </a:p>
                  </a:txBody>
                  <a:tcPr marL="7723" marR="7723" marT="7723" marB="0" anchor="b">
                    <a:lnL>
                      <a:noFill/>
                    </a:lnL>
                    <a:lnR>
                      <a:noFill/>
                    </a:lnR>
                    <a:lnT>
                      <a:noFill/>
                    </a:lnT>
                    <a:lnB>
                      <a:noFill/>
                    </a:lnB>
                    <a:solidFill>
                      <a:srgbClr val="D0D0D0"/>
                    </a:solidFill>
                  </a:tcPr>
                </a:tc>
                <a:tc>
                  <a:txBody>
                    <a:bodyPr/>
                    <a:lstStyle/>
                    <a:p>
                      <a:pPr algn="ctr" fontAlgn="b"/>
                      <a:r>
                        <a:rPr lang="en-US" sz="1200" b="1" i="0" u="none" strike="noStrike" dirty="0">
                          <a:effectLst/>
                          <a:latin typeface="Arial"/>
                        </a:rPr>
                        <a:t>2014-01 Century City, CA</a:t>
                      </a:r>
                    </a:p>
                  </a:txBody>
                  <a:tcPr marL="7723" marR="7723" marT="7723" marB="0" anchor="b">
                    <a:lnL>
                      <a:noFill/>
                    </a:lnL>
                    <a:lnR>
                      <a:noFill/>
                    </a:lnR>
                    <a:lnT>
                      <a:noFill/>
                    </a:lnT>
                    <a:lnB>
                      <a:noFill/>
                    </a:lnB>
                    <a:solidFill>
                      <a:srgbClr val="D0D0D0"/>
                    </a:solidFill>
                  </a:tcPr>
                </a:tc>
                <a:tc>
                  <a:txBody>
                    <a:bodyPr/>
                    <a:lstStyle/>
                    <a:p>
                      <a:pPr algn="ctr" fontAlgn="b"/>
                      <a:r>
                        <a:rPr lang="en-US" sz="1200" b="1" i="0" u="none" strike="noStrike" dirty="0">
                          <a:effectLst/>
                          <a:latin typeface="Arial"/>
                        </a:rPr>
                        <a:t>2014-05 Waikoloa, HI</a:t>
                      </a:r>
                    </a:p>
                  </a:txBody>
                  <a:tcPr marL="7723" marR="7723" marT="7723" marB="0" anchor="b">
                    <a:lnL>
                      <a:noFill/>
                    </a:lnL>
                    <a:lnR>
                      <a:noFill/>
                    </a:lnR>
                    <a:lnT>
                      <a:noFill/>
                    </a:lnT>
                    <a:lnB>
                      <a:noFill/>
                    </a:lnB>
                    <a:solidFill>
                      <a:srgbClr val="D0D0D0"/>
                    </a:solidFill>
                  </a:tcPr>
                </a:tc>
                <a:tc>
                  <a:txBody>
                    <a:bodyPr/>
                    <a:lstStyle/>
                    <a:p>
                      <a:pPr algn="ctr" fontAlgn="b"/>
                      <a:r>
                        <a:rPr lang="en-US" sz="1200" b="1" i="0" u="none" strike="noStrike" dirty="0">
                          <a:effectLst/>
                          <a:latin typeface="Arial"/>
                        </a:rPr>
                        <a:t>2014-09 Athens, Greece</a:t>
                      </a:r>
                    </a:p>
                  </a:txBody>
                  <a:tcPr marL="7723" marR="7723" marT="7723" marB="0" anchor="b">
                    <a:lnL>
                      <a:noFill/>
                    </a:lnL>
                    <a:lnR>
                      <a:noFill/>
                    </a:lnR>
                    <a:lnT>
                      <a:noFill/>
                    </a:lnT>
                    <a:lnB>
                      <a:noFill/>
                    </a:lnB>
                    <a:solidFill>
                      <a:srgbClr val="D0D0D0"/>
                    </a:solidFill>
                  </a:tcPr>
                </a:tc>
                <a:tc>
                  <a:txBody>
                    <a:bodyPr/>
                    <a:lstStyle/>
                    <a:p>
                      <a:pPr algn="ctr" fontAlgn="b"/>
                      <a:r>
                        <a:rPr lang="en-US" sz="1200" b="1" i="0" u="none" strike="noStrike" dirty="0">
                          <a:effectLst/>
                          <a:latin typeface="Arial"/>
                        </a:rPr>
                        <a:t>2015-01 Atlanta, GA</a:t>
                      </a:r>
                    </a:p>
                  </a:txBody>
                  <a:tcPr marL="7723" marR="7723" marT="7723" marB="0" anchor="b">
                    <a:lnL>
                      <a:noFill/>
                    </a:lnL>
                    <a:lnR>
                      <a:noFill/>
                    </a:lnR>
                    <a:lnT>
                      <a:noFill/>
                    </a:lnT>
                    <a:lnB>
                      <a:noFill/>
                    </a:lnB>
                    <a:solidFill>
                      <a:srgbClr val="D0D0D0"/>
                    </a:solidFill>
                  </a:tcPr>
                </a:tc>
                <a:tc>
                  <a:txBody>
                    <a:bodyPr/>
                    <a:lstStyle/>
                    <a:p>
                      <a:pPr algn="r" fontAlgn="b"/>
                      <a:r>
                        <a:rPr lang="en-US" sz="1200" b="1" i="0" u="none" strike="noStrike" dirty="0">
                          <a:effectLst/>
                          <a:latin typeface="Arial"/>
                        </a:rPr>
                        <a:t>Total</a:t>
                      </a:r>
                    </a:p>
                  </a:txBody>
                  <a:tcPr marL="7723" marR="7723" marT="7723" marB="0" anchor="b">
                    <a:lnL>
                      <a:noFill/>
                    </a:lnL>
                    <a:lnR>
                      <a:noFill/>
                    </a:lnR>
                    <a:lnT>
                      <a:noFill/>
                    </a:lnT>
                    <a:lnB>
                      <a:noFill/>
                    </a:lnB>
                    <a:solidFill>
                      <a:srgbClr val="D0D0D0"/>
                    </a:solidFill>
                  </a:tcPr>
                </a:tc>
              </a:tr>
              <a:tr h="216576">
                <a:tc>
                  <a:txBody>
                    <a:bodyPr/>
                    <a:lstStyle/>
                    <a:p>
                      <a:pPr algn="l" fontAlgn="b"/>
                      <a:r>
                        <a:rPr lang="en-US" sz="1200" b="1" i="0" u="none" strike="noStrike">
                          <a:effectLst/>
                          <a:latin typeface="Arial"/>
                        </a:rPr>
                        <a:t> </a:t>
                      </a:r>
                    </a:p>
                  </a:txBody>
                  <a:tcPr marL="7723" marR="7723" marT="7723" marB="0" anchor="b">
                    <a:lnL>
                      <a:noFill/>
                    </a:lnL>
                    <a:lnR>
                      <a:noFill/>
                    </a:lnR>
                    <a:lnT>
                      <a:noFill/>
                    </a:lnT>
                    <a:lnB>
                      <a:noFill/>
                    </a:lnB>
                    <a:solidFill>
                      <a:srgbClr val="D0D0D0"/>
                    </a:solidFill>
                  </a:tcPr>
                </a:tc>
                <a:tc>
                  <a:txBody>
                    <a:bodyPr/>
                    <a:lstStyle/>
                    <a:p>
                      <a:pPr algn="ctr" fontAlgn="ctr"/>
                      <a:r>
                        <a:rPr lang="en-US" sz="1200" b="1" i="0" u="none" strike="noStrike">
                          <a:effectLst/>
                          <a:latin typeface="Arial"/>
                        </a:rPr>
                        <a:t>Amount</a:t>
                      </a:r>
                    </a:p>
                  </a:txBody>
                  <a:tcPr marL="7723" marR="7723" marT="7723" marB="0" anchor="ctr">
                    <a:lnL>
                      <a:noFill/>
                    </a:lnL>
                    <a:lnR>
                      <a:noFill/>
                    </a:lnR>
                    <a:lnT>
                      <a:noFill/>
                    </a:lnT>
                    <a:lnB>
                      <a:noFill/>
                    </a:lnB>
                    <a:solidFill>
                      <a:srgbClr val="D0D0D0"/>
                    </a:solidFill>
                  </a:tcPr>
                </a:tc>
                <a:tc>
                  <a:txBody>
                    <a:bodyPr/>
                    <a:lstStyle/>
                    <a:p>
                      <a:pPr algn="r" fontAlgn="b"/>
                      <a:r>
                        <a:rPr lang="en-US" sz="1200" b="1" i="0" u="none" strike="noStrike">
                          <a:effectLst/>
                          <a:latin typeface="Arial"/>
                        </a:rPr>
                        <a:t>Amount</a:t>
                      </a:r>
                    </a:p>
                  </a:txBody>
                  <a:tcPr marL="7723" marR="7723" marT="7723" marB="0" anchor="b">
                    <a:lnL>
                      <a:noFill/>
                    </a:lnL>
                    <a:lnR>
                      <a:noFill/>
                    </a:lnR>
                    <a:lnT>
                      <a:noFill/>
                    </a:lnT>
                    <a:lnB>
                      <a:noFill/>
                    </a:lnB>
                    <a:solidFill>
                      <a:srgbClr val="D0D0D0"/>
                    </a:solidFill>
                  </a:tcPr>
                </a:tc>
                <a:tc>
                  <a:txBody>
                    <a:bodyPr/>
                    <a:lstStyle/>
                    <a:p>
                      <a:pPr algn="ctr" fontAlgn="ctr"/>
                      <a:r>
                        <a:rPr lang="en-US" sz="1200" b="1" i="0" u="none" strike="noStrike">
                          <a:effectLst/>
                          <a:latin typeface="Arial"/>
                        </a:rPr>
                        <a:t>Amount</a:t>
                      </a:r>
                    </a:p>
                  </a:txBody>
                  <a:tcPr marL="7723" marR="7723" marT="7723" marB="0" anchor="ctr">
                    <a:lnL>
                      <a:noFill/>
                    </a:lnL>
                    <a:lnR>
                      <a:noFill/>
                    </a:lnR>
                    <a:lnT>
                      <a:noFill/>
                    </a:lnT>
                    <a:lnB>
                      <a:noFill/>
                    </a:lnB>
                    <a:solidFill>
                      <a:srgbClr val="D0D0D0"/>
                    </a:solidFill>
                  </a:tcPr>
                </a:tc>
                <a:tc>
                  <a:txBody>
                    <a:bodyPr/>
                    <a:lstStyle/>
                    <a:p>
                      <a:pPr algn="ctr" fontAlgn="ctr"/>
                      <a:r>
                        <a:rPr lang="en-US" sz="1200" b="1" i="0" u="none" strike="noStrike">
                          <a:effectLst/>
                          <a:latin typeface="Arial"/>
                        </a:rPr>
                        <a:t>Amount</a:t>
                      </a:r>
                    </a:p>
                  </a:txBody>
                  <a:tcPr marL="7723" marR="7723" marT="7723" marB="0" anchor="ctr">
                    <a:lnL>
                      <a:noFill/>
                    </a:lnL>
                    <a:lnR>
                      <a:noFill/>
                    </a:lnR>
                    <a:lnT>
                      <a:noFill/>
                    </a:lnT>
                    <a:lnB>
                      <a:noFill/>
                    </a:lnB>
                    <a:solidFill>
                      <a:srgbClr val="D0D0D0"/>
                    </a:solidFill>
                  </a:tcPr>
                </a:tc>
                <a:tc>
                  <a:txBody>
                    <a:bodyPr/>
                    <a:lstStyle/>
                    <a:p>
                      <a:pPr algn="ctr" fontAlgn="ctr"/>
                      <a:r>
                        <a:rPr lang="en-US" sz="1200" b="1" i="0" u="none" strike="noStrike">
                          <a:effectLst/>
                          <a:latin typeface="Arial"/>
                        </a:rPr>
                        <a:t>Amount</a:t>
                      </a:r>
                    </a:p>
                  </a:txBody>
                  <a:tcPr marL="7723" marR="7723" marT="7723" marB="0" anchor="ctr">
                    <a:lnL>
                      <a:noFill/>
                    </a:lnL>
                    <a:lnR>
                      <a:noFill/>
                    </a:lnR>
                    <a:lnT>
                      <a:noFill/>
                    </a:lnT>
                    <a:lnB>
                      <a:noFill/>
                    </a:lnB>
                    <a:solidFill>
                      <a:srgbClr val="D0D0D0"/>
                    </a:solidFill>
                  </a:tcPr>
                </a:tc>
                <a:tc>
                  <a:txBody>
                    <a:bodyPr/>
                    <a:lstStyle/>
                    <a:p>
                      <a:pPr algn="r" fontAlgn="b"/>
                      <a:r>
                        <a:rPr lang="en-US" sz="1200" b="1" i="0" u="none" strike="noStrike">
                          <a:effectLst/>
                          <a:latin typeface="Arial"/>
                        </a:rPr>
                        <a:t>Amount</a:t>
                      </a:r>
                    </a:p>
                  </a:txBody>
                  <a:tcPr marL="7723" marR="7723" marT="7723" marB="0" anchor="b">
                    <a:lnL>
                      <a:noFill/>
                    </a:lnL>
                    <a:lnR>
                      <a:noFill/>
                    </a:lnR>
                    <a:lnT>
                      <a:noFill/>
                    </a:lnT>
                    <a:lnB>
                      <a:noFill/>
                    </a:lnB>
                    <a:solidFill>
                      <a:srgbClr val="D0D0D0"/>
                    </a:solidFill>
                  </a:tcPr>
                </a:tc>
              </a:tr>
              <a:tr h="368650">
                <a:tc>
                  <a:txBody>
                    <a:bodyPr/>
                    <a:lstStyle/>
                    <a:p>
                      <a:pPr algn="l" fontAlgn="ctr"/>
                      <a:r>
                        <a:rPr lang="en-US" sz="1200" b="1" i="0" u="none" strike="noStrike" dirty="0">
                          <a:solidFill>
                            <a:srgbClr val="000000"/>
                          </a:solidFill>
                          <a:effectLst/>
                          <a:latin typeface="Arial"/>
                        </a:rPr>
                        <a:t>Ordinary Income/Expense</a:t>
                      </a:r>
                    </a:p>
                  </a:txBody>
                  <a:tcPr marL="7723" marR="7723" marT="7723" marB="0" anchor="ctr">
                    <a:lnL>
                      <a:noFill/>
                    </a:lnL>
                    <a:lnR>
                      <a:noFill/>
                    </a:lnR>
                    <a:lnT>
                      <a:noFill/>
                    </a:lnT>
                    <a:lnB>
                      <a:noFill/>
                    </a:lnB>
                  </a:tcPr>
                </a:tc>
                <a:tc>
                  <a:txBody>
                    <a:bodyPr/>
                    <a:lstStyle/>
                    <a:p>
                      <a:pPr algn="r" fontAlgn="ctr"/>
                      <a:endParaRPr lang="en-US" sz="1200" b="1" i="0" u="none" strike="noStrike" dirty="0">
                        <a:solidFill>
                          <a:srgbClr val="000000"/>
                        </a:solidFill>
                        <a:effectLst/>
                        <a:latin typeface="Arial"/>
                      </a:endParaRPr>
                    </a:p>
                  </a:txBody>
                  <a:tcPr marL="7723" marR="7723" marT="7723"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a:endParaRPr>
                    </a:p>
                  </a:txBody>
                  <a:tcPr marL="7723" marR="7723" marT="7723"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a:endParaRPr>
                    </a:p>
                  </a:txBody>
                  <a:tcPr marL="7723" marR="7723" marT="7723"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a:endParaRPr>
                    </a:p>
                  </a:txBody>
                  <a:tcPr marL="7723" marR="7723" marT="7723"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a:endParaRPr>
                    </a:p>
                  </a:txBody>
                  <a:tcPr marL="7723" marR="7723" marT="7723"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a:endParaRPr>
                    </a:p>
                  </a:txBody>
                  <a:tcPr marL="7723" marR="7723" marT="7723" marB="0" anchor="ctr">
                    <a:lnL>
                      <a:noFill/>
                    </a:lnL>
                    <a:lnR>
                      <a:noFill/>
                    </a:lnR>
                    <a:lnT>
                      <a:noFill/>
                    </a:lnT>
                    <a:lnB>
                      <a:noFill/>
                    </a:lnB>
                  </a:tcPr>
                </a:tc>
              </a:tr>
              <a:tr h="191635">
                <a:tc>
                  <a:txBody>
                    <a:bodyPr/>
                    <a:lstStyle/>
                    <a:p>
                      <a:pPr algn="l" fontAlgn="b"/>
                      <a:r>
                        <a:rPr lang="en-US" sz="1200" b="1" i="0" u="none" strike="noStrike">
                          <a:solidFill>
                            <a:srgbClr val="000000"/>
                          </a:solidFill>
                          <a:effectLst/>
                          <a:latin typeface="Arial"/>
                        </a:rPr>
                        <a:t>Income</a:t>
                      </a:r>
                    </a:p>
                  </a:txBody>
                  <a:tcPr marL="69506" marR="7723" marT="7723" marB="0" anchor="b">
                    <a:lnL>
                      <a:noFill/>
                    </a:lnL>
                    <a:lnR>
                      <a:noFill/>
                    </a:lnR>
                    <a:lnT>
                      <a:noFill/>
                    </a:lnT>
                    <a:lnB>
                      <a:noFill/>
                    </a:lnB>
                  </a:tcPr>
                </a:tc>
                <a:tc>
                  <a:txBody>
                    <a:bodyPr/>
                    <a:lstStyle/>
                    <a:p>
                      <a:pPr algn="r" fontAlgn="ctr"/>
                      <a:endParaRPr lang="en-US" sz="1200" b="1" i="0" u="none" strike="noStrike">
                        <a:solidFill>
                          <a:srgbClr val="000000"/>
                        </a:solidFill>
                        <a:effectLst/>
                        <a:latin typeface="Arial"/>
                      </a:endParaRPr>
                    </a:p>
                  </a:txBody>
                  <a:tcPr marL="7723" marR="7723" marT="7723"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a:endParaRPr>
                    </a:p>
                  </a:txBody>
                  <a:tcPr marL="7723" marR="7723" marT="7723"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a:endParaRPr>
                    </a:p>
                  </a:txBody>
                  <a:tcPr marL="7723" marR="7723" marT="7723"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a:endParaRPr>
                    </a:p>
                  </a:txBody>
                  <a:tcPr marL="7723" marR="7723" marT="7723"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a:endParaRPr>
                    </a:p>
                  </a:txBody>
                  <a:tcPr marL="7723" marR="7723" marT="7723"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a:endParaRPr>
                    </a:p>
                  </a:txBody>
                  <a:tcPr marL="7723" marR="7723" marT="7723" marB="0" anchor="ctr">
                    <a:lnL>
                      <a:noFill/>
                    </a:lnL>
                    <a:lnR>
                      <a:noFill/>
                    </a:lnR>
                    <a:lnT>
                      <a:noFill/>
                    </a:lnT>
                    <a:lnB>
                      <a:noFill/>
                    </a:lnB>
                  </a:tcPr>
                </a:tc>
              </a:tr>
              <a:tr h="213827">
                <a:tc>
                  <a:txBody>
                    <a:bodyPr/>
                    <a:lstStyle/>
                    <a:p>
                      <a:pPr algn="l" fontAlgn="b"/>
                      <a:r>
                        <a:rPr lang="en-US" sz="1200" b="0" i="0" u="none" strike="noStrike">
                          <a:solidFill>
                            <a:srgbClr val="000000"/>
                          </a:solidFill>
                          <a:effectLst/>
                          <a:latin typeface="Arial"/>
                        </a:rPr>
                        <a:t>2.11 - Registrations</a:t>
                      </a:r>
                    </a:p>
                  </a:txBody>
                  <a:tcPr marL="139012" marR="7723" marT="7723" marB="0" anchor="b">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$294,150.00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$257,800.00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$337,050.00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$307,100.00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$1,196,100.00 </a:t>
                      </a:r>
                    </a:p>
                  </a:txBody>
                  <a:tcPr marL="7723" marR="7723" marT="7723" marB="0" anchor="ctr">
                    <a:lnL>
                      <a:noFill/>
                    </a:lnL>
                    <a:lnR>
                      <a:noFill/>
                    </a:lnR>
                    <a:lnT>
                      <a:noFill/>
                    </a:lnT>
                    <a:lnB>
                      <a:noFill/>
                    </a:lnB>
                  </a:tcPr>
                </a:tc>
              </a:tr>
              <a:tr h="368549">
                <a:tc>
                  <a:txBody>
                    <a:bodyPr/>
                    <a:lstStyle/>
                    <a:p>
                      <a:pPr algn="l" fontAlgn="b"/>
                      <a:r>
                        <a:rPr lang="en-US" sz="1200" b="0" i="0" u="none" strike="noStrike" dirty="0">
                          <a:solidFill>
                            <a:srgbClr val="000000"/>
                          </a:solidFill>
                          <a:effectLst/>
                          <a:latin typeface="Arial"/>
                        </a:rPr>
                        <a:t>2.12 - Hotel Commissions</a:t>
                      </a:r>
                    </a:p>
                  </a:txBody>
                  <a:tcPr marL="139012" marR="7723" marT="7723" marB="0" anchor="b">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$8,738.60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$7,666.92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$16,405.52 </a:t>
                      </a:r>
                    </a:p>
                  </a:txBody>
                  <a:tcPr marL="7723" marR="7723" marT="7723" marB="0" anchor="ctr">
                    <a:lnL>
                      <a:noFill/>
                    </a:lnL>
                    <a:lnR>
                      <a:noFill/>
                    </a:lnR>
                    <a:lnT>
                      <a:noFill/>
                    </a:lnT>
                    <a:lnB>
                      <a:noFill/>
                    </a:lnB>
                  </a:tcPr>
                </a:tc>
              </a:tr>
              <a:tr h="417341">
                <a:tc>
                  <a:txBody>
                    <a:bodyPr/>
                    <a:lstStyle/>
                    <a:p>
                      <a:pPr algn="l" fontAlgn="b"/>
                      <a:r>
                        <a:rPr lang="en-US" sz="1200" b="0" i="0" u="none" strike="noStrike">
                          <a:solidFill>
                            <a:srgbClr val="000000"/>
                          </a:solidFill>
                          <a:effectLst/>
                          <a:latin typeface="Arial"/>
                        </a:rPr>
                        <a:t>3.40 - IEEE CB Account Interest</a:t>
                      </a:r>
                    </a:p>
                  </a:txBody>
                  <a:tcPr marL="139012" marR="7723" marT="7723"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a:rPr>
                        <a:t>$898.58 </a:t>
                      </a:r>
                    </a:p>
                  </a:txBody>
                  <a:tcPr marL="7723" marR="7723" marT="7723"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a:rPr>
                        <a:t>$898.58 </a:t>
                      </a:r>
                    </a:p>
                  </a:txBody>
                  <a:tcPr marL="7723" marR="7723" marT="7723" marB="0" anchor="ctr">
                    <a:lnL>
                      <a:noFill/>
                    </a:lnL>
                    <a:lnR>
                      <a:noFill/>
                    </a:lnR>
                    <a:lnT>
                      <a:noFill/>
                    </a:lnT>
                    <a:lnB w="6350" cap="flat" cmpd="sng" algn="ctr">
                      <a:solidFill>
                        <a:srgbClr val="C0C0C0"/>
                      </a:solidFill>
                      <a:prstDash val="dot"/>
                      <a:round/>
                      <a:headEnd type="none" w="med" len="med"/>
                      <a:tailEnd type="none" w="med" len="med"/>
                    </a:lnB>
                  </a:tcPr>
                </a:tc>
              </a:tr>
              <a:tr h="216576">
                <a:tc>
                  <a:txBody>
                    <a:bodyPr/>
                    <a:lstStyle/>
                    <a:p>
                      <a:pPr algn="l" fontAlgn="b"/>
                      <a:r>
                        <a:rPr lang="en-US" sz="1200" b="1" i="0" u="none" strike="noStrike">
                          <a:solidFill>
                            <a:srgbClr val="000000"/>
                          </a:solidFill>
                          <a:effectLst/>
                          <a:latin typeface="Arial"/>
                        </a:rPr>
                        <a:t>Total - Income</a:t>
                      </a:r>
                    </a:p>
                  </a:txBody>
                  <a:tcPr marL="69506" marR="7723" marT="7723"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a:rPr>
                        <a:t>$898.58 </a:t>
                      </a:r>
                    </a:p>
                  </a:txBody>
                  <a:tcPr marL="7723" marR="7723" marT="772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a:rPr>
                        <a:t>$302,888.60 </a:t>
                      </a:r>
                    </a:p>
                  </a:txBody>
                  <a:tcPr marL="7723" marR="7723" marT="772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a:rPr>
                        <a:t>$265,466.92 </a:t>
                      </a:r>
                    </a:p>
                  </a:txBody>
                  <a:tcPr marL="7723" marR="7723" marT="772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a:rPr>
                        <a:t>$337,050.00 </a:t>
                      </a:r>
                    </a:p>
                  </a:txBody>
                  <a:tcPr marL="7723" marR="7723" marT="772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a:rPr>
                        <a:t>$307,100.00 </a:t>
                      </a:r>
                    </a:p>
                  </a:txBody>
                  <a:tcPr marL="7723" marR="7723" marT="772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a:rPr>
                        <a:t>$1,213,404.10 </a:t>
                      </a:r>
                    </a:p>
                  </a:txBody>
                  <a:tcPr marL="7723" marR="7723" marT="772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r>
              <a:tr h="216576">
                <a:tc>
                  <a:txBody>
                    <a:bodyPr/>
                    <a:lstStyle/>
                    <a:p>
                      <a:pPr algn="l" fontAlgn="b"/>
                      <a:r>
                        <a:rPr lang="en-US" sz="1200" b="1" i="0" u="none" strike="noStrike">
                          <a:solidFill>
                            <a:srgbClr val="000000"/>
                          </a:solidFill>
                          <a:effectLst/>
                          <a:latin typeface="Arial"/>
                        </a:rPr>
                        <a:t>Gross Profit</a:t>
                      </a:r>
                    </a:p>
                  </a:txBody>
                  <a:tcPr marL="69506" marR="7723" marT="7723" marB="0" anchor="b">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a:rPr>
                        <a:t>$898.58 </a:t>
                      </a:r>
                    </a:p>
                  </a:txBody>
                  <a:tcPr marL="7723" marR="7723" marT="7723"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a:rPr>
                        <a:t>$302,888.60 </a:t>
                      </a:r>
                    </a:p>
                  </a:txBody>
                  <a:tcPr marL="7723" marR="7723" marT="7723"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a:rPr>
                        <a:t>$265,466.92 </a:t>
                      </a:r>
                    </a:p>
                  </a:txBody>
                  <a:tcPr marL="7723" marR="7723" marT="7723"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a:rPr>
                        <a:t>$337,050.00 </a:t>
                      </a:r>
                    </a:p>
                  </a:txBody>
                  <a:tcPr marL="7723" marR="7723" marT="7723"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a:rPr>
                        <a:t>$307,100.00 </a:t>
                      </a:r>
                    </a:p>
                  </a:txBody>
                  <a:tcPr marL="7723" marR="7723" marT="7723"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a:rPr>
                        <a:t>$1,213,404.10 </a:t>
                      </a:r>
                    </a:p>
                  </a:txBody>
                  <a:tcPr marL="7723" marR="7723" marT="7723" marB="0" anchor="ctr">
                    <a:lnL>
                      <a:noFill/>
                    </a:lnL>
                    <a:lnR>
                      <a:noFill/>
                    </a:lnR>
                    <a:lnT w="6350" cap="flat" cmpd="sng" algn="ctr">
                      <a:solidFill>
                        <a:srgbClr val="969696"/>
                      </a:solidFill>
                      <a:prstDash val="dot"/>
                      <a:round/>
                      <a:headEnd type="none" w="med" len="med"/>
                      <a:tailEnd type="none" w="med" len="med"/>
                    </a:lnT>
                    <a:lnB>
                      <a:noFill/>
                    </a:lnB>
                  </a:tcPr>
                </a:tc>
              </a:tr>
              <a:tr h="216576">
                <a:tc>
                  <a:txBody>
                    <a:bodyPr/>
                    <a:lstStyle/>
                    <a:p>
                      <a:pPr algn="l" fontAlgn="b"/>
                      <a:r>
                        <a:rPr lang="en-US" sz="1200" b="1" i="0" u="none" strike="noStrike">
                          <a:solidFill>
                            <a:srgbClr val="000000"/>
                          </a:solidFill>
                          <a:effectLst/>
                          <a:latin typeface="Arial"/>
                        </a:rPr>
                        <a:t>Expense</a:t>
                      </a:r>
                    </a:p>
                  </a:txBody>
                  <a:tcPr marL="69506" marR="7723" marT="7723" marB="0" anchor="b">
                    <a:lnL>
                      <a:noFill/>
                    </a:lnL>
                    <a:lnR>
                      <a:noFill/>
                    </a:lnR>
                    <a:lnT>
                      <a:noFill/>
                    </a:lnT>
                    <a:lnB>
                      <a:noFill/>
                    </a:lnB>
                  </a:tcPr>
                </a:tc>
                <a:tc>
                  <a:txBody>
                    <a:bodyPr/>
                    <a:lstStyle/>
                    <a:p>
                      <a:pPr algn="r" fontAlgn="ctr"/>
                      <a:endParaRPr lang="en-US" sz="1200" b="1" i="0" u="none" strike="noStrike">
                        <a:solidFill>
                          <a:srgbClr val="000000"/>
                        </a:solidFill>
                        <a:effectLst/>
                        <a:latin typeface="Arial"/>
                      </a:endParaRPr>
                    </a:p>
                  </a:txBody>
                  <a:tcPr marL="7723" marR="7723" marT="7723"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a:endParaRPr>
                    </a:p>
                  </a:txBody>
                  <a:tcPr marL="7723" marR="7723" marT="7723"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a:endParaRPr>
                    </a:p>
                  </a:txBody>
                  <a:tcPr marL="7723" marR="7723" marT="7723"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a:endParaRPr>
                    </a:p>
                  </a:txBody>
                  <a:tcPr marL="7723" marR="7723" marT="7723"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a:endParaRPr>
                    </a:p>
                  </a:txBody>
                  <a:tcPr marL="7723" marR="7723" marT="7723"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a:endParaRPr>
                    </a:p>
                  </a:txBody>
                  <a:tcPr marL="7723" marR="7723" marT="7723" marB="0" anchor="ctr">
                    <a:lnL>
                      <a:noFill/>
                    </a:lnL>
                    <a:lnR>
                      <a:noFill/>
                    </a:lnR>
                    <a:lnT>
                      <a:noFill/>
                    </a:lnT>
                    <a:lnB>
                      <a:noFill/>
                    </a:lnB>
                  </a:tcPr>
                </a:tc>
              </a:tr>
              <a:tr h="213827">
                <a:tc>
                  <a:txBody>
                    <a:bodyPr/>
                    <a:lstStyle/>
                    <a:p>
                      <a:pPr algn="l" fontAlgn="b"/>
                      <a:r>
                        <a:rPr lang="en-US" sz="1200" b="0" i="0" u="none" strike="noStrike">
                          <a:solidFill>
                            <a:srgbClr val="000000"/>
                          </a:solidFill>
                          <a:effectLst/>
                          <a:latin typeface="Arial"/>
                        </a:rPr>
                        <a:t>4.110 - Site Survey</a:t>
                      </a:r>
                    </a:p>
                  </a:txBody>
                  <a:tcPr marL="139012" marR="7723" marT="7723" marB="0" anchor="b">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$2,339.14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$2,339.14 </a:t>
                      </a:r>
                    </a:p>
                  </a:txBody>
                  <a:tcPr marL="7723" marR="7723" marT="7723" marB="0" anchor="ctr">
                    <a:lnL>
                      <a:noFill/>
                    </a:lnL>
                    <a:lnR>
                      <a:noFill/>
                    </a:lnR>
                    <a:lnT>
                      <a:noFill/>
                    </a:lnT>
                    <a:lnB>
                      <a:noFill/>
                    </a:lnB>
                  </a:tcPr>
                </a:tc>
              </a:tr>
              <a:tr h="213827">
                <a:tc>
                  <a:txBody>
                    <a:bodyPr/>
                    <a:lstStyle/>
                    <a:p>
                      <a:pPr algn="l" fontAlgn="b"/>
                      <a:r>
                        <a:rPr lang="en-US" sz="1200" b="0" i="0" u="none" strike="noStrike">
                          <a:solidFill>
                            <a:srgbClr val="000000"/>
                          </a:solidFill>
                          <a:effectLst/>
                          <a:latin typeface="Arial"/>
                        </a:rPr>
                        <a:t>4.113 - Venue</a:t>
                      </a:r>
                    </a:p>
                  </a:txBody>
                  <a:tcPr marL="139012" marR="7723" marT="7723" marB="0" anchor="b">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$19,200.06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$17,505.03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$74,085.00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$110,790.09 </a:t>
                      </a:r>
                    </a:p>
                  </a:txBody>
                  <a:tcPr marL="7723" marR="7723" marT="7723" marB="0" anchor="ctr">
                    <a:lnL>
                      <a:noFill/>
                    </a:lnL>
                    <a:lnR>
                      <a:noFill/>
                    </a:lnR>
                    <a:lnT>
                      <a:noFill/>
                    </a:lnT>
                    <a:lnB>
                      <a:noFill/>
                    </a:lnB>
                  </a:tcPr>
                </a:tc>
              </a:tr>
              <a:tr h="213827">
                <a:tc>
                  <a:txBody>
                    <a:bodyPr/>
                    <a:lstStyle/>
                    <a:p>
                      <a:pPr algn="l" fontAlgn="b"/>
                      <a:r>
                        <a:rPr lang="en-US" sz="1200" b="0" i="0" u="none" strike="noStrike">
                          <a:solidFill>
                            <a:srgbClr val="000000"/>
                          </a:solidFill>
                          <a:effectLst/>
                          <a:latin typeface="Arial"/>
                        </a:rPr>
                        <a:t>4.12 - Financial Fees</a:t>
                      </a:r>
                    </a:p>
                  </a:txBody>
                  <a:tcPr marL="139012" marR="7723" marT="7723" marB="0" anchor="b">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$19,396.46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$17,715.21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$25,215.85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$7,320.20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$69,647.72 </a:t>
                      </a:r>
                    </a:p>
                  </a:txBody>
                  <a:tcPr marL="7723" marR="7723" marT="7723" marB="0" anchor="ctr">
                    <a:lnL>
                      <a:noFill/>
                    </a:lnL>
                    <a:lnR>
                      <a:noFill/>
                    </a:lnR>
                    <a:lnT>
                      <a:noFill/>
                    </a:lnT>
                    <a:lnB>
                      <a:noFill/>
                    </a:lnB>
                  </a:tcPr>
                </a:tc>
              </a:tr>
              <a:tr h="213827">
                <a:tc>
                  <a:txBody>
                    <a:bodyPr/>
                    <a:lstStyle/>
                    <a:p>
                      <a:pPr algn="l" fontAlgn="b"/>
                      <a:r>
                        <a:rPr lang="en-US" sz="1200" b="0" i="0" u="none" strike="noStrike" dirty="0">
                          <a:solidFill>
                            <a:srgbClr val="000000"/>
                          </a:solidFill>
                          <a:effectLst/>
                          <a:latin typeface="Arial"/>
                        </a:rPr>
                        <a:t>4.13 </a:t>
                      </a:r>
                      <a:r>
                        <a:rPr lang="en-US" sz="1200" b="0" i="0" u="none" strike="noStrike" dirty="0" smtClean="0">
                          <a:solidFill>
                            <a:srgbClr val="000000"/>
                          </a:solidFill>
                          <a:effectLst/>
                          <a:latin typeface="Arial"/>
                        </a:rPr>
                        <a:t>– Meeting</a:t>
                      </a:r>
                      <a:r>
                        <a:rPr lang="en-US" sz="1200" b="0" i="0" u="none" strike="noStrike" baseline="0" dirty="0" smtClean="0">
                          <a:solidFill>
                            <a:srgbClr val="000000"/>
                          </a:solidFill>
                          <a:effectLst/>
                          <a:latin typeface="Arial"/>
                        </a:rPr>
                        <a:t> </a:t>
                      </a:r>
                      <a:r>
                        <a:rPr lang="en-US" sz="1200" b="0" i="0" u="none" strike="noStrike" dirty="0" smtClean="0">
                          <a:solidFill>
                            <a:srgbClr val="000000"/>
                          </a:solidFill>
                          <a:effectLst/>
                          <a:latin typeface="Arial"/>
                        </a:rPr>
                        <a:t>Planner</a:t>
                      </a:r>
                      <a:endParaRPr lang="en-US" sz="1200" b="0" i="0" u="none" strike="noStrike" dirty="0">
                        <a:solidFill>
                          <a:srgbClr val="000000"/>
                        </a:solidFill>
                        <a:effectLst/>
                        <a:latin typeface="Arial"/>
                      </a:endParaRPr>
                    </a:p>
                  </a:txBody>
                  <a:tcPr marL="139012" marR="7723" marT="7723" marB="0" anchor="b">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$51,061.35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$44,330.15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$50,379.00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$20,000.00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$165,770.50 </a:t>
                      </a:r>
                    </a:p>
                  </a:txBody>
                  <a:tcPr marL="7723" marR="7723" marT="7723" marB="0" anchor="ctr">
                    <a:lnL>
                      <a:noFill/>
                    </a:lnL>
                    <a:lnR>
                      <a:noFill/>
                    </a:lnR>
                    <a:lnT>
                      <a:noFill/>
                    </a:lnT>
                    <a:lnB>
                      <a:noFill/>
                    </a:lnB>
                  </a:tcPr>
                </a:tc>
              </a:tr>
              <a:tr h="213827">
                <a:tc>
                  <a:txBody>
                    <a:bodyPr/>
                    <a:lstStyle/>
                    <a:p>
                      <a:pPr algn="l" fontAlgn="b"/>
                      <a:r>
                        <a:rPr lang="en-US" sz="1200" b="0" i="0" u="none" strike="noStrike">
                          <a:solidFill>
                            <a:srgbClr val="000000"/>
                          </a:solidFill>
                          <a:effectLst/>
                          <a:latin typeface="Arial"/>
                        </a:rPr>
                        <a:t>4.14 - Food &amp; Beverage</a:t>
                      </a:r>
                    </a:p>
                  </a:txBody>
                  <a:tcPr marL="139012" marR="7723" marT="7723" marB="0" anchor="b">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$129,456.46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$93,164.43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$125,851.00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$348,471.89 </a:t>
                      </a:r>
                    </a:p>
                  </a:txBody>
                  <a:tcPr marL="7723" marR="7723" marT="7723" marB="0" anchor="ctr">
                    <a:lnL>
                      <a:noFill/>
                    </a:lnL>
                    <a:lnR>
                      <a:noFill/>
                    </a:lnR>
                    <a:lnT>
                      <a:noFill/>
                    </a:lnT>
                    <a:lnB>
                      <a:noFill/>
                    </a:lnB>
                  </a:tcPr>
                </a:tc>
              </a:tr>
              <a:tr h="213827">
                <a:tc>
                  <a:txBody>
                    <a:bodyPr/>
                    <a:lstStyle/>
                    <a:p>
                      <a:pPr algn="l" fontAlgn="b"/>
                      <a:r>
                        <a:rPr lang="en-US" sz="1200" b="0" i="0" u="none" strike="noStrike">
                          <a:solidFill>
                            <a:srgbClr val="000000"/>
                          </a:solidFill>
                          <a:effectLst/>
                          <a:latin typeface="Arial"/>
                        </a:rPr>
                        <a:t>4.15 - Network Services</a:t>
                      </a:r>
                    </a:p>
                  </a:txBody>
                  <a:tcPr marL="139012" marR="7723" marT="7723" marB="0" anchor="b">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$47,590.07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$43,254.69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$45,592.42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$136,437.18 </a:t>
                      </a:r>
                    </a:p>
                  </a:txBody>
                  <a:tcPr marL="7723" marR="7723" marT="7723" marB="0" anchor="ctr">
                    <a:lnL>
                      <a:noFill/>
                    </a:lnL>
                    <a:lnR>
                      <a:noFill/>
                    </a:lnR>
                    <a:lnT>
                      <a:noFill/>
                    </a:lnT>
                    <a:lnB>
                      <a:noFill/>
                    </a:lnB>
                  </a:tcPr>
                </a:tc>
              </a:tr>
              <a:tr h="213827">
                <a:tc>
                  <a:txBody>
                    <a:bodyPr/>
                    <a:lstStyle/>
                    <a:p>
                      <a:pPr algn="l" fontAlgn="b"/>
                      <a:r>
                        <a:rPr lang="en-US" sz="1200" b="0" i="0" u="none" strike="noStrike">
                          <a:solidFill>
                            <a:srgbClr val="000000"/>
                          </a:solidFill>
                          <a:effectLst/>
                          <a:latin typeface="Arial"/>
                        </a:rPr>
                        <a:t>4.16 - Social</a:t>
                      </a:r>
                    </a:p>
                  </a:txBody>
                  <a:tcPr marL="139012" marR="7723" marT="7723" marB="0" anchor="b">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$33,673.00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$21,411.32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$55,084.32 </a:t>
                      </a:r>
                    </a:p>
                  </a:txBody>
                  <a:tcPr marL="7723" marR="7723" marT="7723" marB="0" anchor="ctr">
                    <a:lnL>
                      <a:noFill/>
                    </a:lnL>
                    <a:lnR>
                      <a:noFill/>
                    </a:lnR>
                    <a:lnT>
                      <a:noFill/>
                    </a:lnT>
                    <a:lnB>
                      <a:noFill/>
                    </a:lnB>
                  </a:tcPr>
                </a:tc>
              </a:tr>
              <a:tr h="213827">
                <a:tc>
                  <a:txBody>
                    <a:bodyPr/>
                    <a:lstStyle/>
                    <a:p>
                      <a:pPr algn="l" fontAlgn="b"/>
                      <a:r>
                        <a:rPr lang="en-US" sz="1200" b="0" i="0" u="none" strike="noStrike">
                          <a:solidFill>
                            <a:srgbClr val="000000"/>
                          </a:solidFill>
                          <a:effectLst/>
                          <a:latin typeface="Arial"/>
                        </a:rPr>
                        <a:t>4.17 - Shipping</a:t>
                      </a:r>
                    </a:p>
                  </a:txBody>
                  <a:tcPr marL="139012" marR="7723" marT="7723" marB="0" anchor="b">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$3,576.33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$10,678.59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$9,547.23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$23,802.15 </a:t>
                      </a:r>
                    </a:p>
                  </a:txBody>
                  <a:tcPr marL="7723" marR="7723" marT="7723" marB="0" anchor="ctr">
                    <a:lnL>
                      <a:noFill/>
                    </a:lnL>
                    <a:lnR>
                      <a:noFill/>
                    </a:lnR>
                    <a:lnT>
                      <a:noFill/>
                    </a:lnT>
                    <a:lnB>
                      <a:noFill/>
                    </a:lnB>
                  </a:tcPr>
                </a:tc>
              </a:tr>
              <a:tr h="213827">
                <a:tc>
                  <a:txBody>
                    <a:bodyPr/>
                    <a:lstStyle/>
                    <a:p>
                      <a:pPr algn="l" fontAlgn="b"/>
                      <a:r>
                        <a:rPr lang="en-US" sz="1200" b="0" i="0" u="none" strike="noStrike">
                          <a:solidFill>
                            <a:srgbClr val="000000"/>
                          </a:solidFill>
                          <a:effectLst/>
                          <a:latin typeface="Arial"/>
                        </a:rPr>
                        <a:t>4.18 - Misc Expense</a:t>
                      </a:r>
                    </a:p>
                  </a:txBody>
                  <a:tcPr marL="139012" marR="7723" marT="7723"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a:rPr>
                        <a:t>$1,016.92 </a:t>
                      </a:r>
                    </a:p>
                  </a:txBody>
                  <a:tcPr marL="7723" marR="7723" marT="7723"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a:rPr>
                        <a:t>$1,158.30 </a:t>
                      </a:r>
                    </a:p>
                  </a:txBody>
                  <a:tcPr marL="7723" marR="7723" marT="7723"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a:rPr>
                        <a:t>$5,280.50 </a:t>
                      </a:r>
                    </a:p>
                  </a:txBody>
                  <a:tcPr marL="7723" marR="7723" marT="7723"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a:rPr>
                        <a:t>$7,455.72 </a:t>
                      </a:r>
                    </a:p>
                  </a:txBody>
                  <a:tcPr marL="7723" marR="7723" marT="7723" marB="0" anchor="ctr">
                    <a:lnL>
                      <a:noFill/>
                    </a:lnL>
                    <a:lnR>
                      <a:noFill/>
                    </a:lnR>
                    <a:lnT>
                      <a:noFill/>
                    </a:lnT>
                    <a:lnB w="6350" cap="flat" cmpd="sng" algn="ctr">
                      <a:solidFill>
                        <a:srgbClr val="C0C0C0"/>
                      </a:solidFill>
                      <a:prstDash val="dot"/>
                      <a:round/>
                      <a:headEnd type="none" w="med" len="med"/>
                      <a:tailEnd type="none" w="med" len="med"/>
                    </a:lnB>
                  </a:tcPr>
                </a:tc>
              </a:tr>
              <a:tr h="216576">
                <a:tc>
                  <a:txBody>
                    <a:bodyPr/>
                    <a:lstStyle/>
                    <a:p>
                      <a:pPr algn="l" fontAlgn="b"/>
                      <a:r>
                        <a:rPr lang="en-US" sz="1200" b="1" i="0" u="none" strike="noStrike">
                          <a:solidFill>
                            <a:srgbClr val="000000"/>
                          </a:solidFill>
                          <a:effectLst/>
                          <a:latin typeface="Arial"/>
                        </a:rPr>
                        <a:t>Total - Expense</a:t>
                      </a:r>
                    </a:p>
                  </a:txBody>
                  <a:tcPr marL="69506" marR="7723" marT="7723"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a:rPr>
                        <a:t>$0.00 </a:t>
                      </a:r>
                    </a:p>
                  </a:txBody>
                  <a:tcPr marL="7723" marR="7723" marT="772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a:rPr>
                        <a:t>$304,970.65 </a:t>
                      </a:r>
                    </a:p>
                  </a:txBody>
                  <a:tcPr marL="7723" marR="7723" marT="772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a:rPr>
                        <a:t>$251,556.86 </a:t>
                      </a:r>
                    </a:p>
                  </a:txBody>
                  <a:tcPr marL="7723" marR="7723" marT="772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a:rPr>
                        <a:t>$335,951.00 </a:t>
                      </a:r>
                    </a:p>
                  </a:txBody>
                  <a:tcPr marL="7723" marR="7723" marT="772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a:rPr>
                        <a:t>$27,320.20 </a:t>
                      </a:r>
                    </a:p>
                  </a:txBody>
                  <a:tcPr marL="7723" marR="7723" marT="772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a:rPr>
                        <a:t>$919,798.71 </a:t>
                      </a:r>
                    </a:p>
                  </a:txBody>
                  <a:tcPr marL="7723" marR="7723" marT="772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r>
              <a:tr h="216576">
                <a:tc>
                  <a:txBody>
                    <a:bodyPr/>
                    <a:lstStyle/>
                    <a:p>
                      <a:pPr algn="l" fontAlgn="ctr"/>
                      <a:r>
                        <a:rPr lang="en-US" sz="1200" b="1" i="0" u="none" strike="noStrike">
                          <a:solidFill>
                            <a:srgbClr val="000000"/>
                          </a:solidFill>
                          <a:effectLst/>
                          <a:latin typeface="Arial"/>
                        </a:rPr>
                        <a:t>Net Ordinary Income</a:t>
                      </a:r>
                    </a:p>
                  </a:txBody>
                  <a:tcPr marL="7723" marR="7723" marT="7723"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a:rPr>
                        <a:t>$898.58 </a:t>
                      </a:r>
                    </a:p>
                  </a:txBody>
                  <a:tcPr marL="7723" marR="7723" marT="7723"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a:rPr>
                        <a:t>($2,082.05)</a:t>
                      </a:r>
                    </a:p>
                  </a:txBody>
                  <a:tcPr marL="7723" marR="7723" marT="7723"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a:rPr>
                        <a:t>$13,910.06 </a:t>
                      </a:r>
                    </a:p>
                  </a:txBody>
                  <a:tcPr marL="7723" marR="7723" marT="7723"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a:rPr>
                        <a:t>$1,099.00 </a:t>
                      </a:r>
                    </a:p>
                  </a:txBody>
                  <a:tcPr marL="7723" marR="7723" marT="7723"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a:rPr>
                        <a:t>$279,779.80 </a:t>
                      </a:r>
                    </a:p>
                  </a:txBody>
                  <a:tcPr marL="7723" marR="7723" marT="7723"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a:rPr>
                        <a:t>$293,605.39 </a:t>
                      </a:r>
                    </a:p>
                  </a:txBody>
                  <a:tcPr marL="7723" marR="7723" marT="7723"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r>
              <a:tr h="216576">
                <a:tc>
                  <a:txBody>
                    <a:bodyPr/>
                    <a:lstStyle/>
                    <a:p>
                      <a:pPr algn="l" fontAlgn="ctr"/>
                      <a:r>
                        <a:rPr lang="en-US" sz="1200" b="1" i="0" u="none" strike="noStrike">
                          <a:solidFill>
                            <a:srgbClr val="000000"/>
                          </a:solidFill>
                          <a:effectLst/>
                          <a:latin typeface="Arial"/>
                        </a:rPr>
                        <a:t>Net Income</a:t>
                      </a:r>
                    </a:p>
                  </a:txBody>
                  <a:tcPr marL="7723" marR="7723" marT="7723"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a:rPr>
                        <a:t>$898.58 </a:t>
                      </a:r>
                    </a:p>
                  </a:txBody>
                  <a:tcPr marL="7723" marR="7723" marT="7723"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a:rPr>
                        <a:t>($2,082.05)</a:t>
                      </a:r>
                    </a:p>
                  </a:txBody>
                  <a:tcPr marL="7723" marR="7723" marT="7723"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a:rPr>
                        <a:t>$13,910.06 </a:t>
                      </a:r>
                    </a:p>
                  </a:txBody>
                  <a:tcPr marL="7723" marR="7723" marT="7723"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a:rPr>
                        <a:t>$1,099.00 </a:t>
                      </a:r>
                    </a:p>
                  </a:txBody>
                  <a:tcPr marL="7723" marR="7723" marT="7723"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a:rPr>
                        <a:t>$279,779.80 </a:t>
                      </a:r>
                    </a:p>
                  </a:txBody>
                  <a:tcPr marL="7723" marR="7723" marT="7723"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dirty="0">
                          <a:solidFill>
                            <a:srgbClr val="000000"/>
                          </a:solidFill>
                          <a:effectLst/>
                          <a:latin typeface="Arial"/>
                        </a:rPr>
                        <a:t>$293,605.39 </a:t>
                      </a:r>
                    </a:p>
                  </a:txBody>
                  <a:tcPr marL="7723" marR="7723" marT="7723" marB="0" anchor="ctr">
                    <a:lnL>
                      <a:noFill/>
                    </a:lnL>
                    <a:lnR>
                      <a:noFill/>
                    </a:lnR>
                    <a:lnT w="6350" cap="flat" cmpd="sng" algn="ctr">
                      <a:solidFill>
                        <a:srgbClr val="969696"/>
                      </a:solidFill>
                      <a:prstDash val="dot"/>
                      <a:round/>
                      <a:headEnd type="none" w="med" len="med"/>
                      <a:tailEnd type="none" w="med" len="med"/>
                    </a:lnT>
                    <a:lnB>
                      <a:noFill/>
                    </a:lnB>
                  </a:tcPr>
                </a:tc>
              </a:tr>
            </a:tbl>
          </a:graphicData>
        </a:graphic>
      </p:graphicFrame>
      <p:sp>
        <p:nvSpPr>
          <p:cNvPr id="2" name="Footer Placeholder 1"/>
          <p:cNvSpPr>
            <a:spLocks noGrp="1"/>
          </p:cNvSpPr>
          <p:nvPr>
            <p:ph type="ftr" idx="11"/>
          </p:nvPr>
        </p:nvSpPr>
        <p:spPr/>
        <p:txBody>
          <a:bodyPr/>
          <a:lstStyle/>
          <a:p>
            <a:pPr>
              <a:defRPr/>
            </a:pPr>
            <a:r>
              <a:rPr lang="en-GB" smtClean="0"/>
              <a:t>Jon Rosdahl, Qualcomm </a:t>
            </a:r>
            <a:endParaRPr lang="en-GB" dirty="0"/>
          </a:p>
        </p:txBody>
      </p:sp>
    </p:spTree>
    <p:extLst>
      <p:ext uri="{BB962C8B-B14F-4D97-AF65-F5344CB8AC3E}">
        <p14:creationId xmlns:p14="http://schemas.microsoft.com/office/powerpoint/2010/main" val="415782291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Rectangle 3"/>
          <p:cNvSpPr>
            <a:spLocks noGrp="1" noChangeArrowheads="1"/>
          </p:cNvSpPr>
          <p:nvPr>
            <p:ph type="dt" sz="quarter" idx="10"/>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January 2016</a:t>
            </a:r>
            <a:endParaRPr lang="en-GB" dirty="0" smtClean="0">
              <a:latin typeface="Times New Roman" pitchFamily="18" charset="0"/>
              <a:ea typeface="Arial Unicode MS" pitchFamily="34" charset="-128"/>
              <a:cs typeface="Arial Unicode MS" pitchFamily="34" charset="-128"/>
            </a:endParaRPr>
          </a:p>
        </p:txBody>
      </p:sp>
      <p:sp>
        <p:nvSpPr>
          <p:cNvPr id="1029" name="Rectangle 5"/>
          <p:cNvSpPr>
            <a:spLocks noGrp="1" noChangeArrowheads="1"/>
          </p:cNvSpPr>
          <p:nvPr>
            <p:ph type="sldNum" sz="quarter" idx="12"/>
          </p:nvPr>
        </p:nvSpPr>
        <p:spPr>
          <a:noFill/>
        </p:spPr>
        <p:txBody>
          <a:bodyPr/>
          <a:lstStyle/>
          <a:p>
            <a:pPr>
              <a:buFont typeface="Times New Roman" pitchFamily="18" charset="0"/>
              <a:buNone/>
            </a:pPr>
            <a:r>
              <a:rPr lang="en-GB" smtClean="0">
                <a:latin typeface="Times New Roman" pitchFamily="18" charset="0"/>
                <a:ea typeface="Arial Unicode MS" pitchFamily="34" charset="-128"/>
                <a:cs typeface="Arial Unicode MS" pitchFamily="34" charset="-128"/>
              </a:rPr>
              <a:t>Slide </a:t>
            </a:r>
            <a:fld id="{DA834F39-FECA-4254-A927-AA26D4F544F5}" type="slidenum">
              <a:rPr lang="en-GB" smtClean="0">
                <a:latin typeface="Times New Roman" pitchFamily="18" charset="0"/>
                <a:ea typeface="Arial Unicode MS" pitchFamily="34" charset="-128"/>
                <a:cs typeface="Arial Unicode MS" pitchFamily="34" charset="-128"/>
              </a:rPr>
              <a:pPr>
                <a:buFont typeface="Times New Roman" pitchFamily="18" charset="0"/>
                <a:buNone/>
              </a:pPr>
              <a:t>2</a:t>
            </a:fld>
            <a:endParaRPr lang="en-GB" smtClean="0">
              <a:latin typeface="Times New Roman" pitchFamily="18" charset="0"/>
              <a:ea typeface="Arial Unicode MS" pitchFamily="34" charset="-128"/>
              <a:cs typeface="Arial Unicode MS" pitchFamily="34" charset="-128"/>
            </a:endParaRPr>
          </a:p>
        </p:txBody>
      </p:sp>
      <p:sp>
        <p:nvSpPr>
          <p:cNvPr id="1031" name="Slide Number Placeholder 5"/>
          <p:cNvSpPr txBox="1">
            <a:spLocks noGrp="1"/>
          </p:cNvSpPr>
          <p:nvPr/>
        </p:nvSpPr>
        <p:spPr bwMode="auto">
          <a:xfrm>
            <a:off x="4344988" y="6475413"/>
            <a:ext cx="528637" cy="363537"/>
          </a:xfrm>
          <a:prstGeom prst="rect">
            <a:avLst/>
          </a:prstGeom>
          <a:noFill/>
          <a:ln w="9525">
            <a:noFill/>
            <a:round/>
            <a:headEnd/>
            <a:tailEnd/>
          </a:ln>
        </p:spPr>
        <p:txBody>
          <a:bodyPr lIns="0" tIns="0" rIns="0" bIns="0"/>
          <a:lstStyle/>
          <a:p>
            <a:pPr algn="ct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a:solidFill>
                  <a:srgbClr val="000000"/>
                </a:solidFill>
                <a:ea typeface="Arial Unicode MS" pitchFamily="34" charset="-128"/>
                <a:cs typeface="Arial Unicode MS" pitchFamily="34" charset="-128"/>
              </a:rPr>
              <a:t>Slide </a:t>
            </a:r>
            <a:fld id="{F2ACD4E4-215F-4F98-8233-1E85A981F83D}" type="slidenum">
              <a:rPr lang="en-GB" sz="1200">
                <a:solidFill>
                  <a:srgbClr val="000000"/>
                </a:solidFill>
                <a:ea typeface="Arial Unicode MS" pitchFamily="34" charset="-128"/>
                <a:cs typeface="Arial Unicode MS" pitchFamily="34" charset="-128"/>
              </a:rPr>
              <a:pPr algn="ct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t>2</a:t>
            </a:fld>
            <a:endParaRPr lang="en-GB" sz="1200">
              <a:solidFill>
                <a:srgbClr val="000000"/>
              </a:solidFill>
              <a:ea typeface="Arial Unicode MS" pitchFamily="34" charset="-128"/>
              <a:cs typeface="Arial Unicode MS" pitchFamily="34" charset="-128"/>
            </a:endParaRPr>
          </a:p>
        </p:txBody>
      </p:sp>
      <p:sp>
        <p:nvSpPr>
          <p:cNvPr id="1032" name="Rectangle 1"/>
          <p:cNvSpPr>
            <a:spLocks noGrp="1" noChangeArrowheads="1"/>
          </p:cNvSpPr>
          <p:nvPr>
            <p:ph type="title"/>
          </p:nvPr>
        </p:nvSpPr>
        <p:spPr>
          <a:xfrm>
            <a:off x="685800" y="685800"/>
            <a:ext cx="7772400" cy="1066800"/>
          </a:xfrm>
        </p:spPr>
        <p:txBody>
          <a:bodyPr/>
          <a:lstStyle/>
          <a:p>
            <a:pPr eaLnBrk="1" hangingPunct="1">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smtClean="0"/>
              <a:t>Treasurer Report </a:t>
            </a:r>
            <a:r>
              <a:rPr lang="en-US" dirty="0" smtClean="0"/>
              <a:t>January 2016</a:t>
            </a:r>
            <a:endParaRPr lang="en-GB" dirty="0" smtClean="0"/>
          </a:p>
        </p:txBody>
      </p:sp>
      <p:sp>
        <p:nvSpPr>
          <p:cNvPr id="1033" name="Rectangle 2"/>
          <p:cNvSpPr>
            <a:spLocks noGrp="1" noChangeArrowheads="1"/>
          </p:cNvSpPr>
          <p:nvPr>
            <p:ph type="body" idx="1"/>
          </p:nvPr>
        </p:nvSpPr>
        <p:spPr>
          <a:xfrm>
            <a:off x="685800" y="1524000"/>
            <a:ext cx="7772400" cy="396875"/>
          </a:xfrm>
        </p:spPr>
        <p:txBody>
          <a:bodyPr/>
          <a:lstStyle/>
          <a:p>
            <a:pPr algn="ctr" eaLnBrk="1" hangingPunct="1">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smtClean="0"/>
              <a:t>Date:</a:t>
            </a:r>
            <a:r>
              <a:rPr lang="en-GB" sz="2000" b="0" dirty="0" smtClean="0"/>
              <a:t> </a:t>
            </a:r>
            <a:r>
              <a:rPr lang="en-GB" sz="2000" b="0" dirty="0" smtClean="0"/>
              <a:t>2016-01-17</a:t>
            </a:r>
            <a:endParaRPr lang="en-GB" sz="2000" b="0" dirty="0" smtClean="0"/>
          </a:p>
        </p:txBody>
      </p:sp>
      <p:graphicFrame>
        <p:nvGraphicFramePr>
          <p:cNvPr id="1026" name="Object 3"/>
          <p:cNvGraphicFramePr>
            <a:graphicFrameLocks noChangeAspect="1"/>
          </p:cNvGraphicFramePr>
          <p:nvPr>
            <p:extLst>
              <p:ext uri="{D42A27DB-BD31-4B8C-83A1-F6EECF244321}">
                <p14:modId xmlns:p14="http://schemas.microsoft.com/office/powerpoint/2010/main" val="2132431648"/>
              </p:ext>
            </p:extLst>
          </p:nvPr>
        </p:nvGraphicFramePr>
        <p:xfrm>
          <a:off x="514350" y="2305050"/>
          <a:ext cx="7410450" cy="2762250"/>
        </p:xfrm>
        <a:graphic>
          <a:graphicData uri="http://schemas.openxmlformats.org/presentationml/2006/ole">
            <mc:AlternateContent xmlns:mc="http://schemas.openxmlformats.org/markup-compatibility/2006">
              <mc:Choice xmlns:v="urn:schemas-microsoft-com:vml" Requires="v">
                <p:oleObj spid="_x0000_s1175" name="Document" r:id="rId4" imgW="8253180" imgH="3081427" progId="Word.Document.8">
                  <p:embed/>
                </p:oleObj>
              </mc:Choice>
              <mc:Fallback>
                <p:oleObj name="Document" r:id="rId4" imgW="8253180" imgH="3081427" progId="Word.Document.8">
                  <p:embed/>
                  <p:pic>
                    <p:nvPicPr>
                      <p:cNvPr id="0" name="Picture 46"/>
                      <p:cNvPicPr>
                        <a:picLocks noChangeAspect="1" noChangeArrowheads="1"/>
                      </p:cNvPicPr>
                      <p:nvPr/>
                    </p:nvPicPr>
                    <p:blipFill>
                      <a:blip r:embed="rId5"/>
                      <a:srcRect/>
                      <a:stretch>
                        <a:fillRect/>
                      </a:stretch>
                    </p:blipFill>
                    <p:spPr bwMode="auto">
                      <a:xfrm>
                        <a:off x="514350" y="2305050"/>
                        <a:ext cx="7410450" cy="276225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1034" name="Rectangle 4"/>
          <p:cNvSpPr>
            <a:spLocks noChangeArrowheads="1"/>
          </p:cNvSpPr>
          <p:nvPr/>
        </p:nvSpPr>
        <p:spPr bwMode="auto">
          <a:xfrm>
            <a:off x="533400" y="1939925"/>
            <a:ext cx="1447800" cy="381000"/>
          </a:xfrm>
          <a:prstGeom prst="rect">
            <a:avLst/>
          </a:prstGeom>
          <a:noFill/>
          <a:ln w="9525">
            <a:noFill/>
            <a:round/>
            <a:headEnd/>
            <a:tailEnd/>
          </a:ln>
        </p:spPr>
        <p:txBody>
          <a:bodyPr lIns="92160" tIns="46080" rIns="92160" bIns="46080"/>
          <a:lstStyle/>
          <a:p>
            <a:pPr eaLnBrk="0" hangingPunct="0">
              <a:spcBef>
                <a:spcPts val="500"/>
              </a:spcBef>
              <a:buClr>
                <a:srgbClr val="000000"/>
              </a:buClr>
              <a:buSzPct val="100000"/>
              <a:buFont typeface="Times New Roman" pitchFamily="18" charset="0"/>
              <a:buNone/>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
        <p:nvSpPr>
          <p:cNvPr id="2" name="Footer Placeholder 1"/>
          <p:cNvSpPr>
            <a:spLocks noGrp="1"/>
          </p:cNvSpPr>
          <p:nvPr>
            <p:ph type="ftr" idx="11"/>
          </p:nvPr>
        </p:nvSpPr>
        <p:spPr>
          <a:xfrm>
            <a:off x="6477000" y="6541744"/>
            <a:ext cx="2065338" cy="228600"/>
          </a:xfrm>
        </p:spPr>
        <p:txBody>
          <a:bodyPr/>
          <a:lstStyle/>
          <a:p>
            <a:pPr>
              <a:defRPr/>
            </a:pPr>
            <a:r>
              <a:rPr lang="en-GB" smtClean="0"/>
              <a:t>Jon Rosdahl, Qualcomm </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4" name="Rectangle 1"/>
          <p:cNvSpPr>
            <a:spLocks noGrp="1" noChangeArrowheads="1"/>
          </p:cNvSpPr>
          <p:nvPr>
            <p:ph type="title"/>
          </p:nvPr>
        </p:nvSpPr>
        <p:spPr/>
        <p:txBody>
          <a:bodyPr/>
          <a:lstStyle/>
          <a:p>
            <a:r>
              <a:rPr lang="en-GB" smtClean="0"/>
              <a:t>Abstract</a:t>
            </a:r>
          </a:p>
        </p:txBody>
      </p:sp>
      <p:sp>
        <p:nvSpPr>
          <p:cNvPr id="4105" name="Rectangle 2"/>
          <p:cNvSpPr>
            <a:spLocks noGrp="1" noChangeArrowheads="1"/>
          </p:cNvSpPr>
          <p:nvPr>
            <p:ph idx="1"/>
          </p:nvPr>
        </p:nvSpPr>
        <p:spPr/>
        <p:txBody>
          <a:bodyPr/>
          <a:lstStyle/>
          <a:p>
            <a:r>
              <a:rPr lang="en-US" dirty="0" smtClean="0"/>
              <a:t>November 2015</a:t>
            </a:r>
            <a:r>
              <a:rPr lang="en-GB" dirty="0" smtClean="0"/>
              <a:t> Treasurer report for the Joint 802.11/.15 Wireless funds</a:t>
            </a:r>
          </a:p>
          <a:p>
            <a:endParaRPr lang="en-GB" dirty="0" smtClean="0"/>
          </a:p>
          <a:p>
            <a:r>
              <a:rPr lang="en-GB" dirty="0" smtClean="0"/>
              <a:t>Also reported in 802.15 doc: </a:t>
            </a:r>
            <a:r>
              <a:rPr lang="en-US" dirty="0" smtClean="0"/>
              <a:t>15-16/0046r0</a:t>
            </a:r>
            <a:endParaRPr lang="en-US" dirty="0"/>
          </a:p>
          <a:p>
            <a:endParaRPr lang="en-US" dirty="0" smtClean="0"/>
          </a:p>
          <a:p>
            <a:r>
              <a:rPr lang="en-US" dirty="0" smtClean="0"/>
              <a:t>    </a:t>
            </a:r>
            <a:endParaRPr lang="en-GB" dirty="0" smtClean="0"/>
          </a:p>
          <a:p>
            <a:endParaRPr lang="en-GB" dirty="0" smtClean="0"/>
          </a:p>
        </p:txBody>
      </p:sp>
      <p:sp>
        <p:nvSpPr>
          <p:cNvPr id="4098" name="Rectangle 3"/>
          <p:cNvSpPr>
            <a:spLocks noGrp="1" noChangeArrowheads="1"/>
          </p:cNvSpPr>
          <p:nvPr>
            <p:ph type="dt" idx="10"/>
          </p:nvPr>
        </p:nvSpPr>
        <p:spPr/>
        <p:txBody>
          <a:bodyPr/>
          <a:lstStyle/>
          <a:p>
            <a:r>
              <a:rPr lang="en-US" smtClean="0"/>
              <a:t>January 2016</a:t>
            </a:r>
            <a:endParaRPr lang="en-GB" dirty="0" smtClean="0"/>
          </a:p>
        </p:txBody>
      </p:sp>
      <p:sp>
        <p:nvSpPr>
          <p:cNvPr id="2" name="Footer Placeholder 1"/>
          <p:cNvSpPr>
            <a:spLocks noGrp="1"/>
          </p:cNvSpPr>
          <p:nvPr>
            <p:ph type="ftr" idx="11"/>
          </p:nvPr>
        </p:nvSpPr>
        <p:spPr>
          <a:xfrm>
            <a:off x="6629400" y="6475413"/>
            <a:ext cx="1912938" cy="181768"/>
          </a:xfrm>
        </p:spPr>
        <p:txBody>
          <a:bodyPr/>
          <a:lstStyle/>
          <a:p>
            <a:r>
              <a:rPr lang="en-GB" smtClean="0"/>
              <a:t>Jon Rosdahl, Qualcomm </a:t>
            </a:r>
            <a:endParaRPr lang="en-GB" dirty="0"/>
          </a:p>
        </p:txBody>
      </p:sp>
      <p:sp>
        <p:nvSpPr>
          <p:cNvPr id="4100" name="Rectangle 5"/>
          <p:cNvSpPr>
            <a:spLocks noGrp="1" noChangeArrowheads="1"/>
          </p:cNvSpPr>
          <p:nvPr>
            <p:ph type="sldNum" idx="12"/>
          </p:nvPr>
        </p:nvSpPr>
        <p:spPr/>
        <p:txBody>
          <a:bodyPr/>
          <a:lstStyle/>
          <a:p>
            <a:r>
              <a:rPr lang="en-GB" smtClean="0"/>
              <a:t>Slide </a:t>
            </a:r>
            <a:fld id="{182CB204-8F88-4025-B305-BD26943A6CBF}" type="slidenum">
              <a:rPr lang="en-GB" smtClean="0"/>
              <a:pPr/>
              <a:t>3</a:t>
            </a:fld>
            <a:endParaRPr lang="en-GB" smtClean="0"/>
          </a:p>
        </p:txBody>
      </p:sp>
      <p:sp>
        <p:nvSpPr>
          <p:cNvPr id="4103" name="Slide Number Placeholder 5"/>
          <p:cNvSpPr txBox="1">
            <a:spLocks noGrp="1"/>
          </p:cNvSpPr>
          <p:nvPr/>
        </p:nvSpPr>
        <p:spPr bwMode="auto">
          <a:xfrm>
            <a:off x="4344988" y="6475413"/>
            <a:ext cx="528637" cy="363537"/>
          </a:xfrm>
          <a:prstGeom prst="rect">
            <a:avLst/>
          </a:prstGeom>
          <a:noFill/>
          <a:ln w="9525">
            <a:noFill/>
            <a:round/>
            <a:headEnd/>
            <a:tailEnd/>
          </a:ln>
        </p:spPr>
        <p:txBody>
          <a:bodyPr lIns="0" tIns="0" rIns="0" bIns="0"/>
          <a:lstStyle/>
          <a:p>
            <a:pPr algn="ct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a:solidFill>
                  <a:srgbClr val="000000"/>
                </a:solidFill>
                <a:ea typeface="Arial Unicode MS" pitchFamily="34" charset="-128"/>
                <a:cs typeface="Arial Unicode MS" pitchFamily="34" charset="-128"/>
              </a:rPr>
              <a:t>Slide </a:t>
            </a:r>
            <a:fld id="{96A3BDA0-F89D-4392-A8A5-DD14A7AEC5DC}" type="slidenum">
              <a:rPr lang="en-GB" sz="1200">
                <a:solidFill>
                  <a:srgbClr val="000000"/>
                </a:solidFill>
                <a:ea typeface="Arial Unicode MS" pitchFamily="34" charset="-128"/>
                <a:cs typeface="Arial Unicode MS" pitchFamily="34" charset="-128"/>
              </a:rPr>
              <a:pPr algn="ct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t>3</a:t>
            </a:fld>
            <a:endParaRPr lang="en-GB" sz="1200">
              <a:solidFill>
                <a:srgbClr val="000000"/>
              </a:solidFill>
              <a:ea typeface="Arial Unicode MS" pitchFamily="34" charset="-128"/>
              <a:cs typeface="Arial Unicode MS" pitchFamily="34" charset="-128"/>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p>
            <a:pPr>
              <a:defRPr/>
            </a:pPr>
            <a:r>
              <a:rPr lang="en-US" smtClean="0"/>
              <a:t>January 2016</a:t>
            </a:r>
            <a:endParaRPr lang="en-GB" dirty="0"/>
          </a:p>
        </p:txBody>
      </p:sp>
      <p:sp>
        <p:nvSpPr>
          <p:cNvPr id="3" name="Slide Number Placeholder 2"/>
          <p:cNvSpPr>
            <a:spLocks noGrp="1"/>
          </p:cNvSpPr>
          <p:nvPr>
            <p:ph type="sldNum" idx="12"/>
          </p:nvPr>
        </p:nvSpPr>
        <p:spPr/>
        <p:txBody>
          <a:bodyPr/>
          <a:lstStyle/>
          <a:p>
            <a:pPr>
              <a:defRPr/>
            </a:pPr>
            <a:r>
              <a:rPr lang="en-GB" smtClean="0"/>
              <a:t>Slide </a:t>
            </a:r>
            <a:fld id="{189D7BFD-E160-402F-BBC8-B5B701941DD4}" type="slidenum">
              <a:rPr lang="en-GB" smtClean="0"/>
              <a:pPr>
                <a:defRPr/>
              </a:pPr>
              <a:t>4</a:t>
            </a:fld>
            <a:endParaRPr lang="en-GB"/>
          </a:p>
        </p:txBody>
      </p:sp>
      <p:sp>
        <p:nvSpPr>
          <p:cNvPr id="5" name="Footer Placeholder 4"/>
          <p:cNvSpPr>
            <a:spLocks noGrp="1"/>
          </p:cNvSpPr>
          <p:nvPr>
            <p:ph type="ftr" idx="11"/>
          </p:nvPr>
        </p:nvSpPr>
        <p:spPr>
          <a:xfrm>
            <a:off x="6477000" y="6475413"/>
            <a:ext cx="2065338" cy="230187"/>
          </a:xfrm>
        </p:spPr>
        <p:txBody>
          <a:bodyPr/>
          <a:lstStyle/>
          <a:p>
            <a:pPr>
              <a:defRPr/>
            </a:pPr>
            <a:r>
              <a:rPr lang="en-GB" smtClean="0"/>
              <a:t>Jon Rosdahl, Qualcomm </a:t>
            </a:r>
            <a:endParaRPr lang="en-GB" dirty="0"/>
          </a:p>
        </p:txBody>
      </p:sp>
      <p:graphicFrame>
        <p:nvGraphicFramePr>
          <p:cNvPr id="6" name="Table 5"/>
          <p:cNvGraphicFramePr>
            <a:graphicFrameLocks noGrp="1"/>
          </p:cNvGraphicFramePr>
          <p:nvPr>
            <p:extLst>
              <p:ext uri="{D42A27DB-BD31-4B8C-83A1-F6EECF244321}">
                <p14:modId xmlns:p14="http://schemas.microsoft.com/office/powerpoint/2010/main" val="1990813377"/>
              </p:ext>
            </p:extLst>
          </p:nvPr>
        </p:nvGraphicFramePr>
        <p:xfrm>
          <a:off x="696913" y="838197"/>
          <a:ext cx="7685087" cy="5384660"/>
        </p:xfrm>
        <a:graphic>
          <a:graphicData uri="http://schemas.openxmlformats.org/drawingml/2006/table">
            <a:tbl>
              <a:tblPr/>
              <a:tblGrid>
                <a:gridCol w="5781228"/>
                <a:gridCol w="1903859"/>
              </a:tblGrid>
              <a:tr h="381003">
                <a:tc gridSpan="2">
                  <a:txBody>
                    <a:bodyPr/>
                    <a:lstStyle/>
                    <a:p>
                      <a:pPr algn="ctr" rtl="0" fontAlgn="b"/>
                      <a:r>
                        <a:rPr lang="en-US" sz="2800" b="1" i="0" u="none" strike="noStrike" dirty="0">
                          <a:solidFill>
                            <a:srgbClr val="000000"/>
                          </a:solidFill>
                          <a:effectLst/>
                          <a:latin typeface="Arial"/>
                        </a:rPr>
                        <a:t>Reconciled Balance Sheet</a:t>
                      </a:r>
                    </a:p>
                  </a:txBody>
                  <a:tcPr marL="9525" marR="9525" marT="9525" marB="0" anchor="b">
                    <a:lnL>
                      <a:noFill/>
                    </a:lnL>
                    <a:lnR>
                      <a:noFill/>
                    </a:lnR>
                    <a:lnT>
                      <a:noFill/>
                    </a:lnT>
                    <a:lnB>
                      <a:noFill/>
                    </a:lnB>
                  </a:tcPr>
                </a:tc>
                <a:tc hMerge="1">
                  <a:txBody>
                    <a:bodyPr/>
                    <a:lstStyle/>
                    <a:p>
                      <a:endParaRPr lang="en-US"/>
                    </a:p>
                  </a:txBody>
                  <a:tcPr/>
                </a:tc>
              </a:tr>
              <a:tr h="304800">
                <a:tc gridSpan="2">
                  <a:txBody>
                    <a:bodyPr/>
                    <a:lstStyle/>
                    <a:p>
                      <a:pPr algn="ctr" rtl="0" fontAlgn="b"/>
                      <a:r>
                        <a:rPr lang="en-US" sz="2800" b="1" i="0" u="none" strike="noStrike" dirty="0" smtClean="0">
                          <a:solidFill>
                            <a:srgbClr val="000000"/>
                          </a:solidFill>
                          <a:effectLst/>
                          <a:latin typeface="Arial"/>
                        </a:rPr>
                        <a:t>31 </a:t>
                      </a:r>
                      <a:r>
                        <a:rPr lang="en-US" sz="2800" b="1" i="0" u="none" strike="noStrike" dirty="0" smtClean="0">
                          <a:solidFill>
                            <a:srgbClr val="000000"/>
                          </a:solidFill>
                          <a:effectLst/>
                          <a:latin typeface="Arial"/>
                        </a:rPr>
                        <a:t>December 2015</a:t>
                      </a:r>
                      <a:endParaRPr lang="en-US" sz="2800" b="1" i="0" u="none" strike="noStrike" dirty="0">
                        <a:solidFill>
                          <a:srgbClr val="000000"/>
                        </a:solidFill>
                        <a:effectLst/>
                        <a:latin typeface="Arial"/>
                      </a:endParaRPr>
                    </a:p>
                  </a:txBody>
                  <a:tcPr marL="9525" marR="9525" marT="9525" marB="0" anchor="b">
                    <a:lnL>
                      <a:noFill/>
                    </a:lnL>
                    <a:lnR>
                      <a:noFill/>
                    </a:lnR>
                    <a:lnT>
                      <a:noFill/>
                    </a:lnT>
                    <a:lnB>
                      <a:noFill/>
                    </a:lnB>
                  </a:tcPr>
                </a:tc>
                <a:tc hMerge="1">
                  <a:txBody>
                    <a:bodyPr/>
                    <a:lstStyle/>
                    <a:p>
                      <a:endParaRPr lang="en-US"/>
                    </a:p>
                  </a:txBody>
                  <a:tcPr/>
                </a:tc>
              </a:tr>
              <a:tr h="158115">
                <a:tc gridSpan="2">
                  <a:txBody>
                    <a:bodyPr/>
                    <a:lstStyle/>
                    <a:p>
                      <a:pPr algn="ctr" fontAlgn="b"/>
                      <a:endParaRPr lang="en-US" sz="1400" b="1" i="0" u="none" strike="noStrike" dirty="0">
                        <a:effectLst/>
                        <a:latin typeface="Arial"/>
                      </a:endParaRPr>
                    </a:p>
                  </a:txBody>
                  <a:tcPr marL="9525" marR="9525" marT="9525" marB="0" anchor="b">
                    <a:lnL>
                      <a:noFill/>
                    </a:lnL>
                    <a:lnR>
                      <a:noFill/>
                    </a:lnR>
                    <a:lnT>
                      <a:noFill/>
                    </a:lnT>
                    <a:lnB>
                      <a:noFill/>
                    </a:lnB>
                  </a:tcPr>
                </a:tc>
                <a:tc hMerge="1">
                  <a:txBody>
                    <a:bodyPr/>
                    <a:lstStyle/>
                    <a:p>
                      <a:endParaRPr lang="en-US"/>
                    </a:p>
                  </a:txBody>
                  <a:tcPr/>
                </a:tc>
              </a:tr>
              <a:tr h="265570">
                <a:tc>
                  <a:txBody>
                    <a:bodyPr/>
                    <a:lstStyle/>
                    <a:p>
                      <a:pPr algn="l" fontAlgn="b"/>
                      <a:r>
                        <a:rPr lang="en-US" sz="1800" b="1" i="0" u="none" strike="noStrike">
                          <a:effectLst/>
                          <a:latin typeface="Arial"/>
                        </a:rPr>
                        <a:t> </a:t>
                      </a:r>
                    </a:p>
                  </a:txBody>
                  <a:tcPr marL="9525" marR="9525" marT="9525" marB="0" anchor="b">
                    <a:lnL>
                      <a:noFill/>
                    </a:lnL>
                    <a:lnR>
                      <a:noFill/>
                    </a:lnR>
                    <a:lnT>
                      <a:noFill/>
                    </a:lnT>
                    <a:lnB>
                      <a:noFill/>
                    </a:lnB>
                    <a:solidFill>
                      <a:srgbClr val="D0D0D0"/>
                    </a:solidFill>
                  </a:tcPr>
                </a:tc>
                <a:tc>
                  <a:txBody>
                    <a:bodyPr/>
                    <a:lstStyle/>
                    <a:p>
                      <a:pPr algn="l" fontAlgn="b"/>
                      <a:r>
                        <a:rPr lang="en-US" sz="1800" b="1" i="0" u="none" strike="noStrike">
                          <a:effectLst/>
                          <a:latin typeface="Arial"/>
                        </a:rPr>
                        <a:t>Amount</a:t>
                      </a:r>
                    </a:p>
                  </a:txBody>
                  <a:tcPr marL="9525" marR="9525" marT="9525" marB="0" anchor="b">
                    <a:lnL>
                      <a:noFill/>
                    </a:lnL>
                    <a:lnR>
                      <a:noFill/>
                    </a:lnR>
                    <a:lnT>
                      <a:noFill/>
                    </a:lnT>
                    <a:lnB>
                      <a:noFill/>
                    </a:lnB>
                    <a:solidFill>
                      <a:srgbClr val="D0D0D0"/>
                    </a:solidFill>
                  </a:tcPr>
                </a:tc>
              </a:tr>
              <a:tr h="269578">
                <a:tc>
                  <a:txBody>
                    <a:bodyPr/>
                    <a:lstStyle/>
                    <a:p>
                      <a:pPr algn="l" fontAlgn="ctr"/>
                      <a:r>
                        <a:rPr lang="en-US" sz="1800" b="1" i="0" u="none" strike="noStrike">
                          <a:solidFill>
                            <a:srgbClr val="000000"/>
                          </a:solidFill>
                          <a:effectLst/>
                          <a:latin typeface="Arial" panose="020B0604020202020204" pitchFamily="34" charset="0"/>
                        </a:rPr>
                        <a:t>ASSETS</a:t>
                      </a:r>
                    </a:p>
                  </a:txBody>
                  <a:tcPr marL="9525" marR="9525" marT="9525" marB="0" anchor="ctr">
                    <a:lnL>
                      <a:noFill/>
                    </a:lnL>
                    <a:lnR>
                      <a:noFill/>
                    </a:lnR>
                    <a:lnT>
                      <a:noFill/>
                    </a:lnT>
                    <a:lnB>
                      <a:noFill/>
                    </a:lnB>
                  </a:tcPr>
                </a:tc>
                <a:tc>
                  <a:txBody>
                    <a:bodyPr/>
                    <a:lstStyle/>
                    <a:p>
                      <a:pPr algn="r" fontAlgn="ctr"/>
                      <a:endParaRPr lang="en-US" sz="18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r>
              <a:tr h="269578">
                <a:tc>
                  <a:txBody>
                    <a:bodyPr/>
                    <a:lstStyle/>
                    <a:p>
                      <a:pPr algn="l" fontAlgn="b"/>
                      <a:r>
                        <a:rPr lang="en-US" sz="1800" b="1" i="0" u="none" strike="noStrike">
                          <a:solidFill>
                            <a:srgbClr val="000000"/>
                          </a:solidFill>
                          <a:effectLst/>
                          <a:latin typeface="Arial" panose="020B0604020202020204" pitchFamily="34" charset="0"/>
                        </a:rPr>
                        <a:t>Current Assets</a:t>
                      </a:r>
                    </a:p>
                  </a:txBody>
                  <a:tcPr marL="85725" marR="9525" marT="9525" marB="0" anchor="b">
                    <a:lnL>
                      <a:noFill/>
                    </a:lnL>
                    <a:lnR>
                      <a:noFill/>
                    </a:lnR>
                    <a:lnT>
                      <a:noFill/>
                    </a:lnT>
                    <a:lnB>
                      <a:noFill/>
                    </a:lnB>
                  </a:tcPr>
                </a:tc>
                <a:tc>
                  <a:txBody>
                    <a:bodyPr/>
                    <a:lstStyle/>
                    <a:p>
                      <a:pPr algn="r" fontAlgn="ctr"/>
                      <a:endParaRPr lang="en-US" sz="18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r>
              <a:tr h="269578">
                <a:tc>
                  <a:txBody>
                    <a:bodyPr/>
                    <a:lstStyle/>
                    <a:p>
                      <a:pPr algn="l" fontAlgn="b"/>
                      <a:r>
                        <a:rPr lang="en-US" sz="1800" b="1" i="0" u="none" strike="noStrike">
                          <a:solidFill>
                            <a:srgbClr val="000000"/>
                          </a:solidFill>
                          <a:effectLst/>
                          <a:latin typeface="Arial" panose="020B0604020202020204" pitchFamily="34" charset="0"/>
                        </a:rPr>
                        <a:t>Bank</a:t>
                      </a:r>
                    </a:p>
                  </a:txBody>
                  <a:tcPr marL="171450" marR="9525" marT="9525" marB="0" anchor="b">
                    <a:lnL>
                      <a:noFill/>
                    </a:lnL>
                    <a:lnR>
                      <a:noFill/>
                    </a:lnR>
                    <a:lnT>
                      <a:noFill/>
                    </a:lnT>
                    <a:lnB>
                      <a:noFill/>
                    </a:lnB>
                  </a:tcPr>
                </a:tc>
                <a:tc>
                  <a:txBody>
                    <a:bodyPr/>
                    <a:lstStyle/>
                    <a:p>
                      <a:pPr algn="r" fontAlgn="ctr"/>
                      <a:endParaRPr lang="en-US" sz="18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r>
              <a:tr h="269578">
                <a:tc>
                  <a:txBody>
                    <a:bodyPr/>
                    <a:lstStyle/>
                    <a:p>
                      <a:pPr algn="l" fontAlgn="b"/>
                      <a:r>
                        <a:rPr lang="en-US" sz="1800" b="0" i="0" u="none" strike="noStrike">
                          <a:solidFill>
                            <a:srgbClr val="000000"/>
                          </a:solidFill>
                          <a:effectLst/>
                          <a:latin typeface="Arial" panose="020B0604020202020204" pitchFamily="34" charset="0"/>
                        </a:rPr>
                        <a:t>74331 - 802.11/.15 CB Acct No. 556802</a:t>
                      </a:r>
                    </a:p>
                  </a:txBody>
                  <a:tcPr marL="257175" marR="9525" marT="9525" marB="0" anchor="b">
                    <a:lnL>
                      <a:noFill/>
                    </a:lnL>
                    <a:lnR>
                      <a:noFill/>
                    </a:lnR>
                    <a:lnT>
                      <a:noFill/>
                    </a:lnT>
                    <a:lnB>
                      <a:noFill/>
                    </a:lnB>
                  </a:tcPr>
                </a:tc>
                <a:tc>
                  <a:txBody>
                    <a:bodyPr/>
                    <a:lstStyle/>
                    <a:p>
                      <a:pPr algn="r" fontAlgn="ctr"/>
                      <a:r>
                        <a:rPr lang="en-US" sz="1800" b="0" i="0" u="none" strike="noStrike">
                          <a:solidFill>
                            <a:srgbClr val="000000"/>
                          </a:solidFill>
                          <a:effectLst/>
                          <a:latin typeface="Arial" panose="020B0604020202020204" pitchFamily="34" charset="0"/>
                        </a:rPr>
                        <a:t>$665,009.59 </a:t>
                      </a:r>
                    </a:p>
                  </a:txBody>
                  <a:tcPr marL="9525" marR="9525" marT="9525" marB="0" anchor="ctr">
                    <a:lnL>
                      <a:noFill/>
                    </a:lnL>
                    <a:lnR>
                      <a:noFill/>
                    </a:lnR>
                    <a:lnT>
                      <a:noFill/>
                    </a:lnT>
                    <a:lnB>
                      <a:noFill/>
                    </a:lnB>
                  </a:tcPr>
                </a:tc>
              </a:tr>
              <a:tr h="324980">
                <a:tc>
                  <a:txBody>
                    <a:bodyPr/>
                    <a:lstStyle/>
                    <a:p>
                      <a:pPr algn="l" fontAlgn="b"/>
                      <a:r>
                        <a:rPr lang="en-US" sz="1800" b="1" i="0" u="none" strike="noStrike">
                          <a:solidFill>
                            <a:srgbClr val="000000"/>
                          </a:solidFill>
                          <a:effectLst/>
                          <a:latin typeface="Arial" panose="020B0604020202020204" pitchFamily="34" charset="0"/>
                        </a:rPr>
                        <a:t>Total Bank</a:t>
                      </a:r>
                    </a:p>
                  </a:txBody>
                  <a:tcPr marL="171450" marR="9525" marT="9525"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800" b="1" i="0" u="none" strike="noStrike">
                          <a:solidFill>
                            <a:srgbClr val="000000"/>
                          </a:solidFill>
                          <a:effectLst/>
                          <a:latin typeface="Arial" panose="020B0604020202020204" pitchFamily="34" charset="0"/>
                        </a:rPr>
                        <a:t>$665,009.59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r>
              <a:tr h="284623">
                <a:tc>
                  <a:txBody>
                    <a:bodyPr/>
                    <a:lstStyle/>
                    <a:p>
                      <a:pPr algn="l" fontAlgn="ctr"/>
                      <a:r>
                        <a:rPr lang="en-US" sz="1800" b="1" i="0" u="none" strike="noStrike" dirty="0" smtClean="0">
                          <a:solidFill>
                            <a:srgbClr val="000000"/>
                          </a:solidFill>
                          <a:effectLst/>
                          <a:latin typeface="Arial" panose="020B0604020202020204" pitchFamily="34" charset="0"/>
                        </a:rPr>
                        <a:t>Total ASSETS</a:t>
                      </a:r>
                      <a:endParaRPr lang="en-US" sz="1800" b="1" i="0" u="none" strike="noStrike" dirty="0">
                        <a:solidFill>
                          <a:srgbClr val="000000"/>
                        </a:solidFill>
                        <a:effectLst/>
                        <a:latin typeface="Arial" panose="020B0604020202020204" pitchFamily="34" charset="0"/>
                      </a:endParaRP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800" b="1" i="0" u="none" strike="noStrike" dirty="0">
                          <a:solidFill>
                            <a:srgbClr val="000000"/>
                          </a:solidFill>
                          <a:effectLst/>
                          <a:latin typeface="Arial" panose="020B0604020202020204" pitchFamily="34" charset="0"/>
                        </a:rPr>
                        <a:t>$</a:t>
                      </a:r>
                      <a:r>
                        <a:rPr lang="en-US" sz="1800" b="1" i="0" u="none" strike="noStrike" dirty="0" smtClean="0">
                          <a:solidFill>
                            <a:srgbClr val="000000"/>
                          </a:solidFill>
                          <a:effectLst/>
                          <a:latin typeface="Arial" panose="020B0604020202020204" pitchFamily="34" charset="0"/>
                        </a:rPr>
                        <a:t>665,009.59</a:t>
                      </a:r>
                    </a:p>
                    <a:p>
                      <a:pPr algn="r" fontAlgn="ctr"/>
                      <a:r>
                        <a:rPr lang="en-US" sz="1800" b="1" i="0" u="none" strike="noStrike" dirty="0" smtClean="0">
                          <a:solidFill>
                            <a:srgbClr val="000000"/>
                          </a:solidFill>
                          <a:effectLst/>
                          <a:latin typeface="Arial" panose="020B0604020202020204" pitchFamily="34" charset="0"/>
                        </a:rPr>
                        <a:t> </a:t>
                      </a:r>
                      <a:endParaRPr lang="en-US" sz="1800" b="1" i="0" u="none" strike="noStrike" dirty="0">
                        <a:solidFill>
                          <a:srgbClr val="000000"/>
                        </a:solidFill>
                        <a:effectLst/>
                        <a:latin typeface="Arial" panose="020B0604020202020204" pitchFamily="34" charset="0"/>
                      </a:endParaRP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r>
              <a:tr h="269578">
                <a:tc>
                  <a:txBody>
                    <a:bodyPr/>
                    <a:lstStyle/>
                    <a:p>
                      <a:pPr algn="l" fontAlgn="ctr"/>
                      <a:r>
                        <a:rPr lang="en-US" sz="1800" b="1" i="0" u="none" strike="noStrike" dirty="0">
                          <a:solidFill>
                            <a:srgbClr val="000000"/>
                          </a:solidFill>
                          <a:effectLst/>
                          <a:latin typeface="Arial" panose="020B0604020202020204" pitchFamily="34" charset="0"/>
                        </a:rPr>
                        <a:t>LIABILITIES &amp; EQUITY</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endParaRPr lang="en-US" sz="1800" b="1" i="0" u="none" strike="noStrike">
                        <a:solidFill>
                          <a:srgbClr val="000000"/>
                        </a:solidFill>
                        <a:effectLst/>
                        <a:latin typeface="Arial" panose="020B0604020202020204" pitchFamily="34" charset="0"/>
                      </a:endParaRP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r>
              <a:tr h="269578">
                <a:tc>
                  <a:txBody>
                    <a:bodyPr/>
                    <a:lstStyle/>
                    <a:p>
                      <a:pPr algn="l" fontAlgn="b"/>
                      <a:r>
                        <a:rPr lang="en-US" sz="1800" b="1" i="0" u="none" strike="noStrike">
                          <a:solidFill>
                            <a:srgbClr val="000000"/>
                          </a:solidFill>
                          <a:effectLst/>
                          <a:latin typeface="Arial" panose="020B0604020202020204" pitchFamily="34" charset="0"/>
                        </a:rPr>
                        <a:t>Equity</a:t>
                      </a:r>
                    </a:p>
                  </a:txBody>
                  <a:tcPr marL="85725" marR="9525" marT="9525" marB="0" anchor="b">
                    <a:lnL>
                      <a:noFill/>
                    </a:lnL>
                    <a:lnR>
                      <a:noFill/>
                    </a:lnR>
                    <a:lnT>
                      <a:noFill/>
                    </a:lnT>
                    <a:lnB>
                      <a:noFill/>
                    </a:lnB>
                  </a:tcPr>
                </a:tc>
                <a:tc>
                  <a:txBody>
                    <a:bodyPr/>
                    <a:lstStyle/>
                    <a:p>
                      <a:pPr algn="r" fontAlgn="ctr"/>
                      <a:endParaRPr lang="en-US" sz="18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r>
              <a:tr h="269578">
                <a:tc>
                  <a:txBody>
                    <a:bodyPr/>
                    <a:lstStyle/>
                    <a:p>
                      <a:pPr algn="l" fontAlgn="b"/>
                      <a:r>
                        <a:rPr lang="en-US" sz="1800" b="0" i="0" u="none" strike="noStrike">
                          <a:solidFill>
                            <a:srgbClr val="000000"/>
                          </a:solidFill>
                          <a:effectLst/>
                          <a:latin typeface="Arial" panose="020B0604020202020204" pitchFamily="34" charset="0"/>
                        </a:rPr>
                        <a:t>Retained Earnings</a:t>
                      </a:r>
                    </a:p>
                  </a:txBody>
                  <a:tcPr marL="171450" marR="9525" marT="9525" marB="0" anchor="b">
                    <a:lnL>
                      <a:noFill/>
                    </a:lnL>
                    <a:lnR>
                      <a:noFill/>
                    </a:lnR>
                    <a:lnT>
                      <a:noFill/>
                    </a:lnT>
                    <a:lnB>
                      <a:noFill/>
                    </a:lnB>
                  </a:tcPr>
                </a:tc>
                <a:tc>
                  <a:txBody>
                    <a:bodyPr/>
                    <a:lstStyle/>
                    <a:p>
                      <a:pPr algn="r" fontAlgn="ctr"/>
                      <a:r>
                        <a:rPr lang="en-US" sz="1800" b="0" i="0" u="none" strike="noStrike">
                          <a:solidFill>
                            <a:srgbClr val="000000"/>
                          </a:solidFill>
                          <a:effectLst/>
                          <a:latin typeface="Arial" panose="020B0604020202020204" pitchFamily="34" charset="0"/>
                        </a:rPr>
                        <a:t>$724,757.43 </a:t>
                      </a:r>
                    </a:p>
                  </a:txBody>
                  <a:tcPr marL="9525" marR="9525" marT="9525" marB="0" anchor="ctr">
                    <a:lnL>
                      <a:noFill/>
                    </a:lnL>
                    <a:lnR>
                      <a:noFill/>
                    </a:lnR>
                    <a:lnT>
                      <a:noFill/>
                    </a:lnT>
                    <a:lnB>
                      <a:noFill/>
                    </a:lnB>
                  </a:tcPr>
                </a:tc>
              </a:tr>
              <a:tr h="269578">
                <a:tc>
                  <a:txBody>
                    <a:bodyPr/>
                    <a:lstStyle/>
                    <a:p>
                      <a:pPr algn="l" fontAlgn="b"/>
                      <a:r>
                        <a:rPr lang="en-US" sz="1800" b="0" i="0" u="none" strike="noStrike">
                          <a:solidFill>
                            <a:srgbClr val="000000"/>
                          </a:solidFill>
                          <a:effectLst/>
                          <a:latin typeface="Arial" panose="020B0604020202020204" pitchFamily="34" charset="0"/>
                        </a:rPr>
                        <a:t>Net Income</a:t>
                      </a:r>
                    </a:p>
                  </a:txBody>
                  <a:tcPr marL="171450" marR="9525" marT="9525" marB="0" anchor="b">
                    <a:lnL>
                      <a:noFill/>
                    </a:lnL>
                    <a:lnR>
                      <a:noFill/>
                    </a:lnR>
                    <a:lnT>
                      <a:noFill/>
                    </a:lnT>
                    <a:lnB>
                      <a:noFill/>
                    </a:lnB>
                  </a:tcPr>
                </a:tc>
                <a:tc>
                  <a:txBody>
                    <a:bodyPr/>
                    <a:lstStyle/>
                    <a:p>
                      <a:pPr algn="r" fontAlgn="ctr"/>
                      <a:r>
                        <a:rPr lang="en-US" sz="1800" b="0" i="0" u="none" strike="noStrike">
                          <a:solidFill>
                            <a:srgbClr val="000000"/>
                          </a:solidFill>
                          <a:effectLst/>
                          <a:latin typeface="Arial" panose="020B0604020202020204" pitchFamily="34" charset="0"/>
                        </a:rPr>
                        <a:t>($59,747.84)</a:t>
                      </a:r>
                    </a:p>
                  </a:txBody>
                  <a:tcPr marL="9525" marR="9525" marT="9525" marB="0" anchor="ctr">
                    <a:lnL>
                      <a:noFill/>
                    </a:lnL>
                    <a:lnR>
                      <a:noFill/>
                    </a:lnR>
                    <a:lnT>
                      <a:noFill/>
                    </a:lnT>
                    <a:lnB>
                      <a:noFill/>
                    </a:lnB>
                  </a:tcPr>
                </a:tc>
              </a:tr>
              <a:tr h="269578">
                <a:tc>
                  <a:txBody>
                    <a:bodyPr/>
                    <a:lstStyle/>
                    <a:p>
                      <a:pPr algn="l" fontAlgn="b"/>
                      <a:endParaRPr lang="en-US" sz="1800" b="1" i="0" u="none" strike="noStrike" dirty="0">
                        <a:solidFill>
                          <a:srgbClr val="000000"/>
                        </a:solidFill>
                        <a:effectLst/>
                        <a:latin typeface="Arial" panose="020B0604020202020204" pitchFamily="34" charset="0"/>
                      </a:endParaRPr>
                    </a:p>
                  </a:txBody>
                  <a:tcPr marL="85725" marR="9525" marT="9525" marB="0" anchor="b">
                    <a:lnL>
                      <a:noFill/>
                    </a:lnL>
                    <a:lnR>
                      <a:noFill/>
                    </a:lnR>
                    <a:lnT>
                      <a:noFill/>
                    </a:lnT>
                    <a:lnB w="6350" cap="flat" cmpd="sng" algn="ctr">
                      <a:solidFill>
                        <a:srgbClr val="969696"/>
                      </a:solidFill>
                      <a:prstDash val="dot"/>
                      <a:round/>
                      <a:headEnd type="none" w="med" len="med"/>
                      <a:tailEnd type="none" w="med" len="med"/>
                    </a:lnB>
                  </a:tcPr>
                </a:tc>
                <a:tc>
                  <a:txBody>
                    <a:bodyPr/>
                    <a:lstStyle/>
                    <a:p>
                      <a:pPr algn="r" fontAlgn="ctr"/>
                      <a:endParaRPr lang="en-US" sz="1800" b="1" i="0" u="none" strike="noStrike" dirty="0">
                        <a:solidFill>
                          <a:srgbClr val="000000"/>
                        </a:solidFill>
                        <a:effectLst/>
                        <a:latin typeface="Arial" panose="020B0604020202020204" pitchFamily="34" charset="0"/>
                      </a:endParaRPr>
                    </a:p>
                  </a:txBody>
                  <a:tcPr marL="9525" marR="9525" marT="9525" marB="0" anchor="ctr">
                    <a:lnL>
                      <a:noFill/>
                    </a:lnL>
                    <a:lnR>
                      <a:noFill/>
                    </a:lnR>
                    <a:lnT>
                      <a:noFill/>
                    </a:lnT>
                    <a:lnB w="6350" cap="flat" cmpd="sng" algn="ctr">
                      <a:solidFill>
                        <a:srgbClr val="969696"/>
                      </a:solidFill>
                      <a:prstDash val="dot"/>
                      <a:round/>
                      <a:headEnd type="none" w="med" len="med"/>
                      <a:tailEnd type="none" w="med" len="med"/>
                    </a:lnB>
                  </a:tcPr>
                </a:tc>
              </a:tr>
              <a:tr h="269578">
                <a:tc>
                  <a:txBody>
                    <a:bodyPr/>
                    <a:lstStyle/>
                    <a:p>
                      <a:pPr algn="l" fontAlgn="ctr"/>
                      <a:r>
                        <a:rPr lang="en-US" sz="1800" b="1" i="0" u="none" strike="noStrike" dirty="0">
                          <a:solidFill>
                            <a:srgbClr val="000000"/>
                          </a:solidFill>
                          <a:effectLst/>
                          <a:latin typeface="Arial" panose="020B0604020202020204" pitchFamily="34" charset="0"/>
                        </a:rPr>
                        <a:t>Total LIABILITIES &amp; EQUITY</a:t>
                      </a:r>
                    </a:p>
                  </a:txBody>
                  <a:tcPr marL="9525" marR="9525" marT="9525"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800" b="1" i="0" u="none" strike="noStrike">
                          <a:solidFill>
                            <a:srgbClr val="000000"/>
                          </a:solidFill>
                          <a:effectLst/>
                          <a:latin typeface="Arial" panose="020B0604020202020204" pitchFamily="34" charset="0"/>
                        </a:rPr>
                        <a:t>$665,009.59 </a:t>
                      </a:r>
                    </a:p>
                  </a:txBody>
                  <a:tcPr marL="9525" marR="9525" marT="9525"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r>
              <a:tr h="269578">
                <a:tc>
                  <a:txBody>
                    <a:bodyPr/>
                    <a:lstStyle/>
                    <a:p>
                      <a:pPr algn="l" fontAlgn="ctr"/>
                      <a:endParaRPr lang="en-US" sz="1800" b="1" i="0" u="none" strike="noStrike" dirty="0">
                        <a:solidFill>
                          <a:srgbClr val="000000"/>
                        </a:solidFill>
                        <a:effectLst/>
                        <a:latin typeface="Arial" panose="020B0604020202020204" pitchFamily="34" charset="0"/>
                      </a:endParaRP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endParaRPr lang="en-US" sz="1800" b="1" i="0" u="none" strike="noStrike" dirty="0">
                        <a:solidFill>
                          <a:srgbClr val="000000"/>
                        </a:solidFill>
                        <a:effectLst/>
                        <a:latin typeface="Arial" panose="020B0604020202020204" pitchFamily="34" charset="0"/>
                      </a:endParaRP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r>
            </a:tbl>
          </a:graphicData>
        </a:graphic>
      </p:graphicFrame>
    </p:spTree>
    <p:extLst>
      <p:ext uri="{BB962C8B-B14F-4D97-AF65-F5344CB8AC3E}">
        <p14:creationId xmlns:p14="http://schemas.microsoft.com/office/powerpoint/2010/main" val="252181451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p>
            <a:pPr>
              <a:defRPr/>
            </a:pPr>
            <a:r>
              <a:rPr lang="en-US" smtClean="0"/>
              <a:t>January 2016</a:t>
            </a:r>
            <a:endParaRPr lang="en-GB" dirty="0"/>
          </a:p>
        </p:txBody>
      </p:sp>
      <p:sp>
        <p:nvSpPr>
          <p:cNvPr id="3" name="Footer Placeholder 2"/>
          <p:cNvSpPr>
            <a:spLocks noGrp="1"/>
          </p:cNvSpPr>
          <p:nvPr>
            <p:ph type="ftr" idx="11"/>
          </p:nvPr>
        </p:nvSpPr>
        <p:spPr>
          <a:xfrm>
            <a:off x="6629400" y="6475413"/>
            <a:ext cx="1912938" cy="153987"/>
          </a:xfrm>
        </p:spPr>
        <p:txBody>
          <a:bodyPr/>
          <a:lstStyle/>
          <a:p>
            <a:pPr>
              <a:defRPr/>
            </a:pPr>
            <a:r>
              <a:rPr lang="en-GB" smtClean="0"/>
              <a:t>Jon Rosdahl, Qualcomm </a:t>
            </a:r>
            <a:endParaRPr lang="en-GB" dirty="0"/>
          </a:p>
        </p:txBody>
      </p:sp>
      <p:sp>
        <p:nvSpPr>
          <p:cNvPr id="4" name="Slide Number Placeholder 3"/>
          <p:cNvSpPr>
            <a:spLocks noGrp="1"/>
          </p:cNvSpPr>
          <p:nvPr>
            <p:ph type="sldNum" idx="12"/>
          </p:nvPr>
        </p:nvSpPr>
        <p:spPr/>
        <p:txBody>
          <a:bodyPr/>
          <a:lstStyle/>
          <a:p>
            <a:pPr>
              <a:defRPr/>
            </a:pPr>
            <a:r>
              <a:rPr lang="en-GB" smtClean="0"/>
              <a:t>Slide </a:t>
            </a:r>
            <a:fld id="{189D7BFD-E160-402F-BBC8-B5B701941DD4}" type="slidenum">
              <a:rPr lang="en-GB" smtClean="0"/>
              <a:pPr>
                <a:defRPr/>
              </a:pPr>
              <a:t>5</a:t>
            </a:fld>
            <a:endParaRPr lang="en-GB"/>
          </a:p>
        </p:txBody>
      </p:sp>
      <p:graphicFrame>
        <p:nvGraphicFramePr>
          <p:cNvPr id="10" name="Table 9"/>
          <p:cNvGraphicFramePr>
            <a:graphicFrameLocks noGrp="1"/>
          </p:cNvGraphicFramePr>
          <p:nvPr>
            <p:extLst>
              <p:ext uri="{D42A27DB-BD31-4B8C-83A1-F6EECF244321}">
                <p14:modId xmlns:p14="http://schemas.microsoft.com/office/powerpoint/2010/main" val="3507245335"/>
              </p:ext>
            </p:extLst>
          </p:nvPr>
        </p:nvGraphicFramePr>
        <p:xfrm>
          <a:off x="533398" y="761993"/>
          <a:ext cx="8153403" cy="5287856"/>
        </p:xfrm>
        <a:graphic>
          <a:graphicData uri="http://schemas.openxmlformats.org/drawingml/2006/table">
            <a:tbl>
              <a:tblPr/>
              <a:tblGrid>
                <a:gridCol w="1725105"/>
                <a:gridCol w="784138"/>
                <a:gridCol w="784138"/>
                <a:gridCol w="912145"/>
                <a:gridCol w="747476"/>
                <a:gridCol w="771207"/>
                <a:gridCol w="705724"/>
                <a:gridCol w="784138"/>
                <a:gridCol w="939332"/>
              </a:tblGrid>
              <a:tr h="595573">
                <a:tc>
                  <a:txBody>
                    <a:bodyPr/>
                    <a:lstStyle/>
                    <a:p>
                      <a:pPr algn="l" fontAlgn="b"/>
                      <a:r>
                        <a:rPr lang="en-US" sz="1000" b="1" i="0" u="none" strike="noStrike">
                          <a:effectLst/>
                          <a:latin typeface="Arial" panose="020B0604020202020204" pitchFamily="34" charset="0"/>
                        </a:rPr>
                        <a:t>Financial Row</a:t>
                      </a:r>
                    </a:p>
                  </a:txBody>
                  <a:tcPr marL="7940" marR="7940" marT="7940" marB="0" anchor="b">
                    <a:lnL>
                      <a:noFill/>
                    </a:lnL>
                    <a:lnR>
                      <a:noFill/>
                    </a:lnR>
                    <a:lnT>
                      <a:noFill/>
                    </a:lnT>
                    <a:lnB>
                      <a:noFill/>
                    </a:lnB>
                    <a:solidFill>
                      <a:srgbClr val="D0D0D0"/>
                    </a:solidFill>
                  </a:tcPr>
                </a:tc>
                <a:tc>
                  <a:txBody>
                    <a:bodyPr/>
                    <a:lstStyle/>
                    <a:p>
                      <a:pPr algn="r" fontAlgn="b"/>
                      <a:r>
                        <a:rPr lang="en-US" sz="1000" b="1" i="0" u="none" strike="noStrike">
                          <a:effectLst/>
                          <a:latin typeface="Arial" panose="020B0604020202020204" pitchFamily="34" charset="0"/>
                        </a:rPr>
                        <a:t>- No Department -</a:t>
                      </a:r>
                    </a:p>
                  </a:txBody>
                  <a:tcPr marL="7940" marR="7940" marT="7940" marB="0" anchor="b">
                    <a:lnL>
                      <a:noFill/>
                    </a:lnL>
                    <a:lnR>
                      <a:noFill/>
                    </a:lnR>
                    <a:lnT>
                      <a:noFill/>
                    </a:lnT>
                    <a:lnB>
                      <a:noFill/>
                    </a:lnB>
                    <a:solidFill>
                      <a:srgbClr val="D0D0D0"/>
                    </a:solidFill>
                  </a:tcPr>
                </a:tc>
                <a:tc>
                  <a:txBody>
                    <a:bodyPr/>
                    <a:lstStyle/>
                    <a:p>
                      <a:pPr algn="r" fontAlgn="b"/>
                      <a:r>
                        <a:rPr lang="en-US" sz="1000" b="1" i="0" u="none" strike="noStrike">
                          <a:effectLst/>
                          <a:latin typeface="Arial" panose="020B0604020202020204" pitchFamily="34" charset="0"/>
                        </a:rPr>
                        <a:t>2015-01 Atlanta, GA</a:t>
                      </a:r>
                    </a:p>
                  </a:txBody>
                  <a:tcPr marL="7940" marR="7940" marT="7940" marB="0" anchor="b">
                    <a:lnL>
                      <a:noFill/>
                    </a:lnL>
                    <a:lnR>
                      <a:noFill/>
                    </a:lnR>
                    <a:lnT>
                      <a:noFill/>
                    </a:lnT>
                    <a:lnB>
                      <a:noFill/>
                    </a:lnB>
                    <a:solidFill>
                      <a:srgbClr val="D0D0D0"/>
                    </a:solidFill>
                  </a:tcPr>
                </a:tc>
                <a:tc>
                  <a:txBody>
                    <a:bodyPr/>
                    <a:lstStyle/>
                    <a:p>
                      <a:pPr algn="r" fontAlgn="b"/>
                      <a:r>
                        <a:rPr lang="en-US" sz="1000" b="1" i="0" u="none" strike="noStrike">
                          <a:effectLst/>
                          <a:latin typeface="Arial" panose="020B0604020202020204" pitchFamily="34" charset="0"/>
                        </a:rPr>
                        <a:t>2015-05 Vancouver, Canada</a:t>
                      </a:r>
                    </a:p>
                  </a:txBody>
                  <a:tcPr marL="7940" marR="7940" marT="7940" marB="0" anchor="b">
                    <a:lnL>
                      <a:noFill/>
                    </a:lnL>
                    <a:lnR>
                      <a:noFill/>
                    </a:lnR>
                    <a:lnT>
                      <a:noFill/>
                    </a:lnT>
                    <a:lnB>
                      <a:noFill/>
                    </a:lnB>
                    <a:solidFill>
                      <a:srgbClr val="D0D0D0"/>
                    </a:solidFill>
                  </a:tcPr>
                </a:tc>
                <a:tc>
                  <a:txBody>
                    <a:bodyPr/>
                    <a:lstStyle/>
                    <a:p>
                      <a:pPr algn="r" fontAlgn="b"/>
                      <a:r>
                        <a:rPr lang="en-US" sz="1000" b="1" i="0" u="none" strike="noStrike">
                          <a:effectLst/>
                          <a:latin typeface="Arial" panose="020B0604020202020204" pitchFamily="34" charset="0"/>
                        </a:rPr>
                        <a:t>2015-07 Waikoloa, HI</a:t>
                      </a:r>
                    </a:p>
                  </a:txBody>
                  <a:tcPr marL="7940" marR="7940" marT="7940" marB="0" anchor="b">
                    <a:lnL>
                      <a:noFill/>
                    </a:lnL>
                    <a:lnR>
                      <a:noFill/>
                    </a:lnR>
                    <a:lnT>
                      <a:noFill/>
                    </a:lnT>
                    <a:lnB>
                      <a:noFill/>
                    </a:lnB>
                    <a:solidFill>
                      <a:srgbClr val="D0D0D0"/>
                    </a:solidFill>
                  </a:tcPr>
                </a:tc>
                <a:tc>
                  <a:txBody>
                    <a:bodyPr/>
                    <a:lstStyle/>
                    <a:p>
                      <a:pPr algn="r" fontAlgn="b"/>
                      <a:r>
                        <a:rPr lang="en-US" sz="1000" b="1" i="0" u="none" strike="noStrike">
                          <a:effectLst/>
                          <a:latin typeface="Arial" panose="020B0604020202020204" pitchFamily="34" charset="0"/>
                        </a:rPr>
                        <a:t>2015-09 Thailand, Bangkok</a:t>
                      </a:r>
                    </a:p>
                  </a:txBody>
                  <a:tcPr marL="7940" marR="7940" marT="7940" marB="0" anchor="b">
                    <a:lnL>
                      <a:noFill/>
                    </a:lnL>
                    <a:lnR>
                      <a:noFill/>
                    </a:lnR>
                    <a:lnT>
                      <a:noFill/>
                    </a:lnT>
                    <a:lnB>
                      <a:noFill/>
                    </a:lnB>
                    <a:solidFill>
                      <a:srgbClr val="D0D0D0"/>
                    </a:solidFill>
                  </a:tcPr>
                </a:tc>
                <a:tc>
                  <a:txBody>
                    <a:bodyPr/>
                    <a:lstStyle/>
                    <a:p>
                      <a:pPr algn="r" fontAlgn="b"/>
                      <a:r>
                        <a:rPr lang="en-US" sz="1000" b="1" i="0" u="none" strike="noStrike">
                          <a:effectLst/>
                          <a:latin typeface="Arial" panose="020B0604020202020204" pitchFamily="34" charset="0"/>
                        </a:rPr>
                        <a:t>2015-11 Dallas, TX</a:t>
                      </a:r>
                    </a:p>
                  </a:txBody>
                  <a:tcPr marL="7940" marR="7940" marT="7940" marB="0" anchor="b">
                    <a:lnL>
                      <a:noFill/>
                    </a:lnL>
                    <a:lnR>
                      <a:noFill/>
                    </a:lnR>
                    <a:lnT>
                      <a:noFill/>
                    </a:lnT>
                    <a:lnB>
                      <a:noFill/>
                    </a:lnB>
                    <a:solidFill>
                      <a:srgbClr val="D0D0D0"/>
                    </a:solidFill>
                  </a:tcPr>
                </a:tc>
                <a:tc>
                  <a:txBody>
                    <a:bodyPr/>
                    <a:lstStyle/>
                    <a:p>
                      <a:pPr algn="r" fontAlgn="b"/>
                      <a:r>
                        <a:rPr lang="en-US" sz="1000" b="1" i="0" u="none" strike="noStrike">
                          <a:effectLst/>
                          <a:latin typeface="Arial" panose="020B0604020202020204" pitchFamily="34" charset="0"/>
                        </a:rPr>
                        <a:t>2016-01 Atlanta, GA</a:t>
                      </a:r>
                    </a:p>
                  </a:txBody>
                  <a:tcPr marL="7940" marR="7940" marT="7940" marB="0" anchor="b">
                    <a:lnL>
                      <a:noFill/>
                    </a:lnL>
                    <a:lnR>
                      <a:noFill/>
                    </a:lnR>
                    <a:lnT>
                      <a:noFill/>
                    </a:lnT>
                    <a:lnB>
                      <a:noFill/>
                    </a:lnB>
                    <a:solidFill>
                      <a:srgbClr val="D0D0D0"/>
                    </a:solidFill>
                  </a:tcPr>
                </a:tc>
                <a:tc>
                  <a:txBody>
                    <a:bodyPr/>
                    <a:lstStyle/>
                    <a:p>
                      <a:pPr algn="r" fontAlgn="b"/>
                      <a:r>
                        <a:rPr lang="en-US" sz="1000" b="1" i="0" u="none" strike="noStrike">
                          <a:effectLst/>
                          <a:latin typeface="Arial" panose="020B0604020202020204" pitchFamily="34" charset="0"/>
                        </a:rPr>
                        <a:t>Total</a:t>
                      </a:r>
                    </a:p>
                  </a:txBody>
                  <a:tcPr marL="7940" marR="7940" marT="7940" marB="0" anchor="b">
                    <a:lnL>
                      <a:noFill/>
                    </a:lnL>
                    <a:lnR>
                      <a:noFill/>
                    </a:lnR>
                    <a:lnT>
                      <a:noFill/>
                    </a:lnT>
                    <a:lnB>
                      <a:noFill/>
                    </a:lnB>
                    <a:solidFill>
                      <a:srgbClr val="D0D0D0"/>
                    </a:solidFill>
                  </a:tcPr>
                </a:tc>
              </a:tr>
              <a:tr h="198524">
                <a:tc>
                  <a:txBody>
                    <a:bodyPr/>
                    <a:lstStyle/>
                    <a:p>
                      <a:pPr algn="l" fontAlgn="b"/>
                      <a:r>
                        <a:rPr lang="en-US" sz="1000" b="1" i="0" u="none" strike="noStrike">
                          <a:effectLst/>
                          <a:latin typeface="Arial" panose="020B0604020202020204" pitchFamily="34" charset="0"/>
                        </a:rPr>
                        <a:t> </a:t>
                      </a:r>
                    </a:p>
                  </a:txBody>
                  <a:tcPr marL="7940" marR="7940" marT="7940" marB="0" anchor="b">
                    <a:lnL>
                      <a:noFill/>
                    </a:lnL>
                    <a:lnR>
                      <a:noFill/>
                    </a:lnR>
                    <a:lnT>
                      <a:noFill/>
                    </a:lnT>
                    <a:lnB>
                      <a:noFill/>
                    </a:lnB>
                    <a:solidFill>
                      <a:srgbClr val="D0D0D0"/>
                    </a:solidFill>
                  </a:tcPr>
                </a:tc>
                <a:tc>
                  <a:txBody>
                    <a:bodyPr/>
                    <a:lstStyle/>
                    <a:p>
                      <a:pPr algn="r" fontAlgn="b"/>
                      <a:r>
                        <a:rPr lang="en-US" sz="1000" b="1" i="0" u="none" strike="noStrike">
                          <a:effectLst/>
                          <a:latin typeface="Arial" panose="020B0604020202020204" pitchFamily="34" charset="0"/>
                        </a:rPr>
                        <a:t>Amount</a:t>
                      </a:r>
                    </a:p>
                  </a:txBody>
                  <a:tcPr marL="7940" marR="7940" marT="7940" marB="0" anchor="b">
                    <a:lnL>
                      <a:noFill/>
                    </a:lnL>
                    <a:lnR>
                      <a:noFill/>
                    </a:lnR>
                    <a:lnT>
                      <a:noFill/>
                    </a:lnT>
                    <a:lnB>
                      <a:noFill/>
                    </a:lnB>
                    <a:solidFill>
                      <a:srgbClr val="D0D0D0"/>
                    </a:solidFill>
                  </a:tcPr>
                </a:tc>
                <a:tc>
                  <a:txBody>
                    <a:bodyPr/>
                    <a:lstStyle/>
                    <a:p>
                      <a:pPr algn="r" fontAlgn="b"/>
                      <a:r>
                        <a:rPr lang="en-US" sz="1000" b="1" i="0" u="none" strike="noStrike">
                          <a:effectLst/>
                          <a:latin typeface="Arial" panose="020B0604020202020204" pitchFamily="34" charset="0"/>
                        </a:rPr>
                        <a:t>Amount</a:t>
                      </a:r>
                    </a:p>
                  </a:txBody>
                  <a:tcPr marL="7940" marR="7940" marT="7940" marB="0" anchor="b">
                    <a:lnL>
                      <a:noFill/>
                    </a:lnL>
                    <a:lnR>
                      <a:noFill/>
                    </a:lnR>
                    <a:lnT>
                      <a:noFill/>
                    </a:lnT>
                    <a:lnB>
                      <a:noFill/>
                    </a:lnB>
                    <a:solidFill>
                      <a:srgbClr val="D0D0D0"/>
                    </a:solidFill>
                  </a:tcPr>
                </a:tc>
                <a:tc>
                  <a:txBody>
                    <a:bodyPr/>
                    <a:lstStyle/>
                    <a:p>
                      <a:pPr algn="r" fontAlgn="b"/>
                      <a:r>
                        <a:rPr lang="en-US" sz="1000" b="1" i="0" u="none" strike="noStrike">
                          <a:effectLst/>
                          <a:latin typeface="Arial" panose="020B0604020202020204" pitchFamily="34" charset="0"/>
                        </a:rPr>
                        <a:t>Amount</a:t>
                      </a:r>
                    </a:p>
                  </a:txBody>
                  <a:tcPr marL="7940" marR="7940" marT="7940" marB="0" anchor="b">
                    <a:lnL>
                      <a:noFill/>
                    </a:lnL>
                    <a:lnR>
                      <a:noFill/>
                    </a:lnR>
                    <a:lnT>
                      <a:noFill/>
                    </a:lnT>
                    <a:lnB>
                      <a:noFill/>
                    </a:lnB>
                    <a:solidFill>
                      <a:srgbClr val="D0D0D0"/>
                    </a:solidFill>
                  </a:tcPr>
                </a:tc>
                <a:tc>
                  <a:txBody>
                    <a:bodyPr/>
                    <a:lstStyle/>
                    <a:p>
                      <a:pPr algn="r" fontAlgn="b"/>
                      <a:r>
                        <a:rPr lang="en-US" sz="1000" b="1" i="0" u="none" strike="noStrike">
                          <a:effectLst/>
                          <a:latin typeface="Arial" panose="020B0604020202020204" pitchFamily="34" charset="0"/>
                        </a:rPr>
                        <a:t>Amount</a:t>
                      </a:r>
                    </a:p>
                  </a:txBody>
                  <a:tcPr marL="7940" marR="7940" marT="7940" marB="0" anchor="b">
                    <a:lnL>
                      <a:noFill/>
                    </a:lnL>
                    <a:lnR>
                      <a:noFill/>
                    </a:lnR>
                    <a:lnT>
                      <a:noFill/>
                    </a:lnT>
                    <a:lnB>
                      <a:noFill/>
                    </a:lnB>
                    <a:solidFill>
                      <a:srgbClr val="D0D0D0"/>
                    </a:solidFill>
                  </a:tcPr>
                </a:tc>
                <a:tc>
                  <a:txBody>
                    <a:bodyPr/>
                    <a:lstStyle/>
                    <a:p>
                      <a:pPr algn="r" fontAlgn="b"/>
                      <a:r>
                        <a:rPr lang="en-US" sz="1000" b="1" i="0" u="none" strike="noStrike">
                          <a:effectLst/>
                          <a:latin typeface="Arial" panose="020B0604020202020204" pitchFamily="34" charset="0"/>
                        </a:rPr>
                        <a:t>Amount</a:t>
                      </a:r>
                    </a:p>
                  </a:txBody>
                  <a:tcPr marL="7940" marR="7940" marT="7940" marB="0" anchor="b">
                    <a:lnL>
                      <a:noFill/>
                    </a:lnL>
                    <a:lnR>
                      <a:noFill/>
                    </a:lnR>
                    <a:lnT>
                      <a:noFill/>
                    </a:lnT>
                    <a:lnB>
                      <a:noFill/>
                    </a:lnB>
                    <a:solidFill>
                      <a:srgbClr val="D0D0D0"/>
                    </a:solidFill>
                  </a:tcPr>
                </a:tc>
                <a:tc>
                  <a:txBody>
                    <a:bodyPr/>
                    <a:lstStyle/>
                    <a:p>
                      <a:pPr algn="r" fontAlgn="b"/>
                      <a:r>
                        <a:rPr lang="en-US" sz="1000" b="1" i="0" u="none" strike="noStrike">
                          <a:effectLst/>
                          <a:latin typeface="Arial" panose="020B0604020202020204" pitchFamily="34" charset="0"/>
                        </a:rPr>
                        <a:t>Amount</a:t>
                      </a:r>
                    </a:p>
                  </a:txBody>
                  <a:tcPr marL="7940" marR="7940" marT="7940" marB="0" anchor="b">
                    <a:lnL>
                      <a:noFill/>
                    </a:lnL>
                    <a:lnR>
                      <a:noFill/>
                    </a:lnR>
                    <a:lnT>
                      <a:noFill/>
                    </a:lnT>
                    <a:lnB>
                      <a:noFill/>
                    </a:lnB>
                    <a:solidFill>
                      <a:srgbClr val="D0D0D0"/>
                    </a:solidFill>
                  </a:tcPr>
                </a:tc>
                <a:tc>
                  <a:txBody>
                    <a:bodyPr/>
                    <a:lstStyle/>
                    <a:p>
                      <a:pPr algn="r" fontAlgn="b"/>
                      <a:r>
                        <a:rPr lang="en-US" sz="1000" b="1" i="0" u="none" strike="noStrike">
                          <a:effectLst/>
                          <a:latin typeface="Arial" panose="020B0604020202020204" pitchFamily="34" charset="0"/>
                        </a:rPr>
                        <a:t>Amount</a:t>
                      </a:r>
                    </a:p>
                  </a:txBody>
                  <a:tcPr marL="7940" marR="7940" marT="7940" marB="0" anchor="b">
                    <a:lnL>
                      <a:noFill/>
                    </a:lnL>
                    <a:lnR>
                      <a:noFill/>
                    </a:lnR>
                    <a:lnT>
                      <a:noFill/>
                    </a:lnT>
                    <a:lnB>
                      <a:noFill/>
                    </a:lnB>
                    <a:solidFill>
                      <a:srgbClr val="D0D0D0"/>
                    </a:solidFill>
                  </a:tcPr>
                </a:tc>
                <a:tc>
                  <a:txBody>
                    <a:bodyPr/>
                    <a:lstStyle/>
                    <a:p>
                      <a:pPr algn="r" fontAlgn="b"/>
                      <a:r>
                        <a:rPr lang="en-US" sz="1000" b="1" i="0" u="none" strike="noStrike">
                          <a:effectLst/>
                          <a:latin typeface="Arial" panose="020B0604020202020204" pitchFamily="34" charset="0"/>
                        </a:rPr>
                        <a:t>Amount</a:t>
                      </a:r>
                    </a:p>
                  </a:txBody>
                  <a:tcPr marL="7940" marR="7940" marT="7940" marB="0" anchor="b">
                    <a:lnL>
                      <a:noFill/>
                    </a:lnL>
                    <a:lnR>
                      <a:noFill/>
                    </a:lnR>
                    <a:lnT>
                      <a:noFill/>
                    </a:lnT>
                    <a:lnB>
                      <a:noFill/>
                    </a:lnB>
                    <a:solidFill>
                      <a:srgbClr val="D0D0D0"/>
                    </a:solidFill>
                  </a:tcPr>
                </a:tc>
              </a:tr>
              <a:tr h="198524">
                <a:tc>
                  <a:txBody>
                    <a:bodyPr/>
                    <a:lstStyle/>
                    <a:p>
                      <a:pPr algn="l" fontAlgn="b"/>
                      <a:r>
                        <a:rPr lang="en-US" sz="1000" b="1" i="0" u="none" strike="noStrike">
                          <a:solidFill>
                            <a:srgbClr val="000000"/>
                          </a:solidFill>
                          <a:effectLst/>
                          <a:latin typeface="Arial" panose="020B0604020202020204" pitchFamily="34" charset="0"/>
                        </a:rPr>
                        <a:t>Income</a:t>
                      </a:r>
                    </a:p>
                  </a:txBody>
                  <a:tcPr marL="7940" marR="7940" marT="7940" marB="0" anchor="b">
                    <a:lnL>
                      <a:noFill/>
                    </a:lnL>
                    <a:lnR>
                      <a:noFill/>
                    </a:lnR>
                    <a:lnT>
                      <a:noFill/>
                    </a:lnT>
                    <a:lnB>
                      <a:noFill/>
                    </a:lnB>
                  </a:tcPr>
                </a:tc>
                <a:tc>
                  <a:txBody>
                    <a:bodyPr/>
                    <a:lstStyle/>
                    <a:p>
                      <a:pPr algn="r" fontAlgn="ctr"/>
                      <a:endParaRPr lang="en-US" sz="1000" b="1" i="0" u="none" strike="noStrike">
                        <a:solidFill>
                          <a:srgbClr val="000000"/>
                        </a:solidFill>
                        <a:effectLst/>
                        <a:latin typeface="Arial" panose="020B0604020202020204" pitchFamily="34" charset="0"/>
                      </a:endParaRPr>
                    </a:p>
                  </a:txBody>
                  <a:tcPr marL="7940" marR="7940" marT="7940" marB="0" anchor="ctr">
                    <a:lnL>
                      <a:noFill/>
                    </a:lnL>
                    <a:lnR>
                      <a:noFill/>
                    </a:lnR>
                    <a:lnT>
                      <a:noFill/>
                    </a:lnT>
                    <a:lnB>
                      <a:noFill/>
                    </a:lnB>
                  </a:tcPr>
                </a:tc>
                <a:tc>
                  <a:txBody>
                    <a:bodyPr/>
                    <a:lstStyle/>
                    <a:p>
                      <a:pPr algn="r" fontAlgn="ctr"/>
                      <a:endParaRPr lang="en-US" sz="1000" b="1" i="0" u="none" strike="noStrike">
                        <a:solidFill>
                          <a:srgbClr val="000000"/>
                        </a:solidFill>
                        <a:effectLst/>
                        <a:latin typeface="Arial" panose="020B0604020202020204" pitchFamily="34" charset="0"/>
                      </a:endParaRPr>
                    </a:p>
                  </a:txBody>
                  <a:tcPr marL="7940" marR="7940" marT="7940" marB="0" anchor="ctr">
                    <a:lnL>
                      <a:noFill/>
                    </a:lnL>
                    <a:lnR>
                      <a:noFill/>
                    </a:lnR>
                    <a:lnT>
                      <a:noFill/>
                    </a:lnT>
                    <a:lnB>
                      <a:noFill/>
                    </a:lnB>
                  </a:tcPr>
                </a:tc>
                <a:tc>
                  <a:txBody>
                    <a:bodyPr/>
                    <a:lstStyle/>
                    <a:p>
                      <a:pPr algn="r" fontAlgn="ctr"/>
                      <a:endParaRPr lang="en-US" sz="1000" b="1" i="0" u="none" strike="noStrike">
                        <a:solidFill>
                          <a:srgbClr val="000000"/>
                        </a:solidFill>
                        <a:effectLst/>
                        <a:latin typeface="Arial" panose="020B0604020202020204" pitchFamily="34" charset="0"/>
                      </a:endParaRPr>
                    </a:p>
                  </a:txBody>
                  <a:tcPr marL="7940" marR="7940" marT="7940" marB="0" anchor="ctr">
                    <a:lnL>
                      <a:noFill/>
                    </a:lnL>
                    <a:lnR>
                      <a:noFill/>
                    </a:lnR>
                    <a:lnT>
                      <a:noFill/>
                    </a:lnT>
                    <a:lnB>
                      <a:noFill/>
                    </a:lnB>
                  </a:tcPr>
                </a:tc>
                <a:tc>
                  <a:txBody>
                    <a:bodyPr/>
                    <a:lstStyle/>
                    <a:p>
                      <a:pPr algn="r" fontAlgn="ctr"/>
                      <a:endParaRPr lang="en-US" sz="1000" b="1" i="0" u="none" strike="noStrike">
                        <a:solidFill>
                          <a:srgbClr val="000000"/>
                        </a:solidFill>
                        <a:effectLst/>
                        <a:latin typeface="Arial" panose="020B0604020202020204" pitchFamily="34" charset="0"/>
                      </a:endParaRPr>
                    </a:p>
                  </a:txBody>
                  <a:tcPr marL="7940" marR="7940" marT="7940" marB="0" anchor="ctr">
                    <a:lnL>
                      <a:noFill/>
                    </a:lnL>
                    <a:lnR>
                      <a:noFill/>
                    </a:lnR>
                    <a:lnT>
                      <a:noFill/>
                    </a:lnT>
                    <a:lnB>
                      <a:noFill/>
                    </a:lnB>
                  </a:tcPr>
                </a:tc>
                <a:tc>
                  <a:txBody>
                    <a:bodyPr/>
                    <a:lstStyle/>
                    <a:p>
                      <a:pPr algn="r" fontAlgn="ctr"/>
                      <a:endParaRPr lang="en-US" sz="1000" b="1" i="0" u="none" strike="noStrike">
                        <a:solidFill>
                          <a:srgbClr val="000000"/>
                        </a:solidFill>
                        <a:effectLst/>
                        <a:latin typeface="Arial" panose="020B0604020202020204" pitchFamily="34" charset="0"/>
                      </a:endParaRPr>
                    </a:p>
                  </a:txBody>
                  <a:tcPr marL="7940" marR="7940" marT="7940" marB="0" anchor="ctr">
                    <a:lnL>
                      <a:noFill/>
                    </a:lnL>
                    <a:lnR>
                      <a:noFill/>
                    </a:lnR>
                    <a:lnT>
                      <a:noFill/>
                    </a:lnT>
                    <a:lnB>
                      <a:noFill/>
                    </a:lnB>
                  </a:tcPr>
                </a:tc>
                <a:tc>
                  <a:txBody>
                    <a:bodyPr/>
                    <a:lstStyle/>
                    <a:p>
                      <a:pPr algn="r" fontAlgn="ctr"/>
                      <a:endParaRPr lang="en-US" sz="1000" b="1" i="0" u="none" strike="noStrike">
                        <a:solidFill>
                          <a:srgbClr val="000000"/>
                        </a:solidFill>
                        <a:effectLst/>
                        <a:latin typeface="Arial" panose="020B0604020202020204" pitchFamily="34" charset="0"/>
                      </a:endParaRPr>
                    </a:p>
                  </a:txBody>
                  <a:tcPr marL="7940" marR="7940" marT="7940" marB="0" anchor="ctr">
                    <a:lnL>
                      <a:noFill/>
                    </a:lnL>
                    <a:lnR>
                      <a:noFill/>
                    </a:lnR>
                    <a:lnT>
                      <a:noFill/>
                    </a:lnT>
                    <a:lnB>
                      <a:noFill/>
                    </a:lnB>
                  </a:tcPr>
                </a:tc>
                <a:tc>
                  <a:txBody>
                    <a:bodyPr/>
                    <a:lstStyle/>
                    <a:p>
                      <a:pPr algn="r" fontAlgn="ctr"/>
                      <a:endParaRPr lang="en-US" sz="1000" b="1" i="0" u="none" strike="noStrike">
                        <a:solidFill>
                          <a:srgbClr val="000000"/>
                        </a:solidFill>
                        <a:effectLst/>
                        <a:latin typeface="Arial" panose="020B0604020202020204" pitchFamily="34" charset="0"/>
                      </a:endParaRPr>
                    </a:p>
                  </a:txBody>
                  <a:tcPr marL="7940" marR="7940" marT="7940" marB="0" anchor="ctr">
                    <a:lnL>
                      <a:noFill/>
                    </a:lnL>
                    <a:lnR>
                      <a:noFill/>
                    </a:lnR>
                    <a:lnT>
                      <a:noFill/>
                    </a:lnT>
                    <a:lnB>
                      <a:noFill/>
                    </a:lnB>
                  </a:tcPr>
                </a:tc>
                <a:tc>
                  <a:txBody>
                    <a:bodyPr/>
                    <a:lstStyle/>
                    <a:p>
                      <a:pPr algn="r" fontAlgn="ctr"/>
                      <a:endParaRPr lang="en-US" sz="1000" b="1" i="0" u="none" strike="noStrike">
                        <a:solidFill>
                          <a:srgbClr val="000000"/>
                        </a:solidFill>
                        <a:effectLst/>
                        <a:latin typeface="Arial" panose="020B0604020202020204" pitchFamily="34" charset="0"/>
                      </a:endParaRPr>
                    </a:p>
                  </a:txBody>
                  <a:tcPr marL="7940" marR="7940" marT="7940" marB="0" anchor="ctr">
                    <a:lnL>
                      <a:noFill/>
                    </a:lnL>
                    <a:lnR>
                      <a:noFill/>
                    </a:lnR>
                    <a:lnT>
                      <a:noFill/>
                    </a:lnT>
                    <a:lnB>
                      <a:noFill/>
                    </a:lnB>
                  </a:tcPr>
                </a:tc>
              </a:tr>
              <a:tr h="198524">
                <a:tc>
                  <a:txBody>
                    <a:bodyPr/>
                    <a:lstStyle/>
                    <a:p>
                      <a:pPr algn="l" fontAlgn="b"/>
                      <a:r>
                        <a:rPr lang="en-US" sz="1000" b="0" i="0" u="none" strike="noStrike">
                          <a:solidFill>
                            <a:srgbClr val="000000"/>
                          </a:solidFill>
                          <a:effectLst/>
                          <a:latin typeface="Arial" panose="020B0604020202020204" pitchFamily="34" charset="0"/>
                        </a:rPr>
                        <a:t>1.30 - Received from Foundations</a:t>
                      </a:r>
                    </a:p>
                  </a:txBody>
                  <a:tcPr marL="7940" marR="7940" marT="7940" marB="0" anchor="b">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7940" marR="7940" marT="7940"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7940" marR="7940" marT="7940"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7940" marR="7940" marT="7940"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7940" marR="7940" marT="7940"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$7,754.00 </a:t>
                      </a:r>
                    </a:p>
                  </a:txBody>
                  <a:tcPr marL="7940" marR="7940" marT="7940"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7940" marR="7940" marT="7940"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7940" marR="7940" marT="7940"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$7,754.00 </a:t>
                      </a:r>
                    </a:p>
                  </a:txBody>
                  <a:tcPr marL="7940" marR="7940" marT="7940" marB="0" anchor="ctr">
                    <a:lnL>
                      <a:noFill/>
                    </a:lnL>
                    <a:lnR>
                      <a:noFill/>
                    </a:lnR>
                    <a:lnT>
                      <a:noFill/>
                    </a:lnT>
                    <a:lnB>
                      <a:noFill/>
                    </a:lnB>
                  </a:tcPr>
                </a:tc>
              </a:tr>
              <a:tr h="294846">
                <a:tc>
                  <a:txBody>
                    <a:bodyPr/>
                    <a:lstStyle/>
                    <a:p>
                      <a:pPr algn="l" fontAlgn="b"/>
                      <a:r>
                        <a:rPr lang="en-US" sz="1000" b="0" i="0" u="none" strike="noStrike">
                          <a:solidFill>
                            <a:srgbClr val="000000"/>
                          </a:solidFill>
                          <a:effectLst/>
                          <a:latin typeface="Arial" panose="020B0604020202020204" pitchFamily="34" charset="0"/>
                        </a:rPr>
                        <a:t>2.11 - Registrations</a:t>
                      </a:r>
                    </a:p>
                  </a:txBody>
                  <a:tcPr marL="7940" marR="7940" marT="7940" marB="0" anchor="b">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7940" marR="7940" marT="7940"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$377,350.00 </a:t>
                      </a:r>
                    </a:p>
                  </a:txBody>
                  <a:tcPr marL="7940" marR="7940" marT="7940"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$243,250.00 </a:t>
                      </a:r>
                    </a:p>
                  </a:txBody>
                  <a:tcPr marL="7940" marR="7940" marT="7940"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7940" marR="7940" marT="7940"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$309,400.00 </a:t>
                      </a:r>
                    </a:p>
                  </a:txBody>
                  <a:tcPr marL="7940" marR="7940" marT="7940"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7940" marR="7940" marT="7940"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$256,200.00 </a:t>
                      </a:r>
                    </a:p>
                  </a:txBody>
                  <a:tcPr marL="7940" marR="7940" marT="7940"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$1,186,200.00 </a:t>
                      </a:r>
                    </a:p>
                  </a:txBody>
                  <a:tcPr marL="7940" marR="7940" marT="7940" marB="0" anchor="ctr">
                    <a:lnL>
                      <a:noFill/>
                    </a:lnL>
                    <a:lnR>
                      <a:noFill/>
                    </a:lnR>
                    <a:lnT>
                      <a:noFill/>
                    </a:lnT>
                    <a:lnB>
                      <a:noFill/>
                    </a:lnB>
                  </a:tcPr>
                </a:tc>
              </a:tr>
              <a:tr h="198524">
                <a:tc>
                  <a:txBody>
                    <a:bodyPr/>
                    <a:lstStyle/>
                    <a:p>
                      <a:pPr algn="l" fontAlgn="b"/>
                      <a:r>
                        <a:rPr lang="en-US" sz="1000" b="0" i="0" u="none" strike="noStrike">
                          <a:solidFill>
                            <a:srgbClr val="000000"/>
                          </a:solidFill>
                          <a:effectLst/>
                          <a:latin typeface="Arial" panose="020B0604020202020204" pitchFamily="34" charset="0"/>
                        </a:rPr>
                        <a:t>2.12 - Hotel Commissions</a:t>
                      </a:r>
                    </a:p>
                  </a:txBody>
                  <a:tcPr marL="7940" marR="7940" marT="7940" marB="0" anchor="b">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7940" marR="7940" marT="7940"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$55,839.56 </a:t>
                      </a:r>
                    </a:p>
                  </a:txBody>
                  <a:tcPr marL="7940" marR="7940" marT="7940"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$9,095.10 </a:t>
                      </a:r>
                    </a:p>
                  </a:txBody>
                  <a:tcPr marL="7940" marR="7940" marT="7940"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7940" marR="7940" marT="7940"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7940" marR="7940" marT="7940"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7940" marR="7940" marT="7940"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7940" marR="7940" marT="7940" marB="0" anchor="ctr">
                    <a:lnL>
                      <a:noFill/>
                    </a:lnL>
                    <a:lnR>
                      <a:noFill/>
                    </a:lnR>
                    <a:lnT>
                      <a:noFill/>
                    </a:lnT>
                    <a:lnB>
                      <a:noFill/>
                    </a:lnB>
                  </a:tcPr>
                </a:tc>
                <a:tc>
                  <a:txBody>
                    <a:bodyPr/>
                    <a:lstStyle/>
                    <a:p>
                      <a:pPr algn="r" fontAlgn="ctr"/>
                      <a:r>
                        <a:rPr lang="en-US" sz="1000" b="0" i="0" u="none" strike="noStrike" dirty="0">
                          <a:solidFill>
                            <a:srgbClr val="000000"/>
                          </a:solidFill>
                          <a:effectLst/>
                          <a:latin typeface="Arial" panose="020B0604020202020204" pitchFamily="34" charset="0"/>
                        </a:rPr>
                        <a:t>$64,934.66 </a:t>
                      </a:r>
                    </a:p>
                  </a:txBody>
                  <a:tcPr marL="7940" marR="7940" marT="7940" marB="0" anchor="ctr">
                    <a:lnL>
                      <a:noFill/>
                    </a:lnL>
                    <a:lnR>
                      <a:noFill/>
                    </a:lnR>
                    <a:lnT>
                      <a:noFill/>
                    </a:lnT>
                    <a:lnB>
                      <a:noFill/>
                    </a:lnB>
                  </a:tcPr>
                </a:tc>
              </a:tr>
              <a:tr h="198524">
                <a:tc>
                  <a:txBody>
                    <a:bodyPr/>
                    <a:lstStyle/>
                    <a:p>
                      <a:pPr algn="l" fontAlgn="b"/>
                      <a:r>
                        <a:rPr lang="en-US" sz="1000" b="0" i="0" u="none" strike="noStrike">
                          <a:solidFill>
                            <a:srgbClr val="000000"/>
                          </a:solidFill>
                          <a:effectLst/>
                          <a:latin typeface="Arial" panose="020B0604020202020204" pitchFamily="34" charset="0"/>
                        </a:rPr>
                        <a:t>3.40 - IEEE CB Account Interest</a:t>
                      </a:r>
                    </a:p>
                  </a:txBody>
                  <a:tcPr marL="7940" marR="7940" marT="7940" marB="0" anchor="b">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$2,905.72 </a:t>
                      </a:r>
                    </a:p>
                  </a:txBody>
                  <a:tcPr marL="7940" marR="7940" marT="7940"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7940" marR="7940" marT="7940"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7940" marR="7940" marT="7940"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7940" marR="7940" marT="7940"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7940" marR="7940" marT="7940"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7940" marR="7940" marT="7940"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7940" marR="7940" marT="7940"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$2,905.72 </a:t>
                      </a:r>
                    </a:p>
                  </a:txBody>
                  <a:tcPr marL="7940" marR="7940" marT="7940" marB="0" anchor="ctr">
                    <a:lnL>
                      <a:noFill/>
                    </a:lnL>
                    <a:lnR>
                      <a:noFill/>
                    </a:lnR>
                    <a:lnT>
                      <a:noFill/>
                    </a:lnT>
                    <a:lnB>
                      <a:noFill/>
                    </a:lnB>
                  </a:tcPr>
                </a:tc>
              </a:tr>
              <a:tr h="198524">
                <a:tc>
                  <a:txBody>
                    <a:bodyPr/>
                    <a:lstStyle/>
                    <a:p>
                      <a:pPr algn="l" fontAlgn="b"/>
                      <a:r>
                        <a:rPr lang="en-US" sz="1000" b="0" i="0" u="none" strike="noStrike">
                          <a:solidFill>
                            <a:srgbClr val="000000"/>
                          </a:solidFill>
                          <a:effectLst/>
                          <a:latin typeface="Arial" panose="020B0604020202020204" pitchFamily="34" charset="0"/>
                        </a:rPr>
                        <a:t>3.70 - Other Receipts</a:t>
                      </a:r>
                    </a:p>
                  </a:txBody>
                  <a:tcPr marL="7940" marR="7940" marT="7940"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7940" marR="7940" marT="7940"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7940" marR="7940" marT="7940"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7940" marR="7940" marT="7940"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7940" marR="7940" marT="7940"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7940" marR="7940" marT="7940"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7940" marR="7940" marT="7940"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000" b="0" i="0" u="none" strike="noStrike">
                          <a:solidFill>
                            <a:srgbClr val="000000"/>
                          </a:solidFill>
                          <a:effectLst/>
                          <a:latin typeface="Arial" panose="020B0604020202020204" pitchFamily="34" charset="0"/>
                        </a:rPr>
                        <a:t>$1.00 </a:t>
                      </a:r>
                    </a:p>
                  </a:txBody>
                  <a:tcPr marL="7940" marR="7940" marT="7940"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000" b="0" i="0" u="none" strike="noStrike">
                          <a:solidFill>
                            <a:srgbClr val="000000"/>
                          </a:solidFill>
                          <a:effectLst/>
                          <a:latin typeface="Arial" panose="020B0604020202020204" pitchFamily="34" charset="0"/>
                        </a:rPr>
                        <a:t>$1.00 </a:t>
                      </a:r>
                    </a:p>
                  </a:txBody>
                  <a:tcPr marL="7940" marR="7940" marT="7940" marB="0" anchor="ctr">
                    <a:lnL>
                      <a:noFill/>
                    </a:lnL>
                    <a:lnR>
                      <a:noFill/>
                    </a:lnR>
                    <a:lnT>
                      <a:noFill/>
                    </a:lnT>
                    <a:lnB w="6350" cap="flat" cmpd="sng" algn="ctr">
                      <a:solidFill>
                        <a:srgbClr val="C0C0C0"/>
                      </a:solidFill>
                      <a:prstDash val="dot"/>
                      <a:round/>
                      <a:headEnd type="none" w="med" len="med"/>
                      <a:tailEnd type="none" w="med" len="med"/>
                    </a:lnB>
                  </a:tcPr>
                </a:tc>
              </a:tr>
              <a:tr h="198524">
                <a:tc>
                  <a:txBody>
                    <a:bodyPr/>
                    <a:lstStyle/>
                    <a:p>
                      <a:pPr algn="l" fontAlgn="b"/>
                      <a:r>
                        <a:rPr lang="en-US" sz="1000" b="1" i="0" u="none" strike="noStrike">
                          <a:solidFill>
                            <a:srgbClr val="000000"/>
                          </a:solidFill>
                          <a:effectLst/>
                          <a:latin typeface="Arial" panose="020B0604020202020204" pitchFamily="34" charset="0"/>
                        </a:rPr>
                        <a:t>Total - Income</a:t>
                      </a:r>
                    </a:p>
                  </a:txBody>
                  <a:tcPr marL="7940" marR="7940" marT="7940" marB="0" anchor="b">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000" b="1" i="0" u="none" strike="noStrike">
                          <a:solidFill>
                            <a:srgbClr val="000000"/>
                          </a:solidFill>
                          <a:effectLst/>
                          <a:latin typeface="Arial" panose="020B0604020202020204" pitchFamily="34" charset="0"/>
                        </a:rPr>
                        <a:t>$2,905.72 </a:t>
                      </a:r>
                    </a:p>
                  </a:txBody>
                  <a:tcPr marL="7940" marR="7940" marT="7940"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000" b="1" i="0" u="none" strike="noStrike">
                          <a:solidFill>
                            <a:srgbClr val="000000"/>
                          </a:solidFill>
                          <a:effectLst/>
                          <a:latin typeface="Arial" panose="020B0604020202020204" pitchFamily="34" charset="0"/>
                        </a:rPr>
                        <a:t>$433,189.56 </a:t>
                      </a:r>
                    </a:p>
                  </a:txBody>
                  <a:tcPr marL="7940" marR="7940" marT="7940"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000" b="1" i="0" u="none" strike="noStrike">
                          <a:solidFill>
                            <a:srgbClr val="000000"/>
                          </a:solidFill>
                          <a:effectLst/>
                          <a:latin typeface="Arial" panose="020B0604020202020204" pitchFamily="34" charset="0"/>
                        </a:rPr>
                        <a:t>$252,345.10 </a:t>
                      </a:r>
                    </a:p>
                  </a:txBody>
                  <a:tcPr marL="7940" marR="7940" marT="7940"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000" b="1" i="0" u="none" strike="noStrike">
                          <a:solidFill>
                            <a:srgbClr val="000000"/>
                          </a:solidFill>
                          <a:effectLst/>
                          <a:latin typeface="Arial" panose="020B0604020202020204" pitchFamily="34" charset="0"/>
                        </a:rPr>
                        <a:t>$0.00 </a:t>
                      </a:r>
                    </a:p>
                  </a:txBody>
                  <a:tcPr marL="7940" marR="7940" marT="7940"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000" b="1" i="0" u="none" strike="noStrike">
                          <a:solidFill>
                            <a:srgbClr val="000000"/>
                          </a:solidFill>
                          <a:effectLst/>
                          <a:latin typeface="Arial" panose="020B0604020202020204" pitchFamily="34" charset="0"/>
                        </a:rPr>
                        <a:t>$317,154.00 </a:t>
                      </a:r>
                    </a:p>
                  </a:txBody>
                  <a:tcPr marL="7940" marR="7940" marT="7940"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000" b="1" i="0" u="none" strike="noStrike">
                          <a:solidFill>
                            <a:srgbClr val="000000"/>
                          </a:solidFill>
                          <a:effectLst/>
                          <a:latin typeface="Arial" panose="020B0604020202020204" pitchFamily="34" charset="0"/>
                        </a:rPr>
                        <a:t>$0.00 </a:t>
                      </a:r>
                    </a:p>
                  </a:txBody>
                  <a:tcPr marL="7940" marR="7940" marT="7940"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000" b="1" i="0" u="none" strike="noStrike">
                          <a:solidFill>
                            <a:srgbClr val="000000"/>
                          </a:solidFill>
                          <a:effectLst/>
                          <a:latin typeface="Arial" panose="020B0604020202020204" pitchFamily="34" charset="0"/>
                        </a:rPr>
                        <a:t>$256,201.00 </a:t>
                      </a:r>
                    </a:p>
                  </a:txBody>
                  <a:tcPr marL="7940" marR="7940" marT="7940"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000" b="1" i="0" u="none" strike="noStrike">
                          <a:solidFill>
                            <a:srgbClr val="000000"/>
                          </a:solidFill>
                          <a:effectLst/>
                          <a:latin typeface="Arial" panose="020B0604020202020204" pitchFamily="34" charset="0"/>
                        </a:rPr>
                        <a:t>$1,261,795.38 </a:t>
                      </a:r>
                    </a:p>
                  </a:txBody>
                  <a:tcPr marL="7940" marR="7940" marT="7940" marB="0" anchor="ctr">
                    <a:lnL>
                      <a:noFill/>
                    </a:lnL>
                    <a:lnR>
                      <a:noFill/>
                    </a:lnR>
                    <a:lnT w="6350" cap="flat" cmpd="sng" algn="ctr">
                      <a:solidFill>
                        <a:srgbClr val="C0C0C0"/>
                      </a:solidFill>
                      <a:prstDash val="dot"/>
                      <a:round/>
                      <a:headEnd type="none" w="med" len="med"/>
                      <a:tailEnd type="none" w="med" len="med"/>
                    </a:lnT>
                    <a:lnB>
                      <a:noFill/>
                    </a:lnB>
                  </a:tcPr>
                </a:tc>
              </a:tr>
              <a:tr h="198524">
                <a:tc>
                  <a:txBody>
                    <a:bodyPr/>
                    <a:lstStyle/>
                    <a:p>
                      <a:pPr algn="l" fontAlgn="b"/>
                      <a:r>
                        <a:rPr lang="en-US" sz="1000" b="1" i="0" u="none" strike="noStrike">
                          <a:solidFill>
                            <a:srgbClr val="000000"/>
                          </a:solidFill>
                          <a:effectLst/>
                          <a:latin typeface="Arial" panose="020B0604020202020204" pitchFamily="34" charset="0"/>
                        </a:rPr>
                        <a:t>Expense</a:t>
                      </a:r>
                    </a:p>
                  </a:txBody>
                  <a:tcPr marL="7940" marR="7940" marT="7940" marB="0" anchor="b">
                    <a:lnL>
                      <a:noFill/>
                    </a:lnL>
                    <a:lnR>
                      <a:noFill/>
                    </a:lnR>
                    <a:lnT>
                      <a:noFill/>
                    </a:lnT>
                    <a:lnB>
                      <a:noFill/>
                    </a:lnB>
                  </a:tcPr>
                </a:tc>
                <a:tc>
                  <a:txBody>
                    <a:bodyPr/>
                    <a:lstStyle/>
                    <a:p>
                      <a:pPr algn="r" fontAlgn="ctr"/>
                      <a:endParaRPr lang="en-US" sz="1000" b="1" i="0" u="none" strike="noStrike">
                        <a:solidFill>
                          <a:srgbClr val="000000"/>
                        </a:solidFill>
                        <a:effectLst/>
                        <a:latin typeface="Arial" panose="020B0604020202020204" pitchFamily="34" charset="0"/>
                      </a:endParaRPr>
                    </a:p>
                  </a:txBody>
                  <a:tcPr marL="7940" marR="7940" marT="7940" marB="0" anchor="ctr">
                    <a:lnL>
                      <a:noFill/>
                    </a:lnL>
                    <a:lnR>
                      <a:noFill/>
                    </a:lnR>
                    <a:lnT>
                      <a:noFill/>
                    </a:lnT>
                    <a:lnB>
                      <a:noFill/>
                    </a:lnB>
                  </a:tcPr>
                </a:tc>
                <a:tc>
                  <a:txBody>
                    <a:bodyPr/>
                    <a:lstStyle/>
                    <a:p>
                      <a:pPr algn="r" fontAlgn="ctr"/>
                      <a:endParaRPr lang="en-US" sz="1000" b="1" i="0" u="none" strike="noStrike">
                        <a:solidFill>
                          <a:srgbClr val="000000"/>
                        </a:solidFill>
                        <a:effectLst/>
                        <a:latin typeface="Arial" panose="020B0604020202020204" pitchFamily="34" charset="0"/>
                      </a:endParaRPr>
                    </a:p>
                  </a:txBody>
                  <a:tcPr marL="7940" marR="7940" marT="7940" marB="0" anchor="ctr">
                    <a:lnL>
                      <a:noFill/>
                    </a:lnL>
                    <a:lnR>
                      <a:noFill/>
                    </a:lnR>
                    <a:lnT>
                      <a:noFill/>
                    </a:lnT>
                    <a:lnB>
                      <a:noFill/>
                    </a:lnB>
                  </a:tcPr>
                </a:tc>
                <a:tc>
                  <a:txBody>
                    <a:bodyPr/>
                    <a:lstStyle/>
                    <a:p>
                      <a:pPr algn="r" fontAlgn="ctr"/>
                      <a:endParaRPr lang="en-US" sz="1000" b="1" i="0" u="none" strike="noStrike">
                        <a:solidFill>
                          <a:srgbClr val="000000"/>
                        </a:solidFill>
                        <a:effectLst/>
                        <a:latin typeface="Arial" panose="020B0604020202020204" pitchFamily="34" charset="0"/>
                      </a:endParaRPr>
                    </a:p>
                  </a:txBody>
                  <a:tcPr marL="7940" marR="7940" marT="7940" marB="0" anchor="ctr">
                    <a:lnL>
                      <a:noFill/>
                    </a:lnL>
                    <a:lnR>
                      <a:noFill/>
                    </a:lnR>
                    <a:lnT>
                      <a:noFill/>
                    </a:lnT>
                    <a:lnB>
                      <a:noFill/>
                    </a:lnB>
                  </a:tcPr>
                </a:tc>
                <a:tc>
                  <a:txBody>
                    <a:bodyPr/>
                    <a:lstStyle/>
                    <a:p>
                      <a:pPr algn="r" fontAlgn="ctr"/>
                      <a:endParaRPr lang="en-US" sz="1000" b="1" i="0" u="none" strike="noStrike">
                        <a:solidFill>
                          <a:srgbClr val="000000"/>
                        </a:solidFill>
                        <a:effectLst/>
                        <a:latin typeface="Arial" panose="020B0604020202020204" pitchFamily="34" charset="0"/>
                      </a:endParaRPr>
                    </a:p>
                  </a:txBody>
                  <a:tcPr marL="7940" marR="7940" marT="7940" marB="0" anchor="ctr">
                    <a:lnL>
                      <a:noFill/>
                    </a:lnL>
                    <a:lnR>
                      <a:noFill/>
                    </a:lnR>
                    <a:lnT>
                      <a:noFill/>
                    </a:lnT>
                    <a:lnB>
                      <a:noFill/>
                    </a:lnB>
                  </a:tcPr>
                </a:tc>
                <a:tc>
                  <a:txBody>
                    <a:bodyPr/>
                    <a:lstStyle/>
                    <a:p>
                      <a:pPr algn="r" fontAlgn="ctr"/>
                      <a:endParaRPr lang="en-US" sz="1000" b="1" i="0" u="none" strike="noStrike">
                        <a:solidFill>
                          <a:srgbClr val="000000"/>
                        </a:solidFill>
                        <a:effectLst/>
                        <a:latin typeface="Arial" panose="020B0604020202020204" pitchFamily="34" charset="0"/>
                      </a:endParaRPr>
                    </a:p>
                  </a:txBody>
                  <a:tcPr marL="7940" marR="7940" marT="7940" marB="0" anchor="ctr">
                    <a:lnL>
                      <a:noFill/>
                    </a:lnL>
                    <a:lnR>
                      <a:noFill/>
                    </a:lnR>
                    <a:lnT>
                      <a:noFill/>
                    </a:lnT>
                    <a:lnB>
                      <a:noFill/>
                    </a:lnB>
                  </a:tcPr>
                </a:tc>
                <a:tc>
                  <a:txBody>
                    <a:bodyPr/>
                    <a:lstStyle/>
                    <a:p>
                      <a:pPr algn="r" fontAlgn="ctr"/>
                      <a:endParaRPr lang="en-US" sz="1000" b="1" i="0" u="none" strike="noStrike">
                        <a:solidFill>
                          <a:srgbClr val="000000"/>
                        </a:solidFill>
                        <a:effectLst/>
                        <a:latin typeface="Arial" panose="020B0604020202020204" pitchFamily="34" charset="0"/>
                      </a:endParaRPr>
                    </a:p>
                  </a:txBody>
                  <a:tcPr marL="7940" marR="7940" marT="7940" marB="0" anchor="ctr">
                    <a:lnL>
                      <a:noFill/>
                    </a:lnL>
                    <a:lnR>
                      <a:noFill/>
                    </a:lnR>
                    <a:lnT>
                      <a:noFill/>
                    </a:lnT>
                    <a:lnB>
                      <a:noFill/>
                    </a:lnB>
                  </a:tcPr>
                </a:tc>
                <a:tc>
                  <a:txBody>
                    <a:bodyPr/>
                    <a:lstStyle/>
                    <a:p>
                      <a:pPr algn="r" fontAlgn="ctr"/>
                      <a:endParaRPr lang="en-US" sz="1000" b="1" i="0" u="none" strike="noStrike">
                        <a:solidFill>
                          <a:srgbClr val="000000"/>
                        </a:solidFill>
                        <a:effectLst/>
                        <a:latin typeface="Arial" panose="020B0604020202020204" pitchFamily="34" charset="0"/>
                      </a:endParaRPr>
                    </a:p>
                  </a:txBody>
                  <a:tcPr marL="7940" marR="7940" marT="7940" marB="0" anchor="ctr">
                    <a:lnL>
                      <a:noFill/>
                    </a:lnL>
                    <a:lnR>
                      <a:noFill/>
                    </a:lnR>
                    <a:lnT>
                      <a:noFill/>
                    </a:lnT>
                    <a:lnB>
                      <a:noFill/>
                    </a:lnB>
                  </a:tcPr>
                </a:tc>
                <a:tc>
                  <a:txBody>
                    <a:bodyPr/>
                    <a:lstStyle/>
                    <a:p>
                      <a:pPr algn="r" fontAlgn="ctr"/>
                      <a:endParaRPr lang="en-US" sz="1000" b="1" i="0" u="none" strike="noStrike">
                        <a:solidFill>
                          <a:srgbClr val="000000"/>
                        </a:solidFill>
                        <a:effectLst/>
                        <a:latin typeface="Arial" panose="020B0604020202020204" pitchFamily="34" charset="0"/>
                      </a:endParaRPr>
                    </a:p>
                  </a:txBody>
                  <a:tcPr marL="7940" marR="7940" marT="7940" marB="0" anchor="ctr">
                    <a:lnL>
                      <a:noFill/>
                    </a:lnL>
                    <a:lnR>
                      <a:noFill/>
                    </a:lnR>
                    <a:lnT>
                      <a:noFill/>
                    </a:lnT>
                    <a:lnB>
                      <a:noFill/>
                    </a:lnB>
                  </a:tcPr>
                </a:tc>
              </a:tr>
              <a:tr h="397049">
                <a:tc>
                  <a:txBody>
                    <a:bodyPr/>
                    <a:lstStyle/>
                    <a:p>
                      <a:pPr algn="l" fontAlgn="b"/>
                      <a:r>
                        <a:rPr lang="en-US" sz="1000" b="0" i="0" u="none" strike="noStrike">
                          <a:solidFill>
                            <a:srgbClr val="000000"/>
                          </a:solidFill>
                          <a:effectLst/>
                          <a:latin typeface="Arial" panose="020B0604020202020204" pitchFamily="34" charset="0"/>
                        </a:rPr>
                        <a:t>4.10 - Meetings &amp; Set aside Expense</a:t>
                      </a:r>
                    </a:p>
                  </a:txBody>
                  <a:tcPr marL="7940" marR="7940" marT="7940" marB="0" anchor="b">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7940" marR="7940" marT="7940"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$185,196.00 </a:t>
                      </a:r>
                    </a:p>
                  </a:txBody>
                  <a:tcPr marL="7940" marR="7940" marT="7940"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7940" marR="7940" marT="7940"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7940" marR="7940" marT="7940"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7940" marR="7940" marT="7940"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7940" marR="7940" marT="7940"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7940" marR="7940" marT="7940"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$185,196.00 </a:t>
                      </a:r>
                    </a:p>
                  </a:txBody>
                  <a:tcPr marL="7940" marR="7940" marT="7940" marB="0" anchor="ctr">
                    <a:lnL>
                      <a:noFill/>
                    </a:lnL>
                    <a:lnR>
                      <a:noFill/>
                    </a:lnR>
                    <a:lnT>
                      <a:noFill/>
                    </a:lnT>
                    <a:lnB>
                      <a:noFill/>
                    </a:lnB>
                  </a:tcPr>
                </a:tc>
              </a:tr>
              <a:tr h="198524">
                <a:tc>
                  <a:txBody>
                    <a:bodyPr/>
                    <a:lstStyle/>
                    <a:p>
                      <a:pPr algn="l" fontAlgn="b"/>
                      <a:r>
                        <a:rPr lang="en-US" sz="1000" b="0" i="0" u="none" strike="noStrike">
                          <a:solidFill>
                            <a:srgbClr val="000000"/>
                          </a:solidFill>
                          <a:effectLst/>
                          <a:latin typeface="Arial" panose="020B0604020202020204" pitchFamily="34" charset="0"/>
                        </a:rPr>
                        <a:t>4.110 - Site Survey</a:t>
                      </a:r>
                    </a:p>
                  </a:txBody>
                  <a:tcPr marL="7940" marR="7940" marT="7940" marB="0" anchor="b">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$1,867.43 </a:t>
                      </a:r>
                    </a:p>
                  </a:txBody>
                  <a:tcPr marL="7940" marR="7940" marT="7940"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7940" marR="7940" marT="7940"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7940" marR="7940" marT="7940"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7940" marR="7940" marT="7940"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$1,209.08 </a:t>
                      </a:r>
                    </a:p>
                  </a:txBody>
                  <a:tcPr marL="7940" marR="7940" marT="7940"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7940" marR="7940" marT="7940"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7940" marR="7940" marT="7940"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$3,076.51 </a:t>
                      </a:r>
                    </a:p>
                  </a:txBody>
                  <a:tcPr marL="7940" marR="7940" marT="7940" marB="0" anchor="ctr">
                    <a:lnL>
                      <a:noFill/>
                    </a:lnL>
                    <a:lnR>
                      <a:noFill/>
                    </a:lnR>
                    <a:lnT>
                      <a:noFill/>
                    </a:lnT>
                    <a:lnB>
                      <a:noFill/>
                    </a:lnB>
                  </a:tcPr>
                </a:tc>
              </a:tr>
              <a:tr h="198524">
                <a:tc>
                  <a:txBody>
                    <a:bodyPr/>
                    <a:lstStyle/>
                    <a:p>
                      <a:pPr algn="l" fontAlgn="b"/>
                      <a:r>
                        <a:rPr lang="en-US" sz="1000" b="0" i="0" u="none" strike="noStrike">
                          <a:solidFill>
                            <a:srgbClr val="000000"/>
                          </a:solidFill>
                          <a:effectLst/>
                          <a:latin typeface="Arial" panose="020B0604020202020204" pitchFamily="34" charset="0"/>
                        </a:rPr>
                        <a:t>4.113 - Venue</a:t>
                      </a:r>
                    </a:p>
                  </a:txBody>
                  <a:tcPr marL="7940" marR="7940" marT="7940" marB="0" anchor="b">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7940" marR="7940" marT="7940"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$54,999.48 </a:t>
                      </a:r>
                    </a:p>
                  </a:txBody>
                  <a:tcPr marL="7940" marR="7940" marT="7940"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$9,389.30 </a:t>
                      </a:r>
                    </a:p>
                  </a:txBody>
                  <a:tcPr marL="7940" marR="7940" marT="7940"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7940" marR="7940" marT="7940"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$84,001.00 </a:t>
                      </a:r>
                    </a:p>
                  </a:txBody>
                  <a:tcPr marL="7940" marR="7940" marT="7940"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7940" marR="7940" marT="7940"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7940" marR="7940" marT="7940"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$148,389.78 </a:t>
                      </a:r>
                    </a:p>
                  </a:txBody>
                  <a:tcPr marL="7940" marR="7940" marT="7940" marB="0" anchor="ctr">
                    <a:lnL>
                      <a:noFill/>
                    </a:lnL>
                    <a:lnR>
                      <a:noFill/>
                    </a:lnR>
                    <a:lnT>
                      <a:noFill/>
                    </a:lnT>
                    <a:lnB>
                      <a:noFill/>
                    </a:lnB>
                  </a:tcPr>
                </a:tc>
              </a:tr>
              <a:tr h="198524">
                <a:tc>
                  <a:txBody>
                    <a:bodyPr/>
                    <a:lstStyle/>
                    <a:p>
                      <a:pPr algn="l" fontAlgn="b"/>
                      <a:r>
                        <a:rPr lang="en-US" sz="1000" b="0" i="0" u="none" strike="noStrike">
                          <a:solidFill>
                            <a:srgbClr val="000000"/>
                          </a:solidFill>
                          <a:effectLst/>
                          <a:latin typeface="Arial" panose="020B0604020202020204" pitchFamily="34" charset="0"/>
                        </a:rPr>
                        <a:t>4.12 - Financial Fees</a:t>
                      </a:r>
                    </a:p>
                  </a:txBody>
                  <a:tcPr marL="7940" marR="7940" marT="7940" marB="0" anchor="b">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7940" marR="7940" marT="7940"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$25,600.51 </a:t>
                      </a:r>
                    </a:p>
                  </a:txBody>
                  <a:tcPr marL="7940" marR="7940" marT="7940"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$17,398.04 </a:t>
                      </a:r>
                    </a:p>
                  </a:txBody>
                  <a:tcPr marL="7940" marR="7940" marT="7940"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7940" marR="7940" marT="7940"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$22,450.00 </a:t>
                      </a:r>
                    </a:p>
                  </a:txBody>
                  <a:tcPr marL="7940" marR="7940" marT="7940"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7940" marR="7940" marT="7940"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$7,562.07 </a:t>
                      </a:r>
                    </a:p>
                  </a:txBody>
                  <a:tcPr marL="7940" marR="7940" marT="7940"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$73,010.62 </a:t>
                      </a:r>
                    </a:p>
                  </a:txBody>
                  <a:tcPr marL="7940" marR="7940" marT="7940" marB="0" anchor="ctr">
                    <a:lnL>
                      <a:noFill/>
                    </a:lnL>
                    <a:lnR>
                      <a:noFill/>
                    </a:lnR>
                    <a:lnT>
                      <a:noFill/>
                    </a:lnT>
                    <a:lnB>
                      <a:noFill/>
                    </a:lnB>
                  </a:tcPr>
                </a:tc>
              </a:tr>
              <a:tr h="198524">
                <a:tc>
                  <a:txBody>
                    <a:bodyPr/>
                    <a:lstStyle/>
                    <a:p>
                      <a:pPr algn="l" fontAlgn="b"/>
                      <a:r>
                        <a:rPr lang="en-US" sz="1000" b="0" i="0" u="none" strike="noStrike">
                          <a:solidFill>
                            <a:srgbClr val="000000"/>
                          </a:solidFill>
                          <a:effectLst/>
                          <a:latin typeface="Arial" panose="020B0604020202020204" pitchFamily="34" charset="0"/>
                        </a:rPr>
                        <a:t>4.13 - Meeting  Planner</a:t>
                      </a:r>
                    </a:p>
                  </a:txBody>
                  <a:tcPr marL="7940" marR="7940" marT="7940" marB="0" anchor="b">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7940" marR="7940" marT="7940"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$81,189.34 </a:t>
                      </a:r>
                    </a:p>
                  </a:txBody>
                  <a:tcPr marL="7940" marR="7940" marT="7940"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$52,270.74 </a:t>
                      </a:r>
                    </a:p>
                  </a:txBody>
                  <a:tcPr marL="7940" marR="7940" marT="7940"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7940" marR="7940" marT="7940"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$48,725.00 </a:t>
                      </a:r>
                    </a:p>
                  </a:txBody>
                  <a:tcPr marL="7940" marR="7940" marT="7940"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7940" marR="7940" marT="7940"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$20,000.00 </a:t>
                      </a:r>
                    </a:p>
                  </a:txBody>
                  <a:tcPr marL="7940" marR="7940" marT="7940"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$202,185.08 </a:t>
                      </a:r>
                    </a:p>
                  </a:txBody>
                  <a:tcPr marL="7940" marR="7940" marT="7940" marB="0" anchor="ctr">
                    <a:lnL>
                      <a:noFill/>
                    </a:lnL>
                    <a:lnR>
                      <a:noFill/>
                    </a:lnR>
                    <a:lnT>
                      <a:noFill/>
                    </a:lnT>
                    <a:lnB>
                      <a:noFill/>
                    </a:lnB>
                  </a:tcPr>
                </a:tc>
              </a:tr>
              <a:tr h="198524">
                <a:tc>
                  <a:txBody>
                    <a:bodyPr/>
                    <a:lstStyle/>
                    <a:p>
                      <a:pPr algn="l" fontAlgn="b"/>
                      <a:r>
                        <a:rPr lang="en-US" sz="1000" b="0" i="0" u="none" strike="noStrike">
                          <a:solidFill>
                            <a:srgbClr val="000000"/>
                          </a:solidFill>
                          <a:effectLst/>
                          <a:latin typeface="Arial" panose="020B0604020202020204" pitchFamily="34" charset="0"/>
                        </a:rPr>
                        <a:t>4.14 - Food &amp; Beverage</a:t>
                      </a:r>
                    </a:p>
                  </a:txBody>
                  <a:tcPr marL="7940" marR="7940" marT="7940" marB="0" anchor="b">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7940" marR="7940" marT="7940"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$81,373.75 </a:t>
                      </a:r>
                    </a:p>
                  </a:txBody>
                  <a:tcPr marL="7940" marR="7940" marT="7940"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$93,491.26 </a:t>
                      </a:r>
                    </a:p>
                  </a:txBody>
                  <a:tcPr marL="7940" marR="7940" marT="7940"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$914.99 </a:t>
                      </a:r>
                    </a:p>
                  </a:txBody>
                  <a:tcPr marL="7940" marR="7940" marT="7940"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$83,405.00 </a:t>
                      </a:r>
                    </a:p>
                  </a:txBody>
                  <a:tcPr marL="7940" marR="7940" marT="7940"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$270.29 </a:t>
                      </a:r>
                    </a:p>
                  </a:txBody>
                  <a:tcPr marL="7940" marR="7940" marT="7940"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7940" marR="7940" marT="7940"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$259,455.29 </a:t>
                      </a:r>
                    </a:p>
                  </a:txBody>
                  <a:tcPr marL="7940" marR="7940" marT="7940" marB="0" anchor="ctr">
                    <a:lnL>
                      <a:noFill/>
                    </a:lnL>
                    <a:lnR>
                      <a:noFill/>
                    </a:lnR>
                    <a:lnT>
                      <a:noFill/>
                    </a:lnT>
                    <a:lnB>
                      <a:noFill/>
                    </a:lnB>
                  </a:tcPr>
                </a:tc>
              </a:tr>
              <a:tr h="198524">
                <a:tc>
                  <a:txBody>
                    <a:bodyPr/>
                    <a:lstStyle/>
                    <a:p>
                      <a:pPr algn="l" fontAlgn="b"/>
                      <a:r>
                        <a:rPr lang="en-US" sz="1000" b="0" i="0" u="none" strike="noStrike">
                          <a:solidFill>
                            <a:srgbClr val="000000"/>
                          </a:solidFill>
                          <a:effectLst/>
                          <a:latin typeface="Arial" panose="020B0604020202020204" pitchFamily="34" charset="0"/>
                        </a:rPr>
                        <a:t>4.15 - Network Services</a:t>
                      </a:r>
                    </a:p>
                  </a:txBody>
                  <a:tcPr marL="7940" marR="7940" marT="7940" marB="0" anchor="b">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7940" marR="7940" marT="7940"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7940" marR="7940" marT="7940"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$50,873.54 </a:t>
                      </a:r>
                    </a:p>
                  </a:txBody>
                  <a:tcPr marL="7940" marR="7940" marT="7940"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7940" marR="7940" marT="7940"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$53,986.00 </a:t>
                      </a:r>
                    </a:p>
                  </a:txBody>
                  <a:tcPr marL="7940" marR="7940" marT="7940"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7940" marR="7940" marT="7940"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$36,335.00 </a:t>
                      </a:r>
                    </a:p>
                  </a:txBody>
                  <a:tcPr marL="7940" marR="7940" marT="7940"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$141,194.54 </a:t>
                      </a:r>
                    </a:p>
                  </a:txBody>
                  <a:tcPr marL="7940" marR="7940" marT="7940" marB="0" anchor="ctr">
                    <a:lnL>
                      <a:noFill/>
                    </a:lnL>
                    <a:lnR>
                      <a:noFill/>
                    </a:lnR>
                    <a:lnT>
                      <a:noFill/>
                    </a:lnT>
                    <a:lnB>
                      <a:noFill/>
                    </a:lnB>
                  </a:tcPr>
                </a:tc>
              </a:tr>
              <a:tr h="198524">
                <a:tc>
                  <a:txBody>
                    <a:bodyPr/>
                    <a:lstStyle/>
                    <a:p>
                      <a:pPr algn="l" fontAlgn="b"/>
                      <a:r>
                        <a:rPr lang="en-US" sz="1000" b="0" i="0" u="none" strike="noStrike">
                          <a:solidFill>
                            <a:srgbClr val="000000"/>
                          </a:solidFill>
                          <a:effectLst/>
                          <a:latin typeface="Arial" panose="020B0604020202020204" pitchFamily="34" charset="0"/>
                        </a:rPr>
                        <a:t>4.16 - Social</a:t>
                      </a:r>
                    </a:p>
                  </a:txBody>
                  <a:tcPr marL="7940" marR="7940" marT="7940" marB="0" anchor="b">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7940" marR="7940" marT="7940"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7940" marR="7940" marT="7940"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$9,015.95 </a:t>
                      </a:r>
                    </a:p>
                  </a:txBody>
                  <a:tcPr marL="7940" marR="7940" marT="7940"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7940" marR="7940" marT="7940"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7940" marR="7940" marT="7940"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7940" marR="7940" marT="7940"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7940" marR="7940" marT="7940"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$9,015.95 </a:t>
                      </a:r>
                    </a:p>
                  </a:txBody>
                  <a:tcPr marL="7940" marR="7940" marT="7940" marB="0" anchor="ctr">
                    <a:lnL>
                      <a:noFill/>
                    </a:lnL>
                    <a:lnR>
                      <a:noFill/>
                    </a:lnR>
                    <a:lnT>
                      <a:noFill/>
                    </a:lnT>
                    <a:lnB>
                      <a:noFill/>
                    </a:lnB>
                  </a:tcPr>
                </a:tc>
              </a:tr>
              <a:tr h="198524">
                <a:tc>
                  <a:txBody>
                    <a:bodyPr/>
                    <a:lstStyle/>
                    <a:p>
                      <a:pPr algn="l" fontAlgn="b"/>
                      <a:r>
                        <a:rPr lang="en-US" sz="1000" b="0" i="0" u="none" strike="noStrike">
                          <a:solidFill>
                            <a:srgbClr val="000000"/>
                          </a:solidFill>
                          <a:effectLst/>
                          <a:latin typeface="Arial" panose="020B0604020202020204" pitchFamily="34" charset="0"/>
                        </a:rPr>
                        <a:t>4.17 - Shipping</a:t>
                      </a:r>
                    </a:p>
                  </a:txBody>
                  <a:tcPr marL="7940" marR="7940" marT="7940" marB="0" anchor="b">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7940" marR="7940" marT="7940"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$1,511.30 </a:t>
                      </a:r>
                    </a:p>
                  </a:txBody>
                  <a:tcPr marL="7940" marR="7940" marT="7940"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$4,418.54 </a:t>
                      </a:r>
                    </a:p>
                  </a:txBody>
                  <a:tcPr marL="7940" marR="7940" marT="7940"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7940" marR="7940" marT="7940"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7940" marR="7940" marT="7940"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7940" marR="7940" marT="7940"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7940" marR="7940" marT="7940"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$5,929.84 </a:t>
                      </a:r>
                    </a:p>
                  </a:txBody>
                  <a:tcPr marL="7940" marR="7940" marT="7940" marB="0" anchor="ctr">
                    <a:lnL>
                      <a:noFill/>
                    </a:lnL>
                    <a:lnR>
                      <a:noFill/>
                    </a:lnR>
                    <a:lnT>
                      <a:noFill/>
                    </a:lnT>
                    <a:lnB>
                      <a:noFill/>
                    </a:lnB>
                  </a:tcPr>
                </a:tc>
              </a:tr>
              <a:tr h="198524">
                <a:tc>
                  <a:txBody>
                    <a:bodyPr/>
                    <a:lstStyle/>
                    <a:p>
                      <a:pPr algn="l" fontAlgn="b"/>
                      <a:r>
                        <a:rPr lang="en-US" sz="1000" b="0" i="0" u="none" strike="noStrike">
                          <a:solidFill>
                            <a:srgbClr val="000000"/>
                          </a:solidFill>
                          <a:effectLst/>
                          <a:latin typeface="Arial" panose="020B0604020202020204" pitchFamily="34" charset="0"/>
                        </a:rPr>
                        <a:t>4.18 - Misc Expense</a:t>
                      </a:r>
                    </a:p>
                  </a:txBody>
                  <a:tcPr marL="7940" marR="7940" marT="7940"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000" b="0" i="0" u="none" strike="noStrike">
                          <a:solidFill>
                            <a:srgbClr val="000000"/>
                          </a:solidFill>
                          <a:effectLst/>
                          <a:latin typeface="Arial" panose="020B0604020202020204" pitchFamily="34" charset="0"/>
                        </a:rPr>
                        <a:t>$51.20 </a:t>
                      </a:r>
                    </a:p>
                  </a:txBody>
                  <a:tcPr marL="7940" marR="7940" marT="7940"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000" b="0" i="0" u="none" strike="noStrike">
                          <a:solidFill>
                            <a:srgbClr val="000000"/>
                          </a:solidFill>
                          <a:effectLst/>
                          <a:latin typeface="Arial" panose="020B0604020202020204" pitchFamily="34" charset="0"/>
                        </a:rPr>
                        <a:t>$3,318.58 </a:t>
                      </a:r>
                    </a:p>
                  </a:txBody>
                  <a:tcPr marL="7940" marR="7940" marT="7940"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000" b="0" i="0" u="none" strike="noStrike">
                          <a:solidFill>
                            <a:srgbClr val="000000"/>
                          </a:solidFill>
                          <a:effectLst/>
                          <a:latin typeface="Arial" panose="020B0604020202020204" pitchFamily="34" charset="0"/>
                        </a:rPr>
                        <a:t>$820.80 </a:t>
                      </a:r>
                    </a:p>
                  </a:txBody>
                  <a:tcPr marL="7940" marR="7940" marT="7940"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000" b="0" i="0" u="none" strike="noStrike">
                          <a:solidFill>
                            <a:srgbClr val="000000"/>
                          </a:solidFill>
                          <a:effectLst/>
                          <a:latin typeface="Arial" panose="020B0604020202020204" pitchFamily="34" charset="0"/>
                        </a:rPr>
                        <a:t>$2,959.02 </a:t>
                      </a:r>
                    </a:p>
                  </a:txBody>
                  <a:tcPr marL="7940" marR="7940" marT="7940"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000" b="0" i="0" u="none" strike="noStrike">
                          <a:solidFill>
                            <a:srgbClr val="000000"/>
                          </a:solidFill>
                          <a:effectLst/>
                          <a:latin typeface="Arial" panose="020B0604020202020204" pitchFamily="34" charset="0"/>
                        </a:rPr>
                        <a:t>$5,276.00 </a:t>
                      </a:r>
                    </a:p>
                  </a:txBody>
                  <a:tcPr marL="7940" marR="7940" marT="7940"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7940" marR="7940" marT="7940"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7940" marR="7940" marT="7940"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000" b="0" i="0" u="none" strike="noStrike">
                          <a:solidFill>
                            <a:srgbClr val="000000"/>
                          </a:solidFill>
                          <a:effectLst/>
                          <a:latin typeface="Arial" panose="020B0604020202020204" pitchFamily="34" charset="0"/>
                        </a:rPr>
                        <a:t>$12,425.60 </a:t>
                      </a:r>
                    </a:p>
                  </a:txBody>
                  <a:tcPr marL="7940" marR="7940" marT="7940" marB="0" anchor="ctr">
                    <a:lnL>
                      <a:noFill/>
                    </a:lnL>
                    <a:lnR>
                      <a:noFill/>
                    </a:lnR>
                    <a:lnT>
                      <a:noFill/>
                    </a:lnT>
                    <a:lnB w="6350" cap="flat" cmpd="sng" algn="ctr">
                      <a:solidFill>
                        <a:srgbClr val="C0C0C0"/>
                      </a:solidFill>
                      <a:prstDash val="dot"/>
                      <a:round/>
                      <a:headEnd type="none" w="med" len="med"/>
                      <a:tailEnd type="none" w="med" len="med"/>
                    </a:lnB>
                  </a:tcPr>
                </a:tc>
              </a:tr>
              <a:tr h="198524">
                <a:tc>
                  <a:txBody>
                    <a:bodyPr/>
                    <a:lstStyle/>
                    <a:p>
                      <a:pPr algn="l" fontAlgn="b"/>
                      <a:r>
                        <a:rPr lang="en-US" sz="1000" b="1" i="0" u="none" strike="noStrike">
                          <a:solidFill>
                            <a:srgbClr val="000000"/>
                          </a:solidFill>
                          <a:effectLst/>
                          <a:latin typeface="Arial" panose="020B0604020202020204" pitchFamily="34" charset="0"/>
                        </a:rPr>
                        <a:t>Total - Expense</a:t>
                      </a:r>
                    </a:p>
                  </a:txBody>
                  <a:tcPr marL="7940" marR="7940" marT="7940"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000" b="1" i="0" u="none" strike="noStrike">
                          <a:solidFill>
                            <a:srgbClr val="000000"/>
                          </a:solidFill>
                          <a:effectLst/>
                          <a:latin typeface="Arial" panose="020B0604020202020204" pitchFamily="34" charset="0"/>
                        </a:rPr>
                        <a:t>$1,918.63 </a:t>
                      </a:r>
                    </a:p>
                  </a:txBody>
                  <a:tcPr marL="7940" marR="7940" marT="7940"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000" b="1" i="0" u="none" strike="noStrike">
                          <a:solidFill>
                            <a:srgbClr val="000000"/>
                          </a:solidFill>
                          <a:effectLst/>
                          <a:latin typeface="Arial" panose="020B0604020202020204" pitchFamily="34" charset="0"/>
                        </a:rPr>
                        <a:t>$433,188.96 </a:t>
                      </a:r>
                    </a:p>
                  </a:txBody>
                  <a:tcPr marL="7940" marR="7940" marT="7940"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000" b="1" i="0" u="none" strike="noStrike">
                          <a:solidFill>
                            <a:srgbClr val="000000"/>
                          </a:solidFill>
                          <a:effectLst/>
                          <a:latin typeface="Arial" panose="020B0604020202020204" pitchFamily="34" charset="0"/>
                        </a:rPr>
                        <a:t>$237,678.17 </a:t>
                      </a:r>
                    </a:p>
                  </a:txBody>
                  <a:tcPr marL="7940" marR="7940" marT="7940"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000" b="1" i="0" u="none" strike="noStrike">
                          <a:solidFill>
                            <a:srgbClr val="000000"/>
                          </a:solidFill>
                          <a:effectLst/>
                          <a:latin typeface="Arial" panose="020B0604020202020204" pitchFamily="34" charset="0"/>
                        </a:rPr>
                        <a:t>$3,874.01 </a:t>
                      </a:r>
                    </a:p>
                  </a:txBody>
                  <a:tcPr marL="7940" marR="7940" marT="7940"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000" b="1" i="0" u="none" strike="noStrike">
                          <a:solidFill>
                            <a:srgbClr val="000000"/>
                          </a:solidFill>
                          <a:effectLst/>
                          <a:latin typeface="Arial" panose="020B0604020202020204" pitchFamily="34" charset="0"/>
                        </a:rPr>
                        <a:t>$299,052.08 </a:t>
                      </a:r>
                    </a:p>
                  </a:txBody>
                  <a:tcPr marL="7940" marR="7940" marT="7940"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000" b="1" i="0" u="none" strike="noStrike">
                          <a:solidFill>
                            <a:srgbClr val="000000"/>
                          </a:solidFill>
                          <a:effectLst/>
                          <a:latin typeface="Arial" panose="020B0604020202020204" pitchFamily="34" charset="0"/>
                        </a:rPr>
                        <a:t>$270.29 </a:t>
                      </a:r>
                    </a:p>
                  </a:txBody>
                  <a:tcPr marL="7940" marR="7940" marT="7940"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000" b="1" i="0" u="none" strike="noStrike">
                          <a:solidFill>
                            <a:srgbClr val="000000"/>
                          </a:solidFill>
                          <a:effectLst/>
                          <a:latin typeface="Arial" panose="020B0604020202020204" pitchFamily="34" charset="0"/>
                        </a:rPr>
                        <a:t>$63,897.07 </a:t>
                      </a:r>
                    </a:p>
                  </a:txBody>
                  <a:tcPr marL="7940" marR="7940" marT="7940"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000" b="1" i="0" u="none" strike="noStrike">
                          <a:solidFill>
                            <a:srgbClr val="000000"/>
                          </a:solidFill>
                          <a:effectLst/>
                          <a:latin typeface="Arial" panose="020B0604020202020204" pitchFamily="34" charset="0"/>
                        </a:rPr>
                        <a:t>$1,039,879.21 </a:t>
                      </a:r>
                    </a:p>
                  </a:txBody>
                  <a:tcPr marL="7940" marR="7940" marT="7940"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r>
              <a:tr h="198524">
                <a:tc>
                  <a:txBody>
                    <a:bodyPr/>
                    <a:lstStyle/>
                    <a:p>
                      <a:pPr algn="l" fontAlgn="ctr"/>
                      <a:r>
                        <a:rPr lang="en-US" sz="1000" b="1" i="0" u="none" strike="noStrike">
                          <a:solidFill>
                            <a:srgbClr val="000000"/>
                          </a:solidFill>
                          <a:effectLst/>
                          <a:latin typeface="Arial" panose="020B0604020202020204" pitchFamily="34" charset="0"/>
                        </a:rPr>
                        <a:t>Net  Income</a:t>
                      </a:r>
                    </a:p>
                  </a:txBody>
                  <a:tcPr marL="7940" marR="7940" marT="7940"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000" b="1" i="0" u="none" strike="noStrike">
                          <a:solidFill>
                            <a:srgbClr val="000000"/>
                          </a:solidFill>
                          <a:effectLst/>
                          <a:latin typeface="Arial" panose="020B0604020202020204" pitchFamily="34" charset="0"/>
                        </a:rPr>
                        <a:t>$987.09 </a:t>
                      </a:r>
                    </a:p>
                  </a:txBody>
                  <a:tcPr marL="7940" marR="7940" marT="7940"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000" b="1" i="0" u="none" strike="noStrike">
                          <a:solidFill>
                            <a:srgbClr val="000000"/>
                          </a:solidFill>
                          <a:effectLst/>
                          <a:latin typeface="Arial" panose="020B0604020202020204" pitchFamily="34" charset="0"/>
                        </a:rPr>
                        <a:t>$0.60 </a:t>
                      </a:r>
                    </a:p>
                  </a:txBody>
                  <a:tcPr marL="7940" marR="7940" marT="7940"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000" b="1" i="0" u="none" strike="noStrike">
                          <a:solidFill>
                            <a:srgbClr val="000000"/>
                          </a:solidFill>
                          <a:effectLst/>
                          <a:latin typeface="Arial" panose="020B0604020202020204" pitchFamily="34" charset="0"/>
                        </a:rPr>
                        <a:t>$14,666.93 </a:t>
                      </a:r>
                    </a:p>
                  </a:txBody>
                  <a:tcPr marL="7940" marR="7940" marT="7940"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000" b="1" i="0" u="none" strike="noStrike">
                          <a:solidFill>
                            <a:srgbClr val="000000"/>
                          </a:solidFill>
                          <a:effectLst/>
                          <a:latin typeface="Arial" panose="020B0604020202020204" pitchFamily="34" charset="0"/>
                        </a:rPr>
                        <a:t>($3,874.01)</a:t>
                      </a:r>
                    </a:p>
                  </a:txBody>
                  <a:tcPr marL="7940" marR="7940" marT="7940"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000" b="1" i="0" u="none" strike="noStrike">
                          <a:solidFill>
                            <a:srgbClr val="000000"/>
                          </a:solidFill>
                          <a:effectLst/>
                          <a:latin typeface="Arial" panose="020B0604020202020204" pitchFamily="34" charset="0"/>
                        </a:rPr>
                        <a:t>$18,101.92 </a:t>
                      </a:r>
                    </a:p>
                  </a:txBody>
                  <a:tcPr marL="7940" marR="7940" marT="7940"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000" b="1" i="0" u="none" strike="noStrike">
                          <a:solidFill>
                            <a:srgbClr val="000000"/>
                          </a:solidFill>
                          <a:effectLst/>
                          <a:latin typeface="Arial" panose="020B0604020202020204" pitchFamily="34" charset="0"/>
                        </a:rPr>
                        <a:t>($270.29)</a:t>
                      </a:r>
                    </a:p>
                  </a:txBody>
                  <a:tcPr marL="7940" marR="7940" marT="7940"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000" b="1" i="0" u="none" strike="noStrike">
                          <a:solidFill>
                            <a:srgbClr val="000000"/>
                          </a:solidFill>
                          <a:effectLst/>
                          <a:latin typeface="Arial" panose="020B0604020202020204" pitchFamily="34" charset="0"/>
                        </a:rPr>
                        <a:t>$192,303.93 </a:t>
                      </a:r>
                    </a:p>
                  </a:txBody>
                  <a:tcPr marL="7940" marR="7940" marT="7940"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000" b="1" i="0" u="none" strike="noStrike" dirty="0">
                          <a:solidFill>
                            <a:srgbClr val="000000"/>
                          </a:solidFill>
                          <a:effectLst/>
                          <a:latin typeface="Arial" panose="020B0604020202020204" pitchFamily="34" charset="0"/>
                        </a:rPr>
                        <a:t>$221,916.17 </a:t>
                      </a:r>
                    </a:p>
                  </a:txBody>
                  <a:tcPr marL="7940" marR="7940" marT="7940" marB="0" anchor="ctr">
                    <a:lnL>
                      <a:noFill/>
                    </a:lnL>
                    <a:lnR>
                      <a:noFill/>
                    </a:lnR>
                    <a:lnT w="6350" cap="flat" cmpd="sng" algn="ctr">
                      <a:solidFill>
                        <a:srgbClr val="969696"/>
                      </a:solidFill>
                      <a:prstDash val="dot"/>
                      <a:round/>
                      <a:headEnd type="none" w="med" len="med"/>
                      <a:tailEnd type="none" w="med" len="med"/>
                    </a:lnT>
                    <a:lnB>
                      <a:noFill/>
                    </a:lnB>
                  </a:tcPr>
                </a:tc>
              </a:tr>
            </a:tbl>
          </a:graphicData>
        </a:graphic>
      </p:graphicFrame>
    </p:spTree>
    <p:extLst>
      <p:ext uri="{BB962C8B-B14F-4D97-AF65-F5344CB8AC3E}">
        <p14:creationId xmlns:p14="http://schemas.microsoft.com/office/powerpoint/2010/main" val="19731265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85799"/>
          </a:xfrm>
        </p:spPr>
        <p:txBody>
          <a:bodyPr/>
          <a:lstStyle/>
          <a:p>
            <a:r>
              <a:rPr lang="en-US" sz="2400" dirty="0"/>
              <a:t>Bangkok, Thailand – </a:t>
            </a:r>
            <a:r>
              <a:rPr lang="en-US" sz="2800" dirty="0" smtClean="0"/>
              <a:t/>
            </a:r>
            <a:br>
              <a:rPr lang="en-US" sz="2800" dirty="0" smtClean="0"/>
            </a:br>
            <a:r>
              <a:rPr lang="en-US" sz="2000" dirty="0" smtClean="0"/>
              <a:t>Budget estimates 08 September </a:t>
            </a:r>
            <a:r>
              <a:rPr lang="en-US" sz="2000" dirty="0"/>
              <a:t>2015</a:t>
            </a:r>
            <a:endParaRPr lang="en-US" sz="2800" dirty="0"/>
          </a:p>
        </p:txBody>
      </p:sp>
      <p:sp>
        <p:nvSpPr>
          <p:cNvPr id="4" name="Date Placeholder 3"/>
          <p:cNvSpPr>
            <a:spLocks noGrp="1"/>
          </p:cNvSpPr>
          <p:nvPr>
            <p:ph type="dt" idx="10"/>
          </p:nvPr>
        </p:nvSpPr>
        <p:spPr/>
        <p:txBody>
          <a:bodyPr/>
          <a:lstStyle/>
          <a:p>
            <a:pPr>
              <a:defRPr/>
            </a:pPr>
            <a:r>
              <a:rPr lang="en-US" smtClean="0">
                <a:latin typeface="Times New Roman" pitchFamily="18" charset="0"/>
                <a:ea typeface="Arial Unicode MS" pitchFamily="34" charset="-128"/>
                <a:cs typeface="Arial Unicode MS" pitchFamily="34" charset="-128"/>
              </a:rPr>
              <a:t>January 2016</a:t>
            </a:r>
            <a:endParaRPr lang="en-GB" dirty="0"/>
          </a:p>
        </p:txBody>
      </p:sp>
      <p:sp>
        <p:nvSpPr>
          <p:cNvPr id="5" name="Footer Placeholder 4"/>
          <p:cNvSpPr>
            <a:spLocks noGrp="1"/>
          </p:cNvSpPr>
          <p:nvPr>
            <p:ph type="ftr" idx="11"/>
          </p:nvPr>
        </p:nvSpPr>
        <p:spPr>
          <a:xfrm>
            <a:off x="6553200" y="6475413"/>
            <a:ext cx="1989138" cy="153987"/>
          </a:xfrm>
        </p:spPr>
        <p:txBody>
          <a:bodyPr/>
          <a:lstStyle/>
          <a:p>
            <a:pPr>
              <a:defRPr/>
            </a:pPr>
            <a:r>
              <a:rPr lang="en-GB" smtClean="0"/>
              <a:t>Jon Rosdahl, Qualcomm </a:t>
            </a:r>
            <a:endParaRPr lang="en-GB" dirty="0"/>
          </a:p>
        </p:txBody>
      </p:sp>
      <p:sp>
        <p:nvSpPr>
          <p:cNvPr id="6" name="Slide Number Placeholder 5"/>
          <p:cNvSpPr>
            <a:spLocks noGrp="1"/>
          </p:cNvSpPr>
          <p:nvPr>
            <p:ph type="sldNum" idx="12"/>
          </p:nvPr>
        </p:nvSpPr>
        <p:spPr/>
        <p:txBody>
          <a:bodyPr/>
          <a:lstStyle/>
          <a:p>
            <a:pPr>
              <a:defRPr/>
            </a:pPr>
            <a:r>
              <a:rPr lang="en-GB" smtClean="0"/>
              <a:t>Slide </a:t>
            </a:r>
            <a:fld id="{E6969283-78ED-4F71-B854-48055E18A2DC}" type="slidenum">
              <a:rPr lang="en-GB" smtClean="0"/>
              <a:pPr>
                <a:defRPr/>
              </a:pPr>
              <a:t>6</a:t>
            </a:fld>
            <a:endParaRPr lang="en-GB"/>
          </a:p>
        </p:txBody>
      </p:sp>
      <p:graphicFrame>
        <p:nvGraphicFramePr>
          <p:cNvPr id="7" name="Table 6"/>
          <p:cNvGraphicFramePr>
            <a:graphicFrameLocks noGrp="1"/>
          </p:cNvGraphicFramePr>
          <p:nvPr>
            <p:extLst>
              <p:ext uri="{D42A27DB-BD31-4B8C-83A1-F6EECF244321}">
                <p14:modId xmlns:p14="http://schemas.microsoft.com/office/powerpoint/2010/main" val="680526638"/>
              </p:ext>
            </p:extLst>
          </p:nvPr>
        </p:nvGraphicFramePr>
        <p:xfrm>
          <a:off x="990600" y="1450969"/>
          <a:ext cx="7162800" cy="4949825"/>
        </p:xfrm>
        <a:graphic>
          <a:graphicData uri="http://schemas.openxmlformats.org/drawingml/2006/table">
            <a:tbl>
              <a:tblPr/>
              <a:tblGrid>
                <a:gridCol w="4070938"/>
                <a:gridCol w="958262"/>
                <a:gridCol w="457200"/>
                <a:gridCol w="1676400"/>
              </a:tblGrid>
              <a:tr h="227247">
                <a:tc>
                  <a:txBody>
                    <a:bodyPr/>
                    <a:lstStyle/>
                    <a:p>
                      <a:pPr algn="l" fontAlgn="b"/>
                      <a:endParaRPr lang="en-US" sz="1400" b="0" i="0" u="none" strike="noStrike" dirty="0">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r>
                        <a:rPr lang="en-US" sz="1400" b="0" i="0" u="none" strike="noStrike" dirty="0">
                          <a:solidFill>
                            <a:srgbClr val="000000"/>
                          </a:solidFill>
                          <a:effectLst/>
                          <a:latin typeface="Calibri" panose="020F0502020204030204" pitchFamily="34" charset="0"/>
                        </a:rPr>
                        <a:t>Sept Est</a:t>
                      </a:r>
                    </a:p>
                  </a:txBody>
                  <a:tcPr marL="9525" marR="9525" marT="9525" marB="0" anchor="b">
                    <a:lnL>
                      <a:noFill/>
                    </a:lnL>
                    <a:lnR>
                      <a:noFill/>
                    </a:lnR>
                    <a:lnT>
                      <a:noFill/>
                    </a:lnT>
                    <a:lnB>
                      <a:noFill/>
                    </a:lnB>
                  </a:tcPr>
                </a:tc>
                <a:tc>
                  <a:txBody>
                    <a:bodyPr/>
                    <a:lstStyle/>
                    <a:p>
                      <a:pPr algn="l" fontAlgn="b"/>
                      <a:endParaRPr lang="en-US" sz="14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r>
                        <a:rPr lang="en-US" sz="1400" b="0" i="0" u="none" strike="noStrike" dirty="0" smtClean="0">
                          <a:solidFill>
                            <a:srgbClr val="000000"/>
                          </a:solidFill>
                          <a:effectLst/>
                          <a:latin typeface="Calibri" panose="020F0502020204030204" pitchFamily="34" charset="0"/>
                        </a:rPr>
                        <a:t>Dec </a:t>
                      </a:r>
                      <a:r>
                        <a:rPr lang="en-US" sz="1400" b="0" i="0" u="none" strike="noStrike" dirty="0">
                          <a:solidFill>
                            <a:srgbClr val="000000"/>
                          </a:solidFill>
                          <a:effectLst/>
                          <a:latin typeface="Calibri" panose="020F0502020204030204" pitchFamily="34" charset="0"/>
                        </a:rPr>
                        <a:t>Actuals</a:t>
                      </a:r>
                    </a:p>
                  </a:txBody>
                  <a:tcPr marL="9525" marR="9525" marT="9525" marB="0" anchor="b">
                    <a:lnL>
                      <a:noFill/>
                    </a:lnL>
                    <a:lnR>
                      <a:noFill/>
                    </a:lnR>
                    <a:lnT>
                      <a:noFill/>
                    </a:lnT>
                    <a:lnB>
                      <a:noFill/>
                    </a:lnB>
                  </a:tcPr>
                </a:tc>
              </a:tr>
              <a:tr h="227247">
                <a:tc>
                  <a:txBody>
                    <a:bodyPr/>
                    <a:lstStyle/>
                    <a:p>
                      <a:pPr algn="l" fontAlgn="b"/>
                      <a:r>
                        <a:rPr lang="en-US" sz="1400" b="1" i="0" u="none" strike="noStrike">
                          <a:solidFill>
                            <a:srgbClr val="000000"/>
                          </a:solidFill>
                          <a:effectLst/>
                          <a:latin typeface="Calibri" panose="020F0502020204030204" pitchFamily="34" charset="0"/>
                        </a:rPr>
                        <a:t>Income</a:t>
                      </a:r>
                    </a:p>
                  </a:txBody>
                  <a:tcPr marL="9525" marR="9525" marT="9525" marB="0" anchor="b">
                    <a:lnL>
                      <a:noFill/>
                    </a:lnL>
                    <a:lnR>
                      <a:noFill/>
                    </a:lnR>
                    <a:lnT>
                      <a:noFill/>
                    </a:lnT>
                    <a:lnB>
                      <a:noFill/>
                    </a:lnB>
                  </a:tcPr>
                </a:tc>
                <a:tc>
                  <a:txBody>
                    <a:bodyPr/>
                    <a:lstStyle/>
                    <a:p>
                      <a:pPr algn="l" fontAlgn="b"/>
                      <a:endParaRPr lang="en-US" sz="14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4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4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r>
              <a:tr h="411319">
                <a:tc>
                  <a:txBody>
                    <a:bodyPr/>
                    <a:lstStyle/>
                    <a:p>
                      <a:pPr algn="l" fontAlgn="b"/>
                      <a:r>
                        <a:rPr lang="en-US" sz="1400" b="0" i="0" u="none" strike="noStrike">
                          <a:solidFill>
                            <a:srgbClr val="000000"/>
                          </a:solidFill>
                          <a:effectLst/>
                          <a:latin typeface="Calibri" panose="020F0502020204030204" pitchFamily="34" charset="0"/>
                        </a:rPr>
                        <a:t>1.30  Received from Foundations</a:t>
                      </a:r>
                    </a:p>
                  </a:txBody>
                  <a:tcPr marL="85725" marR="9525" marT="9525" marB="0" anchor="b">
                    <a:lnL>
                      <a:noFill/>
                    </a:lnL>
                    <a:lnR>
                      <a:noFill/>
                    </a:lnR>
                    <a:lnT>
                      <a:noFill/>
                    </a:lnT>
                    <a:lnB>
                      <a:noFill/>
                    </a:lnB>
                  </a:tcPr>
                </a:tc>
                <a:tc>
                  <a:txBody>
                    <a:bodyPr/>
                    <a:lstStyle/>
                    <a:p>
                      <a:pPr algn="r" fontAlgn="b"/>
                      <a:r>
                        <a:rPr lang="en-US" sz="1400" b="0" i="0" u="none" strike="noStrike">
                          <a:solidFill>
                            <a:srgbClr val="000000"/>
                          </a:solidFill>
                          <a:effectLst/>
                          <a:latin typeface="Calibri" panose="020F0502020204030204" pitchFamily="34" charset="0"/>
                        </a:rPr>
                        <a:t>$8,550 </a:t>
                      </a:r>
                    </a:p>
                  </a:txBody>
                  <a:tcPr marL="9525" marR="9525" marT="9525" marB="0" anchor="b">
                    <a:lnL>
                      <a:noFill/>
                    </a:lnL>
                    <a:lnR>
                      <a:noFill/>
                    </a:lnR>
                    <a:lnT>
                      <a:noFill/>
                    </a:lnT>
                    <a:lnB>
                      <a:noFill/>
                    </a:lnB>
                  </a:tcPr>
                </a:tc>
                <a:tc>
                  <a:txBody>
                    <a:bodyPr/>
                    <a:lstStyle/>
                    <a:p>
                      <a:pPr algn="l" fontAlgn="b"/>
                      <a:endParaRPr lang="en-US" sz="1400" b="0" i="0" u="none" strike="noStrike" dirty="0">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r>
                        <a:rPr lang="en-US" sz="1400" b="0" i="0" u="none" strike="noStrike" dirty="0" smtClean="0">
                          <a:solidFill>
                            <a:srgbClr val="000000"/>
                          </a:solidFill>
                          <a:effectLst/>
                          <a:latin typeface="Calibri" panose="020F0502020204030204" pitchFamily="34" charset="0"/>
                        </a:rPr>
                        <a:t>7754</a:t>
                      </a:r>
                      <a:endParaRPr lang="en-US" sz="1400" b="0" i="0" u="none" strike="noStrike" dirty="0">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r>
              <a:tr h="227247">
                <a:tc>
                  <a:txBody>
                    <a:bodyPr/>
                    <a:lstStyle/>
                    <a:p>
                      <a:pPr algn="l" fontAlgn="b"/>
                      <a:r>
                        <a:rPr lang="en-US" sz="1400" b="0" i="0" u="none" strike="noStrike">
                          <a:solidFill>
                            <a:srgbClr val="000000"/>
                          </a:solidFill>
                          <a:effectLst/>
                          <a:latin typeface="Calibri" panose="020F0502020204030204" pitchFamily="34" charset="0"/>
                        </a:rPr>
                        <a:t>2.11 - Registrations</a:t>
                      </a:r>
                    </a:p>
                  </a:txBody>
                  <a:tcPr marL="85725" marR="9525" marT="9525" marB="0" anchor="b">
                    <a:lnL>
                      <a:noFill/>
                    </a:lnL>
                    <a:lnR>
                      <a:noFill/>
                    </a:lnR>
                    <a:lnT>
                      <a:noFill/>
                    </a:lnT>
                    <a:lnB>
                      <a:noFill/>
                    </a:lnB>
                  </a:tcPr>
                </a:tc>
                <a:tc>
                  <a:txBody>
                    <a:bodyPr/>
                    <a:lstStyle/>
                    <a:p>
                      <a:pPr algn="r" fontAlgn="b"/>
                      <a:r>
                        <a:rPr lang="en-US" sz="1400" b="0" i="0" u="none" strike="noStrike">
                          <a:solidFill>
                            <a:srgbClr val="000000"/>
                          </a:solidFill>
                          <a:effectLst/>
                          <a:latin typeface="Calibri" panose="020F0502020204030204" pitchFamily="34" charset="0"/>
                        </a:rPr>
                        <a:t>$295,450 </a:t>
                      </a:r>
                    </a:p>
                  </a:txBody>
                  <a:tcPr marL="9525" marR="9525" marT="9525" marB="0" anchor="b">
                    <a:lnL>
                      <a:noFill/>
                    </a:lnL>
                    <a:lnR>
                      <a:noFill/>
                    </a:lnR>
                    <a:lnT>
                      <a:noFill/>
                    </a:lnT>
                    <a:lnB>
                      <a:noFill/>
                    </a:lnB>
                  </a:tcPr>
                </a:tc>
                <a:tc>
                  <a:txBody>
                    <a:bodyPr/>
                    <a:lstStyle/>
                    <a:p>
                      <a:pPr algn="l" fontAlgn="b"/>
                      <a:endParaRPr lang="en-US" sz="14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r>
                        <a:rPr lang="en-US" sz="1400" b="0" i="0" u="none" strike="noStrike" dirty="0">
                          <a:solidFill>
                            <a:srgbClr val="000000"/>
                          </a:solidFill>
                          <a:effectLst/>
                          <a:latin typeface="Calibri" panose="020F0502020204030204" pitchFamily="34" charset="0"/>
                        </a:rPr>
                        <a:t>$</a:t>
                      </a:r>
                      <a:r>
                        <a:rPr lang="en-US" sz="1400" b="0" i="0" u="none" strike="noStrike" dirty="0" smtClean="0">
                          <a:solidFill>
                            <a:srgbClr val="000000"/>
                          </a:solidFill>
                          <a:effectLst/>
                          <a:latin typeface="Calibri" panose="020F0502020204030204" pitchFamily="34" charset="0"/>
                        </a:rPr>
                        <a:t>309,400 </a:t>
                      </a:r>
                      <a:endParaRPr lang="en-US" sz="1400" b="0" i="0" u="none" strike="noStrike" dirty="0">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r>
              <a:tr h="238610">
                <a:tc>
                  <a:txBody>
                    <a:bodyPr/>
                    <a:lstStyle/>
                    <a:p>
                      <a:pPr algn="l" fontAlgn="b"/>
                      <a:r>
                        <a:rPr lang="en-US" sz="1400" b="0" i="0" u="none" strike="noStrike">
                          <a:solidFill>
                            <a:srgbClr val="000000"/>
                          </a:solidFill>
                          <a:effectLst/>
                          <a:latin typeface="Calibri" panose="020F0502020204030204" pitchFamily="34" charset="0"/>
                        </a:rPr>
                        <a:t>2.12 - Hotel Commissions</a:t>
                      </a:r>
                    </a:p>
                  </a:txBody>
                  <a:tcPr marL="85725" marR="9525" marT="9525"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b"/>
                      <a:r>
                        <a:rPr lang="en-US" sz="1400" b="0" i="0" u="none" strike="noStrike">
                          <a:solidFill>
                            <a:srgbClr val="000000"/>
                          </a:solidFill>
                          <a:effectLst/>
                          <a:latin typeface="Calibri" panose="020F0502020204030204" pitchFamily="34" charset="0"/>
                        </a:rPr>
                        <a:t> </a:t>
                      </a:r>
                    </a:p>
                  </a:txBody>
                  <a:tcPr marL="9525" marR="9525" marT="9525"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b"/>
                      <a:endParaRPr lang="en-US" sz="14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r>
                        <a:rPr lang="en-US" sz="1400" b="0" i="0" u="none" strike="noStrike" dirty="0" smtClean="0">
                          <a:solidFill>
                            <a:srgbClr val="000000"/>
                          </a:solidFill>
                          <a:effectLst/>
                          <a:latin typeface="Calibri" panose="020F0502020204030204" pitchFamily="34" charset="0"/>
                        </a:rPr>
                        <a:t>                        </a:t>
                      </a:r>
                      <a:endParaRPr lang="en-US" sz="1400" b="0" i="0" u="none" strike="noStrike" dirty="0">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r>
              <a:tr h="227247">
                <a:tc>
                  <a:txBody>
                    <a:bodyPr/>
                    <a:lstStyle/>
                    <a:p>
                      <a:pPr algn="r" fontAlgn="b"/>
                      <a:r>
                        <a:rPr lang="en-US" sz="1400" b="0" i="0" u="none" strike="noStrike" dirty="0">
                          <a:solidFill>
                            <a:srgbClr val="000000"/>
                          </a:solidFill>
                          <a:effectLst/>
                          <a:latin typeface="Calibri" panose="020F0502020204030204" pitchFamily="34" charset="0"/>
                        </a:rPr>
                        <a:t>Total Income</a:t>
                      </a:r>
                    </a:p>
                  </a:txBody>
                  <a:tcPr marL="9525" marR="9525" marT="9525"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r" fontAlgn="b"/>
                      <a:r>
                        <a:rPr lang="en-US" sz="1400" b="0" i="0" u="none" strike="noStrike">
                          <a:solidFill>
                            <a:srgbClr val="000000"/>
                          </a:solidFill>
                          <a:effectLst/>
                          <a:latin typeface="Calibri" panose="020F0502020204030204" pitchFamily="34" charset="0"/>
                        </a:rPr>
                        <a:t>$304,000 </a:t>
                      </a:r>
                    </a:p>
                  </a:txBody>
                  <a:tcPr marL="9525" marR="9525" marT="9525"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endParaRPr lang="en-US" sz="14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r>
                        <a:rPr lang="en-US" sz="1400" b="0" i="0" u="none" strike="noStrike" dirty="0">
                          <a:solidFill>
                            <a:srgbClr val="000000"/>
                          </a:solidFill>
                          <a:effectLst/>
                          <a:latin typeface="Calibri" panose="020F0502020204030204" pitchFamily="34" charset="0"/>
                        </a:rPr>
                        <a:t>$</a:t>
                      </a:r>
                      <a:r>
                        <a:rPr lang="en-US" sz="1400" b="0" i="0" u="none" strike="noStrike" dirty="0" smtClean="0">
                          <a:solidFill>
                            <a:srgbClr val="000000"/>
                          </a:solidFill>
                          <a:effectLst/>
                          <a:latin typeface="Calibri" panose="020F0502020204030204" pitchFamily="34" charset="0"/>
                        </a:rPr>
                        <a:t>317,154 </a:t>
                      </a:r>
                      <a:endParaRPr lang="en-US" sz="1400" b="0" i="0" u="none" strike="noStrike" dirty="0">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r>
              <a:tr h="227247">
                <a:tc>
                  <a:txBody>
                    <a:bodyPr/>
                    <a:lstStyle/>
                    <a:p>
                      <a:pPr algn="l" fontAlgn="b"/>
                      <a:r>
                        <a:rPr lang="en-US" sz="1400" b="1" i="0" u="none" strike="noStrike">
                          <a:solidFill>
                            <a:srgbClr val="000000"/>
                          </a:solidFill>
                          <a:effectLst/>
                          <a:latin typeface="Calibri" panose="020F0502020204030204" pitchFamily="34" charset="0"/>
                        </a:rPr>
                        <a:t>Expense</a:t>
                      </a:r>
                    </a:p>
                  </a:txBody>
                  <a:tcPr marL="9525" marR="9525" marT="9525" marB="0" anchor="b">
                    <a:lnL>
                      <a:noFill/>
                    </a:lnL>
                    <a:lnR>
                      <a:noFill/>
                    </a:lnR>
                    <a:lnT>
                      <a:noFill/>
                    </a:lnT>
                    <a:lnB>
                      <a:noFill/>
                    </a:lnB>
                  </a:tcPr>
                </a:tc>
                <a:tc>
                  <a:txBody>
                    <a:bodyPr/>
                    <a:lstStyle/>
                    <a:p>
                      <a:pPr algn="l" fontAlgn="b"/>
                      <a:endParaRPr lang="en-US" sz="14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4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4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r>
              <a:tr h="227247">
                <a:tc>
                  <a:txBody>
                    <a:bodyPr/>
                    <a:lstStyle/>
                    <a:p>
                      <a:pPr algn="l" fontAlgn="b"/>
                      <a:r>
                        <a:rPr lang="en-US" sz="1400" b="0" i="0" u="none" strike="noStrike">
                          <a:solidFill>
                            <a:srgbClr val="000000"/>
                          </a:solidFill>
                          <a:effectLst/>
                          <a:latin typeface="Calibri" panose="020F0502020204030204" pitchFamily="34" charset="0"/>
                        </a:rPr>
                        <a:t>4.110 - Site Survey</a:t>
                      </a:r>
                    </a:p>
                  </a:txBody>
                  <a:tcPr marL="85725" marR="9525" marT="9525" marB="0" anchor="b">
                    <a:lnL>
                      <a:noFill/>
                    </a:lnL>
                    <a:lnR>
                      <a:noFill/>
                    </a:lnR>
                    <a:lnT>
                      <a:noFill/>
                    </a:lnT>
                    <a:lnB>
                      <a:noFill/>
                    </a:lnB>
                  </a:tcPr>
                </a:tc>
                <a:tc>
                  <a:txBody>
                    <a:bodyPr/>
                    <a:lstStyle/>
                    <a:p>
                      <a:pPr algn="r" fontAlgn="b"/>
                      <a:r>
                        <a:rPr lang="en-US" sz="1400" b="0" i="0" u="none" strike="noStrike">
                          <a:solidFill>
                            <a:srgbClr val="000000"/>
                          </a:solidFill>
                          <a:effectLst/>
                          <a:latin typeface="Calibri" panose="020F0502020204030204" pitchFamily="34" charset="0"/>
                        </a:rPr>
                        <a:t>$1,209 </a:t>
                      </a:r>
                    </a:p>
                  </a:txBody>
                  <a:tcPr marL="9525" marR="9525" marT="9525" marB="0" anchor="b">
                    <a:lnL>
                      <a:noFill/>
                    </a:lnL>
                    <a:lnR>
                      <a:noFill/>
                    </a:lnR>
                    <a:lnT>
                      <a:noFill/>
                    </a:lnT>
                    <a:lnB>
                      <a:noFill/>
                    </a:lnB>
                  </a:tcPr>
                </a:tc>
                <a:tc>
                  <a:txBody>
                    <a:bodyPr/>
                    <a:lstStyle/>
                    <a:p>
                      <a:pPr algn="l" fontAlgn="b"/>
                      <a:endParaRPr lang="en-US" sz="14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r>
                        <a:rPr lang="en-US" sz="1400" b="0" i="0" u="none" strike="noStrike">
                          <a:solidFill>
                            <a:srgbClr val="000000"/>
                          </a:solidFill>
                          <a:effectLst/>
                          <a:latin typeface="Calibri" panose="020F0502020204030204" pitchFamily="34" charset="0"/>
                        </a:rPr>
                        <a:t>$1,209 </a:t>
                      </a:r>
                    </a:p>
                  </a:txBody>
                  <a:tcPr marL="9525" marR="9525" marT="9525" marB="0" anchor="b">
                    <a:lnL>
                      <a:noFill/>
                    </a:lnL>
                    <a:lnR>
                      <a:noFill/>
                    </a:lnR>
                    <a:lnT>
                      <a:noFill/>
                    </a:lnT>
                    <a:lnB>
                      <a:noFill/>
                    </a:lnB>
                  </a:tcPr>
                </a:tc>
              </a:tr>
              <a:tr h="227247">
                <a:tc>
                  <a:txBody>
                    <a:bodyPr/>
                    <a:lstStyle/>
                    <a:p>
                      <a:pPr algn="l" fontAlgn="b"/>
                      <a:r>
                        <a:rPr lang="en-US" sz="1400" b="0" i="0" u="none" strike="noStrike">
                          <a:solidFill>
                            <a:srgbClr val="000000"/>
                          </a:solidFill>
                          <a:effectLst/>
                          <a:latin typeface="Calibri" panose="020F0502020204030204" pitchFamily="34" charset="0"/>
                        </a:rPr>
                        <a:t>4.113 - Venue</a:t>
                      </a:r>
                    </a:p>
                  </a:txBody>
                  <a:tcPr marL="85725" marR="9525" marT="9525" marB="0" anchor="b">
                    <a:lnL>
                      <a:noFill/>
                    </a:lnL>
                    <a:lnR>
                      <a:noFill/>
                    </a:lnR>
                    <a:lnT>
                      <a:noFill/>
                    </a:lnT>
                    <a:lnB>
                      <a:noFill/>
                    </a:lnB>
                  </a:tcPr>
                </a:tc>
                <a:tc>
                  <a:txBody>
                    <a:bodyPr/>
                    <a:lstStyle/>
                    <a:p>
                      <a:pPr algn="r" fontAlgn="b"/>
                      <a:r>
                        <a:rPr lang="en-US" sz="1400" b="0" i="0" u="none" strike="noStrike">
                          <a:solidFill>
                            <a:srgbClr val="000000"/>
                          </a:solidFill>
                          <a:effectLst/>
                          <a:latin typeface="Calibri" panose="020F0502020204030204" pitchFamily="34" charset="0"/>
                        </a:rPr>
                        <a:t>$82,500 </a:t>
                      </a:r>
                    </a:p>
                  </a:txBody>
                  <a:tcPr marL="9525" marR="9525" marT="9525" marB="0" anchor="b">
                    <a:lnL>
                      <a:noFill/>
                    </a:lnL>
                    <a:lnR>
                      <a:noFill/>
                    </a:lnR>
                    <a:lnT>
                      <a:noFill/>
                    </a:lnT>
                    <a:lnB>
                      <a:noFill/>
                    </a:lnB>
                  </a:tcPr>
                </a:tc>
                <a:tc>
                  <a:txBody>
                    <a:bodyPr/>
                    <a:lstStyle/>
                    <a:p>
                      <a:pPr algn="l" fontAlgn="b"/>
                      <a:endParaRPr lang="en-US" sz="14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r>
                        <a:rPr lang="en-US" sz="1400" b="0" i="0" u="none" strike="noStrike" dirty="0" smtClean="0">
                          <a:solidFill>
                            <a:srgbClr val="000000"/>
                          </a:solidFill>
                          <a:effectLst/>
                          <a:latin typeface="Calibri" panose="020F0502020204030204" pitchFamily="34" charset="0"/>
                        </a:rPr>
                        <a:t>$84,001 </a:t>
                      </a:r>
                      <a:endParaRPr lang="en-US" sz="1400" b="0" i="0" u="none" strike="noStrike" dirty="0">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r>
              <a:tr h="227247">
                <a:tc>
                  <a:txBody>
                    <a:bodyPr/>
                    <a:lstStyle/>
                    <a:p>
                      <a:pPr algn="l" fontAlgn="b"/>
                      <a:r>
                        <a:rPr lang="en-US" sz="1400" b="0" i="0" u="none" strike="noStrike">
                          <a:solidFill>
                            <a:srgbClr val="000000"/>
                          </a:solidFill>
                          <a:effectLst/>
                          <a:latin typeface="Calibri" panose="020F0502020204030204" pitchFamily="34" charset="0"/>
                        </a:rPr>
                        <a:t>4.12 - Financial Fees</a:t>
                      </a:r>
                    </a:p>
                  </a:txBody>
                  <a:tcPr marL="85725" marR="9525" marT="9525" marB="0" anchor="b">
                    <a:lnL>
                      <a:noFill/>
                    </a:lnL>
                    <a:lnR>
                      <a:noFill/>
                    </a:lnR>
                    <a:lnT>
                      <a:noFill/>
                    </a:lnT>
                    <a:lnB>
                      <a:noFill/>
                    </a:lnB>
                  </a:tcPr>
                </a:tc>
                <a:tc>
                  <a:txBody>
                    <a:bodyPr/>
                    <a:lstStyle/>
                    <a:p>
                      <a:pPr algn="r" fontAlgn="b"/>
                      <a:r>
                        <a:rPr lang="en-US" sz="1400" b="0" i="0" u="none" strike="noStrike">
                          <a:solidFill>
                            <a:srgbClr val="000000"/>
                          </a:solidFill>
                          <a:effectLst/>
                          <a:latin typeface="Calibri" panose="020F0502020204030204" pitchFamily="34" charset="0"/>
                        </a:rPr>
                        <a:t>$23,818 </a:t>
                      </a:r>
                    </a:p>
                  </a:txBody>
                  <a:tcPr marL="9525" marR="9525" marT="9525" marB="0" anchor="b">
                    <a:lnL>
                      <a:noFill/>
                    </a:lnL>
                    <a:lnR>
                      <a:noFill/>
                    </a:lnR>
                    <a:lnT>
                      <a:noFill/>
                    </a:lnT>
                    <a:lnB>
                      <a:noFill/>
                    </a:lnB>
                  </a:tcPr>
                </a:tc>
                <a:tc>
                  <a:txBody>
                    <a:bodyPr/>
                    <a:lstStyle/>
                    <a:p>
                      <a:pPr algn="l" fontAlgn="b"/>
                      <a:endParaRPr lang="en-US" sz="14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r>
                        <a:rPr lang="en-US" sz="1400" b="0" i="0" u="none" strike="noStrike" dirty="0">
                          <a:solidFill>
                            <a:srgbClr val="000000"/>
                          </a:solidFill>
                          <a:effectLst/>
                          <a:latin typeface="Calibri" panose="020F0502020204030204" pitchFamily="34" charset="0"/>
                        </a:rPr>
                        <a:t>$</a:t>
                      </a:r>
                      <a:r>
                        <a:rPr lang="en-US" sz="1400" b="0" i="0" u="none" strike="noStrike" dirty="0" smtClean="0">
                          <a:solidFill>
                            <a:srgbClr val="000000"/>
                          </a:solidFill>
                          <a:effectLst/>
                          <a:latin typeface="Calibri" panose="020F0502020204030204" pitchFamily="34" charset="0"/>
                        </a:rPr>
                        <a:t>22,450</a:t>
                      </a:r>
                      <a:endParaRPr lang="en-US" sz="1400" b="0" i="0" u="none" strike="noStrike" dirty="0">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r>
              <a:tr h="227247">
                <a:tc>
                  <a:txBody>
                    <a:bodyPr/>
                    <a:lstStyle/>
                    <a:p>
                      <a:pPr algn="l" fontAlgn="b"/>
                      <a:r>
                        <a:rPr lang="en-US" sz="1400" b="0" i="0" u="none" strike="noStrike">
                          <a:solidFill>
                            <a:srgbClr val="000000"/>
                          </a:solidFill>
                          <a:effectLst/>
                          <a:latin typeface="Calibri" panose="020F0502020204030204" pitchFamily="34" charset="0"/>
                        </a:rPr>
                        <a:t>4.13 – Meeting Planner</a:t>
                      </a:r>
                    </a:p>
                  </a:txBody>
                  <a:tcPr marL="85725" marR="9525" marT="9525" marB="0" anchor="b">
                    <a:lnL>
                      <a:noFill/>
                    </a:lnL>
                    <a:lnR>
                      <a:noFill/>
                    </a:lnR>
                    <a:lnT>
                      <a:noFill/>
                    </a:lnT>
                    <a:lnB>
                      <a:noFill/>
                    </a:lnB>
                  </a:tcPr>
                </a:tc>
                <a:tc>
                  <a:txBody>
                    <a:bodyPr/>
                    <a:lstStyle/>
                    <a:p>
                      <a:pPr algn="r" fontAlgn="b"/>
                      <a:r>
                        <a:rPr lang="en-US" sz="1400" b="0" i="0" u="none" strike="noStrike">
                          <a:solidFill>
                            <a:srgbClr val="000000"/>
                          </a:solidFill>
                          <a:effectLst/>
                          <a:latin typeface="Calibri" panose="020F0502020204030204" pitchFamily="34" charset="0"/>
                        </a:rPr>
                        <a:t>$50,930 </a:t>
                      </a:r>
                    </a:p>
                  </a:txBody>
                  <a:tcPr marL="9525" marR="9525" marT="9525" marB="0" anchor="b">
                    <a:lnL>
                      <a:noFill/>
                    </a:lnL>
                    <a:lnR>
                      <a:noFill/>
                    </a:lnR>
                    <a:lnT>
                      <a:noFill/>
                    </a:lnT>
                    <a:lnB>
                      <a:noFill/>
                    </a:lnB>
                  </a:tcPr>
                </a:tc>
                <a:tc>
                  <a:txBody>
                    <a:bodyPr/>
                    <a:lstStyle/>
                    <a:p>
                      <a:pPr algn="l" fontAlgn="b"/>
                      <a:endParaRPr lang="en-US" sz="14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r>
                        <a:rPr lang="en-US" sz="1400" b="0" i="0" u="none" strike="noStrike" dirty="0" smtClean="0">
                          <a:solidFill>
                            <a:srgbClr val="000000"/>
                          </a:solidFill>
                          <a:effectLst/>
                          <a:latin typeface="Calibri" panose="020F0502020204030204" pitchFamily="34" charset="0"/>
                        </a:rPr>
                        <a:t>$48,725 </a:t>
                      </a:r>
                      <a:endParaRPr lang="en-US" sz="1400" b="0" i="0" u="none" strike="noStrike" dirty="0">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r>
              <a:tr h="227247">
                <a:tc>
                  <a:txBody>
                    <a:bodyPr/>
                    <a:lstStyle/>
                    <a:p>
                      <a:pPr algn="l" fontAlgn="b"/>
                      <a:r>
                        <a:rPr lang="en-US" sz="1400" b="0" i="0" u="none" strike="noStrike">
                          <a:solidFill>
                            <a:srgbClr val="000000"/>
                          </a:solidFill>
                          <a:effectLst/>
                          <a:latin typeface="Calibri" panose="020F0502020204030204" pitchFamily="34" charset="0"/>
                        </a:rPr>
                        <a:t>4.14 - Food &amp; Beverage</a:t>
                      </a:r>
                    </a:p>
                  </a:txBody>
                  <a:tcPr marL="85725" marR="9525" marT="9525" marB="0" anchor="b">
                    <a:lnL>
                      <a:noFill/>
                    </a:lnL>
                    <a:lnR>
                      <a:noFill/>
                    </a:lnR>
                    <a:lnT>
                      <a:noFill/>
                    </a:lnT>
                    <a:lnB>
                      <a:noFill/>
                    </a:lnB>
                  </a:tcPr>
                </a:tc>
                <a:tc>
                  <a:txBody>
                    <a:bodyPr/>
                    <a:lstStyle/>
                    <a:p>
                      <a:pPr algn="r" fontAlgn="b"/>
                      <a:r>
                        <a:rPr lang="en-US" sz="1400" b="0" i="0" u="none" strike="noStrike">
                          <a:solidFill>
                            <a:srgbClr val="000000"/>
                          </a:solidFill>
                          <a:effectLst/>
                          <a:latin typeface="Calibri" panose="020F0502020204030204" pitchFamily="34" charset="0"/>
                        </a:rPr>
                        <a:t>$82,909 </a:t>
                      </a:r>
                    </a:p>
                  </a:txBody>
                  <a:tcPr marL="9525" marR="9525" marT="9525" marB="0" anchor="b">
                    <a:lnL>
                      <a:noFill/>
                    </a:lnL>
                    <a:lnR>
                      <a:noFill/>
                    </a:lnR>
                    <a:lnT>
                      <a:noFill/>
                    </a:lnT>
                    <a:lnB>
                      <a:noFill/>
                    </a:lnB>
                  </a:tcPr>
                </a:tc>
                <a:tc>
                  <a:txBody>
                    <a:bodyPr/>
                    <a:lstStyle/>
                    <a:p>
                      <a:pPr algn="l" fontAlgn="b"/>
                      <a:endParaRPr lang="en-US" sz="14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r>
                        <a:rPr lang="en-US" sz="1400" b="0" i="0" u="none" strike="noStrike">
                          <a:solidFill>
                            <a:srgbClr val="000000"/>
                          </a:solidFill>
                          <a:effectLst/>
                          <a:latin typeface="Calibri" panose="020F0502020204030204" pitchFamily="34" charset="0"/>
                        </a:rPr>
                        <a:t>$83,405 </a:t>
                      </a:r>
                    </a:p>
                  </a:txBody>
                  <a:tcPr marL="9525" marR="9525" marT="9525" marB="0" anchor="b">
                    <a:lnL>
                      <a:noFill/>
                    </a:lnL>
                    <a:lnR>
                      <a:noFill/>
                    </a:lnR>
                    <a:lnT>
                      <a:noFill/>
                    </a:lnT>
                    <a:lnB>
                      <a:noFill/>
                    </a:lnB>
                  </a:tcPr>
                </a:tc>
              </a:tr>
              <a:tr h="227247">
                <a:tc>
                  <a:txBody>
                    <a:bodyPr/>
                    <a:lstStyle/>
                    <a:p>
                      <a:pPr algn="l" fontAlgn="b"/>
                      <a:r>
                        <a:rPr lang="en-US" sz="1400" b="0" i="0" u="none" strike="noStrike">
                          <a:solidFill>
                            <a:srgbClr val="000000"/>
                          </a:solidFill>
                          <a:effectLst/>
                          <a:latin typeface="Calibri" panose="020F0502020204030204" pitchFamily="34" charset="0"/>
                        </a:rPr>
                        <a:t>4.15 - Network Services</a:t>
                      </a:r>
                    </a:p>
                  </a:txBody>
                  <a:tcPr marL="85725" marR="9525" marT="9525" marB="0" anchor="b">
                    <a:lnL>
                      <a:noFill/>
                    </a:lnL>
                    <a:lnR>
                      <a:noFill/>
                    </a:lnR>
                    <a:lnT>
                      <a:noFill/>
                    </a:lnT>
                    <a:lnB>
                      <a:noFill/>
                    </a:lnB>
                  </a:tcPr>
                </a:tc>
                <a:tc>
                  <a:txBody>
                    <a:bodyPr/>
                    <a:lstStyle/>
                    <a:p>
                      <a:pPr algn="r" fontAlgn="b"/>
                      <a:r>
                        <a:rPr lang="en-US" sz="1400" b="0" i="0" u="none" strike="noStrike">
                          <a:solidFill>
                            <a:srgbClr val="000000"/>
                          </a:solidFill>
                          <a:effectLst/>
                          <a:latin typeface="Calibri" panose="020F0502020204030204" pitchFamily="34" charset="0"/>
                        </a:rPr>
                        <a:t>$55,539 </a:t>
                      </a:r>
                    </a:p>
                  </a:txBody>
                  <a:tcPr marL="9525" marR="9525" marT="9525" marB="0" anchor="b">
                    <a:lnL>
                      <a:noFill/>
                    </a:lnL>
                    <a:lnR>
                      <a:noFill/>
                    </a:lnR>
                    <a:lnT>
                      <a:noFill/>
                    </a:lnT>
                    <a:lnB>
                      <a:noFill/>
                    </a:lnB>
                  </a:tcPr>
                </a:tc>
                <a:tc>
                  <a:txBody>
                    <a:bodyPr/>
                    <a:lstStyle/>
                    <a:p>
                      <a:pPr algn="l" fontAlgn="b"/>
                      <a:endParaRPr lang="en-US" sz="14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r>
                        <a:rPr lang="en-US" sz="1400" b="0" i="0" u="none" strike="noStrike">
                          <a:solidFill>
                            <a:srgbClr val="000000"/>
                          </a:solidFill>
                          <a:effectLst/>
                          <a:latin typeface="Calibri" panose="020F0502020204030204" pitchFamily="34" charset="0"/>
                        </a:rPr>
                        <a:t>$53,986 </a:t>
                      </a:r>
                    </a:p>
                  </a:txBody>
                  <a:tcPr marL="9525" marR="9525" marT="9525" marB="0" anchor="b">
                    <a:lnL>
                      <a:noFill/>
                    </a:lnL>
                    <a:lnR>
                      <a:noFill/>
                    </a:lnR>
                    <a:lnT>
                      <a:noFill/>
                    </a:lnT>
                    <a:lnB>
                      <a:noFill/>
                    </a:lnB>
                  </a:tcPr>
                </a:tc>
              </a:tr>
              <a:tr h="227247">
                <a:tc>
                  <a:txBody>
                    <a:bodyPr/>
                    <a:lstStyle/>
                    <a:p>
                      <a:pPr algn="l" fontAlgn="b"/>
                      <a:r>
                        <a:rPr lang="en-US" sz="1400" b="0" i="0" u="none" strike="noStrike">
                          <a:solidFill>
                            <a:srgbClr val="000000"/>
                          </a:solidFill>
                          <a:effectLst/>
                          <a:latin typeface="Calibri" panose="020F0502020204030204" pitchFamily="34" charset="0"/>
                        </a:rPr>
                        <a:t>4.16 - Social</a:t>
                      </a:r>
                    </a:p>
                  </a:txBody>
                  <a:tcPr marL="85725" marR="9525" marT="9525" marB="0" anchor="b">
                    <a:lnL>
                      <a:noFill/>
                    </a:lnL>
                    <a:lnR>
                      <a:noFill/>
                    </a:lnR>
                    <a:lnT>
                      <a:noFill/>
                    </a:lnT>
                    <a:lnB>
                      <a:noFill/>
                    </a:lnB>
                  </a:tcPr>
                </a:tc>
                <a:tc>
                  <a:txBody>
                    <a:bodyPr/>
                    <a:lstStyle/>
                    <a:p>
                      <a:pPr algn="r" fontAlgn="b"/>
                      <a:r>
                        <a:rPr lang="en-US" sz="1400" b="0" i="0" u="none" strike="noStrike">
                          <a:solidFill>
                            <a:srgbClr val="000000"/>
                          </a:solidFill>
                          <a:effectLst/>
                          <a:latin typeface="Calibri" panose="020F0502020204030204" pitchFamily="34" charset="0"/>
                        </a:rPr>
                        <a:t>$0 </a:t>
                      </a:r>
                    </a:p>
                  </a:txBody>
                  <a:tcPr marL="9525" marR="9525" marT="9525" marB="0" anchor="b">
                    <a:lnL>
                      <a:noFill/>
                    </a:lnL>
                    <a:lnR>
                      <a:noFill/>
                    </a:lnR>
                    <a:lnT>
                      <a:noFill/>
                    </a:lnT>
                    <a:lnB>
                      <a:noFill/>
                    </a:lnB>
                  </a:tcPr>
                </a:tc>
                <a:tc>
                  <a:txBody>
                    <a:bodyPr/>
                    <a:lstStyle/>
                    <a:p>
                      <a:pPr algn="l" fontAlgn="b"/>
                      <a:endParaRPr lang="en-US" sz="14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r>
                        <a:rPr lang="en-US" sz="1400" b="0" i="0" u="none" strike="noStrike">
                          <a:solidFill>
                            <a:srgbClr val="000000"/>
                          </a:solidFill>
                          <a:effectLst/>
                          <a:latin typeface="Calibri" panose="020F0502020204030204" pitchFamily="34" charset="0"/>
                        </a:rPr>
                        <a:t>$0 </a:t>
                      </a:r>
                    </a:p>
                  </a:txBody>
                  <a:tcPr marL="9525" marR="9525" marT="9525" marB="0" anchor="b">
                    <a:lnL>
                      <a:noFill/>
                    </a:lnL>
                    <a:lnR>
                      <a:noFill/>
                    </a:lnR>
                    <a:lnT>
                      <a:noFill/>
                    </a:lnT>
                    <a:lnB>
                      <a:noFill/>
                    </a:lnB>
                  </a:tcPr>
                </a:tc>
              </a:tr>
              <a:tr h="425334">
                <a:tc>
                  <a:txBody>
                    <a:bodyPr/>
                    <a:lstStyle/>
                    <a:p>
                      <a:pPr algn="l" fontAlgn="b"/>
                      <a:r>
                        <a:rPr lang="en-US" sz="1400" b="0" i="0" u="none" strike="noStrike">
                          <a:solidFill>
                            <a:srgbClr val="000000"/>
                          </a:solidFill>
                          <a:effectLst/>
                          <a:latin typeface="Calibri" panose="020F0502020204030204" pitchFamily="34" charset="0"/>
                        </a:rPr>
                        <a:t>4.17 - Shipping</a:t>
                      </a:r>
                    </a:p>
                  </a:txBody>
                  <a:tcPr marL="85725" marR="9525" marT="9525" marB="0" anchor="b">
                    <a:lnL>
                      <a:noFill/>
                    </a:lnL>
                    <a:lnR>
                      <a:noFill/>
                    </a:lnR>
                    <a:lnT>
                      <a:noFill/>
                    </a:lnT>
                    <a:lnB>
                      <a:noFill/>
                    </a:lnB>
                  </a:tcPr>
                </a:tc>
                <a:tc>
                  <a:txBody>
                    <a:bodyPr/>
                    <a:lstStyle/>
                    <a:p>
                      <a:pPr algn="l" fontAlgn="b"/>
                      <a:endParaRPr lang="en-US" sz="14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4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r>
                        <a:rPr lang="en-US" sz="1400" b="0" i="0" u="none" strike="noStrike" dirty="0" smtClean="0">
                          <a:solidFill>
                            <a:srgbClr val="000000"/>
                          </a:solidFill>
                          <a:effectLst/>
                          <a:latin typeface="Calibri" panose="020F0502020204030204" pitchFamily="34" charset="0"/>
                        </a:rPr>
                        <a:t>                               Inc</a:t>
                      </a:r>
                      <a:endParaRPr lang="en-US" sz="1400" b="0" i="0" u="none" strike="noStrike" dirty="0">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r>
              <a:tr h="238610">
                <a:tc>
                  <a:txBody>
                    <a:bodyPr/>
                    <a:lstStyle/>
                    <a:p>
                      <a:pPr algn="l" fontAlgn="b"/>
                      <a:r>
                        <a:rPr lang="en-US" sz="1400" b="0" i="0" u="none" strike="noStrike">
                          <a:solidFill>
                            <a:srgbClr val="000000"/>
                          </a:solidFill>
                          <a:effectLst/>
                          <a:latin typeface="Calibri" panose="020F0502020204030204" pitchFamily="34" charset="0"/>
                        </a:rPr>
                        <a:t>4.18 - Misc Expense</a:t>
                      </a:r>
                    </a:p>
                  </a:txBody>
                  <a:tcPr marL="85725" marR="9525" marT="9525"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Calibri" panose="020F0502020204030204" pitchFamily="34" charset="0"/>
                        </a:rPr>
                        <a:t>$10,242 </a:t>
                      </a:r>
                    </a:p>
                  </a:txBody>
                  <a:tcPr marL="9525" marR="9525" marT="9525"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b"/>
                      <a:endParaRPr lang="en-US" sz="14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r>
                        <a:rPr lang="en-US" sz="1400" b="0" i="0" u="none" strike="noStrike" dirty="0" smtClean="0">
                          <a:solidFill>
                            <a:srgbClr val="000000"/>
                          </a:solidFill>
                          <a:effectLst/>
                          <a:latin typeface="Calibri" panose="020F0502020204030204" pitchFamily="34" charset="0"/>
                        </a:rPr>
                        <a:t>$5,276 </a:t>
                      </a:r>
                      <a:endParaRPr lang="en-US" sz="1400" b="0" i="0" u="none" strike="noStrike" dirty="0">
                        <a:solidFill>
                          <a:srgbClr val="000000"/>
                        </a:solidFill>
                        <a:effectLst/>
                        <a:latin typeface="Calibri" panose="020F0502020204030204" pitchFamily="34" charset="0"/>
                      </a:endParaRPr>
                    </a:p>
                  </a:txBody>
                  <a:tcPr marL="9525" marR="9525" marT="9525" marB="0" anchor="b">
                    <a:lnL>
                      <a:noFill/>
                    </a:lnL>
                    <a:lnR>
                      <a:noFill/>
                    </a:lnR>
                    <a:lnT>
                      <a:noFill/>
                    </a:lnT>
                    <a:lnB w="12700" cap="flat" cmpd="sng" algn="ctr">
                      <a:solidFill>
                        <a:srgbClr val="000000"/>
                      </a:solidFill>
                      <a:prstDash val="solid"/>
                      <a:round/>
                      <a:headEnd type="none" w="med" len="med"/>
                      <a:tailEnd type="none" w="med" len="med"/>
                    </a:lnB>
                  </a:tcPr>
                </a:tc>
              </a:tr>
              <a:tr h="227247">
                <a:tc>
                  <a:txBody>
                    <a:bodyPr/>
                    <a:lstStyle/>
                    <a:p>
                      <a:pPr algn="r" fontAlgn="b"/>
                      <a:r>
                        <a:rPr lang="en-US" sz="1400" b="0" i="0" u="none" strike="noStrike">
                          <a:solidFill>
                            <a:srgbClr val="000000"/>
                          </a:solidFill>
                          <a:effectLst/>
                          <a:latin typeface="Calibri" panose="020F0502020204030204" pitchFamily="34" charset="0"/>
                        </a:rPr>
                        <a:t>Total - Expense</a:t>
                      </a:r>
                    </a:p>
                  </a:txBody>
                  <a:tcPr marL="9525" marR="9525" marT="9525"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r" fontAlgn="b"/>
                      <a:r>
                        <a:rPr lang="en-US" sz="1400" b="0" i="0" u="none" strike="noStrike">
                          <a:solidFill>
                            <a:srgbClr val="000000"/>
                          </a:solidFill>
                          <a:effectLst/>
                          <a:latin typeface="Calibri" panose="020F0502020204030204" pitchFamily="34" charset="0"/>
                        </a:rPr>
                        <a:t>$307,147 </a:t>
                      </a:r>
                    </a:p>
                  </a:txBody>
                  <a:tcPr marL="9525" marR="9525" marT="9525"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endParaRPr lang="en-US" sz="14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r>
                        <a:rPr lang="en-US" sz="1400" b="0" i="0" u="none" strike="noStrike" dirty="0">
                          <a:solidFill>
                            <a:srgbClr val="000000"/>
                          </a:solidFill>
                          <a:effectLst/>
                          <a:latin typeface="Calibri" panose="020F0502020204030204" pitchFamily="34" charset="0"/>
                        </a:rPr>
                        <a:t>$</a:t>
                      </a:r>
                      <a:r>
                        <a:rPr lang="en-US" sz="1400" b="0" i="0" u="none" strike="noStrike" dirty="0" smtClean="0">
                          <a:solidFill>
                            <a:srgbClr val="000000"/>
                          </a:solidFill>
                          <a:effectLst/>
                          <a:latin typeface="Calibri" panose="020F0502020204030204" pitchFamily="34" charset="0"/>
                        </a:rPr>
                        <a:t>299,052 </a:t>
                      </a:r>
                      <a:endParaRPr lang="en-US" sz="1400" b="0" i="0" u="none" strike="noStrike" dirty="0">
                        <a:solidFill>
                          <a:srgbClr val="000000"/>
                        </a:solidFill>
                        <a:effectLst/>
                        <a:latin typeface="Calibri" panose="020F0502020204030204" pitchFamily="34" charset="0"/>
                      </a:endParaRPr>
                    </a:p>
                  </a:txBody>
                  <a:tcPr marL="9525" marR="9525" marT="9525" marB="0" anchor="b">
                    <a:lnL>
                      <a:noFill/>
                    </a:lnL>
                    <a:lnR>
                      <a:noFill/>
                    </a:lnR>
                    <a:lnT w="12700" cap="flat" cmpd="sng" algn="ctr">
                      <a:solidFill>
                        <a:srgbClr val="000000"/>
                      </a:solidFill>
                      <a:prstDash val="solid"/>
                      <a:round/>
                      <a:headEnd type="none" w="med" len="med"/>
                      <a:tailEnd type="none" w="med" len="med"/>
                    </a:lnT>
                    <a:lnB>
                      <a:noFill/>
                    </a:lnB>
                  </a:tcPr>
                </a:tc>
              </a:tr>
              <a:tr h="227247">
                <a:tc>
                  <a:txBody>
                    <a:bodyPr/>
                    <a:lstStyle/>
                    <a:p>
                      <a:pPr algn="l" fontAlgn="b"/>
                      <a:r>
                        <a:rPr lang="en-US" sz="1400" b="0" i="0" u="none" strike="noStrike">
                          <a:solidFill>
                            <a:srgbClr val="000000"/>
                          </a:solidFill>
                          <a:effectLst/>
                          <a:latin typeface="Calibri" panose="020F0502020204030204" pitchFamily="34" charset="0"/>
                        </a:rPr>
                        <a:t>Net Income - Expense</a:t>
                      </a:r>
                    </a:p>
                  </a:txBody>
                  <a:tcPr marL="9525" marR="9525" marT="9525" marB="0" anchor="b">
                    <a:lnL>
                      <a:noFill/>
                    </a:lnL>
                    <a:lnR>
                      <a:noFill/>
                    </a:lnR>
                    <a:lnT>
                      <a:noFill/>
                    </a:lnT>
                    <a:lnB>
                      <a:noFill/>
                    </a:lnB>
                  </a:tcPr>
                </a:tc>
                <a:tc>
                  <a:txBody>
                    <a:bodyPr/>
                    <a:lstStyle/>
                    <a:p>
                      <a:pPr algn="r" fontAlgn="b"/>
                      <a:r>
                        <a:rPr lang="en-US" sz="1400" b="0" i="0" u="none" strike="noStrike">
                          <a:solidFill>
                            <a:srgbClr val="000000"/>
                          </a:solidFill>
                          <a:effectLst/>
                          <a:latin typeface="Calibri" panose="020F0502020204030204" pitchFamily="34" charset="0"/>
                        </a:rPr>
                        <a:t>($3,147)</a:t>
                      </a:r>
                    </a:p>
                  </a:txBody>
                  <a:tcPr marL="9525" marR="9525" marT="9525" marB="0" anchor="b">
                    <a:lnL>
                      <a:noFill/>
                    </a:lnL>
                    <a:lnR>
                      <a:noFill/>
                    </a:lnR>
                    <a:lnT>
                      <a:noFill/>
                    </a:lnT>
                    <a:lnB>
                      <a:noFill/>
                    </a:lnB>
                  </a:tcPr>
                </a:tc>
                <a:tc>
                  <a:txBody>
                    <a:bodyPr/>
                    <a:lstStyle/>
                    <a:p>
                      <a:pPr algn="l" fontAlgn="b"/>
                      <a:endParaRPr lang="en-US" sz="14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r>
                        <a:rPr lang="en-US" sz="1400" b="0" i="0" u="none" strike="noStrike" dirty="0">
                          <a:solidFill>
                            <a:srgbClr val="000000"/>
                          </a:solidFill>
                          <a:effectLst/>
                          <a:latin typeface="Calibri" panose="020F0502020204030204" pitchFamily="34" charset="0"/>
                        </a:rPr>
                        <a:t>$</a:t>
                      </a:r>
                      <a:r>
                        <a:rPr lang="en-US" sz="1400" b="0" i="0" u="none" strike="noStrike" dirty="0" smtClean="0">
                          <a:solidFill>
                            <a:srgbClr val="000000"/>
                          </a:solidFill>
                          <a:effectLst/>
                          <a:latin typeface="Calibri" panose="020F0502020204030204" pitchFamily="34" charset="0"/>
                        </a:rPr>
                        <a:t>18,102 </a:t>
                      </a:r>
                      <a:endParaRPr lang="en-US" sz="1400" b="0" i="0" u="none" strike="noStrike" dirty="0">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r>
              <a:tr h="227247">
                <a:tc>
                  <a:txBody>
                    <a:bodyPr/>
                    <a:lstStyle/>
                    <a:p>
                      <a:pPr algn="l" fontAlgn="b"/>
                      <a:r>
                        <a:rPr lang="en-US" sz="1400" b="0" i="0" u="none" strike="noStrike">
                          <a:solidFill>
                            <a:srgbClr val="000000"/>
                          </a:solidFill>
                          <a:effectLst/>
                          <a:latin typeface="Calibri" panose="020F0502020204030204" pitchFamily="34" charset="0"/>
                        </a:rPr>
                        <a:t>Registered Attendees </a:t>
                      </a:r>
                    </a:p>
                  </a:txBody>
                  <a:tcPr marL="85725" marR="9525" marT="9525" marB="0" anchor="b">
                    <a:lnL>
                      <a:noFill/>
                    </a:lnL>
                    <a:lnR>
                      <a:noFill/>
                    </a:lnR>
                    <a:lnT>
                      <a:noFill/>
                    </a:lnT>
                    <a:lnB>
                      <a:noFill/>
                    </a:lnB>
                  </a:tcPr>
                </a:tc>
                <a:tc>
                  <a:txBody>
                    <a:bodyPr/>
                    <a:lstStyle/>
                    <a:p>
                      <a:pPr algn="r" fontAlgn="b"/>
                      <a:r>
                        <a:rPr lang="en-US" sz="1400" b="0" i="0" u="none" strike="noStrike">
                          <a:solidFill>
                            <a:srgbClr val="000000"/>
                          </a:solidFill>
                          <a:effectLst/>
                          <a:latin typeface="Calibri" panose="020F0502020204030204" pitchFamily="34" charset="0"/>
                        </a:rPr>
                        <a:t>327</a:t>
                      </a:r>
                    </a:p>
                  </a:txBody>
                  <a:tcPr marL="9525" marR="9525" marT="9525" marB="0" anchor="b">
                    <a:lnL>
                      <a:noFill/>
                    </a:lnL>
                    <a:lnR>
                      <a:noFill/>
                    </a:lnR>
                    <a:lnT>
                      <a:noFill/>
                    </a:lnT>
                    <a:lnB>
                      <a:noFill/>
                    </a:lnB>
                  </a:tcPr>
                </a:tc>
                <a:tc>
                  <a:txBody>
                    <a:bodyPr/>
                    <a:lstStyle/>
                    <a:p>
                      <a:pPr algn="l" fontAlgn="b"/>
                      <a:endParaRPr lang="en-US" sz="14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r>
                        <a:rPr lang="en-US" sz="1400" b="0" i="0" u="none" strike="noStrike">
                          <a:solidFill>
                            <a:srgbClr val="000000"/>
                          </a:solidFill>
                          <a:effectLst/>
                          <a:latin typeface="Calibri" panose="020F0502020204030204" pitchFamily="34" charset="0"/>
                        </a:rPr>
                        <a:t>329</a:t>
                      </a:r>
                    </a:p>
                  </a:txBody>
                  <a:tcPr marL="9525" marR="9525" marT="9525" marB="0" anchor="b">
                    <a:lnL>
                      <a:noFill/>
                    </a:lnL>
                    <a:lnR>
                      <a:noFill/>
                    </a:lnR>
                    <a:lnT>
                      <a:noFill/>
                    </a:lnT>
                    <a:lnB>
                      <a:noFill/>
                    </a:lnB>
                  </a:tcPr>
                </a:tc>
              </a:tr>
              <a:tr h="227247">
                <a:tc>
                  <a:txBody>
                    <a:bodyPr/>
                    <a:lstStyle/>
                    <a:p>
                      <a:pPr algn="l" fontAlgn="b"/>
                      <a:r>
                        <a:rPr lang="en-US" sz="1400" b="0" i="0" u="none" strike="noStrike">
                          <a:solidFill>
                            <a:srgbClr val="000000"/>
                          </a:solidFill>
                          <a:effectLst/>
                          <a:latin typeface="Calibri" panose="020F0502020204030204" pitchFamily="34" charset="0"/>
                        </a:rPr>
                        <a:t>average cost per attendee</a:t>
                      </a:r>
                    </a:p>
                  </a:txBody>
                  <a:tcPr marL="9525" marR="9525" marT="9525" marB="0" anchor="b">
                    <a:lnL>
                      <a:noFill/>
                    </a:lnL>
                    <a:lnR>
                      <a:noFill/>
                    </a:lnR>
                    <a:lnT>
                      <a:noFill/>
                    </a:lnT>
                    <a:lnB>
                      <a:noFill/>
                    </a:lnB>
                  </a:tcPr>
                </a:tc>
                <a:tc>
                  <a:txBody>
                    <a:bodyPr/>
                    <a:lstStyle/>
                    <a:p>
                      <a:pPr algn="r" fontAlgn="b"/>
                      <a:r>
                        <a:rPr lang="en-US" sz="1400" b="0" i="0" u="none" strike="noStrike">
                          <a:solidFill>
                            <a:srgbClr val="000000"/>
                          </a:solidFill>
                          <a:effectLst/>
                          <a:latin typeface="Calibri" panose="020F0502020204030204" pitchFamily="34" charset="0"/>
                        </a:rPr>
                        <a:t>$939 </a:t>
                      </a:r>
                    </a:p>
                  </a:txBody>
                  <a:tcPr marL="9525" marR="9525" marT="9525" marB="0" anchor="b">
                    <a:lnL>
                      <a:noFill/>
                    </a:lnL>
                    <a:lnR>
                      <a:noFill/>
                    </a:lnR>
                    <a:lnT>
                      <a:noFill/>
                    </a:lnT>
                    <a:lnB>
                      <a:noFill/>
                    </a:lnB>
                  </a:tcPr>
                </a:tc>
                <a:tc>
                  <a:txBody>
                    <a:bodyPr/>
                    <a:lstStyle/>
                    <a:p>
                      <a:pPr algn="l" fontAlgn="b"/>
                      <a:endParaRPr lang="en-US" sz="14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r>
                        <a:rPr lang="en-US" sz="1400" b="0" i="0" u="none" strike="noStrike" dirty="0">
                          <a:solidFill>
                            <a:srgbClr val="000000"/>
                          </a:solidFill>
                          <a:effectLst/>
                          <a:latin typeface="Calibri" panose="020F0502020204030204" pitchFamily="34" charset="0"/>
                        </a:rPr>
                        <a:t>$909 </a:t>
                      </a:r>
                    </a:p>
                  </a:txBody>
                  <a:tcPr marL="9525" marR="9525" marT="9525" marB="0" anchor="b">
                    <a:lnL>
                      <a:noFill/>
                    </a:lnL>
                    <a:lnR>
                      <a:noFill/>
                    </a:lnR>
                    <a:lnT>
                      <a:noFill/>
                    </a:lnT>
                    <a:lnB>
                      <a:noFill/>
                    </a:lnB>
                  </a:tcPr>
                </a:tc>
              </a:tr>
            </a:tbl>
          </a:graphicData>
        </a:graphic>
      </p:graphicFrame>
    </p:spTree>
    <p:extLst>
      <p:ext uri="{BB962C8B-B14F-4D97-AF65-F5344CB8AC3E}">
        <p14:creationId xmlns:p14="http://schemas.microsoft.com/office/powerpoint/2010/main" val="292583262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dirty="0" smtClean="0"/>
              <a:t>Atlanta </a:t>
            </a:r>
            <a:r>
              <a:rPr lang="en-US" dirty="0" smtClean="0"/>
              <a:t>Jan 2016 </a:t>
            </a:r>
            <a:r>
              <a:rPr lang="en-US" dirty="0" smtClean="0"/>
              <a:t>Budget estimate</a:t>
            </a:r>
            <a:endParaRPr lang="en-US" dirty="0"/>
          </a:p>
        </p:txBody>
      </p:sp>
      <p:sp>
        <p:nvSpPr>
          <p:cNvPr id="4" name="Date Placeholder 3"/>
          <p:cNvSpPr>
            <a:spLocks noGrp="1"/>
          </p:cNvSpPr>
          <p:nvPr>
            <p:ph type="dt" idx="10"/>
          </p:nvPr>
        </p:nvSpPr>
        <p:spPr/>
        <p:txBody>
          <a:bodyPr/>
          <a:lstStyle/>
          <a:p>
            <a:r>
              <a:rPr lang="en-US" smtClean="0"/>
              <a:t>January 2016</a:t>
            </a:r>
            <a:endParaRPr lang="en-GB" dirty="0"/>
          </a:p>
        </p:txBody>
      </p:sp>
      <p:sp>
        <p:nvSpPr>
          <p:cNvPr id="5" name="Footer Placeholder 4"/>
          <p:cNvSpPr>
            <a:spLocks noGrp="1"/>
          </p:cNvSpPr>
          <p:nvPr>
            <p:ph type="ftr" idx="11"/>
          </p:nvPr>
        </p:nvSpPr>
        <p:spPr>
          <a:xfrm>
            <a:off x="6553200" y="6475413"/>
            <a:ext cx="1989138" cy="233349"/>
          </a:xfrm>
        </p:spPr>
        <p:txBody>
          <a:bodyPr/>
          <a:lstStyle/>
          <a:p>
            <a:r>
              <a:rPr lang="en-GB" smtClean="0"/>
              <a:t>Jon Rosdahl, Qualcomm </a:t>
            </a:r>
            <a:endParaRPr lang="en-GB" dirty="0"/>
          </a:p>
        </p:txBody>
      </p:sp>
      <p:sp>
        <p:nvSpPr>
          <p:cNvPr id="6" name="Slide Number Placeholder 5"/>
          <p:cNvSpPr>
            <a:spLocks noGrp="1"/>
          </p:cNvSpPr>
          <p:nvPr>
            <p:ph type="sldNum" idx="12"/>
          </p:nvPr>
        </p:nvSpPr>
        <p:spPr/>
        <p:txBody>
          <a:bodyPr/>
          <a:lstStyle/>
          <a:p>
            <a:r>
              <a:rPr lang="en-GB" smtClean="0"/>
              <a:t>Slide </a:t>
            </a:r>
            <a:fld id="{E6969283-78ED-4F71-B854-48055E18A2DC}" type="slidenum">
              <a:rPr lang="en-GB" smtClean="0"/>
              <a:pPr/>
              <a:t>7</a:t>
            </a:fld>
            <a:endParaRPr lang="en-GB"/>
          </a:p>
        </p:txBody>
      </p:sp>
      <p:graphicFrame>
        <p:nvGraphicFramePr>
          <p:cNvPr id="16" name="Content Placeholder 15"/>
          <p:cNvGraphicFramePr>
            <a:graphicFrameLocks noGrp="1"/>
          </p:cNvGraphicFramePr>
          <p:nvPr>
            <p:ph idx="1"/>
            <p:extLst>
              <p:ext uri="{D42A27DB-BD31-4B8C-83A1-F6EECF244321}">
                <p14:modId xmlns:p14="http://schemas.microsoft.com/office/powerpoint/2010/main" val="705372632"/>
              </p:ext>
            </p:extLst>
          </p:nvPr>
        </p:nvGraphicFramePr>
        <p:xfrm>
          <a:off x="696912" y="1234439"/>
          <a:ext cx="3246438" cy="5125213"/>
        </p:xfrm>
        <a:graphic>
          <a:graphicData uri="http://schemas.openxmlformats.org/drawingml/2006/table">
            <a:tbl>
              <a:tblPr>
                <a:tableStyleId>{5C22544A-7EE6-4342-B048-85BDC9FD1C3A}</a:tableStyleId>
              </a:tblPr>
              <a:tblGrid>
                <a:gridCol w="2198688"/>
                <a:gridCol w="1047750"/>
              </a:tblGrid>
              <a:tr h="289561">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l" fontAlgn="b"/>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March </a:t>
                      </a:r>
                      <a:r>
                        <a:rPr lang="en-US" sz="1400" u="none" strike="noStrike" dirty="0">
                          <a:effectLst/>
                          <a:latin typeface="Tahoma" panose="020B0604030504040204" pitchFamily="34" charset="0"/>
                          <a:ea typeface="Tahoma" panose="020B0604030504040204" pitchFamily="34" charset="0"/>
                          <a:cs typeface="Tahoma" panose="020B0604030504040204" pitchFamily="34" charset="0"/>
                        </a:rPr>
                        <a:t>Draft</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Income</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l" fontAlgn="b"/>
                      <a:r>
                        <a:rPr lang="en-US" sz="1400" u="none" strike="noStrike" dirty="0">
                          <a:effectLst/>
                          <a:latin typeface="Tahoma" panose="020B0604030504040204" pitchFamily="34" charset="0"/>
                          <a:ea typeface="Tahoma" panose="020B0604030504040204" pitchFamily="34" charset="0"/>
                          <a:cs typeface="Tahoma" panose="020B0604030504040204" pitchFamily="34" charset="0"/>
                        </a:rPr>
                        <a:t>Budget</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2.11 - Registrations</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$310,600</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2.12 - Hotel Commissions</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dirty="0">
                          <a:effectLst/>
                          <a:latin typeface="Tahoma" panose="020B0604030504040204" pitchFamily="34" charset="0"/>
                          <a:ea typeface="Tahoma" panose="020B0604030504040204" pitchFamily="34" charset="0"/>
                          <a:cs typeface="Tahoma" panose="020B0604030504040204" pitchFamily="34" charset="0"/>
                        </a:rPr>
                        <a:t>$</a:t>
                      </a:r>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55,840 </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Total - Income</a:t>
                      </a:r>
                      <a:endParaRPr lang="en-US" sz="1400" b="1"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$366,440</a:t>
                      </a:r>
                      <a:endParaRPr lang="en-US" sz="1400" b="1"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Expense</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4.10 Setaside/Expense</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dirty="0">
                          <a:effectLst/>
                          <a:latin typeface="Tahoma" panose="020B0604030504040204" pitchFamily="34" charset="0"/>
                          <a:ea typeface="Tahoma" panose="020B0604030504040204" pitchFamily="34" charset="0"/>
                          <a:cs typeface="Tahoma" panose="020B0604030504040204" pitchFamily="34" charset="0"/>
                        </a:rPr>
                        <a:t>$</a:t>
                      </a:r>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69,800</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4.113 - Venue</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dirty="0">
                          <a:effectLst/>
                          <a:latin typeface="Tahoma" panose="020B0604030504040204" pitchFamily="34" charset="0"/>
                          <a:ea typeface="Tahoma" panose="020B0604030504040204" pitchFamily="34" charset="0"/>
                          <a:cs typeface="Tahoma" panose="020B0604030504040204" pitchFamily="34" charset="0"/>
                        </a:rPr>
                        <a:t>$29,700 </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4.12 - Financial Fees</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dirty="0">
                          <a:effectLst/>
                          <a:latin typeface="Tahoma" panose="020B0604030504040204" pitchFamily="34" charset="0"/>
                          <a:ea typeface="Tahoma" panose="020B0604030504040204" pitchFamily="34" charset="0"/>
                          <a:cs typeface="Tahoma" panose="020B0604030504040204" pitchFamily="34" charset="0"/>
                        </a:rPr>
                        <a:t>$25,601 </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4.13 – Meeting Planner</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$77,207 </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4.14 - Food &amp; Beverage</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dirty="0">
                          <a:effectLst/>
                          <a:latin typeface="Tahoma" panose="020B0604030504040204" pitchFamily="34" charset="0"/>
                          <a:ea typeface="Tahoma" panose="020B0604030504040204" pitchFamily="34" charset="0"/>
                          <a:cs typeface="Tahoma" panose="020B0604030504040204" pitchFamily="34" charset="0"/>
                        </a:rPr>
                        <a:t>$81,374 </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4.15 - Network Services</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dirty="0">
                          <a:effectLst/>
                          <a:latin typeface="Tahoma" panose="020B0604030504040204" pitchFamily="34" charset="0"/>
                          <a:ea typeface="Tahoma" panose="020B0604030504040204" pitchFamily="34" charset="0"/>
                          <a:cs typeface="Tahoma" panose="020B0604030504040204" pitchFamily="34" charset="0"/>
                        </a:rPr>
                        <a:t>$</a:t>
                      </a:r>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67,700 </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4.16 - Social</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$0 </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4.17 - Shipping</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dirty="0">
                          <a:effectLst/>
                          <a:latin typeface="Tahoma" panose="020B0604030504040204" pitchFamily="34" charset="0"/>
                          <a:ea typeface="Tahoma" panose="020B0604030504040204" pitchFamily="34" charset="0"/>
                          <a:cs typeface="Tahoma" panose="020B0604030504040204" pitchFamily="34" charset="0"/>
                        </a:rPr>
                        <a:t>$</a:t>
                      </a:r>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6,511 </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4.18 - Misc Expense</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dirty="0">
                          <a:effectLst/>
                          <a:latin typeface="Tahoma" panose="020B0604030504040204" pitchFamily="34" charset="0"/>
                          <a:ea typeface="Tahoma" panose="020B0604030504040204" pitchFamily="34" charset="0"/>
                          <a:cs typeface="Tahoma" panose="020B0604030504040204" pitchFamily="34" charset="0"/>
                        </a:rPr>
                        <a:t>$</a:t>
                      </a:r>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11,019</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Total - Expense</a:t>
                      </a:r>
                      <a:endParaRPr lang="en-US" sz="1400" b="1"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$373,911 </a:t>
                      </a:r>
                      <a:endParaRPr lang="en-US" sz="1400" b="1"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r>
                        <a:rPr lang="en-US" sz="1400" u="none" strike="noStrike" dirty="0">
                          <a:effectLst/>
                          <a:latin typeface="Tahoma" panose="020B0604030504040204" pitchFamily="34" charset="0"/>
                          <a:ea typeface="Tahoma" panose="020B0604030504040204" pitchFamily="34" charset="0"/>
                          <a:cs typeface="Tahoma" panose="020B0604030504040204" pitchFamily="34" charset="0"/>
                        </a:rPr>
                        <a:t>Net Ordinary Income</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dirty="0">
                          <a:effectLst/>
                          <a:latin typeface="Tahoma" panose="020B0604030504040204" pitchFamily="34" charset="0"/>
                          <a:ea typeface="Tahoma" panose="020B0604030504040204" pitchFamily="34" charset="0"/>
                          <a:cs typeface="Tahoma" panose="020B0604030504040204" pitchFamily="34" charset="0"/>
                        </a:rPr>
                        <a:t>($33,625)</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Total Attendees</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l" fontAlgn="b"/>
                      <a:r>
                        <a:rPr lang="en-US" sz="1400" u="none" strike="noStrike" dirty="0">
                          <a:effectLst/>
                          <a:latin typeface="Tahoma" panose="020B0604030504040204" pitchFamily="34" charset="0"/>
                          <a:ea typeface="Tahoma" panose="020B0604030504040204" pitchFamily="34" charset="0"/>
                          <a:cs typeface="Tahoma" panose="020B0604030504040204" pitchFamily="34" charset="0"/>
                        </a:rPr>
                        <a:t>650</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Cost per attendee</a:t>
                      </a:r>
                      <a:endParaRPr lang="en-US" sz="1400" b="1"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dirty="0">
                          <a:effectLst/>
                          <a:latin typeface="Tahoma" panose="020B0604030504040204" pitchFamily="34" charset="0"/>
                          <a:ea typeface="Tahoma" panose="020B0604030504040204" pitchFamily="34" charset="0"/>
                          <a:cs typeface="Tahoma" panose="020B0604030504040204" pitchFamily="34" charset="0"/>
                        </a:rPr>
                        <a:t>$577</a:t>
                      </a:r>
                      <a:endParaRPr lang="en-US" sz="1400" b="1"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bl>
          </a:graphicData>
        </a:graphic>
      </p:graphicFrame>
      <p:graphicFrame>
        <p:nvGraphicFramePr>
          <p:cNvPr id="7" name="Content Placeholder 15"/>
          <p:cNvGraphicFramePr>
            <a:graphicFrameLocks/>
          </p:cNvGraphicFramePr>
          <p:nvPr>
            <p:extLst>
              <p:ext uri="{D42A27DB-BD31-4B8C-83A1-F6EECF244321}">
                <p14:modId xmlns:p14="http://schemas.microsoft.com/office/powerpoint/2010/main" val="2903079610"/>
              </p:ext>
            </p:extLst>
          </p:nvPr>
        </p:nvGraphicFramePr>
        <p:xfrm>
          <a:off x="4074228" y="1219201"/>
          <a:ext cx="1070155" cy="5125213"/>
        </p:xfrm>
        <a:graphic>
          <a:graphicData uri="http://schemas.openxmlformats.org/drawingml/2006/table">
            <a:tbl>
              <a:tblPr>
                <a:tableStyleId>{5C22544A-7EE6-4342-B048-85BDC9FD1C3A}</a:tableStyleId>
              </a:tblPr>
              <a:tblGrid>
                <a:gridCol w="155755"/>
                <a:gridCol w="914400"/>
              </a:tblGrid>
              <a:tr h="289561">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ctr" fontAlgn="b"/>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Jan update</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ctr" fontAlgn="b"/>
                      <a:r>
                        <a:rPr lang="en-US" sz="1400" u="none" strike="noStrike" dirty="0">
                          <a:effectLst/>
                          <a:latin typeface="Tahoma" panose="020B0604030504040204" pitchFamily="34" charset="0"/>
                          <a:ea typeface="Tahoma" panose="020B0604030504040204" pitchFamily="34" charset="0"/>
                          <a:cs typeface="Tahoma" panose="020B0604030504040204" pitchFamily="34" charset="0"/>
                        </a:rPr>
                        <a:t>Budget</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$311,350</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$57,750 </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endParaRPr lang="en-US" sz="1400" b="1"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$369,100</a:t>
                      </a:r>
                      <a:endParaRPr lang="en-US" sz="1400" b="1"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$71,400</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$21,300 </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dirty="0">
                          <a:effectLst/>
                          <a:latin typeface="Tahoma" panose="020B0604030504040204" pitchFamily="34" charset="0"/>
                          <a:ea typeface="Tahoma" panose="020B0604030504040204" pitchFamily="34" charset="0"/>
                          <a:cs typeface="Tahoma" panose="020B0604030504040204" pitchFamily="34" charset="0"/>
                        </a:rPr>
                        <a:t>$</a:t>
                      </a:r>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20,000</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dirty="0">
                          <a:effectLst/>
                          <a:latin typeface="Tahoma" panose="020B0604030504040204" pitchFamily="34" charset="0"/>
                          <a:ea typeface="Tahoma" panose="020B0604030504040204" pitchFamily="34" charset="0"/>
                          <a:cs typeface="Tahoma" panose="020B0604030504040204" pitchFamily="34" charset="0"/>
                        </a:rPr>
                        <a:t>$</a:t>
                      </a:r>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82,800</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$98,000</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$78,000 </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$0</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$7,000 </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$1,500</a:t>
                      </a:r>
                    </a:p>
                  </a:txBody>
                  <a:tcPr marL="9525" marR="9525" marT="9525" marB="0" anchor="b"/>
                </a:tc>
              </a:tr>
              <a:tr h="254508">
                <a:tc>
                  <a:txBody>
                    <a:bodyPr/>
                    <a:lstStyle/>
                    <a:p>
                      <a:pPr algn="l" fontAlgn="b"/>
                      <a:endParaRPr lang="en-US" sz="1400" b="1"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dirty="0">
                          <a:effectLst/>
                          <a:latin typeface="Tahoma" panose="020B0604030504040204" pitchFamily="34" charset="0"/>
                          <a:ea typeface="Tahoma" panose="020B0604030504040204" pitchFamily="34" charset="0"/>
                          <a:cs typeface="Tahoma" panose="020B0604030504040204" pitchFamily="34" charset="0"/>
                        </a:rPr>
                        <a:t>$</a:t>
                      </a:r>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380,000 </a:t>
                      </a:r>
                      <a:endParaRPr lang="en-US" sz="1400" b="1"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($10,900)</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l" fontAlgn="b"/>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697</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endParaRPr lang="en-US" sz="1400" b="1"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$545</a:t>
                      </a:r>
                      <a:endParaRPr lang="en-US" sz="1400" b="1"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bl>
          </a:graphicData>
        </a:graphic>
      </p:graphicFrame>
    </p:spTree>
    <p:extLst>
      <p:ext uri="{BB962C8B-B14F-4D97-AF65-F5344CB8AC3E}">
        <p14:creationId xmlns:p14="http://schemas.microsoft.com/office/powerpoint/2010/main" val="180929427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3"/>
          <p:cNvSpPr>
            <a:spLocks noGrp="1" noChangeArrowheads="1"/>
          </p:cNvSpPr>
          <p:nvPr>
            <p:ph type="dt" sz="quarter" idx="10"/>
          </p:nvPr>
        </p:nvSpPr>
        <p:spPr>
          <a:noFill/>
        </p:spPr>
        <p:txBody>
          <a:bodyPr/>
          <a:lstStyle/>
          <a:p>
            <a:r>
              <a:rPr lang="en-US" smtClean="0">
                <a:latin typeface="Times New Roman" pitchFamily="18" charset="0"/>
                <a:ea typeface="Arial Unicode MS" pitchFamily="34" charset="-128"/>
                <a:cs typeface="Arial Unicode MS" pitchFamily="34" charset="-128"/>
              </a:rPr>
              <a:t>January 2016</a:t>
            </a:r>
            <a:endParaRPr lang="en-GB" dirty="0" smtClean="0">
              <a:latin typeface="Times New Roman" pitchFamily="18" charset="0"/>
              <a:ea typeface="Arial Unicode MS" pitchFamily="34" charset="-128"/>
              <a:cs typeface="Arial Unicode MS" pitchFamily="34" charset="-128"/>
            </a:endParaRPr>
          </a:p>
        </p:txBody>
      </p:sp>
      <p:sp>
        <p:nvSpPr>
          <p:cNvPr id="8196" name="Rectangle 5"/>
          <p:cNvSpPr>
            <a:spLocks noGrp="1" noChangeArrowheads="1"/>
          </p:cNvSpPr>
          <p:nvPr>
            <p:ph type="sldNum" sz="quarter" idx="12"/>
          </p:nvPr>
        </p:nvSpPr>
        <p:spPr>
          <a:noFill/>
        </p:spPr>
        <p:txBody>
          <a:bodyPr/>
          <a:lstStyle/>
          <a:p>
            <a:pPr>
              <a:buFont typeface="Times New Roman" pitchFamily="18" charset="0"/>
              <a:buNone/>
            </a:pPr>
            <a:r>
              <a:rPr lang="en-GB" smtClean="0">
                <a:latin typeface="Times New Roman" pitchFamily="18" charset="0"/>
                <a:ea typeface="Arial Unicode MS" pitchFamily="34" charset="-128"/>
                <a:cs typeface="Arial Unicode MS" pitchFamily="34" charset="-128"/>
              </a:rPr>
              <a:t>Slide </a:t>
            </a:r>
            <a:fld id="{3838B4BB-A4D0-4480-9F10-787314E25A66}" type="slidenum">
              <a:rPr lang="en-GB" smtClean="0">
                <a:latin typeface="Times New Roman" pitchFamily="18" charset="0"/>
                <a:ea typeface="Arial Unicode MS" pitchFamily="34" charset="-128"/>
                <a:cs typeface="Arial Unicode MS" pitchFamily="34" charset="-128"/>
              </a:rPr>
              <a:pPr>
                <a:buFont typeface="Times New Roman" pitchFamily="18" charset="0"/>
                <a:buNone/>
              </a:pPr>
              <a:t>8</a:t>
            </a:fld>
            <a:endParaRPr lang="en-GB" smtClean="0">
              <a:latin typeface="Times New Roman" pitchFamily="18" charset="0"/>
              <a:ea typeface="Arial Unicode MS" pitchFamily="34" charset="-128"/>
              <a:cs typeface="Arial Unicode MS" pitchFamily="34" charset="-128"/>
            </a:endParaRPr>
          </a:p>
        </p:txBody>
      </p:sp>
      <p:sp>
        <p:nvSpPr>
          <p:cNvPr id="8197"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spAutoFit/>
          </a:bodyPr>
          <a:lstStyle/>
          <a:p>
            <a:pPr algn="ctr" defTabSz="914400" eaLnBrk="0" hangingPunct="0"/>
            <a:r>
              <a:rPr lang="en-US" sz="1200">
                <a:solidFill>
                  <a:schemeClr val="tx1"/>
                </a:solidFill>
                <a:ea typeface="MS PGothic" pitchFamily="34" charset="-128"/>
              </a:rPr>
              <a:t>Slide </a:t>
            </a:r>
            <a:fld id="{B88F9BB2-5D92-4163-B1C0-486E6FDCA691}" type="slidenum">
              <a:rPr lang="en-US" sz="1200">
                <a:solidFill>
                  <a:schemeClr val="tx1"/>
                </a:solidFill>
                <a:ea typeface="MS PGothic" pitchFamily="34" charset="-128"/>
              </a:rPr>
              <a:pPr algn="ctr" defTabSz="914400" eaLnBrk="0" hangingPunct="0"/>
              <a:t>8</a:t>
            </a:fld>
            <a:endParaRPr lang="en-US" sz="1200">
              <a:solidFill>
                <a:schemeClr val="tx1"/>
              </a:solidFill>
              <a:ea typeface="MS PGothic" pitchFamily="34" charset="-128"/>
            </a:endParaRPr>
          </a:p>
        </p:txBody>
      </p:sp>
      <p:sp>
        <p:nvSpPr>
          <p:cNvPr id="8198" name="Rectangle 2"/>
          <p:cNvSpPr>
            <a:spLocks noGrp="1" noChangeArrowheads="1"/>
          </p:cNvSpPr>
          <p:nvPr>
            <p:ph type="title" idx="4294967295"/>
          </p:nvPr>
        </p:nvSpPr>
        <p:spPr>
          <a:xfrm>
            <a:off x="685800" y="533400"/>
            <a:ext cx="7772400" cy="533400"/>
          </a:xfrm>
        </p:spPr>
        <p:txBody>
          <a:bodyPr lIns="92075" tIns="46038" rIns="92075" bIns="46038"/>
          <a:lstStyle/>
          <a:p>
            <a:pPr eaLnBrk="1" hangingPunct="1"/>
            <a:r>
              <a:rPr lang="en-US" smtClean="0"/>
              <a:t>Historical Attendance</a:t>
            </a:r>
          </a:p>
        </p:txBody>
      </p:sp>
      <p:sp>
        <p:nvSpPr>
          <p:cNvPr id="8199" name="Rectangle 3"/>
          <p:cNvSpPr>
            <a:spLocks noGrp="1" noChangeArrowheads="1"/>
          </p:cNvSpPr>
          <p:nvPr>
            <p:ph type="body" sz="half" idx="4294967295"/>
          </p:nvPr>
        </p:nvSpPr>
        <p:spPr>
          <a:xfrm>
            <a:off x="152400" y="1143000"/>
            <a:ext cx="3352800" cy="5334000"/>
          </a:xfrm>
        </p:spPr>
        <p:txBody>
          <a:bodyPr wrap="square" lIns="92075" tIns="46038" rIns="92075" bIns="46038">
            <a:spAutoFit/>
          </a:bodyPr>
          <a:lstStyle/>
          <a:p>
            <a:pPr marL="227013" indent="-227013" defTabSz="914400" eaLnBrk="1" hangingPunct="1">
              <a:lnSpc>
                <a:spcPct val="90000"/>
              </a:lnSpc>
              <a:tabLst>
                <a:tab pos="7372350" algn="r"/>
              </a:tabLst>
            </a:pPr>
            <a:r>
              <a:rPr lang="en-US" sz="1200" dirty="0" smtClean="0"/>
              <a:t>2003</a:t>
            </a:r>
          </a:p>
          <a:p>
            <a:pPr marL="454025" lvl="1" indent="-112713" defTabSz="914400" eaLnBrk="1" hangingPunct="1">
              <a:lnSpc>
                <a:spcPct val="90000"/>
              </a:lnSpc>
              <a:tabLst>
                <a:tab pos="7372350" algn="r"/>
              </a:tabLst>
            </a:pPr>
            <a:r>
              <a:rPr lang="en-US" sz="1200" dirty="0" smtClean="0"/>
              <a:t> 420 - Ft. Lauderdale ($47,287 - $42,118)</a:t>
            </a:r>
          </a:p>
          <a:p>
            <a:pPr marL="454025" lvl="1" indent="-112713" defTabSz="914400" eaLnBrk="1" hangingPunct="1">
              <a:lnSpc>
                <a:spcPct val="90000"/>
              </a:lnSpc>
              <a:tabLst>
                <a:tab pos="7372350" algn="r"/>
              </a:tabLst>
            </a:pPr>
            <a:r>
              <a:rPr lang="en-US" sz="1200" dirty="0" smtClean="0"/>
              <a:t> 561 - DFW ($72,916 - $78,354)</a:t>
            </a:r>
          </a:p>
          <a:p>
            <a:pPr marL="454025" lvl="1" indent="-112713" defTabSz="914400" eaLnBrk="1" hangingPunct="1">
              <a:lnSpc>
                <a:spcPct val="90000"/>
              </a:lnSpc>
              <a:tabLst>
                <a:tab pos="7372350" algn="r"/>
              </a:tabLst>
            </a:pPr>
            <a:r>
              <a:rPr lang="en-US" sz="1200" dirty="0" smtClean="0"/>
              <a:t> 491 - Singapore ($22,077 - </a:t>
            </a:r>
            <a:r>
              <a:rPr lang="en-US" sz="1200" dirty="0" smtClean="0">
                <a:solidFill>
                  <a:srgbClr val="FF0000"/>
                </a:solidFill>
              </a:rPr>
              <a:t>$32,319</a:t>
            </a:r>
            <a:r>
              <a:rPr lang="en-US" sz="1200" dirty="0" smtClean="0"/>
              <a:t>)</a:t>
            </a:r>
          </a:p>
          <a:p>
            <a:pPr marL="227013" indent="-227013" defTabSz="914400" eaLnBrk="1" hangingPunct="1">
              <a:lnSpc>
                <a:spcPct val="90000"/>
              </a:lnSpc>
              <a:tabLst>
                <a:tab pos="7372350" algn="r"/>
              </a:tabLst>
            </a:pPr>
            <a:r>
              <a:rPr lang="en-US" sz="1200" dirty="0" smtClean="0"/>
              <a:t>2004</a:t>
            </a:r>
          </a:p>
          <a:p>
            <a:pPr marL="454025" lvl="1" indent="-112713" defTabSz="914400" eaLnBrk="1" hangingPunct="1">
              <a:lnSpc>
                <a:spcPct val="90000"/>
              </a:lnSpc>
              <a:tabLst>
                <a:tab pos="7372350" algn="r"/>
              </a:tabLst>
            </a:pPr>
            <a:r>
              <a:rPr lang="en-US" sz="1200" dirty="0" smtClean="0"/>
              <a:t> 650 - Garden Grove ( $13, 250 - $82,735)</a:t>
            </a:r>
          </a:p>
          <a:p>
            <a:pPr marL="454025" lvl="1" indent="-112713" defTabSz="914400" eaLnBrk="1" hangingPunct="1">
              <a:lnSpc>
                <a:spcPct val="90000"/>
              </a:lnSpc>
              <a:tabLst>
                <a:tab pos="7372350" algn="r"/>
              </a:tabLst>
            </a:pPr>
            <a:r>
              <a:rPr lang="en-US" sz="1200" dirty="0" smtClean="0"/>
              <a:t> 714 - Berlin (</a:t>
            </a:r>
            <a:r>
              <a:rPr lang="en-US" sz="1200" dirty="0" smtClean="0">
                <a:solidFill>
                  <a:srgbClr val="FF0000"/>
                </a:solidFill>
              </a:rPr>
              <a:t>$25, 914</a:t>
            </a:r>
            <a:r>
              <a:rPr lang="en-US" sz="1200" dirty="0" smtClean="0"/>
              <a:t> - $41,257)</a:t>
            </a:r>
          </a:p>
          <a:p>
            <a:pPr marL="227013" indent="-227013" defTabSz="914400" eaLnBrk="1" hangingPunct="1">
              <a:lnSpc>
                <a:spcPct val="90000"/>
              </a:lnSpc>
              <a:tabLst>
                <a:tab pos="7372350" algn="r"/>
              </a:tabLst>
            </a:pPr>
            <a:r>
              <a:rPr lang="en-US" sz="1200" dirty="0" smtClean="0"/>
              <a:t>2005</a:t>
            </a:r>
          </a:p>
          <a:p>
            <a:pPr marL="454025" lvl="1" indent="-112713" defTabSz="914400" eaLnBrk="1" hangingPunct="1">
              <a:lnSpc>
                <a:spcPct val="90000"/>
              </a:lnSpc>
              <a:tabLst>
                <a:tab pos="7372350" algn="r"/>
              </a:tabLst>
            </a:pPr>
            <a:r>
              <a:rPr lang="en-US" sz="1200" dirty="0" smtClean="0"/>
              <a:t> 802 - Monterey ($11,858 - $63,183)</a:t>
            </a:r>
          </a:p>
          <a:p>
            <a:pPr marL="454025" lvl="1" indent="-112713" defTabSz="914400" eaLnBrk="1" hangingPunct="1">
              <a:lnSpc>
                <a:spcPct val="90000"/>
              </a:lnSpc>
              <a:tabLst>
                <a:tab pos="7372350" algn="r"/>
              </a:tabLst>
            </a:pPr>
            <a:r>
              <a:rPr lang="en-US" sz="1200" dirty="0" smtClean="0"/>
              <a:t> 523 - Cairns (Australia) (</a:t>
            </a:r>
            <a:r>
              <a:rPr lang="en-US" sz="1200" dirty="0" smtClean="0">
                <a:solidFill>
                  <a:srgbClr val="FF0000"/>
                </a:solidFill>
              </a:rPr>
              <a:t>$60,750 - $51,375</a:t>
            </a:r>
            <a:r>
              <a:rPr lang="en-US" sz="1200" dirty="0" smtClean="0"/>
              <a:t>)</a:t>
            </a:r>
          </a:p>
          <a:p>
            <a:pPr marL="454025" lvl="1" indent="-112713" defTabSz="914400" eaLnBrk="1" hangingPunct="1">
              <a:lnSpc>
                <a:spcPct val="90000"/>
              </a:lnSpc>
              <a:tabLst>
                <a:tab pos="7372350" algn="r"/>
              </a:tabLst>
            </a:pPr>
            <a:r>
              <a:rPr lang="en-US" sz="1200" dirty="0" smtClean="0"/>
              <a:t> 759 - Garden Grove ($87,772 - $94,114)</a:t>
            </a:r>
          </a:p>
          <a:p>
            <a:pPr marL="227013" indent="-227013" defTabSz="914400" eaLnBrk="1" hangingPunct="1">
              <a:lnSpc>
                <a:spcPct val="90000"/>
              </a:lnSpc>
              <a:tabLst>
                <a:tab pos="7372350" algn="r"/>
              </a:tabLst>
            </a:pPr>
            <a:r>
              <a:rPr lang="en-US" sz="1200" dirty="0" smtClean="0"/>
              <a:t>2006</a:t>
            </a:r>
          </a:p>
          <a:p>
            <a:pPr marL="454025" lvl="1" indent="-112713" defTabSz="914400" eaLnBrk="1" hangingPunct="1">
              <a:lnSpc>
                <a:spcPct val="90000"/>
              </a:lnSpc>
              <a:tabLst>
                <a:tab pos="7372350" algn="r"/>
              </a:tabLst>
            </a:pPr>
            <a:r>
              <a:rPr lang="en-US" sz="1200" dirty="0" smtClean="0"/>
              <a:t> 740 - Hawaii ($32,272)</a:t>
            </a:r>
          </a:p>
          <a:p>
            <a:pPr marL="454025" lvl="1" indent="-112713" defTabSz="914400" eaLnBrk="1" hangingPunct="1">
              <a:lnSpc>
                <a:spcPct val="90000"/>
              </a:lnSpc>
              <a:tabLst>
                <a:tab pos="7372350" algn="r"/>
              </a:tabLst>
            </a:pPr>
            <a:r>
              <a:rPr lang="en-US" sz="1200" dirty="0" smtClean="0"/>
              <a:t> 564 - Jacksonville ($55,163)</a:t>
            </a:r>
          </a:p>
          <a:p>
            <a:pPr marL="454025" lvl="1" indent="-112713" defTabSz="914400" eaLnBrk="1" hangingPunct="1">
              <a:lnSpc>
                <a:spcPct val="90000"/>
              </a:lnSpc>
              <a:tabLst>
                <a:tab pos="7372350" algn="r"/>
              </a:tabLst>
            </a:pPr>
            <a:r>
              <a:rPr lang="en-US" sz="1200" dirty="0" smtClean="0"/>
              <a:t> 350 - Melbourne (</a:t>
            </a:r>
            <a:r>
              <a:rPr lang="en-US" sz="1200" dirty="0" smtClean="0">
                <a:solidFill>
                  <a:srgbClr val="FF0000"/>
                </a:solidFill>
              </a:rPr>
              <a:t>$38,855 - $23,184</a:t>
            </a:r>
            <a:r>
              <a:rPr lang="en-US" sz="1200" dirty="0" smtClean="0"/>
              <a:t>)</a:t>
            </a:r>
          </a:p>
          <a:p>
            <a:pPr marL="227013" indent="-227013" defTabSz="914400" eaLnBrk="1" hangingPunct="1">
              <a:lnSpc>
                <a:spcPct val="90000"/>
              </a:lnSpc>
              <a:tabLst>
                <a:tab pos="7372350" algn="r"/>
              </a:tabLst>
            </a:pPr>
            <a:r>
              <a:rPr lang="en-US" sz="1200" dirty="0" smtClean="0"/>
              <a:t>2007</a:t>
            </a:r>
          </a:p>
          <a:p>
            <a:pPr marL="454025" lvl="1" indent="-112713" defTabSz="914400" eaLnBrk="1" hangingPunct="1">
              <a:lnSpc>
                <a:spcPct val="90000"/>
              </a:lnSpc>
              <a:tabLst>
                <a:tab pos="7372350" algn="r"/>
              </a:tabLst>
            </a:pPr>
            <a:r>
              <a:rPr lang="en-US" sz="1200" dirty="0" smtClean="0"/>
              <a:t> 478 - Montreal (</a:t>
            </a:r>
            <a:r>
              <a:rPr lang="en-US" sz="1200" dirty="0" smtClean="0">
                <a:solidFill>
                  <a:srgbClr val="FF0000"/>
                </a:solidFill>
              </a:rPr>
              <a:t>$750 </a:t>
            </a:r>
            <a:r>
              <a:rPr lang="en-US" sz="1200" dirty="0" smtClean="0"/>
              <a:t>- $17,425)</a:t>
            </a:r>
          </a:p>
          <a:p>
            <a:pPr marL="454025" lvl="1" indent="-112713" defTabSz="914400" eaLnBrk="1" hangingPunct="1">
              <a:lnSpc>
                <a:spcPct val="90000"/>
              </a:lnSpc>
              <a:tabLst>
                <a:tab pos="7372350" algn="r"/>
              </a:tabLst>
            </a:pPr>
            <a:r>
              <a:rPr lang="en-US" sz="1200" dirty="0" smtClean="0"/>
              <a:t> 439 - Hawaii (</a:t>
            </a:r>
            <a:r>
              <a:rPr lang="en-US" sz="1200" dirty="0" smtClean="0">
                <a:solidFill>
                  <a:srgbClr val="FF0000"/>
                </a:solidFill>
              </a:rPr>
              <a:t>$28,200</a:t>
            </a:r>
            <a:r>
              <a:rPr lang="en-US" sz="1200" dirty="0" smtClean="0"/>
              <a:t> - $17,720)</a:t>
            </a:r>
          </a:p>
          <a:p>
            <a:pPr marL="227013" indent="-227013" defTabSz="914400" eaLnBrk="1" hangingPunct="1">
              <a:lnSpc>
                <a:spcPct val="90000"/>
              </a:lnSpc>
              <a:tabLst>
                <a:tab pos="7372350" algn="r"/>
              </a:tabLst>
            </a:pPr>
            <a:r>
              <a:rPr lang="en-US" sz="1200" dirty="0" smtClean="0"/>
              <a:t>2008</a:t>
            </a:r>
          </a:p>
          <a:p>
            <a:pPr marL="454025" lvl="1" indent="-112713" defTabSz="914400" eaLnBrk="1" hangingPunct="1">
              <a:lnSpc>
                <a:spcPct val="90000"/>
              </a:lnSpc>
              <a:tabLst>
                <a:tab pos="7372350" algn="r"/>
              </a:tabLst>
            </a:pPr>
            <a:r>
              <a:rPr lang="en-US" sz="1200" dirty="0" smtClean="0"/>
              <a:t>361 - Taipei (</a:t>
            </a:r>
            <a:r>
              <a:rPr lang="en-US" sz="1200" dirty="0" smtClean="0">
                <a:solidFill>
                  <a:srgbClr val="FF0000"/>
                </a:solidFill>
              </a:rPr>
              <a:t>$126,352 - $24,636</a:t>
            </a:r>
            <a:r>
              <a:rPr lang="en-US" sz="1200" dirty="0" smtClean="0"/>
              <a:t>)</a:t>
            </a:r>
          </a:p>
          <a:p>
            <a:pPr marL="454025" lvl="1" indent="-112713" defTabSz="914400" eaLnBrk="1" hangingPunct="1">
              <a:lnSpc>
                <a:spcPct val="90000"/>
              </a:lnSpc>
              <a:tabLst>
                <a:tab pos="7372350" algn="r"/>
              </a:tabLst>
            </a:pPr>
            <a:r>
              <a:rPr lang="en-US" sz="1200" dirty="0" smtClean="0"/>
              <a:t>402 - Jacksonville ($1,850 - $39,459)</a:t>
            </a:r>
          </a:p>
          <a:p>
            <a:pPr marL="454025" lvl="1" indent="-112713" defTabSz="914400" eaLnBrk="1" hangingPunct="1">
              <a:lnSpc>
                <a:spcPct val="90000"/>
              </a:lnSpc>
              <a:tabLst>
                <a:tab pos="7372350" algn="r"/>
              </a:tabLst>
            </a:pPr>
            <a:r>
              <a:rPr lang="en-US" sz="1200" dirty="0" smtClean="0"/>
              <a:t>379 – Hawaii (</a:t>
            </a:r>
            <a:r>
              <a:rPr lang="en-US" sz="1200" dirty="0" smtClean="0">
                <a:solidFill>
                  <a:srgbClr val="FF0000"/>
                </a:solidFill>
              </a:rPr>
              <a:t>$13,343 </a:t>
            </a:r>
            <a:r>
              <a:rPr lang="en-US" sz="1200" dirty="0" smtClean="0"/>
              <a:t>-</a:t>
            </a:r>
            <a:r>
              <a:rPr lang="en-US" sz="1200" dirty="0" smtClean="0">
                <a:solidFill>
                  <a:srgbClr val="FF0000"/>
                </a:solidFill>
              </a:rPr>
              <a:t> </a:t>
            </a:r>
            <a:r>
              <a:rPr lang="en-US" sz="1200" dirty="0" smtClean="0"/>
              <a:t>$8,557)</a:t>
            </a:r>
          </a:p>
        </p:txBody>
      </p:sp>
      <p:sp>
        <p:nvSpPr>
          <p:cNvPr id="8200" name="Rectangle 4"/>
          <p:cNvSpPr>
            <a:spLocks noGrp="1" noChangeArrowheads="1"/>
          </p:cNvSpPr>
          <p:nvPr>
            <p:ph type="body" sz="half" idx="4294967295"/>
          </p:nvPr>
        </p:nvSpPr>
        <p:spPr>
          <a:xfrm>
            <a:off x="4495800" y="1066801"/>
            <a:ext cx="3810000" cy="5408612"/>
          </a:xfrm>
        </p:spPr>
        <p:txBody>
          <a:bodyPr lIns="92075" tIns="46038" rIns="92075" bIns="46038"/>
          <a:lstStyle/>
          <a:p>
            <a:pPr marL="182880" indent="-227013" defTabSz="914400" eaLnBrk="1" hangingPunct="1">
              <a:spcBef>
                <a:spcPts val="0"/>
              </a:spcBef>
              <a:tabLst>
                <a:tab pos="7372350" algn="r"/>
              </a:tabLst>
            </a:pPr>
            <a:r>
              <a:rPr lang="en-US" sz="1200" dirty="0" smtClean="0"/>
              <a:t>2009</a:t>
            </a:r>
          </a:p>
          <a:p>
            <a:pPr marL="582930" lvl="2" indent="-174625" defTabSz="914400" eaLnBrk="1" hangingPunct="1">
              <a:spcBef>
                <a:spcPts val="0"/>
              </a:spcBef>
              <a:tabLst>
                <a:tab pos="7372350" algn="r"/>
              </a:tabLst>
            </a:pPr>
            <a:r>
              <a:rPr lang="en-US" sz="1200" dirty="0" smtClean="0"/>
              <a:t>355 – LA ($4,724 - $9,835)</a:t>
            </a:r>
          </a:p>
          <a:p>
            <a:pPr marL="582930" lvl="2" indent="-174625" defTabSz="914400" eaLnBrk="1" hangingPunct="1">
              <a:spcBef>
                <a:spcPts val="0"/>
              </a:spcBef>
              <a:tabLst>
                <a:tab pos="7372350" algn="r"/>
              </a:tabLst>
            </a:pPr>
            <a:r>
              <a:rPr lang="en-US" sz="1200" dirty="0" smtClean="0"/>
              <a:t>344 – Montreal ($8,676 - $29,948)</a:t>
            </a:r>
          </a:p>
          <a:p>
            <a:pPr marL="582930" lvl="2" indent="-174625" defTabSz="914400" eaLnBrk="1" hangingPunct="1">
              <a:spcBef>
                <a:spcPts val="0"/>
              </a:spcBef>
              <a:tabLst>
                <a:tab pos="7372350" algn="r"/>
              </a:tabLst>
            </a:pPr>
            <a:r>
              <a:rPr lang="en-US" sz="1200" dirty="0" smtClean="0"/>
              <a:t>500 – Hawaii ($16,793 - $17,330)</a:t>
            </a:r>
          </a:p>
          <a:p>
            <a:pPr marL="582930" lvl="2" indent="-174625" defTabSz="914400" eaLnBrk="1" hangingPunct="1">
              <a:spcBef>
                <a:spcPts val="0"/>
              </a:spcBef>
              <a:tabLst>
                <a:tab pos="7372350" algn="r"/>
              </a:tabLst>
            </a:pPr>
            <a:endParaRPr lang="en-US" sz="1000" dirty="0" smtClean="0"/>
          </a:p>
          <a:p>
            <a:pPr marL="182880" indent="-227013" defTabSz="914400" eaLnBrk="1" hangingPunct="1">
              <a:spcBef>
                <a:spcPts val="0"/>
              </a:spcBef>
              <a:tabLst>
                <a:tab pos="7372350" algn="r"/>
              </a:tabLst>
            </a:pPr>
            <a:r>
              <a:rPr lang="en-US" sz="1200" dirty="0" smtClean="0"/>
              <a:t>2010</a:t>
            </a:r>
          </a:p>
          <a:p>
            <a:pPr marL="582930" lvl="2" indent="-174625" defTabSz="914400" eaLnBrk="1" hangingPunct="1">
              <a:spcBef>
                <a:spcPts val="0"/>
              </a:spcBef>
              <a:tabLst>
                <a:tab pos="7372350" algn="r"/>
              </a:tabLst>
            </a:pPr>
            <a:r>
              <a:rPr lang="en-US" sz="1200" dirty="0" smtClean="0"/>
              <a:t>428 – LA ($9,000 - $33,841)</a:t>
            </a:r>
          </a:p>
          <a:p>
            <a:pPr marL="582930" lvl="2" indent="-174625" defTabSz="914400" eaLnBrk="1" hangingPunct="1">
              <a:spcBef>
                <a:spcPts val="0"/>
              </a:spcBef>
              <a:tabLst>
                <a:tab pos="7372350" algn="r"/>
              </a:tabLst>
            </a:pPr>
            <a:r>
              <a:rPr lang="en-US" sz="1200" dirty="0" smtClean="0"/>
              <a:t>426 - Beijing ($0)</a:t>
            </a:r>
          </a:p>
          <a:p>
            <a:pPr marL="582930" lvl="2" indent="-174625" defTabSz="914400" eaLnBrk="1" hangingPunct="1">
              <a:spcBef>
                <a:spcPts val="0"/>
              </a:spcBef>
              <a:tabLst>
                <a:tab pos="7372350" algn="r"/>
              </a:tabLst>
            </a:pPr>
            <a:r>
              <a:rPr lang="en-US" sz="1200" dirty="0" smtClean="0"/>
              <a:t>384 – Hawaii ($1,161- $316)</a:t>
            </a:r>
          </a:p>
          <a:p>
            <a:pPr marL="582930" lvl="2" indent="-174625" defTabSz="914400" eaLnBrk="1" hangingPunct="1">
              <a:spcBef>
                <a:spcPts val="0"/>
              </a:spcBef>
              <a:tabLst>
                <a:tab pos="7372350" algn="r"/>
              </a:tabLst>
            </a:pPr>
            <a:endParaRPr lang="en-US" sz="1000" dirty="0" smtClean="0"/>
          </a:p>
          <a:p>
            <a:pPr marL="182880" indent="-227013" defTabSz="914400" eaLnBrk="1" hangingPunct="1">
              <a:spcBef>
                <a:spcPts val="0"/>
              </a:spcBef>
              <a:tabLst>
                <a:tab pos="7372350" algn="r"/>
              </a:tabLst>
            </a:pPr>
            <a:r>
              <a:rPr lang="en-US" sz="1200" dirty="0" smtClean="0"/>
              <a:t>2011</a:t>
            </a:r>
          </a:p>
          <a:p>
            <a:pPr marL="582930" lvl="2" indent="-174625" defTabSz="914400" eaLnBrk="1" hangingPunct="1">
              <a:spcBef>
                <a:spcPts val="0"/>
              </a:spcBef>
              <a:tabLst>
                <a:tab pos="7372350" algn="r"/>
              </a:tabLst>
            </a:pPr>
            <a:r>
              <a:rPr lang="en-US" sz="1200" dirty="0" smtClean="0"/>
              <a:t>410 – LA ($13,378 - $29,080)</a:t>
            </a:r>
          </a:p>
          <a:p>
            <a:pPr marL="582930" lvl="2" indent="-174625" defTabSz="914400" eaLnBrk="1" hangingPunct="1">
              <a:spcBef>
                <a:spcPts val="0"/>
              </a:spcBef>
              <a:tabLst>
                <a:tab pos="7372350" algn="r"/>
              </a:tabLst>
            </a:pPr>
            <a:r>
              <a:rPr lang="en-US" sz="1200" dirty="0" smtClean="0"/>
              <a:t>351 – Indian Wells (</a:t>
            </a:r>
            <a:r>
              <a:rPr lang="en-US" sz="1200" dirty="0" smtClean="0">
                <a:solidFill>
                  <a:srgbClr val="FF0000"/>
                </a:solidFill>
              </a:rPr>
              <a:t>$9,128 </a:t>
            </a:r>
            <a:r>
              <a:rPr lang="en-US" sz="1200" dirty="0" smtClean="0"/>
              <a:t>– $20,536)</a:t>
            </a:r>
          </a:p>
          <a:p>
            <a:pPr marL="582930" lvl="2" indent="-174625" defTabSz="914400" eaLnBrk="1" hangingPunct="1">
              <a:spcBef>
                <a:spcPts val="0"/>
              </a:spcBef>
              <a:tabLst>
                <a:tab pos="7372350" algn="r"/>
              </a:tabLst>
            </a:pPr>
            <a:r>
              <a:rPr lang="en-US" sz="1200" dirty="0" smtClean="0"/>
              <a:t>313 – Okinawa (</a:t>
            </a:r>
            <a:r>
              <a:rPr lang="en-US" sz="1200" dirty="0" smtClean="0">
                <a:solidFill>
                  <a:srgbClr val="FF0000"/>
                </a:solidFill>
              </a:rPr>
              <a:t>$22,669 </a:t>
            </a:r>
            <a:r>
              <a:rPr lang="en-US" sz="1200" dirty="0" smtClean="0"/>
              <a:t>– $0)</a:t>
            </a:r>
          </a:p>
          <a:p>
            <a:pPr marL="582930" lvl="2" indent="-174625" defTabSz="914400" eaLnBrk="1" hangingPunct="1">
              <a:spcBef>
                <a:spcPts val="0"/>
              </a:spcBef>
              <a:tabLst>
                <a:tab pos="7372350" algn="r"/>
              </a:tabLst>
            </a:pPr>
            <a:endParaRPr lang="en-US" sz="1000" dirty="0" smtClean="0"/>
          </a:p>
          <a:p>
            <a:pPr marL="182880" indent="-227013" defTabSz="914400" eaLnBrk="1" hangingPunct="1">
              <a:spcBef>
                <a:spcPts val="0"/>
              </a:spcBef>
              <a:tabLst>
                <a:tab pos="7372350" algn="r"/>
              </a:tabLst>
            </a:pPr>
            <a:r>
              <a:rPr lang="en-US" sz="1200" dirty="0" smtClean="0"/>
              <a:t>2012</a:t>
            </a:r>
          </a:p>
          <a:p>
            <a:pPr marL="582930" lvl="2" indent="-174625" defTabSz="914400" eaLnBrk="1" hangingPunct="1">
              <a:spcBef>
                <a:spcPts val="0"/>
              </a:spcBef>
              <a:tabLst>
                <a:tab pos="7372350" algn="r"/>
              </a:tabLst>
            </a:pPr>
            <a:r>
              <a:rPr lang="en-US" sz="1200" dirty="0" smtClean="0"/>
              <a:t>359 – Jacksonville ($16,398 - $30,931.52)</a:t>
            </a:r>
          </a:p>
          <a:p>
            <a:pPr marL="582930" lvl="2" indent="-174625" defTabSz="914400" eaLnBrk="1" hangingPunct="1">
              <a:spcBef>
                <a:spcPts val="0"/>
              </a:spcBef>
              <a:tabLst>
                <a:tab pos="7372350" algn="r"/>
              </a:tabLst>
            </a:pPr>
            <a:r>
              <a:rPr lang="en-US" sz="1200" dirty="0" smtClean="0"/>
              <a:t>335 – Atlanta (</a:t>
            </a:r>
            <a:r>
              <a:rPr lang="en-US" sz="1200" dirty="0" smtClean="0">
                <a:solidFill>
                  <a:srgbClr val="FF0000"/>
                </a:solidFill>
              </a:rPr>
              <a:t>$680 </a:t>
            </a:r>
            <a:r>
              <a:rPr lang="en-US" sz="1200" dirty="0" smtClean="0"/>
              <a:t>- </a:t>
            </a:r>
            <a:r>
              <a:rPr lang="en-US" sz="1200" dirty="0" smtClean="0">
                <a:solidFill>
                  <a:srgbClr val="FF0000"/>
                </a:solidFill>
              </a:rPr>
              <a:t> $100.35</a:t>
            </a:r>
            <a:r>
              <a:rPr lang="en-US" sz="1200" dirty="0" smtClean="0"/>
              <a:t>)</a:t>
            </a:r>
          </a:p>
          <a:p>
            <a:pPr marL="582930" lvl="2" indent="-174625" defTabSz="914400" eaLnBrk="1" hangingPunct="1">
              <a:spcBef>
                <a:spcPts val="0"/>
              </a:spcBef>
              <a:tabLst>
                <a:tab pos="7372350" algn="r"/>
              </a:tabLst>
            </a:pPr>
            <a:r>
              <a:rPr lang="en-US" sz="1200" dirty="0" smtClean="0"/>
              <a:t>314 – Indian Wells (</a:t>
            </a:r>
            <a:r>
              <a:rPr lang="en-US" sz="1200" dirty="0" smtClean="0">
                <a:solidFill>
                  <a:srgbClr val="FF0000"/>
                </a:solidFill>
              </a:rPr>
              <a:t>$7,665 </a:t>
            </a:r>
            <a:r>
              <a:rPr lang="en-US" sz="1200" dirty="0" smtClean="0"/>
              <a:t>-  $ 15,480) </a:t>
            </a:r>
          </a:p>
          <a:p>
            <a:pPr marL="582930" lvl="2" indent="-174625" defTabSz="914400" eaLnBrk="1" hangingPunct="1">
              <a:spcBef>
                <a:spcPts val="0"/>
              </a:spcBef>
              <a:tabLst>
                <a:tab pos="7372350" algn="r"/>
              </a:tabLst>
            </a:pPr>
            <a:endParaRPr lang="en-US" sz="1000" dirty="0" smtClean="0"/>
          </a:p>
          <a:p>
            <a:pPr marL="182880" indent="-174625" defTabSz="914400" eaLnBrk="1" hangingPunct="1">
              <a:spcBef>
                <a:spcPts val="0"/>
              </a:spcBef>
              <a:tabLst>
                <a:tab pos="7372350" algn="r"/>
              </a:tabLst>
            </a:pPr>
            <a:r>
              <a:rPr lang="en-US" sz="1200" dirty="0" smtClean="0"/>
              <a:t>2013</a:t>
            </a:r>
          </a:p>
          <a:p>
            <a:pPr marL="582930" lvl="2" indent="-174625" defTabSz="914400" eaLnBrk="1" hangingPunct="1">
              <a:spcBef>
                <a:spcPts val="0"/>
              </a:spcBef>
              <a:tabLst>
                <a:tab pos="7372350" algn="r"/>
              </a:tabLst>
            </a:pPr>
            <a:r>
              <a:rPr lang="en-US" sz="1200" dirty="0" smtClean="0"/>
              <a:t>356 – Vancouver (</a:t>
            </a:r>
            <a:r>
              <a:rPr lang="en-US" sz="1200" dirty="0" smtClean="0">
                <a:solidFill>
                  <a:srgbClr val="FF0000"/>
                </a:solidFill>
              </a:rPr>
              <a:t>$15,259  </a:t>
            </a:r>
            <a:r>
              <a:rPr lang="en-US" sz="1200" dirty="0" smtClean="0"/>
              <a:t>- </a:t>
            </a:r>
            <a:r>
              <a:rPr lang="en-US" sz="1200" dirty="0" smtClean="0">
                <a:solidFill>
                  <a:srgbClr val="FF0000"/>
                </a:solidFill>
              </a:rPr>
              <a:t>$ 5,855</a:t>
            </a:r>
            <a:r>
              <a:rPr lang="en-US" sz="1200" dirty="0" smtClean="0"/>
              <a:t>)</a:t>
            </a:r>
          </a:p>
          <a:p>
            <a:pPr marL="582930" lvl="2" indent="-174625" defTabSz="914400" eaLnBrk="1" hangingPunct="1">
              <a:spcBef>
                <a:spcPts val="0"/>
              </a:spcBef>
              <a:tabLst>
                <a:tab pos="7372350" algn="r"/>
              </a:tabLst>
            </a:pPr>
            <a:r>
              <a:rPr lang="en-US" sz="1200" dirty="0" smtClean="0"/>
              <a:t>337 – Hawaii      (</a:t>
            </a:r>
            <a:r>
              <a:rPr lang="en-US" sz="1200" dirty="0" smtClean="0">
                <a:solidFill>
                  <a:srgbClr val="FF0000"/>
                </a:solidFill>
              </a:rPr>
              <a:t>$10,533 </a:t>
            </a:r>
            <a:r>
              <a:rPr lang="en-US" sz="1200" dirty="0" smtClean="0"/>
              <a:t>- </a:t>
            </a:r>
            <a:r>
              <a:rPr lang="en-US" sz="1200" dirty="0">
                <a:solidFill>
                  <a:srgbClr val="FF0000"/>
                </a:solidFill>
              </a:rPr>
              <a:t>$</a:t>
            </a:r>
            <a:r>
              <a:rPr lang="en-US" sz="1200" dirty="0" smtClean="0">
                <a:solidFill>
                  <a:srgbClr val="FF0000"/>
                </a:solidFill>
              </a:rPr>
              <a:t>12,227</a:t>
            </a:r>
            <a:r>
              <a:rPr lang="en-US" sz="1200" dirty="0" smtClean="0"/>
              <a:t>)</a:t>
            </a:r>
          </a:p>
          <a:p>
            <a:pPr marL="582930" lvl="2" indent="-174625" defTabSz="914400" eaLnBrk="1" hangingPunct="1">
              <a:spcBef>
                <a:spcPts val="0"/>
              </a:spcBef>
              <a:tabLst>
                <a:tab pos="7372350" algn="r"/>
              </a:tabLst>
            </a:pPr>
            <a:r>
              <a:rPr lang="en-US" sz="1200" dirty="0" smtClean="0"/>
              <a:t>279 </a:t>
            </a:r>
            <a:r>
              <a:rPr lang="en-US" sz="1200" dirty="0"/>
              <a:t>– Nanjing </a:t>
            </a:r>
            <a:r>
              <a:rPr lang="en-US" sz="1200" dirty="0" smtClean="0"/>
              <a:t>    ($0- </a:t>
            </a:r>
            <a:r>
              <a:rPr lang="en-US" sz="1200" dirty="0" smtClean="0">
                <a:solidFill>
                  <a:srgbClr val="FF0000"/>
                </a:solidFill>
              </a:rPr>
              <a:t>$7,475</a:t>
            </a:r>
            <a:r>
              <a:rPr lang="en-US" sz="1200" dirty="0" smtClean="0"/>
              <a:t>) </a:t>
            </a:r>
          </a:p>
          <a:p>
            <a:pPr marL="582930" lvl="2" indent="-174625" defTabSz="914400" eaLnBrk="1" hangingPunct="1">
              <a:spcBef>
                <a:spcPts val="0"/>
              </a:spcBef>
              <a:tabLst>
                <a:tab pos="7372350" algn="r"/>
              </a:tabLst>
            </a:pPr>
            <a:endParaRPr lang="en-US" sz="1000" dirty="0" smtClean="0"/>
          </a:p>
          <a:p>
            <a:pPr marL="182880" indent="-227013" defTabSz="914400" eaLnBrk="1" hangingPunct="1">
              <a:spcBef>
                <a:spcPts val="0"/>
              </a:spcBef>
              <a:tabLst>
                <a:tab pos="7372350" algn="r"/>
              </a:tabLst>
            </a:pPr>
            <a:r>
              <a:rPr lang="en-US" sz="1200" dirty="0"/>
              <a:t>2014</a:t>
            </a:r>
          </a:p>
          <a:p>
            <a:pPr marL="582930" lvl="2" indent="-112713" defTabSz="914400" eaLnBrk="1" hangingPunct="1">
              <a:spcBef>
                <a:spcPts val="0"/>
              </a:spcBef>
              <a:tabLst>
                <a:tab pos="7372350" algn="r"/>
              </a:tabLst>
            </a:pPr>
            <a:r>
              <a:rPr lang="en-US" sz="1200" dirty="0"/>
              <a:t>426 – LA (</a:t>
            </a:r>
            <a:r>
              <a:rPr lang="en-US" sz="1200" dirty="0">
                <a:solidFill>
                  <a:srgbClr val="FF0000"/>
                </a:solidFill>
              </a:rPr>
              <a:t>$</a:t>
            </a:r>
            <a:r>
              <a:rPr lang="en-US" sz="1200" dirty="0">
                <a:solidFill>
                  <a:srgbClr val="FF0000"/>
                </a:solidFill>
                <a:ea typeface="MS PGothic" pitchFamily="34" charset="-128"/>
              </a:rPr>
              <a:t>9,313 </a:t>
            </a:r>
            <a:r>
              <a:rPr lang="en-US" sz="1200" dirty="0"/>
              <a:t>-- </a:t>
            </a:r>
            <a:r>
              <a:rPr lang="en-US" sz="1200" dirty="0">
                <a:solidFill>
                  <a:srgbClr val="FF0000"/>
                </a:solidFill>
              </a:rPr>
              <a:t>$</a:t>
            </a:r>
            <a:r>
              <a:rPr lang="en-US" sz="1200" dirty="0">
                <a:solidFill>
                  <a:srgbClr val="FF0000"/>
                </a:solidFill>
                <a:ea typeface="MS PGothic" pitchFamily="34" charset="-128"/>
              </a:rPr>
              <a:t>2,082</a:t>
            </a:r>
            <a:r>
              <a:rPr lang="en-US" sz="1200" dirty="0">
                <a:solidFill>
                  <a:schemeClr val="tx1"/>
                </a:solidFill>
                <a:ea typeface="MS PGothic" pitchFamily="34" charset="-128"/>
              </a:rPr>
              <a:t>)</a:t>
            </a:r>
            <a:endParaRPr lang="en-US" sz="1200" dirty="0">
              <a:solidFill>
                <a:schemeClr val="tx1"/>
              </a:solidFill>
            </a:endParaRPr>
          </a:p>
          <a:p>
            <a:pPr marL="582930" lvl="2" indent="-112713" defTabSz="914400" eaLnBrk="1" hangingPunct="1">
              <a:spcBef>
                <a:spcPts val="0"/>
              </a:spcBef>
              <a:tabLst>
                <a:tab pos="7372350" algn="r"/>
              </a:tabLst>
            </a:pPr>
            <a:r>
              <a:rPr lang="en-US" sz="1200" dirty="0"/>
              <a:t>337 – Waikoloa </a:t>
            </a:r>
            <a:r>
              <a:rPr lang="en-US" sz="1200" dirty="0" smtClean="0"/>
              <a:t>(</a:t>
            </a:r>
            <a:r>
              <a:rPr lang="en-US" sz="1200" dirty="0" smtClean="0">
                <a:solidFill>
                  <a:schemeClr val="tx1"/>
                </a:solidFill>
              </a:rPr>
              <a:t>$</a:t>
            </a:r>
            <a:r>
              <a:rPr lang="en-US" sz="1200" dirty="0">
                <a:solidFill>
                  <a:schemeClr val="tx1"/>
                </a:solidFill>
              </a:rPr>
              <a:t>8,940 - </a:t>
            </a:r>
            <a:r>
              <a:rPr lang="en-US" sz="1200" dirty="0">
                <a:solidFill>
                  <a:schemeClr val="tx1"/>
                </a:solidFill>
                <a:ea typeface="MS PGothic" pitchFamily="34" charset="-128"/>
              </a:rPr>
              <a:t>$13,949</a:t>
            </a:r>
            <a:r>
              <a:rPr lang="en-US" sz="1200" dirty="0"/>
              <a:t>)</a:t>
            </a:r>
          </a:p>
          <a:p>
            <a:pPr marL="582930" lvl="2" indent="-112713" defTabSz="914400" eaLnBrk="1" hangingPunct="1">
              <a:spcBef>
                <a:spcPts val="0"/>
              </a:spcBef>
              <a:tabLst>
                <a:tab pos="7372350" algn="r"/>
              </a:tabLst>
            </a:pPr>
            <a:r>
              <a:rPr lang="en-US" sz="1200" dirty="0"/>
              <a:t>341 – Athens (</a:t>
            </a:r>
            <a:r>
              <a:rPr lang="en-US" sz="1200" dirty="0">
                <a:solidFill>
                  <a:srgbClr val="FF0000"/>
                </a:solidFill>
              </a:rPr>
              <a:t>$63,050 </a:t>
            </a:r>
            <a:r>
              <a:rPr lang="en-US" sz="1200" dirty="0"/>
              <a:t>- $1,098</a:t>
            </a:r>
            <a:r>
              <a:rPr lang="en-US" sz="1200" dirty="0" smtClean="0"/>
              <a:t>)</a:t>
            </a:r>
          </a:p>
          <a:p>
            <a:pPr marL="515938" lvl="1" indent="-174625" defTabSz="914400" eaLnBrk="1" hangingPunct="1">
              <a:lnSpc>
                <a:spcPct val="90000"/>
              </a:lnSpc>
              <a:tabLst>
                <a:tab pos="7372350" algn="r"/>
              </a:tabLst>
            </a:pPr>
            <a:endParaRPr lang="en-US" sz="1400" dirty="0" smtClean="0"/>
          </a:p>
        </p:txBody>
      </p:sp>
      <p:sp>
        <p:nvSpPr>
          <p:cNvPr id="8201" name="Rectangle 5"/>
          <p:cNvSpPr>
            <a:spLocks noChangeArrowheads="1"/>
          </p:cNvSpPr>
          <p:nvPr/>
        </p:nvSpPr>
        <p:spPr bwMode="auto">
          <a:xfrm>
            <a:off x="8850313" y="-177800"/>
            <a:ext cx="184150" cy="228600"/>
          </a:xfrm>
          <a:prstGeom prst="rect">
            <a:avLst/>
          </a:prstGeom>
          <a:noFill/>
          <a:ln w="12700">
            <a:noFill/>
            <a:miter lim="800000"/>
            <a:headEnd type="none" w="sm" len="sm"/>
            <a:tailEnd type="none" w="sm" len="sm"/>
          </a:ln>
        </p:spPr>
        <p:txBody>
          <a:bodyPr wrap="none">
            <a:spAutoFit/>
          </a:bodyPr>
          <a:lstStyle/>
          <a:p>
            <a:pPr defTabSz="914400" eaLnBrk="0" hangingPunct="0"/>
            <a:endParaRPr lang="en-US" sz="900" b="1">
              <a:solidFill>
                <a:schemeClr val="tx1"/>
              </a:solidFill>
              <a:ea typeface="MS PGothic" pitchFamily="34" charset="-128"/>
            </a:endParaRPr>
          </a:p>
        </p:txBody>
      </p:sp>
      <p:sp>
        <p:nvSpPr>
          <p:cNvPr id="2" name="Footer Placeholder 1"/>
          <p:cNvSpPr>
            <a:spLocks noGrp="1"/>
          </p:cNvSpPr>
          <p:nvPr>
            <p:ph type="ftr" idx="11"/>
          </p:nvPr>
        </p:nvSpPr>
        <p:spPr/>
        <p:txBody>
          <a:bodyPr/>
          <a:lstStyle/>
          <a:p>
            <a:pPr>
              <a:defRPr/>
            </a:pPr>
            <a:r>
              <a:rPr lang="en-GB" smtClean="0"/>
              <a:t>Jon Rosdahl, Qualcomm </a:t>
            </a:r>
            <a:endParaRPr lang="en-GB"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3"/>
          <p:cNvSpPr>
            <a:spLocks noGrp="1" noChangeArrowheads="1"/>
          </p:cNvSpPr>
          <p:nvPr>
            <p:ph type="dt" sz="quarter" idx="10"/>
          </p:nvPr>
        </p:nvSpPr>
        <p:spPr>
          <a:noFill/>
        </p:spPr>
        <p:txBody>
          <a:bodyPr/>
          <a:lstStyle/>
          <a:p>
            <a:r>
              <a:rPr lang="en-US" smtClean="0">
                <a:latin typeface="Times New Roman" pitchFamily="18" charset="0"/>
                <a:ea typeface="Arial Unicode MS" pitchFamily="34" charset="-128"/>
                <a:cs typeface="Arial Unicode MS" pitchFamily="34" charset="-128"/>
              </a:rPr>
              <a:t>January 2016</a:t>
            </a:r>
            <a:endParaRPr lang="en-GB" dirty="0" smtClean="0">
              <a:latin typeface="Times New Roman" pitchFamily="18" charset="0"/>
              <a:ea typeface="Arial Unicode MS" pitchFamily="34" charset="-128"/>
              <a:cs typeface="Arial Unicode MS" pitchFamily="34" charset="-128"/>
            </a:endParaRPr>
          </a:p>
        </p:txBody>
      </p:sp>
      <p:sp>
        <p:nvSpPr>
          <p:cNvPr id="8196" name="Rectangle 5"/>
          <p:cNvSpPr>
            <a:spLocks noGrp="1" noChangeArrowheads="1"/>
          </p:cNvSpPr>
          <p:nvPr>
            <p:ph type="sldNum" sz="quarter" idx="12"/>
          </p:nvPr>
        </p:nvSpPr>
        <p:spPr>
          <a:noFill/>
        </p:spPr>
        <p:txBody>
          <a:bodyPr/>
          <a:lstStyle/>
          <a:p>
            <a:pPr>
              <a:buFont typeface="Times New Roman" pitchFamily="18" charset="0"/>
              <a:buNone/>
            </a:pPr>
            <a:r>
              <a:rPr lang="en-GB" smtClean="0">
                <a:latin typeface="Times New Roman" pitchFamily="18" charset="0"/>
                <a:ea typeface="Arial Unicode MS" pitchFamily="34" charset="-128"/>
                <a:cs typeface="Arial Unicode MS" pitchFamily="34" charset="-128"/>
              </a:rPr>
              <a:t>Slide </a:t>
            </a:r>
            <a:fld id="{3838B4BB-A4D0-4480-9F10-787314E25A66}" type="slidenum">
              <a:rPr lang="en-GB" smtClean="0">
                <a:latin typeface="Times New Roman" pitchFamily="18" charset="0"/>
                <a:ea typeface="Arial Unicode MS" pitchFamily="34" charset="-128"/>
                <a:cs typeface="Arial Unicode MS" pitchFamily="34" charset="-128"/>
              </a:rPr>
              <a:pPr>
                <a:buFont typeface="Times New Roman" pitchFamily="18" charset="0"/>
                <a:buNone/>
              </a:pPr>
              <a:t>9</a:t>
            </a:fld>
            <a:endParaRPr lang="en-GB" smtClean="0">
              <a:latin typeface="Times New Roman" pitchFamily="18" charset="0"/>
              <a:ea typeface="Arial Unicode MS" pitchFamily="34" charset="-128"/>
              <a:cs typeface="Arial Unicode MS" pitchFamily="34" charset="-128"/>
            </a:endParaRPr>
          </a:p>
        </p:txBody>
      </p:sp>
      <p:sp>
        <p:nvSpPr>
          <p:cNvPr id="8197"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spAutoFit/>
          </a:bodyPr>
          <a:lstStyle/>
          <a:p>
            <a:pPr algn="ctr" defTabSz="914400" eaLnBrk="0" hangingPunct="0"/>
            <a:r>
              <a:rPr lang="en-US" sz="1200">
                <a:solidFill>
                  <a:schemeClr val="tx1"/>
                </a:solidFill>
                <a:ea typeface="MS PGothic" pitchFamily="34" charset="-128"/>
              </a:rPr>
              <a:t>Slide </a:t>
            </a:r>
            <a:fld id="{B88F9BB2-5D92-4163-B1C0-486E6FDCA691}" type="slidenum">
              <a:rPr lang="en-US" sz="1200">
                <a:solidFill>
                  <a:schemeClr val="tx1"/>
                </a:solidFill>
                <a:ea typeface="MS PGothic" pitchFamily="34" charset="-128"/>
              </a:rPr>
              <a:pPr algn="ctr" defTabSz="914400" eaLnBrk="0" hangingPunct="0"/>
              <a:t>9</a:t>
            </a:fld>
            <a:endParaRPr lang="en-US" sz="1200">
              <a:solidFill>
                <a:schemeClr val="tx1"/>
              </a:solidFill>
              <a:ea typeface="MS PGothic" pitchFamily="34" charset="-128"/>
            </a:endParaRPr>
          </a:p>
        </p:txBody>
      </p:sp>
      <p:sp>
        <p:nvSpPr>
          <p:cNvPr id="8198" name="Rectangle 2"/>
          <p:cNvSpPr>
            <a:spLocks noGrp="1" noChangeArrowheads="1"/>
          </p:cNvSpPr>
          <p:nvPr>
            <p:ph type="title" idx="4294967295"/>
          </p:nvPr>
        </p:nvSpPr>
        <p:spPr>
          <a:xfrm>
            <a:off x="685800" y="533400"/>
            <a:ext cx="7772400" cy="533400"/>
          </a:xfrm>
        </p:spPr>
        <p:txBody>
          <a:bodyPr lIns="92075" tIns="46038" rIns="92075" bIns="46038"/>
          <a:lstStyle/>
          <a:p>
            <a:pPr eaLnBrk="1" hangingPunct="1"/>
            <a:r>
              <a:rPr lang="en-US" smtClean="0"/>
              <a:t>Historical Attendance</a:t>
            </a:r>
          </a:p>
        </p:txBody>
      </p:sp>
      <p:sp>
        <p:nvSpPr>
          <p:cNvPr id="8199" name="Rectangle 3"/>
          <p:cNvSpPr>
            <a:spLocks noGrp="1" noChangeArrowheads="1"/>
          </p:cNvSpPr>
          <p:nvPr>
            <p:ph type="body" sz="half" idx="4294967295"/>
          </p:nvPr>
        </p:nvSpPr>
        <p:spPr>
          <a:xfrm>
            <a:off x="152400" y="1143000"/>
            <a:ext cx="4243388" cy="3152274"/>
          </a:xfrm>
        </p:spPr>
        <p:txBody>
          <a:bodyPr wrap="square" lIns="92075" tIns="46038" rIns="92075" bIns="46038">
            <a:spAutoFit/>
          </a:bodyPr>
          <a:lstStyle/>
          <a:p>
            <a:pPr marL="53975" indent="-112713" defTabSz="914400" eaLnBrk="1" hangingPunct="1">
              <a:lnSpc>
                <a:spcPct val="90000"/>
              </a:lnSpc>
              <a:tabLst>
                <a:tab pos="7372350" algn="r"/>
              </a:tabLst>
            </a:pPr>
            <a:r>
              <a:rPr lang="en-US" sz="2200" dirty="0" smtClean="0"/>
              <a:t>2015</a:t>
            </a:r>
          </a:p>
          <a:p>
            <a:pPr marL="454025" lvl="1" indent="-112713" defTabSz="914400" eaLnBrk="1" hangingPunct="1">
              <a:lnSpc>
                <a:spcPct val="90000"/>
              </a:lnSpc>
              <a:tabLst>
                <a:tab pos="7372350" algn="r"/>
              </a:tabLst>
            </a:pPr>
            <a:r>
              <a:rPr lang="en-US" dirty="0" smtClean="0"/>
              <a:t>665 – Atlanta ($</a:t>
            </a:r>
            <a:r>
              <a:rPr lang="en-US" b="1" dirty="0" smtClean="0">
                <a:solidFill>
                  <a:schemeClr val="tx1"/>
                </a:solidFill>
                <a:ea typeface="MS PGothic" pitchFamily="34" charset="-128"/>
              </a:rPr>
              <a:t>190,625 - 0</a:t>
            </a:r>
            <a:r>
              <a:rPr lang="en-US" dirty="0" smtClean="0"/>
              <a:t>)*</a:t>
            </a:r>
          </a:p>
          <a:p>
            <a:pPr marL="454025" lvl="1" indent="-112713" defTabSz="914400" eaLnBrk="1" hangingPunct="1">
              <a:lnSpc>
                <a:spcPct val="90000"/>
              </a:lnSpc>
              <a:tabLst>
                <a:tab pos="7372350" algn="r"/>
              </a:tabLst>
            </a:pPr>
            <a:r>
              <a:rPr lang="en-US" dirty="0" smtClean="0"/>
              <a:t>357 </a:t>
            </a:r>
            <a:r>
              <a:rPr lang="en-US" dirty="0"/>
              <a:t>– </a:t>
            </a:r>
            <a:r>
              <a:rPr lang="en-US" dirty="0" smtClean="0"/>
              <a:t>Vancouver ($6,323 - $14,667)</a:t>
            </a:r>
          </a:p>
          <a:p>
            <a:pPr marL="454025" lvl="1" indent="-112713" defTabSz="914400" eaLnBrk="1" hangingPunct="1">
              <a:lnSpc>
                <a:spcPct val="90000"/>
              </a:lnSpc>
              <a:tabLst>
                <a:tab pos="7372350" algn="r"/>
              </a:tabLst>
            </a:pPr>
            <a:r>
              <a:rPr lang="en-US" dirty="0" smtClean="0"/>
              <a:t>329 </a:t>
            </a:r>
            <a:r>
              <a:rPr lang="en-US" dirty="0"/>
              <a:t>– </a:t>
            </a:r>
            <a:r>
              <a:rPr lang="en-US" dirty="0" smtClean="0"/>
              <a:t>Bangkok (</a:t>
            </a:r>
            <a:r>
              <a:rPr lang="en-US" dirty="0" smtClean="0">
                <a:solidFill>
                  <a:srgbClr val="FF0000"/>
                </a:solidFill>
              </a:rPr>
              <a:t>$3147 - </a:t>
            </a:r>
            <a:r>
              <a:rPr lang="en-US" dirty="0" smtClean="0">
                <a:solidFill>
                  <a:schemeClr val="tx1"/>
                </a:solidFill>
              </a:rPr>
              <a:t>$</a:t>
            </a:r>
            <a:r>
              <a:rPr lang="en-US" dirty="0" smtClean="0">
                <a:solidFill>
                  <a:schemeClr val="tx1"/>
                </a:solidFill>
              </a:rPr>
              <a:t>18,102</a:t>
            </a:r>
            <a:r>
              <a:rPr lang="en-US" dirty="0" smtClean="0"/>
              <a:t>)</a:t>
            </a:r>
            <a:endParaRPr lang="en-US" dirty="0" smtClean="0"/>
          </a:p>
          <a:p>
            <a:pPr marL="53975" indent="-112713" defTabSz="914400" eaLnBrk="1" hangingPunct="1">
              <a:lnSpc>
                <a:spcPct val="90000"/>
              </a:lnSpc>
              <a:tabLst>
                <a:tab pos="7372350" algn="r"/>
              </a:tabLst>
            </a:pPr>
            <a:r>
              <a:rPr lang="en-US" dirty="0" smtClean="0"/>
              <a:t>2016</a:t>
            </a:r>
          </a:p>
          <a:p>
            <a:pPr marL="454025" lvl="1" indent="-112713" defTabSz="914400" eaLnBrk="1" hangingPunct="1">
              <a:lnSpc>
                <a:spcPct val="90000"/>
              </a:lnSpc>
              <a:tabLst>
                <a:tab pos="7372350" algn="r"/>
              </a:tabLst>
            </a:pPr>
            <a:r>
              <a:rPr lang="en-US" dirty="0" smtClean="0"/>
              <a:t>697 </a:t>
            </a:r>
            <a:r>
              <a:rPr lang="en-US" dirty="0" smtClean="0"/>
              <a:t>– Atlanta (</a:t>
            </a:r>
            <a:r>
              <a:rPr lang="en-US" dirty="0" smtClean="0">
                <a:solidFill>
                  <a:srgbClr val="FF0000"/>
                </a:solidFill>
              </a:rPr>
              <a:t>$33,625 </a:t>
            </a:r>
            <a:r>
              <a:rPr lang="en-US" dirty="0" smtClean="0"/>
              <a:t>– 0)*</a:t>
            </a:r>
          </a:p>
          <a:p>
            <a:pPr marL="454025" lvl="1" indent="-112713" defTabSz="914400" eaLnBrk="1" hangingPunct="1">
              <a:lnSpc>
                <a:spcPct val="90000"/>
              </a:lnSpc>
              <a:tabLst>
                <a:tab pos="7372350" algn="r"/>
              </a:tabLst>
            </a:pPr>
            <a:endParaRPr lang="en-US" dirty="0"/>
          </a:p>
          <a:p>
            <a:pPr marL="454025" lvl="1" indent="-112713" defTabSz="914400" eaLnBrk="1" hangingPunct="1">
              <a:lnSpc>
                <a:spcPct val="90000"/>
              </a:lnSpc>
              <a:tabLst>
                <a:tab pos="7372350" algn="r"/>
              </a:tabLst>
            </a:pPr>
            <a:r>
              <a:rPr lang="en-US" dirty="0" smtClean="0"/>
              <a:t> </a:t>
            </a:r>
          </a:p>
          <a:p>
            <a:pPr marL="454025" lvl="1" indent="-112713" defTabSz="914400" eaLnBrk="1" hangingPunct="1">
              <a:lnSpc>
                <a:spcPct val="90000"/>
              </a:lnSpc>
              <a:tabLst>
                <a:tab pos="7372350" algn="r"/>
              </a:tabLst>
            </a:pPr>
            <a:endParaRPr lang="en-US" sz="1200" dirty="0" smtClean="0"/>
          </a:p>
        </p:txBody>
      </p:sp>
      <p:sp>
        <p:nvSpPr>
          <p:cNvPr id="8200" name="Rectangle 4"/>
          <p:cNvSpPr>
            <a:spLocks noGrp="1" noChangeArrowheads="1"/>
          </p:cNvSpPr>
          <p:nvPr>
            <p:ph type="body" sz="half" idx="4294967295"/>
          </p:nvPr>
        </p:nvSpPr>
        <p:spPr>
          <a:xfrm>
            <a:off x="4495800" y="1066800"/>
            <a:ext cx="3733800" cy="5334000"/>
          </a:xfrm>
        </p:spPr>
        <p:txBody>
          <a:bodyPr lIns="92075" tIns="46038" rIns="92075" bIns="46038"/>
          <a:lstStyle/>
          <a:p>
            <a:pPr marL="227013" indent="-227013" defTabSz="914400" eaLnBrk="1" hangingPunct="1">
              <a:lnSpc>
                <a:spcPct val="90000"/>
              </a:lnSpc>
              <a:tabLst>
                <a:tab pos="7372350" algn="r"/>
              </a:tabLst>
            </a:pPr>
            <a:endParaRPr lang="en-US" sz="1400" dirty="0" smtClean="0"/>
          </a:p>
        </p:txBody>
      </p:sp>
      <p:sp>
        <p:nvSpPr>
          <p:cNvPr id="8201" name="Rectangle 5"/>
          <p:cNvSpPr>
            <a:spLocks noChangeArrowheads="1"/>
          </p:cNvSpPr>
          <p:nvPr/>
        </p:nvSpPr>
        <p:spPr bwMode="auto">
          <a:xfrm>
            <a:off x="8850313" y="-177800"/>
            <a:ext cx="184150" cy="228600"/>
          </a:xfrm>
          <a:prstGeom prst="rect">
            <a:avLst/>
          </a:prstGeom>
          <a:noFill/>
          <a:ln w="12700">
            <a:noFill/>
            <a:miter lim="800000"/>
            <a:headEnd type="none" w="sm" len="sm"/>
            <a:tailEnd type="none" w="sm" len="sm"/>
          </a:ln>
        </p:spPr>
        <p:txBody>
          <a:bodyPr wrap="none">
            <a:spAutoFit/>
          </a:bodyPr>
          <a:lstStyle/>
          <a:p>
            <a:pPr defTabSz="914400" eaLnBrk="0" hangingPunct="0"/>
            <a:endParaRPr lang="en-US" sz="900" b="1">
              <a:solidFill>
                <a:schemeClr val="tx1"/>
              </a:solidFill>
              <a:ea typeface="MS PGothic" pitchFamily="34" charset="-128"/>
            </a:endParaRPr>
          </a:p>
        </p:txBody>
      </p:sp>
      <p:sp>
        <p:nvSpPr>
          <p:cNvPr id="2" name="TextBox 1"/>
          <p:cNvSpPr txBox="1"/>
          <p:nvPr/>
        </p:nvSpPr>
        <p:spPr>
          <a:xfrm>
            <a:off x="319087" y="6079123"/>
            <a:ext cx="3810000" cy="400110"/>
          </a:xfrm>
          <a:prstGeom prst="rect">
            <a:avLst/>
          </a:prstGeom>
          <a:noFill/>
        </p:spPr>
        <p:txBody>
          <a:bodyPr wrap="square" rtlCol="0">
            <a:spAutoFit/>
          </a:bodyPr>
          <a:lstStyle/>
          <a:p>
            <a:r>
              <a:rPr lang="en-US" sz="2000" dirty="0" smtClean="0">
                <a:solidFill>
                  <a:schemeClr val="tx1"/>
                </a:solidFill>
              </a:rPr>
              <a:t>*802 Hosted Interim</a:t>
            </a:r>
            <a:endParaRPr lang="en-US" sz="2000" dirty="0">
              <a:solidFill>
                <a:schemeClr val="tx1"/>
              </a:solidFill>
            </a:endParaRPr>
          </a:p>
        </p:txBody>
      </p:sp>
      <p:sp>
        <p:nvSpPr>
          <p:cNvPr id="3" name="Footer Placeholder 2"/>
          <p:cNvSpPr>
            <a:spLocks noGrp="1"/>
          </p:cNvSpPr>
          <p:nvPr>
            <p:ph type="ftr" idx="11"/>
          </p:nvPr>
        </p:nvSpPr>
        <p:spPr/>
        <p:txBody>
          <a:bodyPr/>
          <a:lstStyle/>
          <a:p>
            <a:pPr>
              <a:defRPr/>
            </a:pPr>
            <a:r>
              <a:rPr lang="en-GB" smtClean="0"/>
              <a:t>Jon Rosdahl, Qualcomm </a:t>
            </a:r>
            <a:endParaRPr lang="en-GB"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42408</TotalTime>
  <Words>1848</Words>
  <Application>Microsoft Office PowerPoint</Application>
  <PresentationFormat>On-screen Show (4:3)</PresentationFormat>
  <Paragraphs>609</Paragraphs>
  <Slides>10</Slides>
  <Notes>6</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10</vt:i4>
      </vt:variant>
    </vt:vector>
  </HeadingPairs>
  <TitlesOfParts>
    <vt:vector size="20" baseType="lpstr">
      <vt:lpstr>Arial Unicode MS</vt:lpstr>
      <vt:lpstr>굴림</vt:lpstr>
      <vt:lpstr>MS Gothic</vt:lpstr>
      <vt:lpstr>MS PGothic</vt:lpstr>
      <vt:lpstr>Arial</vt:lpstr>
      <vt:lpstr>Calibri</vt:lpstr>
      <vt:lpstr>Tahoma</vt:lpstr>
      <vt:lpstr>Times New Roman</vt:lpstr>
      <vt:lpstr>802-11-Submission</vt:lpstr>
      <vt:lpstr>Microsoft Word 97 - 2003 Document</vt:lpstr>
      <vt:lpstr>PowerPoint Presentation</vt:lpstr>
      <vt:lpstr>Treasurer Report January 2016</vt:lpstr>
      <vt:lpstr>Abstract</vt:lpstr>
      <vt:lpstr>PowerPoint Presentation</vt:lpstr>
      <vt:lpstr>PowerPoint Presentation</vt:lpstr>
      <vt:lpstr>Bangkok, Thailand –  Budget estimates 08 September 2015</vt:lpstr>
      <vt:lpstr>Atlanta Jan 2016 Budget estimate</vt:lpstr>
      <vt:lpstr>Historical Attendance</vt:lpstr>
      <vt:lpstr>Historical Attendance</vt:lpstr>
      <vt:lpstr>PowerPoint Presentation</vt:lpstr>
    </vt:vector>
  </TitlesOfParts>
  <Manager>Benjamin A. Rolfe</Manager>
  <Company>BCA, CSR</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Treasurer Report January 2016</dc:title>
  <dc:creator>Jon Rosdahl</dc:creator>
  <cp:keywords>January 2016</cp:keywords>
  <dc:description>Ben Rolfe (BCA); Jon Rosdahl (Qualcomm)</dc:description>
  <cp:lastModifiedBy>Jon Rosdahl</cp:lastModifiedBy>
  <cp:revision>268</cp:revision>
  <cp:lastPrinted>1601-01-01T00:00:00Z</cp:lastPrinted>
  <dcterms:created xsi:type="dcterms:W3CDTF">2012-05-13T15:07:35Z</dcterms:created>
  <dcterms:modified xsi:type="dcterms:W3CDTF">2016-01-18T07:04:44Z</dcterms:modified>
</cp:coreProperties>
</file>