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6" r:id="rId3"/>
    <p:sldId id="278" r:id="rId4"/>
    <p:sldId id="322" r:id="rId5"/>
    <p:sldId id="311" r:id="rId6"/>
    <p:sldId id="312" r:id="rId7"/>
    <p:sldId id="313" r:id="rId8"/>
    <p:sldId id="314" r:id="rId9"/>
    <p:sldId id="315" r:id="rId10"/>
    <p:sldId id="316" r:id="rId11"/>
    <p:sldId id="317" r:id="rId12"/>
    <p:sldId id="318" r:id="rId13"/>
    <p:sldId id="319" r:id="rId14"/>
    <p:sldId id="320" r:id="rId15"/>
    <p:sldId id="321" r:id="rId16"/>
    <p:sldId id="295" r:id="rId17"/>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412" autoAdjust="0"/>
    <p:restoredTop sz="94660"/>
  </p:normalViewPr>
  <p:slideViewPr>
    <p:cSldViewPr>
      <p:cViewPr varScale="1">
        <p:scale>
          <a:sx n="75" d="100"/>
          <a:sy n="75" d="100"/>
        </p:scale>
        <p:origin x="128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13173"/>
            <a:ext cx="2640946"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&lt;H.Yokota&gt;, &lt;Landis&amp;Gyr&gt;</a:t>
            </a:r>
            <a:endParaRPr lang="en-US" altLang="ja-JP"/>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802.15-15-0850-00-004s</a:t>
            </a:r>
            <a:endParaRPr lang="en-US" altLang="ja-JP"/>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&lt;H.Yokota&gt;, &lt;Landis&amp;Gyr&gt;</a:t>
            </a:r>
            <a:endParaRPr lang="en-US" altLang="ja-JP"/>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802.15-15-0850-00-004s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&lt;H.Yokota&gt;, &lt;Landis&amp;Gyr&gt;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802.15-15-0850-00-004s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&lt;H.Yokota&gt;, &lt;Landis&amp;Gyr&gt;</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925513" y="750888"/>
            <a:ext cx="4946650" cy="3709987"/>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5</a:t>
            </a:fld>
            <a:endParaRPr kumimoji="1" lang="en-US"/>
          </a:p>
        </p:txBody>
      </p:sp>
    </p:spTree>
    <p:extLst>
      <p:ext uri="{BB962C8B-B14F-4D97-AF65-F5344CB8AC3E}">
        <p14:creationId xmlns:p14="http://schemas.microsoft.com/office/powerpoint/2010/main" val="17588130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dirty="0"/>
          </a:p>
        </p:txBody>
      </p:sp>
      <p:sp>
        <p:nvSpPr>
          <p:cNvPr id="4" name="Slide Number Placeholder 3"/>
          <p:cNvSpPr>
            <a:spLocks noGrp="1"/>
          </p:cNvSpPr>
          <p:nvPr>
            <p:ph type="sldNum" sz="quarter" idx="10"/>
          </p:nvPr>
        </p:nvSpPr>
        <p:spPr/>
        <p:txBody>
          <a:bodyPr/>
          <a:lstStyle/>
          <a:p>
            <a:fld id="{765A8416-AB74-4152-AE57-B4D5C14426B8}" type="slidenum">
              <a:rPr kumimoji="1" lang="en-US" smtClean="0"/>
              <a:t>6</a:t>
            </a:fld>
            <a:endParaRPr kumimoji="1" lang="en-US"/>
          </a:p>
        </p:txBody>
      </p:sp>
    </p:spTree>
    <p:extLst>
      <p:ext uri="{BB962C8B-B14F-4D97-AF65-F5344CB8AC3E}">
        <p14:creationId xmlns:p14="http://schemas.microsoft.com/office/powerpoint/2010/main" val="591320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4666"/>
          </a:xfrm>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dirty="0"/>
              <a:t>Slide </a:t>
            </a:r>
            <a:fld id="{E911133F-B508-4E30-9F6C-14EB93D2B7C3}" type="slidenum">
              <a:rPr lang="en-US" altLang="ja-JP"/>
              <a:pPr/>
              <a:t>‹#›</a:t>
            </a:fld>
            <a:endParaRPr lang="en-US" altLang="ja-JP" dirty="0"/>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smtClean="0"/>
              <a:t>January 2016</a:t>
            </a:r>
            <a:endParaRPr lang="en-US" altLang="ja-JP" dirty="0"/>
          </a:p>
        </p:txBody>
      </p:sp>
      <p:sp>
        <p:nvSpPr>
          <p:cNvPr id="1029" name="Rectangle 5"/>
          <p:cNvSpPr>
            <a:spLocks noGrp="1" noChangeArrowheads="1"/>
          </p:cNvSpPr>
          <p:nvPr>
            <p:ph type="ftr" sz="quarter" idx="3"/>
          </p:nvPr>
        </p:nvSpPr>
        <p:spPr bwMode="auto">
          <a:xfrm>
            <a:off x="5181600" y="6475413"/>
            <a:ext cx="3581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15-16-0044-02-004s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762000" y="6475413"/>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smtClean="0"/>
              <a:t>January 2016</a:t>
            </a:r>
            <a:endParaRPr lang="en-US" altLang="ja-JP" dirty="0"/>
          </a:p>
        </p:txBody>
      </p:sp>
      <p:sp>
        <p:nvSpPr>
          <p:cNvPr id="5" name="Footer Placeholder 2"/>
          <p:cNvSpPr>
            <a:spLocks noGrp="1"/>
          </p:cNvSpPr>
          <p:nvPr>
            <p:ph type="ftr" sz="quarter" idx="11"/>
          </p:nvPr>
        </p:nvSpPr>
        <p:spPr>
          <a:xfrm>
            <a:off x="5027613" y="6475413"/>
            <a:ext cx="3735387" cy="184666"/>
          </a:xfrm>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of SRM MAC Commands for</a:t>
            </a:r>
            <a:r>
              <a:rPr lang="en-US" altLang="ja-JP" sz="1600" dirty="0" smtClean="0"/>
              <a:t>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[15 January, 2016]</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Ruben Salazar, Chris Calvert and Steve </a:t>
            </a:r>
            <a:r>
              <a:rPr lang="en-US" altLang="ja-JP" sz="1600" dirty="0" err="1" smtClean="0">
                <a:ea typeface="ＭＳ Ｐゴシック" panose="020B0600070205080204" pitchFamily="34" charset="-128"/>
              </a:rPr>
              <a:t>Chasko</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a:t>
            </a:r>
            <a:r>
              <a:rPr lang="en-US" altLang="ja-JP" sz="1600" dirty="0" smtClean="0"/>
              <a:t>3165, +1 678 258 </a:t>
            </a:r>
            <a:r>
              <a:rPr lang="en-US" altLang="ja-JP" sz="1600" dirty="0"/>
              <a:t>1516, +1 678 258 </a:t>
            </a:r>
            <a:r>
              <a:rPr lang="en-US" altLang="ja-JP" sz="1600" dirty="0" smtClean="0"/>
              <a:t>1538</a:t>
            </a:r>
            <a:r>
              <a:rPr lang="en-US" altLang="ja-JP" sz="1600" dirty="0" smtClean="0">
                <a:ea typeface="ＭＳ Ｐゴシック" panose="020B0600070205080204" pitchFamily="34" charset="-128"/>
              </a:rPr>
              <a:t>], </a:t>
            </a:r>
            <a:br>
              <a:rPr lang="en-US" altLang="ja-JP" sz="1600" dirty="0" smtClean="0">
                <a:ea typeface="ＭＳ Ｐゴシック" panose="020B0600070205080204" pitchFamily="34" charset="-128"/>
              </a:rPr>
            </a:br>
            <a:r>
              <a:rPr lang="en-US" altLang="ja-JP" sz="1600" dirty="0" smtClean="0">
                <a:ea typeface="ＭＳ Ｐゴシック" panose="020B0600070205080204" pitchFamily="34" charset="-128"/>
              </a:rPr>
              <a:t>E-Mail: [hidetoshi.yokota@landisgyr.com, ruben.salazar@landisgyr.com, chris.calvert@landisgyr.com,  stephen.chasko@landisgyr.com]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802.15-14-0555-10-004s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MAC commands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1</a:t>
            </a:fld>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1"/>
            <a:r>
              <a:rPr lang="en-US" altLang="ja-JP" dirty="0" smtClean="0"/>
              <a:t>Current MAC Command frame format [1]</a:t>
            </a:r>
            <a:endParaRPr kumimoji="1" lang="en-US" dirty="0"/>
          </a:p>
        </p:txBody>
      </p:sp>
      <p:pic>
        <p:nvPicPr>
          <p:cNvPr id="6" name="Picture 5"/>
          <p:cNvPicPr>
            <a:picLocks noChangeAspect="1"/>
          </p:cNvPicPr>
          <p:nvPr/>
        </p:nvPicPr>
        <p:blipFill>
          <a:blip r:embed="rId2"/>
          <a:stretch>
            <a:fillRect/>
          </a:stretch>
        </p:blipFill>
        <p:spPr>
          <a:xfrm>
            <a:off x="818328" y="2714111"/>
            <a:ext cx="7507345" cy="2086489"/>
          </a:xfrm>
          <a:prstGeom prst="rect">
            <a:avLst/>
          </a:prstGeom>
        </p:spPr>
      </p:pic>
      <p:sp>
        <p:nvSpPr>
          <p:cNvPr id="2" name="Rectangle 1"/>
          <p:cNvSpPr/>
          <p:nvPr/>
        </p:nvSpPr>
        <p:spPr>
          <a:xfrm>
            <a:off x="5773004" y="2875400"/>
            <a:ext cx="1645920" cy="1303020"/>
          </a:xfrm>
          <a:prstGeom prst="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en-US" sz="90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8" name="Slide Number Placeholder 7"/>
          <p:cNvSpPr>
            <a:spLocks noGrp="1"/>
          </p:cNvSpPr>
          <p:nvPr>
            <p:ph type="sldNum" sz="quarter" idx="12"/>
          </p:nvPr>
        </p:nvSpPr>
        <p:spPr/>
        <p:txBody>
          <a:bodyPr/>
          <a:lstStyle/>
          <a:p>
            <a:r>
              <a:rPr lang="en-US" altLang="ja-JP" smtClean="0"/>
              <a:t>Slide </a:t>
            </a:r>
            <a:fld id="{7E4A064A-F100-45E5-BB56-E199832A2C3D}" type="slidenum">
              <a:rPr lang="en-US" altLang="ja-JP" smtClean="0"/>
              <a:pPr/>
              <a:t>10</a:t>
            </a:fld>
            <a:endParaRPr lang="en-US" altLang="ja-JP"/>
          </a:p>
        </p:txBody>
      </p:sp>
      <p:sp>
        <p:nvSpPr>
          <p:cNvPr id="4" name="Rectangle 3"/>
          <p:cNvSpPr/>
          <p:nvPr/>
        </p:nvSpPr>
        <p:spPr>
          <a:xfrm>
            <a:off x="943378" y="2085492"/>
            <a:ext cx="4831772" cy="461665"/>
          </a:xfrm>
          <a:prstGeom prst="rect">
            <a:avLst/>
          </a:prstGeom>
        </p:spPr>
        <p:txBody>
          <a:bodyPr wrap="none">
            <a:spAutoFit/>
          </a:bodyPr>
          <a:lstStyle/>
          <a:p>
            <a:r>
              <a:rPr kumimoji="1" lang="en-US" altLang="ja-JP" sz="2400" dirty="0"/>
              <a:t>MAC Command frame format (7.3.4)</a:t>
            </a:r>
          </a:p>
        </p:txBody>
      </p:sp>
    </p:spTree>
    <p:extLst>
      <p:ext uri="{BB962C8B-B14F-4D97-AF65-F5344CB8AC3E}">
        <p14:creationId xmlns:p14="http://schemas.microsoft.com/office/powerpoint/2010/main" val="36722493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dirty="0"/>
              <a:t>Proposal of SRM MAC Command</a:t>
            </a:r>
            <a:endParaRPr kumimoji="1" lang="en-US" dirty="0"/>
          </a:p>
        </p:txBody>
      </p:sp>
      <p:pic>
        <p:nvPicPr>
          <p:cNvPr id="5" name="Picture 4"/>
          <p:cNvPicPr>
            <a:picLocks noChangeAspect="1"/>
          </p:cNvPicPr>
          <p:nvPr/>
        </p:nvPicPr>
        <p:blipFill>
          <a:blip r:embed="rId2"/>
          <a:stretch>
            <a:fillRect/>
          </a:stretch>
        </p:blipFill>
        <p:spPr>
          <a:xfrm>
            <a:off x="2219947" y="3684463"/>
            <a:ext cx="5444321" cy="2316287"/>
          </a:xfrm>
          <a:prstGeom prst="rect">
            <a:avLst/>
          </a:prstGeom>
        </p:spPr>
      </p:pic>
      <p:graphicFrame>
        <p:nvGraphicFramePr>
          <p:cNvPr id="6" name="Table 5"/>
          <p:cNvGraphicFramePr>
            <a:graphicFrameLocks noGrp="1"/>
          </p:cNvGraphicFramePr>
          <p:nvPr>
            <p:extLst>
              <p:ext uri="{D42A27DB-BD31-4B8C-83A1-F6EECF244321}">
                <p14:modId xmlns:p14="http://schemas.microsoft.com/office/powerpoint/2010/main" val="2914587935"/>
              </p:ext>
            </p:extLst>
          </p:nvPr>
        </p:nvGraphicFramePr>
        <p:xfrm>
          <a:off x="2367819" y="2113914"/>
          <a:ext cx="5136270" cy="1348740"/>
        </p:xfrm>
        <a:graphic>
          <a:graphicData uri="http://schemas.openxmlformats.org/drawingml/2006/table">
            <a:tbl>
              <a:tblPr firstRow="1" bandRow="1">
                <a:tableStyleId>{5940675A-B579-460E-94D1-54222C63F5DA}</a:tableStyleId>
              </a:tblPr>
              <a:tblGrid>
                <a:gridCol w="1233202"/>
                <a:gridCol w="2550001"/>
                <a:gridCol w="336266"/>
                <a:gridCol w="320253"/>
                <a:gridCol w="696548"/>
              </a:tblGrid>
              <a:tr h="228600">
                <a:tc>
                  <a:txBody>
                    <a:bodyPr/>
                    <a:lstStyle/>
                    <a:p>
                      <a:r>
                        <a:rPr lang="en-US" sz="1100" dirty="0" smtClean="0"/>
                        <a:t>0x23-0x2f</a:t>
                      </a:r>
                      <a:endParaRPr lang="en-US" sz="1100" dirty="0"/>
                    </a:p>
                  </a:txBody>
                  <a:tcPr marL="68580" marR="68580" marT="34290" marB="34290"/>
                </a:tc>
                <a:tc>
                  <a:txBody>
                    <a:bodyPr/>
                    <a:lstStyle/>
                    <a:p>
                      <a:r>
                        <a:rPr lang="en-US" sz="1100" dirty="0" smtClean="0"/>
                        <a:t>Reserved</a:t>
                      </a:r>
                      <a:endParaRPr lang="en-US" sz="1100" dirty="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r>
              <a:tr h="228600">
                <a:tc>
                  <a:txBody>
                    <a:bodyPr/>
                    <a:lstStyle/>
                    <a:p>
                      <a:r>
                        <a:rPr lang="en-US" sz="1100" dirty="0" smtClean="0"/>
                        <a:t>0x30</a:t>
                      </a:r>
                      <a:endParaRPr lang="en-US" sz="1100" dirty="0"/>
                    </a:p>
                  </a:txBody>
                  <a:tcPr marL="68580" marR="68580" marT="34290" marB="34290"/>
                </a:tc>
                <a:tc>
                  <a:txBody>
                    <a:bodyPr/>
                    <a:lstStyle/>
                    <a:p>
                      <a:r>
                        <a:rPr lang="en-US" sz="1100" dirty="0" smtClean="0"/>
                        <a:t>SRM Request command</a:t>
                      </a:r>
                      <a:endParaRPr lang="en-US" sz="1100" dirty="0"/>
                    </a:p>
                  </a:txBody>
                  <a:tcPr marL="68580" marR="68580" marT="34290" marB="34290"/>
                </a:tc>
                <a:tc>
                  <a:txBody>
                    <a:bodyPr/>
                    <a:lstStyle/>
                    <a:p>
                      <a:endParaRPr lang="en-US" sz="1100" dirty="0"/>
                    </a:p>
                  </a:txBody>
                  <a:tcPr marL="68580" marR="68580" marT="34290" marB="34290"/>
                </a:tc>
                <a:tc>
                  <a:txBody>
                    <a:bodyPr/>
                    <a:lstStyle/>
                    <a:p>
                      <a:endParaRPr lang="en-US" sz="1100" dirty="0"/>
                    </a:p>
                  </a:txBody>
                  <a:tcPr marL="68580" marR="68580" marT="34290" marB="34290"/>
                </a:tc>
                <a:tc>
                  <a:txBody>
                    <a:bodyPr/>
                    <a:lstStyle/>
                    <a:p>
                      <a:r>
                        <a:rPr lang="en-US" sz="1100" dirty="0" smtClean="0"/>
                        <a:t>7.5.25</a:t>
                      </a:r>
                      <a:endParaRPr lang="en-US" sz="1100" dirty="0"/>
                    </a:p>
                  </a:txBody>
                  <a:tcPr marL="68580" marR="68580" marT="34290" marB="34290"/>
                </a:tc>
              </a:tr>
              <a:tr h="228600">
                <a:tc>
                  <a:txBody>
                    <a:bodyPr/>
                    <a:lstStyle/>
                    <a:p>
                      <a:r>
                        <a:rPr lang="en-US" sz="1100" dirty="0" smtClean="0"/>
                        <a:t>0x31</a:t>
                      </a:r>
                      <a:endParaRPr lang="en-US" sz="1100" dirty="0"/>
                    </a:p>
                  </a:txBody>
                  <a:tcPr marL="68580" marR="68580" marT="34290" marB="34290"/>
                </a:tc>
                <a:tc>
                  <a:txBody>
                    <a:bodyPr/>
                    <a:lstStyle/>
                    <a:p>
                      <a:r>
                        <a:rPr lang="en-US" sz="1100" dirty="0" smtClean="0"/>
                        <a:t>SRM Response command</a:t>
                      </a:r>
                      <a:endParaRPr lang="en-US" sz="1100" dirty="0"/>
                    </a:p>
                  </a:txBody>
                  <a:tcPr marL="68580" marR="68580" marT="34290" marB="34290"/>
                </a:tc>
                <a:tc>
                  <a:txBody>
                    <a:bodyPr/>
                    <a:lstStyle/>
                    <a:p>
                      <a:endParaRPr lang="en-US" sz="1100"/>
                    </a:p>
                  </a:txBody>
                  <a:tcPr marL="68580" marR="68580" marT="34290" marB="34290"/>
                </a:tc>
                <a:tc>
                  <a:txBody>
                    <a:bodyPr/>
                    <a:lstStyle/>
                    <a:p>
                      <a:endParaRPr lang="en-US" sz="1100"/>
                    </a:p>
                  </a:txBody>
                  <a:tcPr marL="68580" marR="68580" marT="34290" marB="34290"/>
                </a:tc>
                <a:tc>
                  <a:txBody>
                    <a:bodyPr/>
                    <a:lstStyle/>
                    <a:p>
                      <a:r>
                        <a:rPr lang="en-US" sz="1100" dirty="0" smtClean="0"/>
                        <a:t>7.5.26</a:t>
                      </a:r>
                      <a:endParaRPr lang="en-US" sz="1100" dirty="0"/>
                    </a:p>
                  </a:txBody>
                  <a:tcPr marL="68580" marR="68580" marT="34290" marB="34290"/>
                </a:tc>
              </a:tr>
              <a:tr h="228600">
                <a:tc>
                  <a:txBody>
                    <a:bodyPr/>
                    <a:lstStyle/>
                    <a:p>
                      <a:r>
                        <a:rPr lang="en-US" sz="1100" dirty="0" smtClean="0"/>
                        <a:t>0x32</a:t>
                      </a:r>
                      <a:endParaRPr lang="en-US" sz="1100" dirty="0"/>
                    </a:p>
                  </a:txBody>
                  <a:tcPr marL="68580" marR="68580" marT="34290" marB="34290"/>
                </a:tc>
                <a:tc>
                  <a:txBody>
                    <a:bodyPr/>
                    <a:lstStyle/>
                    <a:p>
                      <a:r>
                        <a:rPr lang="en-US" sz="1100" dirty="0" smtClean="0"/>
                        <a:t>SRM Report Notification</a:t>
                      </a:r>
                      <a:r>
                        <a:rPr lang="en-US" sz="1100" baseline="0" dirty="0" smtClean="0"/>
                        <a:t> command</a:t>
                      </a:r>
                      <a:endParaRPr lang="en-US" sz="1100" dirty="0"/>
                    </a:p>
                  </a:txBody>
                  <a:tcPr marL="68580" marR="68580" marT="34290" marB="34290"/>
                </a:tc>
                <a:tc>
                  <a:txBody>
                    <a:bodyPr/>
                    <a:lstStyle/>
                    <a:p>
                      <a:endParaRPr lang="en-US" sz="1100" dirty="0"/>
                    </a:p>
                  </a:txBody>
                  <a:tcPr marL="68580" marR="68580" marT="34290" marB="34290"/>
                </a:tc>
                <a:tc>
                  <a:txBody>
                    <a:bodyPr/>
                    <a:lstStyle/>
                    <a:p>
                      <a:endParaRPr lang="en-US" sz="1100" dirty="0"/>
                    </a:p>
                  </a:txBody>
                  <a:tcPr marL="68580" marR="68580" marT="34290" marB="34290"/>
                </a:tc>
                <a:tc>
                  <a:txBody>
                    <a:bodyPr/>
                    <a:lstStyle/>
                    <a:p>
                      <a:r>
                        <a:rPr lang="en-US" sz="1100" dirty="0" smtClean="0"/>
                        <a:t>7.5.27</a:t>
                      </a:r>
                      <a:endParaRPr lang="en-US" sz="1100" dirty="0"/>
                    </a:p>
                  </a:txBody>
                  <a:tcPr marL="68580" marR="68580" marT="34290" marB="34290"/>
                </a:tc>
              </a:tr>
              <a:tr h="228600">
                <a:tc>
                  <a:txBody>
                    <a:bodyPr/>
                    <a:lstStyle/>
                    <a:p>
                      <a:r>
                        <a:rPr lang="en-US" sz="1100" dirty="0" smtClean="0"/>
                        <a:t>0x33</a:t>
                      </a:r>
                      <a:endParaRPr lang="en-US" sz="1100" dirty="0"/>
                    </a:p>
                  </a:txBody>
                  <a:tcPr marL="68580" marR="68580" marT="34290" marB="34290">
                    <a:noFill/>
                  </a:tcPr>
                </a:tc>
                <a:tc>
                  <a:txBody>
                    <a:bodyPr/>
                    <a:lstStyle/>
                    <a:p>
                      <a:r>
                        <a:rPr lang="en-US" sz="1100" dirty="0" smtClean="0"/>
                        <a:t>SRM Information Notification command</a:t>
                      </a:r>
                      <a:endParaRPr lang="en-US" sz="1100" dirty="0"/>
                    </a:p>
                  </a:txBody>
                  <a:tcPr marL="68580" marR="68580" marT="34290" marB="34290">
                    <a:noFill/>
                  </a:tcPr>
                </a:tc>
                <a:tc>
                  <a:txBody>
                    <a:bodyPr/>
                    <a:lstStyle/>
                    <a:p>
                      <a:endParaRPr lang="en-US" sz="1100" dirty="0"/>
                    </a:p>
                  </a:txBody>
                  <a:tcPr marL="68580" marR="68580" marT="34290" marB="34290">
                    <a:noFill/>
                  </a:tcPr>
                </a:tc>
                <a:tc>
                  <a:txBody>
                    <a:bodyPr/>
                    <a:lstStyle/>
                    <a:p>
                      <a:endParaRPr lang="en-US" sz="1100" dirty="0"/>
                    </a:p>
                  </a:txBody>
                  <a:tcPr marL="68580" marR="68580" marT="34290" marB="34290">
                    <a:noFill/>
                  </a:tcPr>
                </a:tc>
                <a:tc>
                  <a:txBody>
                    <a:bodyPr/>
                    <a:lstStyle/>
                    <a:p>
                      <a:r>
                        <a:rPr lang="en-US" sz="1100" dirty="0" smtClean="0"/>
                        <a:t>7.5.28</a:t>
                      </a:r>
                      <a:endParaRPr lang="en-US" sz="1100" dirty="0"/>
                    </a:p>
                  </a:txBody>
                  <a:tcPr marL="68580" marR="68580" marT="34290" marB="34290">
                    <a:noFill/>
                  </a:tcPr>
                </a:tc>
              </a:tr>
            </a:tbl>
          </a:graphicData>
        </a:graphic>
      </p:graphicFrame>
      <p:grpSp>
        <p:nvGrpSpPr>
          <p:cNvPr id="10" name="Group 9"/>
          <p:cNvGrpSpPr/>
          <p:nvPr/>
        </p:nvGrpSpPr>
        <p:grpSpPr>
          <a:xfrm>
            <a:off x="2400497" y="5739582"/>
            <a:ext cx="274320" cy="46686"/>
            <a:chOff x="1918952" y="6439437"/>
            <a:chExt cx="914400" cy="62248"/>
          </a:xfrm>
        </p:grpSpPr>
        <p:cxnSp>
          <p:nvCxnSpPr>
            <p:cNvPr id="8" name="Straight Connector 7"/>
            <p:cNvCxnSpPr/>
            <p:nvPr/>
          </p:nvCxnSpPr>
          <p:spPr>
            <a:xfrm>
              <a:off x="1918952" y="6439437"/>
              <a:ext cx="914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18952" y="6501685"/>
              <a:ext cx="9144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4" name="Line Callout 3 (No Border) 13"/>
          <p:cNvSpPr/>
          <p:nvPr/>
        </p:nvSpPr>
        <p:spPr>
          <a:xfrm>
            <a:off x="2367819" y="2209800"/>
            <a:ext cx="730540" cy="1115568"/>
          </a:xfrm>
          <a:prstGeom prst="callout3">
            <a:avLst>
              <a:gd name="adj1" fmla="val 50050"/>
              <a:gd name="adj2" fmla="val -25180"/>
              <a:gd name="adj3" fmla="val 50152"/>
              <a:gd name="adj4" fmla="val -53578"/>
              <a:gd name="adj5" fmla="val 308142"/>
              <a:gd name="adj6" fmla="val -51439"/>
              <a:gd name="adj7" fmla="val 308119"/>
              <a:gd name="adj8" fmla="val -4099"/>
            </a:avLst>
          </a:prstGeom>
          <a:noFill/>
          <a:ln>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sz="900"/>
          </a:p>
        </p:txBody>
      </p:sp>
      <p:sp>
        <p:nvSpPr>
          <p:cNvPr id="15" name="Left Brace 14"/>
          <p:cNvSpPr/>
          <p:nvPr/>
        </p:nvSpPr>
        <p:spPr>
          <a:xfrm>
            <a:off x="2219947" y="2113914"/>
            <a:ext cx="120450" cy="1325880"/>
          </a:xfrm>
          <a:prstGeom prst="leftBrace">
            <a:avLst>
              <a:gd name="adj1" fmla="val 44440"/>
              <a:gd name="adj2" fmla="val 50000"/>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US" sz="900"/>
          </a:p>
        </p:txBody>
      </p:sp>
      <p:sp>
        <p:nvSpPr>
          <p:cNvPr id="2" name="TextBox 1"/>
          <p:cNvSpPr txBox="1"/>
          <p:nvPr/>
        </p:nvSpPr>
        <p:spPr>
          <a:xfrm>
            <a:off x="1295400" y="5647769"/>
            <a:ext cx="1005403" cy="276999"/>
          </a:xfrm>
          <a:prstGeom prst="rect">
            <a:avLst/>
          </a:prstGeom>
          <a:noFill/>
        </p:spPr>
        <p:txBody>
          <a:bodyPr wrap="none" rtlCol="0">
            <a:spAutoFit/>
          </a:bodyPr>
          <a:lstStyle/>
          <a:p>
            <a:r>
              <a:rPr kumimoji="1" lang="en-US" dirty="0">
                <a:solidFill>
                  <a:srgbClr val="FF0000"/>
                </a:solidFill>
              </a:rPr>
              <a:t>0x32 or 0x33</a:t>
            </a:r>
          </a:p>
        </p:txBody>
      </p:sp>
      <p:sp>
        <p:nvSpPr>
          <p:cNvPr id="7" name="Date Placeholder 6"/>
          <p:cNvSpPr>
            <a:spLocks noGrp="1"/>
          </p:cNvSpPr>
          <p:nvPr>
            <p:ph type="dt" sz="half" idx="10"/>
          </p:nvPr>
        </p:nvSpPr>
        <p:spPr/>
        <p:txBody>
          <a:bodyPr/>
          <a:lstStyle/>
          <a:p>
            <a:r>
              <a:rPr lang="en-US" altLang="ja-JP" smtClean="0"/>
              <a:t>January 2016</a:t>
            </a:r>
            <a:endParaRPr lang="en-US" altLang="ja-JP" dirty="0"/>
          </a:p>
        </p:txBody>
      </p:sp>
      <p:sp>
        <p:nvSpPr>
          <p:cNvPr id="11" name="Footer Placeholder 10"/>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2" name="Slide Number Placeholder 11"/>
          <p:cNvSpPr>
            <a:spLocks noGrp="1"/>
          </p:cNvSpPr>
          <p:nvPr>
            <p:ph type="sldNum" sz="quarter" idx="12"/>
          </p:nvPr>
        </p:nvSpPr>
        <p:spPr/>
        <p:txBody>
          <a:bodyPr/>
          <a:lstStyle/>
          <a:p>
            <a:r>
              <a:rPr lang="en-US" altLang="ja-JP" smtClean="0"/>
              <a:t>Slide </a:t>
            </a:r>
            <a:fld id="{7E4A064A-F100-45E5-BB56-E199832A2C3D}" type="slidenum">
              <a:rPr lang="en-US" altLang="ja-JP" smtClean="0"/>
              <a:pPr/>
              <a:t>11</a:t>
            </a:fld>
            <a:endParaRPr lang="en-US" altLang="ja-JP"/>
          </a:p>
        </p:txBody>
      </p:sp>
      <p:sp>
        <p:nvSpPr>
          <p:cNvPr id="3" name="Rectangle 2"/>
          <p:cNvSpPr/>
          <p:nvPr/>
        </p:nvSpPr>
        <p:spPr>
          <a:xfrm>
            <a:off x="990600" y="1524000"/>
            <a:ext cx="3090911" cy="461665"/>
          </a:xfrm>
          <a:prstGeom prst="rect">
            <a:avLst/>
          </a:prstGeom>
        </p:spPr>
        <p:txBody>
          <a:bodyPr wrap="none">
            <a:spAutoFit/>
          </a:bodyPr>
          <a:lstStyle/>
          <a:p>
            <a:r>
              <a:rPr kumimoji="1" lang="en-US" altLang="ja-JP" sz="2400" dirty="0"/>
              <a:t>SRM Command (7.5.1)</a:t>
            </a:r>
          </a:p>
        </p:txBody>
      </p:sp>
    </p:spTree>
    <p:extLst>
      <p:ext uri="{BB962C8B-B14F-4D97-AF65-F5344CB8AC3E}">
        <p14:creationId xmlns:p14="http://schemas.microsoft.com/office/powerpoint/2010/main" val="17863865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a:t>
            </a:r>
            <a:r>
              <a:rPr lang="en-US" altLang="ja-JP" dirty="0" smtClean="0"/>
              <a:t>Command (cont’d)</a:t>
            </a:r>
            <a:endParaRPr kumimoji="1" lang="en-US" dirty="0"/>
          </a:p>
        </p:txBody>
      </p:sp>
      <p:sp>
        <p:nvSpPr>
          <p:cNvPr id="9" name="Content Placeholder 8"/>
          <p:cNvSpPr>
            <a:spLocks noGrp="1"/>
          </p:cNvSpPr>
          <p:nvPr>
            <p:ph idx="1"/>
          </p:nvPr>
        </p:nvSpPr>
        <p:spPr>
          <a:xfrm>
            <a:off x="628650" y="1927860"/>
            <a:ext cx="7886700" cy="1052938"/>
          </a:xfrm>
        </p:spPr>
        <p:txBody>
          <a:bodyPr>
            <a:normAutofit fontScale="70000" lnSpcReduction="20000"/>
          </a:bodyPr>
          <a:lstStyle/>
          <a:p>
            <a:r>
              <a:rPr lang="en-US" altLang="ja-JP" dirty="0"/>
              <a:t>SRM Request Command (7.5.25)</a:t>
            </a:r>
            <a:endParaRPr kumimoji="1" lang="en-US" altLang="ja-JP" dirty="0"/>
          </a:p>
          <a:p>
            <a:pPr lvl="1"/>
            <a:r>
              <a:rPr kumimoji="1" lang="en-US" dirty="0" smtClean="0"/>
              <a:t>Command ID=0x30</a:t>
            </a:r>
          </a:p>
          <a:p>
            <a:pPr lvl="1"/>
            <a:r>
              <a:rPr kumimoji="1" lang="en-US" dirty="0" smtClean="0"/>
              <a:t>Content:</a:t>
            </a:r>
            <a:endParaRPr kumimoji="1" lang="en-US" dirty="0"/>
          </a:p>
        </p:txBody>
      </p:sp>
      <p:graphicFrame>
        <p:nvGraphicFramePr>
          <p:cNvPr id="8" name="Table 7"/>
          <p:cNvGraphicFramePr>
            <a:graphicFrameLocks noGrp="1"/>
          </p:cNvGraphicFramePr>
          <p:nvPr>
            <p:extLst>
              <p:ext uri="{D42A27DB-BD31-4B8C-83A1-F6EECF244321}">
                <p14:modId xmlns:p14="http://schemas.microsoft.com/office/powerpoint/2010/main" val="2449821110"/>
              </p:ext>
            </p:extLst>
          </p:nvPr>
        </p:nvGraphicFramePr>
        <p:xfrm>
          <a:off x="1690949" y="2965948"/>
          <a:ext cx="5319450" cy="967740"/>
        </p:xfrm>
        <a:graphic>
          <a:graphicData uri="http://schemas.openxmlformats.org/drawingml/2006/table">
            <a:tbl>
              <a:tblPr firstRow="1" bandRow="1">
                <a:tableStyleId>{5940675A-B579-460E-94D1-54222C63F5DA}</a:tableStyleId>
              </a:tblPr>
              <a:tblGrid>
                <a:gridCol w="1063890"/>
                <a:gridCol w="1063890"/>
                <a:gridCol w="1063890"/>
                <a:gridCol w="1063890"/>
                <a:gridCol w="1063890"/>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Octent:1</a:t>
                      </a:r>
                      <a:endParaRPr lang="en-US" sz="1400" dirty="0"/>
                    </a:p>
                  </a:txBody>
                  <a:tcPr marL="68580" marR="68580" marT="34290" marB="34290"/>
                </a:tc>
                <a:tc>
                  <a:txBody>
                    <a:bodyPr/>
                    <a:lstStyle/>
                    <a:p>
                      <a:pPr algn="ctr"/>
                      <a:r>
                        <a:rPr lang="en-US" sz="1400" dirty="0" smtClean="0"/>
                        <a:t>Octet:</a:t>
                      </a:r>
                      <a:r>
                        <a:rPr lang="en-US" sz="1400" baseline="0" dirty="0" smtClean="0"/>
                        <a:t>2</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solidFill>
                            <a:srgbClr val="FF0000"/>
                          </a:solidFill>
                        </a:rPr>
                        <a:t>Command</a:t>
                      </a:r>
                      <a:r>
                        <a:rPr lang="en-US" sz="1400" baseline="0" dirty="0" smtClean="0">
                          <a:solidFill>
                            <a:srgbClr val="FF0000"/>
                          </a:solidFill>
                        </a:rPr>
                        <a:t> Information</a:t>
                      </a:r>
                      <a:endParaRPr lang="en-US" sz="1400" dirty="0">
                        <a:solidFill>
                          <a:srgbClr val="FF0000"/>
                        </a:solidFill>
                      </a:endParaRPr>
                    </a:p>
                  </a:txBody>
                  <a:tcPr marL="68580" marR="68580" marT="34290" marB="34290"/>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815605249"/>
              </p:ext>
            </p:extLst>
          </p:nvPr>
        </p:nvGraphicFramePr>
        <p:xfrm>
          <a:off x="228600" y="4631114"/>
          <a:ext cx="8686800" cy="990600"/>
        </p:xfrm>
        <a:graphic>
          <a:graphicData uri="http://schemas.openxmlformats.org/drawingml/2006/table">
            <a:tbl>
              <a:tblPr firstRow="1" bandRow="1">
                <a:tableStyleId>{5940675A-B579-460E-94D1-54222C63F5DA}</a:tableStyleId>
              </a:tblPr>
              <a:tblGrid>
                <a:gridCol w="965200"/>
                <a:gridCol w="965200"/>
                <a:gridCol w="965200"/>
                <a:gridCol w="965200"/>
                <a:gridCol w="965200"/>
                <a:gridCol w="965200"/>
                <a:gridCol w="965200"/>
                <a:gridCol w="965200"/>
                <a:gridCol w="965200"/>
              </a:tblGrid>
              <a:tr h="278130">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3</a:t>
                      </a:r>
                      <a:endParaRPr lang="en-US" sz="1400" dirty="0"/>
                    </a:p>
                  </a:txBody>
                  <a:tcPr marL="68580" marR="68580" marT="34290" marB="34290"/>
                </a:tc>
                <a:tc>
                  <a:txBody>
                    <a:bodyPr/>
                    <a:lstStyle/>
                    <a:p>
                      <a:pPr algn="ctr"/>
                      <a:r>
                        <a:rPr lang="en-US" sz="1400" dirty="0" smtClean="0"/>
                        <a:t>4-15</a:t>
                      </a:r>
                      <a:endParaRPr lang="en-US" sz="1400" dirty="0"/>
                    </a:p>
                  </a:txBody>
                  <a:tcPr marL="68580" marR="68580" marT="34290" marB="34290"/>
                </a:tc>
                <a:tc>
                  <a:txBody>
                    <a:bodyPr/>
                    <a:lstStyle/>
                    <a:p>
                      <a:pPr algn="ctr"/>
                      <a:r>
                        <a:rPr lang="en-US" sz="1400" dirty="0" smtClean="0"/>
                        <a:t>Octets:0/4</a:t>
                      </a:r>
                      <a:endParaRPr lang="en-US" sz="1400" dirty="0"/>
                    </a:p>
                  </a:txBody>
                  <a:tcPr marL="68580" marR="68580" marT="34290" marB="34290"/>
                </a:tc>
                <a:tc>
                  <a:txBody>
                    <a:bodyPr/>
                    <a:lstStyle/>
                    <a:p>
                      <a:pPr algn="ctr"/>
                      <a:r>
                        <a:rPr lang="en-US" sz="1400" dirty="0" smtClean="0"/>
                        <a:t>0/2</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c>
                  <a:txBody>
                    <a:bodyPr/>
                    <a:lstStyle/>
                    <a:p>
                      <a:pPr algn="ctr"/>
                      <a:r>
                        <a:rPr lang="en-US" sz="1400" dirty="0" smtClean="0"/>
                        <a:t>0/2</a:t>
                      </a:r>
                      <a:endParaRPr lang="en-US" sz="1400" dirty="0"/>
                    </a:p>
                  </a:txBody>
                  <a:tcPr marL="68580" marR="68580" marT="34290" marB="34290"/>
                </a:tc>
              </a:tr>
              <a:tr h="685800">
                <a:tc>
                  <a:txBody>
                    <a:bodyPr/>
                    <a:lstStyle/>
                    <a:p>
                      <a:pPr algn="ctr"/>
                      <a:r>
                        <a:rPr lang="en-US" sz="1400" dirty="0" smtClean="0"/>
                        <a:t>Start</a:t>
                      </a:r>
                      <a:r>
                        <a:rPr lang="en-US" sz="1400" baseline="0" dirty="0" smtClean="0"/>
                        <a:t> Time</a:t>
                      </a:r>
                    </a:p>
                    <a:p>
                      <a:pPr algn="ctr"/>
                      <a:r>
                        <a:rPr lang="en-US" sz="1400" baseline="0" dirty="0" smtClean="0"/>
                        <a:t>Present</a:t>
                      </a:r>
                      <a:endParaRPr lang="en-US" sz="1400" dirty="0"/>
                    </a:p>
                  </a:txBody>
                  <a:tcPr marL="68580" marR="68580" marT="34290" marB="34290"/>
                </a:tc>
                <a:tc>
                  <a:txBody>
                    <a:bodyPr/>
                    <a:lstStyle/>
                    <a:p>
                      <a:pPr algn="ctr"/>
                      <a:r>
                        <a:rPr lang="en-US" sz="1400" dirty="0" smtClean="0"/>
                        <a:t>SRM</a:t>
                      </a:r>
                      <a:r>
                        <a:rPr lang="en-US" sz="1400" baseline="0" dirty="0" smtClean="0"/>
                        <a:t> Duration Present</a:t>
                      </a:r>
                      <a:endParaRPr lang="en-US" sz="1400" dirty="0"/>
                    </a:p>
                  </a:txBody>
                  <a:tcPr marL="68580" marR="68580" marT="34290" marB="34290"/>
                </a:tc>
                <a:tc>
                  <a:txBody>
                    <a:bodyPr/>
                    <a:lstStyle/>
                    <a:p>
                      <a:pPr algn="ctr"/>
                      <a:r>
                        <a:rPr lang="en-US" altLang="ja-JP" sz="1400" dirty="0" smtClean="0"/>
                        <a:t>Channel</a:t>
                      </a:r>
                      <a:r>
                        <a:rPr lang="en-US" altLang="ja-JP" sz="1400" baseline="0" dirty="0" smtClean="0"/>
                        <a:t> Page</a:t>
                      </a:r>
                    </a:p>
                    <a:p>
                      <a:pPr algn="ctr"/>
                      <a:r>
                        <a:rPr lang="en-US" altLang="ja-JP" sz="1400" baseline="0" dirty="0" smtClean="0"/>
                        <a:t>Present</a:t>
                      </a:r>
                      <a:endParaRPr lang="en-US" altLang="ja-JP" sz="1400" dirty="0" smtClean="0"/>
                    </a:p>
                  </a:txBody>
                  <a:tcPr marL="68580" marR="68580" marT="34290" marB="34290"/>
                </a:tc>
                <a:tc>
                  <a:txBody>
                    <a:bodyPr/>
                    <a:lstStyle/>
                    <a:p>
                      <a:pPr algn="ctr"/>
                      <a:r>
                        <a:rPr lang="en-US" sz="1400" dirty="0" smtClean="0"/>
                        <a:t>Channel</a:t>
                      </a:r>
                      <a:r>
                        <a:rPr lang="en-US" sz="1400" baseline="0" dirty="0" smtClean="0"/>
                        <a:t> Number Present</a:t>
                      </a:r>
                      <a:endParaRPr lang="en-US" sz="1400" dirty="0"/>
                    </a:p>
                  </a:txBody>
                  <a:tcPr marL="68580" marR="68580" marT="34290" marB="34290"/>
                </a:tc>
                <a:tc>
                  <a:txBody>
                    <a:bodyPr/>
                    <a:lstStyle/>
                    <a:p>
                      <a:pPr algn="ctr"/>
                      <a:r>
                        <a:rPr lang="en-US" sz="1400" dirty="0" smtClean="0"/>
                        <a:t>Reserved</a:t>
                      </a:r>
                      <a:endParaRPr lang="en-US" sz="1400" dirty="0"/>
                    </a:p>
                  </a:txBody>
                  <a:tcPr marL="68580" marR="68580" marT="34290" marB="34290"/>
                </a:tc>
                <a:tc>
                  <a:txBody>
                    <a:bodyPr/>
                    <a:lstStyle/>
                    <a:p>
                      <a:pPr algn="ctr"/>
                      <a:r>
                        <a:rPr lang="en-US" sz="1400" dirty="0" smtClean="0"/>
                        <a:t>Start</a:t>
                      </a:r>
                    </a:p>
                    <a:p>
                      <a:pPr algn="ctr"/>
                      <a:r>
                        <a:rPr lang="en-US" sz="1400" dirty="0" smtClean="0"/>
                        <a:t>Time</a:t>
                      </a:r>
                      <a:endParaRPr lang="en-US" sz="1400" dirty="0"/>
                    </a:p>
                  </a:txBody>
                  <a:tcPr marL="68580" marR="68580" marT="34290" marB="34290"/>
                </a:tc>
                <a:tc>
                  <a:txBody>
                    <a:bodyPr/>
                    <a:lstStyle/>
                    <a:p>
                      <a:pPr algn="ctr"/>
                      <a:r>
                        <a:rPr lang="en-US" sz="1400" dirty="0" smtClean="0"/>
                        <a:t>SRM</a:t>
                      </a:r>
                    </a:p>
                    <a:p>
                      <a:pPr algn="ctr"/>
                      <a:r>
                        <a:rPr lang="en-US" sz="1400" dirty="0" smtClean="0"/>
                        <a:t>Duration</a:t>
                      </a:r>
                      <a:endParaRPr lang="en-US" sz="1400" dirty="0"/>
                    </a:p>
                  </a:txBody>
                  <a:tcPr marL="68580" marR="68580" marT="34290" marB="34290"/>
                </a:tc>
                <a:tc>
                  <a:txBody>
                    <a:bodyPr/>
                    <a:lstStyle/>
                    <a:p>
                      <a:pPr algn="ctr"/>
                      <a:r>
                        <a:rPr lang="en-US" sz="1400" dirty="0" smtClean="0"/>
                        <a:t>Channel Page</a:t>
                      </a:r>
                      <a:endParaRPr lang="en-US" sz="1400" dirty="0"/>
                    </a:p>
                  </a:txBody>
                  <a:tcPr marL="68580" marR="68580" marT="34290" marB="34290"/>
                </a:tc>
                <a:tc>
                  <a:txBody>
                    <a:bodyPr/>
                    <a:lstStyle/>
                    <a:p>
                      <a:pPr algn="ctr"/>
                      <a:r>
                        <a:rPr lang="en-US" sz="1400" dirty="0" smtClean="0"/>
                        <a:t>Channel</a:t>
                      </a:r>
                    </a:p>
                    <a:p>
                      <a:pPr algn="ctr"/>
                      <a:r>
                        <a:rPr lang="en-US" sz="1400" dirty="0" smtClean="0"/>
                        <a:t>Number</a:t>
                      </a:r>
                      <a:endParaRPr lang="en-US" sz="1400" dirty="0"/>
                    </a:p>
                  </a:txBody>
                  <a:tcPr marL="68580" marR="68580" marT="34290" marB="34290"/>
                </a:tc>
              </a:tr>
            </a:tbl>
          </a:graphicData>
        </a:graphic>
      </p:graphicFrame>
      <p:sp>
        <p:nvSpPr>
          <p:cNvPr id="12" name="TextBox 11"/>
          <p:cNvSpPr txBox="1"/>
          <p:nvPr/>
        </p:nvSpPr>
        <p:spPr>
          <a:xfrm>
            <a:off x="179844" y="3962400"/>
            <a:ext cx="2073499" cy="338554"/>
          </a:xfrm>
          <a:prstGeom prst="rect">
            <a:avLst/>
          </a:prstGeom>
          <a:noFill/>
        </p:spPr>
        <p:txBody>
          <a:bodyPr wrap="square" rtlCol="0">
            <a:spAutoFit/>
          </a:bodyPr>
          <a:lstStyle/>
          <a:p>
            <a:r>
              <a:rPr kumimoji="1" lang="en-US" sz="1600" dirty="0">
                <a:solidFill>
                  <a:srgbClr val="FF0000"/>
                </a:solidFill>
              </a:rPr>
              <a:t>Command </a:t>
            </a:r>
            <a:r>
              <a:rPr lang="en-US" sz="1600" dirty="0">
                <a:solidFill>
                  <a:srgbClr val="FF0000"/>
                </a:solidFill>
              </a:rPr>
              <a:t>Information</a:t>
            </a:r>
            <a:endParaRPr kumimoji="1" lang="en-US" sz="1600" dirty="0">
              <a:solidFill>
                <a:srgbClr val="FF0000"/>
              </a:solidFill>
            </a:endParaRPr>
          </a:p>
        </p:txBody>
      </p:sp>
      <p:sp>
        <p:nvSpPr>
          <p:cNvPr id="5" name="Date Placeholder 4"/>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6" name="Slide Number Placeholder 15"/>
          <p:cNvSpPr>
            <a:spLocks noGrp="1"/>
          </p:cNvSpPr>
          <p:nvPr>
            <p:ph type="sldNum" sz="quarter" idx="12"/>
          </p:nvPr>
        </p:nvSpPr>
        <p:spPr/>
        <p:txBody>
          <a:bodyPr/>
          <a:lstStyle/>
          <a:p>
            <a:r>
              <a:rPr lang="en-US" altLang="ja-JP" smtClean="0"/>
              <a:t>Slide </a:t>
            </a:r>
            <a:fld id="{573B0C2F-891A-4B55-B0FA-7854B0ED72D6}" type="slidenum">
              <a:rPr lang="en-US" altLang="ja-JP" smtClean="0"/>
              <a:pPr/>
              <a:t>12</a:t>
            </a:fld>
            <a:endParaRPr lang="en-US" altLang="ja-JP"/>
          </a:p>
        </p:txBody>
      </p:sp>
      <p:cxnSp>
        <p:nvCxnSpPr>
          <p:cNvPr id="17" name="Straight Connector 16"/>
          <p:cNvCxnSpPr/>
          <p:nvPr/>
        </p:nvCxnSpPr>
        <p:spPr bwMode="auto">
          <a:xfrm flipH="1">
            <a:off x="228600" y="3933688"/>
            <a:ext cx="5715000" cy="6974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7010399" y="3933688"/>
            <a:ext cx="1905001" cy="6974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44571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kumimoji="1" lang="en-US" dirty="0"/>
          </a:p>
        </p:txBody>
      </p:sp>
      <p:sp>
        <p:nvSpPr>
          <p:cNvPr id="9" name="Content Placeholder 8"/>
          <p:cNvSpPr>
            <a:spLocks noGrp="1"/>
          </p:cNvSpPr>
          <p:nvPr>
            <p:ph idx="1"/>
          </p:nvPr>
        </p:nvSpPr>
        <p:spPr>
          <a:xfrm>
            <a:off x="628650" y="1828800"/>
            <a:ext cx="7886700" cy="1143000"/>
          </a:xfrm>
        </p:spPr>
        <p:txBody>
          <a:bodyPr>
            <a:normAutofit fontScale="77500" lnSpcReduction="20000"/>
          </a:bodyPr>
          <a:lstStyle/>
          <a:p>
            <a:r>
              <a:rPr lang="en-US" altLang="ja-JP" dirty="0"/>
              <a:t>SRM Response command (7.5.26</a:t>
            </a:r>
            <a:r>
              <a:rPr lang="en-US" altLang="ja-JP" dirty="0" smtClean="0"/>
              <a:t>)</a:t>
            </a:r>
          </a:p>
          <a:p>
            <a:pPr lvl="1"/>
            <a:r>
              <a:rPr kumimoji="1" lang="en-US" dirty="0" smtClean="0"/>
              <a:t>Command ID=0x31</a:t>
            </a:r>
          </a:p>
          <a:p>
            <a:pPr lvl="1"/>
            <a:r>
              <a:rPr kumimoji="1" lang="en-US" dirty="0" smtClean="0"/>
              <a:t>Content</a:t>
            </a:r>
            <a:endParaRPr kumimoji="1" lang="en-US" dirty="0"/>
          </a:p>
        </p:txBody>
      </p:sp>
      <p:graphicFrame>
        <p:nvGraphicFramePr>
          <p:cNvPr id="8" name="Table 7"/>
          <p:cNvGraphicFramePr>
            <a:graphicFrameLocks noGrp="1"/>
          </p:cNvGraphicFramePr>
          <p:nvPr>
            <p:extLst>
              <p:ext uri="{D42A27DB-BD31-4B8C-83A1-F6EECF244321}">
                <p14:modId xmlns:p14="http://schemas.microsoft.com/office/powerpoint/2010/main" val="2933284824"/>
              </p:ext>
            </p:extLst>
          </p:nvPr>
        </p:nvGraphicFramePr>
        <p:xfrm>
          <a:off x="609600" y="3098894"/>
          <a:ext cx="6629399" cy="931865"/>
        </p:xfrm>
        <a:graphic>
          <a:graphicData uri="http://schemas.openxmlformats.org/drawingml/2006/table">
            <a:tbl>
              <a:tblPr firstRow="1" bandRow="1">
                <a:tableStyleId>{5940675A-B579-460E-94D1-54222C63F5DA}</a:tableStyleId>
              </a:tblPr>
              <a:tblGrid>
                <a:gridCol w="947057"/>
                <a:gridCol w="947057"/>
                <a:gridCol w="947057"/>
                <a:gridCol w="947057"/>
                <a:gridCol w="947057"/>
                <a:gridCol w="1055915"/>
                <a:gridCol w="838199"/>
              </a:tblGrid>
              <a:tr h="338029">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variable</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593836">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Status</a:t>
                      </a:r>
                      <a:endParaRPr lang="en-US" sz="1400" dirty="0"/>
                    </a:p>
                  </a:txBody>
                  <a:tcPr marL="68580" marR="68580" marT="34290" marB="34290"/>
                </a:tc>
                <a:tc>
                  <a:txBody>
                    <a:bodyPr/>
                    <a:lstStyle/>
                    <a:p>
                      <a:pPr algn="ctr"/>
                      <a:r>
                        <a:rPr lang="en-US" sz="1400" dirty="0" smtClean="0"/>
                        <a:t>Command</a:t>
                      </a:r>
                      <a:r>
                        <a:rPr lang="en-US" sz="1400" baseline="0" dirty="0" smtClean="0"/>
                        <a:t> Info.</a:t>
                      </a:r>
                      <a:endParaRPr lang="en-US" sz="1400" dirty="0" smtClean="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32809622"/>
              </p:ext>
            </p:extLst>
          </p:nvPr>
        </p:nvGraphicFramePr>
        <p:xfrm>
          <a:off x="270337" y="4235105"/>
          <a:ext cx="2431126" cy="1623060"/>
        </p:xfrm>
        <a:graphic>
          <a:graphicData uri="http://schemas.openxmlformats.org/drawingml/2006/table">
            <a:tbl>
              <a:tblPr firstRow="1" bandRow="1">
                <a:tableStyleId>{5940675A-B579-460E-94D1-54222C63F5DA}</a:tableStyleId>
              </a:tblPr>
              <a:tblGrid>
                <a:gridCol w="1215563"/>
                <a:gridCol w="1215563"/>
              </a:tblGrid>
              <a:tr h="278130">
                <a:tc>
                  <a:txBody>
                    <a:bodyPr/>
                    <a:lstStyle/>
                    <a:p>
                      <a:pPr algn="ctr"/>
                      <a:r>
                        <a:rPr lang="en-US" sz="1400" dirty="0" smtClean="0"/>
                        <a:t>Status value</a:t>
                      </a:r>
                      <a:endParaRPr lang="en-US" sz="1400" dirty="0"/>
                    </a:p>
                  </a:txBody>
                  <a:tcPr marL="68580" marR="68580" marT="34290" marB="34290"/>
                </a:tc>
                <a:tc>
                  <a:txBody>
                    <a:bodyPr/>
                    <a:lstStyle/>
                    <a:p>
                      <a:pPr algn="ctr"/>
                      <a:r>
                        <a:rPr lang="en-US" sz="1400" dirty="0" smtClean="0"/>
                        <a:t>Description</a:t>
                      </a:r>
                      <a:endParaRPr lang="en-US" sz="1400" dirty="0"/>
                    </a:p>
                  </a:txBody>
                  <a:tcPr marL="68580" marR="68580" marT="34290" marB="34290"/>
                </a:tc>
              </a:tr>
              <a:tr h="278130">
                <a:tc>
                  <a:txBody>
                    <a:bodyPr/>
                    <a:lstStyle/>
                    <a:p>
                      <a:pPr algn="ctr"/>
                      <a:r>
                        <a:rPr lang="en-US" sz="1400" dirty="0" smtClean="0"/>
                        <a:t>0</a:t>
                      </a:r>
                      <a:endParaRPr lang="en-US" sz="1400" dirty="0"/>
                    </a:p>
                  </a:txBody>
                  <a:tcPr marL="68580" marR="68580" marT="34290" marB="34290"/>
                </a:tc>
                <a:tc>
                  <a:txBody>
                    <a:bodyPr/>
                    <a:lstStyle/>
                    <a:p>
                      <a:pPr algn="ctr"/>
                      <a:r>
                        <a:rPr lang="en-US" sz="1400" dirty="0" smtClean="0"/>
                        <a:t>Success</a:t>
                      </a:r>
                      <a:endParaRPr lang="en-US" sz="1400" dirty="0"/>
                    </a:p>
                  </a:txBody>
                  <a:tcPr marL="68580" marR="68580" marT="34290" marB="34290"/>
                </a:tc>
              </a:tr>
              <a:tr h="278130">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Not</a:t>
                      </a:r>
                      <a:r>
                        <a:rPr lang="en-US" sz="1400" baseline="0" dirty="0" smtClean="0"/>
                        <a:t> supported</a:t>
                      </a:r>
                      <a:endParaRPr lang="en-US" sz="1400" dirty="0"/>
                    </a:p>
                  </a:txBody>
                  <a:tcPr marL="68580" marR="68580" marT="34290" marB="34290"/>
                </a:tc>
              </a:tr>
              <a:tr h="278130">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Rejected</a:t>
                      </a:r>
                      <a:endParaRPr lang="en-US" sz="1400" dirty="0"/>
                    </a:p>
                  </a:txBody>
                  <a:tcPr marL="68580" marR="68580" marT="34290" marB="34290"/>
                </a:tc>
              </a:tr>
              <a:tr h="278130">
                <a:tc>
                  <a:txBody>
                    <a:bodyPr/>
                    <a:lstStyle/>
                    <a:p>
                      <a:pPr algn="ctr"/>
                      <a:r>
                        <a:rPr lang="en-US" sz="1400" dirty="0" smtClean="0"/>
                        <a:t>3-255</a:t>
                      </a:r>
                      <a:endParaRPr lang="en-US" sz="1400" dirty="0"/>
                    </a:p>
                  </a:txBody>
                  <a:tcPr marL="68580" marR="68580" marT="34290" marB="34290"/>
                </a:tc>
                <a:tc>
                  <a:txBody>
                    <a:bodyPr/>
                    <a:lstStyle/>
                    <a:p>
                      <a:pPr algn="ctr"/>
                      <a:r>
                        <a:rPr lang="en-US" sz="1400" dirty="0" smtClean="0"/>
                        <a:t>Reserved</a:t>
                      </a:r>
                      <a:endParaRPr lang="en-US" sz="1400" dirty="0"/>
                    </a:p>
                  </a:txBody>
                  <a:tcPr marL="68580" marR="68580" marT="34290" marB="34290"/>
                </a:tc>
              </a:tr>
            </a:tbl>
          </a:graphicData>
        </a:graphic>
      </p:graphicFrame>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13</a:t>
            </a:fld>
            <a:endParaRPr lang="en-US" altLang="ja-JP"/>
          </a:p>
        </p:txBody>
      </p:sp>
      <p:graphicFrame>
        <p:nvGraphicFramePr>
          <p:cNvPr id="11" name="Table 10"/>
          <p:cNvGraphicFramePr>
            <a:graphicFrameLocks noGrp="1"/>
          </p:cNvGraphicFramePr>
          <p:nvPr>
            <p:extLst>
              <p:ext uri="{D42A27DB-BD31-4B8C-83A1-F6EECF244321}">
                <p14:modId xmlns:p14="http://schemas.microsoft.com/office/powerpoint/2010/main" val="3128609141"/>
              </p:ext>
            </p:extLst>
          </p:nvPr>
        </p:nvGraphicFramePr>
        <p:xfrm>
          <a:off x="4242163" y="4864702"/>
          <a:ext cx="4559375" cy="993463"/>
        </p:xfrm>
        <a:graphic>
          <a:graphicData uri="http://schemas.openxmlformats.org/drawingml/2006/table">
            <a:tbl>
              <a:tblPr firstRow="1" bandRow="1">
                <a:tableStyleId>{5940675A-B579-460E-94D1-54222C63F5DA}</a:tableStyleId>
              </a:tblPr>
              <a:tblGrid>
                <a:gridCol w="911875"/>
                <a:gridCol w="911875"/>
                <a:gridCol w="911875"/>
                <a:gridCol w="911875"/>
                <a:gridCol w="911875"/>
              </a:tblGrid>
              <a:tr h="278130">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2-15</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c>
                  <a:txBody>
                    <a:bodyPr/>
                    <a:lstStyle/>
                    <a:p>
                      <a:pPr algn="ctr"/>
                      <a:r>
                        <a:rPr lang="en-US" sz="1400" baseline="0" dirty="0" smtClean="0"/>
                        <a:t>0/2/8</a:t>
                      </a:r>
                      <a:endParaRPr lang="en-US" sz="1400" dirty="0"/>
                    </a:p>
                  </a:txBody>
                  <a:tcPr marL="68580" marR="68580" marT="34290" marB="34290"/>
                </a:tc>
              </a:tr>
              <a:tr h="711523">
                <a:tc>
                  <a:txBody>
                    <a:bodyPr/>
                    <a:lstStyle/>
                    <a:p>
                      <a:pPr algn="ctr"/>
                      <a:r>
                        <a:rPr lang="en-US" altLang="ja-JP" sz="1400" dirty="0" smtClean="0"/>
                        <a:t>Address</a:t>
                      </a:r>
                      <a:r>
                        <a:rPr lang="en-US" altLang="ja-JP" sz="1400" baseline="0" dirty="0" smtClean="0"/>
                        <a:t> Mode Present</a:t>
                      </a:r>
                      <a:endParaRPr lang="en-US" altLang="ja-JP" sz="1400" dirty="0"/>
                    </a:p>
                  </a:txBody>
                  <a:tcPr marL="68580" marR="68580" marT="34290" marB="34290"/>
                </a:tc>
                <a:tc>
                  <a:txBody>
                    <a:bodyPr/>
                    <a:lstStyle/>
                    <a:p>
                      <a:pPr algn="ctr"/>
                      <a:r>
                        <a:rPr lang="en-US" altLang="ja-JP" sz="1400" dirty="0" smtClean="0"/>
                        <a:t>Device</a:t>
                      </a:r>
                      <a:r>
                        <a:rPr lang="en-US" altLang="ja-JP" sz="1400" baseline="0" dirty="0" smtClean="0"/>
                        <a:t> Address Present</a:t>
                      </a:r>
                      <a:endParaRPr lang="en-US" altLang="ja-JP" sz="1400" dirty="0"/>
                    </a:p>
                  </a:txBody>
                  <a:tcPr marL="68580" marR="68580" marT="34290" marB="34290"/>
                </a:tc>
                <a:tc>
                  <a:txBody>
                    <a:bodyPr/>
                    <a:lstStyle/>
                    <a:p>
                      <a:pPr algn="ctr"/>
                      <a:r>
                        <a:rPr lang="en-US" altLang="ja-JP" sz="1400" dirty="0" smtClean="0"/>
                        <a:t>Reserved</a:t>
                      </a:r>
                      <a:endParaRPr lang="en-US" altLang="ja-JP" sz="1400" dirty="0"/>
                    </a:p>
                  </a:txBody>
                  <a:tcPr marL="68580" marR="68580" marT="34290" marB="34290"/>
                </a:tc>
                <a:tc>
                  <a:txBody>
                    <a:bodyPr/>
                    <a:lstStyle/>
                    <a:p>
                      <a:pPr algn="ctr"/>
                      <a:r>
                        <a:rPr lang="en-US" sz="1400" dirty="0" smtClean="0"/>
                        <a:t>Device</a:t>
                      </a:r>
                      <a:br>
                        <a:rPr lang="en-US" sz="1400" dirty="0" smtClean="0"/>
                      </a:br>
                      <a:r>
                        <a:rPr lang="en-US" sz="1400" dirty="0" smtClean="0"/>
                        <a:t>Address</a:t>
                      </a:r>
                      <a:r>
                        <a:rPr lang="en-US" sz="1400" baseline="0" dirty="0" smtClean="0"/>
                        <a:t> Mode</a:t>
                      </a:r>
                      <a:endParaRPr lang="en-US" sz="1400" dirty="0"/>
                    </a:p>
                  </a:txBody>
                  <a:tcPr marL="68580" marR="68580" marT="34290" marB="34290"/>
                </a:tc>
                <a:tc>
                  <a:txBody>
                    <a:bodyPr/>
                    <a:lstStyle/>
                    <a:p>
                      <a:pPr algn="ctr"/>
                      <a:r>
                        <a:rPr lang="en-US" sz="1400" dirty="0" smtClean="0"/>
                        <a:t>Device Address</a:t>
                      </a:r>
                      <a:endParaRPr lang="en-US" sz="1400" dirty="0"/>
                    </a:p>
                  </a:txBody>
                  <a:tcPr marL="68580" marR="68580" marT="34290" marB="34290"/>
                </a:tc>
              </a:tr>
            </a:tbl>
          </a:graphicData>
        </a:graphic>
      </p:graphicFrame>
      <p:sp>
        <p:nvSpPr>
          <p:cNvPr id="18" name="TextBox 17"/>
          <p:cNvSpPr txBox="1"/>
          <p:nvPr/>
        </p:nvSpPr>
        <p:spPr>
          <a:xfrm>
            <a:off x="3079798" y="5069045"/>
            <a:ext cx="1265190" cy="584775"/>
          </a:xfrm>
          <a:prstGeom prst="rect">
            <a:avLst/>
          </a:prstGeom>
          <a:noFill/>
        </p:spPr>
        <p:txBody>
          <a:bodyPr wrap="square" rtlCol="0">
            <a:spAutoFit/>
          </a:bodyPr>
          <a:lstStyle/>
          <a:p>
            <a:r>
              <a:rPr kumimoji="1" lang="en-US" sz="1600" dirty="0">
                <a:solidFill>
                  <a:srgbClr val="FF0000"/>
                </a:solidFill>
              </a:rPr>
              <a:t>Command </a:t>
            </a:r>
            <a:r>
              <a:rPr lang="en-US" sz="1600" dirty="0">
                <a:solidFill>
                  <a:srgbClr val="FF0000"/>
                </a:solidFill>
              </a:rPr>
              <a:t>Information</a:t>
            </a:r>
            <a:endParaRPr kumimoji="1" lang="en-US" sz="1600" dirty="0">
              <a:solidFill>
                <a:srgbClr val="FF0000"/>
              </a:solidFill>
            </a:endParaRPr>
          </a:p>
        </p:txBody>
      </p:sp>
      <p:cxnSp>
        <p:nvCxnSpPr>
          <p:cNvPr id="20" name="Straight Arrow Connector 19"/>
          <p:cNvCxnSpPr/>
          <p:nvPr/>
        </p:nvCxnSpPr>
        <p:spPr bwMode="auto">
          <a:xfrm flipV="1">
            <a:off x="1447800" y="4030759"/>
            <a:ext cx="3276600" cy="20434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flipH="1">
            <a:off x="4242163" y="4030759"/>
            <a:ext cx="1091837" cy="83394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6400800" y="4030759"/>
            <a:ext cx="2400738" cy="83394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035046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lang="en-US" dirty="0"/>
          </a:p>
        </p:txBody>
      </p:sp>
      <p:sp>
        <p:nvSpPr>
          <p:cNvPr id="9" name="Content Placeholder 8"/>
          <p:cNvSpPr>
            <a:spLocks noGrp="1"/>
          </p:cNvSpPr>
          <p:nvPr>
            <p:ph idx="1"/>
          </p:nvPr>
        </p:nvSpPr>
        <p:spPr>
          <a:xfrm>
            <a:off x="685800" y="1981200"/>
            <a:ext cx="7772400" cy="1219200"/>
          </a:xfrm>
        </p:spPr>
        <p:txBody>
          <a:bodyPr>
            <a:normAutofit fontScale="85000" lnSpcReduction="20000"/>
          </a:bodyPr>
          <a:lstStyle/>
          <a:p>
            <a:r>
              <a:rPr lang="en-US" altLang="ja-JP" dirty="0"/>
              <a:t>SRM Report Notification command (7.5.27</a:t>
            </a:r>
            <a:r>
              <a:rPr lang="en-US" altLang="ja-JP" dirty="0" smtClean="0"/>
              <a:t>)</a:t>
            </a:r>
          </a:p>
          <a:p>
            <a:pPr lvl="1"/>
            <a:r>
              <a:rPr lang="en-US" dirty="0" smtClean="0"/>
              <a:t>Command ID=0x32</a:t>
            </a:r>
          </a:p>
          <a:p>
            <a:pPr lvl="1"/>
            <a:r>
              <a:rPr lang="en-US" dirty="0" smtClean="0"/>
              <a:t>Content</a:t>
            </a:r>
            <a:endParaRPr lang="en-US" dirty="0"/>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graphicFrame>
        <p:nvGraphicFramePr>
          <p:cNvPr id="8" name="Table 7"/>
          <p:cNvGraphicFramePr>
            <a:graphicFrameLocks noGrp="1"/>
          </p:cNvGraphicFramePr>
          <p:nvPr>
            <p:extLst>
              <p:ext uri="{D42A27DB-BD31-4B8C-83A1-F6EECF244321}">
                <p14:modId xmlns:p14="http://schemas.microsoft.com/office/powerpoint/2010/main" val="11705844"/>
              </p:ext>
            </p:extLst>
          </p:nvPr>
        </p:nvGraphicFramePr>
        <p:xfrm>
          <a:off x="1690948" y="3223260"/>
          <a:ext cx="6310050" cy="967740"/>
        </p:xfrm>
        <a:graphic>
          <a:graphicData uri="http://schemas.openxmlformats.org/drawingml/2006/table">
            <a:tbl>
              <a:tblPr firstRow="1" bandRow="1">
                <a:tableStyleId>{5940675A-B579-460E-94D1-54222C63F5DA}</a:tableStyleId>
              </a:tblPr>
              <a:tblGrid>
                <a:gridCol w="1051675"/>
                <a:gridCol w="1051675"/>
                <a:gridCol w="1051675"/>
                <a:gridCol w="1051675"/>
                <a:gridCol w="1051675"/>
                <a:gridCol w="1051675"/>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Command</a:t>
                      </a:r>
                      <a:r>
                        <a:rPr lang="en-US" sz="1400" baseline="0" dirty="0" smtClean="0"/>
                        <a:t> Information</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14</a:t>
            </a:fld>
            <a:endParaRPr lang="en-US" altLang="ja-JP"/>
          </a:p>
        </p:txBody>
      </p:sp>
      <p:graphicFrame>
        <p:nvGraphicFramePr>
          <p:cNvPr id="22" name="Table 21"/>
          <p:cNvGraphicFramePr>
            <a:graphicFrameLocks noGrp="1"/>
          </p:cNvGraphicFramePr>
          <p:nvPr>
            <p:extLst>
              <p:ext uri="{D42A27DB-BD31-4B8C-83A1-F6EECF244321}">
                <p14:modId xmlns:p14="http://schemas.microsoft.com/office/powerpoint/2010/main" val="4258756249"/>
              </p:ext>
            </p:extLst>
          </p:nvPr>
        </p:nvGraphicFramePr>
        <p:xfrm>
          <a:off x="124956" y="4888426"/>
          <a:ext cx="8686800" cy="990600"/>
        </p:xfrm>
        <a:graphic>
          <a:graphicData uri="http://schemas.openxmlformats.org/drawingml/2006/table">
            <a:tbl>
              <a:tblPr firstRow="1" bandRow="1">
                <a:tableStyleId>{5940675A-B579-460E-94D1-54222C63F5DA}</a:tableStyleId>
              </a:tblPr>
              <a:tblGrid>
                <a:gridCol w="965200"/>
                <a:gridCol w="965200"/>
                <a:gridCol w="965200"/>
                <a:gridCol w="965200"/>
                <a:gridCol w="965200"/>
                <a:gridCol w="965200"/>
                <a:gridCol w="965200"/>
                <a:gridCol w="965200"/>
                <a:gridCol w="965200"/>
              </a:tblGrid>
              <a:tr h="278130">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3</a:t>
                      </a:r>
                      <a:endParaRPr lang="en-US" sz="1400" dirty="0"/>
                    </a:p>
                  </a:txBody>
                  <a:tcPr marL="68580" marR="68580" marT="34290" marB="34290"/>
                </a:tc>
                <a:tc>
                  <a:txBody>
                    <a:bodyPr/>
                    <a:lstStyle/>
                    <a:p>
                      <a:pPr algn="ctr"/>
                      <a:r>
                        <a:rPr lang="en-US" sz="1400" dirty="0" smtClean="0"/>
                        <a:t>4-15</a:t>
                      </a:r>
                      <a:endParaRPr lang="en-US" sz="1400" dirty="0"/>
                    </a:p>
                  </a:txBody>
                  <a:tcPr marL="68580" marR="68580" marT="34290" marB="34290"/>
                </a:tc>
                <a:tc>
                  <a:txBody>
                    <a:bodyPr/>
                    <a:lstStyle/>
                    <a:p>
                      <a:pPr algn="ctr"/>
                      <a:r>
                        <a:rPr lang="en-US" sz="1400" dirty="0" smtClean="0"/>
                        <a:t>Octets:0/1</a:t>
                      </a:r>
                      <a:endParaRPr lang="en-US" sz="1400" dirty="0"/>
                    </a:p>
                  </a:txBody>
                  <a:tcPr marL="68580" marR="68580" marT="34290" marB="34290"/>
                </a:tc>
                <a:tc>
                  <a:txBody>
                    <a:bodyPr/>
                    <a:lstStyle/>
                    <a:p>
                      <a:pPr algn="ctr"/>
                      <a:r>
                        <a:rPr lang="en-US" sz="1400" dirty="0" smtClean="0"/>
                        <a:t>0/2</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c>
                  <a:txBody>
                    <a:bodyPr/>
                    <a:lstStyle/>
                    <a:p>
                      <a:pPr algn="ctr"/>
                      <a:r>
                        <a:rPr lang="en-US" sz="1400" baseline="0" dirty="0" smtClean="0"/>
                        <a:t>0/2/8</a:t>
                      </a:r>
                      <a:endParaRPr lang="en-US" sz="1400" dirty="0"/>
                    </a:p>
                  </a:txBody>
                  <a:tcPr marL="68580" marR="68580" marT="34290" marB="34290"/>
                </a:tc>
              </a:tr>
              <a:tr h="685800">
                <a:tc>
                  <a:txBody>
                    <a:bodyPr/>
                    <a:lstStyle/>
                    <a:p>
                      <a:pPr algn="ctr"/>
                      <a:r>
                        <a:rPr lang="en-US" altLang="ja-JP" sz="1400" dirty="0" smtClean="0"/>
                        <a:t>Channel</a:t>
                      </a:r>
                      <a:r>
                        <a:rPr lang="en-US" altLang="ja-JP" sz="1400" baseline="0" dirty="0" smtClean="0"/>
                        <a:t> Page</a:t>
                      </a:r>
                    </a:p>
                    <a:p>
                      <a:pPr algn="ctr"/>
                      <a:r>
                        <a:rPr lang="en-US" altLang="ja-JP" sz="1400" baseline="0" dirty="0" smtClean="0"/>
                        <a:t>Present</a:t>
                      </a:r>
                      <a:endParaRPr lang="en-US" altLang="ja-JP" sz="1400" dirty="0" smtClean="0"/>
                    </a:p>
                  </a:txBody>
                  <a:tcPr marL="68580" marR="68580" marT="34290" marB="34290"/>
                </a:tc>
                <a:tc>
                  <a:txBody>
                    <a:bodyPr/>
                    <a:lstStyle/>
                    <a:p>
                      <a:pPr algn="ctr"/>
                      <a:r>
                        <a:rPr lang="en-US" sz="1400" dirty="0" smtClean="0"/>
                        <a:t>Channel</a:t>
                      </a:r>
                      <a:r>
                        <a:rPr lang="en-US" sz="1400" baseline="0" dirty="0" smtClean="0"/>
                        <a:t> Number Present</a:t>
                      </a:r>
                      <a:endParaRPr lang="en-US" sz="1400" dirty="0"/>
                    </a:p>
                  </a:txBody>
                  <a:tcPr marL="68580" marR="68580" marT="34290" marB="34290"/>
                </a:tc>
                <a:tc>
                  <a:txBody>
                    <a:bodyPr/>
                    <a:lstStyle/>
                    <a:p>
                      <a:pPr algn="ctr"/>
                      <a:r>
                        <a:rPr lang="en-US" altLang="ja-JP" sz="1400" dirty="0" smtClean="0"/>
                        <a:t>Address</a:t>
                      </a:r>
                      <a:r>
                        <a:rPr lang="en-US" altLang="ja-JP" sz="1400" baseline="0" dirty="0" smtClean="0"/>
                        <a:t> Mode Present</a:t>
                      </a:r>
                      <a:endParaRPr lang="en-US" altLang="ja-JP" sz="1400" dirty="0"/>
                    </a:p>
                  </a:txBody>
                  <a:tcPr marL="68580" marR="68580" marT="34290" marB="34290"/>
                </a:tc>
                <a:tc>
                  <a:txBody>
                    <a:bodyPr/>
                    <a:lstStyle/>
                    <a:p>
                      <a:pPr algn="ctr"/>
                      <a:r>
                        <a:rPr lang="en-US" altLang="ja-JP" sz="1400" dirty="0" smtClean="0"/>
                        <a:t>Device</a:t>
                      </a:r>
                      <a:r>
                        <a:rPr lang="en-US" altLang="ja-JP" sz="1400" baseline="0" dirty="0" smtClean="0"/>
                        <a:t> Address Present</a:t>
                      </a:r>
                      <a:endParaRPr lang="en-US" altLang="ja-JP" sz="1400" dirty="0"/>
                    </a:p>
                  </a:txBody>
                  <a:tcPr marL="68580" marR="68580" marT="34290" marB="34290"/>
                </a:tc>
                <a:tc>
                  <a:txBody>
                    <a:bodyPr/>
                    <a:lstStyle/>
                    <a:p>
                      <a:pPr algn="ctr"/>
                      <a:r>
                        <a:rPr lang="en-US" sz="1400" dirty="0" smtClean="0"/>
                        <a:t>Reserved</a:t>
                      </a:r>
                      <a:endParaRPr lang="en-US" sz="1400" dirty="0"/>
                    </a:p>
                  </a:txBody>
                  <a:tcPr marL="68580" marR="68580" marT="34290" marB="34290"/>
                </a:tc>
                <a:tc>
                  <a:txBody>
                    <a:bodyPr/>
                    <a:lstStyle/>
                    <a:p>
                      <a:pPr algn="ctr"/>
                      <a:r>
                        <a:rPr lang="en-US" sz="1400" dirty="0" smtClean="0"/>
                        <a:t>Channel Page</a:t>
                      </a:r>
                      <a:endParaRPr lang="en-US" sz="1400" dirty="0"/>
                    </a:p>
                  </a:txBody>
                  <a:tcPr marL="68580" marR="68580" marT="34290" marB="34290"/>
                </a:tc>
                <a:tc>
                  <a:txBody>
                    <a:bodyPr/>
                    <a:lstStyle/>
                    <a:p>
                      <a:pPr algn="ctr"/>
                      <a:r>
                        <a:rPr lang="en-US" sz="1400" dirty="0" smtClean="0"/>
                        <a:t>Channel</a:t>
                      </a:r>
                    </a:p>
                    <a:p>
                      <a:pPr algn="ctr"/>
                      <a:r>
                        <a:rPr lang="en-US" sz="1400" dirty="0" smtClean="0"/>
                        <a:t>Number</a:t>
                      </a:r>
                      <a:endParaRPr lang="en-US" sz="1400" dirty="0"/>
                    </a:p>
                  </a:txBody>
                  <a:tcPr marL="68580" marR="68580" marT="34290" marB="34290"/>
                </a:tc>
                <a:tc>
                  <a:txBody>
                    <a:bodyPr/>
                    <a:lstStyle/>
                    <a:p>
                      <a:pPr algn="ctr"/>
                      <a:r>
                        <a:rPr lang="en-US" sz="1400" dirty="0" smtClean="0"/>
                        <a:t>Device</a:t>
                      </a:r>
                      <a:br>
                        <a:rPr lang="en-US" sz="1400" dirty="0" smtClean="0"/>
                      </a:br>
                      <a:r>
                        <a:rPr lang="en-US" sz="1400" dirty="0" smtClean="0"/>
                        <a:t>Address</a:t>
                      </a:r>
                      <a:r>
                        <a:rPr lang="en-US" sz="1400" baseline="0" dirty="0" smtClean="0"/>
                        <a:t> </a:t>
                      </a:r>
                      <a:r>
                        <a:rPr lang="en-US" sz="1400" baseline="0" dirty="0" smtClean="0"/>
                        <a:t>Mode</a:t>
                      </a:r>
                      <a:endParaRPr lang="en-US" sz="1400" dirty="0"/>
                    </a:p>
                  </a:txBody>
                  <a:tcPr marL="68580" marR="68580" marT="34290" marB="34290"/>
                </a:tc>
                <a:tc>
                  <a:txBody>
                    <a:bodyPr/>
                    <a:lstStyle/>
                    <a:p>
                      <a:pPr algn="ctr"/>
                      <a:r>
                        <a:rPr lang="en-US" sz="1400" dirty="0" smtClean="0"/>
                        <a:t>Device Address</a:t>
                      </a:r>
                      <a:endParaRPr lang="en-US" sz="1400" dirty="0"/>
                    </a:p>
                  </a:txBody>
                  <a:tcPr marL="68580" marR="68580" marT="34290" marB="34290"/>
                </a:tc>
              </a:tr>
            </a:tbl>
          </a:graphicData>
        </a:graphic>
      </p:graphicFrame>
      <p:sp>
        <p:nvSpPr>
          <p:cNvPr id="23" name="TextBox 22"/>
          <p:cNvSpPr txBox="1"/>
          <p:nvPr/>
        </p:nvSpPr>
        <p:spPr>
          <a:xfrm>
            <a:off x="76200" y="4219712"/>
            <a:ext cx="2073499" cy="338554"/>
          </a:xfrm>
          <a:prstGeom prst="rect">
            <a:avLst/>
          </a:prstGeom>
          <a:noFill/>
        </p:spPr>
        <p:txBody>
          <a:bodyPr wrap="square" rtlCol="0">
            <a:spAutoFit/>
          </a:bodyPr>
          <a:lstStyle/>
          <a:p>
            <a:r>
              <a:rPr kumimoji="1" lang="en-US" sz="1600" dirty="0">
                <a:solidFill>
                  <a:srgbClr val="FF0000"/>
                </a:solidFill>
              </a:rPr>
              <a:t>Command </a:t>
            </a:r>
            <a:r>
              <a:rPr lang="en-US" sz="1600" dirty="0">
                <a:solidFill>
                  <a:srgbClr val="FF0000"/>
                </a:solidFill>
              </a:rPr>
              <a:t>Information</a:t>
            </a:r>
            <a:endParaRPr kumimoji="1" lang="en-US" sz="1600" dirty="0">
              <a:solidFill>
                <a:srgbClr val="FF0000"/>
              </a:solidFill>
            </a:endParaRPr>
          </a:p>
        </p:txBody>
      </p:sp>
      <p:cxnSp>
        <p:nvCxnSpPr>
          <p:cNvPr id="24" name="Straight Connector 23"/>
          <p:cNvCxnSpPr/>
          <p:nvPr/>
        </p:nvCxnSpPr>
        <p:spPr bwMode="auto">
          <a:xfrm flipH="1">
            <a:off x="124956" y="4191000"/>
            <a:ext cx="5715000" cy="6974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6906755" y="4191000"/>
            <a:ext cx="1905001" cy="6974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98504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Proposal of SRM MAC Command (cont’d)</a:t>
            </a:r>
            <a:endParaRPr lang="en-US" dirty="0"/>
          </a:p>
        </p:txBody>
      </p:sp>
      <p:sp>
        <p:nvSpPr>
          <p:cNvPr id="9" name="Content Placeholder 8"/>
          <p:cNvSpPr>
            <a:spLocks noGrp="1"/>
          </p:cNvSpPr>
          <p:nvPr>
            <p:ph idx="1"/>
          </p:nvPr>
        </p:nvSpPr>
        <p:spPr>
          <a:xfrm>
            <a:off x="685800" y="1981200"/>
            <a:ext cx="7772400" cy="1143000"/>
          </a:xfrm>
        </p:spPr>
        <p:txBody>
          <a:bodyPr>
            <a:normAutofit fontScale="77500" lnSpcReduction="20000"/>
          </a:bodyPr>
          <a:lstStyle/>
          <a:p>
            <a:r>
              <a:rPr lang="en-US" altLang="ja-JP" dirty="0" smtClean="0"/>
              <a:t>SRM Information </a:t>
            </a:r>
            <a:r>
              <a:rPr lang="en-US" altLang="ja-JP" dirty="0"/>
              <a:t>Notification command (7.5.28</a:t>
            </a:r>
            <a:r>
              <a:rPr lang="en-US" altLang="ja-JP" dirty="0" smtClean="0"/>
              <a:t>)</a:t>
            </a:r>
          </a:p>
          <a:p>
            <a:pPr lvl="1"/>
            <a:r>
              <a:rPr lang="en-US" dirty="0" smtClean="0"/>
              <a:t>Command ID=0x33</a:t>
            </a:r>
          </a:p>
          <a:p>
            <a:pPr lvl="1"/>
            <a:r>
              <a:rPr lang="en-US" dirty="0" smtClean="0"/>
              <a:t>Content</a:t>
            </a:r>
            <a:endParaRPr lang="en-US" dirty="0"/>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graphicFrame>
        <p:nvGraphicFramePr>
          <p:cNvPr id="8" name="Table 7"/>
          <p:cNvGraphicFramePr>
            <a:graphicFrameLocks noGrp="1"/>
          </p:cNvGraphicFramePr>
          <p:nvPr>
            <p:extLst>
              <p:ext uri="{D42A27DB-BD31-4B8C-83A1-F6EECF244321}">
                <p14:modId xmlns:p14="http://schemas.microsoft.com/office/powerpoint/2010/main" val="351008762"/>
              </p:ext>
            </p:extLst>
          </p:nvPr>
        </p:nvGraphicFramePr>
        <p:xfrm>
          <a:off x="1718392" y="3352800"/>
          <a:ext cx="6233850" cy="967740"/>
        </p:xfrm>
        <a:graphic>
          <a:graphicData uri="http://schemas.openxmlformats.org/drawingml/2006/table">
            <a:tbl>
              <a:tblPr firstRow="1" bandRow="1">
                <a:tableStyleId>{5940675A-B579-460E-94D1-54222C63F5DA}</a:tableStyleId>
              </a:tblPr>
              <a:tblGrid>
                <a:gridCol w="1038975"/>
                <a:gridCol w="1038975"/>
                <a:gridCol w="1038975"/>
                <a:gridCol w="1038975"/>
                <a:gridCol w="1038975"/>
                <a:gridCol w="1038975"/>
              </a:tblGrid>
              <a:tr h="278130">
                <a:tc>
                  <a:txBody>
                    <a:bodyPr/>
                    <a:lstStyle/>
                    <a:p>
                      <a:pPr algn="ctr"/>
                      <a:r>
                        <a:rPr lang="en-US" sz="1400" dirty="0" smtClean="0"/>
                        <a:t>Octet:</a:t>
                      </a:r>
                      <a:r>
                        <a:rPr lang="en-US" sz="1400" baseline="0" dirty="0" smtClean="0"/>
                        <a:t>1</a:t>
                      </a:r>
                      <a:endParaRPr lang="en-US" sz="1400" dirty="0"/>
                    </a:p>
                  </a:txBody>
                  <a:tcPr marL="68580" marR="68580" marT="34290" marB="34290"/>
                </a:tc>
                <a:tc>
                  <a:txBody>
                    <a:bodyPr/>
                    <a:lstStyle/>
                    <a:p>
                      <a:pPr algn="ctr"/>
                      <a:r>
                        <a:rPr lang="en-US" sz="1400" dirty="0" smtClean="0"/>
                        <a:t>Bit:</a:t>
                      </a:r>
                      <a:r>
                        <a:rPr lang="en-US" sz="1400" baseline="0" dirty="0" smtClean="0"/>
                        <a:t> 0-5</a:t>
                      </a:r>
                      <a:endParaRPr lang="en-US" sz="1400" dirty="0"/>
                    </a:p>
                  </a:txBody>
                  <a:tcPr marL="68580" marR="68580" marT="34290" marB="34290"/>
                </a:tc>
                <a:tc>
                  <a:txBody>
                    <a:bodyPr/>
                    <a:lstStyle/>
                    <a:p>
                      <a:pPr algn="ctr"/>
                      <a:r>
                        <a:rPr lang="en-US" sz="1400" dirty="0" smtClean="0"/>
                        <a:t>6-7</a:t>
                      </a:r>
                      <a:endParaRPr lang="en-US" sz="1400" dirty="0"/>
                    </a:p>
                  </a:txBody>
                  <a:tcPr marL="68580" marR="68580" marT="34290" marB="34290"/>
                </a:tc>
                <a:tc>
                  <a:txBody>
                    <a:bodyPr/>
                    <a:lstStyle/>
                    <a:p>
                      <a:pPr algn="ctr"/>
                      <a:r>
                        <a:rPr lang="en-US" sz="1400" dirty="0" smtClean="0"/>
                        <a:t>Octet:1</a:t>
                      </a:r>
                      <a:endParaRPr lang="en-US" sz="1400" dirty="0"/>
                    </a:p>
                  </a:txBody>
                  <a:tcPr marL="68580" marR="68580" marT="34290" marB="34290"/>
                </a:tc>
                <a:tc>
                  <a:txBody>
                    <a:bodyPr/>
                    <a:lstStyle/>
                    <a:p>
                      <a:pPr algn="ctr"/>
                      <a:r>
                        <a:rPr lang="en-US" sz="1400" baseline="0" dirty="0" smtClean="0"/>
                        <a:t>1</a:t>
                      </a:r>
                      <a:endParaRPr lang="en-US" sz="1400" dirty="0"/>
                    </a:p>
                  </a:txBody>
                  <a:tcPr marL="68580" marR="68580" marT="34290" marB="34290"/>
                </a:tc>
                <a:tc>
                  <a:txBody>
                    <a:bodyPr/>
                    <a:lstStyle/>
                    <a:p>
                      <a:pPr algn="ctr"/>
                      <a:r>
                        <a:rPr lang="en-US" sz="1400" dirty="0" smtClean="0"/>
                        <a:t>4</a:t>
                      </a:r>
                      <a:endParaRPr lang="en-US" sz="1400" dirty="0"/>
                    </a:p>
                  </a:txBody>
                  <a:tcPr marL="68580" marR="68580" marT="34290" marB="34290"/>
                </a:tc>
              </a:tr>
              <a:tr h="685800">
                <a:tc>
                  <a:txBody>
                    <a:bodyPr/>
                    <a:lstStyle/>
                    <a:p>
                      <a:pPr algn="ctr"/>
                      <a:r>
                        <a:rPr lang="en-US" sz="1400" dirty="0" smtClean="0"/>
                        <a:t>Length</a:t>
                      </a:r>
                      <a:endParaRPr lang="en-US" sz="1400" dirty="0"/>
                    </a:p>
                  </a:txBody>
                  <a:tcPr marL="68580" marR="68580" marT="34290" marB="34290"/>
                </a:tc>
                <a:tc>
                  <a:txBody>
                    <a:bodyPr/>
                    <a:lstStyle/>
                    <a:p>
                      <a:pPr algn="ctr"/>
                      <a:r>
                        <a:rPr lang="en-US" sz="1400" dirty="0" smtClean="0"/>
                        <a:t>SRM</a:t>
                      </a:r>
                      <a:r>
                        <a:rPr lang="en-US" sz="1400" baseline="0" dirty="0" smtClean="0"/>
                        <a:t> </a:t>
                      </a:r>
                      <a:r>
                        <a:rPr lang="en-US" sz="1400" dirty="0" smtClean="0"/>
                        <a:t>Metric ID</a:t>
                      </a:r>
                      <a:endParaRPr lang="en-US" sz="1400" dirty="0"/>
                    </a:p>
                  </a:txBody>
                  <a:tcPr marL="68580" marR="68580" marT="34290" marB="34290"/>
                </a:tc>
                <a:tc>
                  <a:txBody>
                    <a:bodyPr/>
                    <a:lstStyle/>
                    <a:p>
                      <a:pPr algn="ctr"/>
                      <a:r>
                        <a:rPr lang="en-US" sz="1400" dirty="0" smtClean="0"/>
                        <a:t>Scope</a:t>
                      </a:r>
                      <a:endParaRPr lang="en-US" sz="1400" dirty="0"/>
                    </a:p>
                  </a:txBody>
                  <a:tcPr marL="68580" marR="68580" marT="34290" marB="34290"/>
                </a:tc>
                <a:tc>
                  <a:txBody>
                    <a:bodyPr/>
                    <a:lstStyle/>
                    <a:p>
                      <a:pPr algn="ctr"/>
                      <a:r>
                        <a:rPr lang="en-US" sz="1400" dirty="0" smtClean="0"/>
                        <a:t>SRM</a:t>
                      </a:r>
                      <a:r>
                        <a:rPr lang="en-US" sz="1400" baseline="0" dirty="0" smtClean="0"/>
                        <a:t> Token</a:t>
                      </a:r>
                      <a:endParaRPr lang="en-US" sz="1400" dirty="0"/>
                    </a:p>
                  </a:txBody>
                  <a:tcPr marL="68580" marR="68580" marT="34290" marB="34290"/>
                </a:tc>
                <a:tc>
                  <a:txBody>
                    <a:bodyPr/>
                    <a:lstStyle/>
                    <a:p>
                      <a:pPr algn="ctr"/>
                      <a:r>
                        <a:rPr lang="en-US" sz="1400" dirty="0" smtClean="0"/>
                        <a:t>Command</a:t>
                      </a:r>
                      <a:r>
                        <a:rPr lang="en-US" sz="1400" baseline="0" dirty="0" smtClean="0"/>
                        <a:t> Information</a:t>
                      </a:r>
                      <a:endParaRPr lang="en-US" sz="1400" dirty="0"/>
                    </a:p>
                  </a:txBody>
                  <a:tcPr marL="68580" marR="68580" marT="34290" marB="34290"/>
                </a:tc>
                <a:tc>
                  <a:txBody>
                    <a:bodyPr/>
                    <a:lstStyle/>
                    <a:p>
                      <a:pPr algn="ctr"/>
                      <a:r>
                        <a:rPr lang="en-US" sz="1400" dirty="0" smtClean="0"/>
                        <a:t>Attribute</a:t>
                      </a:r>
                      <a:r>
                        <a:rPr lang="en-US" sz="1400" baseline="0" dirty="0" smtClean="0"/>
                        <a:t> Value</a:t>
                      </a:r>
                      <a:endParaRPr lang="en-US" sz="1400" dirty="0"/>
                    </a:p>
                  </a:txBody>
                  <a:tcPr marL="68580" marR="68580" marT="34290" marB="34290"/>
                </a:tc>
              </a:tr>
            </a:tbl>
          </a:graphicData>
        </a:graphic>
      </p:graphicFrame>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graphicFrame>
        <p:nvGraphicFramePr>
          <p:cNvPr id="15" name="Table 14"/>
          <p:cNvGraphicFramePr>
            <a:graphicFrameLocks noGrp="1"/>
          </p:cNvGraphicFramePr>
          <p:nvPr>
            <p:extLst>
              <p:ext uri="{D42A27DB-BD31-4B8C-83A1-F6EECF244321}">
                <p14:modId xmlns:p14="http://schemas.microsoft.com/office/powerpoint/2010/main" val="1501154454"/>
              </p:ext>
            </p:extLst>
          </p:nvPr>
        </p:nvGraphicFramePr>
        <p:xfrm>
          <a:off x="152400" y="5017966"/>
          <a:ext cx="8686800" cy="990600"/>
        </p:xfrm>
        <a:graphic>
          <a:graphicData uri="http://schemas.openxmlformats.org/drawingml/2006/table">
            <a:tbl>
              <a:tblPr firstRow="1" bandRow="1">
                <a:tableStyleId>{5940675A-B579-460E-94D1-54222C63F5DA}</a:tableStyleId>
              </a:tblPr>
              <a:tblGrid>
                <a:gridCol w="965200"/>
                <a:gridCol w="965200"/>
                <a:gridCol w="965200"/>
                <a:gridCol w="965200"/>
                <a:gridCol w="965200"/>
                <a:gridCol w="965200"/>
                <a:gridCol w="965200"/>
                <a:gridCol w="965200"/>
                <a:gridCol w="965200"/>
              </a:tblGrid>
              <a:tr h="278130">
                <a:tc>
                  <a:txBody>
                    <a:bodyPr/>
                    <a:lstStyle/>
                    <a:p>
                      <a:pPr algn="ctr"/>
                      <a:r>
                        <a:rPr lang="en-US" sz="1400" dirty="0" smtClean="0"/>
                        <a:t>bits:0</a:t>
                      </a:r>
                      <a:endParaRPr lang="en-US" sz="1400" dirty="0"/>
                    </a:p>
                  </a:txBody>
                  <a:tcPr marL="68580" marR="68580" marT="34290" marB="34290"/>
                </a:tc>
                <a:tc>
                  <a:txBody>
                    <a:bodyPr/>
                    <a:lstStyle/>
                    <a:p>
                      <a:pPr algn="ctr"/>
                      <a:r>
                        <a:rPr lang="en-US" sz="1400" dirty="0" smtClean="0"/>
                        <a:t>1</a:t>
                      </a:r>
                      <a:endParaRPr lang="en-US" sz="1400" dirty="0"/>
                    </a:p>
                  </a:txBody>
                  <a:tcPr marL="68580" marR="68580" marT="34290" marB="34290"/>
                </a:tc>
                <a:tc>
                  <a:txBody>
                    <a:bodyPr/>
                    <a:lstStyle/>
                    <a:p>
                      <a:pPr algn="ctr"/>
                      <a:r>
                        <a:rPr lang="en-US" sz="1400" dirty="0" smtClean="0"/>
                        <a:t>2</a:t>
                      </a:r>
                      <a:endParaRPr lang="en-US" sz="1400" dirty="0"/>
                    </a:p>
                  </a:txBody>
                  <a:tcPr marL="68580" marR="68580" marT="34290" marB="34290"/>
                </a:tc>
                <a:tc>
                  <a:txBody>
                    <a:bodyPr/>
                    <a:lstStyle/>
                    <a:p>
                      <a:pPr algn="ctr"/>
                      <a:r>
                        <a:rPr lang="en-US" sz="1400" dirty="0" smtClean="0"/>
                        <a:t>3</a:t>
                      </a:r>
                      <a:endParaRPr lang="en-US" sz="1400" dirty="0"/>
                    </a:p>
                  </a:txBody>
                  <a:tcPr marL="68580" marR="68580" marT="34290" marB="34290"/>
                </a:tc>
                <a:tc>
                  <a:txBody>
                    <a:bodyPr/>
                    <a:lstStyle/>
                    <a:p>
                      <a:pPr algn="ctr"/>
                      <a:r>
                        <a:rPr lang="en-US" sz="1400" dirty="0" smtClean="0"/>
                        <a:t>4-15</a:t>
                      </a:r>
                      <a:endParaRPr lang="en-US" sz="1400" dirty="0"/>
                    </a:p>
                  </a:txBody>
                  <a:tcPr marL="68580" marR="68580" marT="34290" marB="34290"/>
                </a:tc>
                <a:tc>
                  <a:txBody>
                    <a:bodyPr/>
                    <a:lstStyle/>
                    <a:p>
                      <a:pPr algn="ctr"/>
                      <a:r>
                        <a:rPr lang="en-US" sz="1400" dirty="0" smtClean="0"/>
                        <a:t>Octets:0/1</a:t>
                      </a:r>
                      <a:endParaRPr lang="en-US" sz="1400" dirty="0"/>
                    </a:p>
                  </a:txBody>
                  <a:tcPr marL="68580" marR="68580" marT="34290" marB="34290"/>
                </a:tc>
                <a:tc>
                  <a:txBody>
                    <a:bodyPr/>
                    <a:lstStyle/>
                    <a:p>
                      <a:pPr algn="ctr"/>
                      <a:r>
                        <a:rPr lang="en-US" sz="1400" dirty="0" smtClean="0"/>
                        <a:t>0/2</a:t>
                      </a:r>
                      <a:endParaRPr lang="en-US" sz="1400" dirty="0"/>
                    </a:p>
                  </a:txBody>
                  <a:tcPr marL="68580" marR="68580" marT="34290" marB="34290"/>
                </a:tc>
                <a:tc>
                  <a:txBody>
                    <a:bodyPr/>
                    <a:lstStyle/>
                    <a:p>
                      <a:pPr algn="ctr"/>
                      <a:r>
                        <a:rPr lang="en-US" sz="1400" dirty="0" smtClean="0"/>
                        <a:t>0/1</a:t>
                      </a:r>
                      <a:endParaRPr lang="en-US" sz="1400" dirty="0"/>
                    </a:p>
                  </a:txBody>
                  <a:tcPr marL="68580" marR="68580" marT="34290" marB="34290"/>
                </a:tc>
                <a:tc>
                  <a:txBody>
                    <a:bodyPr/>
                    <a:lstStyle/>
                    <a:p>
                      <a:pPr algn="ctr"/>
                      <a:r>
                        <a:rPr lang="en-US" sz="1400" baseline="0" dirty="0" smtClean="0"/>
                        <a:t>0/2/8</a:t>
                      </a:r>
                      <a:endParaRPr lang="en-US" sz="1400" dirty="0"/>
                    </a:p>
                  </a:txBody>
                  <a:tcPr marL="68580" marR="68580" marT="34290" marB="34290"/>
                </a:tc>
              </a:tr>
              <a:tr h="685800">
                <a:tc>
                  <a:txBody>
                    <a:bodyPr/>
                    <a:lstStyle/>
                    <a:p>
                      <a:pPr algn="ctr"/>
                      <a:r>
                        <a:rPr lang="en-US" altLang="ja-JP" sz="1400" dirty="0" smtClean="0"/>
                        <a:t>Channel</a:t>
                      </a:r>
                      <a:r>
                        <a:rPr lang="en-US" altLang="ja-JP" sz="1400" baseline="0" dirty="0" smtClean="0"/>
                        <a:t> Page</a:t>
                      </a:r>
                    </a:p>
                    <a:p>
                      <a:pPr algn="ctr"/>
                      <a:r>
                        <a:rPr lang="en-US" altLang="ja-JP" sz="1400" baseline="0" dirty="0" smtClean="0"/>
                        <a:t>Present</a:t>
                      </a:r>
                      <a:endParaRPr lang="en-US" altLang="ja-JP" sz="1400" dirty="0" smtClean="0"/>
                    </a:p>
                  </a:txBody>
                  <a:tcPr marL="68580" marR="68580" marT="34290" marB="34290"/>
                </a:tc>
                <a:tc>
                  <a:txBody>
                    <a:bodyPr/>
                    <a:lstStyle/>
                    <a:p>
                      <a:pPr algn="ctr"/>
                      <a:r>
                        <a:rPr lang="en-US" sz="1400" dirty="0" smtClean="0"/>
                        <a:t>Channel</a:t>
                      </a:r>
                      <a:r>
                        <a:rPr lang="en-US" sz="1400" baseline="0" dirty="0" smtClean="0"/>
                        <a:t> Number Present</a:t>
                      </a:r>
                      <a:endParaRPr lang="en-US" sz="1400" dirty="0"/>
                    </a:p>
                  </a:txBody>
                  <a:tcPr marL="68580" marR="68580" marT="34290" marB="34290"/>
                </a:tc>
                <a:tc>
                  <a:txBody>
                    <a:bodyPr/>
                    <a:lstStyle/>
                    <a:p>
                      <a:pPr algn="ctr"/>
                      <a:r>
                        <a:rPr lang="en-US" altLang="ja-JP" sz="1400" dirty="0" smtClean="0"/>
                        <a:t>Address</a:t>
                      </a:r>
                      <a:r>
                        <a:rPr lang="en-US" altLang="ja-JP" sz="1400" baseline="0" dirty="0" smtClean="0"/>
                        <a:t> Mode Present</a:t>
                      </a:r>
                      <a:endParaRPr lang="en-US" altLang="ja-JP" sz="1400" dirty="0"/>
                    </a:p>
                  </a:txBody>
                  <a:tcPr marL="68580" marR="68580" marT="34290" marB="34290"/>
                </a:tc>
                <a:tc>
                  <a:txBody>
                    <a:bodyPr/>
                    <a:lstStyle/>
                    <a:p>
                      <a:pPr algn="ctr"/>
                      <a:r>
                        <a:rPr lang="en-US" altLang="ja-JP" sz="1400" dirty="0" smtClean="0"/>
                        <a:t>Device</a:t>
                      </a:r>
                      <a:r>
                        <a:rPr lang="en-US" altLang="ja-JP" sz="1400" baseline="0" dirty="0" smtClean="0"/>
                        <a:t> Address Present</a:t>
                      </a:r>
                      <a:endParaRPr lang="en-US" altLang="ja-JP" sz="1400" dirty="0"/>
                    </a:p>
                  </a:txBody>
                  <a:tcPr marL="68580" marR="68580" marT="34290" marB="34290"/>
                </a:tc>
                <a:tc>
                  <a:txBody>
                    <a:bodyPr/>
                    <a:lstStyle/>
                    <a:p>
                      <a:pPr algn="ctr"/>
                      <a:r>
                        <a:rPr lang="en-US" sz="1400" dirty="0" smtClean="0"/>
                        <a:t>Reserved</a:t>
                      </a:r>
                      <a:endParaRPr lang="en-US" sz="1400" dirty="0"/>
                    </a:p>
                  </a:txBody>
                  <a:tcPr marL="68580" marR="68580" marT="34290" marB="34290"/>
                </a:tc>
                <a:tc>
                  <a:txBody>
                    <a:bodyPr/>
                    <a:lstStyle/>
                    <a:p>
                      <a:pPr algn="ctr"/>
                      <a:r>
                        <a:rPr lang="en-US" sz="1400" dirty="0" smtClean="0"/>
                        <a:t>Channel Page</a:t>
                      </a:r>
                      <a:endParaRPr lang="en-US" sz="1400" dirty="0"/>
                    </a:p>
                  </a:txBody>
                  <a:tcPr marL="68580" marR="68580" marT="34290" marB="34290"/>
                </a:tc>
                <a:tc>
                  <a:txBody>
                    <a:bodyPr/>
                    <a:lstStyle/>
                    <a:p>
                      <a:pPr algn="ctr"/>
                      <a:r>
                        <a:rPr lang="en-US" sz="1400" dirty="0" smtClean="0"/>
                        <a:t>Channel</a:t>
                      </a:r>
                    </a:p>
                    <a:p>
                      <a:pPr algn="ctr"/>
                      <a:r>
                        <a:rPr lang="en-US" sz="1400" dirty="0" smtClean="0"/>
                        <a:t>Number</a:t>
                      </a:r>
                      <a:endParaRPr lang="en-US" sz="1400" dirty="0"/>
                    </a:p>
                  </a:txBody>
                  <a:tcPr marL="68580" marR="68580" marT="34290" marB="34290"/>
                </a:tc>
                <a:tc>
                  <a:txBody>
                    <a:bodyPr/>
                    <a:lstStyle/>
                    <a:p>
                      <a:pPr algn="ctr"/>
                      <a:r>
                        <a:rPr lang="en-US" sz="1400" dirty="0" smtClean="0"/>
                        <a:t>Device</a:t>
                      </a:r>
                      <a:br>
                        <a:rPr lang="en-US" sz="1400" dirty="0" smtClean="0"/>
                      </a:br>
                      <a:r>
                        <a:rPr lang="en-US" sz="1400" dirty="0" smtClean="0"/>
                        <a:t>Address</a:t>
                      </a:r>
                      <a:r>
                        <a:rPr lang="en-US" sz="1400" baseline="0" dirty="0" smtClean="0"/>
                        <a:t> </a:t>
                      </a:r>
                      <a:r>
                        <a:rPr lang="en-US" sz="1400" baseline="0" dirty="0" smtClean="0"/>
                        <a:t>Mode</a:t>
                      </a:r>
                      <a:endParaRPr lang="en-US" sz="1400" dirty="0"/>
                    </a:p>
                  </a:txBody>
                  <a:tcPr marL="68580" marR="68580" marT="34290" marB="34290"/>
                </a:tc>
                <a:tc>
                  <a:txBody>
                    <a:bodyPr/>
                    <a:lstStyle/>
                    <a:p>
                      <a:pPr algn="ctr"/>
                      <a:r>
                        <a:rPr lang="en-US" sz="1400" dirty="0" smtClean="0"/>
                        <a:t>Device Address</a:t>
                      </a:r>
                      <a:endParaRPr lang="en-US" sz="1400" dirty="0"/>
                    </a:p>
                  </a:txBody>
                  <a:tcPr marL="68580" marR="68580" marT="34290" marB="34290"/>
                </a:tc>
              </a:tr>
            </a:tbl>
          </a:graphicData>
        </a:graphic>
      </p:graphicFrame>
      <p:sp>
        <p:nvSpPr>
          <p:cNvPr id="16" name="TextBox 15"/>
          <p:cNvSpPr txBox="1"/>
          <p:nvPr/>
        </p:nvSpPr>
        <p:spPr>
          <a:xfrm>
            <a:off x="103644" y="4349252"/>
            <a:ext cx="2073499" cy="338554"/>
          </a:xfrm>
          <a:prstGeom prst="rect">
            <a:avLst/>
          </a:prstGeom>
          <a:noFill/>
        </p:spPr>
        <p:txBody>
          <a:bodyPr wrap="square" rtlCol="0">
            <a:spAutoFit/>
          </a:bodyPr>
          <a:lstStyle/>
          <a:p>
            <a:r>
              <a:rPr kumimoji="1" lang="en-US" sz="1600" dirty="0">
                <a:solidFill>
                  <a:srgbClr val="FF0000"/>
                </a:solidFill>
              </a:rPr>
              <a:t>Command </a:t>
            </a:r>
            <a:r>
              <a:rPr lang="en-US" sz="1600" dirty="0">
                <a:solidFill>
                  <a:srgbClr val="FF0000"/>
                </a:solidFill>
              </a:rPr>
              <a:t>Information</a:t>
            </a:r>
            <a:endParaRPr kumimoji="1" lang="en-US" sz="1600" dirty="0">
              <a:solidFill>
                <a:srgbClr val="FF0000"/>
              </a:solidFill>
            </a:endParaRPr>
          </a:p>
        </p:txBody>
      </p:sp>
      <p:cxnSp>
        <p:nvCxnSpPr>
          <p:cNvPr id="17" name="Straight Connector 16"/>
          <p:cNvCxnSpPr/>
          <p:nvPr/>
        </p:nvCxnSpPr>
        <p:spPr bwMode="auto">
          <a:xfrm flipH="1">
            <a:off x="152400" y="4320540"/>
            <a:ext cx="5715000" cy="6974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6934199" y="4320540"/>
            <a:ext cx="1905001" cy="69742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50491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a:t>
            </a:r>
            <a:endParaRPr lang="en-US" altLang="ja-JP" dirty="0"/>
          </a:p>
        </p:txBody>
      </p:sp>
      <p:sp>
        <p:nvSpPr>
          <p:cNvPr id="6" name="Content Placeholder 5"/>
          <p:cNvSpPr>
            <a:spLocks noGrp="1"/>
          </p:cNvSpPr>
          <p:nvPr>
            <p:ph idx="1"/>
          </p:nvPr>
        </p:nvSpPr>
        <p:spPr/>
        <p:txBody>
          <a:bodyPr>
            <a:normAutofit lnSpcReduction="10000"/>
          </a:bodyPr>
          <a:lstStyle/>
          <a:p>
            <a:r>
              <a:rPr lang="en-US" altLang="ja-JP" dirty="0" smtClean="0"/>
              <a:t>Service primitives should also be extended for coordinating with SRM MAC commands</a:t>
            </a:r>
            <a:endParaRPr lang="en-US" altLang="ja-JP" dirty="0"/>
          </a:p>
          <a:p>
            <a:pPr lvl="1"/>
            <a:r>
              <a:rPr lang="en-US" altLang="ja-JP" dirty="0" smtClean="0"/>
              <a:t>Place: Section 8.2 [1]</a:t>
            </a:r>
          </a:p>
          <a:p>
            <a:pPr lvl="2"/>
            <a:r>
              <a:rPr kumimoji="1" lang="en-US" altLang="ja-JP" dirty="0" smtClean="0"/>
              <a:t>MLME-SRM.{request, notification</a:t>
            </a:r>
            <a:r>
              <a:rPr kumimoji="1" lang="en-US" altLang="ja-JP" dirty="0"/>
              <a:t>,</a:t>
            </a:r>
            <a:r>
              <a:rPr kumimoji="1" lang="en-US" altLang="ja-JP" dirty="0" smtClean="0"/>
              <a:t/>
            </a:r>
            <a:br>
              <a:rPr kumimoji="1" lang="en-US" altLang="ja-JP" dirty="0" smtClean="0"/>
            </a:br>
            <a:r>
              <a:rPr kumimoji="1" lang="en-US" altLang="ja-JP" dirty="0" smtClean="0"/>
              <a:t>response, confirmation</a:t>
            </a:r>
            <a:r>
              <a:rPr kumimoji="1" lang="en-US" altLang="ja-JP" dirty="0"/>
              <a:t>}</a:t>
            </a:r>
            <a:endParaRPr kumimoji="1" lang="en-US" altLang="ja-JP" dirty="0" smtClean="0"/>
          </a:p>
          <a:p>
            <a:pPr lvl="2"/>
            <a:r>
              <a:rPr kumimoji="1" lang="en-US" altLang="ja-JP" dirty="0" smtClean="0"/>
              <a:t>MLME-SRM-REPORT.{request, notification, confirmation}</a:t>
            </a:r>
          </a:p>
          <a:p>
            <a:pPr lvl="2"/>
            <a:r>
              <a:rPr kumimoji="1" lang="en-US" altLang="ja-JP" dirty="0" smtClean="0"/>
              <a:t>MLME-SRM-INFORMATION.{request, notification, confirmation}</a:t>
            </a:r>
            <a:endParaRPr kumimoji="1" lang="en-US" altLang="ja-JP" dirty="0"/>
          </a:p>
          <a:p>
            <a:pPr lvl="1"/>
            <a:endParaRPr kumimoji="1" lang="en-US" altLang="ja-JP" dirty="0"/>
          </a:p>
          <a:p>
            <a:pPr lvl="1"/>
            <a:endParaRPr lang="en-US" altLang="ja-JP" dirty="0" smtClean="0"/>
          </a:p>
          <a:p>
            <a:pPr lvl="1"/>
            <a:endParaRPr lang="en-US" altLang="ja-JP" dirty="0" smtClean="0"/>
          </a:p>
        </p:txBody>
      </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3" name="Footer Placeholder 2"/>
          <p:cNvSpPr>
            <a:spLocks noGrp="1"/>
          </p:cNvSpPr>
          <p:nvPr>
            <p:ph type="ftr" sz="quarter" idx="11"/>
          </p:nvPr>
        </p:nvSpPr>
        <p:spPr/>
        <p:txBody>
          <a:bodyPr/>
          <a:lstStyle/>
          <a:p>
            <a:r>
              <a:rPr lang="en-US" altLang="ja-JP" dirty="0" smtClean="0"/>
              <a:t>H. Yokota, R. Salazar, C. Calvert, S. </a:t>
            </a:r>
            <a:r>
              <a:rPr lang="en-US" altLang="ja-JP" dirty="0" err="1" smtClean="0"/>
              <a:t>Chasko</a:t>
            </a:r>
            <a:r>
              <a:rPr lang="en-US" altLang="ja-JP" dirty="0" smtClean="0"/>
              <a:t>,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a:xfrm>
            <a:off x="5181600" y="6475413"/>
            <a:ext cx="3576936" cy="184666"/>
          </a:xfrm>
        </p:spPr>
        <p:txBody>
          <a:bodyPr/>
          <a:lstStyle/>
          <a:p>
            <a:r>
              <a:rPr lang="en-US" altLang="ja-JP" smtClean="0"/>
              <a:t>H. Yokota, R. Salazar, C. Calvert, S. Chasko, Landis&amp;Gyr</a:t>
            </a:r>
            <a:endParaRPr lang="en-US" altLang="ja-JP" dirty="0"/>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a:t>
            </a:r>
            <a:r>
              <a:rPr kumimoji="1" lang="en-US" altLang="ja-JP" dirty="0" smtClean="0"/>
              <a:t>of SRM MAC Commands for</a:t>
            </a:r>
            <a:r>
              <a:rPr lang="en-US" altLang="ja-JP" dirty="0" smtClean="0"/>
              <a:t>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2057029990"/>
              </p:ext>
            </p:extLst>
          </p:nvPr>
        </p:nvGraphicFramePr>
        <p:xfrm>
          <a:off x="674688" y="3336925"/>
          <a:ext cx="7907337" cy="3292475"/>
        </p:xfrm>
        <a:graphic>
          <a:graphicData uri="http://schemas.openxmlformats.org/presentationml/2006/ole">
            <mc:AlternateContent xmlns:mc="http://schemas.openxmlformats.org/markup-compatibility/2006">
              <mc:Choice xmlns:v="urn:schemas-microsoft-com:vml" Requires="v">
                <p:oleObj spid="_x0000_s4579" name="Document" r:id="rId4" imgW="8428594" imgH="3486863" progId="Word.Document.8">
                  <p:embed/>
                </p:oleObj>
              </mc:Choice>
              <mc:Fallback>
                <p:oleObj name="Document" r:id="rId4" imgW="8428594" imgH="3486863" progId="Word.Document.8">
                  <p:embed/>
                  <p:pic>
                    <p:nvPicPr>
                      <p:cNvPr id="0" name=""/>
                      <p:cNvPicPr>
                        <a:picLocks noChangeAspect="1" noChangeArrowheads="1"/>
                      </p:cNvPicPr>
                      <p:nvPr/>
                    </p:nvPicPr>
                    <p:blipFill>
                      <a:blip r:embed="rId5"/>
                      <a:srcRect/>
                      <a:stretch>
                        <a:fillRect/>
                      </a:stretch>
                    </p:blipFill>
                    <p:spPr bwMode="auto">
                      <a:xfrm>
                        <a:off x="674688" y="3336925"/>
                        <a:ext cx="7907337" cy="3292475"/>
                      </a:xfrm>
                      <a:prstGeom prst="rect">
                        <a:avLst/>
                      </a:prstGeom>
                      <a:noFill/>
                      <a:extLst/>
                    </p:spPr>
                  </p:pic>
                </p:oleObj>
              </mc:Fallback>
            </mc:AlternateContent>
          </a:graphicData>
        </a:graphic>
      </p:graphicFrame>
      <p:sp>
        <p:nvSpPr>
          <p:cNvPr id="9" name="Rectangle 12"/>
          <p:cNvSpPr>
            <a:spLocks noChangeArrowheads="1"/>
          </p:cNvSpPr>
          <p:nvPr/>
        </p:nvSpPr>
        <p:spPr bwMode="auto">
          <a:xfrm>
            <a:off x="691253" y="2955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
        <p:nvSpPr>
          <p:cNvPr id="2" name="Slide Number Placeholder 1"/>
          <p:cNvSpPr>
            <a:spLocks noGrp="1"/>
          </p:cNvSpPr>
          <p:nvPr>
            <p:ph type="sldNum" sz="quarter" idx="12"/>
          </p:nvPr>
        </p:nvSpPr>
        <p:spPr/>
        <p:txBody>
          <a:bodyPr/>
          <a:lstStyle/>
          <a:p>
            <a:r>
              <a:rPr lang="en-US" altLang="ja-JP" smtClean="0"/>
              <a:t>Slide </a:t>
            </a:r>
            <a:fld id="{E911133F-B508-4E30-9F6C-14EB93D2B7C3}" type="slidenum">
              <a:rPr lang="en-US" altLang="ja-JP" smtClean="0"/>
              <a:pPr/>
              <a:t>2</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a:t>
            </a:r>
            <a:r>
              <a:rPr lang="en-US" altLang="ja-JP" dirty="0" smtClean="0"/>
              <a:t>this contribution</a:t>
            </a:r>
            <a:endParaRPr kumimoji="1" lang="en-US" dirty="0"/>
          </a:p>
        </p:txBody>
      </p:sp>
      <p:sp>
        <p:nvSpPr>
          <p:cNvPr id="6" name="Content Placeholder 5"/>
          <p:cNvSpPr>
            <a:spLocks noGrp="1"/>
          </p:cNvSpPr>
          <p:nvPr>
            <p:ph idx="1"/>
          </p:nvPr>
        </p:nvSpPr>
        <p:spPr>
          <a:xfrm>
            <a:off x="685800" y="1981200"/>
            <a:ext cx="7772400" cy="3342382"/>
          </a:xfrm>
        </p:spPr>
        <p:txBody>
          <a:bodyPr>
            <a:normAutofit fontScale="92500" lnSpcReduction="20000"/>
          </a:bodyPr>
          <a:lstStyle/>
          <a:p>
            <a:r>
              <a:rPr lang="en-US" altLang="ja-JP" dirty="0" smtClean="0"/>
              <a:t>Introduction</a:t>
            </a:r>
          </a:p>
          <a:p>
            <a:r>
              <a:rPr lang="en-US" altLang="ja-JP" dirty="0" smtClean="0"/>
              <a:t>Usage scenarios of SRM signaling</a:t>
            </a:r>
          </a:p>
          <a:p>
            <a:r>
              <a:rPr lang="en-US" altLang="ja-JP" dirty="0" smtClean="0"/>
              <a:t>Proposal</a:t>
            </a:r>
          </a:p>
          <a:p>
            <a:pPr lvl="1"/>
            <a:r>
              <a:rPr lang="en-US" altLang="ja-JP" dirty="0" smtClean="0"/>
              <a:t>SRM MAC Functional Description</a:t>
            </a:r>
          </a:p>
          <a:p>
            <a:pPr lvl="1"/>
            <a:r>
              <a:rPr lang="en-US" altLang="ja-JP" dirty="0" smtClean="0"/>
              <a:t>SRM MAC Command Frame Format</a:t>
            </a:r>
            <a:endParaRPr lang="en-US" altLang="ja-JP" dirty="0"/>
          </a:p>
          <a:p>
            <a:r>
              <a:rPr lang="en-US" altLang="ja-JP" dirty="0" smtClean="0"/>
              <a:t>Discussion</a:t>
            </a:r>
          </a:p>
          <a:p>
            <a:pPr lvl="1"/>
            <a:r>
              <a:rPr lang="en-US" altLang="ja-JP" dirty="0" smtClean="0"/>
              <a:t>Possible extension for SRM MAC Management Service Primitives</a:t>
            </a:r>
            <a:endParaRPr lang="en-US" altLang="ja-JP" dirty="0"/>
          </a:p>
        </p:txBody>
      </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3" name="Footer Placeholder 2"/>
          <p:cNvSpPr>
            <a:spLocks noGrp="1"/>
          </p:cNvSpPr>
          <p:nvPr>
            <p:ph type="ftr" sz="quarter" idx="11"/>
          </p:nvPr>
        </p:nvSpPr>
        <p:spPr>
          <a:xfrm>
            <a:off x="5105400" y="6475413"/>
            <a:ext cx="3657600" cy="182562"/>
          </a:xfrm>
        </p:spPr>
        <p:txBody>
          <a:bodyPr/>
          <a:lstStyle/>
          <a:p>
            <a:r>
              <a:rPr lang="en-US" altLang="ja-JP" smtClean="0"/>
              <a:t>H. Yokota, R. Salazar, C. Calvert, S. Chasko, Landis&amp;Gyr</a:t>
            </a:r>
            <a:endParaRPr lang="en-US" altLang="ja-JP" dirty="0"/>
          </a:p>
        </p:txBody>
      </p:sp>
      <p:sp>
        <p:nvSpPr>
          <p:cNvPr id="7" name="TextBox 6"/>
          <p:cNvSpPr txBox="1"/>
          <p:nvPr/>
        </p:nvSpPr>
        <p:spPr>
          <a:xfrm>
            <a:off x="1143000" y="5323582"/>
            <a:ext cx="5173211" cy="1077218"/>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[1] IEEE</a:t>
            </a:r>
            <a:r>
              <a:rPr kumimoji="1" lang="en-US" altLang="ja-JP" sz="3200" dirty="0" smtClean="0"/>
              <a:t>802.15.4-REVc-D00</a:t>
            </a:r>
          </a:p>
        </p:txBody>
      </p:sp>
      <p:sp>
        <p:nvSpPr>
          <p:cNvPr id="8" name="Slide Number Placeholder 7"/>
          <p:cNvSpPr>
            <a:spLocks noGrp="1"/>
          </p:cNvSpPr>
          <p:nvPr>
            <p:ph type="sldNum" sz="quarter" idx="12"/>
          </p:nvPr>
        </p:nvSpPr>
        <p:spPr/>
        <p:txBody>
          <a:bodyPr/>
          <a:lstStyle/>
          <a:p>
            <a:r>
              <a:rPr lang="en-US" altLang="ja-JP" smtClean="0"/>
              <a:t>Slide </a:t>
            </a:r>
            <a:fld id="{573B0C2F-891A-4B55-B0FA-7854B0ED72D6}" type="slidenum">
              <a:rPr lang="en-US" altLang="ja-JP" smtClean="0"/>
              <a:pPr/>
              <a:t>3</a:t>
            </a:fld>
            <a:endParaRPr lang="en-US" altLang="ja-JP"/>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Introduction</a:t>
            </a:r>
            <a:endParaRPr kumimoji="1" lang="en-US" dirty="0"/>
          </a:p>
        </p:txBody>
      </p:sp>
      <p:sp>
        <p:nvSpPr>
          <p:cNvPr id="3" name="Content Placeholder 2"/>
          <p:cNvSpPr>
            <a:spLocks noGrp="1"/>
          </p:cNvSpPr>
          <p:nvPr>
            <p:ph idx="1"/>
          </p:nvPr>
        </p:nvSpPr>
        <p:spPr/>
        <p:txBody>
          <a:bodyPr/>
          <a:lstStyle/>
          <a:p>
            <a:r>
              <a:rPr kumimoji="1" lang="en-US" dirty="0" smtClean="0"/>
              <a:t>All PIB attributes identified to meet SRM requirements so far have been defined</a:t>
            </a:r>
          </a:p>
          <a:p>
            <a:r>
              <a:rPr kumimoji="1" lang="en-US" dirty="0" smtClean="0"/>
              <a:t>These attributes are not only used within each device, but also exchanged between devices in the PAN</a:t>
            </a:r>
          </a:p>
          <a:p>
            <a:r>
              <a:rPr kumimoji="1" lang="en-US" dirty="0" smtClean="0"/>
              <a:t>This contribution proposes MAC commands to push, pull and set these PIB attributes </a:t>
            </a:r>
          </a:p>
        </p:txBody>
      </p:sp>
      <p:sp>
        <p:nvSpPr>
          <p:cNvPr id="4" name="Date Placeholder 3"/>
          <p:cNvSpPr>
            <a:spLocks noGrp="1"/>
          </p:cNvSpPr>
          <p:nvPr>
            <p:ph type="dt" sz="half" idx="10"/>
          </p:nvPr>
        </p:nvSpPr>
        <p:spPr/>
        <p:txBody>
          <a:bodyPr/>
          <a:lstStyle/>
          <a:p>
            <a:r>
              <a:rPr lang="en-US" altLang="ja-JP" smtClean="0"/>
              <a:t>January 2016</a:t>
            </a:r>
            <a:endParaRPr lang="en-US" altLang="ja-JP" dirty="0"/>
          </a:p>
        </p:txBody>
      </p:sp>
      <p:sp>
        <p:nvSpPr>
          <p:cNvPr id="5" name="Footer Placeholder 4"/>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573B0C2F-891A-4B55-B0FA-7854B0ED72D6}" type="slidenum">
              <a:rPr lang="en-US" altLang="ja-JP" smtClean="0"/>
              <a:pPr/>
              <a:t>4</a:t>
            </a:fld>
            <a:endParaRPr lang="en-US" altLang="ja-JP"/>
          </a:p>
        </p:txBody>
      </p:sp>
    </p:spTree>
    <p:extLst>
      <p:ext uri="{BB962C8B-B14F-4D97-AF65-F5344CB8AC3E}">
        <p14:creationId xmlns:p14="http://schemas.microsoft.com/office/powerpoint/2010/main" val="1398182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ight Arrow 88"/>
          <p:cNvSpPr/>
          <p:nvPr/>
        </p:nvSpPr>
        <p:spPr>
          <a:xfrm rot="17918703">
            <a:off x="3676999" y="3201268"/>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9" name="Right Arrow 98"/>
          <p:cNvSpPr/>
          <p:nvPr/>
        </p:nvSpPr>
        <p:spPr>
          <a:xfrm rot="17918703" flipH="1" flipV="1">
            <a:off x="3546151" y="3148627"/>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88" name="Right Arrow 87"/>
          <p:cNvSpPr/>
          <p:nvPr/>
        </p:nvSpPr>
        <p:spPr>
          <a:xfrm rot="18300000">
            <a:off x="3086930" y="4217687"/>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100" name="Right Arrow 99"/>
          <p:cNvSpPr/>
          <p:nvPr/>
        </p:nvSpPr>
        <p:spPr>
          <a:xfrm rot="18300000" flipH="1" flipV="1">
            <a:off x="2964959" y="4143868"/>
            <a:ext cx="647163" cy="154547"/>
          </a:xfrm>
          <a:prstGeom prst="rightArrow">
            <a:avLst/>
          </a:prstGeom>
          <a:solidFill>
            <a:srgbClr val="A5A5A5"/>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4" name="Title 3"/>
          <p:cNvSpPr>
            <a:spLocks noGrp="1"/>
          </p:cNvSpPr>
          <p:nvPr>
            <p:ph type="title"/>
          </p:nvPr>
        </p:nvSpPr>
        <p:spPr/>
        <p:txBody>
          <a:bodyPr/>
          <a:lstStyle/>
          <a:p>
            <a:r>
              <a:rPr lang="en-US" dirty="0" smtClean="0"/>
              <a:t>Usage scenarios of SRM signaling</a:t>
            </a:r>
            <a:endParaRPr lang="en-US" dirty="0"/>
          </a:p>
        </p:txBody>
      </p:sp>
      <p:sp>
        <p:nvSpPr>
          <p:cNvPr id="9" name="Date Placeholder 8"/>
          <p:cNvSpPr>
            <a:spLocks noGrp="1"/>
          </p:cNvSpPr>
          <p:nvPr>
            <p:ph type="dt" sz="half" idx="10"/>
          </p:nvPr>
        </p:nvSpPr>
        <p:spPr/>
        <p:txBody>
          <a:bodyPr/>
          <a:lstStyle/>
          <a:p>
            <a:r>
              <a:rPr lang="en-US" altLang="ja-JP" smtClean="0"/>
              <a:t>January 2016</a:t>
            </a:r>
            <a:endParaRPr lang="en-US" altLang="ja-JP" dirty="0"/>
          </a:p>
        </p:txBody>
      </p:sp>
      <p:sp>
        <p:nvSpPr>
          <p:cNvPr id="10" name="Footer Placeholder 9"/>
          <p:cNvSpPr>
            <a:spLocks noGrp="1"/>
          </p:cNvSpPr>
          <p:nvPr>
            <p:ph type="ftr" sz="quarter" idx="11"/>
          </p:nvPr>
        </p:nvSpPr>
        <p:spPr/>
        <p:txBody>
          <a:bodyPr/>
          <a:lstStyle/>
          <a:p>
            <a:r>
              <a:rPr lang="en-US" altLang="ja-JP" smtClean="0"/>
              <a:t>H. Yokota, R. Salazar, C. Calvert, S. Chasko, Landis&amp;Gyr</a:t>
            </a:r>
            <a:endParaRPr lang="en-US" altLang="ja-JP" dirty="0"/>
          </a:p>
        </p:txBody>
      </p:sp>
      <p:cxnSp>
        <p:nvCxnSpPr>
          <p:cNvPr id="72" name="Straight Connector 71"/>
          <p:cNvCxnSpPr>
            <a:stCxn id="78" idx="2"/>
          </p:cNvCxnSpPr>
          <p:nvPr/>
        </p:nvCxnSpPr>
        <p:spPr>
          <a:xfrm flipH="1">
            <a:off x="3766672" y="2812558"/>
            <a:ext cx="598866" cy="1124231"/>
          </a:xfrm>
          <a:prstGeom prst="line">
            <a:avLst/>
          </a:prstGeom>
          <a:noFill/>
          <a:ln w="6350" cap="flat" cmpd="sng" algn="ctr">
            <a:solidFill>
              <a:srgbClr val="5B9BD5"/>
            </a:solidFill>
            <a:prstDash val="solid"/>
            <a:miter lim="800000"/>
          </a:ln>
          <a:effectLst/>
        </p:spPr>
      </p:cxnSp>
      <p:cxnSp>
        <p:nvCxnSpPr>
          <p:cNvPr id="73" name="Straight Connector 72"/>
          <p:cNvCxnSpPr>
            <a:stCxn id="78" idx="2"/>
          </p:cNvCxnSpPr>
          <p:nvPr/>
        </p:nvCxnSpPr>
        <p:spPr>
          <a:xfrm>
            <a:off x="4365538" y="2812558"/>
            <a:ext cx="497445" cy="1094150"/>
          </a:xfrm>
          <a:prstGeom prst="line">
            <a:avLst/>
          </a:prstGeom>
          <a:noFill/>
          <a:ln w="6350" cap="flat" cmpd="sng" algn="ctr">
            <a:solidFill>
              <a:srgbClr val="5B9BD5"/>
            </a:solidFill>
            <a:prstDash val="solid"/>
            <a:miter lim="800000"/>
          </a:ln>
          <a:effectLst/>
        </p:spPr>
      </p:cxnSp>
      <p:cxnSp>
        <p:nvCxnSpPr>
          <p:cNvPr id="74" name="Straight Connector 73"/>
          <p:cNvCxnSpPr/>
          <p:nvPr/>
        </p:nvCxnSpPr>
        <p:spPr>
          <a:xfrm flipH="1">
            <a:off x="3162973" y="3936788"/>
            <a:ext cx="598868" cy="869882"/>
          </a:xfrm>
          <a:prstGeom prst="line">
            <a:avLst/>
          </a:prstGeom>
          <a:noFill/>
          <a:ln w="6350" cap="flat" cmpd="sng" algn="ctr">
            <a:solidFill>
              <a:srgbClr val="5B9BD5"/>
            </a:solidFill>
            <a:prstDash val="solid"/>
            <a:miter lim="800000"/>
          </a:ln>
          <a:effectLst/>
        </p:spPr>
      </p:cxnSp>
      <p:cxnSp>
        <p:nvCxnSpPr>
          <p:cNvPr id="75" name="Straight Connector 74"/>
          <p:cNvCxnSpPr/>
          <p:nvPr/>
        </p:nvCxnSpPr>
        <p:spPr>
          <a:xfrm>
            <a:off x="3761842" y="3906709"/>
            <a:ext cx="347729" cy="888194"/>
          </a:xfrm>
          <a:prstGeom prst="line">
            <a:avLst/>
          </a:prstGeom>
          <a:noFill/>
          <a:ln w="6350" cap="flat" cmpd="sng" algn="ctr">
            <a:solidFill>
              <a:srgbClr val="5B9BD5"/>
            </a:solidFill>
            <a:prstDash val="solid"/>
            <a:miter lim="800000"/>
          </a:ln>
          <a:effectLst/>
        </p:spPr>
      </p:cxnSp>
      <p:cxnSp>
        <p:nvCxnSpPr>
          <p:cNvPr id="76" name="Straight Connector 75"/>
          <p:cNvCxnSpPr/>
          <p:nvPr/>
        </p:nvCxnSpPr>
        <p:spPr>
          <a:xfrm>
            <a:off x="4843666" y="3875847"/>
            <a:ext cx="347729" cy="888194"/>
          </a:xfrm>
          <a:prstGeom prst="line">
            <a:avLst/>
          </a:prstGeom>
          <a:noFill/>
          <a:ln w="6350" cap="flat" cmpd="sng" algn="ctr">
            <a:solidFill>
              <a:srgbClr val="5B9BD5"/>
            </a:solidFill>
            <a:prstDash val="solid"/>
            <a:miter lim="800000"/>
          </a:ln>
          <a:effectLst/>
        </p:spPr>
      </p:cxnSp>
      <p:sp>
        <p:nvSpPr>
          <p:cNvPr id="77" name="Oval 76"/>
          <p:cNvSpPr/>
          <p:nvPr/>
        </p:nvSpPr>
        <p:spPr>
          <a:xfrm>
            <a:off x="3554170" y="3682440"/>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78" name="Rounded Rectangle 77"/>
          <p:cNvSpPr/>
          <p:nvPr/>
        </p:nvSpPr>
        <p:spPr>
          <a:xfrm>
            <a:off x="3771502" y="2374794"/>
            <a:ext cx="1188072" cy="437764"/>
          </a:xfrm>
          <a:prstGeom prst="roundRect">
            <a:avLst/>
          </a:prstGeom>
          <a:gradFill rotWithShape="1">
            <a:gsLst>
              <a:gs pos="0">
                <a:srgbClr val="5B9BD5">
                  <a:satMod val="103000"/>
                  <a:lumMod val="102000"/>
                  <a:tint val="94000"/>
                </a:srgbClr>
              </a:gs>
              <a:gs pos="50000">
                <a:srgbClr val="5B9BD5">
                  <a:satMod val="110000"/>
                  <a:lumMod val="100000"/>
                  <a:shade val="100000"/>
                </a:srgbClr>
              </a:gs>
              <a:gs pos="100000">
                <a:srgbClr val="5B9BD5">
                  <a:lumMod val="99000"/>
                  <a:satMod val="120000"/>
                  <a:shade val="78000"/>
                </a:srgbClr>
              </a:gs>
            </a:gsLst>
            <a:lin ang="5400000" scaled="0"/>
          </a:gradFill>
          <a:ln w="6350" cap="flat" cmpd="sng" algn="ctr">
            <a:solidFill>
              <a:srgbClr val="5B9BD5"/>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PNC#1</a:t>
            </a:r>
          </a:p>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(Concentrator)</a:t>
            </a:r>
          </a:p>
        </p:txBody>
      </p:sp>
      <p:sp>
        <p:nvSpPr>
          <p:cNvPr id="79" name="Oval 78"/>
          <p:cNvSpPr/>
          <p:nvPr/>
        </p:nvSpPr>
        <p:spPr>
          <a:xfrm>
            <a:off x="4959575" y="4582402"/>
            <a:ext cx="425003" cy="425003"/>
          </a:xfrm>
          <a:prstGeom prst="ellipse">
            <a:avLst/>
          </a:prstGeom>
          <a:gradFill rotWithShape="1">
            <a:gsLst>
              <a:gs pos="0">
                <a:srgbClr val="70AD47">
                  <a:satMod val="103000"/>
                  <a:lumMod val="102000"/>
                  <a:tint val="94000"/>
                </a:srgbClr>
              </a:gs>
              <a:gs pos="50000">
                <a:srgbClr val="70AD47">
                  <a:satMod val="110000"/>
                  <a:lumMod val="100000"/>
                  <a:shade val="100000"/>
                </a:srgbClr>
              </a:gs>
              <a:gs pos="100000">
                <a:srgbClr val="70AD47">
                  <a:lumMod val="99000"/>
                  <a:satMod val="120000"/>
                  <a:shade val="78000"/>
                </a:srgbClr>
              </a:gs>
            </a:gsLst>
            <a:lin ang="5400000" scaled="0"/>
          </a:gradFill>
          <a:ln w="6350" cap="flat" cmpd="sng" algn="ctr">
            <a:solidFill>
              <a:srgbClr val="70AD47"/>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Leaf</a:t>
            </a:r>
          </a:p>
        </p:txBody>
      </p:sp>
      <p:sp>
        <p:nvSpPr>
          <p:cNvPr id="80" name="Oval 79"/>
          <p:cNvSpPr/>
          <p:nvPr/>
        </p:nvSpPr>
        <p:spPr>
          <a:xfrm>
            <a:off x="4650484" y="3682440"/>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81" name="Oval 80"/>
          <p:cNvSpPr/>
          <p:nvPr/>
        </p:nvSpPr>
        <p:spPr>
          <a:xfrm>
            <a:off x="3877750" y="4582402"/>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cxnSp>
        <p:nvCxnSpPr>
          <p:cNvPr id="82" name="Straight Connector 81"/>
          <p:cNvCxnSpPr/>
          <p:nvPr/>
        </p:nvCxnSpPr>
        <p:spPr>
          <a:xfrm>
            <a:off x="3056725" y="3894940"/>
            <a:ext cx="2617631" cy="0"/>
          </a:xfrm>
          <a:prstGeom prst="line">
            <a:avLst/>
          </a:prstGeom>
          <a:noFill/>
          <a:ln w="6350" cap="flat" cmpd="sng" algn="ctr">
            <a:solidFill>
              <a:srgbClr val="5B9BD5"/>
            </a:solidFill>
            <a:prstDash val="dash"/>
            <a:miter lim="800000"/>
          </a:ln>
          <a:effectLst/>
        </p:spPr>
      </p:cxnSp>
      <p:cxnSp>
        <p:nvCxnSpPr>
          <p:cNvPr id="83" name="Straight Connector 82"/>
          <p:cNvCxnSpPr/>
          <p:nvPr/>
        </p:nvCxnSpPr>
        <p:spPr>
          <a:xfrm>
            <a:off x="3056724" y="4806670"/>
            <a:ext cx="2617631" cy="0"/>
          </a:xfrm>
          <a:prstGeom prst="line">
            <a:avLst/>
          </a:prstGeom>
          <a:noFill/>
          <a:ln w="6350" cap="flat" cmpd="sng" algn="ctr">
            <a:solidFill>
              <a:srgbClr val="5B9BD5"/>
            </a:solidFill>
            <a:prstDash val="dash"/>
            <a:miter lim="800000"/>
          </a:ln>
          <a:effectLst/>
        </p:spPr>
      </p:cxnSp>
      <p:sp>
        <p:nvSpPr>
          <p:cNvPr id="84" name="Oval 83"/>
          <p:cNvSpPr/>
          <p:nvPr/>
        </p:nvSpPr>
        <p:spPr>
          <a:xfrm>
            <a:off x="2950472" y="4582402"/>
            <a:ext cx="425003" cy="425003"/>
          </a:xfrm>
          <a:prstGeom prst="ellipse">
            <a:avLst/>
          </a:prstGeom>
          <a:gradFill rotWithShape="1">
            <a:gsLst>
              <a:gs pos="0">
                <a:srgbClr val="ED7D31">
                  <a:satMod val="103000"/>
                  <a:lumMod val="102000"/>
                  <a:tint val="94000"/>
                </a:srgbClr>
              </a:gs>
              <a:gs pos="50000">
                <a:srgbClr val="ED7D31">
                  <a:satMod val="110000"/>
                  <a:lumMod val="100000"/>
                  <a:shade val="100000"/>
                </a:srgbClr>
              </a:gs>
              <a:gs pos="100000">
                <a:srgbClr val="ED7D31">
                  <a:lumMod val="99000"/>
                  <a:satMod val="120000"/>
                  <a:shade val="78000"/>
                </a:srgbClr>
              </a:gs>
            </a:gsLst>
            <a:lin ang="5400000" scaled="0"/>
          </a:gradFill>
          <a:ln w="6350" cap="flat" cmpd="sng" algn="ctr">
            <a:solidFill>
              <a:srgbClr val="ED7D31"/>
            </a:solidFill>
            <a:prstDash val="solid"/>
            <a:miter lim="800000"/>
          </a:ln>
          <a:effectLst/>
        </p:spPr>
        <p:txBody>
          <a:bodyPr wrap="none" rtlCol="0" anchor="ctr"/>
          <a:lstStyle/>
          <a:p>
            <a:pPr algn="ctr">
              <a:defRPr/>
            </a:pPr>
            <a:r>
              <a:rPr lang="en-US" sz="1400" kern="0" dirty="0">
                <a:solidFill>
                  <a:prstClr val="white"/>
                </a:solidFill>
                <a:effectLst>
                  <a:outerShdw blurRad="38100" dist="38100" dir="2700000" algn="tl">
                    <a:srgbClr val="000000">
                      <a:alpha val="43137"/>
                    </a:srgbClr>
                  </a:outerShdw>
                </a:effectLst>
                <a:latin typeface="Calibri" panose="020F0502020204030204"/>
              </a:rPr>
              <a:t>Router</a:t>
            </a:r>
          </a:p>
        </p:txBody>
      </p:sp>
      <p:sp>
        <p:nvSpPr>
          <p:cNvPr id="85" name="TextBox 84"/>
          <p:cNvSpPr txBox="1"/>
          <p:nvPr/>
        </p:nvSpPr>
        <p:spPr>
          <a:xfrm>
            <a:off x="5722164" y="3753263"/>
            <a:ext cx="706540" cy="307777"/>
          </a:xfrm>
          <a:prstGeom prst="rect">
            <a:avLst/>
          </a:prstGeom>
          <a:noFill/>
        </p:spPr>
        <p:txBody>
          <a:bodyPr wrap="none" rtlCol="0">
            <a:spAutoFit/>
          </a:bodyPr>
          <a:lstStyle/>
          <a:p>
            <a:r>
              <a:rPr lang="en-US" sz="1400" dirty="0">
                <a:solidFill>
                  <a:prstClr val="black"/>
                </a:solidFill>
                <a:latin typeface="Calibri" panose="020F0502020204030204"/>
              </a:rPr>
              <a:t>Layer 1</a:t>
            </a:r>
          </a:p>
        </p:txBody>
      </p:sp>
      <p:sp>
        <p:nvSpPr>
          <p:cNvPr id="86" name="TextBox 85"/>
          <p:cNvSpPr txBox="1"/>
          <p:nvPr/>
        </p:nvSpPr>
        <p:spPr>
          <a:xfrm>
            <a:off x="5716936" y="4670989"/>
            <a:ext cx="706540" cy="307777"/>
          </a:xfrm>
          <a:prstGeom prst="rect">
            <a:avLst/>
          </a:prstGeom>
          <a:noFill/>
        </p:spPr>
        <p:txBody>
          <a:bodyPr wrap="none" rtlCol="0">
            <a:spAutoFit/>
          </a:bodyPr>
          <a:lstStyle/>
          <a:p>
            <a:r>
              <a:rPr lang="en-US" sz="1400" dirty="0">
                <a:solidFill>
                  <a:prstClr val="black"/>
                </a:solidFill>
                <a:latin typeface="Calibri" panose="020F0502020204030204"/>
              </a:rPr>
              <a:t>Layer 2</a:t>
            </a:r>
          </a:p>
        </p:txBody>
      </p:sp>
      <p:sp>
        <p:nvSpPr>
          <p:cNvPr id="87" name="TextBox 86"/>
          <p:cNvSpPr txBox="1"/>
          <p:nvPr/>
        </p:nvSpPr>
        <p:spPr>
          <a:xfrm>
            <a:off x="5065203" y="2435423"/>
            <a:ext cx="706540" cy="307777"/>
          </a:xfrm>
          <a:prstGeom prst="rect">
            <a:avLst/>
          </a:prstGeom>
          <a:noFill/>
        </p:spPr>
        <p:txBody>
          <a:bodyPr wrap="none" rtlCol="0">
            <a:spAutoFit/>
          </a:bodyPr>
          <a:lstStyle/>
          <a:p>
            <a:r>
              <a:rPr lang="en-US" sz="1400" dirty="0">
                <a:solidFill>
                  <a:prstClr val="black"/>
                </a:solidFill>
                <a:latin typeface="Calibri" panose="020F0502020204030204"/>
              </a:rPr>
              <a:t>Layer 0</a:t>
            </a:r>
          </a:p>
        </p:txBody>
      </p:sp>
      <p:sp>
        <p:nvSpPr>
          <p:cNvPr id="90" name="TextBox 89"/>
          <p:cNvSpPr txBox="1"/>
          <p:nvPr/>
        </p:nvSpPr>
        <p:spPr>
          <a:xfrm>
            <a:off x="100115" y="2057400"/>
            <a:ext cx="2946203" cy="2246769"/>
          </a:xfrm>
          <a:prstGeom prst="rect">
            <a:avLst/>
          </a:prstGeom>
          <a:noFill/>
        </p:spPr>
        <p:txBody>
          <a:bodyPr wrap="square" rtlCol="0">
            <a:spAutoFit/>
          </a:bodyPr>
          <a:lstStyle/>
          <a:p>
            <a:r>
              <a:rPr lang="en-US" sz="1400" b="1" dirty="0">
                <a:solidFill>
                  <a:prstClr val="black"/>
                </a:solidFill>
                <a:latin typeface="+mj-lt"/>
              </a:rPr>
              <a:t>[SRM Request]</a:t>
            </a:r>
          </a:p>
          <a:p>
            <a:r>
              <a:rPr lang="en-US" sz="1400" dirty="0">
                <a:solidFill>
                  <a:prstClr val="black"/>
                </a:solidFill>
                <a:latin typeface="+mj-lt"/>
              </a:rPr>
              <a:t>Timing: On demand</a:t>
            </a:r>
          </a:p>
          <a:p>
            <a:r>
              <a:rPr lang="en-US" sz="1400" dirty="0" smtClean="0">
                <a:solidFill>
                  <a:prstClr val="black"/>
                </a:solidFill>
                <a:latin typeface="+mj-lt"/>
              </a:rPr>
              <a:t>Usage:</a:t>
            </a:r>
          </a:p>
          <a:p>
            <a:r>
              <a:rPr lang="en-US" sz="1400" dirty="0" smtClean="0">
                <a:solidFill>
                  <a:prstClr val="black"/>
                </a:solidFill>
                <a:latin typeface="+mj-lt"/>
              </a:rPr>
              <a:t> - information retrieval: </a:t>
            </a:r>
            <a:r>
              <a:rPr lang="en-US" sz="1400" dirty="0">
                <a:solidFill>
                  <a:prstClr val="black"/>
                </a:solidFill>
                <a:latin typeface="+mj-lt"/>
              </a:rPr>
              <a:t>PIB attributes</a:t>
            </a:r>
          </a:p>
          <a:p>
            <a:r>
              <a:rPr lang="en-US" sz="1400" dirty="0">
                <a:solidFill>
                  <a:prstClr val="black"/>
                </a:solidFill>
                <a:latin typeface="+mj-lt"/>
              </a:rPr>
              <a:t> </a:t>
            </a:r>
            <a:r>
              <a:rPr lang="en-US" sz="1400" dirty="0" smtClean="0">
                <a:solidFill>
                  <a:prstClr val="black"/>
                </a:solidFill>
                <a:latin typeface="+mj-lt"/>
              </a:rPr>
              <a:t>- control (TPC)</a:t>
            </a:r>
            <a:endParaRPr lang="en-US" sz="1400" dirty="0">
              <a:solidFill>
                <a:prstClr val="black"/>
              </a:solidFill>
              <a:latin typeface="+mj-lt"/>
            </a:endParaRPr>
          </a:p>
          <a:p>
            <a:r>
              <a:rPr lang="en-US" sz="1400" b="1" dirty="0">
                <a:solidFill>
                  <a:prstClr val="black"/>
                </a:solidFill>
                <a:latin typeface="+mj-lt"/>
              </a:rPr>
              <a:t>[SRM </a:t>
            </a:r>
            <a:r>
              <a:rPr lang="en-US" sz="1400" b="1" dirty="0" smtClean="0">
                <a:solidFill>
                  <a:prstClr val="black"/>
                </a:solidFill>
                <a:latin typeface="+mj-lt"/>
              </a:rPr>
              <a:t>Response]</a:t>
            </a:r>
            <a:endParaRPr lang="en-US" sz="1400" b="1" dirty="0">
              <a:solidFill>
                <a:prstClr val="black"/>
              </a:solidFill>
              <a:latin typeface="+mj-lt"/>
            </a:endParaRPr>
          </a:p>
          <a:p>
            <a:r>
              <a:rPr lang="en-US" sz="1400" dirty="0">
                <a:solidFill>
                  <a:prstClr val="black"/>
                </a:solidFill>
                <a:latin typeface="+mj-lt"/>
              </a:rPr>
              <a:t>Timing: </a:t>
            </a:r>
            <a:r>
              <a:rPr lang="en-US" sz="1400" dirty="0" smtClean="0">
                <a:solidFill>
                  <a:prstClr val="black"/>
                </a:solidFill>
                <a:latin typeface="+mj-lt"/>
              </a:rPr>
              <a:t>in </a:t>
            </a:r>
            <a:r>
              <a:rPr lang="en-US" sz="1400" dirty="0">
                <a:solidFill>
                  <a:prstClr val="black"/>
                </a:solidFill>
                <a:latin typeface="+mj-lt"/>
              </a:rPr>
              <a:t>response to SRM request</a:t>
            </a:r>
          </a:p>
          <a:p>
            <a:r>
              <a:rPr lang="en-US" sz="1400" dirty="0" smtClean="0">
                <a:solidFill>
                  <a:prstClr val="black"/>
                </a:solidFill>
                <a:latin typeface="+mj-lt"/>
              </a:rPr>
              <a:t>Usage: </a:t>
            </a:r>
          </a:p>
          <a:p>
            <a:r>
              <a:rPr lang="en-US" sz="1400" dirty="0" smtClean="0">
                <a:solidFill>
                  <a:prstClr val="black"/>
                </a:solidFill>
                <a:latin typeface="+mj-lt"/>
              </a:rPr>
              <a:t>- send PIB attributes</a:t>
            </a:r>
          </a:p>
          <a:p>
            <a:r>
              <a:rPr lang="en-US" sz="1400" dirty="0" smtClean="0">
                <a:solidFill>
                  <a:prstClr val="black"/>
                </a:solidFill>
                <a:latin typeface="+mj-lt"/>
              </a:rPr>
              <a:t>- send command result</a:t>
            </a:r>
            <a:endParaRPr lang="en-US" sz="1400" dirty="0">
              <a:solidFill>
                <a:prstClr val="black"/>
              </a:solidFill>
              <a:latin typeface="+mj-lt"/>
            </a:endParaRPr>
          </a:p>
        </p:txBody>
      </p:sp>
      <p:sp>
        <p:nvSpPr>
          <p:cNvPr id="91" name="Right Arrow 90"/>
          <p:cNvSpPr/>
          <p:nvPr/>
        </p:nvSpPr>
        <p:spPr>
          <a:xfrm rot="3809020">
            <a:off x="4348751" y="3118767"/>
            <a:ext cx="647163" cy="154547"/>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2" name="Right Arrow 91"/>
          <p:cNvSpPr/>
          <p:nvPr/>
        </p:nvSpPr>
        <p:spPr>
          <a:xfrm rot="3809020">
            <a:off x="4875916" y="4254437"/>
            <a:ext cx="552089" cy="154547"/>
          </a:xfrm>
          <a:prstGeom prst="rightArrow">
            <a:avLst/>
          </a:prstGeom>
          <a:solidFill>
            <a:srgbClr val="FFC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93" name="TextBox 92"/>
          <p:cNvSpPr txBox="1"/>
          <p:nvPr/>
        </p:nvSpPr>
        <p:spPr>
          <a:xfrm>
            <a:off x="6159417" y="2196405"/>
            <a:ext cx="2908383" cy="1384995"/>
          </a:xfrm>
          <a:prstGeom prst="rect">
            <a:avLst/>
          </a:prstGeom>
          <a:noFill/>
        </p:spPr>
        <p:txBody>
          <a:bodyPr wrap="square" rtlCol="0">
            <a:spAutoFit/>
          </a:bodyPr>
          <a:lstStyle/>
          <a:p>
            <a:r>
              <a:rPr lang="en-US" sz="1400" b="1" dirty="0">
                <a:solidFill>
                  <a:prstClr val="black"/>
                </a:solidFill>
                <a:latin typeface="+mj-lt"/>
              </a:rPr>
              <a:t>[SRM Information</a:t>
            </a:r>
            <a:r>
              <a:rPr lang="en-US" sz="1400" b="1" dirty="0" smtClean="0">
                <a:solidFill>
                  <a:prstClr val="black"/>
                </a:solidFill>
                <a:latin typeface="+mj-lt"/>
              </a:rPr>
              <a:t>/</a:t>
            </a:r>
            <a:br>
              <a:rPr lang="en-US" sz="1400" b="1" dirty="0" smtClean="0">
                <a:solidFill>
                  <a:prstClr val="black"/>
                </a:solidFill>
                <a:latin typeface="+mj-lt"/>
              </a:rPr>
            </a:br>
            <a:r>
              <a:rPr lang="en-US" sz="1400" b="1" dirty="0" smtClean="0">
                <a:solidFill>
                  <a:prstClr val="black"/>
                </a:solidFill>
                <a:latin typeface="+mj-lt"/>
              </a:rPr>
              <a:t>	Extended </a:t>
            </a:r>
            <a:r>
              <a:rPr lang="en-US" sz="1400" b="1" dirty="0">
                <a:solidFill>
                  <a:prstClr val="black"/>
                </a:solidFill>
                <a:latin typeface="+mj-lt"/>
              </a:rPr>
              <a:t>Beacon]</a:t>
            </a:r>
          </a:p>
          <a:p>
            <a:r>
              <a:rPr lang="en-US" sz="1400" dirty="0">
                <a:solidFill>
                  <a:prstClr val="black"/>
                </a:solidFill>
                <a:latin typeface="+mj-lt"/>
              </a:rPr>
              <a:t>Timing: On demand or periodical</a:t>
            </a:r>
          </a:p>
          <a:p>
            <a:r>
              <a:rPr lang="en-US" sz="1400" dirty="0">
                <a:solidFill>
                  <a:prstClr val="black"/>
                </a:solidFill>
                <a:latin typeface="+mj-lt"/>
              </a:rPr>
              <a:t> - Extended Beacon: before MAC join</a:t>
            </a:r>
          </a:p>
          <a:p>
            <a:r>
              <a:rPr lang="en-US" sz="1400" dirty="0">
                <a:solidFill>
                  <a:prstClr val="black"/>
                </a:solidFill>
                <a:latin typeface="+mj-lt"/>
              </a:rPr>
              <a:t> - </a:t>
            </a:r>
            <a:r>
              <a:rPr lang="en-US" altLang="ja-JP" sz="1400" dirty="0">
                <a:solidFill>
                  <a:prstClr val="black"/>
                </a:solidFill>
                <a:latin typeface="+mj-lt"/>
              </a:rPr>
              <a:t>SRM Information: after MAC join</a:t>
            </a:r>
          </a:p>
          <a:p>
            <a:r>
              <a:rPr lang="en-US" altLang="ja-JP" sz="1400" dirty="0" smtClean="0">
                <a:solidFill>
                  <a:prstClr val="black"/>
                </a:solidFill>
                <a:latin typeface="+mj-lt"/>
              </a:rPr>
              <a:t>Usage: control </a:t>
            </a:r>
            <a:r>
              <a:rPr lang="en-US" altLang="ja-JP" sz="1400" dirty="0">
                <a:solidFill>
                  <a:prstClr val="black"/>
                </a:solidFill>
                <a:latin typeface="+mj-lt"/>
              </a:rPr>
              <a:t>(TPC)</a:t>
            </a:r>
          </a:p>
        </p:txBody>
      </p:sp>
      <p:cxnSp>
        <p:nvCxnSpPr>
          <p:cNvPr id="94" name="Straight Arrow Connector 93"/>
          <p:cNvCxnSpPr/>
          <p:nvPr/>
        </p:nvCxnSpPr>
        <p:spPr>
          <a:xfrm>
            <a:off x="1390311" y="2249100"/>
            <a:ext cx="1985164" cy="1781162"/>
          </a:xfrm>
          <a:prstGeom prst="straightConnector1">
            <a:avLst/>
          </a:prstGeom>
          <a:noFill/>
          <a:ln w="6350" cap="flat" cmpd="sng" algn="ctr">
            <a:solidFill>
              <a:srgbClr val="5B9BD5"/>
            </a:solidFill>
            <a:prstDash val="solid"/>
            <a:miter lim="800000"/>
            <a:tailEnd type="triangle"/>
          </a:ln>
          <a:effectLst/>
        </p:spPr>
      </p:cxnSp>
      <p:cxnSp>
        <p:nvCxnSpPr>
          <p:cNvPr id="95" name="Straight Arrow Connector 94"/>
          <p:cNvCxnSpPr/>
          <p:nvPr/>
        </p:nvCxnSpPr>
        <p:spPr>
          <a:xfrm>
            <a:off x="1346226" y="2239276"/>
            <a:ext cx="2589479" cy="807243"/>
          </a:xfrm>
          <a:prstGeom prst="straightConnector1">
            <a:avLst/>
          </a:prstGeom>
          <a:noFill/>
          <a:ln w="6350" cap="flat" cmpd="sng" algn="ctr">
            <a:solidFill>
              <a:srgbClr val="5B9BD5"/>
            </a:solidFill>
            <a:prstDash val="solid"/>
            <a:miter lim="800000"/>
            <a:tailEnd type="triangle"/>
          </a:ln>
          <a:effectLst/>
        </p:spPr>
      </p:cxnSp>
      <p:cxnSp>
        <p:nvCxnSpPr>
          <p:cNvPr id="97" name="Straight Arrow Connector 96"/>
          <p:cNvCxnSpPr/>
          <p:nvPr/>
        </p:nvCxnSpPr>
        <p:spPr>
          <a:xfrm flipH="1">
            <a:off x="4824021" y="2374794"/>
            <a:ext cx="1367810" cy="920188"/>
          </a:xfrm>
          <a:prstGeom prst="straightConnector1">
            <a:avLst/>
          </a:prstGeom>
          <a:noFill/>
          <a:ln w="6350" cap="flat" cmpd="sng" algn="ctr">
            <a:solidFill>
              <a:srgbClr val="5B9BD5"/>
            </a:solidFill>
            <a:prstDash val="solid"/>
            <a:miter lim="800000"/>
            <a:tailEnd type="triangle"/>
          </a:ln>
          <a:effectLst/>
        </p:spPr>
      </p:cxnSp>
      <p:cxnSp>
        <p:nvCxnSpPr>
          <p:cNvPr id="98" name="Straight Arrow Connector 97"/>
          <p:cNvCxnSpPr/>
          <p:nvPr/>
        </p:nvCxnSpPr>
        <p:spPr>
          <a:xfrm flipH="1">
            <a:off x="5199633" y="2374794"/>
            <a:ext cx="982743" cy="1895460"/>
          </a:xfrm>
          <a:prstGeom prst="straightConnector1">
            <a:avLst/>
          </a:prstGeom>
          <a:noFill/>
          <a:ln w="6350" cap="flat" cmpd="sng" algn="ctr">
            <a:solidFill>
              <a:srgbClr val="5B9BD5"/>
            </a:solidFill>
            <a:prstDash val="solid"/>
            <a:miter lim="800000"/>
            <a:tailEnd type="triangle"/>
          </a:ln>
          <a:effectLst/>
        </p:spPr>
      </p:cxnSp>
      <p:cxnSp>
        <p:nvCxnSpPr>
          <p:cNvPr id="101" name="Straight Arrow Connector 100"/>
          <p:cNvCxnSpPr/>
          <p:nvPr/>
        </p:nvCxnSpPr>
        <p:spPr>
          <a:xfrm>
            <a:off x="1560374" y="3328059"/>
            <a:ext cx="1879357" cy="859829"/>
          </a:xfrm>
          <a:prstGeom prst="straightConnector1">
            <a:avLst/>
          </a:prstGeom>
          <a:noFill/>
          <a:ln w="6350" cap="flat" cmpd="sng" algn="ctr">
            <a:solidFill>
              <a:srgbClr val="5B9BD5"/>
            </a:solidFill>
            <a:prstDash val="solid"/>
            <a:miter lim="800000"/>
            <a:tailEnd type="triangle"/>
          </a:ln>
          <a:effectLst/>
        </p:spPr>
      </p:cxnSp>
      <p:cxnSp>
        <p:nvCxnSpPr>
          <p:cNvPr id="102" name="Straight Arrow Connector 101"/>
          <p:cNvCxnSpPr/>
          <p:nvPr/>
        </p:nvCxnSpPr>
        <p:spPr>
          <a:xfrm flipV="1">
            <a:off x="1573216" y="3310105"/>
            <a:ext cx="2362489" cy="6187"/>
          </a:xfrm>
          <a:prstGeom prst="straightConnector1">
            <a:avLst/>
          </a:prstGeom>
          <a:noFill/>
          <a:ln w="6350" cap="flat" cmpd="sng" algn="ctr">
            <a:solidFill>
              <a:srgbClr val="5B9BD5"/>
            </a:solidFill>
            <a:prstDash val="solid"/>
            <a:miter lim="800000"/>
            <a:tailEnd type="triangle"/>
          </a:ln>
          <a:effectLst/>
        </p:spPr>
      </p:cxnSp>
      <p:sp>
        <p:nvSpPr>
          <p:cNvPr id="2" name="TextBox 1"/>
          <p:cNvSpPr txBox="1"/>
          <p:nvPr/>
        </p:nvSpPr>
        <p:spPr>
          <a:xfrm>
            <a:off x="2826972" y="5791200"/>
            <a:ext cx="6095643" cy="338554"/>
          </a:xfrm>
          <a:prstGeom prst="rect">
            <a:avLst/>
          </a:prstGeom>
          <a:noFill/>
        </p:spPr>
        <p:txBody>
          <a:bodyPr wrap="none" rtlCol="0">
            <a:spAutoFit/>
          </a:bodyPr>
          <a:lstStyle/>
          <a:p>
            <a:r>
              <a:rPr lang="en-US" altLang="ja-JP" sz="1600" dirty="0"/>
              <a:t>Source: “IEEE 802.15-15-0177-00-004s-use-case-for-tgd”, March 2015</a:t>
            </a:r>
            <a:endParaRPr kumimoji="1" lang="en-US" sz="1600" dirty="0"/>
          </a:p>
        </p:txBody>
      </p:sp>
      <p:sp>
        <p:nvSpPr>
          <p:cNvPr id="6" name="Slide Number Placeholder 5"/>
          <p:cNvSpPr>
            <a:spLocks noGrp="1"/>
          </p:cNvSpPr>
          <p:nvPr>
            <p:ph type="sldNum" sz="quarter" idx="12"/>
          </p:nvPr>
        </p:nvSpPr>
        <p:spPr/>
        <p:txBody>
          <a:bodyPr/>
          <a:lstStyle/>
          <a:p>
            <a:r>
              <a:rPr lang="en-US" altLang="ja-JP" smtClean="0"/>
              <a:t>Slide </a:t>
            </a:r>
            <a:fld id="{7E4A064A-F100-45E5-BB56-E199832A2C3D}" type="slidenum">
              <a:rPr lang="en-US" altLang="ja-JP" smtClean="0"/>
              <a:pPr/>
              <a:t>5</a:t>
            </a:fld>
            <a:endParaRPr lang="en-US" altLang="ja-JP"/>
          </a:p>
        </p:txBody>
      </p:sp>
      <p:sp>
        <p:nvSpPr>
          <p:cNvPr id="37" name="Right Arrow 36"/>
          <p:cNvSpPr/>
          <p:nvPr/>
        </p:nvSpPr>
        <p:spPr>
          <a:xfrm rot="17918703">
            <a:off x="3873083" y="3291748"/>
            <a:ext cx="647163" cy="154547"/>
          </a:xfrm>
          <a:prstGeom prst="rightArrow">
            <a:avLst/>
          </a:prstGeom>
          <a:solidFill>
            <a:srgbClr val="C00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38" name="Right Arrow 37"/>
          <p:cNvSpPr/>
          <p:nvPr/>
        </p:nvSpPr>
        <p:spPr>
          <a:xfrm rot="14822740">
            <a:off x="3814741" y="4244062"/>
            <a:ext cx="548640" cy="154547"/>
          </a:xfrm>
          <a:prstGeom prst="rightArrow">
            <a:avLst/>
          </a:prstGeom>
          <a:solidFill>
            <a:srgbClr val="C00000"/>
          </a:solidFill>
          <a:ln w="19050" cap="flat" cmpd="sng" algn="ctr">
            <a:solidFill>
              <a:sysClr val="window" lastClr="FFFFFF"/>
            </a:solidFill>
            <a:prstDash val="solid"/>
            <a:miter lim="800000"/>
          </a:ln>
          <a:effectLst/>
        </p:spPr>
        <p:txBody>
          <a:bodyPr rtlCol="0" anchor="ctr"/>
          <a:lstStyle/>
          <a:p>
            <a:pPr algn="ctr">
              <a:defRPr/>
            </a:pPr>
            <a:endParaRPr lang="en-US" sz="1400" kern="0">
              <a:solidFill>
                <a:prstClr val="white"/>
              </a:solidFill>
              <a:latin typeface="Calibri" panose="020F0502020204030204"/>
            </a:endParaRPr>
          </a:p>
        </p:txBody>
      </p:sp>
      <p:sp>
        <p:nvSpPr>
          <p:cNvPr id="39" name="TextBox 38"/>
          <p:cNvSpPr txBox="1"/>
          <p:nvPr/>
        </p:nvSpPr>
        <p:spPr>
          <a:xfrm>
            <a:off x="128222" y="4191000"/>
            <a:ext cx="2691237" cy="738664"/>
          </a:xfrm>
          <a:prstGeom prst="rect">
            <a:avLst/>
          </a:prstGeom>
          <a:noFill/>
        </p:spPr>
        <p:txBody>
          <a:bodyPr wrap="square" rtlCol="0">
            <a:spAutoFit/>
          </a:bodyPr>
          <a:lstStyle/>
          <a:p>
            <a:r>
              <a:rPr lang="en-US" sz="1400" b="1" dirty="0" smtClean="0">
                <a:solidFill>
                  <a:prstClr val="black"/>
                </a:solidFill>
                <a:latin typeface="+mj-lt"/>
              </a:rPr>
              <a:t>[</a:t>
            </a:r>
            <a:r>
              <a:rPr lang="en-US" sz="1400" b="1" dirty="0">
                <a:solidFill>
                  <a:prstClr val="black"/>
                </a:solidFill>
                <a:latin typeface="+mj-lt"/>
              </a:rPr>
              <a:t>SRM </a:t>
            </a:r>
            <a:r>
              <a:rPr lang="en-US" sz="1400" b="1" dirty="0" smtClean="0">
                <a:solidFill>
                  <a:prstClr val="black"/>
                </a:solidFill>
                <a:latin typeface="+mj-lt"/>
              </a:rPr>
              <a:t>Report</a:t>
            </a:r>
            <a:r>
              <a:rPr lang="en-US" sz="1400" b="1" dirty="0">
                <a:solidFill>
                  <a:prstClr val="black"/>
                </a:solidFill>
                <a:latin typeface="+mj-lt"/>
              </a:rPr>
              <a:t>]</a:t>
            </a:r>
          </a:p>
          <a:p>
            <a:r>
              <a:rPr lang="en-US" sz="1400" dirty="0">
                <a:solidFill>
                  <a:prstClr val="black"/>
                </a:solidFill>
                <a:latin typeface="+mj-lt"/>
              </a:rPr>
              <a:t>Timing: </a:t>
            </a:r>
            <a:r>
              <a:rPr lang="en-US" sz="1400" dirty="0" smtClean="0">
                <a:solidFill>
                  <a:prstClr val="black"/>
                </a:solidFill>
                <a:latin typeface="+mj-lt"/>
              </a:rPr>
              <a:t>periodical </a:t>
            </a:r>
            <a:r>
              <a:rPr lang="en-US" sz="1400" dirty="0">
                <a:solidFill>
                  <a:prstClr val="black"/>
                </a:solidFill>
                <a:latin typeface="+mj-lt"/>
              </a:rPr>
              <a:t>or event-driven</a:t>
            </a:r>
          </a:p>
          <a:p>
            <a:r>
              <a:rPr lang="en-US" sz="1400" dirty="0" smtClean="0">
                <a:solidFill>
                  <a:prstClr val="black"/>
                </a:solidFill>
                <a:latin typeface="+mj-lt"/>
              </a:rPr>
              <a:t>Usage: send latest PIB </a:t>
            </a:r>
            <a:r>
              <a:rPr lang="en-US" sz="1400" dirty="0">
                <a:solidFill>
                  <a:prstClr val="black"/>
                </a:solidFill>
                <a:latin typeface="+mj-lt"/>
              </a:rPr>
              <a:t>a</a:t>
            </a:r>
            <a:r>
              <a:rPr lang="en-US" sz="1400" dirty="0" smtClean="0">
                <a:solidFill>
                  <a:prstClr val="black"/>
                </a:solidFill>
                <a:latin typeface="+mj-lt"/>
              </a:rPr>
              <a:t>ttributes</a:t>
            </a:r>
            <a:endParaRPr lang="en-US" sz="1400" dirty="0">
              <a:solidFill>
                <a:prstClr val="black"/>
              </a:solidFill>
              <a:latin typeface="+mj-lt"/>
            </a:endParaRPr>
          </a:p>
        </p:txBody>
      </p:sp>
      <p:cxnSp>
        <p:nvCxnSpPr>
          <p:cNvPr id="46" name="Straight Arrow Connector 45"/>
          <p:cNvCxnSpPr/>
          <p:nvPr/>
        </p:nvCxnSpPr>
        <p:spPr>
          <a:xfrm>
            <a:off x="1388364" y="4371730"/>
            <a:ext cx="2688215" cy="8073"/>
          </a:xfrm>
          <a:prstGeom prst="straightConnector1">
            <a:avLst/>
          </a:prstGeom>
          <a:noFill/>
          <a:ln w="6350" cap="flat" cmpd="sng" algn="ctr">
            <a:solidFill>
              <a:srgbClr val="5B9BD5"/>
            </a:solidFill>
            <a:prstDash val="solid"/>
            <a:miter lim="800000"/>
            <a:tailEnd type="triangle"/>
          </a:ln>
          <a:effectLst/>
        </p:spPr>
      </p:cxnSp>
      <p:cxnSp>
        <p:nvCxnSpPr>
          <p:cNvPr id="47" name="Straight Arrow Connector 46"/>
          <p:cNvCxnSpPr/>
          <p:nvPr/>
        </p:nvCxnSpPr>
        <p:spPr>
          <a:xfrm flipV="1">
            <a:off x="1390310" y="3372739"/>
            <a:ext cx="2765960" cy="1001814"/>
          </a:xfrm>
          <a:prstGeom prst="straightConnector1">
            <a:avLst/>
          </a:prstGeom>
          <a:noFill/>
          <a:ln w="6350" cap="flat" cmpd="sng" algn="ctr">
            <a:solidFill>
              <a:srgbClr val="5B9BD5"/>
            </a:solidFill>
            <a:prstDash val="solid"/>
            <a:miter lim="800000"/>
            <a:tailEnd type="triangle"/>
          </a:ln>
          <a:effectLst/>
        </p:spPr>
      </p:cxnSp>
    </p:spTree>
    <p:extLst>
      <p:ext uri="{BB962C8B-B14F-4D97-AF65-F5344CB8AC3E}">
        <p14:creationId xmlns:p14="http://schemas.microsoft.com/office/powerpoint/2010/main" val="2686638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dirty="0" smtClean="0"/>
              <a:t>Proposal of SRM functional description </a:t>
            </a:r>
            <a:endParaRPr kumimoji="1" lang="en-US" dirty="0"/>
          </a:p>
        </p:txBody>
      </p:sp>
      <p:sp>
        <p:nvSpPr>
          <p:cNvPr id="5" name="Rectangle 4"/>
          <p:cNvSpPr/>
          <p:nvPr/>
        </p:nvSpPr>
        <p:spPr>
          <a:xfrm>
            <a:off x="292369"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1526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887958"/>
            <a:ext cx="0" cy="2834640"/>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256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165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887958"/>
            <a:ext cx="0" cy="283464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10302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338071" y="2858500"/>
            <a:ext cx="1505540" cy="276999"/>
          </a:xfrm>
          <a:prstGeom prst="rect">
            <a:avLst/>
          </a:prstGeom>
          <a:noFill/>
        </p:spPr>
        <p:txBody>
          <a:bodyPr wrap="none" rtlCol="0">
            <a:spAutoFit/>
          </a:bodyPr>
          <a:lstStyle/>
          <a:p>
            <a:r>
              <a:rPr kumimoji="1" lang="en-US" dirty="0"/>
              <a:t>MLME-</a:t>
            </a:r>
            <a:r>
              <a:rPr kumimoji="1" lang="en-US" dirty="0" err="1"/>
              <a:t>SRM.request</a:t>
            </a:r>
            <a:endParaRPr kumimoji="1" lang="en-US" dirty="0"/>
          </a:p>
        </p:txBody>
      </p:sp>
      <p:cxnSp>
        <p:nvCxnSpPr>
          <p:cNvPr id="25" name="Straight Arrow Connector 24"/>
          <p:cNvCxnSpPr/>
          <p:nvPr/>
        </p:nvCxnSpPr>
        <p:spPr>
          <a:xfrm>
            <a:off x="3204334" y="323230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37855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2940643"/>
            <a:ext cx="1011815" cy="276999"/>
          </a:xfrm>
          <a:prstGeom prst="rect">
            <a:avLst/>
          </a:prstGeom>
          <a:noFill/>
        </p:spPr>
        <p:txBody>
          <a:bodyPr wrap="none" rtlCol="0">
            <a:spAutoFit/>
          </a:bodyPr>
          <a:lstStyle/>
          <a:p>
            <a:r>
              <a:rPr lang="en-US" i="1" dirty="0"/>
              <a:t>SRM Request</a:t>
            </a:r>
            <a:endParaRPr kumimoji="1" lang="en-US" i="1" dirty="0"/>
          </a:p>
        </p:txBody>
      </p:sp>
      <p:cxnSp>
        <p:nvCxnSpPr>
          <p:cNvPr id="36" name="Straight Arrow Connector 35"/>
          <p:cNvCxnSpPr/>
          <p:nvPr/>
        </p:nvCxnSpPr>
        <p:spPr>
          <a:xfrm flipH="1">
            <a:off x="3184992" y="5181600"/>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920050"/>
            <a:ext cx="1104790" cy="276999"/>
          </a:xfrm>
          <a:prstGeom prst="rect">
            <a:avLst/>
          </a:prstGeom>
          <a:noFill/>
        </p:spPr>
        <p:txBody>
          <a:bodyPr wrap="none" rtlCol="0">
            <a:spAutoFit/>
          </a:bodyPr>
          <a:lstStyle/>
          <a:p>
            <a:r>
              <a:rPr lang="en-US" i="1" dirty="0"/>
              <a:t>SRM Response</a:t>
            </a:r>
            <a:endParaRPr kumimoji="1" lang="en-US" i="1" dirty="0"/>
          </a:p>
        </p:txBody>
      </p:sp>
      <p:cxnSp>
        <p:nvCxnSpPr>
          <p:cNvPr id="40" name="Straight Arrow Connector 39"/>
          <p:cNvCxnSpPr/>
          <p:nvPr/>
        </p:nvCxnSpPr>
        <p:spPr>
          <a:xfrm flipH="1">
            <a:off x="5801710" y="5004549"/>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6170204" y="3110781"/>
            <a:ext cx="1678665" cy="276999"/>
          </a:xfrm>
          <a:prstGeom prst="rect">
            <a:avLst/>
          </a:prstGeom>
          <a:noFill/>
        </p:spPr>
        <p:txBody>
          <a:bodyPr wrap="none" rtlCol="0">
            <a:spAutoFit/>
          </a:bodyPr>
          <a:lstStyle/>
          <a:p>
            <a:r>
              <a:rPr kumimoji="1" lang="en-US" dirty="0"/>
              <a:t>MLME-</a:t>
            </a:r>
            <a:r>
              <a:rPr kumimoji="1" lang="en-US" dirty="0" err="1"/>
              <a:t>SRM.indication</a:t>
            </a:r>
            <a:endParaRPr kumimoji="1" lang="en-US" dirty="0"/>
          </a:p>
        </p:txBody>
      </p:sp>
      <p:sp>
        <p:nvSpPr>
          <p:cNvPr id="43" name="TextBox 42"/>
          <p:cNvSpPr txBox="1"/>
          <p:nvPr/>
        </p:nvSpPr>
        <p:spPr>
          <a:xfrm>
            <a:off x="6170204" y="4724400"/>
            <a:ext cx="1598515" cy="276999"/>
          </a:xfrm>
          <a:prstGeom prst="rect">
            <a:avLst/>
          </a:prstGeom>
          <a:noFill/>
        </p:spPr>
        <p:txBody>
          <a:bodyPr wrap="none" rtlCol="0">
            <a:spAutoFit/>
          </a:bodyPr>
          <a:lstStyle/>
          <a:p>
            <a:r>
              <a:rPr kumimoji="1" lang="en-US" dirty="0"/>
              <a:t>MLME-</a:t>
            </a:r>
            <a:r>
              <a:rPr kumimoji="1" lang="en-US" dirty="0" err="1"/>
              <a:t>SRM.response</a:t>
            </a:r>
            <a:endParaRPr kumimoji="1" lang="en-US" dirty="0"/>
          </a:p>
        </p:txBody>
      </p:sp>
      <p:cxnSp>
        <p:nvCxnSpPr>
          <p:cNvPr id="44" name="Straight Arrow Connector 43"/>
          <p:cNvCxnSpPr/>
          <p:nvPr/>
        </p:nvCxnSpPr>
        <p:spPr>
          <a:xfrm flipH="1">
            <a:off x="988926" y="5319817"/>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5033589"/>
            <a:ext cx="1548822" cy="276999"/>
          </a:xfrm>
          <a:prstGeom prst="rect">
            <a:avLst/>
          </a:prstGeom>
          <a:noFill/>
        </p:spPr>
        <p:txBody>
          <a:bodyPr wrap="none" rtlCol="0">
            <a:spAutoFit/>
          </a:bodyPr>
          <a:lstStyle/>
          <a:p>
            <a:r>
              <a:rPr kumimoji="1" lang="en-US" dirty="0" smtClean="0"/>
              <a:t>MLME-</a:t>
            </a:r>
            <a:r>
              <a:rPr kumimoji="1" lang="en-US" dirty="0" err="1" smtClean="0"/>
              <a:t>SRM.confirm</a:t>
            </a:r>
            <a:endParaRPr kumimoji="1" lang="en-US" dirty="0"/>
          </a:p>
        </p:txBody>
      </p:sp>
      <p:sp>
        <p:nvSpPr>
          <p:cNvPr id="46" name="Rectangle 45"/>
          <p:cNvSpPr/>
          <p:nvPr/>
        </p:nvSpPr>
        <p:spPr>
          <a:xfrm>
            <a:off x="302894" y="568125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7" name="Rectangle 46"/>
          <p:cNvSpPr/>
          <p:nvPr/>
        </p:nvSpPr>
        <p:spPr>
          <a:xfrm>
            <a:off x="2525830"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8" name="Rectangle 47"/>
          <p:cNvSpPr/>
          <p:nvPr/>
        </p:nvSpPr>
        <p:spPr>
          <a:xfrm>
            <a:off x="5124502" y="5652627"/>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49" name="Rectangle 48"/>
          <p:cNvSpPr/>
          <p:nvPr/>
        </p:nvSpPr>
        <p:spPr>
          <a:xfrm>
            <a:off x="7359262" y="5672256"/>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0" name="TextBox 49"/>
          <p:cNvSpPr txBox="1"/>
          <p:nvPr/>
        </p:nvSpPr>
        <p:spPr>
          <a:xfrm>
            <a:off x="2897034" y="21513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1548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33" name="Straight Arrow Connector 32"/>
          <p:cNvCxnSpPr/>
          <p:nvPr/>
        </p:nvCxnSpPr>
        <p:spPr>
          <a:xfrm flipH="1">
            <a:off x="5798162" y="3943701"/>
            <a:ext cx="223475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6166657" y="3663551"/>
            <a:ext cx="1470082" cy="276999"/>
          </a:xfrm>
          <a:prstGeom prst="rect">
            <a:avLst/>
          </a:prstGeom>
          <a:noFill/>
        </p:spPr>
        <p:txBody>
          <a:bodyPr wrap="none" rtlCol="0">
            <a:spAutoFit/>
          </a:bodyPr>
          <a:lstStyle/>
          <a:p>
            <a:r>
              <a:rPr kumimoji="1" lang="en-US" dirty="0"/>
              <a:t>MLME-</a:t>
            </a:r>
            <a:r>
              <a:rPr lang="en-US" dirty="0" err="1"/>
              <a:t>GET</a:t>
            </a:r>
            <a:r>
              <a:rPr kumimoji="1" lang="en-US" dirty="0" err="1"/>
              <a:t>.request</a:t>
            </a:r>
            <a:endParaRPr kumimoji="1" lang="en-US" dirty="0"/>
          </a:p>
        </p:txBody>
      </p:sp>
      <p:sp>
        <p:nvSpPr>
          <p:cNvPr id="3" name="Rounded Rectangle 2"/>
          <p:cNvSpPr/>
          <p:nvPr/>
        </p:nvSpPr>
        <p:spPr>
          <a:xfrm>
            <a:off x="5026645" y="3962400"/>
            <a:ext cx="538620" cy="49928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r>
              <a:rPr kumimoji="1" lang="en-US" dirty="0" smtClean="0"/>
              <a:t/>
            </a:r>
            <a:br>
              <a:rPr kumimoji="1" lang="en-US" dirty="0" smtClean="0"/>
            </a:br>
            <a:r>
              <a:rPr kumimoji="1" lang="en-US" dirty="0" smtClean="0"/>
              <a:t>PIB</a:t>
            </a:r>
            <a:endParaRPr kumimoji="1" lang="en-US" dirty="0"/>
          </a:p>
        </p:txBody>
      </p:sp>
      <p:cxnSp>
        <p:nvCxnSpPr>
          <p:cNvPr id="38" name="Straight Arrow Connector 37"/>
          <p:cNvCxnSpPr/>
          <p:nvPr/>
        </p:nvCxnSpPr>
        <p:spPr>
          <a:xfrm>
            <a:off x="5822178" y="44958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6166657" y="4252709"/>
            <a:ext cx="1513363" cy="276999"/>
          </a:xfrm>
          <a:prstGeom prst="rect">
            <a:avLst/>
          </a:prstGeom>
          <a:noFill/>
        </p:spPr>
        <p:txBody>
          <a:bodyPr wrap="none" rtlCol="0">
            <a:spAutoFit/>
          </a:bodyPr>
          <a:lstStyle/>
          <a:p>
            <a:r>
              <a:rPr kumimoji="1" lang="en-US" dirty="0"/>
              <a:t>MLME-</a:t>
            </a:r>
            <a:r>
              <a:rPr lang="en-US" dirty="0" err="1"/>
              <a:t>GET</a:t>
            </a:r>
            <a:r>
              <a:rPr kumimoji="1" lang="en-US" dirty="0" err="1"/>
              <a:t>.confirm</a:t>
            </a:r>
            <a:endParaRPr kumimoji="1" lang="en-US" dirty="0"/>
          </a:p>
        </p:txBody>
      </p:sp>
      <p:sp>
        <p:nvSpPr>
          <p:cNvPr id="6" name="Left-Right Arrow 5"/>
          <p:cNvSpPr/>
          <p:nvPr/>
        </p:nvSpPr>
        <p:spPr>
          <a:xfrm>
            <a:off x="5574699" y="4133646"/>
            <a:ext cx="229966" cy="162012"/>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7" name="Rectangle 6"/>
          <p:cNvSpPr/>
          <p:nvPr/>
        </p:nvSpPr>
        <p:spPr>
          <a:xfrm>
            <a:off x="4923430" y="3662188"/>
            <a:ext cx="3234521" cy="98601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8" name="TextBox 17"/>
          <p:cNvSpPr txBox="1"/>
          <p:nvPr/>
        </p:nvSpPr>
        <p:spPr>
          <a:xfrm>
            <a:off x="6490738" y="6047601"/>
            <a:ext cx="1390124" cy="276999"/>
          </a:xfrm>
          <a:prstGeom prst="rect">
            <a:avLst/>
          </a:prstGeom>
          <a:noFill/>
        </p:spPr>
        <p:txBody>
          <a:bodyPr wrap="none" rtlCol="0">
            <a:spAutoFit/>
          </a:bodyPr>
          <a:lstStyle/>
          <a:p>
            <a:r>
              <a:rPr kumimoji="1" lang="en-US" dirty="0" smtClean="0"/>
              <a:t>Example </a:t>
            </a:r>
            <a:r>
              <a:rPr kumimoji="1" lang="en-US" dirty="0"/>
              <a:t>procedure</a:t>
            </a:r>
          </a:p>
        </p:txBody>
      </p:sp>
      <p:sp>
        <p:nvSpPr>
          <p:cNvPr id="41" name="Rectangle 40"/>
          <p:cNvSpPr/>
          <p:nvPr/>
        </p:nvSpPr>
        <p:spPr>
          <a:xfrm>
            <a:off x="6254461" y="6087796"/>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9" name="Date Placeholder 18"/>
          <p:cNvSpPr>
            <a:spLocks noGrp="1"/>
          </p:cNvSpPr>
          <p:nvPr>
            <p:ph type="dt" sz="half" idx="10"/>
          </p:nvPr>
        </p:nvSpPr>
        <p:spPr/>
        <p:txBody>
          <a:bodyPr/>
          <a:lstStyle/>
          <a:p>
            <a:r>
              <a:rPr lang="en-US" altLang="ja-JP" smtClean="0"/>
              <a:t>January 2016</a:t>
            </a:r>
            <a:endParaRPr lang="en-US" altLang="ja-JP" dirty="0"/>
          </a:p>
        </p:txBody>
      </p:sp>
      <p:sp>
        <p:nvSpPr>
          <p:cNvPr id="20" name="Footer Placeholder 19"/>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7E4A064A-F100-45E5-BB56-E199832A2C3D}" type="slidenum">
              <a:rPr lang="en-US" altLang="ja-JP" smtClean="0"/>
              <a:pPr/>
              <a:t>6</a:t>
            </a:fld>
            <a:endParaRPr lang="en-US" altLang="ja-JP"/>
          </a:p>
        </p:txBody>
      </p:sp>
      <p:sp>
        <p:nvSpPr>
          <p:cNvPr id="2" name="Rectangle 1"/>
          <p:cNvSpPr/>
          <p:nvPr/>
        </p:nvSpPr>
        <p:spPr>
          <a:xfrm>
            <a:off x="694366" y="1600200"/>
            <a:ext cx="5064207" cy="461665"/>
          </a:xfrm>
          <a:prstGeom prst="rect">
            <a:avLst/>
          </a:prstGeom>
        </p:spPr>
        <p:txBody>
          <a:bodyPr wrap="none">
            <a:spAutoFit/>
          </a:bodyPr>
          <a:lstStyle/>
          <a:p>
            <a:r>
              <a:rPr kumimoji="1" lang="en-US" altLang="ja-JP" sz="2400" dirty="0"/>
              <a:t>SRM Request/Response (Section 6.17) </a:t>
            </a:r>
          </a:p>
        </p:txBody>
      </p:sp>
      <p:cxnSp>
        <p:nvCxnSpPr>
          <p:cNvPr id="52" name="Straight Arrow Connector 51"/>
          <p:cNvCxnSpPr/>
          <p:nvPr/>
        </p:nvCxnSpPr>
        <p:spPr>
          <a:xfrm flipH="1">
            <a:off x="3184992" y="3505200"/>
            <a:ext cx="262262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3" name="TextBox 52"/>
          <p:cNvSpPr txBox="1"/>
          <p:nvPr/>
        </p:nvSpPr>
        <p:spPr>
          <a:xfrm>
            <a:off x="3894483" y="3276600"/>
            <a:ext cx="1239442" cy="276999"/>
          </a:xfrm>
          <a:prstGeom prst="rect">
            <a:avLst/>
          </a:prstGeom>
          <a:noFill/>
        </p:spPr>
        <p:txBody>
          <a:bodyPr wrap="none" rtlCol="0">
            <a:spAutoFit/>
          </a:bodyPr>
          <a:lstStyle/>
          <a:p>
            <a:r>
              <a:rPr lang="en-US" i="1" dirty="0">
                <a:solidFill>
                  <a:srgbClr val="FF0000"/>
                </a:solidFill>
              </a:rPr>
              <a:t>Acknowledgment</a:t>
            </a:r>
            <a:endParaRPr kumimoji="1" lang="en-US" i="1" dirty="0">
              <a:solidFill>
                <a:srgbClr val="FF0000"/>
              </a:solidFill>
            </a:endParaRPr>
          </a:p>
        </p:txBody>
      </p:sp>
      <p:cxnSp>
        <p:nvCxnSpPr>
          <p:cNvPr id="54" name="Straight Arrow Connector 53"/>
          <p:cNvCxnSpPr/>
          <p:nvPr/>
        </p:nvCxnSpPr>
        <p:spPr>
          <a:xfrm>
            <a:off x="3200400" y="5429250"/>
            <a:ext cx="2622628"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55" name="TextBox 54"/>
          <p:cNvSpPr txBox="1"/>
          <p:nvPr/>
        </p:nvSpPr>
        <p:spPr>
          <a:xfrm>
            <a:off x="3878063" y="5181600"/>
            <a:ext cx="1239442" cy="276999"/>
          </a:xfrm>
          <a:prstGeom prst="rect">
            <a:avLst/>
          </a:prstGeom>
          <a:noFill/>
        </p:spPr>
        <p:txBody>
          <a:bodyPr wrap="none" rtlCol="0">
            <a:spAutoFit/>
          </a:bodyPr>
          <a:lstStyle/>
          <a:p>
            <a:r>
              <a:rPr lang="en-US" i="1" dirty="0">
                <a:solidFill>
                  <a:srgbClr val="FF0000"/>
                </a:solidFill>
              </a:rPr>
              <a:t>Acknowledgment</a:t>
            </a:r>
            <a:endParaRPr kumimoji="1" lang="en-US" i="1" dirty="0">
              <a:solidFill>
                <a:srgbClr val="FF0000"/>
              </a:solidFill>
            </a:endParaRPr>
          </a:p>
        </p:txBody>
      </p:sp>
    </p:spTree>
    <p:extLst>
      <p:ext uri="{BB962C8B-B14F-4D97-AF65-F5344CB8AC3E}">
        <p14:creationId xmlns:p14="http://schemas.microsoft.com/office/powerpoint/2010/main" val="3905500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a:t>
            </a:r>
            <a:r>
              <a:rPr kumimoji="1" lang="en-US" altLang="ja-JP" dirty="0" smtClean="0"/>
              <a:t>(cont’d)</a:t>
            </a:r>
            <a:endParaRPr kumimoji="1" lang="en-US" dirty="0"/>
          </a:p>
        </p:txBody>
      </p:sp>
      <p:sp>
        <p:nvSpPr>
          <p:cNvPr id="5" name="Rectangle 4"/>
          <p:cNvSpPr/>
          <p:nvPr/>
        </p:nvSpPr>
        <p:spPr>
          <a:xfrm>
            <a:off x="292369"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169689"/>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04990"/>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642648"/>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3360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04990"/>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210205"/>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1194768" y="2965685"/>
            <a:ext cx="1928733" cy="276999"/>
          </a:xfrm>
          <a:prstGeom prst="rect">
            <a:avLst/>
          </a:prstGeom>
          <a:noFill/>
        </p:spPr>
        <p:txBody>
          <a:bodyPr wrap="none" rtlCol="0">
            <a:spAutoFit/>
          </a:bodyPr>
          <a:lstStyle/>
          <a:p>
            <a:r>
              <a:rPr kumimoji="1" lang="en-US" dirty="0"/>
              <a:t>MLME-</a:t>
            </a:r>
            <a:r>
              <a:rPr kumimoji="1" lang="en-US" dirty="0" err="1"/>
              <a:t>SRM.request</a:t>
            </a:r>
            <a:r>
              <a:rPr kumimoji="1" lang="en-US" dirty="0"/>
              <a:t> (TPC)</a:t>
            </a:r>
          </a:p>
        </p:txBody>
      </p:sp>
      <p:cxnSp>
        <p:nvCxnSpPr>
          <p:cNvPr id="25" name="Straight Arrow Connector 24"/>
          <p:cNvCxnSpPr/>
          <p:nvPr/>
        </p:nvCxnSpPr>
        <p:spPr>
          <a:xfrm>
            <a:off x="3204334" y="3300853"/>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986402" y="3009191"/>
            <a:ext cx="1486304" cy="276999"/>
          </a:xfrm>
          <a:prstGeom prst="rect">
            <a:avLst/>
          </a:prstGeom>
          <a:noFill/>
        </p:spPr>
        <p:txBody>
          <a:bodyPr wrap="none" rtlCol="0">
            <a:spAutoFit/>
          </a:bodyPr>
          <a:lstStyle/>
          <a:p>
            <a:r>
              <a:rPr lang="en-US" i="1" dirty="0"/>
              <a:t>SRM Request (TPC</a:t>
            </a:r>
            <a:r>
              <a:rPr lang="en-US" i="1" dirty="0" smtClean="0"/>
              <a:t>)</a:t>
            </a:r>
            <a:endParaRPr kumimoji="1" lang="en-US" i="1" dirty="0"/>
          </a:p>
        </p:txBody>
      </p:sp>
      <p:cxnSp>
        <p:nvCxnSpPr>
          <p:cNvPr id="36" name="Straight Arrow Connector 35"/>
          <p:cNvCxnSpPr/>
          <p:nvPr/>
        </p:nvCxnSpPr>
        <p:spPr>
          <a:xfrm flipH="1">
            <a:off x="3184992" y="4935708"/>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993834" y="4642110"/>
            <a:ext cx="1104790" cy="276999"/>
          </a:xfrm>
          <a:prstGeom prst="rect">
            <a:avLst/>
          </a:prstGeom>
          <a:noFill/>
        </p:spPr>
        <p:txBody>
          <a:bodyPr wrap="none" rtlCol="0">
            <a:spAutoFit/>
          </a:bodyPr>
          <a:lstStyle/>
          <a:p>
            <a:r>
              <a:rPr lang="en-US" i="1" dirty="0"/>
              <a:t>SRM Response</a:t>
            </a:r>
            <a:endParaRPr kumimoji="1" lang="en-US" i="1" dirty="0"/>
          </a:p>
        </p:txBody>
      </p:sp>
      <p:cxnSp>
        <p:nvCxnSpPr>
          <p:cNvPr id="44" name="Straight Arrow Connector 43"/>
          <p:cNvCxnSpPr/>
          <p:nvPr/>
        </p:nvCxnSpPr>
        <p:spPr>
          <a:xfrm flipH="1">
            <a:off x="968454" y="5020710"/>
            <a:ext cx="2234759" cy="0"/>
          </a:xfrm>
          <a:prstGeom prst="straightConnector1">
            <a:avLst/>
          </a:prstGeom>
          <a:ln>
            <a:prstDash val="solid"/>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283239" y="4741432"/>
            <a:ext cx="1548822" cy="276999"/>
          </a:xfrm>
          <a:prstGeom prst="rect">
            <a:avLst/>
          </a:prstGeom>
          <a:noFill/>
        </p:spPr>
        <p:txBody>
          <a:bodyPr wrap="none" rtlCol="0">
            <a:spAutoFit/>
          </a:bodyPr>
          <a:lstStyle/>
          <a:p>
            <a:r>
              <a:rPr kumimoji="1" lang="en-US" dirty="0" smtClean="0"/>
              <a:t>MLME-</a:t>
            </a:r>
            <a:r>
              <a:rPr kumimoji="1" lang="en-US" dirty="0" err="1" smtClean="0"/>
              <a:t>SRM.confirm</a:t>
            </a:r>
            <a:endParaRPr kumimoji="1" lang="en-US" dirty="0" smtClean="0"/>
          </a:p>
        </p:txBody>
      </p:sp>
      <p:sp>
        <p:nvSpPr>
          <p:cNvPr id="46" name="Rectangle 45"/>
          <p:cNvSpPr/>
          <p:nvPr/>
        </p:nvSpPr>
        <p:spPr>
          <a:xfrm>
            <a:off x="302894" y="523213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03504"/>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23133"/>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168378"/>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171852"/>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41" name="Rectangle 40"/>
          <p:cNvSpPr/>
          <p:nvPr/>
        </p:nvSpPr>
        <p:spPr>
          <a:xfrm>
            <a:off x="4485353" y="3376838"/>
            <a:ext cx="3037687" cy="1303766"/>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dirty="0"/>
          </a:p>
        </p:txBody>
      </p:sp>
      <p:sp>
        <p:nvSpPr>
          <p:cNvPr id="52" name="Rectangle 51"/>
          <p:cNvSpPr/>
          <p:nvPr/>
        </p:nvSpPr>
        <p:spPr>
          <a:xfrm>
            <a:off x="4805239" y="3750035"/>
            <a:ext cx="620741" cy="13868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53" name="TextBox 52"/>
          <p:cNvSpPr txBox="1"/>
          <p:nvPr/>
        </p:nvSpPr>
        <p:spPr>
          <a:xfrm>
            <a:off x="4796903" y="3328235"/>
            <a:ext cx="622286" cy="461665"/>
          </a:xfrm>
          <a:prstGeom prst="rect">
            <a:avLst/>
          </a:prstGeom>
          <a:noFill/>
        </p:spPr>
        <p:txBody>
          <a:bodyPr wrap="none" rtlCol="0">
            <a:spAutoFit/>
          </a:bodyPr>
          <a:lstStyle/>
          <a:p>
            <a:pPr algn="ctr"/>
            <a:r>
              <a:rPr kumimoji="1" lang="en-US" dirty="0"/>
              <a:t>Device</a:t>
            </a:r>
          </a:p>
          <a:p>
            <a:pPr algn="ctr"/>
            <a:r>
              <a:rPr lang="en-US" dirty="0"/>
              <a:t>PHY</a:t>
            </a:r>
            <a:endParaRPr kumimoji="1" lang="en-US" dirty="0"/>
          </a:p>
        </p:txBody>
      </p:sp>
      <p:cxnSp>
        <p:nvCxnSpPr>
          <p:cNvPr id="54" name="Straight Connector 53"/>
          <p:cNvCxnSpPr>
            <a:stCxn id="52" idx="2"/>
            <a:endCxn id="56" idx="0"/>
          </p:cNvCxnSpPr>
          <p:nvPr/>
        </p:nvCxnSpPr>
        <p:spPr>
          <a:xfrm>
            <a:off x="5115610" y="3888724"/>
            <a:ext cx="0" cy="586765"/>
          </a:xfrm>
          <a:prstGeom prst="line">
            <a:avLst/>
          </a:prstGeom>
        </p:spPr>
        <p:style>
          <a:lnRef idx="3">
            <a:schemeClr val="dk1"/>
          </a:lnRef>
          <a:fillRef idx="0">
            <a:schemeClr val="dk1"/>
          </a:fillRef>
          <a:effectRef idx="2">
            <a:schemeClr val="dk1"/>
          </a:effectRef>
          <a:fontRef idx="minor">
            <a:schemeClr val="tx1"/>
          </a:fontRef>
        </p:style>
      </p:cxnSp>
      <p:sp>
        <p:nvSpPr>
          <p:cNvPr id="56" name="Rectangle 55"/>
          <p:cNvSpPr/>
          <p:nvPr/>
        </p:nvSpPr>
        <p:spPr>
          <a:xfrm>
            <a:off x="4805239" y="4475489"/>
            <a:ext cx="620741" cy="13868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38" name="Straight Arrow Connector 37"/>
          <p:cNvCxnSpPr/>
          <p:nvPr/>
        </p:nvCxnSpPr>
        <p:spPr>
          <a:xfrm flipH="1">
            <a:off x="5122592" y="3963502"/>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5807620" y="3820164"/>
            <a:ext cx="1495730" cy="276999"/>
          </a:xfrm>
          <a:prstGeom prst="rect">
            <a:avLst/>
          </a:prstGeom>
          <a:noFill/>
        </p:spPr>
        <p:txBody>
          <a:bodyPr wrap="none" rtlCol="0">
            <a:spAutoFit/>
          </a:bodyPr>
          <a:lstStyle/>
          <a:p>
            <a:r>
              <a:rPr kumimoji="1" lang="en-US" dirty="0" smtClean="0"/>
              <a:t>MLME-</a:t>
            </a:r>
            <a:r>
              <a:rPr lang="en-US" dirty="0" err="1" smtClean="0"/>
              <a:t>SET</a:t>
            </a:r>
            <a:r>
              <a:rPr kumimoji="1" lang="en-US" dirty="0" err="1" smtClean="0"/>
              <a:t>.request</a:t>
            </a:r>
            <a:endParaRPr kumimoji="1" lang="en-US" dirty="0"/>
          </a:p>
        </p:txBody>
      </p:sp>
      <p:cxnSp>
        <p:nvCxnSpPr>
          <p:cNvPr id="40" name="Straight Arrow Connector 39"/>
          <p:cNvCxnSpPr/>
          <p:nvPr/>
        </p:nvCxnSpPr>
        <p:spPr>
          <a:xfrm>
            <a:off x="5137172" y="4389357"/>
            <a:ext cx="6858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2" name="TextBox 41"/>
          <p:cNvSpPr txBox="1"/>
          <p:nvPr/>
        </p:nvSpPr>
        <p:spPr>
          <a:xfrm>
            <a:off x="5817317" y="4245802"/>
            <a:ext cx="1487715" cy="276999"/>
          </a:xfrm>
          <a:prstGeom prst="rect">
            <a:avLst/>
          </a:prstGeom>
          <a:noFill/>
        </p:spPr>
        <p:txBody>
          <a:bodyPr wrap="none" rtlCol="0">
            <a:spAutoFit/>
          </a:bodyPr>
          <a:lstStyle/>
          <a:p>
            <a:r>
              <a:rPr kumimoji="1" lang="en-US" dirty="0" smtClean="0"/>
              <a:t>MLME-</a:t>
            </a:r>
            <a:r>
              <a:rPr lang="en-US" dirty="0" err="1" smtClean="0"/>
              <a:t>SET</a:t>
            </a:r>
            <a:r>
              <a:rPr kumimoji="1" lang="en-US" dirty="0" err="1" smtClean="0"/>
              <a:t>.confirm</a:t>
            </a:r>
            <a:endParaRPr kumimoji="1" lang="en-US" dirty="0"/>
          </a:p>
        </p:txBody>
      </p:sp>
      <p:sp>
        <p:nvSpPr>
          <p:cNvPr id="43" name="Rectangle 42"/>
          <p:cNvSpPr/>
          <p:nvPr/>
        </p:nvSpPr>
        <p:spPr>
          <a:xfrm>
            <a:off x="4599345" y="4041170"/>
            <a:ext cx="1026930" cy="276999"/>
          </a:xfrm>
          <a:prstGeom prst="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lang="en-US" altLang="ja-JP" dirty="0"/>
              <a:t>TPC process</a:t>
            </a:r>
          </a:p>
        </p:txBody>
      </p:sp>
      <p:sp>
        <p:nvSpPr>
          <p:cNvPr id="21" name="Rectangle 20"/>
          <p:cNvSpPr/>
          <p:nvPr/>
        </p:nvSpPr>
        <p:spPr>
          <a:xfrm>
            <a:off x="5003752" y="4051691"/>
            <a:ext cx="184731" cy="276999"/>
          </a:xfrm>
          <a:prstGeom prst="rect">
            <a:avLst/>
          </a:prstGeom>
        </p:spPr>
        <p:txBody>
          <a:bodyPr wrap="none">
            <a:spAutoFit/>
          </a:bodyPr>
          <a:lstStyle/>
          <a:p>
            <a:pPr algn="ctr"/>
            <a:endParaRPr lang="en-US" altLang="ja-JP" dirty="0"/>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7</a:t>
            </a:fld>
            <a:endParaRPr lang="en-US" altLang="ja-JP"/>
          </a:p>
        </p:txBody>
      </p:sp>
      <p:sp>
        <p:nvSpPr>
          <p:cNvPr id="2" name="Rectangle 1"/>
          <p:cNvSpPr/>
          <p:nvPr/>
        </p:nvSpPr>
        <p:spPr>
          <a:xfrm>
            <a:off x="685800" y="1752600"/>
            <a:ext cx="4312399" cy="461665"/>
          </a:xfrm>
          <a:prstGeom prst="rect">
            <a:avLst/>
          </a:prstGeom>
        </p:spPr>
        <p:txBody>
          <a:bodyPr wrap="none">
            <a:spAutoFit/>
          </a:bodyPr>
          <a:lstStyle/>
          <a:p>
            <a:r>
              <a:rPr kumimoji="1" lang="en-US" altLang="ja-JP" sz="2400" dirty="0"/>
              <a:t>SRM Request/Response (cont’d) </a:t>
            </a:r>
          </a:p>
        </p:txBody>
      </p:sp>
      <p:sp>
        <p:nvSpPr>
          <p:cNvPr id="55" name="TextBox 54"/>
          <p:cNvSpPr txBox="1"/>
          <p:nvPr/>
        </p:nvSpPr>
        <p:spPr>
          <a:xfrm>
            <a:off x="7796983" y="5636163"/>
            <a:ext cx="1390124" cy="276999"/>
          </a:xfrm>
          <a:prstGeom prst="rect">
            <a:avLst/>
          </a:prstGeom>
          <a:noFill/>
        </p:spPr>
        <p:txBody>
          <a:bodyPr wrap="none" rtlCol="0">
            <a:spAutoFit/>
          </a:bodyPr>
          <a:lstStyle/>
          <a:p>
            <a:r>
              <a:rPr kumimoji="1" lang="en-US" dirty="0" smtClean="0"/>
              <a:t>Example </a:t>
            </a:r>
            <a:r>
              <a:rPr kumimoji="1" lang="en-US" dirty="0"/>
              <a:t>procedure</a:t>
            </a:r>
          </a:p>
        </p:txBody>
      </p:sp>
      <p:sp>
        <p:nvSpPr>
          <p:cNvPr id="57" name="Rectangle 56"/>
          <p:cNvSpPr/>
          <p:nvPr/>
        </p:nvSpPr>
        <p:spPr>
          <a:xfrm>
            <a:off x="7560706" y="5676358"/>
            <a:ext cx="203489" cy="203489"/>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0" name="TextBox 9"/>
          <p:cNvSpPr txBox="1"/>
          <p:nvPr/>
        </p:nvSpPr>
        <p:spPr>
          <a:xfrm>
            <a:off x="139393" y="5528092"/>
            <a:ext cx="7149606" cy="830997"/>
          </a:xfrm>
          <a:prstGeom prst="rect">
            <a:avLst/>
          </a:prstGeom>
          <a:noFill/>
        </p:spPr>
        <p:txBody>
          <a:bodyPr wrap="square" rtlCol="0">
            <a:spAutoFit/>
          </a:bodyPr>
          <a:lstStyle/>
          <a:p>
            <a:r>
              <a:rPr kumimoji="1" lang="en-US" sz="1600" dirty="0" smtClean="0">
                <a:solidFill>
                  <a:srgbClr val="FF0000"/>
                </a:solidFill>
              </a:rPr>
              <a:t>(*) Depending on the application or use case, it is also possible that the MAC layer  of the recipient of SRM Request notifies the higher layer of its reception by </a:t>
            </a:r>
            <a:r>
              <a:rPr kumimoji="1" lang="en-US" altLang="ja-JP" sz="1600" dirty="0" smtClean="0">
                <a:solidFill>
                  <a:srgbClr val="FF0000"/>
                </a:solidFill>
              </a:rPr>
              <a:t>MLME-</a:t>
            </a:r>
            <a:r>
              <a:rPr kumimoji="1" lang="en-US" altLang="ja-JP" sz="1600" dirty="0" err="1" smtClean="0">
                <a:solidFill>
                  <a:srgbClr val="FF0000"/>
                </a:solidFill>
              </a:rPr>
              <a:t>SRM.indication</a:t>
            </a:r>
            <a:r>
              <a:rPr kumimoji="1" lang="en-US" altLang="ja-JP" sz="1600" dirty="0" smtClean="0">
                <a:solidFill>
                  <a:srgbClr val="FF0000"/>
                </a:solidFill>
              </a:rPr>
              <a:t> and the higher layer triggers MLME-SET to control the lower layer.</a:t>
            </a:r>
            <a:endParaRPr kumimoji="1" lang="en-US" altLang="ja-JP" sz="1600" dirty="0">
              <a:solidFill>
                <a:srgbClr val="FF0000"/>
              </a:solidFill>
            </a:endParaRPr>
          </a:p>
        </p:txBody>
      </p:sp>
      <p:sp>
        <p:nvSpPr>
          <p:cNvPr id="18" name="TextBox 17"/>
          <p:cNvSpPr txBox="1"/>
          <p:nvPr/>
        </p:nvSpPr>
        <p:spPr>
          <a:xfrm>
            <a:off x="5760880" y="3106883"/>
            <a:ext cx="364202" cy="276999"/>
          </a:xfrm>
          <a:prstGeom prst="rect">
            <a:avLst/>
          </a:prstGeom>
          <a:noFill/>
        </p:spPr>
        <p:txBody>
          <a:bodyPr wrap="none" rtlCol="0">
            <a:spAutoFit/>
          </a:bodyPr>
          <a:lstStyle/>
          <a:p>
            <a:r>
              <a:rPr kumimoji="1" lang="en-US" dirty="0" smtClean="0">
                <a:solidFill>
                  <a:srgbClr val="FF0000"/>
                </a:solidFill>
              </a:rPr>
              <a:t>(*)</a:t>
            </a:r>
            <a:endParaRPr kumimoji="1" lang="en-US" dirty="0">
              <a:solidFill>
                <a:srgbClr val="FF0000"/>
              </a:solidFill>
            </a:endParaRPr>
          </a:p>
        </p:txBody>
      </p:sp>
    </p:spTree>
    <p:extLst>
      <p:ext uri="{BB962C8B-B14F-4D97-AF65-F5344CB8AC3E}">
        <p14:creationId xmlns:p14="http://schemas.microsoft.com/office/powerpoint/2010/main" val="4105536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387616"/>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995170" y="3143096"/>
            <a:ext cx="2126095" cy="276999"/>
          </a:xfrm>
          <a:prstGeom prst="rect">
            <a:avLst/>
          </a:prstGeom>
          <a:noFill/>
        </p:spPr>
        <p:txBody>
          <a:bodyPr wrap="none" rtlCol="0">
            <a:spAutoFit/>
          </a:bodyPr>
          <a:lstStyle/>
          <a:p>
            <a:r>
              <a:rPr kumimoji="1" lang="en-US" dirty="0"/>
              <a:t>MLME-SRM-</a:t>
            </a:r>
            <a:r>
              <a:rPr kumimoji="1" lang="en-US" dirty="0" err="1"/>
              <a:t>REPORT.request</a:t>
            </a:r>
            <a:endParaRPr kumimoji="1" lang="en-US" dirty="0"/>
          </a:p>
        </p:txBody>
      </p:sp>
      <p:cxnSp>
        <p:nvCxnSpPr>
          <p:cNvPr id="25" name="Straight Arrow Connector 24"/>
          <p:cNvCxnSpPr/>
          <p:nvPr/>
        </p:nvCxnSpPr>
        <p:spPr>
          <a:xfrm>
            <a:off x="3204334" y="3679278"/>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4175893"/>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667148" y="3387616"/>
            <a:ext cx="1720343" cy="276999"/>
          </a:xfrm>
          <a:prstGeom prst="rect">
            <a:avLst/>
          </a:prstGeom>
          <a:noFill/>
        </p:spPr>
        <p:txBody>
          <a:bodyPr wrap="none" rtlCol="0">
            <a:spAutoFit/>
          </a:bodyPr>
          <a:lstStyle/>
          <a:p>
            <a:r>
              <a:rPr lang="en-US" i="1" dirty="0"/>
              <a:t>SRM Report Notification</a:t>
            </a:r>
            <a:endParaRPr kumimoji="1" lang="en-US" i="1" dirty="0"/>
          </a:p>
        </p:txBody>
      </p:sp>
      <p:cxnSp>
        <p:nvCxnSpPr>
          <p:cNvPr id="36" name="Straight Arrow Connector 35"/>
          <p:cNvCxnSpPr/>
          <p:nvPr/>
        </p:nvCxnSpPr>
        <p:spPr>
          <a:xfrm flipH="1">
            <a:off x="3184992" y="4633085"/>
            <a:ext cx="262262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894483" y="4313831"/>
            <a:ext cx="1239442" cy="276999"/>
          </a:xfrm>
          <a:prstGeom prst="rect">
            <a:avLst/>
          </a:prstGeom>
          <a:noFill/>
        </p:spPr>
        <p:txBody>
          <a:bodyPr wrap="none" rtlCol="0">
            <a:spAutoFit/>
          </a:bodyPr>
          <a:lstStyle/>
          <a:p>
            <a:r>
              <a:rPr lang="en-US" i="1" dirty="0"/>
              <a:t>Acknowledgment</a:t>
            </a:r>
            <a:endParaRPr kumimoji="1" lang="en-US" i="1" dirty="0"/>
          </a:p>
        </p:txBody>
      </p:sp>
      <p:sp>
        <p:nvSpPr>
          <p:cNvPr id="42" name="TextBox 41"/>
          <p:cNvSpPr txBox="1"/>
          <p:nvPr/>
        </p:nvSpPr>
        <p:spPr>
          <a:xfrm>
            <a:off x="5813533" y="3874786"/>
            <a:ext cx="2299219" cy="276999"/>
          </a:xfrm>
          <a:prstGeom prst="rect">
            <a:avLst/>
          </a:prstGeom>
          <a:noFill/>
        </p:spPr>
        <p:txBody>
          <a:bodyPr wrap="none" rtlCol="0">
            <a:spAutoFit/>
          </a:bodyPr>
          <a:lstStyle/>
          <a:p>
            <a:r>
              <a:rPr kumimoji="1" lang="en-US" dirty="0"/>
              <a:t>MLME-SRM-</a:t>
            </a:r>
            <a:r>
              <a:rPr kumimoji="1" lang="en-US" dirty="0" err="1"/>
              <a:t>REPORT.indication</a:t>
            </a:r>
            <a:endParaRPr kumimoji="1" lang="en-US" dirty="0"/>
          </a:p>
        </p:txBody>
      </p:sp>
      <p:cxnSp>
        <p:nvCxnSpPr>
          <p:cNvPr id="44" name="Straight Arrow Connector 43"/>
          <p:cNvCxnSpPr/>
          <p:nvPr/>
        </p:nvCxnSpPr>
        <p:spPr>
          <a:xfrm flipH="1">
            <a:off x="988926" y="5059406"/>
            <a:ext cx="2234759" cy="0"/>
          </a:xfrm>
          <a:prstGeom prst="straightConnector1">
            <a:avLst/>
          </a:prstGeom>
          <a:ln>
            <a:prstDash val="dash"/>
            <a:tailEnd type="triangle"/>
          </a:ln>
        </p:spPr>
        <p:style>
          <a:lnRef idx="3">
            <a:schemeClr val="dk1"/>
          </a:lnRef>
          <a:fillRef idx="0">
            <a:schemeClr val="dk1"/>
          </a:fillRef>
          <a:effectRef idx="2">
            <a:schemeClr val="dk1"/>
          </a:effectRef>
          <a:fontRef idx="minor">
            <a:schemeClr val="tx1"/>
          </a:fontRef>
        </p:style>
      </p:cxnSp>
      <p:sp>
        <p:nvSpPr>
          <p:cNvPr id="45" name="TextBox 44"/>
          <p:cNvSpPr txBox="1"/>
          <p:nvPr/>
        </p:nvSpPr>
        <p:spPr>
          <a:xfrm>
            <a:off x="1025797" y="4619453"/>
            <a:ext cx="2169376" cy="461665"/>
          </a:xfrm>
          <a:prstGeom prst="rect">
            <a:avLst/>
          </a:prstGeom>
          <a:noFill/>
        </p:spPr>
        <p:txBody>
          <a:bodyPr wrap="none" rtlCol="0">
            <a:spAutoFit/>
          </a:bodyPr>
          <a:lstStyle/>
          <a:p>
            <a:r>
              <a:rPr kumimoji="1" lang="en-US" dirty="0"/>
              <a:t>MLME-SRM-</a:t>
            </a:r>
            <a:r>
              <a:rPr kumimoji="1" lang="en-US" dirty="0" err="1"/>
              <a:t>REPORT.confirm</a:t>
            </a:r>
            <a:endParaRPr kumimoji="1" lang="en-US" dirty="0"/>
          </a:p>
          <a:p>
            <a:r>
              <a:rPr lang="en-US" dirty="0" smtClean="0"/>
              <a:t>(OPTIONAL)</a:t>
            </a:r>
            <a:endParaRPr kumimoji="1" lang="en-US" dirty="0"/>
          </a:p>
        </p:txBody>
      </p: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3" name="Date Placeholder 2"/>
          <p:cNvSpPr>
            <a:spLocks noGrp="1"/>
          </p:cNvSpPr>
          <p:nvPr>
            <p:ph type="dt" sz="half" idx="10"/>
          </p:nvPr>
        </p:nvSpPr>
        <p:spPr/>
        <p:txBody>
          <a:bodyPr/>
          <a:lstStyle/>
          <a:p>
            <a:r>
              <a:rPr lang="en-US" altLang="ja-JP" smtClean="0"/>
              <a:t>January 2016</a:t>
            </a:r>
            <a:endParaRPr lang="en-US" altLang="ja-JP" dirty="0"/>
          </a:p>
        </p:txBody>
      </p:sp>
      <p:sp>
        <p:nvSpPr>
          <p:cNvPr id="6" name="Footer Placeholder 5"/>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7" name="Slide Number Placeholder 6"/>
          <p:cNvSpPr>
            <a:spLocks noGrp="1"/>
          </p:cNvSpPr>
          <p:nvPr>
            <p:ph type="sldNum" sz="quarter" idx="12"/>
          </p:nvPr>
        </p:nvSpPr>
        <p:spPr/>
        <p:txBody>
          <a:bodyPr/>
          <a:lstStyle/>
          <a:p>
            <a:r>
              <a:rPr lang="en-US" altLang="ja-JP" smtClean="0"/>
              <a:t>Slide </a:t>
            </a:r>
            <a:fld id="{7E4A064A-F100-45E5-BB56-E199832A2C3D}" type="slidenum">
              <a:rPr lang="en-US" altLang="ja-JP" smtClean="0"/>
              <a:pPr/>
              <a:t>8</a:t>
            </a:fld>
            <a:endParaRPr lang="en-US" altLang="ja-JP"/>
          </a:p>
        </p:txBody>
      </p:sp>
      <p:sp>
        <p:nvSpPr>
          <p:cNvPr id="2" name="Rectangle 1"/>
          <p:cNvSpPr/>
          <p:nvPr/>
        </p:nvSpPr>
        <p:spPr>
          <a:xfrm>
            <a:off x="795945" y="1777293"/>
            <a:ext cx="1826141" cy="461665"/>
          </a:xfrm>
          <a:prstGeom prst="rect">
            <a:avLst/>
          </a:prstGeom>
        </p:spPr>
        <p:txBody>
          <a:bodyPr wrap="none">
            <a:spAutoFit/>
          </a:bodyPr>
          <a:lstStyle/>
          <a:p>
            <a:r>
              <a:rPr kumimoji="1" lang="en-US" altLang="ja-JP" sz="2400" dirty="0"/>
              <a:t>SRM </a:t>
            </a:r>
            <a:r>
              <a:rPr kumimoji="1" lang="en-US" altLang="ja-JP" sz="2400" dirty="0" smtClean="0"/>
              <a:t>Report</a:t>
            </a:r>
            <a:r>
              <a:rPr lang="en-US" altLang="ja-JP" sz="2400" dirty="0" smtClean="0"/>
              <a:t> </a:t>
            </a:r>
            <a:endParaRPr kumimoji="1" lang="en-US" altLang="ja-JP" sz="2400" dirty="0"/>
          </a:p>
        </p:txBody>
      </p:sp>
    </p:spTree>
    <p:extLst>
      <p:ext uri="{BB962C8B-B14F-4D97-AF65-F5344CB8AC3E}">
        <p14:creationId xmlns:p14="http://schemas.microsoft.com/office/powerpoint/2010/main" val="1873953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kumimoji="1" lang="en-US" altLang="ja-JP" dirty="0"/>
              <a:t>Proposal of SRM functional description (cont’d)</a:t>
            </a:r>
            <a:endParaRPr kumimoji="1" lang="en-US" dirty="0"/>
          </a:p>
        </p:txBody>
      </p:sp>
      <p:sp>
        <p:nvSpPr>
          <p:cNvPr id="5" name="Rectangle 4"/>
          <p:cNvSpPr/>
          <p:nvPr/>
        </p:nvSpPr>
        <p:spPr>
          <a:xfrm>
            <a:off x="292369"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8" name="Straight Connector 7"/>
          <p:cNvCxnSpPr>
            <a:stCxn id="5" idx="2"/>
          </p:cNvCxnSpPr>
          <p:nvPr/>
        </p:nvCxnSpPr>
        <p:spPr>
          <a:xfrm flipH="1">
            <a:off x="969575"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9" name="Rectangle 8"/>
          <p:cNvSpPr/>
          <p:nvPr/>
        </p:nvSpPr>
        <p:spPr>
          <a:xfrm>
            <a:off x="2527128"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cxnSp>
        <p:nvCxnSpPr>
          <p:cNvPr id="11" name="Straight Connector 10"/>
          <p:cNvCxnSpPr>
            <a:stCxn id="9" idx="2"/>
          </p:cNvCxnSpPr>
          <p:nvPr/>
        </p:nvCxnSpPr>
        <p:spPr>
          <a:xfrm flipH="1">
            <a:off x="3204334"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2" name="Rectangle 11"/>
          <p:cNvSpPr/>
          <p:nvPr/>
        </p:nvSpPr>
        <p:spPr>
          <a:xfrm>
            <a:off x="512450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3" name="TextBox 12"/>
          <p:cNvSpPr txBox="1"/>
          <p:nvPr/>
        </p:nvSpPr>
        <p:spPr>
          <a:xfrm>
            <a:off x="5490567" y="2228857"/>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cxnSp>
        <p:nvCxnSpPr>
          <p:cNvPr id="14" name="Straight Connector 13"/>
          <p:cNvCxnSpPr>
            <a:stCxn id="12" idx="2"/>
          </p:cNvCxnSpPr>
          <p:nvPr/>
        </p:nvCxnSpPr>
        <p:spPr>
          <a:xfrm flipH="1">
            <a:off x="5801708" y="2964158"/>
            <a:ext cx="5912" cy="2327144"/>
          </a:xfrm>
          <a:prstGeom prst="line">
            <a:avLst/>
          </a:prstGeom>
        </p:spPr>
        <p:style>
          <a:lnRef idx="3">
            <a:schemeClr val="dk1"/>
          </a:lnRef>
          <a:fillRef idx="0">
            <a:schemeClr val="dk1"/>
          </a:fillRef>
          <a:effectRef idx="2">
            <a:schemeClr val="dk1"/>
          </a:effectRef>
          <a:fontRef idx="minor">
            <a:schemeClr val="tx1"/>
          </a:fontRef>
        </p:style>
      </p:cxnSp>
      <p:sp>
        <p:nvSpPr>
          <p:cNvPr id="15" name="Rectangle 14"/>
          <p:cNvSpPr/>
          <p:nvPr/>
        </p:nvSpPr>
        <p:spPr>
          <a:xfrm>
            <a:off x="7359262" y="2701816"/>
            <a:ext cx="1366236" cy="26234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16" name="TextBox 15"/>
          <p:cNvSpPr txBox="1"/>
          <p:nvPr/>
        </p:nvSpPr>
        <p:spPr>
          <a:xfrm>
            <a:off x="7578951" y="2192768"/>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cxnSp>
        <p:nvCxnSpPr>
          <p:cNvPr id="17" name="Straight Connector 16"/>
          <p:cNvCxnSpPr>
            <a:stCxn id="15" idx="2"/>
          </p:cNvCxnSpPr>
          <p:nvPr/>
        </p:nvCxnSpPr>
        <p:spPr>
          <a:xfrm flipH="1">
            <a:off x="8036468" y="2964158"/>
            <a:ext cx="5912" cy="2327144"/>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a:off x="975487" y="3326200"/>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4" name="TextBox 23"/>
          <p:cNvSpPr txBox="1"/>
          <p:nvPr/>
        </p:nvSpPr>
        <p:spPr>
          <a:xfrm>
            <a:off x="549029" y="3018688"/>
            <a:ext cx="2613792" cy="276999"/>
          </a:xfrm>
          <a:prstGeom prst="rect">
            <a:avLst/>
          </a:prstGeom>
          <a:solidFill>
            <a:schemeClr val="bg1"/>
          </a:solidFill>
        </p:spPr>
        <p:txBody>
          <a:bodyPr wrap="none" rtlCol="0">
            <a:spAutoFit/>
          </a:bodyPr>
          <a:lstStyle/>
          <a:p>
            <a:r>
              <a:rPr kumimoji="1" lang="en-US" dirty="0"/>
              <a:t>MLME-SRM-</a:t>
            </a:r>
            <a:r>
              <a:rPr kumimoji="1" lang="en-US" dirty="0" err="1"/>
              <a:t>INFORMATION.request</a:t>
            </a:r>
            <a:endParaRPr kumimoji="1" lang="en-US" dirty="0"/>
          </a:p>
        </p:txBody>
      </p:sp>
      <p:cxnSp>
        <p:nvCxnSpPr>
          <p:cNvPr id="25" name="Straight Arrow Connector 24"/>
          <p:cNvCxnSpPr/>
          <p:nvPr/>
        </p:nvCxnSpPr>
        <p:spPr>
          <a:xfrm>
            <a:off x="3204334" y="3419495"/>
            <a:ext cx="260919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5813532" y="3532268"/>
            <a:ext cx="222884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TextBox 28"/>
          <p:cNvSpPr txBox="1"/>
          <p:nvPr/>
        </p:nvSpPr>
        <p:spPr>
          <a:xfrm>
            <a:off x="3501609" y="3127832"/>
            <a:ext cx="2036135" cy="276999"/>
          </a:xfrm>
          <a:prstGeom prst="rect">
            <a:avLst/>
          </a:prstGeom>
          <a:noFill/>
        </p:spPr>
        <p:txBody>
          <a:bodyPr wrap="none" rtlCol="0">
            <a:spAutoFit/>
          </a:bodyPr>
          <a:lstStyle/>
          <a:p>
            <a:r>
              <a:rPr lang="en-US" i="1" dirty="0"/>
              <a:t>SRM Information Notification</a:t>
            </a:r>
            <a:endParaRPr kumimoji="1" lang="en-US" i="1" dirty="0"/>
          </a:p>
        </p:txBody>
      </p:sp>
      <p:cxnSp>
        <p:nvCxnSpPr>
          <p:cNvPr id="36" name="Straight Arrow Connector 35"/>
          <p:cNvCxnSpPr/>
          <p:nvPr/>
        </p:nvCxnSpPr>
        <p:spPr>
          <a:xfrm flipH="1">
            <a:off x="3184992" y="3854387"/>
            <a:ext cx="2622628" cy="0"/>
          </a:xfrm>
          <a:prstGeom prst="straightConnector1">
            <a:avLst/>
          </a:prstGeom>
          <a:ln>
            <a:solidFill>
              <a:srgbClr val="FF0000"/>
            </a:solidFill>
            <a:prstDash val="dash"/>
            <a:tailEnd type="triangle"/>
          </a:ln>
        </p:spPr>
        <p:style>
          <a:lnRef idx="3">
            <a:schemeClr val="dk1"/>
          </a:lnRef>
          <a:fillRef idx="0">
            <a:schemeClr val="dk1"/>
          </a:fillRef>
          <a:effectRef idx="2">
            <a:schemeClr val="dk1"/>
          </a:effectRef>
          <a:fontRef idx="minor">
            <a:schemeClr val="tx1"/>
          </a:fontRef>
        </p:style>
      </p:cxnSp>
      <p:sp>
        <p:nvSpPr>
          <p:cNvPr id="37" name="TextBox 36"/>
          <p:cNvSpPr txBox="1"/>
          <p:nvPr/>
        </p:nvSpPr>
        <p:spPr>
          <a:xfrm>
            <a:off x="3894483" y="3559494"/>
            <a:ext cx="1457450" cy="276999"/>
          </a:xfrm>
          <a:prstGeom prst="rect">
            <a:avLst/>
          </a:prstGeom>
          <a:noFill/>
        </p:spPr>
        <p:txBody>
          <a:bodyPr wrap="none" rtlCol="0">
            <a:spAutoFit/>
          </a:bodyPr>
          <a:lstStyle/>
          <a:p>
            <a:r>
              <a:rPr lang="en-US" i="1" dirty="0" smtClean="0">
                <a:solidFill>
                  <a:srgbClr val="FF0000"/>
                </a:solidFill>
              </a:rPr>
              <a:t>Acknowledgment (*)</a:t>
            </a:r>
            <a:endParaRPr kumimoji="1" lang="en-US" i="1" dirty="0">
              <a:solidFill>
                <a:srgbClr val="FF0000"/>
              </a:solidFill>
            </a:endParaRPr>
          </a:p>
        </p:txBody>
      </p:sp>
      <p:sp>
        <p:nvSpPr>
          <p:cNvPr id="42" name="TextBox 41"/>
          <p:cNvSpPr txBox="1"/>
          <p:nvPr/>
        </p:nvSpPr>
        <p:spPr>
          <a:xfrm>
            <a:off x="5849006" y="3243100"/>
            <a:ext cx="2786917" cy="276999"/>
          </a:xfrm>
          <a:prstGeom prst="rect">
            <a:avLst/>
          </a:prstGeom>
          <a:solidFill>
            <a:schemeClr val="bg1"/>
          </a:solidFill>
        </p:spPr>
        <p:txBody>
          <a:bodyPr wrap="none" rtlCol="0">
            <a:spAutoFit/>
          </a:bodyPr>
          <a:lstStyle/>
          <a:p>
            <a:r>
              <a:rPr kumimoji="1" lang="en-US" dirty="0"/>
              <a:t>MLME-SRM-</a:t>
            </a:r>
            <a:r>
              <a:rPr lang="en-US" dirty="0" err="1"/>
              <a:t>INFORMATION</a:t>
            </a:r>
            <a:r>
              <a:rPr kumimoji="1" lang="en-US" dirty="0" err="1"/>
              <a:t>.indication</a:t>
            </a:r>
            <a:endParaRPr kumimoji="1" lang="en-US" dirty="0"/>
          </a:p>
        </p:txBody>
      </p:sp>
      <p:cxnSp>
        <p:nvCxnSpPr>
          <p:cNvPr id="44" name="Straight Arrow Connector 43"/>
          <p:cNvCxnSpPr/>
          <p:nvPr/>
        </p:nvCxnSpPr>
        <p:spPr>
          <a:xfrm flipH="1">
            <a:off x="968454" y="4022344"/>
            <a:ext cx="2234759" cy="0"/>
          </a:xfrm>
          <a:prstGeom prst="straightConnector1">
            <a:avLst/>
          </a:prstGeom>
          <a:ln>
            <a:solidFill>
              <a:srgbClr val="FF0000"/>
            </a:solidFill>
            <a:prstDash val="dash"/>
            <a:tailEnd type="triangle"/>
          </a:ln>
        </p:spPr>
        <p:style>
          <a:lnRef idx="3">
            <a:schemeClr val="dk1"/>
          </a:lnRef>
          <a:fillRef idx="0">
            <a:schemeClr val="dk1"/>
          </a:fillRef>
          <a:effectRef idx="2">
            <a:schemeClr val="dk1"/>
          </a:effectRef>
          <a:fontRef idx="minor">
            <a:schemeClr val="tx1"/>
          </a:fontRef>
        </p:style>
      </p:cxnSp>
      <p:sp>
        <p:nvSpPr>
          <p:cNvPr id="46" name="Rectangle 45"/>
          <p:cNvSpPr/>
          <p:nvPr/>
        </p:nvSpPr>
        <p:spPr>
          <a:xfrm>
            <a:off x="302894" y="529130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7" name="Rectangle 46"/>
          <p:cNvSpPr/>
          <p:nvPr/>
        </p:nvSpPr>
        <p:spPr>
          <a:xfrm>
            <a:off x="2525830"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8" name="Rectangle 47"/>
          <p:cNvSpPr/>
          <p:nvPr/>
        </p:nvSpPr>
        <p:spPr>
          <a:xfrm>
            <a:off x="5124502" y="5262672"/>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49" name="Rectangle 48"/>
          <p:cNvSpPr/>
          <p:nvPr/>
        </p:nvSpPr>
        <p:spPr>
          <a:xfrm>
            <a:off x="7359262" y="5282301"/>
            <a:ext cx="1366236" cy="262343"/>
          </a:xfrm>
          <a:prstGeom prst="rect">
            <a:avLst/>
          </a:prstGeom>
          <a:solidFill>
            <a:schemeClr val="tx1"/>
          </a:solid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sz="900"/>
          </a:p>
        </p:txBody>
      </p:sp>
      <p:sp>
        <p:nvSpPr>
          <p:cNvPr id="50" name="TextBox 49"/>
          <p:cNvSpPr txBox="1"/>
          <p:nvPr/>
        </p:nvSpPr>
        <p:spPr>
          <a:xfrm>
            <a:off x="2897034" y="2227546"/>
            <a:ext cx="622286" cy="461665"/>
          </a:xfrm>
          <a:prstGeom prst="rect">
            <a:avLst/>
          </a:prstGeom>
          <a:noFill/>
        </p:spPr>
        <p:txBody>
          <a:bodyPr wrap="none" rtlCol="0">
            <a:spAutoFit/>
          </a:bodyPr>
          <a:lstStyle/>
          <a:p>
            <a:pPr algn="ctr"/>
            <a:r>
              <a:rPr kumimoji="1" lang="en-US" dirty="0"/>
              <a:t>Device</a:t>
            </a:r>
          </a:p>
          <a:p>
            <a:pPr algn="ctr"/>
            <a:r>
              <a:rPr lang="en-US" dirty="0"/>
              <a:t>MAC</a:t>
            </a:r>
            <a:endParaRPr kumimoji="1" lang="en-US" dirty="0"/>
          </a:p>
        </p:txBody>
      </p:sp>
      <p:sp>
        <p:nvSpPr>
          <p:cNvPr id="51" name="TextBox 50"/>
          <p:cNvSpPr txBox="1"/>
          <p:nvPr/>
        </p:nvSpPr>
        <p:spPr>
          <a:xfrm>
            <a:off x="522583" y="2231020"/>
            <a:ext cx="926857" cy="461665"/>
          </a:xfrm>
          <a:prstGeom prst="rect">
            <a:avLst/>
          </a:prstGeom>
          <a:noFill/>
        </p:spPr>
        <p:txBody>
          <a:bodyPr wrap="none" rtlCol="0">
            <a:spAutoFit/>
          </a:bodyPr>
          <a:lstStyle/>
          <a:p>
            <a:pPr algn="ctr"/>
            <a:r>
              <a:rPr lang="en-US" dirty="0"/>
              <a:t>Device</a:t>
            </a:r>
          </a:p>
          <a:p>
            <a:pPr algn="ctr"/>
            <a:r>
              <a:rPr kumimoji="1" lang="en-US" dirty="0"/>
              <a:t>higher layer</a:t>
            </a:r>
          </a:p>
        </p:txBody>
      </p:sp>
      <p:sp>
        <p:nvSpPr>
          <p:cNvPr id="45" name="TextBox 44"/>
          <p:cNvSpPr txBox="1"/>
          <p:nvPr/>
        </p:nvSpPr>
        <p:spPr>
          <a:xfrm>
            <a:off x="457200" y="3505200"/>
            <a:ext cx="2657074" cy="461665"/>
          </a:xfrm>
          <a:prstGeom prst="rect">
            <a:avLst/>
          </a:prstGeom>
          <a:solidFill>
            <a:schemeClr val="bg1"/>
          </a:solidFill>
        </p:spPr>
        <p:txBody>
          <a:bodyPr wrap="none" rtlCol="0">
            <a:spAutoFit/>
          </a:bodyPr>
          <a:lstStyle/>
          <a:p>
            <a:r>
              <a:rPr kumimoji="1" lang="en-US" dirty="0">
                <a:solidFill>
                  <a:srgbClr val="FF0000"/>
                </a:solidFill>
              </a:rPr>
              <a:t>MLME-SRM-</a:t>
            </a:r>
            <a:r>
              <a:rPr kumimoji="1" lang="en-US" dirty="0" err="1">
                <a:solidFill>
                  <a:srgbClr val="FF0000"/>
                </a:solidFill>
              </a:rPr>
              <a:t>INFORMATION.confirm</a:t>
            </a:r>
            <a:endParaRPr kumimoji="1" lang="en-US" dirty="0">
              <a:solidFill>
                <a:srgbClr val="FF0000"/>
              </a:solidFill>
            </a:endParaRPr>
          </a:p>
          <a:p>
            <a:r>
              <a:rPr lang="en-US" dirty="0" smtClean="0">
                <a:solidFill>
                  <a:srgbClr val="FF0000"/>
                </a:solidFill>
              </a:rPr>
              <a:t>(OPTIONAL)</a:t>
            </a:r>
            <a:endParaRPr kumimoji="1" lang="en-US" dirty="0">
              <a:solidFill>
                <a:srgbClr val="FF0000"/>
              </a:solidFill>
            </a:endParaRPr>
          </a:p>
        </p:txBody>
      </p:sp>
      <p:grpSp>
        <p:nvGrpSpPr>
          <p:cNvPr id="6" name="Group 5"/>
          <p:cNvGrpSpPr/>
          <p:nvPr/>
        </p:nvGrpSpPr>
        <p:grpSpPr>
          <a:xfrm>
            <a:off x="4923430" y="4038600"/>
            <a:ext cx="3234521" cy="986012"/>
            <a:chOff x="6564573" y="3547160"/>
            <a:chExt cx="4312694" cy="1314682"/>
          </a:xfrm>
        </p:grpSpPr>
        <p:cxnSp>
          <p:nvCxnSpPr>
            <p:cNvPr id="30" name="Straight Arrow Connector 29"/>
            <p:cNvCxnSpPr/>
            <p:nvPr/>
          </p:nvCxnSpPr>
          <p:spPr>
            <a:xfrm flipH="1">
              <a:off x="7730882" y="3922510"/>
              <a:ext cx="297967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TextBox 30"/>
            <p:cNvSpPr txBox="1"/>
            <p:nvPr/>
          </p:nvSpPr>
          <p:spPr>
            <a:xfrm>
              <a:off x="8222209" y="3548977"/>
              <a:ext cx="1925912" cy="369332"/>
            </a:xfrm>
            <a:prstGeom prst="rect">
              <a:avLst/>
            </a:prstGeom>
            <a:noFill/>
          </p:spPr>
          <p:txBody>
            <a:bodyPr wrap="none" rtlCol="0">
              <a:spAutoFit/>
            </a:bodyPr>
            <a:lstStyle/>
            <a:p>
              <a:r>
                <a:rPr kumimoji="1" lang="en-US" dirty="0"/>
                <a:t>MLME-</a:t>
              </a:r>
              <a:r>
                <a:rPr lang="en-US" dirty="0" err="1"/>
                <a:t>SET</a:t>
              </a:r>
              <a:r>
                <a:rPr kumimoji="1" lang="en-US" dirty="0" err="1"/>
                <a:t>.request</a:t>
              </a:r>
              <a:endParaRPr kumimoji="1" lang="en-US" dirty="0"/>
            </a:p>
          </p:txBody>
        </p:sp>
        <p:sp>
          <p:nvSpPr>
            <p:cNvPr id="32" name="Rounded Rectangle 31"/>
            <p:cNvSpPr/>
            <p:nvPr/>
          </p:nvSpPr>
          <p:spPr>
            <a:xfrm>
              <a:off x="6702193" y="4021730"/>
              <a:ext cx="718160" cy="665719"/>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en-US" dirty="0"/>
                <a:t>MAC </a:t>
              </a:r>
              <a:r>
                <a:rPr kumimoji="1" lang="en-US" dirty="0" smtClean="0"/>
                <a:t/>
              </a:r>
              <a:br>
                <a:rPr kumimoji="1" lang="en-US" dirty="0" smtClean="0"/>
              </a:br>
              <a:r>
                <a:rPr kumimoji="1" lang="en-US" dirty="0" smtClean="0"/>
                <a:t>PIB</a:t>
              </a:r>
              <a:endParaRPr kumimoji="1" lang="en-US" dirty="0"/>
            </a:p>
          </p:txBody>
        </p:sp>
        <p:cxnSp>
          <p:nvCxnSpPr>
            <p:cNvPr id="33" name="Straight Arrow Connector 32"/>
            <p:cNvCxnSpPr/>
            <p:nvPr/>
          </p:nvCxnSpPr>
          <p:spPr>
            <a:xfrm>
              <a:off x="7762903" y="4756960"/>
              <a:ext cx="297179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TextBox 33"/>
            <p:cNvSpPr txBox="1"/>
            <p:nvPr/>
          </p:nvSpPr>
          <p:spPr>
            <a:xfrm>
              <a:off x="8222209" y="4361817"/>
              <a:ext cx="1983620" cy="369332"/>
            </a:xfrm>
            <a:prstGeom prst="rect">
              <a:avLst/>
            </a:prstGeom>
            <a:noFill/>
          </p:spPr>
          <p:txBody>
            <a:bodyPr wrap="none" rtlCol="0">
              <a:spAutoFit/>
            </a:bodyPr>
            <a:lstStyle/>
            <a:p>
              <a:r>
                <a:rPr kumimoji="1" lang="en-US" dirty="0"/>
                <a:t>MLME-</a:t>
              </a:r>
              <a:r>
                <a:rPr lang="en-US" dirty="0" err="1"/>
                <a:t>SET</a:t>
              </a:r>
              <a:r>
                <a:rPr kumimoji="1" lang="en-US" dirty="0" err="1"/>
                <a:t>.confirm</a:t>
              </a:r>
              <a:endParaRPr kumimoji="1" lang="en-US" dirty="0"/>
            </a:p>
          </p:txBody>
        </p:sp>
        <p:sp>
          <p:nvSpPr>
            <p:cNvPr id="35" name="Left-Right Arrow 34"/>
            <p:cNvSpPr/>
            <p:nvPr/>
          </p:nvSpPr>
          <p:spPr>
            <a:xfrm>
              <a:off x="7432931" y="4250058"/>
              <a:ext cx="306621" cy="216016"/>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sp>
          <p:nvSpPr>
            <p:cNvPr id="38" name="Rectangle 37"/>
            <p:cNvSpPr/>
            <p:nvPr/>
          </p:nvSpPr>
          <p:spPr>
            <a:xfrm>
              <a:off x="6564573" y="3547160"/>
              <a:ext cx="4312694" cy="1314682"/>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en-US"/>
            </a:p>
          </p:txBody>
        </p:sp>
      </p:grpSp>
      <p:sp>
        <p:nvSpPr>
          <p:cNvPr id="2" name="Date Placeholder 1"/>
          <p:cNvSpPr>
            <a:spLocks noGrp="1"/>
          </p:cNvSpPr>
          <p:nvPr>
            <p:ph type="dt" sz="half" idx="10"/>
          </p:nvPr>
        </p:nvSpPr>
        <p:spPr/>
        <p:txBody>
          <a:bodyPr/>
          <a:lstStyle/>
          <a:p>
            <a:r>
              <a:rPr lang="en-US" altLang="ja-JP" smtClean="0"/>
              <a:t>January 2016</a:t>
            </a:r>
            <a:endParaRPr lang="en-US" altLang="ja-JP" dirty="0"/>
          </a:p>
        </p:txBody>
      </p:sp>
      <p:sp>
        <p:nvSpPr>
          <p:cNvPr id="7" name="Footer Placeholder 6"/>
          <p:cNvSpPr>
            <a:spLocks noGrp="1"/>
          </p:cNvSpPr>
          <p:nvPr>
            <p:ph type="ftr" sz="quarter" idx="11"/>
          </p:nvPr>
        </p:nvSpPr>
        <p:spPr/>
        <p:txBody>
          <a:bodyPr/>
          <a:lstStyle/>
          <a:p>
            <a:r>
              <a:rPr lang="en-US" altLang="ja-JP" smtClean="0"/>
              <a:t>H. Yokota, R. Salazar, C. Calvert, S. Chasko, Landis&amp;Gyr</a:t>
            </a:r>
            <a:endParaRPr lang="en-US" altLang="ja-JP" dirty="0"/>
          </a:p>
        </p:txBody>
      </p:sp>
      <p:sp>
        <p:nvSpPr>
          <p:cNvPr id="10" name="Slide Number Placeholder 9"/>
          <p:cNvSpPr>
            <a:spLocks noGrp="1"/>
          </p:cNvSpPr>
          <p:nvPr>
            <p:ph type="sldNum" sz="quarter" idx="12"/>
          </p:nvPr>
        </p:nvSpPr>
        <p:spPr/>
        <p:txBody>
          <a:bodyPr/>
          <a:lstStyle/>
          <a:p>
            <a:r>
              <a:rPr lang="en-US" altLang="ja-JP" smtClean="0"/>
              <a:t>Slide </a:t>
            </a:r>
            <a:fld id="{7E4A064A-F100-45E5-BB56-E199832A2C3D}" type="slidenum">
              <a:rPr lang="en-US" altLang="ja-JP" smtClean="0"/>
              <a:pPr/>
              <a:t>9</a:t>
            </a:fld>
            <a:endParaRPr lang="en-US" altLang="ja-JP"/>
          </a:p>
        </p:txBody>
      </p:sp>
      <p:sp>
        <p:nvSpPr>
          <p:cNvPr id="3" name="Rectangle 2"/>
          <p:cNvSpPr/>
          <p:nvPr/>
        </p:nvSpPr>
        <p:spPr>
          <a:xfrm>
            <a:off x="366742" y="1716364"/>
            <a:ext cx="2457724" cy="461665"/>
          </a:xfrm>
          <a:prstGeom prst="rect">
            <a:avLst/>
          </a:prstGeom>
        </p:spPr>
        <p:txBody>
          <a:bodyPr wrap="none">
            <a:spAutoFit/>
          </a:bodyPr>
          <a:lstStyle/>
          <a:p>
            <a:r>
              <a:rPr kumimoji="1" lang="en-US" altLang="ja-JP" sz="2400" dirty="0"/>
              <a:t>SRM </a:t>
            </a:r>
            <a:r>
              <a:rPr kumimoji="1" lang="en-US" altLang="ja-JP" sz="2400" dirty="0" smtClean="0"/>
              <a:t>Information</a:t>
            </a:r>
            <a:endParaRPr kumimoji="1" lang="en-US" altLang="ja-JP" sz="2400" dirty="0"/>
          </a:p>
        </p:txBody>
      </p:sp>
      <p:sp>
        <p:nvSpPr>
          <p:cNvPr id="18" name="TextBox 17"/>
          <p:cNvSpPr txBox="1"/>
          <p:nvPr/>
        </p:nvSpPr>
        <p:spPr>
          <a:xfrm>
            <a:off x="1658605" y="5944086"/>
            <a:ext cx="5923160" cy="307777"/>
          </a:xfrm>
          <a:prstGeom prst="rect">
            <a:avLst/>
          </a:prstGeom>
          <a:noFill/>
        </p:spPr>
        <p:txBody>
          <a:bodyPr wrap="none" rtlCol="0">
            <a:spAutoFit/>
          </a:bodyPr>
          <a:lstStyle/>
          <a:p>
            <a:r>
              <a:rPr kumimoji="1" lang="en-US" sz="1400" dirty="0" smtClean="0"/>
              <a:t>(*) Acknowledgment is required only for unicast SRM Information Notification</a:t>
            </a:r>
            <a:endParaRPr kumimoji="1" lang="en-US" sz="1400" dirty="0"/>
          </a:p>
        </p:txBody>
      </p:sp>
    </p:spTree>
    <p:extLst>
      <p:ext uri="{BB962C8B-B14F-4D97-AF65-F5344CB8AC3E}">
        <p14:creationId xmlns:p14="http://schemas.microsoft.com/office/powerpoint/2010/main" val="419382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9805</TotalTime>
  <Words>1122</Words>
  <Application>Microsoft Office PowerPoint</Application>
  <PresentationFormat>On-screen Show (4:3)</PresentationFormat>
  <Paragraphs>373</Paragraphs>
  <Slides>16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MS PGothic</vt:lpstr>
      <vt:lpstr>Arial</vt:lpstr>
      <vt:lpstr>Calibri</vt:lpstr>
      <vt:lpstr>Times New Roman</vt:lpstr>
      <vt:lpstr>Office Theme</vt:lpstr>
      <vt:lpstr>Document</vt:lpstr>
      <vt:lpstr>PowerPoint Presentation</vt:lpstr>
      <vt:lpstr>PowerPoint Presentation</vt:lpstr>
      <vt:lpstr>Outline of this contribution</vt:lpstr>
      <vt:lpstr>Introduction</vt:lpstr>
      <vt:lpstr>Usage scenarios of SRM signaling</vt:lpstr>
      <vt:lpstr>Proposal of SRM functional description </vt:lpstr>
      <vt:lpstr>Proposal of SRM functional description (cont’d)</vt:lpstr>
      <vt:lpstr>Proposal of SRM functional description (cont’d)</vt:lpstr>
      <vt:lpstr>Proposal of SRM functional description (cont’d)</vt:lpstr>
      <vt:lpstr>Current MAC Command frame format [1]</vt:lpstr>
      <vt:lpstr>Proposal of SRM MAC Command</vt:lpstr>
      <vt:lpstr>Proposal of SRM MAC Command (cont’d)</vt:lpstr>
      <vt:lpstr>Proposal of SRM MAC Command (cont’d)</vt:lpstr>
      <vt:lpstr>Proposal of SRM MAC Command (cont’d)</vt:lpstr>
      <vt:lpstr>Proposal of SRM MAC Command (cont’d)</vt:lpstr>
      <vt:lpstr>Discussion</vt:lpstr>
    </vt:vector>
  </TitlesOfParts>
  <Company>Landis&amp;Gyr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srm-commands-for-tgd</dc:title>
  <dc:subject>IEEE 802.15 &lt;subject&gt;</dc:subject>
  <dc:creator>Yokota, Hidetoshi</dc:creator>
  <cp:keywords/>
  <dc:description>0xxx</dc:description>
  <cp:lastModifiedBy>Yokota, Hidetoshi</cp:lastModifiedBy>
  <cp:revision>495</cp:revision>
  <cp:lastPrinted>2015-11-06T07:15:10Z</cp:lastPrinted>
  <dcterms:created xsi:type="dcterms:W3CDTF">2015-03-06T22:24:22Z</dcterms:created>
  <dcterms:modified xsi:type="dcterms:W3CDTF">2016-01-21T20:28:10Z</dcterms:modified>
</cp:coreProperties>
</file>