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56" r:id="rId4"/>
    <p:sldId id="262" r:id="rId5"/>
    <p:sldId id="260" r:id="rId6"/>
    <p:sldId id="261"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3" d="100"/>
          <a:sy n="63" d="100"/>
        </p:scale>
        <p:origin x="1308" y="5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65609C-E8D2-4ECC-8CEC-0A89030AB56A}"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04837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642E2A81-AF9E-4A96-A539-2250983E5B23}"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30537666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77D4D297-6933-4A6E-84D1-CC27F786B39B}"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61785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77D4D297-6933-4A6E-84D1-CC27F786B39B}"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23210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77D4D297-6933-4A6E-84D1-CC27F786B39B}"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73344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77D4D297-6933-4A6E-84D1-CC27F786B39B}"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9121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FD0F2E9-F1B1-4559-8B7D-C957402FB323}" type="slidenum">
              <a:rPr lang="en-US" altLang="en-US"/>
              <a:pPr/>
              <a:t>‹#›</a:t>
            </a:fld>
            <a:endParaRPr lang="en-US" altLang="en-US"/>
          </a:p>
        </p:txBody>
      </p:sp>
    </p:spTree>
    <p:extLst>
      <p:ext uri="{BB962C8B-B14F-4D97-AF65-F5344CB8AC3E}">
        <p14:creationId xmlns:p14="http://schemas.microsoft.com/office/powerpoint/2010/main" val="3718495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975BDFE-1D15-4863-A2E0-F3D3E418FD4C}" type="slidenum">
              <a:rPr lang="en-US" altLang="en-US"/>
              <a:pPr/>
              <a:t>‹#›</a:t>
            </a:fld>
            <a:endParaRPr lang="en-US" altLang="en-US"/>
          </a:p>
        </p:txBody>
      </p:sp>
    </p:spTree>
    <p:extLst>
      <p:ext uri="{BB962C8B-B14F-4D97-AF65-F5344CB8AC3E}">
        <p14:creationId xmlns:p14="http://schemas.microsoft.com/office/powerpoint/2010/main" val="1188495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6612B22-05DC-44D5-BCBF-621A44216AEB}" type="slidenum">
              <a:rPr lang="en-US" altLang="en-US"/>
              <a:pPr/>
              <a:t>‹#›</a:t>
            </a:fld>
            <a:endParaRPr lang="en-US" altLang="en-US"/>
          </a:p>
        </p:txBody>
      </p:sp>
    </p:spTree>
    <p:extLst>
      <p:ext uri="{BB962C8B-B14F-4D97-AF65-F5344CB8AC3E}">
        <p14:creationId xmlns:p14="http://schemas.microsoft.com/office/powerpoint/2010/main" val="3975970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3CD2D8F-8E79-43E7-9C70-ED17E95656E5}" type="slidenum">
              <a:rPr lang="en-US" altLang="en-US"/>
              <a:pPr/>
              <a:t>‹#›</a:t>
            </a:fld>
            <a:endParaRPr lang="en-US" altLang="en-US"/>
          </a:p>
        </p:txBody>
      </p:sp>
    </p:spTree>
    <p:extLst>
      <p:ext uri="{BB962C8B-B14F-4D97-AF65-F5344CB8AC3E}">
        <p14:creationId xmlns:p14="http://schemas.microsoft.com/office/powerpoint/2010/main" val="1741815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E79D8E41-F233-439B-8F14-3464CFD19E12}" type="slidenum">
              <a:rPr lang="en-US" altLang="en-US"/>
              <a:pPr/>
              <a:t>‹#›</a:t>
            </a:fld>
            <a:endParaRPr lang="en-US" altLang="en-US"/>
          </a:p>
        </p:txBody>
      </p:sp>
    </p:spTree>
    <p:extLst>
      <p:ext uri="{BB962C8B-B14F-4D97-AF65-F5344CB8AC3E}">
        <p14:creationId xmlns:p14="http://schemas.microsoft.com/office/powerpoint/2010/main" val="1074979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4D96D30-F2BF-4E23-A891-2B2233839865}" type="slidenum">
              <a:rPr lang="en-US" altLang="en-US"/>
              <a:pPr/>
              <a:t>‹#›</a:t>
            </a:fld>
            <a:endParaRPr lang="en-US" altLang="en-US"/>
          </a:p>
        </p:txBody>
      </p:sp>
    </p:spTree>
    <p:extLst>
      <p:ext uri="{BB962C8B-B14F-4D97-AF65-F5344CB8AC3E}">
        <p14:creationId xmlns:p14="http://schemas.microsoft.com/office/powerpoint/2010/main" val="2239433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DF8EE5E-06B0-4638-956E-4420213391C2}" type="slidenum">
              <a:rPr lang="en-US" altLang="en-US"/>
              <a:pPr/>
              <a:t>‹#›</a:t>
            </a:fld>
            <a:endParaRPr lang="en-US" altLang="en-US"/>
          </a:p>
        </p:txBody>
      </p:sp>
    </p:spTree>
    <p:extLst>
      <p:ext uri="{BB962C8B-B14F-4D97-AF65-F5344CB8AC3E}">
        <p14:creationId xmlns:p14="http://schemas.microsoft.com/office/powerpoint/2010/main" val="1436943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1C25E912-FFA2-4020-BBE6-A4A61C381DF7}" type="slidenum">
              <a:rPr lang="en-US" altLang="en-US"/>
              <a:pPr/>
              <a:t>‹#›</a:t>
            </a:fld>
            <a:endParaRPr lang="en-US" altLang="en-US"/>
          </a:p>
        </p:txBody>
      </p:sp>
    </p:spTree>
    <p:extLst>
      <p:ext uri="{BB962C8B-B14F-4D97-AF65-F5344CB8AC3E}">
        <p14:creationId xmlns:p14="http://schemas.microsoft.com/office/powerpoint/2010/main" val="1696921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97C3B8E0-23AA-48B4-8464-A365D310F47D}" type="slidenum">
              <a:rPr lang="en-US" altLang="en-US"/>
              <a:pPr/>
              <a:t>‹#›</a:t>
            </a:fld>
            <a:endParaRPr lang="en-US" altLang="en-US"/>
          </a:p>
        </p:txBody>
      </p:sp>
    </p:spTree>
    <p:extLst>
      <p:ext uri="{BB962C8B-B14F-4D97-AF65-F5344CB8AC3E}">
        <p14:creationId xmlns:p14="http://schemas.microsoft.com/office/powerpoint/2010/main" val="1702799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AA9ED94-ACB6-49C7-AA47-FDDEE122EED3}" type="slidenum">
              <a:rPr lang="en-US" altLang="en-US"/>
              <a:pPr/>
              <a:t>‹#›</a:t>
            </a:fld>
            <a:endParaRPr lang="en-US" altLang="en-US"/>
          </a:p>
        </p:txBody>
      </p:sp>
    </p:spTree>
    <p:extLst>
      <p:ext uri="{BB962C8B-B14F-4D97-AF65-F5344CB8AC3E}">
        <p14:creationId xmlns:p14="http://schemas.microsoft.com/office/powerpoint/2010/main" val="4288957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B04FA42-D187-4012-964B-3970D4C2EBE8}" type="slidenum">
              <a:rPr lang="en-US" altLang="en-US"/>
              <a:pPr/>
              <a:t>‹#›</a:t>
            </a:fld>
            <a:endParaRPr lang="en-US" altLang="en-US"/>
          </a:p>
        </p:txBody>
      </p:sp>
    </p:spTree>
    <p:extLst>
      <p:ext uri="{BB962C8B-B14F-4D97-AF65-F5344CB8AC3E}">
        <p14:creationId xmlns:p14="http://schemas.microsoft.com/office/powerpoint/2010/main" val="3987931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4E36BC6-5940-4D28-9B7D-AE3844120C6B}" type="slidenum">
              <a:rPr lang="en-US" altLang="en-US"/>
              <a:pPr/>
              <a:t>‹#›</a:t>
            </a:fld>
            <a:endParaRPr lang="en-US" altLang="en-US"/>
          </a:p>
        </p:txBody>
      </p:sp>
      <p:sp>
        <p:nvSpPr>
          <p:cNvPr id="1031" name="Rectangle 7"/>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ed.callaway@arm.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January 2016</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41DD109B-231E-41C2-A4A3-72A290D5CE4B}" type="slidenum">
              <a:rPr lang="en-US" altLang="en-US"/>
              <a:pPr/>
              <a:t>1</a:t>
            </a:fld>
            <a:endParaRPr lang="en-US" altLang="en-US"/>
          </a:p>
        </p:txBody>
      </p:sp>
      <p:sp>
        <p:nvSpPr>
          <p:cNvPr id="27651" name="Rectangle 3"/>
          <p:cNvSpPr>
            <a:spLocks noChangeArrowheads="1"/>
          </p:cNvSpPr>
          <p:nvPr/>
        </p:nvSpPr>
        <p:spPr bwMode="auto">
          <a:xfrm>
            <a:off x="76200" y="639663"/>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A Simple System Kept Simple</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a:solidFill>
                  <a:srgbClr val="FF0000"/>
                </a:solidFill>
              </a:rPr>
              <a:t>14 January 2016</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Ed Callaway</a:t>
            </a:r>
            <a:r>
              <a:rPr lang="en-US" altLang="en-US" sz="1600" dirty="0" smtClean="0">
                <a:solidFill>
                  <a:schemeClr val="tx2"/>
                </a:solidFill>
              </a:rPr>
              <a:t>] </a:t>
            </a:r>
            <a:r>
              <a:rPr lang="en-US" altLang="en-US" sz="1600" dirty="0">
                <a:solidFill>
                  <a:schemeClr val="tx2"/>
                </a:solidFill>
              </a:rPr>
              <a:t>Company </a:t>
            </a:r>
            <a:r>
              <a:rPr lang="en-US" altLang="en-US" sz="1600" dirty="0" smtClean="0">
                <a:solidFill>
                  <a:schemeClr val="tx2"/>
                </a:solidFill>
              </a:rPr>
              <a:t>[</a:t>
            </a:r>
            <a:r>
              <a:rPr lang="en-US" altLang="en-US" sz="1600" dirty="0" smtClean="0">
                <a:solidFill>
                  <a:srgbClr val="FF0000"/>
                </a:solidFill>
              </a:rPr>
              <a:t>ARM, Inc.</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
            </a:r>
            <a:r>
              <a:rPr lang="en-US" altLang="en-US" sz="1600" dirty="0" smtClean="0">
                <a:solidFill>
                  <a:srgbClr val="FF0000"/>
                </a:solidFill>
              </a:rPr>
              <a:t>350 Fairway Drive, Suite 200, Deerfield Beach, Florida, USA  33441-1834</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a:t>
            </a:r>
            <a:r>
              <a:rPr lang="en-US" altLang="en-US" sz="1600" dirty="0" smtClean="0">
                <a:solidFill>
                  <a:srgbClr val="FF0000"/>
                </a:solidFill>
              </a:rPr>
              <a:t>+1-954-608-7537</a:t>
            </a:r>
            <a:r>
              <a:rPr lang="en-US" altLang="en-US" sz="1600" dirty="0" smtClean="0">
                <a:solidFill>
                  <a:schemeClr val="tx2"/>
                </a:solidFill>
              </a:rPr>
              <a:t>], Fax: [</a:t>
            </a:r>
            <a:r>
              <a:rPr lang="en-US" altLang="en-US" sz="1600" dirty="0" smtClean="0">
                <a:solidFill>
                  <a:srgbClr val="FF0000"/>
                </a:solidFill>
              </a:rPr>
              <a:t>+1-954-333-0193</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a:t>
            </a:r>
            <a:r>
              <a:rPr lang="en-US" altLang="en-US" sz="1600" dirty="0" smtClean="0">
                <a:solidFill>
                  <a:srgbClr val="FF0000"/>
                </a:solidFill>
              </a:rPr>
              <a:t>ed.callaway@arm.com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Email </a:t>
            </a:r>
            <a:r>
              <a:rPr lang="en-US" altLang="en-US" sz="1600" dirty="0">
                <a:solidFill>
                  <a:srgbClr val="FF0000"/>
                </a:solidFill>
              </a:rPr>
              <a:t>call for Intent and </a:t>
            </a:r>
            <a:r>
              <a:rPr lang="en-US" altLang="en-US" sz="1600" dirty="0" smtClean="0">
                <a:solidFill>
                  <a:srgbClr val="FF0000"/>
                </a:solidFill>
              </a:rPr>
              <a:t>Participation, 18 December 2015</a:t>
            </a:r>
            <a:r>
              <a:rPr lang="en-US" altLang="en-US" sz="1600" dirty="0" smtClean="0">
                <a:solidFill>
                  <a:schemeClr val="tx2"/>
                </a:solidFill>
              </a:rPr>
              <a:t>]</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A</a:t>
            </a:r>
            <a:r>
              <a:rPr lang="en-US" altLang="en-US" sz="1600" dirty="0" smtClean="0">
                <a:solidFill>
                  <a:srgbClr val="FF0000"/>
                </a:solidFill>
              </a:rPr>
              <a:t>nnouncement of an intent to propose, and identification of </a:t>
            </a:r>
            <a:r>
              <a:rPr lang="en-US" altLang="en-US" sz="1600" dirty="0" smtClean="0">
                <a:solidFill>
                  <a:srgbClr val="FF0000"/>
                </a:solidFill>
              </a:rPr>
              <a:t>a simple standardization </a:t>
            </a:r>
            <a:r>
              <a:rPr lang="en-US" sz="1600" dirty="0" smtClean="0">
                <a:solidFill>
                  <a:srgbClr val="FF0000"/>
                </a:solidFill>
              </a:rPr>
              <a:t>approach that meets the </a:t>
            </a:r>
            <a:r>
              <a:rPr lang="en-US" sz="1600" dirty="0">
                <a:solidFill>
                  <a:srgbClr val="FF0000"/>
                </a:solidFill>
              </a:rPr>
              <a:t>PAR </a:t>
            </a:r>
            <a:r>
              <a:rPr lang="en-US" sz="1600" dirty="0" smtClean="0">
                <a:solidFill>
                  <a:srgbClr val="FF0000"/>
                </a:solidFill>
              </a:rPr>
              <a:t>requirements.</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To initiate discussion of 15.4t technical features.</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3" name="TextBox 2"/>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2" name="TextBox 1"/>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16-0042-00-004t</a:t>
            </a:r>
            <a:endParaRPr lang="en-US" sz="1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January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9FF58D01-E931-40A4-BB02-1CCD657F16EC}"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smtClean="0"/>
              <a:t>A Simple System Kept Simple</a:t>
            </a:r>
            <a:endParaRPr lang="en-US" altLang="en-US" sz="3600" dirty="0"/>
          </a:p>
        </p:txBody>
      </p:sp>
      <p:sp>
        <p:nvSpPr>
          <p:cNvPr id="26627" name="Rectangle 3"/>
          <p:cNvSpPr>
            <a:spLocks noGrp="1" noChangeArrowheads="1"/>
          </p:cNvSpPr>
          <p:nvPr>
            <p:ph type="subTitle" idx="1"/>
          </p:nvPr>
        </p:nvSpPr>
        <p:spPr>
          <a:xfrm>
            <a:off x="1371600" y="3886200"/>
            <a:ext cx="6400800" cy="2514600"/>
          </a:xfrm>
        </p:spPr>
        <p:txBody>
          <a:bodyPr/>
          <a:lstStyle/>
          <a:p>
            <a:r>
              <a:rPr lang="en-US" altLang="en-US" dirty="0" smtClean="0"/>
              <a:t>Ed Callaway</a:t>
            </a:r>
          </a:p>
          <a:p>
            <a:r>
              <a:rPr lang="en-US" altLang="en-US" dirty="0" smtClean="0"/>
              <a:t>ARM, Inc.</a:t>
            </a:r>
          </a:p>
          <a:p>
            <a:r>
              <a:rPr lang="en-US" altLang="en-US" dirty="0" smtClean="0">
                <a:hlinkClick r:id="rId2"/>
              </a:rPr>
              <a:t>ed.callaway@arm.com</a:t>
            </a:r>
            <a:endParaRPr lang="en-US" altLang="en-US" dirty="0" smtClean="0"/>
          </a:p>
          <a:p>
            <a:r>
              <a:rPr lang="en-US" altLang="en-US" dirty="0" smtClean="0"/>
              <a:t>+1-954-608-7537</a:t>
            </a:r>
            <a:endParaRPr lang="en-US" altLang="en-US"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16-0042-00-004t</a:t>
            </a:r>
            <a:endParaRPr 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January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492ABACD-14CE-48A9-951B-832A2038792B}"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Typical Applications for IEEE 802.15.4t</a:t>
            </a:r>
            <a:endParaRPr lang="en-US" altLang="en-US" sz="3200" dirty="0"/>
          </a:p>
        </p:txBody>
      </p:sp>
      <p:sp>
        <p:nvSpPr>
          <p:cNvPr id="4099" name="Rectangle 3"/>
          <p:cNvSpPr>
            <a:spLocks noGrp="1" noChangeArrowheads="1"/>
          </p:cNvSpPr>
          <p:nvPr>
            <p:ph type="body" idx="1"/>
          </p:nvPr>
        </p:nvSpPr>
        <p:spPr>
          <a:ln/>
        </p:spPr>
        <p:txBody>
          <a:bodyPr/>
          <a:lstStyle/>
          <a:p>
            <a:pPr>
              <a:lnSpc>
                <a:spcPct val="150000"/>
              </a:lnSpc>
            </a:pPr>
            <a:r>
              <a:rPr lang="en-US" altLang="en-US" sz="2400" dirty="0" smtClean="0"/>
              <a:t>Provisioning (security key transport), firmware updates, and other large file transfers (Thread)</a:t>
            </a:r>
          </a:p>
          <a:p>
            <a:pPr>
              <a:lnSpc>
                <a:spcPct val="150000"/>
              </a:lnSpc>
            </a:pPr>
            <a:r>
              <a:rPr lang="en-US" altLang="en-US" sz="2400" dirty="0" smtClean="0"/>
              <a:t>While-you-wait audio file downloads at kiosks</a:t>
            </a:r>
          </a:p>
          <a:p>
            <a:pPr>
              <a:lnSpc>
                <a:spcPct val="150000"/>
              </a:lnSpc>
            </a:pPr>
            <a:r>
              <a:rPr lang="en-US" altLang="en-US" sz="2400" dirty="0" smtClean="0"/>
              <a:t>Improved battery life for high duty cycle activities, by reducing active time</a:t>
            </a:r>
          </a:p>
          <a:p>
            <a:pPr>
              <a:lnSpc>
                <a:spcPct val="150000"/>
              </a:lnSpc>
            </a:pPr>
            <a:endParaRPr lang="en-US" altLang="en-US" sz="24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16-0042-00-004t</a:t>
            </a:r>
            <a:endParaRPr lang="en-US" sz="1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January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492ABACD-14CE-48A9-951B-832A2038792B}"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IEEE 802.15.4t PAR Scope</a:t>
            </a:r>
            <a:endParaRPr lang="en-US" altLang="en-US" sz="3200" dirty="0"/>
          </a:p>
        </p:txBody>
      </p:sp>
      <p:sp>
        <p:nvSpPr>
          <p:cNvPr id="4099" name="Rectangle 3"/>
          <p:cNvSpPr>
            <a:spLocks noGrp="1" noChangeArrowheads="1"/>
          </p:cNvSpPr>
          <p:nvPr>
            <p:ph type="body" idx="1"/>
          </p:nvPr>
        </p:nvSpPr>
        <p:spPr>
          <a:ln/>
        </p:spPr>
        <p:txBody>
          <a:bodyPr/>
          <a:lstStyle/>
          <a:p>
            <a:pPr marL="0" indent="0">
              <a:lnSpc>
                <a:spcPct val="150000"/>
              </a:lnSpc>
              <a:buNone/>
            </a:pPr>
            <a:r>
              <a:rPr lang="en-US" altLang="en-US" sz="2000" dirty="0" smtClean="0"/>
              <a:t>“This amendment defines a physical layer for IEEE Std. 802.15.4 current revision, capable of supporting 2 Mb/s data rates, utilizing the 2400 - 2483.5 MHz band, having backwards-compatibility to, and the same occupied bandwidth as, the present 2450 MHz O-QPSK physical layer, and capable of simple implementation. Target range should be at least 10 meters. This amendment defines modifications to the Medium Access Control (MAC) layer needed to support this new physical layer.”</a:t>
            </a:r>
            <a:endParaRPr lang="en-US" altLang="en-US" sz="20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16-0042-00-004t</a:t>
            </a:r>
            <a:endParaRPr lang="en-US" sz="1400" b="1" dirty="0"/>
          </a:p>
        </p:txBody>
      </p:sp>
    </p:spTree>
    <p:extLst>
      <p:ext uri="{BB962C8B-B14F-4D97-AF65-F5344CB8AC3E}">
        <p14:creationId xmlns:p14="http://schemas.microsoft.com/office/powerpoint/2010/main" val="1502396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January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492ABACD-14CE-48A9-951B-832A2038792B}"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Key Requirements</a:t>
            </a:r>
            <a:endParaRPr lang="en-US" altLang="en-US" sz="3200" dirty="0"/>
          </a:p>
        </p:txBody>
      </p:sp>
      <p:sp>
        <p:nvSpPr>
          <p:cNvPr id="4099" name="Rectangle 3"/>
          <p:cNvSpPr>
            <a:spLocks noGrp="1" noChangeArrowheads="1"/>
          </p:cNvSpPr>
          <p:nvPr>
            <p:ph type="body" idx="1"/>
          </p:nvPr>
        </p:nvSpPr>
        <p:spPr>
          <a:ln/>
        </p:spPr>
        <p:txBody>
          <a:bodyPr/>
          <a:lstStyle/>
          <a:p>
            <a:pPr>
              <a:lnSpc>
                <a:spcPct val="150000"/>
              </a:lnSpc>
            </a:pPr>
            <a:r>
              <a:rPr lang="en-US" altLang="en-US" sz="2000" dirty="0" smtClean="0"/>
              <a:t>Capable of supporting 2 Mb/s data rates; </a:t>
            </a:r>
          </a:p>
          <a:p>
            <a:pPr>
              <a:lnSpc>
                <a:spcPct val="150000"/>
              </a:lnSpc>
            </a:pPr>
            <a:r>
              <a:rPr lang="en-US" altLang="en-US" sz="2000" dirty="0" smtClean="0"/>
              <a:t>Utilizing the 2400 - 2483.5 MHz band;</a:t>
            </a:r>
          </a:p>
          <a:p>
            <a:pPr>
              <a:lnSpc>
                <a:spcPct val="150000"/>
              </a:lnSpc>
            </a:pPr>
            <a:r>
              <a:rPr lang="en-US" altLang="en-US" sz="2000" dirty="0" smtClean="0"/>
              <a:t>Having backwards-compatibility to, and the same occupied bandwidth as, the present 2450 MHz O-QPSK physical layer; and </a:t>
            </a:r>
          </a:p>
          <a:p>
            <a:pPr>
              <a:lnSpc>
                <a:spcPct val="150000"/>
              </a:lnSpc>
            </a:pPr>
            <a:r>
              <a:rPr lang="en-US" altLang="en-US" sz="2000" dirty="0" smtClean="0"/>
              <a:t>Capable of simple implementation. </a:t>
            </a:r>
            <a:endParaRPr lang="en-US" altLang="en-US" sz="20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16-0042-00-004t</a:t>
            </a:r>
            <a:endParaRPr lang="en-US" sz="1400" b="1" dirty="0"/>
          </a:p>
        </p:txBody>
      </p:sp>
    </p:spTree>
    <p:extLst>
      <p:ext uri="{BB962C8B-B14F-4D97-AF65-F5344CB8AC3E}">
        <p14:creationId xmlns:p14="http://schemas.microsoft.com/office/powerpoint/2010/main" val="1549947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January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492ABACD-14CE-48A9-951B-832A2038792B}"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Observations</a:t>
            </a:r>
            <a:endParaRPr lang="en-US" altLang="en-US" sz="3200" dirty="0"/>
          </a:p>
        </p:txBody>
      </p:sp>
      <p:sp>
        <p:nvSpPr>
          <p:cNvPr id="4099" name="Rectangle 3"/>
          <p:cNvSpPr>
            <a:spLocks noGrp="1" noChangeArrowheads="1"/>
          </p:cNvSpPr>
          <p:nvPr>
            <p:ph type="body" idx="1"/>
          </p:nvPr>
        </p:nvSpPr>
        <p:spPr>
          <a:xfrm>
            <a:off x="685800" y="1600200"/>
            <a:ext cx="7772400" cy="4800600"/>
          </a:xfrm>
          <a:ln/>
        </p:spPr>
        <p:txBody>
          <a:bodyPr/>
          <a:lstStyle/>
          <a:p>
            <a:pPr>
              <a:lnSpc>
                <a:spcPct val="150000"/>
              </a:lnSpc>
            </a:pPr>
            <a:r>
              <a:rPr lang="en-US" altLang="en-US" sz="2000" dirty="0" smtClean="0"/>
              <a:t>MSK and O-QPSK are very similar, have the same occupied bandwidth, and can be generated from the same circuits</a:t>
            </a:r>
          </a:p>
          <a:p>
            <a:pPr>
              <a:lnSpc>
                <a:spcPct val="150000"/>
              </a:lnSpc>
            </a:pPr>
            <a:r>
              <a:rPr lang="en-US" altLang="en-US" sz="2000" dirty="0" smtClean="0"/>
              <a:t>IEEE 802.15.4-2015 has an MSK PHY (§18)</a:t>
            </a:r>
          </a:p>
          <a:p>
            <a:pPr>
              <a:lnSpc>
                <a:spcPct val="150000"/>
              </a:lnSpc>
            </a:pPr>
            <a:r>
              <a:rPr lang="en-US" altLang="en-US" sz="2000" dirty="0" smtClean="0"/>
              <a:t>Since MSK bit rate == O-QPSK </a:t>
            </a:r>
            <a:r>
              <a:rPr lang="en-US" altLang="en-US" sz="2000" dirty="0"/>
              <a:t>chip rate (2 Mb/s), </a:t>
            </a:r>
            <a:r>
              <a:rPr lang="en-US" altLang="en-US" sz="2000" dirty="0" smtClean="0"/>
              <a:t>no new frequency generation is needed</a:t>
            </a:r>
          </a:p>
          <a:p>
            <a:pPr>
              <a:lnSpc>
                <a:spcPct val="150000"/>
              </a:lnSpc>
            </a:pPr>
            <a:r>
              <a:rPr lang="en-US" altLang="en-US" sz="2000" dirty="0" smtClean="0"/>
              <a:t>All PAR requirements may be met by just three edits to the MSK PHY:</a:t>
            </a:r>
          </a:p>
          <a:p>
            <a:pPr lvl="1">
              <a:lnSpc>
                <a:spcPct val="150000"/>
              </a:lnSpc>
            </a:pPr>
            <a:r>
              <a:rPr lang="en-US" altLang="en-US" sz="1600" dirty="0" smtClean="0"/>
              <a:t>18.2 Data rate (text and </a:t>
            </a:r>
            <a:r>
              <a:rPr lang="en-US" altLang="en-US" sz="1600" dirty="0"/>
              <a:t>Table 18-231)</a:t>
            </a:r>
            <a:endParaRPr lang="en-US" altLang="en-US" sz="1600" dirty="0" smtClean="0"/>
          </a:p>
          <a:p>
            <a:pPr lvl="1">
              <a:lnSpc>
                <a:spcPct val="150000"/>
              </a:lnSpc>
            </a:pPr>
            <a:r>
              <a:rPr lang="en-US" altLang="en-US" sz="1600" dirty="0" smtClean="0"/>
              <a:t>18.5.2 Transmit PSD mask (</a:t>
            </a:r>
            <a:r>
              <a:rPr lang="en-US" altLang="en-US" sz="1600" dirty="0"/>
              <a:t>Table </a:t>
            </a:r>
            <a:r>
              <a:rPr lang="en-US" altLang="en-US" sz="1600" dirty="0" smtClean="0"/>
              <a:t>18-235)</a:t>
            </a:r>
          </a:p>
          <a:p>
            <a:pPr lvl="1">
              <a:lnSpc>
                <a:spcPct val="150000"/>
              </a:lnSpc>
            </a:pPr>
            <a:r>
              <a:rPr lang="en-US" altLang="en-US" sz="1600" dirty="0" smtClean="0"/>
              <a:t>18.5.3 Symbol rate (text)</a:t>
            </a:r>
            <a:endParaRPr lang="en-US" altLang="en-US" sz="16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16-0042-00-004t</a:t>
            </a:r>
            <a:endParaRPr lang="en-US" sz="1400" b="1" dirty="0"/>
          </a:p>
        </p:txBody>
      </p:sp>
    </p:spTree>
    <p:extLst>
      <p:ext uri="{BB962C8B-B14F-4D97-AF65-F5344CB8AC3E}">
        <p14:creationId xmlns:p14="http://schemas.microsoft.com/office/powerpoint/2010/main" val="2920920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453</Words>
  <Application>Microsoft Office PowerPoint</Application>
  <PresentationFormat>On-screen Show (4:3)</PresentationFormat>
  <Paragraphs>82</Paragraphs>
  <Slides>6</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Office Theme</vt:lpstr>
      <vt:lpstr>PowerPoint Presentation</vt:lpstr>
      <vt:lpstr>A Simple System Kept Simple</vt:lpstr>
      <vt:lpstr>Typical Applications for IEEE 802.15.4t</vt:lpstr>
      <vt:lpstr>IEEE 802.15.4t PAR Scope</vt:lpstr>
      <vt:lpstr>Key Requirements</vt:lpstr>
      <vt:lpstr>Observations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2016-01-14T18:58:20Z</dcterms:created>
  <dcterms:modified xsi:type="dcterms:W3CDTF">2016-01-14T19:27:00Z</dcterms:modified>
</cp:coreProperties>
</file>