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0" r:id="rId3"/>
    <p:sldId id="281" r:id="rId4"/>
    <p:sldId id="282" r:id="rId5"/>
    <p:sldId id="283" r:id="rId6"/>
    <p:sldId id="284" r:id="rId7"/>
    <p:sldId id="285" r:id="rId8"/>
    <p:sldId id="286" r:id="rId9"/>
    <p:sldId id="28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2" d="100"/>
          <a:sy n="92" d="100"/>
        </p:scale>
        <p:origin x="1374" y="90"/>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45BFD71C-8AD1-44FC-8D13-289F5BBC87D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505121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380FBCA8-D0E6-478F-B796-1F0D74F26B1B}"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9791915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dirty="0" smtClean="0"/>
              <a:t>doc.: IEEE 802.15-&lt;doc#&gt;</a:t>
            </a:r>
            <a:endParaRPr lang="en-US" altLang="en-US" dirty="0"/>
          </a:p>
        </p:txBody>
      </p:sp>
      <p:sp>
        <p:nvSpPr>
          <p:cNvPr id="5" name="Date Placeholder 4"/>
          <p:cNvSpPr>
            <a:spLocks noGrp="1"/>
          </p:cNvSpPr>
          <p:nvPr>
            <p:ph type="dt" idx="11"/>
          </p:nvPr>
        </p:nvSpPr>
        <p:spPr/>
        <p:txBody>
          <a:bodyPr/>
          <a:lstStyle/>
          <a:p>
            <a:r>
              <a:rPr lang="en-US" altLang="en-US" dirty="0" smtClean="0"/>
              <a:t>&lt;month year&gt;</a:t>
            </a:r>
            <a:endParaRPr lang="en-US" altLang="en-US" dirty="0"/>
          </a:p>
        </p:txBody>
      </p:sp>
      <p:sp>
        <p:nvSpPr>
          <p:cNvPr id="6" name="Footer Placeholder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Slide Number Placeholder 6"/>
          <p:cNvSpPr>
            <a:spLocks noGrp="1"/>
          </p:cNvSpPr>
          <p:nvPr>
            <p:ph type="sldNum" sz="quarter" idx="13"/>
          </p:nvPr>
        </p:nvSpPr>
        <p:spPr/>
        <p:txBody>
          <a:bodyPr/>
          <a:lstStyle/>
          <a:p>
            <a:r>
              <a:rPr lang="en-US" altLang="en-US" dirty="0" smtClean="0"/>
              <a:t>Page </a:t>
            </a:r>
            <a:fld id="{380FBCA8-D0E6-478F-B796-1F0D74F26B1B}" type="slidenum">
              <a:rPr lang="en-US" altLang="en-US" smtClean="0"/>
              <a:pPr/>
              <a:t>1</a:t>
            </a:fld>
            <a:endParaRPr lang="en-US" altLang="en-US" dirty="0"/>
          </a:p>
        </p:txBody>
      </p:sp>
    </p:spTree>
    <p:extLst>
      <p:ext uri="{BB962C8B-B14F-4D97-AF65-F5344CB8AC3E}">
        <p14:creationId xmlns:p14="http://schemas.microsoft.com/office/powerpoint/2010/main" val="2696377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dirty="0"/>
              <a:t>doc.: IEEE 802.15-&lt;doc#&gt;</a:t>
            </a:r>
          </a:p>
        </p:txBody>
      </p:sp>
      <p:sp>
        <p:nvSpPr>
          <p:cNvPr id="5" name="Rectangle 3"/>
          <p:cNvSpPr>
            <a:spLocks noGrp="1" noChangeArrowheads="1"/>
          </p:cNvSpPr>
          <p:nvPr>
            <p:ph type="dt" idx="1"/>
          </p:nvPr>
        </p:nvSpPr>
        <p:spPr>
          <a:ln/>
        </p:spPr>
        <p:txBody>
          <a:bodyPr/>
          <a:lstStyle/>
          <a:p>
            <a:r>
              <a:rPr lang="en-US" altLang="en-US" dirty="0"/>
              <a:t>&lt;month year&gt;</a:t>
            </a:r>
          </a:p>
        </p:txBody>
      </p:sp>
      <p:sp>
        <p:nvSpPr>
          <p:cNvPr id="6" name="Rectangle 6"/>
          <p:cNvSpPr>
            <a:spLocks noGrp="1" noChangeArrowheads="1"/>
          </p:cNvSpPr>
          <p:nvPr>
            <p:ph type="ftr" sz="quarter" idx="4"/>
          </p:nvPr>
        </p:nvSpPr>
        <p:spPr>
          <a:ln/>
        </p:spPr>
        <p:txBody>
          <a:bodyPr/>
          <a:lstStyle/>
          <a:p>
            <a:pPr lvl="4"/>
            <a:r>
              <a:rPr lang="en-US" altLang="en-US" dirty="0"/>
              <a:t>&lt;author&gt;, &lt;company&gt;</a:t>
            </a:r>
          </a:p>
        </p:txBody>
      </p:sp>
      <p:sp>
        <p:nvSpPr>
          <p:cNvPr id="7" name="Rectangle 7"/>
          <p:cNvSpPr>
            <a:spLocks noGrp="1" noChangeArrowheads="1"/>
          </p:cNvSpPr>
          <p:nvPr>
            <p:ph type="sldNum" sz="quarter" idx="5"/>
          </p:nvPr>
        </p:nvSpPr>
        <p:spPr>
          <a:ln/>
        </p:spPr>
        <p:txBody>
          <a:bodyPr/>
          <a:lstStyle/>
          <a:p>
            <a:r>
              <a:rPr lang="en-US" altLang="en-US" dirty="0"/>
              <a:t>Page </a:t>
            </a:r>
            <a:fld id="{DAF2B96B-255F-4C89-869B-47F8BC35BFAD}" type="slidenum">
              <a:rPr lang="en-US" altLang="en-US"/>
              <a:pPr/>
              <a:t>2</a:t>
            </a:fld>
            <a:endParaRPr lang="en-US" altLang="en-US"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55791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F. Poegel, Atmel</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C9E12ED4-D9E1-4464-9F52-DFC1A0F387BF}" type="slidenum">
              <a:rPr lang="en-US" altLang="en-US"/>
              <a:pPr/>
              <a:t>‹#›</a:t>
            </a:fld>
            <a:endParaRPr lang="en-US" altLang="en-US" dirty="0"/>
          </a:p>
        </p:txBody>
      </p:sp>
    </p:spTree>
    <p:extLst>
      <p:ext uri="{BB962C8B-B14F-4D97-AF65-F5344CB8AC3E}">
        <p14:creationId xmlns:p14="http://schemas.microsoft.com/office/powerpoint/2010/main" val="351557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January 2016</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F. Poegel, Atmel</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DAE0E4D3-27E1-42DC-83A7-2C982E7D6425}" type="slidenum">
              <a:rPr lang="en-US" altLang="en-US"/>
              <a:pPr/>
              <a:t>‹#›</a:t>
            </a:fld>
            <a:endParaRPr lang="en-US" altLang="en-US" dirty="0"/>
          </a:p>
        </p:txBody>
      </p:sp>
    </p:spTree>
    <p:extLst>
      <p:ext uri="{BB962C8B-B14F-4D97-AF65-F5344CB8AC3E}">
        <p14:creationId xmlns:p14="http://schemas.microsoft.com/office/powerpoint/2010/main" val="6003763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2016</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F. Poegel, Atmel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1CF9803D-881C-479C-9005-60AFD0BAA242}" type="slidenum">
              <a:rPr lang="en-US" altLang="en-US"/>
              <a:pPr/>
              <a:t>‹#›</a:t>
            </a:fld>
            <a:endParaRPr lang="en-US" altLang="en-US" dirty="0"/>
          </a:p>
        </p:txBody>
      </p:sp>
      <p:sp>
        <p:nvSpPr>
          <p:cNvPr id="1031" name="Rectangle 7"/>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802.15-16-0036-00-004u</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wpc.dot.gov.in/Static/gazette.html" TargetMode="External"/><Relationship Id="rId2" Type="http://schemas.openxmlformats.org/officeDocument/2006/relationships/hyperlink" Target="http://standards.ieee.org/getieee802/download/802.15.4g-2012.pdf" TargetMode="External"/><Relationship Id="rId1" Type="http://schemas.openxmlformats.org/officeDocument/2006/relationships/slideLayout" Target="../slideLayouts/slideLayout1.xml"/><Relationship Id="rId4" Type="http://schemas.openxmlformats.org/officeDocument/2006/relationships/hyperlink" Target="http://www.bis.org.in/sf/etd/ET-13(6823)_11022015.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p:txBody>
          <a:bodyPr/>
          <a:lstStyle/>
          <a:p>
            <a:r>
              <a:rPr lang="en-US" altLang="en-US" dirty="0"/>
              <a:t>F</a:t>
            </a:r>
            <a:r>
              <a:rPr lang="en-US" altLang="en-US" dirty="0" smtClean="0"/>
              <a:t>. Poegel, Atmel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9205AF8B-FFC7-43AE-B50E-E3ECD02AFE4E}" type="slidenum">
              <a:rPr lang="en-US" altLang="en-US"/>
              <a:pPr/>
              <a:t>1</a:t>
            </a:fld>
            <a:endParaRPr lang="en-US" altLang="en-US" dirty="0"/>
          </a:p>
        </p:txBody>
      </p:sp>
      <p:sp>
        <p:nvSpPr>
          <p:cNvPr id="27651" name="Rectangle 3"/>
          <p:cNvSpPr>
            <a:spLocks noChangeArrowheads="1"/>
          </p:cNvSpPr>
          <p:nvPr/>
        </p:nvSpPr>
        <p:spPr bwMode="auto">
          <a:xfrm>
            <a:off x="152400" y="609600"/>
            <a:ext cx="89916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sz="1600" dirty="0" smtClean="0">
                <a:solidFill>
                  <a:schemeClr val="tx2"/>
                </a:solidFill>
              </a:rPr>
              <a:t>PHY p</a:t>
            </a:r>
            <a:r>
              <a:rPr lang="en-US" altLang="en-US" sz="1600" dirty="0" smtClean="0">
                <a:solidFill>
                  <a:schemeClr val="tx2"/>
                </a:solidFill>
              </a:rPr>
              <a:t>roposal for the 865-867 MHz Indian band]</a:t>
            </a:r>
            <a:r>
              <a:rPr lang="en-US" altLang="en-US" sz="1600" dirty="0">
                <a:solidFill>
                  <a:schemeClr val="tx2"/>
                </a:solidFill>
              </a:rPr>
              <a:t>	</a:t>
            </a: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11 January 2016]</a:t>
            </a:r>
            <a:r>
              <a:rPr lang="en-US" altLang="en-US" sz="1600" dirty="0">
                <a:solidFill>
                  <a:schemeClr val="tx2"/>
                </a:solidFill>
              </a:rPr>
              <a:t>	</a:t>
            </a:r>
          </a:p>
          <a:p>
            <a:r>
              <a:rPr lang="en-US" altLang="en-US" sz="1600" b="1" dirty="0">
                <a:solidFill>
                  <a:schemeClr val="tx2"/>
                </a:solidFill>
              </a:rPr>
              <a:t>Source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[Frank Poegel (Atmel), Bill Lichtensteiger and Ruben Salazar (Landis+Gyr), Subir Das (Applied Communication Sciences), Michel Veillette (Trilliant), Yoshihiro Ohba (Toshiba)] </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[Atmel, Koenigsbruecker Str. 61, 01099 Dresden,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[+49 351 6523 428], </a:t>
            </a:r>
            <a:r>
              <a:rPr lang="en-US" altLang="en-US" sz="1600" dirty="0">
                <a:solidFill>
                  <a:schemeClr val="tx2"/>
                </a:solidFill>
              </a:rPr>
              <a:t>FAX</a:t>
            </a:r>
            <a:r>
              <a:rPr lang="en-US" altLang="en-US" sz="1600" dirty="0" smtClean="0">
                <a:solidFill>
                  <a:schemeClr val="tx2"/>
                </a:solidFill>
              </a:rPr>
              <a:t>: [+49 351 6523 5428], E-Mail: [frank.poegel@atmel.com]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[IEEE 802.15.4u]</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[Description of a proposal to support the 865-867 MHz Indian band in IEEE 802.15.4. The intention is to use modulation schemes which are already specified in IEEE 802.15.4 and which are compliant to the regulatory rules in India. This is a joint proposal by the ZigBee NAN working group </a:t>
            </a:r>
            <a:r>
              <a:rPr lang="en-US" sz="1600" dirty="0" smtClean="0"/>
              <a:t>developing </a:t>
            </a:r>
            <a:r>
              <a:rPr lang="en-US" sz="1600" dirty="0"/>
              <a:t>a communication profile aimed at achieving true plug-and-play interoperability between the members wireless smart grid Neighborhood Area </a:t>
            </a:r>
            <a:r>
              <a:rPr lang="en-US" sz="1600" dirty="0" smtClean="0"/>
              <a:t>Network products </a:t>
            </a:r>
            <a:r>
              <a:rPr lang="en-US" sz="1600" dirty="0"/>
              <a:t>and solutions</a:t>
            </a:r>
            <a:r>
              <a:rPr lang="en-US" sz="1600" dirty="0" smtClean="0"/>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[For consideration of a PHY amendment to IEEE 802.15.4.]</a:t>
            </a:r>
          </a:p>
          <a:p>
            <a:r>
              <a:rPr lang="en-US" altLang="en-US" sz="1600" b="1" dirty="0" smtClean="0">
                <a:solidFill>
                  <a:schemeClr val="tx2"/>
                </a:solidFill>
              </a:rPr>
              <a:t>Notice:</a:t>
            </a:r>
            <a:r>
              <a:rPr lang="en-US" alt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becomes </a:t>
            </a:r>
          </a:p>
          <a:p>
            <a:r>
              <a:rPr lang="en-US" altLang="en-US" sz="1600" b="1" dirty="0" smtClean="0">
                <a:solidFill>
                  <a:schemeClr val="tx2"/>
                </a:solidFill>
              </a:rPr>
              <a:t>Release:</a:t>
            </a:r>
            <a:r>
              <a:rPr lang="en-US" altLang="en-US" sz="1600" dirty="0" smtClean="0">
                <a:solidFill>
                  <a:schemeClr val="tx2"/>
                </a:solidFill>
              </a:rPr>
              <a:t>	The contributor acknowledges and accepts that this contribution the property of IEEE and may be made publicly available by P802.15.</a:t>
            </a:r>
            <a:endParaRPr lang="en-US" altLang="en-US" sz="1600" dirty="0">
              <a:solidFill>
                <a:schemeClr val="tx2"/>
              </a:solidFill>
            </a:endParaRPr>
          </a:p>
          <a:p>
            <a:r>
              <a:rPr lang="en-US" altLang="en-US" sz="1600" dirty="0" smtClean="0">
                <a:solidFill>
                  <a:schemeClr val="tx2"/>
                </a:solidFill>
              </a:rPr>
              <a:t>	</a:t>
            </a:r>
            <a:endParaRPr lang="en-US" altLang="en-US" sz="16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a:t>Slide </a:t>
            </a:r>
            <a:fld id="{AA399310-60AA-4B95-8224-7D217D19146D}" type="slidenum">
              <a:rPr lang="en-US" altLang="en-US"/>
              <a:pPr/>
              <a:t>2</a:t>
            </a:fld>
            <a:endParaRPr lang="en-US" altLang="en-US" dirty="0"/>
          </a:p>
        </p:txBody>
      </p:sp>
      <p:sp>
        <p:nvSpPr>
          <p:cNvPr id="4098" name="Rectangle 2"/>
          <p:cNvSpPr>
            <a:spLocks noGrp="1" noChangeArrowheads="1"/>
          </p:cNvSpPr>
          <p:nvPr>
            <p:ph type="title"/>
          </p:nvPr>
        </p:nvSpPr>
        <p:spPr>
          <a:ln/>
        </p:spPr>
        <p:txBody>
          <a:bodyPr/>
          <a:lstStyle/>
          <a:p>
            <a:r>
              <a:rPr lang="en-US" altLang="en-US" dirty="0" smtClean="0"/>
              <a:t>Content</a:t>
            </a:r>
            <a:endParaRPr lang="en-US" altLang="en-US" dirty="0"/>
          </a:p>
        </p:txBody>
      </p:sp>
      <p:sp>
        <p:nvSpPr>
          <p:cNvPr id="4099" name="Rectangle 3"/>
          <p:cNvSpPr>
            <a:spLocks noGrp="1" noChangeArrowheads="1"/>
          </p:cNvSpPr>
          <p:nvPr>
            <p:ph type="body" idx="1"/>
          </p:nvPr>
        </p:nvSpPr>
        <p:spPr>
          <a:ln/>
        </p:spPr>
        <p:txBody>
          <a:bodyPr/>
          <a:lstStyle/>
          <a:p>
            <a:r>
              <a:rPr lang="en-US" altLang="en-US" sz="2000" dirty="0" smtClean="0"/>
              <a:t>ZigBee NAN working group</a:t>
            </a:r>
          </a:p>
          <a:p>
            <a:r>
              <a:rPr lang="en-US" altLang="en-US" sz="2000" dirty="0" smtClean="0"/>
              <a:t>Reason to ask for a PHY amendment</a:t>
            </a:r>
          </a:p>
          <a:p>
            <a:r>
              <a:rPr lang="en-US" altLang="en-US" sz="2000" dirty="0" smtClean="0"/>
              <a:t>Specifics of the 865-867 MHz band in India</a:t>
            </a:r>
          </a:p>
          <a:p>
            <a:r>
              <a:rPr lang="en-US" altLang="en-US" sz="2000" dirty="0" smtClean="0"/>
              <a:t>Appropriate modulation schemes and data rates</a:t>
            </a:r>
          </a:p>
          <a:p>
            <a:r>
              <a:rPr lang="en-US" altLang="en-US" sz="2000" dirty="0" smtClean="0"/>
              <a:t>Proposal for an IEEE 802.15.4 PHY amendment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ZigBee NAN working group</a:t>
            </a:r>
            <a:endParaRPr lang="en-US" dirty="0"/>
          </a:p>
        </p:txBody>
      </p:sp>
      <p:sp>
        <p:nvSpPr>
          <p:cNvPr id="3" name="Content Placeholder 2"/>
          <p:cNvSpPr>
            <a:spLocks noGrp="1"/>
          </p:cNvSpPr>
          <p:nvPr>
            <p:ph idx="1"/>
          </p:nvPr>
        </p:nvSpPr>
        <p:spPr/>
        <p:txBody>
          <a:bodyPr>
            <a:noAutofit/>
          </a:bodyPr>
          <a:lstStyle/>
          <a:p>
            <a:r>
              <a:rPr lang="en-US" sz="1800" dirty="0"/>
              <a:t>A</a:t>
            </a:r>
            <a:r>
              <a:rPr lang="en-US" sz="1800" dirty="0" smtClean="0"/>
              <a:t> </a:t>
            </a:r>
            <a:r>
              <a:rPr lang="en-US" sz="1800" dirty="0"/>
              <a:t>group of leading smart metering and smart grid member companies are developing a communication profile aimed at achieving true plug-and-play interoperability between the members wireless smart grid Neighborhood Area Network (NAN) products and solutions. The NAN is defined as a utility last-mile, outdoor access network that connects smart meters and distribution automation devices to Wide Area Network </a:t>
            </a:r>
            <a:r>
              <a:rPr lang="en-US" sz="1800" dirty="0" smtClean="0"/>
              <a:t>(WAN) gateways </a:t>
            </a:r>
            <a:r>
              <a:rPr lang="en-US" sz="1800" dirty="0"/>
              <a:t>such as RF collectors or data concentrators and field </a:t>
            </a:r>
            <a:r>
              <a:rPr lang="en-US" sz="1800" dirty="0" smtClean="0"/>
              <a:t>devices.</a:t>
            </a:r>
          </a:p>
          <a:p>
            <a:r>
              <a:rPr lang="en-US" sz="1800" dirty="0"/>
              <a:t>In order to ensure interoperability, a full wireless communications protocol is being defined for Layers 1 through 4 of the ISO OSI communication stack. This provides a harmonized transport network supporting different IP-based </a:t>
            </a:r>
            <a:r>
              <a:rPr lang="en-US" sz="1800" dirty="0" smtClean="0"/>
              <a:t>applications.</a:t>
            </a:r>
          </a:p>
        </p:txBody>
      </p:sp>
      <p:sp>
        <p:nvSpPr>
          <p:cNvPr id="4" name="Date Placeholder 3"/>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p:txBody>
          <a:bodyPr/>
          <a:lstStyle/>
          <a:p>
            <a:r>
              <a:rPr lang="en-US" altLang="en-US" dirty="0" smtClean="0"/>
              <a:t>Frank Poegel, Atmel</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3</a:t>
            </a:fld>
            <a:endParaRPr lang="en-US" altLang="en-US" dirty="0"/>
          </a:p>
        </p:txBody>
      </p:sp>
    </p:spTree>
    <p:extLst>
      <p:ext uri="{BB962C8B-B14F-4D97-AF65-F5344CB8AC3E}">
        <p14:creationId xmlns:p14="http://schemas.microsoft.com/office/powerpoint/2010/main" val="262777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ZigBee NAN working group</a:t>
            </a:r>
            <a:r>
              <a:rPr lang="en-US" sz="2000" dirty="0" smtClean="0"/>
              <a:t>, cont.</a:t>
            </a:r>
            <a:endParaRPr lang="en-US" sz="2000" dirty="0"/>
          </a:p>
        </p:txBody>
      </p:sp>
      <p:sp>
        <p:nvSpPr>
          <p:cNvPr id="3" name="Content Placeholder 2"/>
          <p:cNvSpPr>
            <a:spLocks noGrp="1"/>
          </p:cNvSpPr>
          <p:nvPr>
            <p:ph idx="1"/>
          </p:nvPr>
        </p:nvSpPr>
        <p:spPr/>
        <p:txBody>
          <a:bodyPr>
            <a:noAutofit/>
          </a:bodyPr>
          <a:lstStyle/>
          <a:p>
            <a:r>
              <a:rPr lang="en-US" sz="1800" dirty="0" smtClean="0"/>
              <a:t>Layers </a:t>
            </a:r>
            <a:r>
              <a:rPr lang="en-US" sz="1800" dirty="0"/>
              <a:t>1 and 2 will be </a:t>
            </a:r>
            <a:r>
              <a:rPr lang="en-US" sz="1800" dirty="0" smtClean="0"/>
              <a:t>to a large extend based </a:t>
            </a:r>
            <a:r>
              <a:rPr lang="en-US" sz="1800" dirty="0"/>
              <a:t>on the IEEE </a:t>
            </a:r>
            <a:r>
              <a:rPr lang="en-US" sz="1800" dirty="0" smtClean="0"/>
              <a:t>802.15.4g-2012 and IEEE 802.15.4e-2012 amendments that were </a:t>
            </a:r>
            <a:r>
              <a:rPr lang="en-US" sz="1800" dirty="0"/>
              <a:t>introduced to enable the development of interoperable NANs. Layers 3 and 4 will be based on IEFT standards including the IPv6 network layer and associated networking schemes, appropriate routing and transport protocols (e.g., RPL, UDP and TCP</a:t>
            </a:r>
            <a:r>
              <a:rPr lang="en-US" sz="1800" dirty="0" smtClean="0"/>
              <a:t>), and </a:t>
            </a:r>
            <a:r>
              <a:rPr lang="en-US" sz="1800" dirty="0"/>
              <a:t>relevant security </a:t>
            </a:r>
            <a:r>
              <a:rPr lang="en-US" sz="1800" dirty="0" smtClean="0"/>
              <a:t>mechanisms.</a:t>
            </a:r>
          </a:p>
          <a:p>
            <a:r>
              <a:rPr lang="en-US" sz="1800" dirty="0" smtClean="0"/>
              <a:t>Today’s </a:t>
            </a:r>
            <a:r>
              <a:rPr lang="en-US" sz="1800" dirty="0"/>
              <a:t>existing smart grid applications such as smart metering and distribution automation will run on top of this interoperable wireless IPv6 communications profile</a:t>
            </a:r>
            <a:r>
              <a:rPr lang="en-US" sz="1800" dirty="0" smtClean="0"/>
              <a:t>.</a:t>
            </a:r>
          </a:p>
        </p:txBody>
      </p:sp>
      <p:sp>
        <p:nvSpPr>
          <p:cNvPr id="4" name="Date Placeholder 3"/>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p:txBody>
          <a:bodyPr/>
          <a:lstStyle/>
          <a:p>
            <a:r>
              <a:rPr lang="en-US" altLang="en-US" dirty="0" smtClean="0"/>
              <a:t>Frank Poegel, Atmel</a:t>
            </a:r>
            <a:endParaRPr lang="en-US" altLang="en-US" dirty="0"/>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4</a:t>
            </a:fld>
            <a:endParaRPr lang="en-US" altLang="en-US" dirty="0"/>
          </a:p>
        </p:txBody>
      </p:sp>
    </p:spTree>
    <p:extLst>
      <p:ext uri="{BB962C8B-B14F-4D97-AF65-F5344CB8AC3E}">
        <p14:creationId xmlns:p14="http://schemas.microsoft.com/office/powerpoint/2010/main" val="262777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to ask for a PHY amendment</a:t>
            </a:r>
            <a:endParaRPr lang="en-US" dirty="0"/>
          </a:p>
        </p:txBody>
      </p:sp>
      <p:sp>
        <p:nvSpPr>
          <p:cNvPr id="3" name="Content Placeholder 2"/>
          <p:cNvSpPr>
            <a:spLocks noGrp="1"/>
          </p:cNvSpPr>
          <p:nvPr>
            <p:ph idx="1"/>
          </p:nvPr>
        </p:nvSpPr>
        <p:spPr/>
        <p:txBody>
          <a:bodyPr>
            <a:normAutofit/>
          </a:bodyPr>
          <a:lstStyle/>
          <a:p>
            <a:r>
              <a:rPr lang="en-US" sz="1800" dirty="0" smtClean="0"/>
              <a:t>In contrast to the world wide ISM band at 2.4 GHz, there is no sub-1 GHz band which can be used on a global basis. In addition to different sub-1 GHz frequency bands used in different countries and regions, regulatory rules are very different, e.g. bandwidth, output power, spectral density, duty cycle, channel access schemes, measurement conditions, etc.</a:t>
            </a:r>
            <a:endParaRPr lang="en-US" sz="1800" dirty="0"/>
          </a:p>
          <a:p>
            <a:r>
              <a:rPr lang="en-US" sz="1800" dirty="0" smtClean="0"/>
              <a:t>865-867 MHz has been identified as an important band to support the strong demand for smart metering and distribution automation in India.</a:t>
            </a:r>
          </a:p>
          <a:p>
            <a:r>
              <a:rPr lang="en-US" sz="1800" dirty="0" smtClean="0"/>
              <a:t>Existing PHYs specified in IEEE 802.15.4 do not support any sub-1 GHz band for use in India.</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5</a:t>
            </a:fld>
            <a:endParaRPr lang="en-US" altLang="en-US" dirty="0"/>
          </a:p>
        </p:txBody>
      </p:sp>
    </p:spTree>
    <p:extLst>
      <p:ext uri="{BB962C8B-B14F-4D97-AF65-F5344CB8AC3E}">
        <p14:creationId xmlns:p14="http://schemas.microsoft.com/office/powerpoint/2010/main" val="2620802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Specifics of the</a:t>
            </a:r>
            <a:br>
              <a:rPr lang="en-US" dirty="0" smtClean="0"/>
            </a:br>
            <a:r>
              <a:rPr lang="en-US" dirty="0" smtClean="0"/>
              <a:t>865-867 MHz band in India</a:t>
            </a:r>
            <a:endParaRPr lang="en-US" dirty="0"/>
          </a:p>
        </p:txBody>
      </p:sp>
      <p:sp>
        <p:nvSpPr>
          <p:cNvPr id="3" name="Content Placeholder 2"/>
          <p:cNvSpPr>
            <a:spLocks noGrp="1"/>
          </p:cNvSpPr>
          <p:nvPr>
            <p:ph idx="1"/>
          </p:nvPr>
        </p:nvSpPr>
        <p:spPr/>
        <p:txBody>
          <a:bodyPr>
            <a:normAutofit/>
          </a:bodyPr>
          <a:lstStyle/>
          <a:p>
            <a:r>
              <a:rPr lang="en-US" sz="1800" dirty="0" smtClean="0"/>
              <a:t>200 kHz carrier bandwidth</a:t>
            </a:r>
          </a:p>
          <a:p>
            <a:r>
              <a:rPr lang="en-US" sz="1800" dirty="0" smtClean="0"/>
              <a:t>1W TX power</a:t>
            </a:r>
          </a:p>
          <a:p>
            <a:r>
              <a:rPr lang="en-US" sz="1800" dirty="0" smtClean="0"/>
              <a:t>4W effective radiated power</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6</a:t>
            </a:fld>
            <a:endParaRPr lang="en-US" altLang="en-US" dirty="0"/>
          </a:p>
        </p:txBody>
      </p:sp>
      <p:pic>
        <p:nvPicPr>
          <p:cNvPr id="7" name="Grafik 6"/>
          <p:cNvPicPr>
            <a:picLocks noChangeAspect="1"/>
          </p:cNvPicPr>
          <p:nvPr/>
        </p:nvPicPr>
        <p:blipFill>
          <a:blip r:embed="rId2" cstate="print"/>
          <a:stretch>
            <a:fillRect/>
          </a:stretch>
        </p:blipFill>
        <p:spPr>
          <a:xfrm>
            <a:off x="1268040" y="3324197"/>
            <a:ext cx="6684120" cy="2791681"/>
          </a:xfrm>
          <a:prstGeom prst="rect">
            <a:avLst/>
          </a:prstGeom>
        </p:spPr>
      </p:pic>
    </p:spTree>
    <p:extLst>
      <p:ext uri="{BB962C8B-B14F-4D97-AF65-F5344CB8AC3E}">
        <p14:creationId xmlns:p14="http://schemas.microsoft.com/office/powerpoint/2010/main" val="1122898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modulation schemes and data rates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000" dirty="0" smtClean="0"/>
              <a:t>IEEE 802.15.4g PHY modes which fit to the Indian requirements</a:t>
            </a:r>
          </a:p>
          <a:p>
            <a:r>
              <a:rPr lang="en-US" sz="2000" dirty="0" smtClean="0"/>
              <a:t>MR-FSK mode #1</a:t>
            </a:r>
          </a:p>
          <a:p>
            <a:pPr lvl="1"/>
            <a:r>
              <a:rPr lang="en-US" sz="1600" dirty="0" smtClean="0"/>
              <a:t>Filtered 2FSK with modulation index 1.0</a:t>
            </a:r>
          </a:p>
          <a:p>
            <a:pPr lvl="1"/>
            <a:r>
              <a:rPr lang="en-US" sz="1600" dirty="0" smtClean="0"/>
              <a:t>50 kbit/s symbol rate</a:t>
            </a:r>
          </a:p>
          <a:p>
            <a:pPr lvl="1"/>
            <a:r>
              <a:rPr lang="en-US" sz="1600" dirty="0" smtClean="0"/>
              <a:t>200 kHz channel spacing</a:t>
            </a:r>
          </a:p>
          <a:p>
            <a:pPr lvl="1"/>
            <a:r>
              <a:rPr lang="en-US" sz="1600" u="sng" dirty="0" smtClean="0"/>
              <a:t>Mandatory mode</a:t>
            </a:r>
          </a:p>
          <a:p>
            <a:r>
              <a:rPr lang="en-US" sz="2000" dirty="0" smtClean="0"/>
              <a:t>OFDM Option 4</a:t>
            </a:r>
          </a:p>
          <a:p>
            <a:pPr lvl="1"/>
            <a:r>
              <a:rPr lang="en-US" sz="1600" dirty="0" smtClean="0"/>
              <a:t>MCS2…6</a:t>
            </a:r>
          </a:p>
          <a:p>
            <a:pPr lvl="1"/>
            <a:r>
              <a:rPr lang="en-US" sz="1600" dirty="0" smtClean="0"/>
              <a:t>50, 100, 150, 200, 300 kbit/s</a:t>
            </a:r>
          </a:p>
          <a:p>
            <a:pPr lvl="1"/>
            <a:r>
              <a:rPr lang="en-US" sz="1600" dirty="0" smtClean="0"/>
              <a:t>200 kHz channel spacing</a:t>
            </a:r>
          </a:p>
          <a:p>
            <a:pPr lvl="1"/>
            <a:r>
              <a:rPr lang="en-US" sz="1600" dirty="0" smtClean="0"/>
              <a:t>Optional mode with </a:t>
            </a:r>
            <a:r>
              <a:rPr lang="en-US" sz="1600" u="sng" dirty="0" smtClean="0"/>
              <a:t>higher data rates</a:t>
            </a:r>
            <a:r>
              <a:rPr lang="en-US" sz="1600" dirty="0" smtClean="0"/>
              <a:t> and lower link budgets</a:t>
            </a:r>
          </a:p>
          <a:p>
            <a:r>
              <a:rPr lang="en-US" sz="2000" dirty="0" smtClean="0"/>
              <a:t>MR-O-QPSK 100 kchip/s</a:t>
            </a:r>
          </a:p>
          <a:p>
            <a:pPr lvl="1"/>
            <a:r>
              <a:rPr lang="en-US" sz="1600" dirty="0" smtClean="0"/>
              <a:t>Rate Mode 0…3</a:t>
            </a:r>
          </a:p>
          <a:p>
            <a:pPr lvl="1"/>
            <a:r>
              <a:rPr lang="en-US" sz="1600" dirty="0" smtClean="0"/>
              <a:t>6.25, 12.5, 25, 50 kbit/s</a:t>
            </a:r>
          </a:p>
          <a:p>
            <a:pPr lvl="1"/>
            <a:r>
              <a:rPr lang="en-US" sz="1600" dirty="0" smtClean="0"/>
              <a:t>200 kHz channel spacing</a:t>
            </a:r>
          </a:p>
          <a:p>
            <a:pPr lvl="1"/>
            <a:r>
              <a:rPr lang="en-US" sz="1600" dirty="0" smtClean="0"/>
              <a:t>Optional mode with lower data rates and </a:t>
            </a:r>
            <a:r>
              <a:rPr lang="en-US" sz="1600" u="sng" dirty="0" smtClean="0"/>
              <a:t>higher link budgets</a:t>
            </a:r>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7</a:t>
            </a:fld>
            <a:endParaRPr lang="en-US" altLang="en-US" dirty="0"/>
          </a:p>
        </p:txBody>
      </p:sp>
    </p:spTree>
    <p:extLst>
      <p:ext uri="{BB962C8B-B14F-4D97-AF65-F5344CB8AC3E}">
        <p14:creationId xmlns:p14="http://schemas.microsoft.com/office/powerpoint/2010/main" val="1702399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Proposal for an IEEE 802.15.4 PHY amendment</a:t>
            </a:r>
          </a:p>
        </p:txBody>
      </p:sp>
      <p:sp>
        <p:nvSpPr>
          <p:cNvPr id="3" name="Content Placeholder 2"/>
          <p:cNvSpPr>
            <a:spLocks noGrp="1"/>
          </p:cNvSpPr>
          <p:nvPr>
            <p:ph idx="1"/>
          </p:nvPr>
        </p:nvSpPr>
        <p:spPr/>
        <p:txBody>
          <a:bodyPr>
            <a:normAutofit/>
          </a:bodyPr>
          <a:lstStyle/>
          <a:p>
            <a:r>
              <a:rPr lang="en-US" sz="1800" dirty="0" smtClean="0"/>
              <a:t>Adding 865-867 MHz Indian band with modulation schemes as described on previous slide</a:t>
            </a:r>
          </a:p>
          <a:p>
            <a:r>
              <a:rPr lang="en-US" sz="1800" dirty="0" smtClean="0"/>
              <a:t>Total number of 9 channels with 200 kHz channel spacing allowing guard bands at the lower and upper end of the 865-867 MHz band</a:t>
            </a:r>
          </a:p>
          <a:p>
            <a:r>
              <a:rPr lang="en-US" sz="1800" dirty="0" smtClean="0"/>
              <a:t>Channel center frequency of first channel at 865.125 MHz (as in ETD </a:t>
            </a:r>
            <a:r>
              <a:rPr lang="en-US" sz="1800" dirty="0"/>
              <a:t>13 (6823) : </a:t>
            </a:r>
            <a:r>
              <a:rPr lang="en-US" sz="1800" dirty="0" smtClean="0"/>
              <a:t>2015) or 865.2 MHz which is more symmetrical with respect to band edges</a:t>
            </a:r>
          </a:p>
          <a:p>
            <a:r>
              <a:rPr lang="en-US" sz="1800" dirty="0" smtClean="0"/>
              <a:t>All other parameters including performance requirements shall follow IEEE 802.15.4g-2012.</a:t>
            </a:r>
          </a:p>
          <a:p>
            <a:r>
              <a:rPr lang="en-US" sz="1800" dirty="0" smtClean="0"/>
              <a:t>For MR-O-QPSK, </a:t>
            </a:r>
            <a:r>
              <a:rPr lang="en-US" sz="1800" dirty="0"/>
              <a:t>s</a:t>
            </a:r>
            <a:r>
              <a:rPr lang="en-US" sz="1800" dirty="0" smtClean="0"/>
              <a:t>ee </a:t>
            </a:r>
            <a:r>
              <a:rPr lang="en-US" sz="1800" dirty="0"/>
              <a:t>definitions in IEEE 802.15.4g-2012 for the 470 MHz band. An exception is the minimum interference-to-signal (ISR) ratio which shall follow the requirements for the 920 MHz band.</a:t>
            </a:r>
          </a:p>
          <a:p>
            <a:endParaRPr lang="en-US" sz="2000" dirty="0" smtClean="0"/>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8</a:t>
            </a:fld>
            <a:endParaRPr lang="en-US" altLang="en-US" dirty="0"/>
          </a:p>
        </p:txBody>
      </p:sp>
    </p:spTree>
    <p:extLst>
      <p:ext uri="{BB962C8B-B14F-4D97-AF65-F5344CB8AC3E}">
        <p14:creationId xmlns:p14="http://schemas.microsoft.com/office/powerpoint/2010/main" val="342090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1800" dirty="0"/>
              <a:t>IEEE </a:t>
            </a:r>
            <a:r>
              <a:rPr lang="en-US" sz="1800" dirty="0" smtClean="0"/>
              <a:t>Std 802.15.4g-2012. </a:t>
            </a:r>
            <a:r>
              <a:rPr lang="de-DE" sz="1800" dirty="0"/>
              <a:t>IEEE Standard </a:t>
            </a:r>
            <a:r>
              <a:rPr lang="de-DE" sz="1800" dirty="0" err="1" smtClean="0"/>
              <a:t>for</a:t>
            </a:r>
            <a:r>
              <a:rPr lang="de-DE" sz="1800" dirty="0"/>
              <a:t> </a:t>
            </a:r>
            <a:r>
              <a:rPr lang="en-US" sz="1800" dirty="0" smtClean="0"/>
              <a:t>Local </a:t>
            </a:r>
            <a:r>
              <a:rPr lang="en-US" sz="1800" dirty="0"/>
              <a:t>and metropolitan area </a:t>
            </a:r>
            <a:r>
              <a:rPr lang="en-US" sz="1800" dirty="0" smtClean="0"/>
              <a:t>networks – Part </a:t>
            </a:r>
            <a:r>
              <a:rPr lang="en-US" sz="1800" dirty="0"/>
              <a:t>15.4: Low-Rate Wireless Personal </a:t>
            </a:r>
            <a:r>
              <a:rPr lang="en-US" sz="1800" dirty="0" smtClean="0"/>
              <a:t>Area </a:t>
            </a:r>
            <a:r>
              <a:rPr lang="de-DE" sz="1800" dirty="0" smtClean="0"/>
              <a:t>Networks </a:t>
            </a:r>
            <a:r>
              <a:rPr lang="de-DE" sz="1800" dirty="0"/>
              <a:t>(LR-WPANs</a:t>
            </a:r>
            <a:r>
              <a:rPr lang="de-DE" sz="1800" dirty="0" smtClean="0"/>
              <a:t>).</a:t>
            </a:r>
            <a:r>
              <a:rPr lang="de-DE" sz="1800" dirty="0"/>
              <a:t> </a:t>
            </a:r>
            <a:r>
              <a:rPr lang="en-US" sz="1800" dirty="0" smtClean="0"/>
              <a:t>Amendment </a:t>
            </a:r>
            <a:r>
              <a:rPr lang="en-US" sz="1800" dirty="0"/>
              <a:t>3: Physical Layer (PHY) Specifications for </a:t>
            </a:r>
            <a:r>
              <a:rPr lang="en-US" sz="1800" dirty="0" smtClean="0"/>
              <a:t>Low-Data-Rate</a:t>
            </a:r>
            <a:r>
              <a:rPr lang="en-US" sz="1800" dirty="0"/>
              <a:t>, Wireless, Smart Metering Utility </a:t>
            </a:r>
            <a:r>
              <a:rPr lang="en-US" sz="1800" dirty="0" smtClean="0"/>
              <a:t>Networks. April 2012.</a:t>
            </a:r>
            <a:br>
              <a:rPr lang="en-US" sz="1800" dirty="0" smtClean="0"/>
            </a:br>
            <a:r>
              <a:rPr lang="en-US" sz="1800" u="sng" dirty="0" smtClean="0">
                <a:hlinkClick r:id="rId2"/>
              </a:rPr>
              <a:t>http</a:t>
            </a:r>
            <a:r>
              <a:rPr lang="en-US" sz="1800" u="sng" dirty="0">
                <a:hlinkClick r:id="rId2"/>
              </a:rPr>
              <a:t>://</a:t>
            </a:r>
            <a:r>
              <a:rPr lang="en-US" sz="1800" u="sng" dirty="0" smtClean="0">
                <a:hlinkClick r:id="rId2"/>
              </a:rPr>
              <a:t>standards.ieee.org/getieee802/download/802.15.4g-2012.pdf</a:t>
            </a:r>
            <a:endParaRPr lang="en-US" sz="1800" dirty="0" smtClean="0"/>
          </a:p>
          <a:p>
            <a:r>
              <a:rPr lang="en-US" sz="1800" dirty="0" smtClean="0"/>
              <a:t>The Gazette of India, Extraordinary, G.S.R. 564(E). Government of India, Ministry of Communications and Information Technology, Department of Telecommunications, Wireless Planning and Coordination Wing. July 2008.</a:t>
            </a:r>
            <a:br>
              <a:rPr lang="en-US" sz="1800" dirty="0" smtClean="0"/>
            </a:br>
            <a:r>
              <a:rPr lang="de-DE" sz="1800" dirty="0">
                <a:hlinkClick r:id="rId3"/>
              </a:rPr>
              <a:t>http://</a:t>
            </a:r>
            <a:r>
              <a:rPr lang="de-DE" sz="1800" dirty="0" smtClean="0">
                <a:hlinkClick r:id="rId3"/>
              </a:rPr>
              <a:t>www.wpc.dot.gov.in/Static/gazette.html</a:t>
            </a:r>
            <a:endParaRPr lang="en-US" sz="1800" dirty="0" smtClean="0"/>
          </a:p>
          <a:p>
            <a:r>
              <a:rPr lang="en-US" sz="1800" dirty="0" smtClean="0"/>
              <a:t>ETD </a:t>
            </a:r>
            <a:r>
              <a:rPr lang="en-US" sz="1800" dirty="0"/>
              <a:t>13 (6823) : </a:t>
            </a:r>
            <a:r>
              <a:rPr lang="en-US" sz="1800" dirty="0" smtClean="0"/>
              <a:t>2015. Draft </a:t>
            </a:r>
            <a:r>
              <a:rPr lang="en-US" sz="1800" dirty="0"/>
              <a:t>Indian Standard "AC Static Direct Connected Watthour Smart Meters Class 1 and 2</a:t>
            </a:r>
            <a:r>
              <a:rPr lang="en-US" sz="1800" dirty="0" smtClean="0"/>
              <a:t>". February 2015.</a:t>
            </a:r>
            <a:br>
              <a:rPr lang="en-US" sz="1800" dirty="0" smtClean="0"/>
            </a:br>
            <a:r>
              <a:rPr lang="en-US" sz="1800" u="sng" dirty="0" smtClean="0">
                <a:hlinkClick r:id="rId4"/>
              </a:rPr>
              <a:t>http</a:t>
            </a:r>
            <a:r>
              <a:rPr lang="en-US" sz="1800" u="sng" dirty="0">
                <a:hlinkClick r:id="rId4"/>
              </a:rPr>
              <a:t>://www.bis.org.in/sf/etd/ET-13(6823)_</a:t>
            </a:r>
            <a:r>
              <a:rPr lang="en-US" sz="1800" u="sng" dirty="0" smtClean="0">
                <a:hlinkClick r:id="rId4"/>
              </a:rPr>
              <a:t>11022015.pdf</a:t>
            </a:r>
            <a:endParaRPr lang="de-DE" sz="1800" dirty="0"/>
          </a:p>
        </p:txBody>
      </p:sp>
      <p:sp>
        <p:nvSpPr>
          <p:cNvPr id="4" name="Date Placeholder 3"/>
          <p:cNvSpPr>
            <a:spLocks noGrp="1"/>
          </p:cNvSpPr>
          <p:nvPr>
            <p:ph type="dt" sz="half" idx="10"/>
          </p:nvPr>
        </p:nvSpPr>
        <p:spPr/>
        <p:txBody>
          <a:bodyPr/>
          <a:lstStyle/>
          <a:p>
            <a:r>
              <a:rPr lang="en-US" altLang="en-US" dirty="0"/>
              <a:t>January 2016</a:t>
            </a:r>
          </a:p>
        </p:txBody>
      </p:sp>
      <p:sp>
        <p:nvSpPr>
          <p:cNvPr id="5" name="Footer Placeholder 4"/>
          <p:cNvSpPr>
            <a:spLocks noGrp="1"/>
          </p:cNvSpPr>
          <p:nvPr>
            <p:ph type="ftr" sz="quarter" idx="11"/>
          </p:nvPr>
        </p:nvSpPr>
        <p:spPr/>
        <p:txBody>
          <a:bodyPr/>
          <a:lstStyle/>
          <a:p>
            <a:r>
              <a:rPr lang="en-US" altLang="en-US" dirty="0" smtClean="0"/>
              <a:t>Frank </a:t>
            </a:r>
            <a:r>
              <a:rPr lang="en-US" altLang="en-US" dirty="0"/>
              <a:t>Poegel, Atmel</a:t>
            </a:r>
          </a:p>
        </p:txBody>
      </p:sp>
      <p:sp>
        <p:nvSpPr>
          <p:cNvPr id="6" name="Slide Number Placeholder 5"/>
          <p:cNvSpPr>
            <a:spLocks noGrp="1"/>
          </p:cNvSpPr>
          <p:nvPr>
            <p:ph type="sldNum" sz="quarter" idx="12"/>
          </p:nvPr>
        </p:nvSpPr>
        <p:spPr/>
        <p:txBody>
          <a:bodyPr/>
          <a:lstStyle/>
          <a:p>
            <a:r>
              <a:rPr lang="en-US" altLang="en-US" dirty="0" smtClean="0"/>
              <a:t>Slide </a:t>
            </a:r>
            <a:fld id="{C9E12ED4-D9E1-4464-9F52-DFC1A0F387BF}" type="slidenum">
              <a:rPr lang="en-US" altLang="en-US" smtClean="0"/>
              <a:pPr/>
              <a:t>9</a:t>
            </a:fld>
            <a:endParaRPr lang="en-US" altLang="en-US" dirty="0"/>
          </a:p>
        </p:txBody>
      </p:sp>
    </p:spTree>
    <p:extLst>
      <p:ext uri="{BB962C8B-B14F-4D97-AF65-F5344CB8AC3E}">
        <p14:creationId xmlns:p14="http://schemas.microsoft.com/office/powerpoint/2010/main" val="23912168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1710</TotalTime>
  <Words>782</Words>
  <Application>Microsoft Office PowerPoint</Application>
  <PresentationFormat>On-screen Show (4:3)</PresentationFormat>
  <Paragraphs>95</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PowerPoint Presentation</vt:lpstr>
      <vt:lpstr>Content</vt:lpstr>
      <vt:lpstr>ZigBee NAN working group</vt:lpstr>
      <vt:lpstr>ZigBee NAN working group, cont.</vt:lpstr>
      <vt:lpstr>Reason to ask for a PHY amendment</vt:lpstr>
      <vt:lpstr>Specifics of the 865-867 MHz band in India</vt:lpstr>
      <vt:lpstr>Appropriate modulation schemes and data rates</vt:lpstr>
      <vt:lpstr>Proposal for an IEEE 802.15.4 PHY amendment</vt:lpstr>
      <vt:lpstr>References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Benjamin Rolfe</dc:creator>
  <cp:keywords/>
  <dc:description>&lt;doc#&gt;</dc:description>
  <cp:lastModifiedBy>Das, Subir</cp:lastModifiedBy>
  <cp:revision>61</cp:revision>
  <cp:lastPrinted>1998-02-10T13:28:06Z</cp:lastPrinted>
  <dcterms:created xsi:type="dcterms:W3CDTF">2015-11-09T16:55:48Z</dcterms:created>
  <dcterms:modified xsi:type="dcterms:W3CDTF">2016-01-13T00:07:01Z</dcterms:modified>
</cp:coreProperties>
</file>