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75" r:id="rId2"/>
    <p:sldId id="276" r:id="rId3"/>
    <p:sldId id="277" r:id="rId4"/>
    <p:sldId id="278" r:id="rId5"/>
    <p:sldId id="279" r:id="rId6"/>
    <p:sldId id="280" r:id="rId7"/>
    <p:sldId id="281" r:id="rId8"/>
    <p:sldId id="282" r:id="rId9"/>
    <p:sldId id="291" r:id="rId10"/>
    <p:sldId id="284" r:id="rId11"/>
    <p:sldId id="286" r:id="rId12"/>
    <p:sldId id="289" r:id="rId13"/>
    <p:sldId id="288" r:id="rId14"/>
    <p:sldId id="290" r:id="rId15"/>
    <p:sldId id="287" r:id="rId16"/>
    <p:sldId id="292" r:id="rId17"/>
    <p:sldId id="294" r:id="rId18"/>
    <p:sldId id="295" r:id="rId19"/>
    <p:sldId id="293" r:id="rId20"/>
    <p:sldId id="283" r:id="rId21"/>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9" autoAdjust="0"/>
    <p:restoredTop sz="95163" autoAdjust="0"/>
  </p:normalViewPr>
  <p:slideViewPr>
    <p:cSldViewPr>
      <p:cViewPr varScale="1">
        <p:scale>
          <a:sx n="85" d="100"/>
          <a:sy n="85" d="100"/>
        </p:scale>
        <p:origin x="374" y="53"/>
      </p:cViewPr>
      <p:guideLst>
        <p:guide orient="horz" pos="2160"/>
        <p:guide pos="2880"/>
      </p:guideLst>
    </p:cSldViewPr>
  </p:slideViewPr>
  <p:outlineViewPr>
    <p:cViewPr varScale="1">
      <p:scale>
        <a:sx n="170" d="200"/>
        <a:sy n="170" d="200"/>
      </p:scale>
      <p:origin x="252" y="10020"/>
    </p:cViewPr>
  </p:outlineViewPr>
  <p:notesTextViewPr>
    <p:cViewPr>
      <p:scale>
        <a:sx n="75" d="100"/>
        <a:sy n="75" d="100"/>
      </p:scale>
      <p:origin x="0" y="0"/>
    </p:cViewPr>
  </p:notesTextViewPr>
  <p:notesViewPr>
    <p:cSldViewPr>
      <p:cViewPr varScale="1">
        <p:scale>
          <a:sx n="65" d="100"/>
          <a:sy n="65" d="100"/>
        </p:scale>
        <p:origin x="2141"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802.11-14/0084r0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January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802.11-14/0084r0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January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a:t>
            </a:fld>
            <a:endParaRPr lang="en-US"/>
          </a:p>
        </p:txBody>
      </p:sp>
    </p:spTree>
    <p:extLst>
      <p:ext uri="{BB962C8B-B14F-4D97-AF65-F5344CB8AC3E}">
        <p14:creationId xmlns:p14="http://schemas.microsoft.com/office/powerpoint/2010/main" val="15569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3</a:t>
            </a:fld>
            <a:endParaRPr lang="en-US"/>
          </a:p>
        </p:txBody>
      </p:sp>
    </p:spTree>
    <p:extLst>
      <p:ext uri="{BB962C8B-B14F-4D97-AF65-F5344CB8AC3E}">
        <p14:creationId xmlns:p14="http://schemas.microsoft.com/office/powerpoint/2010/main" val="345405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4</a:t>
            </a:fld>
            <a:endParaRPr lang="en-US"/>
          </a:p>
        </p:txBody>
      </p:sp>
    </p:spTree>
    <p:extLst>
      <p:ext uri="{BB962C8B-B14F-4D97-AF65-F5344CB8AC3E}">
        <p14:creationId xmlns:p14="http://schemas.microsoft.com/office/powerpoint/2010/main" val="286695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January 2016</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smtClean="0"/>
              <a:t>Ben Rolfe, BCA</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January 2016</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smtClean="0"/>
              <a:t>Ben Rolfe, BCA</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78867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smtClean="0">
                <a:solidFill>
                  <a:srgbClr val="000000"/>
                </a:solidFill>
                <a:latin typeface="Times New Roman" pitchFamily="16" charset="0"/>
                <a:ea typeface="MS Gothic" charset="-128"/>
                <a:cs typeface="+mn-cs"/>
              </a:rPr>
              <a:t>Contribution</a:t>
            </a:r>
            <a:endParaRPr lang="en-GB" sz="1200" dirty="0">
              <a:solidFill>
                <a:srgbClr val="000000"/>
              </a:solidFill>
              <a:latin typeface="Times New Roman" pitchFamily="16" charset="0"/>
              <a:ea typeface="MS Gothic" charset="-128"/>
              <a:cs typeface="+mn-cs"/>
            </a:endParaRP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IEEE802.</a:t>
            </a:r>
            <a:r>
              <a:rPr lang="en-US" sz="1800" b="1" dirty="0" smtClean="0">
                <a:solidFill>
                  <a:schemeClr val="tx1"/>
                </a:solidFill>
                <a:effectLst/>
              </a:rPr>
              <a:t>15-16-0033-01-004u</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t>January 2016</a:t>
            </a:r>
            <a:endParaRPr lang="en-US" dirty="0" smtClean="0"/>
          </a:p>
        </p:txBody>
      </p:sp>
      <p:sp>
        <p:nvSpPr>
          <p:cNvPr id="6" name="Slide Number Placeholder 5"/>
          <p:cNvSpPr>
            <a:spLocks noGrp="1"/>
          </p:cNvSpPr>
          <p:nvPr>
            <p:ph type="sldNum" idx="12"/>
          </p:nvPr>
        </p:nvSpPr>
        <p:spPr/>
        <p:txBody>
          <a:bodyPr/>
          <a:lstStyle/>
          <a:p>
            <a:pPr>
              <a:defRPr/>
            </a:pPr>
            <a:r>
              <a:rPr lang="en-GB" smtClean="0"/>
              <a:t>Slide </a:t>
            </a:r>
            <a:fld id="{7B89D2F3-3A0B-4B22-AD26-703531DFDA8E}" type="slidenum">
              <a:rPr lang="en-GB" smtClean="0"/>
              <a:pPr>
                <a:defRPr/>
              </a:pPr>
              <a:t>1</a:t>
            </a:fld>
            <a:endParaRPr lang="en-GB"/>
          </a:p>
        </p:txBody>
      </p:sp>
      <p:sp>
        <p:nvSpPr>
          <p:cNvPr id="9" name="Rectangle 3"/>
          <p:cNvSpPr>
            <a:spLocks noChangeArrowheads="1"/>
          </p:cNvSpPr>
          <p:nvPr/>
        </p:nvSpPr>
        <p:spPr bwMode="auto">
          <a:xfrm>
            <a:off x="609601" y="1020762"/>
            <a:ext cx="8077200" cy="5447645"/>
          </a:xfrm>
          <a:prstGeom prst="rect">
            <a:avLst/>
          </a:prstGeom>
          <a:noFill/>
          <a:ln w="12700">
            <a:noFill/>
            <a:miter lim="800000"/>
            <a:headEnd type="none" w="sm" len="sm"/>
            <a:tailEnd type="none" w="sm" len="sm"/>
          </a:ln>
          <a:effectLst/>
        </p:spPr>
        <p:txBody>
          <a:bodyPr wrap="square">
            <a:spAutoFit/>
          </a:bodyPr>
          <a:lstStyle/>
          <a:p>
            <a:pPr algn="ctr"/>
            <a:r>
              <a:rPr lang="en-US" altLang="ko-KR" sz="1800" b="1" u="sng" dirty="0">
                <a:solidFill>
                  <a:schemeClr val="tx1"/>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1"/>
              </a:solidFill>
              <a:ea typeface="굴림" pitchFamily="50" charset="-127"/>
            </a:endParaRPr>
          </a:p>
          <a:p>
            <a:endParaRPr lang="en-US" altLang="ko-KR" sz="1600" dirty="0">
              <a:solidFill>
                <a:schemeClr val="tx1"/>
              </a:solidFill>
              <a:ea typeface="굴림" pitchFamily="50" charset="-127"/>
            </a:endParaRPr>
          </a:p>
          <a:p>
            <a:r>
              <a:rPr lang="en-US" altLang="ko-KR" sz="1600" b="1" dirty="0">
                <a:solidFill>
                  <a:schemeClr val="tx1"/>
                </a:solidFill>
                <a:ea typeface="굴림" pitchFamily="50" charset="-127"/>
              </a:rPr>
              <a:t>Submission Title:</a:t>
            </a:r>
            <a:r>
              <a:rPr lang="en-US" altLang="ko-KR" sz="1600" dirty="0">
                <a:solidFill>
                  <a:schemeClr val="tx1"/>
                </a:solidFill>
                <a:ea typeface="굴림" pitchFamily="50" charset="-127"/>
              </a:rPr>
              <a:t> A proposal for 802.15.4u (India band</a:t>
            </a:r>
            <a:r>
              <a:rPr lang="en-US" altLang="ko-KR" sz="1600" dirty="0" smtClean="0">
                <a:solidFill>
                  <a:schemeClr val="tx1"/>
                </a:solidFill>
                <a:ea typeface="굴림" pitchFamily="50" charset="-127"/>
              </a:rPr>
              <a:t>)</a:t>
            </a:r>
          </a:p>
          <a:p>
            <a:r>
              <a:rPr lang="en-US" altLang="ko-KR" sz="1600" b="1" dirty="0" smtClean="0">
                <a:solidFill>
                  <a:schemeClr val="tx1"/>
                </a:solidFill>
                <a:ea typeface="굴림" pitchFamily="50" charset="-127"/>
              </a:rPr>
              <a:t>Date </a:t>
            </a:r>
            <a:r>
              <a:rPr lang="en-US" altLang="ko-KR" sz="1600" b="1" dirty="0">
                <a:solidFill>
                  <a:schemeClr val="tx1"/>
                </a:solidFill>
                <a:ea typeface="굴림" pitchFamily="50" charset="-127"/>
              </a:rPr>
              <a:t>Submitted: </a:t>
            </a:r>
            <a:r>
              <a:rPr lang="en-US" altLang="ko-KR" sz="1600" dirty="0" smtClean="0">
                <a:solidFill>
                  <a:schemeClr val="tx1"/>
                </a:solidFill>
                <a:ea typeface="굴림" pitchFamily="50" charset="-127"/>
              </a:rPr>
              <a:t>11 January 2016</a:t>
            </a:r>
          </a:p>
          <a:p>
            <a:r>
              <a:rPr lang="en-US" altLang="ko-KR" sz="1600" b="1" dirty="0" smtClean="0">
                <a:solidFill>
                  <a:schemeClr val="tx1"/>
                </a:solidFill>
                <a:ea typeface="굴림" pitchFamily="50" charset="-127"/>
              </a:rPr>
              <a:t>Source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Benjamin A. Rolfe </a:t>
            </a:r>
          </a:p>
          <a:p>
            <a:r>
              <a:rPr lang="en-US" altLang="ko-KR" sz="1600" dirty="0" smtClean="0">
                <a:solidFill>
                  <a:schemeClr val="tx1"/>
                </a:solidFill>
                <a:ea typeface="굴림" pitchFamily="50" charset="-127"/>
              </a:rPr>
              <a:t>Company</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Blind Creek Associates</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Address: </a:t>
            </a:r>
            <a:r>
              <a:rPr lang="en-US" altLang="ko-KR" sz="1600" dirty="0" smtClean="0">
                <a:solidFill>
                  <a:schemeClr val="tx1"/>
                </a:solidFill>
                <a:ea typeface="굴림" pitchFamily="50" charset="-127"/>
              </a:rPr>
              <a:t>PO Box 798 Los Gatos CA 95031</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Voice: </a:t>
            </a:r>
            <a:r>
              <a:rPr lang="en-US" altLang="ko-KR" sz="1600" dirty="0" smtClean="0">
                <a:solidFill>
                  <a:schemeClr val="tx1"/>
                </a:solidFill>
                <a:ea typeface="굴림" pitchFamily="50" charset="-127"/>
              </a:rPr>
              <a:t>+1 408 332 0725, </a:t>
            </a:r>
            <a:r>
              <a:rPr lang="en-US" altLang="ko-KR" sz="1600" dirty="0">
                <a:solidFill>
                  <a:schemeClr val="tx1"/>
                </a:solidFill>
                <a:ea typeface="굴림" pitchFamily="50" charset="-127"/>
              </a:rPr>
              <a:t>E-Mail: </a:t>
            </a:r>
            <a:r>
              <a:rPr lang="en-US" altLang="ko-KR" sz="1600" dirty="0" err="1" smtClean="0">
                <a:solidFill>
                  <a:schemeClr val="tx1"/>
                </a:solidFill>
                <a:ea typeface="굴림" pitchFamily="50" charset="-127"/>
              </a:rPr>
              <a:t>ben</a:t>
            </a:r>
            <a:r>
              <a:rPr lang="en-US" altLang="ko-KR" sz="1600" dirty="0" smtClean="0">
                <a:solidFill>
                  <a:schemeClr val="tx1"/>
                </a:solidFill>
                <a:ea typeface="굴림" pitchFamily="50" charset="-127"/>
              </a:rPr>
              <a:t> @ blindcreek.com</a:t>
            </a:r>
            <a:r>
              <a:rPr lang="en-US" altLang="ko-KR" sz="1600" dirty="0">
                <a:solidFill>
                  <a:schemeClr val="tx1"/>
                </a:solidFill>
                <a:ea typeface="굴림" pitchFamily="50" charset="-127"/>
              </a:rPr>
              <a:t>	</a:t>
            </a:r>
          </a:p>
          <a:p>
            <a:pPr>
              <a:spcBef>
                <a:spcPts val="600"/>
              </a:spcBef>
              <a:spcAft>
                <a:spcPts val="600"/>
              </a:spcAft>
            </a:pPr>
            <a:r>
              <a:rPr lang="en-US" altLang="ko-KR" sz="1600" b="1" dirty="0">
                <a:solidFill>
                  <a:schemeClr val="tx1"/>
                </a:solidFill>
                <a:ea typeface="굴림" pitchFamily="50" charset="-127"/>
              </a:rPr>
              <a:t>Re:</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A proposal to meet the project scope and criteria stated in the Call for Proposals</a:t>
            </a:r>
            <a:endParaRPr lang="en-US" altLang="ko-KR" dirty="0">
              <a:solidFill>
                <a:schemeClr val="tx1"/>
              </a:solidFill>
              <a:ea typeface="굴림" pitchFamily="50" charset="-127"/>
            </a:endParaRPr>
          </a:p>
          <a:p>
            <a:pPr>
              <a:spcBef>
                <a:spcPts val="600"/>
              </a:spcBef>
              <a:spcAft>
                <a:spcPts val="600"/>
              </a:spcAft>
            </a:pPr>
            <a:r>
              <a:rPr lang="en-US" altLang="ko-KR" sz="1600" b="1" dirty="0" smtClean="0">
                <a:solidFill>
                  <a:schemeClr val="tx1"/>
                </a:solidFill>
                <a:ea typeface="굴림" pitchFamily="50" charset="-127"/>
              </a:rPr>
              <a:t>Abstract:</a:t>
            </a:r>
            <a:r>
              <a:rPr lang="en-US" altLang="ko-KR" sz="1600" dirty="0" smtClean="0">
                <a:solidFill>
                  <a:schemeClr val="tx1"/>
                </a:solidFill>
                <a:ea typeface="굴림" pitchFamily="50" charset="-127"/>
              </a:rPr>
              <a:t>	Presentation summarizing the technical requirements and proposed amendment to meet those requirements with minimal risk and complexity.</a:t>
            </a:r>
          </a:p>
          <a:p>
            <a:pPr>
              <a:spcBef>
                <a:spcPts val="600"/>
              </a:spcBef>
              <a:spcAft>
                <a:spcPts val="600"/>
              </a:spcAft>
            </a:pPr>
            <a:r>
              <a:rPr lang="en-US" altLang="ko-KR" sz="1600" b="1" dirty="0" smtClean="0">
                <a:solidFill>
                  <a:schemeClr val="tx1"/>
                </a:solidFill>
                <a:ea typeface="굴림" pitchFamily="50" charset="-127"/>
              </a:rPr>
              <a:t>Purpose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Satisfy the need for a standard  PHY that can operate </a:t>
            </a:r>
            <a:r>
              <a:rPr lang="en-US" altLang="ko-KR" sz="1600" dirty="0">
                <a:solidFill>
                  <a:schemeClr val="tx1"/>
                </a:solidFill>
                <a:ea typeface="굴림" pitchFamily="50" charset="-127"/>
              </a:rPr>
              <a:t>in </a:t>
            </a:r>
            <a:r>
              <a:rPr lang="en-US" altLang="ko-KR" sz="1600" dirty="0" smtClean="0">
                <a:solidFill>
                  <a:schemeClr val="tx1"/>
                </a:solidFill>
                <a:ea typeface="굴림" pitchFamily="50" charset="-127"/>
              </a:rPr>
              <a:t>the </a:t>
            </a:r>
            <a:r>
              <a:rPr lang="en-US" altLang="ko-KR" sz="1600" dirty="0">
                <a:solidFill>
                  <a:schemeClr val="tx1"/>
                </a:solidFill>
                <a:ea typeface="굴림" pitchFamily="50" charset="-127"/>
              </a:rPr>
              <a:t>865-867 MHz </a:t>
            </a:r>
            <a:r>
              <a:rPr lang="en-US" altLang="ko-KR" sz="1600" dirty="0" smtClean="0">
                <a:solidFill>
                  <a:schemeClr val="tx1"/>
                </a:solidFill>
                <a:ea typeface="굴림" pitchFamily="50" charset="-127"/>
              </a:rPr>
              <a:t>band. </a:t>
            </a:r>
          </a:p>
          <a:p>
            <a:pPr>
              <a:spcBef>
                <a:spcPts val="600"/>
              </a:spcBef>
              <a:spcAft>
                <a:spcPts val="600"/>
              </a:spcAft>
            </a:pPr>
            <a:r>
              <a:rPr lang="en-US" altLang="ko-KR" sz="1600" b="1" dirty="0" smtClean="0">
                <a:solidFill>
                  <a:schemeClr val="tx1"/>
                </a:solidFill>
                <a:ea typeface="굴림" pitchFamily="50" charset="-127"/>
              </a:rPr>
              <a:t>Notice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1"/>
                </a:solidFill>
                <a:ea typeface="굴림" pitchFamily="50" charset="-127"/>
              </a:rPr>
              <a:t>Release:</a:t>
            </a:r>
            <a:r>
              <a:rPr lang="en-US" altLang="ko-KR" sz="1600" dirty="0">
                <a:solidFill>
                  <a:schemeClr val="tx1"/>
                </a:solidFill>
                <a:ea typeface="굴림" pitchFamily="50" charset="-127"/>
              </a:rPr>
              <a:t>	The contributor acknowledges and accepts that this contribution becomes the property of IEEE and may be made publicly available by P802.15.	</a:t>
            </a:r>
          </a:p>
        </p:txBody>
      </p:sp>
      <p:sp>
        <p:nvSpPr>
          <p:cNvPr id="2" name="Footer Placeholder 1"/>
          <p:cNvSpPr>
            <a:spLocks noGrp="1"/>
          </p:cNvSpPr>
          <p:nvPr>
            <p:ph type="ftr" idx="11"/>
          </p:nvPr>
        </p:nvSpPr>
        <p:spPr/>
        <p:txBody>
          <a:bodyPr/>
          <a:lstStyle/>
          <a:p>
            <a:pPr>
              <a:defRPr/>
            </a:pPr>
            <a:r>
              <a:rPr lang="en-GB" smtClean="0"/>
              <a:t>Ben Rolfe, BCA</a:t>
            </a:r>
            <a:endParaRPr lang="en-GB" dirty="0"/>
          </a:p>
        </p:txBody>
      </p:sp>
    </p:spTree>
    <p:extLst>
      <p:ext uri="{BB962C8B-B14F-4D97-AF65-F5344CB8AC3E}">
        <p14:creationId xmlns:p14="http://schemas.microsoft.com/office/powerpoint/2010/main" val="39502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Discussion on Op  Mode #3</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endParaRPr lang="en-US" dirty="0" smtClean="0"/>
          </a:p>
          <a:p>
            <a:pPr marL="0" indent="0"/>
            <a:r>
              <a:rPr lang="en-US" dirty="0" smtClean="0"/>
              <a:t>Concern:</a:t>
            </a:r>
          </a:p>
          <a:p>
            <a:pPr marL="457200" lvl="1" indent="0"/>
            <a:endParaRPr lang="en-US" dirty="0" smtClean="0"/>
          </a:p>
          <a:p>
            <a:pPr marL="457200" lvl="1" indent="0"/>
            <a:r>
              <a:rPr lang="en-US" dirty="0" smtClean="0"/>
              <a:t>Operating at 150ksps in a 200kHz channel with 802.15.4 SUN FSK transmit tolerances results in overlapping channels</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10</a:t>
            </a:fld>
            <a:endParaRPr lang="en-GB"/>
          </a:p>
        </p:txBody>
      </p:sp>
    </p:spTree>
    <p:extLst>
      <p:ext uri="{BB962C8B-B14F-4D97-AF65-F5344CB8AC3E}">
        <p14:creationId xmlns:p14="http://schemas.microsoft.com/office/powerpoint/2010/main" val="180014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599"/>
            <a:ext cx="7932738" cy="5103814"/>
          </a:xfrm>
          <a:prstGeom prst="rect">
            <a:avLst/>
          </a:prstGeom>
          <a:noFill/>
          <a:ln>
            <a:noFill/>
          </a:ln>
        </p:spPr>
      </p:pic>
      <p:sp>
        <p:nvSpPr>
          <p:cNvPr id="2" name="Title 1"/>
          <p:cNvSpPr>
            <a:spLocks noGrp="1"/>
          </p:cNvSpPr>
          <p:nvPr>
            <p:ph type="title"/>
          </p:nvPr>
        </p:nvSpPr>
        <p:spPr>
          <a:xfrm>
            <a:off x="685800" y="685800"/>
            <a:ext cx="7770813" cy="685799"/>
          </a:xfrm>
        </p:spPr>
        <p:txBody>
          <a:bodyPr/>
          <a:lstStyle/>
          <a:p>
            <a:r>
              <a:rPr lang="en-US" dirty="0" smtClean="0"/>
              <a:t>Discussion on Op  Mode #3: Is it possible?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11</a:t>
            </a:fld>
            <a:endParaRPr lang="en-GB"/>
          </a:p>
        </p:txBody>
      </p:sp>
      <p:sp>
        <p:nvSpPr>
          <p:cNvPr id="10" name="Content Placeholder 2"/>
          <p:cNvSpPr txBox="1">
            <a:spLocks/>
          </p:cNvSpPr>
          <p:nvPr/>
        </p:nvSpPr>
        <p:spPr bwMode="auto">
          <a:xfrm>
            <a:off x="5562600" y="1600200"/>
            <a:ext cx="2819400" cy="2177534"/>
          </a:xfrm>
          <a:prstGeom prst="rect">
            <a:avLst/>
          </a:prstGeom>
          <a:solidFill>
            <a:schemeClr val="tx1"/>
          </a:solid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solidFill>
                  <a:srgbClr val="FFC000"/>
                </a:solidFill>
              </a:rPr>
              <a:t>Simultaneous use of 200kHz channels looks possible,  with some impact on the adjoining channels…when the signal is clean and frequency stability tight. </a:t>
            </a:r>
          </a:p>
          <a:p>
            <a:pPr lvl="1">
              <a:buFont typeface="Arial" panose="020B0604020202020204" pitchFamily="34" charset="0"/>
              <a:buChar char="•"/>
            </a:pPr>
            <a:endParaRPr lang="en-US" sz="1800" kern="0" dirty="0">
              <a:solidFill>
                <a:schemeClr val="bg1"/>
              </a:solidFill>
            </a:endParaRPr>
          </a:p>
        </p:txBody>
      </p:sp>
      <p:sp>
        <p:nvSpPr>
          <p:cNvPr id="11" name="Rectangle 10"/>
          <p:cNvSpPr/>
          <p:nvPr/>
        </p:nvSpPr>
        <p:spPr bwMode="auto">
          <a:xfrm>
            <a:off x="990600" y="1600200"/>
            <a:ext cx="2743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a:solidFill>
                  <a:srgbClr val="FFC000"/>
                </a:solidFill>
              </a:rPr>
              <a:t>This shows a typical implementation </a:t>
            </a:r>
            <a:r>
              <a:rPr lang="en-US" sz="1800" dirty="0" smtClean="0">
                <a:solidFill>
                  <a:srgbClr val="FFC000"/>
                </a:solidFill>
              </a:rPr>
              <a:t>that  </a:t>
            </a:r>
            <a:r>
              <a:rPr lang="en-US" sz="1800" dirty="0">
                <a:solidFill>
                  <a:srgbClr val="FFC000"/>
                </a:solidFill>
              </a:rPr>
              <a:t>meets the output spectral mask defined in the </a:t>
            </a:r>
            <a:r>
              <a:rPr lang="en-US" sz="1800" dirty="0" smtClean="0">
                <a:solidFill>
                  <a:srgbClr val="FFC000"/>
                </a:solidFill>
              </a:rPr>
              <a:t>standard by large margins. </a:t>
            </a:r>
            <a:endParaRPr lang="en-US" sz="1800" dirty="0">
              <a:solidFill>
                <a:srgbClr val="FFC000"/>
              </a:solidFill>
            </a:endParaRPr>
          </a:p>
        </p:txBody>
      </p:sp>
      <p:cxnSp>
        <p:nvCxnSpPr>
          <p:cNvPr id="14" name="Straight Connector 13"/>
          <p:cNvCxnSpPr/>
          <p:nvPr/>
        </p:nvCxnSpPr>
        <p:spPr bwMode="auto">
          <a:xfrm flipH="1">
            <a:off x="2895600" y="3962400"/>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5" name="TextBox 14"/>
          <p:cNvSpPr txBox="1"/>
          <p:nvPr/>
        </p:nvSpPr>
        <p:spPr>
          <a:xfrm>
            <a:off x="2145507" y="3777734"/>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-25dB </a:t>
            </a:r>
            <a:endParaRPr lang="en-US" sz="1800" dirty="0">
              <a:solidFill>
                <a:srgbClr val="FF0000"/>
              </a:solidFill>
              <a:latin typeface="Arial" panose="020B0604020202020204" pitchFamily="34" charset="0"/>
              <a:cs typeface="Arial" panose="020B0604020202020204" pitchFamily="34" charset="0"/>
            </a:endParaRPr>
          </a:p>
        </p:txBody>
      </p:sp>
      <p:cxnSp>
        <p:nvCxnSpPr>
          <p:cNvPr id="16" name="Straight Connector 15"/>
          <p:cNvCxnSpPr/>
          <p:nvPr/>
        </p:nvCxnSpPr>
        <p:spPr bwMode="auto">
          <a:xfrm flipH="1">
            <a:off x="20574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7" name="TextBox 16"/>
          <p:cNvSpPr txBox="1"/>
          <p:nvPr/>
        </p:nvSpPr>
        <p:spPr>
          <a:xfrm>
            <a:off x="1307307" y="4144169"/>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-30dB </a:t>
            </a:r>
            <a:endParaRPr lang="en-US" sz="1800" dirty="0">
              <a:solidFill>
                <a:srgbClr val="FF0000"/>
              </a:solidFill>
              <a:latin typeface="Arial" panose="020B0604020202020204" pitchFamily="34" charset="0"/>
              <a:cs typeface="Arial" panose="020B0604020202020204" pitchFamily="34" charset="0"/>
            </a:endParaRPr>
          </a:p>
        </p:txBody>
      </p:sp>
      <p:cxnSp>
        <p:nvCxnSpPr>
          <p:cNvPr id="19" name="Straight Connector 18"/>
          <p:cNvCxnSpPr/>
          <p:nvPr/>
        </p:nvCxnSpPr>
        <p:spPr bwMode="auto">
          <a:xfrm flipV="1">
            <a:off x="3810000" y="3048000"/>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0" name="Straight Connector 19"/>
          <p:cNvCxnSpPr/>
          <p:nvPr/>
        </p:nvCxnSpPr>
        <p:spPr bwMode="auto">
          <a:xfrm flipH="1">
            <a:off x="64008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1" name="Straight Connector 20"/>
          <p:cNvCxnSpPr/>
          <p:nvPr/>
        </p:nvCxnSpPr>
        <p:spPr bwMode="auto">
          <a:xfrm flipH="1">
            <a:off x="5486400" y="397136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2" name="Straight Connector 21"/>
          <p:cNvCxnSpPr/>
          <p:nvPr/>
        </p:nvCxnSpPr>
        <p:spPr bwMode="auto">
          <a:xfrm flipV="1">
            <a:off x="5486400" y="3056965"/>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32" name="Straight Connector 31"/>
          <p:cNvCxnSpPr/>
          <p:nvPr/>
        </p:nvCxnSpPr>
        <p:spPr bwMode="auto">
          <a:xfrm flipH="1">
            <a:off x="3810000" y="2971800"/>
            <a:ext cx="1676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281729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802.15.4 SUN FSK Transmit Spectral Mask</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12</a:t>
            </a:fld>
            <a:endParaRPr lang="en-GB"/>
          </a:p>
        </p:txBody>
      </p:sp>
      <p:sp>
        <p:nvSpPr>
          <p:cNvPr id="8" name="Content Placeholder 7"/>
          <p:cNvSpPr>
            <a:spLocks noGrp="1"/>
          </p:cNvSpPr>
          <p:nvPr>
            <p:ph idx="1"/>
          </p:nvPr>
        </p:nvSpPr>
        <p:spPr>
          <a:xfrm>
            <a:off x="685800" y="1981200"/>
            <a:ext cx="7856538" cy="4267200"/>
          </a:xfrm>
        </p:spPr>
        <p:txBody>
          <a:bodyPr>
            <a:normAutofit/>
          </a:bodyPr>
          <a:lstStyle/>
          <a:p>
            <a:pPr>
              <a:buFont typeface="Arial" panose="020B0604020202020204" pitchFamily="34" charset="0"/>
              <a:buChar char="•"/>
            </a:pPr>
            <a:r>
              <a:rPr lang="en-US" sz="2800" dirty="0" smtClean="0"/>
              <a:t>Transmit spectral mask: . </a:t>
            </a:r>
          </a:p>
          <a:p>
            <a:pPr lvl="2"/>
            <a:r>
              <a:rPr lang="pt-BR" sz="2000" b="0" i="1" dirty="0"/>
              <a:t>M1 = 1.5 × R × (1 + h)</a:t>
            </a:r>
          </a:p>
          <a:p>
            <a:pPr lvl="2"/>
            <a:r>
              <a:rPr lang="pt-BR" sz="2000" b="0" i="1" dirty="0"/>
              <a:t>M2 = 3 × R × (1 + h)</a:t>
            </a:r>
          </a:p>
          <a:p>
            <a:pPr lvl="2"/>
            <a:r>
              <a:rPr lang="pt-BR" sz="2000" b="0" i="1" dirty="0"/>
              <a:t>h = 0.5 R = 150 </a:t>
            </a:r>
            <a:r>
              <a:rPr lang="pt-BR" sz="2000" b="0" i="1" dirty="0" smtClean="0"/>
              <a:t>kHz</a:t>
            </a:r>
          </a:p>
          <a:p>
            <a:pPr lvl="2"/>
            <a:r>
              <a:rPr lang="pt-BR" sz="2400" b="1" i="1" dirty="0">
                <a:solidFill>
                  <a:srgbClr val="FF0000"/>
                </a:solidFill>
                <a:latin typeface="Arial" panose="020B0604020202020204" pitchFamily="34" charset="0"/>
                <a:cs typeface="Arial" panose="020B0604020202020204" pitchFamily="34" charset="0"/>
              </a:rPr>
              <a:t>M1 = 337.5 kHz</a:t>
            </a:r>
            <a:r>
              <a:rPr lang="pt-BR" sz="2400" b="1" i="1" dirty="0">
                <a:solidFill>
                  <a:schemeClr val="accent2">
                    <a:lumMod val="75000"/>
                  </a:schemeClr>
                </a:solidFill>
                <a:latin typeface="Arial" panose="020B0604020202020204" pitchFamily="34" charset="0"/>
                <a:cs typeface="Arial" panose="020B0604020202020204" pitchFamily="34" charset="0"/>
              </a:rPr>
              <a:t> </a:t>
            </a:r>
          </a:p>
          <a:p>
            <a:pPr lvl="2"/>
            <a:endParaRPr lang="pt-BR" sz="2000" b="0" i="1" dirty="0"/>
          </a:p>
          <a:p>
            <a:pPr marL="0" indent="0"/>
            <a:endParaRPr lang="en-US" sz="2000" dirty="0" smtClean="0"/>
          </a:p>
          <a:p>
            <a:pPr>
              <a:buFont typeface="Arial" panose="020B0604020202020204" pitchFamily="34" charset="0"/>
              <a:buChar char="•"/>
            </a:pPr>
            <a:r>
              <a:rPr lang="en-US" dirty="0" smtClean="0"/>
              <a:t>With 200 kHz channel spacing this  means the -25dB step down is past the middle of the adjacent channels!</a:t>
            </a:r>
          </a:p>
          <a:p>
            <a:pPr lvl="1">
              <a:buFont typeface="Arial" panose="020B0604020202020204" pitchFamily="34" charset="0"/>
              <a:buChar char="•"/>
            </a:pPr>
            <a:endParaRPr lang="en-US" sz="1600" dirty="0" smtClean="0"/>
          </a:p>
          <a:p>
            <a:pPr marL="0" indent="0"/>
            <a:endParaRPr lang="en-US" sz="2000" dirty="0" smtClean="0"/>
          </a:p>
          <a:p>
            <a:endParaRPr lang="en-US" sz="2000" dirty="0"/>
          </a:p>
        </p:txBody>
      </p:sp>
    </p:spTree>
    <p:extLst>
      <p:ext uri="{BB962C8B-B14F-4D97-AF65-F5344CB8AC3E}">
        <p14:creationId xmlns:p14="http://schemas.microsoft.com/office/powerpoint/2010/main" val="158748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93866" y="1601868"/>
            <a:ext cx="7848472" cy="4722732"/>
          </a:xfrm>
          <a:prstGeom prst="rect">
            <a:avLst/>
          </a:prstGeom>
        </p:spPr>
      </p:pic>
      <p:sp>
        <p:nvSpPr>
          <p:cNvPr id="2" name="Title 1"/>
          <p:cNvSpPr>
            <a:spLocks noGrp="1"/>
          </p:cNvSpPr>
          <p:nvPr>
            <p:ph type="title"/>
          </p:nvPr>
        </p:nvSpPr>
        <p:spPr>
          <a:xfrm>
            <a:off x="717057" y="685802"/>
            <a:ext cx="7770813" cy="685799"/>
          </a:xfrm>
        </p:spPr>
        <p:txBody>
          <a:bodyPr/>
          <a:lstStyle/>
          <a:p>
            <a:r>
              <a:rPr lang="en-US" dirty="0" smtClean="0"/>
              <a:t>Discussion on Op  Mode #3</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13</a:t>
            </a:fld>
            <a:endParaRPr lang="en-GB"/>
          </a:p>
        </p:txBody>
      </p:sp>
      <p:sp>
        <p:nvSpPr>
          <p:cNvPr id="12" name="Rectangle 11"/>
          <p:cNvSpPr/>
          <p:nvPr/>
        </p:nvSpPr>
        <p:spPr bwMode="auto">
          <a:xfrm>
            <a:off x="922171" y="1638300"/>
            <a:ext cx="2743201"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With the transmit mask specified  in the standard:  </a:t>
            </a:r>
          </a:p>
          <a:p>
            <a:r>
              <a:rPr lang="pt-BR" sz="1800" i="1" dirty="0"/>
              <a:t>M</a:t>
            </a:r>
            <a:r>
              <a:rPr lang="pt-BR" sz="1800" dirty="0"/>
              <a:t>1 = 1.5 × </a:t>
            </a:r>
            <a:r>
              <a:rPr lang="pt-BR" sz="1800" i="1" dirty="0"/>
              <a:t>R </a:t>
            </a:r>
            <a:r>
              <a:rPr lang="pt-BR" sz="1800" dirty="0"/>
              <a:t>× (1 + </a:t>
            </a:r>
            <a:r>
              <a:rPr lang="pt-BR" sz="1800" i="1" dirty="0"/>
              <a:t>h</a:t>
            </a:r>
            <a:r>
              <a:rPr lang="pt-BR" sz="1800" dirty="0"/>
              <a:t>)</a:t>
            </a:r>
          </a:p>
          <a:p>
            <a:r>
              <a:rPr lang="pt-BR" sz="1800" i="1" dirty="0"/>
              <a:t>M</a:t>
            </a:r>
            <a:r>
              <a:rPr lang="pt-BR" sz="1800" dirty="0"/>
              <a:t>2 = 3 × </a:t>
            </a:r>
            <a:r>
              <a:rPr lang="pt-BR" sz="1800" i="1" dirty="0"/>
              <a:t>R </a:t>
            </a:r>
            <a:r>
              <a:rPr lang="pt-BR" sz="1800" dirty="0"/>
              <a:t>× (1 + </a:t>
            </a:r>
            <a:r>
              <a:rPr lang="pt-BR" sz="1800" i="1" dirty="0" smtClean="0"/>
              <a:t>h</a:t>
            </a:r>
            <a:r>
              <a:rPr lang="pt-BR" sz="1800" dirty="0" smtClean="0"/>
              <a:t>)</a:t>
            </a:r>
          </a:p>
          <a:p>
            <a:r>
              <a:rPr lang="pt-BR" sz="1800" i="1" dirty="0" smtClean="0"/>
              <a:t>h</a:t>
            </a:r>
            <a:r>
              <a:rPr lang="pt-BR" sz="1800" dirty="0" smtClean="0"/>
              <a:t> = 0.5 </a:t>
            </a:r>
            <a:r>
              <a:rPr lang="pt-BR" sz="1800" i="1" dirty="0" smtClean="0"/>
              <a:t>R</a:t>
            </a:r>
            <a:r>
              <a:rPr lang="pt-BR" sz="1800" dirty="0" smtClean="0"/>
              <a:t> = 150 kHz</a:t>
            </a:r>
          </a:p>
          <a:p>
            <a:endParaRPr lang="en-US" sz="1800" dirty="0" smtClean="0">
              <a:solidFill>
                <a:srgbClr val="FFC000"/>
              </a:solidFill>
            </a:endParaRPr>
          </a:p>
        </p:txBody>
      </p:sp>
      <p:sp>
        <p:nvSpPr>
          <p:cNvPr id="13" name="Rectangle 12"/>
          <p:cNvSpPr/>
          <p:nvPr/>
        </p:nvSpPr>
        <p:spPr bwMode="auto">
          <a:xfrm>
            <a:off x="5700402" y="1671754"/>
            <a:ext cx="2743201" cy="13762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A conforming transmitted signal could look like this…full power at the channel boundary!</a:t>
            </a:r>
            <a:endParaRPr lang="pt-BR" sz="1800" dirty="0" smtClean="0"/>
          </a:p>
          <a:p>
            <a:endParaRPr lang="en-US" sz="1800" dirty="0" smtClean="0">
              <a:solidFill>
                <a:srgbClr val="FFC000"/>
              </a:solidFill>
            </a:endParaRPr>
          </a:p>
        </p:txBody>
      </p:sp>
      <p:cxnSp>
        <p:nvCxnSpPr>
          <p:cNvPr id="16" name="Elbow Connector 15"/>
          <p:cNvCxnSpPr/>
          <p:nvPr/>
        </p:nvCxnSpPr>
        <p:spPr bwMode="auto">
          <a:xfrm rot="10800000" flipV="1">
            <a:off x="4953000" y="2819400"/>
            <a:ext cx="1143000" cy="838200"/>
          </a:xfrm>
          <a:prstGeom prst="bentConnector3">
            <a:avLst/>
          </a:prstGeom>
          <a:solidFill>
            <a:srgbClr val="00B8FF"/>
          </a:solidFill>
          <a:ln w="9525" cap="flat" cmpd="sng" algn="ctr">
            <a:solidFill>
              <a:schemeClr val="tx1"/>
            </a:solidFill>
            <a:prstDash val="solid"/>
            <a:round/>
            <a:headEnd type="none" w="med" len="med"/>
            <a:tailEnd type="triangle"/>
          </a:ln>
          <a:effectLst/>
        </p:spPr>
      </p:cxnSp>
      <p:sp>
        <p:nvSpPr>
          <p:cNvPr id="17" name="Right Arrow 16"/>
          <p:cNvSpPr/>
          <p:nvPr/>
        </p:nvSpPr>
        <p:spPr bwMode="auto">
          <a:xfrm rot="8588853">
            <a:off x="5030166" y="3008312"/>
            <a:ext cx="1143000" cy="381001"/>
          </a:xfrm>
          <a:prstGeom prst="rightArrow">
            <a:avLst/>
          </a:prstGeom>
          <a:pattFill prst="plaid">
            <a:fgClr>
              <a:srgbClr val="FF3300"/>
            </a:fgClr>
            <a:bgClr>
              <a:srgbClr val="FFC000"/>
            </a:bgClr>
          </a:pattFill>
          <a:ln w="9525" cap="flat" cmpd="sng" algn="ctr">
            <a:solidFill>
              <a:schemeClr val="accent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ectangle 17"/>
          <p:cNvSpPr/>
          <p:nvPr/>
        </p:nvSpPr>
        <p:spPr bwMode="auto">
          <a:xfrm>
            <a:off x="4191000" y="3276600"/>
            <a:ext cx="914400" cy="23622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TextBox 22"/>
          <p:cNvSpPr txBox="1"/>
          <p:nvPr/>
        </p:nvSpPr>
        <p:spPr>
          <a:xfrm>
            <a:off x="4191000" y="1981200"/>
            <a:ext cx="914400" cy="307777"/>
          </a:xfrm>
          <a:prstGeom prst="rect">
            <a:avLst/>
          </a:prstGeom>
          <a:solidFill>
            <a:schemeClr val="tx1">
              <a:lumMod val="65000"/>
              <a:lumOff val="35000"/>
            </a:schemeClr>
          </a:solidFill>
        </p:spPr>
        <p:txBody>
          <a:bodyPr wrap="square" rtlCol="0">
            <a:spAutoFit/>
          </a:bodyPr>
          <a:lstStyle/>
          <a:p>
            <a:r>
              <a:rPr lang="en-US" sz="1400" dirty="0" smtClean="0">
                <a:latin typeface="Arial" panose="020B0604020202020204" pitchFamily="34" charset="0"/>
                <a:cs typeface="Arial" panose="020B0604020202020204" pitchFamily="34" charset="0"/>
              </a:rPr>
              <a:t>Channel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4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on Op  Mode #</a:t>
            </a:r>
            <a:r>
              <a:rPr lang="en-US" dirty="0" smtClean="0"/>
              <a:t>3: Mask compared to real-world example.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14</a:t>
            </a:fld>
            <a:endParaRPr lang="en-GB"/>
          </a:p>
        </p:txBody>
      </p:sp>
      <p:pic>
        <p:nvPicPr>
          <p:cNvPr id="8" name="Picture 7"/>
          <p:cNvPicPr>
            <a:picLocks noChangeAspect="1"/>
          </p:cNvPicPr>
          <p:nvPr/>
        </p:nvPicPr>
        <p:blipFill rotWithShape="1">
          <a:blip r:embed="rId2"/>
          <a:srcRect t="14048" b="-12276"/>
          <a:stretch/>
        </p:blipFill>
        <p:spPr>
          <a:xfrm>
            <a:off x="696914" y="2017332"/>
            <a:ext cx="7759700" cy="4586634"/>
          </a:xfrm>
          <a:prstGeom prst="rect">
            <a:avLst/>
          </a:prstGeom>
        </p:spPr>
      </p:pic>
      <p:sp>
        <p:nvSpPr>
          <p:cNvPr id="9" name="Rectangle 8"/>
          <p:cNvSpPr/>
          <p:nvPr/>
        </p:nvSpPr>
        <p:spPr bwMode="auto">
          <a:xfrm>
            <a:off x="4191000" y="3063876"/>
            <a:ext cx="914400" cy="2193924"/>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181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on Op  Mode #3: Frequency Offset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
        <p:nvSpPr>
          <p:cNvPr id="8" name="Content Placeholder 7"/>
          <p:cNvSpPr>
            <a:spLocks noGrp="1"/>
          </p:cNvSpPr>
          <p:nvPr>
            <p:ph idx="1"/>
          </p:nvPr>
        </p:nvSpPr>
        <p:spPr>
          <a:xfrm>
            <a:off x="685800" y="1676400"/>
            <a:ext cx="7770813" cy="4267200"/>
          </a:xfrm>
        </p:spPr>
        <p:txBody>
          <a:bodyPr/>
          <a:lstStyle/>
          <a:p>
            <a:pPr>
              <a:buFont typeface="Arial" panose="020B0604020202020204" pitchFamily="34" charset="0"/>
              <a:buChar char="•"/>
            </a:pPr>
            <a:r>
              <a:rPr lang="en-US" sz="2000" dirty="0"/>
              <a:t>The frequency </a:t>
            </a:r>
            <a:r>
              <a:rPr lang="en-US" sz="2000" dirty="0" smtClean="0"/>
              <a:t>41.175 kHz</a:t>
            </a:r>
            <a:r>
              <a:rPr lang="en-US" sz="2000" baseline="34000" dirty="0" smtClean="0"/>
              <a:t>1</a:t>
            </a:r>
            <a:r>
              <a:rPr lang="en-US" sz="2000" dirty="0" smtClean="0"/>
              <a:t>. </a:t>
            </a:r>
          </a:p>
          <a:p>
            <a:pPr>
              <a:buFont typeface="Arial" panose="020B0604020202020204" pitchFamily="34" charset="0"/>
              <a:buChar char="•"/>
            </a:pPr>
            <a:r>
              <a:rPr lang="en-US" sz="2000" dirty="0" smtClean="0"/>
              <a:t>If </a:t>
            </a:r>
            <a:r>
              <a:rPr lang="en-US" sz="2000" dirty="0"/>
              <a:t>we assume the worst case frequency offset we could have one device transmitting at 918.4412 </a:t>
            </a:r>
            <a:r>
              <a:rPr lang="en-US" sz="2000" dirty="0" smtClean="0"/>
              <a:t>MHz or 918.3588 </a:t>
            </a:r>
            <a:r>
              <a:rPr lang="en-US" sz="2000" dirty="0" err="1" smtClean="0"/>
              <a:t>MHz.</a:t>
            </a:r>
            <a:r>
              <a:rPr lang="en-US" sz="2000" dirty="0" smtClean="0"/>
              <a:t> </a:t>
            </a:r>
          </a:p>
          <a:p>
            <a:pPr>
              <a:buFont typeface="Arial" panose="020B0604020202020204" pitchFamily="34" charset="0"/>
              <a:buChar char="•"/>
            </a:pPr>
            <a:r>
              <a:rPr lang="en-US" sz="2000" dirty="0"/>
              <a:t>T</a:t>
            </a:r>
            <a:r>
              <a:rPr lang="en-US" sz="2000" dirty="0" smtClean="0"/>
              <a:t>his </a:t>
            </a:r>
            <a:r>
              <a:rPr lang="en-US" sz="2000" dirty="0"/>
              <a:t>would move the 10dB point in the </a:t>
            </a:r>
            <a:r>
              <a:rPr lang="en-US" sz="2000" dirty="0" smtClean="0"/>
              <a:t>“tight” signal example </a:t>
            </a:r>
            <a:r>
              <a:rPr lang="en-US" sz="2000" dirty="0"/>
              <a:t>into the adjacent channel, which is significant. This would most certainly cause </a:t>
            </a:r>
            <a:r>
              <a:rPr lang="en-US" sz="2000" dirty="0" smtClean="0"/>
              <a:t>interference, cause CCA to report “busy”, etc. . </a:t>
            </a:r>
          </a:p>
          <a:p>
            <a:pPr>
              <a:buFont typeface="Arial" panose="020B0604020202020204" pitchFamily="34" charset="0"/>
              <a:buChar char="•"/>
            </a:pPr>
            <a:r>
              <a:rPr lang="en-US" sz="2000" dirty="0" smtClean="0"/>
              <a:t>Now consider devices occupying adjoining channels each with the worst cast offset in opposite directions:  The separation of center frequencies is 117.65 kHz</a:t>
            </a:r>
          </a:p>
          <a:p>
            <a:pPr>
              <a:buFont typeface="Arial" panose="020B0604020202020204" pitchFamily="34" charset="0"/>
              <a:buChar char="•"/>
            </a:pPr>
            <a:endParaRPr lang="en-US" sz="2000" dirty="0"/>
          </a:p>
          <a:p>
            <a:pPr marL="0" indent="0" algn="r"/>
            <a:r>
              <a:rPr lang="en-US" sz="1600" dirty="0" smtClean="0"/>
              <a:t> </a:t>
            </a:r>
          </a:p>
          <a:p>
            <a:pPr marL="0" indent="0" algn="r"/>
            <a:r>
              <a:rPr lang="en-US" sz="1600" dirty="0" smtClean="0"/>
              <a:t>1. </a:t>
            </a:r>
            <a:r>
              <a:rPr lang="en-US" sz="1600" dirty="0"/>
              <a:t>[802.15.4-2015 </a:t>
            </a:r>
            <a:r>
              <a:rPr lang="en-US" sz="1600" dirty="0" err="1"/>
              <a:t>RevC</a:t>
            </a:r>
            <a:r>
              <a:rPr lang="en-US" sz="1600" dirty="0"/>
              <a:t> Draft 02 20.5.3] </a:t>
            </a:r>
            <a:endParaRPr lang="en-US" sz="1600" dirty="0" smtClean="0"/>
          </a:p>
          <a:p>
            <a:pPr>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96640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10165" y="2061176"/>
            <a:ext cx="7855920" cy="4339624"/>
          </a:xfrm>
          <a:prstGeom prst="rect">
            <a:avLst/>
          </a:prstGeom>
        </p:spPr>
      </p:pic>
      <p:sp>
        <p:nvSpPr>
          <p:cNvPr id="2" name="Title 1"/>
          <p:cNvSpPr>
            <a:spLocks noGrp="1"/>
          </p:cNvSpPr>
          <p:nvPr>
            <p:ph type="title"/>
          </p:nvPr>
        </p:nvSpPr>
        <p:spPr/>
        <p:txBody>
          <a:bodyPr>
            <a:normAutofit fontScale="90000"/>
          </a:bodyPr>
          <a:lstStyle/>
          <a:p>
            <a:r>
              <a:rPr lang="en-US" dirty="0"/>
              <a:t>Discussion </a:t>
            </a:r>
            <a:r>
              <a:rPr lang="en-US" dirty="0" smtClean="0"/>
              <a:t>on </a:t>
            </a:r>
            <a:r>
              <a:rPr lang="en-US" dirty="0"/>
              <a:t>Op  Mode #3: Frequency Offset</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8" name="Rectangle 7"/>
          <p:cNvSpPr/>
          <p:nvPr/>
        </p:nvSpPr>
        <p:spPr bwMode="auto">
          <a:xfrm>
            <a:off x="4114800" y="2971800"/>
            <a:ext cx="1066801" cy="28194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5867400" y="1751013"/>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47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a:t>
            </a:r>
            <a:br>
              <a:rPr lang="en-US" dirty="0" smtClean="0"/>
            </a:br>
            <a:r>
              <a:rPr lang="en-US" dirty="0" smtClean="0"/>
              <a:t>Possible on Paper, Practical in air?</a:t>
            </a:r>
            <a:endParaRPr lang="en-US" dirty="0"/>
          </a:p>
        </p:txBody>
      </p:sp>
      <p:sp>
        <p:nvSpPr>
          <p:cNvPr id="3" name="Content Placeholder 2"/>
          <p:cNvSpPr>
            <a:spLocks noGrp="1"/>
          </p:cNvSpPr>
          <p:nvPr>
            <p:ph idx="1"/>
          </p:nvPr>
        </p:nvSpPr>
        <p:spPr>
          <a:xfrm>
            <a:off x="696913" y="1981200"/>
            <a:ext cx="6400799" cy="4494213"/>
          </a:xfrm>
        </p:spPr>
        <p:txBody>
          <a:bodyPr>
            <a:normAutofit fontScale="92500"/>
          </a:bodyPr>
          <a:lstStyle/>
          <a:p>
            <a:pPr>
              <a:buFont typeface="Arial" panose="020B0604020202020204" pitchFamily="34" charset="0"/>
              <a:buChar char="•"/>
            </a:pPr>
            <a:r>
              <a:rPr lang="en-US" dirty="0" smtClean="0"/>
              <a:t>Options:</a:t>
            </a:r>
          </a:p>
          <a:p>
            <a:pPr lvl="1">
              <a:buFont typeface="Arial" panose="020B0604020202020204" pitchFamily="34" charset="0"/>
              <a:buChar char="•"/>
            </a:pPr>
            <a:r>
              <a:rPr lang="en-US" dirty="0" smtClean="0"/>
              <a:t>Drop mode</a:t>
            </a:r>
          </a:p>
          <a:p>
            <a:pPr lvl="2">
              <a:buFont typeface="Arial" panose="020B0604020202020204" pitchFamily="34" charset="0"/>
              <a:buChar char="•"/>
            </a:pPr>
            <a:r>
              <a:rPr lang="en-US" dirty="0" smtClean="0"/>
              <a:t>Simple and effective</a:t>
            </a:r>
          </a:p>
          <a:p>
            <a:pPr lvl="1">
              <a:buFont typeface="Arial" panose="020B0604020202020204" pitchFamily="34" charset="0"/>
              <a:buChar char="•"/>
            </a:pPr>
            <a:r>
              <a:rPr lang="en-US" dirty="0" smtClean="0"/>
              <a:t>Use wider channel spacing</a:t>
            </a:r>
          </a:p>
          <a:p>
            <a:pPr lvl="2">
              <a:buFont typeface="Arial" panose="020B0604020202020204" pitchFamily="34" charset="0"/>
              <a:buChar char="•"/>
            </a:pPr>
            <a:r>
              <a:rPr lang="en-US" dirty="0" smtClean="0"/>
              <a:t>Allowed by regulations?</a:t>
            </a:r>
          </a:p>
          <a:p>
            <a:pPr lvl="1">
              <a:buFont typeface="Arial" panose="020B0604020202020204" pitchFamily="34" charset="0"/>
              <a:buChar char="•"/>
            </a:pPr>
            <a:r>
              <a:rPr lang="en-US" dirty="0" smtClean="0"/>
              <a:t>Specify tighter tolerances when using the band</a:t>
            </a:r>
          </a:p>
          <a:p>
            <a:pPr lvl="2">
              <a:buFont typeface="Arial" panose="020B0604020202020204" pitchFamily="34" charset="0"/>
              <a:buChar char="•"/>
            </a:pPr>
            <a:r>
              <a:rPr lang="en-US" dirty="0" smtClean="0"/>
              <a:t>Requires further analysis to map  “possible” to “practical”</a:t>
            </a:r>
          </a:p>
          <a:p>
            <a:pPr lvl="1">
              <a:buFont typeface="Arial" panose="020B0604020202020204" pitchFamily="34" charset="0"/>
              <a:buChar char="•"/>
            </a:pPr>
            <a:r>
              <a:rPr lang="en-US" dirty="0" smtClean="0"/>
              <a:t>Define it and expect implementers will figure it out in order to meet regulatory requirements and/or make useful stuff. </a:t>
            </a:r>
          </a:p>
          <a:p>
            <a:pPr lvl="2">
              <a:buFont typeface="Arial" panose="020B0604020202020204" pitchFamily="34" charset="0"/>
              <a:buChar char="•"/>
            </a:pPr>
            <a:r>
              <a:rPr lang="en-US" dirty="0" smtClean="0"/>
              <a:t>Potential  for a ‘compliant’ device to take out 3 channels</a:t>
            </a:r>
          </a:p>
          <a:p>
            <a:pPr lvl="2">
              <a:buFont typeface="Arial" panose="020B0604020202020204" pitchFamily="34" charset="0"/>
              <a:buChar char="•"/>
            </a:pPr>
            <a:r>
              <a:rPr lang="en-US" dirty="0" smtClean="0"/>
              <a:t>Regulations may be enough to force reasonable solution – but then why specify something we know isn’t allowed?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pic>
        <p:nvPicPr>
          <p:cNvPr id="8" name="Picture 7"/>
          <p:cNvPicPr>
            <a:picLocks noChangeAspect="1"/>
          </p:cNvPicPr>
          <p:nvPr/>
        </p:nvPicPr>
        <p:blipFill>
          <a:blip r:embed="rId2"/>
          <a:stretch>
            <a:fillRect/>
          </a:stretch>
        </p:blipFill>
        <p:spPr>
          <a:xfrm>
            <a:off x="5867400" y="1809750"/>
            <a:ext cx="3124200" cy="1924050"/>
          </a:xfrm>
          <a:prstGeom prst="rect">
            <a:avLst/>
          </a:prstGeom>
        </p:spPr>
      </p:pic>
    </p:spTree>
    <p:extLst>
      <p:ext uri="{BB962C8B-B14F-4D97-AF65-F5344CB8AC3E}">
        <p14:creationId xmlns:p14="http://schemas.microsoft.com/office/powerpoint/2010/main" val="350906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762000"/>
            <a:ext cx="7770813" cy="1065213"/>
          </a:xfrm>
        </p:spPr>
        <p:txBody>
          <a:bodyPr/>
          <a:lstStyle/>
          <a:p>
            <a:r>
              <a:rPr lang="en-US" dirty="0" smtClean="0">
                <a:solidFill>
                  <a:schemeClr val="accent2">
                    <a:lumMod val="75000"/>
                  </a:schemeClr>
                </a:solidFill>
              </a:rPr>
              <a:t>Alternate Channel Plans</a:t>
            </a:r>
            <a:endParaRPr lang="en-US" dirty="0">
              <a:solidFill>
                <a:schemeClr val="accent2">
                  <a:lumMod val="75000"/>
                </a:schemeClr>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7" name="Content Placeholder 2"/>
          <p:cNvSpPr>
            <a:spLocks noGrp="1"/>
          </p:cNvSpPr>
          <p:nvPr>
            <p:ph idx="1"/>
          </p:nvPr>
        </p:nvSpPr>
        <p:spPr>
          <a:xfrm>
            <a:off x="696913" y="2743200"/>
            <a:ext cx="7845425" cy="3732213"/>
          </a:xfrm>
        </p:spPr>
        <p:txBody>
          <a:bodyPr>
            <a:normAutofit/>
          </a:bodyPr>
          <a:lstStyle/>
          <a:p>
            <a:pPr marL="0" indent="0" algn="ctr"/>
            <a:r>
              <a:rPr lang="en-US" dirty="0" smtClean="0"/>
              <a:t>To guard or not to guard?</a:t>
            </a:r>
          </a:p>
        </p:txBody>
      </p:sp>
    </p:spTree>
    <p:extLst>
      <p:ext uri="{BB962C8B-B14F-4D97-AF65-F5344CB8AC3E}">
        <p14:creationId xmlns:p14="http://schemas.microsoft.com/office/powerpoint/2010/main" val="164114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634301"/>
          </a:xfrm>
        </p:spPr>
        <p:txBody>
          <a:bodyPr>
            <a:normAutofit fontScale="90000"/>
          </a:bodyPr>
          <a:lstStyle/>
          <a:p>
            <a:r>
              <a:rPr lang="en-US" dirty="0" smtClean="0"/>
              <a:t>Discussion on Op  Mode #3: Channel Centers</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
        <p:nvSpPr>
          <p:cNvPr id="8" name="Content Placeholder 7"/>
          <p:cNvSpPr>
            <a:spLocks noGrp="1"/>
          </p:cNvSpPr>
          <p:nvPr>
            <p:ph idx="1"/>
          </p:nvPr>
        </p:nvSpPr>
        <p:spPr>
          <a:xfrm>
            <a:off x="1371600" y="2937343"/>
            <a:ext cx="7123112" cy="762000"/>
          </a:xfrm>
        </p:spPr>
        <p:txBody>
          <a:bodyPr/>
          <a:lstStyle/>
          <a:p>
            <a:pPr marL="0" indent="0"/>
            <a:r>
              <a:rPr lang="en-US" sz="1800" dirty="0" smtClean="0"/>
              <a:t>Pro:  10 is more than 9</a:t>
            </a:r>
          </a:p>
          <a:p>
            <a:pPr marL="0" indent="0"/>
            <a:r>
              <a:rPr lang="en-US" sz="1800" dirty="0" smtClean="0"/>
              <a:t>Con:  Channels 0 and 9 may not be usable </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17396879"/>
              </p:ext>
            </p:extLst>
          </p:nvPr>
        </p:nvGraphicFramePr>
        <p:xfrm>
          <a:off x="683661" y="1295400"/>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600" dirty="0">
                          <a:effectLst/>
                        </a:rPr>
                        <a:t>Frequency band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Modulation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err="1">
                          <a:effectLst/>
                        </a:rPr>
                        <a:t>ChanSpacing</a:t>
                      </a:r>
                      <a:r>
                        <a:rPr lang="en-US" sz="1600" dirty="0">
                          <a:effectLst/>
                        </a:rPr>
                        <a:t>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err="1">
                          <a:effectLst/>
                        </a:rPr>
                        <a:t>TotalNumChan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ChanCenterFreq0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SUN FSK operating mode #1, #2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7907433"/>
              </p:ext>
            </p:extLst>
          </p:nvPr>
        </p:nvGraphicFramePr>
        <p:xfrm>
          <a:off x="683661" y="3962400"/>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600" dirty="0">
                          <a:effectLst/>
                        </a:rPr>
                        <a:t>Frequency band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Modulation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err="1">
                          <a:effectLst/>
                        </a:rPr>
                        <a:t>ChanSpacing</a:t>
                      </a:r>
                      <a:r>
                        <a:rPr lang="en-US" sz="1600" dirty="0">
                          <a:effectLst/>
                        </a:rPr>
                        <a:t>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err="1">
                          <a:effectLst/>
                        </a:rPr>
                        <a:t>TotalNumChan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ChanCenterFreq0 (MHz)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#1,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865.125</a:t>
                      </a:r>
                      <a:endParaRPr lang="en-US" sz="1600" dirty="0">
                        <a:effectLst/>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4629469"/>
              </p:ext>
            </p:extLst>
          </p:nvPr>
        </p:nvGraphicFramePr>
        <p:xfrm>
          <a:off x="696913" y="2427057"/>
          <a:ext cx="7759697" cy="434086"/>
        </p:xfrm>
        <a:graphic>
          <a:graphicData uri="http://schemas.openxmlformats.org/drawingml/2006/table">
            <a:tbl>
              <a:tblPr firstRow="1" firstCol="1" bandRow="1">
                <a:tableStyleId>{5C22544A-7EE6-4342-B048-85BDC9FD1C3A}</a:tableStyleId>
              </a:tblPr>
              <a:tblGrid>
                <a:gridCol w="705427"/>
                <a:gridCol w="705427"/>
                <a:gridCol w="705427"/>
                <a:gridCol w="705427"/>
                <a:gridCol w="705427"/>
                <a:gridCol w="705427"/>
                <a:gridCol w="705427"/>
                <a:gridCol w="705427"/>
                <a:gridCol w="705427"/>
                <a:gridCol w="705427"/>
                <a:gridCol w="705427"/>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a:effectLst/>
                        </a:rPr>
                        <a:t>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866.9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38194605"/>
              </p:ext>
            </p:extLst>
          </p:nvPr>
        </p:nvGraphicFramePr>
        <p:xfrm>
          <a:off x="683661" y="5128514"/>
          <a:ext cx="7699514" cy="434086"/>
        </p:xfrm>
        <a:graphic>
          <a:graphicData uri="http://schemas.openxmlformats.org/drawingml/2006/table">
            <a:tbl>
              <a:tblPr firstRow="1" firstCol="1" bandRow="1">
                <a:tableStyleId>{5C22544A-7EE6-4342-B048-85BDC9FD1C3A}</a:tableStyleId>
              </a:tblPr>
              <a:tblGrid>
                <a:gridCol w="702284"/>
                <a:gridCol w="777470"/>
                <a:gridCol w="777470"/>
                <a:gridCol w="777470"/>
                <a:gridCol w="777470"/>
                <a:gridCol w="777470"/>
                <a:gridCol w="777470"/>
                <a:gridCol w="777470"/>
                <a:gridCol w="777470"/>
                <a:gridCol w="777470"/>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a:effectLst/>
                        </a:rPr>
                        <a:t>MHz</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865.725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865.925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866.725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Content Placeholder 7"/>
          <p:cNvSpPr txBox="1">
            <a:spLocks/>
          </p:cNvSpPr>
          <p:nvPr/>
        </p:nvSpPr>
        <p:spPr bwMode="auto">
          <a:xfrm>
            <a:off x="1371600" y="5637213"/>
            <a:ext cx="7085012" cy="7620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t>Pro:  Protection at the band edges</a:t>
            </a:r>
          </a:p>
          <a:p>
            <a:pPr marL="0" indent="0"/>
            <a:r>
              <a:rPr lang="en-US" sz="1800" kern="0" dirty="0" smtClean="0"/>
              <a:t>Con:  9 is less than 10</a:t>
            </a:r>
            <a:endParaRPr lang="en-US" sz="1800" kern="0" dirty="0"/>
          </a:p>
        </p:txBody>
      </p:sp>
    </p:spTree>
    <p:extLst>
      <p:ext uri="{BB962C8B-B14F-4D97-AF65-F5344CB8AC3E}">
        <p14:creationId xmlns:p14="http://schemas.microsoft.com/office/powerpoint/2010/main" val="82694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t>
            </a:r>
            <a:r>
              <a:rPr lang="en-US" dirty="0" smtClean="0"/>
              <a:t>objective</a:t>
            </a:r>
            <a:endParaRPr lang="en-US" dirty="0"/>
          </a:p>
        </p:txBody>
      </p:sp>
      <p:sp>
        <p:nvSpPr>
          <p:cNvPr id="3" name="Content Placeholder 2"/>
          <p:cNvSpPr>
            <a:spLocks noGrp="1"/>
          </p:cNvSpPr>
          <p:nvPr>
            <p:ph idx="1"/>
          </p:nvPr>
        </p:nvSpPr>
        <p:spPr>
          <a:xfrm>
            <a:off x="685800" y="1981201"/>
            <a:ext cx="7770813" cy="1828800"/>
          </a:xfrm>
        </p:spPr>
        <p:txBody>
          <a:bodyPr/>
          <a:lstStyle/>
          <a:p>
            <a:pPr marL="457200" lvl="1" indent="0"/>
            <a:r>
              <a:rPr lang="en-US" dirty="0"/>
              <a:t>Meet the requirements of the approved project by adding the channel plan to support operation of </a:t>
            </a:r>
            <a:r>
              <a:rPr lang="en-US" dirty="0" smtClean="0"/>
              <a:t>the currently defined </a:t>
            </a:r>
            <a:r>
              <a:rPr lang="en-US" dirty="0"/>
              <a:t>SUN FSK </a:t>
            </a:r>
            <a:r>
              <a:rPr lang="en-US" dirty="0" smtClean="0"/>
              <a:t>PHY </a:t>
            </a:r>
            <a:r>
              <a:rPr lang="en-US" dirty="0"/>
              <a:t>in the band indicated </a:t>
            </a:r>
            <a:r>
              <a:rPr lang="en-US" dirty="0" smtClean="0"/>
              <a:t>below using all </a:t>
            </a:r>
            <a:r>
              <a:rPr lang="en-US" dirty="0"/>
              <a:t>other PHY characteristics (e.g. modulation parameters, PPDU format) </a:t>
            </a:r>
            <a:r>
              <a:rPr lang="en-US" dirty="0" smtClean="0"/>
              <a:t>that are </a:t>
            </a:r>
            <a:r>
              <a:rPr lang="en-US" dirty="0"/>
              <a:t>identical to the SUN FSK PHY modes already defined.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a:t>
            </a:fld>
            <a:endParaRPr lang="en-GB"/>
          </a:p>
        </p:txBody>
      </p:sp>
      <p:sp>
        <p:nvSpPr>
          <p:cNvPr id="7" name="Footer Placeholder 6"/>
          <p:cNvSpPr>
            <a:spLocks noGrp="1"/>
          </p:cNvSpPr>
          <p:nvPr>
            <p:ph type="ftr" idx="11"/>
          </p:nvPr>
        </p:nvSpPr>
        <p:spPr/>
        <p:txBody>
          <a:bodyPr/>
          <a:lstStyle/>
          <a:p>
            <a:pPr>
              <a:defRPr/>
            </a:pPr>
            <a:r>
              <a:rPr lang="en-GB" smtClean="0"/>
              <a:t>Ben Rolfe, BCA</a:t>
            </a:r>
            <a:endParaRPr lang="en-GB" dirty="0"/>
          </a:p>
        </p:txBody>
      </p:sp>
      <p:sp>
        <p:nvSpPr>
          <p:cNvPr id="8" name="Rectangle 1"/>
          <p:cNvSpPr>
            <a:spLocks noChangeArrowheads="1"/>
          </p:cNvSpPr>
          <p:nvPr/>
        </p:nvSpPr>
        <p:spPr bwMode="auto">
          <a:xfrm>
            <a:off x="1219644" y="4164679"/>
            <a:ext cx="89911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57243610"/>
              </p:ext>
            </p:extLst>
          </p:nvPr>
        </p:nvGraphicFramePr>
        <p:xfrm>
          <a:off x="1371600" y="3842163"/>
          <a:ext cx="7085014" cy="2069554"/>
        </p:xfrm>
        <a:graphic>
          <a:graphicData uri="http://schemas.openxmlformats.org/drawingml/2006/table">
            <a:tbl>
              <a:tblPr firstRow="1" firstCol="1" bandRow="1">
                <a:tableStyleId>{5C22544A-7EE6-4342-B048-85BDC9FD1C3A}</a:tableStyleId>
              </a:tblPr>
              <a:tblGrid>
                <a:gridCol w="1524000"/>
                <a:gridCol w="1219200"/>
                <a:gridCol w="2449009"/>
                <a:gridCol w="630935"/>
                <a:gridCol w="630935"/>
                <a:gridCol w="630935"/>
              </a:tblGrid>
              <a:tr h="501237">
                <a:tc rowSpan="3">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India</a:t>
                      </a:r>
                    </a:p>
                  </a:txBody>
                  <a:tcPr marL="68580" marR="68580" marT="0" marB="0" anchor="ctr">
                    <a:solidFill>
                      <a:schemeClr val="accent1">
                        <a:lumMod val="20000"/>
                        <a:lumOff val="80000"/>
                      </a:schemeClr>
                    </a:solidFill>
                  </a:tcPr>
                </a:tc>
                <a:tc rowSpan="3">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865-867</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Data Rate (kb/s</a:t>
                      </a:r>
                      <a:r>
                        <a:rPr lang="en-US" sz="1600" kern="1200" dirty="0" smtClean="0">
                          <a:solidFill>
                            <a:schemeClr val="dk1"/>
                          </a:solidFill>
                          <a:effectLst/>
                          <a:latin typeface="+mn-lt"/>
                          <a:ea typeface="+mn-ea"/>
                          <a:cs typeface="+mn-cs"/>
                        </a:rPr>
                        <a:t>)</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50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100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150*</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r h="762000">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Modulation Index</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1.0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a:solidFill>
                            <a:schemeClr val="dk1"/>
                          </a:solidFill>
                          <a:effectLst/>
                          <a:latin typeface="+mn-lt"/>
                          <a:ea typeface="+mn-ea"/>
                          <a:cs typeface="+mn-cs"/>
                        </a:rPr>
                        <a:t>0.5</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0.5</a:t>
                      </a:r>
                    </a:p>
                  </a:txBody>
                  <a:tcPr marL="68580" marR="68580" marT="0" marB="0" anchor="ctr"/>
                </a:tc>
              </a:tr>
              <a:tr h="806317">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Channel Spacing (MHz)</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r>
            </a:tbl>
          </a:graphicData>
        </a:graphic>
      </p:graphicFrame>
      <p:sp>
        <p:nvSpPr>
          <p:cNvPr id="5" name="TextBox 4"/>
          <p:cNvSpPr txBox="1"/>
          <p:nvPr/>
        </p:nvSpPr>
        <p:spPr>
          <a:xfrm>
            <a:off x="6346740" y="6064956"/>
            <a:ext cx="2109873" cy="338554"/>
          </a:xfrm>
          <a:prstGeom prst="rect">
            <a:avLst/>
          </a:prstGeom>
          <a:noFill/>
        </p:spPr>
        <p:txBody>
          <a:bodyPr wrap="none" rtlCol="0">
            <a:spAutoFit/>
          </a:bodyPr>
          <a:lstStyle/>
          <a:p>
            <a:r>
              <a:rPr lang="en-US" sz="1600" dirty="0" smtClean="0">
                <a:solidFill>
                  <a:schemeClr val="tx1"/>
                </a:solidFill>
              </a:rPr>
              <a:t>* See Discussion slides</a:t>
            </a:r>
            <a:endParaRPr lang="en-US" sz="1600" dirty="0">
              <a:solidFill>
                <a:schemeClr val="tx1"/>
              </a:solidFill>
            </a:endParaRPr>
          </a:p>
        </p:txBody>
      </p:sp>
      <p:sp>
        <p:nvSpPr>
          <p:cNvPr id="9" name="Rectangle 8"/>
          <p:cNvSpPr/>
          <p:nvPr/>
        </p:nvSpPr>
        <p:spPr bwMode="auto">
          <a:xfrm>
            <a:off x="7848600" y="3810001"/>
            <a:ext cx="608013" cy="2133599"/>
          </a:xfrm>
          <a:prstGeom prst="rect">
            <a:avLst/>
          </a:prstGeom>
          <a:solidFill>
            <a:srgbClr val="FF00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32554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time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2216150"/>
            <a:ext cx="4318000" cy="2425700"/>
          </a:xfrm>
          <a:prstGeom prst="rect">
            <a:avLst/>
          </a:prstGeom>
        </p:spPr>
      </p:pic>
    </p:spTree>
    <p:extLst>
      <p:ext uri="{BB962C8B-B14F-4D97-AF65-F5344CB8AC3E}">
        <p14:creationId xmlns:p14="http://schemas.microsoft.com/office/powerpoint/2010/main" val="116809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Project Scope</a:t>
            </a:r>
          </a:p>
        </p:txBody>
      </p:sp>
      <p:sp>
        <p:nvSpPr>
          <p:cNvPr id="3" name="Content Placeholder 2"/>
          <p:cNvSpPr>
            <a:spLocks noGrp="1"/>
          </p:cNvSpPr>
          <p:nvPr>
            <p:ph idx="1"/>
          </p:nvPr>
        </p:nvSpPr>
        <p:spPr/>
        <p:txBody>
          <a:bodyPr/>
          <a:lstStyle/>
          <a:p>
            <a:r>
              <a:rPr lang="en-US" dirty="0" smtClean="0"/>
              <a:t>PAR </a:t>
            </a:r>
            <a:r>
              <a:rPr lang="en-US" dirty="0"/>
              <a:t>scope: </a:t>
            </a:r>
            <a:endParaRPr lang="en-US" dirty="0" smtClean="0"/>
          </a:p>
          <a:p>
            <a:r>
              <a:rPr lang="en-US" dirty="0" smtClean="0"/>
              <a:t>This </a:t>
            </a:r>
            <a:r>
              <a:rPr lang="en-US" dirty="0"/>
              <a:t>amendment defines a PHY layer enabling the use of the 865-867 MHz band in India. The supported data rate should be at least 40 kb/s per second and the typical Line of Sight (LOS) range should be on the order of 5 km using </a:t>
            </a:r>
            <a:r>
              <a:rPr lang="en-US" dirty="0" err="1"/>
              <a:t>omni</a:t>
            </a:r>
            <a:r>
              <a:rPr lang="en-US" dirty="0"/>
              <a:t> directional antenna. Included are any channel access and/or timing changes in the MAC necessary to support this PHY layer.</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Tree>
    <p:extLst>
      <p:ext uri="{BB962C8B-B14F-4D97-AF65-F5344CB8AC3E}">
        <p14:creationId xmlns:p14="http://schemas.microsoft.com/office/powerpoint/2010/main" val="41310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smtClean="0"/>
              <a:t>Conforms to </a:t>
            </a:r>
            <a:r>
              <a:rPr lang="en-US" dirty="0" smtClean="0"/>
              <a:t>Project </a:t>
            </a:r>
            <a:r>
              <a:rPr lang="en-US" dirty="0"/>
              <a:t>Scope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0388346"/>
              </p:ext>
            </p:extLst>
          </p:nvPr>
        </p:nvGraphicFramePr>
        <p:xfrm>
          <a:off x="685801" y="1867533"/>
          <a:ext cx="7856538" cy="4071705"/>
        </p:xfrm>
        <a:graphic>
          <a:graphicData uri="http://schemas.openxmlformats.org/drawingml/2006/table">
            <a:tbl>
              <a:tblPr firstRow="1" firstCol="1" bandRow="1">
                <a:tableStyleId>{5C22544A-7EE6-4342-B048-85BDC9FD1C3A}</a:tableStyleId>
              </a:tblPr>
              <a:tblGrid>
                <a:gridCol w="3292349"/>
                <a:gridCol w="1048474"/>
                <a:gridCol w="3515715"/>
              </a:tblGrid>
              <a:tr h="570867">
                <a:tc>
                  <a:txBody>
                    <a:bodyPr/>
                    <a:lstStyle/>
                    <a:p>
                      <a:pPr marL="0" marR="0">
                        <a:lnSpc>
                          <a:spcPct val="107000"/>
                        </a:lnSpc>
                        <a:spcBef>
                          <a:spcPts val="0"/>
                        </a:spcBef>
                        <a:spcAft>
                          <a:spcPts val="0"/>
                        </a:spcAft>
                      </a:pPr>
                      <a:r>
                        <a:rPr lang="en-US" sz="1600" dirty="0">
                          <a:solidFill>
                            <a:srgbClr val="C00000"/>
                          </a:solidFill>
                          <a:effectLst/>
                        </a:rPr>
                        <a:t>Objective from PAR scope</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C00000"/>
                          </a:solidFill>
                          <a:effectLst/>
                        </a:rPr>
                        <a:t>Met by this proposal</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C00000"/>
                          </a:solidFill>
                          <a:effectLst/>
                        </a:rPr>
                        <a:t>Notes</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228">
                <a:tc>
                  <a:txBody>
                    <a:bodyPr/>
                    <a:lstStyle/>
                    <a:p>
                      <a:pPr marL="0" marR="0">
                        <a:lnSpc>
                          <a:spcPct val="107000"/>
                        </a:lnSpc>
                        <a:spcBef>
                          <a:spcPts val="0"/>
                        </a:spcBef>
                        <a:spcAft>
                          <a:spcPts val="0"/>
                        </a:spcAft>
                      </a:pPr>
                      <a:r>
                        <a:rPr lang="en-US" sz="1600" b="0" dirty="0">
                          <a:solidFill>
                            <a:schemeClr val="tx1"/>
                          </a:solidFill>
                          <a:effectLst/>
                        </a:rPr>
                        <a:t>Define a PHY Layer enabling the use of the 865-867 MHz band in India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8081">
                <a:tc>
                  <a:txBody>
                    <a:bodyPr/>
                    <a:lstStyle/>
                    <a:p>
                      <a:pPr marL="0" marR="0">
                        <a:lnSpc>
                          <a:spcPct val="107000"/>
                        </a:lnSpc>
                        <a:spcBef>
                          <a:spcPts val="0"/>
                        </a:spcBef>
                        <a:spcAft>
                          <a:spcPts val="0"/>
                        </a:spcAft>
                      </a:pPr>
                      <a:r>
                        <a:rPr lang="en-US" sz="1600" b="0" dirty="0">
                          <a:solidFill>
                            <a:schemeClr val="tx1"/>
                          </a:solidFill>
                          <a:effectLst/>
                        </a:rPr>
                        <a:t>Data Rate at least 40kb/s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smtClean="0">
                          <a:effectLst/>
                        </a:rPr>
                        <a:t>Minimum proposed</a:t>
                      </a:r>
                      <a:r>
                        <a:rPr lang="en-US" sz="1600" baseline="0" dirty="0" smtClean="0">
                          <a:effectLst/>
                        </a:rPr>
                        <a:t> rate is 50 kb/s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2154">
                <a:tc>
                  <a:txBody>
                    <a:bodyPr/>
                    <a:lstStyle/>
                    <a:p>
                      <a:pPr marL="0" marR="0">
                        <a:lnSpc>
                          <a:spcPct val="107000"/>
                        </a:lnSpc>
                        <a:spcBef>
                          <a:spcPts val="0"/>
                        </a:spcBef>
                        <a:spcAft>
                          <a:spcPts val="0"/>
                        </a:spcAft>
                      </a:pPr>
                      <a:r>
                        <a:rPr lang="en-US" sz="1600" b="0" dirty="0">
                          <a:solidFill>
                            <a:schemeClr val="tx1"/>
                          </a:solidFill>
                          <a:effectLst/>
                        </a:rPr>
                        <a:t>Typical LOS range on the order of 5km</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Based on field performance of 802.15.4g deployments in other sub-GHz bands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04375">
                <a:tc>
                  <a:txBody>
                    <a:bodyPr/>
                    <a:lstStyle/>
                    <a:p>
                      <a:pPr marL="0" marR="0">
                        <a:lnSpc>
                          <a:spcPct val="107000"/>
                        </a:lnSpc>
                        <a:spcBef>
                          <a:spcPts val="0"/>
                        </a:spcBef>
                        <a:spcAft>
                          <a:spcPts val="0"/>
                        </a:spcAft>
                      </a:pPr>
                      <a:r>
                        <a:rPr lang="en-US" sz="1600" b="0" dirty="0">
                          <a:solidFill>
                            <a:schemeClr val="tx1"/>
                          </a:solidFill>
                          <a:effectLst/>
                        </a:rPr>
                        <a:t>Channel access and/or timing changes in the MAC necessary to support this PHY layer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No channel access or timing changes are required to support the PHY in this proposal, as all PHY characteristics are identical to existing PHY defined in the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341681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a:t>
            </a:r>
            <a:endParaRPr lang="en-US" dirty="0"/>
          </a:p>
        </p:txBody>
      </p:sp>
      <p:sp>
        <p:nvSpPr>
          <p:cNvPr id="3" name="Content Placeholder 2"/>
          <p:cNvSpPr>
            <a:spLocks noGrp="1"/>
          </p:cNvSpPr>
          <p:nvPr>
            <p:ph idx="1"/>
          </p:nvPr>
        </p:nvSpPr>
        <p:spPr>
          <a:xfrm>
            <a:off x="685800" y="4167090"/>
            <a:ext cx="7770813" cy="1927324"/>
          </a:xfrm>
        </p:spPr>
        <p:txBody>
          <a:bodyPr/>
          <a:lstStyle/>
          <a:p>
            <a:r>
              <a:rPr lang="en-US" dirty="0" smtClean="0"/>
              <a:t>See document 15-16-0032 for proposed amendment text.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7" name="TextBox 6"/>
          <p:cNvSpPr txBox="1"/>
          <p:nvPr/>
        </p:nvSpPr>
        <p:spPr>
          <a:xfrm>
            <a:off x="685800" y="1751013"/>
            <a:ext cx="7620000" cy="2308324"/>
          </a:xfrm>
          <a:prstGeom prst="rect">
            <a:avLst/>
          </a:prstGeom>
          <a:noFill/>
        </p:spPr>
        <p:txBody>
          <a:bodyPr wrap="square" rtlCol="0">
            <a:spAutoFit/>
          </a:bodyPr>
          <a:lstStyle/>
          <a:p>
            <a:r>
              <a:rPr lang="en-US" dirty="0" smtClean="0">
                <a:solidFill>
                  <a:schemeClr val="tx1"/>
                </a:solidFill>
              </a:rPr>
              <a:t>Based on P802.15.4REVc-D02:</a:t>
            </a:r>
          </a:p>
          <a:p>
            <a:pPr marL="342900" indent="-342900">
              <a:buFont typeface="Arial" panose="020B0604020202020204" pitchFamily="34" charset="0"/>
              <a:buChar char="•"/>
            </a:pPr>
            <a:r>
              <a:rPr lang="en-US" dirty="0" smtClean="0">
                <a:solidFill>
                  <a:schemeClr val="tx1"/>
                </a:solidFill>
              </a:rPr>
              <a:t>Add row to table 10-170 defining band</a:t>
            </a:r>
          </a:p>
          <a:p>
            <a:pPr marL="342900" indent="-342900">
              <a:buFont typeface="Arial" panose="020B0604020202020204" pitchFamily="34" charset="0"/>
              <a:buChar char="•"/>
            </a:pPr>
            <a:r>
              <a:rPr lang="en-US" dirty="0" smtClean="0">
                <a:solidFill>
                  <a:schemeClr val="tx1"/>
                </a:solidFill>
              </a:rPr>
              <a:t>Add row to table 10-179 defining channel numbering </a:t>
            </a:r>
          </a:p>
          <a:p>
            <a:pPr marL="342900" indent="-342900">
              <a:buFont typeface="Arial" panose="020B0604020202020204" pitchFamily="34" charset="0"/>
              <a:buChar char="•"/>
            </a:pPr>
            <a:r>
              <a:rPr lang="en-US" dirty="0" smtClean="0">
                <a:solidFill>
                  <a:schemeClr val="tx1"/>
                </a:solidFill>
              </a:rPr>
              <a:t>Add row to table 20-245 specifying base symbol timing</a:t>
            </a:r>
          </a:p>
          <a:p>
            <a:pPr marL="342900" indent="-342900">
              <a:buFont typeface="Arial" panose="020B0604020202020204" pitchFamily="34" charset="0"/>
              <a:buChar char="•"/>
            </a:pPr>
            <a:r>
              <a:rPr lang="en-US" dirty="0" smtClean="0">
                <a:solidFill>
                  <a:schemeClr val="tx1"/>
                </a:solidFill>
              </a:rPr>
              <a:t>Add row to table 20-250 to define modulation and coding</a:t>
            </a:r>
          </a:p>
          <a:p>
            <a:endParaRPr lang="en-US" dirty="0">
              <a:solidFill>
                <a:schemeClr val="tx1"/>
              </a:solidFill>
            </a:endParaRPr>
          </a:p>
        </p:txBody>
      </p:sp>
    </p:spTree>
    <p:extLst>
      <p:ext uri="{BB962C8B-B14F-4D97-AF65-F5344CB8AC3E}">
        <p14:creationId xmlns:p14="http://schemas.microsoft.com/office/powerpoint/2010/main" val="206296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Technical Details</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solidFill>
                  <a:schemeClr val="tx1"/>
                </a:solidFill>
                <a:latin typeface="Times New Roman" pitchFamily="18" charset="0"/>
                <a:ea typeface="Arial Unicode MS" pitchFamily="34" charset="-128"/>
                <a:cs typeface="Arial Unicode MS" pitchFamily="34" charset="-128"/>
              </a:rPr>
              <a:t>January 2016</a:t>
            </a:r>
            <a:endParaRPr lang="en-GB" dirty="0">
              <a:solidFill>
                <a:schemeClr val="tx1"/>
              </a:solidFill>
            </a:endParaRPr>
          </a:p>
        </p:txBody>
      </p:sp>
      <p:sp>
        <p:nvSpPr>
          <p:cNvPr id="5" name="Footer Placeholder 4"/>
          <p:cNvSpPr>
            <a:spLocks noGrp="1"/>
          </p:cNvSpPr>
          <p:nvPr>
            <p:ph type="ftr" idx="11"/>
          </p:nvPr>
        </p:nvSpPr>
        <p:spPr/>
        <p:txBody>
          <a:bodyPr/>
          <a:lstStyle/>
          <a:p>
            <a:pPr>
              <a:defRPr/>
            </a:pPr>
            <a:r>
              <a:rPr lang="en-GB" smtClean="0">
                <a:solidFill>
                  <a:schemeClr val="tx1"/>
                </a:solidFill>
              </a:rPr>
              <a:t>Ben Rolfe, BCA</a:t>
            </a:r>
            <a:endParaRPr lang="en-GB" dirty="0">
              <a:solidFill>
                <a:schemeClr val="tx1"/>
              </a:solidFill>
            </a:endParaRPr>
          </a:p>
        </p:txBody>
      </p:sp>
      <p:sp>
        <p:nvSpPr>
          <p:cNvPr id="6" name="Slide Number Placeholder 5"/>
          <p:cNvSpPr>
            <a:spLocks noGrp="1"/>
          </p:cNvSpPr>
          <p:nvPr>
            <p:ph type="sldNum" idx="12"/>
          </p:nvPr>
        </p:nvSpPr>
        <p:spPr/>
        <p:txBody>
          <a:bodyPr/>
          <a:lstStyle/>
          <a:p>
            <a:pPr>
              <a:defRPr/>
            </a:pPr>
            <a:r>
              <a:rPr lang="en-GB" smtClean="0">
                <a:solidFill>
                  <a:schemeClr val="tx1"/>
                </a:solidFill>
              </a:rPr>
              <a:t>Slide </a:t>
            </a:r>
            <a:fld id="{E6969283-78ED-4F71-B854-48055E18A2DC}" type="slidenum">
              <a:rPr lang="en-GB" smtClean="0">
                <a:solidFill>
                  <a:schemeClr val="tx1"/>
                </a:solidFill>
              </a:rPr>
              <a:pPr>
                <a:defRPr/>
              </a:pPr>
              <a:t>6</a:t>
            </a:fld>
            <a:endParaRPr lang="en-GB">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23770488"/>
              </p:ext>
            </p:extLst>
          </p:nvPr>
        </p:nvGraphicFramePr>
        <p:xfrm>
          <a:off x="2571750" y="1937333"/>
          <a:ext cx="4459684" cy="687528"/>
        </p:xfrm>
        <a:graphic>
          <a:graphicData uri="http://schemas.openxmlformats.org/drawingml/2006/table">
            <a:tbl>
              <a:tblPr firstRow="1" firstCol="1" bandRow="1">
                <a:tableStyleId>{5C22544A-7EE6-4342-B048-85BDC9FD1C3A}</a:tableStyleId>
              </a:tblPr>
              <a:tblGrid>
                <a:gridCol w="2008560"/>
                <a:gridCol w="2451124"/>
              </a:tblGrid>
              <a:tr h="343764">
                <a:tc>
                  <a:txBody>
                    <a:bodyPr/>
                    <a:lstStyle/>
                    <a:p>
                      <a:pPr marL="0" marR="0">
                        <a:lnSpc>
                          <a:spcPct val="107000"/>
                        </a:lnSpc>
                        <a:spcBef>
                          <a:spcPts val="0"/>
                        </a:spcBef>
                        <a:spcAft>
                          <a:spcPts val="0"/>
                        </a:spcAft>
                      </a:pPr>
                      <a:r>
                        <a:rPr lang="en-US" sz="1600" dirty="0">
                          <a:solidFill>
                            <a:schemeClr val="tx1"/>
                          </a:solidFill>
                          <a:effectLst/>
                        </a:rPr>
                        <a:t>Band designation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64">
                <a:tc>
                  <a:txBody>
                    <a:bodyPr/>
                    <a:lstStyle/>
                    <a:p>
                      <a:pPr marL="0" marR="0" algn="ctr">
                        <a:lnSpc>
                          <a:spcPct val="107000"/>
                        </a:lnSpc>
                        <a:spcBef>
                          <a:spcPts val="0"/>
                        </a:spcBef>
                        <a:spcAft>
                          <a:spcPts val="0"/>
                        </a:spcAft>
                      </a:pPr>
                      <a:r>
                        <a:rPr lang="en-US" sz="1600" b="0" dirty="0" smtClean="0">
                          <a:solidFill>
                            <a:schemeClr val="tx1"/>
                          </a:solidFill>
                          <a:effectLst/>
                        </a:rPr>
                        <a:t>866 </a:t>
                      </a:r>
                      <a:r>
                        <a:rPr lang="en-US" sz="1600" b="0" dirty="0">
                          <a:solidFill>
                            <a:schemeClr val="tx1"/>
                          </a:solidFill>
                          <a:effectLst/>
                        </a:rPr>
                        <a:t>MHz</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bl>
          </a:graphicData>
        </a:graphic>
      </p:graphicFrame>
      <p:sp>
        <p:nvSpPr>
          <p:cNvPr id="11" name="TextBox 10"/>
          <p:cNvSpPr txBox="1"/>
          <p:nvPr/>
        </p:nvSpPr>
        <p:spPr>
          <a:xfrm>
            <a:off x="696913" y="1981200"/>
            <a:ext cx="1701403" cy="4154984"/>
          </a:xfrm>
          <a:prstGeom prst="rect">
            <a:avLst/>
          </a:prstGeom>
          <a:noFill/>
        </p:spPr>
        <p:txBody>
          <a:bodyPr wrap="square" rtlCol="0">
            <a:spAutoFit/>
          </a:bodyPr>
          <a:lstStyle/>
          <a:p>
            <a:r>
              <a:rPr lang="en-US" sz="1800" dirty="0" smtClean="0">
                <a:solidFill>
                  <a:schemeClr val="tx1"/>
                </a:solidFill>
              </a:rPr>
              <a:t>Table 10-170:</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Table 20-245:</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r>
              <a:rPr lang="en-US" sz="1800" dirty="0" smtClean="0">
                <a:solidFill>
                  <a:schemeClr val="tx1"/>
                </a:solidFill>
              </a:rPr>
              <a:t>Table 20-250:</a:t>
            </a:r>
          </a:p>
          <a:p>
            <a:endParaRPr lang="en-US" sz="1800" dirty="0" smtClean="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3938298"/>
              </p:ext>
            </p:extLst>
          </p:nvPr>
        </p:nvGraphicFramePr>
        <p:xfrm>
          <a:off x="2571750" y="2882272"/>
          <a:ext cx="5970588" cy="782765"/>
        </p:xfrm>
        <a:graphic>
          <a:graphicData uri="http://schemas.openxmlformats.org/drawingml/2006/table">
            <a:tbl>
              <a:tblPr firstRow="1" firstCol="1" bandRow="1">
                <a:tableStyleId>{5C22544A-7EE6-4342-B048-85BDC9FD1C3A}</a:tableStyleId>
              </a:tblPr>
              <a:tblGrid>
                <a:gridCol w="2175609"/>
                <a:gridCol w="3794979"/>
              </a:tblGrid>
              <a:tr h="0">
                <a:tc>
                  <a:txBody>
                    <a:bodyPr/>
                    <a:lstStyle/>
                    <a:p>
                      <a:pPr marL="0" marR="0" algn="ctr">
                        <a:lnSpc>
                          <a:spcPct val="107000"/>
                        </a:lnSpc>
                        <a:spcBef>
                          <a:spcPts val="0"/>
                        </a:spcBef>
                        <a:spcAft>
                          <a:spcPts val="0"/>
                        </a:spcAft>
                      </a:pPr>
                      <a:r>
                        <a:rPr lang="en-US" sz="1600">
                          <a:solidFill>
                            <a:schemeClr val="tx1"/>
                          </a:solidFill>
                          <a:effectLst/>
                        </a:rPr>
                        <a:t>Frequency band (MHz)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chemeClr val="tx1"/>
                          </a:solidFill>
                          <a:effectLst/>
                        </a:rPr>
                        <a:t>Symbol duration used for MAC and PHY timing parameters (μs)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b="0" dirty="0">
                          <a:solidFill>
                            <a:schemeClr val="tx1"/>
                          </a:solidFill>
                          <a:effectLst/>
                        </a:rPr>
                        <a:t>902–928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ctr">
                        <a:lnSpc>
                          <a:spcPct val="107000"/>
                        </a:lnSpc>
                        <a:spcBef>
                          <a:spcPts val="0"/>
                        </a:spcBef>
                        <a:spcAft>
                          <a:spcPts val="0"/>
                        </a:spcAft>
                        <a:tabLst>
                          <a:tab pos="2548890" algn="r"/>
                        </a:tabLst>
                      </a:pPr>
                      <a:r>
                        <a:rPr lang="en-US" sz="1600" dirty="0">
                          <a:solidFill>
                            <a:schemeClr val="tx1"/>
                          </a:solidFill>
                          <a:effectLst/>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41254667"/>
              </p:ext>
            </p:extLst>
          </p:nvPr>
        </p:nvGraphicFramePr>
        <p:xfrm>
          <a:off x="2583871" y="4191000"/>
          <a:ext cx="5975032" cy="2166970"/>
        </p:xfrm>
        <a:graphic>
          <a:graphicData uri="http://schemas.openxmlformats.org/drawingml/2006/table">
            <a:tbl>
              <a:tblPr firstRow="1" firstCol="1" bandRow="1">
                <a:tableStyleId>{5C22544A-7EE6-4342-B048-85BDC9FD1C3A}</a:tableStyleId>
              </a:tblPr>
              <a:tblGrid>
                <a:gridCol w="1607698"/>
                <a:gridCol w="1607698"/>
                <a:gridCol w="940785"/>
                <a:gridCol w="940785"/>
                <a:gridCol w="878066"/>
              </a:tblGrid>
              <a:tr h="589785">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Parameter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Operating mode #3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454">
                <a:tc rowSpan="4">
                  <a:txBody>
                    <a:bodyPr/>
                    <a:lstStyle/>
                    <a:p>
                      <a:pPr marL="0" marR="0">
                        <a:lnSpc>
                          <a:spcPct val="107000"/>
                        </a:lnSpc>
                        <a:spcBef>
                          <a:spcPts val="0"/>
                        </a:spcBef>
                        <a:spcAft>
                          <a:spcPts val="0"/>
                        </a:spcAft>
                      </a:pPr>
                      <a:r>
                        <a:rPr lang="en-US" sz="1600" b="0" dirty="0">
                          <a:solidFill>
                            <a:schemeClr val="tx1"/>
                          </a:solidFill>
                          <a:effectLst/>
                        </a:rPr>
                        <a:t>865-867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600">
                          <a:solidFill>
                            <a:schemeClr val="tx1"/>
                          </a:solidFill>
                          <a:effectLst/>
                        </a:rPr>
                        <a:t>Data rate (kb/s)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 index</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Channel spacing (kHz)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200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bl>
          </a:graphicData>
        </a:graphic>
      </p:graphicFrame>
    </p:spTree>
    <p:extLst>
      <p:ext uri="{BB962C8B-B14F-4D97-AF65-F5344CB8AC3E}">
        <p14:creationId xmlns:p14="http://schemas.microsoft.com/office/powerpoint/2010/main" val="17169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399"/>
          </a:xfrm>
        </p:spPr>
        <p:txBody>
          <a:bodyPr/>
          <a:lstStyle/>
          <a:p>
            <a:r>
              <a:rPr lang="en-US" dirty="0" smtClean="0"/>
              <a:t>Advantages of this Proposal</a:t>
            </a:r>
            <a:endParaRPr lang="en-US" dirty="0"/>
          </a:p>
        </p:txBody>
      </p:sp>
      <p:sp>
        <p:nvSpPr>
          <p:cNvPr id="3" name="Content Placeholder 2"/>
          <p:cNvSpPr>
            <a:spLocks noGrp="1"/>
          </p:cNvSpPr>
          <p:nvPr>
            <p:ph idx="1"/>
          </p:nvPr>
        </p:nvSpPr>
        <p:spPr>
          <a:xfrm>
            <a:off x="685799" y="1219200"/>
            <a:ext cx="7770813" cy="5041690"/>
          </a:xfrm>
        </p:spPr>
        <p:txBody>
          <a:bodyPr/>
          <a:lstStyle/>
          <a:p>
            <a:pPr>
              <a:buFont typeface="Arial" panose="020B0604020202020204" pitchFamily="34" charset="0"/>
              <a:buChar char="•"/>
            </a:pPr>
            <a:r>
              <a:rPr lang="en-US" dirty="0"/>
              <a:t>Satisfies all the requirements stated in the project </a:t>
            </a:r>
            <a:r>
              <a:rPr lang="en-US" dirty="0" smtClean="0"/>
              <a:t>authorization</a:t>
            </a:r>
          </a:p>
          <a:p>
            <a:pPr>
              <a:buFont typeface="Arial" panose="020B0604020202020204" pitchFamily="34" charset="0"/>
              <a:buChar char="•"/>
            </a:pPr>
            <a:r>
              <a:rPr lang="en-US" dirty="0" smtClean="0"/>
              <a:t>Satisfies the needs identified in the CFP</a:t>
            </a:r>
            <a:endParaRPr lang="en-US" dirty="0"/>
          </a:p>
          <a:p>
            <a:pPr>
              <a:buFont typeface="Arial" panose="020B0604020202020204" pitchFamily="34" charset="0"/>
              <a:buChar char="•"/>
            </a:pPr>
            <a:r>
              <a:rPr lang="en-US" dirty="0" smtClean="0"/>
              <a:t>Does not change anything that does need to  be changed</a:t>
            </a:r>
          </a:p>
          <a:p>
            <a:pPr>
              <a:buFont typeface="Arial" panose="020B0604020202020204" pitchFamily="34" charset="0"/>
              <a:buChar char="•"/>
            </a:pPr>
            <a:r>
              <a:rPr lang="en-US" dirty="0" smtClean="0"/>
              <a:t>Can be implemented by existing equipment</a:t>
            </a:r>
          </a:p>
          <a:p>
            <a:pPr lvl="1">
              <a:buFont typeface="Arial" panose="020B0604020202020204" pitchFamily="34" charset="0"/>
              <a:buChar char="•"/>
            </a:pPr>
            <a:r>
              <a:rPr lang="en-US" dirty="0" smtClean="0"/>
              <a:t>Millions of 802.15.4 SUN FSK devices  already deployed</a:t>
            </a:r>
          </a:p>
          <a:p>
            <a:pPr lvl="1">
              <a:buFont typeface="Arial" panose="020B0604020202020204" pitchFamily="34" charset="0"/>
              <a:buChar char="•"/>
            </a:pPr>
            <a:r>
              <a:rPr lang="en-US" dirty="0" smtClean="0"/>
              <a:t>Many can add channel plan with firmware update in the field</a:t>
            </a:r>
          </a:p>
          <a:p>
            <a:pPr lvl="1">
              <a:buFont typeface="Arial" panose="020B0604020202020204" pitchFamily="34" charset="0"/>
              <a:buChar char="•"/>
            </a:pPr>
            <a:r>
              <a:rPr lang="en-US" dirty="0" smtClean="0"/>
              <a:t>Uses the stuff that’s widely used, proven to work</a:t>
            </a:r>
          </a:p>
          <a:p>
            <a:pPr>
              <a:buFont typeface="Arial" panose="020B0604020202020204" pitchFamily="34" charset="0"/>
              <a:buChar char="•"/>
            </a:pPr>
            <a:r>
              <a:rPr lang="en-US" dirty="0" smtClean="0"/>
              <a:t>Entire amendment will be 1 page of normative content</a:t>
            </a:r>
          </a:p>
          <a:p>
            <a:pPr lvl="1">
              <a:buFont typeface="Arial" panose="020B0604020202020204" pitchFamily="34" charset="0"/>
              <a:buChar char="•"/>
            </a:pPr>
            <a:r>
              <a:rPr lang="en-US" dirty="0" smtClean="0"/>
              <a:t>Low risk of introducing technical errors</a:t>
            </a:r>
          </a:p>
          <a:p>
            <a:pPr lvl="1">
              <a:buFont typeface="Arial" panose="020B0604020202020204" pitchFamily="34" charset="0"/>
              <a:buChar char="•"/>
            </a:pPr>
            <a:r>
              <a:rPr lang="en-US" dirty="0" smtClean="0"/>
              <a:t>Low risk of messing up stuff already in the standard</a:t>
            </a:r>
          </a:p>
          <a:p>
            <a:pPr lvl="1">
              <a:buFont typeface="Arial" panose="020B0604020202020204" pitchFamily="34" charset="0"/>
              <a:buChar char="•"/>
            </a:pPr>
            <a:r>
              <a:rPr lang="en-US" dirty="0" smtClean="0"/>
              <a:t>Minimizes distractions </a:t>
            </a:r>
          </a:p>
          <a:p>
            <a:pPr lvl="1">
              <a:buFont typeface="Arial" panose="020B0604020202020204" pitchFamily="34" charset="0"/>
              <a:buChar char="•"/>
            </a:pPr>
            <a:r>
              <a:rPr lang="en-US" dirty="0" smtClean="0"/>
              <a:t>High probability of getting the project finished on schedule </a:t>
            </a:r>
          </a:p>
          <a:p>
            <a:pPr>
              <a:buFont typeface="Arial" panose="020B0604020202020204" pitchFamily="34" charset="0"/>
              <a:buChar char="•"/>
            </a:pP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7</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104482"/>
            <a:ext cx="1062514" cy="1263669"/>
          </a:xfrm>
          <a:prstGeom prst="rect">
            <a:avLst/>
          </a:prstGeom>
        </p:spPr>
      </p:pic>
    </p:spTree>
    <p:extLst>
      <p:ext uri="{BB962C8B-B14F-4D97-AF65-F5344CB8AC3E}">
        <p14:creationId xmlns:p14="http://schemas.microsoft.com/office/powerpoint/2010/main" val="194562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685801" y="1752600"/>
            <a:ext cx="2971800" cy="533400"/>
          </a:xfrm>
        </p:spPr>
        <p:txBody>
          <a:bodyPr/>
          <a:lstStyle/>
          <a:p>
            <a:r>
              <a:rPr lang="en-US" dirty="0" smtClean="0"/>
              <a:t>Because we </a:t>
            </a:r>
            <a:r>
              <a:rPr lang="en-US" dirty="0" smtClean="0"/>
              <a:t>want this:</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8</a:t>
            </a:fld>
            <a:endParaRPr lang="en-GB"/>
          </a:p>
        </p:txBody>
      </p:sp>
      <p:sp>
        <p:nvSpPr>
          <p:cNvPr id="7" name="Content Placeholder 2"/>
          <p:cNvSpPr txBox="1">
            <a:spLocks/>
          </p:cNvSpPr>
          <p:nvPr/>
        </p:nvSpPr>
        <p:spPr bwMode="auto">
          <a:xfrm>
            <a:off x="4496038" y="1752600"/>
            <a:ext cx="3504962" cy="5334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smtClean="0"/>
              <a:t>Not this:</a:t>
            </a:r>
            <a:endParaRPr lang="en-US" kern="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038" y="2322443"/>
            <a:ext cx="3960575" cy="2645664"/>
          </a:xfrm>
          <a:prstGeom prst="rect">
            <a:avLst/>
          </a:prstGeom>
        </p:spPr>
      </p:pic>
      <p:pic>
        <p:nvPicPr>
          <p:cNvPr id="13" name="Picture 12"/>
          <p:cNvPicPr>
            <a:picLocks noChangeAspect="1"/>
          </p:cNvPicPr>
          <p:nvPr/>
        </p:nvPicPr>
        <p:blipFill>
          <a:blip r:embed="rId3"/>
          <a:stretch>
            <a:fillRect/>
          </a:stretch>
        </p:blipFill>
        <p:spPr>
          <a:xfrm>
            <a:off x="750347" y="2272844"/>
            <a:ext cx="3059653" cy="2696318"/>
          </a:xfrm>
          <a:prstGeom prst="rect">
            <a:avLst/>
          </a:prstGeom>
        </p:spPr>
      </p:pic>
    </p:spTree>
    <p:extLst>
      <p:ext uri="{BB962C8B-B14F-4D97-AF65-F5344CB8AC3E}">
        <p14:creationId xmlns:p14="http://schemas.microsoft.com/office/powerpoint/2010/main" val="13237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927" y="1830388"/>
            <a:ext cx="4294757" cy="2945619"/>
          </a:xfrm>
        </p:spPr>
      </p:pic>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9" name="TextBox 8"/>
          <p:cNvSpPr txBox="1"/>
          <p:nvPr/>
        </p:nvSpPr>
        <p:spPr>
          <a:xfrm>
            <a:off x="1219200" y="5334000"/>
            <a:ext cx="6858000"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accent2">
                    <a:lumMod val="75000"/>
                  </a:schemeClr>
                </a:solidFill>
              </a:rPr>
              <a:t>150 kb/s 2-FSK in 200 kHz channel spacing</a:t>
            </a:r>
          </a:p>
          <a:p>
            <a:pPr marL="342900" indent="-342900">
              <a:buFont typeface="Arial" panose="020B0604020202020204" pitchFamily="34" charset="0"/>
              <a:buChar char="•"/>
            </a:pPr>
            <a:r>
              <a:rPr lang="en-US" dirty="0" smtClean="0">
                <a:solidFill>
                  <a:schemeClr val="accent2">
                    <a:lumMod val="75000"/>
                  </a:schemeClr>
                </a:solidFill>
              </a:rPr>
              <a:t>Channelization- 9 channel vs 10 channel plans</a:t>
            </a:r>
            <a:endParaRPr lang="en-US" dirty="0">
              <a:solidFill>
                <a:schemeClr val="accent2">
                  <a:lumMod val="75000"/>
                </a:schemeClr>
              </a:solidFill>
            </a:endParaRPr>
          </a:p>
        </p:txBody>
      </p:sp>
    </p:spTree>
    <p:extLst>
      <p:ext uri="{BB962C8B-B14F-4D97-AF65-F5344CB8AC3E}">
        <p14:creationId xmlns:p14="http://schemas.microsoft.com/office/powerpoint/2010/main" val="1993283889"/>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8152</TotalTime>
  <Words>1377</Words>
  <Application>Microsoft Office PowerPoint</Application>
  <PresentationFormat>On-screen Show (4:3)</PresentationFormat>
  <Paragraphs>307</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Unicode MS</vt:lpstr>
      <vt:lpstr>Gulim</vt:lpstr>
      <vt:lpstr>MS Gothic</vt:lpstr>
      <vt:lpstr>Arial</vt:lpstr>
      <vt:lpstr>Calibri</vt:lpstr>
      <vt:lpstr>Times New Roman</vt:lpstr>
      <vt:lpstr>802-11-Submission</vt:lpstr>
      <vt:lpstr>PowerPoint Presentation</vt:lpstr>
      <vt:lpstr>Purpose and objective</vt:lpstr>
      <vt:lpstr>Summary of Project Scope</vt:lpstr>
      <vt:lpstr>Proposal Conforms to Project Scope</vt:lpstr>
      <vt:lpstr>Technical Details</vt:lpstr>
      <vt:lpstr>Technical Details</vt:lpstr>
      <vt:lpstr>Advantages of this Proposal</vt:lpstr>
      <vt:lpstr>Why?</vt:lpstr>
      <vt:lpstr>Discussion Topics</vt:lpstr>
      <vt:lpstr>Discussion on Op  Mode #3</vt:lpstr>
      <vt:lpstr>Discussion on Op  Mode #3: Is it possible?</vt:lpstr>
      <vt:lpstr>Discussion on Op  Mode #3: 802.15.4 SUN FSK Transmit Spectral Mask</vt:lpstr>
      <vt:lpstr>Discussion on Op  Mode #3</vt:lpstr>
      <vt:lpstr>Discussion on Op  Mode #3: Mask compared to real-world example.</vt:lpstr>
      <vt:lpstr>Discussion on Op  Mode #3: Frequency Offset</vt:lpstr>
      <vt:lpstr>Discussion on Op  Mode #3: Frequency Offset</vt:lpstr>
      <vt:lpstr>Discussion on Op  Mode #3:  Possible on Paper, Practical in air?</vt:lpstr>
      <vt:lpstr>Alternate Channel Plans</vt:lpstr>
      <vt:lpstr>Discussion on Op  Mode #3: Channel Centers</vt:lpstr>
      <vt:lpstr>Thanks for your time</vt:lpstr>
    </vt:vector>
  </TitlesOfParts>
  <Company>CSR, BCA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Questionable Timing of 802.15.4</dc:title>
  <dc:creator>Benjamin A. Rolfe</dc:creator>
  <cp:keywords>March 2014</cp:keywords>
  <dc:description>Jon Rosdahl (CSR Technologies); Ben Rolfe (BCA)</dc:description>
  <cp:lastModifiedBy>Benjamin Rolfe</cp:lastModifiedBy>
  <cp:revision>157</cp:revision>
  <cp:lastPrinted>1601-01-01T00:00:00Z</cp:lastPrinted>
  <dcterms:created xsi:type="dcterms:W3CDTF">2012-05-13T15:07:35Z</dcterms:created>
  <dcterms:modified xsi:type="dcterms:W3CDTF">2016-01-20T01:54:33Z</dcterms:modified>
  <cp:category>SC Maintenance</cp:category>
</cp:coreProperties>
</file>