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5" r:id="rId2"/>
    <p:sldId id="276" r:id="rId3"/>
    <p:sldId id="277" r:id="rId4"/>
    <p:sldId id="278" r:id="rId5"/>
    <p:sldId id="279" r:id="rId6"/>
    <p:sldId id="280" r:id="rId7"/>
    <p:sldId id="281" r:id="rId8"/>
    <p:sldId id="282" r:id="rId9"/>
    <p:sldId id="283"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77" d="100"/>
          <a:sy n="77" d="100"/>
        </p:scale>
        <p:origin x="614"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345405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2866958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15-16-0033-00-004u</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a:solidFill>
                  <a:schemeClr val="tx1"/>
                </a:solidFill>
                <a:ea typeface="굴림" pitchFamily="50" charset="-127"/>
              </a:rPr>
              <a:t>A proposal for 802.15.4u (India band</a:t>
            </a:r>
            <a:r>
              <a:rPr lang="en-US" altLang="ko-KR" sz="1600" dirty="0" smtClean="0">
                <a:solidFill>
                  <a:schemeClr val="tx1"/>
                </a:solidFill>
                <a:ea typeface="굴림" pitchFamily="50" charset="-127"/>
              </a:rPr>
              <a:t>)</a:t>
            </a: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11 January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A proposal to meet the project scop</a:t>
            </a:r>
            <a:r>
              <a:rPr lang="en-US" altLang="ko-KR" sz="1600" dirty="0" smtClean="0">
                <a:solidFill>
                  <a:schemeClr val="tx1"/>
                </a:solidFill>
                <a:ea typeface="굴림" pitchFamily="50" charset="-127"/>
              </a:rPr>
              <a:t>e and criteria stated in the Call for Proposals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Presentation summarizing the technical requirements and proposed amendment to meet those requirements with minimal risk and complexity.</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Satisfy the need for a standard  PHY that can operate </a:t>
            </a:r>
            <a:r>
              <a:rPr lang="en-US" altLang="ko-KR" sz="1600" dirty="0">
                <a:solidFill>
                  <a:schemeClr val="tx1"/>
                </a:solidFill>
                <a:ea typeface="굴림" pitchFamily="50" charset="-127"/>
              </a:rPr>
              <a:t>in </a:t>
            </a:r>
            <a:r>
              <a:rPr lang="en-US" altLang="ko-KR" sz="1600" dirty="0" smtClean="0">
                <a:solidFill>
                  <a:schemeClr val="tx1"/>
                </a:solidFill>
                <a:ea typeface="굴림" pitchFamily="50" charset="-127"/>
              </a:rPr>
              <a:t>the </a:t>
            </a:r>
            <a:r>
              <a:rPr lang="en-US" altLang="ko-KR" sz="1600" dirty="0">
                <a:solidFill>
                  <a:schemeClr val="tx1"/>
                </a:solidFill>
                <a:ea typeface="굴림" pitchFamily="50" charset="-127"/>
              </a:rPr>
              <a:t>865-867 MHz </a:t>
            </a:r>
            <a:r>
              <a:rPr lang="en-US" altLang="ko-KR" sz="1600" dirty="0" smtClean="0">
                <a:solidFill>
                  <a:schemeClr val="tx1"/>
                </a:solidFill>
                <a:ea typeface="굴림" pitchFamily="50" charset="-127"/>
              </a:rPr>
              <a:t>band.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and </a:t>
            </a:r>
            <a:r>
              <a:rPr lang="en-US" dirty="0" smtClean="0"/>
              <a:t>objective</a:t>
            </a:r>
            <a:endParaRPr lang="en-US" dirty="0"/>
          </a:p>
        </p:txBody>
      </p:sp>
      <p:sp>
        <p:nvSpPr>
          <p:cNvPr id="3" name="Content Placeholder 2"/>
          <p:cNvSpPr>
            <a:spLocks noGrp="1"/>
          </p:cNvSpPr>
          <p:nvPr>
            <p:ph idx="1"/>
          </p:nvPr>
        </p:nvSpPr>
        <p:spPr>
          <a:xfrm>
            <a:off x="685800" y="1981201"/>
            <a:ext cx="7770813" cy="1828800"/>
          </a:xfrm>
        </p:spPr>
        <p:txBody>
          <a:bodyPr/>
          <a:lstStyle/>
          <a:p>
            <a:pPr marL="457200" lvl="1" indent="0"/>
            <a:r>
              <a:rPr lang="en-US" dirty="0"/>
              <a:t>Meet the requirements of the approved project by adding the channel plan to support operation of the SUN FSK </a:t>
            </a:r>
            <a:r>
              <a:rPr lang="en-US" dirty="0" smtClean="0"/>
              <a:t>PHY </a:t>
            </a:r>
            <a:r>
              <a:rPr lang="en-US" dirty="0"/>
              <a:t>in the band indicated </a:t>
            </a:r>
            <a:r>
              <a:rPr lang="en-US" dirty="0" smtClean="0"/>
              <a:t>below using all </a:t>
            </a:r>
            <a:r>
              <a:rPr lang="en-US" dirty="0"/>
              <a:t>other PHY characteristics (e.g. modulation parameters, PPDU format) </a:t>
            </a:r>
            <a:r>
              <a:rPr lang="en-US" dirty="0" smtClean="0"/>
              <a:t>that are </a:t>
            </a:r>
            <a:r>
              <a:rPr lang="en-US" dirty="0"/>
              <a:t>identical to the SUN FSK PHY modes already defined.</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
        <p:nvSpPr>
          <p:cNvPr id="8" name="Rectangle 1"/>
          <p:cNvSpPr>
            <a:spLocks noChangeArrowheads="1"/>
          </p:cNvSpPr>
          <p:nvPr/>
        </p:nvSpPr>
        <p:spPr bwMode="auto">
          <a:xfrm>
            <a:off x="1219644" y="4164679"/>
            <a:ext cx="899115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029756221"/>
              </p:ext>
            </p:extLst>
          </p:nvPr>
        </p:nvGraphicFramePr>
        <p:xfrm>
          <a:off x="1371600" y="3842163"/>
          <a:ext cx="7085014" cy="2069554"/>
        </p:xfrm>
        <a:graphic>
          <a:graphicData uri="http://schemas.openxmlformats.org/drawingml/2006/table">
            <a:tbl>
              <a:tblPr firstRow="1" firstCol="1" bandRow="1">
                <a:tableStyleId>{5C22544A-7EE6-4342-B048-85BDC9FD1C3A}</a:tableStyleId>
              </a:tblPr>
              <a:tblGrid>
                <a:gridCol w="1524000"/>
                <a:gridCol w="1219200"/>
                <a:gridCol w="2449009"/>
                <a:gridCol w="630935"/>
                <a:gridCol w="630935"/>
                <a:gridCol w="630935"/>
              </a:tblGrid>
              <a:tr h="501237">
                <a:tc rowSpan="3">
                  <a:txBody>
                    <a:bodyPr/>
                    <a:lstStyle/>
                    <a:p>
                      <a:pPr marL="0" marR="0" algn="ctr" defTabSz="914400" rtl="0" eaLnBrk="1" latinLnBrk="0" hangingPunct="1">
                        <a:lnSpc>
                          <a:spcPct val="107000"/>
                        </a:lnSpc>
                        <a:spcBef>
                          <a:spcPts val="300"/>
                        </a:spcBef>
                        <a:spcAft>
                          <a:spcPts val="300"/>
                        </a:spcAft>
                      </a:pPr>
                      <a:r>
                        <a:rPr lang="en-US" sz="1600" kern="1200" dirty="0">
                          <a:solidFill>
                            <a:schemeClr val="dk1"/>
                          </a:solidFill>
                          <a:effectLst/>
                          <a:latin typeface="+mn-lt"/>
                          <a:ea typeface="+mn-ea"/>
                          <a:cs typeface="+mn-cs"/>
                        </a:rPr>
                        <a:t>India</a:t>
                      </a:r>
                    </a:p>
                  </a:txBody>
                  <a:tcPr marL="68580" marR="68580" marT="0" marB="0" anchor="ctr">
                    <a:solidFill>
                      <a:schemeClr val="accent1">
                        <a:lumMod val="20000"/>
                        <a:lumOff val="80000"/>
                      </a:schemeClr>
                    </a:solidFill>
                  </a:tcPr>
                </a:tc>
                <a:tc rowSpan="3">
                  <a:txBody>
                    <a:bodyPr/>
                    <a:lstStyle/>
                    <a:p>
                      <a:pPr marL="0" marR="0" algn="ctr" defTabSz="914400" rtl="0" eaLnBrk="1" latinLnBrk="0" hangingPunct="1">
                        <a:lnSpc>
                          <a:spcPct val="107000"/>
                        </a:lnSpc>
                        <a:spcBef>
                          <a:spcPts val="300"/>
                        </a:spcBef>
                        <a:spcAft>
                          <a:spcPts val="300"/>
                        </a:spcAft>
                      </a:pPr>
                      <a:r>
                        <a:rPr lang="en-US" sz="1600" kern="1200" dirty="0" smtClean="0">
                          <a:solidFill>
                            <a:schemeClr val="dk1"/>
                          </a:solidFill>
                          <a:effectLst/>
                          <a:latin typeface="+mn-lt"/>
                          <a:ea typeface="+mn-ea"/>
                          <a:cs typeface="+mn-cs"/>
                        </a:rPr>
                        <a:t>865-867</a:t>
                      </a:r>
                      <a:endParaRPr lang="en-US" sz="1600" kern="1200" dirty="0">
                        <a:solidFill>
                          <a:schemeClr val="dk1"/>
                        </a:solidFill>
                        <a:effectLst/>
                        <a:latin typeface="+mn-lt"/>
                        <a:ea typeface="+mn-ea"/>
                        <a:cs typeface="+mn-cs"/>
                      </a:endParaRPr>
                    </a:p>
                  </a:txBody>
                  <a:tcPr marL="68580" marR="68580" marT="0" marB="0" anchor="ctr">
                    <a:solidFill>
                      <a:schemeClr val="accent1">
                        <a:lumMod val="20000"/>
                        <a:lumOff val="80000"/>
                      </a:schemeClr>
                    </a:solidFill>
                  </a:tcPr>
                </a:tc>
                <a:tc>
                  <a:txBody>
                    <a:bodyPr/>
                    <a:lstStyle/>
                    <a:p>
                      <a:pPr marL="0" marR="0" algn="ctr" defTabSz="914400" rtl="0" eaLnBrk="1" latinLnBrk="0" hangingPunct="1">
                        <a:lnSpc>
                          <a:spcPct val="107000"/>
                        </a:lnSpc>
                        <a:spcBef>
                          <a:spcPts val="300"/>
                        </a:spcBef>
                        <a:spcAft>
                          <a:spcPts val="300"/>
                        </a:spcAft>
                      </a:pPr>
                      <a:r>
                        <a:rPr lang="en-US" sz="1600" kern="1200" dirty="0">
                          <a:solidFill>
                            <a:schemeClr val="dk1"/>
                          </a:solidFill>
                          <a:effectLst/>
                          <a:latin typeface="+mn-lt"/>
                          <a:ea typeface="+mn-ea"/>
                          <a:cs typeface="+mn-cs"/>
                        </a:rPr>
                        <a:t>Data Rate (kb/s</a:t>
                      </a:r>
                      <a:r>
                        <a:rPr lang="en-US" sz="1600" kern="1200" dirty="0" smtClean="0">
                          <a:solidFill>
                            <a:schemeClr val="dk1"/>
                          </a:solidFill>
                          <a:effectLst/>
                          <a:latin typeface="+mn-lt"/>
                          <a:ea typeface="+mn-ea"/>
                          <a:cs typeface="+mn-cs"/>
                        </a:rPr>
                        <a:t>)</a:t>
                      </a:r>
                      <a:endParaRPr lang="en-US" sz="1600" kern="1200" dirty="0">
                        <a:solidFill>
                          <a:schemeClr val="dk1"/>
                        </a:solidFill>
                        <a:effectLst/>
                        <a:latin typeface="+mn-lt"/>
                        <a:ea typeface="+mn-ea"/>
                        <a:cs typeface="+mn-cs"/>
                      </a:endParaRPr>
                    </a:p>
                  </a:txBody>
                  <a:tcPr marL="68580" marR="68580" marT="0" marB="0" anchor="ctr">
                    <a:solidFill>
                      <a:schemeClr val="accent1">
                        <a:lumMod val="20000"/>
                        <a:lumOff val="80000"/>
                      </a:schemeClr>
                    </a:solidFill>
                  </a:tcPr>
                </a:tc>
                <a:tc>
                  <a:txBody>
                    <a:bodyPr/>
                    <a:lstStyle/>
                    <a:p>
                      <a:pPr marL="0" marR="0" algn="ctr" defTabSz="914400" rtl="0" eaLnBrk="1" latinLnBrk="0" hangingPunct="1">
                        <a:lnSpc>
                          <a:spcPct val="107000"/>
                        </a:lnSpc>
                        <a:spcBef>
                          <a:spcPts val="300"/>
                        </a:spcBef>
                        <a:spcAft>
                          <a:spcPts val="300"/>
                        </a:spcAft>
                      </a:pPr>
                      <a:r>
                        <a:rPr lang="en-US" sz="1600" kern="1200" dirty="0">
                          <a:solidFill>
                            <a:schemeClr val="dk1"/>
                          </a:solidFill>
                          <a:effectLst/>
                          <a:latin typeface="+mn-lt"/>
                          <a:ea typeface="+mn-ea"/>
                          <a:cs typeface="+mn-cs"/>
                        </a:rPr>
                        <a:t>50</a:t>
                      </a:r>
                    </a:p>
                  </a:txBody>
                  <a:tcPr marL="68580" marR="68580" marT="0" marB="0" anchor="ctr">
                    <a:solidFill>
                      <a:schemeClr val="accent1">
                        <a:lumMod val="20000"/>
                        <a:lumOff val="80000"/>
                      </a:schemeClr>
                    </a:solidFill>
                  </a:tcPr>
                </a:tc>
                <a:tc>
                  <a:txBody>
                    <a:bodyPr/>
                    <a:lstStyle/>
                    <a:p>
                      <a:pPr marL="0" marR="0" algn="ctr" defTabSz="914400" rtl="0" eaLnBrk="1" latinLnBrk="0" hangingPunct="1">
                        <a:lnSpc>
                          <a:spcPct val="107000"/>
                        </a:lnSpc>
                        <a:spcBef>
                          <a:spcPts val="300"/>
                        </a:spcBef>
                        <a:spcAft>
                          <a:spcPts val="300"/>
                        </a:spcAft>
                      </a:pPr>
                      <a:r>
                        <a:rPr lang="en-US" sz="1600" kern="1200" dirty="0">
                          <a:solidFill>
                            <a:schemeClr val="dk1"/>
                          </a:solidFill>
                          <a:effectLst/>
                          <a:latin typeface="+mn-lt"/>
                          <a:ea typeface="+mn-ea"/>
                          <a:cs typeface="+mn-cs"/>
                        </a:rPr>
                        <a:t>100</a:t>
                      </a:r>
                    </a:p>
                  </a:txBody>
                  <a:tcPr marL="68580" marR="68580" marT="0" marB="0" anchor="ctr">
                    <a:solidFill>
                      <a:schemeClr val="accent1">
                        <a:lumMod val="20000"/>
                        <a:lumOff val="80000"/>
                      </a:schemeClr>
                    </a:solidFill>
                  </a:tcPr>
                </a:tc>
                <a:tc>
                  <a:txBody>
                    <a:bodyPr/>
                    <a:lstStyle/>
                    <a:p>
                      <a:pPr marL="0" marR="0" algn="ctr" defTabSz="914400" rtl="0" eaLnBrk="1" latinLnBrk="0" hangingPunct="1">
                        <a:lnSpc>
                          <a:spcPct val="107000"/>
                        </a:lnSpc>
                        <a:spcBef>
                          <a:spcPts val="300"/>
                        </a:spcBef>
                        <a:spcAft>
                          <a:spcPts val="300"/>
                        </a:spcAft>
                      </a:pPr>
                      <a:r>
                        <a:rPr lang="en-US" sz="1600" kern="1200" dirty="0">
                          <a:solidFill>
                            <a:schemeClr val="dk1"/>
                          </a:solidFill>
                          <a:effectLst/>
                          <a:latin typeface="+mn-lt"/>
                          <a:ea typeface="+mn-ea"/>
                          <a:cs typeface="+mn-cs"/>
                        </a:rPr>
                        <a:t>150</a:t>
                      </a:r>
                    </a:p>
                  </a:txBody>
                  <a:tcPr marL="68580" marR="68580" marT="0" marB="0" anchor="ctr">
                    <a:solidFill>
                      <a:schemeClr val="accent1">
                        <a:lumMod val="20000"/>
                        <a:lumOff val="80000"/>
                      </a:schemeClr>
                    </a:solidFill>
                  </a:tcPr>
                </a:tc>
              </a:tr>
              <a:tr h="762000">
                <a:tc vMerge="1">
                  <a:txBody>
                    <a:bodyPr/>
                    <a:lstStyle/>
                    <a:p>
                      <a:endParaRPr lang="en-US"/>
                    </a:p>
                  </a:txBody>
                  <a:tcPr/>
                </a:tc>
                <a:tc vMerge="1">
                  <a:txBody>
                    <a:bodyPr/>
                    <a:lstStyle/>
                    <a:p>
                      <a:endParaRPr lang="en-US"/>
                    </a:p>
                  </a:txBody>
                  <a:tcP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Modulation Index</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1.0</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a:solidFill>
                            <a:schemeClr val="dk1"/>
                          </a:solidFill>
                          <a:effectLst/>
                          <a:latin typeface="+mn-lt"/>
                          <a:ea typeface="+mn-ea"/>
                          <a:cs typeface="+mn-cs"/>
                        </a:rPr>
                        <a:t>0.5</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a:solidFill>
                            <a:schemeClr val="dk1"/>
                          </a:solidFill>
                          <a:effectLst/>
                          <a:latin typeface="+mn-lt"/>
                          <a:ea typeface="+mn-ea"/>
                          <a:cs typeface="+mn-cs"/>
                        </a:rPr>
                        <a:t>0.5</a:t>
                      </a:r>
                    </a:p>
                  </a:txBody>
                  <a:tcPr marL="68580" marR="68580" marT="0" marB="0" anchor="ctr"/>
                </a:tc>
              </a:tr>
              <a:tr h="806317">
                <a:tc vMerge="1">
                  <a:txBody>
                    <a:bodyPr/>
                    <a:lstStyle/>
                    <a:p>
                      <a:endParaRPr lang="en-US"/>
                    </a:p>
                  </a:txBody>
                  <a:tcPr/>
                </a:tc>
                <a:tc vMerge="1">
                  <a:txBody>
                    <a:bodyPr/>
                    <a:lstStyle/>
                    <a:p>
                      <a:endParaRPr lang="en-US"/>
                    </a:p>
                  </a:txBody>
                  <a:tcP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Channel Spacing (MHz)</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200</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200</a:t>
                      </a:r>
                    </a:p>
                  </a:txBody>
                  <a:tcPr marL="68580" marR="68580" marT="0" marB="0" anchor="ctr"/>
                </a:tc>
                <a:tc>
                  <a:txBody>
                    <a:bodyPr/>
                    <a:lstStyle/>
                    <a:p>
                      <a:pPr marL="0" marR="0" algn="ctr" defTabSz="914400" rtl="0" eaLnBrk="1" latinLnBrk="0" hangingPunct="1">
                        <a:lnSpc>
                          <a:spcPct val="107000"/>
                        </a:lnSpc>
                        <a:spcBef>
                          <a:spcPts val="300"/>
                        </a:spcBef>
                        <a:spcAft>
                          <a:spcPts val="300"/>
                        </a:spcAft>
                      </a:pPr>
                      <a:r>
                        <a:rPr lang="en-US" sz="1600" b="1" kern="1200" dirty="0">
                          <a:solidFill>
                            <a:schemeClr val="dk1"/>
                          </a:solidFill>
                          <a:effectLst/>
                          <a:latin typeface="+mn-lt"/>
                          <a:ea typeface="+mn-ea"/>
                          <a:cs typeface="+mn-cs"/>
                        </a:rPr>
                        <a:t>200</a:t>
                      </a:r>
                    </a:p>
                  </a:txBody>
                  <a:tcPr marL="68580" marR="68580" marT="0" marB="0" anchor="ctr"/>
                </a:tc>
              </a:tr>
            </a:tbl>
          </a:graphicData>
        </a:graphic>
      </p:graphicFrame>
    </p:spTree>
    <p:extLst>
      <p:ext uri="{BB962C8B-B14F-4D97-AF65-F5344CB8AC3E}">
        <p14:creationId xmlns:p14="http://schemas.microsoft.com/office/powerpoint/2010/main" val="132554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Project Scope</a:t>
            </a:r>
          </a:p>
        </p:txBody>
      </p:sp>
      <p:sp>
        <p:nvSpPr>
          <p:cNvPr id="3" name="Content Placeholder 2"/>
          <p:cNvSpPr>
            <a:spLocks noGrp="1"/>
          </p:cNvSpPr>
          <p:nvPr>
            <p:ph idx="1"/>
          </p:nvPr>
        </p:nvSpPr>
        <p:spPr/>
        <p:txBody>
          <a:bodyPr/>
          <a:lstStyle/>
          <a:p>
            <a:r>
              <a:rPr lang="en-US" dirty="0" smtClean="0"/>
              <a:t>PAR </a:t>
            </a:r>
            <a:r>
              <a:rPr lang="en-US" dirty="0"/>
              <a:t>scope: </a:t>
            </a:r>
            <a:endParaRPr lang="en-US" dirty="0" smtClean="0"/>
          </a:p>
          <a:p>
            <a:r>
              <a:rPr lang="en-US" dirty="0" smtClean="0"/>
              <a:t>This </a:t>
            </a:r>
            <a:r>
              <a:rPr lang="en-US" dirty="0"/>
              <a:t>amendment defines a PHY layer enabling the use of the 865-867 MHz band in India. The supported data rate should be at least 40 kb/s per second and the typical Line of Sight (LOS) range should be on the order of 5 km using </a:t>
            </a:r>
            <a:r>
              <a:rPr lang="en-US" dirty="0" err="1"/>
              <a:t>omni</a:t>
            </a:r>
            <a:r>
              <a:rPr lang="en-US" dirty="0"/>
              <a:t> directional antenna. Included are any channel access and/or timing changes in the MAC necessary to support this PHY layer.</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4131035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Project Scope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986694"/>
              </p:ext>
            </p:extLst>
          </p:nvPr>
        </p:nvGraphicFramePr>
        <p:xfrm>
          <a:off x="685801" y="1867533"/>
          <a:ext cx="7856538" cy="4071705"/>
        </p:xfrm>
        <a:graphic>
          <a:graphicData uri="http://schemas.openxmlformats.org/drawingml/2006/table">
            <a:tbl>
              <a:tblPr firstRow="1" firstCol="1" bandRow="1">
                <a:tableStyleId>{5C22544A-7EE6-4342-B048-85BDC9FD1C3A}</a:tableStyleId>
              </a:tblPr>
              <a:tblGrid>
                <a:gridCol w="3292349"/>
                <a:gridCol w="1048474"/>
                <a:gridCol w="3515715"/>
              </a:tblGrid>
              <a:tr h="570867">
                <a:tc>
                  <a:txBody>
                    <a:bodyPr/>
                    <a:lstStyle/>
                    <a:p>
                      <a:pPr marL="0" marR="0">
                        <a:lnSpc>
                          <a:spcPct val="107000"/>
                        </a:lnSpc>
                        <a:spcBef>
                          <a:spcPts val="0"/>
                        </a:spcBef>
                        <a:spcAft>
                          <a:spcPts val="0"/>
                        </a:spcAft>
                      </a:pPr>
                      <a:r>
                        <a:rPr lang="en-US" sz="1600" dirty="0">
                          <a:solidFill>
                            <a:srgbClr val="C00000"/>
                          </a:solidFill>
                          <a:effectLst/>
                        </a:rPr>
                        <a:t>Objective from PAR scope</a:t>
                      </a:r>
                      <a:endParaRPr lang="en-US"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rgbClr val="C00000"/>
                          </a:solidFill>
                          <a:effectLst/>
                        </a:rPr>
                        <a:t>Met by this proposal</a:t>
                      </a:r>
                      <a:endParaRPr lang="en-US"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C00000"/>
                          </a:solidFill>
                          <a:effectLst/>
                        </a:rPr>
                        <a:t>Notes</a:t>
                      </a:r>
                      <a:endParaRPr lang="en-US"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6228">
                <a:tc>
                  <a:txBody>
                    <a:bodyPr/>
                    <a:lstStyle/>
                    <a:p>
                      <a:pPr marL="0" marR="0">
                        <a:lnSpc>
                          <a:spcPct val="107000"/>
                        </a:lnSpc>
                        <a:spcBef>
                          <a:spcPts val="0"/>
                        </a:spcBef>
                        <a:spcAft>
                          <a:spcPts val="0"/>
                        </a:spcAft>
                      </a:pPr>
                      <a:r>
                        <a:rPr lang="en-US" sz="1600" b="0" dirty="0">
                          <a:solidFill>
                            <a:schemeClr val="tx1"/>
                          </a:solidFill>
                          <a:effectLst/>
                        </a:rPr>
                        <a:t>Define a PHY Layer enabling the use of the 865-867 MHz band in India</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07000"/>
                        </a:lnSpc>
                        <a:spcBef>
                          <a:spcPts val="0"/>
                        </a:spcBef>
                        <a:spcAft>
                          <a:spcPts val="0"/>
                        </a:spcAft>
                      </a:pPr>
                      <a:r>
                        <a:rPr lang="en-US" sz="1600" b="1" dirty="0">
                          <a:solidFill>
                            <a:schemeClr val="tx1"/>
                          </a:solidFill>
                          <a:effectLst/>
                        </a:rPr>
                        <a:t>YES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308081">
                <a:tc>
                  <a:txBody>
                    <a:bodyPr/>
                    <a:lstStyle/>
                    <a:p>
                      <a:pPr marL="0" marR="0">
                        <a:lnSpc>
                          <a:spcPct val="107000"/>
                        </a:lnSpc>
                        <a:spcBef>
                          <a:spcPts val="0"/>
                        </a:spcBef>
                        <a:spcAft>
                          <a:spcPts val="0"/>
                        </a:spcAft>
                      </a:pPr>
                      <a:r>
                        <a:rPr lang="en-US" sz="1600" b="0" dirty="0">
                          <a:solidFill>
                            <a:schemeClr val="tx1"/>
                          </a:solidFill>
                          <a:effectLst/>
                        </a:rPr>
                        <a:t>Data Rate at least 40kb/s </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07000"/>
                        </a:lnSpc>
                        <a:spcBef>
                          <a:spcPts val="0"/>
                        </a:spcBef>
                        <a:spcAft>
                          <a:spcPts val="0"/>
                        </a:spcAft>
                      </a:pPr>
                      <a:r>
                        <a:rPr lang="en-US" sz="1600" b="1" dirty="0">
                          <a:solidFill>
                            <a:schemeClr val="tx1"/>
                          </a:solidFill>
                          <a:effectLst/>
                        </a:rPr>
                        <a:t>YES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600">
                          <a:effectLst/>
                        </a:rPr>
                        <a:t>Supported 50, 100 and 150 kb/s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632154">
                <a:tc>
                  <a:txBody>
                    <a:bodyPr/>
                    <a:lstStyle/>
                    <a:p>
                      <a:pPr marL="0" marR="0">
                        <a:lnSpc>
                          <a:spcPct val="107000"/>
                        </a:lnSpc>
                        <a:spcBef>
                          <a:spcPts val="0"/>
                        </a:spcBef>
                        <a:spcAft>
                          <a:spcPts val="0"/>
                        </a:spcAft>
                      </a:pPr>
                      <a:r>
                        <a:rPr lang="en-US" sz="1600" b="0" dirty="0">
                          <a:solidFill>
                            <a:schemeClr val="tx1"/>
                          </a:solidFill>
                          <a:effectLst/>
                        </a:rPr>
                        <a:t>Typical LOS range on the order of 5km</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07000"/>
                        </a:lnSpc>
                        <a:spcBef>
                          <a:spcPts val="0"/>
                        </a:spcBef>
                        <a:spcAft>
                          <a:spcPts val="0"/>
                        </a:spcAft>
                      </a:pPr>
                      <a:r>
                        <a:rPr lang="en-US" sz="1600" b="1" dirty="0">
                          <a:solidFill>
                            <a:schemeClr val="tx1"/>
                          </a:solidFill>
                          <a:effectLst/>
                        </a:rPr>
                        <a:t>YES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600" dirty="0">
                          <a:effectLst/>
                        </a:rPr>
                        <a:t>Based on field performance of 802.15.4g deployments in other sub-GHz bands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04375">
                <a:tc>
                  <a:txBody>
                    <a:bodyPr/>
                    <a:lstStyle/>
                    <a:p>
                      <a:pPr marL="0" marR="0">
                        <a:lnSpc>
                          <a:spcPct val="107000"/>
                        </a:lnSpc>
                        <a:spcBef>
                          <a:spcPts val="0"/>
                        </a:spcBef>
                        <a:spcAft>
                          <a:spcPts val="0"/>
                        </a:spcAft>
                      </a:pPr>
                      <a:r>
                        <a:rPr lang="en-US" sz="1600" b="0" dirty="0">
                          <a:solidFill>
                            <a:schemeClr val="tx1"/>
                          </a:solidFill>
                          <a:effectLst/>
                        </a:rPr>
                        <a:t>Channel access and/or timing changes in the MAC necessary to support this PHY layer</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07000"/>
                        </a:lnSpc>
                        <a:spcBef>
                          <a:spcPts val="0"/>
                        </a:spcBef>
                        <a:spcAft>
                          <a:spcPts val="0"/>
                        </a:spcAft>
                      </a:pPr>
                      <a:r>
                        <a:rPr lang="en-US" sz="1600" b="1" dirty="0">
                          <a:solidFill>
                            <a:schemeClr val="tx1"/>
                          </a:solidFill>
                          <a:effectLst/>
                        </a:rPr>
                        <a:t>YES</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600" dirty="0">
                          <a:effectLst/>
                        </a:rPr>
                        <a:t>No channel access or timing changes are required to support the PHY in this proposal, as all PHY characteristics are identical to existing PHY defined in the standard.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7322" marR="173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3416810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Details</a:t>
            </a:r>
            <a:endParaRPr lang="en-US" dirty="0"/>
          </a:p>
        </p:txBody>
      </p:sp>
      <p:sp>
        <p:nvSpPr>
          <p:cNvPr id="3" name="Content Placeholder 2"/>
          <p:cNvSpPr>
            <a:spLocks noGrp="1"/>
          </p:cNvSpPr>
          <p:nvPr>
            <p:ph idx="1"/>
          </p:nvPr>
        </p:nvSpPr>
        <p:spPr>
          <a:xfrm>
            <a:off x="685800" y="4167090"/>
            <a:ext cx="7770813" cy="1927324"/>
          </a:xfrm>
        </p:spPr>
        <p:txBody>
          <a:bodyPr/>
          <a:lstStyle/>
          <a:p>
            <a:r>
              <a:rPr lang="en-US" dirty="0" smtClean="0"/>
              <a:t>See document 15-16-0032 for proposed amendment text.</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TextBox 6"/>
          <p:cNvSpPr txBox="1"/>
          <p:nvPr/>
        </p:nvSpPr>
        <p:spPr>
          <a:xfrm>
            <a:off x="685800" y="1751013"/>
            <a:ext cx="7620000" cy="2308324"/>
          </a:xfrm>
          <a:prstGeom prst="rect">
            <a:avLst/>
          </a:prstGeom>
          <a:noFill/>
        </p:spPr>
        <p:txBody>
          <a:bodyPr wrap="square" rtlCol="0">
            <a:spAutoFit/>
          </a:bodyPr>
          <a:lstStyle/>
          <a:p>
            <a:r>
              <a:rPr lang="en-US" dirty="0" smtClean="0">
                <a:solidFill>
                  <a:schemeClr val="tx1"/>
                </a:solidFill>
              </a:rPr>
              <a:t>Based on P802.15.4REVc-D02:</a:t>
            </a:r>
          </a:p>
          <a:p>
            <a:pPr marL="342900" indent="-342900">
              <a:buFont typeface="Arial" panose="020B0604020202020204" pitchFamily="34" charset="0"/>
              <a:buChar char="•"/>
            </a:pPr>
            <a:r>
              <a:rPr lang="en-US" dirty="0" smtClean="0">
                <a:solidFill>
                  <a:schemeClr val="tx1"/>
                </a:solidFill>
              </a:rPr>
              <a:t>Add row to table 10-170 defining band</a:t>
            </a:r>
          </a:p>
          <a:p>
            <a:pPr marL="342900" indent="-342900">
              <a:buFont typeface="Arial" panose="020B0604020202020204" pitchFamily="34" charset="0"/>
              <a:buChar char="•"/>
            </a:pPr>
            <a:r>
              <a:rPr lang="en-US" dirty="0" smtClean="0">
                <a:solidFill>
                  <a:schemeClr val="tx1"/>
                </a:solidFill>
              </a:rPr>
              <a:t>Add row to table 10-179 defining channel numbering </a:t>
            </a:r>
          </a:p>
          <a:p>
            <a:pPr marL="342900" indent="-342900">
              <a:buFont typeface="Arial" panose="020B0604020202020204" pitchFamily="34" charset="0"/>
              <a:buChar char="•"/>
            </a:pPr>
            <a:r>
              <a:rPr lang="en-US" dirty="0" smtClean="0">
                <a:solidFill>
                  <a:schemeClr val="tx1"/>
                </a:solidFill>
              </a:rPr>
              <a:t>Add row to table 20-245 specifying base symbol timing</a:t>
            </a:r>
          </a:p>
          <a:p>
            <a:pPr marL="342900" indent="-342900">
              <a:buFont typeface="Arial" panose="020B0604020202020204" pitchFamily="34" charset="0"/>
              <a:buChar char="•"/>
            </a:pPr>
            <a:r>
              <a:rPr lang="en-US" dirty="0" smtClean="0">
                <a:solidFill>
                  <a:schemeClr val="tx1"/>
                </a:solidFill>
              </a:rPr>
              <a:t>Add row to table 20-250 to define modulation and coding</a:t>
            </a:r>
          </a:p>
          <a:p>
            <a:endParaRPr lang="en-US" dirty="0">
              <a:solidFill>
                <a:schemeClr val="tx1"/>
              </a:solidFill>
            </a:endParaRPr>
          </a:p>
        </p:txBody>
      </p:sp>
    </p:spTree>
    <p:extLst>
      <p:ext uri="{BB962C8B-B14F-4D97-AF65-F5344CB8AC3E}">
        <p14:creationId xmlns:p14="http://schemas.microsoft.com/office/powerpoint/2010/main" val="206296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Technical Details</a:t>
            </a:r>
            <a:endParaRPr lang="en-US" dirty="0">
              <a:solidFill>
                <a:schemeClr val="tx1"/>
              </a:solidFill>
            </a:endParaRPr>
          </a:p>
        </p:txBody>
      </p:sp>
      <p:sp>
        <p:nvSpPr>
          <p:cNvPr id="4" name="Date Placeholder 3"/>
          <p:cNvSpPr>
            <a:spLocks noGrp="1"/>
          </p:cNvSpPr>
          <p:nvPr>
            <p:ph type="dt" idx="10"/>
          </p:nvPr>
        </p:nvSpPr>
        <p:spPr/>
        <p:txBody>
          <a:bodyPr/>
          <a:lstStyle/>
          <a:p>
            <a:pPr>
              <a:defRPr/>
            </a:pPr>
            <a:r>
              <a:rPr lang="en-US" smtClean="0">
                <a:solidFill>
                  <a:schemeClr val="tx1"/>
                </a:solidFill>
                <a:latin typeface="Times New Roman" pitchFamily="18" charset="0"/>
                <a:ea typeface="Arial Unicode MS" pitchFamily="34" charset="-128"/>
                <a:cs typeface="Arial Unicode MS" pitchFamily="34" charset="-128"/>
              </a:rPr>
              <a:t>January 2016</a:t>
            </a:r>
            <a:endParaRPr lang="en-GB" dirty="0">
              <a:solidFill>
                <a:schemeClr val="tx1"/>
              </a:solidFill>
            </a:endParaRPr>
          </a:p>
        </p:txBody>
      </p:sp>
      <p:sp>
        <p:nvSpPr>
          <p:cNvPr id="5" name="Footer Placeholder 4"/>
          <p:cNvSpPr>
            <a:spLocks noGrp="1"/>
          </p:cNvSpPr>
          <p:nvPr>
            <p:ph type="ftr" idx="11"/>
          </p:nvPr>
        </p:nvSpPr>
        <p:spPr/>
        <p:txBody>
          <a:bodyPr/>
          <a:lstStyle/>
          <a:p>
            <a:pPr>
              <a:defRPr/>
            </a:pPr>
            <a:r>
              <a:rPr lang="en-GB" smtClean="0">
                <a:solidFill>
                  <a:schemeClr val="tx1"/>
                </a:solidFill>
              </a:rPr>
              <a:t>Ben Rolfe, BCA</a:t>
            </a:r>
            <a:endParaRPr lang="en-GB" dirty="0">
              <a:solidFill>
                <a:schemeClr val="tx1"/>
              </a:solidFill>
            </a:endParaRPr>
          </a:p>
        </p:txBody>
      </p:sp>
      <p:sp>
        <p:nvSpPr>
          <p:cNvPr id="6" name="Slide Number Placeholder 5"/>
          <p:cNvSpPr>
            <a:spLocks noGrp="1"/>
          </p:cNvSpPr>
          <p:nvPr>
            <p:ph type="sldNum" idx="12"/>
          </p:nvPr>
        </p:nvSpPr>
        <p:spPr/>
        <p:txBody>
          <a:bodyPr/>
          <a:lstStyle/>
          <a:p>
            <a:pPr>
              <a:defRPr/>
            </a:pPr>
            <a:r>
              <a:rPr lang="en-GB" smtClean="0">
                <a:solidFill>
                  <a:schemeClr val="tx1"/>
                </a:solidFill>
              </a:rPr>
              <a:t>Slide </a:t>
            </a:r>
            <a:fld id="{E6969283-78ED-4F71-B854-48055E18A2DC}" type="slidenum">
              <a:rPr lang="en-GB" smtClean="0">
                <a:solidFill>
                  <a:schemeClr val="tx1"/>
                </a:solidFill>
              </a:rPr>
              <a:pPr>
                <a:defRPr/>
              </a:pPr>
              <a:t>6</a:t>
            </a:fld>
            <a:endParaRPr lang="en-GB">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23770488"/>
              </p:ext>
            </p:extLst>
          </p:nvPr>
        </p:nvGraphicFramePr>
        <p:xfrm>
          <a:off x="2571750" y="1937333"/>
          <a:ext cx="4459684" cy="687528"/>
        </p:xfrm>
        <a:graphic>
          <a:graphicData uri="http://schemas.openxmlformats.org/drawingml/2006/table">
            <a:tbl>
              <a:tblPr firstRow="1" firstCol="1" bandRow="1">
                <a:tableStyleId>{5C22544A-7EE6-4342-B048-85BDC9FD1C3A}</a:tableStyleId>
              </a:tblPr>
              <a:tblGrid>
                <a:gridCol w="2008560"/>
                <a:gridCol w="2451124"/>
              </a:tblGrid>
              <a:tr h="343764">
                <a:tc>
                  <a:txBody>
                    <a:bodyPr/>
                    <a:lstStyle/>
                    <a:p>
                      <a:pPr marL="0" marR="0">
                        <a:lnSpc>
                          <a:spcPct val="107000"/>
                        </a:lnSpc>
                        <a:spcBef>
                          <a:spcPts val="0"/>
                        </a:spcBef>
                        <a:spcAft>
                          <a:spcPts val="0"/>
                        </a:spcAft>
                      </a:pPr>
                      <a:r>
                        <a:rPr lang="en-US" sz="1600" dirty="0">
                          <a:solidFill>
                            <a:schemeClr val="tx1"/>
                          </a:solidFill>
                          <a:effectLst/>
                        </a:rPr>
                        <a:t>Band designation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solidFill>
                            <a:schemeClr val="tx1"/>
                          </a:solidFill>
                          <a:effectLst/>
                        </a:rPr>
                        <a:t>Frequency band (MHz)</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3764">
                <a:tc>
                  <a:txBody>
                    <a:bodyPr/>
                    <a:lstStyle/>
                    <a:p>
                      <a:pPr marL="0" marR="0" algn="ctr">
                        <a:lnSpc>
                          <a:spcPct val="107000"/>
                        </a:lnSpc>
                        <a:spcBef>
                          <a:spcPts val="0"/>
                        </a:spcBef>
                        <a:spcAft>
                          <a:spcPts val="0"/>
                        </a:spcAft>
                      </a:pPr>
                      <a:r>
                        <a:rPr lang="en-US" sz="1600" b="0" dirty="0" smtClean="0">
                          <a:solidFill>
                            <a:schemeClr val="tx1"/>
                          </a:solidFill>
                          <a:effectLst/>
                        </a:rPr>
                        <a:t>866 </a:t>
                      </a:r>
                      <a:r>
                        <a:rPr lang="en-US" sz="1600" b="0" dirty="0">
                          <a:solidFill>
                            <a:schemeClr val="tx1"/>
                          </a:solidFill>
                          <a:effectLst/>
                        </a:rPr>
                        <a:t>MHz</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gn="ctr">
                        <a:lnSpc>
                          <a:spcPct val="107000"/>
                        </a:lnSpc>
                        <a:spcBef>
                          <a:spcPts val="0"/>
                        </a:spcBef>
                        <a:spcAft>
                          <a:spcPts val="0"/>
                        </a:spcAft>
                      </a:pPr>
                      <a:r>
                        <a:rPr lang="en-US" sz="1600" dirty="0">
                          <a:effectLst/>
                        </a:rPr>
                        <a:t>865-867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r>
            </a:tbl>
          </a:graphicData>
        </a:graphic>
      </p:graphicFrame>
      <p:sp>
        <p:nvSpPr>
          <p:cNvPr id="10" name="Rectangle 1"/>
          <p:cNvSpPr>
            <a:spLocks noChangeArrowheads="1"/>
          </p:cNvSpPr>
          <p:nvPr/>
        </p:nvSpPr>
        <p:spPr bwMode="auto">
          <a:xfrm>
            <a:off x="0" y="97795"/>
            <a:ext cx="205857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Insert in order into Table 10-170: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Box 10"/>
          <p:cNvSpPr txBox="1"/>
          <p:nvPr/>
        </p:nvSpPr>
        <p:spPr>
          <a:xfrm>
            <a:off x="696913" y="1981200"/>
            <a:ext cx="1701403" cy="4154984"/>
          </a:xfrm>
          <a:prstGeom prst="rect">
            <a:avLst/>
          </a:prstGeom>
          <a:noFill/>
        </p:spPr>
        <p:txBody>
          <a:bodyPr wrap="square" rtlCol="0">
            <a:spAutoFit/>
          </a:bodyPr>
          <a:lstStyle/>
          <a:p>
            <a:r>
              <a:rPr lang="en-US" sz="1800" dirty="0" smtClean="0">
                <a:solidFill>
                  <a:schemeClr val="tx1"/>
                </a:solidFill>
              </a:rPr>
              <a:t>Table 10-170:</a:t>
            </a: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r>
              <a:rPr lang="en-US" sz="1800" dirty="0" smtClean="0">
                <a:solidFill>
                  <a:schemeClr val="tx1"/>
                </a:solidFill>
              </a:rPr>
              <a:t>Table 20-245:</a:t>
            </a: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a:p>
            <a:endParaRPr lang="en-US" sz="1800" dirty="0" smtClean="0">
              <a:solidFill>
                <a:schemeClr val="tx1"/>
              </a:solidFill>
            </a:endParaRPr>
          </a:p>
          <a:p>
            <a:r>
              <a:rPr lang="en-US" sz="1800" dirty="0" smtClean="0">
                <a:solidFill>
                  <a:schemeClr val="tx1"/>
                </a:solidFill>
              </a:rPr>
              <a:t>Table 20-250:</a:t>
            </a:r>
          </a:p>
          <a:p>
            <a:endParaRPr lang="en-US" sz="1800" dirty="0" smtClean="0">
              <a:solidFill>
                <a:schemeClr val="tx1"/>
              </a:solidFill>
            </a:endParaRPr>
          </a:p>
          <a:p>
            <a:endParaRPr lang="en-US" dirty="0">
              <a:solidFill>
                <a:schemeClr val="tx1"/>
              </a:solidFill>
            </a:endParaRPr>
          </a:p>
          <a:p>
            <a:endParaRPr lang="en-US"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423938298"/>
              </p:ext>
            </p:extLst>
          </p:nvPr>
        </p:nvGraphicFramePr>
        <p:xfrm>
          <a:off x="2571750" y="2882272"/>
          <a:ext cx="5970588" cy="782765"/>
        </p:xfrm>
        <a:graphic>
          <a:graphicData uri="http://schemas.openxmlformats.org/drawingml/2006/table">
            <a:tbl>
              <a:tblPr firstRow="1" firstCol="1" bandRow="1">
                <a:tableStyleId>{5C22544A-7EE6-4342-B048-85BDC9FD1C3A}</a:tableStyleId>
              </a:tblPr>
              <a:tblGrid>
                <a:gridCol w="2175609"/>
                <a:gridCol w="3794979"/>
              </a:tblGrid>
              <a:tr h="0">
                <a:tc>
                  <a:txBody>
                    <a:bodyPr/>
                    <a:lstStyle/>
                    <a:p>
                      <a:pPr marL="0" marR="0" algn="ctr">
                        <a:lnSpc>
                          <a:spcPct val="107000"/>
                        </a:lnSpc>
                        <a:spcBef>
                          <a:spcPts val="0"/>
                        </a:spcBef>
                        <a:spcAft>
                          <a:spcPts val="0"/>
                        </a:spcAft>
                      </a:pPr>
                      <a:r>
                        <a:rPr lang="en-US" sz="1600">
                          <a:solidFill>
                            <a:schemeClr val="tx1"/>
                          </a:solidFill>
                          <a:effectLst/>
                        </a:rPr>
                        <a:t>Frequency band (MHz)</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solidFill>
                            <a:schemeClr val="tx1"/>
                          </a:solidFill>
                          <a:effectLst/>
                        </a:rPr>
                        <a:t>Symbol duration used for MAC and PHY timing parameters (μs)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en-US" sz="1600" b="0" dirty="0">
                          <a:solidFill>
                            <a:schemeClr val="tx1"/>
                          </a:solidFill>
                          <a:effectLst/>
                        </a:rPr>
                        <a:t>902–928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lnSpc>
                          <a:spcPct val="107000"/>
                        </a:lnSpc>
                        <a:spcBef>
                          <a:spcPts val="0"/>
                        </a:spcBef>
                        <a:spcAft>
                          <a:spcPts val="0"/>
                        </a:spcAft>
                        <a:tabLst>
                          <a:tab pos="2548890" algn="r"/>
                        </a:tabLst>
                      </a:pPr>
                      <a:r>
                        <a:rPr lang="en-US" sz="1600" dirty="0">
                          <a:solidFill>
                            <a:schemeClr val="tx1"/>
                          </a:solidFill>
                          <a:effectLst/>
                        </a:rPr>
                        <a:t>20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2350192"/>
              </p:ext>
            </p:extLst>
          </p:nvPr>
        </p:nvGraphicFramePr>
        <p:xfrm>
          <a:off x="2583871" y="4191000"/>
          <a:ext cx="5975032" cy="2141189"/>
        </p:xfrm>
        <a:graphic>
          <a:graphicData uri="http://schemas.openxmlformats.org/drawingml/2006/table">
            <a:tbl>
              <a:tblPr firstRow="1" firstCol="1" bandRow="1">
                <a:tableStyleId>{5C22544A-7EE6-4342-B048-85BDC9FD1C3A}</a:tableStyleId>
              </a:tblPr>
              <a:tblGrid>
                <a:gridCol w="1607698"/>
                <a:gridCol w="1607698"/>
                <a:gridCol w="940785"/>
                <a:gridCol w="940785"/>
                <a:gridCol w="878066"/>
              </a:tblGrid>
              <a:tr h="589785">
                <a:tc>
                  <a:txBody>
                    <a:bodyPr/>
                    <a:lstStyle/>
                    <a:p>
                      <a:pPr marL="0" marR="0">
                        <a:lnSpc>
                          <a:spcPct val="107000"/>
                        </a:lnSpc>
                        <a:spcBef>
                          <a:spcPts val="0"/>
                        </a:spcBef>
                        <a:spcAft>
                          <a:spcPts val="0"/>
                        </a:spcAft>
                      </a:pPr>
                      <a:r>
                        <a:rPr lang="en-US" sz="1600">
                          <a:solidFill>
                            <a:schemeClr val="tx1"/>
                          </a:solidFill>
                          <a:effectLst/>
                        </a:rPr>
                        <a:t>Frequency band (MHz)</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Parameter</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Operating mode #1</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Operating mode #2</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Operating mode #3</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454">
                <a:tc rowSpan="4">
                  <a:txBody>
                    <a:bodyPr/>
                    <a:lstStyle/>
                    <a:p>
                      <a:pPr marL="0" marR="0">
                        <a:lnSpc>
                          <a:spcPct val="107000"/>
                        </a:lnSpc>
                        <a:spcBef>
                          <a:spcPts val="0"/>
                        </a:spcBef>
                        <a:spcAft>
                          <a:spcPts val="0"/>
                        </a:spcAft>
                      </a:pPr>
                      <a:r>
                        <a:rPr lang="en-US" sz="1600" b="0" dirty="0">
                          <a:solidFill>
                            <a:schemeClr val="tx1"/>
                          </a:solidFill>
                          <a:effectLst/>
                        </a:rPr>
                        <a:t>865-867</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marL="0" marR="0">
                        <a:lnSpc>
                          <a:spcPct val="107000"/>
                        </a:lnSpc>
                        <a:spcBef>
                          <a:spcPts val="0"/>
                        </a:spcBef>
                        <a:spcAft>
                          <a:spcPts val="0"/>
                        </a:spcAft>
                      </a:pPr>
                      <a:r>
                        <a:rPr lang="en-US" sz="1600">
                          <a:solidFill>
                            <a:schemeClr val="tx1"/>
                          </a:solidFill>
                          <a:effectLst/>
                        </a:rPr>
                        <a:t>Data rate (kb/s)</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50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100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150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454">
                <a:tc vMerge="1">
                  <a:txBody>
                    <a:bodyPr/>
                    <a:lstStyle/>
                    <a:p>
                      <a:endParaRPr lang="en-US"/>
                    </a:p>
                  </a:txBody>
                  <a:tcPr/>
                </a:tc>
                <a:tc>
                  <a:txBody>
                    <a:bodyPr/>
                    <a:lstStyle/>
                    <a:p>
                      <a:pPr marL="0" marR="0">
                        <a:lnSpc>
                          <a:spcPct val="107000"/>
                        </a:lnSpc>
                        <a:spcBef>
                          <a:spcPts val="0"/>
                        </a:spcBef>
                        <a:spcAft>
                          <a:spcPts val="0"/>
                        </a:spcAft>
                      </a:pPr>
                      <a:r>
                        <a:rPr lang="en-US" sz="1600">
                          <a:solidFill>
                            <a:schemeClr val="tx1"/>
                          </a:solidFill>
                          <a:effectLst/>
                        </a:rPr>
                        <a:t>Modulation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2-FSK</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2-FSK</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2-FSK</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454">
                <a:tc vMerge="1">
                  <a:txBody>
                    <a:bodyPr/>
                    <a:lstStyle/>
                    <a:p>
                      <a:endParaRPr lang="en-US"/>
                    </a:p>
                  </a:txBody>
                  <a:tcPr/>
                </a:tc>
                <a:tc>
                  <a:txBody>
                    <a:bodyPr/>
                    <a:lstStyle/>
                    <a:p>
                      <a:pPr marL="0" marR="0">
                        <a:lnSpc>
                          <a:spcPct val="107000"/>
                        </a:lnSpc>
                        <a:spcBef>
                          <a:spcPts val="0"/>
                        </a:spcBef>
                        <a:spcAft>
                          <a:spcPts val="0"/>
                        </a:spcAft>
                      </a:pPr>
                      <a:r>
                        <a:rPr lang="en-US" sz="1600">
                          <a:solidFill>
                            <a:schemeClr val="tx1"/>
                          </a:solidFill>
                          <a:effectLst/>
                        </a:rPr>
                        <a:t>Modulation index</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1.0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0.5</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0.5</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7454">
                <a:tc vMerge="1">
                  <a:txBody>
                    <a:bodyPr/>
                    <a:lstStyle/>
                    <a:p>
                      <a:endParaRPr lang="en-US"/>
                    </a:p>
                  </a:txBody>
                  <a:tcPr/>
                </a:tc>
                <a:tc>
                  <a:txBody>
                    <a:bodyPr/>
                    <a:lstStyle/>
                    <a:p>
                      <a:pPr marL="0" marR="0">
                        <a:lnSpc>
                          <a:spcPct val="107000"/>
                        </a:lnSpc>
                        <a:spcBef>
                          <a:spcPts val="0"/>
                        </a:spcBef>
                        <a:spcAft>
                          <a:spcPts val="0"/>
                        </a:spcAft>
                      </a:pPr>
                      <a:r>
                        <a:rPr lang="en-US" sz="1600">
                          <a:solidFill>
                            <a:schemeClr val="tx1"/>
                          </a:solidFill>
                          <a:effectLst/>
                        </a:rPr>
                        <a:t>Channel spacing (kHz)</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200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solidFill>
                            <a:schemeClr val="tx1"/>
                          </a:solidFill>
                          <a:effectLst/>
                        </a:rPr>
                        <a:t>200</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solidFill>
                            <a:schemeClr val="tx1"/>
                          </a:solidFill>
                          <a:effectLst/>
                        </a:rPr>
                        <a:t>200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1693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dirty="0" smtClean="0"/>
              <a:t>Advantages of this Proposal</a:t>
            </a:r>
            <a:endParaRPr lang="en-US" dirty="0"/>
          </a:p>
        </p:txBody>
      </p:sp>
      <p:sp>
        <p:nvSpPr>
          <p:cNvPr id="3" name="Content Placeholder 2"/>
          <p:cNvSpPr>
            <a:spLocks noGrp="1"/>
          </p:cNvSpPr>
          <p:nvPr>
            <p:ph idx="1"/>
          </p:nvPr>
        </p:nvSpPr>
        <p:spPr>
          <a:xfrm>
            <a:off x="685799" y="1219200"/>
            <a:ext cx="7770813" cy="5041690"/>
          </a:xfrm>
        </p:spPr>
        <p:txBody>
          <a:bodyPr/>
          <a:lstStyle/>
          <a:p>
            <a:pPr>
              <a:buFont typeface="Arial" panose="020B0604020202020204" pitchFamily="34" charset="0"/>
              <a:buChar char="•"/>
            </a:pPr>
            <a:r>
              <a:rPr lang="en-US" dirty="0"/>
              <a:t>Satisfies all the requirements stated in the project </a:t>
            </a:r>
            <a:r>
              <a:rPr lang="en-US" dirty="0" smtClean="0"/>
              <a:t>authorization</a:t>
            </a:r>
          </a:p>
          <a:p>
            <a:pPr>
              <a:buFont typeface="Arial" panose="020B0604020202020204" pitchFamily="34" charset="0"/>
              <a:buChar char="•"/>
            </a:pPr>
            <a:r>
              <a:rPr lang="en-US" dirty="0" smtClean="0"/>
              <a:t>Satisfies the needs identified in the CFP</a:t>
            </a:r>
            <a:endParaRPr lang="en-US" dirty="0"/>
          </a:p>
          <a:p>
            <a:pPr>
              <a:buFont typeface="Arial" panose="020B0604020202020204" pitchFamily="34" charset="0"/>
              <a:buChar char="•"/>
            </a:pPr>
            <a:r>
              <a:rPr lang="en-US" dirty="0" smtClean="0"/>
              <a:t>Does not change anything that does need to  be changed</a:t>
            </a:r>
          </a:p>
          <a:p>
            <a:pPr>
              <a:buFont typeface="Arial" panose="020B0604020202020204" pitchFamily="34" charset="0"/>
              <a:buChar char="•"/>
            </a:pPr>
            <a:r>
              <a:rPr lang="en-US" dirty="0" smtClean="0"/>
              <a:t>Can be implemented by existing equipment</a:t>
            </a:r>
          </a:p>
          <a:p>
            <a:pPr lvl="1">
              <a:buFont typeface="Arial" panose="020B0604020202020204" pitchFamily="34" charset="0"/>
              <a:buChar char="•"/>
            </a:pPr>
            <a:r>
              <a:rPr lang="en-US" dirty="0" smtClean="0"/>
              <a:t>Millions of 802.15.4 SUN FSK devices  already deployed</a:t>
            </a:r>
          </a:p>
          <a:p>
            <a:pPr lvl="1">
              <a:buFont typeface="Arial" panose="020B0604020202020204" pitchFamily="34" charset="0"/>
              <a:buChar char="•"/>
            </a:pPr>
            <a:r>
              <a:rPr lang="en-US" dirty="0" smtClean="0"/>
              <a:t>Many can add channel plan with firmware update in the field</a:t>
            </a:r>
          </a:p>
          <a:p>
            <a:pPr lvl="1">
              <a:buFont typeface="Arial" panose="020B0604020202020204" pitchFamily="34" charset="0"/>
              <a:buChar char="•"/>
            </a:pPr>
            <a:r>
              <a:rPr lang="en-US" dirty="0" smtClean="0"/>
              <a:t>Uses the stuff that’s widely used, proven to work</a:t>
            </a:r>
          </a:p>
          <a:p>
            <a:pPr>
              <a:buFont typeface="Arial" panose="020B0604020202020204" pitchFamily="34" charset="0"/>
              <a:buChar char="•"/>
            </a:pPr>
            <a:r>
              <a:rPr lang="en-US" dirty="0" smtClean="0"/>
              <a:t>Entire amendment will be 1 page of normative content</a:t>
            </a:r>
          </a:p>
          <a:p>
            <a:pPr lvl="1">
              <a:buFont typeface="Arial" panose="020B0604020202020204" pitchFamily="34" charset="0"/>
              <a:buChar char="•"/>
            </a:pPr>
            <a:r>
              <a:rPr lang="en-US" dirty="0" smtClean="0"/>
              <a:t>Low risk of introducing technical errors</a:t>
            </a:r>
          </a:p>
          <a:p>
            <a:pPr lvl="1">
              <a:buFont typeface="Arial" panose="020B0604020202020204" pitchFamily="34" charset="0"/>
              <a:buChar char="•"/>
            </a:pPr>
            <a:r>
              <a:rPr lang="en-US" dirty="0" smtClean="0"/>
              <a:t>Low risk of messing up stuff already in the standard</a:t>
            </a:r>
          </a:p>
          <a:p>
            <a:pPr lvl="1">
              <a:buFont typeface="Arial" panose="020B0604020202020204" pitchFamily="34" charset="0"/>
              <a:buChar char="•"/>
            </a:pPr>
            <a:r>
              <a:rPr lang="en-US" dirty="0" smtClean="0"/>
              <a:t>Minimizes distractions </a:t>
            </a:r>
          </a:p>
          <a:p>
            <a:pPr lvl="1">
              <a:buFont typeface="Arial" panose="020B0604020202020204" pitchFamily="34" charset="0"/>
              <a:buChar char="•"/>
            </a:pPr>
            <a:r>
              <a:rPr lang="en-US" dirty="0" smtClean="0"/>
              <a:t>High probability of getting the project finished on schedule </a:t>
            </a:r>
          </a:p>
          <a:p>
            <a:pPr>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200" y="5104482"/>
            <a:ext cx="1062514" cy="1263669"/>
          </a:xfrm>
          <a:prstGeom prst="rect">
            <a:avLst/>
          </a:prstGeom>
        </p:spPr>
      </p:pic>
    </p:spTree>
    <p:extLst>
      <p:ext uri="{BB962C8B-B14F-4D97-AF65-F5344CB8AC3E}">
        <p14:creationId xmlns:p14="http://schemas.microsoft.com/office/powerpoint/2010/main" val="194562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a:xfrm>
            <a:off x="685801" y="1752600"/>
            <a:ext cx="2971800" cy="533400"/>
          </a:xfrm>
        </p:spPr>
        <p:txBody>
          <a:bodyPr/>
          <a:lstStyle/>
          <a:p>
            <a:r>
              <a:rPr lang="en-US" dirty="0" smtClean="0"/>
              <a:t>Cause we want this:</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
        <p:nvSpPr>
          <p:cNvPr id="7" name="Content Placeholder 2"/>
          <p:cNvSpPr txBox="1">
            <a:spLocks/>
          </p:cNvSpPr>
          <p:nvPr/>
        </p:nvSpPr>
        <p:spPr bwMode="auto">
          <a:xfrm>
            <a:off x="4496038" y="1752600"/>
            <a:ext cx="3504962" cy="5334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smtClean="0"/>
              <a:t>Not this:</a:t>
            </a:r>
            <a:endParaRPr lang="en-US" kern="0"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6038" y="2322443"/>
            <a:ext cx="3960575" cy="2645664"/>
          </a:xfrm>
          <a:prstGeom prst="rect">
            <a:avLst/>
          </a:prstGeom>
        </p:spPr>
      </p:pic>
      <p:pic>
        <p:nvPicPr>
          <p:cNvPr id="13" name="Picture 12"/>
          <p:cNvPicPr>
            <a:picLocks noChangeAspect="1"/>
          </p:cNvPicPr>
          <p:nvPr/>
        </p:nvPicPr>
        <p:blipFill>
          <a:blip r:embed="rId3"/>
          <a:stretch>
            <a:fillRect/>
          </a:stretch>
        </p:blipFill>
        <p:spPr>
          <a:xfrm>
            <a:off x="750347" y="2272844"/>
            <a:ext cx="3059653" cy="2696318"/>
          </a:xfrm>
          <a:prstGeom prst="rect">
            <a:avLst/>
          </a:prstGeom>
        </p:spPr>
      </p:pic>
    </p:spTree>
    <p:extLst>
      <p:ext uri="{BB962C8B-B14F-4D97-AF65-F5344CB8AC3E}">
        <p14:creationId xmlns:p14="http://schemas.microsoft.com/office/powerpoint/2010/main" val="132376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your time</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3000" y="2216150"/>
            <a:ext cx="4318000" cy="2425700"/>
          </a:xfrm>
          <a:prstGeom prst="rect">
            <a:avLst/>
          </a:prstGeom>
        </p:spPr>
      </p:pic>
    </p:spTree>
    <p:extLst>
      <p:ext uri="{BB962C8B-B14F-4D97-AF65-F5344CB8AC3E}">
        <p14:creationId xmlns:p14="http://schemas.microsoft.com/office/powerpoint/2010/main" val="11680917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5978</TotalTime>
  <Words>686</Words>
  <Application>Microsoft Office PowerPoint</Application>
  <PresentationFormat>On-screen Show (4:3)</PresentationFormat>
  <Paragraphs>154</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 Unicode MS</vt:lpstr>
      <vt:lpstr>Gulim</vt:lpstr>
      <vt:lpstr>MS Gothic</vt:lpstr>
      <vt:lpstr>Arial</vt:lpstr>
      <vt:lpstr>Calibri</vt:lpstr>
      <vt:lpstr>Times New Roman</vt:lpstr>
      <vt:lpstr>802-11-Submission</vt:lpstr>
      <vt:lpstr>PowerPoint Presentation</vt:lpstr>
      <vt:lpstr>Purpose and objective</vt:lpstr>
      <vt:lpstr>Summary of Project Scope</vt:lpstr>
      <vt:lpstr>Summary of Project Scope</vt:lpstr>
      <vt:lpstr>Technical Details</vt:lpstr>
      <vt:lpstr>Technical Details</vt:lpstr>
      <vt:lpstr>Advantages of this Proposal</vt:lpstr>
      <vt:lpstr>Why?</vt:lpstr>
      <vt:lpstr>Thanks for your time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Questionable Timing of 802.15.4</dc:title>
  <dc:creator>Benjamin A. Rolfe</dc:creator>
  <cp:keywords>March 2014</cp:keywords>
  <dc:description>Jon Rosdahl (CSR Technologies); Ben Rolfe (BCA)</dc:description>
  <cp:lastModifiedBy>Benjamin Rolfe</cp:lastModifiedBy>
  <cp:revision>123</cp:revision>
  <cp:lastPrinted>1601-01-01T00:00:00Z</cp:lastPrinted>
  <dcterms:created xsi:type="dcterms:W3CDTF">2012-05-13T15:07:35Z</dcterms:created>
  <dcterms:modified xsi:type="dcterms:W3CDTF">2016-01-11T18:10:03Z</dcterms:modified>
  <cp:category>SC Maintenance</cp:category>
</cp:coreProperties>
</file>