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63" r:id="rId2"/>
    <p:sldId id="266" r:id="rId3"/>
    <p:sldId id="264" r:id="rId4"/>
    <p:sldId id="280" r:id="rId5"/>
    <p:sldId id="281" r:id="rId6"/>
    <p:sldId id="282" r:id="rId7"/>
    <p:sldId id="283" r:id="rId8"/>
    <p:sldId id="267" r:id="rId9"/>
    <p:sldId id="268" r:id="rId10"/>
    <p:sldId id="269" r:id="rId11"/>
    <p:sldId id="277" r:id="rId12"/>
    <p:sldId id="270" r:id="rId13"/>
    <p:sldId id="271" r:id="rId14"/>
    <p:sldId id="279" r:id="rId15"/>
    <p:sldId id="273" r:id="rId16"/>
    <p:sldId id="274" r:id="rId17"/>
    <p:sldId id="275" r:id="rId18"/>
    <p:sldId id="276" r:id="rId19"/>
    <p:sldId id="278"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17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image" Target="../media/image20.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image" Target="../media/image2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E03D6019-6E9A-433C-BEAF-106EDE2EE5B7}" type="slidenum">
              <a:rPr lang="en-US" altLang="zh-CN" smtClean="0"/>
              <a:pPr/>
              <a:t>11</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dirty="0" smtClean="0"/>
              <a:t>单击此处编辑母版标题样式</a:t>
            </a:r>
            <a:endParaRPr lang="zh-CN" altLang="en-US" dirty="0"/>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dirty="0" smtClean="0"/>
              <a:t>单击此处编辑母版副标题样式</a:t>
            </a:r>
            <a:endParaRPr lang="zh-CN" altLang="en-US" dirty="0"/>
          </a:p>
        </p:txBody>
      </p:sp>
      <p:sp>
        <p:nvSpPr>
          <p:cNvPr id="4" name="日期占位符 3"/>
          <p:cNvSpPr>
            <a:spLocks noGrp="1"/>
          </p:cNvSpPr>
          <p:nvPr>
            <p:ph type="dt" sz="half" idx="10"/>
          </p:nvPr>
        </p:nvSpPr>
        <p:spPr/>
        <p:txBody>
          <a:bodyPr/>
          <a:lstStyle>
            <a:lvl1pPr>
              <a:defRPr/>
            </a:lvl1pPr>
          </a:lstStyle>
          <a:p>
            <a:r>
              <a:rPr lang="en-US" altLang="zh-CN" dirty="0" smtClean="0"/>
              <a:t>Jan. 2016</a:t>
            </a:r>
            <a:endParaRPr lang="en-US" altLang="zh-CN" dirty="0"/>
          </a:p>
        </p:txBody>
      </p:sp>
      <p:sp>
        <p:nvSpPr>
          <p:cNvPr id="5" name="页脚占位符 4"/>
          <p:cNvSpPr>
            <a:spLocks noGrp="1"/>
          </p:cNvSpPr>
          <p:nvPr>
            <p:ph type="ftr" sz="quarter" idx="11"/>
          </p:nvPr>
        </p:nvSpPr>
        <p:spPr/>
        <p:txBody>
          <a:bodyPr/>
          <a:lstStyle>
            <a:lvl1pPr>
              <a:defRPr/>
            </a:lvl1pPr>
          </a:lstStyle>
          <a:p>
            <a:r>
              <a:rPr lang="en-US" altLang="zh-CN" dirty="0" smtClean="0"/>
              <a:t>Li Qiang, Jiang Tong, Dong Chen,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0EE293F6-38BF-4BAB-8C8B-C4B3AEFE2424}" type="slidenum">
              <a:rPr lang="en-US" altLang="zh-CN"/>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5" name="页脚占位符 4"/>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C7F5A275-21BC-47B1-86AB-876131F52153}"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5" name="页脚占位符 4"/>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65D4917B-83B7-4784-9FEB-956C06E80202}"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251520" y="1556792"/>
            <a:ext cx="8640960" cy="4114800"/>
          </a:xfrm>
        </p:spPr>
        <p:txBody>
          <a:bodyPr/>
          <a:lstStyle>
            <a:lvl1pPr>
              <a:buFont typeface="Arial Unicode MS" pitchFamily="34" charset="-122"/>
              <a:buChar char="‐"/>
              <a:defRPr sz="1800"/>
            </a:lvl1pPr>
            <a:lvl2pPr>
              <a:buFont typeface="Arial Unicode MS" pitchFamily="34" charset="-122"/>
              <a:buChar char="•"/>
              <a:defRPr sz="1800"/>
            </a:lvl2pPr>
            <a:lvl3pPr>
              <a:defRPr sz="1800"/>
            </a:lvl3pPr>
            <a:lvl4pPr>
              <a:defRPr sz="1600"/>
            </a:lvl4pPr>
            <a:lvl5pPr>
              <a:defRPr sz="1600"/>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lvl1pPr>
              <a:defRPr/>
            </a:lvl1pPr>
          </a:lstStyle>
          <a:p>
            <a:r>
              <a:rPr lang="en-US" altLang="zh-CN" dirty="0" smtClean="0"/>
              <a:t>Jan. 2016</a:t>
            </a:r>
            <a:endParaRPr lang="en-US" altLang="zh-CN" dirty="0"/>
          </a:p>
        </p:txBody>
      </p:sp>
      <p:sp>
        <p:nvSpPr>
          <p:cNvPr id="5" name="页脚占位符 4"/>
          <p:cNvSpPr>
            <a:spLocks noGrp="1"/>
          </p:cNvSpPr>
          <p:nvPr>
            <p:ph type="ftr" sz="quarter" idx="11"/>
          </p:nvPr>
        </p:nvSpPr>
        <p:spPr/>
        <p:txBody>
          <a:bodyPr/>
          <a:lstStyle>
            <a:lvl1pPr>
              <a:defRPr/>
            </a:lvl1pPr>
          </a:lstStyle>
          <a:p>
            <a:r>
              <a:rPr lang="en-US" altLang="zh-CN" dirty="0" smtClean="0"/>
              <a:t>Li Qiang, Jiang Tong, Dong Chen,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AEA05115-4AC8-4E17-8B0D-0A6ADE0E5F4F}" type="slidenum">
              <a:rPr lang="en-US" altLang="zh-CN"/>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r>
              <a:rPr lang="en-US" altLang="zh-CN"/>
              <a:t>&lt;month year&gt;</a:t>
            </a:r>
          </a:p>
        </p:txBody>
      </p:sp>
      <p:sp>
        <p:nvSpPr>
          <p:cNvPr id="5" name="页脚占位符 4"/>
          <p:cNvSpPr>
            <a:spLocks noGrp="1"/>
          </p:cNvSpPr>
          <p:nvPr>
            <p:ph type="ftr" sz="quarter" idx="11"/>
          </p:nvPr>
        </p:nvSpPr>
        <p:spPr/>
        <p:txBody>
          <a:bodyPr/>
          <a:lstStyle>
            <a:lvl1pPr>
              <a:defRPr/>
            </a:lvl1pPr>
          </a:lstStyle>
          <a:p>
            <a:r>
              <a:rPr lang="en-US" altLang="zh-CN"/>
              <a:t>&lt;author&gt;, &lt;company&gt;</a:t>
            </a:r>
          </a:p>
        </p:txBody>
      </p:sp>
      <p:sp>
        <p:nvSpPr>
          <p:cNvPr id="6" name="灯片编号占位符 5"/>
          <p:cNvSpPr>
            <a:spLocks noGrp="1"/>
          </p:cNvSpPr>
          <p:nvPr>
            <p:ph type="sldNum" sz="quarter" idx="12"/>
          </p:nvPr>
        </p:nvSpPr>
        <p:spPr/>
        <p:txBody>
          <a:bodyPr/>
          <a:lstStyle>
            <a:lvl1pPr>
              <a:defRPr/>
            </a:lvl1pPr>
          </a:lstStyle>
          <a:p>
            <a:r>
              <a:rPr lang="en-US" altLang="zh-CN"/>
              <a:t>Slide </a:t>
            </a:r>
            <a:fld id="{3F3B4906-D868-40F4-8284-AF77658669BB}"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r>
              <a:rPr lang="en-US" altLang="zh-CN"/>
              <a:t>&lt;month year&gt;</a:t>
            </a:r>
          </a:p>
        </p:txBody>
      </p:sp>
      <p:sp>
        <p:nvSpPr>
          <p:cNvPr id="6" name="页脚占位符 5"/>
          <p:cNvSpPr>
            <a:spLocks noGrp="1"/>
          </p:cNvSpPr>
          <p:nvPr>
            <p:ph type="ftr" sz="quarter" idx="11"/>
          </p:nvPr>
        </p:nvSpPr>
        <p:spPr/>
        <p:txBody>
          <a:bodyPr/>
          <a:lstStyle>
            <a:lvl1pPr>
              <a:defRPr/>
            </a:lvl1pPr>
          </a:lstStyle>
          <a:p>
            <a:r>
              <a:rPr lang="en-US" altLang="zh-CN"/>
              <a:t>&lt;author&gt;, &lt;company&gt;</a:t>
            </a:r>
          </a:p>
        </p:txBody>
      </p:sp>
      <p:sp>
        <p:nvSpPr>
          <p:cNvPr id="7" name="灯片编号占位符 6"/>
          <p:cNvSpPr>
            <a:spLocks noGrp="1"/>
          </p:cNvSpPr>
          <p:nvPr>
            <p:ph type="sldNum" sz="quarter" idx="12"/>
          </p:nvPr>
        </p:nvSpPr>
        <p:spPr/>
        <p:txBody>
          <a:bodyPr/>
          <a:lstStyle>
            <a:lvl1pPr>
              <a:defRPr/>
            </a:lvl1pPr>
          </a:lstStyle>
          <a:p>
            <a:r>
              <a:rPr lang="en-US" altLang="zh-CN"/>
              <a:t>Slide </a:t>
            </a:r>
            <a:fld id="{A045160D-E297-4590-A70E-D4C7E2C7E21C}"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r>
              <a:rPr lang="en-US" altLang="zh-CN"/>
              <a:t>&lt;month year&gt;</a:t>
            </a:r>
          </a:p>
        </p:txBody>
      </p:sp>
      <p:sp>
        <p:nvSpPr>
          <p:cNvPr id="8" name="页脚占位符 7"/>
          <p:cNvSpPr>
            <a:spLocks noGrp="1"/>
          </p:cNvSpPr>
          <p:nvPr>
            <p:ph type="ftr" sz="quarter" idx="11"/>
          </p:nvPr>
        </p:nvSpPr>
        <p:spPr/>
        <p:txBody>
          <a:bodyPr/>
          <a:lstStyle>
            <a:lvl1pPr>
              <a:defRPr/>
            </a:lvl1pPr>
          </a:lstStyle>
          <a:p>
            <a:r>
              <a:rPr lang="en-US" altLang="zh-CN"/>
              <a:t>&lt;author&gt;, &lt;company&gt;</a:t>
            </a:r>
          </a:p>
        </p:txBody>
      </p:sp>
      <p:sp>
        <p:nvSpPr>
          <p:cNvPr id="9" name="灯片编号占位符 8"/>
          <p:cNvSpPr>
            <a:spLocks noGrp="1"/>
          </p:cNvSpPr>
          <p:nvPr>
            <p:ph type="sldNum" sz="quarter" idx="12"/>
          </p:nvPr>
        </p:nvSpPr>
        <p:spPr/>
        <p:txBody>
          <a:bodyPr/>
          <a:lstStyle>
            <a:lvl1pPr>
              <a:defRPr/>
            </a:lvl1pPr>
          </a:lstStyle>
          <a:p>
            <a:r>
              <a:rPr lang="en-US" altLang="zh-CN"/>
              <a:t>Slide </a:t>
            </a:r>
            <a:fld id="{AD705F94-C56B-4F10-B507-F2E446AA7ADF}"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r>
              <a:rPr lang="en-US" altLang="zh-CN"/>
              <a:t>&lt;month year&gt;</a:t>
            </a:r>
          </a:p>
        </p:txBody>
      </p:sp>
      <p:sp>
        <p:nvSpPr>
          <p:cNvPr id="4" name="页脚占位符 3"/>
          <p:cNvSpPr>
            <a:spLocks noGrp="1"/>
          </p:cNvSpPr>
          <p:nvPr>
            <p:ph type="ftr" sz="quarter" idx="11"/>
          </p:nvPr>
        </p:nvSpPr>
        <p:spPr/>
        <p:txBody>
          <a:bodyPr/>
          <a:lstStyle>
            <a:lvl1pPr>
              <a:defRPr/>
            </a:lvl1pPr>
          </a:lstStyle>
          <a:p>
            <a:r>
              <a:rPr lang="en-US" altLang="zh-CN"/>
              <a:t>&lt;author&gt;, &lt;company&gt;</a:t>
            </a:r>
          </a:p>
        </p:txBody>
      </p:sp>
      <p:sp>
        <p:nvSpPr>
          <p:cNvPr id="5" name="灯片编号占位符 4"/>
          <p:cNvSpPr>
            <a:spLocks noGrp="1"/>
          </p:cNvSpPr>
          <p:nvPr>
            <p:ph type="sldNum" sz="quarter" idx="12"/>
          </p:nvPr>
        </p:nvSpPr>
        <p:spPr/>
        <p:txBody>
          <a:bodyPr/>
          <a:lstStyle>
            <a:lvl1pPr>
              <a:defRPr/>
            </a:lvl1pPr>
          </a:lstStyle>
          <a:p>
            <a:r>
              <a:rPr lang="en-US" altLang="zh-CN"/>
              <a:t>Slide </a:t>
            </a:r>
            <a:fld id="{3C11AACB-BF0D-40F8-B441-B8D7607B43DE}"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3" name="页脚占位符 2"/>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a:t>Slide </a:t>
            </a:r>
            <a:fld id="{76C0EB13-4677-48A4-A691-EDFD86E62D7A}"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6" name="页脚占位符 5"/>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7" name="灯片编号占位符 6"/>
          <p:cNvSpPr>
            <a:spLocks noGrp="1"/>
          </p:cNvSpPr>
          <p:nvPr>
            <p:ph type="sldNum" sz="quarter" idx="12"/>
          </p:nvPr>
        </p:nvSpPr>
        <p:spPr/>
        <p:txBody>
          <a:bodyPr/>
          <a:lstStyle>
            <a:lvl1pPr>
              <a:defRPr/>
            </a:lvl1pPr>
          </a:lstStyle>
          <a:p>
            <a:r>
              <a:rPr lang="en-US" altLang="zh-CN"/>
              <a:t>Slide </a:t>
            </a:r>
            <a:fld id="{159F1173-A864-4456-9DBB-EC42A415406B}"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6" name="页脚占位符 5"/>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7" name="灯片编号占位符 6"/>
          <p:cNvSpPr>
            <a:spLocks noGrp="1"/>
          </p:cNvSpPr>
          <p:nvPr>
            <p:ph type="sldNum" sz="quarter" idx="12"/>
          </p:nvPr>
        </p:nvSpPr>
        <p:spPr/>
        <p:txBody>
          <a:bodyPr/>
          <a:lstStyle>
            <a:lvl1pPr>
              <a:defRPr/>
            </a:lvl1pPr>
          </a:lstStyle>
          <a:p>
            <a:r>
              <a:rPr lang="en-US" altLang="zh-CN"/>
              <a:t>Slide </a:t>
            </a:r>
            <a:fld id="{1AA5A844-D53B-4DA7-A3DA-932A3CEED710}"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dirty="0" smtClean="0"/>
              <a:t>单击此处编辑母版标题样式</a:t>
            </a:r>
            <a:endParaRPr lang="en-US" altLang="zh-CN"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altLang="zh-CN"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zh-CN" dirty="0" smtClean="0"/>
              <a:t>Jan. 2016</a:t>
            </a:r>
            <a:endParaRPr lang="en-US" altLang="zh-CN"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Li Qiang, Huawei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a:t>Slide </a:t>
            </a:r>
            <a:fld id="{4F86E66E-D9C0-4855-B6C9-2AB5A3396A65}" type="slidenum">
              <a:rPr lang="en-US" altLang="zh-CN"/>
              <a:pPr/>
              <a:t>‹#›</a:t>
            </a:fld>
            <a:endParaRPr lang="en-US" altLang="zh-CN"/>
          </a:p>
        </p:txBody>
      </p:sp>
      <p:sp>
        <p:nvSpPr>
          <p:cNvPr id="1031" name="Rectangle 7"/>
          <p:cNvSpPr>
            <a:spLocks noChangeArrowheads="1"/>
          </p:cNvSpPr>
          <p:nvPr/>
        </p:nvSpPr>
        <p:spPr bwMode="auto">
          <a:xfrm>
            <a:off x="3347864" y="394156"/>
            <a:ext cx="5110336" cy="215444"/>
          </a:xfrm>
          <a:prstGeom prst="rect">
            <a:avLst/>
          </a:prstGeom>
          <a:noFill/>
          <a:ln w="9525">
            <a:noFill/>
            <a:miter lim="800000"/>
            <a:headEnd/>
            <a:tailEnd/>
          </a:ln>
          <a:effectLst/>
        </p:spPr>
        <p:txBody>
          <a:bodyPr wrap="square" lIns="0" tIns="0" rIns="0" bIns="0" anchor="b">
            <a:spAutoFit/>
          </a:bodyPr>
          <a:lstStyle/>
          <a:p>
            <a:pPr lvl="4" algn="r"/>
            <a:r>
              <a:rPr lang="en-US" altLang="zh-CN" sz="1400" b="1" dirty="0">
                <a:ea typeface="宋体" charset="-122"/>
              </a:rPr>
              <a:t>doc.: IEEE </a:t>
            </a:r>
            <a:r>
              <a:rPr lang="en-US" altLang="zh-CN" sz="1400" b="1" kern="1200" dirty="0" smtClean="0">
                <a:solidFill>
                  <a:schemeClr val="tx1"/>
                </a:solidFill>
                <a:latin typeface="Times New Roman" pitchFamily="18" charset="0"/>
                <a:ea typeface="宋体" charset="-122"/>
                <a:cs typeface="+mn-cs"/>
              </a:rPr>
              <a:t>802.15-16-0029-00-007a</a:t>
            </a:r>
            <a:endParaRPr lang="en-US" altLang="zh-CN" sz="1400" b="1" kern="1200" dirty="0">
              <a:solidFill>
                <a:schemeClr val="tx1"/>
              </a:solidFill>
              <a:latin typeface="Times New Roman" pitchFamily="18" charset="0"/>
              <a:ea typeface="宋体" charset="-122"/>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7.png"/></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7.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9.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 Id="rId9"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Jan. 2016</a:t>
            </a:r>
            <a:endParaRPr lang="en-US" altLang="zh-CN" dirty="0"/>
          </a:p>
        </p:txBody>
      </p:sp>
      <p:sp>
        <p:nvSpPr>
          <p:cNvPr id="3" name="页脚占位符 2"/>
          <p:cNvSpPr>
            <a:spLocks noGrp="1"/>
          </p:cNvSpPr>
          <p:nvPr>
            <p:ph type="ftr" sz="quarter" idx="11"/>
          </p:nvPr>
        </p:nvSpPr>
        <p:spPr/>
        <p:txBody>
          <a:bodyPr/>
          <a:lstStyle/>
          <a:p>
            <a:r>
              <a:rPr lang="en-US" altLang="zh-CN" smtClean="0"/>
              <a:t>Li Qiang, Huawei</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76C0EB13-4677-48A4-A691-EDFD86E62D7A}" type="slidenum">
              <a:rPr lang="en-US" altLang="zh-CN" smtClean="0"/>
              <a:pPr/>
              <a:t>1</a:t>
            </a:fld>
            <a:endParaRPr lang="en-US" altLang="zh-CN"/>
          </a:p>
        </p:txBody>
      </p:sp>
      <p:sp>
        <p:nvSpPr>
          <p:cNvPr id="5" name="Rectangle 3"/>
          <p:cNvSpPr>
            <a:spLocks noChangeArrowheads="1"/>
          </p:cNvSpPr>
          <p:nvPr/>
        </p:nvSpPr>
        <p:spPr bwMode="auto">
          <a:xfrm>
            <a:off x="152400" y="609600"/>
            <a:ext cx="8991600" cy="4770537"/>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a:t>
            </a:r>
            <a:r>
              <a:rPr lang="en-US" altLang="zh-CN" sz="1600" dirty="0" smtClean="0">
                <a:solidFill>
                  <a:schemeClr val="tx1">
                    <a:lumMod val="85000"/>
                    <a:lumOff val="15000"/>
                  </a:schemeClr>
                </a:solidFill>
              </a:rPr>
              <a:t>General considerations and proposals for low rate PD communications</a:t>
            </a:r>
            <a:r>
              <a:rPr lang="en-US" altLang="zh-CN" sz="1600" dirty="0" smtClean="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Date Submitted: </a:t>
            </a:r>
            <a:r>
              <a:rPr lang="en-US" altLang="zh-CN" sz="1600" dirty="0" smtClean="0">
                <a:solidFill>
                  <a:schemeClr val="tx1">
                    <a:lumMod val="85000"/>
                    <a:lumOff val="15000"/>
                  </a:schemeClr>
                </a:solidFill>
                <a:ea typeface="宋体" charset="-122"/>
              </a:rPr>
              <a:t>[10 January, 2016]</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[Li Qiang, Jiang Tong, Dong Chen] </a:t>
            </a:r>
            <a:r>
              <a:rPr lang="en-US" altLang="zh-CN" sz="1600" dirty="0">
                <a:solidFill>
                  <a:schemeClr val="tx1">
                    <a:lumMod val="85000"/>
                    <a:lumOff val="15000"/>
                  </a:schemeClr>
                </a:solidFill>
                <a:ea typeface="宋体" charset="-122"/>
              </a:rPr>
              <a:t>Company </a:t>
            </a:r>
            <a:r>
              <a:rPr lang="en-US" altLang="zh-CN" sz="1600" dirty="0" smtClean="0">
                <a:solidFill>
                  <a:schemeClr val="tx1">
                    <a:lumMod val="85000"/>
                    <a:lumOff val="15000"/>
                  </a:schemeClr>
                </a:solidFill>
                <a:ea typeface="宋体" charset="-122"/>
              </a:rPr>
              <a:t>[Huawei]</a:t>
            </a:r>
            <a:endParaRPr lang="en-US" altLang="zh-CN" sz="1600" dirty="0">
              <a:solidFill>
                <a:schemeClr val="tx1">
                  <a:lumMod val="85000"/>
                  <a:lumOff val="15000"/>
                </a:schemeClr>
              </a:solidFill>
              <a:ea typeface="宋体" charset="-122"/>
            </a:endParaRPr>
          </a:p>
          <a:p>
            <a:r>
              <a:rPr lang="en-US" altLang="zh-CN" sz="1600" dirty="0">
                <a:solidFill>
                  <a:schemeClr val="tx1">
                    <a:lumMod val="85000"/>
                    <a:lumOff val="15000"/>
                  </a:schemeClr>
                </a:solidFill>
                <a:ea typeface="宋体" charset="-122"/>
              </a:rPr>
              <a:t>Address </a:t>
            </a:r>
            <a:r>
              <a:rPr lang="en-US" altLang="zh-CN" sz="1600" dirty="0" smtClean="0">
                <a:solidFill>
                  <a:schemeClr val="tx1">
                    <a:lumMod val="85000"/>
                    <a:lumOff val="15000"/>
                  </a:schemeClr>
                </a:solidFill>
                <a:ea typeface="宋体" charset="-122"/>
              </a:rPr>
              <a:t>[Huawei Building, No.3 </a:t>
            </a:r>
            <a:r>
              <a:rPr lang="en-US" altLang="zh-CN" sz="1600" dirty="0" err="1" smtClean="0">
                <a:solidFill>
                  <a:schemeClr val="tx1">
                    <a:lumMod val="85000"/>
                    <a:lumOff val="15000"/>
                  </a:schemeClr>
                </a:solidFill>
                <a:ea typeface="宋体" charset="-122"/>
              </a:rPr>
              <a:t>Xinxi</a:t>
            </a:r>
            <a:r>
              <a:rPr lang="en-US" altLang="zh-CN" sz="1600" dirty="0" smtClean="0">
                <a:solidFill>
                  <a:schemeClr val="tx1">
                    <a:lumMod val="85000"/>
                    <a:lumOff val="15000"/>
                  </a:schemeClr>
                </a:solidFill>
                <a:ea typeface="宋体" charset="-122"/>
              </a:rPr>
              <a:t> Road, </a:t>
            </a:r>
            <a:r>
              <a:rPr lang="en-US" altLang="zh-CN" sz="1600" dirty="0" err="1" smtClean="0">
                <a:solidFill>
                  <a:schemeClr val="tx1">
                    <a:lumMod val="85000"/>
                    <a:lumOff val="15000"/>
                  </a:schemeClr>
                </a:solidFill>
                <a:ea typeface="宋体" charset="-122"/>
              </a:rPr>
              <a:t>Haidian</a:t>
            </a:r>
            <a:r>
              <a:rPr lang="en-US" altLang="zh-CN" sz="1600" dirty="0" smtClean="0">
                <a:solidFill>
                  <a:schemeClr val="tx1">
                    <a:lumMod val="85000"/>
                    <a:lumOff val="15000"/>
                  </a:schemeClr>
                </a:solidFill>
                <a:ea typeface="宋体" charset="-122"/>
              </a:rPr>
              <a:t>, Beijing, China]</a:t>
            </a:r>
            <a:endParaRPr lang="en-US" altLang="zh-CN" sz="1600" dirty="0">
              <a:solidFill>
                <a:schemeClr val="tx1">
                  <a:lumMod val="85000"/>
                  <a:lumOff val="15000"/>
                </a:schemeClr>
              </a:solidFill>
              <a:ea typeface="宋体" charset="-122"/>
            </a:endParaRPr>
          </a:p>
          <a:p>
            <a:r>
              <a:rPr lang="en-US" altLang="zh-CN" sz="1600" dirty="0">
                <a:solidFill>
                  <a:schemeClr val="tx1">
                    <a:lumMod val="85000"/>
                    <a:lumOff val="15000"/>
                  </a:schemeClr>
                </a:solidFill>
                <a:ea typeface="宋体" charset="-122"/>
              </a:rPr>
              <a:t>Voice</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86-15801539749</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FAX: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+86-10-82882144</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john.liqiang@huawei.com</a:t>
            </a:r>
            <a:r>
              <a:rPr lang="en-US" altLang="zh-CN" sz="1600" dirty="0" smtClean="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Abstract</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[In this contribution we provides general considerations and analysis for low rate PD communications]</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Contribution to IEEE 802.15.7r1 Optical Wireless Communication</a:t>
            </a:r>
            <a:r>
              <a:rPr lang="en-US" altLang="zh-CN" sz="1600"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51520" y="1556792"/>
            <a:ext cx="8640960" cy="1296144"/>
          </a:xfrm>
        </p:spPr>
        <p:txBody>
          <a:bodyPr/>
          <a:lstStyle/>
          <a:p>
            <a:r>
              <a:rPr lang="en-US" altLang="ko-KR" dirty="0" err="1" smtClean="0"/>
              <a:t>Unicast</a:t>
            </a:r>
            <a:r>
              <a:rPr lang="en-US" altLang="ko-KR" dirty="0" smtClean="0"/>
              <a:t> (e.g. Video/audio service with </a:t>
            </a:r>
            <a:r>
              <a:rPr lang="en-US" altLang="ko-KR" dirty="0" err="1" smtClean="0"/>
              <a:t>QoS</a:t>
            </a:r>
            <a:r>
              <a:rPr lang="en-US" altLang="ko-KR" dirty="0" smtClean="0"/>
              <a:t> support )</a:t>
            </a:r>
          </a:p>
          <a:p>
            <a:pPr lvl="1"/>
            <a:r>
              <a:rPr lang="en-US" altLang="ko-KR" dirty="0" smtClean="0"/>
              <a:t>Flow establishment before data transmission is preferred</a:t>
            </a:r>
          </a:p>
          <a:p>
            <a:pPr lvl="1"/>
            <a:r>
              <a:rPr lang="en-US" altLang="ko-KR" dirty="0" smtClean="0"/>
              <a:t>Link adaptation: modulation and coding scheme (MCS) is selected based on metric reports for each transmission</a:t>
            </a:r>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7" name="标题 1"/>
          <p:cNvSpPr>
            <a:spLocks noGrp="1"/>
          </p:cNvSpPr>
          <p:nvPr>
            <p:ph type="title"/>
          </p:nvPr>
        </p:nvSpPr>
        <p:spPr>
          <a:xfrm>
            <a:off x="251520" y="685800"/>
            <a:ext cx="8640960" cy="1066800"/>
          </a:xfrm>
        </p:spPr>
        <p:txBody>
          <a:bodyPr/>
          <a:lstStyle/>
          <a:p>
            <a:r>
              <a:rPr lang="en-US" altLang="zh-CN" dirty="0" smtClean="0"/>
              <a:t>Data transfer in beacon enabled VPANs</a:t>
            </a:r>
            <a:endParaRPr lang="zh-CN" altLang="en-US" dirty="0"/>
          </a:p>
        </p:txBody>
      </p:sp>
      <p:sp>
        <p:nvSpPr>
          <p:cNvPr id="10" name="页脚占位符 4"/>
          <p:cNvSpPr>
            <a:spLocks noGrp="1"/>
          </p:cNvSpPr>
          <p:nvPr>
            <p:ph type="ftr" sz="quarter" idx="11"/>
          </p:nvPr>
        </p:nvSpPr>
        <p:spPr>
          <a:xfrm>
            <a:off x="5414392" y="6525344"/>
            <a:ext cx="3124200" cy="184666"/>
          </a:xfrm>
        </p:spPr>
        <p:txBody>
          <a:bodyPr/>
          <a:lstStyle/>
          <a:p>
            <a:r>
              <a:rPr lang="en-US" altLang="zh-CN" dirty="0" smtClean="0"/>
              <a:t>Li Qiang, Jiang Tong, Dong Chen Huawei</a:t>
            </a:r>
            <a:endParaRPr lang="en-US" altLang="zh-CN" dirty="0"/>
          </a:p>
        </p:txBody>
      </p:sp>
      <p:pic>
        <p:nvPicPr>
          <p:cNvPr id="11" name="Picture 3"/>
          <p:cNvPicPr>
            <a:picLocks noChangeAspect="1" noChangeArrowheads="1"/>
          </p:cNvPicPr>
          <p:nvPr/>
        </p:nvPicPr>
        <p:blipFill>
          <a:blip r:embed="rId2" cstate="print"/>
          <a:srcRect/>
          <a:stretch>
            <a:fillRect/>
          </a:stretch>
        </p:blipFill>
        <p:spPr bwMode="auto">
          <a:xfrm>
            <a:off x="4652460" y="3038708"/>
            <a:ext cx="3645776" cy="2819400"/>
          </a:xfrm>
          <a:prstGeom prst="rect">
            <a:avLst/>
          </a:prstGeom>
          <a:noFill/>
          <a:ln w="9525">
            <a:noFill/>
            <a:miter lim="800000"/>
            <a:headEnd/>
            <a:tailEnd/>
          </a:ln>
        </p:spPr>
      </p:pic>
      <p:pic>
        <p:nvPicPr>
          <p:cNvPr id="12" name="Picture 4"/>
          <p:cNvPicPr>
            <a:picLocks noChangeAspect="1" noChangeArrowheads="1"/>
          </p:cNvPicPr>
          <p:nvPr/>
        </p:nvPicPr>
        <p:blipFill>
          <a:blip r:embed="rId3" cstate="print"/>
          <a:srcRect/>
          <a:stretch>
            <a:fillRect/>
          </a:stretch>
        </p:blipFill>
        <p:spPr bwMode="auto">
          <a:xfrm>
            <a:off x="611560" y="3038708"/>
            <a:ext cx="3571875" cy="2809875"/>
          </a:xfrm>
          <a:prstGeom prst="rect">
            <a:avLst/>
          </a:prstGeom>
          <a:noFill/>
          <a:ln w="9525">
            <a:noFill/>
            <a:miter lim="800000"/>
            <a:headEnd/>
            <a:tailEnd/>
          </a:ln>
        </p:spPr>
      </p:pic>
      <p:sp>
        <p:nvSpPr>
          <p:cNvPr id="13" name="矩形 12"/>
          <p:cNvSpPr/>
          <p:nvPr/>
        </p:nvSpPr>
        <p:spPr>
          <a:xfrm>
            <a:off x="683568" y="5786100"/>
            <a:ext cx="7992888" cy="523220"/>
          </a:xfrm>
          <a:prstGeom prst="rect">
            <a:avLst/>
          </a:prstGeom>
        </p:spPr>
        <p:txBody>
          <a:bodyPr wrap="square">
            <a:spAutoFit/>
          </a:bodyPr>
          <a:lstStyle/>
          <a:p>
            <a:r>
              <a:rPr lang="en-US" altLang="ko-KR" sz="1400"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Flow establishment: originator provide traffic specification parameters(for example, traffic priority, maximum latency, etc.) to the recipient. Recipient can assess whether to accept the request or not.</a:t>
            </a:r>
            <a:endParaRPr lang="zh-CN" altLang="en-US" sz="1400" dirty="0">
              <a:latin typeface="Arial Unicode MS" pitchFamily="34" charset="-122"/>
              <a:ea typeface="Arial Unicode MS" pitchFamily="34" charset="-122"/>
              <a:cs typeface="Arial Unicode MS" pitchFamily="34" charset="-122"/>
            </a:endParaRPr>
          </a:p>
        </p:txBody>
      </p:sp>
      <p:sp>
        <p:nvSpPr>
          <p:cNvPr id="14" name="圆角矩形 13"/>
          <p:cNvSpPr/>
          <p:nvPr/>
        </p:nvSpPr>
        <p:spPr bwMode="auto">
          <a:xfrm>
            <a:off x="539552" y="2977788"/>
            <a:ext cx="8208912" cy="3312368"/>
          </a:xfrm>
          <a:prstGeom prst="roundRect">
            <a:avLst>
              <a:gd name="adj" fmla="val 7778"/>
            </a:avLst>
          </a:prstGeom>
          <a:noFill/>
          <a:ln w="381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灯片编号占位符 5"/>
          <p:cNvSpPr>
            <a:spLocks noGrp="1"/>
          </p:cNvSpPr>
          <p:nvPr>
            <p:ph type="sldNum" sz="quarter" idx="12"/>
          </p:nvPr>
        </p:nvSpPr>
        <p:spPr>
          <a:xfrm>
            <a:off x="4344988" y="6475413"/>
            <a:ext cx="530225" cy="182562"/>
          </a:xfrm>
        </p:spPr>
        <p:txBody>
          <a:bodyPr/>
          <a:lstStyle/>
          <a:p>
            <a:r>
              <a:rPr lang="en-US" altLang="zh-CN" dirty="0" smtClean="0"/>
              <a:t>Slide </a:t>
            </a:r>
            <a:fld id="{AEA05115-4AC8-4E17-8B0D-0A6ADE0E5F4F}" type="slidenum">
              <a:rPr lang="en-US" altLang="zh-CN" smtClean="0"/>
              <a:pPr/>
              <a:t>10</a:t>
            </a:fld>
            <a:endParaRPr lang="en-US" altLang="zh-C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685800"/>
            <a:ext cx="8640960" cy="1066800"/>
          </a:xfrm>
        </p:spPr>
        <p:txBody>
          <a:bodyPr/>
          <a:lstStyle/>
          <a:p>
            <a:r>
              <a:rPr lang="en-US" altLang="zh-CN" dirty="0" smtClean="0"/>
              <a:t>Data transfer in beacon enabled VPANs</a:t>
            </a:r>
            <a:endParaRPr lang="zh-CN" altLang="en-US" dirty="0"/>
          </a:p>
        </p:txBody>
      </p:sp>
      <p:sp>
        <p:nvSpPr>
          <p:cNvPr id="3" name="内容占位符 2"/>
          <p:cNvSpPr>
            <a:spLocks noGrp="1"/>
          </p:cNvSpPr>
          <p:nvPr>
            <p:ph idx="1"/>
          </p:nvPr>
        </p:nvSpPr>
        <p:spPr/>
        <p:txBody>
          <a:bodyPr/>
          <a:lstStyle/>
          <a:p>
            <a:r>
              <a:rPr lang="en-US" altLang="zh-CN" dirty="0" smtClean="0"/>
              <a:t>Broadcast</a:t>
            </a:r>
          </a:p>
          <a:p>
            <a:pPr lvl="1"/>
            <a:r>
              <a:rPr lang="en-US" altLang="ko-KR" dirty="0" smtClean="0"/>
              <a:t>Link adaptation: MCS selection is up to the </a:t>
            </a:r>
            <a:r>
              <a:rPr lang="en-US" altLang="ko-KR" dirty="0" err="1" smtClean="0"/>
              <a:t>CCo</a:t>
            </a:r>
            <a:r>
              <a:rPr lang="en-US" altLang="ko-KR" dirty="0" smtClean="0"/>
              <a:t>. It should be able to serve most devices in the VPAN with high reliability</a:t>
            </a:r>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11</a:t>
            </a:fld>
            <a:endParaRPr lang="en-US" altLang="zh-CN"/>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685800"/>
            <a:ext cx="8640960" cy="1066800"/>
          </a:xfrm>
        </p:spPr>
        <p:txBody>
          <a:bodyPr/>
          <a:lstStyle/>
          <a:p>
            <a:r>
              <a:rPr lang="en-US" altLang="zh-CN" dirty="0" smtClean="0"/>
              <a:t>Data transfer in beacon enabled VPANs</a:t>
            </a:r>
            <a:endParaRPr lang="zh-CN" altLang="en-US" dirty="0"/>
          </a:p>
        </p:txBody>
      </p:sp>
      <p:sp>
        <p:nvSpPr>
          <p:cNvPr id="3" name="内容占位符 2"/>
          <p:cNvSpPr>
            <a:spLocks noGrp="1"/>
          </p:cNvSpPr>
          <p:nvPr>
            <p:ph idx="1"/>
          </p:nvPr>
        </p:nvSpPr>
        <p:spPr>
          <a:xfrm>
            <a:off x="251520" y="1556792"/>
            <a:ext cx="4536504" cy="4114800"/>
          </a:xfrm>
        </p:spPr>
        <p:txBody>
          <a:bodyPr/>
          <a:lstStyle/>
          <a:p>
            <a:r>
              <a:rPr lang="en-US" altLang="zh-CN" dirty="0" smtClean="0"/>
              <a:t>Acknowledgement and retransmission</a:t>
            </a:r>
          </a:p>
          <a:p>
            <a:pPr lvl="1"/>
            <a:r>
              <a:rPr lang="en-US" altLang="zh-CN" dirty="0" smtClean="0"/>
              <a:t>Stop-and-Wait ARQ</a:t>
            </a:r>
          </a:p>
          <a:p>
            <a:pPr lvl="1"/>
            <a:r>
              <a:rPr lang="en-US" altLang="zh-CN" dirty="0" smtClean="0"/>
              <a:t>Selective Repeat ARQ</a:t>
            </a:r>
          </a:p>
          <a:p>
            <a:pPr lvl="1"/>
            <a:r>
              <a:rPr lang="en-US" altLang="zh-CN" dirty="0" smtClean="0"/>
              <a:t>Selective repeat ARQ is preferred for 15.7r1 due to higher efficiency</a:t>
            </a:r>
          </a:p>
          <a:p>
            <a:pPr lvl="1">
              <a:buNone/>
            </a:pPr>
            <a:endParaRPr lang="zh-CN" altLang="en-US" dirty="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12</a:t>
            </a:fld>
            <a:endParaRPr lang="en-US" altLang="zh-CN"/>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049" name="Object 1"/>
          <p:cNvGraphicFramePr>
            <a:graphicFrameLocks noChangeAspect="1"/>
          </p:cNvGraphicFramePr>
          <p:nvPr/>
        </p:nvGraphicFramePr>
        <p:xfrm>
          <a:off x="4644008" y="2132856"/>
          <a:ext cx="4222055" cy="3888432"/>
        </p:xfrm>
        <a:graphic>
          <a:graphicData uri="http://schemas.openxmlformats.org/presentationml/2006/ole">
            <p:oleObj spid="_x0000_s2049" name="Visio" r:id="rId3" imgW="3491008" imgH="3223832" progId="Visio.Drawing.11">
              <p:embed/>
            </p:oleObj>
          </a:graphicData>
        </a:graphic>
      </p:graphicFrame>
      <p:sp>
        <p:nvSpPr>
          <p:cNvPr id="9" name="圆角矩形 8"/>
          <p:cNvSpPr/>
          <p:nvPr/>
        </p:nvSpPr>
        <p:spPr bwMode="auto">
          <a:xfrm>
            <a:off x="4572000" y="1628800"/>
            <a:ext cx="4248472" cy="4032448"/>
          </a:xfrm>
          <a:prstGeom prst="roundRect">
            <a:avLst>
              <a:gd name="adj" fmla="val 7778"/>
            </a:avLst>
          </a:prstGeom>
          <a:noFill/>
          <a:ln w="381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页脚占位符 4"/>
          <p:cNvSpPr>
            <a:spLocks noGrp="1"/>
          </p:cNvSpPr>
          <p:nvPr>
            <p:ph type="ftr" sz="quarter" idx="11"/>
          </p:nvPr>
        </p:nvSpPr>
        <p:spPr>
          <a:xfrm>
            <a:off x="5486400" y="6475413"/>
            <a:ext cx="3124200" cy="184666"/>
          </a:xfrm>
        </p:spPr>
        <p:txBody>
          <a:bodyPr/>
          <a:lstStyle/>
          <a:p>
            <a:r>
              <a:rPr lang="en-US" altLang="zh-CN" dirty="0" smtClean="0"/>
              <a:t>Li Qiang, Jiang Tong, Dong Chen Huawei</a:t>
            </a:r>
            <a:endParaRPr lang="en-US" altLang="zh-C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cs typeface="Times New Roman" pitchFamily="18" charset="0"/>
              </a:rPr>
              <a:t>Contention based channel access</a:t>
            </a:r>
            <a:endParaRPr lang="zh-CN" altLang="en-US" dirty="0"/>
          </a:p>
        </p:txBody>
      </p:sp>
      <p:sp>
        <p:nvSpPr>
          <p:cNvPr id="3" name="内容占位符 2"/>
          <p:cNvSpPr>
            <a:spLocks noGrp="1"/>
          </p:cNvSpPr>
          <p:nvPr>
            <p:ph idx="1"/>
          </p:nvPr>
        </p:nvSpPr>
        <p:spPr>
          <a:xfrm>
            <a:off x="251520" y="1556792"/>
            <a:ext cx="8640960" cy="1800200"/>
          </a:xfrm>
        </p:spPr>
        <p:txBody>
          <a:bodyPr/>
          <a:lstStyle/>
          <a:p>
            <a:r>
              <a:rPr lang="en-US" altLang="ko-KR" dirty="0" smtClean="0"/>
              <a:t>Hidden node problem on uplink</a:t>
            </a:r>
          </a:p>
          <a:p>
            <a:r>
              <a:rPr lang="en-US" altLang="ko-KR" dirty="0" smtClean="0"/>
              <a:t>Potential solution: RTS/CTS mechanism</a:t>
            </a:r>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13</a:t>
            </a:fld>
            <a:endParaRPr lang="en-US" altLang="zh-CN"/>
          </a:p>
        </p:txBody>
      </p:sp>
      <p:graphicFrame>
        <p:nvGraphicFramePr>
          <p:cNvPr id="22530" name="Object 2"/>
          <p:cNvGraphicFramePr>
            <a:graphicFrameLocks noChangeAspect="1"/>
          </p:cNvGraphicFramePr>
          <p:nvPr/>
        </p:nvGraphicFramePr>
        <p:xfrm>
          <a:off x="971600" y="2420888"/>
          <a:ext cx="2806700" cy="2717800"/>
        </p:xfrm>
        <a:graphic>
          <a:graphicData uri="http://schemas.openxmlformats.org/presentationml/2006/ole">
            <p:oleObj spid="_x0000_s22530" name="Visio" r:id="rId3" imgW="1663922" imgH="1610201" progId="Visio.Drawing.11">
              <p:embed/>
            </p:oleObj>
          </a:graphicData>
        </a:graphic>
      </p:graphicFrame>
      <p:sp>
        <p:nvSpPr>
          <p:cNvPr id="8" name="页脚占位符 4"/>
          <p:cNvSpPr>
            <a:spLocks noGrp="1"/>
          </p:cNvSpPr>
          <p:nvPr>
            <p:ph type="ftr" sz="quarter" idx="11"/>
          </p:nvPr>
        </p:nvSpPr>
        <p:spPr>
          <a:xfrm>
            <a:off x="5486400" y="6475413"/>
            <a:ext cx="3124200" cy="184666"/>
          </a:xfrm>
        </p:spPr>
        <p:txBody>
          <a:bodyPr/>
          <a:lstStyle/>
          <a:p>
            <a:r>
              <a:rPr lang="en-US" altLang="zh-CN" dirty="0" smtClean="0"/>
              <a:t>Li Qiang, Jiang Tong, Dong Chen Huawei</a:t>
            </a:r>
            <a:endParaRPr lang="en-US" altLang="zh-CN" dirty="0"/>
          </a:p>
        </p:txBody>
      </p:sp>
      <p:pic>
        <p:nvPicPr>
          <p:cNvPr id="9" name="图片 8" descr="RTS+CTS.png"/>
          <p:cNvPicPr>
            <a:picLocks noChangeAspect="1"/>
          </p:cNvPicPr>
          <p:nvPr/>
        </p:nvPicPr>
        <p:blipFill>
          <a:blip r:embed="rId4" cstate="print"/>
          <a:stretch>
            <a:fillRect/>
          </a:stretch>
        </p:blipFill>
        <p:spPr>
          <a:xfrm>
            <a:off x="4499992" y="2372491"/>
            <a:ext cx="4078348" cy="1848597"/>
          </a:xfrm>
          <a:prstGeom prst="rect">
            <a:avLst/>
          </a:prstGeom>
        </p:spPr>
      </p:pic>
      <p:sp>
        <p:nvSpPr>
          <p:cNvPr id="10" name="TextBox 9"/>
          <p:cNvSpPr txBox="1"/>
          <p:nvPr/>
        </p:nvSpPr>
        <p:spPr>
          <a:xfrm>
            <a:off x="251520" y="5068341"/>
            <a:ext cx="4248472" cy="1384995"/>
          </a:xfrm>
          <a:prstGeom prst="rect">
            <a:avLst/>
          </a:prstGeom>
          <a:noFill/>
        </p:spPr>
        <p:txBody>
          <a:bodyPr wrap="square" rtlCol="0">
            <a:spAutoFit/>
          </a:bodyPr>
          <a:lstStyle/>
          <a:p>
            <a:r>
              <a:rPr lang="en-US" altLang="zh-CN" b="1" dirty="0" smtClean="0">
                <a:latin typeface="Arial Unicode MS" pitchFamily="34" charset="-122"/>
                <a:ea typeface="Arial Unicode MS" pitchFamily="34" charset="-122"/>
                <a:cs typeface="Arial Unicode MS" pitchFamily="34" charset="-122"/>
              </a:rPr>
              <a:t>Hidden node problem</a:t>
            </a:r>
          </a:p>
          <a:p>
            <a:r>
              <a:rPr lang="en-US" altLang="zh-CN" dirty="0" smtClean="0">
                <a:latin typeface="Arial Unicode MS" pitchFamily="34" charset="-122"/>
                <a:ea typeface="Arial Unicode MS" pitchFamily="34" charset="-122"/>
                <a:cs typeface="Arial Unicode MS" pitchFamily="34" charset="-122"/>
              </a:rPr>
              <a:t>Because of the limitation of FOV, Device 1 cannot hear the signal from Device2. Therefore Device1 may not be able to sense the signal transmitted by Device2 when Device2 is making a random access. It results in collision. Current CSMA/CA procedure in 802.15.7 does not provide any hidden node avoidance mechanisms.</a:t>
            </a:r>
            <a:endParaRPr lang="zh-CN" altLang="en-US" dirty="0">
              <a:latin typeface="Arial Unicode MS" pitchFamily="34" charset="-122"/>
              <a:ea typeface="Arial Unicode MS" pitchFamily="34" charset="-122"/>
              <a:cs typeface="Arial Unicode MS" pitchFamily="34" charset="-122"/>
            </a:endParaRPr>
          </a:p>
        </p:txBody>
      </p:sp>
      <p:sp>
        <p:nvSpPr>
          <p:cNvPr id="11" name="矩形 10"/>
          <p:cNvSpPr/>
          <p:nvPr/>
        </p:nvSpPr>
        <p:spPr>
          <a:xfrm>
            <a:off x="4644008" y="4366611"/>
            <a:ext cx="4104456" cy="2086725"/>
          </a:xfrm>
          <a:prstGeom prst="rect">
            <a:avLst/>
          </a:prstGeom>
        </p:spPr>
        <p:txBody>
          <a:bodyPr wrap="square">
            <a:spAutoFit/>
          </a:bodyPr>
          <a:lstStyle/>
          <a:p>
            <a:pPr marL="0" lvl="2" indent="-342900">
              <a:spcBef>
                <a:spcPct val="20000"/>
              </a:spcBef>
              <a:defRPr/>
            </a:pPr>
            <a:r>
              <a:rPr lang="en-US" altLang="ko-KR" b="1"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RTS/CTS mechanism</a:t>
            </a:r>
          </a:p>
          <a:p>
            <a:pPr marL="0" lvl="2" indent="-342900">
              <a:spcBef>
                <a:spcPct val="20000"/>
              </a:spcBef>
              <a:buFontTx/>
              <a:buChar char="•"/>
              <a:defRPr/>
            </a:pPr>
            <a:r>
              <a:rPr lang="en-US" altLang="ko-KR"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Each device shall send a RTS frame before it communicate to the </a:t>
            </a:r>
            <a:r>
              <a:rPr lang="en-US" altLang="ko-KR" kern="0"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a:t>
            </a:r>
            <a:r>
              <a:rPr lang="en-US" altLang="ko-KR"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a:t>
            </a:r>
          </a:p>
          <a:p>
            <a:pPr marL="0" lvl="2" indent="-342900">
              <a:spcBef>
                <a:spcPct val="20000"/>
              </a:spcBef>
              <a:buFontTx/>
              <a:buChar char="•"/>
              <a:defRPr/>
            </a:pPr>
            <a:r>
              <a:rPr lang="en-US" altLang="ko-KR"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The device cannot try to contend the channel unless it receives the CTS frame from the </a:t>
            </a:r>
            <a:r>
              <a:rPr lang="en-US" altLang="ko-KR" kern="0"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a:t>
            </a:r>
            <a:r>
              <a:rPr lang="en-US" altLang="ko-KR"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a:t>
            </a:r>
          </a:p>
          <a:p>
            <a:pPr marL="0" lvl="2" indent="-342900">
              <a:spcBef>
                <a:spcPct val="20000"/>
              </a:spcBef>
              <a:buFontTx/>
              <a:buChar char="•"/>
              <a:defRPr/>
            </a:pPr>
            <a:r>
              <a:rPr lang="en-US" altLang="ko-KR"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In the RTS frame, the device shall indicate the total duration of its transmission, i.e., T</a:t>
            </a:r>
            <a:r>
              <a:rPr lang="en-US" altLang="ko-KR" kern="0" baseline="-25000" dirty="0" smtClean="0">
                <a:solidFill>
                  <a:schemeClr val="tx1">
                    <a:lumMod val="85000"/>
                    <a:lumOff val="15000"/>
                  </a:schemeClr>
                </a:solidFill>
                <a:latin typeface="Arial Unicode MS" pitchFamily="34" charset="-122"/>
                <a:ea typeface="Arial Unicode MS" pitchFamily="34" charset="-122"/>
                <a:cs typeface="Arial Unicode MS" pitchFamily="34" charset="-122"/>
              </a:rPr>
              <a:t>RTS</a:t>
            </a:r>
            <a:r>
              <a:rPr lang="en-US" altLang="ko-KR"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a:t>
            </a:r>
          </a:p>
          <a:p>
            <a:pPr marL="0" lvl="2" indent="-342900">
              <a:spcBef>
                <a:spcPct val="20000"/>
              </a:spcBef>
              <a:buFontTx/>
              <a:buChar char="•"/>
              <a:defRPr/>
            </a:pPr>
            <a:r>
              <a:rPr lang="en-US" altLang="ko-KR"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In the CTS frame, the </a:t>
            </a:r>
            <a:r>
              <a:rPr lang="en-US" altLang="ko-KR" kern="0"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a:t>
            </a:r>
            <a:r>
              <a:rPr lang="en-US" altLang="ko-KR"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 shall also indicate T</a:t>
            </a:r>
            <a:r>
              <a:rPr lang="en-US" altLang="ko-KR" kern="0" baseline="-25000" dirty="0" smtClean="0">
                <a:solidFill>
                  <a:schemeClr val="tx1">
                    <a:lumMod val="85000"/>
                    <a:lumOff val="15000"/>
                  </a:schemeClr>
                </a:solidFill>
                <a:latin typeface="Arial Unicode MS" pitchFamily="34" charset="-122"/>
                <a:ea typeface="Arial Unicode MS" pitchFamily="34" charset="-122"/>
                <a:cs typeface="Arial Unicode MS" pitchFamily="34" charset="-122"/>
              </a:rPr>
              <a:t>CTS</a:t>
            </a:r>
            <a:r>
              <a:rPr lang="en-US" altLang="ko-KR"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 and the information of the device that is allowed to transmit in this contention period.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Contention free channel access</a:t>
            </a:r>
            <a:endParaRPr lang="zh-CN" altLang="en-US" dirty="0"/>
          </a:p>
        </p:txBody>
      </p:sp>
      <p:sp>
        <p:nvSpPr>
          <p:cNvPr id="3" name="内容占位符 2"/>
          <p:cNvSpPr>
            <a:spLocks noGrp="1"/>
          </p:cNvSpPr>
          <p:nvPr>
            <p:ph idx="1"/>
          </p:nvPr>
        </p:nvSpPr>
        <p:spPr>
          <a:xfrm>
            <a:off x="251520" y="1556792"/>
            <a:ext cx="8640960" cy="2736304"/>
          </a:xfrm>
        </p:spPr>
        <p:txBody>
          <a:bodyPr/>
          <a:lstStyle/>
          <a:p>
            <a:r>
              <a:rPr lang="en-US" altLang="zh-CN" dirty="0" smtClean="0"/>
              <a:t>In 802.15.7, CFP is used for contention free channel access. CFP is divided into several GTS and each GTS is assigned to one device.</a:t>
            </a:r>
          </a:p>
          <a:p>
            <a:r>
              <a:rPr lang="en-US" altLang="zh-CN" dirty="0" smtClean="0"/>
              <a:t>As specified by 802.15.7, </a:t>
            </a:r>
          </a:p>
          <a:p>
            <a:pPr lvl="1"/>
            <a:r>
              <a:rPr lang="en-US" altLang="zh-CN" dirty="0" smtClean="0"/>
              <a:t>the coordinator shall be able to store all the information necessary to manage seven GTSs. </a:t>
            </a:r>
          </a:p>
          <a:p>
            <a:pPr lvl="1"/>
            <a:r>
              <a:rPr lang="en-US" altLang="zh-CN" dirty="0" smtClean="0"/>
              <a:t>A single GTS may extend over one or more </a:t>
            </a:r>
            <a:r>
              <a:rPr lang="en-US" altLang="zh-CN" dirty="0" err="1" smtClean="0"/>
              <a:t>superframe</a:t>
            </a:r>
            <a:r>
              <a:rPr lang="en-US" altLang="zh-CN" dirty="0" smtClean="0"/>
              <a:t> slots. </a:t>
            </a:r>
          </a:p>
          <a:p>
            <a:r>
              <a:rPr lang="en-US" altLang="zh-CN" dirty="0" smtClean="0"/>
              <a:t>For 15.7r1, it is preferred that dedicated resource allocation can be more flexible. So that users with different </a:t>
            </a:r>
            <a:r>
              <a:rPr lang="en-US" altLang="zh-CN" dirty="0" err="1" smtClean="0"/>
              <a:t>QoS</a:t>
            </a:r>
            <a:r>
              <a:rPr lang="en-US" altLang="zh-CN" dirty="0" smtClean="0"/>
              <a:t> requirements can be simultaneously served.</a:t>
            </a:r>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14</a:t>
            </a:fld>
            <a:endParaRPr lang="en-US" altLang="zh-CN"/>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9697" name="Object 1"/>
          <p:cNvGraphicFramePr>
            <a:graphicFrameLocks noChangeAspect="1"/>
          </p:cNvGraphicFramePr>
          <p:nvPr/>
        </p:nvGraphicFramePr>
        <p:xfrm>
          <a:off x="1355206" y="4221088"/>
          <a:ext cx="6457154" cy="1296144"/>
        </p:xfrm>
        <a:graphic>
          <a:graphicData uri="http://schemas.openxmlformats.org/presentationml/2006/ole">
            <p:oleObj spid="_x0000_s29697" name="Visio" r:id="rId3" imgW="5220938" imgH="1047274" progId="Visio.Drawing.11">
              <p:embed/>
            </p:oleObj>
          </a:graphicData>
        </a:graphic>
      </p:graphicFrame>
      <p:sp>
        <p:nvSpPr>
          <p:cNvPr id="9" name="TextBox 8"/>
          <p:cNvSpPr txBox="1"/>
          <p:nvPr/>
        </p:nvSpPr>
        <p:spPr>
          <a:xfrm>
            <a:off x="3231280" y="5445224"/>
            <a:ext cx="2433680" cy="307777"/>
          </a:xfrm>
          <a:prstGeom prst="rect">
            <a:avLst/>
          </a:prstGeom>
          <a:solidFill>
            <a:schemeClr val="bg1">
              <a:lumMod val="95000"/>
            </a:schemeClr>
          </a:solidFill>
        </p:spPr>
        <p:txBody>
          <a:bodyPr wrap="none" rtlCol="0">
            <a:spAutoFit/>
          </a:bodyPr>
          <a:lstStyle/>
          <a:p>
            <a:r>
              <a:rPr lang="en-US" altLang="zh-CN" sz="1400" dirty="0" smtClean="0">
                <a:latin typeface="Arial Unicode MS" pitchFamily="34" charset="-122"/>
                <a:ea typeface="Arial Unicode MS" pitchFamily="34" charset="-122"/>
                <a:cs typeface="Arial Unicode MS" pitchFamily="34" charset="-122"/>
              </a:rPr>
              <a:t>GTS allocations in 802.15.7</a:t>
            </a:r>
            <a:endParaRPr lang="zh-CN" altLang="en-US" sz="1400" dirty="0">
              <a:latin typeface="Arial Unicode MS" pitchFamily="34" charset="-122"/>
              <a:ea typeface="Arial Unicode MS" pitchFamily="34" charset="-122"/>
              <a:cs typeface="Arial Unicode MS" pitchFamily="34"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cs typeface="Times New Roman" pitchFamily="18" charset="0"/>
              </a:rPr>
              <a:t>VPAN maintenance</a:t>
            </a:r>
            <a:endParaRPr lang="zh-CN" altLang="en-US" dirty="0"/>
          </a:p>
        </p:txBody>
      </p:sp>
      <p:sp>
        <p:nvSpPr>
          <p:cNvPr id="3" name="内容占位符 2"/>
          <p:cNvSpPr>
            <a:spLocks noGrp="1"/>
          </p:cNvSpPr>
          <p:nvPr>
            <p:ph idx="1"/>
          </p:nvPr>
        </p:nvSpPr>
        <p:spPr>
          <a:xfrm>
            <a:off x="251520" y="1556792"/>
            <a:ext cx="5040560" cy="4114800"/>
          </a:xfrm>
        </p:spPr>
        <p:txBody>
          <a:bodyPr/>
          <a:lstStyle/>
          <a:p>
            <a:r>
              <a:rPr lang="en-US" altLang="zh-CN" dirty="0" smtClean="0"/>
              <a:t>Link status monitoring</a:t>
            </a:r>
          </a:p>
          <a:p>
            <a:pPr lvl="1"/>
            <a:r>
              <a:rPr lang="en-US" altLang="ko-KR" dirty="0" smtClean="0"/>
              <a:t>The device send metric</a:t>
            </a:r>
            <a:r>
              <a:rPr lang="en-US" altLang="zh-CN" dirty="0" smtClean="0"/>
              <a:t> reports </a:t>
            </a:r>
            <a:r>
              <a:rPr lang="en-US" altLang="ko-KR" dirty="0" smtClean="0"/>
              <a:t>to the associated </a:t>
            </a:r>
            <a:r>
              <a:rPr lang="en-US" altLang="ko-KR" dirty="0" err="1" smtClean="0"/>
              <a:t>CCo</a:t>
            </a:r>
            <a:r>
              <a:rPr lang="en-US" altLang="ko-KR" dirty="0" smtClean="0"/>
              <a:t> periodically.</a:t>
            </a:r>
          </a:p>
          <a:p>
            <a:pPr lvl="1"/>
            <a:r>
              <a:rPr lang="en-US" altLang="zh-CN" dirty="0" smtClean="0"/>
              <a:t>Event-triggered metric reports is also supported.</a:t>
            </a:r>
            <a:endParaRPr lang="en-US" altLang="ko-KR" dirty="0" smtClean="0"/>
          </a:p>
          <a:p>
            <a:r>
              <a:rPr lang="en-US" altLang="zh-CN" dirty="0" smtClean="0"/>
              <a:t>Fast link recovery</a:t>
            </a:r>
          </a:p>
          <a:p>
            <a:pPr lvl="1"/>
            <a:r>
              <a:rPr lang="en-US" altLang="zh-CN" dirty="0" smtClean="0"/>
              <a:t>The fast link recovery procedure defined by 15.7 can be reused with potential optimizations</a:t>
            </a:r>
          </a:p>
          <a:p>
            <a:r>
              <a:rPr lang="en-US" altLang="zh-CN" dirty="0" smtClean="0"/>
              <a:t>Link failure</a:t>
            </a:r>
          </a:p>
          <a:p>
            <a:pPr lvl="1"/>
            <a:r>
              <a:rPr lang="en-US" altLang="zh-CN" dirty="0" smtClean="0"/>
              <a:t>If can not be recovered by fast link recovery, the device may assume link failure and may disassociate.</a:t>
            </a:r>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15</a:t>
            </a:fld>
            <a:endParaRPr lang="en-US" altLang="zh-CN"/>
          </a:p>
        </p:txBody>
      </p:sp>
      <p:pic>
        <p:nvPicPr>
          <p:cNvPr id="7" name="Picture 1"/>
          <p:cNvPicPr>
            <a:picLocks noChangeAspect="1" noChangeArrowheads="1"/>
          </p:cNvPicPr>
          <p:nvPr/>
        </p:nvPicPr>
        <p:blipFill>
          <a:blip r:embed="rId2" cstate="print"/>
          <a:srcRect/>
          <a:stretch>
            <a:fillRect/>
          </a:stretch>
        </p:blipFill>
        <p:spPr bwMode="auto">
          <a:xfrm>
            <a:off x="5321746" y="2420888"/>
            <a:ext cx="3714750" cy="2461186"/>
          </a:xfrm>
          <a:prstGeom prst="rect">
            <a:avLst/>
          </a:prstGeom>
          <a:noFill/>
          <a:ln w="9525">
            <a:noFill/>
            <a:miter lim="800000"/>
            <a:headEnd/>
            <a:tailEnd/>
          </a:ln>
        </p:spPr>
      </p:pic>
      <p:sp>
        <p:nvSpPr>
          <p:cNvPr id="9" name="圆角矩形 8"/>
          <p:cNvSpPr/>
          <p:nvPr/>
        </p:nvSpPr>
        <p:spPr bwMode="auto">
          <a:xfrm>
            <a:off x="5220072" y="2276872"/>
            <a:ext cx="3816424" cy="2880320"/>
          </a:xfrm>
          <a:prstGeom prst="roundRect">
            <a:avLst>
              <a:gd name="adj" fmla="val 7778"/>
            </a:avLst>
          </a:prstGeom>
          <a:noFill/>
          <a:ln w="381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8" name="TextBox 7"/>
          <p:cNvSpPr txBox="1"/>
          <p:nvPr/>
        </p:nvSpPr>
        <p:spPr>
          <a:xfrm>
            <a:off x="5508104" y="5013176"/>
            <a:ext cx="3328155" cy="307777"/>
          </a:xfrm>
          <a:prstGeom prst="rect">
            <a:avLst/>
          </a:prstGeom>
          <a:solidFill>
            <a:schemeClr val="bg1">
              <a:lumMod val="95000"/>
            </a:schemeClr>
          </a:solidFill>
        </p:spPr>
        <p:txBody>
          <a:bodyPr wrap="none" rtlCol="0">
            <a:spAutoFit/>
          </a:bodyPr>
          <a:lstStyle/>
          <a:p>
            <a:r>
              <a:rPr lang="en-US" altLang="zh-CN" sz="1400" dirty="0" smtClean="0">
                <a:latin typeface="Arial Unicode MS" pitchFamily="34" charset="-122"/>
                <a:ea typeface="Arial Unicode MS" pitchFamily="34" charset="-122"/>
                <a:cs typeface="Arial Unicode MS" pitchFamily="34" charset="-122"/>
              </a:rPr>
              <a:t>Fast link recovery specified by 802.15.7</a:t>
            </a:r>
            <a:endParaRPr lang="zh-CN" altLang="en-US" sz="1400" dirty="0">
              <a:latin typeface="Arial Unicode MS" pitchFamily="34" charset="-122"/>
              <a:ea typeface="Arial Unicode MS" pitchFamily="34" charset="-122"/>
              <a:cs typeface="Arial Unicode MS" pitchFamily="34" charset="-122"/>
            </a:endParaRPr>
          </a:p>
        </p:txBody>
      </p:sp>
      <p:sp>
        <p:nvSpPr>
          <p:cNvPr id="10" name="页脚占位符 4"/>
          <p:cNvSpPr>
            <a:spLocks noGrp="1"/>
          </p:cNvSpPr>
          <p:nvPr>
            <p:ph type="ftr" sz="quarter" idx="11"/>
          </p:nvPr>
        </p:nvSpPr>
        <p:spPr>
          <a:xfrm>
            <a:off x="5486400" y="6475413"/>
            <a:ext cx="3124200" cy="184666"/>
          </a:xfrm>
        </p:spPr>
        <p:txBody>
          <a:bodyPr/>
          <a:lstStyle/>
          <a:p>
            <a:r>
              <a:rPr lang="en-US" altLang="zh-CN" dirty="0" smtClean="0"/>
              <a:t>Li Qiang, Jiang Tong, Dong Chen Huawei</a:t>
            </a:r>
            <a:endParaRPr lang="en-US" altLang="zh-C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cs typeface="Times New Roman" pitchFamily="18" charset="0"/>
              </a:rPr>
              <a:t>Mobility management</a:t>
            </a:r>
            <a:endParaRPr lang="zh-CN" altLang="en-US" dirty="0"/>
          </a:p>
        </p:txBody>
      </p:sp>
      <p:sp>
        <p:nvSpPr>
          <p:cNvPr id="3" name="内容占位符 2"/>
          <p:cNvSpPr>
            <a:spLocks noGrp="1"/>
          </p:cNvSpPr>
          <p:nvPr>
            <p:ph idx="1"/>
          </p:nvPr>
        </p:nvSpPr>
        <p:spPr>
          <a:xfrm>
            <a:off x="251520" y="1556792"/>
            <a:ext cx="8640960" cy="1872208"/>
          </a:xfrm>
        </p:spPr>
        <p:txBody>
          <a:bodyPr/>
          <a:lstStyle/>
          <a:p>
            <a:r>
              <a:rPr lang="en-US" altLang="ko-KR" dirty="0" smtClean="0"/>
              <a:t>Horizontal handover between neighbor VPANs is crucial to ensure continuous user experience.</a:t>
            </a:r>
          </a:p>
          <a:p>
            <a:r>
              <a:rPr lang="en-US" altLang="ko-KR" dirty="0" smtClean="0">
                <a:solidFill>
                  <a:srgbClr val="000000">
                    <a:lumMod val="85000"/>
                    <a:lumOff val="15000"/>
                  </a:srgbClr>
                </a:solidFill>
                <a:latin typeface="Arial"/>
              </a:rPr>
              <a:t>Possible handover schemes</a:t>
            </a:r>
          </a:p>
          <a:p>
            <a:pPr lvl="1"/>
            <a:r>
              <a:rPr lang="en-US" altLang="ko-KR" dirty="0" smtClean="0"/>
              <a:t>Device initiated handover</a:t>
            </a:r>
          </a:p>
          <a:p>
            <a:pPr lvl="1"/>
            <a:r>
              <a:rPr lang="en-US" altLang="ko-KR" dirty="0" err="1" smtClean="0"/>
              <a:t>CCo</a:t>
            </a:r>
            <a:r>
              <a:rPr lang="en-US" altLang="ko-KR" dirty="0" smtClean="0"/>
              <a:t> assisted handover</a:t>
            </a:r>
            <a:endParaRPr lang="zh-CN" altLang="en-US" dirty="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16</a:t>
            </a:fld>
            <a:endParaRPr lang="en-US" altLang="zh-CN"/>
          </a:p>
        </p:txBody>
      </p:sp>
      <p:graphicFrame>
        <p:nvGraphicFramePr>
          <p:cNvPr id="7" name="Object 1"/>
          <p:cNvGraphicFramePr>
            <a:graphicFrameLocks noChangeAspect="1"/>
          </p:cNvGraphicFramePr>
          <p:nvPr/>
        </p:nvGraphicFramePr>
        <p:xfrm>
          <a:off x="1724025" y="3435384"/>
          <a:ext cx="1933575" cy="1724025"/>
        </p:xfrm>
        <a:graphic>
          <a:graphicData uri="http://schemas.openxmlformats.org/presentationml/2006/ole">
            <p:oleObj spid="_x0000_s23554" name="Visio" r:id="rId3" imgW="1936814" imgH="1720215" progId="Visio.Drawing.11">
              <p:embed/>
            </p:oleObj>
          </a:graphicData>
        </a:graphic>
      </p:graphicFrame>
      <p:sp>
        <p:nvSpPr>
          <p:cNvPr id="8" name="矩形 7"/>
          <p:cNvSpPr/>
          <p:nvPr/>
        </p:nvSpPr>
        <p:spPr>
          <a:xfrm>
            <a:off x="228600" y="5187984"/>
            <a:ext cx="4572000" cy="954107"/>
          </a:xfrm>
          <a:prstGeom prst="rect">
            <a:avLst/>
          </a:prstGeom>
        </p:spPr>
        <p:txBody>
          <a:bodyPr>
            <a:spAutoFit/>
          </a:bodyPr>
          <a:lstStyle/>
          <a:p>
            <a:pPr marL="0" lvl="2" indent="-342900" eaLnBrk="0" latinLnBrk="0" hangingPunct="0">
              <a:spcBef>
                <a:spcPct val="20000"/>
              </a:spcBef>
              <a:defRPr/>
            </a:pPr>
            <a:r>
              <a:rPr kumimoji="0" lang="en-US" altLang="ko-KR" sz="1400" b="1"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Device initiated handover</a:t>
            </a:r>
            <a:r>
              <a:rPr kumimoji="0" lang="en-US" altLang="ko-KR" sz="1400"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 the device may associate with a </a:t>
            </a:r>
            <a:r>
              <a:rPr kumimoji="0" lang="en-US" altLang="ko-KR" sz="1400" kern="0"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neighbouring</a:t>
            </a:r>
            <a:r>
              <a:rPr kumimoji="0" lang="en-US" altLang="ko-KR" sz="1400"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 VPAN before it leaves its VPAN and request for the time/frequency/time-frequency resources for its data transmission</a:t>
            </a:r>
            <a:r>
              <a:rPr kumimoji="0" lang="en-US" altLang="ko-KR" sz="1400" kern="0" dirty="0" smtClean="0">
                <a:solidFill>
                  <a:schemeClr val="tx1">
                    <a:lumMod val="85000"/>
                    <a:lumOff val="15000"/>
                  </a:schemeClr>
                </a:solidFill>
              </a:rPr>
              <a:t>.</a:t>
            </a:r>
          </a:p>
        </p:txBody>
      </p:sp>
      <p:graphicFrame>
        <p:nvGraphicFramePr>
          <p:cNvPr id="9" name="Object 3"/>
          <p:cNvGraphicFramePr>
            <a:graphicFrameLocks noChangeAspect="1"/>
          </p:cNvGraphicFramePr>
          <p:nvPr/>
        </p:nvGraphicFramePr>
        <p:xfrm>
          <a:off x="5638800" y="3422684"/>
          <a:ext cx="2057400" cy="1724025"/>
        </p:xfrm>
        <a:graphic>
          <a:graphicData uri="http://schemas.openxmlformats.org/presentationml/2006/ole">
            <p:oleObj spid="_x0000_s23555" name="Visio" r:id="rId4" imgW="2056257" imgH="1720215" progId="Visio.Drawing.11">
              <p:embed/>
            </p:oleObj>
          </a:graphicData>
        </a:graphic>
      </p:graphicFrame>
      <p:sp>
        <p:nvSpPr>
          <p:cNvPr id="10" name="矩形 9"/>
          <p:cNvSpPr/>
          <p:nvPr/>
        </p:nvSpPr>
        <p:spPr>
          <a:xfrm>
            <a:off x="4648200" y="5211777"/>
            <a:ext cx="4267200" cy="1169551"/>
          </a:xfrm>
          <a:prstGeom prst="rect">
            <a:avLst/>
          </a:prstGeom>
        </p:spPr>
        <p:txBody>
          <a:bodyPr wrap="square">
            <a:spAutoFit/>
          </a:bodyPr>
          <a:lstStyle/>
          <a:p>
            <a:pPr marL="0" lvl="2" indent="-342900" eaLnBrk="0" latinLnBrk="0" hangingPunct="0">
              <a:spcBef>
                <a:spcPct val="20000"/>
              </a:spcBef>
              <a:defRPr/>
            </a:pPr>
            <a:r>
              <a:rPr kumimoji="0" lang="en-US" altLang="ko-KR" sz="1400" b="1" kern="0"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a:t>
            </a:r>
            <a:r>
              <a:rPr kumimoji="0" lang="en-US" altLang="ko-KR" sz="1400" b="1"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 assisted handover</a:t>
            </a:r>
            <a:r>
              <a:rPr kumimoji="0" lang="en-US" altLang="ko-KR" sz="1400"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 associated </a:t>
            </a:r>
            <a:r>
              <a:rPr kumimoji="0" lang="en-US" altLang="ko-KR" sz="1400" kern="0"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a:t>
            </a:r>
            <a:r>
              <a:rPr kumimoji="0" lang="en-US" altLang="ko-KR" sz="1400"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 predicts the potential handover of a device. Associated </a:t>
            </a:r>
            <a:r>
              <a:rPr kumimoji="0" lang="en-US" altLang="ko-KR" sz="1400" kern="0"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a:t>
            </a:r>
            <a:r>
              <a:rPr kumimoji="0" lang="en-US" altLang="ko-KR" sz="1400"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 may send HO related information to the target </a:t>
            </a:r>
            <a:r>
              <a:rPr kumimoji="0" lang="en-US" altLang="ko-KR" sz="1400" kern="0"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a:t>
            </a:r>
            <a:r>
              <a:rPr kumimoji="0" lang="en-US" altLang="ko-KR" sz="1400"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 The target </a:t>
            </a:r>
            <a:r>
              <a:rPr kumimoji="0" lang="en-US" altLang="ko-KR" sz="1400" kern="0"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a:t>
            </a:r>
            <a:r>
              <a:rPr kumimoji="0" lang="en-US" altLang="ko-KR" sz="1400" kern="0" dirty="0" smtClean="0">
                <a:solidFill>
                  <a:schemeClr val="tx1">
                    <a:lumMod val="85000"/>
                    <a:lumOff val="15000"/>
                  </a:schemeClr>
                </a:solidFill>
                <a:latin typeface="Arial Unicode MS" pitchFamily="34" charset="-122"/>
                <a:ea typeface="Arial Unicode MS" pitchFamily="34" charset="-122"/>
                <a:cs typeface="Arial Unicode MS" pitchFamily="34" charset="-122"/>
              </a:rPr>
              <a:t> may reserve resources for the device in advance. </a:t>
            </a:r>
          </a:p>
        </p:txBody>
      </p:sp>
      <p:sp>
        <p:nvSpPr>
          <p:cNvPr id="11" name="圆角矩形 10"/>
          <p:cNvSpPr/>
          <p:nvPr/>
        </p:nvSpPr>
        <p:spPr bwMode="auto">
          <a:xfrm>
            <a:off x="251520" y="3429000"/>
            <a:ext cx="8784976" cy="2880320"/>
          </a:xfrm>
          <a:prstGeom prst="roundRect">
            <a:avLst>
              <a:gd name="adj" fmla="val 7778"/>
            </a:avLst>
          </a:prstGeom>
          <a:noFill/>
          <a:ln w="381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cs typeface="Times New Roman" pitchFamily="18" charset="0"/>
              </a:rPr>
              <a:t>Interference management</a:t>
            </a:r>
            <a:endParaRPr lang="zh-CN" altLang="en-US" dirty="0"/>
          </a:p>
        </p:txBody>
      </p:sp>
      <p:sp>
        <p:nvSpPr>
          <p:cNvPr id="3" name="内容占位符 2"/>
          <p:cNvSpPr>
            <a:spLocks noGrp="1"/>
          </p:cNvSpPr>
          <p:nvPr>
            <p:ph idx="1"/>
          </p:nvPr>
        </p:nvSpPr>
        <p:spPr/>
        <p:txBody>
          <a:bodyPr/>
          <a:lstStyle/>
          <a:p>
            <a:r>
              <a:rPr lang="en-US" altLang="ko-KR" dirty="0" smtClean="0"/>
              <a:t>Type of interference</a:t>
            </a:r>
          </a:p>
          <a:p>
            <a:pPr lvl="1"/>
            <a:r>
              <a:rPr lang="en-US" altLang="ko-KR" dirty="0" smtClean="0">
                <a:solidFill>
                  <a:srgbClr val="000000">
                    <a:lumMod val="85000"/>
                    <a:lumOff val="15000"/>
                  </a:srgbClr>
                </a:solidFill>
                <a:latin typeface="Arial"/>
              </a:rPr>
              <a:t>Ambient light and artificial lighting</a:t>
            </a:r>
          </a:p>
          <a:p>
            <a:pPr lvl="1"/>
            <a:r>
              <a:rPr lang="en-US" altLang="ko-KR" dirty="0" smtClean="0">
                <a:solidFill>
                  <a:srgbClr val="000000">
                    <a:lumMod val="85000"/>
                    <a:lumOff val="15000"/>
                  </a:srgbClr>
                </a:solidFill>
                <a:latin typeface="Arial"/>
              </a:rPr>
              <a:t>Inter-VPAN interference</a:t>
            </a:r>
          </a:p>
          <a:p>
            <a:r>
              <a:rPr lang="en-US" altLang="ko-KR" dirty="0" smtClean="0">
                <a:solidFill>
                  <a:srgbClr val="000000">
                    <a:lumMod val="85000"/>
                    <a:lumOff val="15000"/>
                  </a:srgbClr>
                </a:solidFill>
                <a:latin typeface="Arial"/>
              </a:rPr>
              <a:t>Interference avoidance approaches for inter-VPAN interference</a:t>
            </a:r>
          </a:p>
          <a:p>
            <a:pPr lvl="1"/>
            <a:r>
              <a:rPr lang="en-US" altLang="ko-KR" dirty="0" smtClean="0">
                <a:solidFill>
                  <a:srgbClr val="000000">
                    <a:lumMod val="85000"/>
                    <a:lumOff val="15000"/>
                  </a:srgbClr>
                </a:solidFill>
                <a:latin typeface="Arial"/>
              </a:rPr>
              <a:t>WDM (neighboring VPANs use different wave length bands)</a:t>
            </a:r>
          </a:p>
          <a:p>
            <a:pPr lvl="1"/>
            <a:r>
              <a:rPr lang="en-US" altLang="ko-KR" dirty="0" smtClean="0">
                <a:solidFill>
                  <a:srgbClr val="000000">
                    <a:lumMod val="85000"/>
                    <a:lumOff val="15000"/>
                  </a:srgbClr>
                </a:solidFill>
                <a:latin typeface="Arial"/>
              </a:rPr>
              <a:t>FDM (neighboring VPANs use different modulation frequencies)</a:t>
            </a:r>
          </a:p>
          <a:p>
            <a:pPr lvl="1"/>
            <a:r>
              <a:rPr lang="en-US" altLang="ko-KR" dirty="0" smtClean="0">
                <a:solidFill>
                  <a:srgbClr val="000000">
                    <a:lumMod val="85000"/>
                    <a:lumOff val="15000"/>
                  </a:srgbClr>
                </a:solidFill>
                <a:latin typeface="Arial"/>
              </a:rPr>
              <a:t>CDM (neighboring VPANs use different </a:t>
            </a:r>
            <a:r>
              <a:rPr lang="en-US" altLang="zh-CN" dirty="0" smtClean="0">
                <a:solidFill>
                  <a:srgbClr val="000000">
                    <a:lumMod val="85000"/>
                    <a:lumOff val="15000"/>
                  </a:srgbClr>
                </a:solidFill>
                <a:latin typeface="Arial"/>
              </a:rPr>
              <a:t>cover codes, needs tight time sync</a:t>
            </a:r>
            <a:r>
              <a:rPr lang="en-US" altLang="ko-KR" dirty="0" smtClean="0">
                <a:solidFill>
                  <a:srgbClr val="000000">
                    <a:lumMod val="85000"/>
                    <a:lumOff val="15000"/>
                  </a:srgbClr>
                </a:solidFill>
                <a:latin typeface="Arial"/>
              </a:rPr>
              <a:t>)</a:t>
            </a:r>
          </a:p>
          <a:p>
            <a:pPr lvl="1"/>
            <a:r>
              <a:rPr lang="en-US" altLang="ko-KR" dirty="0" smtClean="0">
                <a:solidFill>
                  <a:srgbClr val="000000">
                    <a:lumMod val="85000"/>
                    <a:lumOff val="15000"/>
                  </a:srgbClr>
                </a:solidFill>
                <a:latin typeface="Arial"/>
              </a:rPr>
              <a:t>CDM (neighboring VPANs use different </a:t>
            </a:r>
            <a:r>
              <a:rPr lang="en-US" altLang="zh-CN" dirty="0" smtClean="0">
                <a:solidFill>
                  <a:srgbClr val="000000">
                    <a:lumMod val="85000"/>
                    <a:lumOff val="15000"/>
                  </a:srgbClr>
                </a:solidFill>
                <a:latin typeface="Arial"/>
              </a:rPr>
              <a:t>time slots, needs tight time sync</a:t>
            </a:r>
            <a:r>
              <a:rPr lang="en-US" altLang="ko-KR" dirty="0" smtClean="0">
                <a:solidFill>
                  <a:srgbClr val="000000">
                    <a:lumMod val="85000"/>
                    <a:lumOff val="15000"/>
                  </a:srgbClr>
                </a:solidFill>
                <a:latin typeface="Arial"/>
              </a:rPr>
              <a:t>)</a:t>
            </a:r>
          </a:p>
          <a:p>
            <a:r>
              <a:rPr lang="en-US" altLang="ko-KR" dirty="0" smtClean="0"/>
              <a:t>Interference detection and report</a:t>
            </a:r>
          </a:p>
          <a:p>
            <a:pPr lvl="1"/>
            <a:r>
              <a:rPr lang="en-US" altLang="ko-KR" dirty="0" smtClean="0"/>
              <a:t>A </a:t>
            </a:r>
            <a:r>
              <a:rPr lang="en-US" altLang="ko-KR" dirty="0" err="1" smtClean="0"/>
              <a:t>CCo</a:t>
            </a:r>
            <a:r>
              <a:rPr lang="en-US" altLang="ko-KR" dirty="0" smtClean="0"/>
              <a:t> can detect the interference by itself.</a:t>
            </a:r>
          </a:p>
          <a:p>
            <a:pPr lvl="1"/>
            <a:r>
              <a:rPr lang="en-US" altLang="ko-KR" dirty="0" smtClean="0"/>
              <a:t>A device may measure the interference experienced and report to associated </a:t>
            </a:r>
            <a:r>
              <a:rPr lang="en-US" altLang="ko-KR" dirty="0" err="1" smtClean="0"/>
              <a:t>CCo</a:t>
            </a:r>
            <a:endParaRPr lang="zh-CN" altLang="en-US" dirty="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17</a:t>
            </a:fld>
            <a:endParaRPr lang="en-US" altLang="zh-CN"/>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Interference management</a:t>
            </a:r>
            <a:endParaRPr lang="zh-CN" altLang="en-US" dirty="0"/>
          </a:p>
        </p:txBody>
      </p:sp>
      <p:sp>
        <p:nvSpPr>
          <p:cNvPr id="3" name="内容占位符 2"/>
          <p:cNvSpPr>
            <a:spLocks noGrp="1"/>
          </p:cNvSpPr>
          <p:nvPr>
            <p:ph idx="1"/>
          </p:nvPr>
        </p:nvSpPr>
        <p:spPr>
          <a:xfrm>
            <a:off x="251520" y="1556792"/>
            <a:ext cx="8640960" cy="1152128"/>
          </a:xfrm>
        </p:spPr>
        <p:txBody>
          <a:bodyPr/>
          <a:lstStyle/>
          <a:p>
            <a:r>
              <a:rPr lang="en-US" altLang="ko-KR" dirty="0" smtClean="0"/>
              <a:t>Interference coordination</a:t>
            </a:r>
          </a:p>
          <a:p>
            <a:pPr lvl="1"/>
            <a:r>
              <a:rPr lang="en-US" altLang="ko-KR" dirty="0" smtClean="0"/>
              <a:t>Centralized interference coordination</a:t>
            </a:r>
          </a:p>
          <a:p>
            <a:pPr lvl="1"/>
            <a:r>
              <a:rPr lang="en-US" altLang="ko-KR" dirty="0" smtClean="0"/>
              <a:t>Distributed interference coordination</a:t>
            </a:r>
            <a:endParaRPr lang="zh-CN" altLang="en-US" dirty="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18</a:t>
            </a:fld>
            <a:endParaRPr lang="en-US" altLang="zh-CN"/>
          </a:p>
        </p:txBody>
      </p:sp>
      <p:sp>
        <p:nvSpPr>
          <p:cNvPr id="7" name="矩形 6"/>
          <p:cNvSpPr/>
          <p:nvPr/>
        </p:nvSpPr>
        <p:spPr>
          <a:xfrm>
            <a:off x="4724400" y="5118318"/>
            <a:ext cx="4343400" cy="1384995"/>
          </a:xfrm>
          <a:prstGeom prst="rect">
            <a:avLst/>
          </a:prstGeom>
        </p:spPr>
        <p:txBody>
          <a:bodyPr wrap="square">
            <a:spAutoFit/>
          </a:bodyPr>
          <a:lstStyle/>
          <a:p>
            <a:r>
              <a:rPr lang="en-US" altLang="zh-CN" b="1" dirty="0" smtClean="0">
                <a:solidFill>
                  <a:schemeClr val="tx1">
                    <a:lumMod val="85000"/>
                    <a:lumOff val="15000"/>
                  </a:schemeClr>
                </a:solidFill>
                <a:latin typeface="Arial Unicode MS" pitchFamily="34" charset="-122"/>
                <a:ea typeface="Arial Unicode MS" pitchFamily="34" charset="-122"/>
                <a:cs typeface="Arial Unicode MS" pitchFamily="34" charset="-122"/>
              </a:rPr>
              <a:t>Distributed interference mitigation</a:t>
            </a:r>
          </a:p>
          <a:p>
            <a:r>
              <a:rPr lang="en-US" altLang="zh-CN" dirty="0" smtClean="0">
                <a:solidFill>
                  <a:schemeClr val="tx1">
                    <a:lumMod val="85000"/>
                    <a:lumOff val="15000"/>
                  </a:schemeClr>
                </a:solidFill>
                <a:latin typeface="Arial Unicode MS" pitchFamily="34" charset="-122"/>
                <a:ea typeface="Arial Unicode MS" pitchFamily="34" charset="-122"/>
                <a:cs typeface="Arial Unicode MS" pitchFamily="34" charset="-122"/>
              </a:rPr>
              <a:t>This approach applies to the case that the device can detect the interference from other </a:t>
            </a:r>
            <a:r>
              <a:rPr lang="en-US" altLang="zh-CN"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CCos</a:t>
            </a:r>
            <a:r>
              <a:rPr lang="en-US" altLang="zh-CN" dirty="0" smtClean="0">
                <a:solidFill>
                  <a:schemeClr val="tx1">
                    <a:lumMod val="85000"/>
                    <a:lumOff val="15000"/>
                  </a:schemeClr>
                </a:solidFill>
                <a:latin typeface="Arial Unicode MS" pitchFamily="34" charset="-122"/>
                <a:ea typeface="Arial Unicode MS" pitchFamily="34" charset="-122"/>
                <a:cs typeface="Arial Unicode MS" pitchFamily="34" charset="-122"/>
              </a:rPr>
              <a:t>. The </a:t>
            </a:r>
            <a:r>
              <a:rPr lang="en-US" altLang="zh-CN"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CCos</a:t>
            </a:r>
            <a:r>
              <a:rPr lang="en-US" altLang="zh-CN" dirty="0" smtClean="0">
                <a:solidFill>
                  <a:schemeClr val="tx1">
                    <a:lumMod val="85000"/>
                    <a:lumOff val="15000"/>
                  </a:schemeClr>
                </a:solidFill>
                <a:latin typeface="Arial Unicode MS" pitchFamily="34" charset="-122"/>
                <a:ea typeface="Arial Unicode MS" pitchFamily="34" charset="-122"/>
                <a:cs typeface="Arial Unicode MS" pitchFamily="34" charset="-122"/>
              </a:rPr>
              <a:t> of the two interfering VPANs shall negotiate with each other for interference avoidance. The interfered device may be able to communicate with the two </a:t>
            </a:r>
            <a:r>
              <a:rPr lang="en-US" altLang="zh-CN"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CCos</a:t>
            </a:r>
            <a:r>
              <a:rPr lang="en-US" altLang="zh-CN" dirty="0" smtClean="0">
                <a:solidFill>
                  <a:schemeClr val="tx1">
                    <a:lumMod val="85000"/>
                    <a:lumOff val="15000"/>
                  </a:schemeClr>
                </a:solidFill>
                <a:latin typeface="Arial Unicode MS" pitchFamily="34" charset="-122"/>
                <a:ea typeface="Arial Unicode MS" pitchFamily="34" charset="-122"/>
                <a:cs typeface="Arial Unicode MS" pitchFamily="34" charset="-122"/>
              </a:rPr>
              <a:t> and act as a relay device for the negotiation between the two </a:t>
            </a:r>
            <a:r>
              <a:rPr lang="en-US" altLang="zh-CN"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CCos</a:t>
            </a:r>
            <a:r>
              <a:rPr lang="en-US" altLang="zh-CN" dirty="0" smtClean="0">
                <a:solidFill>
                  <a:schemeClr val="tx1">
                    <a:lumMod val="85000"/>
                    <a:lumOff val="15000"/>
                  </a:schemeClr>
                </a:solidFill>
                <a:latin typeface="Arial Unicode MS" pitchFamily="34" charset="-122"/>
                <a:ea typeface="Arial Unicode MS" pitchFamily="34" charset="-122"/>
                <a:cs typeface="Arial Unicode MS" pitchFamily="34" charset="-122"/>
              </a:rPr>
              <a:t>.</a:t>
            </a:r>
            <a:endParaRPr lang="zh-CN" altLang="en-US" dirty="0">
              <a:solidFill>
                <a:schemeClr val="tx1">
                  <a:lumMod val="85000"/>
                  <a:lumOff val="15000"/>
                </a:schemeClr>
              </a:solidFill>
              <a:latin typeface="Arial Unicode MS" pitchFamily="34" charset="-122"/>
              <a:ea typeface="Arial Unicode MS" pitchFamily="34" charset="-122"/>
              <a:cs typeface="Arial Unicode MS" pitchFamily="34" charset="-122"/>
            </a:endParaRPr>
          </a:p>
        </p:txBody>
      </p:sp>
      <p:graphicFrame>
        <p:nvGraphicFramePr>
          <p:cNvPr id="8" name="Object 1"/>
          <p:cNvGraphicFramePr>
            <a:graphicFrameLocks noChangeAspect="1"/>
          </p:cNvGraphicFramePr>
          <p:nvPr/>
        </p:nvGraphicFramePr>
        <p:xfrm>
          <a:off x="5580112" y="3613368"/>
          <a:ext cx="2171700" cy="1504950"/>
        </p:xfrm>
        <a:graphic>
          <a:graphicData uri="http://schemas.openxmlformats.org/presentationml/2006/ole">
            <p:oleObj spid="_x0000_s24578" name="Visio" r:id="rId3" imgW="2170843" imgH="1504760" progId="Visio.Drawing.11">
              <p:embed/>
            </p:oleObj>
          </a:graphicData>
        </a:graphic>
      </p:graphicFrame>
      <p:graphicFrame>
        <p:nvGraphicFramePr>
          <p:cNvPr id="9" name="Object 3"/>
          <p:cNvGraphicFramePr>
            <a:graphicFrameLocks noChangeAspect="1"/>
          </p:cNvGraphicFramePr>
          <p:nvPr/>
        </p:nvGraphicFramePr>
        <p:xfrm>
          <a:off x="676672" y="2603718"/>
          <a:ext cx="2743200" cy="2532062"/>
        </p:xfrm>
        <a:graphic>
          <a:graphicData uri="http://schemas.openxmlformats.org/presentationml/2006/ole">
            <p:oleObj spid="_x0000_s24579" name="Visio" r:id="rId4" imgW="2836926" imgH="2617184" progId="Visio.Drawing.11">
              <p:embed/>
            </p:oleObj>
          </a:graphicData>
        </a:graphic>
      </p:graphicFrame>
      <p:sp>
        <p:nvSpPr>
          <p:cNvPr id="10" name="矩形 9"/>
          <p:cNvSpPr/>
          <p:nvPr/>
        </p:nvSpPr>
        <p:spPr>
          <a:xfrm>
            <a:off x="228600" y="5118318"/>
            <a:ext cx="4343400" cy="1015663"/>
          </a:xfrm>
          <a:prstGeom prst="rect">
            <a:avLst/>
          </a:prstGeom>
        </p:spPr>
        <p:txBody>
          <a:bodyPr wrap="square">
            <a:spAutoFit/>
          </a:bodyPr>
          <a:lstStyle/>
          <a:p>
            <a:r>
              <a:rPr lang="en-US" altLang="zh-CN" b="1" dirty="0" smtClean="0">
                <a:solidFill>
                  <a:schemeClr val="tx1">
                    <a:lumMod val="85000"/>
                    <a:lumOff val="15000"/>
                  </a:schemeClr>
                </a:solidFill>
                <a:latin typeface="Arial Unicode MS" pitchFamily="34" charset="-122"/>
                <a:ea typeface="Arial Unicode MS" pitchFamily="34" charset="-122"/>
                <a:cs typeface="Arial Unicode MS" pitchFamily="34" charset="-122"/>
              </a:rPr>
              <a:t>Centralized interference mitigation</a:t>
            </a:r>
          </a:p>
          <a:p>
            <a:r>
              <a:rPr lang="en-US" altLang="zh-CN" dirty="0" smtClean="0">
                <a:solidFill>
                  <a:schemeClr val="tx1">
                    <a:lumMod val="85000"/>
                    <a:lumOff val="15000"/>
                  </a:schemeClr>
                </a:solidFill>
                <a:latin typeface="Arial Unicode MS" pitchFamily="34" charset="-122"/>
                <a:ea typeface="Arial Unicode MS" pitchFamily="34" charset="-122"/>
                <a:cs typeface="Arial Unicode MS" pitchFamily="34" charset="-122"/>
              </a:rPr>
              <a:t>A  global controller is needed. It shall be able to collect the interference information from different </a:t>
            </a:r>
            <a:r>
              <a:rPr lang="en-US" altLang="zh-CN"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CCos</a:t>
            </a:r>
            <a:r>
              <a:rPr lang="en-US" altLang="zh-CN" dirty="0" smtClean="0">
                <a:solidFill>
                  <a:schemeClr val="tx1">
                    <a:lumMod val="85000"/>
                    <a:lumOff val="15000"/>
                  </a:schemeClr>
                </a:solidFill>
                <a:latin typeface="Arial Unicode MS" pitchFamily="34" charset="-122"/>
                <a:ea typeface="Arial Unicode MS" pitchFamily="34" charset="-122"/>
                <a:cs typeface="Arial Unicode MS" pitchFamily="34" charset="-122"/>
              </a:rPr>
              <a:t> which it manages. The global controller is responsible for the coordination among different VPANs.</a:t>
            </a:r>
            <a:endParaRPr lang="zh-CN" altLang="en-US" dirty="0">
              <a:solidFill>
                <a:schemeClr val="tx1">
                  <a:lumMod val="85000"/>
                  <a:lumOff val="15000"/>
                </a:schemeClr>
              </a:solidFill>
              <a:latin typeface="Arial Unicode MS" pitchFamily="34" charset="-122"/>
              <a:ea typeface="Arial Unicode MS" pitchFamily="34" charset="-122"/>
              <a:cs typeface="Arial Unicode MS" pitchFamily="34" charset="-12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Conclusions</a:t>
            </a:r>
            <a:endParaRPr lang="zh-CN" altLang="en-US" dirty="0"/>
          </a:p>
        </p:txBody>
      </p:sp>
      <p:sp>
        <p:nvSpPr>
          <p:cNvPr id="3" name="内容占位符 2"/>
          <p:cNvSpPr>
            <a:spLocks noGrp="1"/>
          </p:cNvSpPr>
          <p:nvPr>
            <p:ph idx="1"/>
          </p:nvPr>
        </p:nvSpPr>
        <p:spPr/>
        <p:txBody>
          <a:bodyPr/>
          <a:lstStyle/>
          <a:p>
            <a:pPr indent="0" algn="just">
              <a:buNone/>
            </a:pPr>
            <a:r>
              <a:rPr lang="en-US" altLang="zh-CN" dirty="0" smtClean="0"/>
              <a:t>In this contribution, we provide general considerations for low rate PD communications. We provide analysis and our preferences on the following aspects</a:t>
            </a:r>
          </a:p>
          <a:p>
            <a:pPr algn="just">
              <a:buFontTx/>
              <a:buChar char="-"/>
            </a:pPr>
            <a:r>
              <a:rPr lang="en-US" altLang="zh-CN" dirty="0" smtClean="0"/>
              <a:t>System architecture</a:t>
            </a:r>
          </a:p>
          <a:p>
            <a:pPr algn="just">
              <a:buFontTx/>
              <a:buChar char="-"/>
            </a:pPr>
            <a:r>
              <a:rPr lang="en-US" altLang="zh-CN" dirty="0" smtClean="0"/>
              <a:t>Association</a:t>
            </a:r>
          </a:p>
          <a:p>
            <a:pPr algn="just">
              <a:buFontTx/>
              <a:buChar char="-"/>
            </a:pPr>
            <a:r>
              <a:rPr lang="en-US" altLang="zh-CN" dirty="0" smtClean="0"/>
              <a:t>Data transfer</a:t>
            </a:r>
          </a:p>
          <a:p>
            <a:pPr algn="just">
              <a:buFontTx/>
              <a:buChar char="-"/>
            </a:pPr>
            <a:r>
              <a:rPr lang="en-US" altLang="zh-CN" dirty="0" smtClean="0"/>
              <a:t>Channel access</a:t>
            </a:r>
          </a:p>
          <a:p>
            <a:pPr algn="just">
              <a:buFontTx/>
              <a:buChar char="-"/>
            </a:pPr>
            <a:r>
              <a:rPr lang="en-US" altLang="zh-CN" dirty="0" smtClean="0"/>
              <a:t>VPAN maintenance</a:t>
            </a:r>
          </a:p>
          <a:p>
            <a:pPr algn="just">
              <a:buFontTx/>
              <a:buChar char="-"/>
            </a:pPr>
            <a:r>
              <a:rPr lang="en-US" altLang="zh-CN" dirty="0" smtClean="0"/>
              <a:t>Mobility management</a:t>
            </a:r>
          </a:p>
          <a:p>
            <a:pPr algn="just">
              <a:buFontTx/>
              <a:buChar char="-"/>
            </a:pPr>
            <a:r>
              <a:rPr lang="en-US" altLang="zh-CN" dirty="0" smtClean="0"/>
              <a:t>Interference management</a:t>
            </a:r>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19</a:t>
            </a:fld>
            <a:endParaRPr lang="en-US" altLang="zh-CN"/>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51520" y="2130425"/>
            <a:ext cx="8640960" cy="1470025"/>
          </a:xfrm>
        </p:spPr>
        <p:txBody>
          <a:bodyPr/>
          <a:lstStyle/>
          <a:p>
            <a:r>
              <a:rPr lang="en-US" altLang="zh-CN" dirty="0" smtClean="0"/>
              <a:t>General considerations and proposals for low rate PD communications</a:t>
            </a:r>
            <a:endParaRPr lang="zh-CN" altLang="en-US" dirty="0"/>
          </a:p>
        </p:txBody>
      </p:sp>
      <p:sp>
        <p:nvSpPr>
          <p:cNvPr id="3" name="副标题 2"/>
          <p:cNvSpPr>
            <a:spLocks noGrp="1"/>
          </p:cNvSpPr>
          <p:nvPr>
            <p:ph type="subTitle" idx="1"/>
          </p:nvPr>
        </p:nvSpPr>
        <p:spPr/>
        <p:txBody>
          <a:bodyPr/>
          <a:lstStyle/>
          <a:p>
            <a:r>
              <a:rPr lang="en-US" altLang="zh-CN" dirty="0" smtClean="0"/>
              <a:t>Li Qiang, Jiang Tong, Dong Chen</a:t>
            </a:r>
          </a:p>
          <a:p>
            <a:r>
              <a:rPr lang="en-US" altLang="zh-CN" dirty="0" smtClean="0"/>
              <a:t>Huawei</a:t>
            </a:r>
            <a:endParaRPr lang="zh-CN" altLang="en-US" dirty="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dirty="0"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0EE293F6-38BF-4BAB-8C8B-C4B3AEFE2424}" type="slidenum">
              <a:rPr lang="en-US" altLang="zh-CN" smtClean="0"/>
              <a:pPr/>
              <a:t>2</a:t>
            </a:fld>
            <a:endParaRPr lang="en-US" altLang="zh-CN"/>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cs typeface="Times New Roman" pitchFamily="18" charset="0"/>
              </a:rPr>
              <a:t>System architecture</a:t>
            </a:r>
            <a:endParaRPr lang="zh-CN" altLang="en-US" dirty="0"/>
          </a:p>
        </p:txBody>
      </p:sp>
      <p:sp>
        <p:nvSpPr>
          <p:cNvPr id="3" name="内容占位符 2"/>
          <p:cNvSpPr>
            <a:spLocks noGrp="1"/>
          </p:cNvSpPr>
          <p:nvPr>
            <p:ph idx="1"/>
          </p:nvPr>
        </p:nvSpPr>
        <p:spPr>
          <a:xfrm>
            <a:off x="251520" y="1556792"/>
            <a:ext cx="6984776" cy="2088232"/>
          </a:xfrm>
        </p:spPr>
        <p:txBody>
          <a:bodyPr/>
          <a:lstStyle/>
          <a:p>
            <a:r>
              <a:rPr lang="en-US" altLang="ko-KR" dirty="0" smtClean="0"/>
              <a:t>The following transfer modes are defined for low rate PD communications</a:t>
            </a:r>
          </a:p>
          <a:p>
            <a:pPr lvl="1"/>
            <a:r>
              <a:rPr lang="en-US" altLang="zh-CN" dirty="0" smtClean="0"/>
              <a:t>D2D/</a:t>
            </a:r>
            <a:r>
              <a:rPr lang="en-US" altLang="zh-CN" dirty="0" err="1" smtClean="0"/>
              <a:t>IoT</a:t>
            </a:r>
            <a:r>
              <a:rPr lang="en-US" altLang="zh-CN" dirty="0" smtClean="0"/>
              <a:t> data transmission and Relay mode with ID information with PHY/ MAC frame for applications C2, C3, C4, C5 and C6.</a:t>
            </a:r>
          </a:p>
          <a:p>
            <a:pPr lvl="1"/>
            <a:r>
              <a:rPr lang="fr-FR" altLang="zh-CN" dirty="0" smtClean="0"/>
              <a:t>Uni-</a:t>
            </a:r>
            <a:r>
              <a:rPr lang="fr-FR" altLang="zh-CN" dirty="0" err="1" smtClean="0"/>
              <a:t>directional</a:t>
            </a:r>
            <a:r>
              <a:rPr lang="fr-FR" altLang="zh-CN" dirty="0" smtClean="0"/>
              <a:t> data </a:t>
            </a:r>
            <a:r>
              <a:rPr lang="fr-FR" altLang="zh-CN" dirty="0" err="1" smtClean="0"/>
              <a:t>transfer</a:t>
            </a:r>
            <a:r>
              <a:rPr lang="fr-FR" altLang="zh-CN" dirty="0" smtClean="0"/>
              <a:t> mode for applications C1 – C6.</a:t>
            </a:r>
          </a:p>
          <a:p>
            <a:pPr lvl="1"/>
            <a:r>
              <a:rPr lang="fr-FR" altLang="zh-CN" dirty="0" smtClean="0"/>
              <a:t>Bi-</a:t>
            </a:r>
            <a:r>
              <a:rPr lang="fr-FR" altLang="zh-CN" dirty="0" err="1" smtClean="0"/>
              <a:t>directional</a:t>
            </a:r>
            <a:r>
              <a:rPr lang="fr-FR" altLang="zh-CN" dirty="0" smtClean="0"/>
              <a:t> data </a:t>
            </a:r>
            <a:r>
              <a:rPr lang="fr-FR" altLang="zh-CN" dirty="0" err="1" smtClean="0"/>
              <a:t>transfer</a:t>
            </a:r>
            <a:r>
              <a:rPr lang="fr-FR" altLang="zh-CN" dirty="0" smtClean="0"/>
              <a:t> mode for applications C1-C6</a:t>
            </a:r>
            <a:endParaRPr lang="en-US" altLang="ko-KR" dirty="0" smtClean="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3</a:t>
            </a:fld>
            <a:endParaRPr lang="en-US" altLang="zh-CN"/>
          </a:p>
        </p:txBody>
      </p:sp>
      <p:graphicFrame>
        <p:nvGraphicFramePr>
          <p:cNvPr id="11" name="对象 10"/>
          <p:cNvGraphicFramePr>
            <a:graphicFrameLocks noChangeAspect="1"/>
          </p:cNvGraphicFramePr>
          <p:nvPr>
            <p:extLst>
              <p:ext uri="{D42A27DB-BD31-4B8C-83A1-F6EECF244321}">
                <p14:modId xmlns="" xmlns:p14="http://schemas.microsoft.com/office/powerpoint/2010/main" val="3408463382"/>
              </p:ext>
            </p:extLst>
          </p:nvPr>
        </p:nvGraphicFramePr>
        <p:xfrm>
          <a:off x="7326040" y="1556792"/>
          <a:ext cx="1494432" cy="1453675"/>
        </p:xfrm>
        <a:graphic>
          <a:graphicData uri="http://schemas.openxmlformats.org/presentationml/2006/ole">
            <p:oleObj spid="_x0000_s1027" name="Visio" r:id="rId3" imgW="1045845" imgH="1018984" progId="Visio.Drawing.11">
              <p:embed/>
            </p:oleObj>
          </a:graphicData>
        </a:graphic>
      </p:graphicFrame>
      <p:sp>
        <p:nvSpPr>
          <p:cNvPr id="12" name="圆角矩形 11"/>
          <p:cNvSpPr/>
          <p:nvPr/>
        </p:nvSpPr>
        <p:spPr bwMode="auto">
          <a:xfrm>
            <a:off x="7164288" y="1484784"/>
            <a:ext cx="1800200" cy="2160240"/>
          </a:xfrm>
          <a:prstGeom prst="roundRect">
            <a:avLst>
              <a:gd name="adj" fmla="val 7778"/>
            </a:avLst>
          </a:prstGeom>
          <a:noFill/>
          <a:ln w="381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3" name="圆角矩形 12"/>
          <p:cNvSpPr/>
          <p:nvPr/>
        </p:nvSpPr>
        <p:spPr bwMode="auto">
          <a:xfrm>
            <a:off x="467544" y="4077072"/>
            <a:ext cx="8352928" cy="2376264"/>
          </a:xfrm>
          <a:prstGeom prst="roundRect">
            <a:avLst>
              <a:gd name="adj" fmla="val 7778"/>
            </a:avLst>
          </a:prstGeom>
          <a:noFill/>
          <a:ln w="381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4" name="TextBox 13"/>
          <p:cNvSpPr txBox="1"/>
          <p:nvPr/>
        </p:nvSpPr>
        <p:spPr>
          <a:xfrm>
            <a:off x="3995936" y="3913311"/>
            <a:ext cx="1512168" cy="307777"/>
          </a:xfrm>
          <a:prstGeom prst="rect">
            <a:avLst/>
          </a:prstGeom>
          <a:solidFill>
            <a:schemeClr val="bg1">
              <a:lumMod val="95000"/>
            </a:schemeClr>
          </a:solidFill>
        </p:spPr>
        <p:txBody>
          <a:bodyPr wrap="square" rtlCol="0">
            <a:spAutoFit/>
          </a:bodyPr>
          <a:lstStyle/>
          <a:p>
            <a:r>
              <a:rPr lang="en-US" altLang="zh-CN" sz="1400" dirty="0" smtClean="0">
                <a:solidFill>
                  <a:schemeClr val="tx1">
                    <a:lumMod val="85000"/>
                    <a:lumOff val="15000"/>
                  </a:schemeClr>
                </a:solidFill>
                <a:latin typeface="Arial Unicode MS" pitchFamily="34" charset="-122"/>
                <a:ea typeface="Arial Unicode MS" pitchFamily="34" charset="-122"/>
                <a:cs typeface="Arial Unicode MS" pitchFamily="34" charset="-122"/>
              </a:rPr>
              <a:t>Star architecture</a:t>
            </a:r>
            <a:endParaRPr lang="zh-CN" altLang="en-US" sz="1400" dirty="0">
              <a:solidFill>
                <a:schemeClr val="tx1">
                  <a:lumMod val="85000"/>
                  <a:lumOff val="15000"/>
                </a:schemeClr>
              </a:solidFill>
              <a:latin typeface="Arial Unicode MS" pitchFamily="34" charset="-122"/>
              <a:ea typeface="Arial Unicode MS" pitchFamily="34" charset="-122"/>
              <a:cs typeface="Arial Unicode MS" pitchFamily="34" charset="-122"/>
            </a:endParaRPr>
          </a:p>
        </p:txBody>
      </p:sp>
      <p:sp>
        <p:nvSpPr>
          <p:cNvPr id="9" name="TextBox 8"/>
          <p:cNvSpPr txBox="1"/>
          <p:nvPr/>
        </p:nvSpPr>
        <p:spPr>
          <a:xfrm>
            <a:off x="6012160" y="6145559"/>
            <a:ext cx="1851248" cy="307777"/>
          </a:xfrm>
          <a:prstGeom prst="rect">
            <a:avLst/>
          </a:prstGeom>
          <a:solidFill>
            <a:schemeClr val="bg1">
              <a:lumMod val="95000"/>
            </a:schemeClr>
          </a:solidFill>
        </p:spPr>
        <p:txBody>
          <a:bodyPr wrap="square" rtlCol="0">
            <a:spAutoFit/>
          </a:bodyPr>
          <a:lstStyle/>
          <a:p>
            <a:r>
              <a:rPr lang="en-US" altLang="zh-CN" sz="1400" dirty="0" smtClean="0">
                <a:solidFill>
                  <a:schemeClr val="tx1">
                    <a:lumMod val="85000"/>
                    <a:lumOff val="15000"/>
                  </a:schemeClr>
                </a:solidFill>
                <a:latin typeface="Arial Unicode MS" pitchFamily="34" charset="-122"/>
                <a:ea typeface="Arial Unicode MS" pitchFamily="34" charset="-122"/>
                <a:cs typeface="Arial Unicode MS" pitchFamily="34" charset="-122"/>
              </a:rPr>
              <a:t>Star,</a:t>
            </a:r>
            <a:r>
              <a:rPr lang="zh-CN" altLang="en-US" sz="1400" dirty="0" smtClean="0">
                <a:solidFill>
                  <a:schemeClr val="tx1">
                    <a:lumMod val="85000"/>
                    <a:lumOff val="15000"/>
                  </a:schemeClr>
                </a:solidFill>
                <a:latin typeface="Arial Unicode MS" pitchFamily="34" charset="-122"/>
                <a:ea typeface="Arial Unicode MS" pitchFamily="34" charset="-122"/>
                <a:cs typeface="Arial Unicode MS" pitchFamily="34" charset="-122"/>
              </a:rPr>
              <a:t> </a:t>
            </a:r>
            <a:r>
              <a:rPr lang="en-US" altLang="zh-CN" sz="1400" dirty="0" err="1" smtClean="0">
                <a:solidFill>
                  <a:schemeClr val="tx1">
                    <a:lumMod val="85000"/>
                    <a:lumOff val="15000"/>
                  </a:schemeClr>
                </a:solidFill>
                <a:latin typeface="Arial Unicode MS" pitchFamily="34" charset="-122"/>
                <a:ea typeface="Arial Unicode MS" pitchFamily="34" charset="-122"/>
                <a:cs typeface="Arial Unicode MS" pitchFamily="34" charset="-122"/>
              </a:rPr>
              <a:t>Uni</a:t>
            </a:r>
            <a:r>
              <a:rPr lang="en-US" altLang="zh-CN" sz="1400" dirty="0" smtClean="0">
                <a:solidFill>
                  <a:schemeClr val="tx1">
                    <a:lumMod val="85000"/>
                    <a:lumOff val="15000"/>
                  </a:schemeClr>
                </a:solidFill>
                <a:latin typeface="Arial Unicode MS" pitchFamily="34" charset="-122"/>
                <a:ea typeface="Arial Unicode MS" pitchFamily="34" charset="-122"/>
                <a:cs typeface="Arial Unicode MS" pitchFamily="34" charset="-122"/>
              </a:rPr>
              <a:t>-directional</a:t>
            </a:r>
            <a:endParaRPr lang="zh-CN" altLang="en-US" sz="1400" dirty="0">
              <a:solidFill>
                <a:schemeClr val="tx1">
                  <a:lumMod val="85000"/>
                  <a:lumOff val="15000"/>
                </a:schemeClr>
              </a:solidFill>
              <a:latin typeface="Arial Unicode MS" pitchFamily="34" charset="-122"/>
              <a:ea typeface="Arial Unicode MS" pitchFamily="34" charset="-122"/>
              <a:cs typeface="Arial Unicode MS" pitchFamily="34" charset="-122"/>
            </a:endParaRPr>
          </a:p>
        </p:txBody>
      </p:sp>
      <p:sp>
        <p:nvSpPr>
          <p:cNvPr id="7" name="TextBox 6"/>
          <p:cNvSpPr txBox="1"/>
          <p:nvPr/>
        </p:nvSpPr>
        <p:spPr>
          <a:xfrm>
            <a:off x="1858888" y="6165304"/>
            <a:ext cx="1705000" cy="307777"/>
          </a:xfrm>
          <a:prstGeom prst="rect">
            <a:avLst/>
          </a:prstGeom>
          <a:solidFill>
            <a:schemeClr val="bg1">
              <a:lumMod val="95000"/>
            </a:schemeClr>
          </a:solidFill>
        </p:spPr>
        <p:txBody>
          <a:bodyPr wrap="square" rtlCol="0">
            <a:spAutoFit/>
          </a:bodyPr>
          <a:lstStyle/>
          <a:p>
            <a:r>
              <a:rPr lang="en-US" altLang="zh-CN" sz="1400" dirty="0" smtClean="0">
                <a:solidFill>
                  <a:schemeClr val="tx1">
                    <a:lumMod val="85000"/>
                    <a:lumOff val="15000"/>
                  </a:schemeClr>
                </a:solidFill>
                <a:latin typeface="Arial Unicode MS" pitchFamily="34" charset="-122"/>
                <a:ea typeface="Arial Unicode MS" pitchFamily="34" charset="-122"/>
                <a:cs typeface="Arial Unicode MS" pitchFamily="34" charset="-122"/>
              </a:rPr>
              <a:t>Star,</a:t>
            </a:r>
            <a:r>
              <a:rPr lang="zh-CN" altLang="en-US" sz="1400" dirty="0" smtClean="0">
                <a:solidFill>
                  <a:schemeClr val="tx1">
                    <a:lumMod val="85000"/>
                    <a:lumOff val="15000"/>
                  </a:schemeClr>
                </a:solidFill>
                <a:latin typeface="Arial Unicode MS" pitchFamily="34" charset="-122"/>
                <a:ea typeface="Arial Unicode MS" pitchFamily="34" charset="-122"/>
                <a:cs typeface="Arial Unicode MS" pitchFamily="34" charset="-122"/>
              </a:rPr>
              <a:t> </a:t>
            </a:r>
            <a:r>
              <a:rPr lang="en-US" altLang="zh-CN" sz="1400" dirty="0" smtClean="0">
                <a:solidFill>
                  <a:schemeClr val="tx1">
                    <a:lumMod val="85000"/>
                    <a:lumOff val="15000"/>
                  </a:schemeClr>
                </a:solidFill>
                <a:latin typeface="Arial Unicode MS" pitchFamily="34" charset="-122"/>
                <a:ea typeface="Arial Unicode MS" pitchFamily="34" charset="-122"/>
                <a:cs typeface="Arial Unicode MS" pitchFamily="34" charset="-122"/>
              </a:rPr>
              <a:t>Bi-directional</a:t>
            </a:r>
            <a:endParaRPr lang="zh-CN" altLang="en-US" sz="1400" dirty="0">
              <a:solidFill>
                <a:schemeClr val="tx1">
                  <a:lumMod val="85000"/>
                  <a:lumOff val="15000"/>
                </a:schemeClr>
              </a:solidFill>
              <a:latin typeface="Arial Unicode MS" pitchFamily="34" charset="-122"/>
              <a:ea typeface="Arial Unicode MS" pitchFamily="34" charset="-122"/>
              <a:cs typeface="Arial Unicode MS" pitchFamily="34" charset="-122"/>
            </a:endParaRPr>
          </a:p>
        </p:txBody>
      </p:sp>
      <p:sp>
        <p:nvSpPr>
          <p:cNvPr id="10" name="TextBox 9"/>
          <p:cNvSpPr txBox="1"/>
          <p:nvPr/>
        </p:nvSpPr>
        <p:spPr>
          <a:xfrm>
            <a:off x="7125790" y="3193231"/>
            <a:ext cx="1910706" cy="307777"/>
          </a:xfrm>
          <a:prstGeom prst="rect">
            <a:avLst/>
          </a:prstGeom>
          <a:noFill/>
        </p:spPr>
        <p:txBody>
          <a:bodyPr wrap="square" rtlCol="0">
            <a:spAutoFit/>
          </a:bodyPr>
          <a:lstStyle/>
          <a:p>
            <a:pPr algn="ctr"/>
            <a:r>
              <a:rPr lang="en-US" altLang="zh-CN" sz="1400" dirty="0" smtClean="0">
                <a:solidFill>
                  <a:schemeClr val="tx1">
                    <a:lumMod val="85000"/>
                    <a:lumOff val="15000"/>
                  </a:schemeClr>
                </a:solidFill>
                <a:latin typeface="Arial Unicode MS" pitchFamily="34" charset="-122"/>
                <a:ea typeface="Arial Unicode MS" pitchFamily="34" charset="-122"/>
                <a:cs typeface="Arial Unicode MS" pitchFamily="34" charset="-122"/>
              </a:rPr>
              <a:t>D2D architecture</a:t>
            </a:r>
            <a:endParaRPr lang="zh-CN" altLang="en-US" sz="1400" dirty="0">
              <a:solidFill>
                <a:schemeClr val="tx1">
                  <a:lumMod val="85000"/>
                  <a:lumOff val="15000"/>
                </a:schemeClr>
              </a:solidFill>
              <a:latin typeface="Arial Unicode MS" pitchFamily="34" charset="-122"/>
              <a:ea typeface="Arial Unicode MS" pitchFamily="34" charset="-122"/>
              <a:cs typeface="Arial Unicode MS" pitchFamily="34" charset="-122"/>
            </a:endParaRPr>
          </a:p>
        </p:txBody>
      </p:sp>
      <p:sp>
        <p:nvSpPr>
          <p:cNvPr id="15" name="页脚占位符 4"/>
          <p:cNvSpPr>
            <a:spLocks noGrp="1"/>
          </p:cNvSpPr>
          <p:nvPr>
            <p:ph type="ftr" sz="quarter" idx="11"/>
          </p:nvPr>
        </p:nvSpPr>
        <p:spPr>
          <a:xfrm>
            <a:off x="5486400" y="6475413"/>
            <a:ext cx="3124200" cy="184666"/>
          </a:xfrm>
        </p:spPr>
        <p:txBody>
          <a:bodyPr/>
          <a:lstStyle/>
          <a:p>
            <a:r>
              <a:rPr lang="en-US" altLang="zh-CN" dirty="0" smtClean="0"/>
              <a:t>Li Qiang, Jiang Tong, Dong Chen Huawei</a:t>
            </a:r>
            <a:endParaRPr lang="en-US" altLang="zh-CN" dirty="0"/>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028" name="Object 4"/>
          <p:cNvGraphicFramePr>
            <a:graphicFrameLocks noChangeAspect="1"/>
          </p:cNvGraphicFramePr>
          <p:nvPr/>
        </p:nvGraphicFramePr>
        <p:xfrm>
          <a:off x="683568" y="4149080"/>
          <a:ext cx="7704857" cy="2175652"/>
        </p:xfrm>
        <a:graphic>
          <a:graphicData uri="http://schemas.openxmlformats.org/presentationml/2006/ole">
            <p:oleObj spid="_x0000_s1028" name="Visio" r:id="rId4" imgW="10594753" imgH="2998946" progId="Visio.Drawing.11">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cs typeface="Times New Roman" pitchFamily="18" charset="0"/>
              </a:rPr>
              <a:t>Low rate PD applications</a:t>
            </a:r>
            <a:endParaRPr lang="zh-CN" altLang="en-US" dirty="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4</a:t>
            </a:fld>
            <a:endParaRPr lang="en-US" altLang="zh-CN"/>
          </a:p>
        </p:txBody>
      </p:sp>
      <p:sp>
        <p:nvSpPr>
          <p:cNvPr id="7" name="剪去同侧角的矩形 6"/>
          <p:cNvSpPr/>
          <p:nvPr/>
        </p:nvSpPr>
        <p:spPr bwMode="auto">
          <a:xfrm>
            <a:off x="5638800" y="5486400"/>
            <a:ext cx="990600" cy="990600"/>
          </a:xfrm>
          <a:prstGeom prst="snip2SameRect">
            <a:avLst>
              <a:gd name="adj1" fmla="val 8013"/>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8" name="剪去同侧角的矩形 7"/>
          <p:cNvSpPr/>
          <p:nvPr/>
        </p:nvSpPr>
        <p:spPr bwMode="auto">
          <a:xfrm>
            <a:off x="3657600" y="5486400"/>
            <a:ext cx="990600" cy="990600"/>
          </a:xfrm>
          <a:prstGeom prst="snip2SameRect">
            <a:avLst>
              <a:gd name="adj1" fmla="val 8013"/>
              <a:gd name="adj2" fmla="val 0"/>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9" name="直接连接符 8"/>
          <p:cNvCxnSpPr/>
          <p:nvPr/>
        </p:nvCxnSpPr>
        <p:spPr bwMode="auto">
          <a:xfrm>
            <a:off x="609600" y="3429000"/>
            <a:ext cx="8001000" cy="0"/>
          </a:xfrm>
          <a:prstGeom prst="line">
            <a:avLst/>
          </a:prstGeom>
          <a:solidFill>
            <a:schemeClr val="accent1"/>
          </a:solidFill>
          <a:ln w="38100" cap="flat" cmpd="sng" algn="ctr">
            <a:solidFill>
              <a:schemeClr val="bg1">
                <a:lumMod val="50000"/>
              </a:schemeClr>
            </a:solidFill>
            <a:prstDash val="solid"/>
            <a:round/>
            <a:headEnd type="none" w="sm" len="sm"/>
            <a:tailEnd type="none" w="sm" len="sm"/>
          </a:ln>
          <a:effectLst/>
        </p:spPr>
      </p:cxnSp>
      <p:cxnSp>
        <p:nvCxnSpPr>
          <p:cNvPr id="10" name="直接连接符 9"/>
          <p:cNvCxnSpPr/>
          <p:nvPr/>
        </p:nvCxnSpPr>
        <p:spPr bwMode="auto">
          <a:xfrm>
            <a:off x="609600" y="4876800"/>
            <a:ext cx="8001000" cy="0"/>
          </a:xfrm>
          <a:prstGeom prst="line">
            <a:avLst/>
          </a:prstGeom>
          <a:solidFill>
            <a:schemeClr val="accent1"/>
          </a:solidFill>
          <a:ln w="38100" cap="flat" cmpd="sng" algn="ctr">
            <a:solidFill>
              <a:schemeClr val="bg1">
                <a:lumMod val="50000"/>
              </a:schemeClr>
            </a:solidFill>
            <a:prstDash val="solid"/>
            <a:round/>
            <a:headEnd type="none" w="sm" len="sm"/>
            <a:tailEnd type="none" w="sm" len="sm"/>
          </a:ln>
          <a:effectLst/>
        </p:spPr>
      </p:cxnSp>
      <p:sp>
        <p:nvSpPr>
          <p:cNvPr id="11" name="Rectangle 3"/>
          <p:cNvSpPr txBox="1">
            <a:spLocks noChangeArrowheads="1"/>
          </p:cNvSpPr>
          <p:nvPr/>
        </p:nvSpPr>
        <p:spPr>
          <a:xfrm>
            <a:off x="533400" y="2286000"/>
            <a:ext cx="1676400" cy="533400"/>
          </a:xfrm>
          <a:prstGeom prst="rect">
            <a:avLst/>
          </a:prstGeom>
        </p:spPr>
        <p:txBody>
          <a:bodyPr/>
          <a:lstStyle/>
          <a:p>
            <a:pPr indent="-342900" eaLnBrk="0" latinLnBrk="0" hangingPunct="0">
              <a:spcBef>
                <a:spcPct val="20000"/>
              </a:spcBef>
              <a:defRPr/>
            </a:pPr>
            <a:r>
              <a:rPr kumimoji="0" lang="en-US" altLang="ko-KR" sz="1400" kern="0" dirty="0" smtClean="0">
                <a:solidFill>
                  <a:schemeClr val="tx1">
                    <a:lumMod val="85000"/>
                    <a:lumOff val="15000"/>
                  </a:schemeClr>
                </a:solidFill>
                <a:latin typeface="+mn-lt"/>
              </a:rPr>
              <a:t>D2D/</a:t>
            </a:r>
            <a:r>
              <a:rPr kumimoji="0" lang="en-US" altLang="ko-KR" sz="1400" kern="0" dirty="0" err="1" smtClean="0">
                <a:solidFill>
                  <a:schemeClr val="tx1">
                    <a:lumMod val="85000"/>
                    <a:lumOff val="15000"/>
                  </a:schemeClr>
                </a:solidFill>
                <a:latin typeface="+mn-lt"/>
              </a:rPr>
              <a:t>IoT</a:t>
            </a:r>
            <a:r>
              <a:rPr kumimoji="0" lang="en-US" altLang="ko-KR" sz="1400" kern="0" dirty="0" smtClean="0">
                <a:solidFill>
                  <a:schemeClr val="tx1">
                    <a:lumMod val="85000"/>
                    <a:lumOff val="15000"/>
                  </a:schemeClr>
                </a:solidFill>
                <a:latin typeface="+mn-lt"/>
              </a:rPr>
              <a:t> data transmission mode</a:t>
            </a:r>
            <a:endParaRPr kumimoji="0" lang="fr-FR" altLang="zh-CN" sz="1400" b="1" kern="0" dirty="0" smtClean="0">
              <a:solidFill>
                <a:schemeClr val="tx1">
                  <a:lumMod val="85000"/>
                  <a:lumOff val="15000"/>
                </a:schemeClr>
              </a:solidFill>
              <a:latin typeface="+mn-lt"/>
            </a:endParaRPr>
          </a:p>
        </p:txBody>
      </p:sp>
      <p:pic>
        <p:nvPicPr>
          <p:cNvPr id="12" name="Picture 8" descr="c:\users\l00124705\appdata\roaming\360se6\User Data\temp\u=905741914,2973047621&amp;fm=21&amp;gp=0.jpg"/>
          <p:cNvPicPr>
            <a:picLocks noChangeAspect="1" noChangeArrowheads="1"/>
          </p:cNvPicPr>
          <p:nvPr/>
        </p:nvPicPr>
        <p:blipFill>
          <a:blip r:embed="rId2" cstate="print"/>
          <a:srcRect/>
          <a:stretch>
            <a:fillRect/>
          </a:stretch>
        </p:blipFill>
        <p:spPr bwMode="auto">
          <a:xfrm>
            <a:off x="2209800" y="2057400"/>
            <a:ext cx="1219200" cy="1219200"/>
          </a:xfrm>
          <a:prstGeom prst="rect">
            <a:avLst/>
          </a:prstGeom>
          <a:noFill/>
        </p:spPr>
      </p:pic>
      <p:pic>
        <p:nvPicPr>
          <p:cNvPr id="13" name="Picture 8" descr="c:\users\l00124705\appdata\roaming\360se6\User Data\temp\u=905741914,2973047621&amp;fm=21&amp;gp=0.jpg"/>
          <p:cNvPicPr>
            <a:picLocks noChangeAspect="1" noChangeArrowheads="1"/>
          </p:cNvPicPr>
          <p:nvPr/>
        </p:nvPicPr>
        <p:blipFill>
          <a:blip r:embed="rId2" cstate="print"/>
          <a:srcRect/>
          <a:stretch>
            <a:fillRect/>
          </a:stretch>
        </p:blipFill>
        <p:spPr bwMode="auto">
          <a:xfrm>
            <a:off x="3581400" y="2057400"/>
            <a:ext cx="1219200" cy="1219200"/>
          </a:xfrm>
          <a:prstGeom prst="rect">
            <a:avLst/>
          </a:prstGeom>
          <a:noFill/>
        </p:spPr>
      </p:pic>
      <p:cxnSp>
        <p:nvCxnSpPr>
          <p:cNvPr id="14" name="直接箭头连接符 13"/>
          <p:cNvCxnSpPr/>
          <p:nvPr/>
        </p:nvCxnSpPr>
        <p:spPr bwMode="auto">
          <a:xfrm>
            <a:off x="3200400" y="2590800"/>
            <a:ext cx="685800" cy="0"/>
          </a:xfrm>
          <a:prstGeom prst="straightConnector1">
            <a:avLst/>
          </a:prstGeom>
          <a:solidFill>
            <a:schemeClr val="accent1"/>
          </a:solidFill>
          <a:ln w="38100" cap="flat" cmpd="sng" algn="ctr">
            <a:solidFill>
              <a:srgbClr val="002060"/>
            </a:solidFill>
            <a:prstDash val="solid"/>
            <a:round/>
            <a:headEnd type="arrow"/>
            <a:tailEnd type="arrow"/>
          </a:ln>
          <a:effectLst/>
        </p:spPr>
      </p:cxnSp>
      <p:sp>
        <p:nvSpPr>
          <p:cNvPr id="15" name="Rectangle 3"/>
          <p:cNvSpPr txBox="1">
            <a:spLocks noChangeArrowheads="1"/>
          </p:cNvSpPr>
          <p:nvPr/>
        </p:nvSpPr>
        <p:spPr>
          <a:xfrm>
            <a:off x="533400" y="3886200"/>
            <a:ext cx="1676400" cy="533400"/>
          </a:xfrm>
          <a:prstGeom prst="rect">
            <a:avLst/>
          </a:prstGeom>
        </p:spPr>
        <p:txBody>
          <a:bodyPr/>
          <a:lstStyle/>
          <a:p>
            <a:pPr indent="-342900" eaLnBrk="0" latinLnBrk="0" hangingPunct="0">
              <a:spcBef>
                <a:spcPct val="20000"/>
              </a:spcBef>
              <a:defRPr/>
            </a:pPr>
            <a:r>
              <a:rPr kumimoji="0" lang="en-US" altLang="ko-KR" sz="1400" kern="0" dirty="0" err="1" smtClean="0">
                <a:solidFill>
                  <a:schemeClr val="tx1">
                    <a:lumMod val="85000"/>
                    <a:lumOff val="15000"/>
                  </a:schemeClr>
                </a:solidFill>
                <a:latin typeface="+mn-lt"/>
              </a:rPr>
              <a:t>Uni</a:t>
            </a:r>
            <a:r>
              <a:rPr kumimoji="0" lang="en-US" altLang="ko-KR" sz="1400" kern="0" dirty="0" smtClean="0">
                <a:solidFill>
                  <a:schemeClr val="tx1">
                    <a:lumMod val="85000"/>
                    <a:lumOff val="15000"/>
                  </a:schemeClr>
                </a:solidFill>
                <a:latin typeface="+mn-lt"/>
              </a:rPr>
              <a:t>-directional transmission mode</a:t>
            </a:r>
            <a:endParaRPr kumimoji="0" lang="fr-FR" altLang="zh-CN" sz="1400" b="1" kern="0" dirty="0" smtClean="0">
              <a:solidFill>
                <a:schemeClr val="tx1">
                  <a:lumMod val="85000"/>
                  <a:lumOff val="15000"/>
                </a:schemeClr>
              </a:solidFill>
              <a:latin typeface="+mn-lt"/>
            </a:endParaRPr>
          </a:p>
        </p:txBody>
      </p:sp>
      <p:pic>
        <p:nvPicPr>
          <p:cNvPr id="16" name="Picture 10" descr="c:\users\l00124705\appdata\roaming\360se6\User Data\temp\u=1076579337,3943839007&amp;fm=21&amp;gp=0.jpg"/>
          <p:cNvPicPr>
            <a:picLocks noChangeAspect="1" noChangeArrowheads="1"/>
          </p:cNvPicPr>
          <p:nvPr/>
        </p:nvPicPr>
        <p:blipFill>
          <a:blip r:embed="rId3" cstate="print"/>
          <a:srcRect/>
          <a:stretch>
            <a:fillRect/>
          </a:stretch>
        </p:blipFill>
        <p:spPr bwMode="auto">
          <a:xfrm>
            <a:off x="2552700" y="3505200"/>
            <a:ext cx="571500" cy="457200"/>
          </a:xfrm>
          <a:prstGeom prst="rect">
            <a:avLst/>
          </a:prstGeom>
          <a:noFill/>
        </p:spPr>
      </p:pic>
      <p:pic>
        <p:nvPicPr>
          <p:cNvPr id="17" name="Picture 8" descr="c:\users\l00124705\appdata\roaming\360se6\User Data\temp\u=905741914,2973047621&amp;fm=21&amp;gp=0.jpg"/>
          <p:cNvPicPr>
            <a:picLocks noChangeAspect="1" noChangeArrowheads="1"/>
          </p:cNvPicPr>
          <p:nvPr/>
        </p:nvPicPr>
        <p:blipFill>
          <a:blip r:embed="rId2" cstate="print"/>
          <a:srcRect/>
          <a:stretch>
            <a:fillRect/>
          </a:stretch>
        </p:blipFill>
        <p:spPr bwMode="auto">
          <a:xfrm>
            <a:off x="2362200" y="4114800"/>
            <a:ext cx="609600" cy="609600"/>
          </a:xfrm>
          <a:prstGeom prst="rect">
            <a:avLst/>
          </a:prstGeom>
          <a:noFill/>
        </p:spPr>
      </p:pic>
      <p:pic>
        <p:nvPicPr>
          <p:cNvPr id="18" name="Picture 12" descr="c:\users\l00124705\appdata\roaming\360se6\User Data\temp\4028778597810.jpg"/>
          <p:cNvPicPr>
            <a:picLocks noChangeAspect="1" noChangeArrowheads="1"/>
          </p:cNvPicPr>
          <p:nvPr/>
        </p:nvPicPr>
        <p:blipFill>
          <a:blip r:embed="rId4" cstate="print"/>
          <a:srcRect/>
          <a:stretch>
            <a:fillRect/>
          </a:stretch>
        </p:blipFill>
        <p:spPr bwMode="auto">
          <a:xfrm>
            <a:off x="3200400" y="3505200"/>
            <a:ext cx="914400" cy="457200"/>
          </a:xfrm>
          <a:prstGeom prst="rect">
            <a:avLst/>
          </a:prstGeom>
          <a:noFill/>
        </p:spPr>
      </p:pic>
      <p:pic>
        <p:nvPicPr>
          <p:cNvPr id="19" name="Picture 14" descr="c:\users\l00124705\appdata\roaming\360se6\User Data\temp\u=434800568,1210353987&amp;fm=21&amp;gp=0.jpg"/>
          <p:cNvPicPr>
            <a:picLocks noChangeAspect="1" noChangeArrowheads="1"/>
          </p:cNvPicPr>
          <p:nvPr/>
        </p:nvPicPr>
        <p:blipFill>
          <a:blip r:embed="rId5" cstate="print"/>
          <a:srcRect/>
          <a:stretch>
            <a:fillRect/>
          </a:stretch>
        </p:blipFill>
        <p:spPr bwMode="auto">
          <a:xfrm>
            <a:off x="4191000" y="3446584"/>
            <a:ext cx="685800" cy="685800"/>
          </a:xfrm>
          <a:prstGeom prst="rect">
            <a:avLst/>
          </a:prstGeom>
          <a:noFill/>
        </p:spPr>
      </p:pic>
      <p:cxnSp>
        <p:nvCxnSpPr>
          <p:cNvPr id="20" name="直接箭头连接符 19"/>
          <p:cNvCxnSpPr>
            <a:endCxn id="17" idx="0"/>
          </p:cNvCxnSpPr>
          <p:nvPr/>
        </p:nvCxnSpPr>
        <p:spPr bwMode="auto">
          <a:xfrm flipH="1">
            <a:off x="2667000" y="3962400"/>
            <a:ext cx="990600" cy="152400"/>
          </a:xfrm>
          <a:prstGeom prst="straightConnector1">
            <a:avLst/>
          </a:prstGeom>
          <a:solidFill>
            <a:schemeClr val="accent1"/>
          </a:solidFill>
          <a:ln w="38100" cap="flat" cmpd="sng" algn="ctr">
            <a:solidFill>
              <a:srgbClr val="002060"/>
            </a:solidFill>
            <a:prstDash val="solid"/>
            <a:round/>
            <a:headEnd type="none" w="sm" len="sm"/>
            <a:tailEnd type="arrow"/>
          </a:ln>
          <a:effectLst/>
        </p:spPr>
      </p:cxnSp>
      <p:sp>
        <p:nvSpPr>
          <p:cNvPr id="21" name="剪去同侧角的矩形 20"/>
          <p:cNvSpPr/>
          <p:nvPr/>
        </p:nvSpPr>
        <p:spPr bwMode="auto">
          <a:xfrm rot="10800000">
            <a:off x="5486400" y="3429000"/>
            <a:ext cx="304800" cy="152400"/>
          </a:xfrm>
          <a:prstGeom prst="snip2Same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剪去同侧角的矩形 21"/>
          <p:cNvSpPr/>
          <p:nvPr/>
        </p:nvSpPr>
        <p:spPr bwMode="auto">
          <a:xfrm rot="10800000">
            <a:off x="6248400" y="3429001"/>
            <a:ext cx="304800" cy="152400"/>
          </a:xfrm>
          <a:prstGeom prst="snip2Same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3" name="剪去同侧角的矩形 22"/>
          <p:cNvSpPr/>
          <p:nvPr/>
        </p:nvSpPr>
        <p:spPr bwMode="auto">
          <a:xfrm rot="10800000">
            <a:off x="7010400" y="3429001"/>
            <a:ext cx="304800" cy="152400"/>
          </a:xfrm>
          <a:prstGeom prst="snip2Same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剪去同侧角的矩形 23"/>
          <p:cNvSpPr/>
          <p:nvPr/>
        </p:nvSpPr>
        <p:spPr bwMode="auto">
          <a:xfrm rot="10800000">
            <a:off x="7696200" y="3429001"/>
            <a:ext cx="304800" cy="152400"/>
          </a:xfrm>
          <a:prstGeom prst="snip2Same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Rectangle 3"/>
          <p:cNvSpPr txBox="1">
            <a:spLocks noChangeArrowheads="1"/>
          </p:cNvSpPr>
          <p:nvPr/>
        </p:nvSpPr>
        <p:spPr>
          <a:xfrm>
            <a:off x="533400" y="5486400"/>
            <a:ext cx="1676400" cy="533400"/>
          </a:xfrm>
          <a:prstGeom prst="rect">
            <a:avLst/>
          </a:prstGeom>
        </p:spPr>
        <p:txBody>
          <a:bodyPr/>
          <a:lstStyle/>
          <a:p>
            <a:pPr indent="-342900" eaLnBrk="0" latinLnBrk="0" hangingPunct="0">
              <a:spcBef>
                <a:spcPct val="20000"/>
              </a:spcBef>
              <a:defRPr/>
            </a:pPr>
            <a:r>
              <a:rPr kumimoji="0" lang="en-US" altLang="ko-KR" sz="1400" kern="0" dirty="0" smtClean="0">
                <a:solidFill>
                  <a:schemeClr val="tx1">
                    <a:lumMod val="85000"/>
                    <a:lumOff val="15000"/>
                  </a:schemeClr>
                </a:solidFill>
                <a:latin typeface="+mn-lt"/>
              </a:rPr>
              <a:t>Bi-directional transmission mode</a:t>
            </a:r>
            <a:endParaRPr kumimoji="0" lang="fr-FR" altLang="zh-CN" sz="1400" b="1" kern="0" dirty="0" smtClean="0">
              <a:solidFill>
                <a:schemeClr val="tx1">
                  <a:lumMod val="85000"/>
                  <a:lumOff val="15000"/>
                </a:schemeClr>
              </a:solidFill>
              <a:latin typeface="+mn-lt"/>
            </a:endParaRPr>
          </a:p>
        </p:txBody>
      </p:sp>
      <p:sp>
        <p:nvSpPr>
          <p:cNvPr id="26" name="梯形 25"/>
          <p:cNvSpPr/>
          <p:nvPr/>
        </p:nvSpPr>
        <p:spPr bwMode="auto">
          <a:xfrm>
            <a:off x="5325208" y="3590192"/>
            <a:ext cx="641840" cy="600808"/>
          </a:xfrm>
          <a:prstGeom prst="trapezoid">
            <a:avLst/>
          </a:prstGeom>
          <a:solidFill>
            <a:srgbClr val="FFFF66"/>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pic>
        <p:nvPicPr>
          <p:cNvPr id="27" name="Picture 16" descr="c:\users\l00124705\appdata\roaming\360se6\User Data\temp\jiaoche2_0479.jpg"/>
          <p:cNvPicPr>
            <a:picLocks noChangeAspect="1" noChangeArrowheads="1"/>
          </p:cNvPicPr>
          <p:nvPr/>
        </p:nvPicPr>
        <p:blipFill>
          <a:blip r:embed="rId6" cstate="print"/>
          <a:srcRect/>
          <a:stretch>
            <a:fillRect/>
          </a:stretch>
        </p:blipFill>
        <p:spPr bwMode="auto">
          <a:xfrm>
            <a:off x="7267395" y="4267200"/>
            <a:ext cx="1038405" cy="533400"/>
          </a:xfrm>
          <a:prstGeom prst="rect">
            <a:avLst/>
          </a:prstGeom>
          <a:noFill/>
        </p:spPr>
      </p:pic>
      <p:sp>
        <p:nvSpPr>
          <p:cNvPr id="28" name="梯形 27"/>
          <p:cNvSpPr/>
          <p:nvPr/>
        </p:nvSpPr>
        <p:spPr bwMode="auto">
          <a:xfrm>
            <a:off x="6087208" y="3590192"/>
            <a:ext cx="641840" cy="600808"/>
          </a:xfrm>
          <a:prstGeom prst="trapezoid">
            <a:avLst/>
          </a:prstGeom>
          <a:solidFill>
            <a:srgbClr val="FFFF66"/>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9" name="梯形 28"/>
          <p:cNvSpPr/>
          <p:nvPr/>
        </p:nvSpPr>
        <p:spPr bwMode="auto">
          <a:xfrm>
            <a:off x="6849208" y="3590192"/>
            <a:ext cx="641840" cy="600808"/>
          </a:xfrm>
          <a:prstGeom prst="trapezoid">
            <a:avLst/>
          </a:prstGeom>
          <a:solidFill>
            <a:srgbClr val="FFFF66"/>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0" name="梯形 29"/>
          <p:cNvSpPr/>
          <p:nvPr/>
        </p:nvSpPr>
        <p:spPr bwMode="auto">
          <a:xfrm>
            <a:off x="7543800" y="3590192"/>
            <a:ext cx="641840" cy="600808"/>
          </a:xfrm>
          <a:prstGeom prst="trapezoid">
            <a:avLst/>
          </a:prstGeom>
          <a:solidFill>
            <a:srgbClr val="FFFF66"/>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pic>
        <p:nvPicPr>
          <p:cNvPr id="31" name="Picture 18" descr="c:\users\l00124705\appdata\roaming\360se6\User Data\temp\th_id=OIP.M70e58c907f69faf6349b4b09ed623937o0&amp;pid=15.1.jpg"/>
          <p:cNvPicPr>
            <a:picLocks noChangeAspect="1" noChangeArrowheads="1"/>
          </p:cNvPicPr>
          <p:nvPr/>
        </p:nvPicPr>
        <p:blipFill>
          <a:blip r:embed="rId7" cstate="print"/>
          <a:srcRect/>
          <a:stretch>
            <a:fillRect/>
          </a:stretch>
        </p:blipFill>
        <p:spPr bwMode="auto">
          <a:xfrm>
            <a:off x="3753486" y="5621410"/>
            <a:ext cx="818514" cy="855590"/>
          </a:xfrm>
          <a:prstGeom prst="rect">
            <a:avLst/>
          </a:prstGeom>
          <a:noFill/>
        </p:spPr>
      </p:pic>
      <p:sp>
        <p:nvSpPr>
          <p:cNvPr id="32" name="剪去同侧角的矩形 31"/>
          <p:cNvSpPr/>
          <p:nvPr/>
        </p:nvSpPr>
        <p:spPr bwMode="auto">
          <a:xfrm rot="10800000">
            <a:off x="2643552" y="4876800"/>
            <a:ext cx="304800" cy="152400"/>
          </a:xfrm>
          <a:prstGeom prst="snip2Same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3" name="梯形 32"/>
          <p:cNvSpPr/>
          <p:nvPr/>
        </p:nvSpPr>
        <p:spPr bwMode="auto">
          <a:xfrm>
            <a:off x="2482360" y="5037992"/>
            <a:ext cx="641840" cy="600808"/>
          </a:xfrm>
          <a:prstGeom prst="trapezoid">
            <a:avLst/>
          </a:prstGeom>
          <a:solidFill>
            <a:srgbClr val="FFFF66"/>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34" name="直接箭头连接符 33"/>
          <p:cNvCxnSpPr/>
          <p:nvPr/>
        </p:nvCxnSpPr>
        <p:spPr bwMode="auto">
          <a:xfrm>
            <a:off x="2803280" y="5114192"/>
            <a:ext cx="701920" cy="600808"/>
          </a:xfrm>
          <a:prstGeom prst="straightConnector1">
            <a:avLst/>
          </a:prstGeom>
          <a:solidFill>
            <a:schemeClr val="accent1"/>
          </a:solidFill>
          <a:ln w="38100" cap="flat" cmpd="sng" algn="ctr">
            <a:solidFill>
              <a:srgbClr val="002060"/>
            </a:solidFill>
            <a:prstDash val="solid"/>
            <a:round/>
            <a:headEnd type="none" w="sm" len="sm"/>
            <a:tailEnd type="arrow"/>
          </a:ln>
          <a:effectLst/>
        </p:spPr>
      </p:cxnSp>
      <p:cxnSp>
        <p:nvCxnSpPr>
          <p:cNvPr id="35" name="直接箭头连接符 34"/>
          <p:cNvCxnSpPr/>
          <p:nvPr/>
        </p:nvCxnSpPr>
        <p:spPr bwMode="auto">
          <a:xfrm flipH="1" flipV="1">
            <a:off x="2971800" y="5073160"/>
            <a:ext cx="609600" cy="489440"/>
          </a:xfrm>
          <a:prstGeom prst="straightConnector1">
            <a:avLst/>
          </a:prstGeom>
          <a:solidFill>
            <a:schemeClr val="accent1"/>
          </a:solidFill>
          <a:ln w="38100" cap="flat" cmpd="sng" algn="ctr">
            <a:solidFill>
              <a:srgbClr val="002060"/>
            </a:solidFill>
            <a:prstDash val="solid"/>
            <a:round/>
            <a:headEnd type="none" w="sm" len="sm"/>
            <a:tailEnd type="arrow"/>
          </a:ln>
          <a:effectLst/>
        </p:spPr>
      </p:cxnSp>
      <p:sp>
        <p:nvSpPr>
          <p:cNvPr id="36" name="圆角矩形标注 35"/>
          <p:cNvSpPr/>
          <p:nvPr/>
        </p:nvSpPr>
        <p:spPr bwMode="auto">
          <a:xfrm>
            <a:off x="3429000" y="4953000"/>
            <a:ext cx="1676400" cy="457200"/>
          </a:xfrm>
          <a:prstGeom prst="wedgeRoundRectCallou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latinLnBrk="0" hangingPunct="0"/>
            <a:r>
              <a:rPr kumimoji="0" lang="en-US" altLang="zh-CN" sz="1200" b="0" i="0" u="none" strike="noStrike" cap="none" normalizeH="0" baseline="0" dirty="0" smtClean="0">
                <a:ln>
                  <a:noFill/>
                </a:ln>
                <a:solidFill>
                  <a:schemeClr val="tx1"/>
                </a:solidFill>
                <a:effectLst/>
                <a:latin typeface="Times New Roman" pitchFamily="18" charset="0"/>
              </a:rPr>
              <a:t>Tell me about all </a:t>
            </a:r>
            <a:r>
              <a:rPr kumimoji="0" lang="en-US" altLang="zh-CN" dirty="0" smtClean="0"/>
              <a:t>the restaurants in </a:t>
            </a:r>
            <a:r>
              <a:rPr kumimoji="0" lang="en-US" altLang="zh-CN" sz="1200" b="0" i="0" u="none" strike="noStrike" cap="none" normalizeH="0" dirty="0" smtClean="0">
                <a:ln>
                  <a:noFill/>
                </a:ln>
                <a:solidFill>
                  <a:schemeClr val="tx1"/>
                </a:solidFill>
                <a:effectLst/>
                <a:latin typeface="Times New Roman" pitchFamily="18" charset="0"/>
              </a:rPr>
              <a:t>this mall</a:t>
            </a:r>
            <a:endParaRPr kumimoji="0" lang="zh-CN" altLang="en-US" sz="1200" b="0" i="0" u="none" strike="noStrike" cap="none" normalizeH="0" baseline="0" dirty="0" smtClean="0">
              <a:ln>
                <a:noFill/>
              </a:ln>
              <a:solidFill>
                <a:schemeClr val="tx1"/>
              </a:solidFill>
              <a:effectLst/>
              <a:latin typeface="Times New Roman" pitchFamily="18" charset="0"/>
            </a:endParaRPr>
          </a:p>
        </p:txBody>
      </p:sp>
      <p:pic>
        <p:nvPicPr>
          <p:cNvPr id="37" name="Picture 16" descr="c:\users\l00124705\appdata\roaming\360se6\User Data\temp\jiaoche2_0479.jpg"/>
          <p:cNvPicPr>
            <a:picLocks noChangeAspect="1" noChangeArrowheads="1"/>
          </p:cNvPicPr>
          <p:nvPr/>
        </p:nvPicPr>
        <p:blipFill>
          <a:blip r:embed="rId6" cstate="print"/>
          <a:srcRect/>
          <a:stretch>
            <a:fillRect/>
          </a:stretch>
        </p:blipFill>
        <p:spPr bwMode="auto">
          <a:xfrm>
            <a:off x="5209995" y="2514600"/>
            <a:ext cx="1038405" cy="533400"/>
          </a:xfrm>
          <a:prstGeom prst="rect">
            <a:avLst/>
          </a:prstGeom>
          <a:noFill/>
        </p:spPr>
      </p:pic>
      <p:pic>
        <p:nvPicPr>
          <p:cNvPr id="38" name="Picture 16" descr="c:\users\l00124705\appdata\roaming\360se6\User Data\temp\jiaoche2_0479.jpg"/>
          <p:cNvPicPr>
            <a:picLocks noChangeAspect="1" noChangeArrowheads="1"/>
          </p:cNvPicPr>
          <p:nvPr/>
        </p:nvPicPr>
        <p:blipFill>
          <a:blip r:embed="rId6" cstate="print"/>
          <a:srcRect/>
          <a:stretch>
            <a:fillRect/>
          </a:stretch>
        </p:blipFill>
        <p:spPr bwMode="auto">
          <a:xfrm>
            <a:off x="7239000" y="2514600"/>
            <a:ext cx="1038405" cy="533400"/>
          </a:xfrm>
          <a:prstGeom prst="rect">
            <a:avLst/>
          </a:prstGeom>
          <a:noFill/>
        </p:spPr>
      </p:pic>
      <p:cxnSp>
        <p:nvCxnSpPr>
          <p:cNvPr id="39" name="直接箭头连接符 38"/>
          <p:cNvCxnSpPr/>
          <p:nvPr/>
        </p:nvCxnSpPr>
        <p:spPr bwMode="auto">
          <a:xfrm>
            <a:off x="6400800" y="2743200"/>
            <a:ext cx="685800" cy="0"/>
          </a:xfrm>
          <a:prstGeom prst="straightConnector1">
            <a:avLst/>
          </a:prstGeom>
          <a:solidFill>
            <a:schemeClr val="accent1"/>
          </a:solidFill>
          <a:ln w="38100" cap="flat" cmpd="sng" algn="ctr">
            <a:solidFill>
              <a:srgbClr val="002060"/>
            </a:solidFill>
            <a:prstDash val="solid"/>
            <a:round/>
            <a:headEnd type="arrow"/>
            <a:tailEnd type="arrow"/>
          </a:ln>
          <a:effectLst/>
        </p:spPr>
      </p:cxnSp>
      <p:pic>
        <p:nvPicPr>
          <p:cNvPr id="40" name="图片 39" descr="household appliances.jpg"/>
          <p:cNvPicPr>
            <a:picLocks noChangeAspect="1"/>
          </p:cNvPicPr>
          <p:nvPr/>
        </p:nvPicPr>
        <p:blipFill>
          <a:blip r:embed="rId8" cstate="print"/>
          <a:stretch>
            <a:fillRect/>
          </a:stretch>
        </p:blipFill>
        <p:spPr>
          <a:xfrm>
            <a:off x="5715000" y="5562600"/>
            <a:ext cx="822960" cy="914400"/>
          </a:xfrm>
          <a:prstGeom prst="rect">
            <a:avLst/>
          </a:prstGeom>
        </p:spPr>
      </p:pic>
      <p:pic>
        <p:nvPicPr>
          <p:cNvPr id="41" name="Picture 30" descr="c:\users\l00124705\appdata\roaming\360se6\User Data\temp\landscape-1426789715-maytag-fridge.png"/>
          <p:cNvPicPr>
            <a:picLocks noChangeAspect="1" noChangeArrowheads="1"/>
          </p:cNvPicPr>
          <p:nvPr/>
        </p:nvPicPr>
        <p:blipFill>
          <a:blip r:embed="rId9" cstate="print"/>
          <a:srcRect/>
          <a:stretch>
            <a:fillRect/>
          </a:stretch>
        </p:blipFill>
        <p:spPr bwMode="auto">
          <a:xfrm>
            <a:off x="7086600" y="4953000"/>
            <a:ext cx="1524000" cy="762000"/>
          </a:xfrm>
          <a:prstGeom prst="rect">
            <a:avLst/>
          </a:prstGeom>
          <a:noFill/>
        </p:spPr>
      </p:pic>
      <p:cxnSp>
        <p:nvCxnSpPr>
          <p:cNvPr id="42" name="直接箭头连接符 41"/>
          <p:cNvCxnSpPr/>
          <p:nvPr/>
        </p:nvCxnSpPr>
        <p:spPr bwMode="auto">
          <a:xfrm flipV="1">
            <a:off x="6781800" y="5257800"/>
            <a:ext cx="685800" cy="228600"/>
          </a:xfrm>
          <a:prstGeom prst="straightConnector1">
            <a:avLst/>
          </a:prstGeom>
          <a:solidFill>
            <a:schemeClr val="accent1"/>
          </a:solidFill>
          <a:ln w="38100" cap="flat" cmpd="sng" algn="ctr">
            <a:solidFill>
              <a:srgbClr val="002060"/>
            </a:solidFill>
            <a:prstDash val="solid"/>
            <a:round/>
            <a:headEnd type="none" w="sm" len="sm"/>
            <a:tailEnd type="arrow"/>
          </a:ln>
          <a:effectLst/>
        </p:spPr>
      </p:cxnSp>
      <p:cxnSp>
        <p:nvCxnSpPr>
          <p:cNvPr id="43" name="直接箭头连接符 42"/>
          <p:cNvCxnSpPr/>
          <p:nvPr/>
        </p:nvCxnSpPr>
        <p:spPr bwMode="auto">
          <a:xfrm flipH="1">
            <a:off x="6781800" y="5410200"/>
            <a:ext cx="685800" cy="228600"/>
          </a:xfrm>
          <a:prstGeom prst="straightConnector1">
            <a:avLst/>
          </a:prstGeom>
          <a:solidFill>
            <a:schemeClr val="accent1"/>
          </a:solidFill>
          <a:ln w="38100" cap="flat" cmpd="sng" algn="ctr">
            <a:solidFill>
              <a:srgbClr val="002060"/>
            </a:solidFill>
            <a:prstDash val="solid"/>
            <a:round/>
            <a:headEnd type="none" w="sm" len="sm"/>
            <a:tailEnd type="arrow"/>
          </a:ln>
          <a:effectLst/>
        </p:spPr>
      </p:cxnSp>
      <p:cxnSp>
        <p:nvCxnSpPr>
          <p:cNvPr id="44" name="直接连接符 43"/>
          <p:cNvCxnSpPr/>
          <p:nvPr/>
        </p:nvCxnSpPr>
        <p:spPr bwMode="auto">
          <a:xfrm>
            <a:off x="609600" y="1981200"/>
            <a:ext cx="8001000" cy="0"/>
          </a:xfrm>
          <a:prstGeom prst="line">
            <a:avLst/>
          </a:prstGeom>
          <a:solidFill>
            <a:schemeClr val="accent1"/>
          </a:solidFill>
          <a:ln w="38100" cap="flat" cmpd="sng" algn="ctr">
            <a:solidFill>
              <a:schemeClr val="bg1">
                <a:lumMod val="50000"/>
              </a:schemeClr>
            </a:solidFill>
            <a:prstDash val="solid"/>
            <a:round/>
            <a:headEnd type="none" w="sm" len="sm"/>
            <a:tailEnd type="none" w="sm" len="sm"/>
          </a:ln>
          <a:effectLst/>
        </p:spPr>
      </p:cxnSp>
      <p:sp>
        <p:nvSpPr>
          <p:cNvPr id="45" name="Rectangle 3"/>
          <p:cNvSpPr txBox="1">
            <a:spLocks noChangeArrowheads="1"/>
          </p:cNvSpPr>
          <p:nvPr/>
        </p:nvSpPr>
        <p:spPr>
          <a:xfrm>
            <a:off x="3048000" y="3124200"/>
            <a:ext cx="1143000" cy="304800"/>
          </a:xfrm>
          <a:prstGeom prst="rect">
            <a:avLst/>
          </a:prstGeom>
        </p:spPr>
        <p:txBody>
          <a:bodyPr/>
          <a:lstStyle/>
          <a:p>
            <a:pPr indent="-342900" eaLnBrk="0" latinLnBrk="0" hangingPunct="0">
              <a:spcBef>
                <a:spcPct val="20000"/>
              </a:spcBef>
              <a:defRPr/>
            </a:pPr>
            <a:r>
              <a:rPr kumimoji="0" lang="en-US" altLang="ko-KR" sz="1400" kern="0" dirty="0" smtClean="0">
                <a:solidFill>
                  <a:schemeClr val="tx1">
                    <a:lumMod val="85000"/>
                    <a:lumOff val="15000"/>
                  </a:schemeClr>
                </a:solidFill>
                <a:latin typeface="+mn-lt"/>
              </a:rPr>
              <a:t>File sharing</a:t>
            </a:r>
            <a:endParaRPr kumimoji="0" lang="fr-FR" altLang="zh-CN" sz="1400" b="1" kern="0" dirty="0" smtClean="0">
              <a:solidFill>
                <a:schemeClr val="tx1">
                  <a:lumMod val="85000"/>
                  <a:lumOff val="15000"/>
                </a:schemeClr>
              </a:solidFill>
              <a:latin typeface="+mn-lt"/>
            </a:endParaRPr>
          </a:p>
        </p:txBody>
      </p:sp>
      <p:sp>
        <p:nvSpPr>
          <p:cNvPr id="46" name="Rectangle 3"/>
          <p:cNvSpPr txBox="1">
            <a:spLocks noChangeArrowheads="1"/>
          </p:cNvSpPr>
          <p:nvPr/>
        </p:nvSpPr>
        <p:spPr>
          <a:xfrm>
            <a:off x="6019800" y="3124200"/>
            <a:ext cx="1600200" cy="304800"/>
          </a:xfrm>
          <a:prstGeom prst="rect">
            <a:avLst/>
          </a:prstGeom>
        </p:spPr>
        <p:txBody>
          <a:bodyPr/>
          <a:lstStyle/>
          <a:p>
            <a:pPr indent="-342900" eaLnBrk="0" latinLnBrk="0" hangingPunct="0">
              <a:spcBef>
                <a:spcPct val="20000"/>
              </a:spcBef>
              <a:defRPr/>
            </a:pPr>
            <a:r>
              <a:rPr kumimoji="0" lang="en-US" altLang="ko-KR" sz="1400" kern="0" dirty="0" smtClean="0">
                <a:solidFill>
                  <a:schemeClr val="tx1">
                    <a:lumMod val="85000"/>
                    <a:lumOff val="15000"/>
                  </a:schemeClr>
                </a:solidFill>
                <a:latin typeface="+mn-lt"/>
              </a:rPr>
              <a:t>Vehicle to vehicle</a:t>
            </a:r>
            <a:endParaRPr kumimoji="0" lang="fr-FR" altLang="zh-CN" sz="1400" b="1" kern="0" dirty="0" smtClean="0">
              <a:solidFill>
                <a:schemeClr val="tx1">
                  <a:lumMod val="85000"/>
                  <a:lumOff val="15000"/>
                </a:schemeClr>
              </a:solidFill>
              <a:latin typeface="+mn-lt"/>
            </a:endParaRPr>
          </a:p>
        </p:txBody>
      </p:sp>
      <p:sp>
        <p:nvSpPr>
          <p:cNvPr id="47" name="Rectangle 3"/>
          <p:cNvSpPr txBox="1">
            <a:spLocks noChangeArrowheads="1"/>
          </p:cNvSpPr>
          <p:nvPr/>
        </p:nvSpPr>
        <p:spPr>
          <a:xfrm>
            <a:off x="3048000" y="4572000"/>
            <a:ext cx="1981200" cy="228600"/>
          </a:xfrm>
          <a:prstGeom prst="rect">
            <a:avLst/>
          </a:prstGeom>
        </p:spPr>
        <p:txBody>
          <a:bodyPr/>
          <a:lstStyle/>
          <a:p>
            <a:pPr indent="-342900" eaLnBrk="0" latinLnBrk="0" hangingPunct="0">
              <a:spcBef>
                <a:spcPct val="20000"/>
              </a:spcBef>
              <a:defRPr/>
            </a:pPr>
            <a:r>
              <a:rPr kumimoji="0" lang="en-US" altLang="ko-KR" sz="1400" kern="0" dirty="0" smtClean="0">
                <a:solidFill>
                  <a:schemeClr val="tx1">
                    <a:lumMod val="85000"/>
                    <a:lumOff val="15000"/>
                  </a:schemeClr>
                </a:solidFill>
                <a:latin typeface="+mn-lt"/>
              </a:rPr>
              <a:t>Information forwarding</a:t>
            </a:r>
            <a:endParaRPr kumimoji="0" lang="fr-FR" altLang="zh-CN" sz="1400" b="1" kern="0" dirty="0" smtClean="0">
              <a:solidFill>
                <a:schemeClr val="tx1">
                  <a:lumMod val="85000"/>
                  <a:lumOff val="15000"/>
                </a:schemeClr>
              </a:solidFill>
              <a:latin typeface="+mn-lt"/>
            </a:endParaRPr>
          </a:p>
        </p:txBody>
      </p:sp>
      <p:sp>
        <p:nvSpPr>
          <p:cNvPr id="48" name="Rectangle 3"/>
          <p:cNvSpPr txBox="1">
            <a:spLocks noChangeArrowheads="1"/>
          </p:cNvSpPr>
          <p:nvPr/>
        </p:nvSpPr>
        <p:spPr>
          <a:xfrm>
            <a:off x="5715000" y="4572000"/>
            <a:ext cx="1600200" cy="304800"/>
          </a:xfrm>
          <a:prstGeom prst="rect">
            <a:avLst/>
          </a:prstGeom>
        </p:spPr>
        <p:txBody>
          <a:bodyPr/>
          <a:lstStyle/>
          <a:p>
            <a:pPr indent="-342900" eaLnBrk="0" latinLnBrk="0" hangingPunct="0">
              <a:spcBef>
                <a:spcPct val="20000"/>
              </a:spcBef>
              <a:defRPr/>
            </a:pPr>
            <a:r>
              <a:rPr kumimoji="0" lang="en-US" altLang="ko-KR" sz="1400" kern="0" dirty="0" smtClean="0">
                <a:solidFill>
                  <a:schemeClr val="tx1">
                    <a:lumMod val="85000"/>
                    <a:lumOff val="15000"/>
                  </a:schemeClr>
                </a:solidFill>
                <a:latin typeface="+mn-lt"/>
              </a:rPr>
              <a:t>Indoor navigation</a:t>
            </a:r>
            <a:endParaRPr kumimoji="0" lang="fr-FR" altLang="zh-CN" sz="1400" b="1" kern="0" dirty="0" smtClean="0">
              <a:solidFill>
                <a:schemeClr val="tx1">
                  <a:lumMod val="85000"/>
                  <a:lumOff val="15000"/>
                </a:schemeClr>
              </a:solidFill>
              <a:latin typeface="+mn-lt"/>
            </a:endParaRPr>
          </a:p>
        </p:txBody>
      </p:sp>
      <p:sp>
        <p:nvSpPr>
          <p:cNvPr id="49" name="Rectangle 3"/>
          <p:cNvSpPr txBox="1">
            <a:spLocks noChangeArrowheads="1"/>
          </p:cNvSpPr>
          <p:nvPr/>
        </p:nvSpPr>
        <p:spPr>
          <a:xfrm>
            <a:off x="2362200" y="6019800"/>
            <a:ext cx="1219200" cy="457200"/>
          </a:xfrm>
          <a:prstGeom prst="rect">
            <a:avLst/>
          </a:prstGeom>
        </p:spPr>
        <p:txBody>
          <a:bodyPr/>
          <a:lstStyle/>
          <a:p>
            <a:pPr indent="-342900" eaLnBrk="0" latinLnBrk="0" hangingPunct="0">
              <a:spcBef>
                <a:spcPct val="20000"/>
              </a:spcBef>
              <a:defRPr/>
            </a:pPr>
            <a:r>
              <a:rPr kumimoji="0" lang="en-US" altLang="ko-KR" sz="1400" kern="0" dirty="0" smtClean="0">
                <a:solidFill>
                  <a:schemeClr val="tx1">
                    <a:lumMod val="85000"/>
                    <a:lumOff val="15000"/>
                  </a:schemeClr>
                </a:solidFill>
                <a:latin typeface="+mn-lt"/>
              </a:rPr>
              <a:t>Interactive navigation</a:t>
            </a:r>
            <a:endParaRPr kumimoji="0" lang="fr-FR" altLang="zh-CN" sz="1400" b="1" kern="0" dirty="0" smtClean="0">
              <a:solidFill>
                <a:schemeClr val="tx1">
                  <a:lumMod val="85000"/>
                  <a:lumOff val="15000"/>
                </a:schemeClr>
              </a:solidFill>
              <a:latin typeface="+mn-lt"/>
            </a:endParaRPr>
          </a:p>
        </p:txBody>
      </p:sp>
      <p:sp>
        <p:nvSpPr>
          <p:cNvPr id="50" name="Rectangle 3"/>
          <p:cNvSpPr txBox="1">
            <a:spLocks noChangeArrowheads="1"/>
          </p:cNvSpPr>
          <p:nvPr/>
        </p:nvSpPr>
        <p:spPr>
          <a:xfrm>
            <a:off x="6934200" y="6198576"/>
            <a:ext cx="1219200" cy="228600"/>
          </a:xfrm>
          <a:prstGeom prst="rect">
            <a:avLst/>
          </a:prstGeom>
        </p:spPr>
        <p:txBody>
          <a:bodyPr/>
          <a:lstStyle/>
          <a:p>
            <a:pPr indent="-342900" eaLnBrk="0" latinLnBrk="0" hangingPunct="0">
              <a:spcBef>
                <a:spcPct val="20000"/>
              </a:spcBef>
              <a:defRPr/>
            </a:pPr>
            <a:r>
              <a:rPr kumimoji="0" lang="en-US" altLang="ko-KR" sz="1400" kern="0" dirty="0" smtClean="0">
                <a:solidFill>
                  <a:schemeClr val="tx1">
                    <a:lumMod val="85000"/>
                    <a:lumOff val="15000"/>
                  </a:schemeClr>
                </a:solidFill>
                <a:latin typeface="+mn-lt"/>
              </a:rPr>
              <a:t>Smart home</a:t>
            </a:r>
            <a:endParaRPr kumimoji="0" lang="fr-FR" altLang="zh-CN" sz="1400" b="1" kern="0" dirty="0" smtClean="0">
              <a:solidFill>
                <a:schemeClr val="tx1">
                  <a:lumMod val="85000"/>
                  <a:lumOff val="15000"/>
                </a:schemeClr>
              </a:solidFill>
              <a:latin typeface="+mn-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fr-FR" altLang="zh-CN" dirty="0" smtClean="0">
                <a:cs typeface="Times New Roman" pitchFamily="18" charset="0"/>
              </a:rPr>
              <a:t>D2D data transmission mode</a:t>
            </a:r>
            <a:endParaRPr lang="zh-CN" altLang="en-US" dirty="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5</a:t>
            </a:fld>
            <a:endParaRPr lang="en-US" altLang="zh-CN"/>
          </a:p>
        </p:txBody>
      </p:sp>
      <p:graphicFrame>
        <p:nvGraphicFramePr>
          <p:cNvPr id="7" name="表格 6"/>
          <p:cNvGraphicFramePr>
            <a:graphicFrameLocks noGrp="1"/>
          </p:cNvGraphicFramePr>
          <p:nvPr/>
        </p:nvGraphicFramePr>
        <p:xfrm>
          <a:off x="971600" y="1988840"/>
          <a:ext cx="7200800" cy="3383280"/>
        </p:xfrm>
        <a:graphic>
          <a:graphicData uri="http://schemas.openxmlformats.org/drawingml/2006/table">
            <a:tbl>
              <a:tblPr firstRow="1" bandRow="1">
                <a:tableStyleId>{7DF18680-E054-41AD-8BC1-D1AEF772440D}</a:tableStyleId>
              </a:tblPr>
              <a:tblGrid>
                <a:gridCol w="2535493"/>
                <a:gridCol w="4665307"/>
              </a:tblGrid>
              <a:tr h="370840">
                <a:tc>
                  <a:txBody>
                    <a:bodyPr/>
                    <a:lstStyle/>
                    <a:p>
                      <a:r>
                        <a:rPr lang="en-US" altLang="zh-CN" dirty="0" smtClean="0">
                          <a:solidFill>
                            <a:schemeClr val="tx1">
                              <a:lumMod val="85000"/>
                              <a:lumOff val="15000"/>
                            </a:schemeClr>
                          </a:solidFill>
                        </a:rPr>
                        <a:t>Functions</a:t>
                      </a:r>
                      <a:endParaRPr lang="zh-CN" altLang="en-US"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c>
                  <a:txBody>
                    <a:bodyPr/>
                    <a:lstStyle/>
                    <a:p>
                      <a:r>
                        <a:rPr lang="en-US" altLang="zh-CN" dirty="0" smtClean="0">
                          <a:solidFill>
                            <a:schemeClr val="tx1">
                              <a:lumMod val="85000"/>
                              <a:lumOff val="15000"/>
                            </a:schemeClr>
                          </a:solidFill>
                        </a:rPr>
                        <a:t>Considerations</a:t>
                      </a:r>
                      <a:endParaRPr lang="zh-CN" altLang="en-US"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r>
              <a:tr h="370840">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Beacon or Non-beacon</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Non-beacon</a:t>
                      </a:r>
                      <a:r>
                        <a:rPr lang="en-US" altLang="zh-CN" sz="1600" baseline="0" dirty="0" smtClean="0">
                          <a:solidFill>
                            <a:schemeClr val="tx1">
                              <a:lumMod val="85000"/>
                              <a:lumOff val="15000"/>
                            </a:schemeClr>
                          </a:solidFill>
                          <a:latin typeface="Arial Unicode MS" pitchFamily="34" charset="-122"/>
                          <a:ea typeface="Arial Unicode MS" pitchFamily="34" charset="-122"/>
                          <a:cs typeface="Arial Unicode MS" pitchFamily="34" charset="-122"/>
                        </a:rPr>
                        <a:t> enabled is preferred. </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r>
              <a:tr h="370840">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Association</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N</a:t>
                      </a:r>
                      <a:r>
                        <a:rPr lang="en-US" altLang="zh-CN" sz="1600" baseline="0" dirty="0" smtClean="0">
                          <a:solidFill>
                            <a:schemeClr val="tx1">
                              <a:lumMod val="85000"/>
                              <a:lumOff val="15000"/>
                            </a:schemeClr>
                          </a:solidFill>
                          <a:latin typeface="Arial Unicode MS" pitchFamily="34" charset="-122"/>
                          <a:ea typeface="Arial Unicode MS" pitchFamily="34" charset="-122"/>
                          <a:cs typeface="Arial Unicode MS" pitchFamily="34" charset="-122"/>
                        </a:rPr>
                        <a:t>eeded</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r>
              <a:tr h="370840">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Data transfer</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Contention based</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r>
              <a:tr h="370840">
                <a:tc>
                  <a:txBody>
                    <a:bodyPr/>
                    <a:lstStyle/>
                    <a:p>
                      <a:r>
                        <a:rPr lang="en-US" altLang="ko-KR" sz="1600" dirty="0" smtClean="0">
                          <a:cs typeface="Times New Roman" pitchFamily="18" charset="0"/>
                        </a:rPr>
                        <a:t>VPAN maintenance</a:t>
                      </a:r>
                      <a:endPar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endParaRPr>
                    </a:p>
                    <a:p>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c>
                  <a:txBody>
                    <a:bodyPr/>
                    <a:lstStyle/>
                    <a:p>
                      <a:r>
                        <a:rPr lang="en-US" altLang="zh-CN" sz="1600" dirty="0" smtClean="0"/>
                        <a:t>Link status monitoring</a:t>
                      </a:r>
                    </a:p>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Fast link recovery</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r>
              <a:tr h="370840">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Interference management</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Supported</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r>
              <a:tr h="370840">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Mobility management</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Handover</a:t>
                      </a:r>
                      <a:r>
                        <a:rPr lang="en-US" altLang="zh-CN" sz="1600" baseline="0" dirty="0" smtClean="0">
                          <a:solidFill>
                            <a:schemeClr val="tx1">
                              <a:lumMod val="85000"/>
                              <a:lumOff val="15000"/>
                            </a:schemeClr>
                          </a:solidFill>
                          <a:latin typeface="Arial Unicode MS" pitchFamily="34" charset="-122"/>
                          <a:ea typeface="Arial Unicode MS" pitchFamily="34" charset="-122"/>
                          <a:cs typeface="Arial Unicode MS" pitchFamily="34" charset="-122"/>
                        </a:rPr>
                        <a:t> is not supported</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r>
              <a:tr h="370840">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Dimming and flickering control</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Needed. Specific scheme is dependent</a:t>
                      </a:r>
                      <a:r>
                        <a:rPr lang="en-US" altLang="zh-CN" sz="1600" baseline="0" dirty="0" smtClean="0">
                          <a:solidFill>
                            <a:schemeClr val="tx1">
                              <a:lumMod val="85000"/>
                              <a:lumOff val="15000"/>
                            </a:schemeClr>
                          </a:solidFill>
                          <a:latin typeface="Arial Unicode MS" pitchFamily="34" charset="-122"/>
                          <a:ea typeface="Arial Unicode MS" pitchFamily="34" charset="-122"/>
                          <a:cs typeface="Arial Unicode MS" pitchFamily="34" charset="-122"/>
                        </a:rPr>
                        <a:t> on the modulation scheme.</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685800"/>
            <a:ext cx="8640960" cy="1066800"/>
          </a:xfrm>
        </p:spPr>
        <p:txBody>
          <a:bodyPr/>
          <a:lstStyle/>
          <a:p>
            <a:r>
              <a:rPr lang="fr-FR" altLang="zh-CN" dirty="0" err="1" smtClean="0">
                <a:cs typeface="Times New Roman" pitchFamily="18" charset="0"/>
              </a:rPr>
              <a:t>Unidirectional</a:t>
            </a:r>
            <a:r>
              <a:rPr lang="fr-FR" altLang="zh-CN" dirty="0" smtClean="0">
                <a:cs typeface="Times New Roman" pitchFamily="18" charset="0"/>
              </a:rPr>
              <a:t> data transmission mode</a:t>
            </a:r>
            <a:endParaRPr lang="zh-CN" altLang="en-US" dirty="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6</a:t>
            </a:fld>
            <a:endParaRPr lang="en-US" altLang="zh-CN"/>
          </a:p>
        </p:txBody>
      </p:sp>
      <p:graphicFrame>
        <p:nvGraphicFramePr>
          <p:cNvPr id="7" name="表格 6"/>
          <p:cNvGraphicFramePr>
            <a:graphicFrameLocks noGrp="1"/>
          </p:cNvGraphicFramePr>
          <p:nvPr/>
        </p:nvGraphicFramePr>
        <p:xfrm>
          <a:off x="971600" y="1988840"/>
          <a:ext cx="7200800" cy="3591560"/>
        </p:xfrm>
        <a:graphic>
          <a:graphicData uri="http://schemas.openxmlformats.org/drawingml/2006/table">
            <a:tbl>
              <a:tblPr firstRow="1" bandRow="1">
                <a:tableStyleId>{7DF18680-E054-41AD-8BC1-D1AEF772440D}</a:tableStyleId>
              </a:tblPr>
              <a:tblGrid>
                <a:gridCol w="2535493"/>
                <a:gridCol w="4665307"/>
              </a:tblGrid>
              <a:tr h="370840">
                <a:tc>
                  <a:txBody>
                    <a:bodyPr/>
                    <a:lstStyle/>
                    <a:p>
                      <a:r>
                        <a:rPr lang="en-US" altLang="zh-CN" dirty="0" smtClean="0">
                          <a:solidFill>
                            <a:schemeClr val="tx1">
                              <a:lumMod val="85000"/>
                              <a:lumOff val="15000"/>
                            </a:schemeClr>
                          </a:solidFill>
                        </a:rPr>
                        <a:t>Functions</a:t>
                      </a:r>
                      <a:endParaRPr lang="zh-CN" altLang="en-US"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c>
                  <a:txBody>
                    <a:bodyPr/>
                    <a:lstStyle/>
                    <a:p>
                      <a:r>
                        <a:rPr lang="en-US" altLang="zh-CN" dirty="0" smtClean="0">
                          <a:solidFill>
                            <a:schemeClr val="tx1">
                              <a:lumMod val="85000"/>
                              <a:lumOff val="15000"/>
                            </a:schemeClr>
                          </a:solidFill>
                        </a:rPr>
                        <a:t>Considerations</a:t>
                      </a:r>
                      <a:endParaRPr lang="zh-CN" altLang="en-US"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r>
              <a:tr h="370840">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Beacon or Non-beacon</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It is preferred beacon is</a:t>
                      </a:r>
                      <a:r>
                        <a:rPr lang="en-US" altLang="zh-CN" sz="1600" baseline="0" dirty="0" smtClean="0">
                          <a:solidFill>
                            <a:schemeClr val="tx1">
                              <a:lumMod val="85000"/>
                              <a:lumOff val="15000"/>
                            </a:schemeClr>
                          </a:solidFill>
                          <a:latin typeface="Arial Unicode MS" pitchFamily="34" charset="-122"/>
                          <a:ea typeface="Arial Unicode MS" pitchFamily="34" charset="-122"/>
                          <a:cs typeface="Arial Unicode MS" pitchFamily="34" charset="-122"/>
                        </a:rPr>
                        <a:t> used for the instructions of broadcasted data streams</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r>
              <a:tr h="370840">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Association</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No association</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r>
              <a:tr h="370840">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Data transfer</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TDM of different data streams</a:t>
                      </a:r>
                      <a:r>
                        <a:rPr lang="en-US" altLang="zh-CN" sz="1600" baseline="0" dirty="0" smtClean="0">
                          <a:solidFill>
                            <a:schemeClr val="tx1">
                              <a:lumMod val="85000"/>
                              <a:lumOff val="15000"/>
                            </a:schemeClr>
                          </a:solidFill>
                          <a:latin typeface="Arial Unicode MS" pitchFamily="34" charset="-122"/>
                          <a:ea typeface="Arial Unicode MS" pitchFamily="34" charset="-122"/>
                          <a:cs typeface="Arial Unicode MS" pitchFamily="34" charset="-122"/>
                        </a:rPr>
                        <a:t> </a:t>
                      </a:r>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is preferred</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r>
              <a:tr h="370840">
                <a:tc>
                  <a:txBody>
                    <a:bodyPr/>
                    <a:lstStyle/>
                    <a:p>
                      <a:r>
                        <a:rPr lang="en-US" altLang="ko-KR" sz="1600" dirty="0" smtClean="0">
                          <a:cs typeface="Times New Roman" pitchFamily="18" charset="0"/>
                        </a:rPr>
                        <a:t>VPAN maintenance</a:t>
                      </a:r>
                      <a:endPar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endParaRPr>
                    </a:p>
                    <a:p>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c>
                  <a:txBody>
                    <a:bodyPr/>
                    <a:lstStyle/>
                    <a:p>
                      <a:r>
                        <a:rPr lang="en-US" altLang="zh-CN" sz="1600" dirty="0" smtClean="0"/>
                        <a:t>Link status monitoring: no need</a:t>
                      </a:r>
                    </a:p>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Fast link recovery: no need</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r>
              <a:tr h="370840">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Interference management</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Supported</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r>
              <a:tr h="370840">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Mobility management</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Handover</a:t>
                      </a:r>
                      <a:r>
                        <a:rPr lang="en-US" altLang="zh-CN" sz="1600" baseline="0" dirty="0" smtClean="0">
                          <a:solidFill>
                            <a:schemeClr val="tx1">
                              <a:lumMod val="85000"/>
                              <a:lumOff val="15000"/>
                            </a:schemeClr>
                          </a:solidFill>
                          <a:latin typeface="Arial Unicode MS" pitchFamily="34" charset="-122"/>
                          <a:ea typeface="Arial Unicode MS" pitchFamily="34" charset="-122"/>
                          <a:cs typeface="Arial Unicode MS" pitchFamily="34" charset="-122"/>
                        </a:rPr>
                        <a:t> is not supported</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r>
              <a:tr h="370840">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Dimming and flickering control</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Needed. Specific scheme is dependent</a:t>
                      </a:r>
                      <a:r>
                        <a:rPr lang="en-US" altLang="zh-CN" sz="1600" baseline="0" dirty="0" smtClean="0">
                          <a:solidFill>
                            <a:schemeClr val="tx1">
                              <a:lumMod val="85000"/>
                              <a:lumOff val="15000"/>
                            </a:schemeClr>
                          </a:solidFill>
                          <a:latin typeface="Arial Unicode MS" pitchFamily="34" charset="-122"/>
                          <a:ea typeface="Arial Unicode MS" pitchFamily="34" charset="-122"/>
                          <a:cs typeface="Arial Unicode MS" pitchFamily="34" charset="-122"/>
                        </a:rPr>
                        <a:t> on the modulation scheme.</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685800"/>
            <a:ext cx="8640960" cy="1066800"/>
          </a:xfrm>
        </p:spPr>
        <p:txBody>
          <a:bodyPr/>
          <a:lstStyle/>
          <a:p>
            <a:r>
              <a:rPr lang="fr-FR" altLang="zh-CN" dirty="0" err="1" smtClean="0">
                <a:cs typeface="Times New Roman" pitchFamily="18" charset="0"/>
              </a:rPr>
              <a:t>Bidirectional</a:t>
            </a:r>
            <a:r>
              <a:rPr lang="fr-FR" altLang="zh-CN" dirty="0" smtClean="0">
                <a:cs typeface="Times New Roman" pitchFamily="18" charset="0"/>
              </a:rPr>
              <a:t> data transmission mode</a:t>
            </a:r>
            <a:endParaRPr lang="zh-CN" altLang="en-US" dirty="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7</a:t>
            </a:fld>
            <a:endParaRPr lang="en-US" altLang="zh-CN"/>
          </a:p>
        </p:txBody>
      </p:sp>
      <p:graphicFrame>
        <p:nvGraphicFramePr>
          <p:cNvPr id="7" name="表格 6"/>
          <p:cNvGraphicFramePr>
            <a:graphicFrameLocks noGrp="1"/>
          </p:cNvGraphicFramePr>
          <p:nvPr/>
        </p:nvGraphicFramePr>
        <p:xfrm>
          <a:off x="971600" y="1988840"/>
          <a:ext cx="7200800" cy="3383280"/>
        </p:xfrm>
        <a:graphic>
          <a:graphicData uri="http://schemas.openxmlformats.org/drawingml/2006/table">
            <a:tbl>
              <a:tblPr firstRow="1" bandRow="1">
                <a:tableStyleId>{7DF18680-E054-41AD-8BC1-D1AEF772440D}</a:tableStyleId>
              </a:tblPr>
              <a:tblGrid>
                <a:gridCol w="2535493"/>
                <a:gridCol w="4665307"/>
              </a:tblGrid>
              <a:tr h="370840">
                <a:tc>
                  <a:txBody>
                    <a:bodyPr/>
                    <a:lstStyle/>
                    <a:p>
                      <a:r>
                        <a:rPr lang="en-US" altLang="zh-CN" dirty="0" smtClean="0">
                          <a:solidFill>
                            <a:schemeClr val="tx1">
                              <a:lumMod val="85000"/>
                              <a:lumOff val="15000"/>
                            </a:schemeClr>
                          </a:solidFill>
                        </a:rPr>
                        <a:t>Functions</a:t>
                      </a:r>
                      <a:endParaRPr lang="zh-CN" altLang="en-US"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c>
                  <a:txBody>
                    <a:bodyPr/>
                    <a:lstStyle/>
                    <a:p>
                      <a:r>
                        <a:rPr lang="en-US" altLang="zh-CN" dirty="0" smtClean="0">
                          <a:solidFill>
                            <a:schemeClr val="tx1">
                              <a:lumMod val="85000"/>
                              <a:lumOff val="15000"/>
                            </a:schemeClr>
                          </a:solidFill>
                        </a:rPr>
                        <a:t>Considerations</a:t>
                      </a:r>
                      <a:endParaRPr lang="zh-CN" altLang="en-US"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r>
              <a:tr h="370840">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Beacon or Non-beacon</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Beacon</a:t>
                      </a:r>
                      <a:r>
                        <a:rPr lang="en-US" altLang="zh-CN" sz="1600" baseline="0" dirty="0" smtClean="0">
                          <a:solidFill>
                            <a:schemeClr val="tx1">
                              <a:lumMod val="85000"/>
                              <a:lumOff val="15000"/>
                            </a:schemeClr>
                          </a:solidFill>
                          <a:latin typeface="Arial Unicode MS" pitchFamily="34" charset="-122"/>
                          <a:ea typeface="Arial Unicode MS" pitchFamily="34" charset="-122"/>
                          <a:cs typeface="Arial Unicode MS" pitchFamily="34" charset="-122"/>
                        </a:rPr>
                        <a:t> enabled is preferred. </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r>
              <a:tr h="370840">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Association</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N</a:t>
                      </a:r>
                      <a:r>
                        <a:rPr lang="en-US" altLang="zh-CN" sz="1600" baseline="0" dirty="0" smtClean="0">
                          <a:solidFill>
                            <a:schemeClr val="tx1">
                              <a:lumMod val="85000"/>
                              <a:lumOff val="15000"/>
                            </a:schemeClr>
                          </a:solidFill>
                          <a:latin typeface="Arial Unicode MS" pitchFamily="34" charset="-122"/>
                          <a:ea typeface="Arial Unicode MS" pitchFamily="34" charset="-122"/>
                          <a:cs typeface="Arial Unicode MS" pitchFamily="34" charset="-122"/>
                        </a:rPr>
                        <a:t>eeded</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r>
              <a:tr h="370840">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Data transfer</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Contention</a:t>
                      </a:r>
                      <a:r>
                        <a:rPr lang="en-US" altLang="zh-CN" sz="1600" baseline="0" dirty="0" smtClean="0">
                          <a:solidFill>
                            <a:schemeClr val="tx1">
                              <a:lumMod val="85000"/>
                              <a:lumOff val="15000"/>
                            </a:schemeClr>
                          </a:solidFill>
                          <a:latin typeface="Arial Unicode MS" pitchFamily="34" charset="-122"/>
                          <a:ea typeface="Arial Unicode MS" pitchFamily="34" charset="-122"/>
                          <a:cs typeface="Arial Unicode MS" pitchFamily="34" charset="-122"/>
                        </a:rPr>
                        <a:t> based / Contention free</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r>
              <a:tr h="370840">
                <a:tc>
                  <a:txBody>
                    <a:bodyPr/>
                    <a:lstStyle/>
                    <a:p>
                      <a:r>
                        <a:rPr lang="en-US" altLang="ko-KR" sz="1600" dirty="0" smtClean="0">
                          <a:cs typeface="Times New Roman" pitchFamily="18" charset="0"/>
                        </a:rPr>
                        <a:t>VPAN maintenance</a:t>
                      </a:r>
                      <a:endPar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endParaRPr>
                    </a:p>
                    <a:p>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c>
                  <a:txBody>
                    <a:bodyPr/>
                    <a:lstStyle/>
                    <a:p>
                      <a:r>
                        <a:rPr lang="en-US" altLang="zh-CN" sz="1600" dirty="0" smtClean="0"/>
                        <a:t>Link status monitoring</a:t>
                      </a:r>
                    </a:p>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Fast link recovery</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r>
              <a:tr h="370840">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Interference management</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Supported</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r>
              <a:tr h="370840">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Mobility management</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Handover</a:t>
                      </a:r>
                      <a:r>
                        <a:rPr lang="en-US" altLang="zh-CN" sz="1600" baseline="0" dirty="0" smtClean="0">
                          <a:solidFill>
                            <a:schemeClr val="tx1">
                              <a:lumMod val="85000"/>
                              <a:lumOff val="15000"/>
                            </a:schemeClr>
                          </a:solidFill>
                          <a:latin typeface="Arial Unicode MS" pitchFamily="34" charset="-122"/>
                          <a:ea typeface="Arial Unicode MS" pitchFamily="34" charset="-122"/>
                          <a:cs typeface="Arial Unicode MS" pitchFamily="34" charset="-122"/>
                        </a:rPr>
                        <a:t> is supported</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r>
              <a:tr h="370840">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Dimming and flickering control</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c>
                  <a:txBody>
                    <a:bodyPr/>
                    <a:lstStyle/>
                    <a:p>
                      <a:r>
                        <a:rPr lang="en-US" altLang="zh-CN" sz="1600" dirty="0" smtClean="0">
                          <a:solidFill>
                            <a:schemeClr val="tx1">
                              <a:lumMod val="85000"/>
                              <a:lumOff val="15000"/>
                            </a:schemeClr>
                          </a:solidFill>
                          <a:latin typeface="Arial Unicode MS" pitchFamily="34" charset="-122"/>
                          <a:ea typeface="Arial Unicode MS" pitchFamily="34" charset="-122"/>
                          <a:cs typeface="Arial Unicode MS" pitchFamily="34" charset="-122"/>
                        </a:rPr>
                        <a:t>Needed. Specific scheme is dependent</a:t>
                      </a:r>
                      <a:r>
                        <a:rPr lang="en-US" altLang="zh-CN" sz="1600" baseline="0" dirty="0" smtClean="0">
                          <a:solidFill>
                            <a:schemeClr val="tx1">
                              <a:lumMod val="85000"/>
                              <a:lumOff val="15000"/>
                            </a:schemeClr>
                          </a:solidFill>
                          <a:latin typeface="Arial Unicode MS" pitchFamily="34" charset="-122"/>
                          <a:ea typeface="Arial Unicode MS" pitchFamily="34" charset="-122"/>
                          <a:cs typeface="Arial Unicode MS" pitchFamily="34" charset="-122"/>
                        </a:rPr>
                        <a:t> on the modulation scheme.</a:t>
                      </a:r>
                      <a:endParaRPr lang="zh-CN" altLang="en-US" sz="1600" dirty="0">
                        <a:solidFill>
                          <a:schemeClr val="tx1">
                            <a:lumMod val="85000"/>
                            <a:lumOff val="15000"/>
                          </a:schemeClr>
                        </a:solidFill>
                        <a:latin typeface="Arial Unicode MS" pitchFamily="34" charset="-122"/>
                        <a:ea typeface="Arial Unicode MS" pitchFamily="34" charset="-122"/>
                        <a:cs typeface="Arial Unicode MS" pitchFamily="34" charset="-122"/>
                      </a:endParaRPr>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cs typeface="Times New Roman" pitchFamily="18" charset="0"/>
              </a:rPr>
              <a:t>Joining a VPAN</a:t>
            </a:r>
            <a:endParaRPr lang="zh-CN" altLang="en-US" dirty="0"/>
          </a:p>
        </p:txBody>
      </p:sp>
      <p:sp>
        <p:nvSpPr>
          <p:cNvPr id="3" name="内容占位符 2"/>
          <p:cNvSpPr>
            <a:spLocks noGrp="1"/>
          </p:cNvSpPr>
          <p:nvPr>
            <p:ph idx="1"/>
          </p:nvPr>
        </p:nvSpPr>
        <p:spPr>
          <a:xfrm>
            <a:off x="251520" y="1556792"/>
            <a:ext cx="8640960" cy="1080120"/>
          </a:xfrm>
        </p:spPr>
        <p:txBody>
          <a:bodyPr/>
          <a:lstStyle/>
          <a:p>
            <a:r>
              <a:rPr lang="en-US" altLang="ko-KR" dirty="0" smtClean="0"/>
              <a:t>Current 15.7 association procedures may be reused with potential optimizations</a:t>
            </a:r>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8</a:t>
            </a:fld>
            <a:endParaRPr lang="en-US" altLang="zh-CN"/>
          </a:p>
        </p:txBody>
      </p:sp>
      <p:pic>
        <p:nvPicPr>
          <p:cNvPr id="7" name="Picture 4"/>
          <p:cNvPicPr>
            <a:picLocks noChangeAspect="1" noChangeArrowheads="1"/>
          </p:cNvPicPr>
          <p:nvPr/>
        </p:nvPicPr>
        <p:blipFill>
          <a:blip r:embed="rId2" cstate="print"/>
          <a:srcRect/>
          <a:stretch>
            <a:fillRect/>
          </a:stretch>
        </p:blipFill>
        <p:spPr bwMode="auto">
          <a:xfrm>
            <a:off x="1403648" y="2250928"/>
            <a:ext cx="3573949" cy="4130400"/>
          </a:xfrm>
          <a:prstGeom prst="rect">
            <a:avLst/>
          </a:prstGeom>
          <a:noFill/>
          <a:ln w="9525">
            <a:noFill/>
            <a:miter lim="800000"/>
            <a:headEnd/>
            <a:tailEnd/>
          </a:ln>
        </p:spPr>
      </p:pic>
      <p:sp>
        <p:nvSpPr>
          <p:cNvPr id="8" name="TextBox 7"/>
          <p:cNvSpPr txBox="1"/>
          <p:nvPr/>
        </p:nvSpPr>
        <p:spPr>
          <a:xfrm>
            <a:off x="5508104" y="4941168"/>
            <a:ext cx="3456384" cy="1169551"/>
          </a:xfrm>
          <a:prstGeom prst="rect">
            <a:avLst/>
          </a:prstGeom>
          <a:noFill/>
        </p:spPr>
        <p:txBody>
          <a:bodyPr wrap="square" rtlCol="0">
            <a:spAutoFit/>
          </a:bodyPr>
          <a:lstStyle/>
          <a:p>
            <a:r>
              <a:rPr lang="en-US" altLang="zh-CN" sz="1400" dirty="0" smtClean="0">
                <a:solidFill>
                  <a:schemeClr val="tx1">
                    <a:lumMod val="85000"/>
                    <a:lumOff val="15000"/>
                  </a:schemeClr>
                </a:solidFill>
                <a:latin typeface="Arial Unicode MS" pitchFamily="34" charset="-122"/>
                <a:ea typeface="Arial Unicode MS" pitchFamily="34" charset="-122"/>
                <a:cs typeface="Arial Unicode MS" pitchFamily="34" charset="-122"/>
              </a:rPr>
              <a:t>The association response command is send to the device using indirect transmission in 15.7 (2011). To reduce the latency, direct transmission may be used.</a:t>
            </a:r>
          </a:p>
        </p:txBody>
      </p:sp>
      <p:cxnSp>
        <p:nvCxnSpPr>
          <p:cNvPr id="9" name="直接箭头连接符 8"/>
          <p:cNvCxnSpPr/>
          <p:nvPr/>
        </p:nvCxnSpPr>
        <p:spPr bwMode="auto">
          <a:xfrm flipV="1">
            <a:off x="4572000" y="5517232"/>
            <a:ext cx="864096" cy="2"/>
          </a:xfrm>
          <a:prstGeom prst="straightConnector1">
            <a:avLst/>
          </a:prstGeom>
          <a:solidFill>
            <a:schemeClr val="accent1"/>
          </a:solidFill>
          <a:ln w="31750" cap="flat" cmpd="sng" algn="ctr">
            <a:solidFill>
              <a:schemeClr val="tx1">
                <a:lumMod val="85000"/>
                <a:lumOff val="15000"/>
              </a:schemeClr>
            </a:solidFill>
            <a:prstDash val="solid"/>
            <a:round/>
            <a:headEnd type="none" w="sm" len="sm"/>
            <a:tailEnd type="arrow"/>
          </a:ln>
          <a:effectLst/>
        </p:spPr>
      </p:cxnSp>
      <p:sp>
        <p:nvSpPr>
          <p:cNvPr id="10" name="椭圆 9"/>
          <p:cNvSpPr/>
          <p:nvPr/>
        </p:nvSpPr>
        <p:spPr bwMode="auto">
          <a:xfrm>
            <a:off x="2339752" y="4886672"/>
            <a:ext cx="2209800" cy="1278632"/>
          </a:xfrm>
          <a:prstGeom prst="ellipse">
            <a:avLst/>
          </a:prstGeom>
          <a:noFill/>
          <a:ln w="38100" cap="flat" cmpd="sng" algn="ctr">
            <a:solidFill>
              <a:schemeClr val="tx1">
                <a:lumMod val="85000"/>
                <a:lumOff val="1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4" name="圆角矩形 13"/>
          <p:cNvSpPr/>
          <p:nvPr/>
        </p:nvSpPr>
        <p:spPr bwMode="auto">
          <a:xfrm>
            <a:off x="1403648" y="2132856"/>
            <a:ext cx="3672408" cy="4320480"/>
          </a:xfrm>
          <a:prstGeom prst="roundRect">
            <a:avLst>
              <a:gd name="adj" fmla="val 7778"/>
            </a:avLst>
          </a:prstGeom>
          <a:noFill/>
          <a:ln w="381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6" name="TextBox 15"/>
          <p:cNvSpPr txBox="1"/>
          <p:nvPr/>
        </p:nvSpPr>
        <p:spPr>
          <a:xfrm>
            <a:off x="1691680" y="1916832"/>
            <a:ext cx="3062834" cy="307777"/>
          </a:xfrm>
          <a:prstGeom prst="rect">
            <a:avLst/>
          </a:prstGeom>
          <a:solidFill>
            <a:schemeClr val="bg1">
              <a:lumMod val="95000"/>
            </a:schemeClr>
          </a:solidFill>
        </p:spPr>
        <p:txBody>
          <a:bodyPr wrap="square" rtlCol="0">
            <a:spAutoFit/>
          </a:bodyPr>
          <a:lstStyle/>
          <a:p>
            <a:pPr algn="ctr"/>
            <a:r>
              <a:rPr lang="en-US" altLang="zh-CN" sz="1400" dirty="0" smtClean="0">
                <a:solidFill>
                  <a:schemeClr val="tx1">
                    <a:lumMod val="85000"/>
                    <a:lumOff val="15000"/>
                  </a:schemeClr>
                </a:solidFill>
                <a:latin typeface="Arial Unicode MS" pitchFamily="34" charset="-122"/>
                <a:ea typeface="Arial Unicode MS" pitchFamily="34" charset="-122"/>
                <a:cs typeface="Arial Unicode MS" pitchFamily="34" charset="-122"/>
              </a:rPr>
              <a:t>Current 15.7 association procedures</a:t>
            </a:r>
            <a:endParaRPr lang="zh-CN" altLang="en-US" sz="1400" dirty="0">
              <a:solidFill>
                <a:schemeClr val="tx1">
                  <a:lumMod val="85000"/>
                  <a:lumOff val="15000"/>
                </a:schemeClr>
              </a:solidFill>
              <a:latin typeface="Arial Unicode MS" pitchFamily="34" charset="-122"/>
              <a:ea typeface="Arial Unicode MS" pitchFamily="34" charset="-122"/>
              <a:cs typeface="Arial Unicode MS" pitchFamily="34" charset="-122"/>
            </a:endParaRPr>
          </a:p>
        </p:txBody>
      </p:sp>
      <p:sp>
        <p:nvSpPr>
          <p:cNvPr id="17" name="页脚占位符 4"/>
          <p:cNvSpPr>
            <a:spLocks noGrp="1"/>
          </p:cNvSpPr>
          <p:nvPr>
            <p:ph type="ftr" sz="quarter" idx="11"/>
          </p:nvPr>
        </p:nvSpPr>
        <p:spPr>
          <a:xfrm>
            <a:off x="5486400" y="6475413"/>
            <a:ext cx="3124200" cy="184666"/>
          </a:xfrm>
        </p:spPr>
        <p:txBody>
          <a:bodyPr/>
          <a:lstStyle/>
          <a:p>
            <a:r>
              <a:rPr lang="en-US" altLang="zh-CN" dirty="0" smtClean="0"/>
              <a:t>Li Qiang, Jiang Tong, Dong Chen Huawei</a:t>
            </a:r>
            <a:endParaRPr lang="en-US" altLang="zh-C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685800"/>
            <a:ext cx="8640960" cy="1066800"/>
          </a:xfrm>
        </p:spPr>
        <p:txBody>
          <a:bodyPr/>
          <a:lstStyle/>
          <a:p>
            <a:r>
              <a:rPr lang="en-US" altLang="zh-CN" dirty="0" smtClean="0"/>
              <a:t>Data transfer in beacon enabled VPANs</a:t>
            </a:r>
            <a:endParaRPr lang="zh-CN" altLang="en-US" dirty="0"/>
          </a:p>
        </p:txBody>
      </p:sp>
      <p:sp>
        <p:nvSpPr>
          <p:cNvPr id="3" name="内容占位符 2"/>
          <p:cNvSpPr>
            <a:spLocks noGrp="1"/>
          </p:cNvSpPr>
          <p:nvPr>
            <p:ph idx="1"/>
          </p:nvPr>
        </p:nvSpPr>
        <p:spPr>
          <a:xfrm>
            <a:off x="251520" y="1556792"/>
            <a:ext cx="8640960" cy="2160240"/>
          </a:xfrm>
        </p:spPr>
        <p:txBody>
          <a:bodyPr/>
          <a:lstStyle/>
          <a:p>
            <a:r>
              <a:rPr lang="en-US" altLang="ko-KR" dirty="0" smtClean="0"/>
              <a:t>Command frames (association request command, GTS request command, etc)</a:t>
            </a:r>
          </a:p>
          <a:p>
            <a:pPr lvl="1"/>
            <a:r>
              <a:rPr lang="en-US" altLang="zh-CN" dirty="0" smtClean="0"/>
              <a:t>It is preferred that command frames are sent via contention based channel access</a:t>
            </a:r>
          </a:p>
          <a:p>
            <a:r>
              <a:rPr lang="en-US" altLang="ko-KR" dirty="0" smtClean="0"/>
              <a:t>Data frame </a:t>
            </a:r>
          </a:p>
          <a:p>
            <a:pPr lvl="1"/>
            <a:r>
              <a:rPr lang="en-US" altLang="ko-KR" dirty="0" smtClean="0"/>
              <a:t>Burst mode / Packed mode /Single mode transmissions are adopted in 15.7</a:t>
            </a:r>
          </a:p>
          <a:p>
            <a:pPr lvl="1"/>
            <a:r>
              <a:rPr lang="en-US" altLang="ko-KR" dirty="0" smtClean="0"/>
              <a:t>It is preferred that Burst mode / Packed mode /Single mode are adopted for data transfer in 15.7r1</a:t>
            </a:r>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6" name="灯片编号占位符 5"/>
          <p:cNvSpPr>
            <a:spLocks noGrp="1"/>
          </p:cNvSpPr>
          <p:nvPr>
            <p:ph type="sldNum" sz="quarter" idx="12"/>
          </p:nvPr>
        </p:nvSpPr>
        <p:spPr/>
        <p:txBody>
          <a:bodyPr/>
          <a:lstStyle/>
          <a:p>
            <a:r>
              <a:rPr lang="en-US" altLang="zh-CN" dirty="0" smtClean="0"/>
              <a:t>Slide </a:t>
            </a:r>
            <a:fld id="{AEA05115-4AC8-4E17-8B0D-0A6ADE0E5F4F}" type="slidenum">
              <a:rPr lang="en-US" altLang="zh-CN" smtClean="0"/>
              <a:pPr/>
              <a:t>9</a:t>
            </a:fld>
            <a:endParaRPr lang="en-US" altLang="zh-CN" dirty="0"/>
          </a:p>
        </p:txBody>
      </p:sp>
      <p:sp>
        <p:nvSpPr>
          <p:cNvPr id="7" name="页脚占位符 4"/>
          <p:cNvSpPr>
            <a:spLocks noGrp="1"/>
          </p:cNvSpPr>
          <p:nvPr>
            <p:ph type="ftr" sz="quarter" idx="11"/>
          </p:nvPr>
        </p:nvSpPr>
        <p:spPr>
          <a:xfrm>
            <a:off x="5486400" y="6475413"/>
            <a:ext cx="3124200" cy="184666"/>
          </a:xfrm>
        </p:spPr>
        <p:txBody>
          <a:bodyPr/>
          <a:lstStyle/>
          <a:p>
            <a:r>
              <a:rPr lang="en-US" altLang="zh-CN" dirty="0" smtClean="0"/>
              <a:t>Li Qiang, Jiang Tong, Dong Chen Huawei</a:t>
            </a:r>
            <a:endParaRPr lang="en-US" altLang="zh-CN" dirty="0"/>
          </a:p>
        </p:txBody>
      </p:sp>
      <p:pic>
        <p:nvPicPr>
          <p:cNvPr id="8" name="Picture 2"/>
          <p:cNvPicPr>
            <a:picLocks noChangeAspect="1" noChangeArrowheads="1"/>
          </p:cNvPicPr>
          <p:nvPr/>
        </p:nvPicPr>
        <p:blipFill>
          <a:blip r:embed="rId2" cstate="print"/>
          <a:srcRect/>
          <a:stretch>
            <a:fillRect/>
          </a:stretch>
        </p:blipFill>
        <p:spPr bwMode="auto">
          <a:xfrm>
            <a:off x="1835696" y="4032211"/>
            <a:ext cx="4104456" cy="2061085"/>
          </a:xfrm>
          <a:prstGeom prst="rect">
            <a:avLst/>
          </a:prstGeom>
          <a:noFill/>
          <a:ln w="9525">
            <a:noFill/>
            <a:miter lim="800000"/>
            <a:headEnd/>
            <a:tailEnd/>
          </a:ln>
        </p:spPr>
      </p:pic>
      <p:sp>
        <p:nvSpPr>
          <p:cNvPr id="9" name="圆角矩形 8"/>
          <p:cNvSpPr/>
          <p:nvPr/>
        </p:nvSpPr>
        <p:spPr bwMode="auto">
          <a:xfrm>
            <a:off x="1475656" y="4005064"/>
            <a:ext cx="5976664" cy="2088232"/>
          </a:xfrm>
          <a:prstGeom prst="roundRect">
            <a:avLst>
              <a:gd name="adj" fmla="val 7778"/>
            </a:avLst>
          </a:prstGeom>
          <a:noFill/>
          <a:ln w="3810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255</TotalTime>
  <Words>1504</Words>
  <Application>Microsoft Office PowerPoint</Application>
  <PresentationFormat>全屏显示(4:3)</PresentationFormat>
  <Paragraphs>235</Paragraphs>
  <Slides>19</Slides>
  <Notes>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19</vt:i4>
      </vt:variant>
    </vt:vector>
  </HeadingPairs>
  <TitlesOfParts>
    <vt:vector size="21" baseType="lpstr">
      <vt:lpstr>high_speed_proposals</vt:lpstr>
      <vt:lpstr>Visio</vt:lpstr>
      <vt:lpstr>幻灯片 1</vt:lpstr>
      <vt:lpstr>General considerations and proposals for low rate PD communications</vt:lpstr>
      <vt:lpstr>System architecture</vt:lpstr>
      <vt:lpstr>Low rate PD applications</vt:lpstr>
      <vt:lpstr>D2D data transmission mode</vt:lpstr>
      <vt:lpstr>Unidirectional data transmission mode</vt:lpstr>
      <vt:lpstr>Bidirectional data transmission mode</vt:lpstr>
      <vt:lpstr>Joining a VPAN</vt:lpstr>
      <vt:lpstr>Data transfer in beacon enabled VPANs</vt:lpstr>
      <vt:lpstr>Data transfer in beacon enabled VPANs</vt:lpstr>
      <vt:lpstr>Data transfer in beacon enabled VPANs</vt:lpstr>
      <vt:lpstr>Data transfer in beacon enabled VPANs</vt:lpstr>
      <vt:lpstr>Contention based channel access</vt:lpstr>
      <vt:lpstr>Contention free channel access</vt:lpstr>
      <vt:lpstr>VPAN maintenance</vt:lpstr>
      <vt:lpstr>Mobility management</vt:lpstr>
      <vt:lpstr>Interference management</vt:lpstr>
      <vt:lpstr>Interference management</vt:lpstr>
      <vt:lpstr>Conclusions</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subject>IEEE 802.15 &lt;subject&gt;</dc:subject>
  <dc:creator>l00124705</dc:creator>
  <dc:description>&lt;doc#&gt;</dc:description>
  <cp:lastModifiedBy>l00124705</cp:lastModifiedBy>
  <cp:revision>82</cp:revision>
  <cp:lastPrinted>1998-02-10T13:28:06Z</cp:lastPrinted>
  <dcterms:created xsi:type="dcterms:W3CDTF">2016-01-08T02:18:10Z</dcterms:created>
  <dcterms:modified xsi:type="dcterms:W3CDTF">2016-01-11T01:59:35Z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1452477472</vt:lpwstr>
  </property>
</Properties>
</file>