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3" r:id="rId2"/>
    <p:sldId id="266" r:id="rId3"/>
    <p:sldId id="264" r:id="rId4"/>
    <p:sldId id="267" r:id="rId5"/>
    <p:sldId id="268" r:id="rId6"/>
    <p:sldId id="269" r:id="rId7"/>
    <p:sldId id="277" r:id="rId8"/>
    <p:sldId id="270" r:id="rId9"/>
    <p:sldId id="271" r:id="rId10"/>
    <p:sldId id="279" r:id="rId11"/>
    <p:sldId id="273" r:id="rId12"/>
    <p:sldId id="274" r:id="rId13"/>
    <p:sldId id="275" r:id="rId14"/>
    <p:sldId id="276" r:id="rId15"/>
    <p:sldId id="27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110" d="100"/>
          <a:sy n="110" d="100"/>
        </p:scale>
        <p:origin x="-996" y="-9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E03D6019-6E9A-433C-BEAF-106EDE2EE5B7}" type="slidenum">
              <a:rPr lang="en-US" altLang="zh-CN" smtClean="0"/>
              <a:pPr/>
              <a:t>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Jan.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sz="1200" b="1" i="0" kern="1200" dirty="0" smtClean="0">
                <a:solidFill>
                  <a:schemeClr val="tx1"/>
                </a:solidFill>
                <a:latin typeface="Times New Roman" pitchFamily="18" charset="0"/>
                <a:ea typeface="+mn-ea"/>
                <a:cs typeface="+mn-cs"/>
              </a:rPr>
              <a:t>15-16-0028-00-007a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Jan. 2016</a:t>
            </a:r>
            <a:endParaRPr lang="en-US" altLang="zh-CN" dirty="0"/>
          </a:p>
        </p:txBody>
      </p:sp>
      <p:sp>
        <p:nvSpPr>
          <p:cNvPr id="3" name="页脚占位符 2"/>
          <p:cNvSpPr>
            <a:spLocks noGrp="1"/>
          </p:cNvSpPr>
          <p:nvPr>
            <p:ph type="ftr" sz="quarter" idx="11"/>
          </p:nvPr>
        </p:nvSpPr>
        <p:spPr/>
        <p:txBody>
          <a:bodyPr/>
          <a:lstStyle/>
          <a:p>
            <a:r>
              <a:rPr lang="en-US" altLang="zh-CN" smtClean="0"/>
              <a:t>Li Qiang,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zh-CN" sz="1600" dirty="0" smtClean="0">
                <a:solidFill>
                  <a:schemeClr val="tx1">
                    <a:lumMod val="85000"/>
                    <a:lumOff val="15000"/>
                  </a:schemeClr>
                </a:solidFill>
              </a:rPr>
              <a:t>General considerations and proposals for high rate PD communications</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[10 January, 2016]</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[Li Qiang, Jiang Tong, Dong Chen]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[Huawei Building, No.3 </a:t>
            </a:r>
            <a:r>
              <a:rPr lang="en-US" altLang="zh-CN" sz="1600" dirty="0" err="1" smtClean="0">
                <a:solidFill>
                  <a:schemeClr val="tx1">
                    <a:lumMod val="85000"/>
                    <a:lumOff val="15000"/>
                  </a:schemeClr>
                </a:solidFill>
                <a:ea typeface="宋体" charset="-122"/>
              </a:rPr>
              <a:t>Xinxi</a:t>
            </a:r>
            <a:r>
              <a:rPr lang="en-US" altLang="zh-CN" sz="1600" dirty="0" smtClean="0">
                <a:solidFill>
                  <a:schemeClr val="tx1">
                    <a:lumMod val="85000"/>
                    <a:lumOff val="15000"/>
                  </a:schemeClr>
                </a:solidFill>
                <a:ea typeface="宋体" charset="-122"/>
              </a:rPr>
              <a:t> Road, </a:t>
            </a:r>
            <a:r>
              <a:rPr lang="en-US" altLang="zh-CN" sz="1600" dirty="0" err="1" smtClean="0">
                <a:solidFill>
                  <a:schemeClr val="tx1">
                    <a:lumMod val="85000"/>
                    <a:lumOff val="15000"/>
                  </a:schemeClr>
                </a:solidFill>
                <a:ea typeface="宋体" charset="-122"/>
              </a:rPr>
              <a:t>Haidian</a:t>
            </a:r>
            <a:r>
              <a:rPr lang="en-US" altLang="zh-CN" sz="1600" dirty="0" smtClean="0">
                <a:solidFill>
                  <a:schemeClr val="tx1">
                    <a:lumMod val="85000"/>
                    <a:lumOff val="15000"/>
                  </a:schemeClr>
                </a:solidFill>
                <a:ea typeface="宋体" charset="-122"/>
              </a:rPr>
              <a:t>, Beijing, China]</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provides general considerations and analysis for high rate PD communications]</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802.15.7r1 Optical Wireless Communication</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Contention free channel access</a:t>
            </a:r>
            <a:endParaRPr lang="zh-CN" altLang="en-US" dirty="0"/>
          </a:p>
        </p:txBody>
      </p:sp>
      <p:sp>
        <p:nvSpPr>
          <p:cNvPr id="3" name="内容占位符 2"/>
          <p:cNvSpPr>
            <a:spLocks noGrp="1"/>
          </p:cNvSpPr>
          <p:nvPr>
            <p:ph idx="1"/>
          </p:nvPr>
        </p:nvSpPr>
        <p:spPr>
          <a:xfrm>
            <a:off x="251520" y="1556792"/>
            <a:ext cx="8640960" cy="2736304"/>
          </a:xfrm>
        </p:spPr>
        <p:txBody>
          <a:bodyPr/>
          <a:lstStyle/>
          <a:p>
            <a:r>
              <a:rPr lang="en-US" altLang="zh-CN" dirty="0" smtClean="0"/>
              <a:t>In 802.15.7, CFP is used for contention free channel access. CFP is divided into several GTS and each GTS is assigned to one device.</a:t>
            </a:r>
          </a:p>
          <a:p>
            <a:r>
              <a:rPr lang="en-US" altLang="zh-CN" dirty="0" smtClean="0"/>
              <a:t>As specified by 802.15.7, </a:t>
            </a:r>
          </a:p>
          <a:p>
            <a:pPr lvl="1"/>
            <a:r>
              <a:rPr lang="en-US" altLang="zh-CN" dirty="0" smtClean="0"/>
              <a:t>the coordinator shall be able to store all the information necessary to manage seven GTSs. </a:t>
            </a:r>
          </a:p>
          <a:p>
            <a:pPr lvl="1"/>
            <a:r>
              <a:rPr lang="en-US" altLang="zh-CN" dirty="0" smtClean="0"/>
              <a:t>A single GTS may extend over one or more </a:t>
            </a:r>
            <a:r>
              <a:rPr lang="en-US" altLang="zh-CN" dirty="0" err="1" smtClean="0"/>
              <a:t>superframe</a:t>
            </a:r>
            <a:r>
              <a:rPr lang="en-US" altLang="zh-CN" dirty="0" smtClean="0"/>
              <a:t> slots. </a:t>
            </a:r>
          </a:p>
          <a:p>
            <a:r>
              <a:rPr lang="en-US" altLang="zh-CN" dirty="0" smtClean="0"/>
              <a:t>For 15.7r1, it is preferred that dedicated resource allocation can be more flexible. So that users with different </a:t>
            </a:r>
            <a:r>
              <a:rPr lang="en-US" altLang="zh-CN" dirty="0" err="1" smtClean="0"/>
              <a:t>QoS</a:t>
            </a:r>
            <a:r>
              <a:rPr lang="en-US" altLang="zh-CN" dirty="0" smtClean="0"/>
              <a:t> requirements can be simultaneously served.</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9697" name="Object 1"/>
          <p:cNvGraphicFramePr>
            <a:graphicFrameLocks noChangeAspect="1"/>
          </p:cNvGraphicFramePr>
          <p:nvPr/>
        </p:nvGraphicFramePr>
        <p:xfrm>
          <a:off x="1355206" y="4221088"/>
          <a:ext cx="6457154" cy="1296144"/>
        </p:xfrm>
        <a:graphic>
          <a:graphicData uri="http://schemas.openxmlformats.org/presentationml/2006/ole">
            <p:oleObj spid="_x0000_s29697" name="Visio" r:id="rId3" imgW="5220938" imgH="1047274" progId="Visio.Drawing.11">
              <p:embed/>
            </p:oleObj>
          </a:graphicData>
        </a:graphic>
      </p:graphicFrame>
      <p:sp>
        <p:nvSpPr>
          <p:cNvPr id="9" name="TextBox 8"/>
          <p:cNvSpPr txBox="1"/>
          <p:nvPr/>
        </p:nvSpPr>
        <p:spPr>
          <a:xfrm>
            <a:off x="3231280" y="5445224"/>
            <a:ext cx="2433680" cy="307777"/>
          </a:xfrm>
          <a:prstGeom prst="rect">
            <a:avLst/>
          </a:prstGeom>
          <a:solidFill>
            <a:schemeClr val="bg1">
              <a:lumMod val="95000"/>
            </a:schemeClr>
          </a:solidFill>
        </p:spPr>
        <p:txBody>
          <a:bodyPr wrap="none" rtlCol="0">
            <a:spAutoFit/>
          </a:bodyPr>
          <a:lstStyle/>
          <a:p>
            <a:r>
              <a:rPr lang="en-US" altLang="zh-CN" sz="1400" dirty="0" smtClean="0">
                <a:latin typeface="Arial Unicode MS" pitchFamily="34" charset="-122"/>
                <a:ea typeface="Arial Unicode MS" pitchFamily="34" charset="-122"/>
                <a:cs typeface="Arial Unicode MS" pitchFamily="34" charset="-122"/>
              </a:rPr>
              <a:t>GTS allocations in 802.15.7</a:t>
            </a:r>
            <a:endParaRPr lang="zh-CN" altLang="en-US" sz="1400"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VPAN maintenance</a:t>
            </a:r>
            <a:endParaRPr lang="zh-CN" altLang="en-US" dirty="0"/>
          </a:p>
        </p:txBody>
      </p:sp>
      <p:sp>
        <p:nvSpPr>
          <p:cNvPr id="3" name="内容占位符 2"/>
          <p:cNvSpPr>
            <a:spLocks noGrp="1"/>
          </p:cNvSpPr>
          <p:nvPr>
            <p:ph idx="1"/>
          </p:nvPr>
        </p:nvSpPr>
        <p:spPr>
          <a:xfrm>
            <a:off x="251520" y="1556792"/>
            <a:ext cx="5040560" cy="4114800"/>
          </a:xfrm>
        </p:spPr>
        <p:txBody>
          <a:bodyPr/>
          <a:lstStyle/>
          <a:p>
            <a:r>
              <a:rPr lang="en-US" altLang="zh-CN" dirty="0" smtClean="0"/>
              <a:t>Link status monitoring</a:t>
            </a:r>
          </a:p>
          <a:p>
            <a:pPr lvl="1"/>
            <a:r>
              <a:rPr lang="en-US" altLang="ko-KR" dirty="0" smtClean="0"/>
              <a:t>The device send metric</a:t>
            </a:r>
            <a:r>
              <a:rPr lang="en-US" altLang="zh-CN" dirty="0" smtClean="0"/>
              <a:t> reports </a:t>
            </a:r>
            <a:r>
              <a:rPr lang="en-US" altLang="ko-KR" dirty="0" smtClean="0"/>
              <a:t>to the associated </a:t>
            </a:r>
            <a:r>
              <a:rPr lang="en-US" altLang="ko-KR" dirty="0" err="1" smtClean="0"/>
              <a:t>CCo</a:t>
            </a:r>
            <a:r>
              <a:rPr lang="en-US" altLang="ko-KR" dirty="0" smtClean="0"/>
              <a:t> periodically.</a:t>
            </a:r>
          </a:p>
          <a:p>
            <a:pPr lvl="1"/>
            <a:r>
              <a:rPr lang="en-US" altLang="zh-CN" dirty="0" smtClean="0"/>
              <a:t>Event-triggered metric reports is also supported.</a:t>
            </a:r>
            <a:endParaRPr lang="en-US" altLang="ko-KR" dirty="0" smtClean="0"/>
          </a:p>
          <a:p>
            <a:r>
              <a:rPr lang="en-US" altLang="zh-CN" dirty="0" smtClean="0"/>
              <a:t>Fast link recovery</a:t>
            </a:r>
          </a:p>
          <a:p>
            <a:pPr lvl="1"/>
            <a:r>
              <a:rPr lang="en-US" altLang="zh-CN" dirty="0" smtClean="0"/>
              <a:t>The fast link recovery procedure defined by 15.7 can be reused with potential optimizations</a:t>
            </a:r>
          </a:p>
          <a:p>
            <a:r>
              <a:rPr lang="en-US" altLang="zh-CN" dirty="0" smtClean="0"/>
              <a:t>Link failure</a:t>
            </a:r>
          </a:p>
          <a:p>
            <a:pPr lvl="1"/>
            <a:r>
              <a:rPr lang="en-US" altLang="zh-CN" dirty="0" smtClean="0"/>
              <a:t>If can not be recovered by fast link recovery, the device may assume link failure and may disassociate.</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11</a:t>
            </a:fld>
            <a:endParaRPr lang="en-US" altLang="zh-CN"/>
          </a:p>
        </p:txBody>
      </p:sp>
      <p:pic>
        <p:nvPicPr>
          <p:cNvPr id="7" name="Picture 1"/>
          <p:cNvPicPr>
            <a:picLocks noChangeAspect="1" noChangeArrowheads="1"/>
          </p:cNvPicPr>
          <p:nvPr/>
        </p:nvPicPr>
        <p:blipFill>
          <a:blip r:embed="rId2" cstate="print"/>
          <a:srcRect/>
          <a:stretch>
            <a:fillRect/>
          </a:stretch>
        </p:blipFill>
        <p:spPr bwMode="auto">
          <a:xfrm>
            <a:off x="5321746" y="2420888"/>
            <a:ext cx="3714750" cy="2461186"/>
          </a:xfrm>
          <a:prstGeom prst="rect">
            <a:avLst/>
          </a:prstGeom>
          <a:noFill/>
          <a:ln w="9525">
            <a:noFill/>
            <a:miter lim="800000"/>
            <a:headEnd/>
            <a:tailEnd/>
          </a:ln>
        </p:spPr>
      </p:pic>
      <p:sp>
        <p:nvSpPr>
          <p:cNvPr id="9" name="圆角矩形 8"/>
          <p:cNvSpPr/>
          <p:nvPr/>
        </p:nvSpPr>
        <p:spPr bwMode="auto">
          <a:xfrm>
            <a:off x="5220072" y="2276872"/>
            <a:ext cx="3816424" cy="288032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5508104" y="5013176"/>
            <a:ext cx="3328155" cy="307777"/>
          </a:xfrm>
          <a:prstGeom prst="rect">
            <a:avLst/>
          </a:prstGeom>
          <a:solidFill>
            <a:schemeClr val="bg1">
              <a:lumMod val="95000"/>
            </a:schemeClr>
          </a:solidFill>
        </p:spPr>
        <p:txBody>
          <a:bodyPr wrap="none" rtlCol="0">
            <a:spAutoFit/>
          </a:bodyPr>
          <a:lstStyle/>
          <a:p>
            <a:r>
              <a:rPr lang="en-US" altLang="zh-CN" sz="1400" dirty="0" smtClean="0">
                <a:latin typeface="Arial Unicode MS" pitchFamily="34" charset="-122"/>
                <a:ea typeface="Arial Unicode MS" pitchFamily="34" charset="-122"/>
                <a:cs typeface="Arial Unicode MS" pitchFamily="34" charset="-122"/>
              </a:rPr>
              <a:t>Fast link recovery specified by 802.15.7</a:t>
            </a:r>
            <a:endParaRPr lang="zh-CN" altLang="en-US" sz="1400" dirty="0">
              <a:latin typeface="Arial Unicode MS" pitchFamily="34" charset="-122"/>
              <a:ea typeface="Arial Unicode MS" pitchFamily="34" charset="-122"/>
              <a:cs typeface="Arial Unicode MS" pitchFamily="34" charset="-122"/>
            </a:endParaRPr>
          </a:p>
        </p:txBody>
      </p:sp>
      <p:sp>
        <p:nvSpPr>
          <p:cNvPr id="10"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Mobility management</a:t>
            </a:r>
            <a:endParaRPr lang="zh-CN" altLang="en-US" dirty="0"/>
          </a:p>
        </p:txBody>
      </p:sp>
      <p:sp>
        <p:nvSpPr>
          <p:cNvPr id="3" name="内容占位符 2"/>
          <p:cNvSpPr>
            <a:spLocks noGrp="1"/>
          </p:cNvSpPr>
          <p:nvPr>
            <p:ph idx="1"/>
          </p:nvPr>
        </p:nvSpPr>
        <p:spPr>
          <a:xfrm>
            <a:off x="251520" y="1556792"/>
            <a:ext cx="8640960" cy="1872208"/>
          </a:xfrm>
        </p:spPr>
        <p:txBody>
          <a:bodyPr/>
          <a:lstStyle/>
          <a:p>
            <a:r>
              <a:rPr lang="en-US" altLang="ko-KR" dirty="0" smtClean="0"/>
              <a:t>Horizontal handover between neighbor VPANs is crucial to ensure continuous user experience.</a:t>
            </a:r>
          </a:p>
          <a:p>
            <a:r>
              <a:rPr lang="en-US" altLang="ko-KR" dirty="0" smtClean="0">
                <a:solidFill>
                  <a:srgbClr val="000000">
                    <a:lumMod val="85000"/>
                    <a:lumOff val="15000"/>
                  </a:srgbClr>
                </a:solidFill>
                <a:latin typeface="Arial"/>
              </a:rPr>
              <a:t>Possible handover schemes</a:t>
            </a:r>
          </a:p>
          <a:p>
            <a:pPr lvl="1"/>
            <a:r>
              <a:rPr lang="en-US" altLang="ko-KR" dirty="0" smtClean="0"/>
              <a:t>Device initiated handover</a:t>
            </a:r>
          </a:p>
          <a:p>
            <a:pPr lvl="1"/>
            <a:r>
              <a:rPr lang="en-US" altLang="ko-KR" dirty="0" err="1" smtClean="0"/>
              <a:t>CCo</a:t>
            </a:r>
            <a:r>
              <a:rPr lang="en-US" altLang="ko-KR" dirty="0" smtClean="0"/>
              <a:t> assisted handover</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12</a:t>
            </a:fld>
            <a:endParaRPr lang="en-US" altLang="zh-CN"/>
          </a:p>
        </p:txBody>
      </p:sp>
      <p:graphicFrame>
        <p:nvGraphicFramePr>
          <p:cNvPr id="7" name="Object 1"/>
          <p:cNvGraphicFramePr>
            <a:graphicFrameLocks noChangeAspect="1"/>
          </p:cNvGraphicFramePr>
          <p:nvPr/>
        </p:nvGraphicFramePr>
        <p:xfrm>
          <a:off x="1724025" y="3435384"/>
          <a:ext cx="1933575" cy="1724025"/>
        </p:xfrm>
        <a:graphic>
          <a:graphicData uri="http://schemas.openxmlformats.org/presentationml/2006/ole">
            <p:oleObj spid="_x0000_s23554" name="Visio" r:id="rId3" imgW="1936814" imgH="1720215" progId="Visio.Drawing.11">
              <p:embed/>
            </p:oleObj>
          </a:graphicData>
        </a:graphic>
      </p:graphicFrame>
      <p:sp>
        <p:nvSpPr>
          <p:cNvPr id="8" name="矩形 7"/>
          <p:cNvSpPr/>
          <p:nvPr/>
        </p:nvSpPr>
        <p:spPr>
          <a:xfrm>
            <a:off x="228600" y="5187984"/>
            <a:ext cx="4572000" cy="954107"/>
          </a:xfrm>
          <a:prstGeom prst="rect">
            <a:avLst/>
          </a:prstGeom>
        </p:spPr>
        <p:txBody>
          <a:bodyPr>
            <a:spAutoFit/>
          </a:bodyPr>
          <a:lstStyle/>
          <a:p>
            <a:pPr marL="0" lvl="2" indent="-342900" eaLnBrk="0" latinLnBrk="0" hangingPunct="0">
              <a:spcBef>
                <a:spcPct val="20000"/>
              </a:spcBef>
              <a:defRPr/>
            </a:pPr>
            <a:r>
              <a:rPr kumimoji="0" lang="en-US" altLang="ko-KR" sz="1400"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Device initiated handover</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device may associate with a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neighbouring</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VPAN before it leaves its VPAN and request for the time/frequency/time-frequency resources for its data transmission</a:t>
            </a:r>
            <a:r>
              <a:rPr kumimoji="0" lang="en-US" altLang="ko-KR" sz="1400" kern="0" dirty="0" smtClean="0">
                <a:solidFill>
                  <a:schemeClr val="tx1">
                    <a:lumMod val="85000"/>
                    <a:lumOff val="15000"/>
                  </a:schemeClr>
                </a:solidFill>
              </a:rPr>
              <a:t>.</a:t>
            </a:r>
          </a:p>
        </p:txBody>
      </p:sp>
      <p:graphicFrame>
        <p:nvGraphicFramePr>
          <p:cNvPr id="9" name="Object 3"/>
          <p:cNvGraphicFramePr>
            <a:graphicFrameLocks noChangeAspect="1"/>
          </p:cNvGraphicFramePr>
          <p:nvPr/>
        </p:nvGraphicFramePr>
        <p:xfrm>
          <a:off x="5638800" y="3422684"/>
          <a:ext cx="2057400" cy="1724025"/>
        </p:xfrm>
        <a:graphic>
          <a:graphicData uri="http://schemas.openxmlformats.org/presentationml/2006/ole">
            <p:oleObj spid="_x0000_s23555" name="Visio" r:id="rId4" imgW="2056257" imgH="1720215" progId="Visio.Drawing.11">
              <p:embed/>
            </p:oleObj>
          </a:graphicData>
        </a:graphic>
      </p:graphicFrame>
      <p:sp>
        <p:nvSpPr>
          <p:cNvPr id="10" name="矩形 9"/>
          <p:cNvSpPr/>
          <p:nvPr/>
        </p:nvSpPr>
        <p:spPr>
          <a:xfrm>
            <a:off x="4648200" y="5211777"/>
            <a:ext cx="4267200" cy="1169551"/>
          </a:xfrm>
          <a:prstGeom prst="rect">
            <a:avLst/>
          </a:prstGeom>
        </p:spPr>
        <p:txBody>
          <a:bodyPr wrap="square">
            <a:spAutoFit/>
          </a:bodyPr>
          <a:lstStyle/>
          <a:p>
            <a:pPr marL="0" lvl="2" indent="-342900" eaLnBrk="0" latinLnBrk="0" hangingPunct="0">
              <a:spcBef>
                <a:spcPct val="20000"/>
              </a:spcBef>
              <a:defRPr/>
            </a:pPr>
            <a:r>
              <a:rPr kumimoji="0" lang="en-US" altLang="ko-KR" sz="1400" b="1"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assisted handover</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associated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predicts the potential handover of a device. Associated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may send HO related information to the target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target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may reserve resources for the device in advance. </a:t>
            </a:r>
          </a:p>
        </p:txBody>
      </p:sp>
      <p:sp>
        <p:nvSpPr>
          <p:cNvPr id="11" name="圆角矩形 10"/>
          <p:cNvSpPr/>
          <p:nvPr/>
        </p:nvSpPr>
        <p:spPr bwMode="auto">
          <a:xfrm>
            <a:off x="251520" y="3429000"/>
            <a:ext cx="8784976" cy="288032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Interference management</a:t>
            </a:r>
            <a:endParaRPr lang="zh-CN" altLang="en-US" dirty="0"/>
          </a:p>
        </p:txBody>
      </p:sp>
      <p:sp>
        <p:nvSpPr>
          <p:cNvPr id="3" name="内容占位符 2"/>
          <p:cNvSpPr>
            <a:spLocks noGrp="1"/>
          </p:cNvSpPr>
          <p:nvPr>
            <p:ph idx="1"/>
          </p:nvPr>
        </p:nvSpPr>
        <p:spPr/>
        <p:txBody>
          <a:bodyPr/>
          <a:lstStyle/>
          <a:p>
            <a:r>
              <a:rPr lang="en-US" altLang="ko-KR" dirty="0" smtClean="0"/>
              <a:t>Type of interference</a:t>
            </a:r>
          </a:p>
          <a:p>
            <a:pPr lvl="1"/>
            <a:r>
              <a:rPr lang="en-US" altLang="ko-KR" dirty="0" smtClean="0">
                <a:solidFill>
                  <a:srgbClr val="000000">
                    <a:lumMod val="85000"/>
                    <a:lumOff val="15000"/>
                  </a:srgbClr>
                </a:solidFill>
                <a:latin typeface="Arial"/>
              </a:rPr>
              <a:t>Ambient light and artificial lighting</a:t>
            </a:r>
          </a:p>
          <a:p>
            <a:pPr lvl="1"/>
            <a:r>
              <a:rPr lang="en-US" altLang="ko-KR" dirty="0" smtClean="0">
                <a:solidFill>
                  <a:srgbClr val="000000">
                    <a:lumMod val="85000"/>
                    <a:lumOff val="15000"/>
                  </a:srgbClr>
                </a:solidFill>
                <a:latin typeface="Arial"/>
              </a:rPr>
              <a:t>Inter-VPAN interference</a:t>
            </a:r>
          </a:p>
          <a:p>
            <a:r>
              <a:rPr lang="en-US" altLang="ko-KR" dirty="0" smtClean="0">
                <a:solidFill>
                  <a:srgbClr val="000000">
                    <a:lumMod val="85000"/>
                    <a:lumOff val="15000"/>
                  </a:srgbClr>
                </a:solidFill>
                <a:latin typeface="Arial"/>
              </a:rPr>
              <a:t>Interference avoidance approaches for inter-VPAN interference</a:t>
            </a:r>
          </a:p>
          <a:p>
            <a:pPr lvl="1"/>
            <a:r>
              <a:rPr lang="en-US" altLang="ko-KR" dirty="0" smtClean="0">
                <a:solidFill>
                  <a:srgbClr val="000000">
                    <a:lumMod val="85000"/>
                    <a:lumOff val="15000"/>
                  </a:srgbClr>
                </a:solidFill>
                <a:latin typeface="Arial"/>
              </a:rPr>
              <a:t>WDM (neighboring VPANs use different wave length bands)</a:t>
            </a:r>
          </a:p>
          <a:p>
            <a:pPr lvl="1"/>
            <a:r>
              <a:rPr lang="en-US" altLang="ko-KR" dirty="0" smtClean="0">
                <a:solidFill>
                  <a:srgbClr val="000000">
                    <a:lumMod val="85000"/>
                    <a:lumOff val="15000"/>
                  </a:srgbClr>
                </a:solidFill>
                <a:latin typeface="Arial"/>
              </a:rPr>
              <a:t>FDM (neighboring VPANs use different modulation frequencies)</a:t>
            </a:r>
          </a:p>
          <a:p>
            <a:pPr lvl="1"/>
            <a:r>
              <a:rPr lang="en-US" altLang="ko-KR" dirty="0" smtClean="0">
                <a:solidFill>
                  <a:srgbClr val="000000">
                    <a:lumMod val="85000"/>
                    <a:lumOff val="15000"/>
                  </a:srgbClr>
                </a:solidFill>
                <a:latin typeface="Arial"/>
              </a:rPr>
              <a:t>CDM (neighboring VPANs use different </a:t>
            </a:r>
            <a:r>
              <a:rPr lang="en-US" altLang="zh-CN" dirty="0" smtClean="0">
                <a:solidFill>
                  <a:srgbClr val="000000">
                    <a:lumMod val="85000"/>
                    <a:lumOff val="15000"/>
                  </a:srgbClr>
                </a:solidFill>
                <a:latin typeface="Arial"/>
              </a:rPr>
              <a:t>cover codes, needs tight time sync</a:t>
            </a:r>
            <a:r>
              <a:rPr lang="en-US" altLang="ko-KR" dirty="0" smtClean="0">
                <a:solidFill>
                  <a:srgbClr val="000000">
                    <a:lumMod val="85000"/>
                    <a:lumOff val="15000"/>
                  </a:srgbClr>
                </a:solidFill>
                <a:latin typeface="Arial"/>
              </a:rPr>
              <a:t>)</a:t>
            </a:r>
          </a:p>
          <a:p>
            <a:pPr lvl="1"/>
            <a:r>
              <a:rPr lang="en-US" altLang="ko-KR" dirty="0" smtClean="0">
                <a:solidFill>
                  <a:srgbClr val="000000">
                    <a:lumMod val="85000"/>
                    <a:lumOff val="15000"/>
                  </a:srgbClr>
                </a:solidFill>
                <a:latin typeface="Arial"/>
              </a:rPr>
              <a:t>CDM (neighboring VPANs use different </a:t>
            </a:r>
            <a:r>
              <a:rPr lang="en-US" altLang="zh-CN" dirty="0" smtClean="0">
                <a:solidFill>
                  <a:srgbClr val="000000">
                    <a:lumMod val="85000"/>
                    <a:lumOff val="15000"/>
                  </a:srgbClr>
                </a:solidFill>
                <a:latin typeface="Arial"/>
              </a:rPr>
              <a:t>time slots, needs tight time sync</a:t>
            </a:r>
            <a:r>
              <a:rPr lang="en-US" altLang="ko-KR" dirty="0" smtClean="0">
                <a:solidFill>
                  <a:srgbClr val="000000">
                    <a:lumMod val="85000"/>
                    <a:lumOff val="15000"/>
                  </a:srgbClr>
                </a:solidFill>
                <a:latin typeface="Arial"/>
              </a:rPr>
              <a:t>)</a:t>
            </a:r>
          </a:p>
          <a:p>
            <a:r>
              <a:rPr lang="en-US" altLang="ko-KR" dirty="0" smtClean="0"/>
              <a:t>Interference detection and report</a:t>
            </a:r>
          </a:p>
          <a:p>
            <a:pPr lvl="1"/>
            <a:r>
              <a:rPr lang="en-US" altLang="ko-KR" dirty="0" smtClean="0"/>
              <a:t>A </a:t>
            </a:r>
            <a:r>
              <a:rPr lang="en-US" altLang="ko-KR" dirty="0" err="1" smtClean="0"/>
              <a:t>CCo</a:t>
            </a:r>
            <a:r>
              <a:rPr lang="en-US" altLang="ko-KR" dirty="0" smtClean="0"/>
              <a:t> can detect the interference by itself.</a:t>
            </a:r>
          </a:p>
          <a:p>
            <a:pPr lvl="1"/>
            <a:r>
              <a:rPr lang="en-US" altLang="ko-KR" dirty="0" smtClean="0"/>
              <a:t>A device may measure the interference experienced and report to associated </a:t>
            </a:r>
            <a:r>
              <a:rPr lang="en-US" altLang="ko-KR" dirty="0" err="1" smtClean="0"/>
              <a:t>CCo</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13</a:t>
            </a:fld>
            <a:endParaRPr lang="en-US" altLang="zh-C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Interference management</a:t>
            </a:r>
            <a:endParaRPr lang="zh-CN" altLang="en-US" dirty="0"/>
          </a:p>
        </p:txBody>
      </p:sp>
      <p:sp>
        <p:nvSpPr>
          <p:cNvPr id="3" name="内容占位符 2"/>
          <p:cNvSpPr>
            <a:spLocks noGrp="1"/>
          </p:cNvSpPr>
          <p:nvPr>
            <p:ph idx="1"/>
          </p:nvPr>
        </p:nvSpPr>
        <p:spPr>
          <a:xfrm>
            <a:off x="251520" y="1556792"/>
            <a:ext cx="8640960" cy="1152128"/>
          </a:xfrm>
        </p:spPr>
        <p:txBody>
          <a:bodyPr/>
          <a:lstStyle/>
          <a:p>
            <a:r>
              <a:rPr lang="en-US" altLang="ko-KR" dirty="0" smtClean="0"/>
              <a:t>Interference coordination</a:t>
            </a:r>
          </a:p>
          <a:p>
            <a:pPr lvl="1"/>
            <a:r>
              <a:rPr lang="en-US" altLang="ko-KR" dirty="0" smtClean="0"/>
              <a:t>Centralized interference coordination</a:t>
            </a:r>
          </a:p>
          <a:p>
            <a:pPr lvl="1"/>
            <a:r>
              <a:rPr lang="en-US" altLang="ko-KR" dirty="0" smtClean="0"/>
              <a:t>Distributed interference coordination</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14</a:t>
            </a:fld>
            <a:endParaRPr lang="en-US" altLang="zh-CN"/>
          </a:p>
        </p:txBody>
      </p:sp>
      <p:sp>
        <p:nvSpPr>
          <p:cNvPr id="7" name="矩形 6"/>
          <p:cNvSpPr/>
          <p:nvPr/>
        </p:nvSpPr>
        <p:spPr>
          <a:xfrm>
            <a:off x="4724400" y="5118318"/>
            <a:ext cx="4343400" cy="1384995"/>
          </a:xfrm>
          <a:prstGeom prst="rect">
            <a:avLst/>
          </a:prstGeom>
        </p:spPr>
        <p:txBody>
          <a:bodyPr wrap="square">
            <a:spAutoFit/>
          </a:bodyPr>
          <a:lstStyle/>
          <a:p>
            <a:r>
              <a:rPr lang="en-US" altLang="zh-CN" b="1" dirty="0" smtClean="0">
                <a:solidFill>
                  <a:schemeClr val="tx1">
                    <a:lumMod val="85000"/>
                    <a:lumOff val="15000"/>
                  </a:schemeClr>
                </a:solidFill>
                <a:latin typeface="Arial Unicode MS" pitchFamily="34" charset="-122"/>
                <a:ea typeface="Arial Unicode MS" pitchFamily="34" charset="-122"/>
                <a:cs typeface="Arial Unicode MS" pitchFamily="34" charset="-122"/>
              </a:rPr>
              <a:t>Distributed interference mitigation</a:t>
            </a:r>
          </a:p>
          <a:p>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This approach applies to the case that the device can detect the interference from other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of the two interfering VPANs shall negotiate with each other for interference avoidance. The interfered device may be able to communicate with the two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and act as a relay device for the negotiation between the two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graphicFrame>
        <p:nvGraphicFramePr>
          <p:cNvPr id="8" name="Object 1"/>
          <p:cNvGraphicFramePr>
            <a:graphicFrameLocks noChangeAspect="1"/>
          </p:cNvGraphicFramePr>
          <p:nvPr/>
        </p:nvGraphicFramePr>
        <p:xfrm>
          <a:off x="5580112" y="3613368"/>
          <a:ext cx="2171700" cy="1504950"/>
        </p:xfrm>
        <a:graphic>
          <a:graphicData uri="http://schemas.openxmlformats.org/presentationml/2006/ole">
            <p:oleObj spid="_x0000_s24578" name="Visio" r:id="rId3" imgW="2170843" imgH="1504760" progId="Visio.Drawing.11">
              <p:embed/>
            </p:oleObj>
          </a:graphicData>
        </a:graphic>
      </p:graphicFrame>
      <p:graphicFrame>
        <p:nvGraphicFramePr>
          <p:cNvPr id="9" name="Object 3"/>
          <p:cNvGraphicFramePr>
            <a:graphicFrameLocks noChangeAspect="1"/>
          </p:cNvGraphicFramePr>
          <p:nvPr/>
        </p:nvGraphicFramePr>
        <p:xfrm>
          <a:off x="676672" y="2603718"/>
          <a:ext cx="2743200" cy="2532062"/>
        </p:xfrm>
        <a:graphic>
          <a:graphicData uri="http://schemas.openxmlformats.org/presentationml/2006/ole">
            <p:oleObj spid="_x0000_s24579" name="Visio" r:id="rId4" imgW="2836926" imgH="2617184" progId="Visio.Drawing.11">
              <p:embed/>
            </p:oleObj>
          </a:graphicData>
        </a:graphic>
      </p:graphicFrame>
      <p:sp>
        <p:nvSpPr>
          <p:cNvPr id="10" name="矩形 9"/>
          <p:cNvSpPr/>
          <p:nvPr/>
        </p:nvSpPr>
        <p:spPr>
          <a:xfrm>
            <a:off x="228600" y="5118318"/>
            <a:ext cx="4343400" cy="1015663"/>
          </a:xfrm>
          <a:prstGeom prst="rect">
            <a:avLst/>
          </a:prstGeom>
        </p:spPr>
        <p:txBody>
          <a:bodyPr wrap="square">
            <a:spAutoFit/>
          </a:bodyPr>
          <a:lstStyle/>
          <a:p>
            <a:r>
              <a:rPr lang="en-US" altLang="zh-CN" b="1" dirty="0" smtClean="0">
                <a:solidFill>
                  <a:schemeClr val="tx1">
                    <a:lumMod val="85000"/>
                    <a:lumOff val="15000"/>
                  </a:schemeClr>
                </a:solidFill>
                <a:latin typeface="Arial Unicode MS" pitchFamily="34" charset="-122"/>
                <a:ea typeface="Arial Unicode MS" pitchFamily="34" charset="-122"/>
                <a:cs typeface="Arial Unicode MS" pitchFamily="34" charset="-122"/>
              </a:rPr>
              <a:t>Centralized interference mitigation</a:t>
            </a:r>
          </a:p>
          <a:p>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A  global controller is needed. It shall be able to collect the interference information from different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which it manages. The global controller is responsible for the coordination among different VPANs.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indent="0" algn="just">
              <a:buNone/>
            </a:pPr>
            <a:r>
              <a:rPr lang="en-US" altLang="zh-CN" dirty="0" smtClean="0"/>
              <a:t>In this contribution, we provide general considerations for high rate PD communications. We provide analysis and our preferences on the following aspects</a:t>
            </a:r>
          </a:p>
          <a:p>
            <a:pPr algn="just">
              <a:buFontTx/>
              <a:buChar char="-"/>
            </a:pPr>
            <a:r>
              <a:rPr lang="en-US" altLang="zh-CN" dirty="0" smtClean="0"/>
              <a:t>System architecture</a:t>
            </a:r>
          </a:p>
          <a:p>
            <a:pPr algn="just">
              <a:buFontTx/>
              <a:buChar char="-"/>
            </a:pPr>
            <a:r>
              <a:rPr lang="en-US" altLang="zh-CN" dirty="0" smtClean="0"/>
              <a:t>Association</a:t>
            </a:r>
          </a:p>
          <a:p>
            <a:pPr algn="just">
              <a:buFontTx/>
              <a:buChar char="-"/>
            </a:pPr>
            <a:r>
              <a:rPr lang="en-US" altLang="zh-CN" dirty="0" smtClean="0"/>
              <a:t>Data transfer</a:t>
            </a:r>
          </a:p>
          <a:p>
            <a:pPr algn="just">
              <a:buFontTx/>
              <a:buChar char="-"/>
            </a:pPr>
            <a:r>
              <a:rPr lang="en-US" altLang="zh-CN" dirty="0" smtClean="0"/>
              <a:t>Channel access</a:t>
            </a:r>
          </a:p>
          <a:p>
            <a:pPr algn="just">
              <a:buFontTx/>
              <a:buChar char="-"/>
            </a:pPr>
            <a:r>
              <a:rPr lang="en-US" altLang="zh-CN" dirty="0" smtClean="0"/>
              <a:t>VPAN maintenance</a:t>
            </a:r>
          </a:p>
          <a:p>
            <a:pPr algn="just">
              <a:buFontTx/>
              <a:buChar char="-"/>
            </a:pPr>
            <a:r>
              <a:rPr lang="en-US" altLang="zh-CN" dirty="0" smtClean="0"/>
              <a:t>Mobility management</a:t>
            </a:r>
          </a:p>
          <a:p>
            <a:pPr algn="just">
              <a:buFontTx/>
              <a:buChar char="-"/>
            </a:pPr>
            <a:r>
              <a:rPr lang="en-US" altLang="zh-CN" dirty="0" smtClean="0"/>
              <a:t>Interference management</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15</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t>General considerations and proposals for </a:t>
            </a:r>
            <a:r>
              <a:rPr lang="en-US" altLang="zh-CN" smtClean="0"/>
              <a:t>high rate PD </a:t>
            </a:r>
            <a:r>
              <a:rPr lang="en-US" altLang="zh-CN" dirty="0" smtClean="0"/>
              <a:t>communications</a:t>
            </a:r>
            <a:endParaRPr lang="zh-CN" altLang="en-US" dirty="0"/>
          </a:p>
        </p:txBody>
      </p:sp>
      <p:sp>
        <p:nvSpPr>
          <p:cNvPr id="3" name="副标题 2"/>
          <p:cNvSpPr>
            <a:spLocks noGrp="1"/>
          </p:cNvSpPr>
          <p:nvPr>
            <p:ph type="subTitle" idx="1"/>
          </p:nvPr>
        </p:nvSpPr>
        <p:spPr/>
        <p:txBody>
          <a:bodyPr/>
          <a:lstStyle/>
          <a:p>
            <a:r>
              <a:rPr lang="en-US" altLang="zh-CN" dirty="0" smtClean="0"/>
              <a:t>Li Qiang, Jiang Tong, Dong Chen</a:t>
            </a:r>
          </a:p>
          <a:p>
            <a:r>
              <a:rPr lang="en-US" altLang="zh-CN" dirty="0" smtClean="0"/>
              <a:t>Huawei</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System architecture</a:t>
            </a:r>
            <a:endParaRPr lang="zh-CN" altLang="en-US" dirty="0"/>
          </a:p>
        </p:txBody>
      </p:sp>
      <p:sp>
        <p:nvSpPr>
          <p:cNvPr id="3" name="内容占位符 2"/>
          <p:cNvSpPr>
            <a:spLocks noGrp="1"/>
          </p:cNvSpPr>
          <p:nvPr>
            <p:ph idx="1"/>
          </p:nvPr>
        </p:nvSpPr>
        <p:spPr>
          <a:xfrm>
            <a:off x="251520" y="1556792"/>
            <a:ext cx="6480720" cy="2088232"/>
          </a:xfrm>
        </p:spPr>
        <p:txBody>
          <a:bodyPr/>
          <a:lstStyle/>
          <a:p>
            <a:r>
              <a:rPr lang="en-US" altLang="ko-KR" dirty="0" smtClean="0"/>
              <a:t>Star (beacon enabled VPAN is preferred)</a:t>
            </a:r>
          </a:p>
          <a:p>
            <a:pPr lvl="1"/>
            <a:r>
              <a:rPr lang="en-US" altLang="ko-KR" dirty="0" smtClean="0"/>
              <a:t>Pure VLC: Unified design</a:t>
            </a:r>
          </a:p>
          <a:p>
            <a:pPr lvl="1"/>
            <a:r>
              <a:rPr lang="en-US" altLang="ko-KR" dirty="0" smtClean="0"/>
              <a:t>Hybrid VLC+RF:</a:t>
            </a:r>
          </a:p>
          <a:p>
            <a:pPr marL="1257300" lvl="2" indent="-342900" eaLnBrk="0" hangingPunct="0">
              <a:defRPr/>
            </a:pPr>
            <a:r>
              <a:rPr lang="en-US" altLang="ko-KR" dirty="0" smtClean="0"/>
              <a:t>Enhanced mobility management</a:t>
            </a:r>
          </a:p>
          <a:p>
            <a:pPr marL="1257300" lvl="2" indent="-342900" eaLnBrk="0" hangingPunct="0">
              <a:defRPr/>
            </a:pPr>
            <a:r>
              <a:rPr lang="en-US" altLang="ko-KR" dirty="0" smtClean="0"/>
              <a:t>Avoid dilemmas of VLC uplink</a:t>
            </a:r>
          </a:p>
          <a:p>
            <a:pPr marL="514350" eaLnBrk="0" hangingPunct="0">
              <a:defRPr/>
            </a:pPr>
            <a:r>
              <a:rPr lang="en-US" altLang="ko-KR" dirty="0" smtClean="0"/>
              <a:t>Peer to Peer (Non-beacon enabled VPAN is preferred)</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graphicFrame>
        <p:nvGraphicFramePr>
          <p:cNvPr id="8" name="Object 100"/>
          <p:cNvGraphicFramePr>
            <a:graphicFrameLocks noChangeAspect="1"/>
          </p:cNvGraphicFramePr>
          <p:nvPr/>
        </p:nvGraphicFramePr>
        <p:xfrm>
          <a:off x="533400" y="3951312"/>
          <a:ext cx="8095643" cy="2286000"/>
        </p:xfrm>
        <a:graphic>
          <a:graphicData uri="http://schemas.openxmlformats.org/presentationml/2006/ole">
            <p:oleObj spid="_x0000_s1026" name="Visio" r:id="rId3" imgW="10594753" imgH="2998946" progId="Visio.Drawing.11">
              <p:embed/>
            </p:oleObj>
          </a:graphicData>
        </a:graphic>
      </p:graphicFrame>
      <p:graphicFrame>
        <p:nvGraphicFramePr>
          <p:cNvPr id="11" name="对象 10"/>
          <p:cNvGraphicFramePr>
            <a:graphicFrameLocks noChangeAspect="1"/>
          </p:cNvGraphicFramePr>
          <p:nvPr>
            <p:extLst>
              <p:ext uri="{D42A27DB-BD31-4B8C-83A1-F6EECF244321}">
                <p14:modId xmlns="" xmlns:p14="http://schemas.microsoft.com/office/powerpoint/2010/main" val="3408463382"/>
              </p:ext>
            </p:extLst>
          </p:nvPr>
        </p:nvGraphicFramePr>
        <p:xfrm>
          <a:off x="6926534" y="1556792"/>
          <a:ext cx="1494432" cy="1453675"/>
        </p:xfrm>
        <a:graphic>
          <a:graphicData uri="http://schemas.openxmlformats.org/presentationml/2006/ole">
            <p:oleObj spid="_x0000_s1027" name="Visio" r:id="rId4" imgW="1045845" imgH="1018984" progId="Visio.Drawing.11">
              <p:embed/>
            </p:oleObj>
          </a:graphicData>
        </a:graphic>
      </p:graphicFrame>
      <p:sp>
        <p:nvSpPr>
          <p:cNvPr id="12" name="圆角矩形 11"/>
          <p:cNvSpPr/>
          <p:nvPr/>
        </p:nvSpPr>
        <p:spPr bwMode="auto">
          <a:xfrm>
            <a:off x="6660232" y="1484784"/>
            <a:ext cx="2160240" cy="216024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圆角矩形 12"/>
          <p:cNvSpPr/>
          <p:nvPr/>
        </p:nvSpPr>
        <p:spPr bwMode="auto">
          <a:xfrm>
            <a:off x="467544" y="3861048"/>
            <a:ext cx="8352928" cy="2376264"/>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3275856" y="3697287"/>
            <a:ext cx="3024336"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 architecture: suitable for B1-B2</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9" name="TextBox 8"/>
          <p:cNvSpPr txBox="1"/>
          <p:nvPr/>
        </p:nvSpPr>
        <p:spPr>
          <a:xfrm>
            <a:off x="6012160" y="6145559"/>
            <a:ext cx="1851248"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a:t>
            </a:r>
            <a:r>
              <a:rPr lang="zh-CN" altLang="en-US"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hybrid VLC+RF</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7" name="TextBox 6"/>
          <p:cNvSpPr txBox="1"/>
          <p:nvPr/>
        </p:nvSpPr>
        <p:spPr>
          <a:xfrm>
            <a:off x="2074912" y="6165304"/>
            <a:ext cx="1488976"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a:t>
            </a:r>
            <a:r>
              <a:rPr lang="zh-CN" altLang="en-US"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pure VLC</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0" name="TextBox 9"/>
          <p:cNvSpPr txBox="1"/>
          <p:nvPr/>
        </p:nvSpPr>
        <p:spPr>
          <a:xfrm>
            <a:off x="6804248" y="3049796"/>
            <a:ext cx="1910706" cy="523220"/>
          </a:xfrm>
          <a:prstGeom prst="rect">
            <a:avLst/>
          </a:prstGeom>
          <a:solidFill>
            <a:schemeClr val="bg1">
              <a:lumMod val="95000"/>
            </a:schemeClr>
          </a:solidFill>
        </p:spPr>
        <p:txBody>
          <a:bodyPr wrap="square" rtlCol="0">
            <a:spAutoFit/>
          </a:bodyPr>
          <a:lstStyle/>
          <a:p>
            <a:pPr algn="ct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P2P architecture: suitable for B3-B4</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5"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Joining a VPAN</a:t>
            </a:r>
            <a:endParaRPr lang="zh-CN" altLang="en-US" dirty="0"/>
          </a:p>
        </p:txBody>
      </p:sp>
      <p:sp>
        <p:nvSpPr>
          <p:cNvPr id="3" name="内容占位符 2"/>
          <p:cNvSpPr>
            <a:spLocks noGrp="1"/>
          </p:cNvSpPr>
          <p:nvPr>
            <p:ph idx="1"/>
          </p:nvPr>
        </p:nvSpPr>
        <p:spPr>
          <a:xfrm>
            <a:off x="251520" y="1556792"/>
            <a:ext cx="8640960" cy="1080120"/>
          </a:xfrm>
        </p:spPr>
        <p:txBody>
          <a:bodyPr/>
          <a:lstStyle/>
          <a:p>
            <a:r>
              <a:rPr lang="en-US" altLang="ko-KR" dirty="0" smtClean="0"/>
              <a:t>Current 15.7 association procedures may be reused with potential optimizations</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pic>
        <p:nvPicPr>
          <p:cNvPr id="7" name="Picture 4"/>
          <p:cNvPicPr>
            <a:picLocks noChangeAspect="1" noChangeArrowheads="1"/>
          </p:cNvPicPr>
          <p:nvPr/>
        </p:nvPicPr>
        <p:blipFill>
          <a:blip r:embed="rId2" cstate="print"/>
          <a:srcRect/>
          <a:stretch>
            <a:fillRect/>
          </a:stretch>
        </p:blipFill>
        <p:spPr bwMode="auto">
          <a:xfrm>
            <a:off x="1403648" y="2250928"/>
            <a:ext cx="3573949" cy="4130400"/>
          </a:xfrm>
          <a:prstGeom prst="rect">
            <a:avLst/>
          </a:prstGeom>
          <a:noFill/>
          <a:ln w="9525">
            <a:noFill/>
            <a:miter lim="800000"/>
            <a:headEnd/>
            <a:tailEnd/>
          </a:ln>
        </p:spPr>
      </p:pic>
      <p:sp>
        <p:nvSpPr>
          <p:cNvPr id="8" name="TextBox 7"/>
          <p:cNvSpPr txBox="1"/>
          <p:nvPr/>
        </p:nvSpPr>
        <p:spPr>
          <a:xfrm>
            <a:off x="5508104" y="4941168"/>
            <a:ext cx="3456384" cy="1169551"/>
          </a:xfrm>
          <a:prstGeom prst="rect">
            <a:avLst/>
          </a:prstGeom>
          <a:no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The association response command is send to the device using indirect transmission in 15.7 (2011). To reduce the latency, direct transmission may be used.</a:t>
            </a:r>
          </a:p>
        </p:txBody>
      </p:sp>
      <p:cxnSp>
        <p:nvCxnSpPr>
          <p:cNvPr id="9" name="直接箭头连接符 8"/>
          <p:cNvCxnSpPr/>
          <p:nvPr/>
        </p:nvCxnSpPr>
        <p:spPr bwMode="auto">
          <a:xfrm flipV="1">
            <a:off x="4572000" y="5517232"/>
            <a:ext cx="864096" cy="2"/>
          </a:xfrm>
          <a:prstGeom prst="straightConnector1">
            <a:avLst/>
          </a:prstGeom>
          <a:solidFill>
            <a:schemeClr val="accent1"/>
          </a:solidFill>
          <a:ln w="31750" cap="flat" cmpd="sng" algn="ctr">
            <a:solidFill>
              <a:schemeClr val="tx1">
                <a:lumMod val="85000"/>
                <a:lumOff val="15000"/>
              </a:schemeClr>
            </a:solidFill>
            <a:prstDash val="solid"/>
            <a:round/>
            <a:headEnd type="none" w="sm" len="sm"/>
            <a:tailEnd type="arrow"/>
          </a:ln>
          <a:effectLst/>
        </p:spPr>
      </p:cxnSp>
      <p:sp>
        <p:nvSpPr>
          <p:cNvPr id="10" name="椭圆 9"/>
          <p:cNvSpPr/>
          <p:nvPr/>
        </p:nvSpPr>
        <p:spPr bwMode="auto">
          <a:xfrm>
            <a:off x="2339752" y="4886672"/>
            <a:ext cx="2209800" cy="1278632"/>
          </a:xfrm>
          <a:prstGeom prst="ellipse">
            <a:avLst/>
          </a:prstGeom>
          <a:noFill/>
          <a:ln w="38100" cap="flat" cmpd="sng" algn="ctr">
            <a:solidFill>
              <a:schemeClr val="tx1">
                <a:lumMod val="85000"/>
                <a:lumOff val="1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圆角矩形 13"/>
          <p:cNvSpPr/>
          <p:nvPr/>
        </p:nvSpPr>
        <p:spPr bwMode="auto">
          <a:xfrm>
            <a:off x="1403648" y="2132856"/>
            <a:ext cx="3672408" cy="432048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1691680" y="1916832"/>
            <a:ext cx="3062834" cy="307777"/>
          </a:xfrm>
          <a:prstGeom prst="rect">
            <a:avLst/>
          </a:prstGeom>
          <a:solidFill>
            <a:schemeClr val="bg1">
              <a:lumMod val="95000"/>
            </a:schemeClr>
          </a:solidFill>
        </p:spPr>
        <p:txBody>
          <a:bodyPr wrap="square" rtlCol="0">
            <a:spAutoFit/>
          </a:bodyPr>
          <a:lstStyle/>
          <a:p>
            <a:pPr algn="ct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Current 15.7 association procedures</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7"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a:xfrm>
            <a:off x="251520" y="1556792"/>
            <a:ext cx="8640960" cy="2160240"/>
          </a:xfrm>
        </p:spPr>
        <p:txBody>
          <a:bodyPr/>
          <a:lstStyle/>
          <a:p>
            <a:r>
              <a:rPr lang="en-US" altLang="ko-KR" dirty="0" smtClean="0"/>
              <a:t>Command frames (association request command, GTS request command, etc)</a:t>
            </a:r>
          </a:p>
          <a:p>
            <a:pPr lvl="1"/>
            <a:r>
              <a:rPr lang="en-US" altLang="zh-CN" dirty="0" smtClean="0"/>
              <a:t>It is preferred that command frames are sent via contention based channel access</a:t>
            </a:r>
          </a:p>
          <a:p>
            <a:r>
              <a:rPr lang="en-US" altLang="ko-KR" dirty="0" smtClean="0"/>
              <a:t>Data frame </a:t>
            </a:r>
          </a:p>
          <a:p>
            <a:pPr lvl="1"/>
            <a:r>
              <a:rPr lang="en-US" altLang="ko-KR" dirty="0" smtClean="0"/>
              <a:t>Burst mode / Packed mode /Single mode transmissions are adopted in 15.7</a:t>
            </a:r>
          </a:p>
          <a:p>
            <a:pPr lvl="1"/>
            <a:r>
              <a:rPr lang="en-US" altLang="ko-KR" dirty="0" smtClean="0"/>
              <a:t>It is preferred that Burst mode / Packed mode /Single mode are adopted for data transfer in 15.7r1</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dirty="0" smtClean="0"/>
              <a:t>Slide </a:t>
            </a:r>
            <a:fld id="{AEA05115-4AC8-4E17-8B0D-0A6ADE0E5F4F}" type="slidenum">
              <a:rPr lang="en-US" altLang="zh-CN" smtClean="0"/>
              <a:pPr/>
              <a:t>5</a:t>
            </a:fld>
            <a:endParaRPr lang="en-US" altLang="zh-CN" dirty="0"/>
          </a:p>
        </p:txBody>
      </p:sp>
      <p:sp>
        <p:nvSpPr>
          <p:cNvPr id="7"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pic>
        <p:nvPicPr>
          <p:cNvPr id="8" name="Picture 2"/>
          <p:cNvPicPr>
            <a:picLocks noChangeAspect="1" noChangeArrowheads="1"/>
          </p:cNvPicPr>
          <p:nvPr/>
        </p:nvPicPr>
        <p:blipFill>
          <a:blip r:embed="rId2" cstate="print"/>
          <a:srcRect/>
          <a:stretch>
            <a:fillRect/>
          </a:stretch>
        </p:blipFill>
        <p:spPr bwMode="auto">
          <a:xfrm>
            <a:off x="1835696" y="4032211"/>
            <a:ext cx="4104456" cy="2061085"/>
          </a:xfrm>
          <a:prstGeom prst="rect">
            <a:avLst/>
          </a:prstGeom>
          <a:noFill/>
          <a:ln w="9525">
            <a:noFill/>
            <a:miter lim="800000"/>
            <a:headEnd/>
            <a:tailEnd/>
          </a:ln>
        </p:spPr>
      </p:pic>
      <p:sp>
        <p:nvSpPr>
          <p:cNvPr id="9" name="圆角矩形 8"/>
          <p:cNvSpPr/>
          <p:nvPr/>
        </p:nvSpPr>
        <p:spPr bwMode="auto">
          <a:xfrm>
            <a:off x="1475656" y="4005064"/>
            <a:ext cx="5976664" cy="2088232"/>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1556792"/>
            <a:ext cx="8640960" cy="1296144"/>
          </a:xfrm>
        </p:spPr>
        <p:txBody>
          <a:bodyPr/>
          <a:lstStyle/>
          <a:p>
            <a:r>
              <a:rPr lang="en-US" altLang="ko-KR" dirty="0" err="1" smtClean="0"/>
              <a:t>Unicast</a:t>
            </a:r>
            <a:r>
              <a:rPr lang="en-US" altLang="ko-KR" dirty="0" smtClean="0"/>
              <a:t> (e.g. Video/audio service with </a:t>
            </a:r>
            <a:r>
              <a:rPr lang="en-US" altLang="ko-KR" dirty="0" err="1" smtClean="0"/>
              <a:t>QoS</a:t>
            </a:r>
            <a:r>
              <a:rPr lang="en-US" altLang="ko-KR" dirty="0" smtClean="0"/>
              <a:t> support )</a:t>
            </a:r>
          </a:p>
          <a:p>
            <a:pPr lvl="1"/>
            <a:r>
              <a:rPr lang="en-US" altLang="ko-KR" dirty="0" smtClean="0"/>
              <a:t>Flow establishment before data transmission is preferred</a:t>
            </a:r>
          </a:p>
          <a:p>
            <a:pPr lvl="1"/>
            <a:r>
              <a:rPr lang="en-US" altLang="ko-KR" dirty="0" smtClean="0"/>
              <a:t>Link adaptation: modulation and coding scheme (MCS) is selected based on metric reports for each transmission</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7"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10" name="页脚占位符 4"/>
          <p:cNvSpPr>
            <a:spLocks noGrp="1"/>
          </p:cNvSpPr>
          <p:nvPr>
            <p:ph type="ftr" sz="quarter" idx="11"/>
          </p:nvPr>
        </p:nvSpPr>
        <p:spPr>
          <a:xfrm>
            <a:off x="5414392" y="6525344"/>
            <a:ext cx="3124200" cy="184666"/>
          </a:xfrm>
        </p:spPr>
        <p:txBody>
          <a:bodyPr/>
          <a:lstStyle/>
          <a:p>
            <a:r>
              <a:rPr lang="en-US" altLang="zh-CN" dirty="0" smtClean="0"/>
              <a:t>Li Qiang, Jiang Tong, Dong Chen Huawei</a:t>
            </a:r>
            <a:endParaRPr lang="en-US" altLang="zh-CN" dirty="0"/>
          </a:p>
        </p:txBody>
      </p:sp>
      <p:pic>
        <p:nvPicPr>
          <p:cNvPr id="11" name="Picture 3"/>
          <p:cNvPicPr>
            <a:picLocks noChangeAspect="1" noChangeArrowheads="1"/>
          </p:cNvPicPr>
          <p:nvPr/>
        </p:nvPicPr>
        <p:blipFill>
          <a:blip r:embed="rId2" cstate="print"/>
          <a:srcRect/>
          <a:stretch>
            <a:fillRect/>
          </a:stretch>
        </p:blipFill>
        <p:spPr bwMode="auto">
          <a:xfrm>
            <a:off x="4652460" y="3038708"/>
            <a:ext cx="3645776" cy="2819400"/>
          </a:xfrm>
          <a:prstGeom prst="rect">
            <a:avLst/>
          </a:prstGeom>
          <a:noFill/>
          <a:ln w="9525">
            <a:noFill/>
            <a:miter lim="800000"/>
            <a:headEnd/>
            <a:tailEnd/>
          </a:ln>
        </p:spPr>
      </p:pic>
      <p:pic>
        <p:nvPicPr>
          <p:cNvPr id="12" name="Picture 4"/>
          <p:cNvPicPr>
            <a:picLocks noChangeAspect="1" noChangeArrowheads="1"/>
          </p:cNvPicPr>
          <p:nvPr/>
        </p:nvPicPr>
        <p:blipFill>
          <a:blip r:embed="rId3" cstate="print"/>
          <a:srcRect/>
          <a:stretch>
            <a:fillRect/>
          </a:stretch>
        </p:blipFill>
        <p:spPr bwMode="auto">
          <a:xfrm>
            <a:off x="611560" y="3038708"/>
            <a:ext cx="3571875" cy="2809875"/>
          </a:xfrm>
          <a:prstGeom prst="rect">
            <a:avLst/>
          </a:prstGeom>
          <a:noFill/>
          <a:ln w="9525">
            <a:noFill/>
            <a:miter lim="800000"/>
            <a:headEnd/>
            <a:tailEnd/>
          </a:ln>
        </p:spPr>
      </p:pic>
      <p:sp>
        <p:nvSpPr>
          <p:cNvPr id="13" name="矩形 12"/>
          <p:cNvSpPr/>
          <p:nvPr/>
        </p:nvSpPr>
        <p:spPr>
          <a:xfrm>
            <a:off x="683568" y="5786100"/>
            <a:ext cx="7992888" cy="523220"/>
          </a:xfrm>
          <a:prstGeom prst="rect">
            <a:avLst/>
          </a:prstGeom>
        </p:spPr>
        <p:txBody>
          <a:bodyPr wrap="square">
            <a:spAutoFit/>
          </a:bodyPr>
          <a:lstStyle/>
          <a:p>
            <a:r>
              <a:rPr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Flow establishment: originator provide traffic specification parameters(for example, traffic priority, maximum latency, etc.) to the recipient. Recipient can assess whether to accept the request or not.</a:t>
            </a:r>
            <a:endParaRPr lang="zh-CN" altLang="en-US" sz="1400" dirty="0">
              <a:latin typeface="Arial Unicode MS" pitchFamily="34" charset="-122"/>
              <a:ea typeface="Arial Unicode MS" pitchFamily="34" charset="-122"/>
              <a:cs typeface="Arial Unicode MS" pitchFamily="34" charset="-122"/>
            </a:endParaRPr>
          </a:p>
        </p:txBody>
      </p:sp>
      <p:sp>
        <p:nvSpPr>
          <p:cNvPr id="14" name="圆角矩形 13"/>
          <p:cNvSpPr/>
          <p:nvPr/>
        </p:nvSpPr>
        <p:spPr bwMode="auto">
          <a:xfrm>
            <a:off x="539552" y="2977788"/>
            <a:ext cx="8208912" cy="3312368"/>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灯片编号占位符 5"/>
          <p:cNvSpPr>
            <a:spLocks noGrp="1"/>
          </p:cNvSpPr>
          <p:nvPr>
            <p:ph type="sldNum" sz="quarter" idx="12"/>
          </p:nvPr>
        </p:nvSpPr>
        <p:spPr>
          <a:xfrm>
            <a:off x="4344988" y="6475413"/>
            <a:ext cx="530225" cy="182562"/>
          </a:xfrm>
        </p:spPr>
        <p:txBody>
          <a:bodyPr/>
          <a:lstStyle/>
          <a:p>
            <a:r>
              <a:rPr lang="en-US" altLang="zh-CN" dirty="0" smtClean="0"/>
              <a:t>Slide </a:t>
            </a:r>
            <a:fld id="{AEA05115-4AC8-4E17-8B0D-0A6ADE0E5F4F}" type="slidenum">
              <a:rPr lang="en-US" altLang="zh-CN" smtClean="0"/>
              <a:pPr/>
              <a:t>6</a:t>
            </a:fld>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p:txBody>
          <a:bodyPr/>
          <a:lstStyle/>
          <a:p>
            <a:r>
              <a:rPr lang="en-US" altLang="zh-CN" dirty="0" smtClean="0"/>
              <a:t>Broadcast</a:t>
            </a:r>
          </a:p>
          <a:p>
            <a:pPr lvl="1"/>
            <a:r>
              <a:rPr lang="en-US" altLang="ko-KR" dirty="0" smtClean="0"/>
              <a:t>Link adaptation: MCS selection is up to the </a:t>
            </a:r>
            <a:r>
              <a:rPr lang="en-US" altLang="ko-KR" dirty="0" err="1" smtClean="0"/>
              <a:t>CCo</a:t>
            </a:r>
            <a:r>
              <a:rPr lang="en-US" altLang="ko-KR" dirty="0" smtClean="0"/>
              <a:t>. It should be able to serve most devices in the VPAN with high reliability</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a:xfrm>
            <a:off x="251520" y="1556792"/>
            <a:ext cx="4536504" cy="4114800"/>
          </a:xfrm>
        </p:spPr>
        <p:txBody>
          <a:bodyPr/>
          <a:lstStyle/>
          <a:p>
            <a:r>
              <a:rPr lang="en-US" altLang="zh-CN" dirty="0" smtClean="0"/>
              <a:t>Acknowledgement and retransmission</a:t>
            </a:r>
          </a:p>
          <a:p>
            <a:pPr lvl="1"/>
            <a:r>
              <a:rPr lang="en-US" altLang="zh-CN" dirty="0" smtClean="0"/>
              <a:t>Stop-and-Wait ARQ</a:t>
            </a:r>
          </a:p>
          <a:p>
            <a:pPr lvl="1"/>
            <a:r>
              <a:rPr lang="en-US" altLang="zh-CN" dirty="0" smtClean="0"/>
              <a:t>Selective Repeat ARQ</a:t>
            </a:r>
          </a:p>
          <a:p>
            <a:pPr lvl="1"/>
            <a:r>
              <a:rPr lang="en-US" altLang="zh-CN" dirty="0" smtClean="0"/>
              <a:t>Selective repeat ARQ is preferred for 15.7r1 due to higher efficiency</a:t>
            </a:r>
          </a:p>
          <a:p>
            <a:pPr lvl="1">
              <a:buNone/>
            </a:pP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49" name="Object 1"/>
          <p:cNvGraphicFramePr>
            <a:graphicFrameLocks noChangeAspect="1"/>
          </p:cNvGraphicFramePr>
          <p:nvPr/>
        </p:nvGraphicFramePr>
        <p:xfrm>
          <a:off x="4644008" y="2132856"/>
          <a:ext cx="4222055" cy="3888432"/>
        </p:xfrm>
        <a:graphic>
          <a:graphicData uri="http://schemas.openxmlformats.org/presentationml/2006/ole">
            <p:oleObj spid="_x0000_s2049" name="Visio" r:id="rId3" imgW="3491008" imgH="3223832" progId="Visio.Drawing.11">
              <p:embed/>
            </p:oleObj>
          </a:graphicData>
        </a:graphic>
      </p:graphicFrame>
      <p:sp>
        <p:nvSpPr>
          <p:cNvPr id="9" name="圆角矩形 8"/>
          <p:cNvSpPr/>
          <p:nvPr/>
        </p:nvSpPr>
        <p:spPr bwMode="auto">
          <a:xfrm>
            <a:off x="4572000" y="1628800"/>
            <a:ext cx="4248472" cy="4032448"/>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Contention based channel access</a:t>
            </a:r>
            <a:endParaRPr lang="zh-CN" altLang="en-US" dirty="0"/>
          </a:p>
        </p:txBody>
      </p:sp>
      <p:sp>
        <p:nvSpPr>
          <p:cNvPr id="3" name="内容占位符 2"/>
          <p:cNvSpPr>
            <a:spLocks noGrp="1"/>
          </p:cNvSpPr>
          <p:nvPr>
            <p:ph idx="1"/>
          </p:nvPr>
        </p:nvSpPr>
        <p:spPr>
          <a:xfrm>
            <a:off x="251520" y="1556792"/>
            <a:ext cx="8640960" cy="1800200"/>
          </a:xfrm>
        </p:spPr>
        <p:txBody>
          <a:bodyPr/>
          <a:lstStyle/>
          <a:p>
            <a:r>
              <a:rPr lang="en-US" altLang="ko-KR" dirty="0" smtClean="0"/>
              <a:t>Hidden node problem on uplink</a:t>
            </a:r>
          </a:p>
          <a:p>
            <a:r>
              <a:rPr lang="en-US" altLang="ko-KR" dirty="0" smtClean="0"/>
              <a:t>Potential solution: RTS/CTS mechanism</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graphicFrame>
        <p:nvGraphicFramePr>
          <p:cNvPr id="22530" name="Object 2"/>
          <p:cNvGraphicFramePr>
            <a:graphicFrameLocks noChangeAspect="1"/>
          </p:cNvGraphicFramePr>
          <p:nvPr/>
        </p:nvGraphicFramePr>
        <p:xfrm>
          <a:off x="971600" y="2420888"/>
          <a:ext cx="2806700" cy="2717800"/>
        </p:xfrm>
        <a:graphic>
          <a:graphicData uri="http://schemas.openxmlformats.org/presentationml/2006/ole">
            <p:oleObj spid="_x0000_s22530" name="Visio" r:id="rId3" imgW="1663922" imgH="1610201" progId="Visio.Drawing.11">
              <p:embed/>
            </p:oleObj>
          </a:graphicData>
        </a:graphic>
      </p:graphicFrame>
      <p:sp>
        <p:nvSpPr>
          <p:cNvPr id="8"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pic>
        <p:nvPicPr>
          <p:cNvPr id="9" name="图片 8" descr="RTS+CTS.png"/>
          <p:cNvPicPr>
            <a:picLocks noChangeAspect="1"/>
          </p:cNvPicPr>
          <p:nvPr/>
        </p:nvPicPr>
        <p:blipFill>
          <a:blip r:embed="rId4" cstate="print"/>
          <a:stretch>
            <a:fillRect/>
          </a:stretch>
        </p:blipFill>
        <p:spPr>
          <a:xfrm>
            <a:off x="4499992" y="2372491"/>
            <a:ext cx="4078348" cy="1848597"/>
          </a:xfrm>
          <a:prstGeom prst="rect">
            <a:avLst/>
          </a:prstGeom>
        </p:spPr>
      </p:pic>
      <p:sp>
        <p:nvSpPr>
          <p:cNvPr id="10" name="TextBox 9"/>
          <p:cNvSpPr txBox="1"/>
          <p:nvPr/>
        </p:nvSpPr>
        <p:spPr>
          <a:xfrm>
            <a:off x="251520" y="5068341"/>
            <a:ext cx="4248472" cy="1384995"/>
          </a:xfrm>
          <a:prstGeom prst="rect">
            <a:avLst/>
          </a:prstGeom>
          <a:noFill/>
        </p:spPr>
        <p:txBody>
          <a:bodyPr wrap="square" rtlCol="0">
            <a:spAutoFit/>
          </a:bodyPr>
          <a:lstStyle/>
          <a:p>
            <a:r>
              <a:rPr lang="en-US" altLang="zh-CN" b="1" dirty="0" smtClean="0">
                <a:latin typeface="Arial Unicode MS" pitchFamily="34" charset="-122"/>
                <a:ea typeface="Arial Unicode MS" pitchFamily="34" charset="-122"/>
                <a:cs typeface="Arial Unicode MS" pitchFamily="34" charset="-122"/>
              </a:rPr>
              <a:t>Hidden node problem</a:t>
            </a:r>
          </a:p>
          <a:p>
            <a:r>
              <a:rPr lang="en-US" altLang="zh-CN" dirty="0" smtClean="0">
                <a:latin typeface="Arial Unicode MS" pitchFamily="34" charset="-122"/>
                <a:ea typeface="Arial Unicode MS" pitchFamily="34" charset="-122"/>
                <a:cs typeface="Arial Unicode MS" pitchFamily="34" charset="-122"/>
              </a:rPr>
              <a:t>Because of the limitation of FOV, Device 1 cannot hear the signal from Device2. Therefore Device1 may not be able to sense the signal transmitted by Device2 when Device2 is making a random access. It results in collision. Current CSMA/CA procedure in 802.15.7 does not provide any hidden node avoidance mechanisms.</a:t>
            </a:r>
            <a:endParaRPr lang="zh-CN" altLang="en-US" dirty="0">
              <a:latin typeface="Arial Unicode MS" pitchFamily="34" charset="-122"/>
              <a:ea typeface="Arial Unicode MS" pitchFamily="34" charset="-122"/>
              <a:cs typeface="Arial Unicode MS" pitchFamily="34" charset="-122"/>
            </a:endParaRPr>
          </a:p>
        </p:txBody>
      </p:sp>
      <p:sp>
        <p:nvSpPr>
          <p:cNvPr id="11" name="矩形 10"/>
          <p:cNvSpPr/>
          <p:nvPr/>
        </p:nvSpPr>
        <p:spPr>
          <a:xfrm>
            <a:off x="4644008" y="4366611"/>
            <a:ext cx="4104456" cy="2086725"/>
          </a:xfrm>
          <a:prstGeom prst="rect">
            <a:avLst/>
          </a:prstGeom>
        </p:spPr>
        <p:txBody>
          <a:bodyPr wrap="square">
            <a:spAutoFit/>
          </a:bodyPr>
          <a:lstStyle/>
          <a:p>
            <a:pPr marL="0" lvl="2" indent="-342900">
              <a:spcBef>
                <a:spcPct val="20000"/>
              </a:spcBef>
              <a:defRPr/>
            </a:pPr>
            <a:r>
              <a:rPr lang="en-US" altLang="ko-KR"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RTS/CTS mechanism</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Each device shall send a RTS frame before it communicate to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The device cannot try to contend the channel unless it receives the CTS frame from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In the RTS frame, the device shall indicate the total duration of its transmission, i.e., T</a:t>
            </a:r>
            <a:r>
              <a:rPr lang="en-US" altLang="ko-KR" kern="0" baseline="-25000" dirty="0" smtClean="0">
                <a:solidFill>
                  <a:schemeClr val="tx1">
                    <a:lumMod val="85000"/>
                    <a:lumOff val="15000"/>
                  </a:schemeClr>
                </a:solidFill>
                <a:latin typeface="Arial Unicode MS" pitchFamily="34" charset="-122"/>
                <a:ea typeface="Arial Unicode MS" pitchFamily="34" charset="-122"/>
                <a:cs typeface="Arial Unicode MS" pitchFamily="34" charset="-122"/>
              </a:rPr>
              <a:t>RTS</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In the CTS frame,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shall also indicate T</a:t>
            </a:r>
            <a:r>
              <a:rPr lang="en-US" altLang="ko-KR" kern="0" baseline="-25000" dirty="0" smtClean="0">
                <a:solidFill>
                  <a:schemeClr val="tx1">
                    <a:lumMod val="85000"/>
                    <a:lumOff val="15000"/>
                  </a:schemeClr>
                </a:solidFill>
                <a:latin typeface="Arial Unicode MS" pitchFamily="34" charset="-122"/>
                <a:ea typeface="Arial Unicode MS" pitchFamily="34" charset="-122"/>
                <a:cs typeface="Arial Unicode MS" pitchFamily="34" charset="-122"/>
              </a:rPr>
              <a:t>CTS</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and the information of the device that is allowed to transmit in this contention period.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225</TotalTime>
  <Words>1220</Words>
  <Application>Microsoft Office PowerPoint</Application>
  <PresentationFormat>全屏显示(4:3)</PresentationFormat>
  <Paragraphs>160</Paragraphs>
  <Slides>15</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high_speed_proposals</vt:lpstr>
      <vt:lpstr>Visio</vt:lpstr>
      <vt:lpstr>幻灯片 1</vt:lpstr>
      <vt:lpstr>General considerations and proposals for high rate PD communications</vt:lpstr>
      <vt:lpstr>System architecture</vt:lpstr>
      <vt:lpstr>Joining a VPAN</vt:lpstr>
      <vt:lpstr>Data transfer in beacon enabled VPANs</vt:lpstr>
      <vt:lpstr>Data transfer in beacon enabled VPANs</vt:lpstr>
      <vt:lpstr>Data transfer in beacon enabled VPANs</vt:lpstr>
      <vt:lpstr>Data transfer in beacon enabled VPANs</vt:lpstr>
      <vt:lpstr>Contention based channel access</vt:lpstr>
      <vt:lpstr>Contention free channel access</vt:lpstr>
      <vt:lpstr>VPAN maintenance</vt:lpstr>
      <vt:lpstr>Mobility management</vt:lpstr>
      <vt:lpstr>Interference management</vt:lpstr>
      <vt:lpstr>Interference management</vt:lpstr>
      <vt:lpstr>Conclusions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l00124705</cp:lastModifiedBy>
  <cp:revision>73</cp:revision>
  <cp:lastPrinted>1998-02-10T13:28:06Z</cp:lastPrinted>
  <dcterms:created xsi:type="dcterms:W3CDTF">2016-01-08T02:18:10Z</dcterms:created>
  <dcterms:modified xsi:type="dcterms:W3CDTF">2016-01-11T01:55:21Z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1452477133</vt:lpwstr>
  </property>
</Properties>
</file>