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9" r:id="rId2"/>
    <p:sldId id="260" r:id="rId3"/>
    <p:sldId id="261" r:id="rId4"/>
    <p:sldId id="262" r:id="rId5"/>
    <p:sldId id="263" r:id="rId6"/>
    <p:sldId id="264" r:id="rId7"/>
    <p:sldId id="265" r:id="rId8"/>
    <p:sldId id="266" r:id="rId9"/>
    <p:sldId id="268" r:id="rId10"/>
    <p:sldId id="269" r:id="rId11"/>
    <p:sldId id="271" r:id="rId12"/>
    <p:sldId id="272" r:id="rId13"/>
    <p:sldId id="273" r:id="rId14"/>
    <p:sldId id="275" r:id="rId15"/>
    <p:sldId id="274" r:id="rId16"/>
    <p:sldId id="276" r:id="rId17"/>
    <p:sldId id="280" r:id="rId18"/>
    <p:sldId id="278" r:id="rId19"/>
    <p:sldId id="281" r:id="rId20"/>
    <p:sldId id="277" r:id="rId21"/>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92" d="100"/>
          <a:sy n="92" d="100"/>
        </p:scale>
        <p:origin x="12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F9FB0-70B2-944E-8E94-8C63E39810A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zh-CN" altLang="en-US"/>
        </a:p>
      </dgm:t>
    </dgm:pt>
    <dgm:pt modelId="{93ECA895-85C7-2448-846D-83D49E9AF894}">
      <dgm:prSet phldrT="[文本]"/>
      <dgm:spPr>
        <a:xfrm>
          <a:off x="39" y="0"/>
          <a:ext cx="3802254" cy="542912"/>
        </a:xfrm>
        <a:solidFill>
          <a:srgbClr val="2D2DB9">
            <a:lumMod val="60000"/>
            <a:lumOff val="40000"/>
          </a:srgbClr>
        </a:solidFill>
        <a:ln w="9525" cap="flat" cmpd="sng" algn="ctr">
          <a:solidFill>
            <a:srgbClr val="00CC99">
              <a:hueOff val="0"/>
              <a:satOff val="0"/>
              <a:lumOff val="0"/>
              <a:alphaOff val="0"/>
            </a:srgbClr>
          </a:solidFill>
          <a:prstDash val="solid"/>
        </a:ln>
        <a:effectLst>
          <a:outerShdw blurRad="40000" dist="23000" dir="5400000" rotWithShape="0">
            <a:srgbClr val="000000">
              <a:alpha val="35000"/>
            </a:srgbClr>
          </a:outerShdw>
        </a:effectLst>
      </dgm:spPr>
      <dgm:t>
        <a:bodyPr/>
        <a:lstStyle/>
        <a:p>
          <a:pPr algn="ctr"/>
          <a:r>
            <a:rPr lang="en-US" altLang="en-US" b="1" dirty="0" smtClean="0">
              <a:solidFill>
                <a:srgbClr val="FFFFFF"/>
              </a:solidFill>
              <a:latin typeface="Arial"/>
              <a:ea typeface="黑体"/>
              <a:cs typeface="+mn-cs"/>
            </a:rPr>
            <a:t>Higher order modulation and pre-</a:t>
          </a:r>
          <a:r>
            <a:rPr lang="en-US" altLang="en-US" b="1" dirty="0" err="1" smtClean="0">
              <a:solidFill>
                <a:srgbClr val="FFFFFF"/>
              </a:solidFill>
              <a:latin typeface="Arial"/>
              <a:ea typeface="黑体"/>
              <a:cs typeface="+mn-cs"/>
            </a:rPr>
            <a:t>equaliztion</a:t>
          </a:r>
          <a:endParaRPr lang="zh-CN" altLang="en-US" b="1" dirty="0">
            <a:solidFill>
              <a:srgbClr val="FFFFFF"/>
            </a:solidFill>
            <a:latin typeface="Arial"/>
            <a:ea typeface="黑体"/>
            <a:cs typeface="+mn-cs"/>
          </a:endParaRPr>
        </a:p>
      </dgm:t>
    </dgm:pt>
    <dgm:pt modelId="{8DDF6950-6CBF-094A-BC6B-0522A3FC3889}" type="parTrans" cxnId="{8DF395AD-247A-B14B-AA2E-9997806ABE58}">
      <dgm:prSet/>
      <dgm:spPr/>
      <dgm:t>
        <a:bodyPr/>
        <a:lstStyle/>
        <a:p>
          <a:pPr algn="just"/>
          <a:endParaRPr lang="zh-CN" altLang="en-US"/>
        </a:p>
      </dgm:t>
    </dgm:pt>
    <dgm:pt modelId="{8AA38F41-0BA9-A144-A13E-96957AEE5F8A}" type="sibTrans" cxnId="{8DF395AD-247A-B14B-AA2E-9997806ABE58}">
      <dgm:prSet/>
      <dgm:spPr/>
      <dgm:t>
        <a:bodyPr/>
        <a:lstStyle/>
        <a:p>
          <a:pPr algn="just"/>
          <a:endParaRPr lang="zh-CN" altLang="en-US"/>
        </a:p>
      </dgm:t>
    </dgm:pt>
    <dgm:pt modelId="{37C189C5-322E-5C4F-8F89-257C41A46392}">
      <dgm:prSet phldrT="[文本]" custT="1"/>
      <dgm:spPr>
        <a:xfrm>
          <a:off x="39" y="550106"/>
          <a:ext cx="3802254" cy="951142"/>
        </a:xfrm>
        <a:solidFill>
          <a:srgbClr val="2D2DB9">
            <a:lumMod val="20000"/>
            <a:lumOff val="80000"/>
            <a:alpha val="90000"/>
          </a:srgbClr>
        </a:solidFill>
        <a:ln w="9525" cap="flat" cmpd="sng" algn="ctr">
          <a:solidFill>
            <a:srgbClr val="00CC99">
              <a:alpha val="90000"/>
              <a:tint val="40000"/>
              <a:hueOff val="0"/>
              <a:satOff val="0"/>
              <a:lumOff val="0"/>
              <a:alphaOff val="0"/>
            </a:srgbClr>
          </a:solidFill>
          <a:prstDash val="solid"/>
        </a:ln>
        <a:effectLst/>
      </dgm:spPr>
      <dgm:t>
        <a:bodyPr/>
        <a:lstStyle/>
        <a:p>
          <a:pPr marL="171450" algn="just">
            <a:spcAft>
              <a:spcPct val="15000"/>
            </a:spcAft>
          </a:pP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PAM</a:t>
          </a:r>
          <a:r>
            <a:rPr lang="zh-CN" altLang="en-US"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OFDM</a:t>
          </a:r>
          <a:endParaRPr lang="zh-CN" altLang="en-US" sz="1600" b="1"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gm:t>
    </dgm:pt>
    <dgm:pt modelId="{37E83654-CDCB-D34E-8B56-A1A43247468A}" type="parTrans" cxnId="{074E8DBE-8BCB-D44D-9874-C24A075B31CB}">
      <dgm:prSet/>
      <dgm:spPr/>
      <dgm:t>
        <a:bodyPr/>
        <a:lstStyle/>
        <a:p>
          <a:pPr algn="just"/>
          <a:endParaRPr lang="zh-CN" altLang="en-US"/>
        </a:p>
      </dgm:t>
    </dgm:pt>
    <dgm:pt modelId="{94C5D126-BD9F-6B4E-84C4-562E421B5D8A}" type="sibTrans" cxnId="{074E8DBE-8BCB-D44D-9874-C24A075B31CB}">
      <dgm:prSet/>
      <dgm:spPr/>
      <dgm:t>
        <a:bodyPr/>
        <a:lstStyle/>
        <a:p>
          <a:pPr algn="just"/>
          <a:endParaRPr lang="zh-CN" altLang="en-US"/>
        </a:p>
      </dgm:t>
    </dgm:pt>
    <dgm:pt modelId="{383328E2-906F-E748-83E3-9AA078695E69}">
      <dgm:prSet phldrT="[文本]"/>
      <dgm:spPr>
        <a:xfrm>
          <a:off x="4176474" y="0"/>
          <a:ext cx="3802254" cy="542912"/>
        </a:xfrm>
        <a:solidFill>
          <a:srgbClr val="2D2DB9">
            <a:lumMod val="60000"/>
            <a:lumOff val="40000"/>
          </a:srgbClr>
        </a:solidFill>
        <a:ln w="9525" cap="flat" cmpd="sng" algn="ctr">
          <a:solidFill>
            <a:srgbClr val="00CC99">
              <a:hueOff val="0"/>
              <a:satOff val="0"/>
              <a:lumOff val="0"/>
              <a:alphaOff val="0"/>
            </a:srgbClr>
          </a:solidFill>
          <a:prstDash val="solid"/>
        </a:ln>
        <a:effectLst>
          <a:outerShdw blurRad="40000" dist="23000" dir="5400000" rotWithShape="0">
            <a:srgbClr val="000000">
              <a:alpha val="35000"/>
            </a:srgbClr>
          </a:outerShdw>
        </a:effectLst>
      </dgm:spPr>
      <dgm:t>
        <a:bodyPr/>
        <a:lstStyle/>
        <a:p>
          <a:pPr algn="ctr"/>
          <a:r>
            <a:rPr lang="en-US" altLang="en-US" b="1" dirty="0" smtClean="0">
              <a:solidFill>
                <a:srgbClr val="FFFFFF"/>
              </a:solidFill>
              <a:latin typeface="Arial"/>
              <a:ea typeface="黑体"/>
              <a:cs typeface="+mn-cs"/>
            </a:rPr>
            <a:t>Advanced post-equalization techniques</a:t>
          </a:r>
          <a:endParaRPr lang="zh-CN" altLang="en-US" b="1" dirty="0">
            <a:solidFill>
              <a:srgbClr val="FFFFFF"/>
            </a:solidFill>
            <a:latin typeface="Arial"/>
            <a:ea typeface="黑体"/>
            <a:cs typeface="+mn-cs"/>
          </a:endParaRPr>
        </a:p>
      </dgm:t>
    </dgm:pt>
    <dgm:pt modelId="{23DA6D9F-A694-0D40-8A91-6707F66B76A3}" type="parTrans" cxnId="{C34AE28E-E3EC-D74B-92D3-2A84AEB8139E}">
      <dgm:prSet/>
      <dgm:spPr/>
      <dgm:t>
        <a:bodyPr/>
        <a:lstStyle/>
        <a:p>
          <a:pPr algn="just"/>
          <a:endParaRPr lang="zh-CN" altLang="en-US"/>
        </a:p>
      </dgm:t>
    </dgm:pt>
    <dgm:pt modelId="{DF733195-3E9F-0740-9B5E-58AA2DDD14DF}" type="sibTrans" cxnId="{C34AE28E-E3EC-D74B-92D3-2A84AEB8139E}">
      <dgm:prSet/>
      <dgm:spPr/>
      <dgm:t>
        <a:bodyPr/>
        <a:lstStyle/>
        <a:p>
          <a:pPr algn="just"/>
          <a:endParaRPr lang="zh-CN" altLang="en-US"/>
        </a:p>
      </dgm:t>
    </dgm:pt>
    <dgm:pt modelId="{BC3F7CBE-BE08-6B41-93F5-B7049663CACD}">
      <dgm:prSet phldrT="[文本]" custT="1"/>
      <dgm:spPr>
        <a:xfrm>
          <a:off x="4176474" y="550106"/>
          <a:ext cx="3802254" cy="951142"/>
        </a:xfrm>
        <a:solidFill>
          <a:srgbClr val="D2D2F4">
            <a:alpha val="90000"/>
          </a:srgbClr>
        </a:solidFill>
        <a:ln w="9525" cap="flat" cmpd="sng" algn="ctr">
          <a:solidFill>
            <a:srgbClr val="00CC99">
              <a:alpha val="90000"/>
              <a:tint val="40000"/>
              <a:hueOff val="0"/>
              <a:satOff val="0"/>
              <a:lumOff val="0"/>
              <a:alphaOff val="0"/>
            </a:srgbClr>
          </a:solidFill>
          <a:prstDash val="solid"/>
        </a:ln>
        <a:effectLst/>
      </dgm:spPr>
      <dgm:t>
        <a:bodyPr/>
        <a:lstStyle/>
        <a:p>
          <a:pPr marL="171450" algn="just">
            <a:spcAft>
              <a:spcPct val="15000"/>
            </a:spcAft>
          </a:pP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ZF</a:t>
          </a:r>
          <a:r>
            <a:rPr lang="zh-CN" altLang="en-US"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DFE</a:t>
          </a:r>
          <a:r>
            <a:rPr lang="zh-CN" altLang="en-US"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dirty="0" smtClean="0">
              <a:solidFill>
                <a:srgbClr val="FF0000"/>
              </a:solidFill>
              <a:latin typeface="Arial" panose="020B0604020202020204" pitchFamily="34" charset="0"/>
              <a:ea typeface="黑体"/>
              <a:cs typeface="Arial" panose="020B0604020202020204" pitchFamily="34" charset="0"/>
            </a:rPr>
            <a:t>RLS</a:t>
          </a:r>
          <a:r>
            <a:rPr lang="zh-CN" altLang="en-US"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DD-LMS</a:t>
          </a:r>
          <a:endParaRPr lang="zh-CN" altLang="en-US" sz="1600" b="1"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gm:t>
    </dgm:pt>
    <dgm:pt modelId="{EBBBEC26-FE28-514A-8211-4C28D61773A8}" type="parTrans" cxnId="{77496C6E-8E95-B04F-9BFE-4D59325FCB87}">
      <dgm:prSet/>
      <dgm:spPr/>
      <dgm:t>
        <a:bodyPr/>
        <a:lstStyle/>
        <a:p>
          <a:pPr algn="just"/>
          <a:endParaRPr lang="zh-CN" altLang="en-US"/>
        </a:p>
      </dgm:t>
    </dgm:pt>
    <dgm:pt modelId="{0C74F3D4-E77A-2B45-95D8-15A9B779F8E6}" type="sibTrans" cxnId="{77496C6E-8E95-B04F-9BFE-4D59325FCB87}">
      <dgm:prSet/>
      <dgm:spPr/>
      <dgm:t>
        <a:bodyPr/>
        <a:lstStyle/>
        <a:p>
          <a:pPr algn="just"/>
          <a:endParaRPr lang="zh-CN" altLang="en-US"/>
        </a:p>
      </dgm:t>
    </dgm:pt>
    <dgm:pt modelId="{6D6F17E3-CC3D-4E81-B76E-5AEBA8FCD7EE}">
      <dgm:prSet phldrT="[文本]" custT="1"/>
      <dgm:spPr>
        <a:xfrm>
          <a:off x="39" y="550106"/>
          <a:ext cx="3802254" cy="951142"/>
        </a:xfrm>
        <a:solidFill>
          <a:srgbClr val="2D2DB9">
            <a:lumMod val="20000"/>
            <a:lumOff val="80000"/>
            <a:alpha val="90000"/>
          </a:srgbClr>
        </a:solidFill>
        <a:ln w="9525" cap="flat" cmpd="sng" algn="ctr">
          <a:solidFill>
            <a:srgbClr val="00CC99">
              <a:alpha val="90000"/>
              <a:tint val="40000"/>
              <a:hueOff val="0"/>
              <a:satOff val="0"/>
              <a:lumOff val="0"/>
              <a:alphaOff val="0"/>
            </a:srgbClr>
          </a:solidFill>
          <a:prstDash val="solid"/>
        </a:ln>
        <a:effectLst/>
      </dgm:spPr>
      <dgm:t>
        <a:bodyPr/>
        <a:lstStyle/>
        <a:p>
          <a:pPr marL="0" algn="just">
            <a:spcAft>
              <a:spcPts val="0"/>
            </a:spcAft>
          </a:pP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Single Carrier</a:t>
          </a:r>
          <a:r>
            <a:rPr lang="zh-CN" altLang="en-US"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dirty="0" smtClean="0">
              <a:solidFill>
                <a:srgbClr val="FF0000"/>
              </a:solidFill>
              <a:latin typeface="Arial" panose="020B0604020202020204" pitchFamily="34" charset="0"/>
              <a:ea typeface="黑体"/>
              <a:cs typeface="Arial" panose="020B0604020202020204" pitchFamily="34" charset="0"/>
            </a:rPr>
            <a:t>CAP</a:t>
          </a: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 and so on</a:t>
          </a:r>
          <a:endParaRPr lang="zh-CN" altLang="en-US" sz="1600" b="1"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gm:t>
    </dgm:pt>
    <dgm:pt modelId="{851760BD-71AC-4684-97A1-CCEC6B3210BB}" type="parTrans" cxnId="{C5E6F6AB-2C5A-4AB8-9535-3F246F70C550}">
      <dgm:prSet/>
      <dgm:spPr/>
      <dgm:t>
        <a:bodyPr/>
        <a:lstStyle/>
        <a:p>
          <a:endParaRPr lang="zh-CN" altLang="en-US"/>
        </a:p>
      </dgm:t>
    </dgm:pt>
    <dgm:pt modelId="{C5E12C53-44FE-4DB4-B770-F7AA988C6331}" type="sibTrans" cxnId="{C5E6F6AB-2C5A-4AB8-9535-3F246F70C550}">
      <dgm:prSet/>
      <dgm:spPr/>
      <dgm:t>
        <a:bodyPr/>
        <a:lstStyle/>
        <a:p>
          <a:endParaRPr lang="zh-CN" altLang="en-US"/>
        </a:p>
      </dgm:t>
    </dgm:pt>
    <dgm:pt modelId="{2306A84A-62B4-4561-878E-875C2D9D853D}">
      <dgm:prSet phldrT="[文本]" custT="1"/>
      <dgm:spPr>
        <a:xfrm>
          <a:off x="4176474" y="550106"/>
          <a:ext cx="3802254" cy="951142"/>
        </a:xfrm>
        <a:solidFill>
          <a:srgbClr val="D2D2F4">
            <a:alpha val="90000"/>
          </a:srgbClr>
        </a:solidFill>
        <a:ln w="9525" cap="flat" cmpd="sng" algn="ctr">
          <a:solidFill>
            <a:srgbClr val="00CC99">
              <a:alpha val="90000"/>
              <a:tint val="40000"/>
              <a:hueOff val="0"/>
              <a:satOff val="0"/>
              <a:lumOff val="0"/>
              <a:alphaOff val="0"/>
            </a:srgbClr>
          </a:solidFill>
          <a:prstDash val="solid"/>
        </a:ln>
        <a:effectLst/>
      </dgm:spPr>
      <dgm:t>
        <a:bodyPr/>
        <a:lstStyle/>
        <a:p>
          <a:pPr marL="171450" algn="just">
            <a:spcAft>
              <a:spcPct val="15000"/>
            </a:spcAft>
          </a:pP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CMMA</a:t>
          </a:r>
          <a:r>
            <a:rPr lang="zh-CN" altLang="en-US"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dirty="0" smtClean="0">
              <a:solidFill>
                <a:srgbClr val="FF0000"/>
              </a:solidFill>
              <a:latin typeface="Arial" panose="020B0604020202020204" pitchFamily="34" charset="0"/>
              <a:ea typeface="黑体"/>
              <a:cs typeface="Arial" panose="020B0604020202020204" pitchFamily="34" charset="0"/>
            </a:rPr>
            <a:t>M-CMMA</a:t>
          </a:r>
          <a:endParaRPr lang="zh-CN" altLang="en-US" sz="1600" b="1" dirty="0">
            <a:solidFill>
              <a:srgbClr val="FF0000"/>
            </a:solidFill>
            <a:latin typeface="Arial" panose="020B0604020202020204" pitchFamily="34" charset="0"/>
            <a:ea typeface="黑体"/>
            <a:cs typeface="Arial" panose="020B0604020202020204" pitchFamily="34" charset="0"/>
          </a:endParaRPr>
        </a:p>
      </dgm:t>
    </dgm:pt>
    <dgm:pt modelId="{81E0EA40-B71A-40CA-BC04-6E1C0982B45F}" type="parTrans" cxnId="{632BD7D3-ABB8-4786-AA24-6A328F9E4168}">
      <dgm:prSet/>
      <dgm:spPr/>
      <dgm:t>
        <a:bodyPr/>
        <a:lstStyle/>
        <a:p>
          <a:endParaRPr lang="zh-CN" altLang="en-US"/>
        </a:p>
      </dgm:t>
    </dgm:pt>
    <dgm:pt modelId="{42938970-7DAA-4BC9-B778-5A75F3C6D7A0}" type="sibTrans" cxnId="{632BD7D3-ABB8-4786-AA24-6A328F9E4168}">
      <dgm:prSet/>
      <dgm:spPr/>
      <dgm:t>
        <a:bodyPr/>
        <a:lstStyle/>
        <a:p>
          <a:endParaRPr lang="zh-CN" altLang="en-US"/>
        </a:p>
      </dgm:t>
    </dgm:pt>
    <dgm:pt modelId="{5359B2D8-6F24-48A4-9628-0D98CFEFDB1E}">
      <dgm:prSet phldrT="[文本]" custT="1"/>
      <dgm:spPr>
        <a:xfrm>
          <a:off x="4176474" y="550106"/>
          <a:ext cx="3802254" cy="951142"/>
        </a:xfrm>
        <a:solidFill>
          <a:srgbClr val="D2D2F4">
            <a:alpha val="90000"/>
          </a:srgbClr>
        </a:solidFill>
        <a:ln w="9525" cap="flat" cmpd="sng" algn="ctr">
          <a:solidFill>
            <a:srgbClr val="00CC99">
              <a:alpha val="90000"/>
              <a:tint val="40000"/>
              <a:hueOff val="0"/>
              <a:satOff val="0"/>
              <a:lumOff val="0"/>
              <a:alphaOff val="0"/>
            </a:srgbClr>
          </a:solidFill>
          <a:prstDash val="solid"/>
        </a:ln>
        <a:effectLst/>
      </dgm:spPr>
      <dgm:t>
        <a:bodyPr/>
        <a:lstStyle/>
        <a:p>
          <a:pPr marL="0" algn="just">
            <a:spcAft>
              <a:spcPts val="0"/>
            </a:spcAft>
          </a:pPr>
          <a:r>
            <a:rPr lang="en-US" altLang="zh-CN" sz="1600" b="1" dirty="0" smtClean="0">
              <a:solidFill>
                <a:srgbClr val="FF0000"/>
              </a:solidFill>
              <a:latin typeface="Arial" panose="020B0604020202020204" pitchFamily="34" charset="0"/>
              <a:ea typeface="黑体"/>
              <a:cs typeface="Arial" panose="020B0604020202020204" pitchFamily="34" charset="0"/>
            </a:rPr>
            <a:t>Volterra</a:t>
          </a: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 </a:t>
          </a:r>
          <a:endParaRPr lang="zh-CN" altLang="en-US" sz="1600" b="1"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gm:t>
    </dgm:pt>
    <dgm:pt modelId="{AD41407C-EB06-49E3-93F1-03487AC8E879}" type="parTrans" cxnId="{90A96AE9-08B9-4AC8-BFA6-0A2E67BEC58F}">
      <dgm:prSet/>
      <dgm:spPr/>
      <dgm:t>
        <a:bodyPr/>
        <a:lstStyle/>
        <a:p>
          <a:endParaRPr lang="zh-CN" altLang="en-US"/>
        </a:p>
      </dgm:t>
    </dgm:pt>
    <dgm:pt modelId="{06096B33-64C7-4736-98DD-5F3327A278CC}" type="sibTrans" cxnId="{90A96AE9-08B9-4AC8-BFA6-0A2E67BEC58F}">
      <dgm:prSet/>
      <dgm:spPr/>
      <dgm:t>
        <a:bodyPr/>
        <a:lstStyle/>
        <a:p>
          <a:endParaRPr lang="zh-CN" altLang="en-US"/>
        </a:p>
      </dgm:t>
    </dgm:pt>
    <dgm:pt modelId="{EADF7B84-E9E0-4247-BE7F-3FACB2D2C9EE}">
      <dgm:prSet phldrT="[文本]" custT="1"/>
      <dgm:spPr>
        <a:xfrm>
          <a:off x="39" y="550106"/>
          <a:ext cx="3802254" cy="951142"/>
        </a:xfrm>
        <a:solidFill>
          <a:srgbClr val="2D2DB9">
            <a:lumMod val="20000"/>
            <a:lumOff val="80000"/>
            <a:alpha val="90000"/>
          </a:srgbClr>
        </a:solidFill>
        <a:ln w="9525" cap="flat" cmpd="sng" algn="ctr">
          <a:solidFill>
            <a:srgbClr val="00CC99">
              <a:alpha val="90000"/>
              <a:tint val="40000"/>
              <a:hueOff val="0"/>
              <a:satOff val="0"/>
              <a:lumOff val="0"/>
              <a:alphaOff val="0"/>
            </a:srgbClr>
          </a:solidFill>
          <a:prstDash val="solid"/>
        </a:ln>
        <a:effectLst/>
      </dgm:spPr>
      <dgm:t>
        <a:bodyPr/>
        <a:lstStyle/>
        <a:p>
          <a:pPr marL="171450" algn="just">
            <a:spcAft>
              <a:spcPct val="15000"/>
            </a:spcAft>
          </a:pPr>
          <a:r>
            <a:rPr lang="en-US" altLang="zh-CN" sz="1600" b="1"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Software/ hardware pre-equalization</a:t>
          </a:r>
          <a:endParaRPr lang="zh-CN" altLang="en-US" sz="1600" b="1"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gm:t>
    </dgm:pt>
    <dgm:pt modelId="{EAD8EC08-4D68-4E6B-B763-63298C9300E6}" type="parTrans" cxnId="{06B291A6-75C0-427C-914C-8C51C033BAA0}">
      <dgm:prSet/>
      <dgm:spPr/>
      <dgm:t>
        <a:bodyPr/>
        <a:lstStyle/>
        <a:p>
          <a:endParaRPr lang="zh-CN" altLang="en-US"/>
        </a:p>
      </dgm:t>
    </dgm:pt>
    <dgm:pt modelId="{65AB4E37-D1C7-46AF-8C4B-550B967914C1}" type="sibTrans" cxnId="{06B291A6-75C0-427C-914C-8C51C033BAA0}">
      <dgm:prSet/>
      <dgm:spPr/>
      <dgm:t>
        <a:bodyPr/>
        <a:lstStyle/>
        <a:p>
          <a:endParaRPr lang="zh-CN" altLang="en-US"/>
        </a:p>
      </dgm:t>
    </dgm:pt>
    <dgm:pt modelId="{F435FAF5-BCC0-8544-A6A3-1F053FC5DA93}" type="pres">
      <dgm:prSet presAssocID="{9ABF9FB0-70B2-944E-8E94-8C63E39810A6}" presName="Name0" presStyleCnt="0">
        <dgm:presLayoutVars>
          <dgm:dir/>
          <dgm:animLvl val="lvl"/>
          <dgm:resizeHandles val="exact"/>
        </dgm:presLayoutVars>
      </dgm:prSet>
      <dgm:spPr/>
      <dgm:t>
        <a:bodyPr/>
        <a:lstStyle/>
        <a:p>
          <a:endParaRPr lang="zh-CN" altLang="en-US"/>
        </a:p>
      </dgm:t>
    </dgm:pt>
    <dgm:pt modelId="{357A7CD9-391B-5E4C-8616-96CB97993273}" type="pres">
      <dgm:prSet presAssocID="{93ECA895-85C7-2448-846D-83D49E9AF894}" presName="composite" presStyleCnt="0"/>
      <dgm:spPr/>
    </dgm:pt>
    <dgm:pt modelId="{250A047B-0FEA-4343-B5DE-9721D3013F08}" type="pres">
      <dgm:prSet presAssocID="{93ECA895-85C7-2448-846D-83D49E9AF894}" presName="parTx" presStyleLbl="alignNode1" presStyleIdx="0" presStyleCnt="2" custScaleX="117735" custLinFactNeighborY="-16105">
        <dgm:presLayoutVars>
          <dgm:chMax val="0"/>
          <dgm:chPref val="0"/>
          <dgm:bulletEnabled val="1"/>
        </dgm:presLayoutVars>
      </dgm:prSet>
      <dgm:spPr>
        <a:prstGeom prst="rect">
          <a:avLst/>
        </a:prstGeom>
      </dgm:spPr>
      <dgm:t>
        <a:bodyPr/>
        <a:lstStyle/>
        <a:p>
          <a:endParaRPr lang="zh-CN" altLang="en-US"/>
        </a:p>
      </dgm:t>
    </dgm:pt>
    <dgm:pt modelId="{68209CCB-04C1-5A41-8477-A372E521438E}" type="pres">
      <dgm:prSet presAssocID="{93ECA895-85C7-2448-846D-83D49E9AF894}" presName="desTx" presStyleLbl="alignAccFollowNode1" presStyleIdx="0" presStyleCnt="2" custScaleX="117450" custScaleY="100000">
        <dgm:presLayoutVars>
          <dgm:bulletEnabled val="1"/>
        </dgm:presLayoutVars>
      </dgm:prSet>
      <dgm:spPr>
        <a:prstGeom prst="rect">
          <a:avLst/>
        </a:prstGeom>
      </dgm:spPr>
      <dgm:t>
        <a:bodyPr/>
        <a:lstStyle/>
        <a:p>
          <a:endParaRPr lang="zh-CN" altLang="en-US"/>
        </a:p>
      </dgm:t>
    </dgm:pt>
    <dgm:pt modelId="{CADE3DA0-1364-B14B-9DDF-B97082DF750B}" type="pres">
      <dgm:prSet presAssocID="{8AA38F41-0BA9-A144-A13E-96957AEE5F8A}" presName="space" presStyleCnt="0"/>
      <dgm:spPr/>
    </dgm:pt>
    <dgm:pt modelId="{E02E73F3-E39A-1D4A-A397-4A827B9232D2}" type="pres">
      <dgm:prSet presAssocID="{383328E2-906F-E748-83E3-9AA078695E69}" presName="composite" presStyleCnt="0"/>
      <dgm:spPr/>
    </dgm:pt>
    <dgm:pt modelId="{893AECDF-3F4E-2D4C-AD99-56ABD79339BF}" type="pres">
      <dgm:prSet presAssocID="{383328E2-906F-E748-83E3-9AA078695E69}" presName="parTx" presStyleLbl="alignNode1" presStyleIdx="1" presStyleCnt="2" custLinFactNeighborX="-4159" custLinFactNeighborY="-4691">
        <dgm:presLayoutVars>
          <dgm:chMax val="0"/>
          <dgm:chPref val="0"/>
          <dgm:bulletEnabled val="1"/>
        </dgm:presLayoutVars>
      </dgm:prSet>
      <dgm:spPr>
        <a:prstGeom prst="rect">
          <a:avLst/>
        </a:prstGeom>
      </dgm:spPr>
      <dgm:t>
        <a:bodyPr/>
        <a:lstStyle/>
        <a:p>
          <a:endParaRPr lang="zh-CN" altLang="en-US"/>
        </a:p>
      </dgm:t>
    </dgm:pt>
    <dgm:pt modelId="{27730517-D9B9-A24A-A005-074061E9FF15}" type="pres">
      <dgm:prSet presAssocID="{383328E2-906F-E748-83E3-9AA078695E69}" presName="desTx" presStyleLbl="alignAccFollowNode1" presStyleIdx="1" presStyleCnt="2" custScaleY="100000" custLinFactNeighborX="-4159">
        <dgm:presLayoutVars>
          <dgm:bulletEnabled val="1"/>
        </dgm:presLayoutVars>
      </dgm:prSet>
      <dgm:spPr>
        <a:prstGeom prst="rect">
          <a:avLst/>
        </a:prstGeom>
      </dgm:spPr>
      <dgm:t>
        <a:bodyPr/>
        <a:lstStyle/>
        <a:p>
          <a:endParaRPr lang="zh-CN" altLang="en-US"/>
        </a:p>
      </dgm:t>
    </dgm:pt>
  </dgm:ptLst>
  <dgm:cxnLst>
    <dgm:cxn modelId="{63608345-E7A5-4915-9C65-CD63AD36B595}" type="presOf" srcId="{5359B2D8-6F24-48A4-9628-0D98CFEFDB1E}" destId="{27730517-D9B9-A24A-A005-074061E9FF15}" srcOrd="0" destOrd="2" presId="urn:microsoft.com/office/officeart/2005/8/layout/hList1"/>
    <dgm:cxn modelId="{293757C6-EECF-4457-8FA1-3BFEE92DF13B}" type="presOf" srcId="{93ECA895-85C7-2448-846D-83D49E9AF894}" destId="{250A047B-0FEA-4343-B5DE-9721D3013F08}" srcOrd="0" destOrd="0" presId="urn:microsoft.com/office/officeart/2005/8/layout/hList1"/>
    <dgm:cxn modelId="{77496C6E-8E95-B04F-9BFE-4D59325FCB87}" srcId="{383328E2-906F-E748-83E3-9AA078695E69}" destId="{BC3F7CBE-BE08-6B41-93F5-B7049663CACD}" srcOrd="0" destOrd="0" parTransId="{EBBBEC26-FE28-514A-8211-4C28D61773A8}" sibTransId="{0C74F3D4-E77A-2B45-95D8-15A9B779F8E6}"/>
    <dgm:cxn modelId="{D69C928D-7A7C-4CFA-9C75-BB904D23F109}" type="presOf" srcId="{9ABF9FB0-70B2-944E-8E94-8C63E39810A6}" destId="{F435FAF5-BCC0-8544-A6A3-1F053FC5DA93}" srcOrd="0" destOrd="0" presId="urn:microsoft.com/office/officeart/2005/8/layout/hList1"/>
    <dgm:cxn modelId="{B2FECD37-2461-40F3-94DC-44C5B4AAC5CF}" type="presOf" srcId="{383328E2-906F-E748-83E3-9AA078695E69}" destId="{893AECDF-3F4E-2D4C-AD99-56ABD79339BF}" srcOrd="0" destOrd="0" presId="urn:microsoft.com/office/officeart/2005/8/layout/hList1"/>
    <dgm:cxn modelId="{27509A0A-9ED4-4B47-A74D-8325189008B5}" type="presOf" srcId="{BC3F7CBE-BE08-6B41-93F5-B7049663CACD}" destId="{27730517-D9B9-A24A-A005-074061E9FF15}" srcOrd="0" destOrd="0" presId="urn:microsoft.com/office/officeart/2005/8/layout/hList1"/>
    <dgm:cxn modelId="{C5E6F6AB-2C5A-4AB8-9535-3F246F70C550}" srcId="{93ECA895-85C7-2448-846D-83D49E9AF894}" destId="{6D6F17E3-CC3D-4E81-B76E-5AEBA8FCD7EE}" srcOrd="2" destOrd="0" parTransId="{851760BD-71AC-4684-97A1-CCEC6B3210BB}" sibTransId="{C5E12C53-44FE-4DB4-B770-F7AA988C6331}"/>
    <dgm:cxn modelId="{C34AE28E-E3EC-D74B-92D3-2A84AEB8139E}" srcId="{9ABF9FB0-70B2-944E-8E94-8C63E39810A6}" destId="{383328E2-906F-E748-83E3-9AA078695E69}" srcOrd="1" destOrd="0" parTransId="{23DA6D9F-A694-0D40-8A91-6707F66B76A3}" sibTransId="{DF733195-3E9F-0740-9B5E-58AA2DDD14DF}"/>
    <dgm:cxn modelId="{90A96AE9-08B9-4AC8-BFA6-0A2E67BEC58F}" srcId="{383328E2-906F-E748-83E3-9AA078695E69}" destId="{5359B2D8-6F24-48A4-9628-0D98CFEFDB1E}" srcOrd="2" destOrd="0" parTransId="{AD41407C-EB06-49E3-93F1-03487AC8E879}" sibTransId="{06096B33-64C7-4736-98DD-5F3327A278CC}"/>
    <dgm:cxn modelId="{8DF395AD-247A-B14B-AA2E-9997806ABE58}" srcId="{9ABF9FB0-70B2-944E-8E94-8C63E39810A6}" destId="{93ECA895-85C7-2448-846D-83D49E9AF894}" srcOrd="0" destOrd="0" parTransId="{8DDF6950-6CBF-094A-BC6B-0522A3FC3889}" sibTransId="{8AA38F41-0BA9-A144-A13E-96957AEE5F8A}"/>
    <dgm:cxn modelId="{DC5B8280-2918-4865-AFF3-FFB6C0EBBA92}" type="presOf" srcId="{EADF7B84-E9E0-4247-BE7F-3FACB2D2C9EE}" destId="{68209CCB-04C1-5A41-8477-A372E521438E}" srcOrd="0" destOrd="0" presId="urn:microsoft.com/office/officeart/2005/8/layout/hList1"/>
    <dgm:cxn modelId="{632BD7D3-ABB8-4786-AA24-6A328F9E4168}" srcId="{383328E2-906F-E748-83E3-9AA078695E69}" destId="{2306A84A-62B4-4561-878E-875C2D9D853D}" srcOrd="1" destOrd="0" parTransId="{81E0EA40-B71A-40CA-BC04-6E1C0982B45F}" sibTransId="{42938970-7DAA-4BC9-B778-5A75F3C6D7A0}"/>
    <dgm:cxn modelId="{06B291A6-75C0-427C-914C-8C51C033BAA0}" srcId="{93ECA895-85C7-2448-846D-83D49E9AF894}" destId="{EADF7B84-E9E0-4247-BE7F-3FACB2D2C9EE}" srcOrd="0" destOrd="0" parTransId="{EAD8EC08-4D68-4E6B-B763-63298C9300E6}" sibTransId="{65AB4E37-D1C7-46AF-8C4B-550B967914C1}"/>
    <dgm:cxn modelId="{ABFCBC74-1EB7-491A-8D0F-0CEE31ADD108}" type="presOf" srcId="{2306A84A-62B4-4561-878E-875C2D9D853D}" destId="{27730517-D9B9-A24A-A005-074061E9FF15}" srcOrd="0" destOrd="1" presId="urn:microsoft.com/office/officeart/2005/8/layout/hList1"/>
    <dgm:cxn modelId="{EA5B7430-06B7-4D6E-A164-6DC960C8AA6B}" type="presOf" srcId="{6D6F17E3-CC3D-4E81-B76E-5AEBA8FCD7EE}" destId="{68209CCB-04C1-5A41-8477-A372E521438E}" srcOrd="0" destOrd="2" presId="urn:microsoft.com/office/officeart/2005/8/layout/hList1"/>
    <dgm:cxn modelId="{074E8DBE-8BCB-D44D-9874-C24A075B31CB}" srcId="{93ECA895-85C7-2448-846D-83D49E9AF894}" destId="{37C189C5-322E-5C4F-8F89-257C41A46392}" srcOrd="1" destOrd="0" parTransId="{37E83654-CDCB-D34E-8B56-A1A43247468A}" sibTransId="{94C5D126-BD9F-6B4E-84C4-562E421B5D8A}"/>
    <dgm:cxn modelId="{20DA1AA1-AA1E-403B-ABCB-937103DF4890}" type="presOf" srcId="{37C189C5-322E-5C4F-8F89-257C41A46392}" destId="{68209CCB-04C1-5A41-8477-A372E521438E}" srcOrd="0" destOrd="1" presId="urn:microsoft.com/office/officeart/2005/8/layout/hList1"/>
    <dgm:cxn modelId="{9794B0F4-CC1D-4D0B-8342-4D824CB22619}" type="presParOf" srcId="{F435FAF5-BCC0-8544-A6A3-1F053FC5DA93}" destId="{357A7CD9-391B-5E4C-8616-96CB97993273}" srcOrd="0" destOrd="0" presId="urn:microsoft.com/office/officeart/2005/8/layout/hList1"/>
    <dgm:cxn modelId="{1FD668B9-CF60-4535-AA04-484A6D231DE9}" type="presParOf" srcId="{357A7CD9-391B-5E4C-8616-96CB97993273}" destId="{250A047B-0FEA-4343-B5DE-9721D3013F08}" srcOrd="0" destOrd="0" presId="urn:microsoft.com/office/officeart/2005/8/layout/hList1"/>
    <dgm:cxn modelId="{4255972E-F4FE-4B21-8F38-8AA82572DDBA}" type="presParOf" srcId="{357A7CD9-391B-5E4C-8616-96CB97993273}" destId="{68209CCB-04C1-5A41-8477-A372E521438E}" srcOrd="1" destOrd="0" presId="urn:microsoft.com/office/officeart/2005/8/layout/hList1"/>
    <dgm:cxn modelId="{633BE8A7-33DE-4D1E-B772-69CC415B3D39}" type="presParOf" srcId="{F435FAF5-BCC0-8544-A6A3-1F053FC5DA93}" destId="{CADE3DA0-1364-B14B-9DDF-B97082DF750B}" srcOrd="1" destOrd="0" presId="urn:microsoft.com/office/officeart/2005/8/layout/hList1"/>
    <dgm:cxn modelId="{8FF9E839-73E5-49D4-99CF-E55E0005ACC8}" type="presParOf" srcId="{F435FAF5-BCC0-8544-A6A3-1F053FC5DA93}" destId="{E02E73F3-E39A-1D4A-A397-4A827B9232D2}" srcOrd="2" destOrd="0" presId="urn:microsoft.com/office/officeart/2005/8/layout/hList1"/>
    <dgm:cxn modelId="{6A6A005F-B6BD-422A-9590-F58BB37C906E}" type="presParOf" srcId="{E02E73F3-E39A-1D4A-A397-4A827B9232D2}" destId="{893AECDF-3F4E-2D4C-AD99-56ABD79339BF}" srcOrd="0" destOrd="0" presId="urn:microsoft.com/office/officeart/2005/8/layout/hList1"/>
    <dgm:cxn modelId="{04250A89-2C6A-4FB8-8D7D-FCFEB20452A3}" type="presParOf" srcId="{E02E73F3-E39A-1D4A-A397-4A827B9232D2}" destId="{27730517-D9B9-A24A-A005-074061E9FF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A047B-0FEA-4343-B5DE-9721D3013F08}">
      <dsp:nvSpPr>
        <dsp:cNvPr id="0" name=""/>
        <dsp:cNvSpPr/>
      </dsp:nvSpPr>
      <dsp:spPr>
        <a:xfrm>
          <a:off x="3535" y="0"/>
          <a:ext cx="4130432" cy="603812"/>
        </a:xfrm>
        <a:prstGeom prst="rect">
          <a:avLst/>
        </a:prstGeom>
        <a:solidFill>
          <a:srgbClr val="2D2DB9">
            <a:lumMod val="60000"/>
            <a:lumOff val="40000"/>
          </a:srgbClr>
        </a:solidFill>
        <a:ln w="9525" cap="flat" cmpd="sng" algn="ctr">
          <a:solidFill>
            <a:srgbClr val="00CC99">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altLang="en-US" sz="1700" b="1" kern="1200" dirty="0" smtClean="0">
              <a:solidFill>
                <a:srgbClr val="FFFFFF"/>
              </a:solidFill>
              <a:latin typeface="Arial"/>
              <a:ea typeface="黑体"/>
              <a:cs typeface="+mn-cs"/>
            </a:rPr>
            <a:t>Higher order modulation and pre-</a:t>
          </a:r>
          <a:r>
            <a:rPr lang="en-US" altLang="en-US" sz="1700" b="1" kern="1200" dirty="0" err="1" smtClean="0">
              <a:solidFill>
                <a:srgbClr val="FFFFFF"/>
              </a:solidFill>
              <a:latin typeface="Arial"/>
              <a:ea typeface="黑体"/>
              <a:cs typeface="+mn-cs"/>
            </a:rPr>
            <a:t>equaliztion</a:t>
          </a:r>
          <a:endParaRPr lang="zh-CN" altLang="en-US" sz="1700" b="1" kern="1200" dirty="0">
            <a:solidFill>
              <a:srgbClr val="FFFFFF"/>
            </a:solidFill>
            <a:latin typeface="Arial"/>
            <a:ea typeface="黑体"/>
            <a:cs typeface="+mn-cs"/>
          </a:endParaRPr>
        </a:p>
      </dsp:txBody>
      <dsp:txXfrm>
        <a:off x="3535" y="0"/>
        <a:ext cx="4130432" cy="603812"/>
      </dsp:txXfrm>
    </dsp:sp>
    <dsp:sp modelId="{68209CCB-04C1-5A41-8477-A372E521438E}">
      <dsp:nvSpPr>
        <dsp:cNvPr id="0" name=""/>
        <dsp:cNvSpPr/>
      </dsp:nvSpPr>
      <dsp:spPr>
        <a:xfrm>
          <a:off x="8535" y="607027"/>
          <a:ext cx="4120434" cy="1189957"/>
        </a:xfrm>
        <a:prstGeom prst="rect">
          <a:avLst/>
        </a:prstGeom>
        <a:solidFill>
          <a:srgbClr val="2D2DB9">
            <a:lumMod val="20000"/>
            <a:lumOff val="80000"/>
            <a:alpha val="90000"/>
          </a:srgbClr>
        </a:solidFill>
        <a:ln w="9525" cap="flat" cmpd="sng" algn="ctr">
          <a:solidFill>
            <a:srgbClr val="00CC99">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Software/ hardware pre-equalization</a:t>
          </a:r>
          <a:endParaRPr lang="zh-CN" altLang="en-US" sz="1600" b="1" kern="1200"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a:p>
          <a:pPr marL="171450" lvl="1" indent="-171450" algn="just" defTabSz="711200">
            <a:lnSpc>
              <a:spcPct val="90000"/>
            </a:lnSpc>
            <a:spcBef>
              <a:spcPct val="0"/>
            </a:spcBef>
            <a:spcAft>
              <a:spcPct val="15000"/>
            </a:spcAft>
            <a:buChar char="••"/>
          </a:pP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PAM</a:t>
          </a:r>
          <a:r>
            <a:rPr lang="zh-CN" altLang="en-US"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OFDM</a:t>
          </a:r>
          <a:endParaRPr lang="zh-CN" altLang="en-US" sz="1600" b="1" kern="1200"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a:p>
          <a:pPr marL="0" lvl="1" indent="-171450" algn="just" defTabSz="711200">
            <a:lnSpc>
              <a:spcPct val="90000"/>
            </a:lnSpc>
            <a:spcBef>
              <a:spcPct val="0"/>
            </a:spcBef>
            <a:spcAft>
              <a:spcPts val="0"/>
            </a:spcAft>
            <a:buChar char="••"/>
          </a:pP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Single Carrier</a:t>
          </a:r>
          <a:r>
            <a:rPr lang="zh-CN" altLang="en-US"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kern="1200" dirty="0" smtClean="0">
              <a:solidFill>
                <a:srgbClr val="FF0000"/>
              </a:solidFill>
              <a:latin typeface="Arial" panose="020B0604020202020204" pitchFamily="34" charset="0"/>
              <a:ea typeface="黑体"/>
              <a:cs typeface="Arial" panose="020B0604020202020204" pitchFamily="34" charset="0"/>
            </a:rPr>
            <a:t>CAP</a:t>
          </a: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 and so on</a:t>
          </a:r>
          <a:endParaRPr lang="zh-CN" altLang="en-US" sz="1600" b="1" kern="1200"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sp:txBody>
      <dsp:txXfrm>
        <a:off x="8535" y="607027"/>
        <a:ext cx="4120434" cy="1189957"/>
      </dsp:txXfrm>
    </dsp:sp>
    <dsp:sp modelId="{893AECDF-3F4E-2D4C-AD99-56ABD79339BF}">
      <dsp:nvSpPr>
        <dsp:cNvPr id="0" name=""/>
        <dsp:cNvSpPr/>
      </dsp:nvSpPr>
      <dsp:spPr>
        <a:xfrm>
          <a:off x="4479214" y="0"/>
          <a:ext cx="3508245" cy="603812"/>
        </a:xfrm>
        <a:prstGeom prst="rect">
          <a:avLst/>
        </a:prstGeom>
        <a:solidFill>
          <a:srgbClr val="2D2DB9">
            <a:lumMod val="60000"/>
            <a:lumOff val="40000"/>
          </a:srgbClr>
        </a:solidFill>
        <a:ln w="9525" cap="flat" cmpd="sng" algn="ctr">
          <a:solidFill>
            <a:srgbClr val="00CC99">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altLang="en-US" sz="1700" b="1" kern="1200" dirty="0" smtClean="0">
              <a:solidFill>
                <a:srgbClr val="FFFFFF"/>
              </a:solidFill>
              <a:latin typeface="Arial"/>
              <a:ea typeface="黑体"/>
              <a:cs typeface="+mn-cs"/>
            </a:rPr>
            <a:t>Advanced post-equalization techniques</a:t>
          </a:r>
          <a:endParaRPr lang="zh-CN" altLang="en-US" sz="1700" b="1" kern="1200" dirty="0">
            <a:solidFill>
              <a:srgbClr val="FFFFFF"/>
            </a:solidFill>
            <a:latin typeface="Arial"/>
            <a:ea typeface="黑体"/>
            <a:cs typeface="+mn-cs"/>
          </a:endParaRPr>
        </a:p>
      </dsp:txBody>
      <dsp:txXfrm>
        <a:off x="4479214" y="0"/>
        <a:ext cx="3508245" cy="603812"/>
      </dsp:txXfrm>
    </dsp:sp>
    <dsp:sp modelId="{27730517-D9B9-A24A-A005-074061E9FF15}">
      <dsp:nvSpPr>
        <dsp:cNvPr id="0" name=""/>
        <dsp:cNvSpPr/>
      </dsp:nvSpPr>
      <dsp:spPr>
        <a:xfrm>
          <a:off x="4479214" y="607027"/>
          <a:ext cx="3508245" cy="1189957"/>
        </a:xfrm>
        <a:prstGeom prst="rect">
          <a:avLst/>
        </a:prstGeom>
        <a:solidFill>
          <a:srgbClr val="D2D2F4">
            <a:alpha val="90000"/>
          </a:srgbClr>
        </a:solidFill>
        <a:ln w="9525" cap="flat" cmpd="sng" algn="ctr">
          <a:solidFill>
            <a:srgbClr val="00CC99">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ZF</a:t>
          </a:r>
          <a:r>
            <a:rPr lang="zh-CN" altLang="en-US"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DFE</a:t>
          </a:r>
          <a:r>
            <a:rPr lang="zh-CN" altLang="en-US"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kern="1200" dirty="0" smtClean="0">
              <a:solidFill>
                <a:srgbClr val="FF0000"/>
              </a:solidFill>
              <a:latin typeface="Arial" panose="020B0604020202020204" pitchFamily="34" charset="0"/>
              <a:ea typeface="黑体"/>
              <a:cs typeface="Arial" panose="020B0604020202020204" pitchFamily="34" charset="0"/>
            </a:rPr>
            <a:t>RLS</a:t>
          </a:r>
          <a:r>
            <a:rPr lang="zh-CN" altLang="en-US"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DD-LMS</a:t>
          </a:r>
          <a:endParaRPr lang="zh-CN" altLang="en-US" sz="1600" b="1" kern="1200"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a:p>
          <a:pPr marL="171450" lvl="1" indent="-171450" algn="just" defTabSz="711200">
            <a:lnSpc>
              <a:spcPct val="90000"/>
            </a:lnSpc>
            <a:spcBef>
              <a:spcPct val="0"/>
            </a:spcBef>
            <a:spcAft>
              <a:spcPct val="15000"/>
            </a:spcAft>
            <a:buChar char="••"/>
          </a:pP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CMMA</a:t>
          </a:r>
          <a:r>
            <a:rPr lang="zh-CN" altLang="en-US"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a:t>
          </a:r>
          <a:r>
            <a:rPr lang="en-US" altLang="zh-CN" sz="1600" b="1" kern="1200" dirty="0" smtClean="0">
              <a:solidFill>
                <a:srgbClr val="FF0000"/>
              </a:solidFill>
              <a:latin typeface="Arial" panose="020B0604020202020204" pitchFamily="34" charset="0"/>
              <a:ea typeface="黑体"/>
              <a:cs typeface="Arial" panose="020B0604020202020204" pitchFamily="34" charset="0"/>
            </a:rPr>
            <a:t>M-CMMA</a:t>
          </a:r>
          <a:endParaRPr lang="zh-CN" altLang="en-US" sz="1600" b="1" kern="1200" dirty="0">
            <a:solidFill>
              <a:srgbClr val="FF0000"/>
            </a:solidFill>
            <a:latin typeface="Arial" panose="020B0604020202020204" pitchFamily="34" charset="0"/>
            <a:ea typeface="黑体"/>
            <a:cs typeface="Arial" panose="020B0604020202020204" pitchFamily="34" charset="0"/>
          </a:endParaRPr>
        </a:p>
        <a:p>
          <a:pPr marL="0" lvl="1" indent="-171450" algn="just" defTabSz="711200">
            <a:lnSpc>
              <a:spcPct val="90000"/>
            </a:lnSpc>
            <a:spcBef>
              <a:spcPct val="0"/>
            </a:spcBef>
            <a:spcAft>
              <a:spcPts val="0"/>
            </a:spcAft>
            <a:buChar char="••"/>
          </a:pPr>
          <a:r>
            <a:rPr lang="en-US" altLang="zh-CN" sz="1600" b="1" kern="1200" dirty="0" smtClean="0">
              <a:solidFill>
                <a:srgbClr val="FF0000"/>
              </a:solidFill>
              <a:latin typeface="Arial" panose="020B0604020202020204" pitchFamily="34" charset="0"/>
              <a:ea typeface="黑体"/>
              <a:cs typeface="Arial" panose="020B0604020202020204" pitchFamily="34" charset="0"/>
            </a:rPr>
            <a:t>Volterra</a:t>
          </a:r>
          <a:r>
            <a:rPr lang="en-US" altLang="zh-CN" sz="1600" b="1" kern="1200" dirty="0" smtClean="0">
              <a:solidFill>
                <a:srgbClr val="000000">
                  <a:hueOff val="0"/>
                  <a:satOff val="0"/>
                  <a:lumOff val="0"/>
                  <a:alphaOff val="0"/>
                </a:srgbClr>
              </a:solidFill>
              <a:latin typeface="Arial" panose="020B0604020202020204" pitchFamily="34" charset="0"/>
              <a:ea typeface="黑体"/>
              <a:cs typeface="Arial" panose="020B0604020202020204" pitchFamily="34" charset="0"/>
            </a:rPr>
            <a:t> </a:t>
          </a:r>
          <a:endParaRPr lang="zh-CN" altLang="en-US" sz="1600" b="1" kern="1200" dirty="0">
            <a:solidFill>
              <a:srgbClr val="000000">
                <a:hueOff val="0"/>
                <a:satOff val="0"/>
                <a:lumOff val="0"/>
                <a:alphaOff val="0"/>
              </a:srgbClr>
            </a:solidFill>
            <a:latin typeface="Arial" panose="020B0604020202020204" pitchFamily="34" charset="0"/>
            <a:ea typeface="黑体"/>
            <a:cs typeface="Arial" panose="020B0604020202020204" pitchFamily="34" charset="0"/>
          </a:endParaRPr>
        </a:p>
      </dsp:txBody>
      <dsp:txXfrm>
        <a:off x="4479214" y="607027"/>
        <a:ext cx="3508245" cy="11899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GB" altLang="en-US" dirty="0" smtClean="0"/>
              <a:t>Nikola Serafimovski, pureLiFi</a:t>
            </a:r>
            <a:endParaRPr lang="en-GB" altLang="en-US" dirty="0"/>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GB" altLang="en-US"/>
              <a:t>Page </a:t>
            </a:r>
            <a:fld id="{423A460D-6294-4E7B-8776-9F559A2E0222}" type="slidenum">
              <a:rPr lang="en-GB" altLang="en-US"/>
              <a:pPr/>
              <a:t>‹#›</a:t>
            </a:fld>
            <a:endParaRPr lang="en-GB"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59539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771900" y="8985250"/>
            <a:ext cx="25098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GB" altLang="en-US" dirty="0" smtClean="0"/>
              <a:t>Nikola Serafimovski, pureLiFi</a:t>
            </a:r>
            <a:endParaRPr lang="en-GB" altLang="en-US"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GB" altLang="en-US"/>
              <a:t>Page </a:t>
            </a:r>
            <a:fld id="{016D9CE1-F14B-4AB6-81D8-5E6ABCA2BE0F}" type="slidenum">
              <a:rPr lang="en-GB" altLang="en-US"/>
              <a:pPr/>
              <a:t>‹#›</a:t>
            </a:fld>
            <a:endParaRPr lang="en-GB"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9706142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r>
              <a:rPr lang="en-US" altLang="zh-CN" dirty="0" smtClean="0"/>
              <a:t>Resistor, Inductor</a:t>
            </a:r>
            <a:r>
              <a:rPr lang="en-US" altLang="zh-CN" baseline="0" dirty="0" smtClean="0"/>
              <a:t> and capacitor</a:t>
            </a:r>
            <a:endParaRPr lang="zh-CN" altLang="en-US" dirty="0"/>
          </a:p>
        </p:txBody>
      </p:sp>
      <p:sp>
        <p:nvSpPr>
          <p:cNvPr id="4" name="灯片编号占位符 3"/>
          <p:cNvSpPr>
            <a:spLocks noGrp="1"/>
          </p:cNvSpPr>
          <p:nvPr>
            <p:ph type="sldNum" sz="quarter" idx="10"/>
          </p:nvPr>
        </p:nvSpPr>
        <p:spPr/>
        <p:txBody>
          <a:bodyPr/>
          <a:lstStyle/>
          <a:p>
            <a:pPr>
              <a:defRPr/>
            </a:pPr>
            <a:fld id="{B28E0F27-4337-497D-839D-E2859CF0DB72}" type="slidenum">
              <a:rPr lang="zh-CN" altLang="en-GB" smtClean="0"/>
              <a:pPr>
                <a:defRPr/>
              </a:pPr>
              <a:t>10</a:t>
            </a:fld>
            <a:endParaRPr lang="en-GB" altLang="zh-CN"/>
          </a:p>
        </p:txBody>
      </p:sp>
    </p:spTree>
    <p:extLst>
      <p:ext uri="{BB962C8B-B14F-4D97-AF65-F5344CB8AC3E}">
        <p14:creationId xmlns:p14="http://schemas.microsoft.com/office/powerpoint/2010/main" val="10168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1F6079E8-C4B1-45C3-A9AE-5BB9227577C9}" type="slidenum">
              <a:rPr lang="en-GB" altLang="en-US"/>
              <a:pPr/>
              <a:t>‹#›</a:t>
            </a:fld>
            <a:endParaRPr lang="en-GB" altLang="en-US"/>
          </a:p>
        </p:txBody>
      </p:sp>
    </p:spTree>
    <p:extLst>
      <p:ext uri="{BB962C8B-B14F-4D97-AF65-F5344CB8AC3E}">
        <p14:creationId xmlns:p14="http://schemas.microsoft.com/office/powerpoint/2010/main" val="24021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0FACD7D9-81BC-40EE-8199-02566A3EEE53}" type="slidenum">
              <a:rPr lang="en-GB" altLang="en-US"/>
              <a:pPr/>
              <a:t>‹#›</a:t>
            </a:fld>
            <a:endParaRPr lang="en-GB" altLang="en-US"/>
          </a:p>
        </p:txBody>
      </p:sp>
      <p:sp>
        <p:nvSpPr>
          <p:cNvPr id="5" name="Footer Placeholder 4"/>
          <p:cNvSpPr>
            <a:spLocks noGrp="1"/>
          </p:cNvSpPr>
          <p:nvPr>
            <p:ph type="ftr" sz="quarter" idx="11"/>
          </p:nvPr>
        </p:nvSpPr>
        <p:spPr/>
        <p:txBody>
          <a:bodyPr/>
          <a:lstStyle>
            <a:lvl1pP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Tree>
    <p:extLst>
      <p:ext uri="{BB962C8B-B14F-4D97-AF65-F5344CB8AC3E}">
        <p14:creationId xmlns:p14="http://schemas.microsoft.com/office/powerpoint/2010/main" val="21960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A208BA44-5F63-442A-8869-3A8F96E79C20}" type="slidenum">
              <a:rPr lang="en-GB" altLang="en-US"/>
              <a:pPr/>
              <a:t>‹#›</a:t>
            </a:fld>
            <a:endParaRPr lang="en-GB" altLang="en-US"/>
          </a:p>
        </p:txBody>
      </p:sp>
    </p:spTree>
    <p:extLst>
      <p:ext uri="{BB962C8B-B14F-4D97-AF65-F5344CB8AC3E}">
        <p14:creationId xmlns:p14="http://schemas.microsoft.com/office/powerpoint/2010/main" val="201710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
        <p:nvSpPr>
          <p:cNvPr id="9" name="Slide Number Placeholder 8"/>
          <p:cNvSpPr>
            <a:spLocks noGrp="1"/>
          </p:cNvSpPr>
          <p:nvPr>
            <p:ph type="sldNum" sz="quarter" idx="12"/>
          </p:nvPr>
        </p:nvSpPr>
        <p:spPr/>
        <p:txBody>
          <a:bodyPr/>
          <a:lstStyle>
            <a:lvl1pPr>
              <a:defRPr/>
            </a:lvl1pPr>
          </a:lstStyle>
          <a:p>
            <a:r>
              <a:rPr lang="en-GB" altLang="en-US"/>
              <a:t>Slide </a:t>
            </a:r>
            <a:fld id="{EB0418E9-507B-42D3-B765-E995BAFEE628}" type="slidenum">
              <a:rPr lang="en-GB" altLang="en-US"/>
              <a:pPr/>
              <a:t>‹#›</a:t>
            </a:fld>
            <a:endParaRPr lang="en-GB" altLang="en-US"/>
          </a:p>
        </p:txBody>
      </p:sp>
    </p:spTree>
    <p:extLst>
      <p:ext uri="{BB962C8B-B14F-4D97-AF65-F5344CB8AC3E}">
        <p14:creationId xmlns:p14="http://schemas.microsoft.com/office/powerpoint/2010/main" val="147859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
        <p:nvSpPr>
          <p:cNvPr id="5" name="Slide Number Placeholder 4"/>
          <p:cNvSpPr>
            <a:spLocks noGrp="1"/>
          </p:cNvSpPr>
          <p:nvPr>
            <p:ph type="sldNum" sz="quarter" idx="12"/>
          </p:nvPr>
        </p:nvSpPr>
        <p:spPr/>
        <p:txBody>
          <a:bodyPr/>
          <a:lstStyle>
            <a:lvl1pPr>
              <a:defRPr/>
            </a:lvl1pPr>
          </a:lstStyle>
          <a:p>
            <a:r>
              <a:rPr lang="en-GB" altLang="en-US"/>
              <a:t>Slide </a:t>
            </a:r>
            <a:fld id="{BEC4FD13-84EB-4AD6-A267-F6F12EA9B576}" type="slidenum">
              <a:rPr lang="en-GB" altLang="en-US"/>
              <a:pPr/>
              <a:t>‹#›</a:t>
            </a:fld>
            <a:endParaRPr lang="en-GB" altLang="en-US"/>
          </a:p>
        </p:txBody>
      </p:sp>
    </p:spTree>
    <p:extLst>
      <p:ext uri="{BB962C8B-B14F-4D97-AF65-F5344CB8AC3E}">
        <p14:creationId xmlns:p14="http://schemas.microsoft.com/office/powerpoint/2010/main" val="41688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ltLang="en-US" dirty="0" smtClean="0"/>
              <a:t>January, 2015</a:t>
            </a:r>
            <a:endParaRPr lang="en-GB" altLang="en-US" dirty="0"/>
          </a:p>
        </p:txBody>
      </p:sp>
      <p:sp>
        <p:nvSpPr>
          <p:cNvPr id="3" name="Footer Placeholder 2"/>
          <p:cNvSpPr>
            <a:spLocks noGrp="1"/>
          </p:cNvSpPr>
          <p:nvPr>
            <p:ph type="ftr" sz="quarter" idx="11"/>
          </p:nvPr>
        </p:nvSpPr>
        <p:spPr/>
        <p:txBody>
          <a:bodyPr/>
          <a:lstStyle>
            <a:lvl1pP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
        <p:nvSpPr>
          <p:cNvPr id="4" name="Slide Number Placeholder 3"/>
          <p:cNvSpPr>
            <a:spLocks noGrp="1"/>
          </p:cNvSpPr>
          <p:nvPr>
            <p:ph type="sldNum" sz="quarter" idx="12"/>
          </p:nvPr>
        </p:nvSpPr>
        <p:spPr/>
        <p:txBody>
          <a:bodyPr/>
          <a:lstStyle>
            <a:lvl1pPr>
              <a:defRPr/>
            </a:lvl1pPr>
          </a:lstStyle>
          <a:p>
            <a:r>
              <a:rPr lang="en-GB" altLang="en-US"/>
              <a:t>Slide </a:t>
            </a:r>
            <a:fld id="{625A58DA-5EE3-4814-854C-6DED183C1699}" type="slidenum">
              <a:rPr lang="en-GB" altLang="en-US"/>
              <a:pPr/>
              <a:t>‹#›</a:t>
            </a:fld>
            <a:endParaRPr lang="en-GB" altLang="en-US"/>
          </a:p>
        </p:txBody>
      </p:sp>
    </p:spTree>
    <p:extLst>
      <p:ext uri="{BB962C8B-B14F-4D97-AF65-F5344CB8AC3E}">
        <p14:creationId xmlns:p14="http://schemas.microsoft.com/office/powerpoint/2010/main" val="191838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文本与内容">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80400" cy="647700"/>
          </a:xfrm>
        </p:spPr>
        <p:txBody>
          <a:bodyPr/>
          <a:lstStyle/>
          <a:p>
            <a:r>
              <a:rPr lang="zh-CN" altLang="en-US" smtClean="0"/>
              <a:t>单击此处编辑母版标题样式</a:t>
            </a:r>
            <a:endParaRPr lang="en-US"/>
          </a:p>
        </p:txBody>
      </p:sp>
      <p:sp>
        <p:nvSpPr>
          <p:cNvPr id="3" name="Text Placeholder 2"/>
          <p:cNvSpPr>
            <a:spLocks noGrp="1"/>
          </p:cNvSpPr>
          <p:nvPr>
            <p:ph type="body" sz="half" idx="1"/>
          </p:nvPr>
        </p:nvSpPr>
        <p:spPr>
          <a:xfrm>
            <a:off x="566738" y="1125538"/>
            <a:ext cx="7967662" cy="4967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7"/>
          <p:cNvSpPr>
            <a:spLocks noGrp="1" noChangeArrowheads="1"/>
          </p:cNvSpPr>
          <p:nvPr>
            <p:ph type="ftr" sz="quarter" idx="10"/>
          </p:nvPr>
        </p:nvSpPr>
        <p:spPr>
          <a:xfrm>
            <a:off x="3635375" y="6308725"/>
            <a:ext cx="3960813" cy="412750"/>
          </a:xfrm>
          <a:prstGeom prst="rect">
            <a:avLst/>
          </a:prstGeom>
          <a:ln/>
        </p:spPr>
        <p:txBody>
          <a:bodyPr/>
          <a:lstStyle>
            <a:lvl1pPr>
              <a:defRPr/>
            </a:lvl1pPr>
          </a:lstStyle>
          <a:p>
            <a:pPr>
              <a:defRPr/>
            </a:pPr>
            <a:endParaRPr lang="en-US" altLang="zh-TW"/>
          </a:p>
        </p:txBody>
      </p:sp>
      <p:sp>
        <p:nvSpPr>
          <p:cNvPr id="5" name="Rectangle 8"/>
          <p:cNvSpPr>
            <a:spLocks noGrp="1" noChangeArrowheads="1"/>
          </p:cNvSpPr>
          <p:nvPr>
            <p:ph type="sldNum" sz="quarter" idx="11"/>
          </p:nvPr>
        </p:nvSpPr>
        <p:spPr>
          <a:xfrm>
            <a:off x="4140200" y="6524625"/>
            <a:ext cx="533400" cy="333375"/>
          </a:xfrm>
          <a:prstGeom prst="rect">
            <a:avLst/>
          </a:prstGeom>
          <a:ln/>
        </p:spPr>
        <p:txBody>
          <a:bodyPr/>
          <a:lstStyle>
            <a:lvl1pPr>
              <a:defRPr/>
            </a:lvl1pPr>
          </a:lstStyle>
          <a:p>
            <a:pPr>
              <a:defRPr/>
            </a:pPr>
            <a:fld id="{39E1ADD8-4A72-4AB5-A9BF-FF821BC5D065}" type="slidenum">
              <a:rPr lang="en-US" altLang="zh-TW"/>
              <a:pPr>
                <a:defRPr/>
              </a:pPr>
              <a:t>‹#›</a:t>
            </a:fld>
            <a:endParaRPr lang="en-US" altLang="zh-TW" dirty="0"/>
          </a:p>
        </p:txBody>
      </p:sp>
    </p:spTree>
    <p:extLst>
      <p:ext uri="{BB962C8B-B14F-4D97-AF65-F5344CB8AC3E}">
        <p14:creationId xmlns:p14="http://schemas.microsoft.com/office/powerpoint/2010/main" val="149304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dirty="0" smtClean="0"/>
              <a:t>January, 2015</a:t>
            </a:r>
            <a:endParaRPr lang="en-GB"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dirty="0" smtClean="0"/>
              <a:t>Junwen Zhang, Nan Chi, </a:t>
            </a:r>
            <a:r>
              <a:rPr lang="en-GB" altLang="en-US" dirty="0" err="1" smtClean="0"/>
              <a:t>Fudan</a:t>
            </a:r>
            <a:r>
              <a:rPr lang="en-GB" altLang="en-US" dirty="0" smtClean="0"/>
              <a:t> </a:t>
            </a:r>
            <a:r>
              <a:rPr lang="en-GB" altLang="en-US" dirty="0" err="1" smtClean="0"/>
              <a:t>Univerisity</a:t>
            </a:r>
            <a:endParaRPr lang="en-GB"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8611ABF7-DF5B-4165-8BB8-5262479DC706}" type="slidenum">
              <a:rPr lang="en-GB" altLang="en-US"/>
              <a:pPr/>
              <a:t>‹#›</a:t>
            </a:fld>
            <a:endParaRPr lang="en-GB" altLang="en-US"/>
          </a:p>
        </p:txBody>
      </p:sp>
      <p:sp>
        <p:nvSpPr>
          <p:cNvPr id="1031" name="Rectangle 7"/>
          <p:cNvSpPr>
            <a:spLocks noChangeArrowheads="1"/>
          </p:cNvSpPr>
          <p:nvPr/>
        </p:nvSpPr>
        <p:spPr bwMode="auto">
          <a:xfrm>
            <a:off x="3275856" y="394156"/>
            <a:ext cx="51823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GB" altLang="en-US" sz="1400" b="1" dirty="0"/>
              <a:t>doc.: IEEE </a:t>
            </a:r>
            <a:r>
              <a:rPr lang="en-GB" altLang="en-US" sz="1400" b="1" dirty="0" smtClean="0"/>
              <a:t>802.15-1</a:t>
            </a:r>
            <a:r>
              <a:rPr lang="en-US" altLang="zh-CN" sz="1400" b="1" i="0" kern="1200" dirty="0" smtClean="0">
                <a:solidFill>
                  <a:schemeClr val="tx1"/>
                </a:solidFill>
                <a:effectLst/>
                <a:latin typeface="Times New Roman" panose="02020603050405020304" pitchFamily="18" charset="0"/>
                <a:ea typeface="+mn-ea"/>
                <a:cs typeface="+mn-cs"/>
              </a:rPr>
              <a:t>5-16-0019-00-007a</a:t>
            </a:r>
            <a:endParaRPr lang="en-GB"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dirty="0" smtClean="0"/>
              <a:t>January 2016</a:t>
            </a:r>
            <a:endParaRPr lang="en-GB" altLang="en-US" dirty="0"/>
          </a:p>
        </p:txBody>
      </p:sp>
      <p:sp>
        <p:nvSpPr>
          <p:cNvPr id="5" name="Footer Placeholder 2"/>
          <p:cNvSpPr>
            <a:spLocks noGrp="1"/>
          </p:cNvSpPr>
          <p:nvPr>
            <p:ph type="ftr" sz="quarter" idx="11"/>
          </p:nvPr>
        </p:nvSpPr>
        <p:spPr>
          <a:xfrm>
            <a:off x="5486400" y="6475413"/>
            <a:ext cx="3124200" cy="184666"/>
          </a:xfrm>
        </p:spPr>
        <p:txBody>
          <a:bodyPr/>
          <a:lstStyle/>
          <a:p>
            <a:r>
              <a:rPr lang="en-GB" altLang="en-US" dirty="0" smtClean="0"/>
              <a:t>Nan </a:t>
            </a:r>
            <a:r>
              <a:rPr lang="en-GB" altLang="en-US" dirty="0"/>
              <a:t>Chi</a:t>
            </a:r>
            <a:r>
              <a:rPr lang="en-GB" altLang="en-US" dirty="0" smtClean="0"/>
              <a:t>, Junwen </a:t>
            </a:r>
            <a:r>
              <a:rPr lang="en-GB" altLang="en-US" dirty="0"/>
              <a:t>Zhang, </a:t>
            </a:r>
            <a:r>
              <a:rPr lang="en-GB" altLang="en-US" dirty="0" smtClean="0"/>
              <a:t> </a:t>
            </a:r>
            <a:r>
              <a:rPr lang="en-GB" altLang="en-US" dirty="0" err="1"/>
              <a:t>Fudan</a:t>
            </a:r>
            <a:r>
              <a:rPr lang="en-GB" altLang="en-US" dirty="0"/>
              <a:t> </a:t>
            </a:r>
            <a:r>
              <a:rPr lang="en-GB" altLang="en-US" dirty="0" err="1"/>
              <a:t>Univerisity</a:t>
            </a:r>
            <a:endParaRPr lang="en-GB" altLang="en-US" dirty="0"/>
          </a:p>
        </p:txBody>
      </p:sp>
      <p:sp>
        <p:nvSpPr>
          <p:cNvPr id="6" name="Slide Number Placeholder 3"/>
          <p:cNvSpPr>
            <a:spLocks noGrp="1"/>
          </p:cNvSpPr>
          <p:nvPr>
            <p:ph type="sldNum" sz="quarter" idx="12"/>
          </p:nvPr>
        </p:nvSpPr>
        <p:spPr/>
        <p:txBody>
          <a:bodyPr/>
          <a:lstStyle/>
          <a:p>
            <a:r>
              <a:rPr lang="en-GB" altLang="en-US"/>
              <a:t>Slide </a:t>
            </a:r>
            <a:fld id="{E723F3E9-F1A7-43F5-9906-549E046F45AD}" type="slidenum">
              <a:rPr lang="en-GB" altLang="en-US"/>
              <a:pPr/>
              <a:t>1</a:t>
            </a:fld>
            <a:endParaRPr lang="en-GB" altLang="en-US"/>
          </a:p>
        </p:txBody>
      </p:sp>
      <p:sp>
        <p:nvSpPr>
          <p:cNvPr id="27651" name="Rectangle 3"/>
          <p:cNvSpPr>
            <a:spLocks noChangeArrowheads="1"/>
          </p:cNvSpPr>
          <p:nvPr/>
        </p:nvSpPr>
        <p:spPr bwMode="auto">
          <a:xfrm>
            <a:off x="152400" y="609600"/>
            <a:ext cx="89916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r>
              <a:rPr lang="en-GB" altLang="en-US" sz="1600" b="1" dirty="0" smtClean="0">
                <a:solidFill>
                  <a:schemeClr val="tx2"/>
                </a:solidFill>
              </a:rPr>
              <a:t>Submission Title:</a:t>
            </a:r>
            <a:r>
              <a:rPr lang="en-GB" altLang="en-US" sz="1600" dirty="0" smtClean="0">
                <a:solidFill>
                  <a:schemeClr val="tx2"/>
                </a:solidFill>
              </a:rPr>
              <a:t> </a:t>
            </a:r>
            <a:r>
              <a:rPr lang="en-US" altLang="en-US" sz="1600" dirty="0" smtClean="0"/>
              <a:t>High-speed VLC for out-door free-space communication</a:t>
            </a:r>
            <a:r>
              <a:rPr lang="en-GB" altLang="en-US" sz="1600" dirty="0" smtClean="0">
                <a:solidFill>
                  <a:schemeClr val="tx2"/>
                </a:solidFill>
              </a:rPr>
              <a:t>	</a:t>
            </a:r>
          </a:p>
          <a:p>
            <a:r>
              <a:rPr lang="en-GB" altLang="en-US" sz="1600" b="1" dirty="0" smtClean="0">
                <a:solidFill>
                  <a:schemeClr val="tx2"/>
                </a:solidFill>
              </a:rPr>
              <a:t>Date Submitted: </a:t>
            </a:r>
            <a:r>
              <a:rPr lang="en-GB" altLang="en-US" sz="1600" dirty="0" smtClean="0">
                <a:solidFill>
                  <a:schemeClr val="tx2"/>
                </a:solidFill>
              </a:rPr>
              <a:t>January 2016</a:t>
            </a:r>
          </a:p>
          <a:p>
            <a:r>
              <a:rPr lang="en-GB" altLang="en-US" sz="1600" b="1" dirty="0" smtClean="0">
                <a:solidFill>
                  <a:schemeClr val="tx2"/>
                </a:solidFill>
              </a:rPr>
              <a:t>Source:</a:t>
            </a:r>
            <a:r>
              <a:rPr lang="en-GB" altLang="en-US" sz="1600" dirty="0" smtClean="0">
                <a:solidFill>
                  <a:schemeClr val="tx2"/>
                </a:solidFill>
              </a:rPr>
              <a:t> </a:t>
            </a:r>
            <a:r>
              <a:rPr lang="en-GB" altLang="en-US" sz="1600" dirty="0" err="1">
                <a:solidFill>
                  <a:schemeClr val="tx2"/>
                </a:solidFill>
              </a:rPr>
              <a:t>Prof.</a:t>
            </a:r>
            <a:r>
              <a:rPr lang="en-GB" altLang="en-US" sz="1600" dirty="0">
                <a:solidFill>
                  <a:schemeClr val="tx2"/>
                </a:solidFill>
              </a:rPr>
              <a:t> Nan </a:t>
            </a:r>
            <a:r>
              <a:rPr lang="en-GB" altLang="en-US" sz="1600" dirty="0" smtClean="0">
                <a:solidFill>
                  <a:schemeClr val="tx2"/>
                </a:solidFill>
              </a:rPr>
              <a:t>Chi, </a:t>
            </a:r>
            <a:r>
              <a:rPr lang="en-GB" altLang="en-US" sz="1600" dirty="0" err="1" smtClean="0">
                <a:solidFill>
                  <a:schemeClr val="tx2"/>
                </a:solidFill>
              </a:rPr>
              <a:t>Dr.</a:t>
            </a:r>
            <a:r>
              <a:rPr lang="en-GB" altLang="en-US" sz="1600" dirty="0" smtClean="0">
                <a:solidFill>
                  <a:schemeClr val="tx2"/>
                </a:solidFill>
              </a:rPr>
              <a:t> Junwen Zhang </a:t>
            </a:r>
            <a:r>
              <a:rPr lang="en-GB" altLang="en-US" sz="1600" b="1" dirty="0" smtClean="0">
                <a:solidFill>
                  <a:schemeClr val="tx2"/>
                </a:solidFill>
              </a:rPr>
              <a:t>Company</a:t>
            </a:r>
            <a:r>
              <a:rPr lang="en-GB" altLang="en-US" sz="1600" b="1" dirty="0" smtClean="0">
                <a:solidFill>
                  <a:schemeClr val="tx2"/>
                </a:solidFill>
              </a:rPr>
              <a:t>:</a:t>
            </a:r>
            <a:r>
              <a:rPr lang="en-GB" altLang="en-US" sz="1600" dirty="0" smtClean="0">
                <a:solidFill>
                  <a:schemeClr val="tx2"/>
                </a:solidFill>
              </a:rPr>
              <a:t> </a:t>
            </a:r>
            <a:r>
              <a:rPr lang="en-GB" altLang="en-US" sz="1600" dirty="0" err="1" smtClean="0">
                <a:solidFill>
                  <a:schemeClr val="tx2"/>
                </a:solidFill>
              </a:rPr>
              <a:t>Fudan</a:t>
            </a:r>
            <a:r>
              <a:rPr lang="en-GB" altLang="en-US" sz="1600" dirty="0" smtClean="0">
                <a:solidFill>
                  <a:schemeClr val="tx2"/>
                </a:solidFill>
              </a:rPr>
              <a:t> </a:t>
            </a:r>
            <a:r>
              <a:rPr lang="en-GB" altLang="en-US" sz="1600" dirty="0" err="1" smtClean="0">
                <a:solidFill>
                  <a:schemeClr val="tx2"/>
                </a:solidFill>
              </a:rPr>
              <a:t>Univerisity</a:t>
            </a:r>
            <a:endParaRPr lang="en-GB" altLang="en-US" sz="1600" dirty="0" smtClean="0">
              <a:solidFill>
                <a:schemeClr val="tx2"/>
              </a:solidFill>
            </a:endParaRPr>
          </a:p>
          <a:p>
            <a:r>
              <a:rPr lang="en-GB" altLang="en-US" sz="1600" b="1" dirty="0" smtClean="0">
                <a:solidFill>
                  <a:schemeClr val="tx2"/>
                </a:solidFill>
              </a:rPr>
              <a:t>Address:</a:t>
            </a:r>
            <a:r>
              <a:rPr lang="en-GB" altLang="en-US" sz="1600" dirty="0" smtClean="0">
                <a:solidFill>
                  <a:schemeClr val="tx2"/>
                </a:solidFill>
              </a:rPr>
              <a:t> </a:t>
            </a:r>
            <a:r>
              <a:rPr lang="en-US" altLang="en-US" sz="1600" dirty="0">
                <a:solidFill>
                  <a:schemeClr val="tx2"/>
                </a:solidFill>
              </a:rPr>
              <a:t>Fu Dan University, 220 Handan Rd., </a:t>
            </a:r>
            <a:r>
              <a:rPr lang="en-US" altLang="en-US" sz="1600" dirty="0" err="1">
                <a:solidFill>
                  <a:schemeClr val="tx2"/>
                </a:solidFill>
              </a:rPr>
              <a:t>Yangpu</a:t>
            </a:r>
            <a:r>
              <a:rPr lang="en-US" altLang="en-US" sz="1600" dirty="0">
                <a:solidFill>
                  <a:schemeClr val="tx2"/>
                </a:solidFill>
              </a:rPr>
              <a:t> District, Shanghai</a:t>
            </a:r>
          </a:p>
          <a:p>
            <a:r>
              <a:rPr lang="en-US" altLang="en-US" sz="1600" dirty="0">
                <a:solidFill>
                  <a:schemeClr val="tx2"/>
                </a:solidFill>
              </a:rPr>
              <a:t>Voice: Tel: 0086-21-65642983, E-Mail: nanchi@fudan.edu.cn  hustzjw@gmail.com</a:t>
            </a:r>
          </a:p>
          <a:p>
            <a:r>
              <a:rPr lang="en-GB" altLang="en-US" dirty="0">
                <a:solidFill>
                  <a:schemeClr val="accent2"/>
                </a:solidFill>
              </a:rPr>
              <a:t>	</a:t>
            </a:r>
            <a:endParaRPr lang="en-GB" altLang="en-US" dirty="0">
              <a:solidFill>
                <a:schemeClr val="tx2"/>
              </a:solidFill>
            </a:endParaRPr>
          </a:p>
          <a:p>
            <a:pPr>
              <a:spcBef>
                <a:spcPts val="0"/>
              </a:spcBef>
              <a:spcAft>
                <a:spcPts val="0"/>
              </a:spcAft>
            </a:pPr>
            <a:r>
              <a:rPr lang="en-GB" altLang="en-US" sz="1600" b="1" dirty="0">
                <a:solidFill>
                  <a:schemeClr val="tx2"/>
                </a:solidFill>
              </a:rPr>
              <a:t>Abstract:</a:t>
            </a:r>
            <a:r>
              <a:rPr lang="en-GB" altLang="en-US" sz="1600" dirty="0">
                <a:solidFill>
                  <a:schemeClr val="tx2"/>
                </a:solidFill>
              </a:rPr>
              <a:t>	</a:t>
            </a:r>
            <a:r>
              <a:rPr lang="en-US" altLang="en-US" sz="1600" dirty="0">
                <a:solidFill>
                  <a:schemeClr val="tx2"/>
                </a:solidFill>
              </a:rPr>
              <a:t>In response to «Call for Proposals for OWC Channel Models» issued by 802.15.7r1, this contribution </a:t>
            </a:r>
            <a:r>
              <a:rPr lang="en-US" altLang="en-US" sz="1600" dirty="0" smtClean="0">
                <a:solidFill>
                  <a:schemeClr val="tx2"/>
                </a:solidFill>
              </a:rPr>
              <a:t>presents the PHY technologies proposal of outdoor </a:t>
            </a:r>
            <a:r>
              <a:rPr lang="en-US" altLang="en-US" sz="1600" dirty="0">
                <a:solidFill>
                  <a:schemeClr val="tx2"/>
                </a:solidFill>
              </a:rPr>
              <a:t>free space VLC long distance </a:t>
            </a:r>
            <a:r>
              <a:rPr lang="en-US" altLang="en-US" sz="1600" dirty="0" smtClean="0">
                <a:solidFill>
                  <a:schemeClr val="tx2"/>
                </a:solidFill>
              </a:rPr>
              <a:t>transmission for </a:t>
            </a:r>
            <a:r>
              <a:rPr lang="en-US" altLang="en-US" sz="1600" dirty="0">
                <a:solidFill>
                  <a:schemeClr val="tx2"/>
                </a:solidFill>
              </a:rPr>
              <a:t>high rate </a:t>
            </a:r>
            <a:r>
              <a:rPr lang="en-US" altLang="en-US" sz="1600" dirty="0" smtClean="0">
                <a:solidFill>
                  <a:schemeClr val="tx2"/>
                </a:solidFill>
              </a:rPr>
              <a:t>PD communication </a:t>
            </a:r>
            <a:r>
              <a:rPr lang="en-US" altLang="en-US" sz="1600" dirty="0">
                <a:solidFill>
                  <a:schemeClr val="tx2"/>
                </a:solidFill>
              </a:rPr>
              <a:t>in wireless backhaul (mobile back haul).</a:t>
            </a:r>
          </a:p>
          <a:p>
            <a:pPr>
              <a:spcBef>
                <a:spcPts val="600"/>
              </a:spcBef>
              <a:spcAft>
                <a:spcPts val="600"/>
              </a:spcAft>
            </a:pPr>
            <a:endParaRPr lang="en-GB" altLang="en-US" sz="1600" dirty="0" smtClean="0">
              <a:solidFill>
                <a:schemeClr val="tx2"/>
              </a:solidFill>
            </a:endParaRPr>
          </a:p>
          <a:p>
            <a:pPr>
              <a:spcBef>
                <a:spcPts val="600"/>
              </a:spcBef>
              <a:spcAft>
                <a:spcPts val="600"/>
              </a:spcAft>
            </a:pPr>
            <a:r>
              <a:rPr lang="en-GB" altLang="en-US" sz="1600" b="1" dirty="0" smtClean="0">
                <a:solidFill>
                  <a:schemeClr val="tx2"/>
                </a:solidFill>
              </a:rPr>
              <a:t>Purpose: </a:t>
            </a:r>
            <a:r>
              <a:rPr lang="en-US" altLang="zh-CN" sz="1600" dirty="0" smtClean="0"/>
              <a:t>Call </a:t>
            </a:r>
            <a:r>
              <a:rPr lang="en-US" altLang="zh-CN" sz="1600" dirty="0"/>
              <a:t>for Proposal Response</a:t>
            </a:r>
            <a:endParaRPr lang="en-GB" altLang="en-US" sz="1600" b="1" dirty="0" smtClean="0">
              <a:solidFill>
                <a:schemeClr val="tx2"/>
              </a:solidFill>
            </a:endParaRPr>
          </a:p>
          <a:p>
            <a:pPr>
              <a:spcBef>
                <a:spcPts val="600"/>
              </a:spcBef>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0000" y="534009"/>
            <a:ext cx="7772400" cy="662743"/>
          </a:xfr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altLang="zh-CN" sz="2800" dirty="0">
                <a:solidFill>
                  <a:srgbClr val="FF0000"/>
                </a:solidFill>
                <a:effectLst>
                  <a:outerShdw blurRad="38100" dist="38100" dir="2700000" algn="tl">
                    <a:srgbClr val="C0C0C0"/>
                  </a:outerShdw>
                </a:effectLst>
                <a:latin typeface="Arial"/>
              </a:rPr>
              <a:t>Hardware </a:t>
            </a:r>
            <a:r>
              <a:rPr lang="en-US" altLang="zh-CN" sz="2800" dirty="0">
                <a:solidFill>
                  <a:srgbClr val="FF0000"/>
                </a:solidFill>
                <a:effectLst>
                  <a:outerShdw blurRad="38100" dist="38100" dir="2700000" algn="tl">
                    <a:srgbClr val="C0C0C0"/>
                  </a:outerShdw>
                </a:effectLst>
                <a:latin typeface="Arial"/>
              </a:rPr>
              <a:t>bridged-T amplitude equalizer</a:t>
            </a:r>
            <a:endParaRPr lang="zh-CN" altLang="en-US" sz="2800" dirty="0">
              <a:solidFill>
                <a:srgbClr val="FF0000"/>
              </a:solidFill>
              <a:effectLst>
                <a:outerShdw blurRad="38100" dist="38100" dir="2700000" algn="tl">
                  <a:srgbClr val="C0C0C0"/>
                </a:outerShdw>
              </a:effectLst>
              <a:latin typeface="Arial"/>
            </a:endParaRPr>
          </a:p>
        </p:txBody>
      </p:sp>
      <p:pic>
        <p:nvPicPr>
          <p:cNvPr id="8" name="图片 7"/>
          <p:cNvPicPr>
            <a:picLocks noChangeAspect="1"/>
          </p:cNvPicPr>
          <p:nvPr/>
        </p:nvPicPr>
        <p:blipFill>
          <a:blip r:embed="rId4"/>
          <a:stretch>
            <a:fillRect/>
          </a:stretch>
        </p:blipFill>
        <p:spPr>
          <a:xfrm>
            <a:off x="396900" y="1230853"/>
            <a:ext cx="4104456" cy="2630195"/>
          </a:xfrm>
          <a:prstGeom prst="rect">
            <a:avLst/>
          </a:prstGeom>
        </p:spPr>
      </p:pic>
      <p:pic>
        <p:nvPicPr>
          <p:cNvPr id="9" name="图片 8"/>
          <p:cNvPicPr>
            <a:picLocks noChangeAspect="1"/>
          </p:cNvPicPr>
          <p:nvPr/>
        </p:nvPicPr>
        <p:blipFill>
          <a:blip r:embed="rId5"/>
          <a:stretch>
            <a:fillRect/>
          </a:stretch>
        </p:blipFill>
        <p:spPr>
          <a:xfrm>
            <a:off x="4716016" y="1113776"/>
            <a:ext cx="3922594" cy="2963296"/>
          </a:xfrm>
          <a:prstGeom prst="rect">
            <a:avLst/>
          </a:prstGeom>
        </p:spPr>
      </p:pic>
      <p:sp>
        <p:nvSpPr>
          <p:cNvPr id="10" name="Rectangle 2"/>
          <p:cNvSpPr>
            <a:spLocks noChangeArrowheads="1"/>
          </p:cNvSpPr>
          <p:nvPr/>
        </p:nvSpPr>
        <p:spPr bwMode="auto">
          <a:xfrm>
            <a:off x="468313" y="40050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nvPr>
        </p:nvGraphicFramePr>
        <p:xfrm>
          <a:off x="828837" y="5447294"/>
          <a:ext cx="1589842" cy="496826"/>
        </p:xfrm>
        <a:graphic>
          <a:graphicData uri="http://schemas.openxmlformats.org/presentationml/2006/ole">
            <mc:AlternateContent xmlns:mc="http://schemas.openxmlformats.org/markup-compatibility/2006">
              <mc:Choice xmlns:v="urn:schemas-microsoft-com:vml" Requires="v">
                <p:oleObj spid="_x0000_s1048" name="Equation" r:id="rId6" imgW="774364" imgH="241195" progId="Equation.DSMT4">
                  <p:embed/>
                </p:oleObj>
              </mc:Choice>
              <mc:Fallback>
                <p:oleObj name="Equation" r:id="rId6" imgW="774364"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837" y="5447294"/>
                        <a:ext cx="1589842" cy="496826"/>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nvPr>
        </p:nvGraphicFramePr>
        <p:xfrm>
          <a:off x="3903574" y="5092968"/>
          <a:ext cx="3656634" cy="1291746"/>
        </p:xfrm>
        <a:graphic>
          <a:graphicData uri="http://schemas.openxmlformats.org/presentationml/2006/ole">
            <mc:AlternateContent xmlns:mc="http://schemas.openxmlformats.org/markup-compatibility/2006">
              <mc:Choice xmlns:v="urn:schemas-microsoft-com:vml" Requires="v">
                <p:oleObj spid="_x0000_s1049" name="Equation" r:id="rId8" imgW="1752600" imgH="622300" progId="Equation.DSMT4">
                  <p:embed/>
                </p:oleObj>
              </mc:Choice>
              <mc:Fallback>
                <p:oleObj name="Equation" r:id="rId8" imgW="1752600" imgH="622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3574" y="5092968"/>
                        <a:ext cx="3656634" cy="1291746"/>
                      </a:xfrm>
                      <a:prstGeom prst="rect">
                        <a:avLst/>
                      </a:prstGeom>
                      <a:noFill/>
                    </p:spPr>
                  </p:pic>
                </p:oleObj>
              </mc:Fallback>
            </mc:AlternateContent>
          </a:graphicData>
        </a:graphic>
      </p:graphicFrame>
      <p:sp>
        <p:nvSpPr>
          <p:cNvPr id="15" name="矩形 14"/>
          <p:cNvSpPr/>
          <p:nvPr/>
        </p:nvSpPr>
        <p:spPr>
          <a:xfrm>
            <a:off x="0" y="3954019"/>
            <a:ext cx="5508104" cy="1323439"/>
          </a:xfrm>
          <a:prstGeom prst="rect">
            <a:avLst/>
          </a:prstGeom>
        </p:spPr>
        <p:txBody>
          <a:bodyPr wrap="square">
            <a:spAutoFit/>
          </a:bodyPr>
          <a:lstStyle/>
          <a:p>
            <a:pPr marL="800100" lvl="1" indent="-342900">
              <a:lnSpc>
                <a:spcPct val="100000"/>
              </a:lnSpc>
              <a:spcBef>
                <a:spcPct val="25000"/>
              </a:spcBef>
              <a:spcAft>
                <a:spcPts val="600"/>
              </a:spcAft>
              <a:buClr>
                <a:srgbClr val="C00000"/>
              </a:buClr>
              <a:buFont typeface="Wingdings" pitchFamily="2" charset="2"/>
              <a:buChar char="u"/>
            </a:pPr>
            <a:r>
              <a:rPr lang="en-US" altLang="zh-CN" sz="2000" i="1" dirty="0">
                <a:solidFill>
                  <a:srgbClr val="000099"/>
                </a:solidFill>
                <a:latin typeface="微软雅黑" panose="020B0503020204020204" pitchFamily="34" charset="-122"/>
                <a:ea typeface="微软雅黑" panose="020B0503020204020204" pitchFamily="34" charset="-122"/>
              </a:rPr>
              <a:t>Z</a:t>
            </a:r>
            <a:r>
              <a:rPr lang="en-US" altLang="zh-CN" sz="2000" baseline="-25000" dirty="0">
                <a:solidFill>
                  <a:srgbClr val="000099"/>
                </a:solidFill>
                <a:latin typeface="微软雅黑" panose="020B0503020204020204" pitchFamily="34" charset="-122"/>
                <a:ea typeface="微软雅黑" panose="020B0503020204020204" pitchFamily="34" charset="-122"/>
              </a:rPr>
              <a:t>11</a:t>
            </a:r>
            <a:r>
              <a:rPr lang="en-US" altLang="zh-CN" sz="2000" dirty="0">
                <a:solidFill>
                  <a:srgbClr val="000099"/>
                </a:solidFill>
                <a:latin typeface="微软雅黑" panose="020B0503020204020204" pitchFamily="34" charset="-122"/>
                <a:ea typeface="微软雅黑" panose="020B0503020204020204" pitchFamily="34" charset="-122"/>
              </a:rPr>
              <a:t> </a:t>
            </a:r>
            <a:r>
              <a:rPr lang="en-US" altLang="zh-CN" sz="2000" dirty="0" smtClean="0">
                <a:solidFill>
                  <a:srgbClr val="000099"/>
                </a:solidFill>
                <a:latin typeface="微软雅黑" panose="020B0503020204020204" pitchFamily="34" charset="-122"/>
                <a:ea typeface="微软雅黑" panose="020B0503020204020204" pitchFamily="34" charset="-122"/>
              </a:rPr>
              <a:t>: RLC network1 (</a:t>
            </a:r>
            <a:r>
              <a:rPr lang="en-US" altLang="zh-CN" sz="2000" i="1" dirty="0" smtClean="0">
                <a:solidFill>
                  <a:srgbClr val="000099"/>
                </a:solidFill>
                <a:latin typeface="微软雅黑" panose="020B0503020204020204" pitchFamily="34" charset="-122"/>
                <a:ea typeface="微软雅黑" panose="020B0503020204020204" pitchFamily="34" charset="-122"/>
              </a:rPr>
              <a:t>R</a:t>
            </a:r>
            <a:r>
              <a:rPr lang="en-US" altLang="zh-CN" sz="2000" baseline="-25000" dirty="0" smtClean="0">
                <a:solidFill>
                  <a:srgbClr val="000099"/>
                </a:solidFill>
                <a:latin typeface="微软雅黑" panose="020B0503020204020204" pitchFamily="34" charset="-122"/>
                <a:ea typeface="微软雅黑" panose="020B0503020204020204" pitchFamily="34" charset="-122"/>
              </a:rPr>
              <a:t>1</a:t>
            </a:r>
            <a:r>
              <a:rPr lang="en-US" altLang="zh-CN" sz="2000" dirty="0">
                <a:solidFill>
                  <a:srgbClr val="000099"/>
                </a:solidFill>
                <a:latin typeface="微软雅黑" panose="020B0503020204020204" pitchFamily="34" charset="-122"/>
                <a:ea typeface="微软雅黑" panose="020B0503020204020204" pitchFamily="34" charset="-122"/>
              </a:rPr>
              <a:t>, </a:t>
            </a:r>
            <a:r>
              <a:rPr lang="en-US" altLang="zh-CN" sz="2000" i="1" dirty="0">
                <a:solidFill>
                  <a:srgbClr val="000099"/>
                </a:solidFill>
                <a:latin typeface="微软雅黑" panose="020B0503020204020204" pitchFamily="34" charset="-122"/>
                <a:ea typeface="微软雅黑" panose="020B0503020204020204" pitchFamily="34" charset="-122"/>
              </a:rPr>
              <a:t>C</a:t>
            </a:r>
            <a:r>
              <a:rPr lang="en-US" altLang="zh-CN" sz="2000" baseline="-25000" dirty="0">
                <a:solidFill>
                  <a:srgbClr val="000099"/>
                </a:solidFill>
                <a:latin typeface="微软雅黑" panose="020B0503020204020204" pitchFamily="34" charset="-122"/>
                <a:ea typeface="微软雅黑" panose="020B0503020204020204" pitchFamily="34" charset="-122"/>
              </a:rPr>
              <a:t>1</a:t>
            </a:r>
            <a:r>
              <a:rPr lang="en-US" altLang="zh-CN" sz="2000" dirty="0">
                <a:solidFill>
                  <a:srgbClr val="000099"/>
                </a:solidFill>
                <a:latin typeface="微软雅黑" panose="020B0503020204020204" pitchFamily="34" charset="-122"/>
                <a:ea typeface="微软雅黑" panose="020B0503020204020204" pitchFamily="34" charset="-122"/>
              </a:rPr>
              <a:t> and</a:t>
            </a:r>
            <a:r>
              <a:rPr lang="en-US" altLang="zh-CN" sz="2000" i="1" dirty="0">
                <a:solidFill>
                  <a:srgbClr val="000099"/>
                </a:solidFill>
                <a:latin typeface="微软雅黑" panose="020B0503020204020204" pitchFamily="34" charset="-122"/>
                <a:ea typeface="微软雅黑" panose="020B0503020204020204" pitchFamily="34" charset="-122"/>
              </a:rPr>
              <a:t> </a:t>
            </a:r>
            <a:r>
              <a:rPr lang="en-US" altLang="zh-CN" sz="2000" i="1" dirty="0" smtClean="0">
                <a:solidFill>
                  <a:srgbClr val="000099"/>
                </a:solidFill>
                <a:latin typeface="微软雅黑" panose="020B0503020204020204" pitchFamily="34" charset="-122"/>
                <a:ea typeface="微软雅黑" panose="020B0503020204020204" pitchFamily="34" charset="-122"/>
              </a:rPr>
              <a:t>L</a:t>
            </a:r>
            <a:r>
              <a:rPr lang="en-US" altLang="zh-CN" sz="2000" baseline="-25000" dirty="0" smtClean="0">
                <a:solidFill>
                  <a:srgbClr val="000099"/>
                </a:solidFill>
                <a:latin typeface="微软雅黑" panose="020B0503020204020204" pitchFamily="34" charset="-122"/>
                <a:ea typeface="微软雅黑" panose="020B0503020204020204" pitchFamily="34" charset="-122"/>
              </a:rPr>
              <a:t>1</a:t>
            </a:r>
            <a:r>
              <a:rPr lang="en-US" altLang="zh-CN" sz="2000" dirty="0" smtClean="0">
                <a:solidFill>
                  <a:srgbClr val="000099"/>
                </a:solidFill>
                <a:latin typeface="微软雅黑" panose="020B0503020204020204" pitchFamily="34" charset="-122"/>
                <a:ea typeface="微软雅黑" panose="020B0503020204020204" pitchFamily="34" charset="-122"/>
              </a:rPr>
              <a:t>)</a:t>
            </a:r>
            <a:endParaRPr lang="en-US" altLang="zh-CN" sz="2000" baseline="-25000" dirty="0" smtClean="0">
              <a:solidFill>
                <a:srgbClr val="000099"/>
              </a:solidFill>
              <a:latin typeface="微软雅黑" panose="020B0503020204020204" pitchFamily="34" charset="-122"/>
              <a:ea typeface="微软雅黑" panose="020B0503020204020204" pitchFamily="34" charset="-122"/>
            </a:endParaRPr>
          </a:p>
          <a:p>
            <a:pPr marL="800100" lvl="1" indent="-342900">
              <a:lnSpc>
                <a:spcPct val="100000"/>
              </a:lnSpc>
              <a:spcBef>
                <a:spcPct val="25000"/>
              </a:spcBef>
              <a:spcAft>
                <a:spcPts val="600"/>
              </a:spcAft>
              <a:buClr>
                <a:srgbClr val="C00000"/>
              </a:buClr>
              <a:buFont typeface="Wingdings" pitchFamily="2" charset="2"/>
              <a:buChar char="u"/>
            </a:pPr>
            <a:r>
              <a:rPr lang="en-US" altLang="zh-CN" sz="2000" i="1" dirty="0" smtClean="0">
                <a:solidFill>
                  <a:srgbClr val="000099"/>
                </a:solidFill>
                <a:latin typeface="微软雅黑" panose="020B0503020204020204" pitchFamily="34" charset="-122"/>
                <a:ea typeface="微软雅黑" panose="020B0503020204020204" pitchFamily="34" charset="-122"/>
              </a:rPr>
              <a:t>Z</a:t>
            </a:r>
            <a:r>
              <a:rPr lang="en-US" altLang="zh-CN" sz="2000" baseline="-25000" dirty="0" smtClean="0">
                <a:solidFill>
                  <a:srgbClr val="000099"/>
                </a:solidFill>
                <a:latin typeface="微软雅黑" panose="020B0503020204020204" pitchFamily="34" charset="-122"/>
                <a:ea typeface="微软雅黑" panose="020B0503020204020204" pitchFamily="34" charset="-122"/>
              </a:rPr>
              <a:t>22</a:t>
            </a:r>
            <a:r>
              <a:rPr lang="en-US" altLang="zh-CN" sz="2000" dirty="0" smtClean="0">
                <a:solidFill>
                  <a:srgbClr val="000099"/>
                </a:solidFill>
                <a:latin typeface="微软雅黑" panose="020B0503020204020204" pitchFamily="34" charset="-122"/>
                <a:ea typeface="微软雅黑" panose="020B0503020204020204" pitchFamily="34" charset="-122"/>
              </a:rPr>
              <a:t> : RLC </a:t>
            </a:r>
            <a:r>
              <a:rPr lang="en-US" altLang="zh-CN" sz="2000" dirty="0">
                <a:solidFill>
                  <a:srgbClr val="000099"/>
                </a:solidFill>
                <a:latin typeface="微软雅黑" panose="020B0503020204020204" pitchFamily="34" charset="-122"/>
                <a:ea typeface="微软雅黑" panose="020B0503020204020204" pitchFamily="34" charset="-122"/>
              </a:rPr>
              <a:t>network2 </a:t>
            </a:r>
            <a:r>
              <a:rPr lang="en-US" altLang="zh-CN" sz="2000" dirty="0" smtClean="0">
                <a:solidFill>
                  <a:srgbClr val="000099"/>
                </a:solidFill>
                <a:latin typeface="微软雅黑" panose="020B0503020204020204" pitchFamily="34" charset="-122"/>
                <a:ea typeface="微软雅黑" panose="020B0503020204020204" pitchFamily="34" charset="-122"/>
              </a:rPr>
              <a:t>(</a:t>
            </a:r>
            <a:r>
              <a:rPr lang="en-US" altLang="zh-CN" sz="2000" i="1" dirty="0" smtClean="0">
                <a:solidFill>
                  <a:srgbClr val="000099"/>
                </a:solidFill>
                <a:latin typeface="微软雅黑" panose="020B0503020204020204" pitchFamily="34" charset="-122"/>
                <a:ea typeface="微软雅黑" panose="020B0503020204020204" pitchFamily="34" charset="-122"/>
              </a:rPr>
              <a:t>R</a:t>
            </a:r>
            <a:r>
              <a:rPr lang="en-US" altLang="zh-CN" sz="2000" baseline="-25000" dirty="0" smtClean="0">
                <a:solidFill>
                  <a:srgbClr val="000099"/>
                </a:solidFill>
                <a:latin typeface="微软雅黑" panose="020B0503020204020204" pitchFamily="34" charset="-122"/>
                <a:ea typeface="微软雅黑" panose="020B0503020204020204" pitchFamily="34" charset="-122"/>
              </a:rPr>
              <a:t>4</a:t>
            </a:r>
            <a:r>
              <a:rPr lang="en-US" altLang="zh-CN" sz="2000" dirty="0">
                <a:solidFill>
                  <a:srgbClr val="000099"/>
                </a:solidFill>
                <a:latin typeface="微软雅黑" panose="020B0503020204020204" pitchFamily="34" charset="-122"/>
                <a:ea typeface="微软雅黑" panose="020B0503020204020204" pitchFamily="34" charset="-122"/>
              </a:rPr>
              <a:t>, </a:t>
            </a:r>
            <a:r>
              <a:rPr lang="en-US" altLang="zh-CN" sz="2000" i="1" dirty="0">
                <a:solidFill>
                  <a:srgbClr val="000099"/>
                </a:solidFill>
                <a:latin typeface="微软雅黑" panose="020B0503020204020204" pitchFamily="34" charset="-122"/>
                <a:ea typeface="微软雅黑" panose="020B0503020204020204" pitchFamily="34" charset="-122"/>
              </a:rPr>
              <a:t>C</a:t>
            </a:r>
            <a:r>
              <a:rPr lang="en-US" altLang="zh-CN" sz="2000" baseline="-25000" dirty="0">
                <a:solidFill>
                  <a:srgbClr val="000099"/>
                </a:solidFill>
                <a:latin typeface="微软雅黑" panose="020B0503020204020204" pitchFamily="34" charset="-122"/>
                <a:ea typeface="微软雅黑" panose="020B0503020204020204" pitchFamily="34" charset="-122"/>
              </a:rPr>
              <a:t>2</a:t>
            </a:r>
            <a:r>
              <a:rPr lang="en-US" altLang="zh-CN" sz="2000" dirty="0">
                <a:solidFill>
                  <a:srgbClr val="000099"/>
                </a:solidFill>
                <a:latin typeface="微软雅黑" panose="020B0503020204020204" pitchFamily="34" charset="-122"/>
                <a:ea typeface="微软雅黑" panose="020B0503020204020204" pitchFamily="34" charset="-122"/>
              </a:rPr>
              <a:t> and </a:t>
            </a:r>
            <a:r>
              <a:rPr lang="en-US" altLang="zh-CN" sz="2000" i="1" dirty="0" smtClean="0">
                <a:solidFill>
                  <a:srgbClr val="000099"/>
                </a:solidFill>
                <a:latin typeface="微软雅黑" panose="020B0503020204020204" pitchFamily="34" charset="-122"/>
                <a:ea typeface="微软雅黑" panose="020B0503020204020204" pitchFamily="34" charset="-122"/>
              </a:rPr>
              <a:t>L</a:t>
            </a:r>
            <a:r>
              <a:rPr lang="en-US" altLang="zh-CN" sz="2000" baseline="-25000" dirty="0" smtClean="0">
                <a:solidFill>
                  <a:srgbClr val="000099"/>
                </a:solidFill>
                <a:latin typeface="微软雅黑" panose="020B0503020204020204" pitchFamily="34" charset="-122"/>
                <a:ea typeface="微软雅黑" panose="020B0503020204020204" pitchFamily="34" charset="-122"/>
              </a:rPr>
              <a:t>2</a:t>
            </a:r>
            <a:r>
              <a:rPr lang="en-US" altLang="zh-CN" sz="2000" dirty="0" smtClean="0">
                <a:solidFill>
                  <a:srgbClr val="000099"/>
                </a:solidFill>
                <a:latin typeface="微软雅黑" panose="020B0503020204020204" pitchFamily="34" charset="-122"/>
                <a:ea typeface="微软雅黑" panose="020B0503020204020204" pitchFamily="34" charset="-122"/>
              </a:rPr>
              <a:t>)</a:t>
            </a:r>
            <a:r>
              <a:rPr lang="en-US" altLang="zh-CN" sz="2000" i="1" dirty="0"/>
              <a:t> </a:t>
            </a:r>
            <a:endParaRPr lang="en-US" altLang="zh-CN" sz="2000" i="1" dirty="0" smtClean="0"/>
          </a:p>
          <a:p>
            <a:pPr marL="800100" lvl="1" indent="-342900">
              <a:lnSpc>
                <a:spcPct val="100000"/>
              </a:lnSpc>
              <a:spcBef>
                <a:spcPct val="25000"/>
              </a:spcBef>
              <a:spcAft>
                <a:spcPts val="600"/>
              </a:spcAft>
              <a:buClr>
                <a:srgbClr val="C00000"/>
              </a:buClr>
              <a:buFont typeface="Wingdings" pitchFamily="2" charset="2"/>
              <a:buChar char="u"/>
            </a:pPr>
            <a:r>
              <a:rPr lang="en-US" altLang="zh-CN" sz="2000" i="1" dirty="0" smtClean="0">
                <a:solidFill>
                  <a:srgbClr val="000099"/>
                </a:solidFill>
                <a:latin typeface="微软雅黑" panose="020B0503020204020204" pitchFamily="34" charset="-122"/>
                <a:ea typeface="微软雅黑" panose="020B0503020204020204" pitchFamily="34" charset="-122"/>
              </a:rPr>
              <a:t>R</a:t>
            </a:r>
            <a:r>
              <a:rPr lang="en-US" altLang="zh-CN" sz="2000" baseline="-25000" dirty="0" smtClean="0">
                <a:solidFill>
                  <a:srgbClr val="000099"/>
                </a:solidFill>
                <a:latin typeface="微软雅黑" panose="020B0503020204020204" pitchFamily="34" charset="-122"/>
                <a:ea typeface="微软雅黑" panose="020B0503020204020204" pitchFamily="34" charset="-122"/>
              </a:rPr>
              <a:t>2</a:t>
            </a:r>
            <a:r>
              <a:rPr lang="en-US" altLang="zh-CN" sz="2000" dirty="0" smtClean="0">
                <a:solidFill>
                  <a:srgbClr val="000099"/>
                </a:solidFill>
                <a:latin typeface="微软雅黑" panose="020B0503020204020204" pitchFamily="34" charset="-122"/>
                <a:ea typeface="微软雅黑" panose="020B0503020204020204" pitchFamily="34" charset="-122"/>
              </a:rPr>
              <a:t> =</a:t>
            </a:r>
            <a:r>
              <a:rPr lang="en-US" altLang="zh-CN" sz="2000" i="1" dirty="0" smtClean="0">
                <a:solidFill>
                  <a:srgbClr val="000099"/>
                </a:solidFill>
                <a:latin typeface="微软雅黑" panose="020B0503020204020204" pitchFamily="34" charset="-122"/>
                <a:ea typeface="微软雅黑" panose="020B0503020204020204" pitchFamily="34" charset="-122"/>
              </a:rPr>
              <a:t>R</a:t>
            </a:r>
            <a:r>
              <a:rPr lang="en-US" altLang="zh-CN" sz="2000" baseline="-25000" dirty="0" smtClean="0">
                <a:solidFill>
                  <a:srgbClr val="000099"/>
                </a:solidFill>
                <a:latin typeface="微软雅黑" panose="020B0503020204020204" pitchFamily="34" charset="-122"/>
                <a:ea typeface="微软雅黑" panose="020B0503020204020204" pitchFamily="34" charset="-122"/>
              </a:rPr>
              <a:t>3</a:t>
            </a:r>
            <a:r>
              <a:rPr lang="en-US" altLang="zh-CN" sz="2000" dirty="0" smtClean="0">
                <a:solidFill>
                  <a:srgbClr val="000099"/>
                </a:solidFill>
                <a:latin typeface="微软雅黑" panose="020B0503020204020204" pitchFamily="34" charset="-122"/>
                <a:ea typeface="微软雅黑" panose="020B0503020204020204" pitchFamily="34" charset="-122"/>
              </a:rPr>
              <a:t> =</a:t>
            </a:r>
            <a:r>
              <a:rPr lang="en-US" altLang="zh-CN" sz="2000" i="1" dirty="0" smtClean="0">
                <a:solidFill>
                  <a:srgbClr val="000099"/>
                </a:solidFill>
                <a:latin typeface="微软雅黑" panose="020B0503020204020204" pitchFamily="34" charset="-122"/>
                <a:ea typeface="微软雅黑" panose="020B0503020204020204" pitchFamily="34" charset="-122"/>
              </a:rPr>
              <a:t>R</a:t>
            </a:r>
            <a:r>
              <a:rPr lang="en-US" altLang="zh-CN" sz="2000" baseline="-25000" dirty="0" smtClean="0">
                <a:solidFill>
                  <a:srgbClr val="000099"/>
                </a:solidFill>
                <a:latin typeface="微软雅黑" panose="020B0503020204020204" pitchFamily="34" charset="-122"/>
                <a:ea typeface="微软雅黑" panose="020B0503020204020204" pitchFamily="34" charset="-122"/>
              </a:rPr>
              <a:t>0</a:t>
            </a:r>
            <a:endParaRPr lang="zh-CN" altLang="en-US" sz="2000" dirty="0">
              <a:solidFill>
                <a:srgbClr val="000099"/>
              </a:solidFill>
              <a:latin typeface="微软雅黑" pitchFamily="34" charset="-122"/>
              <a:ea typeface="微软雅黑" pitchFamily="34" charset="-122"/>
            </a:endParaRPr>
          </a:p>
        </p:txBody>
      </p:sp>
      <p:sp>
        <p:nvSpPr>
          <p:cNvPr id="12" name="矩形 11"/>
          <p:cNvSpPr/>
          <p:nvPr/>
        </p:nvSpPr>
        <p:spPr>
          <a:xfrm>
            <a:off x="995447" y="6184659"/>
            <a:ext cx="4379275" cy="400110"/>
          </a:xfrm>
          <a:prstGeom prst="rect">
            <a:avLst/>
          </a:prstGeom>
          <a:noFill/>
        </p:spPr>
        <p:txBody>
          <a:bodyPr wrap="square" rtlCol="0">
            <a:spAutoFit/>
          </a:bodyPr>
          <a:lstStyle/>
          <a:p>
            <a:pPr algn="just" eaLnBrk="0" hangingPunct="0">
              <a:lnSpc>
                <a:spcPts val="2400"/>
              </a:lnSpc>
              <a:spcBef>
                <a:spcPts val="500"/>
              </a:spcBef>
              <a:buClr>
                <a:srgbClr val="990033"/>
              </a:buClr>
            </a:pPr>
            <a:r>
              <a:rPr lang="en-US" altLang="zh-CN" sz="1400" b="0" dirty="0" smtClean="0">
                <a:solidFill>
                  <a:srgbClr val="000000"/>
                </a:solidFill>
                <a:latin typeface="Arial"/>
                <a:ea typeface="黑体"/>
              </a:rPr>
              <a:t>X. Huang, </a:t>
            </a:r>
            <a:r>
              <a:rPr lang="en-US" altLang="zh-CN" sz="1400" b="0" dirty="0">
                <a:solidFill>
                  <a:srgbClr val="000000"/>
                </a:solidFill>
                <a:latin typeface="Arial"/>
                <a:ea typeface="黑体"/>
              </a:rPr>
              <a:t>et </a:t>
            </a:r>
            <a:r>
              <a:rPr lang="en-US" altLang="zh-CN" sz="1400" b="0" dirty="0" smtClean="0">
                <a:solidFill>
                  <a:srgbClr val="000000"/>
                </a:solidFill>
                <a:latin typeface="Arial"/>
                <a:ea typeface="黑体"/>
              </a:rPr>
              <a:t>al, OFC 2015, </a:t>
            </a:r>
            <a:r>
              <a:rPr lang="en-US" altLang="zh-CN" sz="1400" dirty="0" smtClean="0"/>
              <a:t>Tu2G.1</a:t>
            </a:r>
            <a:endParaRPr lang="en-US" altLang="zh-CN" sz="1400" b="0" dirty="0">
              <a:solidFill>
                <a:srgbClr val="000000"/>
              </a:solidFill>
              <a:latin typeface="Arial"/>
              <a:ea typeface="黑体"/>
            </a:endParaRPr>
          </a:p>
        </p:txBody>
      </p:sp>
    </p:spTree>
    <p:extLst>
      <p:ext uri="{BB962C8B-B14F-4D97-AF65-F5344CB8AC3E}">
        <p14:creationId xmlns:p14="http://schemas.microsoft.com/office/powerpoint/2010/main" val="2743687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11</a:t>
            </a:fld>
            <a:endParaRPr lang="en-GB" altLang="en-US"/>
          </a:p>
        </p:txBody>
      </p:sp>
      <p:pic>
        <p:nvPicPr>
          <p:cNvPr id="5" name="图片 4"/>
          <p:cNvPicPr>
            <a:picLocks noChangeAspect="1"/>
          </p:cNvPicPr>
          <p:nvPr/>
        </p:nvPicPr>
        <p:blipFill>
          <a:blip r:embed="rId2"/>
          <a:stretch>
            <a:fillRect/>
          </a:stretch>
        </p:blipFill>
        <p:spPr>
          <a:xfrm>
            <a:off x="188724" y="1628800"/>
            <a:ext cx="8842751" cy="3600000"/>
          </a:xfrm>
          <a:prstGeom prst="rect">
            <a:avLst/>
          </a:prstGeom>
        </p:spPr>
      </p:pic>
      <p:sp>
        <p:nvSpPr>
          <p:cNvPr id="6" name="标题 1"/>
          <p:cNvSpPr txBox="1">
            <a:spLocks/>
          </p:cNvSpPr>
          <p:nvPr/>
        </p:nvSpPr>
        <p:spPr>
          <a:xfrm>
            <a:off x="400000" y="678025"/>
            <a:ext cx="7772400" cy="6627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pPr algn="l" eaLnBrk="0" hangingPunct="0"/>
            <a:r>
              <a:rPr lang="en-US" altLang="zh-CN" sz="2800" dirty="0" smtClean="0">
                <a:solidFill>
                  <a:srgbClr val="FF0000"/>
                </a:solidFill>
                <a:effectLst>
                  <a:outerShdw blurRad="38100" dist="38100" dir="2700000" algn="tl">
                    <a:srgbClr val="C0C0C0"/>
                  </a:outerShdw>
                </a:effectLst>
                <a:latin typeface="Arial"/>
              </a:rPr>
              <a:t>Hardware Pre-EQ for </a:t>
            </a:r>
            <a:r>
              <a:rPr lang="en-US" altLang="zh-CN" sz="2800" dirty="0" err="1" smtClean="0">
                <a:solidFill>
                  <a:srgbClr val="FF0000"/>
                </a:solidFill>
                <a:effectLst>
                  <a:outerShdw blurRad="38100" dist="38100" dir="2700000" algn="tl">
                    <a:srgbClr val="C0C0C0"/>
                  </a:outerShdw>
                </a:effectLst>
                <a:latin typeface="Arial"/>
              </a:rPr>
              <a:t>Gbps</a:t>
            </a:r>
            <a:r>
              <a:rPr lang="en-US" altLang="zh-CN" sz="2800" dirty="0" smtClean="0">
                <a:solidFill>
                  <a:srgbClr val="FF0000"/>
                </a:solidFill>
                <a:effectLst>
                  <a:outerShdw blurRad="38100" dist="38100" dir="2700000" algn="tl">
                    <a:srgbClr val="C0C0C0"/>
                  </a:outerShdw>
                </a:effectLst>
                <a:latin typeface="Arial"/>
              </a:rPr>
              <a:t> VLC system</a:t>
            </a:r>
            <a:endParaRPr lang="zh-CN" altLang="en-US" sz="2800" dirty="0">
              <a:solidFill>
                <a:srgbClr val="FF0000"/>
              </a:solidFill>
              <a:effectLst>
                <a:outerShdw blurRad="38100" dist="38100" dir="2700000" algn="tl">
                  <a:srgbClr val="C0C0C0"/>
                </a:outerShdw>
              </a:effectLst>
              <a:latin typeface="Arial"/>
            </a:endParaRPr>
          </a:p>
        </p:txBody>
      </p:sp>
      <p:sp>
        <p:nvSpPr>
          <p:cNvPr id="7" name="矩形 6"/>
          <p:cNvSpPr/>
          <p:nvPr/>
        </p:nvSpPr>
        <p:spPr>
          <a:xfrm>
            <a:off x="230824" y="6046007"/>
            <a:ext cx="4379275" cy="400110"/>
          </a:xfrm>
          <a:prstGeom prst="rect">
            <a:avLst/>
          </a:prstGeom>
          <a:noFill/>
        </p:spPr>
        <p:txBody>
          <a:bodyPr wrap="square" rtlCol="0">
            <a:spAutoFit/>
          </a:bodyPr>
          <a:lstStyle/>
          <a:p>
            <a:pPr algn="just" eaLnBrk="0" hangingPunct="0">
              <a:lnSpc>
                <a:spcPts val="2400"/>
              </a:lnSpc>
              <a:spcBef>
                <a:spcPts val="500"/>
              </a:spcBef>
              <a:buClr>
                <a:srgbClr val="990033"/>
              </a:buClr>
            </a:pPr>
            <a:r>
              <a:rPr lang="en-US" altLang="zh-CN" sz="1400" b="0" dirty="0" smtClean="0">
                <a:solidFill>
                  <a:srgbClr val="000000"/>
                </a:solidFill>
                <a:latin typeface="Arial"/>
                <a:ea typeface="黑体"/>
              </a:rPr>
              <a:t>X. Huang, </a:t>
            </a:r>
            <a:r>
              <a:rPr lang="en-US" altLang="zh-CN" sz="1400" b="0" dirty="0">
                <a:solidFill>
                  <a:srgbClr val="000000"/>
                </a:solidFill>
                <a:latin typeface="Arial"/>
                <a:ea typeface="黑体"/>
              </a:rPr>
              <a:t>et </a:t>
            </a:r>
            <a:r>
              <a:rPr lang="en-US" altLang="zh-CN" sz="1400" b="0" dirty="0" smtClean="0">
                <a:solidFill>
                  <a:srgbClr val="000000"/>
                </a:solidFill>
                <a:latin typeface="Arial"/>
                <a:ea typeface="黑体"/>
              </a:rPr>
              <a:t>al, Optics express, 2015</a:t>
            </a:r>
            <a:endParaRPr lang="en-US" altLang="zh-CN" sz="1400" b="0" dirty="0">
              <a:solidFill>
                <a:srgbClr val="000000"/>
              </a:solidFill>
              <a:latin typeface="Arial"/>
              <a:ea typeface="黑体"/>
            </a:endParaRPr>
          </a:p>
        </p:txBody>
      </p:sp>
    </p:spTree>
    <p:extLst>
      <p:ext uri="{BB962C8B-B14F-4D97-AF65-F5344CB8AC3E}">
        <p14:creationId xmlns:p14="http://schemas.microsoft.com/office/powerpoint/2010/main" val="389726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12</a:t>
            </a:fld>
            <a:endParaRPr lang="en-GB"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51" y="3355196"/>
            <a:ext cx="6994330" cy="2594084"/>
          </a:xfrm>
          <a:prstGeom prst="rect">
            <a:avLst/>
          </a:prstGeom>
        </p:spPr>
      </p:pic>
      <p:pic>
        <p:nvPicPr>
          <p:cNvPr id="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24" y="1732860"/>
            <a:ext cx="8369383" cy="148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txBox="1">
            <a:spLocks/>
          </p:cNvSpPr>
          <p:nvPr/>
        </p:nvSpPr>
        <p:spPr>
          <a:xfrm>
            <a:off x="400000" y="750033"/>
            <a:ext cx="7772400" cy="6627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pPr algn="l" eaLnBrk="0" hangingPunct="0"/>
            <a:r>
              <a:rPr lang="en-US" altLang="zh-CN" sz="2800" dirty="0" smtClean="0">
                <a:solidFill>
                  <a:srgbClr val="FF0000"/>
                </a:solidFill>
                <a:effectLst>
                  <a:outerShdw blurRad="38100" dist="38100" dir="2700000" algn="tl">
                    <a:srgbClr val="C0C0C0"/>
                  </a:outerShdw>
                </a:effectLst>
                <a:latin typeface="Arial"/>
              </a:rPr>
              <a:t>Bit-loading based OFDM-DMT modulation for </a:t>
            </a:r>
            <a:r>
              <a:rPr lang="en-US" altLang="zh-CN" sz="2800" dirty="0" err="1" smtClean="0">
                <a:solidFill>
                  <a:srgbClr val="FF0000"/>
                </a:solidFill>
                <a:effectLst>
                  <a:outerShdw blurRad="38100" dist="38100" dir="2700000" algn="tl">
                    <a:srgbClr val="C0C0C0"/>
                  </a:outerShdw>
                </a:effectLst>
                <a:latin typeface="Arial"/>
              </a:rPr>
              <a:t>Gbps</a:t>
            </a:r>
            <a:r>
              <a:rPr lang="en-US" altLang="zh-CN" sz="2800" dirty="0" smtClean="0">
                <a:solidFill>
                  <a:srgbClr val="FF0000"/>
                </a:solidFill>
                <a:effectLst>
                  <a:outerShdw blurRad="38100" dist="38100" dir="2700000" algn="tl">
                    <a:srgbClr val="C0C0C0"/>
                  </a:outerShdw>
                </a:effectLst>
                <a:latin typeface="Arial"/>
              </a:rPr>
              <a:t> VLC</a:t>
            </a:r>
            <a:endParaRPr lang="zh-CN" altLang="en-US" sz="2800" dirty="0">
              <a:solidFill>
                <a:srgbClr val="FF0000"/>
              </a:solidFill>
              <a:effectLst>
                <a:outerShdw blurRad="38100" dist="38100" dir="2700000" algn="tl">
                  <a:srgbClr val="C0C0C0"/>
                </a:outerShdw>
              </a:effectLst>
              <a:latin typeface="Arial"/>
            </a:endParaRPr>
          </a:p>
        </p:txBody>
      </p:sp>
      <p:sp>
        <p:nvSpPr>
          <p:cNvPr id="8" name="矩形 7"/>
          <p:cNvSpPr/>
          <p:nvPr/>
        </p:nvSpPr>
        <p:spPr>
          <a:xfrm>
            <a:off x="420340" y="6122952"/>
            <a:ext cx="3752996" cy="307777"/>
          </a:xfrm>
          <a:prstGeom prst="rect">
            <a:avLst/>
          </a:prstGeom>
        </p:spPr>
        <p:txBody>
          <a:bodyPr wrap="square">
            <a:spAutoFit/>
          </a:bodyPr>
          <a:lstStyle/>
          <a:p>
            <a:r>
              <a:rPr lang="en-US" altLang="zh-CN" sz="1400" kern="0" dirty="0" smtClean="0">
                <a:ea typeface="宋体" panose="02010600030101010101" pitchFamily="2" charset="-122"/>
              </a:rPr>
              <a:t>X. Huang, et al, IEEE </a:t>
            </a:r>
            <a:r>
              <a:rPr lang="en-US" altLang="zh-CN" sz="1400" kern="0" dirty="0">
                <a:ea typeface="宋体" panose="02010600030101010101" pitchFamily="2" charset="-122"/>
              </a:rPr>
              <a:t>Photonics </a:t>
            </a:r>
            <a:r>
              <a:rPr lang="en-US" altLang="zh-CN" sz="1400" kern="0" dirty="0" smtClean="0">
                <a:ea typeface="宋体" panose="02010600030101010101" pitchFamily="2" charset="-122"/>
              </a:rPr>
              <a:t>Journal, 2015</a:t>
            </a:r>
            <a:endParaRPr lang="zh-CN" altLang="en-US" sz="1400" dirty="0"/>
          </a:p>
        </p:txBody>
      </p:sp>
    </p:spTree>
    <p:extLst>
      <p:ext uri="{BB962C8B-B14F-4D97-AF65-F5344CB8AC3E}">
        <p14:creationId xmlns:p14="http://schemas.microsoft.com/office/powerpoint/2010/main" val="61602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13</a:t>
            </a:fld>
            <a:endParaRPr lang="en-GB"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l="9569" t="4958" r="8650" b="3514"/>
          <a:stretch>
            <a:fillRect/>
          </a:stretch>
        </p:blipFill>
        <p:spPr bwMode="auto">
          <a:xfrm>
            <a:off x="1547664" y="1677798"/>
            <a:ext cx="5973488" cy="4271482"/>
          </a:xfrm>
          <a:prstGeom prst="rect">
            <a:avLst/>
          </a:prstGeom>
          <a:solidFill>
            <a:schemeClr val="bg1"/>
          </a:solidFill>
          <a:ln>
            <a:noFill/>
          </a:ln>
        </p:spPr>
      </p:pic>
      <p:sp>
        <p:nvSpPr>
          <p:cNvPr id="6" name="标题 1"/>
          <p:cNvSpPr txBox="1">
            <a:spLocks/>
          </p:cNvSpPr>
          <p:nvPr/>
        </p:nvSpPr>
        <p:spPr>
          <a:xfrm>
            <a:off x="400000" y="750033"/>
            <a:ext cx="7772400" cy="6627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pPr algn="l" eaLnBrk="0" hangingPunct="0"/>
            <a:r>
              <a:rPr lang="en-US" altLang="zh-CN" sz="2800" dirty="0" smtClean="0">
                <a:solidFill>
                  <a:srgbClr val="FF0000"/>
                </a:solidFill>
                <a:effectLst>
                  <a:outerShdw blurRad="38100" dist="38100" dir="2700000" algn="tl">
                    <a:srgbClr val="C0C0C0"/>
                  </a:outerShdw>
                </a:effectLst>
                <a:latin typeface="Arial"/>
              </a:rPr>
              <a:t>Bit-loading based OFDM-DMT modulation for </a:t>
            </a:r>
            <a:r>
              <a:rPr lang="en-US" altLang="zh-CN" sz="2800" dirty="0" err="1" smtClean="0">
                <a:solidFill>
                  <a:srgbClr val="FF0000"/>
                </a:solidFill>
                <a:effectLst>
                  <a:outerShdw blurRad="38100" dist="38100" dir="2700000" algn="tl">
                    <a:srgbClr val="C0C0C0"/>
                  </a:outerShdw>
                </a:effectLst>
                <a:latin typeface="Arial"/>
              </a:rPr>
              <a:t>Gbps</a:t>
            </a:r>
            <a:r>
              <a:rPr lang="en-US" altLang="zh-CN" sz="2800" dirty="0" smtClean="0">
                <a:solidFill>
                  <a:srgbClr val="FF0000"/>
                </a:solidFill>
                <a:effectLst>
                  <a:outerShdw blurRad="38100" dist="38100" dir="2700000" algn="tl">
                    <a:srgbClr val="C0C0C0"/>
                  </a:outerShdw>
                </a:effectLst>
                <a:latin typeface="Arial"/>
              </a:rPr>
              <a:t> VLC</a:t>
            </a:r>
            <a:endParaRPr lang="zh-CN" altLang="en-US" sz="2800" dirty="0">
              <a:solidFill>
                <a:srgbClr val="FF0000"/>
              </a:solidFill>
              <a:effectLst>
                <a:outerShdw blurRad="38100" dist="38100" dir="2700000" algn="tl">
                  <a:srgbClr val="C0C0C0"/>
                </a:outerShdw>
              </a:effectLst>
              <a:latin typeface="Arial"/>
            </a:endParaRPr>
          </a:p>
        </p:txBody>
      </p:sp>
      <p:sp>
        <p:nvSpPr>
          <p:cNvPr id="7" name="矩形 6"/>
          <p:cNvSpPr/>
          <p:nvPr/>
        </p:nvSpPr>
        <p:spPr>
          <a:xfrm>
            <a:off x="394692" y="6181130"/>
            <a:ext cx="3752996" cy="307777"/>
          </a:xfrm>
          <a:prstGeom prst="rect">
            <a:avLst/>
          </a:prstGeom>
        </p:spPr>
        <p:txBody>
          <a:bodyPr wrap="square">
            <a:spAutoFit/>
          </a:bodyPr>
          <a:lstStyle/>
          <a:p>
            <a:r>
              <a:rPr lang="en-US" altLang="zh-CN" sz="1400" kern="0" dirty="0" smtClean="0">
                <a:ea typeface="宋体" panose="02010600030101010101" pitchFamily="2" charset="-122"/>
              </a:rPr>
              <a:t>X. Huang, et al, IEEE </a:t>
            </a:r>
            <a:r>
              <a:rPr lang="en-US" altLang="zh-CN" sz="1400" kern="0" dirty="0">
                <a:ea typeface="宋体" panose="02010600030101010101" pitchFamily="2" charset="-122"/>
              </a:rPr>
              <a:t>Photonics </a:t>
            </a:r>
            <a:r>
              <a:rPr lang="en-US" altLang="zh-CN" sz="1400" kern="0" dirty="0" smtClean="0">
                <a:ea typeface="宋体" panose="02010600030101010101" pitchFamily="2" charset="-122"/>
              </a:rPr>
              <a:t>Journal, 2015</a:t>
            </a:r>
            <a:endParaRPr lang="zh-CN" altLang="en-US" sz="1400" dirty="0"/>
          </a:p>
        </p:txBody>
      </p:sp>
    </p:spTree>
    <p:extLst>
      <p:ext uri="{BB962C8B-B14F-4D97-AF65-F5344CB8AC3E}">
        <p14:creationId xmlns:p14="http://schemas.microsoft.com/office/powerpoint/2010/main" val="11378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5942478" y="4154488"/>
            <a:ext cx="2625725" cy="503237"/>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eaLnBrk="0" hangingPunct="0">
              <a:lnSpc>
                <a:spcPts val="3600"/>
              </a:lnSpc>
              <a:spcBef>
                <a:spcPts val="500"/>
              </a:spcBef>
              <a:buClr>
                <a:srgbClr val="990033"/>
              </a:buClr>
              <a:defRPr/>
            </a:pPr>
            <a:r>
              <a:rPr lang="en-US" altLang="zh-CN" sz="2000" dirty="0" smtClean="0">
                <a:solidFill>
                  <a:schemeClr val="tx1"/>
                </a:solidFill>
                <a:latin typeface="Times New Roman" panose="02020603050405020304" pitchFamily="18" charset="0"/>
                <a:ea typeface="宋体" charset="-122"/>
                <a:cs typeface="Times New Roman" panose="02020603050405020304" pitchFamily="18" charset="0"/>
              </a:rPr>
              <a:t>Post-equalization</a:t>
            </a:r>
            <a:endParaRPr lang="zh-CN" altLang="en-US" sz="2000" dirty="0">
              <a:solidFill>
                <a:schemeClr val="tx1"/>
              </a:solidFill>
              <a:latin typeface="Times New Roman" panose="02020603050405020304" pitchFamily="18" charset="0"/>
              <a:ea typeface="宋体" charset="-122"/>
              <a:cs typeface="Times New Roman" panose="02020603050405020304" pitchFamily="18" charset="0"/>
            </a:endParaRPr>
          </a:p>
        </p:txBody>
      </p:sp>
      <p:sp>
        <p:nvSpPr>
          <p:cNvPr id="12" name="上箭头 11"/>
          <p:cNvSpPr>
            <a:spLocks noChangeArrowheads="1"/>
          </p:cNvSpPr>
          <p:nvPr/>
        </p:nvSpPr>
        <p:spPr bwMode="auto">
          <a:xfrm>
            <a:off x="7001341" y="3730625"/>
            <a:ext cx="493712" cy="422275"/>
          </a:xfrm>
          <a:prstGeom prst="upArrow">
            <a:avLst>
              <a:gd name="adj1" fmla="val 50000"/>
              <a:gd name="adj2" fmla="val 5007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r">
              <a:lnSpc>
                <a:spcPts val="3600"/>
              </a:lnSpc>
              <a:spcBef>
                <a:spcPts val="500"/>
              </a:spcBef>
              <a:buClr>
                <a:srgbClr val="990033"/>
              </a:buClr>
            </a:pPr>
            <a:endParaRPr lang="zh-CN" altLang="en-US"/>
          </a:p>
        </p:txBody>
      </p:sp>
      <p:pic>
        <p:nvPicPr>
          <p:cNvPr id="24580" name="Picture 4" descr="terahertz radia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88" y="2176463"/>
            <a:ext cx="43338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5"/>
          <p:cNvSpPr>
            <a:spLocks noChangeArrowheads="1"/>
          </p:cNvSpPr>
          <p:nvPr/>
        </p:nvSpPr>
        <p:spPr bwMode="auto">
          <a:xfrm rot="-5400000">
            <a:off x="2995613" y="2487613"/>
            <a:ext cx="239712" cy="385762"/>
          </a:xfrm>
          <a:custGeom>
            <a:avLst/>
            <a:gdLst>
              <a:gd name="T0" fmla="*/ 2327737 w 21600"/>
              <a:gd name="T1" fmla="*/ 3444730 h 21600"/>
              <a:gd name="T2" fmla="*/ 1330135 w 21600"/>
              <a:gd name="T3" fmla="*/ 6889459 h 21600"/>
              <a:gd name="T4" fmla="*/ 332534 w 21600"/>
              <a:gd name="T5" fmla="*/ 3444730 h 21600"/>
              <a:gd name="T6" fmla="*/ 133013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alpha val="5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82" name="Oval 6"/>
          <p:cNvSpPr>
            <a:spLocks noChangeArrowheads="1"/>
          </p:cNvSpPr>
          <p:nvPr/>
        </p:nvSpPr>
        <p:spPr bwMode="auto">
          <a:xfrm rot="-5400000">
            <a:off x="3244056" y="2655094"/>
            <a:ext cx="122238" cy="50800"/>
          </a:xfrm>
          <a:prstGeom prst="ellipse">
            <a:avLst/>
          </a:prstGeom>
          <a:solidFill>
            <a:srgbClr val="FFFF00">
              <a:alpha val="6392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83" name="Line 7"/>
          <p:cNvSpPr>
            <a:spLocks noChangeShapeType="1"/>
          </p:cNvSpPr>
          <p:nvPr/>
        </p:nvSpPr>
        <p:spPr bwMode="auto">
          <a:xfrm rot="16200000" flipV="1">
            <a:off x="3301207" y="2701131"/>
            <a:ext cx="39688" cy="1587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4" name="Line 8"/>
          <p:cNvSpPr>
            <a:spLocks noChangeShapeType="1"/>
          </p:cNvSpPr>
          <p:nvPr/>
        </p:nvSpPr>
        <p:spPr bwMode="auto">
          <a:xfrm rot="-5400000">
            <a:off x="3313906" y="2674145"/>
            <a:ext cx="15875" cy="1746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5" name="Line 9"/>
          <p:cNvSpPr>
            <a:spLocks noChangeShapeType="1"/>
          </p:cNvSpPr>
          <p:nvPr/>
        </p:nvSpPr>
        <p:spPr bwMode="auto">
          <a:xfrm rot="-5400000">
            <a:off x="3278188" y="2665413"/>
            <a:ext cx="19050" cy="1905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6" name="Line 10"/>
          <p:cNvSpPr>
            <a:spLocks noChangeShapeType="1"/>
          </p:cNvSpPr>
          <p:nvPr/>
        </p:nvSpPr>
        <p:spPr bwMode="auto">
          <a:xfrm rot="16200000" flipV="1">
            <a:off x="3271044" y="2640807"/>
            <a:ext cx="38100" cy="1111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7" name="Line 11"/>
          <p:cNvSpPr>
            <a:spLocks noChangeShapeType="1"/>
          </p:cNvSpPr>
          <p:nvPr/>
        </p:nvSpPr>
        <p:spPr bwMode="auto">
          <a:xfrm rot="-5400000">
            <a:off x="3196432" y="2539206"/>
            <a:ext cx="177800"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8" name="Line 12"/>
          <p:cNvSpPr>
            <a:spLocks noChangeShapeType="1"/>
          </p:cNvSpPr>
          <p:nvPr/>
        </p:nvSpPr>
        <p:spPr bwMode="auto">
          <a:xfrm rot="16200000" flipH="1">
            <a:off x="3083719" y="2877344"/>
            <a:ext cx="395287" cy="317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9" name="Line 13"/>
          <p:cNvSpPr>
            <a:spLocks noChangeShapeType="1"/>
          </p:cNvSpPr>
          <p:nvPr/>
        </p:nvSpPr>
        <p:spPr bwMode="auto">
          <a:xfrm rot="-5400000">
            <a:off x="3103563" y="2957513"/>
            <a:ext cx="452437"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90" name="Line 14"/>
          <p:cNvSpPr>
            <a:spLocks noChangeShapeType="1"/>
          </p:cNvSpPr>
          <p:nvPr/>
        </p:nvSpPr>
        <p:spPr bwMode="auto">
          <a:xfrm rot="-5400000">
            <a:off x="3244056" y="2585244"/>
            <a:ext cx="174625" cy="1588"/>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91" name="Rectangle 15"/>
          <p:cNvSpPr>
            <a:spLocks noChangeArrowheads="1"/>
          </p:cNvSpPr>
          <p:nvPr/>
        </p:nvSpPr>
        <p:spPr bwMode="auto">
          <a:xfrm rot="-5400000">
            <a:off x="3284537" y="3022601"/>
            <a:ext cx="455613" cy="1254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2" name="Rectangle 16"/>
          <p:cNvSpPr>
            <a:spLocks noChangeArrowheads="1"/>
          </p:cNvSpPr>
          <p:nvPr/>
        </p:nvSpPr>
        <p:spPr bwMode="auto">
          <a:xfrm rot="-7032205">
            <a:off x="3467894" y="2820194"/>
            <a:ext cx="57150" cy="3333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3" name="Arc 17"/>
          <p:cNvSpPr>
            <a:spLocks/>
          </p:cNvSpPr>
          <p:nvPr/>
        </p:nvSpPr>
        <p:spPr bwMode="auto">
          <a:xfrm rot="16200000" flipV="1">
            <a:off x="3323431" y="2607469"/>
            <a:ext cx="385763" cy="161925"/>
          </a:xfrm>
          <a:custGeom>
            <a:avLst/>
            <a:gdLst>
              <a:gd name="T0" fmla="*/ 0 w 43176"/>
              <a:gd name="T1" fmla="*/ 1157007 h 21600"/>
              <a:gd name="T2" fmla="*/ 3446662 w 43176"/>
              <a:gd name="T3" fmla="*/ 1213875 h 21600"/>
              <a:gd name="T4" fmla="*/ 1722371 w 43176"/>
              <a:gd name="T5" fmla="*/ 1213875 h 21600"/>
              <a:gd name="T6" fmla="*/ 0 60000 65536"/>
              <a:gd name="T7" fmla="*/ 0 60000 65536"/>
              <a:gd name="T8" fmla="*/ 0 60000 65536"/>
            </a:gdLst>
            <a:ahLst/>
            <a:cxnLst>
              <a:cxn ang="T6">
                <a:pos x="T0" y="T1"/>
              </a:cxn>
              <a:cxn ang="T7">
                <a:pos x="T2" y="T3"/>
              </a:cxn>
              <a:cxn ang="T8">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lnTo>
                  <a:pt x="-1" y="20587"/>
                </a:lnTo>
                <a:close/>
              </a:path>
            </a:pathLst>
          </a:custGeom>
          <a:noFill/>
          <a:ln w="9525">
            <a:solidFill>
              <a:srgbClr val="FB682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94" name="Arc 18"/>
          <p:cNvSpPr>
            <a:spLocks/>
          </p:cNvSpPr>
          <p:nvPr/>
        </p:nvSpPr>
        <p:spPr bwMode="auto">
          <a:xfrm rot="16200000" flipV="1">
            <a:off x="3293269" y="2578894"/>
            <a:ext cx="517525" cy="223837"/>
          </a:xfrm>
          <a:custGeom>
            <a:avLst/>
            <a:gdLst>
              <a:gd name="T0" fmla="*/ 0 w 43176"/>
              <a:gd name="T1" fmla="*/ 2210909 h 21600"/>
              <a:gd name="T2" fmla="*/ 6203264 w 43176"/>
              <a:gd name="T3" fmla="*/ 2319583 h 21600"/>
              <a:gd name="T4" fmla="*/ 3099912 w 43176"/>
              <a:gd name="T5" fmla="*/ 2319583 h 21600"/>
              <a:gd name="T6" fmla="*/ 0 60000 65536"/>
              <a:gd name="T7" fmla="*/ 0 60000 65536"/>
              <a:gd name="T8" fmla="*/ 0 60000 65536"/>
            </a:gdLst>
            <a:ahLst/>
            <a:cxnLst>
              <a:cxn ang="T6">
                <a:pos x="T0" y="T1"/>
              </a:cxn>
              <a:cxn ang="T7">
                <a:pos x="T2" y="T3"/>
              </a:cxn>
              <a:cxn ang="T8">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lnTo>
                  <a:pt x="-1" y="20587"/>
                </a:lnTo>
                <a:close/>
              </a:path>
            </a:pathLst>
          </a:cu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95" name="Arc 19"/>
          <p:cNvSpPr>
            <a:spLocks/>
          </p:cNvSpPr>
          <p:nvPr/>
        </p:nvSpPr>
        <p:spPr bwMode="auto">
          <a:xfrm rot="16200000" flipV="1">
            <a:off x="3249613" y="2538412"/>
            <a:ext cx="674688" cy="296863"/>
          </a:xfrm>
          <a:custGeom>
            <a:avLst/>
            <a:gdLst>
              <a:gd name="T0" fmla="*/ 0 w 43176"/>
              <a:gd name="T1" fmla="*/ 3888823 h 21600"/>
              <a:gd name="T2" fmla="*/ 10542984 w 43176"/>
              <a:gd name="T3" fmla="*/ 4079983 h 21600"/>
              <a:gd name="T4" fmla="*/ 5268554 w 43176"/>
              <a:gd name="T5" fmla="*/ 4079983 h 21600"/>
              <a:gd name="T6" fmla="*/ 0 60000 65536"/>
              <a:gd name="T7" fmla="*/ 0 60000 65536"/>
              <a:gd name="T8" fmla="*/ 0 60000 65536"/>
            </a:gdLst>
            <a:ahLst/>
            <a:cxnLst>
              <a:cxn ang="T6">
                <a:pos x="T0" y="T1"/>
              </a:cxn>
              <a:cxn ang="T7">
                <a:pos x="T2" y="T3"/>
              </a:cxn>
              <a:cxn ang="T8">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lnTo>
                  <a:pt x="-1" y="20587"/>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96" name="Rectangle 20"/>
          <p:cNvSpPr>
            <a:spLocks noChangeArrowheads="1"/>
          </p:cNvSpPr>
          <p:nvPr/>
        </p:nvSpPr>
        <p:spPr bwMode="auto">
          <a:xfrm rot="-5400000">
            <a:off x="3195638" y="2176463"/>
            <a:ext cx="152400" cy="1714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7" name="Rectangle 21"/>
          <p:cNvSpPr>
            <a:spLocks noChangeArrowheads="1"/>
          </p:cNvSpPr>
          <p:nvPr/>
        </p:nvSpPr>
        <p:spPr bwMode="auto">
          <a:xfrm rot="-3105580">
            <a:off x="3304382" y="2320131"/>
            <a:ext cx="63500" cy="109537"/>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8" name="Rectangle 22"/>
          <p:cNvSpPr>
            <a:spLocks noChangeArrowheads="1"/>
          </p:cNvSpPr>
          <p:nvPr/>
        </p:nvSpPr>
        <p:spPr bwMode="auto">
          <a:xfrm rot="-2990962">
            <a:off x="3281363" y="2382838"/>
            <a:ext cx="20637" cy="26987"/>
          </a:xfrm>
          <a:prstGeom prst="rect">
            <a:avLst/>
          </a:prstGeom>
          <a:solidFill>
            <a:srgbClr val="D9D9D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9" name="Oval 43"/>
          <p:cNvSpPr>
            <a:spLocks noChangeArrowheads="1"/>
          </p:cNvSpPr>
          <p:nvPr/>
        </p:nvSpPr>
        <p:spPr bwMode="auto">
          <a:xfrm>
            <a:off x="3962400" y="2486025"/>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0" name="AutoShape 44"/>
          <p:cNvSpPr>
            <a:spLocks noChangeArrowheads="1"/>
          </p:cNvSpPr>
          <p:nvPr/>
        </p:nvSpPr>
        <p:spPr bwMode="auto">
          <a:xfrm>
            <a:off x="4251325" y="2516188"/>
            <a:ext cx="1233488" cy="388937"/>
          </a:xfrm>
          <a:custGeom>
            <a:avLst/>
            <a:gdLst>
              <a:gd name="T0" fmla="*/ 52829606 w 21600"/>
              <a:gd name="T1" fmla="*/ 0 h 21600"/>
              <a:gd name="T2" fmla="*/ 0 w 21600"/>
              <a:gd name="T3" fmla="*/ 3501675 h 21600"/>
              <a:gd name="T4" fmla="*/ 52829606 w 21600"/>
              <a:gd name="T5" fmla="*/ 7003333 h 21600"/>
              <a:gd name="T6" fmla="*/ 70439474 w 21600"/>
              <a:gd name="T7" fmla="*/ 3501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alpha val="58038"/>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4601" name="AutoShape 46"/>
          <p:cNvSpPr>
            <a:spLocks noChangeArrowheads="1"/>
          </p:cNvSpPr>
          <p:nvPr/>
        </p:nvSpPr>
        <p:spPr bwMode="auto">
          <a:xfrm rot="5400000" flipH="1">
            <a:off x="2651918" y="2555082"/>
            <a:ext cx="239713" cy="254000"/>
          </a:xfrm>
          <a:custGeom>
            <a:avLst/>
            <a:gdLst>
              <a:gd name="T0" fmla="*/ 2078844 w 21600"/>
              <a:gd name="T1" fmla="*/ 1493426 h 21600"/>
              <a:gd name="T2" fmla="*/ 1330152 w 21600"/>
              <a:gd name="T3" fmla="*/ 2986852 h 21600"/>
              <a:gd name="T4" fmla="*/ 581448 w 21600"/>
              <a:gd name="T5" fmla="*/ 1493426 h 21600"/>
              <a:gd name="T6" fmla="*/ 1330152 w 21600"/>
              <a:gd name="T7" fmla="*/ 0 h 21600"/>
              <a:gd name="T8" fmla="*/ 0 60000 65536"/>
              <a:gd name="T9" fmla="*/ 0 60000 65536"/>
              <a:gd name="T10" fmla="*/ 0 60000 65536"/>
              <a:gd name="T11" fmla="*/ 0 60000 65536"/>
              <a:gd name="T12" fmla="*/ 6521 w 21600"/>
              <a:gd name="T13" fmla="*/ 6521 h 21600"/>
              <a:gd name="T14" fmla="*/ 15079 w 21600"/>
              <a:gd name="T15" fmla="*/ 15079 h 21600"/>
            </a:gdLst>
            <a:ahLst/>
            <a:cxnLst>
              <a:cxn ang="T8">
                <a:pos x="T0" y="T1"/>
              </a:cxn>
              <a:cxn ang="T9">
                <a:pos x="T2" y="T3"/>
              </a:cxn>
              <a:cxn ang="T10">
                <a:pos x="T4" y="T5"/>
              </a:cxn>
              <a:cxn ang="T11">
                <a:pos x="T6" y="T7"/>
              </a:cxn>
            </a:cxnLst>
            <a:rect l="T12" t="T13" r="T14" b="T15"/>
            <a:pathLst>
              <a:path w="21600" h="21600">
                <a:moveTo>
                  <a:pt x="0" y="0"/>
                </a:moveTo>
                <a:lnTo>
                  <a:pt x="9441" y="21600"/>
                </a:lnTo>
                <a:lnTo>
                  <a:pt x="12159" y="21600"/>
                </a:lnTo>
                <a:lnTo>
                  <a:pt x="21600" y="0"/>
                </a:lnTo>
                <a:lnTo>
                  <a:pt x="0" y="0"/>
                </a:lnTo>
                <a:close/>
              </a:path>
            </a:pathLst>
          </a:custGeom>
          <a:solidFill>
            <a:srgbClr val="FF3300">
              <a:alpha val="5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602" name="Oval 47"/>
          <p:cNvSpPr>
            <a:spLocks noChangeArrowheads="1"/>
          </p:cNvSpPr>
          <p:nvPr/>
        </p:nvSpPr>
        <p:spPr bwMode="auto">
          <a:xfrm>
            <a:off x="2867025" y="2525713"/>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3" name="Line 48"/>
          <p:cNvSpPr>
            <a:spLocks noChangeShapeType="1"/>
          </p:cNvSpPr>
          <p:nvPr/>
        </p:nvSpPr>
        <p:spPr bwMode="auto">
          <a:xfrm flipH="1" flipV="1">
            <a:off x="1536700" y="2679700"/>
            <a:ext cx="1104900" cy="1588"/>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04" name="Rectangle 49"/>
          <p:cNvSpPr>
            <a:spLocks noChangeArrowheads="1"/>
          </p:cNvSpPr>
          <p:nvPr/>
        </p:nvSpPr>
        <p:spPr bwMode="auto">
          <a:xfrm>
            <a:off x="1068388" y="2489200"/>
            <a:ext cx="468312" cy="355600"/>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5" name="Text Box 52"/>
          <p:cNvSpPr txBox="1">
            <a:spLocks noChangeArrowheads="1"/>
          </p:cNvSpPr>
          <p:nvPr/>
        </p:nvSpPr>
        <p:spPr bwMode="auto">
          <a:xfrm>
            <a:off x="3708400" y="908050"/>
            <a:ext cx="19954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spcBef>
                <a:spcPct val="50000"/>
              </a:spcBef>
              <a:buClr>
                <a:srgbClr val="990033"/>
              </a:buClr>
            </a:pPr>
            <a:r>
              <a:rPr lang="en-US" altLang="zh-CN" sz="2000" b="1">
                <a:latin typeface="Times New Roman" panose="02020603050405020304" pitchFamily="18" charset="0"/>
                <a:ea typeface="仿宋_GB2312" pitchFamily="49" charset="-122"/>
                <a:cs typeface="Times New Roman" panose="02020603050405020304" pitchFamily="18" charset="0"/>
              </a:rPr>
              <a:t>Visible light transmission</a:t>
            </a:r>
            <a:endParaRPr lang="zh-CN" altLang="en-US" sz="2000" b="1">
              <a:latin typeface="Times New Roman" panose="02020603050405020304" pitchFamily="18" charset="0"/>
              <a:ea typeface="仿宋_GB2312" pitchFamily="49" charset="-122"/>
              <a:cs typeface="Times New Roman" panose="02020603050405020304" pitchFamily="18" charset="0"/>
            </a:endParaRPr>
          </a:p>
        </p:txBody>
      </p:sp>
      <p:sp>
        <p:nvSpPr>
          <p:cNvPr id="24606" name="Text Box 53"/>
          <p:cNvSpPr txBox="1">
            <a:spLocks noChangeArrowheads="1"/>
          </p:cNvSpPr>
          <p:nvPr/>
        </p:nvSpPr>
        <p:spPr bwMode="auto">
          <a:xfrm>
            <a:off x="3089275" y="3284538"/>
            <a:ext cx="9779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b="1">
                <a:latin typeface="Times New Roman" panose="02020603050405020304" pitchFamily="18" charset="0"/>
                <a:ea typeface="仿宋_GB2312" pitchFamily="49" charset="-122"/>
                <a:cs typeface="Times New Roman" panose="02020603050405020304" pitchFamily="18" charset="0"/>
              </a:rPr>
              <a:t>LED</a:t>
            </a:r>
            <a:endParaRPr lang="zh-CN" altLang="en-US" b="1">
              <a:latin typeface="Times New Roman" panose="02020603050405020304" pitchFamily="18" charset="0"/>
              <a:ea typeface="仿宋_GB2312" pitchFamily="49" charset="-122"/>
              <a:cs typeface="Times New Roman" panose="02020603050405020304" pitchFamily="18" charset="0"/>
            </a:endParaRPr>
          </a:p>
        </p:txBody>
      </p:sp>
      <p:sp>
        <p:nvSpPr>
          <p:cNvPr id="24607" name="Oval 64"/>
          <p:cNvSpPr>
            <a:spLocks noChangeArrowheads="1"/>
          </p:cNvSpPr>
          <p:nvPr/>
        </p:nvSpPr>
        <p:spPr bwMode="auto">
          <a:xfrm>
            <a:off x="715963" y="2562225"/>
            <a:ext cx="88900" cy="207963"/>
          </a:xfrm>
          <a:prstGeom prst="ellipse">
            <a:avLst/>
          </a:prstGeom>
          <a:solidFill>
            <a:srgbClr val="66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8" name="Line 65"/>
          <p:cNvSpPr>
            <a:spLocks noChangeShapeType="1"/>
          </p:cNvSpPr>
          <p:nvPr/>
        </p:nvSpPr>
        <p:spPr bwMode="auto">
          <a:xfrm flipH="1">
            <a:off x="808038" y="2662238"/>
            <a:ext cx="254000" cy="3175"/>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09" name="Line 66"/>
          <p:cNvSpPr>
            <a:spLocks noChangeShapeType="1"/>
          </p:cNvSpPr>
          <p:nvPr/>
        </p:nvSpPr>
        <p:spPr bwMode="auto">
          <a:xfrm>
            <a:off x="1317625" y="2851150"/>
            <a:ext cx="0" cy="723900"/>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10" name="Text Box 67"/>
          <p:cNvSpPr txBox="1">
            <a:spLocks noChangeArrowheads="1"/>
          </p:cNvSpPr>
          <p:nvPr/>
        </p:nvSpPr>
        <p:spPr bwMode="auto">
          <a:xfrm>
            <a:off x="900113" y="2852738"/>
            <a:ext cx="23320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buClr>
                <a:srgbClr val="990033"/>
              </a:buClr>
            </a:pPr>
            <a:r>
              <a:rPr lang="en-US" altLang="zh-CN" sz="2000" b="1" dirty="0">
                <a:latin typeface="Times New Roman" panose="02020603050405020304" pitchFamily="18" charset="0"/>
                <a:ea typeface="仿宋_GB2312" pitchFamily="49" charset="-122"/>
                <a:cs typeface="Times New Roman" panose="02020603050405020304" pitchFamily="18" charset="0"/>
              </a:rPr>
              <a:t>coding </a:t>
            </a:r>
          </a:p>
          <a:p>
            <a:pPr algn="ctr">
              <a:buClr>
                <a:srgbClr val="990033"/>
              </a:buClr>
            </a:pPr>
            <a:r>
              <a:rPr lang="en-US" altLang="zh-CN" sz="2000" b="1" dirty="0">
                <a:latin typeface="Times New Roman" panose="02020603050405020304" pitchFamily="18" charset="0"/>
                <a:ea typeface="仿宋_GB2312" pitchFamily="49" charset="-122"/>
                <a:cs typeface="Times New Roman" panose="02020603050405020304" pitchFamily="18" charset="0"/>
              </a:rPr>
              <a:t>modulation</a:t>
            </a:r>
          </a:p>
        </p:txBody>
      </p:sp>
      <p:pic>
        <p:nvPicPr>
          <p:cNvPr id="24611" name="Picture 68" descr="Bird &amp; Markelz"/>
          <p:cNvPicPr>
            <a:picLocks noChangeAspect="1" noChangeArrowheads="1"/>
          </p:cNvPicPr>
          <p:nvPr/>
        </p:nvPicPr>
        <p:blipFill>
          <a:blip r:embed="rId3">
            <a:extLst>
              <a:ext uri="{28A0092B-C50C-407E-A947-70E740481C1C}">
                <a14:useLocalDpi xmlns:a14="http://schemas.microsoft.com/office/drawing/2010/main" val="0"/>
              </a:ext>
            </a:extLst>
          </a:blip>
          <a:srcRect t="32877" r="29123"/>
          <a:stretch>
            <a:fillRect/>
          </a:stretch>
        </p:blipFill>
        <p:spPr bwMode="auto">
          <a:xfrm rot="-4980486">
            <a:off x="5681663" y="2454275"/>
            <a:ext cx="11588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2" name="Rectangle 69"/>
          <p:cNvSpPr>
            <a:spLocks noChangeArrowheads="1"/>
          </p:cNvSpPr>
          <p:nvPr/>
        </p:nvSpPr>
        <p:spPr bwMode="auto">
          <a:xfrm rot="-4980486">
            <a:off x="6077744" y="2074069"/>
            <a:ext cx="130175" cy="182563"/>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3" name="Rectangle 70"/>
          <p:cNvSpPr>
            <a:spLocks noChangeArrowheads="1"/>
          </p:cNvSpPr>
          <p:nvPr/>
        </p:nvSpPr>
        <p:spPr bwMode="auto">
          <a:xfrm>
            <a:off x="6011863" y="3011488"/>
            <a:ext cx="42862" cy="1079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4" name="Rectangle 71"/>
          <p:cNvSpPr>
            <a:spLocks noChangeArrowheads="1"/>
          </p:cNvSpPr>
          <p:nvPr/>
        </p:nvSpPr>
        <p:spPr bwMode="auto">
          <a:xfrm rot="-287532">
            <a:off x="6029325" y="2816225"/>
            <a:ext cx="46038" cy="2857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5" name="Rectangle 72"/>
          <p:cNvSpPr>
            <a:spLocks noChangeArrowheads="1"/>
          </p:cNvSpPr>
          <p:nvPr/>
        </p:nvSpPr>
        <p:spPr bwMode="auto">
          <a:xfrm rot="486712">
            <a:off x="5989638" y="2690813"/>
            <a:ext cx="46037" cy="4635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6" name="Rectangle 73"/>
          <p:cNvSpPr>
            <a:spLocks noChangeArrowheads="1"/>
          </p:cNvSpPr>
          <p:nvPr/>
        </p:nvSpPr>
        <p:spPr bwMode="auto">
          <a:xfrm rot="3248257">
            <a:off x="6114256" y="2877344"/>
            <a:ext cx="60325" cy="10953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7" name="Rectangle 74"/>
          <p:cNvSpPr>
            <a:spLocks noChangeArrowheads="1"/>
          </p:cNvSpPr>
          <p:nvPr/>
        </p:nvSpPr>
        <p:spPr bwMode="auto">
          <a:xfrm rot="3248257">
            <a:off x="6099176" y="2674937"/>
            <a:ext cx="61912" cy="106363"/>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8" name="Rectangle 75"/>
          <p:cNvSpPr>
            <a:spLocks noChangeArrowheads="1"/>
          </p:cNvSpPr>
          <p:nvPr/>
        </p:nvSpPr>
        <p:spPr bwMode="auto">
          <a:xfrm rot="3704354">
            <a:off x="6084887" y="2570163"/>
            <a:ext cx="60325" cy="889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9" name="Rectangle 76"/>
          <p:cNvSpPr>
            <a:spLocks noChangeArrowheads="1"/>
          </p:cNvSpPr>
          <p:nvPr/>
        </p:nvSpPr>
        <p:spPr bwMode="auto">
          <a:xfrm rot="-829101">
            <a:off x="6032500" y="2743200"/>
            <a:ext cx="41275" cy="12858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0" name="Rectangle 77"/>
          <p:cNvSpPr>
            <a:spLocks noChangeArrowheads="1"/>
          </p:cNvSpPr>
          <p:nvPr/>
        </p:nvSpPr>
        <p:spPr bwMode="auto">
          <a:xfrm rot="-1509792">
            <a:off x="6153150" y="2536825"/>
            <a:ext cx="39688" cy="57150"/>
          </a:xfrm>
          <a:prstGeom prst="rect">
            <a:avLst/>
          </a:prstGeom>
          <a:solidFill>
            <a:srgbClr val="A79F0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1" name="Line 78"/>
          <p:cNvSpPr>
            <a:spLocks noChangeShapeType="1"/>
          </p:cNvSpPr>
          <p:nvPr/>
        </p:nvSpPr>
        <p:spPr bwMode="auto">
          <a:xfrm>
            <a:off x="6142038" y="2544763"/>
            <a:ext cx="23812" cy="66675"/>
          </a:xfrm>
          <a:prstGeom prst="line">
            <a:avLst/>
          </a:prstGeom>
          <a:noFill/>
          <a:ln w="6350">
            <a:solidFill>
              <a:srgbClr val="C8BF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22" name="Rectangle 79"/>
          <p:cNvSpPr>
            <a:spLocks noChangeArrowheads="1"/>
          </p:cNvSpPr>
          <p:nvPr/>
        </p:nvSpPr>
        <p:spPr bwMode="auto">
          <a:xfrm rot="-2537553">
            <a:off x="6035675" y="2840038"/>
            <a:ext cx="41275" cy="476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3" name="Rectangle 80"/>
          <p:cNvSpPr>
            <a:spLocks noChangeArrowheads="1"/>
          </p:cNvSpPr>
          <p:nvPr/>
        </p:nvSpPr>
        <p:spPr bwMode="auto">
          <a:xfrm rot="-860380">
            <a:off x="6078538" y="2741613"/>
            <a:ext cx="42862" cy="476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4" name="AutoShape 81"/>
          <p:cNvSpPr>
            <a:spLocks noChangeArrowheads="1"/>
          </p:cNvSpPr>
          <p:nvPr/>
        </p:nvSpPr>
        <p:spPr bwMode="auto">
          <a:xfrm rot="-5400000">
            <a:off x="5407025" y="2428875"/>
            <a:ext cx="1100138" cy="534988"/>
          </a:xfrm>
          <a:custGeom>
            <a:avLst/>
            <a:gdLst>
              <a:gd name="T0" fmla="*/ 44654856 w 21600"/>
              <a:gd name="T1" fmla="*/ 6625281 h 21600"/>
              <a:gd name="T2" fmla="*/ 28016287 w 21600"/>
              <a:gd name="T3" fmla="*/ 13250563 h 21600"/>
              <a:gd name="T4" fmla="*/ 11377719 w 21600"/>
              <a:gd name="T5" fmla="*/ 6625281 h 21600"/>
              <a:gd name="T6" fmla="*/ 28016287 w 21600"/>
              <a:gd name="T7" fmla="*/ 0 h 21600"/>
              <a:gd name="T8" fmla="*/ 0 60000 65536"/>
              <a:gd name="T9" fmla="*/ 0 60000 65536"/>
              <a:gd name="T10" fmla="*/ 0 60000 65536"/>
              <a:gd name="T11" fmla="*/ 0 60000 65536"/>
              <a:gd name="T12" fmla="*/ 6186 w 21600"/>
              <a:gd name="T13" fmla="*/ 6186 h 21600"/>
              <a:gd name="T14" fmla="*/ 15414 w 21600"/>
              <a:gd name="T15" fmla="*/ 15414 h 21600"/>
            </a:gdLst>
            <a:ahLst/>
            <a:cxnLst>
              <a:cxn ang="T8">
                <a:pos x="T0" y="T1"/>
              </a:cxn>
              <a:cxn ang="T9">
                <a:pos x="T2" y="T3"/>
              </a:cxn>
              <a:cxn ang="T10">
                <a:pos x="T4" y="T5"/>
              </a:cxn>
              <a:cxn ang="T11">
                <a:pos x="T6" y="T7"/>
              </a:cxn>
            </a:cxnLst>
            <a:rect l="T12" t="T13" r="T14" b="T15"/>
            <a:pathLst>
              <a:path w="21600" h="21600">
                <a:moveTo>
                  <a:pt x="0" y="0"/>
                </a:moveTo>
                <a:lnTo>
                  <a:pt x="8771" y="21600"/>
                </a:lnTo>
                <a:lnTo>
                  <a:pt x="12829" y="21600"/>
                </a:lnTo>
                <a:lnTo>
                  <a:pt x="21600" y="0"/>
                </a:lnTo>
                <a:lnTo>
                  <a:pt x="0" y="0"/>
                </a:lnTo>
                <a:close/>
              </a:path>
            </a:pathLst>
          </a:custGeom>
          <a:solidFill>
            <a:srgbClr val="FF3300">
              <a:alpha val="5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625" name="Oval 82"/>
          <p:cNvSpPr>
            <a:spLocks noChangeArrowheads="1"/>
          </p:cNvSpPr>
          <p:nvPr/>
        </p:nvSpPr>
        <p:spPr bwMode="auto">
          <a:xfrm rot="-5400000">
            <a:off x="6118226" y="2667000"/>
            <a:ext cx="209550" cy="53975"/>
          </a:xfrm>
          <a:prstGeom prst="ellipse">
            <a:avLst/>
          </a:prstGeom>
          <a:solidFill>
            <a:srgbClr val="FFFF00">
              <a:alpha val="8588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6" name="Oval 83"/>
          <p:cNvSpPr>
            <a:spLocks noChangeArrowheads="1"/>
          </p:cNvSpPr>
          <p:nvPr/>
        </p:nvSpPr>
        <p:spPr bwMode="auto">
          <a:xfrm>
            <a:off x="5562600" y="2133600"/>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7" name="Text Box 84"/>
          <p:cNvSpPr txBox="1">
            <a:spLocks noChangeArrowheads="1"/>
          </p:cNvSpPr>
          <p:nvPr/>
        </p:nvSpPr>
        <p:spPr bwMode="auto">
          <a:xfrm>
            <a:off x="5286375" y="3228975"/>
            <a:ext cx="115728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b="1">
                <a:latin typeface="Times New Roman" panose="02020603050405020304" pitchFamily="18" charset="0"/>
                <a:ea typeface="仿宋_GB2312" pitchFamily="49" charset="-122"/>
                <a:cs typeface="Times New Roman" panose="02020603050405020304" pitchFamily="18" charset="0"/>
              </a:rPr>
              <a:t>O to E</a:t>
            </a:r>
          </a:p>
        </p:txBody>
      </p:sp>
      <p:sp>
        <p:nvSpPr>
          <p:cNvPr id="24628" name="Rectangle 85"/>
          <p:cNvSpPr>
            <a:spLocks noChangeArrowheads="1"/>
          </p:cNvSpPr>
          <p:nvPr/>
        </p:nvSpPr>
        <p:spPr bwMode="auto">
          <a:xfrm>
            <a:off x="6804025" y="2292350"/>
            <a:ext cx="925513" cy="731838"/>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9" name="AutoShape 86"/>
          <p:cNvSpPr>
            <a:spLocks noChangeArrowheads="1"/>
          </p:cNvSpPr>
          <p:nvPr/>
        </p:nvSpPr>
        <p:spPr bwMode="auto">
          <a:xfrm rot="5400000">
            <a:off x="7208044" y="2350294"/>
            <a:ext cx="120650" cy="84138"/>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0" name="Oval 87"/>
          <p:cNvSpPr>
            <a:spLocks noChangeArrowheads="1"/>
          </p:cNvSpPr>
          <p:nvPr/>
        </p:nvSpPr>
        <p:spPr bwMode="auto">
          <a:xfrm>
            <a:off x="7065963" y="2330450"/>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1" name="Line 88"/>
          <p:cNvSpPr>
            <a:spLocks noChangeShapeType="1"/>
          </p:cNvSpPr>
          <p:nvPr/>
        </p:nvSpPr>
        <p:spPr bwMode="auto">
          <a:xfrm flipV="1">
            <a:off x="7089775" y="2355850"/>
            <a:ext cx="73025" cy="746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2" name="Line 89"/>
          <p:cNvSpPr>
            <a:spLocks noChangeShapeType="1"/>
          </p:cNvSpPr>
          <p:nvPr/>
        </p:nvSpPr>
        <p:spPr bwMode="auto">
          <a:xfrm>
            <a:off x="7089775" y="2354263"/>
            <a:ext cx="73025" cy="746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3" name="AutoShape 90"/>
          <p:cNvSpPr>
            <a:spLocks noChangeArrowheads="1"/>
          </p:cNvSpPr>
          <p:nvPr/>
        </p:nvSpPr>
        <p:spPr bwMode="auto">
          <a:xfrm rot="5400000">
            <a:off x="6926263" y="2352675"/>
            <a:ext cx="119062" cy="84138"/>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4" name="Line 91"/>
          <p:cNvSpPr>
            <a:spLocks noChangeShapeType="1"/>
          </p:cNvSpPr>
          <p:nvPr/>
        </p:nvSpPr>
        <p:spPr bwMode="auto">
          <a:xfrm flipV="1">
            <a:off x="7188200" y="2393950"/>
            <a:ext cx="2555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5" name="Line 92"/>
          <p:cNvSpPr>
            <a:spLocks noChangeShapeType="1"/>
          </p:cNvSpPr>
          <p:nvPr/>
        </p:nvSpPr>
        <p:spPr bwMode="auto">
          <a:xfrm flipV="1">
            <a:off x="6889750" y="2393950"/>
            <a:ext cx="171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6" name="Line 93"/>
          <p:cNvSpPr>
            <a:spLocks noChangeShapeType="1"/>
          </p:cNvSpPr>
          <p:nvPr/>
        </p:nvSpPr>
        <p:spPr bwMode="auto">
          <a:xfrm>
            <a:off x="6889750" y="2390775"/>
            <a:ext cx="0" cy="541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7" name="Line 94"/>
          <p:cNvSpPr>
            <a:spLocks noChangeShapeType="1"/>
          </p:cNvSpPr>
          <p:nvPr/>
        </p:nvSpPr>
        <p:spPr bwMode="auto">
          <a:xfrm flipV="1">
            <a:off x="6446838" y="2671763"/>
            <a:ext cx="44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8" name="AutoShape 95"/>
          <p:cNvSpPr>
            <a:spLocks noChangeArrowheads="1"/>
          </p:cNvSpPr>
          <p:nvPr/>
        </p:nvSpPr>
        <p:spPr bwMode="auto">
          <a:xfrm rot="16200000" flipV="1">
            <a:off x="7215188" y="2890838"/>
            <a:ext cx="120650" cy="8255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9" name="Oval 96"/>
          <p:cNvSpPr>
            <a:spLocks noChangeArrowheads="1"/>
          </p:cNvSpPr>
          <p:nvPr/>
        </p:nvSpPr>
        <p:spPr bwMode="auto">
          <a:xfrm flipV="1">
            <a:off x="7072313" y="2870200"/>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40" name="Line 97"/>
          <p:cNvSpPr>
            <a:spLocks noChangeShapeType="1"/>
          </p:cNvSpPr>
          <p:nvPr/>
        </p:nvSpPr>
        <p:spPr bwMode="auto">
          <a:xfrm>
            <a:off x="7096125" y="2894013"/>
            <a:ext cx="73025" cy="746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1" name="Line 98"/>
          <p:cNvSpPr>
            <a:spLocks noChangeShapeType="1"/>
          </p:cNvSpPr>
          <p:nvPr/>
        </p:nvSpPr>
        <p:spPr bwMode="auto">
          <a:xfrm flipV="1">
            <a:off x="7085013" y="2895600"/>
            <a:ext cx="84137" cy="777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2" name="AutoShape 99"/>
          <p:cNvSpPr>
            <a:spLocks noChangeArrowheads="1"/>
          </p:cNvSpPr>
          <p:nvPr/>
        </p:nvSpPr>
        <p:spPr bwMode="auto">
          <a:xfrm rot="16200000" flipV="1">
            <a:off x="6934200" y="2887663"/>
            <a:ext cx="119063" cy="84137"/>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43" name="Line 100"/>
          <p:cNvSpPr>
            <a:spLocks noChangeShapeType="1"/>
          </p:cNvSpPr>
          <p:nvPr/>
        </p:nvSpPr>
        <p:spPr bwMode="auto">
          <a:xfrm flipV="1">
            <a:off x="7194550" y="2927350"/>
            <a:ext cx="249238"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4" name="Line 101"/>
          <p:cNvSpPr>
            <a:spLocks noChangeShapeType="1"/>
          </p:cNvSpPr>
          <p:nvPr/>
        </p:nvSpPr>
        <p:spPr bwMode="auto">
          <a:xfrm>
            <a:off x="6896100" y="2930525"/>
            <a:ext cx="171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5" name="Oval 102"/>
          <p:cNvSpPr>
            <a:spLocks noChangeArrowheads="1"/>
          </p:cNvSpPr>
          <p:nvPr/>
        </p:nvSpPr>
        <p:spPr bwMode="auto">
          <a:xfrm>
            <a:off x="7065963" y="2513013"/>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46" name="Line 103"/>
          <p:cNvSpPr>
            <a:spLocks noChangeShapeType="1"/>
          </p:cNvSpPr>
          <p:nvPr/>
        </p:nvSpPr>
        <p:spPr bwMode="auto">
          <a:xfrm>
            <a:off x="7126288" y="2457450"/>
            <a:ext cx="1587" cy="49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7" name="Line 104"/>
          <p:cNvSpPr>
            <a:spLocks noChangeShapeType="1"/>
          </p:cNvSpPr>
          <p:nvPr/>
        </p:nvSpPr>
        <p:spPr bwMode="auto">
          <a:xfrm>
            <a:off x="7124700" y="2644775"/>
            <a:ext cx="1588" cy="49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8" name="Freeform 105"/>
          <p:cNvSpPr>
            <a:spLocks/>
          </p:cNvSpPr>
          <p:nvPr/>
        </p:nvSpPr>
        <p:spPr bwMode="auto">
          <a:xfrm>
            <a:off x="7083425" y="2544763"/>
            <a:ext cx="85725" cy="53975"/>
          </a:xfrm>
          <a:custGeom>
            <a:avLst/>
            <a:gdLst>
              <a:gd name="T0" fmla="*/ 0 w 617"/>
              <a:gd name="T1" fmla="*/ 7095279 h 244"/>
              <a:gd name="T2" fmla="*/ 3436086 w 617"/>
              <a:gd name="T3" fmla="*/ 636197 h 244"/>
              <a:gd name="T4" fmla="*/ 7779440 w 617"/>
              <a:gd name="T5" fmla="*/ 10863132 h 244"/>
              <a:gd name="T6" fmla="*/ 11910495 w 617"/>
              <a:gd name="T7" fmla="*/ 7095279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24649" name="Group 106"/>
          <p:cNvGrpSpPr>
            <a:grpSpLocks/>
          </p:cNvGrpSpPr>
          <p:nvPr/>
        </p:nvGrpSpPr>
        <p:grpSpPr bwMode="auto">
          <a:xfrm rot="-5400000">
            <a:off x="8468519" y="3061496"/>
            <a:ext cx="468312" cy="247650"/>
            <a:chOff x="1311" y="2001"/>
            <a:chExt cx="295" cy="106"/>
          </a:xfrm>
        </p:grpSpPr>
        <p:sp>
          <p:nvSpPr>
            <p:cNvPr id="24739" name="Rectangle 107"/>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0" name="Rectangle 108"/>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1" name="Rectangle 109"/>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2" name="Rectangle 110"/>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3" name="Rectangle 111"/>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4" name="Rectangle 112"/>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5" name="Rectangle 113"/>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6" name="Rectangle 114"/>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7" name="Line 115"/>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48" name="Line 116"/>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24650" name="Text Box 117"/>
          <p:cNvSpPr txBox="1">
            <a:spLocks noChangeArrowheads="1"/>
          </p:cNvSpPr>
          <p:nvPr/>
        </p:nvSpPr>
        <p:spPr bwMode="auto">
          <a:xfrm>
            <a:off x="2700338" y="1844675"/>
            <a:ext cx="1231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2000" b="1">
                <a:latin typeface="Times New Roman" panose="02020603050405020304" pitchFamily="18" charset="0"/>
                <a:ea typeface="仿宋_GB2312" pitchFamily="49" charset="-122"/>
                <a:cs typeface="Times New Roman" panose="02020603050405020304" pitchFamily="18" charset="0"/>
              </a:rPr>
              <a:t>Tx</a:t>
            </a:r>
            <a:r>
              <a:rPr lang="en-US" altLang="zh-CN" sz="1100">
                <a:latin typeface="Verdana" panose="020B0604030504040204" pitchFamily="34" charset="0"/>
                <a:ea typeface="仿宋_GB2312" pitchFamily="49" charset="-122"/>
                <a:cs typeface="Arial" panose="020B0604020202020204" pitchFamily="34" charset="0"/>
              </a:rPr>
              <a:t> </a:t>
            </a:r>
            <a:r>
              <a:rPr lang="en-US" altLang="zh-CN" sz="2000" b="1">
                <a:latin typeface="Times New Roman" panose="02020603050405020304" pitchFamily="18" charset="0"/>
                <a:ea typeface="仿宋_GB2312" pitchFamily="49" charset="-122"/>
                <a:cs typeface="Times New Roman" panose="02020603050405020304" pitchFamily="18" charset="0"/>
              </a:rPr>
              <a:t>Module</a:t>
            </a:r>
          </a:p>
        </p:txBody>
      </p:sp>
      <p:sp>
        <p:nvSpPr>
          <p:cNvPr id="24651" name="Text Box 119"/>
          <p:cNvSpPr txBox="1">
            <a:spLocks noChangeArrowheads="1"/>
          </p:cNvSpPr>
          <p:nvPr/>
        </p:nvSpPr>
        <p:spPr bwMode="auto">
          <a:xfrm>
            <a:off x="468313" y="1473200"/>
            <a:ext cx="21780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2000" b="1" dirty="0">
                <a:latin typeface="Times New Roman" panose="02020603050405020304" pitchFamily="18" charset="0"/>
                <a:ea typeface="仿宋_GB2312" pitchFamily="49" charset="-122"/>
                <a:cs typeface="Times New Roman" panose="02020603050405020304" pitchFamily="18" charset="0"/>
              </a:rPr>
              <a:t>LED</a:t>
            </a:r>
            <a:r>
              <a:rPr lang="en-US" altLang="zh-CN" sz="2000" dirty="0">
                <a:latin typeface="黑体" panose="02010609060101010101" pitchFamily="49" charset="-122"/>
                <a:ea typeface="仿宋_GB2312" pitchFamily="49" charset="-122"/>
                <a:cs typeface="Arial" panose="020B0604020202020204" pitchFamily="34" charset="0"/>
              </a:rPr>
              <a:t> </a:t>
            </a:r>
            <a:r>
              <a:rPr lang="en-US" altLang="zh-CN" sz="2000" b="1" dirty="0">
                <a:latin typeface="Times New Roman" panose="02020603050405020304" pitchFamily="18" charset="0"/>
                <a:ea typeface="仿宋_GB2312" pitchFamily="49" charset="-122"/>
                <a:cs typeface="Times New Roman" panose="02020603050405020304" pitchFamily="18" charset="0"/>
              </a:rPr>
              <a:t>Modulation</a:t>
            </a:r>
            <a:endParaRPr lang="zh-CN" altLang="en-US" sz="2000" b="1" dirty="0">
              <a:latin typeface="Times New Roman" panose="02020603050405020304" pitchFamily="18" charset="0"/>
              <a:ea typeface="仿宋_GB2312" pitchFamily="49" charset="-122"/>
              <a:cs typeface="Times New Roman" panose="02020603050405020304" pitchFamily="18" charset="0"/>
            </a:endParaRPr>
          </a:p>
        </p:txBody>
      </p:sp>
      <p:sp>
        <p:nvSpPr>
          <p:cNvPr id="24652" name="Line 120"/>
          <p:cNvSpPr>
            <a:spLocks noChangeShapeType="1"/>
          </p:cNvSpPr>
          <p:nvPr/>
        </p:nvSpPr>
        <p:spPr bwMode="auto">
          <a:xfrm>
            <a:off x="3300413" y="895350"/>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3" name="Line 121"/>
          <p:cNvSpPr>
            <a:spLocks noChangeShapeType="1"/>
          </p:cNvSpPr>
          <p:nvPr/>
        </p:nvSpPr>
        <p:spPr bwMode="auto">
          <a:xfrm>
            <a:off x="6175375" y="844550"/>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4" name="Text Box 122"/>
          <p:cNvSpPr txBox="1">
            <a:spLocks noChangeArrowheads="1"/>
          </p:cNvSpPr>
          <p:nvPr/>
        </p:nvSpPr>
        <p:spPr bwMode="auto">
          <a:xfrm>
            <a:off x="7035800" y="1341438"/>
            <a:ext cx="12827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ct val="65000"/>
              </a:lnSpc>
              <a:spcBef>
                <a:spcPct val="50000"/>
              </a:spcBef>
              <a:buClr>
                <a:srgbClr val="990033"/>
              </a:buClr>
            </a:pPr>
            <a:r>
              <a:rPr lang="en-US" altLang="zh-CN" sz="1800" b="1">
                <a:latin typeface="Times New Roman" panose="02020603050405020304" pitchFamily="18" charset="0"/>
                <a:ea typeface="仿宋_GB2312" pitchFamily="49" charset="-122"/>
                <a:cs typeface="Times New Roman" panose="02020603050405020304" pitchFamily="18" charset="0"/>
              </a:rPr>
              <a:t>Rx Module</a:t>
            </a:r>
            <a:endParaRPr lang="zh-CN" altLang="en-US" sz="1800">
              <a:latin typeface="黑体" panose="02010609060101010101" pitchFamily="49" charset="-122"/>
              <a:ea typeface="仿宋_GB2312" pitchFamily="49" charset="-122"/>
              <a:cs typeface="Arial" panose="020B0604020202020204" pitchFamily="34" charset="0"/>
            </a:endParaRPr>
          </a:p>
        </p:txBody>
      </p:sp>
      <p:sp>
        <p:nvSpPr>
          <p:cNvPr id="24655" name="Freeform 123"/>
          <p:cNvSpPr>
            <a:spLocks/>
          </p:cNvSpPr>
          <p:nvPr/>
        </p:nvSpPr>
        <p:spPr bwMode="auto">
          <a:xfrm>
            <a:off x="6548438" y="2544763"/>
            <a:ext cx="211137" cy="92075"/>
          </a:xfrm>
          <a:custGeom>
            <a:avLst/>
            <a:gdLst>
              <a:gd name="T0" fmla="*/ 0 w 617"/>
              <a:gd name="T1" fmla="*/ 20647819 h 244"/>
              <a:gd name="T2" fmla="*/ 20843705 w 617"/>
              <a:gd name="T3" fmla="*/ 1851311 h 244"/>
              <a:gd name="T4" fmla="*/ 47191344 w 617"/>
              <a:gd name="T5" fmla="*/ 31612291 h 244"/>
              <a:gd name="T6" fmla="*/ 72250945 w 617"/>
              <a:gd name="T7" fmla="*/ 20647819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6" name="Rectangle 124"/>
          <p:cNvSpPr>
            <a:spLocks noChangeArrowheads="1"/>
          </p:cNvSpPr>
          <p:nvPr/>
        </p:nvSpPr>
        <p:spPr bwMode="auto">
          <a:xfrm rot="262439">
            <a:off x="6157913" y="2859088"/>
            <a:ext cx="44450" cy="1000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57" name="Rectangle 125"/>
          <p:cNvSpPr>
            <a:spLocks noChangeArrowheads="1"/>
          </p:cNvSpPr>
          <p:nvPr/>
        </p:nvSpPr>
        <p:spPr bwMode="auto">
          <a:xfrm>
            <a:off x="7069138" y="2693988"/>
            <a:ext cx="112712" cy="10795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58" name="Line 126"/>
          <p:cNvSpPr>
            <a:spLocks noChangeShapeType="1"/>
          </p:cNvSpPr>
          <p:nvPr/>
        </p:nvSpPr>
        <p:spPr bwMode="auto">
          <a:xfrm>
            <a:off x="7127875" y="2811463"/>
            <a:ext cx="1588" cy="492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9" name="Rectangle 127"/>
          <p:cNvSpPr>
            <a:spLocks noChangeArrowheads="1"/>
          </p:cNvSpPr>
          <p:nvPr/>
        </p:nvSpPr>
        <p:spPr bwMode="auto">
          <a:xfrm>
            <a:off x="7440613" y="2832100"/>
            <a:ext cx="287337" cy="187325"/>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0" name="Rectangle 128"/>
          <p:cNvSpPr>
            <a:spLocks noChangeArrowheads="1"/>
          </p:cNvSpPr>
          <p:nvPr/>
        </p:nvSpPr>
        <p:spPr bwMode="auto">
          <a:xfrm>
            <a:off x="7435850" y="2301875"/>
            <a:ext cx="287338" cy="187325"/>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1" name="Text Box 129"/>
          <p:cNvSpPr txBox="1">
            <a:spLocks noChangeArrowheads="1"/>
          </p:cNvSpPr>
          <p:nvPr/>
        </p:nvSpPr>
        <p:spPr bwMode="auto">
          <a:xfrm>
            <a:off x="7323138" y="2306638"/>
            <a:ext cx="49212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1200">
                <a:latin typeface="Verdana" panose="020B0604030504040204" pitchFamily="34" charset="0"/>
                <a:cs typeface="Arial" panose="020B0604020202020204" pitchFamily="34" charset="0"/>
              </a:rPr>
              <a:t>AD</a:t>
            </a:r>
          </a:p>
        </p:txBody>
      </p:sp>
      <p:sp>
        <p:nvSpPr>
          <p:cNvPr id="24662" name="Text Box 130"/>
          <p:cNvSpPr txBox="1">
            <a:spLocks noChangeArrowheads="1"/>
          </p:cNvSpPr>
          <p:nvPr/>
        </p:nvSpPr>
        <p:spPr bwMode="auto">
          <a:xfrm>
            <a:off x="7334250" y="2828925"/>
            <a:ext cx="49212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1200">
                <a:latin typeface="Verdana" panose="020B0604030504040204" pitchFamily="34" charset="0"/>
                <a:cs typeface="Arial" panose="020B0604020202020204" pitchFamily="34" charset="0"/>
              </a:rPr>
              <a:t>AD</a:t>
            </a:r>
          </a:p>
        </p:txBody>
      </p:sp>
      <p:sp>
        <p:nvSpPr>
          <p:cNvPr id="24663" name="Line 131"/>
          <p:cNvSpPr>
            <a:spLocks noChangeShapeType="1"/>
          </p:cNvSpPr>
          <p:nvPr/>
        </p:nvSpPr>
        <p:spPr bwMode="auto">
          <a:xfrm>
            <a:off x="7726363" y="2395538"/>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64" name="Rectangle 132"/>
          <p:cNvSpPr>
            <a:spLocks noChangeArrowheads="1"/>
          </p:cNvSpPr>
          <p:nvPr/>
        </p:nvSpPr>
        <p:spPr bwMode="auto">
          <a:xfrm>
            <a:off x="7899400" y="2287588"/>
            <a:ext cx="287338" cy="75088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5" name="Line 133"/>
          <p:cNvSpPr>
            <a:spLocks noChangeShapeType="1"/>
          </p:cNvSpPr>
          <p:nvPr/>
        </p:nvSpPr>
        <p:spPr bwMode="auto">
          <a:xfrm>
            <a:off x="7732713" y="2936875"/>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66" name="Rectangle 134"/>
          <p:cNvSpPr>
            <a:spLocks noChangeArrowheads="1"/>
          </p:cNvSpPr>
          <p:nvPr/>
        </p:nvSpPr>
        <p:spPr bwMode="auto">
          <a:xfrm>
            <a:off x="8296275" y="2535238"/>
            <a:ext cx="287338" cy="31273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7" name="Rectangle 135"/>
          <p:cNvSpPr>
            <a:spLocks noChangeArrowheads="1"/>
          </p:cNvSpPr>
          <p:nvPr/>
        </p:nvSpPr>
        <p:spPr bwMode="auto">
          <a:xfrm>
            <a:off x="8669338" y="2535238"/>
            <a:ext cx="287337" cy="31273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8" name="Line 136"/>
          <p:cNvSpPr>
            <a:spLocks noChangeShapeType="1"/>
          </p:cNvSpPr>
          <p:nvPr/>
        </p:nvSpPr>
        <p:spPr bwMode="auto">
          <a:xfrm rot="5400000">
            <a:off x="8454231" y="3223419"/>
            <a:ext cx="74453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69" name="Text Box 137"/>
          <p:cNvSpPr txBox="1">
            <a:spLocks noChangeArrowheads="1"/>
          </p:cNvSpPr>
          <p:nvPr/>
        </p:nvSpPr>
        <p:spPr bwMode="auto">
          <a:xfrm>
            <a:off x="8042275" y="2060575"/>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Demodulator</a:t>
            </a:r>
          </a:p>
        </p:txBody>
      </p:sp>
      <p:sp>
        <p:nvSpPr>
          <p:cNvPr id="24670" name="Line 138"/>
          <p:cNvSpPr>
            <a:spLocks noChangeShapeType="1"/>
          </p:cNvSpPr>
          <p:nvPr/>
        </p:nvSpPr>
        <p:spPr bwMode="auto">
          <a:xfrm>
            <a:off x="8177213" y="2695575"/>
            <a:ext cx="1206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1" name="Line 139"/>
          <p:cNvSpPr>
            <a:spLocks noChangeShapeType="1"/>
          </p:cNvSpPr>
          <p:nvPr/>
        </p:nvSpPr>
        <p:spPr bwMode="auto">
          <a:xfrm>
            <a:off x="8578850" y="2700338"/>
            <a:ext cx="936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2" name="Text Box 140"/>
          <p:cNvSpPr txBox="1">
            <a:spLocks noChangeArrowheads="1"/>
          </p:cNvSpPr>
          <p:nvPr/>
        </p:nvSpPr>
        <p:spPr bwMode="auto">
          <a:xfrm>
            <a:off x="8274050" y="2260600"/>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Decoder</a:t>
            </a:r>
          </a:p>
        </p:txBody>
      </p:sp>
      <p:sp>
        <p:nvSpPr>
          <p:cNvPr id="24673" name="Line 141"/>
          <p:cNvSpPr>
            <a:spLocks noChangeShapeType="1"/>
          </p:cNvSpPr>
          <p:nvPr/>
        </p:nvSpPr>
        <p:spPr bwMode="auto">
          <a:xfrm>
            <a:off x="8728075" y="2395538"/>
            <a:ext cx="74613" cy="128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4" name="Line 142"/>
          <p:cNvSpPr>
            <a:spLocks noChangeShapeType="1"/>
          </p:cNvSpPr>
          <p:nvPr/>
        </p:nvSpPr>
        <p:spPr bwMode="auto">
          <a:xfrm>
            <a:off x="8323263" y="2192338"/>
            <a:ext cx="158750" cy="320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5" name="Text Box 143"/>
          <p:cNvSpPr txBox="1">
            <a:spLocks noChangeArrowheads="1"/>
          </p:cNvSpPr>
          <p:nvPr/>
        </p:nvSpPr>
        <p:spPr bwMode="auto">
          <a:xfrm>
            <a:off x="8305800" y="3590925"/>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Data</a:t>
            </a:r>
          </a:p>
        </p:txBody>
      </p:sp>
      <p:sp>
        <p:nvSpPr>
          <p:cNvPr id="24676" name="Text Box 144"/>
          <p:cNvSpPr txBox="1">
            <a:spLocks noChangeArrowheads="1"/>
          </p:cNvSpPr>
          <p:nvPr/>
        </p:nvSpPr>
        <p:spPr bwMode="auto">
          <a:xfrm>
            <a:off x="7545388" y="3057525"/>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Baseband</a:t>
            </a:r>
          </a:p>
        </p:txBody>
      </p:sp>
      <p:sp>
        <p:nvSpPr>
          <p:cNvPr id="24677" name="Text Box 145"/>
          <p:cNvSpPr txBox="1">
            <a:spLocks noChangeArrowheads="1"/>
          </p:cNvSpPr>
          <p:nvPr/>
        </p:nvSpPr>
        <p:spPr bwMode="auto">
          <a:xfrm>
            <a:off x="6615113" y="3016250"/>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Q</a:t>
            </a:r>
          </a:p>
        </p:txBody>
      </p:sp>
      <p:sp>
        <p:nvSpPr>
          <p:cNvPr id="24678" name="Text Box 146"/>
          <p:cNvSpPr txBox="1">
            <a:spLocks noChangeArrowheads="1"/>
          </p:cNvSpPr>
          <p:nvPr/>
        </p:nvSpPr>
        <p:spPr bwMode="auto">
          <a:xfrm>
            <a:off x="6602413" y="2138363"/>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I</a:t>
            </a:r>
          </a:p>
        </p:txBody>
      </p:sp>
      <p:grpSp>
        <p:nvGrpSpPr>
          <p:cNvPr id="24679" name="Group 147"/>
          <p:cNvGrpSpPr>
            <a:grpSpLocks/>
          </p:cNvGrpSpPr>
          <p:nvPr/>
        </p:nvGrpSpPr>
        <p:grpSpPr bwMode="auto">
          <a:xfrm>
            <a:off x="465138" y="2278063"/>
            <a:ext cx="469900" cy="247650"/>
            <a:chOff x="1311" y="2001"/>
            <a:chExt cx="295" cy="106"/>
          </a:xfrm>
        </p:grpSpPr>
        <p:sp>
          <p:nvSpPr>
            <p:cNvPr id="24729" name="Rectangle 148"/>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0" name="Rectangle 149"/>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1" name="Rectangle 150"/>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2" name="Rectangle 151"/>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3" name="Rectangle 152"/>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4" name="Rectangle 153"/>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5" name="Rectangle 154"/>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6" name="Rectangle 155"/>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7" name="Line 156"/>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38" name="Line 157"/>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24680" name="Group 158"/>
          <p:cNvGrpSpPr>
            <a:grpSpLocks/>
          </p:cNvGrpSpPr>
          <p:nvPr/>
        </p:nvGrpSpPr>
        <p:grpSpPr bwMode="auto">
          <a:xfrm>
            <a:off x="1763713" y="1700213"/>
            <a:ext cx="690562" cy="346075"/>
            <a:chOff x="1270" y="3283"/>
            <a:chExt cx="437" cy="218"/>
          </a:xfrm>
        </p:grpSpPr>
        <p:sp>
          <p:nvSpPr>
            <p:cNvPr id="24686" name="Line 159"/>
            <p:cNvSpPr>
              <a:spLocks noChangeShapeType="1"/>
            </p:cNvSpPr>
            <p:nvPr/>
          </p:nvSpPr>
          <p:spPr bwMode="auto">
            <a:xfrm>
              <a:off x="1295" y="3399"/>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7" name="Line 160"/>
            <p:cNvSpPr>
              <a:spLocks noChangeShapeType="1"/>
            </p:cNvSpPr>
            <p:nvPr/>
          </p:nvSpPr>
          <p:spPr bwMode="auto">
            <a:xfrm>
              <a:off x="1294" y="3493"/>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8" name="Line 161"/>
            <p:cNvSpPr>
              <a:spLocks noChangeShapeType="1"/>
            </p:cNvSpPr>
            <p:nvPr/>
          </p:nvSpPr>
          <p:spPr bwMode="auto">
            <a:xfrm>
              <a:off x="1318" y="3285"/>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9" name="Line 162"/>
            <p:cNvSpPr>
              <a:spLocks noChangeShapeType="1"/>
            </p:cNvSpPr>
            <p:nvPr/>
          </p:nvSpPr>
          <p:spPr bwMode="auto">
            <a:xfrm>
              <a:off x="1343" y="3491"/>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0" name="Line 163"/>
            <p:cNvSpPr>
              <a:spLocks noChangeShapeType="1"/>
            </p:cNvSpPr>
            <p:nvPr/>
          </p:nvSpPr>
          <p:spPr bwMode="auto">
            <a:xfrm>
              <a:off x="1367" y="3283"/>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1" name="Line 164"/>
            <p:cNvSpPr>
              <a:spLocks noChangeShapeType="1"/>
            </p:cNvSpPr>
            <p:nvPr/>
          </p:nvSpPr>
          <p:spPr bwMode="auto">
            <a:xfrm>
              <a:off x="1270" y="340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2" name="Line 165"/>
            <p:cNvSpPr>
              <a:spLocks noChangeShapeType="1"/>
            </p:cNvSpPr>
            <p:nvPr/>
          </p:nvSpPr>
          <p:spPr bwMode="auto">
            <a:xfrm>
              <a:off x="1271" y="3400"/>
              <a:ext cx="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3" name="Line 166"/>
            <p:cNvSpPr>
              <a:spLocks noChangeShapeType="1"/>
            </p:cNvSpPr>
            <p:nvPr/>
          </p:nvSpPr>
          <p:spPr bwMode="auto">
            <a:xfrm>
              <a:off x="1271" y="3399"/>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4" name="Line 167"/>
            <p:cNvSpPr>
              <a:spLocks noChangeShapeType="1"/>
            </p:cNvSpPr>
            <p:nvPr/>
          </p:nvSpPr>
          <p:spPr bwMode="auto">
            <a:xfrm>
              <a:off x="1391" y="3492"/>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5" name="Line 168"/>
            <p:cNvSpPr>
              <a:spLocks noChangeShapeType="1"/>
            </p:cNvSpPr>
            <p:nvPr/>
          </p:nvSpPr>
          <p:spPr bwMode="auto">
            <a:xfrm>
              <a:off x="1440" y="3403"/>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6" name="Line 169"/>
            <p:cNvSpPr>
              <a:spLocks noChangeShapeType="1"/>
            </p:cNvSpPr>
            <p:nvPr/>
          </p:nvSpPr>
          <p:spPr bwMode="auto">
            <a:xfrm>
              <a:off x="1439" y="3497"/>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7" name="Line 170"/>
            <p:cNvSpPr>
              <a:spLocks noChangeShapeType="1"/>
            </p:cNvSpPr>
            <p:nvPr/>
          </p:nvSpPr>
          <p:spPr bwMode="auto">
            <a:xfrm>
              <a:off x="1488" y="3495"/>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8" name="Line 171"/>
            <p:cNvSpPr>
              <a:spLocks noChangeShapeType="1"/>
            </p:cNvSpPr>
            <p:nvPr/>
          </p:nvSpPr>
          <p:spPr bwMode="auto">
            <a:xfrm>
              <a:off x="1415" y="340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9" name="Line 172"/>
            <p:cNvSpPr>
              <a:spLocks noChangeShapeType="1"/>
            </p:cNvSpPr>
            <p:nvPr/>
          </p:nvSpPr>
          <p:spPr bwMode="auto">
            <a:xfrm>
              <a:off x="1416" y="340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0" name="Line 173"/>
            <p:cNvSpPr>
              <a:spLocks noChangeShapeType="1"/>
            </p:cNvSpPr>
            <p:nvPr/>
          </p:nvSpPr>
          <p:spPr bwMode="auto">
            <a:xfrm>
              <a:off x="1416" y="3403"/>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1" name="Line 174"/>
            <p:cNvSpPr>
              <a:spLocks noChangeShapeType="1"/>
            </p:cNvSpPr>
            <p:nvPr/>
          </p:nvSpPr>
          <p:spPr bwMode="auto">
            <a:xfrm>
              <a:off x="1537" y="3496"/>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2" name="Line 175"/>
            <p:cNvSpPr>
              <a:spLocks noChangeShapeType="1"/>
            </p:cNvSpPr>
            <p:nvPr/>
          </p:nvSpPr>
          <p:spPr bwMode="auto">
            <a:xfrm>
              <a:off x="1586" y="3406"/>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3" name="Line 176"/>
            <p:cNvSpPr>
              <a:spLocks noChangeShapeType="1"/>
            </p:cNvSpPr>
            <p:nvPr/>
          </p:nvSpPr>
          <p:spPr bwMode="auto">
            <a:xfrm>
              <a:off x="1610"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4" name="Line 177"/>
            <p:cNvSpPr>
              <a:spLocks noChangeShapeType="1"/>
            </p:cNvSpPr>
            <p:nvPr/>
          </p:nvSpPr>
          <p:spPr bwMode="auto">
            <a:xfrm>
              <a:off x="1634"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5" name="Line 178"/>
            <p:cNvSpPr>
              <a:spLocks noChangeShapeType="1"/>
            </p:cNvSpPr>
            <p:nvPr/>
          </p:nvSpPr>
          <p:spPr bwMode="auto">
            <a:xfrm>
              <a:off x="1585" y="350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6" name="Line 179"/>
            <p:cNvSpPr>
              <a:spLocks noChangeShapeType="1"/>
            </p:cNvSpPr>
            <p:nvPr/>
          </p:nvSpPr>
          <p:spPr bwMode="auto">
            <a:xfrm>
              <a:off x="1634" y="3498"/>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7" name="Line 180"/>
            <p:cNvSpPr>
              <a:spLocks noChangeShapeType="1"/>
            </p:cNvSpPr>
            <p:nvPr/>
          </p:nvSpPr>
          <p:spPr bwMode="auto">
            <a:xfrm>
              <a:off x="1658"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8" name="Line 181"/>
            <p:cNvSpPr>
              <a:spLocks noChangeShapeType="1"/>
            </p:cNvSpPr>
            <p:nvPr/>
          </p:nvSpPr>
          <p:spPr bwMode="auto">
            <a:xfrm>
              <a:off x="1682"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9" name="Line 182"/>
            <p:cNvSpPr>
              <a:spLocks noChangeShapeType="1"/>
            </p:cNvSpPr>
            <p:nvPr/>
          </p:nvSpPr>
          <p:spPr bwMode="auto">
            <a:xfrm>
              <a:off x="1561" y="3407"/>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0" name="Line 183"/>
            <p:cNvSpPr>
              <a:spLocks noChangeShapeType="1"/>
            </p:cNvSpPr>
            <p:nvPr/>
          </p:nvSpPr>
          <p:spPr bwMode="auto">
            <a:xfrm>
              <a:off x="1562" y="3407"/>
              <a:ext cx="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1" name="Line 184"/>
            <p:cNvSpPr>
              <a:spLocks noChangeShapeType="1"/>
            </p:cNvSpPr>
            <p:nvPr/>
          </p:nvSpPr>
          <p:spPr bwMode="auto">
            <a:xfrm>
              <a:off x="1562" y="3406"/>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2" name="Line 185"/>
            <p:cNvSpPr>
              <a:spLocks noChangeShapeType="1"/>
            </p:cNvSpPr>
            <p:nvPr/>
          </p:nvSpPr>
          <p:spPr bwMode="auto">
            <a:xfrm>
              <a:off x="1682" y="3499"/>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3" name="Line 186"/>
            <p:cNvSpPr>
              <a:spLocks noChangeShapeType="1"/>
            </p:cNvSpPr>
            <p:nvPr/>
          </p:nvSpPr>
          <p:spPr bwMode="auto">
            <a:xfrm>
              <a:off x="1464" y="3286"/>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4" name="Line 187"/>
            <p:cNvSpPr>
              <a:spLocks noChangeShapeType="1"/>
            </p:cNvSpPr>
            <p:nvPr/>
          </p:nvSpPr>
          <p:spPr bwMode="auto">
            <a:xfrm>
              <a:off x="1319"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5" name="Line 188"/>
            <p:cNvSpPr>
              <a:spLocks noChangeShapeType="1"/>
            </p:cNvSpPr>
            <p:nvPr/>
          </p:nvSpPr>
          <p:spPr bwMode="auto">
            <a:xfrm>
              <a:off x="1343"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6" name="Line 189"/>
            <p:cNvSpPr>
              <a:spLocks noChangeShapeType="1"/>
            </p:cNvSpPr>
            <p:nvPr/>
          </p:nvSpPr>
          <p:spPr bwMode="auto">
            <a:xfrm>
              <a:off x="1367"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7" name="Line 190"/>
            <p:cNvSpPr>
              <a:spLocks noChangeShapeType="1"/>
            </p:cNvSpPr>
            <p:nvPr/>
          </p:nvSpPr>
          <p:spPr bwMode="auto">
            <a:xfrm>
              <a:off x="1391"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8" name="Line 191"/>
            <p:cNvSpPr>
              <a:spLocks noChangeShapeType="1"/>
            </p:cNvSpPr>
            <p:nvPr/>
          </p:nvSpPr>
          <p:spPr bwMode="auto">
            <a:xfrm>
              <a:off x="1465"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9" name="Line 192"/>
            <p:cNvSpPr>
              <a:spLocks noChangeShapeType="1"/>
            </p:cNvSpPr>
            <p:nvPr/>
          </p:nvSpPr>
          <p:spPr bwMode="auto">
            <a:xfrm>
              <a:off x="1489"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0" name="Line 193"/>
            <p:cNvSpPr>
              <a:spLocks noChangeShapeType="1"/>
            </p:cNvSpPr>
            <p:nvPr/>
          </p:nvSpPr>
          <p:spPr bwMode="auto">
            <a:xfrm>
              <a:off x="1513"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1" name="Line 194"/>
            <p:cNvSpPr>
              <a:spLocks noChangeShapeType="1"/>
            </p:cNvSpPr>
            <p:nvPr/>
          </p:nvSpPr>
          <p:spPr bwMode="auto">
            <a:xfrm>
              <a:off x="1537"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2" name="Line 195"/>
            <p:cNvSpPr>
              <a:spLocks noChangeShapeType="1"/>
            </p:cNvSpPr>
            <p:nvPr/>
          </p:nvSpPr>
          <p:spPr bwMode="auto">
            <a:xfrm>
              <a:off x="1513" y="328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3" name="Line 196"/>
            <p:cNvSpPr>
              <a:spLocks noChangeShapeType="1"/>
            </p:cNvSpPr>
            <p:nvPr/>
          </p:nvSpPr>
          <p:spPr bwMode="auto">
            <a:xfrm>
              <a:off x="1609" y="329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4" name="Line 197"/>
            <p:cNvSpPr>
              <a:spLocks noChangeShapeType="1"/>
            </p:cNvSpPr>
            <p:nvPr/>
          </p:nvSpPr>
          <p:spPr bwMode="auto">
            <a:xfrm>
              <a:off x="1610"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5" name="Line 198"/>
            <p:cNvSpPr>
              <a:spLocks noChangeShapeType="1"/>
            </p:cNvSpPr>
            <p:nvPr/>
          </p:nvSpPr>
          <p:spPr bwMode="auto">
            <a:xfrm>
              <a:off x="1634"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6" name="Line 199"/>
            <p:cNvSpPr>
              <a:spLocks noChangeShapeType="1"/>
            </p:cNvSpPr>
            <p:nvPr/>
          </p:nvSpPr>
          <p:spPr bwMode="auto">
            <a:xfrm>
              <a:off x="1658"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7" name="Line 200"/>
            <p:cNvSpPr>
              <a:spLocks noChangeShapeType="1"/>
            </p:cNvSpPr>
            <p:nvPr/>
          </p:nvSpPr>
          <p:spPr bwMode="auto">
            <a:xfrm>
              <a:off x="1682"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8" name="Line 201"/>
            <p:cNvSpPr>
              <a:spLocks noChangeShapeType="1"/>
            </p:cNvSpPr>
            <p:nvPr/>
          </p:nvSpPr>
          <p:spPr bwMode="auto">
            <a:xfrm>
              <a:off x="1658" y="3288"/>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24681" name="Freeform 202"/>
          <p:cNvSpPr>
            <a:spLocks/>
          </p:cNvSpPr>
          <p:nvPr/>
        </p:nvSpPr>
        <p:spPr bwMode="auto">
          <a:xfrm>
            <a:off x="4740275" y="2667000"/>
            <a:ext cx="211138" cy="92075"/>
          </a:xfrm>
          <a:custGeom>
            <a:avLst/>
            <a:gdLst>
              <a:gd name="T0" fmla="*/ 0 w 617"/>
              <a:gd name="T1" fmla="*/ 20647819 h 244"/>
              <a:gd name="T2" fmla="*/ 20844146 w 617"/>
              <a:gd name="T3" fmla="*/ 1851311 h 244"/>
              <a:gd name="T4" fmla="*/ 47191910 w 617"/>
              <a:gd name="T5" fmla="*/ 31612291 h 244"/>
              <a:gd name="T6" fmla="*/ 72251629 w 617"/>
              <a:gd name="T7" fmla="*/ 20647819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2" name="Text Box 204"/>
          <p:cNvSpPr txBox="1">
            <a:spLocks noChangeArrowheads="1"/>
          </p:cNvSpPr>
          <p:nvPr/>
        </p:nvSpPr>
        <p:spPr bwMode="auto">
          <a:xfrm>
            <a:off x="6826250" y="2679700"/>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Phase</a:t>
            </a:r>
          </a:p>
        </p:txBody>
      </p:sp>
      <p:sp>
        <p:nvSpPr>
          <p:cNvPr id="24683" name="Text Box 206"/>
          <p:cNvSpPr txBox="1">
            <a:spLocks noChangeArrowheads="1"/>
          </p:cNvSpPr>
          <p:nvPr/>
        </p:nvSpPr>
        <p:spPr bwMode="auto">
          <a:xfrm>
            <a:off x="6804025" y="3213100"/>
            <a:ext cx="175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1800" b="1">
                <a:latin typeface="Times New Roman" panose="02020603050405020304" pitchFamily="18" charset="0"/>
                <a:ea typeface="仿宋_GB2312" pitchFamily="49" charset="-122"/>
                <a:cs typeface="Times New Roman" panose="02020603050405020304" pitchFamily="18" charset="0"/>
              </a:rPr>
              <a:t>Signal processing</a:t>
            </a:r>
            <a:endParaRPr lang="zh-CN" altLang="en-US" sz="1800" b="1">
              <a:latin typeface="Times New Roman" panose="02020603050405020304" pitchFamily="18" charset="0"/>
              <a:ea typeface="仿宋_GB2312" pitchFamily="49" charset="-122"/>
              <a:cs typeface="Times New Roman" panose="02020603050405020304" pitchFamily="18" charset="0"/>
            </a:endParaRPr>
          </a:p>
        </p:txBody>
      </p:sp>
      <p:sp>
        <p:nvSpPr>
          <p:cNvPr id="24684" name="Rectangle 19"/>
          <p:cNvSpPr>
            <a:spLocks noChangeArrowheads="1"/>
          </p:cNvSpPr>
          <p:nvPr/>
        </p:nvSpPr>
        <p:spPr bwMode="auto">
          <a:xfrm>
            <a:off x="288032" y="4725144"/>
            <a:ext cx="8676456"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800100" indent="-34290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ct val="110000"/>
              </a:lnSpc>
              <a:spcBef>
                <a:spcPct val="25000"/>
              </a:spcBef>
              <a:buClr>
                <a:srgbClr val="990033"/>
              </a:buClr>
              <a:buFont typeface="Wingdings" panose="05000000000000000000" pitchFamily="2" charset="2"/>
              <a:buChar char="p"/>
            </a:pPr>
            <a:r>
              <a:rPr lang="zh-CN" altLang="en-US"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Post-equalization solutions: </a:t>
            </a:r>
            <a:endParaRPr lang="en-US" altLang="zh-CN"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spcBef>
                <a:spcPct val="25000"/>
              </a:spcBef>
              <a:buClr>
                <a:srgbClr val="990033"/>
              </a:buClr>
              <a:buFont typeface="Wingdings" panose="05000000000000000000" pitchFamily="2" charset="2"/>
              <a:buChar char="Ø"/>
            </a:pPr>
            <a:r>
              <a:rPr lang="en-US"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ISI Equalization</a:t>
            </a:r>
            <a:r>
              <a:rPr lang="zh-CN" altLang="en-US"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Classical DFE</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Modified </a:t>
            </a:r>
            <a:r>
              <a:rPr lang="en-US" altLang="zh-CN" dirty="0" err="1"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Eqs</a:t>
            </a:r>
            <a:endParaRPr lang="zh-CN" altLang="en-US"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spcBef>
                <a:spcPct val="25000"/>
              </a:spcBef>
              <a:buClr>
                <a:srgbClr val="990033"/>
              </a:buClr>
              <a:buFont typeface="Wingdings" panose="05000000000000000000" pitchFamily="2" charset="2"/>
              <a:buChar char="Ø"/>
            </a:pPr>
            <a:r>
              <a:rPr lang="en-US"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Nonlinear Compensations</a:t>
            </a:r>
            <a:r>
              <a:rPr lang="zh-CN" altLang="en-US"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err="1"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Volterra</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series </a:t>
            </a:r>
          </a:p>
        </p:txBody>
      </p:sp>
      <p:sp>
        <p:nvSpPr>
          <p:cNvPr id="177" name="标题 1"/>
          <p:cNvSpPr txBox="1">
            <a:spLocks/>
          </p:cNvSpPr>
          <p:nvPr/>
        </p:nvSpPr>
        <p:spPr bwMode="auto">
          <a:xfrm>
            <a:off x="293688" y="19050"/>
            <a:ext cx="8382000" cy="7921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800">
                <a:solidFill>
                  <a:srgbClr val="FF0000"/>
                </a:solidFill>
                <a:effectLst>
                  <a:outerShdw blurRad="38100" dist="38100" dir="2700000" algn="tl">
                    <a:srgbClr val="C0C0C0"/>
                  </a:outerShdw>
                </a:effectLst>
                <a:latin typeface="Arial"/>
                <a:ea typeface="+mj-ea"/>
                <a:cs typeface="+mj-cs"/>
              </a:defRPr>
            </a:lvl1pPr>
            <a:lvl2pPr>
              <a:spcBef>
                <a:spcPct val="0"/>
              </a:spcBef>
              <a:defRPr sz="2800">
                <a:solidFill>
                  <a:srgbClr val="FF0000"/>
                </a:solidFill>
                <a:effectLst>
                  <a:outerShdw blurRad="38100" dist="38100" dir="2700000" algn="tl">
                    <a:srgbClr val="C0C0C0"/>
                  </a:outerShdw>
                </a:effectLst>
                <a:latin typeface="黑体" pitchFamily="2" charset="-122"/>
              </a:defRPr>
            </a:lvl2pPr>
            <a:lvl3pPr>
              <a:spcBef>
                <a:spcPct val="0"/>
              </a:spcBef>
              <a:defRPr sz="2800">
                <a:solidFill>
                  <a:srgbClr val="FF0000"/>
                </a:solidFill>
                <a:effectLst>
                  <a:outerShdw blurRad="38100" dist="38100" dir="2700000" algn="tl">
                    <a:srgbClr val="C0C0C0"/>
                  </a:outerShdw>
                </a:effectLst>
                <a:latin typeface="黑体" pitchFamily="2" charset="-122"/>
              </a:defRPr>
            </a:lvl3pPr>
            <a:lvl4pPr>
              <a:spcBef>
                <a:spcPct val="0"/>
              </a:spcBef>
              <a:defRPr sz="2800">
                <a:solidFill>
                  <a:srgbClr val="FF0000"/>
                </a:solidFill>
                <a:effectLst>
                  <a:outerShdw blurRad="38100" dist="38100" dir="2700000" algn="tl">
                    <a:srgbClr val="C0C0C0"/>
                  </a:outerShdw>
                </a:effectLst>
                <a:latin typeface="黑体" pitchFamily="2" charset="-122"/>
              </a:defRPr>
            </a:lvl4pPr>
            <a:lvl5pPr>
              <a:spcBef>
                <a:spcPct val="0"/>
              </a:spcBef>
              <a:defRPr sz="2800">
                <a:solidFill>
                  <a:srgbClr val="FF0000"/>
                </a:solidFill>
                <a:effectLst>
                  <a:outerShdw blurRad="38100" dist="38100" dir="2700000" algn="tl">
                    <a:srgbClr val="C0C0C0"/>
                  </a:outerShdw>
                </a:effectLst>
                <a:latin typeface="黑体" pitchFamily="2" charset="-122"/>
              </a:defRPr>
            </a:lvl5pPr>
            <a:lvl6pPr marL="4572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6pPr>
            <a:lvl7pPr marL="9144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7pPr>
            <a:lvl8pPr marL="13716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8pPr>
            <a:lvl9pPr marL="18288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9pPr>
          </a:lstStyle>
          <a:p>
            <a:r>
              <a:rPr lang="en-US" altLang="zh-CN" dirty="0" smtClean="0">
                <a:effectLst>
                  <a:outerShdw blurRad="38100" dist="38100" dir="2700000" algn="tl">
                    <a:srgbClr val="000000">
                      <a:alpha val="43137"/>
                    </a:srgbClr>
                  </a:outerShdw>
                </a:effectLst>
              </a:rPr>
              <a:t>VLC Channel Post-equalization</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5845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15</a:t>
            </a:fld>
            <a:endParaRPr lang="en-GB"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484784"/>
            <a:ext cx="4732327" cy="350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4"/>
          <p:cNvSpPr txBox="1"/>
          <p:nvPr/>
        </p:nvSpPr>
        <p:spPr>
          <a:xfrm>
            <a:off x="2638557" y="3064973"/>
            <a:ext cx="1922670" cy="553998"/>
          </a:xfrm>
          <a:prstGeom prst="rect">
            <a:avLst/>
          </a:prstGeom>
          <a:noFill/>
        </p:spPr>
        <p:txBody>
          <a:bodyPr wrap="square" rtlCol="0">
            <a:spAutoFit/>
          </a:bodyPr>
          <a:lstStyle/>
          <a:p>
            <a:pPr eaLnBrk="0" hangingPunct="0">
              <a:lnSpc>
                <a:spcPts val="3600"/>
              </a:lnSpc>
              <a:spcBef>
                <a:spcPts val="500"/>
              </a:spcBef>
              <a:buClr>
                <a:srgbClr val="990033"/>
              </a:buClr>
            </a:pPr>
            <a:r>
              <a:rPr lang="en-US" altLang="zh-CN" sz="1600" dirty="0" smtClean="0">
                <a:solidFill>
                  <a:srgbClr val="FF0000"/>
                </a:solidFill>
                <a:latin typeface="Arial"/>
              </a:rPr>
              <a:t>LED nonlinearity</a:t>
            </a:r>
            <a:endParaRPr lang="zh-CN" altLang="en-US" sz="1600" dirty="0">
              <a:solidFill>
                <a:srgbClr val="FF0000"/>
              </a:solidFill>
              <a:latin typeface="Arial"/>
            </a:endParaRPr>
          </a:p>
        </p:txBody>
      </p:sp>
      <p:sp>
        <p:nvSpPr>
          <p:cNvPr id="7" name="矩形 6"/>
          <p:cNvSpPr/>
          <p:nvPr/>
        </p:nvSpPr>
        <p:spPr>
          <a:xfrm>
            <a:off x="683568" y="5154964"/>
            <a:ext cx="7460456" cy="1328569"/>
          </a:xfrm>
          <a:prstGeom prst="rect">
            <a:avLst/>
          </a:prstGeom>
        </p:spPr>
        <p:txBody>
          <a:bodyPr wrap="square">
            <a:spAutoFit/>
          </a:bodyPr>
          <a:lstStyle/>
          <a:p>
            <a:pPr marL="342900" indent="-342900" algn="just">
              <a:spcBef>
                <a:spcPts val="500"/>
              </a:spcBef>
              <a:buClr>
                <a:srgbClr val="3333CC"/>
              </a:buClr>
              <a:buFont typeface="Wingdings" panose="05000000000000000000" pitchFamily="2" charset="2"/>
              <a:buChar char="p"/>
            </a:pPr>
            <a:r>
              <a:rPr lang="en-US" altLang="zh-CN" sz="1800" smtClean="0">
                <a:solidFill>
                  <a:srgbClr val="000000"/>
                </a:solidFill>
                <a:cs typeface="Times New Roman" panose="02020603050405020304" pitchFamily="18" charset="0"/>
              </a:rPr>
              <a:t>LED nonlinearity seriously degrades the system performance;</a:t>
            </a:r>
          </a:p>
          <a:p>
            <a:pPr marL="342900" indent="-342900" algn="just">
              <a:spcBef>
                <a:spcPts val="500"/>
              </a:spcBef>
              <a:buClr>
                <a:srgbClr val="3333CC"/>
              </a:buClr>
              <a:buFont typeface="Wingdings" panose="05000000000000000000" pitchFamily="2" charset="2"/>
              <a:buChar char="p"/>
            </a:pPr>
            <a:r>
              <a:rPr lang="en-US" altLang="zh-CN" sz="1800" smtClean="0">
                <a:solidFill>
                  <a:srgbClr val="000000"/>
                </a:solidFill>
                <a:cs typeface="Times New Roman" panose="02020603050405020304" pitchFamily="18" charset="0"/>
              </a:rPr>
              <a:t>The LED forward current exhibits strong nonlinearity with the bias voltage;</a:t>
            </a:r>
          </a:p>
          <a:p>
            <a:pPr marL="342900" indent="-342900" algn="just">
              <a:spcBef>
                <a:spcPts val="500"/>
              </a:spcBef>
              <a:buClr>
                <a:srgbClr val="3333CC"/>
              </a:buClr>
              <a:buFont typeface="Wingdings" panose="05000000000000000000" pitchFamily="2" charset="2"/>
              <a:buChar char="p"/>
            </a:pPr>
            <a:r>
              <a:rPr lang="en-US" altLang="zh-CN" sz="1800" smtClean="0"/>
              <a:t>Two factors dominate the nonlinear effects: </a:t>
            </a:r>
            <a:r>
              <a:rPr lang="en-US" altLang="zh-CN" sz="1800" smtClean="0">
                <a:solidFill>
                  <a:srgbClr val="FF0000"/>
                </a:solidFill>
              </a:rPr>
              <a:t>DC bias voltage</a:t>
            </a:r>
            <a:r>
              <a:rPr lang="en-US" altLang="zh-CN" sz="1800" smtClean="0"/>
              <a:t> and </a:t>
            </a:r>
            <a:r>
              <a:rPr lang="en-US" altLang="zh-CN" sz="1800" smtClean="0">
                <a:solidFill>
                  <a:srgbClr val="FF0000"/>
                </a:solidFill>
              </a:rPr>
              <a:t>the input signal peak-to-peak value (Vpp);</a:t>
            </a:r>
            <a:endParaRPr lang="zh-CN" altLang="en-US" sz="1800" dirty="0">
              <a:solidFill>
                <a:srgbClr val="FF0000"/>
              </a:solidFill>
              <a:cs typeface="Times New Roman" panose="02020603050405020304" pitchFamily="18" charset="0"/>
            </a:endParaRPr>
          </a:p>
        </p:txBody>
      </p:sp>
      <p:sp>
        <p:nvSpPr>
          <p:cNvPr id="8" name="矩形 7"/>
          <p:cNvSpPr/>
          <p:nvPr/>
        </p:nvSpPr>
        <p:spPr>
          <a:xfrm>
            <a:off x="701851" y="755410"/>
            <a:ext cx="3908249" cy="461665"/>
          </a:xfrm>
          <a:prstGeom prst="rect">
            <a:avLst/>
          </a:prstGeom>
        </p:spPr>
        <p:txBody>
          <a:bodyPr wrap="none">
            <a:spAutoFit/>
          </a:bodyPr>
          <a:lstStyle/>
          <a:p>
            <a:r>
              <a:rPr lang="en-US" altLang="zh-CN" sz="2400" b="1" dirty="0" err="1"/>
              <a:t>Volterra</a:t>
            </a:r>
            <a:r>
              <a:rPr lang="en-US" altLang="zh-CN" sz="2400" b="1" dirty="0"/>
              <a:t> nonlinear equalizer</a:t>
            </a:r>
            <a:endParaRPr lang="zh-CN" altLang="en-US" sz="2400" b="1" dirty="0"/>
          </a:p>
        </p:txBody>
      </p:sp>
    </p:spTree>
    <p:extLst>
      <p:ext uri="{BB962C8B-B14F-4D97-AF65-F5344CB8AC3E}">
        <p14:creationId xmlns:p14="http://schemas.microsoft.com/office/powerpoint/2010/main" val="227664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16</a:t>
            </a:fld>
            <a:endParaRPr lang="en-GB" altLang="en-US"/>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1" y="1203020"/>
            <a:ext cx="5642223" cy="269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对象 5"/>
          <p:cNvGraphicFramePr>
            <a:graphicFrameLocks noChangeAspect="1"/>
          </p:cNvGraphicFramePr>
          <p:nvPr>
            <p:extLst>
              <p:ext uri="{D42A27DB-BD31-4B8C-83A1-F6EECF244321}">
                <p14:modId xmlns:p14="http://schemas.microsoft.com/office/powerpoint/2010/main" val="3599637905"/>
              </p:ext>
            </p:extLst>
          </p:nvPr>
        </p:nvGraphicFramePr>
        <p:xfrm>
          <a:off x="5496992" y="1470747"/>
          <a:ext cx="3600400" cy="2377209"/>
        </p:xfrm>
        <a:graphic>
          <a:graphicData uri="http://schemas.openxmlformats.org/presentationml/2006/ole">
            <mc:AlternateContent xmlns:mc="http://schemas.openxmlformats.org/markup-compatibility/2006">
              <mc:Choice xmlns:v="urn:schemas-microsoft-com:vml" Requires="v">
                <p:oleObj spid="_x0000_s2062" name="Equation" r:id="rId4" imgW="2209680" imgH="1460160" progId="Equation.DSMT4">
                  <p:embed/>
                </p:oleObj>
              </mc:Choice>
              <mc:Fallback>
                <p:oleObj name="Equation" r:id="rId4" imgW="2209680" imgH="1460160" progId="Equation.DSMT4">
                  <p:embed/>
                  <p:pic>
                    <p:nvPicPr>
                      <p:cNvPr id="0" name=""/>
                      <p:cNvPicPr>
                        <a:picLocks noChangeAspect="1" noChangeArrowheads="1"/>
                      </p:cNvPicPr>
                      <p:nvPr/>
                    </p:nvPicPr>
                    <p:blipFill>
                      <a:blip r:embed="rId5"/>
                      <a:srcRect/>
                      <a:stretch>
                        <a:fillRect/>
                      </a:stretch>
                    </p:blipFill>
                    <p:spPr bwMode="auto">
                      <a:xfrm>
                        <a:off x="5496992" y="1470747"/>
                        <a:ext cx="3600400" cy="2377209"/>
                      </a:xfrm>
                      <a:prstGeom prst="rect">
                        <a:avLst/>
                      </a:prstGeom>
                      <a:noFill/>
                    </p:spPr>
                  </p:pic>
                </p:oleObj>
              </mc:Fallback>
            </mc:AlternateContent>
          </a:graphicData>
        </a:graphic>
      </p:graphicFrame>
      <p:sp>
        <p:nvSpPr>
          <p:cNvPr id="7" name="TextBox 5"/>
          <p:cNvSpPr txBox="1"/>
          <p:nvPr/>
        </p:nvSpPr>
        <p:spPr>
          <a:xfrm>
            <a:off x="816472" y="4437112"/>
            <a:ext cx="7528228" cy="2067233"/>
          </a:xfrm>
          <a:prstGeom prst="rect">
            <a:avLst/>
          </a:prstGeom>
        </p:spPr>
        <p:txBody>
          <a:bodyPr wrap="square">
            <a:spAutoFit/>
          </a:bodyPr>
          <a:lstStyle>
            <a:defPPr>
              <a:defRPr lang="en-GB"/>
            </a:defPPr>
            <a:lvl1pPr marL="342900" indent="-342900" algn="just">
              <a:lnSpc>
                <a:spcPct val="100000"/>
              </a:lnSpc>
              <a:buClr>
                <a:schemeClr val="accent2"/>
              </a:buClr>
              <a:buFont typeface="Wingdings" panose="05000000000000000000" pitchFamily="2" charset="2"/>
              <a:buChar char="p"/>
              <a:defRPr sz="1800">
                <a:latin typeface="+mj-lt"/>
                <a:cs typeface="Times New Roman" panose="02020603050405020304" pitchFamily="18" charset="0"/>
              </a:defRPr>
            </a:lvl1pPr>
          </a:lstStyle>
          <a:p>
            <a:pPr eaLnBrk="0" hangingPunct="0">
              <a:spcBef>
                <a:spcPts val="500"/>
              </a:spcBef>
              <a:buClr>
                <a:srgbClr val="3333CC"/>
              </a:buClr>
            </a:pPr>
            <a:r>
              <a:rPr lang="en-US" altLang="zh-CN" sz="2000" dirty="0">
                <a:solidFill>
                  <a:srgbClr val="000000"/>
                </a:solidFill>
                <a:latin typeface="Times New Roman" panose="02020603050405020304" pitchFamily="18" charset="0"/>
              </a:rPr>
              <a:t>The </a:t>
            </a:r>
            <a:r>
              <a:rPr lang="en-US" altLang="zh-CN" sz="2000" dirty="0" err="1">
                <a:solidFill>
                  <a:srgbClr val="000000"/>
                </a:solidFill>
                <a:latin typeface="Times New Roman" panose="02020603050405020304" pitchFamily="18" charset="0"/>
              </a:rPr>
              <a:t>Volterra</a:t>
            </a:r>
            <a:r>
              <a:rPr lang="en-US" altLang="zh-CN" sz="2000" dirty="0">
                <a:solidFill>
                  <a:srgbClr val="000000"/>
                </a:solidFill>
                <a:latin typeface="Times New Roman" panose="02020603050405020304" pitchFamily="18" charset="0"/>
              </a:rPr>
              <a:t> series based equalizer is considered as a promising </a:t>
            </a:r>
            <a:r>
              <a:rPr lang="en-US" altLang="zh-CN" sz="2000" dirty="0" smtClean="0">
                <a:solidFill>
                  <a:srgbClr val="000000"/>
                </a:solidFill>
                <a:latin typeface="Times New Roman" panose="02020603050405020304" pitchFamily="18" charset="0"/>
              </a:rPr>
              <a:t>solution to mitigate the </a:t>
            </a:r>
            <a:r>
              <a:rPr lang="en-US" altLang="zh-CN" sz="2000" dirty="0" smtClean="0">
                <a:solidFill>
                  <a:srgbClr val="FF0000"/>
                </a:solidFill>
                <a:latin typeface="Times New Roman" panose="02020603050405020304" pitchFamily="18" charset="0"/>
              </a:rPr>
              <a:t>LED nonlinearity</a:t>
            </a:r>
            <a:r>
              <a:rPr lang="en-US" altLang="zh-CN" sz="2000" dirty="0" smtClean="0">
                <a:solidFill>
                  <a:srgbClr val="000000"/>
                </a:solidFill>
                <a:latin typeface="Times New Roman" panose="02020603050405020304" pitchFamily="18" charset="0"/>
              </a:rPr>
              <a:t>;</a:t>
            </a:r>
          </a:p>
          <a:p>
            <a:pPr eaLnBrk="0" hangingPunct="0">
              <a:spcBef>
                <a:spcPts val="500"/>
              </a:spcBef>
              <a:buClr>
                <a:srgbClr val="3333CC"/>
              </a:buClr>
            </a:pPr>
            <a:r>
              <a:rPr lang="en-US" altLang="zh-CN" sz="2000" dirty="0">
                <a:latin typeface="Times New Roman" panose="02020603050405020304" pitchFamily="18" charset="0"/>
              </a:rPr>
              <a:t>The </a:t>
            </a:r>
            <a:r>
              <a:rPr lang="en-US" altLang="zh-CN" sz="2000" dirty="0" err="1">
                <a:latin typeface="Times New Roman" panose="02020603050405020304" pitchFamily="18" charset="0"/>
              </a:rPr>
              <a:t>Volterra</a:t>
            </a:r>
            <a:r>
              <a:rPr lang="en-US" altLang="zh-CN" sz="2000" dirty="0">
                <a:latin typeface="Times New Roman" panose="02020603050405020304" pitchFamily="18" charset="0"/>
              </a:rPr>
              <a:t> series expansion contains </a:t>
            </a:r>
            <a:r>
              <a:rPr lang="en-US" altLang="zh-CN" sz="2000" dirty="0">
                <a:solidFill>
                  <a:srgbClr val="FF0000"/>
                </a:solidFill>
                <a:latin typeface="Times New Roman" panose="02020603050405020304" pitchFamily="18" charset="0"/>
              </a:rPr>
              <a:t>a linear term </a:t>
            </a:r>
            <a:r>
              <a:rPr lang="en-US" altLang="zh-CN" sz="2000" dirty="0">
                <a:latin typeface="Times New Roman" panose="02020603050405020304" pitchFamily="18" charset="0"/>
              </a:rPr>
              <a:t>and </a:t>
            </a:r>
            <a:r>
              <a:rPr lang="en-US" altLang="zh-CN" sz="2000" dirty="0">
                <a:solidFill>
                  <a:srgbClr val="FF0000"/>
                </a:solidFill>
                <a:latin typeface="Times New Roman" panose="02020603050405020304" pitchFamily="18" charset="0"/>
              </a:rPr>
              <a:t>nonlinear series</a:t>
            </a:r>
            <a:r>
              <a:rPr lang="en-US" altLang="zh-CN" sz="2000" dirty="0">
                <a:latin typeface="Times New Roman" panose="02020603050405020304" pitchFamily="18" charset="0"/>
              </a:rPr>
              <a:t>.</a:t>
            </a:r>
          </a:p>
          <a:p>
            <a:pPr eaLnBrk="0" hangingPunct="0">
              <a:spcBef>
                <a:spcPts val="500"/>
              </a:spcBef>
              <a:buClr>
                <a:srgbClr val="3333CC"/>
              </a:buClr>
            </a:pPr>
            <a:r>
              <a:rPr lang="en-US" altLang="zh-CN" sz="2000" dirty="0" smtClean="0">
                <a:solidFill>
                  <a:srgbClr val="FF0000"/>
                </a:solidFill>
                <a:latin typeface="Times New Roman" panose="02020603050405020304" pitchFamily="18" charset="0"/>
              </a:rPr>
              <a:t>M-CMMA</a:t>
            </a:r>
            <a:r>
              <a:rPr lang="en-US" altLang="zh-CN" sz="2000" dirty="0" smtClean="0">
                <a:solidFill>
                  <a:srgbClr val="000000"/>
                </a:solidFill>
                <a:latin typeface="Times New Roman" panose="02020603050405020304" pitchFamily="18" charset="0"/>
              </a:rPr>
              <a:t> is </a:t>
            </a:r>
            <a:r>
              <a:rPr lang="en-US" altLang="zh-CN" sz="2000" dirty="0">
                <a:solidFill>
                  <a:srgbClr val="000000"/>
                </a:solidFill>
                <a:latin typeface="Times New Roman" panose="02020603050405020304" pitchFamily="18" charset="0"/>
              </a:rPr>
              <a:t>utilized to </a:t>
            </a:r>
            <a:r>
              <a:rPr lang="en-US" altLang="zh-CN" sz="2000" dirty="0" smtClean="0">
                <a:solidFill>
                  <a:srgbClr val="000000"/>
                </a:solidFill>
                <a:latin typeface="Times New Roman" panose="02020603050405020304" pitchFamily="18" charset="0"/>
              </a:rPr>
              <a:t>update </a:t>
            </a:r>
            <a:r>
              <a:rPr lang="en-US" altLang="zh-CN" sz="2000" dirty="0">
                <a:solidFill>
                  <a:srgbClr val="000000"/>
                </a:solidFill>
                <a:latin typeface="Times New Roman" panose="02020603050405020304" pitchFamily="18" charset="0"/>
              </a:rPr>
              <a:t>the weights of the nonlinear equalizer without using training symbols</a:t>
            </a:r>
            <a:endParaRPr lang="zh-CN" altLang="en-US" sz="2000" dirty="0">
              <a:solidFill>
                <a:srgbClr val="000000"/>
              </a:solidFill>
              <a:latin typeface="Times New Roman" panose="02020603050405020304" pitchFamily="18" charset="0"/>
            </a:endParaRPr>
          </a:p>
        </p:txBody>
      </p:sp>
      <p:sp>
        <p:nvSpPr>
          <p:cNvPr id="8" name="图文框 7"/>
          <p:cNvSpPr/>
          <p:nvPr/>
        </p:nvSpPr>
        <p:spPr bwMode="auto">
          <a:xfrm>
            <a:off x="654655" y="4221088"/>
            <a:ext cx="7805777" cy="2250208"/>
          </a:xfrm>
          <a:prstGeom prst="frame">
            <a:avLst>
              <a:gd name="adj1" fmla="val 2421"/>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lnSpc>
                <a:spcPts val="3600"/>
              </a:lnSpc>
              <a:spcBef>
                <a:spcPts val="500"/>
              </a:spcBef>
              <a:buClr>
                <a:srgbClr val="990033"/>
              </a:buClr>
            </a:pPr>
            <a:endParaRPr lang="zh-CN" altLang="en-US" b="0" smtClean="0">
              <a:solidFill>
                <a:srgbClr val="000000"/>
              </a:solidFill>
              <a:latin typeface="fudan" pitchFamily="2" charset="0"/>
            </a:endParaRPr>
          </a:p>
        </p:txBody>
      </p:sp>
      <p:sp>
        <p:nvSpPr>
          <p:cNvPr id="9" name="矩形 8"/>
          <p:cNvSpPr/>
          <p:nvPr/>
        </p:nvSpPr>
        <p:spPr bwMode="auto">
          <a:xfrm>
            <a:off x="838018" y="4005064"/>
            <a:ext cx="1794544" cy="48199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2438" indent="-273050" eaLnBrk="0" hangingPunct="0">
              <a:lnSpc>
                <a:spcPct val="120000"/>
              </a:lnSpc>
              <a:spcBef>
                <a:spcPct val="20000"/>
              </a:spcBef>
              <a:buClr>
                <a:srgbClr val="3333CC"/>
              </a:buClr>
              <a:buFont typeface="Wingdings" pitchFamily="2" charset="2"/>
              <a:buChar char="Ø"/>
            </a:pPr>
            <a:endParaRPr lang="zh-CN" altLang="en-US" sz="2000" b="0" smtClean="0">
              <a:solidFill>
                <a:srgbClr val="000000"/>
              </a:solidFill>
            </a:endParaRPr>
          </a:p>
        </p:txBody>
      </p:sp>
      <p:sp>
        <p:nvSpPr>
          <p:cNvPr id="10" name="TextBox 8"/>
          <p:cNvSpPr txBox="1"/>
          <p:nvPr/>
        </p:nvSpPr>
        <p:spPr>
          <a:xfrm>
            <a:off x="1104504" y="4037002"/>
            <a:ext cx="1271116" cy="400110"/>
          </a:xfrm>
          <a:prstGeom prst="rect">
            <a:avLst/>
          </a:prstGeom>
          <a:noFill/>
        </p:spPr>
        <p:txBody>
          <a:bodyPr wrap="square" rtlCol="0">
            <a:spAutoFit/>
          </a:bodyPr>
          <a:lstStyle>
            <a:defPPr>
              <a:defRPr lang="en-GB"/>
            </a:defPPr>
            <a:lvl1pPr algn="ctr">
              <a:defRPr sz="1800"/>
            </a:lvl1pPr>
          </a:lstStyle>
          <a:p>
            <a:r>
              <a:rPr lang="en-US" altLang="zh-CN" sz="2000" dirty="0"/>
              <a:t>Principle</a:t>
            </a:r>
            <a:endParaRPr lang="zh-CN" altLang="en-US" sz="2000" dirty="0"/>
          </a:p>
        </p:txBody>
      </p:sp>
      <p:sp>
        <p:nvSpPr>
          <p:cNvPr id="11" name="矩形 10"/>
          <p:cNvSpPr/>
          <p:nvPr/>
        </p:nvSpPr>
        <p:spPr bwMode="auto">
          <a:xfrm>
            <a:off x="6073056" y="1831732"/>
            <a:ext cx="1800200" cy="71737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2438" marR="0" indent="-273050" algn="l" defTabSz="914400" rtl="0" eaLnBrk="0" fontAlgn="base" latinLnBrk="0" hangingPunct="0">
              <a:lnSpc>
                <a:spcPct val="120000"/>
              </a:lnSpc>
              <a:spcBef>
                <a:spcPct val="20000"/>
              </a:spcBef>
              <a:spcAft>
                <a:spcPct val="0"/>
              </a:spcAft>
              <a:buClr>
                <a:schemeClr val="accent2"/>
              </a:buClr>
              <a:buSzTx/>
              <a:buFont typeface="Wingdings" pitchFamily="2" charset="2"/>
              <a:buChar char="Ø"/>
              <a:tabLst/>
            </a:pPr>
            <a:endParaRPr kumimoji="0" lang="zh-CN" altLang="en-US" sz="2000" b="0" i="0" u="none" strike="noStrike" cap="none" normalizeH="0" baseline="0" smtClean="0">
              <a:ln>
                <a:noFill/>
              </a:ln>
              <a:solidFill>
                <a:schemeClr val="tx1"/>
              </a:solidFill>
              <a:effectLst/>
              <a:latin typeface="Times New Roman" pitchFamily="18" charset="0"/>
              <a:ea typeface="黑体" pitchFamily="2" charset="-122"/>
            </a:endParaRPr>
          </a:p>
        </p:txBody>
      </p:sp>
      <p:sp>
        <p:nvSpPr>
          <p:cNvPr id="12" name="矩形 11"/>
          <p:cNvSpPr/>
          <p:nvPr/>
        </p:nvSpPr>
        <p:spPr bwMode="auto">
          <a:xfrm>
            <a:off x="6073056" y="2839844"/>
            <a:ext cx="3059832" cy="7200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2438" marR="0" indent="-273050" algn="l" defTabSz="914400" rtl="0" eaLnBrk="0" fontAlgn="base" latinLnBrk="0" hangingPunct="0">
              <a:lnSpc>
                <a:spcPct val="120000"/>
              </a:lnSpc>
              <a:spcBef>
                <a:spcPct val="20000"/>
              </a:spcBef>
              <a:spcAft>
                <a:spcPct val="0"/>
              </a:spcAft>
              <a:buClr>
                <a:schemeClr val="accent2"/>
              </a:buClr>
              <a:buSzTx/>
              <a:buFont typeface="Wingdings" pitchFamily="2" charset="2"/>
              <a:buChar char="Ø"/>
              <a:tabLst/>
            </a:pPr>
            <a:endParaRPr kumimoji="0" lang="zh-CN" altLang="en-US" sz="2000" b="0" i="0" u="none" strike="noStrike" cap="none" normalizeH="0" baseline="0" smtClean="0">
              <a:ln>
                <a:noFill/>
              </a:ln>
              <a:solidFill>
                <a:schemeClr val="tx1"/>
              </a:solidFill>
              <a:effectLst/>
              <a:latin typeface="Times New Roman" pitchFamily="18" charset="0"/>
              <a:ea typeface="黑体" pitchFamily="2" charset="-122"/>
            </a:endParaRPr>
          </a:p>
        </p:txBody>
      </p:sp>
      <p:sp>
        <p:nvSpPr>
          <p:cNvPr id="13" name="矩形 12"/>
          <p:cNvSpPr/>
          <p:nvPr/>
        </p:nvSpPr>
        <p:spPr>
          <a:xfrm>
            <a:off x="701851" y="755410"/>
            <a:ext cx="3908249" cy="461665"/>
          </a:xfrm>
          <a:prstGeom prst="rect">
            <a:avLst/>
          </a:prstGeom>
        </p:spPr>
        <p:txBody>
          <a:bodyPr wrap="none">
            <a:spAutoFit/>
          </a:bodyPr>
          <a:lstStyle/>
          <a:p>
            <a:r>
              <a:rPr lang="en-US" altLang="zh-CN" sz="2400" b="1" dirty="0" err="1"/>
              <a:t>Volterra</a:t>
            </a:r>
            <a:r>
              <a:rPr lang="en-US" altLang="zh-CN" sz="2400" b="1" dirty="0"/>
              <a:t> nonlinear equalizer</a:t>
            </a:r>
            <a:endParaRPr lang="zh-CN" altLang="en-US" sz="2400" b="1" dirty="0"/>
          </a:p>
        </p:txBody>
      </p:sp>
    </p:spTree>
    <p:extLst>
      <p:ext uri="{BB962C8B-B14F-4D97-AF65-F5344CB8AC3E}">
        <p14:creationId xmlns:p14="http://schemas.microsoft.com/office/powerpoint/2010/main" val="111990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dirty="0"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17</a:t>
            </a:fld>
            <a:endParaRPr lang="en-GB"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12" y="1941929"/>
            <a:ext cx="8784976" cy="25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95536" y="798259"/>
            <a:ext cx="7470699" cy="400110"/>
          </a:xfrm>
          <a:prstGeom prst="rect">
            <a:avLst/>
          </a:prstGeom>
        </p:spPr>
        <p:txBody>
          <a:bodyPr wrap="none">
            <a:spAutoFit/>
          </a:bodyPr>
          <a:lstStyle/>
          <a:p>
            <a:r>
              <a:rPr lang="en-US" altLang="zh-CN" sz="2000" b="1" dirty="0" smtClean="0">
                <a:solidFill>
                  <a:srgbClr val="000000"/>
                </a:solidFill>
                <a:cs typeface="Times New Roman" panose="02020603050405020304" pitchFamily="18" charset="0"/>
              </a:rPr>
              <a:t>RGB </a:t>
            </a:r>
            <a:r>
              <a:rPr lang="en-US" altLang="zh-CN" sz="2000" b="1" dirty="0">
                <a:solidFill>
                  <a:srgbClr val="000000"/>
                </a:solidFill>
                <a:cs typeface="Times New Roman" panose="02020603050405020304" pitchFamily="18" charset="0"/>
              </a:rPr>
              <a:t>LED (LED Engine) </a:t>
            </a:r>
            <a:r>
              <a:rPr lang="en-US" altLang="zh-CN" sz="2000" b="1" dirty="0" smtClean="0">
                <a:solidFill>
                  <a:srgbClr val="000000"/>
                </a:solidFill>
                <a:cs typeface="Times New Roman" panose="02020603050405020304" pitchFamily="18" charset="0"/>
              </a:rPr>
              <a:t>Multiplexing for high-speed VLC (WDM</a:t>
            </a:r>
            <a:endParaRPr lang="zh-CN" altLang="en-US" sz="2000" b="1" dirty="0"/>
          </a:p>
        </p:txBody>
      </p:sp>
    </p:spTree>
    <p:extLst>
      <p:ext uri="{BB962C8B-B14F-4D97-AF65-F5344CB8AC3E}">
        <p14:creationId xmlns:p14="http://schemas.microsoft.com/office/powerpoint/2010/main" val="187485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39E1ADD8-4A72-4AB5-A9BF-FF821BC5D065}" type="slidenum">
              <a:rPr lang="en-US" altLang="zh-TW" smtClean="0"/>
              <a:pPr>
                <a:defRPr/>
              </a:pPr>
              <a:t>18</a:t>
            </a:fld>
            <a:endParaRPr lang="en-US" altLang="zh-TW" dirty="0"/>
          </a:p>
        </p:txBody>
      </p:sp>
      <p:sp>
        <p:nvSpPr>
          <p:cNvPr id="5" name="标题 1"/>
          <p:cNvSpPr>
            <a:spLocks noGrp="1"/>
          </p:cNvSpPr>
          <p:nvPr>
            <p:ph type="title"/>
          </p:nvPr>
        </p:nvSpPr>
        <p:spPr>
          <a:xfrm>
            <a:off x="-900608" y="527203"/>
            <a:ext cx="8280400" cy="6477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zh-CN" sz="3200" dirty="0" smtClean="0"/>
              <a:t>Receiver diversity </a:t>
            </a:r>
            <a:r>
              <a:rPr lang="en-US" altLang="zh-CN" sz="3200" dirty="0" smtClean="0"/>
              <a:t>technology</a:t>
            </a:r>
            <a:endParaRPr lang="zh-CN" altLang="en-US"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61" y="1201318"/>
            <a:ext cx="3816644" cy="320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427984" y="1229556"/>
            <a:ext cx="4572000" cy="1446550"/>
          </a:xfrm>
          <a:prstGeom prst="rect">
            <a:avLst/>
          </a:prstGeom>
        </p:spPr>
        <p:txBody>
          <a:bodyPr wrap="square">
            <a:spAutoFit/>
          </a:bodyPr>
          <a:lstStyle/>
          <a:p>
            <a:pPr marL="285750" indent="-285750" algn="just">
              <a:buFont typeface="Wingdings" pitchFamily="2" charset="2"/>
              <a:buChar char="Ø"/>
            </a:pPr>
            <a:r>
              <a:rPr lang="en-US" altLang="zh-CN" sz="2200" dirty="0"/>
              <a:t>In receiver diversity, the </a:t>
            </a:r>
            <a:r>
              <a:rPr lang="en-US" altLang="zh-CN" sz="2200" dirty="0" smtClean="0"/>
              <a:t>outputs </a:t>
            </a:r>
            <a:r>
              <a:rPr lang="en-US" altLang="zh-CN" sz="2200" dirty="0"/>
              <a:t>of multiple receivers are combined which is a weighted sum of the different branches</a:t>
            </a:r>
            <a:endParaRPr lang="zh-CN" altLang="en-US" sz="2200"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nvPr>
        </p:nvGraphicFramePr>
        <p:xfrm>
          <a:off x="5580112" y="2820122"/>
          <a:ext cx="3009062" cy="1256950"/>
        </p:xfrm>
        <a:graphic>
          <a:graphicData uri="http://schemas.openxmlformats.org/presentationml/2006/ole">
            <mc:AlternateContent xmlns:mc="http://schemas.openxmlformats.org/markup-compatibility/2006">
              <mc:Choice xmlns:v="urn:schemas-microsoft-com:vml" Requires="v">
                <p:oleObj spid="_x0000_s3092" name="Equation" r:id="rId4" imgW="1497950" imgH="634725" progId="Equation.DSMT4">
                  <p:embed/>
                </p:oleObj>
              </mc:Choice>
              <mc:Fallback>
                <p:oleObj name="Equation" r:id="rId4" imgW="1497950" imgH="63472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820122"/>
                        <a:ext cx="3009062" cy="1256950"/>
                      </a:xfrm>
                      <a:prstGeom prst="rect">
                        <a:avLst/>
                      </a:prstGeom>
                      <a:noFill/>
                    </p:spPr>
                  </p:pic>
                </p:oleObj>
              </mc:Fallback>
            </mc:AlternateContent>
          </a:graphicData>
        </a:graphic>
      </p:graphicFrame>
      <p:sp>
        <p:nvSpPr>
          <p:cNvPr id="10" name="矩形 9"/>
          <p:cNvSpPr/>
          <p:nvPr/>
        </p:nvSpPr>
        <p:spPr>
          <a:xfrm>
            <a:off x="4572000" y="2810830"/>
            <a:ext cx="1870566" cy="369332"/>
          </a:xfrm>
          <a:prstGeom prst="rect">
            <a:avLst/>
          </a:prstGeom>
        </p:spPr>
        <p:txBody>
          <a:bodyPr wrap="square">
            <a:spAutoFit/>
          </a:bodyPr>
          <a:lstStyle/>
          <a:p>
            <a:pPr algn="just"/>
            <a:r>
              <a:rPr lang="en-US" altLang="zh-CN" dirty="0">
                <a:solidFill>
                  <a:srgbClr val="FF0000"/>
                </a:solidFill>
              </a:rPr>
              <a:t>the output </a:t>
            </a:r>
            <a:r>
              <a:rPr lang="en-US" altLang="zh-CN" dirty="0" smtClean="0">
                <a:solidFill>
                  <a:srgbClr val="FF0000"/>
                </a:solidFill>
              </a:rPr>
              <a:t>SNR:</a:t>
            </a:r>
            <a:endParaRPr lang="zh-CN" altLang="en-US" dirty="0">
              <a:solidFill>
                <a:srgbClr val="FF0000"/>
              </a:solidFill>
            </a:endParaRPr>
          </a:p>
        </p:txBody>
      </p:sp>
      <p:sp>
        <p:nvSpPr>
          <p:cNvPr id="13" name="Rectangle 7"/>
          <p:cNvSpPr>
            <a:spLocks noChangeArrowheads="1"/>
          </p:cNvSpPr>
          <p:nvPr/>
        </p:nvSpPr>
        <p:spPr bwMode="auto">
          <a:xfrm>
            <a:off x="179512" y="4437112"/>
            <a:ext cx="8902806" cy="430887"/>
          </a:xfrm>
          <a:prstGeom prst="rect">
            <a:avLst/>
          </a:prstGeom>
        </p:spPr>
        <p:txBody>
          <a:bodyPr wrap="square">
            <a:spAutoFit/>
          </a:bodyPr>
          <a:lstStyle/>
          <a:p>
            <a:pPr marL="285750" indent="-285750" algn="just">
              <a:buFont typeface="Wingdings" pitchFamily="2" charset="2"/>
              <a:buChar char="Ø"/>
            </a:pPr>
            <a:r>
              <a:rPr lang="en-US" altLang="zh-CN" sz="2200" dirty="0"/>
              <a:t>The goal of </a:t>
            </a:r>
            <a:r>
              <a:rPr lang="en-US" altLang="zh-CN" sz="2200" dirty="0">
                <a:solidFill>
                  <a:srgbClr val="FF0000"/>
                </a:solidFill>
              </a:rPr>
              <a:t>MRC</a:t>
            </a:r>
            <a:r>
              <a:rPr lang="en-US" altLang="zh-CN" sz="2200" dirty="0"/>
              <a:t> is to </a:t>
            </a:r>
            <a:r>
              <a:rPr lang="en-US" altLang="zh-CN" sz="2200" dirty="0" smtClean="0"/>
              <a:t>find </a:t>
            </a:r>
            <a:r>
              <a:rPr lang="en-US" altLang="zh-CN" sz="2200" dirty="0"/>
              <a:t>the weight </a:t>
            </a:r>
            <a:r>
              <a:rPr lang="en-US" altLang="zh-CN" sz="2200" dirty="0" smtClean="0"/>
              <a:t>to maximize the output SNR </a:t>
            </a:r>
            <a:endParaRPr lang="en-US" altLang="zh-CN" sz="2200" dirty="0"/>
          </a:p>
        </p:txBody>
      </p:sp>
      <p:sp>
        <p:nvSpPr>
          <p:cNvPr id="16" name="矩形 15"/>
          <p:cNvSpPr/>
          <p:nvPr/>
        </p:nvSpPr>
        <p:spPr>
          <a:xfrm>
            <a:off x="251520" y="4869160"/>
            <a:ext cx="8352928" cy="1107996"/>
          </a:xfrm>
          <a:prstGeom prst="rect">
            <a:avLst/>
          </a:prstGeom>
        </p:spPr>
        <p:txBody>
          <a:bodyPr wrap="square">
            <a:spAutoFit/>
          </a:bodyPr>
          <a:lstStyle/>
          <a:p>
            <a:pPr algn="just"/>
            <a:r>
              <a:rPr lang="en-US" altLang="zh-CN" sz="2200" dirty="0"/>
              <a:t>According to the Schwarz inequality, </a:t>
            </a:r>
            <a:r>
              <a:rPr lang="en-US" altLang="zh-CN" sz="2200" dirty="0" smtClean="0"/>
              <a:t>it is found that:</a:t>
            </a:r>
          </a:p>
          <a:p>
            <a:pPr algn="just"/>
            <a:r>
              <a:rPr lang="en-US" altLang="zh-CN" sz="2200" dirty="0" smtClean="0"/>
              <a:t>the maximum SNR </a:t>
            </a:r>
            <a:r>
              <a:rPr lang="en-US" altLang="zh-CN" sz="2200" dirty="0"/>
              <a:t>of the combiner output </a:t>
            </a:r>
            <a:r>
              <a:rPr lang="en-US" altLang="zh-CN" sz="2200" dirty="0">
                <a:solidFill>
                  <a:srgbClr val="FF0000"/>
                </a:solidFill>
              </a:rPr>
              <a:t>is the sum of SNRs in each </a:t>
            </a:r>
            <a:r>
              <a:rPr lang="en-US" altLang="zh-CN" sz="2200" dirty="0" smtClean="0">
                <a:solidFill>
                  <a:srgbClr val="FF0000"/>
                </a:solidFill>
              </a:rPr>
              <a:t>branch:</a:t>
            </a:r>
            <a:endParaRPr lang="zh-CN" altLang="en-US" sz="2200" dirty="0">
              <a:solidFill>
                <a:srgbClr val="FF0000"/>
              </a:solidFill>
            </a:endParaRPr>
          </a:p>
        </p:txBody>
      </p:sp>
      <p:sp>
        <p:nvSpPr>
          <p:cNvPr id="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nvPr>
        </p:nvGraphicFramePr>
        <p:xfrm>
          <a:off x="2571683" y="5733256"/>
          <a:ext cx="3656501" cy="670719"/>
        </p:xfrm>
        <a:graphic>
          <a:graphicData uri="http://schemas.openxmlformats.org/presentationml/2006/ole">
            <mc:AlternateContent xmlns:mc="http://schemas.openxmlformats.org/markup-compatibility/2006">
              <mc:Choice xmlns:v="urn:schemas-microsoft-com:vml" Requires="v">
                <p:oleObj spid="_x0000_s3093" name="Equation" r:id="rId6" imgW="1612900" imgH="292100" progId="Equation.DSMT4">
                  <p:embed/>
                </p:oleObj>
              </mc:Choice>
              <mc:Fallback>
                <p:oleObj name="Equation" r:id="rId6" imgW="1612900" imgH="292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683" y="5733256"/>
                        <a:ext cx="3656501" cy="670719"/>
                      </a:xfrm>
                      <a:prstGeom prst="rect">
                        <a:avLst/>
                      </a:prstGeom>
                      <a:noFill/>
                    </p:spPr>
                  </p:pic>
                </p:oleObj>
              </mc:Fallback>
            </mc:AlternateContent>
          </a:graphicData>
        </a:graphic>
      </p:graphicFrame>
      <p:sp>
        <p:nvSpPr>
          <p:cNvPr id="14" name="日期占位符 1"/>
          <p:cNvSpPr txBox="1">
            <a:spLocks/>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GB" altLang="en-US" smtClean="0"/>
              <a:t>January, 2015</a:t>
            </a:r>
            <a:endParaRPr lang="en-GB" altLang="en-US" dirty="0"/>
          </a:p>
        </p:txBody>
      </p:sp>
    </p:spTree>
    <p:extLst>
      <p:ext uri="{BB962C8B-B14F-4D97-AF65-F5344CB8AC3E}">
        <p14:creationId xmlns:p14="http://schemas.microsoft.com/office/powerpoint/2010/main" val="1274968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19</a:t>
            </a:fld>
            <a:endParaRPr lang="en-GB"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892" y="1484784"/>
            <a:ext cx="616817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734946" y="5733256"/>
            <a:ext cx="6912768" cy="584775"/>
          </a:xfrm>
          <a:prstGeom prst="rect">
            <a:avLst/>
          </a:prstGeom>
        </p:spPr>
        <p:txBody>
          <a:bodyPr wrap="square">
            <a:spAutoFit/>
          </a:bodyPr>
          <a:lstStyle/>
          <a:p>
            <a:pPr marL="342900" indent="-342900" algn="just">
              <a:spcBef>
                <a:spcPts val="500"/>
              </a:spcBef>
              <a:buClr>
                <a:srgbClr val="3333CC"/>
              </a:buClr>
              <a:buFont typeface="Wingdings" panose="05000000000000000000" pitchFamily="2" charset="2"/>
              <a:buChar char="p"/>
            </a:pPr>
            <a:r>
              <a:rPr lang="en-US" altLang="zh-CN" sz="1600" dirty="0">
                <a:solidFill>
                  <a:srgbClr val="000000"/>
                </a:solidFill>
                <a:cs typeface="Times New Roman" panose="02020603050405020304" pitchFamily="18" charset="0"/>
              </a:rPr>
              <a:t>At the distance of 50m, the total data rate of 1.8Gb/s can be achieved with the BER less than the 7 % FEC limit of 3.8x10-3.</a:t>
            </a:r>
            <a:endParaRPr lang="en-US" altLang="zh-CN" sz="1600" dirty="0">
              <a:solidFill>
                <a:srgbClr val="000000"/>
              </a:solidFill>
              <a:cs typeface="Times New Roman" panose="02020603050405020304" pitchFamily="18" charset="0"/>
            </a:endParaRPr>
          </a:p>
        </p:txBody>
      </p:sp>
      <p:sp>
        <p:nvSpPr>
          <p:cNvPr id="7" name="标题 1"/>
          <p:cNvSpPr txBox="1">
            <a:spLocks/>
          </p:cNvSpPr>
          <p:nvPr/>
        </p:nvSpPr>
        <p:spPr>
          <a:xfrm>
            <a:off x="685800" y="666105"/>
            <a:ext cx="6693992"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zh-CN" sz="3200" dirty="0" smtClean="0"/>
              <a:t>Out-door Long distance testing results</a:t>
            </a:r>
            <a:endParaRPr lang="zh-CN" altLang="en-US" sz="3200" dirty="0"/>
          </a:p>
        </p:txBody>
      </p:sp>
    </p:spTree>
    <p:extLst>
      <p:ext uri="{BB962C8B-B14F-4D97-AF65-F5344CB8AC3E}">
        <p14:creationId xmlns:p14="http://schemas.microsoft.com/office/powerpoint/2010/main" val="197079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2</a:t>
            </a:fld>
            <a:endParaRPr lang="en-GB" altLang="en-US"/>
          </a:p>
        </p:txBody>
      </p:sp>
      <p:sp>
        <p:nvSpPr>
          <p:cNvPr id="5" name="矩形 4"/>
          <p:cNvSpPr/>
          <p:nvPr/>
        </p:nvSpPr>
        <p:spPr>
          <a:xfrm>
            <a:off x="663381" y="692696"/>
            <a:ext cx="4916731" cy="400110"/>
          </a:xfrm>
          <a:prstGeom prst="rect">
            <a:avLst/>
          </a:prstGeom>
        </p:spPr>
        <p:txBody>
          <a:bodyPr wrap="none">
            <a:spAutoFit/>
          </a:bodyPr>
          <a:lstStyle/>
          <a:p>
            <a:r>
              <a:rPr lang="en-US" altLang="zh-CN" sz="2000" b="1" dirty="0"/>
              <a:t>Application Scenarios: Mobile backhauling</a:t>
            </a:r>
            <a:endParaRPr lang="zh-CN" altLang="en-US" sz="2000" b="1" dirty="0"/>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89040"/>
            <a:ext cx="4176712" cy="260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57200" y="3863876"/>
            <a:ext cx="4673600" cy="2308324"/>
          </a:xfrm>
          <a:prstGeom prst="rect">
            <a:avLst/>
          </a:prstGeom>
        </p:spPr>
        <p:txBody>
          <a:bodyPr wrap="square">
            <a:spAutoFit/>
          </a:bodyPr>
          <a:lstStyle/>
          <a:p>
            <a:r>
              <a:rPr lang="en-US" altLang="zh-CN" sz="1800" dirty="0" smtClean="0">
                <a:latin typeface="Arial" panose="020B0604020202020204" pitchFamily="34" charset="0"/>
              </a:rPr>
              <a:t>Backhaul </a:t>
            </a:r>
            <a:r>
              <a:rPr lang="en-US" altLang="zh-CN" sz="1800" dirty="0">
                <a:latin typeface="Arial" panose="020B0604020202020204" pitchFamily="34" charset="0"/>
              </a:rPr>
              <a:t>is a top priority for small cell deployments </a:t>
            </a:r>
          </a:p>
          <a:p>
            <a:r>
              <a:rPr lang="en-US" altLang="zh-CN" sz="1400" dirty="0">
                <a:latin typeface="Arial" panose="020B0604020202020204" pitchFamily="34" charset="0"/>
              </a:rPr>
              <a:t>•80% of small cells will have wireless backhaul </a:t>
            </a:r>
          </a:p>
          <a:p>
            <a:r>
              <a:rPr lang="en-US" altLang="zh-CN" sz="1400" dirty="0">
                <a:latin typeface="Arial" panose="020B0604020202020204" pitchFamily="34" charset="0"/>
              </a:rPr>
              <a:t>•Cost of fiber is ~4x greater than wireless (cumulative CAPEX/OPEX) </a:t>
            </a:r>
          </a:p>
          <a:p>
            <a:r>
              <a:rPr lang="en-US" altLang="zh-CN" sz="2000" dirty="0">
                <a:latin typeface="Arial" panose="020B0604020202020204" pitchFamily="34" charset="0"/>
              </a:rPr>
              <a:t>•</a:t>
            </a:r>
            <a:r>
              <a:rPr lang="en-US" altLang="zh-CN" sz="1800" dirty="0">
                <a:latin typeface="Arial" panose="020B0604020202020204" pitchFamily="34" charset="0"/>
              </a:rPr>
              <a:t>Small Cell mesh inter-connectivity over </a:t>
            </a:r>
            <a:r>
              <a:rPr lang="en-US" altLang="zh-CN" sz="1800" dirty="0" smtClean="0">
                <a:latin typeface="Arial" panose="020B0604020202020204" pitchFamily="34" charset="0"/>
              </a:rPr>
              <a:t>~250m </a:t>
            </a:r>
            <a:endParaRPr lang="en-US" altLang="zh-CN" sz="1800" dirty="0">
              <a:latin typeface="Arial" panose="020B0604020202020204" pitchFamily="34" charset="0"/>
            </a:endParaRPr>
          </a:p>
          <a:p>
            <a:r>
              <a:rPr lang="en-US" altLang="zh-CN" sz="1400" dirty="0">
                <a:latin typeface="Arial" panose="020B0604020202020204" pitchFamily="34" charset="0"/>
              </a:rPr>
              <a:t>•Large indoor and outdoor public spaces </a:t>
            </a:r>
          </a:p>
          <a:p>
            <a:endParaRPr lang="zh-CN" altLang="en-US" sz="1400" dirty="0">
              <a:latin typeface="Arial" panose="020B0604020202020204" pitchFamily="34" charset="0"/>
            </a:endParaRPr>
          </a:p>
        </p:txBody>
      </p:sp>
      <p:sp>
        <p:nvSpPr>
          <p:cNvPr id="8" name="矩形 7"/>
          <p:cNvSpPr/>
          <p:nvPr/>
        </p:nvSpPr>
        <p:spPr>
          <a:xfrm>
            <a:off x="420406" y="6096000"/>
            <a:ext cx="3160994" cy="276999"/>
          </a:xfrm>
          <a:prstGeom prst="rect">
            <a:avLst/>
          </a:prstGeom>
        </p:spPr>
        <p:txBody>
          <a:bodyPr wrap="none">
            <a:spAutoFit/>
          </a:bodyPr>
          <a:lstStyle/>
          <a:p>
            <a:r>
              <a:rPr lang="en-US" altLang="zh-CN" i="1" dirty="0">
                <a:latin typeface="Arial" panose="020B0604020202020204" pitchFamily="34" charset="0"/>
              </a:rPr>
              <a:t>* According </a:t>
            </a:r>
            <a:r>
              <a:rPr lang="en-US" altLang="zh-CN" i="1" dirty="0" smtClean="0">
                <a:latin typeface="Arial" panose="020B0604020202020204" pitchFamily="34" charset="0"/>
              </a:rPr>
              <a:t>to </a:t>
            </a:r>
            <a:r>
              <a:rPr lang="en-US" altLang="zh-CN" i="1" dirty="0" err="1" smtClean="0">
                <a:latin typeface="Arial" panose="020B0604020202020204" pitchFamily="34" charset="0"/>
              </a:rPr>
              <a:t>InterDigital</a:t>
            </a:r>
            <a:r>
              <a:rPr lang="en-US" altLang="zh-CN" i="1" dirty="0" smtClean="0">
                <a:latin typeface="Arial" panose="020B0604020202020204" pitchFamily="34" charset="0"/>
              </a:rPr>
              <a:t> Whitepaper 2013 </a:t>
            </a:r>
            <a:endParaRPr lang="en-US" altLang="zh-CN" i="1" dirty="0">
              <a:latin typeface="Arial" panose="020B0604020202020204" pitchFamily="34" charset="0"/>
            </a:endParaRPr>
          </a:p>
        </p:txBody>
      </p:sp>
      <p:sp>
        <p:nvSpPr>
          <p:cNvPr id="9" name="矩形 8"/>
          <p:cNvSpPr/>
          <p:nvPr/>
        </p:nvSpPr>
        <p:spPr>
          <a:xfrm>
            <a:off x="2438400" y="3504071"/>
            <a:ext cx="2189574" cy="276999"/>
          </a:xfrm>
          <a:prstGeom prst="rect">
            <a:avLst/>
          </a:prstGeom>
        </p:spPr>
        <p:txBody>
          <a:bodyPr wrap="none">
            <a:spAutoFit/>
          </a:bodyPr>
          <a:lstStyle/>
          <a:p>
            <a:r>
              <a:rPr lang="en-US" altLang="zh-CN" dirty="0" smtClean="0">
                <a:latin typeface="Arial" panose="020B0604020202020204" pitchFamily="34" charset="0"/>
              </a:rPr>
              <a:t>*A </a:t>
            </a:r>
            <a:r>
              <a:rPr lang="en-US" altLang="zh-CN" dirty="0">
                <a:latin typeface="Arial" panose="020B0604020202020204" pitchFamily="34" charset="0"/>
              </a:rPr>
              <a:t>typical </a:t>
            </a:r>
            <a:r>
              <a:rPr lang="en-US" altLang="zh-CN" dirty="0" err="1">
                <a:latin typeface="Arial" panose="020B0604020202020204" pitchFamily="34" charset="0"/>
              </a:rPr>
              <a:t>mmW</a:t>
            </a:r>
            <a:r>
              <a:rPr lang="en-US" altLang="zh-CN" dirty="0">
                <a:latin typeface="Arial" panose="020B0604020202020204" pitchFamily="34" charset="0"/>
              </a:rPr>
              <a:t> backhaul link</a:t>
            </a:r>
          </a:p>
        </p:txBody>
      </p:sp>
      <p:sp>
        <p:nvSpPr>
          <p:cNvPr id="10" name="右箭头 9"/>
          <p:cNvSpPr/>
          <p:nvPr/>
        </p:nvSpPr>
        <p:spPr bwMode="auto">
          <a:xfrm>
            <a:off x="4800600" y="2106168"/>
            <a:ext cx="630206" cy="484632"/>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 name="矩形 10"/>
          <p:cNvSpPr/>
          <p:nvPr/>
        </p:nvSpPr>
        <p:spPr bwMode="auto">
          <a:xfrm>
            <a:off x="5791200" y="914400"/>
            <a:ext cx="3124199" cy="1295400"/>
          </a:xfrm>
          <a:prstGeom prst="rect">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0" fontAlgn="auto" hangingPunct="0">
              <a:spcBef>
                <a:spcPts val="0"/>
              </a:spcBef>
              <a:spcAft>
                <a:spcPts val="0"/>
              </a:spcAft>
              <a:buClr>
                <a:srgbClr val="990033"/>
              </a:buClr>
              <a:defRPr/>
            </a:pPr>
            <a:r>
              <a:rPr lang="en-US" altLang="zh-CN" sz="2000" dirty="0" smtClean="0">
                <a:solidFill>
                  <a:srgbClr val="C00000"/>
                </a:solidFill>
                <a:latin typeface="Arial"/>
              </a:rPr>
              <a:t>VLC outdoor free-space high speed PD communication for mobile backhaul </a:t>
            </a:r>
            <a:endParaRPr lang="zh-CN" altLang="en-US" sz="2000" dirty="0">
              <a:solidFill>
                <a:srgbClr val="C00000"/>
              </a:solidFill>
              <a:latin typeface="Arial"/>
            </a:endParaRPr>
          </a:p>
        </p:txBody>
      </p:sp>
      <p:sp>
        <p:nvSpPr>
          <p:cNvPr id="12" name="矩形 11"/>
          <p:cNvSpPr/>
          <p:nvPr/>
        </p:nvSpPr>
        <p:spPr>
          <a:xfrm>
            <a:off x="5572094" y="2510227"/>
            <a:ext cx="3419506" cy="4647426"/>
          </a:xfrm>
          <a:prstGeom prst="rect">
            <a:avLst/>
          </a:prstGeom>
        </p:spPr>
        <p:txBody>
          <a:bodyPr wrap="square">
            <a:spAutoFit/>
          </a:bodyPr>
          <a:lstStyle/>
          <a:p>
            <a:pPr marL="285750" indent="-285750">
              <a:buFont typeface="Arial" panose="020B0604020202020204" pitchFamily="34" charset="0"/>
              <a:buChar char="•"/>
            </a:pPr>
            <a:r>
              <a:rPr lang="en-US" altLang="zh-CN" sz="1600" dirty="0" smtClean="0">
                <a:latin typeface="Arial" panose="020B0604020202020204" pitchFamily="34" charset="0"/>
              </a:rPr>
              <a:t>It shares the same CAPEX/OPEX advantages with </a:t>
            </a:r>
            <a:r>
              <a:rPr lang="en-US" altLang="zh-CN" sz="1600" dirty="0" err="1" smtClean="0">
                <a:latin typeface="Arial" panose="020B0604020202020204" pitchFamily="34" charset="0"/>
              </a:rPr>
              <a:t>mmW</a:t>
            </a:r>
            <a:endParaRPr lang="en-US" altLang="zh-CN" sz="1600" dirty="0">
              <a:latin typeface="Arial" panose="020B0604020202020204" pitchFamily="34" charset="0"/>
            </a:endParaRPr>
          </a:p>
          <a:p>
            <a:pPr marL="285750" indent="-285750">
              <a:buFont typeface="Arial" panose="020B0604020202020204" pitchFamily="34" charset="0"/>
              <a:buChar char="•"/>
            </a:pPr>
            <a:r>
              <a:rPr lang="en-US" altLang="zh-CN" sz="1600" dirty="0">
                <a:latin typeface="Arial" panose="020B0604020202020204" pitchFamily="34" charset="0"/>
              </a:rPr>
              <a:t>More </a:t>
            </a:r>
            <a:r>
              <a:rPr lang="en-US" altLang="zh-CN" sz="1600" dirty="0" smtClean="0">
                <a:latin typeface="Arial" panose="020B0604020202020204" pitchFamily="34" charset="0"/>
              </a:rPr>
              <a:t>competitive with lower device cost</a:t>
            </a:r>
          </a:p>
          <a:p>
            <a:endParaRPr lang="en-US" altLang="zh-CN" sz="1600" dirty="0" smtClean="0">
              <a:latin typeface="Arial" panose="020B0604020202020204" pitchFamily="34" charset="0"/>
            </a:endParaRPr>
          </a:p>
          <a:p>
            <a:r>
              <a:rPr lang="en-US" altLang="zh-CN" sz="1600" dirty="0" smtClean="0">
                <a:latin typeface="Arial" panose="020B0604020202020204" pitchFamily="34" charset="0"/>
              </a:rPr>
              <a:t>Characters:</a:t>
            </a:r>
          </a:p>
          <a:p>
            <a:endParaRPr lang="en-US" altLang="zh-CN" sz="1600" dirty="0" smtClean="0">
              <a:latin typeface="Arial" panose="020B0604020202020204" pitchFamily="34" charset="0"/>
            </a:endParaRPr>
          </a:p>
          <a:p>
            <a:pPr marL="285750" indent="-285750">
              <a:buFont typeface="Wingdings" panose="05000000000000000000" pitchFamily="2" charset="2"/>
              <a:buChar char="Ø"/>
            </a:pPr>
            <a:r>
              <a:rPr lang="en-US" altLang="zh-CN" sz="1600" dirty="0">
                <a:latin typeface="Arial" panose="020B0604020202020204" pitchFamily="34" charset="0"/>
              </a:rPr>
              <a:t>Large </a:t>
            </a:r>
            <a:r>
              <a:rPr lang="en-US" altLang="zh-CN" sz="1600" dirty="0" smtClean="0">
                <a:latin typeface="Arial" panose="020B0604020202020204" pitchFamily="34" charset="0"/>
              </a:rPr>
              <a:t>indoor/</a:t>
            </a:r>
            <a:r>
              <a:rPr lang="en-US" altLang="zh-CN" sz="1600" b="1" dirty="0" smtClean="0">
                <a:solidFill>
                  <a:srgbClr val="FF0000"/>
                </a:solidFill>
                <a:latin typeface="Arial" panose="020B0604020202020204" pitchFamily="34" charset="0"/>
              </a:rPr>
              <a:t>outdoor </a:t>
            </a:r>
            <a:r>
              <a:rPr lang="en-US" altLang="zh-CN" sz="1600" b="1" dirty="0">
                <a:solidFill>
                  <a:srgbClr val="FF0000"/>
                </a:solidFill>
                <a:latin typeface="Arial" panose="020B0604020202020204" pitchFamily="34" charset="0"/>
              </a:rPr>
              <a:t>public </a:t>
            </a:r>
            <a:r>
              <a:rPr lang="en-US" altLang="zh-CN" sz="1600" b="1" dirty="0" smtClean="0">
                <a:solidFill>
                  <a:srgbClr val="FF0000"/>
                </a:solidFill>
                <a:latin typeface="Arial" panose="020B0604020202020204" pitchFamily="34" charset="0"/>
              </a:rPr>
              <a:t>spaces</a:t>
            </a:r>
          </a:p>
          <a:p>
            <a:pPr marL="285750" indent="-285750">
              <a:buFont typeface="Wingdings" panose="05000000000000000000" pitchFamily="2" charset="2"/>
              <a:buChar char="Ø"/>
            </a:pPr>
            <a:r>
              <a:rPr lang="en-US" altLang="zh-CN" sz="1600" dirty="0" smtClean="0">
                <a:latin typeface="Arial" panose="020B0604020202020204" pitchFamily="34" charset="0"/>
              </a:rPr>
              <a:t>Distance: </a:t>
            </a:r>
            <a:r>
              <a:rPr lang="en-US" altLang="zh-CN" sz="1600" b="1" dirty="0" smtClean="0">
                <a:solidFill>
                  <a:srgbClr val="FF0000"/>
                </a:solidFill>
                <a:latin typeface="Arial" panose="020B0604020202020204" pitchFamily="34" charset="0"/>
              </a:rPr>
              <a:t>~50 m~1 km</a:t>
            </a:r>
          </a:p>
          <a:p>
            <a:pPr marL="285750" indent="-285750">
              <a:buFont typeface="Wingdings" panose="05000000000000000000" pitchFamily="2" charset="2"/>
              <a:buChar char="Ø"/>
            </a:pPr>
            <a:r>
              <a:rPr lang="en-US" altLang="zh-CN" sz="1600" dirty="0" smtClean="0">
                <a:latin typeface="Arial" panose="020B0604020202020204" pitchFamily="34" charset="0"/>
              </a:rPr>
              <a:t>Speed: </a:t>
            </a:r>
            <a:r>
              <a:rPr lang="en-US" altLang="zh-CN" sz="1600" b="1" dirty="0" smtClean="0">
                <a:solidFill>
                  <a:srgbClr val="FF0000"/>
                </a:solidFill>
                <a:latin typeface="Arial" panose="020B0604020202020204" pitchFamily="34" charset="0"/>
              </a:rPr>
              <a:t>~</a:t>
            </a:r>
            <a:r>
              <a:rPr lang="en-US" altLang="zh-CN" sz="1600" b="1" dirty="0" err="1" smtClean="0">
                <a:solidFill>
                  <a:srgbClr val="FF0000"/>
                </a:solidFill>
                <a:latin typeface="Arial" panose="020B0604020202020204" pitchFamily="34" charset="0"/>
              </a:rPr>
              <a:t>Gbps</a:t>
            </a:r>
            <a:endParaRPr lang="en-US" altLang="zh-CN" sz="1600" b="1" dirty="0" smtClean="0">
              <a:solidFill>
                <a:srgbClr val="FF0000"/>
              </a:solidFill>
              <a:latin typeface="Arial" panose="020B0604020202020204" pitchFamily="34" charset="0"/>
            </a:endParaRPr>
          </a:p>
          <a:p>
            <a:pPr marL="285750" indent="-285750">
              <a:buFont typeface="Wingdings" panose="05000000000000000000" pitchFamily="2" charset="2"/>
              <a:buChar char="Ø"/>
            </a:pPr>
            <a:r>
              <a:rPr lang="en-US" altLang="zh-CN" sz="1600" dirty="0" smtClean="0">
                <a:latin typeface="Arial" panose="020B0604020202020204" pitchFamily="34" charset="0"/>
              </a:rPr>
              <a:t>Link: </a:t>
            </a:r>
            <a:r>
              <a:rPr lang="en-US" altLang="zh-CN" sz="1600" b="1" dirty="0" smtClean="0">
                <a:solidFill>
                  <a:srgbClr val="FF0000"/>
                </a:solidFill>
                <a:latin typeface="Arial" panose="020B0604020202020204" pitchFamily="34" charset="0"/>
              </a:rPr>
              <a:t>mainly Point-to-point</a:t>
            </a:r>
          </a:p>
          <a:p>
            <a:r>
              <a:rPr lang="en-US" altLang="zh-CN" sz="1600" dirty="0" smtClean="0">
                <a:latin typeface="Arial" panose="020B0604020202020204" pitchFamily="34" charset="0"/>
              </a:rPr>
              <a:t> </a:t>
            </a:r>
            <a:endParaRPr lang="en-US" altLang="zh-CN" sz="1600" dirty="0">
              <a:latin typeface="Arial" panose="020B0604020202020204" pitchFamily="34" charset="0"/>
            </a:endParaRPr>
          </a:p>
          <a:p>
            <a:endParaRPr lang="en-US" altLang="zh-CN" sz="1600" dirty="0" smtClean="0">
              <a:latin typeface="Arial" panose="020B0604020202020204" pitchFamily="34" charset="0"/>
            </a:endParaRPr>
          </a:p>
          <a:p>
            <a:endParaRPr lang="en-US" altLang="zh-CN" sz="1600" dirty="0" smtClean="0">
              <a:latin typeface="Arial" panose="020B0604020202020204" pitchFamily="34" charset="0"/>
            </a:endParaRPr>
          </a:p>
          <a:p>
            <a:endParaRPr lang="en-US" altLang="zh-CN" sz="1600" dirty="0" smtClean="0">
              <a:latin typeface="Arial" panose="020B0604020202020204" pitchFamily="34" charset="0"/>
            </a:endParaRPr>
          </a:p>
          <a:p>
            <a:endParaRPr lang="en-US" altLang="zh-CN" dirty="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188447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20</a:t>
            </a:fld>
            <a:endParaRPr lang="en-GB" altLang="en-US"/>
          </a:p>
        </p:txBody>
      </p:sp>
      <p:sp>
        <p:nvSpPr>
          <p:cNvPr id="6" name="标题 1"/>
          <p:cNvSpPr txBox="1">
            <a:spLocks/>
          </p:cNvSpPr>
          <p:nvPr/>
        </p:nvSpPr>
        <p:spPr>
          <a:xfrm>
            <a:off x="330200" y="836712"/>
            <a:ext cx="8280400" cy="647700"/>
          </a:xfrm>
          <a:prstGeom prst="rect">
            <a:avLst/>
          </a:prstGeom>
        </p:spPr>
        <p:txBody>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zh-CN" smtClean="0">
                <a:latin typeface="+mn-lt"/>
              </a:rPr>
              <a:t>Conclusion </a:t>
            </a:r>
            <a:endParaRPr lang="zh-CN" altLang="en-US" dirty="0">
              <a:latin typeface="+mn-lt"/>
            </a:endParaRPr>
          </a:p>
        </p:txBody>
      </p:sp>
      <p:sp>
        <p:nvSpPr>
          <p:cNvPr id="7" name="矩形 6"/>
          <p:cNvSpPr/>
          <p:nvPr/>
        </p:nvSpPr>
        <p:spPr>
          <a:xfrm>
            <a:off x="657632" y="2322265"/>
            <a:ext cx="7630616" cy="4782848"/>
          </a:xfrm>
          <a:prstGeom prst="rect">
            <a:avLst/>
          </a:prstGeom>
        </p:spPr>
        <p:txBody>
          <a:bodyPr wrap="square">
            <a:spAutoFit/>
          </a:bodyPr>
          <a:lstStyle/>
          <a:p>
            <a:pPr marL="285750" indent="-285750" defTabSz="457200" fontAlgn="auto">
              <a:lnSpc>
                <a:spcPct val="120000"/>
              </a:lnSpc>
              <a:spcBef>
                <a:spcPts val="0"/>
              </a:spcBef>
              <a:spcAft>
                <a:spcPts val="0"/>
              </a:spcAft>
              <a:buClr>
                <a:srgbClr val="3333CC"/>
              </a:buClr>
              <a:buFont typeface="Wingdings" panose="05000000000000000000" pitchFamily="2" charset="2"/>
              <a:buChar char="p"/>
            </a:pPr>
            <a:r>
              <a:rPr lang="en-US" altLang="zh-CN" sz="1600" dirty="0" smtClean="0">
                <a:solidFill>
                  <a:srgbClr val="000000"/>
                </a:solidFill>
                <a:latin typeface="Arial"/>
                <a:ea typeface="黑体"/>
                <a:cs typeface="Times New Roman" pitchFamily="18" charset="0"/>
              </a:rPr>
              <a:t>The out-door high-speed VLC modeling including three parts</a:t>
            </a:r>
          </a:p>
          <a:p>
            <a:pPr marL="342900" lvl="0" indent="-34290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LED/PD Modulation </a:t>
            </a:r>
            <a:r>
              <a:rPr lang="en-US" altLang="zh-CN" dirty="0" smtClean="0">
                <a:latin typeface="微软雅黑" panose="020B0503020204020204" pitchFamily="34" charset="-122"/>
                <a:ea typeface="微软雅黑" panose="020B0503020204020204" pitchFamily="34" charset="-122"/>
              </a:rPr>
              <a:t>Property</a:t>
            </a:r>
          </a:p>
          <a:p>
            <a:pPr marL="342900" lvl="0" indent="-34290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Optical system design</a:t>
            </a:r>
          </a:p>
          <a:p>
            <a:pPr marL="342900" lvl="0" indent="-34290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Free-space channel</a:t>
            </a:r>
          </a:p>
          <a:p>
            <a:pPr marL="342900" lvl="0" indent="-342900" defTabSz="457200" fontAlgn="auto">
              <a:lnSpc>
                <a:spcPct val="120000"/>
              </a:lnSpc>
              <a:spcBef>
                <a:spcPts val="0"/>
              </a:spcBef>
              <a:spcAft>
                <a:spcPts val="0"/>
              </a:spcAft>
              <a:buClr>
                <a:srgbClr val="3333CC"/>
              </a:buClr>
              <a:buFont typeface="Wingdings" panose="05000000000000000000" pitchFamily="2" charset="2"/>
              <a:buChar char="Ø"/>
            </a:pPr>
            <a:endParaRPr lang="en-US" altLang="zh-CN" sz="1400" dirty="0" smtClean="0">
              <a:solidFill>
                <a:srgbClr val="000000"/>
              </a:solidFill>
              <a:latin typeface="Arial"/>
              <a:ea typeface="黑体"/>
              <a:cs typeface="Times New Roman" pitchFamily="18" charset="0"/>
            </a:endParaRPr>
          </a:p>
          <a:p>
            <a:pPr marL="285750" indent="-285750" defTabSz="457200" fontAlgn="auto">
              <a:lnSpc>
                <a:spcPct val="120000"/>
              </a:lnSpc>
              <a:spcBef>
                <a:spcPts val="0"/>
              </a:spcBef>
              <a:spcAft>
                <a:spcPts val="0"/>
              </a:spcAft>
              <a:buClr>
                <a:srgbClr val="3333CC"/>
              </a:buClr>
              <a:buFont typeface="Wingdings" panose="05000000000000000000" pitchFamily="2" charset="2"/>
              <a:buChar char="p"/>
            </a:pPr>
            <a:r>
              <a:rPr lang="en-US" altLang="zh-CN" sz="1600" dirty="0" smtClean="0">
                <a:solidFill>
                  <a:srgbClr val="000000"/>
                </a:solidFill>
                <a:latin typeface="Arial"/>
                <a:ea typeface="黑体"/>
                <a:cs typeface="Times New Roman" pitchFamily="18" charset="0"/>
              </a:rPr>
              <a:t>The </a:t>
            </a:r>
            <a:r>
              <a:rPr lang="en-US" altLang="zh-CN" sz="1600" dirty="0">
                <a:solidFill>
                  <a:srgbClr val="000000"/>
                </a:solidFill>
                <a:latin typeface="Arial"/>
                <a:ea typeface="黑体"/>
                <a:cs typeface="Times New Roman" pitchFamily="18" charset="0"/>
              </a:rPr>
              <a:t>results show the benefit and feasibility of the advanced </a:t>
            </a:r>
            <a:r>
              <a:rPr lang="en-US" altLang="zh-CN" sz="1600" dirty="0">
                <a:solidFill>
                  <a:srgbClr val="FF0000"/>
                </a:solidFill>
                <a:latin typeface="Arial"/>
                <a:ea typeface="黑体"/>
                <a:cs typeface="Times New Roman" pitchFamily="18" charset="0"/>
              </a:rPr>
              <a:t>pre-equalization</a:t>
            </a:r>
            <a:r>
              <a:rPr lang="en-US" altLang="zh-CN" sz="1600" dirty="0">
                <a:solidFill>
                  <a:srgbClr val="000000"/>
                </a:solidFill>
                <a:latin typeface="Arial"/>
                <a:ea typeface="黑体"/>
                <a:cs typeface="Times New Roman" pitchFamily="18" charset="0"/>
              </a:rPr>
              <a:t> and </a:t>
            </a:r>
            <a:r>
              <a:rPr lang="en-US" altLang="zh-CN" sz="1600" dirty="0">
                <a:solidFill>
                  <a:srgbClr val="FF0000"/>
                </a:solidFill>
                <a:latin typeface="Arial"/>
                <a:ea typeface="黑体"/>
                <a:cs typeface="Times New Roman" pitchFamily="18" charset="0"/>
              </a:rPr>
              <a:t>post-equalization</a:t>
            </a:r>
            <a:r>
              <a:rPr lang="en-US" altLang="zh-CN" sz="1600" dirty="0">
                <a:solidFill>
                  <a:srgbClr val="000000"/>
                </a:solidFill>
                <a:latin typeface="Arial"/>
                <a:ea typeface="黑体"/>
                <a:cs typeface="Times New Roman" pitchFamily="18" charset="0"/>
              </a:rPr>
              <a:t> technology for the high-speed </a:t>
            </a:r>
            <a:r>
              <a:rPr lang="en-US" altLang="zh-CN" sz="1600" dirty="0" smtClean="0">
                <a:solidFill>
                  <a:srgbClr val="000000"/>
                </a:solidFill>
                <a:latin typeface="Arial"/>
                <a:ea typeface="黑体"/>
                <a:cs typeface="Times New Roman" pitchFamily="18" charset="0"/>
              </a:rPr>
              <a:t>VLC </a:t>
            </a:r>
            <a:r>
              <a:rPr lang="en-US" altLang="zh-CN" sz="1600" dirty="0">
                <a:solidFill>
                  <a:srgbClr val="000000"/>
                </a:solidFill>
                <a:latin typeface="Arial"/>
                <a:ea typeface="黑体"/>
                <a:cs typeface="Times New Roman" pitchFamily="18" charset="0"/>
              </a:rPr>
              <a:t>systems</a:t>
            </a:r>
            <a:r>
              <a:rPr lang="en-US" altLang="zh-CN" sz="1600" dirty="0" smtClean="0">
                <a:solidFill>
                  <a:srgbClr val="000000"/>
                </a:solidFill>
                <a:latin typeface="Arial"/>
                <a:ea typeface="黑体"/>
                <a:cs typeface="Times New Roman" pitchFamily="18" charset="0"/>
              </a:rPr>
              <a:t>.</a:t>
            </a:r>
          </a:p>
          <a:p>
            <a:pPr marL="285750" indent="-285750" defTabSz="457200" fontAlgn="auto">
              <a:lnSpc>
                <a:spcPct val="120000"/>
              </a:lnSpc>
              <a:spcBef>
                <a:spcPts val="0"/>
              </a:spcBef>
              <a:spcAft>
                <a:spcPts val="0"/>
              </a:spcAft>
              <a:buClr>
                <a:srgbClr val="3333CC"/>
              </a:buClr>
              <a:buFont typeface="Wingdings" panose="05000000000000000000" pitchFamily="2" charset="2"/>
              <a:buChar char="p"/>
            </a:pPr>
            <a:endParaRPr lang="en-US" altLang="zh-CN" sz="1600" dirty="0" smtClean="0">
              <a:solidFill>
                <a:srgbClr val="000000"/>
              </a:solidFill>
              <a:latin typeface="Arial"/>
              <a:ea typeface="黑体"/>
              <a:cs typeface="Times New Roman" pitchFamily="18" charset="0"/>
            </a:endParaRPr>
          </a:p>
          <a:p>
            <a:pPr marL="285750" indent="-285750" defTabSz="457200" fontAlgn="auto">
              <a:lnSpc>
                <a:spcPct val="120000"/>
              </a:lnSpc>
              <a:spcBef>
                <a:spcPts val="0"/>
              </a:spcBef>
              <a:spcAft>
                <a:spcPts val="0"/>
              </a:spcAft>
              <a:buClr>
                <a:srgbClr val="3333CC"/>
              </a:buClr>
              <a:buFont typeface="Wingdings" panose="05000000000000000000" pitchFamily="2" charset="2"/>
              <a:buChar char="p"/>
            </a:pPr>
            <a:r>
              <a:rPr lang="en-US" altLang="zh-CN" sz="1600" dirty="0" smtClean="0">
                <a:solidFill>
                  <a:srgbClr val="000000"/>
                </a:solidFill>
                <a:latin typeface="Arial"/>
                <a:ea typeface="黑体"/>
                <a:cs typeface="Times New Roman" pitchFamily="18" charset="0"/>
              </a:rPr>
              <a:t>To achieve high speed VLC out-door communication, </a:t>
            </a:r>
            <a:r>
              <a:rPr lang="en-US" altLang="zh-CN" sz="1600" dirty="0">
                <a:solidFill>
                  <a:srgbClr val="000000"/>
                </a:solidFill>
                <a:latin typeface="Arial"/>
                <a:ea typeface="黑体"/>
                <a:cs typeface="Times New Roman" pitchFamily="18" charset="0"/>
              </a:rPr>
              <a:t>we </a:t>
            </a:r>
            <a:r>
              <a:rPr lang="en-US" altLang="zh-CN" sz="1600" dirty="0" smtClean="0">
                <a:solidFill>
                  <a:srgbClr val="000000"/>
                </a:solidFill>
                <a:latin typeface="Arial"/>
                <a:ea typeface="黑体"/>
                <a:cs typeface="Times New Roman" pitchFamily="18" charset="0"/>
              </a:rPr>
              <a:t>provide </a:t>
            </a:r>
            <a:r>
              <a:rPr lang="en-US" altLang="zh-CN" sz="1600" dirty="0">
                <a:solidFill>
                  <a:srgbClr val="000000"/>
                </a:solidFill>
                <a:latin typeface="Arial"/>
                <a:ea typeface="黑体"/>
                <a:cs typeface="Times New Roman" pitchFamily="18" charset="0"/>
              </a:rPr>
              <a:t>analysis </a:t>
            </a:r>
            <a:r>
              <a:rPr lang="en-US" altLang="zh-CN" sz="1600" dirty="0" smtClean="0">
                <a:solidFill>
                  <a:srgbClr val="000000"/>
                </a:solidFill>
                <a:latin typeface="Arial"/>
                <a:ea typeface="黑体"/>
                <a:cs typeface="Times New Roman" pitchFamily="18" charset="0"/>
              </a:rPr>
              <a:t>and our proposals </a:t>
            </a:r>
            <a:r>
              <a:rPr lang="en-US" altLang="zh-CN" sz="1600" dirty="0">
                <a:solidFill>
                  <a:srgbClr val="000000"/>
                </a:solidFill>
                <a:latin typeface="Arial"/>
                <a:ea typeface="黑体"/>
                <a:cs typeface="Times New Roman" pitchFamily="18" charset="0"/>
              </a:rPr>
              <a:t>on the following </a:t>
            </a:r>
            <a:r>
              <a:rPr lang="en-US" altLang="zh-CN" sz="1600" dirty="0" smtClean="0">
                <a:solidFill>
                  <a:srgbClr val="000000"/>
                </a:solidFill>
                <a:latin typeface="Arial"/>
                <a:ea typeface="黑体"/>
                <a:cs typeface="Times New Roman" pitchFamily="18" charset="0"/>
              </a:rPr>
              <a:t>aspects</a:t>
            </a:r>
            <a:endParaRPr lang="en-US" altLang="zh-CN" sz="1400" dirty="0">
              <a:latin typeface="微软雅黑" panose="020B0503020204020204" pitchFamily="34" charset="-122"/>
              <a:ea typeface="微软雅黑" panose="020B0503020204020204" pitchFamily="34" charset="-122"/>
            </a:endParaRPr>
          </a:p>
          <a:p>
            <a:pPr marL="285750" lvl="0" indent="-28575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Adaptive Modulation formats: DMT with bit loading</a:t>
            </a:r>
          </a:p>
          <a:p>
            <a:pPr marL="285750" indent="-28575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Multiplexing </a:t>
            </a:r>
            <a:r>
              <a:rPr lang="en-US" altLang="zh-CN" dirty="0" smtClean="0">
                <a:latin typeface="微软雅黑" panose="020B0503020204020204" pitchFamily="34" charset="-122"/>
                <a:ea typeface="微软雅黑" panose="020B0503020204020204" pitchFamily="34" charset="-122"/>
              </a:rPr>
              <a:t>Technology using different color LED and MIMO setup</a:t>
            </a:r>
          </a:p>
          <a:p>
            <a:pPr marL="285750" indent="-28575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Advanced Pre-/post- equalization methods</a:t>
            </a:r>
          </a:p>
          <a:p>
            <a:pPr marL="285750" indent="-285750" defTabSz="457200" fontAlgn="auto">
              <a:lnSpc>
                <a:spcPct val="120000"/>
              </a:lnSpc>
              <a:spcBef>
                <a:spcPts val="0"/>
              </a:spcBef>
              <a:spcAft>
                <a:spcPts val="0"/>
              </a:spcAft>
              <a:buClr>
                <a:srgbClr val="3333CC"/>
              </a:buClr>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Receiver-diversity reception technology </a:t>
            </a:r>
            <a:endParaRPr lang="zh-CN" altLang="en-US" dirty="0">
              <a:latin typeface="微软雅黑" panose="020B0503020204020204" pitchFamily="34" charset="-122"/>
              <a:ea typeface="微软雅黑" panose="020B0503020204020204" pitchFamily="34" charset="-122"/>
            </a:endParaRPr>
          </a:p>
          <a:p>
            <a:pPr marL="285750" lvl="0" indent="-285750" defTabSz="457200" fontAlgn="auto">
              <a:lnSpc>
                <a:spcPct val="120000"/>
              </a:lnSpc>
              <a:spcBef>
                <a:spcPts val="0"/>
              </a:spcBef>
              <a:spcAft>
                <a:spcPts val="0"/>
              </a:spcAft>
              <a:buClr>
                <a:srgbClr val="3333CC"/>
              </a:buClr>
              <a:buFont typeface="Wingdings" panose="05000000000000000000" pitchFamily="2" charset="2"/>
              <a:buChar char="Ø"/>
            </a:pPr>
            <a:endParaRPr lang="en-US" altLang="zh-CN" sz="1400" dirty="0" smtClean="0">
              <a:latin typeface="微软雅黑" panose="020B0503020204020204" pitchFamily="34" charset="-122"/>
              <a:ea typeface="微软雅黑" panose="020B0503020204020204" pitchFamily="34" charset="-122"/>
            </a:endParaRPr>
          </a:p>
          <a:p>
            <a:pPr marL="285750" lvl="0" indent="-285750" defTabSz="457200" fontAlgn="auto">
              <a:lnSpc>
                <a:spcPct val="120000"/>
              </a:lnSpc>
              <a:spcBef>
                <a:spcPts val="0"/>
              </a:spcBef>
              <a:spcAft>
                <a:spcPts val="0"/>
              </a:spcAft>
              <a:buClr>
                <a:srgbClr val="3333CC"/>
              </a:buClr>
              <a:buFont typeface="Wingdings" panose="05000000000000000000" pitchFamily="2" charset="2"/>
              <a:buChar char="Ø"/>
            </a:pPr>
            <a:endParaRPr lang="zh-CN" altLang="en-US" sz="1400" dirty="0">
              <a:latin typeface="微软雅黑" panose="020B0503020204020204" pitchFamily="34" charset="-122"/>
              <a:ea typeface="微软雅黑" panose="020B0503020204020204" pitchFamily="34" charset="-122"/>
            </a:endParaRPr>
          </a:p>
          <a:p>
            <a:pPr marL="285750" indent="-285750" defTabSz="457200" fontAlgn="auto">
              <a:lnSpc>
                <a:spcPct val="120000"/>
              </a:lnSpc>
              <a:spcBef>
                <a:spcPts val="0"/>
              </a:spcBef>
              <a:spcAft>
                <a:spcPts val="0"/>
              </a:spcAft>
              <a:buClr>
                <a:srgbClr val="3333CC"/>
              </a:buClr>
              <a:buFont typeface="Wingdings" panose="05000000000000000000" pitchFamily="2" charset="2"/>
              <a:buChar char="p"/>
            </a:pPr>
            <a:endParaRPr lang="en-US" altLang="zh-CN" sz="1600" dirty="0" smtClean="0">
              <a:solidFill>
                <a:srgbClr val="000000"/>
              </a:solidFill>
              <a:latin typeface="Arial"/>
              <a:ea typeface="黑体"/>
              <a:cs typeface="Times New Roman" pitchFamily="18" charset="0"/>
            </a:endParaRPr>
          </a:p>
          <a:p>
            <a:pPr marL="285750" indent="-285750" defTabSz="457200" fontAlgn="auto">
              <a:lnSpc>
                <a:spcPct val="120000"/>
              </a:lnSpc>
              <a:spcBef>
                <a:spcPts val="0"/>
              </a:spcBef>
              <a:spcAft>
                <a:spcPts val="0"/>
              </a:spcAft>
              <a:buClr>
                <a:srgbClr val="3333CC"/>
              </a:buClr>
              <a:buFont typeface="Wingdings" panose="05000000000000000000" pitchFamily="2" charset="2"/>
              <a:buChar char="p"/>
            </a:pPr>
            <a:endParaRPr lang="en-US" altLang="zh-CN" sz="1600" dirty="0">
              <a:solidFill>
                <a:srgbClr val="000000"/>
              </a:solidFill>
              <a:latin typeface="Arial"/>
              <a:ea typeface="黑体"/>
              <a:cs typeface="Times New Roman" pitchFamily="18" charset="0"/>
            </a:endParaRPr>
          </a:p>
        </p:txBody>
      </p:sp>
      <p:sp>
        <p:nvSpPr>
          <p:cNvPr id="8" name="矩形 7"/>
          <p:cNvSpPr/>
          <p:nvPr/>
        </p:nvSpPr>
        <p:spPr>
          <a:xfrm>
            <a:off x="755576" y="1620089"/>
            <a:ext cx="7488832" cy="584775"/>
          </a:xfrm>
          <a:prstGeom prst="rect">
            <a:avLst/>
          </a:prstGeom>
        </p:spPr>
        <p:txBody>
          <a:bodyPr wrap="square">
            <a:spAutoFit/>
          </a:bodyPr>
          <a:lstStyle/>
          <a:p>
            <a:pPr indent="0" algn="just">
              <a:buNone/>
            </a:pPr>
            <a:r>
              <a:rPr lang="en-US" altLang="zh-CN" sz="1600" dirty="0"/>
              <a:t>In this contribution, we </a:t>
            </a:r>
            <a:r>
              <a:rPr lang="en-US" altLang="zh-CN" sz="1600" dirty="0" smtClean="0"/>
              <a:t>propose several general technique considerations </a:t>
            </a:r>
            <a:r>
              <a:rPr lang="en-US" altLang="zh-CN" sz="1600" dirty="0"/>
              <a:t>for high rate PD </a:t>
            </a:r>
            <a:r>
              <a:rPr lang="en-US" altLang="zh-CN" sz="1600" dirty="0" smtClean="0"/>
              <a:t>VLC out-door communications</a:t>
            </a:r>
            <a:r>
              <a:rPr lang="en-US" altLang="zh-CN" sz="1600" dirty="0"/>
              <a:t>. </a:t>
            </a:r>
          </a:p>
        </p:txBody>
      </p:sp>
    </p:spTree>
    <p:extLst>
      <p:ext uri="{BB962C8B-B14F-4D97-AF65-F5344CB8AC3E}">
        <p14:creationId xmlns:p14="http://schemas.microsoft.com/office/powerpoint/2010/main" val="264579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3</a:t>
            </a:fld>
            <a:endParaRPr lang="en-GB" altLang="en-US"/>
          </a:p>
        </p:txBody>
      </p:sp>
      <p:sp>
        <p:nvSpPr>
          <p:cNvPr id="5" name="矩形 4"/>
          <p:cNvSpPr/>
          <p:nvPr/>
        </p:nvSpPr>
        <p:spPr>
          <a:xfrm>
            <a:off x="683568" y="692696"/>
            <a:ext cx="929998" cy="400110"/>
          </a:xfrm>
          <a:prstGeom prst="rect">
            <a:avLst/>
          </a:prstGeom>
        </p:spPr>
        <p:txBody>
          <a:bodyPr wrap="none">
            <a:spAutoFit/>
          </a:bodyPr>
          <a:lstStyle/>
          <a:p>
            <a:r>
              <a:rPr lang="en-US" altLang="zh-CN" sz="2000" dirty="0"/>
              <a:t>Targets</a:t>
            </a:r>
            <a:endParaRPr lang="zh-CN" altLang="en-US" sz="2000" dirty="0"/>
          </a:p>
        </p:txBody>
      </p:sp>
      <p:sp>
        <p:nvSpPr>
          <p:cNvPr id="6" name="内容占位符 1"/>
          <p:cNvSpPr txBox="1">
            <a:spLocks/>
          </p:cNvSpPr>
          <p:nvPr/>
        </p:nvSpPr>
        <p:spPr>
          <a:xfrm>
            <a:off x="495300" y="1268760"/>
            <a:ext cx="8229600" cy="4525963"/>
          </a:xfrm>
          <a:prstGeom prst="rect">
            <a:avLst/>
          </a:prstGeom>
        </p:spPr>
        <p:txBody>
          <a:bodyPr>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t>High-speed VLC Out-door long-distance communication for mobile backhaul</a:t>
            </a:r>
          </a:p>
          <a:p>
            <a:r>
              <a:rPr lang="en-US" altLang="zh-CN" sz="2400" dirty="0" smtClean="0"/>
              <a:t>Data Rates Speed: </a:t>
            </a:r>
            <a:r>
              <a:rPr lang="en-US" altLang="zh-CN" sz="2400" b="1" dirty="0" smtClean="0">
                <a:solidFill>
                  <a:srgbClr val="FF0000"/>
                </a:solidFill>
              </a:rPr>
              <a:t>~</a:t>
            </a:r>
            <a:r>
              <a:rPr lang="en-US" altLang="zh-CN" sz="2400" b="1" dirty="0" err="1" smtClean="0">
                <a:solidFill>
                  <a:srgbClr val="FF0000"/>
                </a:solidFill>
              </a:rPr>
              <a:t>Gbps</a:t>
            </a:r>
            <a:endParaRPr lang="en-US" altLang="zh-CN" sz="2400" b="1" dirty="0" smtClean="0">
              <a:solidFill>
                <a:srgbClr val="FF0000"/>
              </a:solidFill>
            </a:endParaRPr>
          </a:p>
          <a:p>
            <a:r>
              <a:rPr lang="en-US" altLang="zh-CN" sz="2400" dirty="0" smtClean="0"/>
              <a:t>Distance: </a:t>
            </a:r>
            <a:r>
              <a:rPr lang="en-US" altLang="zh-CN" sz="2400" b="1" dirty="0" smtClean="0">
                <a:solidFill>
                  <a:srgbClr val="FF0000"/>
                </a:solidFill>
              </a:rPr>
              <a:t>50m~1km</a:t>
            </a:r>
            <a:r>
              <a:rPr lang="en-US" altLang="zh-CN" sz="2400" dirty="0" smtClean="0"/>
              <a:t>, typical </a:t>
            </a:r>
            <a:r>
              <a:rPr lang="en-US" altLang="zh-CN" sz="2400" b="1" dirty="0" smtClean="0">
                <a:solidFill>
                  <a:srgbClr val="FF0000"/>
                </a:solidFill>
              </a:rPr>
              <a:t>~250-500 m</a:t>
            </a:r>
          </a:p>
          <a:p>
            <a:r>
              <a:rPr lang="en-US" altLang="zh-CN" sz="2400" dirty="0" smtClean="0"/>
              <a:t>Environment: </a:t>
            </a:r>
            <a:r>
              <a:rPr lang="en-US" altLang="zh-CN" sz="2400" dirty="0" smtClean="0">
                <a:solidFill>
                  <a:srgbClr val="FF0000"/>
                </a:solidFill>
              </a:rPr>
              <a:t>Large outdoor public spaces</a:t>
            </a:r>
          </a:p>
          <a:p>
            <a:r>
              <a:rPr lang="en-US" altLang="zh-CN" sz="2400" dirty="0" smtClean="0"/>
              <a:t>Link: </a:t>
            </a:r>
            <a:r>
              <a:rPr lang="en-US" altLang="zh-CN" sz="2400" dirty="0" smtClean="0">
                <a:solidFill>
                  <a:srgbClr val="FF0000"/>
                </a:solidFill>
              </a:rPr>
              <a:t>mainly Point-to-point</a:t>
            </a:r>
          </a:p>
          <a:p>
            <a:pPr marL="0" indent="0">
              <a:buFontTx/>
              <a:buNone/>
            </a:pPr>
            <a:endParaRPr lang="en-US" altLang="zh-CN" sz="2800" b="1" dirty="0" smtClean="0">
              <a:solidFill>
                <a:srgbClr val="FF0000"/>
              </a:solidFill>
              <a:latin typeface="Arial" panose="020B0604020202020204" pitchFamily="34" charset="0"/>
            </a:endParaRPr>
          </a:p>
          <a:p>
            <a:pPr marL="0" indent="0">
              <a:buFontTx/>
              <a:buNone/>
            </a:pPr>
            <a:r>
              <a:rPr lang="en-US" altLang="zh-CN" sz="2000" b="1" dirty="0" smtClean="0">
                <a:solidFill>
                  <a:srgbClr val="FF0000"/>
                </a:solidFill>
                <a:latin typeface="Arial" panose="020B0604020202020204" pitchFamily="34" charset="0"/>
              </a:rPr>
              <a:t>To provide a Out-door VLC free-space link for high-speed user applications</a:t>
            </a:r>
            <a:r>
              <a:rPr lang="en-US" altLang="zh-CN" sz="2800" b="1" dirty="0" smtClean="0">
                <a:solidFill>
                  <a:srgbClr val="FF0000"/>
                </a:solidFill>
                <a:latin typeface="Arial" panose="020B0604020202020204" pitchFamily="34" charset="0"/>
              </a:rPr>
              <a:t>.</a:t>
            </a:r>
          </a:p>
          <a:p>
            <a:endParaRPr lang="zh-CN" altLang="en-US" sz="2800" dirty="0"/>
          </a:p>
        </p:txBody>
      </p:sp>
    </p:spTree>
    <p:extLst>
      <p:ext uri="{BB962C8B-B14F-4D97-AF65-F5344CB8AC3E}">
        <p14:creationId xmlns:p14="http://schemas.microsoft.com/office/powerpoint/2010/main" val="362974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4</a:t>
            </a:fld>
            <a:endParaRPr lang="en-GB" altLang="en-US"/>
          </a:p>
        </p:txBody>
      </p:sp>
      <p:sp>
        <p:nvSpPr>
          <p:cNvPr id="5" name="矩形 4"/>
          <p:cNvSpPr/>
          <p:nvPr/>
        </p:nvSpPr>
        <p:spPr>
          <a:xfrm>
            <a:off x="685800" y="764704"/>
            <a:ext cx="2250937" cy="338554"/>
          </a:xfrm>
          <a:prstGeom prst="rect">
            <a:avLst/>
          </a:prstGeom>
        </p:spPr>
        <p:txBody>
          <a:bodyPr wrap="none">
            <a:spAutoFit/>
          </a:bodyPr>
          <a:lstStyle/>
          <a:p>
            <a:r>
              <a:rPr lang="en-US" altLang="zh-CN" sz="1600" dirty="0" smtClean="0"/>
              <a:t>Proposal Research </a:t>
            </a:r>
            <a:r>
              <a:rPr lang="en-US" altLang="zh-CN" sz="1600" dirty="0"/>
              <a:t>Route</a:t>
            </a:r>
            <a:endParaRPr lang="zh-CN" altLang="en-US" sz="1600" dirty="0"/>
          </a:p>
        </p:txBody>
      </p:sp>
      <p:grpSp>
        <p:nvGrpSpPr>
          <p:cNvPr id="6" name="组合 5"/>
          <p:cNvGrpSpPr/>
          <p:nvPr/>
        </p:nvGrpSpPr>
        <p:grpSpPr>
          <a:xfrm>
            <a:off x="304800" y="1143000"/>
            <a:ext cx="8534400" cy="4676276"/>
            <a:chOff x="1523999" y="1397752"/>
            <a:chExt cx="6648401" cy="4676276"/>
          </a:xfrm>
        </p:grpSpPr>
        <p:sp>
          <p:nvSpPr>
            <p:cNvPr id="7" name="任意多边形 6"/>
            <p:cNvSpPr/>
            <p:nvPr/>
          </p:nvSpPr>
          <p:spPr>
            <a:xfrm>
              <a:off x="1523999" y="3956966"/>
              <a:ext cx="6648400" cy="1292209"/>
            </a:xfrm>
            <a:custGeom>
              <a:avLst/>
              <a:gdLst>
                <a:gd name="connsiteX0" fmla="*/ 0 w 6648400"/>
                <a:gd name="connsiteY0" fmla="*/ 567509 h 1620389"/>
                <a:gd name="connsiteX1" fmla="*/ 3121651 w 6648400"/>
                <a:gd name="connsiteY1" fmla="*/ 567509 h 1620389"/>
                <a:gd name="connsiteX2" fmla="*/ 3121651 w 6648400"/>
                <a:gd name="connsiteY2" fmla="*/ 405097 h 1620389"/>
                <a:gd name="connsiteX3" fmla="*/ 2919103 w 6648400"/>
                <a:gd name="connsiteY3" fmla="*/ 405097 h 1620389"/>
                <a:gd name="connsiteX4" fmla="*/ 3324200 w 6648400"/>
                <a:gd name="connsiteY4" fmla="*/ 0 h 1620389"/>
                <a:gd name="connsiteX5" fmla="*/ 3729297 w 6648400"/>
                <a:gd name="connsiteY5" fmla="*/ 405097 h 1620389"/>
                <a:gd name="connsiteX6" fmla="*/ 3526749 w 6648400"/>
                <a:gd name="connsiteY6" fmla="*/ 405097 h 1620389"/>
                <a:gd name="connsiteX7" fmla="*/ 3526749 w 6648400"/>
                <a:gd name="connsiteY7" fmla="*/ 567509 h 1620389"/>
                <a:gd name="connsiteX8" fmla="*/ 6648400 w 6648400"/>
                <a:gd name="connsiteY8" fmla="*/ 567509 h 1620389"/>
                <a:gd name="connsiteX9" fmla="*/ 6648400 w 6648400"/>
                <a:gd name="connsiteY9" fmla="*/ 1620389 h 1620389"/>
                <a:gd name="connsiteX10" fmla="*/ 0 w 6648400"/>
                <a:gd name="connsiteY10" fmla="*/ 1620389 h 1620389"/>
                <a:gd name="connsiteX11" fmla="*/ 0 w 6648400"/>
                <a:gd name="connsiteY11" fmla="*/ 567509 h 16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8400" h="1620389">
                  <a:moveTo>
                    <a:pt x="6648400" y="1052880"/>
                  </a:moveTo>
                  <a:lnTo>
                    <a:pt x="3526749" y="1052880"/>
                  </a:lnTo>
                  <a:lnTo>
                    <a:pt x="3526749" y="1215292"/>
                  </a:lnTo>
                  <a:lnTo>
                    <a:pt x="3729297" y="1215292"/>
                  </a:lnTo>
                  <a:lnTo>
                    <a:pt x="3324200" y="1620388"/>
                  </a:lnTo>
                  <a:lnTo>
                    <a:pt x="2919103" y="1215292"/>
                  </a:lnTo>
                  <a:lnTo>
                    <a:pt x="3121651" y="1215292"/>
                  </a:lnTo>
                  <a:lnTo>
                    <a:pt x="3121651" y="1052880"/>
                  </a:lnTo>
                  <a:lnTo>
                    <a:pt x="0" y="1052880"/>
                  </a:lnTo>
                  <a:lnTo>
                    <a:pt x="0" y="1"/>
                  </a:lnTo>
                  <a:lnTo>
                    <a:pt x="6648400" y="1"/>
                  </a:lnTo>
                  <a:lnTo>
                    <a:pt x="6648400" y="105288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1186762" numCol="1" spcCol="1270" anchor="t" anchorCtr="1">
              <a:noAutofit/>
            </a:bodyPr>
            <a:lstStyle/>
            <a:p>
              <a:pPr lvl="0" algn="ctr" defTabSz="844550">
                <a:lnSpc>
                  <a:spcPct val="90000"/>
                </a:lnSpc>
                <a:spcBef>
                  <a:spcPct val="0"/>
                </a:spcBef>
                <a:spcAft>
                  <a:spcPct val="35000"/>
                </a:spcAft>
              </a:pPr>
              <a:r>
                <a:rPr lang="en-US" altLang="zh-CN" sz="2000" b="1" dirty="0" smtClean="0">
                  <a:latin typeface="微软雅黑" panose="020B0503020204020204" pitchFamily="34" charset="-122"/>
                  <a:ea typeface="微软雅黑" panose="020B0503020204020204" pitchFamily="34" charset="-122"/>
                </a:rPr>
                <a:t>Simulation for Outdoor Long Distance VLC Transmission System</a:t>
              </a:r>
              <a:endParaRPr lang="zh-CN" altLang="en-US" sz="2000" dirty="0">
                <a:latin typeface="微软雅黑" panose="020B0503020204020204" pitchFamily="34" charset="-122"/>
                <a:ea typeface="微软雅黑" panose="020B0503020204020204" pitchFamily="34" charset="-122"/>
              </a:endParaRPr>
            </a:p>
          </p:txBody>
        </p:sp>
        <p:sp>
          <p:nvSpPr>
            <p:cNvPr id="8" name="任意多边形 7"/>
            <p:cNvSpPr/>
            <p:nvPr/>
          </p:nvSpPr>
          <p:spPr>
            <a:xfrm>
              <a:off x="1524000" y="4393862"/>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System Structure and Simulation Parameters </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4848200" y="4393862"/>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Simulation Results and Analysis</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1524000" y="2677359"/>
              <a:ext cx="6648400" cy="1292209"/>
            </a:xfrm>
            <a:custGeom>
              <a:avLst/>
              <a:gdLst>
                <a:gd name="connsiteX0" fmla="*/ 0 w 6648400"/>
                <a:gd name="connsiteY0" fmla="*/ 567509 h 1620389"/>
                <a:gd name="connsiteX1" fmla="*/ 3121651 w 6648400"/>
                <a:gd name="connsiteY1" fmla="*/ 567509 h 1620389"/>
                <a:gd name="connsiteX2" fmla="*/ 3121651 w 6648400"/>
                <a:gd name="connsiteY2" fmla="*/ 405097 h 1620389"/>
                <a:gd name="connsiteX3" fmla="*/ 2919103 w 6648400"/>
                <a:gd name="connsiteY3" fmla="*/ 405097 h 1620389"/>
                <a:gd name="connsiteX4" fmla="*/ 3324200 w 6648400"/>
                <a:gd name="connsiteY4" fmla="*/ 0 h 1620389"/>
                <a:gd name="connsiteX5" fmla="*/ 3729297 w 6648400"/>
                <a:gd name="connsiteY5" fmla="*/ 405097 h 1620389"/>
                <a:gd name="connsiteX6" fmla="*/ 3526749 w 6648400"/>
                <a:gd name="connsiteY6" fmla="*/ 405097 h 1620389"/>
                <a:gd name="connsiteX7" fmla="*/ 3526749 w 6648400"/>
                <a:gd name="connsiteY7" fmla="*/ 567509 h 1620389"/>
                <a:gd name="connsiteX8" fmla="*/ 6648400 w 6648400"/>
                <a:gd name="connsiteY8" fmla="*/ 567509 h 1620389"/>
                <a:gd name="connsiteX9" fmla="*/ 6648400 w 6648400"/>
                <a:gd name="connsiteY9" fmla="*/ 1620389 h 1620389"/>
                <a:gd name="connsiteX10" fmla="*/ 0 w 6648400"/>
                <a:gd name="connsiteY10" fmla="*/ 1620389 h 1620389"/>
                <a:gd name="connsiteX11" fmla="*/ 0 w 6648400"/>
                <a:gd name="connsiteY11" fmla="*/ 567509 h 16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8400" h="1620389">
                  <a:moveTo>
                    <a:pt x="6648400" y="1052880"/>
                  </a:moveTo>
                  <a:lnTo>
                    <a:pt x="3526749" y="1052880"/>
                  </a:lnTo>
                  <a:lnTo>
                    <a:pt x="3526749" y="1215292"/>
                  </a:lnTo>
                  <a:lnTo>
                    <a:pt x="3729297" y="1215292"/>
                  </a:lnTo>
                  <a:lnTo>
                    <a:pt x="3324200" y="1620388"/>
                  </a:lnTo>
                  <a:lnTo>
                    <a:pt x="2919103" y="1215292"/>
                  </a:lnTo>
                  <a:lnTo>
                    <a:pt x="3121651" y="1215292"/>
                  </a:lnTo>
                  <a:lnTo>
                    <a:pt x="3121651" y="1052880"/>
                  </a:lnTo>
                  <a:lnTo>
                    <a:pt x="0" y="1052880"/>
                  </a:lnTo>
                  <a:lnTo>
                    <a:pt x="0" y="1"/>
                  </a:lnTo>
                  <a:lnTo>
                    <a:pt x="6648400" y="1"/>
                  </a:lnTo>
                  <a:lnTo>
                    <a:pt x="6648400" y="105288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1186762" numCol="1" spcCol="1270" anchor="t" anchorCtr="1">
              <a:noAutofit/>
            </a:bodyPr>
            <a:lstStyle/>
            <a:p>
              <a:pPr lvl="0" algn="ctr" defTabSz="844550">
                <a:lnSpc>
                  <a:spcPct val="90000"/>
                </a:lnSpc>
                <a:spcBef>
                  <a:spcPct val="0"/>
                </a:spcBef>
                <a:spcAft>
                  <a:spcPct val="35000"/>
                </a:spcAft>
              </a:pPr>
              <a:r>
                <a:rPr lang="en-US" altLang="zh-CN" sz="1800" b="1" kern="1200" dirty="0" smtClean="0">
                  <a:latin typeface="微软雅黑" panose="020B0503020204020204" pitchFamily="34" charset="-122"/>
                  <a:ea typeface="微软雅黑" panose="020B0503020204020204" pitchFamily="34" charset="-122"/>
                </a:rPr>
                <a:t>Key Technique for High Speed Outdoor VLC Transmission System</a:t>
              </a:r>
              <a:endParaRPr lang="zh-CN" altLang="en-US" sz="1800" kern="1200" dirty="0">
                <a:latin typeface="微软雅黑" panose="020B0503020204020204" pitchFamily="34" charset="-122"/>
                <a:ea typeface="微软雅黑" panose="020B0503020204020204" pitchFamily="34" charset="-122"/>
              </a:endParaRPr>
            </a:p>
          </p:txBody>
        </p:sp>
        <p:sp>
          <p:nvSpPr>
            <p:cNvPr id="11" name="任意多边形 10"/>
            <p:cNvSpPr/>
            <p:nvPr/>
          </p:nvSpPr>
          <p:spPr>
            <a:xfrm>
              <a:off x="1527247" y="3130924"/>
              <a:ext cx="1362049"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Modulation formats</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4017149" y="3130924"/>
              <a:ext cx="2136986"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Pre Equalization and post-equalization</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6154135" y="3130924"/>
              <a:ext cx="2015018"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Aft>
                  <a:spcPct val="35000"/>
                </a:spcAft>
              </a:pPr>
              <a:r>
                <a:rPr lang="en-US" altLang="zh-CN" sz="1500" dirty="0" smtClean="0">
                  <a:solidFill>
                    <a:schemeClr val="tx1"/>
                  </a:solidFill>
                  <a:latin typeface="微软雅黑" panose="020B0503020204020204" pitchFamily="34" charset="-122"/>
                  <a:ea typeface="微软雅黑" panose="020B0503020204020204" pitchFamily="34" charset="-122"/>
                </a:rPr>
                <a:t>Diversity reception technology</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1524000" y="1397752"/>
              <a:ext cx="6648400" cy="1292210"/>
            </a:xfrm>
            <a:custGeom>
              <a:avLst/>
              <a:gdLst>
                <a:gd name="connsiteX0" fmla="*/ 0 w 6648400"/>
                <a:gd name="connsiteY0" fmla="*/ 567509 h 1620389"/>
                <a:gd name="connsiteX1" fmla="*/ 3121651 w 6648400"/>
                <a:gd name="connsiteY1" fmla="*/ 567509 h 1620389"/>
                <a:gd name="connsiteX2" fmla="*/ 3121651 w 6648400"/>
                <a:gd name="connsiteY2" fmla="*/ 405097 h 1620389"/>
                <a:gd name="connsiteX3" fmla="*/ 2919103 w 6648400"/>
                <a:gd name="connsiteY3" fmla="*/ 405097 h 1620389"/>
                <a:gd name="connsiteX4" fmla="*/ 3324200 w 6648400"/>
                <a:gd name="connsiteY4" fmla="*/ 0 h 1620389"/>
                <a:gd name="connsiteX5" fmla="*/ 3729297 w 6648400"/>
                <a:gd name="connsiteY5" fmla="*/ 405097 h 1620389"/>
                <a:gd name="connsiteX6" fmla="*/ 3526749 w 6648400"/>
                <a:gd name="connsiteY6" fmla="*/ 405097 h 1620389"/>
                <a:gd name="connsiteX7" fmla="*/ 3526749 w 6648400"/>
                <a:gd name="connsiteY7" fmla="*/ 567509 h 1620389"/>
                <a:gd name="connsiteX8" fmla="*/ 6648400 w 6648400"/>
                <a:gd name="connsiteY8" fmla="*/ 567509 h 1620389"/>
                <a:gd name="connsiteX9" fmla="*/ 6648400 w 6648400"/>
                <a:gd name="connsiteY9" fmla="*/ 1620389 h 1620389"/>
                <a:gd name="connsiteX10" fmla="*/ 0 w 6648400"/>
                <a:gd name="connsiteY10" fmla="*/ 1620389 h 1620389"/>
                <a:gd name="connsiteX11" fmla="*/ 0 w 6648400"/>
                <a:gd name="connsiteY11" fmla="*/ 567509 h 16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8400" h="1620389">
                  <a:moveTo>
                    <a:pt x="6648400" y="1052880"/>
                  </a:moveTo>
                  <a:lnTo>
                    <a:pt x="3526749" y="1052880"/>
                  </a:lnTo>
                  <a:lnTo>
                    <a:pt x="3526749" y="1215292"/>
                  </a:lnTo>
                  <a:lnTo>
                    <a:pt x="3729297" y="1215292"/>
                  </a:lnTo>
                  <a:lnTo>
                    <a:pt x="3324200" y="1620388"/>
                  </a:lnTo>
                  <a:lnTo>
                    <a:pt x="2919103" y="1215292"/>
                  </a:lnTo>
                  <a:lnTo>
                    <a:pt x="3121651" y="1215292"/>
                  </a:lnTo>
                  <a:lnTo>
                    <a:pt x="3121651" y="1052880"/>
                  </a:lnTo>
                  <a:lnTo>
                    <a:pt x="0" y="1052880"/>
                  </a:lnTo>
                  <a:lnTo>
                    <a:pt x="0" y="1"/>
                  </a:lnTo>
                  <a:lnTo>
                    <a:pt x="6648400" y="1"/>
                  </a:lnTo>
                  <a:lnTo>
                    <a:pt x="6648400" y="105288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9" rIns="135128" bIns="1186762" numCol="1" spcCol="1270" anchor="t" anchorCtr="1">
              <a:noAutofit/>
            </a:bodyPr>
            <a:lstStyle/>
            <a:p>
              <a:pPr lvl="0" algn="ctr" defTabSz="844550">
                <a:lnSpc>
                  <a:spcPct val="90000"/>
                </a:lnSpc>
                <a:spcBef>
                  <a:spcPct val="0"/>
                </a:spcBef>
                <a:spcAft>
                  <a:spcPct val="35000"/>
                </a:spcAft>
              </a:pPr>
              <a:r>
                <a:rPr lang="en-US" altLang="zh-CN" sz="2000" b="1" kern="1200" dirty="0" smtClean="0">
                  <a:latin typeface="微软雅黑" panose="020B0503020204020204" pitchFamily="34" charset="-122"/>
                  <a:ea typeface="微软雅黑" panose="020B0503020204020204" pitchFamily="34" charset="-122"/>
                </a:rPr>
                <a:t>VLC Free Space Transmission Channel Model</a:t>
              </a:r>
              <a:endParaRPr lang="zh-CN" altLang="en-US" sz="2000" b="1" kern="12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1538588" y="1811544"/>
              <a:ext cx="2478561"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a:solidFill>
              <a:srgbClr val="B8D6D9"/>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LED/PD Modulation Property</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4083622" y="1811544"/>
              <a:ext cx="2279145"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a:solidFill>
              <a:srgbClr val="B8D6D9"/>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Aft>
                  <a:spcPct val="35000"/>
                </a:spcAft>
              </a:pPr>
              <a:r>
                <a:rPr lang="en-US" altLang="zh-CN" sz="1500" dirty="0" smtClean="0">
                  <a:solidFill>
                    <a:schemeClr val="tx1"/>
                  </a:solidFill>
                  <a:latin typeface="微软雅黑" panose="020B0503020204020204" pitchFamily="34" charset="-122"/>
                  <a:ea typeface="微软雅黑" panose="020B0503020204020204" pitchFamily="34" charset="-122"/>
                </a:rPr>
                <a:t>Optics System design</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6429239" y="1811544"/>
              <a:ext cx="1743160"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Free-space channel</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grpSp>
          <p:nvGrpSpPr>
            <p:cNvPr id="18" name="组合 31"/>
            <p:cNvGrpSpPr/>
            <p:nvPr/>
          </p:nvGrpSpPr>
          <p:grpSpPr>
            <a:xfrm>
              <a:off x="1523999" y="5232041"/>
              <a:ext cx="6648400" cy="841987"/>
              <a:chOff x="1527246" y="5400034"/>
              <a:chExt cx="6648400" cy="841987"/>
            </a:xfrm>
          </p:grpSpPr>
          <p:sp>
            <p:nvSpPr>
              <p:cNvPr id="19" name="任意多边形 18"/>
              <p:cNvSpPr/>
              <p:nvPr/>
            </p:nvSpPr>
            <p:spPr>
              <a:xfrm>
                <a:off x="1527246" y="5400034"/>
                <a:ext cx="6648400" cy="840187"/>
              </a:xfrm>
              <a:custGeom>
                <a:avLst/>
                <a:gdLst>
                  <a:gd name="connsiteX0" fmla="*/ 0 w 6648400"/>
                  <a:gd name="connsiteY0" fmla="*/ 0 h 1053569"/>
                  <a:gd name="connsiteX1" fmla="*/ 6648400 w 6648400"/>
                  <a:gd name="connsiteY1" fmla="*/ 0 h 1053569"/>
                  <a:gd name="connsiteX2" fmla="*/ 6648400 w 6648400"/>
                  <a:gd name="connsiteY2" fmla="*/ 1053569 h 1053569"/>
                  <a:gd name="connsiteX3" fmla="*/ 0 w 6648400"/>
                  <a:gd name="connsiteY3" fmla="*/ 1053569 h 1053569"/>
                  <a:gd name="connsiteX4" fmla="*/ 0 w 6648400"/>
                  <a:gd name="connsiteY4" fmla="*/ 0 h 105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00" h="1053569">
                    <a:moveTo>
                      <a:pt x="0" y="0"/>
                    </a:moveTo>
                    <a:lnTo>
                      <a:pt x="6648400" y="0"/>
                    </a:lnTo>
                    <a:lnTo>
                      <a:pt x="6648400" y="1053569"/>
                    </a:lnTo>
                    <a:lnTo>
                      <a:pt x="0" y="1053569"/>
                    </a:lnTo>
                    <a:lnTo>
                      <a:pt x="0" y="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619770" numCol="1" spcCol="1270" anchor="t" anchorCtr="1">
                <a:noAutofit/>
              </a:bodyPr>
              <a:lstStyle/>
              <a:p>
                <a:pPr lvl="0" algn="ctr" defTabSz="844550">
                  <a:lnSpc>
                    <a:spcPct val="90000"/>
                  </a:lnSpc>
                  <a:spcBef>
                    <a:spcPct val="0"/>
                  </a:spcBef>
                  <a:spcAft>
                    <a:spcPct val="35000"/>
                  </a:spcAft>
                </a:pPr>
                <a:r>
                  <a:rPr lang="en-US" altLang="zh-CN" sz="2000" b="1" kern="1200" dirty="0" smtClean="0">
                    <a:latin typeface="微软雅黑" panose="020B0503020204020204" pitchFamily="34" charset="-122"/>
                    <a:ea typeface="微软雅黑" panose="020B0503020204020204" pitchFamily="34" charset="-122"/>
                  </a:rPr>
                  <a:t>Outdoor </a:t>
                </a:r>
                <a:r>
                  <a:rPr lang="en-US" altLang="zh-CN" sz="2000" b="1" dirty="0" smtClean="0">
                    <a:latin typeface="微软雅黑" panose="020B0503020204020204" pitchFamily="34" charset="-122"/>
                    <a:ea typeface="微软雅黑" panose="020B0503020204020204" pitchFamily="34" charset="-122"/>
                  </a:rPr>
                  <a:t>Transmission Experiments</a:t>
                </a:r>
                <a:endParaRPr lang="zh-CN" altLang="en-US" sz="2000" kern="1200" dirty="0">
                  <a:latin typeface="微软雅黑" panose="020B0503020204020204" pitchFamily="34" charset="-122"/>
                  <a:ea typeface="微软雅黑" panose="020B0503020204020204" pitchFamily="34" charset="-122"/>
                </a:endParaRPr>
              </a:p>
            </p:txBody>
          </p:sp>
          <p:sp>
            <p:nvSpPr>
              <p:cNvPr id="20" name="任意多边形 19"/>
              <p:cNvSpPr/>
              <p:nvPr/>
            </p:nvSpPr>
            <p:spPr>
              <a:xfrm>
                <a:off x="1527246" y="5855535"/>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System Structure</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4841709" y="5853735"/>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Results and Analysis</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grpSp>
      </p:grpSp>
      <p:sp>
        <p:nvSpPr>
          <p:cNvPr id="22" name="任意多边形 21"/>
          <p:cNvSpPr/>
          <p:nvPr/>
        </p:nvSpPr>
        <p:spPr>
          <a:xfrm>
            <a:off x="2057400" y="2876172"/>
            <a:ext cx="1447800"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Multiplexing Technology</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978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5</a:t>
            </a:fld>
            <a:endParaRPr lang="en-GB" altLang="en-US"/>
          </a:p>
        </p:txBody>
      </p:sp>
      <p:sp>
        <p:nvSpPr>
          <p:cNvPr id="5" name="矩形 4"/>
          <p:cNvSpPr/>
          <p:nvPr/>
        </p:nvSpPr>
        <p:spPr>
          <a:xfrm>
            <a:off x="608266" y="764704"/>
            <a:ext cx="3184077" cy="338554"/>
          </a:xfrm>
          <a:prstGeom prst="rect">
            <a:avLst/>
          </a:prstGeom>
        </p:spPr>
        <p:txBody>
          <a:bodyPr wrap="none">
            <a:spAutoFit/>
          </a:bodyPr>
          <a:lstStyle/>
          <a:p>
            <a:r>
              <a:rPr lang="en-US" altLang="zh-CN" sz="1600" dirty="0" smtClean="0"/>
              <a:t>High-speed VLC our-door modeling</a:t>
            </a:r>
            <a:endParaRPr lang="zh-CN" altLang="en-US" sz="1600" dirty="0"/>
          </a:p>
        </p:txBody>
      </p:sp>
      <p:sp>
        <p:nvSpPr>
          <p:cNvPr id="6" name="矩形 5"/>
          <p:cNvSpPr/>
          <p:nvPr/>
        </p:nvSpPr>
        <p:spPr>
          <a:xfrm>
            <a:off x="152400" y="816114"/>
            <a:ext cx="8534400" cy="707886"/>
          </a:xfrm>
          <a:prstGeom prst="rect">
            <a:avLst/>
          </a:prstGeom>
          <a:solidFill>
            <a:schemeClr val="accent1">
              <a:lumMod val="40000"/>
              <a:lumOff val="60000"/>
            </a:schemeClr>
          </a:solidFill>
          <a:ln>
            <a:solidFill>
              <a:schemeClr val="bg2">
                <a:lumMod val="20000"/>
                <a:lumOff val="80000"/>
              </a:schemeClr>
            </a:solidFill>
          </a:ln>
        </p:spPr>
        <p:txBody>
          <a:bodyPr wrap="square">
            <a:spAutoFit/>
          </a:bodyPr>
          <a:lstStyle/>
          <a:p>
            <a:pPr lvl="0" algn="ctr"/>
            <a:r>
              <a:rPr lang="en-US" altLang="zh-CN" sz="2000" dirty="0">
                <a:latin typeface="Arial" pitchFamily="34" charset="0"/>
                <a:cs typeface="Arial" pitchFamily="34" charset="0"/>
              </a:rPr>
              <a:t>High-speed VLC Out-door long-distance communication for mobile </a:t>
            </a:r>
            <a:r>
              <a:rPr lang="en-US" altLang="zh-CN" sz="2000" dirty="0" err="1" smtClean="0">
                <a:latin typeface="Arial" pitchFamily="34" charset="0"/>
                <a:cs typeface="Arial" pitchFamily="34" charset="0"/>
              </a:rPr>
              <a:t>backhaul:</a:t>
            </a:r>
            <a:r>
              <a:rPr lang="en-US" altLang="zh-CN" sz="2000" dirty="0" err="1">
                <a:latin typeface="Arial" pitchFamily="34" charset="0"/>
                <a:cs typeface="Arial" pitchFamily="34" charset="0"/>
              </a:rPr>
              <a:t>Theoretical</a:t>
            </a:r>
            <a:r>
              <a:rPr lang="en-US" altLang="zh-CN" sz="2000" dirty="0">
                <a:latin typeface="Arial" pitchFamily="34" charset="0"/>
                <a:cs typeface="Arial" pitchFamily="34" charset="0"/>
              </a:rPr>
              <a:t> study of system Model  </a:t>
            </a:r>
            <a:endParaRPr lang="zh-CN" altLang="zh-CN" sz="2000" dirty="0">
              <a:latin typeface="Arial" pitchFamily="34" charset="0"/>
              <a:cs typeface="Arial" pitchFamily="34" charset="0"/>
            </a:endParaRPr>
          </a:p>
        </p:txBody>
      </p:sp>
      <p:grpSp>
        <p:nvGrpSpPr>
          <p:cNvPr id="7" name="组合 6"/>
          <p:cNvGrpSpPr/>
          <p:nvPr/>
        </p:nvGrpSpPr>
        <p:grpSpPr>
          <a:xfrm>
            <a:off x="549175" y="1484784"/>
            <a:ext cx="736600" cy="4225911"/>
            <a:chOff x="590831" y="1516797"/>
            <a:chExt cx="1436370" cy="4225911"/>
          </a:xfrm>
        </p:grpSpPr>
        <p:cxnSp>
          <p:nvCxnSpPr>
            <p:cNvPr id="8" name="直接连接符 7"/>
            <p:cNvCxnSpPr/>
            <p:nvPr/>
          </p:nvCxnSpPr>
          <p:spPr>
            <a:xfrm>
              <a:off x="609600" y="1516797"/>
              <a:ext cx="0" cy="422591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590831" y="2040371"/>
              <a:ext cx="1436370" cy="22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09600" y="4029355"/>
              <a:ext cx="1226207" cy="772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09600" y="5742708"/>
              <a:ext cx="990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12" name="图文框 11"/>
          <p:cNvSpPr/>
          <p:nvPr/>
        </p:nvSpPr>
        <p:spPr bwMode="auto">
          <a:xfrm>
            <a:off x="1259633" y="1772817"/>
            <a:ext cx="6032058" cy="1071844"/>
          </a:xfrm>
          <a:prstGeom prst="frame">
            <a:avLst>
              <a:gd name="adj1" fmla="val 4437"/>
            </a:avLst>
          </a:prstGeom>
          <a:solidFill>
            <a:schemeClr val="accent1">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13" name="矩形 12"/>
          <p:cNvSpPr/>
          <p:nvPr/>
        </p:nvSpPr>
        <p:spPr>
          <a:xfrm>
            <a:off x="1547664" y="1573119"/>
            <a:ext cx="4821118" cy="400110"/>
          </a:xfrm>
          <a:prstGeom prst="rect">
            <a:avLst/>
          </a:prstGeom>
          <a:solidFill>
            <a:schemeClr val="accent1">
              <a:lumMod val="40000"/>
              <a:lumOff val="60000"/>
            </a:schemeClr>
          </a:solidFill>
          <a:ln>
            <a:solidFill>
              <a:schemeClr val="bg2">
                <a:lumMod val="20000"/>
                <a:lumOff val="80000"/>
              </a:schemeClr>
            </a:solidFill>
          </a:ln>
        </p:spPr>
        <p:txBody>
          <a:bodyPr wrap="square">
            <a:spAutoFit/>
          </a:bodyPr>
          <a:lstStyle/>
          <a:p>
            <a:pPr lvl="0" algn="ctr"/>
            <a:r>
              <a:rPr lang="en-US" altLang="zh-CN" sz="2000" dirty="0" err="1" smtClean="0">
                <a:latin typeface="Arial" pitchFamily="34" charset="0"/>
                <a:cs typeface="Arial" pitchFamily="34" charset="0"/>
              </a:rPr>
              <a:t>Tx</a:t>
            </a:r>
            <a:r>
              <a:rPr lang="en-US" altLang="zh-CN" sz="2000" dirty="0" smtClean="0">
                <a:latin typeface="Arial" pitchFamily="34" charset="0"/>
                <a:cs typeface="Arial" pitchFamily="34" charset="0"/>
              </a:rPr>
              <a:t>/Rx LED and PD modulation model</a:t>
            </a:r>
            <a:endParaRPr lang="zh-CN" altLang="zh-CN" sz="2000" dirty="0">
              <a:latin typeface="Arial" pitchFamily="34" charset="0"/>
              <a:cs typeface="Arial" pitchFamily="34" charset="0"/>
            </a:endParaRPr>
          </a:p>
        </p:txBody>
      </p:sp>
      <p:sp>
        <p:nvSpPr>
          <p:cNvPr id="14" name="矩形 13"/>
          <p:cNvSpPr/>
          <p:nvPr/>
        </p:nvSpPr>
        <p:spPr>
          <a:xfrm>
            <a:off x="1475656" y="1949931"/>
            <a:ext cx="5816035" cy="830997"/>
          </a:xfrm>
          <a:prstGeom prst="rect">
            <a:avLst/>
          </a:prstGeom>
        </p:spPr>
        <p:txBody>
          <a:bodyPr wrap="square">
            <a:spAutoFit/>
          </a:bodyPr>
          <a:lstStyle/>
          <a:p>
            <a:pPr marL="285750" indent="-285750">
              <a:buFont typeface="Arial" pitchFamily="34" charset="0"/>
              <a:buChar char="•"/>
            </a:pPr>
            <a:r>
              <a:rPr lang="en-US" altLang="zh-CN" sz="1600" b="1" dirty="0" smtClean="0">
                <a:latin typeface="Arial" pitchFamily="34" charset="0"/>
                <a:cs typeface="Arial" pitchFamily="34" charset="0"/>
              </a:rPr>
              <a:t>LED </a:t>
            </a:r>
            <a:r>
              <a:rPr lang="en-US" altLang="zh-CN" sz="1600" b="1" dirty="0" err="1" smtClean="0">
                <a:latin typeface="Arial" pitchFamily="34" charset="0"/>
                <a:cs typeface="Arial" pitchFamily="34" charset="0"/>
              </a:rPr>
              <a:t>Tx</a:t>
            </a:r>
            <a:r>
              <a:rPr lang="en-US" altLang="zh-CN" sz="1600" b="1" dirty="0" smtClean="0">
                <a:latin typeface="Arial" pitchFamily="34" charset="0"/>
                <a:cs typeface="Arial" pitchFamily="34" charset="0"/>
              </a:rPr>
              <a:t> model:</a:t>
            </a:r>
          </a:p>
          <a:p>
            <a:pPr marL="285750" indent="-285750">
              <a:buFont typeface="Arial" pitchFamily="34" charset="0"/>
              <a:buChar char="•"/>
            </a:pPr>
            <a:r>
              <a:rPr lang="en-US" altLang="zh-CN" sz="1600" b="1" dirty="0">
                <a:latin typeface="Arial" pitchFamily="34" charset="0"/>
                <a:cs typeface="Arial" pitchFamily="34" charset="0"/>
              </a:rPr>
              <a:t> </a:t>
            </a:r>
            <a:r>
              <a:rPr lang="en-US" altLang="zh-CN" sz="1600" b="1" dirty="0" smtClean="0">
                <a:latin typeface="Arial" pitchFamily="34" charset="0"/>
                <a:cs typeface="Arial" pitchFamily="34" charset="0"/>
              </a:rPr>
              <a:t>modulation bandwidth (linear); Nonlinearity </a:t>
            </a:r>
          </a:p>
          <a:p>
            <a:pPr marL="285750" indent="-285750">
              <a:buFont typeface="Arial" pitchFamily="34" charset="0"/>
              <a:buChar char="•"/>
            </a:pPr>
            <a:r>
              <a:rPr lang="en-US" altLang="zh-CN" sz="1600" b="1" dirty="0" smtClean="0">
                <a:latin typeface="Arial" pitchFamily="34" charset="0"/>
                <a:cs typeface="Arial" pitchFamily="34" charset="0"/>
              </a:rPr>
              <a:t>PD/APD receiver sensitivity, noise</a:t>
            </a:r>
            <a:endParaRPr lang="en-US" altLang="zh-CN" sz="1600" b="1" dirty="0">
              <a:latin typeface="Arial" pitchFamily="34" charset="0"/>
              <a:cs typeface="Arial" pitchFamily="34" charset="0"/>
            </a:endParaRPr>
          </a:p>
        </p:txBody>
      </p:sp>
      <p:sp>
        <p:nvSpPr>
          <p:cNvPr id="15" name="图文框 14"/>
          <p:cNvSpPr/>
          <p:nvPr/>
        </p:nvSpPr>
        <p:spPr bwMode="auto">
          <a:xfrm>
            <a:off x="1187624" y="3482066"/>
            <a:ext cx="6104067" cy="1027054"/>
          </a:xfrm>
          <a:prstGeom prst="frame">
            <a:avLst>
              <a:gd name="adj1" fmla="val 4437"/>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16" name="矩形 15"/>
          <p:cNvSpPr/>
          <p:nvPr/>
        </p:nvSpPr>
        <p:spPr>
          <a:xfrm>
            <a:off x="1547664" y="3244914"/>
            <a:ext cx="4729569" cy="400110"/>
          </a:xfrm>
          <a:prstGeom prst="rect">
            <a:avLst/>
          </a:prstGeom>
          <a:solidFill>
            <a:schemeClr val="accent2">
              <a:lumMod val="40000"/>
              <a:lumOff val="60000"/>
            </a:schemeClr>
          </a:solidFill>
          <a:ln>
            <a:solidFill>
              <a:schemeClr val="bg2">
                <a:lumMod val="20000"/>
                <a:lumOff val="80000"/>
              </a:schemeClr>
            </a:solidFill>
          </a:ln>
        </p:spPr>
        <p:txBody>
          <a:bodyPr wrap="square">
            <a:spAutoFit/>
          </a:bodyPr>
          <a:lstStyle/>
          <a:p>
            <a:pPr lvl="0" algn="ctr"/>
            <a:r>
              <a:rPr lang="en-US" altLang="zh-CN" sz="2000" dirty="0" smtClean="0">
                <a:latin typeface="Arial" pitchFamily="34" charset="0"/>
                <a:cs typeface="Arial" pitchFamily="34" charset="0"/>
              </a:rPr>
              <a:t>Optical System Model</a:t>
            </a:r>
            <a:endParaRPr lang="zh-CN" altLang="zh-CN" sz="2000" dirty="0">
              <a:latin typeface="Arial" pitchFamily="34" charset="0"/>
              <a:cs typeface="Arial" pitchFamily="34" charset="0"/>
            </a:endParaRPr>
          </a:p>
        </p:txBody>
      </p:sp>
      <p:sp>
        <p:nvSpPr>
          <p:cNvPr id="17" name="矩形 16"/>
          <p:cNvSpPr/>
          <p:nvPr/>
        </p:nvSpPr>
        <p:spPr>
          <a:xfrm>
            <a:off x="1196141" y="3699445"/>
            <a:ext cx="6904251" cy="830997"/>
          </a:xfrm>
          <a:prstGeom prst="rect">
            <a:avLst/>
          </a:prstGeom>
        </p:spPr>
        <p:txBody>
          <a:bodyPr wrap="square">
            <a:spAutoFit/>
          </a:bodyPr>
          <a:lstStyle/>
          <a:p>
            <a:pPr marL="285750" indent="-285750">
              <a:buFont typeface="Arial" pitchFamily="34" charset="0"/>
              <a:buChar char="•"/>
            </a:pPr>
            <a:r>
              <a:rPr lang="en-US" altLang="zh-CN" sz="1600" b="1" dirty="0" smtClean="0">
                <a:latin typeface="Arial" pitchFamily="34" charset="0"/>
                <a:cs typeface="Arial" pitchFamily="34" charset="0"/>
              </a:rPr>
              <a:t>LED beam</a:t>
            </a:r>
            <a:r>
              <a:rPr lang="en-US" altLang="zh-CN" sz="1600" b="1" dirty="0">
                <a:latin typeface="Arial" pitchFamily="34" charset="0"/>
                <a:cs typeface="Arial" pitchFamily="34" charset="0"/>
              </a:rPr>
              <a:t>, LED power, active area, beam </a:t>
            </a:r>
            <a:r>
              <a:rPr lang="en-US" altLang="zh-CN" sz="1600" b="1" dirty="0" smtClean="0">
                <a:latin typeface="Arial" pitchFamily="34" charset="0"/>
                <a:cs typeface="Arial" pitchFamily="34" charset="0"/>
              </a:rPr>
              <a:t>width, multi-LED</a:t>
            </a:r>
            <a:endParaRPr lang="en-US" altLang="zh-CN" sz="1600" b="1" dirty="0">
              <a:latin typeface="Arial" pitchFamily="34" charset="0"/>
              <a:cs typeface="Arial" pitchFamily="34" charset="0"/>
            </a:endParaRPr>
          </a:p>
          <a:p>
            <a:pPr marL="285750" indent="-285750">
              <a:buFont typeface="Arial" pitchFamily="34" charset="0"/>
              <a:buChar char="•"/>
            </a:pPr>
            <a:r>
              <a:rPr lang="en-US" altLang="zh-CN" sz="1600" b="1" dirty="0" err="1" smtClean="0">
                <a:latin typeface="Arial" pitchFamily="34" charset="0"/>
                <a:cs typeface="Arial" pitchFamily="34" charset="0"/>
              </a:rPr>
              <a:t>Tx</a:t>
            </a:r>
            <a:r>
              <a:rPr lang="en-US" altLang="zh-CN" sz="1600" b="1" dirty="0" smtClean="0">
                <a:latin typeface="Arial" pitchFamily="34" charset="0"/>
                <a:cs typeface="Arial" pitchFamily="34" charset="0"/>
              </a:rPr>
              <a:t> Focal </a:t>
            </a:r>
            <a:r>
              <a:rPr lang="en-US" altLang="zh-CN" sz="1600" b="1" dirty="0">
                <a:latin typeface="Arial" pitchFamily="34" charset="0"/>
                <a:cs typeface="Arial" pitchFamily="34" charset="0"/>
              </a:rPr>
              <a:t>length and diameter of lens, </a:t>
            </a:r>
            <a:r>
              <a:rPr lang="en-US" altLang="zh-CN" sz="1600" b="1" dirty="0" err="1" smtClean="0">
                <a:latin typeface="Arial" pitchFamily="34" charset="0"/>
                <a:cs typeface="Arial" pitchFamily="34" charset="0"/>
              </a:rPr>
              <a:t>Tx</a:t>
            </a:r>
            <a:r>
              <a:rPr lang="en-US" altLang="zh-CN" sz="1600" b="1" dirty="0" smtClean="0">
                <a:latin typeface="Arial" pitchFamily="34" charset="0"/>
                <a:cs typeface="Arial" pitchFamily="34" charset="0"/>
              </a:rPr>
              <a:t>/Rx </a:t>
            </a:r>
            <a:r>
              <a:rPr lang="en-US" altLang="zh-CN" sz="1600" b="1" dirty="0">
                <a:latin typeface="Arial" pitchFamily="34" charset="0"/>
                <a:cs typeface="Arial" pitchFamily="34" charset="0"/>
              </a:rPr>
              <a:t>Angle of Half</a:t>
            </a:r>
          </a:p>
          <a:p>
            <a:pPr marL="285750" indent="-285750">
              <a:buFont typeface="Arial" pitchFamily="34" charset="0"/>
              <a:buChar char="•"/>
            </a:pPr>
            <a:r>
              <a:rPr lang="en-US" altLang="zh-CN" sz="1600" b="1" dirty="0">
                <a:latin typeface="Arial" pitchFamily="34" charset="0"/>
                <a:cs typeface="Arial" pitchFamily="34" charset="0"/>
              </a:rPr>
              <a:t>Received </a:t>
            </a:r>
            <a:r>
              <a:rPr lang="en-US" altLang="zh-CN" sz="1600" b="1" dirty="0" smtClean="0">
                <a:latin typeface="Arial" pitchFamily="34" charset="0"/>
                <a:cs typeface="Arial" pitchFamily="34" charset="0"/>
              </a:rPr>
              <a:t>power, PD </a:t>
            </a:r>
            <a:r>
              <a:rPr lang="en-US" altLang="zh-CN" sz="1600" b="1" dirty="0">
                <a:latin typeface="Arial" pitchFamily="34" charset="0"/>
                <a:cs typeface="Arial" pitchFamily="34" charset="0"/>
              </a:rPr>
              <a:t>area, </a:t>
            </a:r>
            <a:r>
              <a:rPr lang="en-US" altLang="zh-CN" sz="1600" b="1" dirty="0" smtClean="0">
                <a:latin typeface="Arial" pitchFamily="34" charset="0"/>
                <a:cs typeface="Arial" pitchFamily="34" charset="0"/>
              </a:rPr>
              <a:t>Rx Focal length/diameter </a:t>
            </a:r>
            <a:r>
              <a:rPr lang="en-US" altLang="zh-CN" sz="1600" b="1" dirty="0">
                <a:latin typeface="Arial" pitchFamily="34" charset="0"/>
                <a:cs typeface="Arial" pitchFamily="34" charset="0"/>
              </a:rPr>
              <a:t>of lens</a:t>
            </a:r>
          </a:p>
        </p:txBody>
      </p:sp>
      <p:grpSp>
        <p:nvGrpSpPr>
          <p:cNvPr id="18" name="组合 17"/>
          <p:cNvGrpSpPr/>
          <p:nvPr/>
        </p:nvGrpSpPr>
        <p:grpSpPr>
          <a:xfrm>
            <a:off x="1124024" y="5013176"/>
            <a:ext cx="6167667" cy="1495433"/>
            <a:chOff x="1117600" y="5306435"/>
            <a:chExt cx="6922472" cy="1165538"/>
          </a:xfrm>
        </p:grpSpPr>
        <p:sp>
          <p:nvSpPr>
            <p:cNvPr id="19" name="图文框 18"/>
            <p:cNvSpPr/>
            <p:nvPr/>
          </p:nvSpPr>
          <p:spPr bwMode="auto">
            <a:xfrm>
              <a:off x="1117600" y="5488377"/>
              <a:ext cx="6922472" cy="983596"/>
            </a:xfrm>
            <a:prstGeom prst="frame">
              <a:avLst>
                <a:gd name="adj1" fmla="val 4437"/>
              </a:avLst>
            </a:prstGeom>
            <a:solidFill>
              <a:schemeClr val="accent4">
                <a:lumMod val="75000"/>
              </a:schemeClr>
            </a:solidFill>
            <a:ln>
              <a:solidFill>
                <a:schemeClr val="accent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000" b="0" i="0" u="none" strike="noStrike" cap="none" normalizeH="0" baseline="0" smtClean="0">
                <a:ln>
                  <a:noFill/>
                </a:ln>
                <a:solidFill>
                  <a:schemeClr val="tx1"/>
                </a:solidFill>
                <a:effectLst/>
                <a:latin typeface="fudan" pitchFamily="2" charset="0"/>
                <a:ea typeface="黑体" pitchFamily="2" charset="-122"/>
              </a:endParaRPr>
            </a:p>
          </p:txBody>
        </p:sp>
        <p:sp>
          <p:nvSpPr>
            <p:cNvPr id="20" name="矩形 19"/>
            <p:cNvSpPr/>
            <p:nvPr/>
          </p:nvSpPr>
          <p:spPr>
            <a:xfrm>
              <a:off x="1269804" y="5643172"/>
              <a:ext cx="6725996" cy="743629"/>
            </a:xfrm>
            <a:prstGeom prst="rect">
              <a:avLst/>
            </a:prstGeom>
          </p:spPr>
          <p:txBody>
            <a:bodyPr wrap="square">
              <a:spAutoFit/>
            </a:bodyPr>
            <a:lstStyle/>
            <a:p>
              <a:pPr marL="285750" indent="-285750">
                <a:buFont typeface="Arial" pitchFamily="34" charset="0"/>
                <a:buChar char="•"/>
              </a:pPr>
              <a:r>
                <a:rPr lang="en-US" altLang="zh-CN" sz="1400" b="1" dirty="0">
                  <a:latin typeface="Arial" pitchFamily="34" charset="0"/>
                  <a:cs typeface="Arial" pitchFamily="34" charset="0"/>
                </a:rPr>
                <a:t>Path </a:t>
              </a:r>
              <a:r>
                <a:rPr lang="en-US" altLang="zh-CN" sz="1400" b="1" dirty="0" smtClean="0">
                  <a:latin typeface="Arial" pitchFamily="34" charset="0"/>
                  <a:cs typeface="Arial" pitchFamily="34" charset="0"/>
                </a:rPr>
                <a:t>loss, Distance </a:t>
              </a:r>
              <a:endParaRPr lang="en-US" altLang="zh-CN" sz="1400" b="1" dirty="0">
                <a:latin typeface="Arial" pitchFamily="34" charset="0"/>
                <a:cs typeface="Arial" pitchFamily="34" charset="0"/>
              </a:endParaRPr>
            </a:p>
            <a:p>
              <a:pPr marL="285750" indent="-285750">
                <a:buFont typeface="Arial" pitchFamily="34" charset="0"/>
                <a:buChar char="•"/>
              </a:pPr>
              <a:r>
                <a:rPr lang="en-US" altLang="zh-CN" sz="1400" b="1" dirty="0">
                  <a:latin typeface="Arial" pitchFamily="34" charset="0"/>
                  <a:cs typeface="Arial" pitchFamily="34" charset="0"/>
                </a:rPr>
                <a:t>Air Turbulence</a:t>
              </a:r>
            </a:p>
            <a:p>
              <a:pPr marL="285750" indent="-285750">
                <a:buFont typeface="Arial" pitchFamily="34" charset="0"/>
                <a:buChar char="•"/>
              </a:pPr>
              <a:r>
                <a:rPr lang="en-US" altLang="zh-CN" sz="1400" b="1" dirty="0">
                  <a:latin typeface="Arial" pitchFamily="34" charset="0"/>
                  <a:cs typeface="Arial" pitchFamily="34" charset="0"/>
                </a:rPr>
                <a:t>Background </a:t>
              </a:r>
              <a:r>
                <a:rPr lang="en-US" altLang="zh-CN" sz="1400" b="1" dirty="0" smtClean="0">
                  <a:latin typeface="Arial" pitchFamily="34" charset="0"/>
                  <a:cs typeface="Arial" pitchFamily="34" charset="0"/>
                </a:rPr>
                <a:t>Noise, optical filter</a:t>
              </a:r>
            </a:p>
            <a:p>
              <a:pPr marL="285750" indent="-285750">
                <a:buFont typeface="Arial" pitchFamily="34" charset="0"/>
                <a:buChar char="•"/>
              </a:pPr>
              <a:r>
                <a:rPr lang="en-US" altLang="zh-CN" sz="1400" b="1" dirty="0" smtClean="0">
                  <a:latin typeface="Arial" pitchFamily="34" charset="0"/>
                  <a:cs typeface="Arial" pitchFamily="34" charset="0"/>
                </a:rPr>
                <a:t>Fog/Rain, impact of visibility</a:t>
              </a:r>
              <a:endParaRPr lang="en-US" altLang="zh-CN" sz="1400" b="1" dirty="0">
                <a:latin typeface="Arial" pitchFamily="34" charset="0"/>
                <a:cs typeface="Arial" pitchFamily="34" charset="0"/>
              </a:endParaRPr>
            </a:p>
          </p:txBody>
        </p:sp>
        <p:sp>
          <p:nvSpPr>
            <p:cNvPr id="21" name="矩形 20"/>
            <p:cNvSpPr/>
            <p:nvPr/>
          </p:nvSpPr>
          <p:spPr>
            <a:xfrm>
              <a:off x="1544755" y="5306435"/>
              <a:ext cx="5867400" cy="311845"/>
            </a:xfrm>
            <a:prstGeom prst="rect">
              <a:avLst/>
            </a:prstGeom>
            <a:solidFill>
              <a:schemeClr val="accent4">
                <a:lumMod val="60000"/>
                <a:lumOff val="40000"/>
              </a:schemeClr>
            </a:solidFill>
            <a:ln>
              <a:solidFill>
                <a:schemeClr val="bg1"/>
              </a:solidFill>
            </a:ln>
          </p:spPr>
          <p:txBody>
            <a:bodyPr wrap="square" anchor="ctr">
              <a:spAutoFit/>
            </a:bodyPr>
            <a:lstStyle/>
            <a:p>
              <a:pPr lvl="0" algn="ctr"/>
              <a:r>
                <a:rPr lang="en-US" altLang="zh-CN" sz="2000" dirty="0" smtClean="0">
                  <a:latin typeface="Arial" pitchFamily="34" charset="0"/>
                  <a:cs typeface="Arial" pitchFamily="34" charset="0"/>
                </a:rPr>
                <a:t>Free-space channel model</a:t>
              </a:r>
              <a:endParaRPr lang="zh-CN" altLang="zh-CN" sz="2000" dirty="0">
                <a:latin typeface="Arial" pitchFamily="34" charset="0"/>
                <a:cs typeface="Arial" pitchFamily="34" charset="0"/>
              </a:endParaRPr>
            </a:p>
          </p:txBody>
        </p:sp>
      </p:grpSp>
      <p:sp>
        <p:nvSpPr>
          <p:cNvPr id="22" name="图文框 21"/>
          <p:cNvSpPr/>
          <p:nvPr/>
        </p:nvSpPr>
        <p:spPr bwMode="auto">
          <a:xfrm>
            <a:off x="7457708" y="2132856"/>
            <a:ext cx="1578788" cy="4018682"/>
          </a:xfrm>
          <a:prstGeom prst="frame">
            <a:avLst>
              <a:gd name="adj1" fmla="val 4437"/>
            </a:avLst>
          </a:prstGeom>
          <a:solidFill>
            <a:schemeClr val="accent1">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23" name="矩形 22"/>
          <p:cNvSpPr/>
          <p:nvPr/>
        </p:nvSpPr>
        <p:spPr>
          <a:xfrm>
            <a:off x="7668255" y="1882216"/>
            <a:ext cx="1224225" cy="707886"/>
          </a:xfrm>
          <a:prstGeom prst="rect">
            <a:avLst/>
          </a:prstGeom>
          <a:solidFill>
            <a:schemeClr val="accent1">
              <a:lumMod val="40000"/>
              <a:lumOff val="60000"/>
            </a:schemeClr>
          </a:solidFill>
          <a:ln>
            <a:solidFill>
              <a:schemeClr val="bg2">
                <a:lumMod val="20000"/>
                <a:lumOff val="80000"/>
              </a:schemeClr>
            </a:solidFill>
          </a:ln>
        </p:spPr>
        <p:txBody>
          <a:bodyPr wrap="square">
            <a:spAutoFit/>
          </a:bodyPr>
          <a:lstStyle/>
          <a:p>
            <a:pPr lvl="0" algn="ctr"/>
            <a:r>
              <a:rPr lang="en-US" altLang="zh-CN" sz="2000" dirty="0" smtClean="0">
                <a:latin typeface="Arial" pitchFamily="34" charset="0"/>
                <a:cs typeface="Arial" pitchFamily="34" charset="0"/>
              </a:rPr>
              <a:t>Link analysis</a:t>
            </a:r>
            <a:endParaRPr lang="zh-CN" altLang="zh-CN" sz="2000" dirty="0">
              <a:latin typeface="Arial" pitchFamily="34" charset="0"/>
              <a:cs typeface="Arial" pitchFamily="34" charset="0"/>
            </a:endParaRPr>
          </a:p>
        </p:txBody>
      </p:sp>
      <p:sp>
        <p:nvSpPr>
          <p:cNvPr id="24" name="矩形 23"/>
          <p:cNvSpPr/>
          <p:nvPr/>
        </p:nvSpPr>
        <p:spPr>
          <a:xfrm>
            <a:off x="7596336" y="2904163"/>
            <a:ext cx="1229524" cy="2554545"/>
          </a:xfrm>
          <a:prstGeom prst="rect">
            <a:avLst/>
          </a:prstGeom>
        </p:spPr>
        <p:txBody>
          <a:bodyPr wrap="square">
            <a:spAutoFit/>
          </a:bodyPr>
          <a:lstStyle/>
          <a:p>
            <a:pPr marL="285750" indent="-285750">
              <a:buFont typeface="Arial" pitchFamily="34" charset="0"/>
              <a:buChar char="•"/>
            </a:pPr>
            <a:r>
              <a:rPr lang="en-US" altLang="zh-CN" sz="1600" b="1" dirty="0" smtClean="0">
                <a:latin typeface="Arial" pitchFamily="34" charset="0"/>
                <a:cs typeface="Arial" pitchFamily="34" charset="0"/>
              </a:rPr>
              <a:t>SISO</a:t>
            </a:r>
          </a:p>
          <a:p>
            <a:pPr marL="285750" indent="-285750">
              <a:buFont typeface="Arial" pitchFamily="34" charset="0"/>
              <a:buChar char="•"/>
            </a:pPr>
            <a:r>
              <a:rPr lang="en-US" altLang="zh-CN" sz="1600" b="1" dirty="0" smtClean="0">
                <a:latin typeface="Arial" pitchFamily="34" charset="0"/>
                <a:cs typeface="Arial" pitchFamily="34" charset="0"/>
              </a:rPr>
              <a:t>MIMO</a:t>
            </a:r>
          </a:p>
          <a:p>
            <a:pPr marL="285750" indent="-285750">
              <a:buFont typeface="Arial" pitchFamily="34" charset="0"/>
              <a:buChar char="•"/>
            </a:pPr>
            <a:r>
              <a:rPr lang="en-US" altLang="zh-CN" sz="1600" b="1" dirty="0" smtClean="0">
                <a:latin typeface="Arial" pitchFamily="34" charset="0"/>
                <a:cs typeface="Arial" pitchFamily="34" charset="0"/>
              </a:rPr>
              <a:t>Point-to-Point</a:t>
            </a:r>
          </a:p>
          <a:p>
            <a:pPr marL="285750" indent="-285750">
              <a:buFont typeface="Arial" pitchFamily="34" charset="0"/>
              <a:buChar char="•"/>
            </a:pPr>
            <a:r>
              <a:rPr lang="en-US" altLang="zh-CN" sz="1600" b="1" dirty="0" smtClean="0">
                <a:latin typeface="Arial" pitchFamily="34" charset="0"/>
                <a:cs typeface="Arial" pitchFamily="34" charset="0"/>
              </a:rPr>
              <a:t>Point-to-multi-Point</a:t>
            </a:r>
          </a:p>
          <a:p>
            <a:pPr marL="285750" indent="-285750">
              <a:buFont typeface="Arial" pitchFamily="34" charset="0"/>
              <a:buChar char="•"/>
            </a:pPr>
            <a:endParaRPr lang="en-US" altLang="zh-CN" sz="1600" b="1" dirty="0">
              <a:latin typeface="Arial" pitchFamily="34" charset="0"/>
              <a:cs typeface="Arial" pitchFamily="34" charset="0"/>
            </a:endParaRPr>
          </a:p>
        </p:txBody>
      </p:sp>
    </p:spTree>
    <p:extLst>
      <p:ext uri="{BB962C8B-B14F-4D97-AF65-F5344CB8AC3E}">
        <p14:creationId xmlns:p14="http://schemas.microsoft.com/office/powerpoint/2010/main" val="17793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6</a:t>
            </a:fld>
            <a:endParaRPr lang="en-GB" altLang="en-US"/>
          </a:p>
        </p:txBody>
      </p:sp>
      <p:sp>
        <p:nvSpPr>
          <p:cNvPr id="5" name="Rectangle 41"/>
          <p:cNvSpPr>
            <a:spLocks noChangeArrowheads="1"/>
          </p:cNvSpPr>
          <p:nvPr/>
        </p:nvSpPr>
        <p:spPr bwMode="auto">
          <a:xfrm>
            <a:off x="7716838" y="404813"/>
            <a:ext cx="13652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buClr>
                <a:srgbClr val="990033"/>
              </a:buClr>
            </a:pPr>
            <a:endParaRPr lang="zh-CN" altLang="en-US">
              <a:solidFill>
                <a:srgbClr val="000000"/>
              </a:solidFill>
              <a:ea typeface="黑体" pitchFamily="49" charset="-122"/>
            </a:endParaRPr>
          </a:p>
        </p:txBody>
      </p:sp>
      <p:sp>
        <p:nvSpPr>
          <p:cNvPr id="6" name="Rectangle 19"/>
          <p:cNvSpPr>
            <a:spLocks noChangeArrowheads="1"/>
          </p:cNvSpPr>
          <p:nvPr/>
        </p:nvSpPr>
        <p:spPr bwMode="auto">
          <a:xfrm>
            <a:off x="315070" y="4410978"/>
            <a:ext cx="83613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ts val="0"/>
              </a:spcBef>
              <a:buClr>
                <a:srgbClr val="C00000"/>
              </a:buClr>
              <a:buFont typeface="Wingdings" pitchFamily="2" charset="2"/>
              <a:buChar char="p"/>
            </a:pPr>
            <a:r>
              <a:rPr lang="en-US" altLang="zh-CN" sz="1800" b="0" dirty="0" smtClean="0">
                <a:solidFill>
                  <a:srgbClr val="0E1571"/>
                </a:solidFill>
                <a:latin typeface="微软雅黑" pitchFamily="34" charset="-122"/>
                <a:ea typeface="微软雅黑" pitchFamily="34" charset="-122"/>
              </a:rPr>
              <a:t>TX</a:t>
            </a:r>
            <a:r>
              <a:rPr lang="zh-CN" altLang="en-US" sz="1800" b="0" dirty="0" smtClean="0">
                <a:solidFill>
                  <a:srgbClr val="0E1571"/>
                </a:solidFill>
                <a:latin typeface="微软雅黑" pitchFamily="34" charset="-122"/>
                <a:ea typeface="微软雅黑" pitchFamily="34" charset="-122"/>
              </a:rPr>
              <a:t>：</a:t>
            </a:r>
            <a:endParaRPr lang="en-US" altLang="zh-CN" sz="1800" b="0" dirty="0" smtClean="0">
              <a:solidFill>
                <a:srgbClr val="0E1571"/>
              </a:solidFill>
              <a:latin typeface="微软雅黑" pitchFamily="34" charset="-122"/>
              <a:ea typeface="微软雅黑" pitchFamily="34" charset="-122"/>
            </a:endParaRPr>
          </a:p>
          <a:p>
            <a:pPr marL="800100" lvl="1" indent="-342900" eaLnBrk="0" hangingPunct="0">
              <a:spcBef>
                <a:spcPts val="0"/>
              </a:spcBef>
              <a:buClr>
                <a:srgbClr val="C00000"/>
              </a:buClr>
              <a:buFont typeface="Wingdings" pitchFamily="2" charset="2"/>
              <a:buChar char="l"/>
            </a:pPr>
            <a:r>
              <a:rPr lang="en-US" altLang="zh-CN" sz="1800" b="0" dirty="0" smtClean="0">
                <a:solidFill>
                  <a:srgbClr val="0E1571"/>
                </a:solidFill>
                <a:latin typeface="Arial Narrow" pitchFamily="34" charset="0"/>
                <a:ea typeface="微软雅黑" pitchFamily="34" charset="-122"/>
              </a:rPr>
              <a:t>electronics</a:t>
            </a:r>
            <a:r>
              <a:rPr lang="zh-CN" altLang="en-US" sz="1800" b="0" dirty="0" smtClean="0">
                <a:solidFill>
                  <a:srgbClr val="0E1571"/>
                </a:solidFill>
                <a:latin typeface="Arial Narrow" pitchFamily="34" charset="0"/>
                <a:ea typeface="微软雅黑" pitchFamily="34" charset="-122"/>
              </a:rPr>
              <a:t>：</a:t>
            </a:r>
            <a:r>
              <a:rPr lang="en-US" altLang="zh-CN" sz="1800" b="0" dirty="0" smtClean="0">
                <a:solidFill>
                  <a:srgbClr val="0E1571"/>
                </a:solidFill>
                <a:latin typeface="Arial Narrow" pitchFamily="34" charset="0"/>
                <a:ea typeface="微软雅黑" pitchFamily="34" charset="-122"/>
              </a:rPr>
              <a:t>LED driving circuit</a:t>
            </a:r>
            <a:r>
              <a:rPr lang="zh-CN" altLang="en-US" sz="1800" b="0" dirty="0" smtClean="0">
                <a:solidFill>
                  <a:srgbClr val="0E1571"/>
                </a:solidFill>
                <a:latin typeface="Arial Narrow" pitchFamily="34" charset="0"/>
                <a:ea typeface="微软雅黑" pitchFamily="34" charset="-122"/>
              </a:rPr>
              <a:t>，</a:t>
            </a:r>
            <a:r>
              <a:rPr lang="en-US" altLang="zh-CN" sz="1800" b="0" dirty="0" smtClean="0">
                <a:solidFill>
                  <a:srgbClr val="0E1571"/>
                </a:solidFill>
                <a:latin typeface="Arial Narrow" pitchFamily="34" charset="0"/>
                <a:ea typeface="微软雅黑" pitchFamily="34" charset="-122"/>
              </a:rPr>
              <a:t>signal processing (</a:t>
            </a:r>
            <a:r>
              <a:rPr lang="en-US" altLang="zh-CN" sz="1800" b="0" dirty="0" err="1" smtClean="0">
                <a:solidFill>
                  <a:srgbClr val="0E1571"/>
                </a:solidFill>
                <a:latin typeface="Arial Narrow" pitchFamily="34" charset="0"/>
                <a:ea typeface="微软雅黑" pitchFamily="34" charset="-122"/>
              </a:rPr>
              <a:t>coding,modulation</a:t>
            </a:r>
            <a:r>
              <a:rPr lang="en-US" altLang="zh-CN" sz="1800" b="0" dirty="0" smtClean="0">
                <a:solidFill>
                  <a:srgbClr val="0E1571"/>
                </a:solidFill>
                <a:latin typeface="Arial Narrow" pitchFamily="34" charset="0"/>
                <a:ea typeface="微软雅黑" pitchFamily="34" charset="-122"/>
              </a:rPr>
              <a:t>, equalization</a:t>
            </a:r>
            <a:r>
              <a:rPr lang="en-US" altLang="zh-CN" sz="1800" b="0" dirty="0" smtClean="0">
                <a:solidFill>
                  <a:srgbClr val="0E1571"/>
                </a:solidFill>
                <a:latin typeface="Arial"/>
                <a:ea typeface="微软雅黑" pitchFamily="34" charset="-122"/>
              </a:rPr>
              <a:t>) </a:t>
            </a:r>
          </a:p>
          <a:p>
            <a:pPr marL="800100" lvl="1" indent="-342900" eaLnBrk="0" hangingPunct="0">
              <a:spcBef>
                <a:spcPts val="0"/>
              </a:spcBef>
              <a:buClr>
                <a:srgbClr val="C00000"/>
              </a:buClr>
              <a:buFont typeface="Wingdings" pitchFamily="2" charset="2"/>
              <a:buChar char="l"/>
            </a:pPr>
            <a:r>
              <a:rPr lang="en-US" altLang="zh-CN" sz="1800" b="0" dirty="0" smtClean="0">
                <a:solidFill>
                  <a:srgbClr val="0E1571"/>
                </a:solidFill>
                <a:latin typeface="微软雅黑" pitchFamily="34" charset="-122"/>
                <a:ea typeface="微软雅黑" pitchFamily="34" charset="-122"/>
              </a:rPr>
              <a:t>optics</a:t>
            </a:r>
            <a:r>
              <a:rPr lang="zh-CN" altLang="en-US" sz="1800" b="0" dirty="0" smtClean="0">
                <a:solidFill>
                  <a:srgbClr val="0E1571"/>
                </a:solidFill>
                <a:latin typeface="微软雅黑" pitchFamily="34" charset="-122"/>
                <a:ea typeface="微软雅黑" pitchFamily="34" charset="-122"/>
              </a:rPr>
              <a:t>：</a:t>
            </a:r>
            <a:r>
              <a:rPr lang="en-US" altLang="zh-CN" sz="1800" b="0" dirty="0" smtClean="0">
                <a:solidFill>
                  <a:srgbClr val="0E1571"/>
                </a:solidFill>
                <a:latin typeface="微软雅黑" pitchFamily="34" charset="-122"/>
                <a:ea typeface="微软雅黑" pitchFamily="34" charset="-122"/>
              </a:rPr>
              <a:t>transmitter antenna</a:t>
            </a:r>
          </a:p>
          <a:p>
            <a:pPr eaLnBrk="0" hangingPunct="0">
              <a:spcBef>
                <a:spcPts val="0"/>
              </a:spcBef>
              <a:buClr>
                <a:srgbClr val="C00000"/>
              </a:buClr>
              <a:buFont typeface="Wingdings" pitchFamily="2" charset="2"/>
              <a:buChar char="p"/>
            </a:pPr>
            <a:r>
              <a:rPr lang="en-US" altLang="zh-CN" sz="1800" b="0" dirty="0" smtClean="0">
                <a:solidFill>
                  <a:srgbClr val="0E1571"/>
                </a:solidFill>
                <a:latin typeface="微软雅黑" pitchFamily="34" charset="-122"/>
                <a:ea typeface="微软雅黑" pitchFamily="34" charset="-122"/>
              </a:rPr>
              <a:t> RX</a:t>
            </a:r>
            <a:r>
              <a:rPr lang="zh-CN" altLang="en-US" sz="1800" b="0" dirty="0" smtClean="0">
                <a:solidFill>
                  <a:srgbClr val="0E1571"/>
                </a:solidFill>
                <a:latin typeface="微软雅黑" pitchFamily="34" charset="-122"/>
                <a:ea typeface="微软雅黑" pitchFamily="34" charset="-122"/>
              </a:rPr>
              <a:t>：</a:t>
            </a:r>
            <a:endParaRPr lang="en-US" altLang="zh-CN" sz="1800" b="0" dirty="0" smtClean="0">
              <a:solidFill>
                <a:srgbClr val="0E1571"/>
              </a:solidFill>
              <a:latin typeface="微软雅黑" pitchFamily="34" charset="-122"/>
              <a:ea typeface="微软雅黑" pitchFamily="34" charset="-122"/>
            </a:endParaRPr>
          </a:p>
          <a:p>
            <a:pPr marL="800100" lvl="1" indent="-342900" eaLnBrk="0" hangingPunct="0">
              <a:spcBef>
                <a:spcPts val="0"/>
              </a:spcBef>
              <a:buClr>
                <a:srgbClr val="C00000"/>
              </a:buClr>
              <a:buFont typeface="Wingdings" pitchFamily="2" charset="2"/>
              <a:buChar char="l"/>
            </a:pPr>
            <a:r>
              <a:rPr lang="en-US" altLang="zh-CN" sz="1800" b="0" dirty="0" smtClean="0">
                <a:solidFill>
                  <a:srgbClr val="0E1571"/>
                </a:solidFill>
                <a:latin typeface="微软雅黑" pitchFamily="34" charset="-122"/>
                <a:ea typeface="微软雅黑" pitchFamily="34" charset="-122"/>
              </a:rPr>
              <a:t>optics</a:t>
            </a:r>
            <a:r>
              <a:rPr lang="zh-CN" altLang="en-US" sz="1800" b="0" dirty="0" smtClean="0">
                <a:solidFill>
                  <a:srgbClr val="0E1571"/>
                </a:solidFill>
                <a:latin typeface="微软雅黑" pitchFamily="34" charset="-122"/>
                <a:ea typeface="微软雅黑" pitchFamily="34" charset="-122"/>
              </a:rPr>
              <a:t>：</a:t>
            </a:r>
            <a:r>
              <a:rPr lang="en-US" altLang="zh-CN" sz="1800" b="0" dirty="0" smtClean="0">
                <a:solidFill>
                  <a:srgbClr val="0E1571"/>
                </a:solidFill>
                <a:latin typeface="微软雅黑" pitchFamily="34" charset="-122"/>
                <a:ea typeface="微软雅黑" pitchFamily="34" charset="-122"/>
              </a:rPr>
              <a:t>receiver antenna</a:t>
            </a:r>
            <a:r>
              <a:rPr lang="zh-CN" altLang="en-US" sz="1800" b="0" dirty="0" smtClean="0">
                <a:solidFill>
                  <a:srgbClr val="0E1571"/>
                </a:solidFill>
                <a:latin typeface="微软雅黑" pitchFamily="34" charset="-122"/>
                <a:ea typeface="微软雅黑" pitchFamily="34" charset="-122"/>
              </a:rPr>
              <a:t>，</a:t>
            </a:r>
            <a:r>
              <a:rPr lang="en-US" altLang="zh-CN" sz="1800" b="0" dirty="0" smtClean="0">
                <a:solidFill>
                  <a:srgbClr val="0E1571"/>
                </a:solidFill>
                <a:latin typeface="微软雅黑" pitchFamily="34" charset="-122"/>
                <a:ea typeface="微软雅黑" pitchFamily="34" charset="-122"/>
              </a:rPr>
              <a:t>PD</a:t>
            </a:r>
          </a:p>
          <a:p>
            <a:pPr marL="800100" lvl="1" indent="-342900" eaLnBrk="0" hangingPunct="0">
              <a:spcBef>
                <a:spcPts val="0"/>
              </a:spcBef>
              <a:buClr>
                <a:srgbClr val="C00000"/>
              </a:buClr>
              <a:buFont typeface="Wingdings" pitchFamily="2" charset="2"/>
              <a:buChar char="l"/>
            </a:pPr>
            <a:r>
              <a:rPr lang="en-US" altLang="zh-CN" sz="1800" b="0" dirty="0" smtClean="0">
                <a:solidFill>
                  <a:srgbClr val="0E1571"/>
                </a:solidFill>
                <a:latin typeface="微软雅黑" pitchFamily="34" charset="-122"/>
                <a:ea typeface="微软雅黑" pitchFamily="34" charset="-122"/>
              </a:rPr>
              <a:t>electronics</a:t>
            </a:r>
            <a:r>
              <a:rPr lang="zh-CN" altLang="en-US" sz="1800" b="0" dirty="0" smtClean="0">
                <a:solidFill>
                  <a:srgbClr val="0E1571"/>
                </a:solidFill>
                <a:latin typeface="微软雅黑" pitchFamily="34" charset="-122"/>
                <a:ea typeface="微软雅黑" pitchFamily="34" charset="-122"/>
              </a:rPr>
              <a:t>：</a:t>
            </a:r>
            <a:r>
              <a:rPr lang="en-US" altLang="zh-CN" sz="1800" b="0" dirty="0">
                <a:solidFill>
                  <a:srgbClr val="0E1571"/>
                </a:solidFill>
                <a:latin typeface="Arial Narrow" pitchFamily="34" charset="0"/>
                <a:ea typeface="微软雅黑" pitchFamily="34" charset="-122"/>
              </a:rPr>
              <a:t> signal processing </a:t>
            </a:r>
            <a:r>
              <a:rPr lang="en-US" altLang="zh-CN" sz="1800" b="0" dirty="0" smtClean="0">
                <a:solidFill>
                  <a:srgbClr val="0E1571"/>
                </a:solidFill>
                <a:latin typeface="Arial Narrow" pitchFamily="34" charset="0"/>
                <a:ea typeface="微软雅黑" pitchFamily="34" charset="-122"/>
              </a:rPr>
              <a:t>(</a:t>
            </a:r>
            <a:r>
              <a:rPr lang="en-US" altLang="zh-CN" sz="1800" b="0" dirty="0" err="1" smtClean="0">
                <a:solidFill>
                  <a:srgbClr val="0E1571"/>
                </a:solidFill>
                <a:latin typeface="Arial Narrow" pitchFamily="34" charset="0"/>
                <a:ea typeface="微软雅黑" pitchFamily="34" charset="-122"/>
              </a:rPr>
              <a:t>decoding,demodulation</a:t>
            </a:r>
            <a:r>
              <a:rPr lang="en-US" altLang="zh-CN" sz="1800" b="0" dirty="0">
                <a:solidFill>
                  <a:srgbClr val="0E1571"/>
                </a:solidFill>
                <a:latin typeface="Arial Narrow" pitchFamily="34" charset="0"/>
                <a:ea typeface="微软雅黑" pitchFamily="34" charset="-122"/>
              </a:rPr>
              <a:t>, equalization</a:t>
            </a:r>
            <a:r>
              <a:rPr lang="en-US" altLang="zh-CN" sz="1800" b="0" dirty="0">
                <a:solidFill>
                  <a:srgbClr val="0E1571"/>
                </a:solidFill>
                <a:latin typeface="fudan" pitchFamily="2" charset="0"/>
                <a:ea typeface="微软雅黑" pitchFamily="34" charset="-122"/>
              </a:rPr>
              <a:t>), </a:t>
            </a:r>
            <a:endParaRPr lang="zh-CN" altLang="en-US" sz="1800" b="0" dirty="0">
              <a:solidFill>
                <a:srgbClr val="0E1571"/>
              </a:solidFill>
              <a:latin typeface="微软雅黑" pitchFamily="34" charset="-122"/>
              <a:ea typeface="微软雅黑" pitchFamily="34" charset="-122"/>
            </a:endParaRPr>
          </a:p>
        </p:txBody>
      </p:sp>
      <p:sp>
        <p:nvSpPr>
          <p:cNvPr id="7" name="矩形 6"/>
          <p:cNvSpPr/>
          <p:nvPr/>
        </p:nvSpPr>
        <p:spPr>
          <a:xfrm>
            <a:off x="377051" y="548680"/>
            <a:ext cx="4273927" cy="553998"/>
          </a:xfrm>
          <a:prstGeom prst="rect">
            <a:avLst/>
          </a:prstGeom>
        </p:spPr>
        <p:txBody>
          <a:bodyPr wrap="none">
            <a:spAutoFit/>
          </a:bodyPr>
          <a:lstStyle/>
          <a:p>
            <a:pPr eaLnBrk="0" hangingPunct="0">
              <a:lnSpc>
                <a:spcPts val="3600"/>
              </a:lnSpc>
              <a:spcBef>
                <a:spcPts val="500"/>
              </a:spcBef>
              <a:buClr>
                <a:srgbClr val="990033"/>
              </a:buClr>
            </a:pPr>
            <a:r>
              <a:rPr lang="en-US" altLang="zh-CN" sz="2400" dirty="0">
                <a:solidFill>
                  <a:srgbClr val="FF0000"/>
                </a:solidFill>
                <a:effectLst>
                  <a:outerShdw blurRad="38100" dist="38100" dir="2700000" algn="tl">
                    <a:srgbClr val="C0C0C0"/>
                  </a:outerShdw>
                </a:effectLst>
                <a:latin typeface="Arial"/>
                <a:ea typeface="+mj-ea"/>
                <a:cs typeface="+mj-cs"/>
              </a:rPr>
              <a:t>Physical Layer of VLC system</a:t>
            </a:r>
            <a:endParaRPr lang="zh-CN" altLang="en-US" sz="2400" dirty="0">
              <a:solidFill>
                <a:srgbClr val="FF0000"/>
              </a:solidFill>
              <a:effectLst>
                <a:outerShdw blurRad="38100" dist="38100" dir="2700000" algn="tl">
                  <a:srgbClr val="C0C0C0"/>
                </a:outerShdw>
              </a:effectLst>
              <a:latin typeface="Arial"/>
              <a:ea typeface="+mj-ea"/>
              <a:cs typeface="+mj-cs"/>
            </a:endParaRPr>
          </a:p>
        </p:txBody>
      </p:sp>
      <p:pic>
        <p:nvPicPr>
          <p:cNvPr id="8" name="Picture 4" descr="terahertz radiation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888" y="2456657"/>
            <a:ext cx="433387" cy="122078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auto">
          <a:xfrm rot="16200000">
            <a:off x="2995613" y="2767807"/>
            <a:ext cx="239712" cy="3857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0" name="Oval 6"/>
          <p:cNvSpPr>
            <a:spLocks noChangeArrowheads="1"/>
          </p:cNvSpPr>
          <p:nvPr/>
        </p:nvSpPr>
        <p:spPr bwMode="auto">
          <a:xfrm rot="16200000">
            <a:off x="3244056" y="2935288"/>
            <a:ext cx="122238" cy="50800"/>
          </a:xfrm>
          <a:prstGeom prst="ellipse">
            <a:avLst/>
          </a:prstGeom>
          <a:solidFill>
            <a:srgbClr val="FFFF00">
              <a:alpha val="64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 name="Line 7"/>
          <p:cNvSpPr>
            <a:spLocks noChangeShapeType="1"/>
          </p:cNvSpPr>
          <p:nvPr/>
        </p:nvSpPr>
        <p:spPr bwMode="auto">
          <a:xfrm rot="16200000" flipV="1">
            <a:off x="3301207" y="2981325"/>
            <a:ext cx="39688" cy="1587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 name="Line 8"/>
          <p:cNvSpPr>
            <a:spLocks noChangeShapeType="1"/>
          </p:cNvSpPr>
          <p:nvPr/>
        </p:nvSpPr>
        <p:spPr bwMode="auto">
          <a:xfrm rot="16200000">
            <a:off x="3313906" y="2954339"/>
            <a:ext cx="15875" cy="1746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 name="Line 9"/>
          <p:cNvSpPr>
            <a:spLocks noChangeShapeType="1"/>
          </p:cNvSpPr>
          <p:nvPr/>
        </p:nvSpPr>
        <p:spPr bwMode="auto">
          <a:xfrm rot="16200000">
            <a:off x="3278188" y="2945607"/>
            <a:ext cx="19050" cy="1905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 name="Line 10"/>
          <p:cNvSpPr>
            <a:spLocks noChangeShapeType="1"/>
          </p:cNvSpPr>
          <p:nvPr/>
        </p:nvSpPr>
        <p:spPr bwMode="auto">
          <a:xfrm rot="16200000" flipV="1">
            <a:off x="3271044" y="2921001"/>
            <a:ext cx="38100" cy="1111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 name="Line 11"/>
          <p:cNvSpPr>
            <a:spLocks noChangeShapeType="1"/>
          </p:cNvSpPr>
          <p:nvPr/>
        </p:nvSpPr>
        <p:spPr bwMode="auto">
          <a:xfrm rot="16200000">
            <a:off x="3196432" y="2819400"/>
            <a:ext cx="177800"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6" name="Line 12"/>
          <p:cNvSpPr>
            <a:spLocks noChangeShapeType="1"/>
          </p:cNvSpPr>
          <p:nvPr/>
        </p:nvSpPr>
        <p:spPr bwMode="auto">
          <a:xfrm rot="16200000" flipH="1">
            <a:off x="3083719" y="3157538"/>
            <a:ext cx="395287" cy="317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7" name="Line 13"/>
          <p:cNvSpPr>
            <a:spLocks noChangeShapeType="1"/>
          </p:cNvSpPr>
          <p:nvPr/>
        </p:nvSpPr>
        <p:spPr bwMode="auto">
          <a:xfrm rot="16200000">
            <a:off x="3103563" y="3237707"/>
            <a:ext cx="452437"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8" name="Line 14"/>
          <p:cNvSpPr>
            <a:spLocks noChangeShapeType="1"/>
          </p:cNvSpPr>
          <p:nvPr/>
        </p:nvSpPr>
        <p:spPr bwMode="auto">
          <a:xfrm rot="16200000">
            <a:off x="3244056" y="2865438"/>
            <a:ext cx="174625" cy="1588"/>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9" name="Rectangle 15"/>
          <p:cNvSpPr>
            <a:spLocks noChangeArrowheads="1"/>
          </p:cNvSpPr>
          <p:nvPr/>
        </p:nvSpPr>
        <p:spPr bwMode="auto">
          <a:xfrm rot="16200000">
            <a:off x="3284537" y="3302795"/>
            <a:ext cx="455613" cy="1254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0" name="Rectangle 16"/>
          <p:cNvSpPr>
            <a:spLocks noChangeArrowheads="1"/>
          </p:cNvSpPr>
          <p:nvPr/>
        </p:nvSpPr>
        <p:spPr bwMode="auto">
          <a:xfrm rot="14567795">
            <a:off x="3467894" y="3100388"/>
            <a:ext cx="57150" cy="3333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1" name="Arc 17"/>
          <p:cNvSpPr>
            <a:spLocks/>
          </p:cNvSpPr>
          <p:nvPr/>
        </p:nvSpPr>
        <p:spPr bwMode="auto">
          <a:xfrm rot="16200000" flipV="1">
            <a:off x="3323431" y="2887663"/>
            <a:ext cx="385763" cy="161925"/>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B682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2" name="Arc 18"/>
          <p:cNvSpPr>
            <a:spLocks/>
          </p:cNvSpPr>
          <p:nvPr/>
        </p:nvSpPr>
        <p:spPr bwMode="auto">
          <a:xfrm rot="16200000" flipV="1">
            <a:off x="3293269" y="2859088"/>
            <a:ext cx="517525" cy="223837"/>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3" name="Arc 19"/>
          <p:cNvSpPr>
            <a:spLocks/>
          </p:cNvSpPr>
          <p:nvPr/>
        </p:nvSpPr>
        <p:spPr bwMode="auto">
          <a:xfrm rot="16200000" flipV="1">
            <a:off x="3249613" y="2818606"/>
            <a:ext cx="674688" cy="296863"/>
          </a:xfrm>
          <a:custGeom>
            <a:avLst/>
            <a:gdLst>
              <a:gd name="G0" fmla="+- 21576 0 0"/>
              <a:gd name="G1" fmla="+- 21600 0 0"/>
              <a:gd name="G2" fmla="+- 21600 0 0"/>
              <a:gd name="T0" fmla="*/ 0 w 43176"/>
              <a:gd name="T1" fmla="*/ 20588 h 21600"/>
              <a:gd name="T2" fmla="*/ 43176 w 43176"/>
              <a:gd name="T3" fmla="*/ 21600 h 21600"/>
              <a:gd name="T4" fmla="*/ 21576 w 43176"/>
              <a:gd name="T5" fmla="*/ 21600 h 21600"/>
            </a:gdLst>
            <a:ahLst/>
            <a:cxnLst>
              <a:cxn ang="0">
                <a:pos x="T0" y="T1"/>
              </a:cxn>
              <a:cxn ang="0">
                <a:pos x="T2" y="T3"/>
              </a:cxn>
              <a:cxn ang="0">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4" name="Rectangle 20"/>
          <p:cNvSpPr>
            <a:spLocks noChangeArrowheads="1"/>
          </p:cNvSpPr>
          <p:nvPr/>
        </p:nvSpPr>
        <p:spPr bwMode="auto">
          <a:xfrm rot="16200000">
            <a:off x="3195638" y="2456657"/>
            <a:ext cx="152400" cy="1714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5" name="Rectangle 21"/>
          <p:cNvSpPr>
            <a:spLocks noChangeArrowheads="1"/>
          </p:cNvSpPr>
          <p:nvPr/>
        </p:nvSpPr>
        <p:spPr bwMode="auto">
          <a:xfrm rot="18494420">
            <a:off x="3304382" y="2600325"/>
            <a:ext cx="63500" cy="109537"/>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6" name="Rectangle 22"/>
          <p:cNvSpPr>
            <a:spLocks noChangeArrowheads="1"/>
          </p:cNvSpPr>
          <p:nvPr/>
        </p:nvSpPr>
        <p:spPr bwMode="auto">
          <a:xfrm rot="18609038">
            <a:off x="3281363" y="2663032"/>
            <a:ext cx="20637" cy="26987"/>
          </a:xfrm>
          <a:prstGeom prst="rect">
            <a:avLst/>
          </a:prstGeom>
          <a:solidFill>
            <a:srgbClr val="D9D9D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7" name="Oval 43"/>
          <p:cNvSpPr>
            <a:spLocks noChangeArrowheads="1"/>
          </p:cNvSpPr>
          <p:nvPr/>
        </p:nvSpPr>
        <p:spPr bwMode="auto">
          <a:xfrm>
            <a:off x="3707904" y="2766219"/>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8" name="AutoShape 44"/>
          <p:cNvSpPr>
            <a:spLocks noChangeArrowheads="1"/>
          </p:cNvSpPr>
          <p:nvPr/>
        </p:nvSpPr>
        <p:spPr bwMode="auto">
          <a:xfrm>
            <a:off x="4251325" y="2796382"/>
            <a:ext cx="1233488" cy="388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alpha val="58000"/>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29" name="AutoShape 46"/>
          <p:cNvSpPr>
            <a:spLocks noChangeArrowheads="1"/>
          </p:cNvSpPr>
          <p:nvPr/>
        </p:nvSpPr>
        <p:spPr bwMode="auto">
          <a:xfrm rot="5400000" flipH="1">
            <a:off x="2651918" y="2835276"/>
            <a:ext cx="239713" cy="254000"/>
          </a:xfrm>
          <a:custGeom>
            <a:avLst/>
            <a:gdLst>
              <a:gd name="G0" fmla="+- 9441 0 0"/>
              <a:gd name="G1" fmla="+- 21600 0 9441"/>
              <a:gd name="G2" fmla="*/ 9441 1 2"/>
              <a:gd name="G3" fmla="+- 21600 0 G2"/>
              <a:gd name="G4" fmla="+/ 9441 21600 2"/>
              <a:gd name="G5" fmla="+/ G1 0 2"/>
              <a:gd name="G6" fmla="*/ 21600 21600 9441"/>
              <a:gd name="G7" fmla="*/ G6 1 2"/>
              <a:gd name="G8" fmla="+- 21600 0 G7"/>
              <a:gd name="G9" fmla="*/ 21600 1 2"/>
              <a:gd name="G10" fmla="+- 9441 0 G9"/>
              <a:gd name="G11" fmla="?: G10 G8 0"/>
              <a:gd name="G12" fmla="?: G10 G7 21600"/>
              <a:gd name="T0" fmla="*/ 16879 w 21600"/>
              <a:gd name="T1" fmla="*/ 10800 h 21600"/>
              <a:gd name="T2" fmla="*/ 10800 w 21600"/>
              <a:gd name="T3" fmla="*/ 21600 h 21600"/>
              <a:gd name="T4" fmla="*/ 4721 w 21600"/>
              <a:gd name="T5" fmla="*/ 10800 h 21600"/>
              <a:gd name="T6" fmla="*/ 10800 w 21600"/>
              <a:gd name="T7" fmla="*/ 0 h 21600"/>
              <a:gd name="T8" fmla="*/ 6521 w 21600"/>
              <a:gd name="T9" fmla="*/ 6521 h 21600"/>
              <a:gd name="T10" fmla="*/ 15079 w 21600"/>
              <a:gd name="T11" fmla="*/ 15079 h 21600"/>
            </a:gdLst>
            <a:ahLst/>
            <a:cxnLst>
              <a:cxn ang="0">
                <a:pos x="T0" y="T1"/>
              </a:cxn>
              <a:cxn ang="0">
                <a:pos x="T2" y="T3"/>
              </a:cxn>
              <a:cxn ang="0">
                <a:pos x="T4" y="T5"/>
              </a:cxn>
              <a:cxn ang="0">
                <a:pos x="T6" y="T7"/>
              </a:cxn>
            </a:cxnLst>
            <a:rect l="T8" t="T9" r="T10" b="T11"/>
            <a:pathLst>
              <a:path w="21600" h="21600">
                <a:moveTo>
                  <a:pt x="0" y="0"/>
                </a:moveTo>
                <a:lnTo>
                  <a:pt x="9441" y="21600"/>
                </a:lnTo>
                <a:lnTo>
                  <a:pt x="12159"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0" name="Oval 47"/>
          <p:cNvSpPr>
            <a:spLocks noChangeArrowheads="1"/>
          </p:cNvSpPr>
          <p:nvPr/>
        </p:nvSpPr>
        <p:spPr bwMode="auto">
          <a:xfrm>
            <a:off x="2867025" y="2805907"/>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1" name="Line 48"/>
          <p:cNvSpPr>
            <a:spLocks noChangeShapeType="1"/>
          </p:cNvSpPr>
          <p:nvPr/>
        </p:nvSpPr>
        <p:spPr bwMode="auto">
          <a:xfrm flipH="1" flipV="1">
            <a:off x="1536700" y="2959894"/>
            <a:ext cx="1104900" cy="1588"/>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2" name="Rectangle 49"/>
          <p:cNvSpPr>
            <a:spLocks noChangeArrowheads="1"/>
          </p:cNvSpPr>
          <p:nvPr/>
        </p:nvSpPr>
        <p:spPr bwMode="auto">
          <a:xfrm>
            <a:off x="1068388" y="2769394"/>
            <a:ext cx="468312" cy="355600"/>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3" name="Text Box 52"/>
          <p:cNvSpPr txBox="1">
            <a:spLocks noChangeArrowheads="1"/>
          </p:cNvSpPr>
          <p:nvPr/>
        </p:nvSpPr>
        <p:spPr bwMode="auto">
          <a:xfrm>
            <a:off x="3449637" y="1351563"/>
            <a:ext cx="19966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Clr>
                <a:srgbClr val="990033"/>
              </a:buClr>
            </a:pPr>
            <a:r>
              <a:rPr lang="en-US" altLang="zh-CN" sz="2000" dirty="0">
                <a:solidFill>
                  <a:srgbClr val="000000"/>
                </a:solidFill>
                <a:ea typeface="仿宋_GB2312" pitchFamily="49" charset="-122"/>
                <a:cs typeface="Times New Roman" pitchFamily="18" charset="0"/>
              </a:rPr>
              <a:t>Visible light transmission</a:t>
            </a:r>
            <a:endParaRPr lang="zh-CN" altLang="en-US" sz="2000" dirty="0">
              <a:solidFill>
                <a:srgbClr val="000000"/>
              </a:solidFill>
              <a:ea typeface="仿宋_GB2312" pitchFamily="49" charset="-122"/>
              <a:cs typeface="Times New Roman" pitchFamily="18" charset="0"/>
            </a:endParaRPr>
          </a:p>
        </p:txBody>
      </p:sp>
      <p:sp>
        <p:nvSpPr>
          <p:cNvPr id="34" name="Text Box 53"/>
          <p:cNvSpPr txBox="1">
            <a:spLocks noChangeArrowheads="1"/>
          </p:cNvSpPr>
          <p:nvPr/>
        </p:nvSpPr>
        <p:spPr bwMode="auto">
          <a:xfrm>
            <a:off x="3090044" y="3565178"/>
            <a:ext cx="977900" cy="3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dirty="0">
                <a:solidFill>
                  <a:srgbClr val="000000"/>
                </a:solidFill>
                <a:ea typeface="仿宋_GB2312" pitchFamily="49" charset="-122"/>
                <a:cs typeface="Times New Roman" pitchFamily="18" charset="0"/>
              </a:rPr>
              <a:t>LED</a:t>
            </a:r>
            <a:endParaRPr lang="zh-CN" altLang="en-US" dirty="0">
              <a:solidFill>
                <a:srgbClr val="000000"/>
              </a:solidFill>
              <a:ea typeface="仿宋_GB2312" pitchFamily="49" charset="-122"/>
              <a:cs typeface="Times New Roman" pitchFamily="18" charset="0"/>
            </a:endParaRPr>
          </a:p>
        </p:txBody>
      </p:sp>
      <p:sp>
        <p:nvSpPr>
          <p:cNvPr id="35" name="AutoShape 54"/>
          <p:cNvSpPr>
            <a:spLocks noChangeArrowheads="1"/>
          </p:cNvSpPr>
          <p:nvPr/>
        </p:nvSpPr>
        <p:spPr bwMode="auto">
          <a:xfrm rot="5400000">
            <a:off x="1653381" y="2836863"/>
            <a:ext cx="263525" cy="185738"/>
          </a:xfrm>
          <a:prstGeom prst="triangle">
            <a:avLst>
              <a:gd name="adj" fmla="val 50000"/>
            </a:avLst>
          </a:prstGeom>
          <a:solidFill>
            <a:schemeClr val="accent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6" name="Oval 64"/>
          <p:cNvSpPr>
            <a:spLocks noChangeArrowheads="1"/>
          </p:cNvSpPr>
          <p:nvPr/>
        </p:nvSpPr>
        <p:spPr bwMode="auto">
          <a:xfrm>
            <a:off x="715963" y="2842419"/>
            <a:ext cx="88900" cy="207963"/>
          </a:xfrm>
          <a:prstGeom prst="ellipse">
            <a:avLst/>
          </a:prstGeom>
          <a:solidFill>
            <a:srgbClr val="66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7" name="Line 65"/>
          <p:cNvSpPr>
            <a:spLocks noChangeShapeType="1"/>
          </p:cNvSpPr>
          <p:nvPr/>
        </p:nvSpPr>
        <p:spPr bwMode="auto">
          <a:xfrm flipH="1">
            <a:off x="808038" y="2942432"/>
            <a:ext cx="254000" cy="3175"/>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8" name="Line 66"/>
          <p:cNvSpPr>
            <a:spLocks noChangeShapeType="1"/>
          </p:cNvSpPr>
          <p:nvPr/>
        </p:nvSpPr>
        <p:spPr bwMode="auto">
          <a:xfrm>
            <a:off x="1317625" y="3131344"/>
            <a:ext cx="0" cy="723900"/>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39" name="Text Box 67"/>
          <p:cNvSpPr txBox="1">
            <a:spLocks noChangeArrowheads="1"/>
          </p:cNvSpPr>
          <p:nvPr/>
        </p:nvSpPr>
        <p:spPr bwMode="auto">
          <a:xfrm>
            <a:off x="942555" y="3186554"/>
            <a:ext cx="23333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ts val="0"/>
              </a:spcBef>
              <a:buClr>
                <a:srgbClr val="990033"/>
              </a:buClr>
            </a:pPr>
            <a:r>
              <a:rPr lang="en-US" altLang="zh-CN" sz="1400" dirty="0" smtClean="0">
                <a:solidFill>
                  <a:srgbClr val="000000"/>
                </a:solidFill>
                <a:ea typeface="仿宋_GB2312" pitchFamily="49" charset="-122"/>
                <a:cs typeface="Times New Roman" pitchFamily="18" charset="0"/>
              </a:rPr>
              <a:t>coding </a:t>
            </a:r>
          </a:p>
          <a:p>
            <a:pPr algn="ctr" eaLnBrk="0" hangingPunct="0">
              <a:spcBef>
                <a:spcPts val="0"/>
              </a:spcBef>
              <a:buClr>
                <a:srgbClr val="990033"/>
              </a:buClr>
            </a:pPr>
            <a:r>
              <a:rPr lang="en-US" altLang="zh-CN" sz="1400" dirty="0" smtClean="0">
                <a:solidFill>
                  <a:srgbClr val="000000"/>
                </a:solidFill>
                <a:ea typeface="仿宋_GB2312" pitchFamily="49" charset="-122"/>
                <a:cs typeface="Times New Roman" pitchFamily="18" charset="0"/>
              </a:rPr>
              <a:t>modulation</a:t>
            </a:r>
          </a:p>
          <a:p>
            <a:pPr algn="ctr" eaLnBrk="0" hangingPunct="0">
              <a:spcBef>
                <a:spcPts val="0"/>
              </a:spcBef>
              <a:buClr>
                <a:srgbClr val="990033"/>
              </a:buClr>
            </a:pPr>
            <a:r>
              <a:rPr lang="en-US" altLang="zh-CN" sz="1400" dirty="0" smtClean="0">
                <a:solidFill>
                  <a:srgbClr val="000000"/>
                </a:solidFill>
                <a:ea typeface="仿宋_GB2312" pitchFamily="49" charset="-122"/>
                <a:cs typeface="Times New Roman" pitchFamily="18" charset="0"/>
              </a:rPr>
              <a:t>Pre-equalization</a:t>
            </a:r>
            <a:endParaRPr lang="zh-CN" altLang="en-US" sz="1400" dirty="0">
              <a:solidFill>
                <a:srgbClr val="000000"/>
              </a:solidFill>
              <a:ea typeface="仿宋_GB2312" pitchFamily="49" charset="-122"/>
              <a:cs typeface="Times New Roman" pitchFamily="18" charset="0"/>
            </a:endParaRPr>
          </a:p>
        </p:txBody>
      </p:sp>
      <p:pic>
        <p:nvPicPr>
          <p:cNvPr id="40" name="Picture 68" descr="Bird &amp; Markelz"/>
          <p:cNvPicPr>
            <a:picLocks noChangeAspect="1" noChangeArrowheads="1"/>
          </p:cNvPicPr>
          <p:nvPr/>
        </p:nvPicPr>
        <p:blipFill>
          <a:blip r:embed="rId3" cstate="print">
            <a:extLst>
              <a:ext uri="{28A0092B-C50C-407E-A947-70E740481C1C}">
                <a14:useLocalDpi xmlns:a14="http://schemas.microsoft.com/office/drawing/2010/main" val="0"/>
              </a:ext>
            </a:extLst>
          </a:blip>
          <a:srcRect t="32877" r="29123"/>
          <a:stretch>
            <a:fillRect/>
          </a:stretch>
        </p:blipFill>
        <p:spPr bwMode="auto">
          <a:xfrm rot="-4980486">
            <a:off x="5681663" y="2734469"/>
            <a:ext cx="1158875" cy="49847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69"/>
          <p:cNvSpPr>
            <a:spLocks noChangeArrowheads="1"/>
          </p:cNvSpPr>
          <p:nvPr/>
        </p:nvSpPr>
        <p:spPr bwMode="auto">
          <a:xfrm rot="-4980486">
            <a:off x="6077744" y="2354263"/>
            <a:ext cx="130175" cy="182563"/>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2" name="Rectangle 70"/>
          <p:cNvSpPr>
            <a:spLocks noChangeArrowheads="1"/>
          </p:cNvSpPr>
          <p:nvPr/>
        </p:nvSpPr>
        <p:spPr bwMode="auto">
          <a:xfrm>
            <a:off x="6011863" y="3291682"/>
            <a:ext cx="42862" cy="1079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3" name="Rectangle 71"/>
          <p:cNvSpPr>
            <a:spLocks noChangeArrowheads="1"/>
          </p:cNvSpPr>
          <p:nvPr/>
        </p:nvSpPr>
        <p:spPr bwMode="auto">
          <a:xfrm rot="-287532">
            <a:off x="6029325" y="3096419"/>
            <a:ext cx="46038" cy="2857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4" name="Rectangle 72"/>
          <p:cNvSpPr>
            <a:spLocks noChangeArrowheads="1"/>
          </p:cNvSpPr>
          <p:nvPr/>
        </p:nvSpPr>
        <p:spPr bwMode="auto">
          <a:xfrm rot="486712">
            <a:off x="5989638" y="2971007"/>
            <a:ext cx="46037" cy="4635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5" name="Rectangle 73"/>
          <p:cNvSpPr>
            <a:spLocks noChangeArrowheads="1"/>
          </p:cNvSpPr>
          <p:nvPr/>
        </p:nvSpPr>
        <p:spPr bwMode="auto">
          <a:xfrm rot="3248257">
            <a:off x="6114256" y="3157538"/>
            <a:ext cx="60325" cy="10953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6" name="Rectangle 74"/>
          <p:cNvSpPr>
            <a:spLocks noChangeArrowheads="1"/>
          </p:cNvSpPr>
          <p:nvPr/>
        </p:nvSpPr>
        <p:spPr bwMode="auto">
          <a:xfrm rot="3248257">
            <a:off x="6099176" y="2955131"/>
            <a:ext cx="61912" cy="106363"/>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7" name="Rectangle 75"/>
          <p:cNvSpPr>
            <a:spLocks noChangeArrowheads="1"/>
          </p:cNvSpPr>
          <p:nvPr/>
        </p:nvSpPr>
        <p:spPr bwMode="auto">
          <a:xfrm rot="3704354">
            <a:off x="6084887" y="2850357"/>
            <a:ext cx="60325" cy="889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8" name="Rectangle 76"/>
          <p:cNvSpPr>
            <a:spLocks noChangeArrowheads="1"/>
          </p:cNvSpPr>
          <p:nvPr/>
        </p:nvSpPr>
        <p:spPr bwMode="auto">
          <a:xfrm rot="-829101">
            <a:off x="6032500" y="3023394"/>
            <a:ext cx="41275" cy="12858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49" name="Rectangle 77"/>
          <p:cNvSpPr>
            <a:spLocks noChangeArrowheads="1"/>
          </p:cNvSpPr>
          <p:nvPr/>
        </p:nvSpPr>
        <p:spPr bwMode="auto">
          <a:xfrm rot="-1509792">
            <a:off x="6153150" y="2817019"/>
            <a:ext cx="39688" cy="57150"/>
          </a:xfrm>
          <a:prstGeom prst="rect">
            <a:avLst/>
          </a:prstGeom>
          <a:solidFill>
            <a:srgbClr val="A79F0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0" name="Line 78"/>
          <p:cNvSpPr>
            <a:spLocks noChangeShapeType="1"/>
          </p:cNvSpPr>
          <p:nvPr/>
        </p:nvSpPr>
        <p:spPr bwMode="auto">
          <a:xfrm>
            <a:off x="6142038" y="2824957"/>
            <a:ext cx="23812" cy="66675"/>
          </a:xfrm>
          <a:prstGeom prst="line">
            <a:avLst/>
          </a:prstGeom>
          <a:noFill/>
          <a:ln w="6350">
            <a:solidFill>
              <a:srgbClr val="C8BF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1" name="Rectangle 79"/>
          <p:cNvSpPr>
            <a:spLocks noChangeArrowheads="1"/>
          </p:cNvSpPr>
          <p:nvPr/>
        </p:nvSpPr>
        <p:spPr bwMode="auto">
          <a:xfrm rot="-2537553">
            <a:off x="6035675" y="3120232"/>
            <a:ext cx="41275" cy="476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2" name="Rectangle 80"/>
          <p:cNvSpPr>
            <a:spLocks noChangeArrowheads="1"/>
          </p:cNvSpPr>
          <p:nvPr/>
        </p:nvSpPr>
        <p:spPr bwMode="auto">
          <a:xfrm rot="-860380">
            <a:off x="6078538" y="3021807"/>
            <a:ext cx="42862" cy="476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3" name="AutoShape 81"/>
          <p:cNvSpPr>
            <a:spLocks noChangeArrowheads="1"/>
          </p:cNvSpPr>
          <p:nvPr/>
        </p:nvSpPr>
        <p:spPr bwMode="auto">
          <a:xfrm rot="16200000">
            <a:off x="5407025" y="2709069"/>
            <a:ext cx="1100138" cy="534988"/>
          </a:xfrm>
          <a:custGeom>
            <a:avLst/>
            <a:gdLst>
              <a:gd name="G0" fmla="+- 8771 0 0"/>
              <a:gd name="G1" fmla="+- 21600 0 8771"/>
              <a:gd name="G2" fmla="*/ 8771 1 2"/>
              <a:gd name="G3" fmla="+- 21600 0 G2"/>
              <a:gd name="G4" fmla="+/ 8771 21600 2"/>
              <a:gd name="G5" fmla="+/ G1 0 2"/>
              <a:gd name="G6" fmla="*/ 21600 21600 8771"/>
              <a:gd name="G7" fmla="*/ G6 1 2"/>
              <a:gd name="G8" fmla="+- 21600 0 G7"/>
              <a:gd name="G9" fmla="*/ 21600 1 2"/>
              <a:gd name="G10" fmla="+- 8771 0 G9"/>
              <a:gd name="G11" fmla="?: G10 G8 0"/>
              <a:gd name="G12" fmla="?: G10 G7 21600"/>
              <a:gd name="T0" fmla="*/ 17214 w 21600"/>
              <a:gd name="T1" fmla="*/ 10800 h 21600"/>
              <a:gd name="T2" fmla="*/ 10800 w 21600"/>
              <a:gd name="T3" fmla="*/ 21600 h 21600"/>
              <a:gd name="T4" fmla="*/ 4386 w 21600"/>
              <a:gd name="T5" fmla="*/ 10800 h 21600"/>
              <a:gd name="T6" fmla="*/ 10800 w 21600"/>
              <a:gd name="T7" fmla="*/ 0 h 21600"/>
              <a:gd name="T8" fmla="*/ 6186 w 21600"/>
              <a:gd name="T9" fmla="*/ 6186 h 21600"/>
              <a:gd name="T10" fmla="*/ 15414 w 21600"/>
              <a:gd name="T11" fmla="*/ 15414 h 21600"/>
            </a:gdLst>
            <a:ahLst/>
            <a:cxnLst>
              <a:cxn ang="0">
                <a:pos x="T0" y="T1"/>
              </a:cxn>
              <a:cxn ang="0">
                <a:pos x="T2" y="T3"/>
              </a:cxn>
              <a:cxn ang="0">
                <a:pos x="T4" y="T5"/>
              </a:cxn>
              <a:cxn ang="0">
                <a:pos x="T6" y="T7"/>
              </a:cxn>
            </a:cxnLst>
            <a:rect l="T8" t="T9" r="T10" b="T11"/>
            <a:pathLst>
              <a:path w="21600" h="21600">
                <a:moveTo>
                  <a:pt x="0" y="0"/>
                </a:moveTo>
                <a:lnTo>
                  <a:pt x="8771" y="21600"/>
                </a:lnTo>
                <a:lnTo>
                  <a:pt x="12829" y="21600"/>
                </a:lnTo>
                <a:lnTo>
                  <a:pt x="21600" y="0"/>
                </a:lnTo>
                <a:close/>
              </a:path>
            </a:pathLst>
          </a:custGeom>
          <a:solidFill>
            <a:srgbClr val="FF3300">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4" name="Oval 82"/>
          <p:cNvSpPr>
            <a:spLocks noChangeArrowheads="1"/>
          </p:cNvSpPr>
          <p:nvPr/>
        </p:nvSpPr>
        <p:spPr bwMode="auto">
          <a:xfrm rot="16200000">
            <a:off x="6118226" y="2947194"/>
            <a:ext cx="209550" cy="53975"/>
          </a:xfrm>
          <a:prstGeom prst="ellipse">
            <a:avLst/>
          </a:prstGeom>
          <a:solidFill>
            <a:srgbClr val="FFFF00">
              <a:alpha val="86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5" name="Oval 83"/>
          <p:cNvSpPr>
            <a:spLocks noChangeArrowheads="1"/>
          </p:cNvSpPr>
          <p:nvPr/>
        </p:nvSpPr>
        <p:spPr bwMode="auto">
          <a:xfrm>
            <a:off x="5562600" y="2413794"/>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6" name="Text Box 84"/>
          <p:cNvSpPr txBox="1">
            <a:spLocks noChangeArrowheads="1"/>
          </p:cNvSpPr>
          <p:nvPr/>
        </p:nvSpPr>
        <p:spPr bwMode="auto">
          <a:xfrm>
            <a:off x="5286920" y="3508692"/>
            <a:ext cx="1157288" cy="3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dirty="0">
                <a:solidFill>
                  <a:srgbClr val="000000"/>
                </a:solidFill>
                <a:ea typeface="仿宋_GB2312" pitchFamily="49" charset="-122"/>
                <a:cs typeface="Times New Roman" pitchFamily="18" charset="0"/>
              </a:rPr>
              <a:t>O to E</a:t>
            </a:r>
          </a:p>
        </p:txBody>
      </p:sp>
      <p:sp>
        <p:nvSpPr>
          <p:cNvPr id="57" name="Rectangle 85"/>
          <p:cNvSpPr>
            <a:spLocks noChangeArrowheads="1"/>
          </p:cNvSpPr>
          <p:nvPr/>
        </p:nvSpPr>
        <p:spPr bwMode="auto">
          <a:xfrm>
            <a:off x="6804025" y="2572544"/>
            <a:ext cx="925513" cy="731838"/>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8" name="AutoShape 86"/>
          <p:cNvSpPr>
            <a:spLocks noChangeArrowheads="1"/>
          </p:cNvSpPr>
          <p:nvPr/>
        </p:nvSpPr>
        <p:spPr bwMode="auto">
          <a:xfrm rot="5400000">
            <a:off x="7208044" y="2630488"/>
            <a:ext cx="120650" cy="84138"/>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59" name="Oval 87"/>
          <p:cNvSpPr>
            <a:spLocks noChangeArrowheads="1"/>
          </p:cNvSpPr>
          <p:nvPr/>
        </p:nvSpPr>
        <p:spPr bwMode="auto">
          <a:xfrm>
            <a:off x="7065963" y="2610644"/>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0" name="Line 88"/>
          <p:cNvSpPr>
            <a:spLocks noChangeShapeType="1"/>
          </p:cNvSpPr>
          <p:nvPr/>
        </p:nvSpPr>
        <p:spPr bwMode="auto">
          <a:xfrm flipV="1">
            <a:off x="7089775" y="2636044"/>
            <a:ext cx="73025" cy="746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1" name="Line 89"/>
          <p:cNvSpPr>
            <a:spLocks noChangeShapeType="1"/>
          </p:cNvSpPr>
          <p:nvPr/>
        </p:nvSpPr>
        <p:spPr bwMode="auto">
          <a:xfrm>
            <a:off x="7089775" y="2634457"/>
            <a:ext cx="73025" cy="746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2" name="AutoShape 90"/>
          <p:cNvSpPr>
            <a:spLocks noChangeArrowheads="1"/>
          </p:cNvSpPr>
          <p:nvPr/>
        </p:nvSpPr>
        <p:spPr bwMode="auto">
          <a:xfrm rot="5400000">
            <a:off x="6926263" y="2632869"/>
            <a:ext cx="119062" cy="84138"/>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3" name="Line 91"/>
          <p:cNvSpPr>
            <a:spLocks noChangeShapeType="1"/>
          </p:cNvSpPr>
          <p:nvPr/>
        </p:nvSpPr>
        <p:spPr bwMode="auto">
          <a:xfrm flipV="1">
            <a:off x="7188200" y="2674144"/>
            <a:ext cx="2555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4" name="Line 92"/>
          <p:cNvSpPr>
            <a:spLocks noChangeShapeType="1"/>
          </p:cNvSpPr>
          <p:nvPr/>
        </p:nvSpPr>
        <p:spPr bwMode="auto">
          <a:xfrm flipV="1">
            <a:off x="6889750" y="2674144"/>
            <a:ext cx="171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5" name="Line 93"/>
          <p:cNvSpPr>
            <a:spLocks noChangeShapeType="1"/>
          </p:cNvSpPr>
          <p:nvPr/>
        </p:nvSpPr>
        <p:spPr bwMode="auto">
          <a:xfrm>
            <a:off x="6889750" y="2670969"/>
            <a:ext cx="0" cy="541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6" name="Line 94"/>
          <p:cNvSpPr>
            <a:spLocks noChangeShapeType="1"/>
          </p:cNvSpPr>
          <p:nvPr/>
        </p:nvSpPr>
        <p:spPr bwMode="auto">
          <a:xfrm flipV="1">
            <a:off x="6446838" y="2951957"/>
            <a:ext cx="44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7" name="AutoShape 95"/>
          <p:cNvSpPr>
            <a:spLocks noChangeArrowheads="1"/>
          </p:cNvSpPr>
          <p:nvPr/>
        </p:nvSpPr>
        <p:spPr bwMode="auto">
          <a:xfrm rot="16200000" flipV="1">
            <a:off x="7215188" y="3171032"/>
            <a:ext cx="120650" cy="8255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8" name="Oval 96"/>
          <p:cNvSpPr>
            <a:spLocks noChangeArrowheads="1"/>
          </p:cNvSpPr>
          <p:nvPr/>
        </p:nvSpPr>
        <p:spPr bwMode="auto">
          <a:xfrm flipV="1">
            <a:off x="7072313" y="3150394"/>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69" name="Line 97"/>
          <p:cNvSpPr>
            <a:spLocks noChangeShapeType="1"/>
          </p:cNvSpPr>
          <p:nvPr/>
        </p:nvSpPr>
        <p:spPr bwMode="auto">
          <a:xfrm>
            <a:off x="7096125" y="3174207"/>
            <a:ext cx="73025" cy="746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0" name="Line 98"/>
          <p:cNvSpPr>
            <a:spLocks noChangeShapeType="1"/>
          </p:cNvSpPr>
          <p:nvPr/>
        </p:nvSpPr>
        <p:spPr bwMode="auto">
          <a:xfrm flipV="1">
            <a:off x="7085013" y="3175794"/>
            <a:ext cx="84137" cy="777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1" name="AutoShape 99"/>
          <p:cNvSpPr>
            <a:spLocks noChangeArrowheads="1"/>
          </p:cNvSpPr>
          <p:nvPr/>
        </p:nvSpPr>
        <p:spPr bwMode="auto">
          <a:xfrm rot="16200000" flipV="1">
            <a:off x="6934200" y="3167857"/>
            <a:ext cx="119063" cy="84137"/>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2" name="Line 100"/>
          <p:cNvSpPr>
            <a:spLocks noChangeShapeType="1"/>
          </p:cNvSpPr>
          <p:nvPr/>
        </p:nvSpPr>
        <p:spPr bwMode="auto">
          <a:xfrm flipV="1">
            <a:off x="7194550" y="3207544"/>
            <a:ext cx="249238"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3" name="Line 101"/>
          <p:cNvSpPr>
            <a:spLocks noChangeShapeType="1"/>
          </p:cNvSpPr>
          <p:nvPr/>
        </p:nvSpPr>
        <p:spPr bwMode="auto">
          <a:xfrm>
            <a:off x="6896100" y="3210719"/>
            <a:ext cx="171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4" name="Oval 102"/>
          <p:cNvSpPr>
            <a:spLocks noChangeArrowheads="1"/>
          </p:cNvSpPr>
          <p:nvPr/>
        </p:nvSpPr>
        <p:spPr bwMode="auto">
          <a:xfrm>
            <a:off x="7065963" y="2793207"/>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5" name="Line 103"/>
          <p:cNvSpPr>
            <a:spLocks noChangeShapeType="1"/>
          </p:cNvSpPr>
          <p:nvPr/>
        </p:nvSpPr>
        <p:spPr bwMode="auto">
          <a:xfrm>
            <a:off x="7126288" y="2737644"/>
            <a:ext cx="1587" cy="49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6" name="Line 104"/>
          <p:cNvSpPr>
            <a:spLocks noChangeShapeType="1"/>
          </p:cNvSpPr>
          <p:nvPr/>
        </p:nvSpPr>
        <p:spPr bwMode="auto">
          <a:xfrm>
            <a:off x="7124700" y="2924969"/>
            <a:ext cx="1588" cy="49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7" name="Freeform 105"/>
          <p:cNvSpPr>
            <a:spLocks/>
          </p:cNvSpPr>
          <p:nvPr/>
        </p:nvSpPr>
        <p:spPr bwMode="auto">
          <a:xfrm>
            <a:off x="7083425" y="2824957"/>
            <a:ext cx="85725" cy="539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78" name="Text Box 117"/>
          <p:cNvSpPr txBox="1">
            <a:spLocks noChangeArrowheads="1"/>
          </p:cNvSpPr>
          <p:nvPr/>
        </p:nvSpPr>
        <p:spPr bwMode="auto">
          <a:xfrm>
            <a:off x="2699792" y="2125018"/>
            <a:ext cx="1232669" cy="50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buClr>
                <a:srgbClr val="990033"/>
              </a:buClr>
            </a:pPr>
            <a:r>
              <a:rPr lang="en-US" altLang="zh-CN" sz="2000" dirty="0" err="1">
                <a:solidFill>
                  <a:srgbClr val="000000"/>
                </a:solidFill>
                <a:ea typeface="仿宋_GB2312" pitchFamily="49" charset="-122"/>
                <a:cs typeface="Times New Roman" pitchFamily="18" charset="0"/>
              </a:rPr>
              <a:t>Tx</a:t>
            </a:r>
            <a:r>
              <a:rPr lang="en-US" altLang="zh-CN" sz="1100" b="0" dirty="0">
                <a:solidFill>
                  <a:srgbClr val="000000"/>
                </a:solidFill>
                <a:latin typeface="Verdana" pitchFamily="34" charset="0"/>
                <a:ea typeface="黑体" pitchFamily="49" charset="-122"/>
                <a:cs typeface="Arial" pitchFamily="34" charset="0"/>
              </a:rPr>
              <a:t> </a:t>
            </a:r>
            <a:r>
              <a:rPr lang="en-US" altLang="zh-CN" sz="2000" dirty="0">
                <a:solidFill>
                  <a:srgbClr val="000000"/>
                </a:solidFill>
                <a:ea typeface="仿宋_GB2312" pitchFamily="49" charset="-122"/>
                <a:cs typeface="Times New Roman" pitchFamily="18" charset="0"/>
              </a:rPr>
              <a:t>Module</a:t>
            </a:r>
          </a:p>
        </p:txBody>
      </p:sp>
      <p:sp>
        <p:nvSpPr>
          <p:cNvPr id="79" name="Text Box 119"/>
          <p:cNvSpPr txBox="1">
            <a:spLocks noChangeArrowheads="1"/>
          </p:cNvSpPr>
          <p:nvPr/>
        </p:nvSpPr>
        <p:spPr bwMode="auto">
          <a:xfrm>
            <a:off x="467544" y="1753633"/>
            <a:ext cx="2178050" cy="29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2000" dirty="0">
                <a:solidFill>
                  <a:srgbClr val="000000"/>
                </a:solidFill>
                <a:ea typeface="仿宋_GB2312" pitchFamily="49" charset="-122"/>
                <a:cs typeface="Times New Roman" pitchFamily="18" charset="0"/>
              </a:rPr>
              <a:t>LED</a:t>
            </a:r>
            <a:r>
              <a:rPr lang="en-US" altLang="zh-CN" sz="2000" b="0" dirty="0" smtClean="0">
                <a:solidFill>
                  <a:srgbClr val="000000"/>
                </a:solidFill>
                <a:latin typeface="黑体" pitchFamily="2" charset="-122"/>
                <a:cs typeface="Arial" pitchFamily="34" charset="0"/>
              </a:rPr>
              <a:t> </a:t>
            </a:r>
            <a:r>
              <a:rPr lang="en-US" altLang="zh-CN" sz="2000" dirty="0">
                <a:solidFill>
                  <a:srgbClr val="000000"/>
                </a:solidFill>
                <a:ea typeface="仿宋_GB2312" pitchFamily="49" charset="-122"/>
                <a:cs typeface="Times New Roman" pitchFamily="18" charset="0"/>
              </a:rPr>
              <a:t>Modulation</a:t>
            </a:r>
            <a:endParaRPr lang="zh-CN" altLang="en-US" sz="2000" dirty="0">
              <a:solidFill>
                <a:srgbClr val="000000"/>
              </a:solidFill>
              <a:ea typeface="仿宋_GB2312" pitchFamily="49" charset="-122"/>
              <a:cs typeface="Times New Roman" pitchFamily="18" charset="0"/>
            </a:endParaRPr>
          </a:p>
        </p:txBody>
      </p:sp>
      <p:sp>
        <p:nvSpPr>
          <p:cNvPr id="80" name="Line 120"/>
          <p:cNvSpPr>
            <a:spLocks noChangeShapeType="1"/>
          </p:cNvSpPr>
          <p:nvPr/>
        </p:nvSpPr>
        <p:spPr bwMode="auto">
          <a:xfrm>
            <a:off x="3670445" y="1149353"/>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81" name="Line 121"/>
          <p:cNvSpPr>
            <a:spLocks noChangeShapeType="1"/>
          </p:cNvSpPr>
          <p:nvPr/>
        </p:nvSpPr>
        <p:spPr bwMode="auto">
          <a:xfrm>
            <a:off x="5484813" y="1102678"/>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82" name="Text Box 122"/>
          <p:cNvSpPr txBox="1">
            <a:spLocks noChangeArrowheads="1"/>
          </p:cNvSpPr>
          <p:nvPr/>
        </p:nvSpPr>
        <p:spPr bwMode="auto">
          <a:xfrm>
            <a:off x="7035800" y="1620962"/>
            <a:ext cx="1283493" cy="2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65000"/>
              </a:lnSpc>
              <a:spcBef>
                <a:spcPct val="50000"/>
              </a:spcBef>
              <a:buClr>
                <a:srgbClr val="990033"/>
              </a:buClr>
            </a:pPr>
            <a:r>
              <a:rPr lang="en-US" altLang="zh-CN" sz="1800" dirty="0" smtClean="0">
                <a:solidFill>
                  <a:srgbClr val="000000"/>
                </a:solidFill>
                <a:ea typeface="仿宋_GB2312" pitchFamily="49" charset="-122"/>
                <a:cs typeface="Times New Roman" pitchFamily="18" charset="0"/>
              </a:rPr>
              <a:t>Rx Module</a:t>
            </a:r>
            <a:endParaRPr lang="zh-CN" altLang="en-US" sz="1800" b="0" dirty="0">
              <a:solidFill>
                <a:srgbClr val="000000"/>
              </a:solidFill>
              <a:latin typeface="黑体" pitchFamily="2" charset="-122"/>
              <a:cs typeface="Arial" pitchFamily="34" charset="0"/>
            </a:endParaRPr>
          </a:p>
        </p:txBody>
      </p:sp>
      <p:sp>
        <p:nvSpPr>
          <p:cNvPr id="83" name="Freeform 123"/>
          <p:cNvSpPr>
            <a:spLocks/>
          </p:cNvSpPr>
          <p:nvPr/>
        </p:nvSpPr>
        <p:spPr bwMode="auto">
          <a:xfrm>
            <a:off x="6548438" y="2824957"/>
            <a:ext cx="211137"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84" name="Rectangle 124"/>
          <p:cNvSpPr>
            <a:spLocks noChangeArrowheads="1"/>
          </p:cNvSpPr>
          <p:nvPr/>
        </p:nvSpPr>
        <p:spPr bwMode="auto">
          <a:xfrm rot="262439">
            <a:off x="6157913" y="3139282"/>
            <a:ext cx="44450" cy="1000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85" name="Rectangle 125"/>
          <p:cNvSpPr>
            <a:spLocks noChangeArrowheads="1"/>
          </p:cNvSpPr>
          <p:nvPr/>
        </p:nvSpPr>
        <p:spPr bwMode="auto">
          <a:xfrm>
            <a:off x="7069138" y="2974182"/>
            <a:ext cx="112712" cy="10795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86" name="Line 126"/>
          <p:cNvSpPr>
            <a:spLocks noChangeShapeType="1"/>
          </p:cNvSpPr>
          <p:nvPr/>
        </p:nvSpPr>
        <p:spPr bwMode="auto">
          <a:xfrm>
            <a:off x="7127875" y="3091657"/>
            <a:ext cx="1588" cy="492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87" name="Rectangle 127"/>
          <p:cNvSpPr>
            <a:spLocks noChangeArrowheads="1"/>
          </p:cNvSpPr>
          <p:nvPr/>
        </p:nvSpPr>
        <p:spPr bwMode="auto">
          <a:xfrm>
            <a:off x="7440613" y="2928958"/>
            <a:ext cx="287337" cy="553998"/>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88" name="Rectangle 128"/>
          <p:cNvSpPr>
            <a:spLocks noChangeArrowheads="1"/>
          </p:cNvSpPr>
          <p:nvPr/>
        </p:nvSpPr>
        <p:spPr bwMode="auto">
          <a:xfrm>
            <a:off x="7435850" y="2398733"/>
            <a:ext cx="287338" cy="553998"/>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89" name="Text Box 129"/>
          <p:cNvSpPr txBox="1">
            <a:spLocks noChangeArrowheads="1"/>
          </p:cNvSpPr>
          <p:nvPr/>
        </p:nvSpPr>
        <p:spPr bwMode="auto">
          <a:xfrm>
            <a:off x="7323138" y="2586832"/>
            <a:ext cx="49212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1200" b="0">
                <a:solidFill>
                  <a:srgbClr val="000000"/>
                </a:solidFill>
                <a:latin typeface="Verdana" pitchFamily="34" charset="0"/>
                <a:ea typeface="黑体" pitchFamily="49" charset="-122"/>
                <a:cs typeface="Arial" pitchFamily="34" charset="0"/>
              </a:rPr>
              <a:t>AD</a:t>
            </a:r>
          </a:p>
        </p:txBody>
      </p:sp>
      <p:sp>
        <p:nvSpPr>
          <p:cNvPr id="90" name="Text Box 130"/>
          <p:cNvSpPr txBox="1">
            <a:spLocks noChangeArrowheads="1"/>
          </p:cNvSpPr>
          <p:nvPr/>
        </p:nvSpPr>
        <p:spPr bwMode="auto">
          <a:xfrm>
            <a:off x="7334250" y="3109119"/>
            <a:ext cx="49212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1200" b="0">
                <a:solidFill>
                  <a:srgbClr val="000000"/>
                </a:solidFill>
                <a:latin typeface="Verdana" pitchFamily="34" charset="0"/>
                <a:ea typeface="黑体" pitchFamily="49" charset="-122"/>
                <a:cs typeface="Arial" pitchFamily="34" charset="0"/>
              </a:rPr>
              <a:t>AD</a:t>
            </a:r>
          </a:p>
        </p:txBody>
      </p:sp>
      <p:sp>
        <p:nvSpPr>
          <p:cNvPr id="91" name="Line 131"/>
          <p:cNvSpPr>
            <a:spLocks noChangeShapeType="1"/>
          </p:cNvSpPr>
          <p:nvPr/>
        </p:nvSpPr>
        <p:spPr bwMode="auto">
          <a:xfrm>
            <a:off x="7726363" y="2675732"/>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2" name="Rectangle 132"/>
          <p:cNvSpPr>
            <a:spLocks noChangeArrowheads="1"/>
          </p:cNvSpPr>
          <p:nvPr/>
        </p:nvSpPr>
        <p:spPr bwMode="auto">
          <a:xfrm>
            <a:off x="7899400" y="2666226"/>
            <a:ext cx="287338" cy="553998"/>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3" name="Line 133"/>
          <p:cNvSpPr>
            <a:spLocks noChangeShapeType="1"/>
          </p:cNvSpPr>
          <p:nvPr/>
        </p:nvSpPr>
        <p:spPr bwMode="auto">
          <a:xfrm>
            <a:off x="7732713" y="3217069"/>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4" name="Rectangle 134"/>
          <p:cNvSpPr>
            <a:spLocks noChangeArrowheads="1"/>
          </p:cNvSpPr>
          <p:nvPr/>
        </p:nvSpPr>
        <p:spPr bwMode="auto">
          <a:xfrm>
            <a:off x="8296275" y="2694802"/>
            <a:ext cx="287338" cy="553998"/>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5" name="Rectangle 135"/>
          <p:cNvSpPr>
            <a:spLocks noChangeArrowheads="1"/>
          </p:cNvSpPr>
          <p:nvPr/>
        </p:nvSpPr>
        <p:spPr bwMode="auto">
          <a:xfrm>
            <a:off x="8669338" y="2694802"/>
            <a:ext cx="287337" cy="553998"/>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6" name="Line 136"/>
          <p:cNvSpPr>
            <a:spLocks noChangeShapeType="1"/>
          </p:cNvSpPr>
          <p:nvPr/>
        </p:nvSpPr>
        <p:spPr bwMode="auto">
          <a:xfrm rot="5400000">
            <a:off x="8454231" y="3503613"/>
            <a:ext cx="74453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7" name="Text Box 137"/>
          <p:cNvSpPr txBox="1">
            <a:spLocks noChangeArrowheads="1"/>
          </p:cNvSpPr>
          <p:nvPr/>
        </p:nvSpPr>
        <p:spPr bwMode="auto">
          <a:xfrm>
            <a:off x="7699241" y="1978208"/>
            <a:ext cx="1444791" cy="2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buClr>
                <a:srgbClr val="990033"/>
              </a:buClr>
            </a:pPr>
            <a:r>
              <a:rPr lang="en-US" altLang="zh-CN" sz="1200" b="0" dirty="0">
                <a:solidFill>
                  <a:srgbClr val="000000"/>
                </a:solidFill>
                <a:latin typeface="Verdana" pitchFamily="34" charset="0"/>
                <a:ea typeface="黑体" pitchFamily="49" charset="-122"/>
                <a:cs typeface="Arial" pitchFamily="34" charset="0"/>
              </a:rPr>
              <a:t>Demodulator</a:t>
            </a:r>
          </a:p>
        </p:txBody>
      </p:sp>
      <p:sp>
        <p:nvSpPr>
          <p:cNvPr id="98" name="Line 138"/>
          <p:cNvSpPr>
            <a:spLocks noChangeShapeType="1"/>
          </p:cNvSpPr>
          <p:nvPr/>
        </p:nvSpPr>
        <p:spPr bwMode="auto">
          <a:xfrm>
            <a:off x="8177213" y="2975769"/>
            <a:ext cx="1206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99" name="Line 139"/>
          <p:cNvSpPr>
            <a:spLocks noChangeShapeType="1"/>
          </p:cNvSpPr>
          <p:nvPr/>
        </p:nvSpPr>
        <p:spPr bwMode="auto">
          <a:xfrm>
            <a:off x="8578850" y="2980532"/>
            <a:ext cx="936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100" name="Text Box 140"/>
          <p:cNvSpPr txBox="1">
            <a:spLocks noChangeArrowheads="1"/>
          </p:cNvSpPr>
          <p:nvPr/>
        </p:nvSpPr>
        <p:spPr bwMode="auto">
          <a:xfrm>
            <a:off x="8261037" y="2332157"/>
            <a:ext cx="1039813" cy="2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1200" b="0" dirty="0">
                <a:solidFill>
                  <a:srgbClr val="000000"/>
                </a:solidFill>
                <a:latin typeface="Verdana" pitchFamily="34" charset="0"/>
                <a:ea typeface="黑体" pitchFamily="49" charset="-122"/>
                <a:cs typeface="Arial" pitchFamily="34" charset="0"/>
              </a:rPr>
              <a:t>Decoder</a:t>
            </a:r>
          </a:p>
        </p:txBody>
      </p:sp>
      <p:sp>
        <p:nvSpPr>
          <p:cNvPr id="101" name="Line 141"/>
          <p:cNvSpPr>
            <a:spLocks noChangeShapeType="1"/>
          </p:cNvSpPr>
          <p:nvPr/>
        </p:nvSpPr>
        <p:spPr bwMode="auto">
          <a:xfrm>
            <a:off x="8728075" y="2675732"/>
            <a:ext cx="74613" cy="128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102" name="Line 142"/>
          <p:cNvSpPr>
            <a:spLocks noChangeShapeType="1"/>
          </p:cNvSpPr>
          <p:nvPr/>
        </p:nvSpPr>
        <p:spPr bwMode="auto">
          <a:xfrm>
            <a:off x="8323263" y="2472532"/>
            <a:ext cx="158750" cy="320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sz="1200" b="0">
              <a:solidFill>
                <a:srgbClr val="000000"/>
              </a:solidFill>
              <a:latin typeface="fudan" pitchFamily="2" charset="0"/>
              <a:ea typeface="黑体" pitchFamily="49" charset="-122"/>
            </a:endParaRPr>
          </a:p>
        </p:txBody>
      </p:sp>
      <p:sp>
        <p:nvSpPr>
          <p:cNvPr id="103" name="Text Box 143"/>
          <p:cNvSpPr txBox="1">
            <a:spLocks noChangeArrowheads="1"/>
          </p:cNvSpPr>
          <p:nvPr/>
        </p:nvSpPr>
        <p:spPr bwMode="auto">
          <a:xfrm>
            <a:off x="8296275" y="3905623"/>
            <a:ext cx="1039813" cy="2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1200" b="0">
                <a:solidFill>
                  <a:srgbClr val="000000"/>
                </a:solidFill>
                <a:latin typeface="Verdana" pitchFamily="34" charset="0"/>
                <a:ea typeface="黑体" pitchFamily="49" charset="-122"/>
                <a:cs typeface="Arial" pitchFamily="34" charset="0"/>
              </a:rPr>
              <a:t>Data</a:t>
            </a:r>
          </a:p>
        </p:txBody>
      </p:sp>
      <p:sp>
        <p:nvSpPr>
          <p:cNvPr id="104" name="Text Box 144"/>
          <p:cNvSpPr txBox="1">
            <a:spLocks noChangeArrowheads="1"/>
          </p:cNvSpPr>
          <p:nvPr/>
        </p:nvSpPr>
        <p:spPr bwMode="auto">
          <a:xfrm>
            <a:off x="7780660" y="3337719"/>
            <a:ext cx="1039812" cy="2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1200" b="0" dirty="0">
                <a:solidFill>
                  <a:srgbClr val="000000"/>
                </a:solidFill>
                <a:latin typeface="Verdana" pitchFamily="34" charset="0"/>
                <a:ea typeface="黑体" pitchFamily="49" charset="-122"/>
                <a:cs typeface="Arial" pitchFamily="34" charset="0"/>
              </a:rPr>
              <a:t>Baseband</a:t>
            </a:r>
          </a:p>
        </p:txBody>
      </p:sp>
      <p:sp>
        <p:nvSpPr>
          <p:cNvPr id="105" name="Text Box 145"/>
          <p:cNvSpPr txBox="1">
            <a:spLocks noChangeArrowheads="1"/>
          </p:cNvSpPr>
          <p:nvPr/>
        </p:nvSpPr>
        <p:spPr bwMode="auto">
          <a:xfrm>
            <a:off x="6615113" y="3296444"/>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800" b="0">
                <a:solidFill>
                  <a:srgbClr val="000000"/>
                </a:solidFill>
                <a:latin typeface="Verdana" pitchFamily="34" charset="0"/>
                <a:ea typeface="黑体" pitchFamily="49" charset="-122"/>
                <a:cs typeface="Arial" pitchFamily="34" charset="0"/>
              </a:rPr>
              <a:t>Q</a:t>
            </a:r>
          </a:p>
        </p:txBody>
      </p:sp>
      <p:sp>
        <p:nvSpPr>
          <p:cNvPr id="106" name="Text Box 146"/>
          <p:cNvSpPr txBox="1">
            <a:spLocks noChangeArrowheads="1"/>
          </p:cNvSpPr>
          <p:nvPr/>
        </p:nvSpPr>
        <p:spPr bwMode="auto">
          <a:xfrm>
            <a:off x="6602413" y="2418557"/>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800" b="0">
                <a:solidFill>
                  <a:srgbClr val="000000"/>
                </a:solidFill>
                <a:latin typeface="Verdana" pitchFamily="34" charset="0"/>
                <a:ea typeface="黑体" pitchFamily="49" charset="-122"/>
                <a:cs typeface="Arial" pitchFamily="34" charset="0"/>
              </a:rPr>
              <a:t>I</a:t>
            </a:r>
          </a:p>
        </p:txBody>
      </p:sp>
      <p:grpSp>
        <p:nvGrpSpPr>
          <p:cNvPr id="107" name="Group 147"/>
          <p:cNvGrpSpPr>
            <a:grpSpLocks/>
          </p:cNvGrpSpPr>
          <p:nvPr/>
        </p:nvGrpSpPr>
        <p:grpSpPr bwMode="auto">
          <a:xfrm>
            <a:off x="465931" y="2558257"/>
            <a:ext cx="468313" cy="247650"/>
            <a:chOff x="1311" y="2001"/>
            <a:chExt cx="295" cy="106"/>
          </a:xfrm>
        </p:grpSpPr>
        <p:sp>
          <p:nvSpPr>
            <p:cNvPr id="108" name="Rectangle 148"/>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09" name="Rectangle 149"/>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0" name="Rectangle 150"/>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1" name="Rectangle 151"/>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2" name="Rectangle 152"/>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3" name="Rectangle 153"/>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4" name="Rectangle 154"/>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5" name="Rectangle 155"/>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6" name="Line 156"/>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17" name="Line 157"/>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grpSp>
      <p:grpSp>
        <p:nvGrpSpPr>
          <p:cNvPr id="118" name="Group 158"/>
          <p:cNvGrpSpPr>
            <a:grpSpLocks/>
          </p:cNvGrpSpPr>
          <p:nvPr/>
        </p:nvGrpSpPr>
        <p:grpSpPr bwMode="auto">
          <a:xfrm>
            <a:off x="1763713" y="1980407"/>
            <a:ext cx="690562" cy="346075"/>
            <a:chOff x="1270" y="3283"/>
            <a:chExt cx="437" cy="218"/>
          </a:xfrm>
        </p:grpSpPr>
        <p:sp>
          <p:nvSpPr>
            <p:cNvPr id="119" name="Line 159"/>
            <p:cNvSpPr>
              <a:spLocks noChangeShapeType="1"/>
            </p:cNvSpPr>
            <p:nvPr/>
          </p:nvSpPr>
          <p:spPr bwMode="auto">
            <a:xfrm>
              <a:off x="1295" y="3399"/>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0" name="Line 160"/>
            <p:cNvSpPr>
              <a:spLocks noChangeShapeType="1"/>
            </p:cNvSpPr>
            <p:nvPr/>
          </p:nvSpPr>
          <p:spPr bwMode="auto">
            <a:xfrm>
              <a:off x="1294" y="3493"/>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1" name="Line 161"/>
            <p:cNvSpPr>
              <a:spLocks noChangeShapeType="1"/>
            </p:cNvSpPr>
            <p:nvPr/>
          </p:nvSpPr>
          <p:spPr bwMode="auto">
            <a:xfrm>
              <a:off x="1318" y="3285"/>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2" name="Line 162"/>
            <p:cNvSpPr>
              <a:spLocks noChangeShapeType="1"/>
            </p:cNvSpPr>
            <p:nvPr/>
          </p:nvSpPr>
          <p:spPr bwMode="auto">
            <a:xfrm>
              <a:off x="1343" y="3491"/>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3" name="Line 163"/>
            <p:cNvSpPr>
              <a:spLocks noChangeShapeType="1"/>
            </p:cNvSpPr>
            <p:nvPr/>
          </p:nvSpPr>
          <p:spPr bwMode="auto">
            <a:xfrm>
              <a:off x="1367" y="3283"/>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4" name="Line 164"/>
            <p:cNvSpPr>
              <a:spLocks noChangeShapeType="1"/>
            </p:cNvSpPr>
            <p:nvPr/>
          </p:nvSpPr>
          <p:spPr bwMode="auto">
            <a:xfrm>
              <a:off x="1270" y="340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5" name="Line 165"/>
            <p:cNvSpPr>
              <a:spLocks noChangeShapeType="1"/>
            </p:cNvSpPr>
            <p:nvPr/>
          </p:nvSpPr>
          <p:spPr bwMode="auto">
            <a:xfrm>
              <a:off x="1271" y="3400"/>
              <a:ext cx="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6" name="Line 166"/>
            <p:cNvSpPr>
              <a:spLocks noChangeShapeType="1"/>
            </p:cNvSpPr>
            <p:nvPr/>
          </p:nvSpPr>
          <p:spPr bwMode="auto">
            <a:xfrm>
              <a:off x="1271" y="3399"/>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7" name="Line 167"/>
            <p:cNvSpPr>
              <a:spLocks noChangeShapeType="1"/>
            </p:cNvSpPr>
            <p:nvPr/>
          </p:nvSpPr>
          <p:spPr bwMode="auto">
            <a:xfrm>
              <a:off x="1391" y="3492"/>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8" name="Line 168"/>
            <p:cNvSpPr>
              <a:spLocks noChangeShapeType="1"/>
            </p:cNvSpPr>
            <p:nvPr/>
          </p:nvSpPr>
          <p:spPr bwMode="auto">
            <a:xfrm>
              <a:off x="1440" y="3403"/>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29" name="Line 169"/>
            <p:cNvSpPr>
              <a:spLocks noChangeShapeType="1"/>
            </p:cNvSpPr>
            <p:nvPr/>
          </p:nvSpPr>
          <p:spPr bwMode="auto">
            <a:xfrm>
              <a:off x="1439" y="3497"/>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0" name="Line 170"/>
            <p:cNvSpPr>
              <a:spLocks noChangeShapeType="1"/>
            </p:cNvSpPr>
            <p:nvPr/>
          </p:nvSpPr>
          <p:spPr bwMode="auto">
            <a:xfrm>
              <a:off x="1488" y="3495"/>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1" name="Line 171"/>
            <p:cNvSpPr>
              <a:spLocks noChangeShapeType="1"/>
            </p:cNvSpPr>
            <p:nvPr/>
          </p:nvSpPr>
          <p:spPr bwMode="auto">
            <a:xfrm>
              <a:off x="1415" y="340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2" name="Line 172"/>
            <p:cNvSpPr>
              <a:spLocks noChangeShapeType="1"/>
            </p:cNvSpPr>
            <p:nvPr/>
          </p:nvSpPr>
          <p:spPr bwMode="auto">
            <a:xfrm>
              <a:off x="1416" y="340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3" name="Line 173"/>
            <p:cNvSpPr>
              <a:spLocks noChangeShapeType="1"/>
            </p:cNvSpPr>
            <p:nvPr/>
          </p:nvSpPr>
          <p:spPr bwMode="auto">
            <a:xfrm>
              <a:off x="1416" y="3403"/>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4" name="Line 174"/>
            <p:cNvSpPr>
              <a:spLocks noChangeShapeType="1"/>
            </p:cNvSpPr>
            <p:nvPr/>
          </p:nvSpPr>
          <p:spPr bwMode="auto">
            <a:xfrm>
              <a:off x="1537" y="3496"/>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5" name="Line 175"/>
            <p:cNvSpPr>
              <a:spLocks noChangeShapeType="1"/>
            </p:cNvSpPr>
            <p:nvPr/>
          </p:nvSpPr>
          <p:spPr bwMode="auto">
            <a:xfrm>
              <a:off x="1586" y="3406"/>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6" name="Line 176"/>
            <p:cNvSpPr>
              <a:spLocks noChangeShapeType="1"/>
            </p:cNvSpPr>
            <p:nvPr/>
          </p:nvSpPr>
          <p:spPr bwMode="auto">
            <a:xfrm>
              <a:off x="1610"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7" name="Line 177"/>
            <p:cNvSpPr>
              <a:spLocks noChangeShapeType="1"/>
            </p:cNvSpPr>
            <p:nvPr/>
          </p:nvSpPr>
          <p:spPr bwMode="auto">
            <a:xfrm>
              <a:off x="1634"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8" name="Line 178"/>
            <p:cNvSpPr>
              <a:spLocks noChangeShapeType="1"/>
            </p:cNvSpPr>
            <p:nvPr/>
          </p:nvSpPr>
          <p:spPr bwMode="auto">
            <a:xfrm>
              <a:off x="1585" y="350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39" name="Line 179"/>
            <p:cNvSpPr>
              <a:spLocks noChangeShapeType="1"/>
            </p:cNvSpPr>
            <p:nvPr/>
          </p:nvSpPr>
          <p:spPr bwMode="auto">
            <a:xfrm>
              <a:off x="1634" y="3498"/>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0" name="Line 180"/>
            <p:cNvSpPr>
              <a:spLocks noChangeShapeType="1"/>
            </p:cNvSpPr>
            <p:nvPr/>
          </p:nvSpPr>
          <p:spPr bwMode="auto">
            <a:xfrm>
              <a:off x="1658"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1" name="Line 181"/>
            <p:cNvSpPr>
              <a:spLocks noChangeShapeType="1"/>
            </p:cNvSpPr>
            <p:nvPr/>
          </p:nvSpPr>
          <p:spPr bwMode="auto">
            <a:xfrm>
              <a:off x="1682"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2" name="Line 182"/>
            <p:cNvSpPr>
              <a:spLocks noChangeShapeType="1"/>
            </p:cNvSpPr>
            <p:nvPr/>
          </p:nvSpPr>
          <p:spPr bwMode="auto">
            <a:xfrm>
              <a:off x="1561" y="3407"/>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3" name="Line 183"/>
            <p:cNvSpPr>
              <a:spLocks noChangeShapeType="1"/>
            </p:cNvSpPr>
            <p:nvPr/>
          </p:nvSpPr>
          <p:spPr bwMode="auto">
            <a:xfrm>
              <a:off x="1562" y="3407"/>
              <a:ext cx="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4" name="Line 184"/>
            <p:cNvSpPr>
              <a:spLocks noChangeShapeType="1"/>
            </p:cNvSpPr>
            <p:nvPr/>
          </p:nvSpPr>
          <p:spPr bwMode="auto">
            <a:xfrm>
              <a:off x="1562" y="3406"/>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5" name="Line 185"/>
            <p:cNvSpPr>
              <a:spLocks noChangeShapeType="1"/>
            </p:cNvSpPr>
            <p:nvPr/>
          </p:nvSpPr>
          <p:spPr bwMode="auto">
            <a:xfrm>
              <a:off x="1682" y="3499"/>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6" name="Line 186"/>
            <p:cNvSpPr>
              <a:spLocks noChangeShapeType="1"/>
            </p:cNvSpPr>
            <p:nvPr/>
          </p:nvSpPr>
          <p:spPr bwMode="auto">
            <a:xfrm>
              <a:off x="1464" y="3286"/>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7" name="Line 187"/>
            <p:cNvSpPr>
              <a:spLocks noChangeShapeType="1"/>
            </p:cNvSpPr>
            <p:nvPr/>
          </p:nvSpPr>
          <p:spPr bwMode="auto">
            <a:xfrm>
              <a:off x="1319"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8" name="Line 188"/>
            <p:cNvSpPr>
              <a:spLocks noChangeShapeType="1"/>
            </p:cNvSpPr>
            <p:nvPr/>
          </p:nvSpPr>
          <p:spPr bwMode="auto">
            <a:xfrm>
              <a:off x="1343"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49" name="Line 189"/>
            <p:cNvSpPr>
              <a:spLocks noChangeShapeType="1"/>
            </p:cNvSpPr>
            <p:nvPr/>
          </p:nvSpPr>
          <p:spPr bwMode="auto">
            <a:xfrm>
              <a:off x="1367"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0" name="Line 190"/>
            <p:cNvSpPr>
              <a:spLocks noChangeShapeType="1"/>
            </p:cNvSpPr>
            <p:nvPr/>
          </p:nvSpPr>
          <p:spPr bwMode="auto">
            <a:xfrm>
              <a:off x="1391"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1" name="Line 191"/>
            <p:cNvSpPr>
              <a:spLocks noChangeShapeType="1"/>
            </p:cNvSpPr>
            <p:nvPr/>
          </p:nvSpPr>
          <p:spPr bwMode="auto">
            <a:xfrm>
              <a:off x="1465"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2" name="Line 192"/>
            <p:cNvSpPr>
              <a:spLocks noChangeShapeType="1"/>
            </p:cNvSpPr>
            <p:nvPr/>
          </p:nvSpPr>
          <p:spPr bwMode="auto">
            <a:xfrm>
              <a:off x="1489"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3" name="Line 193"/>
            <p:cNvSpPr>
              <a:spLocks noChangeShapeType="1"/>
            </p:cNvSpPr>
            <p:nvPr/>
          </p:nvSpPr>
          <p:spPr bwMode="auto">
            <a:xfrm>
              <a:off x="1513"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4" name="Line 194"/>
            <p:cNvSpPr>
              <a:spLocks noChangeShapeType="1"/>
            </p:cNvSpPr>
            <p:nvPr/>
          </p:nvSpPr>
          <p:spPr bwMode="auto">
            <a:xfrm>
              <a:off x="1537"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5" name="Line 195"/>
            <p:cNvSpPr>
              <a:spLocks noChangeShapeType="1"/>
            </p:cNvSpPr>
            <p:nvPr/>
          </p:nvSpPr>
          <p:spPr bwMode="auto">
            <a:xfrm>
              <a:off x="1513" y="328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6" name="Line 196"/>
            <p:cNvSpPr>
              <a:spLocks noChangeShapeType="1"/>
            </p:cNvSpPr>
            <p:nvPr/>
          </p:nvSpPr>
          <p:spPr bwMode="auto">
            <a:xfrm>
              <a:off x="1609" y="329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7" name="Line 197"/>
            <p:cNvSpPr>
              <a:spLocks noChangeShapeType="1"/>
            </p:cNvSpPr>
            <p:nvPr/>
          </p:nvSpPr>
          <p:spPr bwMode="auto">
            <a:xfrm>
              <a:off x="1610"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8" name="Line 198"/>
            <p:cNvSpPr>
              <a:spLocks noChangeShapeType="1"/>
            </p:cNvSpPr>
            <p:nvPr/>
          </p:nvSpPr>
          <p:spPr bwMode="auto">
            <a:xfrm>
              <a:off x="1634"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59" name="Line 199"/>
            <p:cNvSpPr>
              <a:spLocks noChangeShapeType="1"/>
            </p:cNvSpPr>
            <p:nvPr/>
          </p:nvSpPr>
          <p:spPr bwMode="auto">
            <a:xfrm>
              <a:off x="1658"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60" name="Line 200"/>
            <p:cNvSpPr>
              <a:spLocks noChangeShapeType="1"/>
            </p:cNvSpPr>
            <p:nvPr/>
          </p:nvSpPr>
          <p:spPr bwMode="auto">
            <a:xfrm>
              <a:off x="1682"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61" name="Line 201"/>
            <p:cNvSpPr>
              <a:spLocks noChangeShapeType="1"/>
            </p:cNvSpPr>
            <p:nvPr/>
          </p:nvSpPr>
          <p:spPr bwMode="auto">
            <a:xfrm>
              <a:off x="1658" y="3288"/>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grpSp>
      <p:sp>
        <p:nvSpPr>
          <p:cNvPr id="162" name="Freeform 202"/>
          <p:cNvSpPr>
            <a:spLocks/>
          </p:cNvSpPr>
          <p:nvPr/>
        </p:nvSpPr>
        <p:spPr bwMode="auto">
          <a:xfrm>
            <a:off x="4740275" y="2947194"/>
            <a:ext cx="211138" cy="92075"/>
          </a:xfrm>
          <a:custGeom>
            <a:avLst/>
            <a:gdLst>
              <a:gd name="T0" fmla="*/ 0 w 617"/>
              <a:gd name="T1" fmla="*/ 145 h 244"/>
              <a:gd name="T2" fmla="*/ 178 w 617"/>
              <a:gd name="T3" fmla="*/ 13 h 244"/>
              <a:gd name="T4" fmla="*/ 403 w 617"/>
              <a:gd name="T5" fmla="*/ 222 h 244"/>
              <a:gd name="T6" fmla="*/ 617 w 617"/>
              <a:gd name="T7" fmla="*/ 145 h 244"/>
            </a:gdLst>
            <a:ahLst/>
            <a:cxnLst>
              <a:cxn ang="0">
                <a:pos x="T0" y="T1"/>
              </a:cxn>
              <a:cxn ang="0">
                <a:pos x="T2" y="T3"/>
              </a:cxn>
              <a:cxn ang="0">
                <a:pos x="T4" y="T5"/>
              </a:cxn>
              <a:cxn ang="0">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ts val="3600"/>
              </a:lnSpc>
              <a:spcBef>
                <a:spcPts val="500"/>
              </a:spcBef>
              <a:buClr>
                <a:srgbClr val="990033"/>
              </a:buClr>
            </a:pPr>
            <a:endParaRPr lang="zh-CN" altLang="en-US" b="0">
              <a:solidFill>
                <a:srgbClr val="000000"/>
              </a:solidFill>
              <a:latin typeface="fudan" pitchFamily="2" charset="0"/>
              <a:ea typeface="黑体" pitchFamily="49" charset="-122"/>
            </a:endParaRPr>
          </a:p>
        </p:txBody>
      </p:sp>
      <p:sp>
        <p:nvSpPr>
          <p:cNvPr id="163" name="Text Box 204"/>
          <p:cNvSpPr txBox="1">
            <a:spLocks noChangeArrowheads="1"/>
          </p:cNvSpPr>
          <p:nvPr/>
        </p:nvSpPr>
        <p:spPr bwMode="auto">
          <a:xfrm>
            <a:off x="6826250" y="2959894"/>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5000"/>
              </a:lnSpc>
              <a:spcBef>
                <a:spcPct val="50000"/>
              </a:spcBef>
              <a:buClr>
                <a:srgbClr val="990033"/>
              </a:buClr>
            </a:pPr>
            <a:r>
              <a:rPr lang="en-US" altLang="zh-CN" sz="800" b="0">
                <a:solidFill>
                  <a:srgbClr val="000000"/>
                </a:solidFill>
                <a:latin typeface="Verdana" pitchFamily="34" charset="0"/>
                <a:ea typeface="黑体" pitchFamily="49" charset="-122"/>
                <a:cs typeface="Arial" pitchFamily="34" charset="0"/>
              </a:rPr>
              <a:t>Phase</a:t>
            </a:r>
          </a:p>
        </p:txBody>
      </p:sp>
      <p:sp>
        <p:nvSpPr>
          <p:cNvPr id="164" name="Text Box 206"/>
          <p:cNvSpPr txBox="1">
            <a:spLocks noChangeArrowheads="1"/>
          </p:cNvSpPr>
          <p:nvPr/>
        </p:nvSpPr>
        <p:spPr bwMode="auto">
          <a:xfrm>
            <a:off x="6804025" y="3664762"/>
            <a:ext cx="1758156" cy="26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65000"/>
              </a:lnSpc>
              <a:spcBef>
                <a:spcPct val="50000"/>
              </a:spcBef>
              <a:buClr>
                <a:srgbClr val="990033"/>
              </a:buClr>
            </a:pPr>
            <a:r>
              <a:rPr lang="en-US" altLang="zh-CN" sz="1600" dirty="0" smtClean="0">
                <a:solidFill>
                  <a:srgbClr val="000000"/>
                </a:solidFill>
                <a:ea typeface="仿宋_GB2312" pitchFamily="49" charset="-122"/>
                <a:cs typeface="Times New Roman" pitchFamily="18" charset="0"/>
              </a:rPr>
              <a:t>Signal processing</a:t>
            </a:r>
            <a:endParaRPr lang="zh-CN" altLang="en-US" sz="1600" dirty="0">
              <a:solidFill>
                <a:srgbClr val="000000"/>
              </a:solidFill>
              <a:ea typeface="仿宋_GB2312" pitchFamily="49" charset="-122"/>
              <a:cs typeface="Times New Roman" pitchFamily="18" charset="0"/>
            </a:endParaRPr>
          </a:p>
        </p:txBody>
      </p:sp>
      <p:pic>
        <p:nvPicPr>
          <p:cNvPr id="166" name="图片 165"/>
          <p:cNvPicPr>
            <a:picLocks noChangeAspect="1"/>
          </p:cNvPicPr>
          <p:nvPr/>
        </p:nvPicPr>
        <p:blipFill rotWithShape="1">
          <a:blip r:embed="rId4"/>
          <a:srcRect l="30224" t="2753" r="19430" b="20157"/>
          <a:stretch/>
        </p:blipFill>
        <p:spPr>
          <a:xfrm>
            <a:off x="3851920" y="2169470"/>
            <a:ext cx="2867968" cy="1412228"/>
          </a:xfrm>
          <a:prstGeom prst="rect">
            <a:avLst/>
          </a:prstGeom>
        </p:spPr>
      </p:pic>
    </p:spTree>
    <p:extLst>
      <p:ext uri="{BB962C8B-B14F-4D97-AF65-F5344CB8AC3E}">
        <p14:creationId xmlns:p14="http://schemas.microsoft.com/office/powerpoint/2010/main" val="40583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GB" altLang="en-US" smtClean="0"/>
              <a:t>January, 2015</a:t>
            </a:r>
            <a:endParaRPr lang="en-GB" altLang="en-US" dirty="0"/>
          </a:p>
        </p:txBody>
      </p:sp>
      <p:sp>
        <p:nvSpPr>
          <p:cNvPr id="3" name="页脚占位符 2"/>
          <p:cNvSpPr>
            <a:spLocks noGrp="1"/>
          </p:cNvSpPr>
          <p:nvPr>
            <p:ph type="ftr" sz="quarter" idx="11"/>
          </p:nvPr>
        </p:nvSpPr>
        <p:spPr/>
        <p:txBody>
          <a:bodyPr/>
          <a:lstStyle/>
          <a:p>
            <a:r>
              <a:rPr lang="en-GB" altLang="en-US" smtClean="0"/>
              <a:t>Junwen Zhang, Nan Chi, Fudan Univerisity</a:t>
            </a:r>
            <a:endParaRPr lang="en-GB" altLang="en-US" dirty="0"/>
          </a:p>
        </p:txBody>
      </p:sp>
      <p:sp>
        <p:nvSpPr>
          <p:cNvPr id="4" name="灯片编号占位符 3"/>
          <p:cNvSpPr>
            <a:spLocks noGrp="1"/>
          </p:cNvSpPr>
          <p:nvPr>
            <p:ph type="sldNum" sz="quarter" idx="12"/>
          </p:nvPr>
        </p:nvSpPr>
        <p:spPr/>
        <p:txBody>
          <a:bodyPr/>
          <a:lstStyle/>
          <a:p>
            <a:r>
              <a:rPr lang="en-GB" altLang="en-US" smtClean="0"/>
              <a:t>Slide </a:t>
            </a:r>
            <a:fld id="{625A58DA-5EE3-4814-854C-6DED183C1699}" type="slidenum">
              <a:rPr lang="en-GB" altLang="en-US" smtClean="0"/>
              <a:pPr/>
              <a:t>7</a:t>
            </a:fld>
            <a:endParaRPr lang="en-GB" altLang="en-US"/>
          </a:p>
        </p:txBody>
      </p:sp>
      <p:sp>
        <p:nvSpPr>
          <p:cNvPr id="5" name="Rectangle 19"/>
          <p:cNvSpPr>
            <a:spLocks noChangeArrowheads="1"/>
          </p:cNvSpPr>
          <p:nvPr/>
        </p:nvSpPr>
        <p:spPr bwMode="auto">
          <a:xfrm>
            <a:off x="179512" y="3742998"/>
            <a:ext cx="4261164" cy="584775"/>
          </a:xfrm>
          <a:prstGeom prst="rect">
            <a:avLst/>
          </a:prstGeom>
          <a:extLst/>
        </p:spPr>
        <p:txBody>
          <a:bodyPr wrap="square">
            <a:spAutoFit/>
          </a:bodyPr>
          <a:lstStyle/>
          <a:p>
            <a:pPr marL="342900" indent="-342900" algn="just" fontAlgn="auto">
              <a:spcBef>
                <a:spcPts val="0"/>
              </a:spcBef>
              <a:spcAft>
                <a:spcPts val="0"/>
              </a:spcAft>
              <a:buClr>
                <a:srgbClr val="3333CC"/>
              </a:buClr>
              <a:buFont typeface="Wingdings" panose="05000000000000000000" pitchFamily="2" charset="2"/>
              <a:buChar char="p"/>
            </a:pPr>
            <a:r>
              <a:rPr lang="en-US" altLang="zh-CN" sz="1600" b="0" dirty="0">
                <a:solidFill>
                  <a:srgbClr val="000000"/>
                </a:solidFill>
                <a:latin typeface="Arial"/>
                <a:ea typeface="黑体"/>
                <a:cs typeface="Times New Roman" panose="02020603050405020304" pitchFamily="18" charset="0"/>
              </a:rPr>
              <a:t>Phosphor LED 10dB</a:t>
            </a:r>
            <a:r>
              <a:rPr lang="zh-CN" altLang="en-US" sz="1600" b="0" dirty="0">
                <a:solidFill>
                  <a:srgbClr val="000000"/>
                </a:solidFill>
                <a:latin typeface="Arial"/>
                <a:ea typeface="黑体"/>
                <a:cs typeface="Times New Roman" panose="02020603050405020304" pitchFamily="18" charset="0"/>
              </a:rPr>
              <a:t> </a:t>
            </a:r>
            <a:r>
              <a:rPr lang="en-US" altLang="zh-CN" sz="1600" b="0" dirty="0">
                <a:solidFill>
                  <a:srgbClr val="000000"/>
                </a:solidFill>
                <a:latin typeface="Arial"/>
                <a:ea typeface="黑体"/>
                <a:cs typeface="Times New Roman" panose="02020603050405020304" pitchFamily="18" charset="0"/>
              </a:rPr>
              <a:t>bandwidth&lt;15MHz</a:t>
            </a:r>
          </a:p>
          <a:p>
            <a:pPr marL="342900" indent="-342900" algn="just" fontAlgn="auto">
              <a:spcBef>
                <a:spcPts val="0"/>
              </a:spcBef>
              <a:spcAft>
                <a:spcPts val="0"/>
              </a:spcAft>
              <a:buClr>
                <a:srgbClr val="3333CC"/>
              </a:buClr>
              <a:buFont typeface="Wingdings" panose="05000000000000000000" pitchFamily="2" charset="2"/>
              <a:buChar char="p"/>
            </a:pPr>
            <a:r>
              <a:rPr lang="en-US" altLang="zh-CN" sz="1600" b="0" dirty="0" smtClean="0">
                <a:solidFill>
                  <a:srgbClr val="000000"/>
                </a:solidFill>
                <a:latin typeface="Arial"/>
                <a:ea typeface="黑体"/>
                <a:cs typeface="Times New Roman" panose="02020603050405020304" pitchFamily="18" charset="0"/>
              </a:rPr>
              <a:t>RGB </a:t>
            </a:r>
            <a:r>
              <a:rPr lang="en-US" altLang="zh-CN" sz="1600" b="0" dirty="0">
                <a:solidFill>
                  <a:srgbClr val="000000"/>
                </a:solidFill>
                <a:latin typeface="Arial"/>
                <a:ea typeface="黑体"/>
                <a:cs typeface="Times New Roman" panose="02020603050405020304" pitchFamily="18" charset="0"/>
              </a:rPr>
              <a:t>LED </a:t>
            </a:r>
            <a:r>
              <a:rPr lang="en-US" altLang="zh-CN" sz="1600" b="0" dirty="0" smtClean="0">
                <a:solidFill>
                  <a:srgbClr val="000000"/>
                </a:solidFill>
                <a:latin typeface="Arial"/>
                <a:ea typeface="黑体"/>
              </a:rPr>
              <a:t>10dB bandwidth&lt;25MHz</a:t>
            </a:r>
            <a:endParaRPr lang="en-US" altLang="zh-CN" sz="1600" b="0" dirty="0">
              <a:solidFill>
                <a:srgbClr val="000000"/>
              </a:solidFill>
              <a:latin typeface="Arial"/>
              <a:ea typeface="黑体"/>
            </a:endParaRPr>
          </a:p>
        </p:txBody>
      </p:sp>
      <p:sp>
        <p:nvSpPr>
          <p:cNvPr id="6" name="图文框 5"/>
          <p:cNvSpPr/>
          <p:nvPr/>
        </p:nvSpPr>
        <p:spPr bwMode="auto">
          <a:xfrm>
            <a:off x="539552" y="993553"/>
            <a:ext cx="3738070" cy="3406228"/>
          </a:xfrm>
          <a:prstGeom prst="frame">
            <a:avLst>
              <a:gd name="adj1" fmla="val 2421"/>
            </a:avLst>
          </a:prstGeom>
          <a:solidFill>
            <a:srgbClr val="3333CC">
              <a:lumMod val="40000"/>
              <a:lumOff val="6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ts val="3600"/>
              </a:lnSpc>
              <a:spcBef>
                <a:spcPts val="500"/>
              </a:spcBef>
              <a:spcAft>
                <a:spcPts val="0"/>
              </a:spcAft>
              <a:buClr>
                <a:srgbClr val="990033"/>
              </a:buClr>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fudan" pitchFamily="2" charset="0"/>
              <a:ea typeface="黑体"/>
            </a:endParaRPr>
          </a:p>
        </p:txBody>
      </p:sp>
      <p:sp>
        <p:nvSpPr>
          <p:cNvPr id="7" name="矩形 6"/>
          <p:cNvSpPr/>
          <p:nvPr/>
        </p:nvSpPr>
        <p:spPr>
          <a:xfrm>
            <a:off x="539552" y="692696"/>
            <a:ext cx="3739840" cy="400110"/>
          </a:xfrm>
          <a:prstGeom prst="rect">
            <a:avLst/>
          </a:prstGeom>
          <a:solidFill>
            <a:srgbClr val="3333CC">
              <a:lumMod val="40000"/>
              <a:lumOff val="60000"/>
            </a:srgbClr>
          </a:solidFill>
          <a:ln>
            <a:solidFill>
              <a:srgbClr val="808080">
                <a:lumMod val="20000"/>
                <a:lumOff val="80000"/>
              </a:srgb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000000"/>
                </a:solidFill>
                <a:effectLst/>
                <a:uLnTx/>
                <a:uFillTx/>
                <a:latin typeface="Arial"/>
                <a:ea typeface="黑体"/>
              </a:rPr>
              <a:t>1. LED bandwidth limitations</a:t>
            </a:r>
            <a:endParaRPr kumimoji="0" lang="zh-CN" altLang="zh-CN" sz="2000" b="0" i="0" u="none" strike="noStrike" kern="0" cap="none" spc="0" normalizeH="0" baseline="0" noProof="0" dirty="0" smtClean="0">
              <a:ln>
                <a:noFill/>
              </a:ln>
              <a:solidFill>
                <a:srgbClr val="000000"/>
              </a:solidFill>
              <a:effectLst/>
              <a:uLnTx/>
              <a:uFillTx/>
              <a:latin typeface="Arial"/>
              <a:ea typeface="黑体"/>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34" y="1171615"/>
            <a:ext cx="32695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图表 12"/>
          <p:cNvGraphicFramePr/>
          <p:nvPr>
            <p:extLst>
              <p:ext uri="{D42A27DB-BD31-4B8C-83A1-F6EECF244321}">
                <p14:modId xmlns:p14="http://schemas.microsoft.com/office/powerpoint/2010/main" val="4150903275"/>
              </p:ext>
            </p:extLst>
          </p:nvPr>
        </p:nvGraphicFramePr>
        <p:xfrm>
          <a:off x="539552" y="4687813"/>
          <a:ext cx="8136904"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图文框 9"/>
          <p:cNvSpPr/>
          <p:nvPr/>
        </p:nvSpPr>
        <p:spPr bwMode="auto">
          <a:xfrm>
            <a:off x="4716016" y="1015405"/>
            <a:ext cx="3738070" cy="3406228"/>
          </a:xfrm>
          <a:prstGeom prst="frame">
            <a:avLst>
              <a:gd name="adj1" fmla="val 2421"/>
            </a:avLst>
          </a:prstGeom>
          <a:solidFill>
            <a:srgbClr val="3333CC">
              <a:lumMod val="40000"/>
              <a:lumOff val="6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ts val="3600"/>
              </a:lnSpc>
              <a:spcBef>
                <a:spcPts val="500"/>
              </a:spcBef>
              <a:spcAft>
                <a:spcPts val="0"/>
              </a:spcAft>
              <a:buClr>
                <a:srgbClr val="990033"/>
              </a:buClr>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fudan" pitchFamily="2" charset="0"/>
              <a:ea typeface="黑体"/>
            </a:endParaRPr>
          </a:p>
        </p:txBody>
      </p:sp>
      <p:sp>
        <p:nvSpPr>
          <p:cNvPr id="11" name="矩形 10"/>
          <p:cNvSpPr/>
          <p:nvPr/>
        </p:nvSpPr>
        <p:spPr>
          <a:xfrm>
            <a:off x="4716016" y="727373"/>
            <a:ext cx="3738070" cy="400110"/>
          </a:xfrm>
          <a:prstGeom prst="rect">
            <a:avLst/>
          </a:prstGeom>
          <a:solidFill>
            <a:srgbClr val="3333CC">
              <a:lumMod val="40000"/>
              <a:lumOff val="60000"/>
            </a:srgbClr>
          </a:solidFill>
          <a:ln>
            <a:solidFill>
              <a:srgbClr val="808080">
                <a:lumMod val="20000"/>
                <a:lumOff val="80000"/>
              </a:srgb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000000"/>
                </a:solidFill>
                <a:effectLst/>
                <a:uLnTx/>
                <a:uFillTx/>
                <a:latin typeface="Arial"/>
                <a:ea typeface="黑体"/>
              </a:rPr>
              <a:t>2. VLC system Nonlinear </a:t>
            </a:r>
          </a:p>
        </p:txBody>
      </p:sp>
      <p:sp>
        <p:nvSpPr>
          <p:cNvPr id="12" name="Rectangle 19"/>
          <p:cNvSpPr>
            <a:spLocks noChangeArrowheads="1"/>
          </p:cNvSpPr>
          <p:nvPr/>
        </p:nvSpPr>
        <p:spPr bwMode="auto">
          <a:xfrm>
            <a:off x="4932040" y="3681442"/>
            <a:ext cx="3456384" cy="646331"/>
          </a:xfrm>
          <a:prstGeom prst="rect">
            <a:avLst/>
          </a:prstGeom>
          <a:extLst/>
        </p:spPr>
        <p:txBody>
          <a:bodyPr wrap="square">
            <a:spAutoFit/>
          </a:bodyPr>
          <a:lstStyle/>
          <a:p>
            <a:pPr marL="342900" indent="-342900" algn="just" fontAlgn="auto">
              <a:spcBef>
                <a:spcPts val="0"/>
              </a:spcBef>
              <a:spcAft>
                <a:spcPts val="0"/>
              </a:spcAft>
              <a:buClr>
                <a:srgbClr val="3333CC"/>
              </a:buClr>
              <a:buFont typeface="Wingdings" panose="05000000000000000000" pitchFamily="2" charset="2"/>
              <a:buChar char="p"/>
            </a:pPr>
            <a:r>
              <a:rPr lang="en-US" altLang="zh-CN" sz="1800" b="0" dirty="0">
                <a:solidFill>
                  <a:srgbClr val="000000"/>
                </a:solidFill>
                <a:latin typeface="Arial"/>
                <a:ea typeface="黑体"/>
              </a:rPr>
              <a:t>Inter-symbol </a:t>
            </a:r>
            <a:r>
              <a:rPr lang="en-US" altLang="zh-CN" sz="1800" b="0" dirty="0" smtClean="0">
                <a:solidFill>
                  <a:srgbClr val="000000"/>
                </a:solidFill>
                <a:latin typeface="Arial"/>
                <a:ea typeface="黑体"/>
              </a:rPr>
              <a:t>interference</a:t>
            </a:r>
          </a:p>
          <a:p>
            <a:pPr marL="342900" indent="-342900" algn="just" fontAlgn="auto">
              <a:spcBef>
                <a:spcPts val="0"/>
              </a:spcBef>
              <a:spcAft>
                <a:spcPts val="0"/>
              </a:spcAft>
              <a:buClr>
                <a:srgbClr val="3333CC"/>
              </a:buClr>
              <a:buFont typeface="Wingdings" panose="05000000000000000000" pitchFamily="2" charset="2"/>
              <a:buChar char="p"/>
            </a:pPr>
            <a:r>
              <a:rPr lang="en-US" altLang="zh-CN" sz="1800" b="0" dirty="0" smtClean="0">
                <a:solidFill>
                  <a:srgbClr val="000000"/>
                </a:solidFill>
                <a:latin typeface="Arial"/>
                <a:ea typeface="黑体"/>
              </a:rPr>
              <a:t>LED nonlinearity</a:t>
            </a:r>
            <a:endParaRPr lang="en-US" altLang="zh-CN" sz="1800" b="0" dirty="0">
              <a:solidFill>
                <a:srgbClr val="000000"/>
              </a:solidFill>
              <a:latin typeface="Arial"/>
              <a:ea typeface="黑体"/>
            </a:endParaRPr>
          </a:p>
        </p:txBody>
      </p:sp>
      <p:sp>
        <p:nvSpPr>
          <p:cNvPr id="13" name="矩形 12"/>
          <p:cNvSpPr/>
          <p:nvPr/>
        </p:nvSpPr>
        <p:spPr>
          <a:xfrm>
            <a:off x="3808043" y="4302870"/>
            <a:ext cx="1584088" cy="461665"/>
          </a:xfrm>
          <a:prstGeom prst="rect">
            <a:avLst/>
          </a:prstGeom>
        </p:spPr>
        <p:txBody>
          <a:bodyPr wrap="none">
            <a:spAutoFit/>
          </a:bodyPr>
          <a:lstStyle/>
          <a:p>
            <a:pPr fontAlgn="auto">
              <a:spcBef>
                <a:spcPts val="0"/>
              </a:spcBef>
              <a:spcAft>
                <a:spcPts val="0"/>
              </a:spcAft>
            </a:pPr>
            <a:r>
              <a:rPr lang="en-US" altLang="zh-CN" dirty="0" smtClean="0">
                <a:solidFill>
                  <a:srgbClr val="C00000"/>
                </a:solidFill>
                <a:latin typeface="Arial"/>
                <a:ea typeface="黑体"/>
              </a:rPr>
              <a:t>Solutions</a:t>
            </a:r>
            <a:endParaRPr lang="zh-CN" altLang="en-US" dirty="0">
              <a:solidFill>
                <a:srgbClr val="C00000"/>
              </a:solidFill>
              <a:latin typeface="Arial"/>
              <a:ea typeface="黑体"/>
            </a:endParaRPr>
          </a:p>
        </p:txBody>
      </p:sp>
      <p:sp>
        <p:nvSpPr>
          <p:cNvPr id="14" name="文本框 13"/>
          <p:cNvSpPr txBox="1"/>
          <p:nvPr/>
        </p:nvSpPr>
        <p:spPr>
          <a:xfrm>
            <a:off x="2259185" y="1528580"/>
            <a:ext cx="1630791" cy="307777"/>
          </a:xfrm>
          <a:prstGeom prst="rect">
            <a:avLst/>
          </a:prstGeom>
          <a:solidFill>
            <a:srgbClr val="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FF0000"/>
                </a:solidFill>
                <a:effectLst/>
                <a:uLnTx/>
                <a:uFillTx/>
                <a:latin typeface="Arial"/>
                <a:ea typeface="黑体"/>
              </a:rPr>
              <a:t>10dB Bandwidth</a:t>
            </a:r>
          </a:p>
        </p:txBody>
      </p:sp>
      <p:pic>
        <p:nvPicPr>
          <p:cNvPr id="15" name="图片 14"/>
          <p:cNvPicPr>
            <a:picLocks noChangeAspect="1"/>
          </p:cNvPicPr>
          <p:nvPr/>
        </p:nvPicPr>
        <p:blipFill>
          <a:blip r:embed="rId8"/>
          <a:stretch>
            <a:fillRect/>
          </a:stretch>
        </p:blipFill>
        <p:spPr>
          <a:xfrm>
            <a:off x="4866378" y="1153374"/>
            <a:ext cx="3225384" cy="2592000"/>
          </a:xfrm>
          <a:prstGeom prst="rect">
            <a:avLst/>
          </a:prstGeom>
        </p:spPr>
      </p:pic>
      <p:sp>
        <p:nvSpPr>
          <p:cNvPr id="16" name="文本框 15"/>
          <p:cNvSpPr txBox="1"/>
          <p:nvPr/>
        </p:nvSpPr>
        <p:spPr>
          <a:xfrm>
            <a:off x="5427876" y="1458074"/>
            <a:ext cx="1630791" cy="307777"/>
          </a:xfrm>
          <a:prstGeom prst="rect">
            <a:avLst/>
          </a:prstGeom>
          <a:solidFill>
            <a:srgbClr val="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FF0000"/>
                </a:solidFill>
                <a:effectLst/>
                <a:uLnTx/>
                <a:uFillTx/>
                <a:latin typeface="Arial"/>
                <a:ea typeface="黑体"/>
              </a:rPr>
              <a:t>LED Nonlinearity</a:t>
            </a:r>
          </a:p>
        </p:txBody>
      </p:sp>
    </p:spTree>
    <p:extLst>
      <p:ext uri="{BB962C8B-B14F-4D97-AF65-F5344CB8AC3E}">
        <p14:creationId xmlns:p14="http://schemas.microsoft.com/office/powerpoint/2010/main" val="345638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650875" y="4077891"/>
            <a:ext cx="2625725" cy="503237"/>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eaLnBrk="0" hangingPunct="0">
              <a:lnSpc>
                <a:spcPts val="3600"/>
              </a:lnSpc>
              <a:spcBef>
                <a:spcPts val="500"/>
              </a:spcBef>
              <a:buClr>
                <a:srgbClr val="990033"/>
              </a:buClr>
              <a:defRPr/>
            </a:pPr>
            <a:r>
              <a:rPr lang="en-US" altLang="zh-CN" sz="2000" dirty="0">
                <a:solidFill>
                  <a:schemeClr val="tx1"/>
                </a:solidFill>
                <a:latin typeface="Times New Roman" panose="02020603050405020304" pitchFamily="18" charset="0"/>
                <a:ea typeface="宋体" charset="-122"/>
                <a:cs typeface="Times New Roman" panose="02020603050405020304" pitchFamily="18" charset="0"/>
              </a:rPr>
              <a:t>Pre-equalization</a:t>
            </a:r>
            <a:endParaRPr lang="zh-CN" altLang="en-US" sz="2000" dirty="0">
              <a:solidFill>
                <a:schemeClr val="tx1"/>
              </a:solidFill>
              <a:latin typeface="Times New Roman" panose="02020603050405020304" pitchFamily="18" charset="0"/>
              <a:ea typeface="宋体" charset="-122"/>
              <a:cs typeface="Times New Roman" panose="02020603050405020304" pitchFamily="18" charset="0"/>
            </a:endParaRPr>
          </a:p>
        </p:txBody>
      </p:sp>
      <p:sp>
        <p:nvSpPr>
          <p:cNvPr id="12" name="上箭头 11"/>
          <p:cNvSpPr>
            <a:spLocks noChangeArrowheads="1"/>
          </p:cNvSpPr>
          <p:nvPr/>
        </p:nvSpPr>
        <p:spPr bwMode="auto">
          <a:xfrm>
            <a:off x="1709738" y="3654028"/>
            <a:ext cx="493712" cy="422275"/>
          </a:xfrm>
          <a:prstGeom prst="upArrow">
            <a:avLst>
              <a:gd name="adj1" fmla="val 50000"/>
              <a:gd name="adj2" fmla="val 5007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r">
              <a:lnSpc>
                <a:spcPts val="3600"/>
              </a:lnSpc>
              <a:spcBef>
                <a:spcPts val="500"/>
              </a:spcBef>
              <a:buClr>
                <a:srgbClr val="990033"/>
              </a:buClr>
            </a:pPr>
            <a:endParaRPr lang="zh-CN" altLang="en-US"/>
          </a:p>
        </p:txBody>
      </p:sp>
      <p:pic>
        <p:nvPicPr>
          <p:cNvPr id="24580" name="Picture 4" descr="terahertz radia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88" y="2176463"/>
            <a:ext cx="43338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5"/>
          <p:cNvSpPr>
            <a:spLocks noChangeArrowheads="1"/>
          </p:cNvSpPr>
          <p:nvPr/>
        </p:nvSpPr>
        <p:spPr bwMode="auto">
          <a:xfrm rot="-5400000">
            <a:off x="2995613" y="2487613"/>
            <a:ext cx="239712" cy="385762"/>
          </a:xfrm>
          <a:custGeom>
            <a:avLst/>
            <a:gdLst>
              <a:gd name="T0" fmla="*/ 2327737 w 21600"/>
              <a:gd name="T1" fmla="*/ 3444730 h 21600"/>
              <a:gd name="T2" fmla="*/ 1330135 w 21600"/>
              <a:gd name="T3" fmla="*/ 6889459 h 21600"/>
              <a:gd name="T4" fmla="*/ 332534 w 21600"/>
              <a:gd name="T5" fmla="*/ 3444730 h 21600"/>
              <a:gd name="T6" fmla="*/ 133013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3300">
              <a:alpha val="5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82" name="Oval 6"/>
          <p:cNvSpPr>
            <a:spLocks noChangeArrowheads="1"/>
          </p:cNvSpPr>
          <p:nvPr/>
        </p:nvSpPr>
        <p:spPr bwMode="auto">
          <a:xfrm rot="-5400000">
            <a:off x="3244056" y="2655094"/>
            <a:ext cx="122238" cy="50800"/>
          </a:xfrm>
          <a:prstGeom prst="ellipse">
            <a:avLst/>
          </a:prstGeom>
          <a:solidFill>
            <a:srgbClr val="FFFF00">
              <a:alpha val="6392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83" name="Line 7"/>
          <p:cNvSpPr>
            <a:spLocks noChangeShapeType="1"/>
          </p:cNvSpPr>
          <p:nvPr/>
        </p:nvSpPr>
        <p:spPr bwMode="auto">
          <a:xfrm rot="16200000" flipV="1">
            <a:off x="3301207" y="2701131"/>
            <a:ext cx="39688" cy="1587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4" name="Line 8"/>
          <p:cNvSpPr>
            <a:spLocks noChangeShapeType="1"/>
          </p:cNvSpPr>
          <p:nvPr/>
        </p:nvSpPr>
        <p:spPr bwMode="auto">
          <a:xfrm rot="-5400000">
            <a:off x="3313906" y="2674145"/>
            <a:ext cx="15875" cy="1746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5" name="Line 9"/>
          <p:cNvSpPr>
            <a:spLocks noChangeShapeType="1"/>
          </p:cNvSpPr>
          <p:nvPr/>
        </p:nvSpPr>
        <p:spPr bwMode="auto">
          <a:xfrm rot="-5400000">
            <a:off x="3278188" y="2665413"/>
            <a:ext cx="19050" cy="1905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6" name="Line 10"/>
          <p:cNvSpPr>
            <a:spLocks noChangeShapeType="1"/>
          </p:cNvSpPr>
          <p:nvPr/>
        </p:nvSpPr>
        <p:spPr bwMode="auto">
          <a:xfrm rot="16200000" flipV="1">
            <a:off x="3271044" y="2640807"/>
            <a:ext cx="38100" cy="1111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7" name="Line 11"/>
          <p:cNvSpPr>
            <a:spLocks noChangeShapeType="1"/>
          </p:cNvSpPr>
          <p:nvPr/>
        </p:nvSpPr>
        <p:spPr bwMode="auto">
          <a:xfrm rot="-5400000">
            <a:off x="3196432" y="2539206"/>
            <a:ext cx="177800"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8" name="Line 12"/>
          <p:cNvSpPr>
            <a:spLocks noChangeShapeType="1"/>
          </p:cNvSpPr>
          <p:nvPr/>
        </p:nvSpPr>
        <p:spPr bwMode="auto">
          <a:xfrm rot="16200000" flipH="1">
            <a:off x="3083719" y="2877344"/>
            <a:ext cx="395287" cy="317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9" name="Line 13"/>
          <p:cNvSpPr>
            <a:spLocks noChangeShapeType="1"/>
          </p:cNvSpPr>
          <p:nvPr/>
        </p:nvSpPr>
        <p:spPr bwMode="auto">
          <a:xfrm rot="-5400000">
            <a:off x="3103563" y="2957513"/>
            <a:ext cx="452437"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90" name="Line 14"/>
          <p:cNvSpPr>
            <a:spLocks noChangeShapeType="1"/>
          </p:cNvSpPr>
          <p:nvPr/>
        </p:nvSpPr>
        <p:spPr bwMode="auto">
          <a:xfrm rot="-5400000">
            <a:off x="3244056" y="2585244"/>
            <a:ext cx="174625" cy="1588"/>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91" name="Rectangle 15"/>
          <p:cNvSpPr>
            <a:spLocks noChangeArrowheads="1"/>
          </p:cNvSpPr>
          <p:nvPr/>
        </p:nvSpPr>
        <p:spPr bwMode="auto">
          <a:xfrm rot="-5400000">
            <a:off x="3284537" y="3022601"/>
            <a:ext cx="455613" cy="1254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2" name="Rectangle 16"/>
          <p:cNvSpPr>
            <a:spLocks noChangeArrowheads="1"/>
          </p:cNvSpPr>
          <p:nvPr/>
        </p:nvSpPr>
        <p:spPr bwMode="auto">
          <a:xfrm rot="-7032205">
            <a:off x="3467894" y="2820194"/>
            <a:ext cx="57150" cy="3333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3" name="Arc 17"/>
          <p:cNvSpPr>
            <a:spLocks/>
          </p:cNvSpPr>
          <p:nvPr/>
        </p:nvSpPr>
        <p:spPr bwMode="auto">
          <a:xfrm rot="16200000" flipV="1">
            <a:off x="3323431" y="2607469"/>
            <a:ext cx="385763" cy="161925"/>
          </a:xfrm>
          <a:custGeom>
            <a:avLst/>
            <a:gdLst>
              <a:gd name="T0" fmla="*/ 0 w 43176"/>
              <a:gd name="T1" fmla="*/ 1157007 h 21600"/>
              <a:gd name="T2" fmla="*/ 3446662 w 43176"/>
              <a:gd name="T3" fmla="*/ 1213875 h 21600"/>
              <a:gd name="T4" fmla="*/ 1722371 w 43176"/>
              <a:gd name="T5" fmla="*/ 1213875 h 21600"/>
              <a:gd name="T6" fmla="*/ 0 60000 65536"/>
              <a:gd name="T7" fmla="*/ 0 60000 65536"/>
              <a:gd name="T8" fmla="*/ 0 60000 65536"/>
            </a:gdLst>
            <a:ahLst/>
            <a:cxnLst>
              <a:cxn ang="T6">
                <a:pos x="T0" y="T1"/>
              </a:cxn>
              <a:cxn ang="T7">
                <a:pos x="T2" y="T3"/>
              </a:cxn>
              <a:cxn ang="T8">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lnTo>
                  <a:pt x="-1" y="20587"/>
                </a:lnTo>
                <a:close/>
              </a:path>
            </a:pathLst>
          </a:custGeom>
          <a:noFill/>
          <a:ln w="9525">
            <a:solidFill>
              <a:srgbClr val="FB682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94" name="Arc 18"/>
          <p:cNvSpPr>
            <a:spLocks/>
          </p:cNvSpPr>
          <p:nvPr/>
        </p:nvSpPr>
        <p:spPr bwMode="auto">
          <a:xfrm rot="16200000" flipV="1">
            <a:off x="3293269" y="2578894"/>
            <a:ext cx="517525" cy="223837"/>
          </a:xfrm>
          <a:custGeom>
            <a:avLst/>
            <a:gdLst>
              <a:gd name="T0" fmla="*/ 0 w 43176"/>
              <a:gd name="T1" fmla="*/ 2210909 h 21600"/>
              <a:gd name="T2" fmla="*/ 6203264 w 43176"/>
              <a:gd name="T3" fmla="*/ 2319583 h 21600"/>
              <a:gd name="T4" fmla="*/ 3099912 w 43176"/>
              <a:gd name="T5" fmla="*/ 2319583 h 21600"/>
              <a:gd name="T6" fmla="*/ 0 60000 65536"/>
              <a:gd name="T7" fmla="*/ 0 60000 65536"/>
              <a:gd name="T8" fmla="*/ 0 60000 65536"/>
            </a:gdLst>
            <a:ahLst/>
            <a:cxnLst>
              <a:cxn ang="T6">
                <a:pos x="T0" y="T1"/>
              </a:cxn>
              <a:cxn ang="T7">
                <a:pos x="T2" y="T3"/>
              </a:cxn>
              <a:cxn ang="T8">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lnTo>
                  <a:pt x="-1" y="20587"/>
                </a:lnTo>
                <a:close/>
              </a:path>
            </a:pathLst>
          </a:custGeom>
          <a:noFill/>
          <a:ln w="9525">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95" name="Arc 19"/>
          <p:cNvSpPr>
            <a:spLocks/>
          </p:cNvSpPr>
          <p:nvPr/>
        </p:nvSpPr>
        <p:spPr bwMode="auto">
          <a:xfrm rot="16200000" flipV="1">
            <a:off x="3249613" y="2538412"/>
            <a:ext cx="674688" cy="296863"/>
          </a:xfrm>
          <a:custGeom>
            <a:avLst/>
            <a:gdLst>
              <a:gd name="T0" fmla="*/ 0 w 43176"/>
              <a:gd name="T1" fmla="*/ 3888823 h 21600"/>
              <a:gd name="T2" fmla="*/ 10542984 w 43176"/>
              <a:gd name="T3" fmla="*/ 4079983 h 21600"/>
              <a:gd name="T4" fmla="*/ 5268554 w 43176"/>
              <a:gd name="T5" fmla="*/ 4079983 h 21600"/>
              <a:gd name="T6" fmla="*/ 0 60000 65536"/>
              <a:gd name="T7" fmla="*/ 0 60000 65536"/>
              <a:gd name="T8" fmla="*/ 0 60000 65536"/>
            </a:gdLst>
            <a:ahLst/>
            <a:cxnLst>
              <a:cxn ang="T6">
                <a:pos x="T0" y="T1"/>
              </a:cxn>
              <a:cxn ang="T7">
                <a:pos x="T2" y="T3"/>
              </a:cxn>
              <a:cxn ang="T8">
                <a:pos x="T4" y="T5"/>
              </a:cxn>
            </a:cxnLst>
            <a:rect l="0" t="0" r="r" b="b"/>
            <a:pathLst>
              <a:path w="43176" h="21600" fill="none" extrusionOk="0">
                <a:moveTo>
                  <a:pt x="-1" y="20587"/>
                </a:moveTo>
                <a:cubicBezTo>
                  <a:pt x="540" y="9064"/>
                  <a:pt x="10040" y="-1"/>
                  <a:pt x="21576" y="0"/>
                </a:cubicBezTo>
                <a:cubicBezTo>
                  <a:pt x="33505" y="0"/>
                  <a:pt x="43176" y="9670"/>
                  <a:pt x="43176" y="21600"/>
                </a:cubicBezTo>
              </a:path>
              <a:path w="43176" h="21600" stroke="0" extrusionOk="0">
                <a:moveTo>
                  <a:pt x="-1" y="20587"/>
                </a:moveTo>
                <a:cubicBezTo>
                  <a:pt x="540" y="9064"/>
                  <a:pt x="10040" y="-1"/>
                  <a:pt x="21576" y="0"/>
                </a:cubicBezTo>
                <a:cubicBezTo>
                  <a:pt x="33505" y="0"/>
                  <a:pt x="43176" y="9670"/>
                  <a:pt x="43176" y="21600"/>
                </a:cubicBezTo>
                <a:lnTo>
                  <a:pt x="21576" y="21600"/>
                </a:lnTo>
                <a:lnTo>
                  <a:pt x="-1" y="20587"/>
                </a:lnTo>
                <a:close/>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96" name="Rectangle 20"/>
          <p:cNvSpPr>
            <a:spLocks noChangeArrowheads="1"/>
          </p:cNvSpPr>
          <p:nvPr/>
        </p:nvSpPr>
        <p:spPr bwMode="auto">
          <a:xfrm rot="-5400000">
            <a:off x="3195638" y="2176463"/>
            <a:ext cx="152400" cy="1714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7" name="Rectangle 21"/>
          <p:cNvSpPr>
            <a:spLocks noChangeArrowheads="1"/>
          </p:cNvSpPr>
          <p:nvPr/>
        </p:nvSpPr>
        <p:spPr bwMode="auto">
          <a:xfrm rot="-3105580">
            <a:off x="3304382" y="2320131"/>
            <a:ext cx="63500" cy="109537"/>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8" name="Rectangle 22"/>
          <p:cNvSpPr>
            <a:spLocks noChangeArrowheads="1"/>
          </p:cNvSpPr>
          <p:nvPr/>
        </p:nvSpPr>
        <p:spPr bwMode="auto">
          <a:xfrm rot="-2990962">
            <a:off x="3281363" y="2382838"/>
            <a:ext cx="20637" cy="26987"/>
          </a:xfrm>
          <a:prstGeom prst="rect">
            <a:avLst/>
          </a:prstGeom>
          <a:solidFill>
            <a:srgbClr val="D9D9D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599" name="Oval 43"/>
          <p:cNvSpPr>
            <a:spLocks noChangeArrowheads="1"/>
          </p:cNvSpPr>
          <p:nvPr/>
        </p:nvSpPr>
        <p:spPr bwMode="auto">
          <a:xfrm>
            <a:off x="3962400" y="2486025"/>
            <a:ext cx="88900" cy="4492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0" name="AutoShape 44"/>
          <p:cNvSpPr>
            <a:spLocks noChangeArrowheads="1"/>
          </p:cNvSpPr>
          <p:nvPr/>
        </p:nvSpPr>
        <p:spPr bwMode="auto">
          <a:xfrm>
            <a:off x="4251325" y="2516188"/>
            <a:ext cx="1233488" cy="388937"/>
          </a:xfrm>
          <a:custGeom>
            <a:avLst/>
            <a:gdLst>
              <a:gd name="T0" fmla="*/ 52829606 w 21600"/>
              <a:gd name="T1" fmla="*/ 0 h 21600"/>
              <a:gd name="T2" fmla="*/ 0 w 21600"/>
              <a:gd name="T3" fmla="*/ 3501675 h 21600"/>
              <a:gd name="T4" fmla="*/ 52829606 w 21600"/>
              <a:gd name="T5" fmla="*/ 7003333 h 21600"/>
              <a:gd name="T6" fmla="*/ 70439474 w 21600"/>
              <a:gd name="T7" fmla="*/ 3501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alpha val="58038"/>
            </a:srgbClr>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4601" name="AutoShape 46"/>
          <p:cNvSpPr>
            <a:spLocks noChangeArrowheads="1"/>
          </p:cNvSpPr>
          <p:nvPr/>
        </p:nvSpPr>
        <p:spPr bwMode="auto">
          <a:xfrm rot="5400000" flipH="1">
            <a:off x="2651918" y="2555082"/>
            <a:ext cx="239713" cy="254000"/>
          </a:xfrm>
          <a:custGeom>
            <a:avLst/>
            <a:gdLst>
              <a:gd name="T0" fmla="*/ 2078844 w 21600"/>
              <a:gd name="T1" fmla="*/ 1493426 h 21600"/>
              <a:gd name="T2" fmla="*/ 1330152 w 21600"/>
              <a:gd name="T3" fmla="*/ 2986852 h 21600"/>
              <a:gd name="T4" fmla="*/ 581448 w 21600"/>
              <a:gd name="T5" fmla="*/ 1493426 h 21600"/>
              <a:gd name="T6" fmla="*/ 1330152 w 21600"/>
              <a:gd name="T7" fmla="*/ 0 h 21600"/>
              <a:gd name="T8" fmla="*/ 0 60000 65536"/>
              <a:gd name="T9" fmla="*/ 0 60000 65536"/>
              <a:gd name="T10" fmla="*/ 0 60000 65536"/>
              <a:gd name="T11" fmla="*/ 0 60000 65536"/>
              <a:gd name="T12" fmla="*/ 6521 w 21600"/>
              <a:gd name="T13" fmla="*/ 6521 h 21600"/>
              <a:gd name="T14" fmla="*/ 15079 w 21600"/>
              <a:gd name="T15" fmla="*/ 15079 h 21600"/>
            </a:gdLst>
            <a:ahLst/>
            <a:cxnLst>
              <a:cxn ang="T8">
                <a:pos x="T0" y="T1"/>
              </a:cxn>
              <a:cxn ang="T9">
                <a:pos x="T2" y="T3"/>
              </a:cxn>
              <a:cxn ang="T10">
                <a:pos x="T4" y="T5"/>
              </a:cxn>
              <a:cxn ang="T11">
                <a:pos x="T6" y="T7"/>
              </a:cxn>
            </a:cxnLst>
            <a:rect l="T12" t="T13" r="T14" b="T15"/>
            <a:pathLst>
              <a:path w="21600" h="21600">
                <a:moveTo>
                  <a:pt x="0" y="0"/>
                </a:moveTo>
                <a:lnTo>
                  <a:pt x="9441" y="21600"/>
                </a:lnTo>
                <a:lnTo>
                  <a:pt x="12159" y="21600"/>
                </a:lnTo>
                <a:lnTo>
                  <a:pt x="21600" y="0"/>
                </a:lnTo>
                <a:lnTo>
                  <a:pt x="0" y="0"/>
                </a:lnTo>
                <a:close/>
              </a:path>
            </a:pathLst>
          </a:custGeom>
          <a:solidFill>
            <a:srgbClr val="FF3300">
              <a:alpha val="5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602" name="Oval 47"/>
          <p:cNvSpPr>
            <a:spLocks noChangeArrowheads="1"/>
          </p:cNvSpPr>
          <p:nvPr/>
        </p:nvSpPr>
        <p:spPr bwMode="auto">
          <a:xfrm>
            <a:off x="2867025" y="2525713"/>
            <a:ext cx="85725" cy="300037"/>
          </a:xfrm>
          <a:prstGeom prst="ellipse">
            <a:avLst/>
          </a:prstGeom>
          <a:solidFill>
            <a:srgbClr val="66CCFF"/>
          </a:solidFill>
          <a:ln w="12700" algn="ctr">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3" name="Line 48"/>
          <p:cNvSpPr>
            <a:spLocks noChangeShapeType="1"/>
          </p:cNvSpPr>
          <p:nvPr/>
        </p:nvSpPr>
        <p:spPr bwMode="auto">
          <a:xfrm flipH="1" flipV="1">
            <a:off x="1536700" y="2679700"/>
            <a:ext cx="1104900" cy="1588"/>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04" name="Rectangle 49"/>
          <p:cNvSpPr>
            <a:spLocks noChangeArrowheads="1"/>
          </p:cNvSpPr>
          <p:nvPr/>
        </p:nvSpPr>
        <p:spPr bwMode="auto">
          <a:xfrm>
            <a:off x="1068388" y="2489200"/>
            <a:ext cx="468312" cy="355600"/>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5" name="Text Box 52"/>
          <p:cNvSpPr txBox="1">
            <a:spLocks noChangeArrowheads="1"/>
          </p:cNvSpPr>
          <p:nvPr/>
        </p:nvSpPr>
        <p:spPr bwMode="auto">
          <a:xfrm>
            <a:off x="3708400" y="908050"/>
            <a:ext cx="19954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spcBef>
                <a:spcPct val="50000"/>
              </a:spcBef>
              <a:buClr>
                <a:srgbClr val="990033"/>
              </a:buClr>
            </a:pPr>
            <a:r>
              <a:rPr lang="en-US" altLang="zh-CN" sz="2000" b="1">
                <a:latin typeface="Times New Roman" panose="02020603050405020304" pitchFamily="18" charset="0"/>
                <a:ea typeface="仿宋_GB2312" pitchFamily="49" charset="-122"/>
                <a:cs typeface="Times New Roman" panose="02020603050405020304" pitchFamily="18" charset="0"/>
              </a:rPr>
              <a:t>Visible light transmission</a:t>
            </a:r>
            <a:endParaRPr lang="zh-CN" altLang="en-US" sz="2000" b="1">
              <a:latin typeface="Times New Roman" panose="02020603050405020304" pitchFamily="18" charset="0"/>
              <a:ea typeface="仿宋_GB2312" pitchFamily="49" charset="-122"/>
              <a:cs typeface="Times New Roman" panose="02020603050405020304" pitchFamily="18" charset="0"/>
            </a:endParaRPr>
          </a:p>
        </p:txBody>
      </p:sp>
      <p:sp>
        <p:nvSpPr>
          <p:cNvPr id="24606" name="Text Box 53"/>
          <p:cNvSpPr txBox="1">
            <a:spLocks noChangeArrowheads="1"/>
          </p:cNvSpPr>
          <p:nvPr/>
        </p:nvSpPr>
        <p:spPr bwMode="auto">
          <a:xfrm>
            <a:off x="3089275" y="3284538"/>
            <a:ext cx="9779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b="1">
                <a:latin typeface="Times New Roman" panose="02020603050405020304" pitchFamily="18" charset="0"/>
                <a:ea typeface="仿宋_GB2312" pitchFamily="49" charset="-122"/>
                <a:cs typeface="Times New Roman" panose="02020603050405020304" pitchFamily="18" charset="0"/>
              </a:rPr>
              <a:t>LED</a:t>
            </a:r>
            <a:endParaRPr lang="zh-CN" altLang="en-US" b="1">
              <a:latin typeface="Times New Roman" panose="02020603050405020304" pitchFamily="18" charset="0"/>
              <a:ea typeface="仿宋_GB2312" pitchFamily="49" charset="-122"/>
              <a:cs typeface="Times New Roman" panose="02020603050405020304" pitchFamily="18" charset="0"/>
            </a:endParaRPr>
          </a:p>
        </p:txBody>
      </p:sp>
      <p:sp>
        <p:nvSpPr>
          <p:cNvPr id="24607" name="Oval 64"/>
          <p:cNvSpPr>
            <a:spLocks noChangeArrowheads="1"/>
          </p:cNvSpPr>
          <p:nvPr/>
        </p:nvSpPr>
        <p:spPr bwMode="auto">
          <a:xfrm>
            <a:off x="715963" y="2562225"/>
            <a:ext cx="88900" cy="207963"/>
          </a:xfrm>
          <a:prstGeom prst="ellipse">
            <a:avLst/>
          </a:prstGeom>
          <a:solidFill>
            <a:srgbClr val="66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08" name="Line 65"/>
          <p:cNvSpPr>
            <a:spLocks noChangeShapeType="1"/>
          </p:cNvSpPr>
          <p:nvPr/>
        </p:nvSpPr>
        <p:spPr bwMode="auto">
          <a:xfrm flipH="1">
            <a:off x="808038" y="2662238"/>
            <a:ext cx="254000" cy="3175"/>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09" name="Line 66"/>
          <p:cNvSpPr>
            <a:spLocks noChangeShapeType="1"/>
          </p:cNvSpPr>
          <p:nvPr/>
        </p:nvSpPr>
        <p:spPr bwMode="auto">
          <a:xfrm>
            <a:off x="1317625" y="2851150"/>
            <a:ext cx="0" cy="723900"/>
          </a:xfrm>
          <a:prstGeom prst="line">
            <a:avLst/>
          </a:prstGeom>
          <a:noFill/>
          <a:ln w="38100">
            <a:solidFill>
              <a:srgbClr val="66CC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10" name="Text Box 67"/>
          <p:cNvSpPr txBox="1">
            <a:spLocks noChangeArrowheads="1"/>
          </p:cNvSpPr>
          <p:nvPr/>
        </p:nvSpPr>
        <p:spPr bwMode="auto">
          <a:xfrm>
            <a:off x="900113" y="2852738"/>
            <a:ext cx="23320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buClr>
                <a:srgbClr val="990033"/>
              </a:buClr>
            </a:pPr>
            <a:r>
              <a:rPr lang="en-US" altLang="zh-CN" sz="2000" b="1" dirty="0">
                <a:latin typeface="Times New Roman" panose="02020603050405020304" pitchFamily="18" charset="0"/>
                <a:ea typeface="仿宋_GB2312" pitchFamily="49" charset="-122"/>
                <a:cs typeface="Times New Roman" panose="02020603050405020304" pitchFamily="18" charset="0"/>
              </a:rPr>
              <a:t>coding </a:t>
            </a:r>
          </a:p>
          <a:p>
            <a:pPr algn="ctr">
              <a:buClr>
                <a:srgbClr val="990033"/>
              </a:buClr>
            </a:pPr>
            <a:r>
              <a:rPr lang="en-US" altLang="zh-CN" sz="2000" b="1" dirty="0">
                <a:latin typeface="Times New Roman" panose="02020603050405020304" pitchFamily="18" charset="0"/>
                <a:ea typeface="仿宋_GB2312" pitchFamily="49" charset="-122"/>
                <a:cs typeface="Times New Roman" panose="02020603050405020304" pitchFamily="18" charset="0"/>
              </a:rPr>
              <a:t>modulation</a:t>
            </a:r>
          </a:p>
        </p:txBody>
      </p:sp>
      <p:pic>
        <p:nvPicPr>
          <p:cNvPr id="24611" name="Picture 68" descr="Bird &amp; Markelz"/>
          <p:cNvPicPr>
            <a:picLocks noChangeAspect="1" noChangeArrowheads="1"/>
          </p:cNvPicPr>
          <p:nvPr/>
        </p:nvPicPr>
        <p:blipFill>
          <a:blip r:embed="rId3">
            <a:extLst>
              <a:ext uri="{28A0092B-C50C-407E-A947-70E740481C1C}">
                <a14:useLocalDpi xmlns:a14="http://schemas.microsoft.com/office/drawing/2010/main" val="0"/>
              </a:ext>
            </a:extLst>
          </a:blip>
          <a:srcRect t="32877" r="29123"/>
          <a:stretch>
            <a:fillRect/>
          </a:stretch>
        </p:blipFill>
        <p:spPr bwMode="auto">
          <a:xfrm rot="-4980486">
            <a:off x="5681663" y="2454275"/>
            <a:ext cx="11588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2" name="Rectangle 69"/>
          <p:cNvSpPr>
            <a:spLocks noChangeArrowheads="1"/>
          </p:cNvSpPr>
          <p:nvPr/>
        </p:nvSpPr>
        <p:spPr bwMode="auto">
          <a:xfrm rot="-4980486">
            <a:off x="6077744" y="2074069"/>
            <a:ext cx="130175" cy="182563"/>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3" name="Rectangle 70"/>
          <p:cNvSpPr>
            <a:spLocks noChangeArrowheads="1"/>
          </p:cNvSpPr>
          <p:nvPr/>
        </p:nvSpPr>
        <p:spPr bwMode="auto">
          <a:xfrm>
            <a:off x="6011863" y="3011488"/>
            <a:ext cx="42862" cy="1079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4" name="Rectangle 71"/>
          <p:cNvSpPr>
            <a:spLocks noChangeArrowheads="1"/>
          </p:cNvSpPr>
          <p:nvPr/>
        </p:nvSpPr>
        <p:spPr bwMode="auto">
          <a:xfrm rot="-287532">
            <a:off x="6029325" y="2816225"/>
            <a:ext cx="46038" cy="2857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5" name="Rectangle 72"/>
          <p:cNvSpPr>
            <a:spLocks noChangeArrowheads="1"/>
          </p:cNvSpPr>
          <p:nvPr/>
        </p:nvSpPr>
        <p:spPr bwMode="auto">
          <a:xfrm rot="486712">
            <a:off x="5989638" y="2690813"/>
            <a:ext cx="46037" cy="46355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6" name="Rectangle 73"/>
          <p:cNvSpPr>
            <a:spLocks noChangeArrowheads="1"/>
          </p:cNvSpPr>
          <p:nvPr/>
        </p:nvSpPr>
        <p:spPr bwMode="auto">
          <a:xfrm rot="3248257">
            <a:off x="6114256" y="2877344"/>
            <a:ext cx="60325" cy="10953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7" name="Rectangle 74"/>
          <p:cNvSpPr>
            <a:spLocks noChangeArrowheads="1"/>
          </p:cNvSpPr>
          <p:nvPr/>
        </p:nvSpPr>
        <p:spPr bwMode="auto">
          <a:xfrm rot="3248257">
            <a:off x="6099176" y="2674937"/>
            <a:ext cx="61912" cy="106363"/>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8" name="Rectangle 75"/>
          <p:cNvSpPr>
            <a:spLocks noChangeArrowheads="1"/>
          </p:cNvSpPr>
          <p:nvPr/>
        </p:nvSpPr>
        <p:spPr bwMode="auto">
          <a:xfrm rot="3704354">
            <a:off x="6084887" y="2570163"/>
            <a:ext cx="60325" cy="889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19" name="Rectangle 76"/>
          <p:cNvSpPr>
            <a:spLocks noChangeArrowheads="1"/>
          </p:cNvSpPr>
          <p:nvPr/>
        </p:nvSpPr>
        <p:spPr bwMode="auto">
          <a:xfrm rot="-829101">
            <a:off x="6032500" y="2743200"/>
            <a:ext cx="41275" cy="12858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0" name="Rectangle 77"/>
          <p:cNvSpPr>
            <a:spLocks noChangeArrowheads="1"/>
          </p:cNvSpPr>
          <p:nvPr/>
        </p:nvSpPr>
        <p:spPr bwMode="auto">
          <a:xfrm rot="-1509792">
            <a:off x="6153150" y="2536825"/>
            <a:ext cx="39688" cy="57150"/>
          </a:xfrm>
          <a:prstGeom prst="rect">
            <a:avLst/>
          </a:prstGeom>
          <a:solidFill>
            <a:srgbClr val="A79F0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1" name="Line 78"/>
          <p:cNvSpPr>
            <a:spLocks noChangeShapeType="1"/>
          </p:cNvSpPr>
          <p:nvPr/>
        </p:nvSpPr>
        <p:spPr bwMode="auto">
          <a:xfrm>
            <a:off x="6142038" y="2544763"/>
            <a:ext cx="23812" cy="66675"/>
          </a:xfrm>
          <a:prstGeom prst="line">
            <a:avLst/>
          </a:prstGeom>
          <a:noFill/>
          <a:ln w="6350">
            <a:solidFill>
              <a:srgbClr val="C8BF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22" name="Rectangle 79"/>
          <p:cNvSpPr>
            <a:spLocks noChangeArrowheads="1"/>
          </p:cNvSpPr>
          <p:nvPr/>
        </p:nvSpPr>
        <p:spPr bwMode="auto">
          <a:xfrm rot="-2537553">
            <a:off x="6035675" y="2840038"/>
            <a:ext cx="41275" cy="476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3" name="Rectangle 80"/>
          <p:cNvSpPr>
            <a:spLocks noChangeArrowheads="1"/>
          </p:cNvSpPr>
          <p:nvPr/>
        </p:nvSpPr>
        <p:spPr bwMode="auto">
          <a:xfrm rot="-860380">
            <a:off x="6078538" y="2741613"/>
            <a:ext cx="42862" cy="47625"/>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4" name="AutoShape 81"/>
          <p:cNvSpPr>
            <a:spLocks noChangeArrowheads="1"/>
          </p:cNvSpPr>
          <p:nvPr/>
        </p:nvSpPr>
        <p:spPr bwMode="auto">
          <a:xfrm rot="-5400000">
            <a:off x="5407025" y="2428875"/>
            <a:ext cx="1100138" cy="534988"/>
          </a:xfrm>
          <a:custGeom>
            <a:avLst/>
            <a:gdLst>
              <a:gd name="T0" fmla="*/ 44654856 w 21600"/>
              <a:gd name="T1" fmla="*/ 6625281 h 21600"/>
              <a:gd name="T2" fmla="*/ 28016287 w 21600"/>
              <a:gd name="T3" fmla="*/ 13250563 h 21600"/>
              <a:gd name="T4" fmla="*/ 11377719 w 21600"/>
              <a:gd name="T5" fmla="*/ 6625281 h 21600"/>
              <a:gd name="T6" fmla="*/ 28016287 w 21600"/>
              <a:gd name="T7" fmla="*/ 0 h 21600"/>
              <a:gd name="T8" fmla="*/ 0 60000 65536"/>
              <a:gd name="T9" fmla="*/ 0 60000 65536"/>
              <a:gd name="T10" fmla="*/ 0 60000 65536"/>
              <a:gd name="T11" fmla="*/ 0 60000 65536"/>
              <a:gd name="T12" fmla="*/ 6186 w 21600"/>
              <a:gd name="T13" fmla="*/ 6186 h 21600"/>
              <a:gd name="T14" fmla="*/ 15414 w 21600"/>
              <a:gd name="T15" fmla="*/ 15414 h 21600"/>
            </a:gdLst>
            <a:ahLst/>
            <a:cxnLst>
              <a:cxn ang="T8">
                <a:pos x="T0" y="T1"/>
              </a:cxn>
              <a:cxn ang="T9">
                <a:pos x="T2" y="T3"/>
              </a:cxn>
              <a:cxn ang="T10">
                <a:pos x="T4" y="T5"/>
              </a:cxn>
              <a:cxn ang="T11">
                <a:pos x="T6" y="T7"/>
              </a:cxn>
            </a:cxnLst>
            <a:rect l="T12" t="T13" r="T14" b="T15"/>
            <a:pathLst>
              <a:path w="21600" h="21600">
                <a:moveTo>
                  <a:pt x="0" y="0"/>
                </a:moveTo>
                <a:lnTo>
                  <a:pt x="8771" y="21600"/>
                </a:lnTo>
                <a:lnTo>
                  <a:pt x="12829" y="21600"/>
                </a:lnTo>
                <a:lnTo>
                  <a:pt x="21600" y="0"/>
                </a:lnTo>
                <a:lnTo>
                  <a:pt x="0" y="0"/>
                </a:lnTo>
                <a:close/>
              </a:path>
            </a:pathLst>
          </a:custGeom>
          <a:solidFill>
            <a:srgbClr val="FF3300">
              <a:alpha val="5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625" name="Oval 82"/>
          <p:cNvSpPr>
            <a:spLocks noChangeArrowheads="1"/>
          </p:cNvSpPr>
          <p:nvPr/>
        </p:nvSpPr>
        <p:spPr bwMode="auto">
          <a:xfrm rot="-5400000">
            <a:off x="6118226" y="2667000"/>
            <a:ext cx="209550" cy="53975"/>
          </a:xfrm>
          <a:prstGeom prst="ellipse">
            <a:avLst/>
          </a:prstGeom>
          <a:solidFill>
            <a:srgbClr val="FFFF00">
              <a:alpha val="8588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6" name="Oval 83"/>
          <p:cNvSpPr>
            <a:spLocks noChangeArrowheads="1"/>
          </p:cNvSpPr>
          <p:nvPr/>
        </p:nvSpPr>
        <p:spPr bwMode="auto">
          <a:xfrm>
            <a:off x="5562600" y="2133600"/>
            <a:ext cx="228600" cy="1135063"/>
          </a:xfrm>
          <a:prstGeom prst="ellipse">
            <a:avLst/>
          </a:prstGeom>
          <a:solidFill>
            <a:srgbClr val="66CCFF"/>
          </a:solidFill>
          <a:ln w="12700" algn="ctr">
            <a:solidFill>
              <a:srgbClr val="5A04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7" name="Text Box 84"/>
          <p:cNvSpPr txBox="1">
            <a:spLocks noChangeArrowheads="1"/>
          </p:cNvSpPr>
          <p:nvPr/>
        </p:nvSpPr>
        <p:spPr bwMode="auto">
          <a:xfrm>
            <a:off x="5286375" y="3228975"/>
            <a:ext cx="115728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b="1">
                <a:latin typeface="Times New Roman" panose="02020603050405020304" pitchFamily="18" charset="0"/>
                <a:ea typeface="仿宋_GB2312" pitchFamily="49" charset="-122"/>
                <a:cs typeface="Times New Roman" panose="02020603050405020304" pitchFamily="18" charset="0"/>
              </a:rPr>
              <a:t>O to E</a:t>
            </a:r>
          </a:p>
        </p:txBody>
      </p:sp>
      <p:sp>
        <p:nvSpPr>
          <p:cNvPr id="24628" name="Rectangle 85"/>
          <p:cNvSpPr>
            <a:spLocks noChangeArrowheads="1"/>
          </p:cNvSpPr>
          <p:nvPr/>
        </p:nvSpPr>
        <p:spPr bwMode="auto">
          <a:xfrm>
            <a:off x="6804025" y="2292350"/>
            <a:ext cx="925513" cy="731838"/>
          </a:xfrm>
          <a:prstGeom prst="rect">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29" name="AutoShape 86"/>
          <p:cNvSpPr>
            <a:spLocks noChangeArrowheads="1"/>
          </p:cNvSpPr>
          <p:nvPr/>
        </p:nvSpPr>
        <p:spPr bwMode="auto">
          <a:xfrm rot="5400000">
            <a:off x="7208044" y="2350294"/>
            <a:ext cx="120650" cy="84138"/>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0" name="Oval 87"/>
          <p:cNvSpPr>
            <a:spLocks noChangeArrowheads="1"/>
          </p:cNvSpPr>
          <p:nvPr/>
        </p:nvSpPr>
        <p:spPr bwMode="auto">
          <a:xfrm>
            <a:off x="7065963" y="2330450"/>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1" name="Line 88"/>
          <p:cNvSpPr>
            <a:spLocks noChangeShapeType="1"/>
          </p:cNvSpPr>
          <p:nvPr/>
        </p:nvSpPr>
        <p:spPr bwMode="auto">
          <a:xfrm flipV="1">
            <a:off x="7089775" y="2355850"/>
            <a:ext cx="73025" cy="746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2" name="Line 89"/>
          <p:cNvSpPr>
            <a:spLocks noChangeShapeType="1"/>
          </p:cNvSpPr>
          <p:nvPr/>
        </p:nvSpPr>
        <p:spPr bwMode="auto">
          <a:xfrm>
            <a:off x="7089775" y="2354263"/>
            <a:ext cx="73025" cy="746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3" name="AutoShape 90"/>
          <p:cNvSpPr>
            <a:spLocks noChangeArrowheads="1"/>
          </p:cNvSpPr>
          <p:nvPr/>
        </p:nvSpPr>
        <p:spPr bwMode="auto">
          <a:xfrm rot="5400000">
            <a:off x="6926263" y="2352675"/>
            <a:ext cx="119062" cy="84138"/>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4" name="Line 91"/>
          <p:cNvSpPr>
            <a:spLocks noChangeShapeType="1"/>
          </p:cNvSpPr>
          <p:nvPr/>
        </p:nvSpPr>
        <p:spPr bwMode="auto">
          <a:xfrm flipV="1">
            <a:off x="7188200" y="2393950"/>
            <a:ext cx="2555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5" name="Line 92"/>
          <p:cNvSpPr>
            <a:spLocks noChangeShapeType="1"/>
          </p:cNvSpPr>
          <p:nvPr/>
        </p:nvSpPr>
        <p:spPr bwMode="auto">
          <a:xfrm flipV="1">
            <a:off x="6889750" y="2393950"/>
            <a:ext cx="171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6" name="Line 93"/>
          <p:cNvSpPr>
            <a:spLocks noChangeShapeType="1"/>
          </p:cNvSpPr>
          <p:nvPr/>
        </p:nvSpPr>
        <p:spPr bwMode="auto">
          <a:xfrm>
            <a:off x="6889750" y="2390775"/>
            <a:ext cx="0" cy="541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7" name="Line 94"/>
          <p:cNvSpPr>
            <a:spLocks noChangeShapeType="1"/>
          </p:cNvSpPr>
          <p:nvPr/>
        </p:nvSpPr>
        <p:spPr bwMode="auto">
          <a:xfrm flipV="1">
            <a:off x="6446838" y="2671763"/>
            <a:ext cx="44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38" name="AutoShape 95"/>
          <p:cNvSpPr>
            <a:spLocks noChangeArrowheads="1"/>
          </p:cNvSpPr>
          <p:nvPr/>
        </p:nvSpPr>
        <p:spPr bwMode="auto">
          <a:xfrm rot="16200000" flipV="1">
            <a:off x="7215188" y="2890838"/>
            <a:ext cx="120650" cy="82550"/>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39" name="Oval 96"/>
          <p:cNvSpPr>
            <a:spLocks noChangeArrowheads="1"/>
          </p:cNvSpPr>
          <p:nvPr/>
        </p:nvSpPr>
        <p:spPr bwMode="auto">
          <a:xfrm flipV="1">
            <a:off x="7072313" y="2870200"/>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40" name="Line 97"/>
          <p:cNvSpPr>
            <a:spLocks noChangeShapeType="1"/>
          </p:cNvSpPr>
          <p:nvPr/>
        </p:nvSpPr>
        <p:spPr bwMode="auto">
          <a:xfrm>
            <a:off x="7096125" y="2894013"/>
            <a:ext cx="73025" cy="746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1" name="Line 98"/>
          <p:cNvSpPr>
            <a:spLocks noChangeShapeType="1"/>
          </p:cNvSpPr>
          <p:nvPr/>
        </p:nvSpPr>
        <p:spPr bwMode="auto">
          <a:xfrm flipV="1">
            <a:off x="7085013" y="2895600"/>
            <a:ext cx="84137" cy="777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2" name="AutoShape 99"/>
          <p:cNvSpPr>
            <a:spLocks noChangeArrowheads="1"/>
          </p:cNvSpPr>
          <p:nvPr/>
        </p:nvSpPr>
        <p:spPr bwMode="auto">
          <a:xfrm rot="16200000" flipV="1">
            <a:off x="6934200" y="2887663"/>
            <a:ext cx="119063" cy="84137"/>
          </a:xfrm>
          <a:prstGeom prst="triangle">
            <a:avLst>
              <a:gd name="adj" fmla="val 50000"/>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43" name="Line 100"/>
          <p:cNvSpPr>
            <a:spLocks noChangeShapeType="1"/>
          </p:cNvSpPr>
          <p:nvPr/>
        </p:nvSpPr>
        <p:spPr bwMode="auto">
          <a:xfrm flipV="1">
            <a:off x="7194550" y="2927350"/>
            <a:ext cx="249238"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4" name="Line 101"/>
          <p:cNvSpPr>
            <a:spLocks noChangeShapeType="1"/>
          </p:cNvSpPr>
          <p:nvPr/>
        </p:nvSpPr>
        <p:spPr bwMode="auto">
          <a:xfrm>
            <a:off x="6896100" y="2930525"/>
            <a:ext cx="171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5" name="Oval 102"/>
          <p:cNvSpPr>
            <a:spLocks noChangeArrowheads="1"/>
          </p:cNvSpPr>
          <p:nvPr/>
        </p:nvSpPr>
        <p:spPr bwMode="auto">
          <a:xfrm>
            <a:off x="7065963" y="2513013"/>
            <a:ext cx="120650" cy="1238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46" name="Line 103"/>
          <p:cNvSpPr>
            <a:spLocks noChangeShapeType="1"/>
          </p:cNvSpPr>
          <p:nvPr/>
        </p:nvSpPr>
        <p:spPr bwMode="auto">
          <a:xfrm>
            <a:off x="7126288" y="2457450"/>
            <a:ext cx="1587" cy="49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7" name="Line 104"/>
          <p:cNvSpPr>
            <a:spLocks noChangeShapeType="1"/>
          </p:cNvSpPr>
          <p:nvPr/>
        </p:nvSpPr>
        <p:spPr bwMode="auto">
          <a:xfrm>
            <a:off x="7124700" y="2644775"/>
            <a:ext cx="1588" cy="49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48" name="Freeform 105"/>
          <p:cNvSpPr>
            <a:spLocks/>
          </p:cNvSpPr>
          <p:nvPr/>
        </p:nvSpPr>
        <p:spPr bwMode="auto">
          <a:xfrm>
            <a:off x="7083425" y="2544763"/>
            <a:ext cx="85725" cy="53975"/>
          </a:xfrm>
          <a:custGeom>
            <a:avLst/>
            <a:gdLst>
              <a:gd name="T0" fmla="*/ 0 w 617"/>
              <a:gd name="T1" fmla="*/ 7095279 h 244"/>
              <a:gd name="T2" fmla="*/ 3436086 w 617"/>
              <a:gd name="T3" fmla="*/ 636197 h 244"/>
              <a:gd name="T4" fmla="*/ 7779440 w 617"/>
              <a:gd name="T5" fmla="*/ 10863132 h 244"/>
              <a:gd name="T6" fmla="*/ 11910495 w 617"/>
              <a:gd name="T7" fmla="*/ 7095279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24649" name="Group 106"/>
          <p:cNvGrpSpPr>
            <a:grpSpLocks/>
          </p:cNvGrpSpPr>
          <p:nvPr/>
        </p:nvGrpSpPr>
        <p:grpSpPr bwMode="auto">
          <a:xfrm rot="-5400000">
            <a:off x="8468519" y="3061496"/>
            <a:ext cx="468312" cy="247650"/>
            <a:chOff x="1311" y="2001"/>
            <a:chExt cx="295" cy="106"/>
          </a:xfrm>
        </p:grpSpPr>
        <p:sp>
          <p:nvSpPr>
            <p:cNvPr id="24739" name="Rectangle 107"/>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0" name="Rectangle 108"/>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1" name="Rectangle 109"/>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2" name="Rectangle 110"/>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3" name="Rectangle 111"/>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4" name="Rectangle 112"/>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5" name="Rectangle 113"/>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6" name="Rectangle 114"/>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47" name="Line 115"/>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48" name="Line 116"/>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24650" name="Text Box 117"/>
          <p:cNvSpPr txBox="1">
            <a:spLocks noChangeArrowheads="1"/>
          </p:cNvSpPr>
          <p:nvPr/>
        </p:nvSpPr>
        <p:spPr bwMode="auto">
          <a:xfrm>
            <a:off x="2700338" y="1844675"/>
            <a:ext cx="12319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2000" b="1">
                <a:latin typeface="Times New Roman" panose="02020603050405020304" pitchFamily="18" charset="0"/>
                <a:ea typeface="仿宋_GB2312" pitchFamily="49" charset="-122"/>
                <a:cs typeface="Times New Roman" panose="02020603050405020304" pitchFamily="18" charset="0"/>
              </a:rPr>
              <a:t>Tx</a:t>
            </a:r>
            <a:r>
              <a:rPr lang="en-US" altLang="zh-CN" sz="1100">
                <a:latin typeface="Verdana" panose="020B0604030504040204" pitchFamily="34" charset="0"/>
                <a:ea typeface="仿宋_GB2312" pitchFamily="49" charset="-122"/>
                <a:cs typeface="Arial" panose="020B0604020202020204" pitchFamily="34" charset="0"/>
              </a:rPr>
              <a:t> </a:t>
            </a:r>
            <a:r>
              <a:rPr lang="en-US" altLang="zh-CN" sz="2000" b="1">
                <a:latin typeface="Times New Roman" panose="02020603050405020304" pitchFamily="18" charset="0"/>
                <a:ea typeface="仿宋_GB2312" pitchFamily="49" charset="-122"/>
                <a:cs typeface="Times New Roman" panose="02020603050405020304" pitchFamily="18" charset="0"/>
              </a:rPr>
              <a:t>Module</a:t>
            </a:r>
          </a:p>
        </p:txBody>
      </p:sp>
      <p:sp>
        <p:nvSpPr>
          <p:cNvPr id="24651" name="Text Box 119"/>
          <p:cNvSpPr txBox="1">
            <a:spLocks noChangeArrowheads="1"/>
          </p:cNvSpPr>
          <p:nvPr/>
        </p:nvSpPr>
        <p:spPr bwMode="auto">
          <a:xfrm>
            <a:off x="468313" y="1473200"/>
            <a:ext cx="21780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2000" b="1" dirty="0">
                <a:latin typeface="Times New Roman" panose="02020603050405020304" pitchFamily="18" charset="0"/>
                <a:ea typeface="仿宋_GB2312" pitchFamily="49" charset="-122"/>
                <a:cs typeface="Times New Roman" panose="02020603050405020304" pitchFamily="18" charset="0"/>
              </a:rPr>
              <a:t>LED</a:t>
            </a:r>
            <a:r>
              <a:rPr lang="en-US" altLang="zh-CN" sz="2000" dirty="0">
                <a:latin typeface="黑体" panose="02010609060101010101" pitchFamily="49" charset="-122"/>
                <a:ea typeface="仿宋_GB2312" pitchFamily="49" charset="-122"/>
                <a:cs typeface="Arial" panose="020B0604020202020204" pitchFamily="34" charset="0"/>
              </a:rPr>
              <a:t> </a:t>
            </a:r>
            <a:r>
              <a:rPr lang="en-US" altLang="zh-CN" sz="2000" b="1" dirty="0">
                <a:latin typeface="Times New Roman" panose="02020603050405020304" pitchFamily="18" charset="0"/>
                <a:ea typeface="仿宋_GB2312" pitchFamily="49" charset="-122"/>
                <a:cs typeface="Times New Roman" panose="02020603050405020304" pitchFamily="18" charset="0"/>
              </a:rPr>
              <a:t>Modulation</a:t>
            </a:r>
            <a:endParaRPr lang="zh-CN" altLang="en-US" sz="2000" b="1" dirty="0">
              <a:latin typeface="Times New Roman" panose="02020603050405020304" pitchFamily="18" charset="0"/>
              <a:ea typeface="仿宋_GB2312" pitchFamily="49" charset="-122"/>
              <a:cs typeface="Times New Roman" panose="02020603050405020304" pitchFamily="18" charset="0"/>
            </a:endParaRPr>
          </a:p>
        </p:txBody>
      </p:sp>
      <p:sp>
        <p:nvSpPr>
          <p:cNvPr id="24652" name="Line 120"/>
          <p:cNvSpPr>
            <a:spLocks noChangeShapeType="1"/>
          </p:cNvSpPr>
          <p:nvPr/>
        </p:nvSpPr>
        <p:spPr bwMode="auto">
          <a:xfrm>
            <a:off x="3300413" y="895350"/>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3" name="Line 121"/>
          <p:cNvSpPr>
            <a:spLocks noChangeShapeType="1"/>
          </p:cNvSpPr>
          <p:nvPr/>
        </p:nvSpPr>
        <p:spPr bwMode="auto">
          <a:xfrm>
            <a:off x="6175375" y="844550"/>
            <a:ext cx="0" cy="9350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4" name="Text Box 122"/>
          <p:cNvSpPr txBox="1">
            <a:spLocks noChangeArrowheads="1"/>
          </p:cNvSpPr>
          <p:nvPr/>
        </p:nvSpPr>
        <p:spPr bwMode="auto">
          <a:xfrm>
            <a:off x="7035800" y="1341438"/>
            <a:ext cx="12827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ct val="65000"/>
              </a:lnSpc>
              <a:spcBef>
                <a:spcPct val="50000"/>
              </a:spcBef>
              <a:buClr>
                <a:srgbClr val="990033"/>
              </a:buClr>
            </a:pPr>
            <a:r>
              <a:rPr lang="en-US" altLang="zh-CN" sz="1800" b="1">
                <a:latin typeface="Times New Roman" panose="02020603050405020304" pitchFamily="18" charset="0"/>
                <a:ea typeface="仿宋_GB2312" pitchFamily="49" charset="-122"/>
                <a:cs typeface="Times New Roman" panose="02020603050405020304" pitchFamily="18" charset="0"/>
              </a:rPr>
              <a:t>Rx Module</a:t>
            </a:r>
            <a:endParaRPr lang="zh-CN" altLang="en-US" sz="1800">
              <a:latin typeface="黑体" panose="02010609060101010101" pitchFamily="49" charset="-122"/>
              <a:ea typeface="仿宋_GB2312" pitchFamily="49" charset="-122"/>
              <a:cs typeface="Arial" panose="020B0604020202020204" pitchFamily="34" charset="0"/>
            </a:endParaRPr>
          </a:p>
        </p:txBody>
      </p:sp>
      <p:sp>
        <p:nvSpPr>
          <p:cNvPr id="24655" name="Freeform 123"/>
          <p:cNvSpPr>
            <a:spLocks/>
          </p:cNvSpPr>
          <p:nvPr/>
        </p:nvSpPr>
        <p:spPr bwMode="auto">
          <a:xfrm>
            <a:off x="6548438" y="2544763"/>
            <a:ext cx="211137" cy="92075"/>
          </a:xfrm>
          <a:custGeom>
            <a:avLst/>
            <a:gdLst>
              <a:gd name="T0" fmla="*/ 0 w 617"/>
              <a:gd name="T1" fmla="*/ 20647819 h 244"/>
              <a:gd name="T2" fmla="*/ 20843705 w 617"/>
              <a:gd name="T3" fmla="*/ 1851311 h 244"/>
              <a:gd name="T4" fmla="*/ 47191344 w 617"/>
              <a:gd name="T5" fmla="*/ 31612291 h 244"/>
              <a:gd name="T6" fmla="*/ 72250945 w 617"/>
              <a:gd name="T7" fmla="*/ 20647819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6" name="Rectangle 124"/>
          <p:cNvSpPr>
            <a:spLocks noChangeArrowheads="1"/>
          </p:cNvSpPr>
          <p:nvPr/>
        </p:nvSpPr>
        <p:spPr bwMode="auto">
          <a:xfrm rot="262439">
            <a:off x="6157913" y="2859088"/>
            <a:ext cx="44450" cy="100012"/>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57" name="Rectangle 125"/>
          <p:cNvSpPr>
            <a:spLocks noChangeArrowheads="1"/>
          </p:cNvSpPr>
          <p:nvPr/>
        </p:nvSpPr>
        <p:spPr bwMode="auto">
          <a:xfrm>
            <a:off x="7069138" y="2693988"/>
            <a:ext cx="112712" cy="10795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58" name="Line 126"/>
          <p:cNvSpPr>
            <a:spLocks noChangeShapeType="1"/>
          </p:cNvSpPr>
          <p:nvPr/>
        </p:nvSpPr>
        <p:spPr bwMode="auto">
          <a:xfrm>
            <a:off x="7127875" y="2811463"/>
            <a:ext cx="1588" cy="492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59" name="Rectangle 127"/>
          <p:cNvSpPr>
            <a:spLocks noChangeArrowheads="1"/>
          </p:cNvSpPr>
          <p:nvPr/>
        </p:nvSpPr>
        <p:spPr bwMode="auto">
          <a:xfrm>
            <a:off x="7440613" y="2832100"/>
            <a:ext cx="287337" cy="187325"/>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0" name="Rectangle 128"/>
          <p:cNvSpPr>
            <a:spLocks noChangeArrowheads="1"/>
          </p:cNvSpPr>
          <p:nvPr/>
        </p:nvSpPr>
        <p:spPr bwMode="auto">
          <a:xfrm>
            <a:off x="7435850" y="2301875"/>
            <a:ext cx="287338" cy="187325"/>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1" name="Text Box 129"/>
          <p:cNvSpPr txBox="1">
            <a:spLocks noChangeArrowheads="1"/>
          </p:cNvSpPr>
          <p:nvPr/>
        </p:nvSpPr>
        <p:spPr bwMode="auto">
          <a:xfrm>
            <a:off x="7323138" y="2306638"/>
            <a:ext cx="49212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1200">
                <a:latin typeface="Verdana" panose="020B0604030504040204" pitchFamily="34" charset="0"/>
                <a:cs typeface="Arial" panose="020B0604020202020204" pitchFamily="34" charset="0"/>
              </a:rPr>
              <a:t>AD</a:t>
            </a:r>
          </a:p>
        </p:txBody>
      </p:sp>
      <p:sp>
        <p:nvSpPr>
          <p:cNvPr id="24662" name="Text Box 130"/>
          <p:cNvSpPr txBox="1">
            <a:spLocks noChangeArrowheads="1"/>
          </p:cNvSpPr>
          <p:nvPr/>
        </p:nvSpPr>
        <p:spPr bwMode="auto">
          <a:xfrm>
            <a:off x="7334250" y="2828925"/>
            <a:ext cx="49212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1200">
                <a:latin typeface="Verdana" panose="020B0604030504040204" pitchFamily="34" charset="0"/>
                <a:cs typeface="Arial" panose="020B0604020202020204" pitchFamily="34" charset="0"/>
              </a:rPr>
              <a:t>AD</a:t>
            </a:r>
          </a:p>
        </p:txBody>
      </p:sp>
      <p:sp>
        <p:nvSpPr>
          <p:cNvPr id="24663" name="Line 131"/>
          <p:cNvSpPr>
            <a:spLocks noChangeShapeType="1"/>
          </p:cNvSpPr>
          <p:nvPr/>
        </p:nvSpPr>
        <p:spPr bwMode="auto">
          <a:xfrm>
            <a:off x="7726363" y="2395538"/>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64" name="Rectangle 132"/>
          <p:cNvSpPr>
            <a:spLocks noChangeArrowheads="1"/>
          </p:cNvSpPr>
          <p:nvPr/>
        </p:nvSpPr>
        <p:spPr bwMode="auto">
          <a:xfrm>
            <a:off x="7899400" y="2287588"/>
            <a:ext cx="287338" cy="75088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5" name="Line 133"/>
          <p:cNvSpPr>
            <a:spLocks noChangeShapeType="1"/>
          </p:cNvSpPr>
          <p:nvPr/>
        </p:nvSpPr>
        <p:spPr bwMode="auto">
          <a:xfrm>
            <a:off x="7732713" y="2936875"/>
            <a:ext cx="177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66" name="Rectangle 134"/>
          <p:cNvSpPr>
            <a:spLocks noChangeArrowheads="1"/>
          </p:cNvSpPr>
          <p:nvPr/>
        </p:nvSpPr>
        <p:spPr bwMode="auto">
          <a:xfrm>
            <a:off x="8296275" y="2535238"/>
            <a:ext cx="287338" cy="31273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7" name="Rectangle 135"/>
          <p:cNvSpPr>
            <a:spLocks noChangeArrowheads="1"/>
          </p:cNvSpPr>
          <p:nvPr/>
        </p:nvSpPr>
        <p:spPr bwMode="auto">
          <a:xfrm>
            <a:off x="8669338" y="2535238"/>
            <a:ext cx="287337" cy="312737"/>
          </a:xfrm>
          <a:prstGeom prst="rect">
            <a:avLst/>
          </a:pr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668" name="Line 136"/>
          <p:cNvSpPr>
            <a:spLocks noChangeShapeType="1"/>
          </p:cNvSpPr>
          <p:nvPr/>
        </p:nvSpPr>
        <p:spPr bwMode="auto">
          <a:xfrm rot="5400000">
            <a:off x="8454231" y="3223419"/>
            <a:ext cx="74453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69" name="Text Box 137"/>
          <p:cNvSpPr txBox="1">
            <a:spLocks noChangeArrowheads="1"/>
          </p:cNvSpPr>
          <p:nvPr/>
        </p:nvSpPr>
        <p:spPr bwMode="auto">
          <a:xfrm>
            <a:off x="8042275" y="2060575"/>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Demodulator</a:t>
            </a:r>
          </a:p>
        </p:txBody>
      </p:sp>
      <p:sp>
        <p:nvSpPr>
          <p:cNvPr id="24670" name="Line 138"/>
          <p:cNvSpPr>
            <a:spLocks noChangeShapeType="1"/>
          </p:cNvSpPr>
          <p:nvPr/>
        </p:nvSpPr>
        <p:spPr bwMode="auto">
          <a:xfrm>
            <a:off x="8177213" y="2695575"/>
            <a:ext cx="1206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1" name="Line 139"/>
          <p:cNvSpPr>
            <a:spLocks noChangeShapeType="1"/>
          </p:cNvSpPr>
          <p:nvPr/>
        </p:nvSpPr>
        <p:spPr bwMode="auto">
          <a:xfrm>
            <a:off x="8578850" y="2700338"/>
            <a:ext cx="936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2" name="Text Box 140"/>
          <p:cNvSpPr txBox="1">
            <a:spLocks noChangeArrowheads="1"/>
          </p:cNvSpPr>
          <p:nvPr/>
        </p:nvSpPr>
        <p:spPr bwMode="auto">
          <a:xfrm>
            <a:off x="8274050" y="2260600"/>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Decoder</a:t>
            </a:r>
          </a:p>
        </p:txBody>
      </p:sp>
      <p:sp>
        <p:nvSpPr>
          <p:cNvPr id="24673" name="Line 141"/>
          <p:cNvSpPr>
            <a:spLocks noChangeShapeType="1"/>
          </p:cNvSpPr>
          <p:nvPr/>
        </p:nvSpPr>
        <p:spPr bwMode="auto">
          <a:xfrm>
            <a:off x="8728075" y="2395538"/>
            <a:ext cx="74613" cy="1285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4" name="Line 142"/>
          <p:cNvSpPr>
            <a:spLocks noChangeShapeType="1"/>
          </p:cNvSpPr>
          <p:nvPr/>
        </p:nvSpPr>
        <p:spPr bwMode="auto">
          <a:xfrm>
            <a:off x="8323263" y="2192338"/>
            <a:ext cx="158750" cy="320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75" name="Text Box 143"/>
          <p:cNvSpPr txBox="1">
            <a:spLocks noChangeArrowheads="1"/>
          </p:cNvSpPr>
          <p:nvPr/>
        </p:nvSpPr>
        <p:spPr bwMode="auto">
          <a:xfrm>
            <a:off x="8305800" y="3590925"/>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Data</a:t>
            </a:r>
          </a:p>
        </p:txBody>
      </p:sp>
      <p:sp>
        <p:nvSpPr>
          <p:cNvPr id="24676" name="Text Box 144"/>
          <p:cNvSpPr txBox="1">
            <a:spLocks noChangeArrowheads="1"/>
          </p:cNvSpPr>
          <p:nvPr/>
        </p:nvSpPr>
        <p:spPr bwMode="auto">
          <a:xfrm>
            <a:off x="7545388" y="3057525"/>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Baseband</a:t>
            </a:r>
          </a:p>
        </p:txBody>
      </p:sp>
      <p:sp>
        <p:nvSpPr>
          <p:cNvPr id="24677" name="Text Box 145"/>
          <p:cNvSpPr txBox="1">
            <a:spLocks noChangeArrowheads="1"/>
          </p:cNvSpPr>
          <p:nvPr/>
        </p:nvSpPr>
        <p:spPr bwMode="auto">
          <a:xfrm>
            <a:off x="6615113" y="3016250"/>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Q</a:t>
            </a:r>
          </a:p>
        </p:txBody>
      </p:sp>
      <p:sp>
        <p:nvSpPr>
          <p:cNvPr id="24678" name="Text Box 146"/>
          <p:cNvSpPr txBox="1">
            <a:spLocks noChangeArrowheads="1"/>
          </p:cNvSpPr>
          <p:nvPr/>
        </p:nvSpPr>
        <p:spPr bwMode="auto">
          <a:xfrm>
            <a:off x="6602413" y="2138363"/>
            <a:ext cx="103981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I</a:t>
            </a:r>
          </a:p>
        </p:txBody>
      </p:sp>
      <p:grpSp>
        <p:nvGrpSpPr>
          <p:cNvPr id="24679" name="Group 147"/>
          <p:cNvGrpSpPr>
            <a:grpSpLocks/>
          </p:cNvGrpSpPr>
          <p:nvPr/>
        </p:nvGrpSpPr>
        <p:grpSpPr bwMode="auto">
          <a:xfrm>
            <a:off x="465138" y="2278063"/>
            <a:ext cx="469900" cy="247650"/>
            <a:chOff x="1311" y="2001"/>
            <a:chExt cx="295" cy="106"/>
          </a:xfrm>
        </p:grpSpPr>
        <p:sp>
          <p:nvSpPr>
            <p:cNvPr id="24729" name="Rectangle 148"/>
            <p:cNvSpPr>
              <a:spLocks noChangeArrowheads="1"/>
            </p:cNvSpPr>
            <p:nvPr/>
          </p:nvSpPr>
          <p:spPr bwMode="auto">
            <a:xfrm>
              <a:off x="1344"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0" name="Rectangle 149"/>
            <p:cNvSpPr>
              <a:spLocks noChangeArrowheads="1"/>
            </p:cNvSpPr>
            <p:nvPr/>
          </p:nvSpPr>
          <p:spPr bwMode="auto">
            <a:xfrm>
              <a:off x="1402"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1" name="Rectangle 150"/>
            <p:cNvSpPr>
              <a:spLocks noChangeArrowheads="1"/>
            </p:cNvSpPr>
            <p:nvPr/>
          </p:nvSpPr>
          <p:spPr bwMode="auto">
            <a:xfrm>
              <a:off x="1517" y="2016"/>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2" name="Rectangle 151"/>
            <p:cNvSpPr>
              <a:spLocks noChangeArrowheads="1"/>
            </p:cNvSpPr>
            <p:nvPr/>
          </p:nvSpPr>
          <p:spPr bwMode="auto">
            <a:xfrm>
              <a:off x="1459" y="2017"/>
              <a:ext cx="57" cy="6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3" name="Rectangle 152"/>
            <p:cNvSpPr>
              <a:spLocks noChangeArrowheads="1"/>
            </p:cNvSpPr>
            <p:nvPr/>
          </p:nvSpPr>
          <p:spPr bwMode="auto">
            <a:xfrm>
              <a:off x="1410" y="2066"/>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4" name="Rectangle 153"/>
            <p:cNvSpPr>
              <a:spLocks noChangeArrowheads="1"/>
            </p:cNvSpPr>
            <p:nvPr/>
          </p:nvSpPr>
          <p:spPr bwMode="auto">
            <a:xfrm>
              <a:off x="1354" y="2001"/>
              <a:ext cx="37"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5" name="Rectangle 154"/>
            <p:cNvSpPr>
              <a:spLocks noChangeArrowheads="1"/>
            </p:cNvSpPr>
            <p:nvPr/>
          </p:nvSpPr>
          <p:spPr bwMode="auto">
            <a:xfrm>
              <a:off x="1468" y="2001"/>
              <a:ext cx="40"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6" name="Rectangle 155"/>
            <p:cNvSpPr>
              <a:spLocks noChangeArrowheads="1"/>
            </p:cNvSpPr>
            <p:nvPr/>
          </p:nvSpPr>
          <p:spPr bwMode="auto">
            <a:xfrm>
              <a:off x="1525" y="2068"/>
              <a:ext cx="41" cy="39"/>
            </a:xfrm>
            <a:prstGeom prst="rect">
              <a:avLst/>
            </a:prstGeom>
            <a:solidFill>
              <a:schemeClr val="bg1"/>
            </a:solidFill>
            <a:ln>
              <a:noFill/>
            </a:ln>
            <a:effectLst/>
            <a:extLst>
              <a:ext uri="{91240B29-F687-4F45-9708-019B960494DF}">
                <a14:hiddenLine xmlns:a14="http://schemas.microsoft.com/office/drawing/2010/main" w="2857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3600"/>
                </a:lnSpc>
                <a:spcBef>
                  <a:spcPts val="500"/>
                </a:spcBef>
                <a:buClr>
                  <a:srgbClr val="990033"/>
                </a:buClr>
              </a:pPr>
              <a:endParaRPr lang="zh-CN" altLang="en-US"/>
            </a:p>
          </p:txBody>
        </p:sp>
        <p:sp>
          <p:nvSpPr>
            <p:cNvPr id="24737" name="Line 156"/>
            <p:cNvSpPr>
              <a:spLocks noChangeShapeType="1"/>
            </p:cNvSpPr>
            <p:nvPr/>
          </p:nvSpPr>
          <p:spPr bwMode="auto">
            <a:xfrm flipH="1">
              <a:off x="1311" y="2016"/>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38" name="Line 157"/>
            <p:cNvSpPr>
              <a:spLocks noChangeShapeType="1"/>
            </p:cNvSpPr>
            <p:nvPr/>
          </p:nvSpPr>
          <p:spPr bwMode="auto">
            <a:xfrm flipH="1">
              <a:off x="1573" y="2079"/>
              <a:ext cx="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24680" name="Group 158"/>
          <p:cNvGrpSpPr>
            <a:grpSpLocks/>
          </p:cNvGrpSpPr>
          <p:nvPr/>
        </p:nvGrpSpPr>
        <p:grpSpPr bwMode="auto">
          <a:xfrm>
            <a:off x="1763713" y="1700213"/>
            <a:ext cx="690562" cy="346075"/>
            <a:chOff x="1270" y="3283"/>
            <a:chExt cx="437" cy="218"/>
          </a:xfrm>
        </p:grpSpPr>
        <p:sp>
          <p:nvSpPr>
            <p:cNvPr id="24686" name="Line 159"/>
            <p:cNvSpPr>
              <a:spLocks noChangeShapeType="1"/>
            </p:cNvSpPr>
            <p:nvPr/>
          </p:nvSpPr>
          <p:spPr bwMode="auto">
            <a:xfrm>
              <a:off x="1295" y="3399"/>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7" name="Line 160"/>
            <p:cNvSpPr>
              <a:spLocks noChangeShapeType="1"/>
            </p:cNvSpPr>
            <p:nvPr/>
          </p:nvSpPr>
          <p:spPr bwMode="auto">
            <a:xfrm>
              <a:off x="1294" y="3493"/>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8" name="Line 161"/>
            <p:cNvSpPr>
              <a:spLocks noChangeShapeType="1"/>
            </p:cNvSpPr>
            <p:nvPr/>
          </p:nvSpPr>
          <p:spPr bwMode="auto">
            <a:xfrm>
              <a:off x="1318" y="3285"/>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9" name="Line 162"/>
            <p:cNvSpPr>
              <a:spLocks noChangeShapeType="1"/>
            </p:cNvSpPr>
            <p:nvPr/>
          </p:nvSpPr>
          <p:spPr bwMode="auto">
            <a:xfrm>
              <a:off x="1343" y="3491"/>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0" name="Line 163"/>
            <p:cNvSpPr>
              <a:spLocks noChangeShapeType="1"/>
            </p:cNvSpPr>
            <p:nvPr/>
          </p:nvSpPr>
          <p:spPr bwMode="auto">
            <a:xfrm>
              <a:off x="1367" y="3283"/>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1" name="Line 164"/>
            <p:cNvSpPr>
              <a:spLocks noChangeShapeType="1"/>
            </p:cNvSpPr>
            <p:nvPr/>
          </p:nvSpPr>
          <p:spPr bwMode="auto">
            <a:xfrm>
              <a:off x="1270" y="340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2" name="Line 165"/>
            <p:cNvSpPr>
              <a:spLocks noChangeShapeType="1"/>
            </p:cNvSpPr>
            <p:nvPr/>
          </p:nvSpPr>
          <p:spPr bwMode="auto">
            <a:xfrm>
              <a:off x="1271" y="3400"/>
              <a:ext cx="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3" name="Line 166"/>
            <p:cNvSpPr>
              <a:spLocks noChangeShapeType="1"/>
            </p:cNvSpPr>
            <p:nvPr/>
          </p:nvSpPr>
          <p:spPr bwMode="auto">
            <a:xfrm>
              <a:off x="1271" y="3399"/>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4" name="Line 167"/>
            <p:cNvSpPr>
              <a:spLocks noChangeShapeType="1"/>
            </p:cNvSpPr>
            <p:nvPr/>
          </p:nvSpPr>
          <p:spPr bwMode="auto">
            <a:xfrm>
              <a:off x="1391" y="3492"/>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5" name="Line 168"/>
            <p:cNvSpPr>
              <a:spLocks noChangeShapeType="1"/>
            </p:cNvSpPr>
            <p:nvPr/>
          </p:nvSpPr>
          <p:spPr bwMode="auto">
            <a:xfrm>
              <a:off x="1440" y="3403"/>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6" name="Line 169"/>
            <p:cNvSpPr>
              <a:spLocks noChangeShapeType="1"/>
            </p:cNvSpPr>
            <p:nvPr/>
          </p:nvSpPr>
          <p:spPr bwMode="auto">
            <a:xfrm>
              <a:off x="1439" y="3497"/>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7" name="Line 170"/>
            <p:cNvSpPr>
              <a:spLocks noChangeShapeType="1"/>
            </p:cNvSpPr>
            <p:nvPr/>
          </p:nvSpPr>
          <p:spPr bwMode="auto">
            <a:xfrm>
              <a:off x="1488" y="3495"/>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8" name="Line 171"/>
            <p:cNvSpPr>
              <a:spLocks noChangeShapeType="1"/>
            </p:cNvSpPr>
            <p:nvPr/>
          </p:nvSpPr>
          <p:spPr bwMode="auto">
            <a:xfrm>
              <a:off x="1415" y="340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99" name="Line 172"/>
            <p:cNvSpPr>
              <a:spLocks noChangeShapeType="1"/>
            </p:cNvSpPr>
            <p:nvPr/>
          </p:nvSpPr>
          <p:spPr bwMode="auto">
            <a:xfrm>
              <a:off x="1416" y="340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0" name="Line 173"/>
            <p:cNvSpPr>
              <a:spLocks noChangeShapeType="1"/>
            </p:cNvSpPr>
            <p:nvPr/>
          </p:nvSpPr>
          <p:spPr bwMode="auto">
            <a:xfrm>
              <a:off x="1416" y="3403"/>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1" name="Line 174"/>
            <p:cNvSpPr>
              <a:spLocks noChangeShapeType="1"/>
            </p:cNvSpPr>
            <p:nvPr/>
          </p:nvSpPr>
          <p:spPr bwMode="auto">
            <a:xfrm>
              <a:off x="1537" y="3496"/>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2" name="Line 175"/>
            <p:cNvSpPr>
              <a:spLocks noChangeShapeType="1"/>
            </p:cNvSpPr>
            <p:nvPr/>
          </p:nvSpPr>
          <p:spPr bwMode="auto">
            <a:xfrm>
              <a:off x="1586" y="3406"/>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3" name="Line 176"/>
            <p:cNvSpPr>
              <a:spLocks noChangeShapeType="1"/>
            </p:cNvSpPr>
            <p:nvPr/>
          </p:nvSpPr>
          <p:spPr bwMode="auto">
            <a:xfrm>
              <a:off x="1610"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4" name="Line 177"/>
            <p:cNvSpPr>
              <a:spLocks noChangeShapeType="1"/>
            </p:cNvSpPr>
            <p:nvPr/>
          </p:nvSpPr>
          <p:spPr bwMode="auto">
            <a:xfrm>
              <a:off x="1634"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5" name="Line 178"/>
            <p:cNvSpPr>
              <a:spLocks noChangeShapeType="1"/>
            </p:cNvSpPr>
            <p:nvPr/>
          </p:nvSpPr>
          <p:spPr bwMode="auto">
            <a:xfrm>
              <a:off x="1585" y="350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6" name="Line 179"/>
            <p:cNvSpPr>
              <a:spLocks noChangeShapeType="1"/>
            </p:cNvSpPr>
            <p:nvPr/>
          </p:nvSpPr>
          <p:spPr bwMode="auto">
            <a:xfrm>
              <a:off x="1634" y="3498"/>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7" name="Line 180"/>
            <p:cNvSpPr>
              <a:spLocks noChangeShapeType="1"/>
            </p:cNvSpPr>
            <p:nvPr/>
          </p:nvSpPr>
          <p:spPr bwMode="auto">
            <a:xfrm>
              <a:off x="1658"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8" name="Line 181"/>
            <p:cNvSpPr>
              <a:spLocks noChangeShapeType="1"/>
            </p:cNvSpPr>
            <p:nvPr/>
          </p:nvSpPr>
          <p:spPr bwMode="auto">
            <a:xfrm>
              <a:off x="1682" y="3407"/>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09" name="Line 182"/>
            <p:cNvSpPr>
              <a:spLocks noChangeShapeType="1"/>
            </p:cNvSpPr>
            <p:nvPr/>
          </p:nvSpPr>
          <p:spPr bwMode="auto">
            <a:xfrm>
              <a:off x="1561" y="3407"/>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0" name="Line 183"/>
            <p:cNvSpPr>
              <a:spLocks noChangeShapeType="1"/>
            </p:cNvSpPr>
            <p:nvPr/>
          </p:nvSpPr>
          <p:spPr bwMode="auto">
            <a:xfrm>
              <a:off x="1562" y="3407"/>
              <a:ext cx="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1" name="Line 184"/>
            <p:cNvSpPr>
              <a:spLocks noChangeShapeType="1"/>
            </p:cNvSpPr>
            <p:nvPr/>
          </p:nvSpPr>
          <p:spPr bwMode="auto">
            <a:xfrm>
              <a:off x="1562" y="3406"/>
              <a:ext cx="0"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2" name="Line 185"/>
            <p:cNvSpPr>
              <a:spLocks noChangeShapeType="1"/>
            </p:cNvSpPr>
            <p:nvPr/>
          </p:nvSpPr>
          <p:spPr bwMode="auto">
            <a:xfrm>
              <a:off x="1682" y="3499"/>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3" name="Line 186"/>
            <p:cNvSpPr>
              <a:spLocks noChangeShapeType="1"/>
            </p:cNvSpPr>
            <p:nvPr/>
          </p:nvSpPr>
          <p:spPr bwMode="auto">
            <a:xfrm>
              <a:off x="1464" y="3286"/>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4" name="Line 187"/>
            <p:cNvSpPr>
              <a:spLocks noChangeShapeType="1"/>
            </p:cNvSpPr>
            <p:nvPr/>
          </p:nvSpPr>
          <p:spPr bwMode="auto">
            <a:xfrm>
              <a:off x="1319"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5" name="Line 188"/>
            <p:cNvSpPr>
              <a:spLocks noChangeShapeType="1"/>
            </p:cNvSpPr>
            <p:nvPr/>
          </p:nvSpPr>
          <p:spPr bwMode="auto">
            <a:xfrm>
              <a:off x="1343"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6" name="Line 189"/>
            <p:cNvSpPr>
              <a:spLocks noChangeShapeType="1"/>
            </p:cNvSpPr>
            <p:nvPr/>
          </p:nvSpPr>
          <p:spPr bwMode="auto">
            <a:xfrm>
              <a:off x="1367"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7" name="Line 190"/>
            <p:cNvSpPr>
              <a:spLocks noChangeShapeType="1"/>
            </p:cNvSpPr>
            <p:nvPr/>
          </p:nvSpPr>
          <p:spPr bwMode="auto">
            <a:xfrm>
              <a:off x="1391" y="3283"/>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8" name="Line 191"/>
            <p:cNvSpPr>
              <a:spLocks noChangeShapeType="1"/>
            </p:cNvSpPr>
            <p:nvPr/>
          </p:nvSpPr>
          <p:spPr bwMode="auto">
            <a:xfrm>
              <a:off x="1465"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19" name="Line 192"/>
            <p:cNvSpPr>
              <a:spLocks noChangeShapeType="1"/>
            </p:cNvSpPr>
            <p:nvPr/>
          </p:nvSpPr>
          <p:spPr bwMode="auto">
            <a:xfrm>
              <a:off x="1489"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0" name="Line 193"/>
            <p:cNvSpPr>
              <a:spLocks noChangeShapeType="1"/>
            </p:cNvSpPr>
            <p:nvPr/>
          </p:nvSpPr>
          <p:spPr bwMode="auto">
            <a:xfrm>
              <a:off x="1513"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1" name="Line 194"/>
            <p:cNvSpPr>
              <a:spLocks noChangeShapeType="1"/>
            </p:cNvSpPr>
            <p:nvPr/>
          </p:nvSpPr>
          <p:spPr bwMode="auto">
            <a:xfrm>
              <a:off x="1537" y="3285"/>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2" name="Line 195"/>
            <p:cNvSpPr>
              <a:spLocks noChangeShapeType="1"/>
            </p:cNvSpPr>
            <p:nvPr/>
          </p:nvSpPr>
          <p:spPr bwMode="auto">
            <a:xfrm>
              <a:off x="1513" y="3284"/>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3" name="Line 196"/>
            <p:cNvSpPr>
              <a:spLocks noChangeShapeType="1"/>
            </p:cNvSpPr>
            <p:nvPr/>
          </p:nvSpPr>
          <p:spPr bwMode="auto">
            <a:xfrm>
              <a:off x="1609" y="3290"/>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4" name="Line 197"/>
            <p:cNvSpPr>
              <a:spLocks noChangeShapeType="1"/>
            </p:cNvSpPr>
            <p:nvPr/>
          </p:nvSpPr>
          <p:spPr bwMode="auto">
            <a:xfrm>
              <a:off x="1610"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5" name="Line 198"/>
            <p:cNvSpPr>
              <a:spLocks noChangeShapeType="1"/>
            </p:cNvSpPr>
            <p:nvPr/>
          </p:nvSpPr>
          <p:spPr bwMode="auto">
            <a:xfrm>
              <a:off x="1634"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6" name="Line 199"/>
            <p:cNvSpPr>
              <a:spLocks noChangeShapeType="1"/>
            </p:cNvSpPr>
            <p:nvPr/>
          </p:nvSpPr>
          <p:spPr bwMode="auto">
            <a:xfrm>
              <a:off x="1658"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7" name="Line 200"/>
            <p:cNvSpPr>
              <a:spLocks noChangeShapeType="1"/>
            </p:cNvSpPr>
            <p:nvPr/>
          </p:nvSpPr>
          <p:spPr bwMode="auto">
            <a:xfrm>
              <a:off x="1682" y="3289"/>
              <a:ext cx="0" cy="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728" name="Line 201"/>
            <p:cNvSpPr>
              <a:spLocks noChangeShapeType="1"/>
            </p:cNvSpPr>
            <p:nvPr/>
          </p:nvSpPr>
          <p:spPr bwMode="auto">
            <a:xfrm>
              <a:off x="1658" y="3288"/>
              <a:ext cx="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24681" name="Freeform 202"/>
          <p:cNvSpPr>
            <a:spLocks/>
          </p:cNvSpPr>
          <p:nvPr/>
        </p:nvSpPr>
        <p:spPr bwMode="auto">
          <a:xfrm>
            <a:off x="4740275" y="2667000"/>
            <a:ext cx="211138" cy="92075"/>
          </a:xfrm>
          <a:custGeom>
            <a:avLst/>
            <a:gdLst>
              <a:gd name="T0" fmla="*/ 0 w 617"/>
              <a:gd name="T1" fmla="*/ 20647819 h 244"/>
              <a:gd name="T2" fmla="*/ 20844146 w 617"/>
              <a:gd name="T3" fmla="*/ 1851311 h 244"/>
              <a:gd name="T4" fmla="*/ 47191910 w 617"/>
              <a:gd name="T5" fmla="*/ 31612291 h 244"/>
              <a:gd name="T6" fmla="*/ 72251629 w 617"/>
              <a:gd name="T7" fmla="*/ 20647819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7" h="244">
                <a:moveTo>
                  <a:pt x="0" y="145"/>
                </a:moveTo>
                <a:cubicBezTo>
                  <a:pt x="30" y="123"/>
                  <a:pt x="111" y="0"/>
                  <a:pt x="178" y="13"/>
                </a:cubicBezTo>
                <a:cubicBezTo>
                  <a:pt x="245" y="26"/>
                  <a:pt x="330" y="200"/>
                  <a:pt x="403" y="222"/>
                </a:cubicBezTo>
                <a:cubicBezTo>
                  <a:pt x="476" y="244"/>
                  <a:pt x="573" y="161"/>
                  <a:pt x="617" y="145"/>
                </a:cubicBezTo>
              </a:path>
            </a:pathLst>
          </a:custGeom>
          <a:noFill/>
          <a:ln w="19050" cap="flat" cmpd="sng">
            <a:solidFill>
              <a:srgbClr val="FFFF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682" name="Text Box 204"/>
          <p:cNvSpPr txBox="1">
            <a:spLocks noChangeArrowheads="1"/>
          </p:cNvSpPr>
          <p:nvPr/>
        </p:nvSpPr>
        <p:spPr bwMode="auto">
          <a:xfrm>
            <a:off x="6826250" y="2679700"/>
            <a:ext cx="10398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800">
                <a:latin typeface="Verdana" panose="020B0604030504040204" pitchFamily="34" charset="0"/>
                <a:cs typeface="Arial" panose="020B0604020202020204" pitchFamily="34" charset="0"/>
              </a:rPr>
              <a:t>Phase</a:t>
            </a:r>
          </a:p>
        </p:txBody>
      </p:sp>
      <p:sp>
        <p:nvSpPr>
          <p:cNvPr id="24683" name="Text Box 206"/>
          <p:cNvSpPr txBox="1">
            <a:spLocks noChangeArrowheads="1"/>
          </p:cNvSpPr>
          <p:nvPr/>
        </p:nvSpPr>
        <p:spPr bwMode="auto">
          <a:xfrm>
            <a:off x="6804025" y="3213100"/>
            <a:ext cx="175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gn="ctr">
              <a:lnSpc>
                <a:spcPct val="65000"/>
              </a:lnSpc>
              <a:spcBef>
                <a:spcPct val="50000"/>
              </a:spcBef>
              <a:buClr>
                <a:srgbClr val="990033"/>
              </a:buClr>
            </a:pPr>
            <a:r>
              <a:rPr lang="en-US" altLang="zh-CN" sz="1800" b="1">
                <a:latin typeface="Times New Roman" panose="02020603050405020304" pitchFamily="18" charset="0"/>
                <a:ea typeface="仿宋_GB2312" pitchFamily="49" charset="-122"/>
                <a:cs typeface="Times New Roman" panose="02020603050405020304" pitchFamily="18" charset="0"/>
              </a:rPr>
              <a:t>Signal processing</a:t>
            </a:r>
            <a:endParaRPr lang="zh-CN" altLang="en-US" sz="1800" b="1">
              <a:latin typeface="Times New Roman" panose="02020603050405020304" pitchFamily="18" charset="0"/>
              <a:ea typeface="仿宋_GB2312" pitchFamily="49" charset="-122"/>
              <a:cs typeface="Times New Roman" panose="02020603050405020304" pitchFamily="18" charset="0"/>
            </a:endParaRPr>
          </a:p>
        </p:txBody>
      </p:sp>
      <p:sp>
        <p:nvSpPr>
          <p:cNvPr id="24684" name="Rectangle 19"/>
          <p:cNvSpPr>
            <a:spLocks noChangeArrowheads="1"/>
          </p:cNvSpPr>
          <p:nvPr/>
        </p:nvSpPr>
        <p:spPr bwMode="auto">
          <a:xfrm>
            <a:off x="288032" y="4725144"/>
            <a:ext cx="8676456"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800100" indent="-34290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ct val="110000"/>
              </a:lnSpc>
              <a:spcBef>
                <a:spcPct val="25000"/>
              </a:spcBef>
              <a:buClr>
                <a:srgbClr val="990033"/>
              </a:buClr>
              <a:buFont typeface="Wingdings" panose="05000000000000000000" pitchFamily="2" charset="2"/>
              <a:buChar char="p"/>
            </a:pPr>
            <a:r>
              <a:rPr lang="zh-CN" altLang="en-US"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Pre-equalization schemes: </a:t>
            </a:r>
            <a:endParaRPr lang="en-US" altLang="zh-CN"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spcBef>
                <a:spcPct val="25000"/>
              </a:spcBef>
              <a:buClr>
                <a:srgbClr val="990033"/>
              </a:buClr>
              <a:buFont typeface="Wingdings" panose="05000000000000000000" pitchFamily="2" charset="2"/>
              <a:buChar char="Ø"/>
            </a:pP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Hardware Equalization</a:t>
            </a:r>
            <a:r>
              <a:rPr lang="zh-CN" altLang="en-US"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hardware circuit design</a:t>
            </a:r>
            <a:endParaRPr lang="zh-CN" altLang="en-US"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spcBef>
                <a:spcPct val="25000"/>
              </a:spcBef>
              <a:buClr>
                <a:srgbClr val="990033"/>
              </a:buClr>
              <a:buFont typeface="Wingdings" panose="05000000000000000000" pitchFamily="2" charset="2"/>
              <a:buChar char="Ø"/>
            </a:pPr>
            <a:r>
              <a:rPr lang="en-US" altLang="zh-CN"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Software </a:t>
            </a:r>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Equalization</a:t>
            </a:r>
            <a:r>
              <a:rPr lang="zh-CN" altLang="en-US"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digital </a:t>
            </a:r>
            <a:r>
              <a:rPr lang="en-US" altLang="zh-CN"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signal </a:t>
            </a:r>
            <a:r>
              <a:rPr lang="en-US" altLang="zh-CN" dirty="0" smtClean="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processing</a:t>
            </a:r>
            <a:endParaRPr lang="en-US" altLang="zh-CN"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7" name="标题 1"/>
          <p:cNvSpPr txBox="1">
            <a:spLocks/>
          </p:cNvSpPr>
          <p:nvPr/>
        </p:nvSpPr>
        <p:spPr bwMode="auto">
          <a:xfrm>
            <a:off x="446322" y="9405"/>
            <a:ext cx="8382000" cy="7921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800">
                <a:solidFill>
                  <a:srgbClr val="FF0000"/>
                </a:solidFill>
                <a:effectLst>
                  <a:outerShdw blurRad="38100" dist="38100" dir="2700000" algn="tl">
                    <a:srgbClr val="C0C0C0"/>
                  </a:outerShdw>
                </a:effectLst>
                <a:latin typeface="Arial"/>
                <a:ea typeface="+mj-ea"/>
                <a:cs typeface="+mj-cs"/>
              </a:defRPr>
            </a:lvl1pPr>
            <a:lvl2pPr>
              <a:spcBef>
                <a:spcPct val="0"/>
              </a:spcBef>
              <a:defRPr sz="2800">
                <a:solidFill>
                  <a:srgbClr val="FF0000"/>
                </a:solidFill>
                <a:effectLst>
                  <a:outerShdw blurRad="38100" dist="38100" dir="2700000" algn="tl">
                    <a:srgbClr val="C0C0C0"/>
                  </a:outerShdw>
                </a:effectLst>
                <a:latin typeface="黑体" pitchFamily="2" charset="-122"/>
              </a:defRPr>
            </a:lvl2pPr>
            <a:lvl3pPr>
              <a:spcBef>
                <a:spcPct val="0"/>
              </a:spcBef>
              <a:defRPr sz="2800">
                <a:solidFill>
                  <a:srgbClr val="FF0000"/>
                </a:solidFill>
                <a:effectLst>
                  <a:outerShdw blurRad="38100" dist="38100" dir="2700000" algn="tl">
                    <a:srgbClr val="C0C0C0"/>
                  </a:outerShdw>
                </a:effectLst>
                <a:latin typeface="黑体" pitchFamily="2" charset="-122"/>
              </a:defRPr>
            </a:lvl3pPr>
            <a:lvl4pPr>
              <a:spcBef>
                <a:spcPct val="0"/>
              </a:spcBef>
              <a:defRPr sz="2800">
                <a:solidFill>
                  <a:srgbClr val="FF0000"/>
                </a:solidFill>
                <a:effectLst>
                  <a:outerShdw blurRad="38100" dist="38100" dir="2700000" algn="tl">
                    <a:srgbClr val="C0C0C0"/>
                  </a:outerShdw>
                </a:effectLst>
                <a:latin typeface="黑体" pitchFamily="2" charset="-122"/>
              </a:defRPr>
            </a:lvl4pPr>
            <a:lvl5pPr>
              <a:spcBef>
                <a:spcPct val="0"/>
              </a:spcBef>
              <a:defRPr sz="2800">
                <a:solidFill>
                  <a:srgbClr val="FF0000"/>
                </a:solidFill>
                <a:effectLst>
                  <a:outerShdw blurRad="38100" dist="38100" dir="2700000" algn="tl">
                    <a:srgbClr val="C0C0C0"/>
                  </a:outerShdw>
                </a:effectLst>
                <a:latin typeface="黑体" pitchFamily="2" charset="-122"/>
              </a:defRPr>
            </a:lvl5pPr>
            <a:lvl6pPr marL="4572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6pPr>
            <a:lvl7pPr marL="9144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7pPr>
            <a:lvl8pPr marL="13716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8pPr>
            <a:lvl9pPr marL="18288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9pPr>
          </a:lstStyle>
          <a:p>
            <a:r>
              <a:rPr lang="en-US" altLang="zh-CN" b="0" dirty="0" smtClean="0">
                <a:effectLst>
                  <a:outerShdw blurRad="38100" dist="38100" dir="2700000" algn="tl">
                    <a:srgbClr val="000000">
                      <a:alpha val="43137"/>
                    </a:srgbClr>
                  </a:outerShdw>
                </a:effectLst>
              </a:rPr>
              <a:t>VLC Channel </a:t>
            </a:r>
            <a:r>
              <a:rPr lang="en-US" altLang="zh-CN" b="0" dirty="0">
                <a:effectLst>
                  <a:outerShdw blurRad="38100" dist="38100" dir="2700000" algn="tl">
                    <a:srgbClr val="000000">
                      <a:alpha val="43137"/>
                    </a:srgbClr>
                  </a:outerShdw>
                </a:effectLst>
              </a:rPr>
              <a:t>Pre-equalization</a:t>
            </a:r>
            <a:endParaRPr lang="zh-CN" altLang="en-US"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0063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标题 1"/>
          <p:cNvSpPr txBox="1">
            <a:spLocks/>
          </p:cNvSpPr>
          <p:nvPr/>
        </p:nvSpPr>
        <p:spPr bwMode="auto">
          <a:xfrm>
            <a:off x="415445" y="548690"/>
            <a:ext cx="8382000" cy="7921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defRPr sz="2800">
                <a:solidFill>
                  <a:srgbClr val="FF0000"/>
                </a:solidFill>
                <a:effectLst>
                  <a:outerShdw blurRad="38100" dist="38100" dir="2700000" algn="tl">
                    <a:srgbClr val="C0C0C0"/>
                  </a:outerShdw>
                </a:effectLst>
                <a:latin typeface="Arial"/>
                <a:ea typeface="+mj-ea"/>
                <a:cs typeface="+mj-cs"/>
              </a:defRPr>
            </a:lvl1pPr>
            <a:lvl2pPr>
              <a:spcBef>
                <a:spcPct val="0"/>
              </a:spcBef>
              <a:defRPr sz="2800">
                <a:solidFill>
                  <a:srgbClr val="FF0000"/>
                </a:solidFill>
                <a:effectLst>
                  <a:outerShdw blurRad="38100" dist="38100" dir="2700000" algn="tl">
                    <a:srgbClr val="C0C0C0"/>
                  </a:outerShdw>
                </a:effectLst>
                <a:latin typeface="黑体" pitchFamily="2" charset="-122"/>
              </a:defRPr>
            </a:lvl2pPr>
            <a:lvl3pPr>
              <a:spcBef>
                <a:spcPct val="0"/>
              </a:spcBef>
              <a:defRPr sz="2800">
                <a:solidFill>
                  <a:srgbClr val="FF0000"/>
                </a:solidFill>
                <a:effectLst>
                  <a:outerShdw blurRad="38100" dist="38100" dir="2700000" algn="tl">
                    <a:srgbClr val="C0C0C0"/>
                  </a:outerShdw>
                </a:effectLst>
                <a:latin typeface="黑体" pitchFamily="2" charset="-122"/>
              </a:defRPr>
            </a:lvl3pPr>
            <a:lvl4pPr>
              <a:spcBef>
                <a:spcPct val="0"/>
              </a:spcBef>
              <a:defRPr sz="2800">
                <a:solidFill>
                  <a:srgbClr val="FF0000"/>
                </a:solidFill>
                <a:effectLst>
                  <a:outerShdw blurRad="38100" dist="38100" dir="2700000" algn="tl">
                    <a:srgbClr val="C0C0C0"/>
                  </a:outerShdw>
                </a:effectLst>
                <a:latin typeface="黑体" pitchFamily="2" charset="-122"/>
              </a:defRPr>
            </a:lvl4pPr>
            <a:lvl5pPr>
              <a:spcBef>
                <a:spcPct val="0"/>
              </a:spcBef>
              <a:defRPr sz="2800">
                <a:solidFill>
                  <a:srgbClr val="FF0000"/>
                </a:solidFill>
                <a:effectLst>
                  <a:outerShdw blurRad="38100" dist="38100" dir="2700000" algn="tl">
                    <a:srgbClr val="C0C0C0"/>
                  </a:outerShdw>
                </a:effectLst>
                <a:latin typeface="黑体" pitchFamily="2" charset="-122"/>
              </a:defRPr>
            </a:lvl5pPr>
            <a:lvl6pPr marL="4572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6pPr>
            <a:lvl7pPr marL="9144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7pPr>
            <a:lvl8pPr marL="13716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8pPr>
            <a:lvl9pPr marL="1828800" fontAlgn="base">
              <a:spcBef>
                <a:spcPct val="0"/>
              </a:spcBef>
              <a:spcAft>
                <a:spcPct val="0"/>
              </a:spcAft>
              <a:defRPr sz="2800">
                <a:solidFill>
                  <a:srgbClr val="FF0000"/>
                </a:solidFill>
                <a:effectLst>
                  <a:outerShdw blurRad="38100" dist="38100" dir="2700000" algn="tl">
                    <a:srgbClr val="C0C0C0"/>
                  </a:outerShdw>
                </a:effectLst>
                <a:latin typeface="黑体" pitchFamily="2" charset="-122"/>
              </a:defRPr>
            </a:lvl9pPr>
          </a:lstStyle>
          <a:p>
            <a:r>
              <a:rPr lang="en-US" altLang="zh-CN" b="0" dirty="0"/>
              <a:t>Software </a:t>
            </a:r>
            <a:r>
              <a:rPr lang="en-US" altLang="zh-CN" b="0" dirty="0" smtClean="0"/>
              <a:t>Pre-equalization</a:t>
            </a:r>
            <a:endParaRPr lang="zh-CN" altLang="en-US" b="0" dirty="0"/>
          </a:p>
        </p:txBody>
      </p:sp>
      <p:grpSp>
        <p:nvGrpSpPr>
          <p:cNvPr id="2" name="组合 1"/>
          <p:cNvGrpSpPr/>
          <p:nvPr/>
        </p:nvGrpSpPr>
        <p:grpSpPr>
          <a:xfrm>
            <a:off x="5038622" y="1052736"/>
            <a:ext cx="3745712" cy="2808312"/>
            <a:chOff x="2051665" y="3736214"/>
            <a:chExt cx="3745712" cy="2808312"/>
          </a:xfrm>
        </p:grpSpPr>
        <p:pic>
          <p:nvPicPr>
            <p:cNvPr id="9" name="Picture 3" descr="C:\Users\simonyang\Desktop\C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665" y="3736214"/>
              <a:ext cx="3745712"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3"/>
            <p:cNvSpPr txBox="1">
              <a:spLocks noChangeArrowheads="1"/>
            </p:cNvSpPr>
            <p:nvPr/>
          </p:nvSpPr>
          <p:spPr bwMode="auto">
            <a:xfrm>
              <a:off x="2915816" y="3940887"/>
              <a:ext cx="2211387" cy="4409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udan" panose="02000000000000000000" pitchFamily="2" charset="0"/>
                  <a:ea typeface="黑体" panose="02010609060101010101" pitchFamily="49" charset="-122"/>
                </a:defRPr>
              </a:lvl1pPr>
              <a:lvl2pPr marL="7429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ts val="1000"/>
                </a:lnSpc>
                <a:spcBef>
                  <a:spcPts val="500"/>
                </a:spcBef>
                <a:buClr>
                  <a:srgbClr val="990033"/>
                </a:buClr>
              </a:pPr>
              <a:r>
                <a:rPr lang="en-US" altLang="zh-CN" sz="2000" b="1" dirty="0">
                  <a:solidFill>
                    <a:srgbClr val="FF0000"/>
                  </a:solidFill>
                  <a:latin typeface="Times New Roman" panose="02020603050405020304" pitchFamily="18" charset="0"/>
                  <a:cs typeface="Times New Roman" panose="02020603050405020304" pitchFamily="18" charset="0"/>
                </a:rPr>
                <a:t>—</a:t>
              </a:r>
              <a:r>
                <a:rPr lang="en-US" altLang="zh-CN" sz="1800" b="1" dirty="0">
                  <a:latin typeface="Times New Roman" panose="02020603050405020304" pitchFamily="18" charset="0"/>
                  <a:cs typeface="Times New Roman" panose="02020603050405020304" pitchFamily="18" charset="0"/>
                </a:rPr>
                <a:t>FIR response</a:t>
              </a:r>
            </a:p>
            <a:p>
              <a:pPr>
                <a:lnSpc>
                  <a:spcPts val="1000"/>
                </a:lnSpc>
                <a:spcBef>
                  <a:spcPts val="500"/>
                </a:spcBef>
                <a:buClr>
                  <a:srgbClr val="990033"/>
                </a:buClr>
              </a:pPr>
              <a:r>
                <a:rPr lang="en-US" altLang="zh-CN" sz="2000" b="1" dirty="0">
                  <a:solidFill>
                    <a:schemeClr val="accent2"/>
                  </a:solidFill>
                  <a:latin typeface="Times New Roman" panose="02020603050405020304" pitchFamily="18" charset="0"/>
                  <a:cs typeface="Times New Roman" panose="02020603050405020304" pitchFamily="18" charset="0"/>
                </a:rPr>
                <a:t>—</a:t>
              </a:r>
              <a:r>
                <a:rPr lang="en-US" altLang="zh-CN" sz="1800" b="1" dirty="0">
                  <a:latin typeface="Times New Roman" panose="02020603050405020304" pitchFamily="18" charset="0"/>
                  <a:cs typeface="Times New Roman" panose="02020603050405020304" pitchFamily="18" charset="0"/>
                </a:rPr>
                <a:t>Channel response</a:t>
              </a:r>
              <a:endParaRPr lang="zh-CN" altLang="en-US" sz="1800" b="1" dirty="0">
                <a:latin typeface="Times New Roman" panose="02020603050405020304" pitchFamily="18" charset="0"/>
                <a:cs typeface="Times New Roman" panose="02020603050405020304" pitchFamily="18" charset="0"/>
              </a:endParaRPr>
            </a:p>
          </p:txBody>
        </p:sp>
      </p:grpSp>
      <p:sp>
        <p:nvSpPr>
          <p:cNvPr id="10" name="矩形 4"/>
          <p:cNvSpPr>
            <a:spLocks noChangeArrowheads="1"/>
          </p:cNvSpPr>
          <p:nvPr/>
        </p:nvSpPr>
        <p:spPr bwMode="auto">
          <a:xfrm>
            <a:off x="339045" y="1309346"/>
            <a:ext cx="4520988" cy="19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fudan" panose="02000000000000000000" pitchFamily="2" charset="0"/>
                <a:ea typeface="黑体" panose="02010609060101010101" pitchFamily="49" charset="-122"/>
              </a:defRPr>
            </a:lvl1pPr>
            <a:lvl2pPr marL="285750" indent="285750" eaLnBrk="0" hangingPunct="0">
              <a:defRPr sz="2400">
                <a:solidFill>
                  <a:schemeClr val="tx1"/>
                </a:solidFill>
                <a:latin typeface="fudan" panose="02000000000000000000" pitchFamily="2" charset="0"/>
                <a:ea typeface="黑体" panose="02010609060101010101" pitchFamily="49" charset="-122"/>
              </a:defRPr>
            </a:lvl2pPr>
            <a:lvl3pPr marL="1143000" indent="-228600" eaLnBrk="0" hangingPunct="0">
              <a:defRPr sz="2400">
                <a:solidFill>
                  <a:schemeClr val="tx1"/>
                </a:solidFill>
                <a:latin typeface="fudan" panose="02000000000000000000" pitchFamily="2" charset="0"/>
                <a:ea typeface="黑体" panose="02010609060101010101" pitchFamily="49" charset="-122"/>
              </a:defRPr>
            </a:lvl3pPr>
            <a:lvl4pPr marL="1600200" indent="-228600" eaLnBrk="0" hangingPunct="0">
              <a:defRPr sz="2400">
                <a:solidFill>
                  <a:schemeClr val="tx1"/>
                </a:solidFill>
                <a:latin typeface="fudan" panose="02000000000000000000" pitchFamily="2" charset="0"/>
                <a:ea typeface="黑体" panose="02010609060101010101" pitchFamily="49" charset="-122"/>
              </a:defRPr>
            </a:lvl4pPr>
            <a:lvl5pPr marL="2057400" indent="-228600" eaLnBrk="0" hangingPunct="0">
              <a:defRPr sz="2400">
                <a:solidFill>
                  <a:schemeClr val="tx1"/>
                </a:solidFill>
                <a:latin typeface="fudan" panose="02000000000000000000" pitchFamily="2" charset="0"/>
                <a:ea typeface="黑体" panose="02010609060101010101" pitchFamily="49" charset="-122"/>
              </a:defRPr>
            </a:lvl5pPr>
            <a:lvl6pPr marL="25146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6pPr>
            <a:lvl7pPr marL="29718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7pPr>
            <a:lvl8pPr marL="34290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8pPr>
            <a:lvl9pPr marL="3886200" indent="-228600" eaLnBrk="0" fontAlgn="base" hangingPunct="0">
              <a:spcBef>
                <a:spcPct val="0"/>
              </a:spcBef>
              <a:spcAft>
                <a:spcPct val="0"/>
              </a:spcAft>
              <a:defRPr sz="2400">
                <a:solidFill>
                  <a:schemeClr val="tx1"/>
                </a:solidFill>
                <a:latin typeface="fudan" panose="02000000000000000000" pitchFamily="2" charset="0"/>
                <a:ea typeface="黑体" panose="02010609060101010101" pitchFamily="49" charset="-122"/>
              </a:defRPr>
            </a:lvl9pPr>
          </a:lstStyle>
          <a:p>
            <a:pPr>
              <a:lnSpc>
                <a:spcPct val="110000"/>
              </a:lnSpc>
              <a:spcBef>
                <a:spcPct val="25000"/>
              </a:spcBef>
              <a:buClr>
                <a:srgbClr val="990033"/>
              </a:buClr>
              <a:buFont typeface="Wingdings" panose="05000000000000000000" pitchFamily="2" charset="2"/>
              <a:buChar char="p"/>
            </a:pPr>
            <a:r>
              <a:rPr lang="en-US" altLang="zh-CN" sz="2000" b="1"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Pre-equalization</a:t>
            </a:r>
          </a:p>
          <a:p>
            <a:pPr lvl="1">
              <a:lnSpc>
                <a:spcPct val="110000"/>
              </a:lnSpc>
              <a:spcBef>
                <a:spcPct val="25000"/>
              </a:spcBef>
              <a:buClr>
                <a:srgbClr val="990033"/>
              </a:buClr>
              <a:buFont typeface="Wingdings" panose="05000000000000000000" pitchFamily="2" charset="2"/>
              <a:buChar char="ü"/>
            </a:pPr>
            <a:r>
              <a:rPr lang="en-US" altLang="zh-CN" sz="2000"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Obtain the channel knowledge(H) at the RF domain </a:t>
            </a:r>
          </a:p>
          <a:p>
            <a:pPr lvl="1">
              <a:lnSpc>
                <a:spcPct val="110000"/>
              </a:lnSpc>
              <a:spcBef>
                <a:spcPct val="25000"/>
              </a:spcBef>
              <a:buClr>
                <a:srgbClr val="990033"/>
              </a:buClr>
              <a:buFont typeface="Wingdings" panose="05000000000000000000" pitchFamily="2" charset="2"/>
              <a:buChar char="ü"/>
            </a:pPr>
            <a:r>
              <a:rPr lang="en-US" altLang="zh-CN" sz="2000"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Make pre-equalization </a:t>
            </a:r>
            <a:r>
              <a:rPr lang="en-US" altLang="zh-CN" sz="2000" dirty="0" err="1">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Tx</a:t>
            </a:r>
            <a:r>
              <a:rPr lang="en-US" altLang="zh-CN" sz="2000" dirty="0">
                <a:solidFill>
                  <a:srgbClr val="0E1571"/>
                </a:solidFill>
                <a:latin typeface="Times New Roman" panose="02020603050405020304" pitchFamily="18" charset="0"/>
                <a:ea typeface="微软雅黑" panose="020B0503020204020204" pitchFamily="34" charset="-122"/>
                <a:cs typeface="Times New Roman" panose="02020603050405020304" pitchFamily="18" charset="0"/>
              </a:rPr>
              <a:t>*1/H at the baseband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105906"/>
            <a:ext cx="6984776" cy="217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20"/>
          <p:cNvSpPr txBox="1"/>
          <p:nvPr/>
        </p:nvSpPr>
        <p:spPr>
          <a:xfrm flipH="1">
            <a:off x="1284554" y="3807492"/>
            <a:ext cx="3087608" cy="461665"/>
          </a:xfrm>
          <a:prstGeom prst="rect">
            <a:avLst/>
          </a:prstGeom>
          <a:noFill/>
        </p:spPr>
        <p:txBody>
          <a:bodyPr wrap="square" rtlCol="0">
            <a:spAutoFit/>
          </a:bodyPr>
          <a:lstStyle/>
          <a:p>
            <a:pPr eaLnBrk="0" hangingPunct="0">
              <a:spcBef>
                <a:spcPts val="500"/>
              </a:spcBef>
              <a:buClr>
                <a:srgbClr val="990033"/>
              </a:buClr>
            </a:pPr>
            <a:r>
              <a:rPr lang="en-US" altLang="zh-CN" sz="1800" b="0" dirty="0" smtClean="0">
                <a:solidFill>
                  <a:srgbClr val="000000"/>
                </a:solidFill>
                <a:latin typeface="Arial"/>
                <a:ea typeface="黑体" pitchFamily="49" charset="-122"/>
              </a:rPr>
              <a:t>w/o</a:t>
            </a:r>
            <a:r>
              <a:rPr lang="en-US" altLang="zh-CN" b="0" dirty="0" smtClean="0">
                <a:solidFill>
                  <a:srgbClr val="000000"/>
                </a:solidFill>
                <a:latin typeface="Arial"/>
                <a:ea typeface="黑体" pitchFamily="49" charset="-122"/>
              </a:rPr>
              <a:t> </a:t>
            </a:r>
            <a:r>
              <a:rPr lang="en-US" altLang="zh-CN" sz="1800" b="0" dirty="0" smtClean="0">
                <a:solidFill>
                  <a:srgbClr val="000000"/>
                </a:solidFill>
                <a:latin typeface="Arial"/>
                <a:ea typeface="黑体" pitchFamily="49" charset="-122"/>
              </a:rPr>
              <a:t>pre-</a:t>
            </a:r>
            <a:r>
              <a:rPr lang="en-US" altLang="zh-CN" sz="1800" b="0" dirty="0" err="1" smtClean="0">
                <a:solidFill>
                  <a:srgbClr val="000000"/>
                </a:solidFill>
                <a:latin typeface="Arial"/>
                <a:ea typeface="黑体" pitchFamily="49" charset="-122"/>
              </a:rPr>
              <a:t>equlization</a:t>
            </a:r>
            <a:r>
              <a:rPr lang="en-US" altLang="zh-CN" b="0" dirty="0" smtClean="0">
                <a:solidFill>
                  <a:srgbClr val="000000"/>
                </a:solidFill>
                <a:latin typeface="Arial"/>
                <a:ea typeface="黑体" pitchFamily="49" charset="-122"/>
              </a:rPr>
              <a:t>  </a:t>
            </a:r>
            <a:endParaRPr lang="zh-CN" altLang="en-US" b="0" dirty="0">
              <a:solidFill>
                <a:srgbClr val="000000"/>
              </a:solidFill>
              <a:latin typeface="Arial"/>
              <a:ea typeface="黑体" pitchFamily="49" charset="-122"/>
            </a:endParaRPr>
          </a:p>
        </p:txBody>
      </p:sp>
      <p:sp>
        <p:nvSpPr>
          <p:cNvPr id="13" name="TextBox 21"/>
          <p:cNvSpPr txBox="1"/>
          <p:nvPr/>
        </p:nvSpPr>
        <p:spPr>
          <a:xfrm flipH="1">
            <a:off x="4930971" y="3817832"/>
            <a:ext cx="2799576" cy="553998"/>
          </a:xfrm>
          <a:prstGeom prst="rect">
            <a:avLst/>
          </a:prstGeom>
          <a:noFill/>
        </p:spPr>
        <p:txBody>
          <a:bodyPr wrap="square" rtlCol="0">
            <a:spAutoFit/>
          </a:bodyPr>
          <a:lstStyle/>
          <a:p>
            <a:pPr eaLnBrk="0" hangingPunct="0">
              <a:lnSpc>
                <a:spcPts val="3600"/>
              </a:lnSpc>
              <a:spcBef>
                <a:spcPts val="500"/>
              </a:spcBef>
              <a:buClr>
                <a:srgbClr val="990033"/>
              </a:buClr>
            </a:pPr>
            <a:r>
              <a:rPr lang="en-US" altLang="zh-CN" sz="1800" b="0" dirty="0" smtClean="0">
                <a:solidFill>
                  <a:srgbClr val="000000"/>
                </a:solidFill>
                <a:latin typeface="Arial"/>
                <a:ea typeface="黑体" pitchFamily="49" charset="-122"/>
              </a:rPr>
              <a:t>with</a:t>
            </a:r>
            <a:r>
              <a:rPr lang="en-US" altLang="zh-CN" b="0" dirty="0" smtClean="0">
                <a:solidFill>
                  <a:srgbClr val="000000"/>
                </a:solidFill>
                <a:latin typeface="Arial"/>
                <a:ea typeface="黑体" pitchFamily="49" charset="-122"/>
              </a:rPr>
              <a:t> </a:t>
            </a:r>
            <a:r>
              <a:rPr lang="en-US" altLang="zh-CN" sz="1800" b="0" dirty="0" smtClean="0">
                <a:solidFill>
                  <a:srgbClr val="000000"/>
                </a:solidFill>
                <a:latin typeface="Arial"/>
                <a:ea typeface="黑体" pitchFamily="49" charset="-122"/>
              </a:rPr>
              <a:t>pre-</a:t>
            </a:r>
            <a:r>
              <a:rPr lang="en-US" altLang="zh-CN" sz="1800" b="0" dirty="0" err="1" smtClean="0">
                <a:solidFill>
                  <a:srgbClr val="000000"/>
                </a:solidFill>
                <a:latin typeface="Arial"/>
                <a:ea typeface="黑体" pitchFamily="49" charset="-122"/>
              </a:rPr>
              <a:t>equlization</a:t>
            </a:r>
            <a:r>
              <a:rPr lang="en-US" altLang="zh-CN" b="0" dirty="0" smtClean="0">
                <a:solidFill>
                  <a:srgbClr val="000000"/>
                </a:solidFill>
                <a:latin typeface="Arial"/>
                <a:ea typeface="黑体" pitchFamily="49" charset="-122"/>
              </a:rPr>
              <a:t>  </a:t>
            </a:r>
            <a:endParaRPr lang="zh-CN" altLang="en-US" b="0" dirty="0">
              <a:solidFill>
                <a:srgbClr val="000000"/>
              </a:solidFill>
              <a:latin typeface="Arial"/>
              <a:ea typeface="黑体" pitchFamily="49" charset="-122"/>
            </a:endParaRPr>
          </a:p>
        </p:txBody>
      </p:sp>
      <p:sp>
        <p:nvSpPr>
          <p:cNvPr id="14" name="矩形 13"/>
          <p:cNvSpPr/>
          <p:nvPr/>
        </p:nvSpPr>
        <p:spPr>
          <a:xfrm>
            <a:off x="107504" y="6217567"/>
            <a:ext cx="4896544" cy="307777"/>
          </a:xfrm>
          <a:prstGeom prst="rect">
            <a:avLst/>
          </a:prstGeom>
        </p:spPr>
        <p:txBody>
          <a:bodyPr wrap="square">
            <a:spAutoFit/>
          </a:bodyPr>
          <a:lstStyle/>
          <a:p>
            <a:r>
              <a:rPr lang="en-US" altLang="zh-CN" sz="1400" dirty="0" smtClean="0"/>
              <a:t>Y. Wang, et al, IEEE </a:t>
            </a:r>
            <a:r>
              <a:rPr lang="en-US" altLang="zh-CN" sz="1400" dirty="0"/>
              <a:t>Communication Letters, Vol. 18, No. 10</a:t>
            </a:r>
            <a:endParaRPr lang="zh-CN" altLang="en-US" sz="1400" dirty="0"/>
          </a:p>
        </p:txBody>
      </p:sp>
    </p:spTree>
    <p:extLst>
      <p:ext uri="{BB962C8B-B14F-4D97-AF65-F5344CB8AC3E}">
        <p14:creationId xmlns:p14="http://schemas.microsoft.com/office/powerpoint/2010/main" val="1348826089"/>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6787</TotalTime>
  <Words>1215</Words>
  <Application>Microsoft Office PowerPoint</Application>
  <PresentationFormat>全屏显示(4:3)</PresentationFormat>
  <Paragraphs>272</Paragraphs>
  <Slides>20</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2" baseType="lpstr">
      <vt:lpstr>fudan</vt:lpstr>
      <vt:lpstr>仿宋_GB2312</vt:lpstr>
      <vt:lpstr>黑体</vt:lpstr>
      <vt:lpstr>宋体</vt:lpstr>
      <vt:lpstr>微软雅黑</vt:lpstr>
      <vt:lpstr>Arial</vt:lpstr>
      <vt:lpstr>Arial Narrow</vt:lpstr>
      <vt:lpstr>Times New Roman</vt:lpstr>
      <vt:lpstr>Verdana</vt:lpstr>
      <vt:lpstr>Wingdings</vt:lpstr>
      <vt:lpstr>Office Theme</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Hardware bridged-T amplitude equalizer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Receiver diversity technology</vt:lpstr>
      <vt:lpstr>PowerPoint 演示文稿</vt:lpstr>
      <vt:lpstr>PowerPoint 演示文稿</vt:lpstr>
    </vt:vector>
  </TitlesOfParts>
  <Company>GTE Laboratories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Nikola Serafimovski</dc:creator>
  <cp:keywords/>
  <dc:description>&lt;doc#&gt;</dc:description>
  <cp:lastModifiedBy>junwen zhang</cp:lastModifiedBy>
  <cp:revision>70</cp:revision>
  <cp:lastPrinted>1998-02-10T13:28:06Z</cp:lastPrinted>
  <dcterms:created xsi:type="dcterms:W3CDTF">2015-01-23T11:14:43Z</dcterms:created>
  <dcterms:modified xsi:type="dcterms:W3CDTF">2016-01-10T18:55:03Z</dcterms:modified>
</cp:coreProperties>
</file>