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2"/>
  </p:notesMasterIdLst>
  <p:handoutMasterIdLst>
    <p:handoutMasterId r:id="rId43"/>
  </p:handoutMasterIdLst>
  <p:sldIdLst>
    <p:sldId id="259" r:id="rId3"/>
    <p:sldId id="314" r:id="rId4"/>
    <p:sldId id="361" r:id="rId5"/>
    <p:sldId id="262" r:id="rId6"/>
    <p:sldId id="297" r:id="rId7"/>
    <p:sldId id="323" r:id="rId8"/>
    <p:sldId id="320" r:id="rId9"/>
    <p:sldId id="325" r:id="rId10"/>
    <p:sldId id="315" r:id="rId11"/>
    <p:sldId id="322" r:id="rId12"/>
    <p:sldId id="366" r:id="rId13"/>
    <p:sldId id="326" r:id="rId14"/>
    <p:sldId id="318" r:id="rId15"/>
    <p:sldId id="333" r:id="rId16"/>
    <p:sldId id="330" r:id="rId17"/>
    <p:sldId id="331" r:id="rId18"/>
    <p:sldId id="332" r:id="rId19"/>
    <p:sldId id="335" r:id="rId20"/>
    <p:sldId id="334" r:id="rId21"/>
    <p:sldId id="362" r:id="rId22"/>
    <p:sldId id="321" r:id="rId23"/>
    <p:sldId id="338" r:id="rId24"/>
    <p:sldId id="363" r:id="rId25"/>
    <p:sldId id="337" r:id="rId26"/>
    <p:sldId id="367" r:id="rId27"/>
    <p:sldId id="340" r:id="rId28"/>
    <p:sldId id="341" r:id="rId29"/>
    <p:sldId id="342" r:id="rId30"/>
    <p:sldId id="364" r:id="rId31"/>
    <p:sldId id="346" r:id="rId32"/>
    <p:sldId id="347" r:id="rId33"/>
    <p:sldId id="348" r:id="rId34"/>
    <p:sldId id="349" r:id="rId35"/>
    <p:sldId id="351" r:id="rId36"/>
    <p:sldId id="360" r:id="rId37"/>
    <p:sldId id="302" r:id="rId38"/>
    <p:sldId id="313" r:id="rId39"/>
    <p:sldId id="344" r:id="rId40"/>
    <p:sldId id="365" r:id="rId41"/>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DC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p:scale>
          <a:sx n="75" d="100"/>
          <a:sy n="75" d="100"/>
        </p:scale>
        <p:origin x="-336" y="-7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2016-01-16</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January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Kookmin University PHY sub-proposal for ISC using Dimmable Spatial M-PSK   (DSM-PSK)</a:t>
            </a:r>
          </a:p>
          <a:p>
            <a:r>
              <a:rPr lang="en-US" altLang="en-US" sz="1600" dirty="0" smtClean="0">
                <a:solidFill>
                  <a:schemeClr val="tx2"/>
                </a:solidFill>
              </a:rPr>
              <a:t>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January 2016</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Yeong</a:t>
            </a:r>
            <a:r>
              <a:rPr lang="en-US" altLang="en-US" sz="1600" dirty="0" smtClean="0">
                <a:solidFill>
                  <a:schemeClr val="tx2"/>
                </a:solidFill>
              </a:rPr>
              <a:t> Min Jang, Trang Nguyen [Kookmin University]</a:t>
            </a:r>
          </a:p>
          <a:p>
            <a:endParaRPr lang="en-US" altLang="en-US" sz="1600" dirty="0" smtClean="0">
              <a:solidFill>
                <a:schemeClr val="tx2"/>
              </a:solidFill>
            </a:endParaRPr>
          </a:p>
          <a:p>
            <a:r>
              <a:rPr lang="en-US" altLang="en-US" sz="1600" dirty="0" smtClean="0">
                <a:solidFill>
                  <a:schemeClr val="tx2"/>
                </a:solidFill>
              </a:rPr>
              <a:t>Contact: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is a PHY </a:t>
            </a:r>
            <a:r>
              <a:rPr lang="en-US" altLang="en-US" sz="1600" dirty="0">
                <a:solidFill>
                  <a:schemeClr val="tx2"/>
                </a:solidFill>
              </a:rPr>
              <a:t> sub-proposal </a:t>
            </a:r>
            <a:r>
              <a:rPr lang="en-US" altLang="en-US" sz="1600" dirty="0" smtClean="0">
                <a:solidFill>
                  <a:schemeClr val="tx2"/>
                </a:solidFill>
              </a:rPr>
              <a:t>for ISC using Spatial M-PSK. The dimming and compatibility are supported in the scheme.</a:t>
            </a:r>
          </a:p>
          <a:p>
            <a:pPr>
              <a:spcBef>
                <a:spcPts val="600"/>
              </a:spcBef>
              <a:spcAft>
                <a:spcPts val="600"/>
              </a:spcAft>
            </a:pPr>
            <a:r>
              <a:rPr lang="en-US" altLang="en-US" sz="1600" b="1" dirty="0" smtClean="0">
                <a:solidFill>
                  <a:schemeClr val="tx2"/>
                </a:solidFill>
              </a:rPr>
              <a:t>Purpose: </a:t>
            </a:r>
            <a:r>
              <a:rPr lang="en-US" sz="1600" dirty="0"/>
              <a:t>Call for </a:t>
            </a:r>
            <a:r>
              <a:rPr lang="en-US" sz="1600" dirty="0" smtClean="0"/>
              <a:t>Proposal Response</a:t>
            </a:r>
            <a:r>
              <a:rPr lang="en-US" altLang="en-US" sz="1600" dirty="0">
                <a:solidFill>
                  <a:schemeClr val="tx2"/>
                </a:solidFill>
              </a:rPr>
              <a:t>	</a:t>
            </a:r>
          </a:p>
          <a:p>
            <a:r>
              <a:rPr lang="en-US" altLang="en-US" sz="1600" b="1" dirty="0" smtClean="0">
                <a:solidFill>
                  <a:schemeClr val="tx2"/>
                </a:solidFill>
              </a:rPr>
              <a:t>Notice:</a:t>
            </a:r>
            <a:r>
              <a:rPr lang="en-US" altLang="en-US" sz="1600" dirty="0" smtClean="0">
                <a:solidFill>
                  <a:schemeClr val="tx2"/>
                </a:solidFill>
              </a:rPr>
              <a:t>	This </a:t>
            </a:r>
            <a:r>
              <a:rPr lang="en-US" altLang="en-US" sz="1600" dirty="0">
                <a:solidFill>
                  <a:schemeClr val="tx2"/>
                </a:solidFill>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Compatible Spatial M-PSK</a:t>
            </a:r>
          </a:p>
          <a:p>
            <a:pPr algn="ctr" eaLnBrk="0" hangingPunct="0"/>
            <a:r>
              <a:rPr lang="en-US" altLang="en-US" sz="3600" dirty="0" smtClean="0"/>
              <a:t>(SM-PSK)</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5773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Advantage of spatial M-PSK</a:t>
            </a:r>
            <a:endParaRPr lang="en-US" altLang="en-US" sz="2400" b="1" dirty="0"/>
          </a:p>
        </p:txBody>
      </p:sp>
      <p:sp>
        <p:nvSpPr>
          <p:cNvPr id="23" name="TextBox 22"/>
          <p:cNvSpPr txBox="1">
            <a:spLocks noChangeArrowheads="1"/>
          </p:cNvSpPr>
          <p:nvPr/>
        </p:nvSpPr>
        <p:spPr bwMode="auto">
          <a:xfrm>
            <a:off x="381000" y="3733800"/>
            <a:ext cx="80146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sz="1400" b="1" dirty="0" smtClean="0"/>
              <a:t>Advantages of spatial M-PSK compared to spatial 2-PSK</a:t>
            </a:r>
          </a:p>
          <a:p>
            <a:pPr marL="628650" lvl="1" indent="-171450">
              <a:buFont typeface="Wingdings" panose="05000000000000000000" pitchFamily="2" charset="2"/>
              <a:buChar char="§"/>
            </a:pPr>
            <a:r>
              <a:rPr lang="en-US" sz="1400" dirty="0" smtClean="0"/>
              <a:t>At the moment of capturing, among LEDs in a group there is only one or non bad-sampling happens because those LEDs are phase-shifted. =&gt; Easy to detect and mitigate error.</a:t>
            </a:r>
            <a:endParaRPr lang="en-US" sz="1400" dirty="0"/>
          </a:p>
        </p:txBody>
      </p:sp>
      <p:grpSp>
        <p:nvGrpSpPr>
          <p:cNvPr id="78" name="Group 77"/>
          <p:cNvGrpSpPr/>
          <p:nvPr/>
        </p:nvGrpSpPr>
        <p:grpSpPr>
          <a:xfrm>
            <a:off x="1600200" y="1709097"/>
            <a:ext cx="2171599" cy="1948503"/>
            <a:chOff x="-76200" y="1066800"/>
            <a:chExt cx="5302512" cy="4798070"/>
          </a:xfrm>
        </p:grpSpPr>
        <p:grpSp>
          <p:nvGrpSpPr>
            <p:cNvPr id="79" name="Group 78"/>
            <p:cNvGrpSpPr/>
            <p:nvPr/>
          </p:nvGrpSpPr>
          <p:grpSpPr>
            <a:xfrm>
              <a:off x="-76200" y="1066800"/>
              <a:ext cx="5302512" cy="4798070"/>
              <a:chOff x="-76200" y="1066800"/>
              <a:chExt cx="5302512" cy="4798070"/>
            </a:xfrm>
          </p:grpSpPr>
          <p:grpSp>
            <p:nvGrpSpPr>
              <p:cNvPr id="81" name="Group 80"/>
              <p:cNvGrpSpPr/>
              <p:nvPr/>
            </p:nvGrpSpPr>
            <p:grpSpPr>
              <a:xfrm>
                <a:off x="570175" y="1643390"/>
                <a:ext cx="4656137" cy="4221480"/>
                <a:chOff x="492121" y="1371600"/>
                <a:chExt cx="4656137" cy="4221480"/>
              </a:xfrm>
            </p:grpSpPr>
            <p:grpSp>
              <p:nvGrpSpPr>
                <p:cNvPr id="88" name="Group 87"/>
                <p:cNvGrpSpPr/>
                <p:nvPr/>
              </p:nvGrpSpPr>
              <p:grpSpPr>
                <a:xfrm>
                  <a:off x="495299" y="1371600"/>
                  <a:ext cx="1152525" cy="1066800"/>
                  <a:chOff x="409575" y="1371600"/>
                  <a:chExt cx="1152525" cy="1066800"/>
                </a:xfrm>
              </p:grpSpPr>
              <p:sp>
                <p:nvSpPr>
                  <p:cNvPr id="127" name="Rectangle 126"/>
                  <p:cNvSpPr/>
                  <p:nvPr/>
                </p:nvSpPr>
                <p:spPr>
                  <a:xfrm>
                    <a:off x="409575" y="1371600"/>
                    <a:ext cx="1152525"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033462"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39749"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039811"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800224" y="1371600"/>
                  <a:ext cx="1152525" cy="1066800"/>
                  <a:chOff x="409575" y="1371600"/>
                  <a:chExt cx="1152525" cy="1066800"/>
                </a:xfrm>
              </p:grpSpPr>
              <p:sp>
                <p:nvSpPr>
                  <p:cNvPr id="122" name="Rectangle 121"/>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3995733" y="1371600"/>
                  <a:ext cx="1152525" cy="1066800"/>
                  <a:chOff x="409575" y="1371600"/>
                  <a:chExt cx="1152525" cy="1066800"/>
                </a:xfrm>
              </p:grpSpPr>
              <p:sp>
                <p:nvSpPr>
                  <p:cNvPr id="117" name="Rectangle 116"/>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12758" y="2667000"/>
                  <a:ext cx="1152525" cy="1066800"/>
                  <a:chOff x="409575" y="1371600"/>
                  <a:chExt cx="1152525" cy="1066800"/>
                </a:xfrm>
              </p:grpSpPr>
              <p:sp>
                <p:nvSpPr>
                  <p:cNvPr id="112" name="Rectangle 111"/>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92121" y="4495800"/>
                  <a:ext cx="1152525" cy="1066800"/>
                  <a:chOff x="409575" y="1371600"/>
                  <a:chExt cx="1152525" cy="1066800"/>
                </a:xfrm>
              </p:grpSpPr>
              <p:sp>
                <p:nvSpPr>
                  <p:cNvPr id="107" name="Rectangle 106"/>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994139" y="4495800"/>
                  <a:ext cx="1152525" cy="1066800"/>
                  <a:chOff x="409575" y="1371600"/>
                  <a:chExt cx="1152525" cy="1066800"/>
                </a:xfrm>
              </p:grpSpPr>
              <p:sp>
                <p:nvSpPr>
                  <p:cNvPr id="102" name="Rectangle 101"/>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Connector 93"/>
                <p:cNvCxnSpPr/>
                <p:nvPr/>
              </p:nvCxnSpPr>
              <p:spPr>
                <a:xfrm>
                  <a:off x="492121" y="1371600"/>
                  <a:ext cx="3178"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43486" y="1402080"/>
                  <a:ext cx="3178"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95299" y="1371600"/>
                  <a:ext cx="46529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95299" y="5562600"/>
                  <a:ext cx="4652959" cy="0"/>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789511" y="1758434"/>
                  <a:ext cx="675184" cy="369331"/>
                </a:xfrm>
                <a:prstGeom prst="rect">
                  <a:avLst/>
                </a:prstGeom>
                <a:noFill/>
              </p:spPr>
              <p:txBody>
                <a:bodyPr wrap="none" rtlCol="0">
                  <a:spAutoFit/>
                </a:bodyPr>
                <a:lstStyle/>
                <a:p>
                  <a:r>
                    <a:rPr lang="en-US" dirty="0" smtClean="0"/>
                    <a:t>.   .   .</a:t>
                  </a:r>
                  <a:endParaRPr lang="en-US" dirty="0"/>
                </a:p>
              </p:txBody>
            </p:sp>
            <p:sp>
              <p:nvSpPr>
                <p:cNvPr id="99" name="TextBox 98"/>
                <p:cNvSpPr txBox="1"/>
                <p:nvPr/>
              </p:nvSpPr>
              <p:spPr>
                <a:xfrm>
                  <a:off x="900626" y="3581400"/>
                  <a:ext cx="497879" cy="909458"/>
                </a:xfrm>
                <a:prstGeom prst="rect">
                  <a:avLst/>
                </a:prstGeom>
                <a:noFill/>
              </p:spPr>
              <p:txBody>
                <a:bodyPr wrap="none" rtlCol="0">
                  <a:spAutoFit/>
                </a:bodyPr>
                <a:lstStyle/>
                <a:p>
                  <a:r>
                    <a:rPr lang="en-US" sz="600" dirty="0" smtClean="0"/>
                    <a:t>.</a:t>
                  </a:r>
                </a:p>
                <a:p>
                  <a:r>
                    <a:rPr lang="en-US" sz="600" dirty="0" smtClean="0"/>
                    <a:t>.</a:t>
                  </a:r>
                </a:p>
                <a:p>
                  <a:r>
                    <a:rPr lang="en-US" sz="600" dirty="0" smtClean="0"/>
                    <a:t>.</a:t>
                  </a:r>
                  <a:endParaRPr lang="en-US" sz="600" dirty="0"/>
                </a:p>
              </p:txBody>
            </p:sp>
            <p:sp>
              <p:nvSpPr>
                <p:cNvPr id="100" name="TextBox 99"/>
                <p:cNvSpPr txBox="1"/>
                <p:nvPr/>
              </p:nvSpPr>
              <p:spPr>
                <a:xfrm>
                  <a:off x="4476390" y="2652760"/>
                  <a:ext cx="242373" cy="923331"/>
                </a:xfrm>
                <a:prstGeom prst="rect">
                  <a:avLst/>
                </a:prstGeom>
                <a:noFill/>
              </p:spPr>
              <p:txBody>
                <a:bodyPr wrap="none" rtlCol="0">
                  <a:spAutoFit/>
                </a:bodyPr>
                <a:lstStyle/>
                <a:p>
                  <a:r>
                    <a:rPr lang="en-US" dirty="0" smtClean="0"/>
                    <a:t>.</a:t>
                  </a:r>
                </a:p>
                <a:p>
                  <a:r>
                    <a:rPr lang="en-US" dirty="0" smtClean="0"/>
                    <a:t>.</a:t>
                  </a:r>
                </a:p>
                <a:p>
                  <a:r>
                    <a:rPr lang="en-US" dirty="0" smtClean="0"/>
                    <a:t>.</a:t>
                  </a:r>
                  <a:endParaRPr lang="en-US" dirty="0"/>
                </a:p>
              </p:txBody>
            </p:sp>
            <p:sp>
              <p:nvSpPr>
                <p:cNvPr id="101" name="TextBox 100"/>
                <p:cNvSpPr txBox="1"/>
                <p:nvPr/>
              </p:nvSpPr>
              <p:spPr>
                <a:xfrm>
                  <a:off x="2264549" y="4701918"/>
                  <a:ext cx="675184" cy="369331"/>
                </a:xfrm>
                <a:prstGeom prst="rect">
                  <a:avLst/>
                </a:prstGeom>
                <a:noFill/>
              </p:spPr>
              <p:txBody>
                <a:bodyPr wrap="none" rtlCol="0">
                  <a:spAutoFit/>
                </a:bodyPr>
                <a:lstStyle/>
                <a:p>
                  <a:r>
                    <a:rPr lang="en-US" dirty="0" smtClean="0"/>
                    <a:t>.   .   .</a:t>
                  </a:r>
                  <a:endParaRPr lang="en-US" dirty="0"/>
                </a:p>
              </p:txBody>
            </p:sp>
          </p:grpSp>
          <p:sp>
            <p:nvSpPr>
              <p:cNvPr id="82" name="Arc 81"/>
              <p:cNvSpPr/>
              <p:nvPr/>
            </p:nvSpPr>
            <p:spPr>
              <a:xfrm>
                <a:off x="-76200" y="1412288"/>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Rectangle 82"/>
              <p:cNvSpPr/>
              <p:nvPr/>
            </p:nvSpPr>
            <p:spPr>
              <a:xfrm>
                <a:off x="152400" y="1133475"/>
                <a:ext cx="301686" cy="369332"/>
              </a:xfrm>
              <a:prstGeom prst="rect">
                <a:avLst/>
              </a:prstGeom>
            </p:spPr>
            <p:txBody>
              <a:bodyPr wrap="none">
                <a:spAutoFit/>
              </a:bodyPr>
              <a:lstStyle/>
              <a:p>
                <a:r>
                  <a:rPr lang="en-US" dirty="0" smtClean="0"/>
                  <a:t>1</a:t>
                </a:r>
                <a:endParaRPr lang="en-US" dirty="0"/>
              </a:p>
            </p:txBody>
          </p:sp>
          <p:sp>
            <p:nvSpPr>
              <p:cNvPr id="84" name="Arc 83"/>
              <p:cNvSpPr/>
              <p:nvPr/>
            </p:nvSpPr>
            <p:spPr>
              <a:xfrm>
                <a:off x="1642594" y="1263655"/>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Rectangle 84"/>
              <p:cNvSpPr/>
              <p:nvPr/>
            </p:nvSpPr>
            <p:spPr>
              <a:xfrm>
                <a:off x="1852266" y="1066800"/>
                <a:ext cx="301686" cy="369332"/>
              </a:xfrm>
              <a:prstGeom prst="rect">
                <a:avLst/>
              </a:prstGeom>
            </p:spPr>
            <p:txBody>
              <a:bodyPr wrap="none">
                <a:spAutoFit/>
              </a:bodyPr>
              <a:lstStyle/>
              <a:p>
                <a:r>
                  <a:rPr lang="en-US" dirty="0" smtClean="0"/>
                  <a:t>2</a:t>
                </a:r>
                <a:endParaRPr lang="en-US" dirty="0"/>
              </a:p>
            </p:txBody>
          </p:sp>
          <p:sp>
            <p:nvSpPr>
              <p:cNvPr id="86" name="Arc 85"/>
              <p:cNvSpPr/>
              <p:nvPr/>
            </p:nvSpPr>
            <p:spPr>
              <a:xfrm>
                <a:off x="3489395" y="1423828"/>
                <a:ext cx="911410" cy="9050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ectangle 86"/>
              <p:cNvSpPr/>
              <p:nvPr/>
            </p:nvSpPr>
            <p:spPr>
              <a:xfrm>
                <a:off x="3754152" y="1219200"/>
                <a:ext cx="301686" cy="369332"/>
              </a:xfrm>
              <a:prstGeom prst="rect">
                <a:avLst/>
              </a:prstGeom>
            </p:spPr>
            <p:txBody>
              <a:bodyPr wrap="none">
                <a:spAutoFit/>
              </a:bodyPr>
              <a:lstStyle/>
              <a:p>
                <a:r>
                  <a:rPr lang="en-US" dirty="0" smtClean="0"/>
                  <a:t>3</a:t>
                </a:r>
                <a:endParaRPr lang="en-US" dirty="0"/>
              </a:p>
            </p:txBody>
          </p:sp>
        </p:grpSp>
        <p:sp>
          <p:nvSpPr>
            <p:cNvPr id="80" name="TextBox 79"/>
            <p:cNvSpPr txBox="1"/>
            <p:nvPr/>
          </p:nvSpPr>
          <p:spPr>
            <a:xfrm>
              <a:off x="1912558" y="3338772"/>
              <a:ext cx="2685884" cy="1136822"/>
            </a:xfrm>
            <a:prstGeom prst="rect">
              <a:avLst/>
            </a:prstGeom>
            <a:noFill/>
          </p:spPr>
          <p:txBody>
            <a:bodyPr wrap="none" rtlCol="0">
              <a:spAutoFit/>
            </a:bodyPr>
            <a:lstStyle/>
            <a:p>
              <a:r>
                <a:rPr lang="en-US" dirty="0" smtClean="0"/>
                <a:t>Spatial 8-PSK </a:t>
              </a:r>
            </a:p>
            <a:p>
              <a:pPr algn="ctr"/>
              <a:r>
                <a:rPr lang="en-US" dirty="0" smtClean="0"/>
                <a:t>Transmitter</a:t>
              </a:r>
              <a:endParaRPr lang="en-US" dirty="0"/>
            </a:p>
          </p:txBody>
        </p:sp>
      </p:grpSp>
      <p:sp>
        <p:nvSpPr>
          <p:cNvPr id="132" name="TextBox 131"/>
          <p:cNvSpPr txBox="1"/>
          <p:nvPr/>
        </p:nvSpPr>
        <p:spPr>
          <a:xfrm>
            <a:off x="4388338" y="2286000"/>
            <a:ext cx="4273171" cy="900246"/>
          </a:xfrm>
          <a:prstGeom prst="rect">
            <a:avLst/>
          </a:prstGeom>
          <a:noFill/>
        </p:spPr>
        <p:txBody>
          <a:bodyPr wrap="square" rtlCol="0">
            <a:spAutoFit/>
          </a:bodyPr>
          <a:lstStyle/>
          <a:p>
            <a:r>
              <a:rPr lang="en-US" sz="1050" b="1" dirty="0" smtClean="0"/>
              <a:t>(1)</a:t>
            </a:r>
            <a:r>
              <a:rPr lang="en-US" sz="1050" dirty="0" smtClean="0"/>
              <a:t> Group of 4-LEDs for reference Phase transmission</a:t>
            </a:r>
          </a:p>
          <a:p>
            <a:r>
              <a:rPr lang="en-US" sz="1050" b="1" dirty="0" smtClean="0"/>
              <a:t>(2)</a:t>
            </a:r>
            <a:r>
              <a:rPr lang="en-US" sz="1050" dirty="0" smtClean="0"/>
              <a:t>: </a:t>
            </a:r>
            <a:r>
              <a:rPr lang="en-US" sz="1050" dirty="0"/>
              <a:t>Group of 4-LEDs for Data transmission</a:t>
            </a:r>
          </a:p>
          <a:p>
            <a:r>
              <a:rPr lang="en-US" sz="1050" b="1" dirty="0" smtClean="0"/>
              <a:t>(3)</a:t>
            </a:r>
            <a:r>
              <a:rPr lang="en-US" sz="1050" dirty="0" smtClean="0"/>
              <a:t>: A LED.</a:t>
            </a:r>
            <a:endParaRPr lang="en-US" sz="1050" dirty="0"/>
          </a:p>
          <a:p>
            <a:pPr lvl="1"/>
            <a:r>
              <a:rPr lang="en-US" sz="1050" dirty="0"/>
              <a:t>- Green color represents data LED.</a:t>
            </a:r>
          </a:p>
          <a:p>
            <a:pPr lvl="1"/>
            <a:r>
              <a:rPr lang="en-US" sz="1050" dirty="0"/>
              <a:t>- Red color represents reference LED</a:t>
            </a:r>
            <a:r>
              <a:rPr lang="en-US" sz="1050" dirty="0" smtClean="0"/>
              <a:t>.</a:t>
            </a:r>
            <a:endParaRPr lang="en-US" sz="1050" dirty="0"/>
          </a:p>
        </p:txBody>
      </p:sp>
      <p:sp>
        <p:nvSpPr>
          <p:cNvPr id="207" name="TextBox 206"/>
          <p:cNvSpPr txBox="1">
            <a:spLocks noChangeArrowheads="1"/>
          </p:cNvSpPr>
          <p:nvPr/>
        </p:nvSpPr>
        <p:spPr bwMode="auto">
          <a:xfrm>
            <a:off x="306363" y="990600"/>
            <a:ext cx="8685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sz="1400" b="1" dirty="0" smtClean="0"/>
              <a:t>Principles</a:t>
            </a:r>
          </a:p>
          <a:p>
            <a:pPr marL="628650" lvl="1" indent="-171450">
              <a:buFont typeface="Wingdings" panose="05000000000000000000" pitchFamily="2" charset="2"/>
              <a:buChar char="§"/>
            </a:pPr>
            <a:r>
              <a:rPr lang="en-US" sz="1400" dirty="0" smtClean="0"/>
              <a:t>A group of LEDs together define a spatial phase (e.g. 4 LEDs per group as illustrated in the figure)</a:t>
            </a:r>
          </a:p>
          <a:p>
            <a:pPr marL="628650" lvl="1" indent="-171450">
              <a:buFont typeface="Wingdings" panose="05000000000000000000" pitchFamily="2" charset="2"/>
              <a:buChar char="§"/>
            </a:pPr>
            <a:r>
              <a:rPr lang="en-US" sz="1400" dirty="0" smtClean="0"/>
              <a:t>LEDs in a group are phases-shifted in encoding procedure to define a spatial phase</a:t>
            </a:r>
            <a:endParaRPr lang="en-US" sz="1400" dirty="0"/>
          </a:p>
        </p:txBody>
      </p:sp>
      <p:grpSp>
        <p:nvGrpSpPr>
          <p:cNvPr id="7" name="Group 6"/>
          <p:cNvGrpSpPr/>
          <p:nvPr/>
        </p:nvGrpSpPr>
        <p:grpSpPr>
          <a:xfrm>
            <a:off x="1981200" y="4572000"/>
            <a:ext cx="1722271" cy="1504689"/>
            <a:chOff x="2163929" y="4876801"/>
            <a:chExt cx="1446647" cy="1276088"/>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929" y="4953000"/>
              <a:ext cx="1446647" cy="118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Straight Connector 67"/>
            <p:cNvCxnSpPr/>
            <p:nvPr/>
          </p:nvCxnSpPr>
          <p:spPr bwMode="auto">
            <a:xfrm>
              <a:off x="3183484" y="4876801"/>
              <a:ext cx="0" cy="1276088"/>
            </a:xfrm>
            <a:prstGeom prst="line">
              <a:avLst/>
            </a:prstGeom>
            <a:solidFill>
              <a:schemeClr val="accent1"/>
            </a:solidFill>
            <a:ln w="381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 name="TextBox 72"/>
          <p:cNvSpPr txBox="1"/>
          <p:nvPr/>
        </p:nvSpPr>
        <p:spPr>
          <a:xfrm>
            <a:off x="4047869" y="5307096"/>
            <a:ext cx="4273171" cy="461665"/>
          </a:xfrm>
          <a:prstGeom prst="rect">
            <a:avLst/>
          </a:prstGeom>
          <a:noFill/>
        </p:spPr>
        <p:txBody>
          <a:bodyPr wrap="square" rtlCol="0">
            <a:spAutoFit/>
          </a:bodyPr>
          <a:lstStyle/>
          <a:p>
            <a:r>
              <a:rPr lang="en-US" b="1" dirty="0" smtClean="0"/>
              <a:t>Green slots	: </a:t>
            </a:r>
            <a:r>
              <a:rPr lang="en-US" dirty="0" smtClean="0"/>
              <a:t>good-sampling (clear state of LED)</a:t>
            </a:r>
          </a:p>
          <a:p>
            <a:r>
              <a:rPr lang="en-US" b="1" dirty="0" smtClean="0"/>
              <a:t>Pink slots	: </a:t>
            </a:r>
            <a:r>
              <a:rPr lang="en-US" dirty="0" smtClean="0"/>
              <a:t>may cause bad-sampling (unclear state of LED)</a:t>
            </a:r>
            <a:endParaRPr lang="en-US" dirty="0"/>
          </a:p>
        </p:txBody>
      </p:sp>
      <p:sp>
        <p:nvSpPr>
          <p:cNvPr id="74" name="TextBox 38"/>
          <p:cNvSpPr txBox="1"/>
          <p:nvPr/>
        </p:nvSpPr>
        <p:spPr>
          <a:xfrm>
            <a:off x="2209800" y="6139190"/>
            <a:ext cx="1828800" cy="261610"/>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A random sampling</a:t>
            </a:r>
            <a:endParaRPr lang="en-US" sz="1100" dirty="0">
              <a:latin typeface="+mn-lt"/>
              <a:cs typeface="+mn-cs"/>
            </a:endParaRPr>
          </a:p>
        </p:txBody>
      </p:sp>
      <p:sp>
        <p:nvSpPr>
          <p:cNvPr id="7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5418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Operation of Compatible Spatial 8-PSK (S8-PSK)</a:t>
            </a:r>
            <a:endParaRPr lang="en-US" altLang="en-US" sz="2400" b="1" dirty="0"/>
          </a:p>
        </p:txBody>
      </p:sp>
      <p:graphicFrame>
        <p:nvGraphicFramePr>
          <p:cNvPr id="78" name="Table 77"/>
          <p:cNvGraphicFramePr>
            <a:graphicFrameLocks noGrp="1"/>
          </p:cNvGraphicFramePr>
          <p:nvPr>
            <p:extLst>
              <p:ext uri="{D42A27DB-BD31-4B8C-83A1-F6EECF244321}">
                <p14:modId xmlns:p14="http://schemas.microsoft.com/office/powerpoint/2010/main" val="100506606"/>
              </p:ext>
            </p:extLst>
          </p:nvPr>
        </p:nvGraphicFramePr>
        <p:xfrm>
          <a:off x="5760927" y="1772920"/>
          <a:ext cx="3230674" cy="3698240"/>
        </p:xfrm>
        <a:graphic>
          <a:graphicData uri="http://schemas.openxmlformats.org/drawingml/2006/table">
            <a:tbl>
              <a:tblPr firstRow="1" bandRow="1">
                <a:tableStyleId>{793D81CF-94F2-401A-BA57-92F5A7B2D0C5}</a:tableStyleId>
              </a:tblPr>
              <a:tblGrid>
                <a:gridCol w="1867116"/>
                <a:gridCol w="1363558"/>
              </a:tblGrid>
              <a:tr h="370840">
                <a:tc>
                  <a:txBody>
                    <a:bodyPr/>
                    <a:lstStyle/>
                    <a:p>
                      <a:pPr algn="ctr"/>
                      <a:r>
                        <a:rPr lang="en-US" sz="1400" b="0" dirty="0" smtClean="0"/>
                        <a:t>A discrete waveform (4-States)</a:t>
                      </a:r>
                    </a:p>
                    <a:p>
                      <a:pPr algn="ctr"/>
                      <a:r>
                        <a:rPr lang="en-US" sz="1400" dirty="0" smtClean="0"/>
                        <a:t>Input</a:t>
                      </a:r>
                      <a:endParaRPr lang="en-US" sz="1400" dirty="0"/>
                    </a:p>
                  </a:txBody>
                  <a:tcPr/>
                </a:tc>
                <a:tc>
                  <a:txBody>
                    <a:bodyPr/>
                    <a:lstStyle/>
                    <a:p>
                      <a:pPr algn="ctr"/>
                      <a:r>
                        <a:rPr lang="en-US" sz="14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(S_Phase)</a:t>
                      </a:r>
                    </a:p>
                    <a:p>
                      <a:pPr algn="ctr"/>
                      <a:r>
                        <a:rPr lang="en-US" sz="1400" dirty="0" smtClean="0"/>
                        <a:t>Output</a:t>
                      </a:r>
                    </a:p>
                  </a:txBody>
                  <a:tcPr/>
                </a:tc>
              </a:tr>
              <a:tr h="370840">
                <a:tc>
                  <a:txBody>
                    <a:bodyPr/>
                    <a:lstStyle/>
                    <a:p>
                      <a:pPr algn="ctr"/>
                      <a:r>
                        <a:rPr lang="en-US" sz="1400" dirty="0" smtClean="0"/>
                        <a:t>1000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1100</a:t>
                      </a:r>
                      <a:endParaRPr lang="en-US" sz="1400" dirty="0"/>
                    </a:p>
                  </a:txBody>
                  <a:tcPr/>
                </a:tc>
                <a:tc>
                  <a:txBody>
                    <a:bodyPr/>
                    <a:lstStyle/>
                    <a:p>
                      <a:pPr algn="ctr"/>
                      <a:r>
                        <a:rPr lang="en-US" sz="1400" smtClean="0"/>
                        <a:t>2</a:t>
                      </a:r>
                      <a:endParaRPr lang="en-US" sz="1400" dirty="0"/>
                    </a:p>
                  </a:txBody>
                  <a:tcPr/>
                </a:tc>
              </a:tr>
              <a:tr h="370840">
                <a:tc>
                  <a:txBody>
                    <a:bodyPr/>
                    <a:lstStyle/>
                    <a:p>
                      <a:pPr algn="ctr"/>
                      <a:r>
                        <a:rPr lang="en-US" sz="1400" dirty="0" smtClean="0"/>
                        <a:t>1110</a:t>
                      </a:r>
                      <a:endParaRPr lang="en-US" sz="1400" dirty="0"/>
                    </a:p>
                  </a:txBody>
                  <a:tcPr/>
                </a:tc>
                <a:tc>
                  <a:txBody>
                    <a:bodyPr/>
                    <a:lstStyle/>
                    <a:p>
                      <a:pPr algn="ctr"/>
                      <a:r>
                        <a:rPr lang="en-US" sz="1400" dirty="0" smtClean="0"/>
                        <a:t>3</a:t>
                      </a:r>
                      <a:endParaRPr lang="en-US" sz="1400" dirty="0"/>
                    </a:p>
                  </a:txBody>
                  <a:tcPr/>
                </a:tc>
              </a:tr>
              <a:tr h="370840">
                <a:tc>
                  <a:txBody>
                    <a:bodyPr/>
                    <a:lstStyle/>
                    <a:p>
                      <a:pPr algn="ctr"/>
                      <a:r>
                        <a:rPr lang="en-US" sz="1400" dirty="0" smtClean="0"/>
                        <a:t>1111</a:t>
                      </a:r>
                      <a:endParaRPr lang="en-US" sz="1400" dirty="0"/>
                    </a:p>
                  </a:txBody>
                  <a:tcPr/>
                </a:tc>
                <a:tc>
                  <a:txBody>
                    <a:bodyPr/>
                    <a:lstStyle/>
                    <a:p>
                      <a:pPr algn="ctr"/>
                      <a:r>
                        <a:rPr lang="en-US" sz="1400" smtClean="0"/>
                        <a:t>4</a:t>
                      </a:r>
                      <a:endParaRPr lang="en-US" sz="1400" dirty="0"/>
                    </a:p>
                  </a:txBody>
                  <a:tcPr/>
                </a:tc>
              </a:tr>
              <a:tr h="370840">
                <a:tc>
                  <a:txBody>
                    <a:bodyPr/>
                    <a:lstStyle/>
                    <a:p>
                      <a:pPr algn="ctr"/>
                      <a:r>
                        <a:rPr lang="en-US" sz="1400" dirty="0" smtClean="0"/>
                        <a:t>0111</a:t>
                      </a:r>
                      <a:endParaRPr lang="en-US" sz="1400" dirty="0"/>
                    </a:p>
                  </a:txBody>
                  <a:tcPr/>
                </a:tc>
                <a:tc>
                  <a:txBody>
                    <a:bodyPr/>
                    <a:lstStyle/>
                    <a:p>
                      <a:pPr algn="ctr"/>
                      <a:r>
                        <a:rPr lang="en-US" sz="1400" smtClean="0"/>
                        <a:t>5</a:t>
                      </a:r>
                      <a:endParaRPr lang="en-US" sz="1400" dirty="0"/>
                    </a:p>
                  </a:txBody>
                  <a:tcPr/>
                </a:tc>
              </a:tr>
              <a:tr h="370840">
                <a:tc>
                  <a:txBody>
                    <a:bodyPr/>
                    <a:lstStyle/>
                    <a:p>
                      <a:pPr algn="ctr"/>
                      <a:r>
                        <a:rPr lang="en-US" sz="1400" dirty="0" smtClean="0"/>
                        <a:t>0011</a:t>
                      </a:r>
                      <a:endParaRPr lang="en-US" sz="1400" dirty="0"/>
                    </a:p>
                  </a:txBody>
                  <a:tcPr/>
                </a:tc>
                <a:tc>
                  <a:txBody>
                    <a:bodyPr/>
                    <a:lstStyle/>
                    <a:p>
                      <a:pPr algn="ctr"/>
                      <a:r>
                        <a:rPr lang="en-US" sz="1400" dirty="0" smtClean="0"/>
                        <a:t>6</a:t>
                      </a:r>
                      <a:endParaRPr lang="en-US" sz="1400" dirty="0"/>
                    </a:p>
                  </a:txBody>
                  <a:tcPr/>
                </a:tc>
              </a:tr>
              <a:tr h="370840">
                <a:tc>
                  <a:txBody>
                    <a:bodyPr/>
                    <a:lstStyle/>
                    <a:p>
                      <a:pPr algn="ctr"/>
                      <a:r>
                        <a:rPr lang="en-US" sz="1400" dirty="0" smtClean="0"/>
                        <a:t>0001</a:t>
                      </a:r>
                      <a:endParaRPr lang="en-US" sz="1400" dirty="0"/>
                    </a:p>
                  </a:txBody>
                  <a:tcPr/>
                </a:tc>
                <a:tc>
                  <a:txBody>
                    <a:bodyPr/>
                    <a:lstStyle/>
                    <a:p>
                      <a:pPr algn="ctr"/>
                      <a:r>
                        <a:rPr lang="en-US" sz="1400" dirty="0" smtClean="0"/>
                        <a:t>7</a:t>
                      </a:r>
                      <a:endParaRPr lang="en-US" sz="1400" dirty="0"/>
                    </a:p>
                  </a:txBody>
                  <a:tcPr/>
                </a:tc>
              </a:tr>
              <a:tr h="370840">
                <a:tc>
                  <a:txBody>
                    <a:bodyPr/>
                    <a:lstStyle/>
                    <a:p>
                      <a:pPr algn="ctr"/>
                      <a:r>
                        <a:rPr lang="en-US" sz="1400" dirty="0" smtClean="0"/>
                        <a:t>0000</a:t>
                      </a:r>
                      <a:endParaRPr lang="en-US" sz="1400" dirty="0"/>
                    </a:p>
                  </a:txBody>
                  <a:tcPr/>
                </a:tc>
                <a:tc>
                  <a:txBody>
                    <a:bodyPr/>
                    <a:lstStyle/>
                    <a:p>
                      <a:pPr algn="ctr"/>
                      <a:r>
                        <a:rPr lang="en-US" sz="1400" dirty="0" smtClean="0"/>
                        <a:t>8</a:t>
                      </a:r>
                      <a:endParaRPr lang="en-US" sz="1400" dirty="0"/>
                    </a:p>
                  </a:txBody>
                  <a:tcPr/>
                </a:tc>
              </a:tr>
            </a:tbl>
          </a:graphicData>
        </a:graphic>
      </p:graphicFrame>
      <p:grpSp>
        <p:nvGrpSpPr>
          <p:cNvPr id="3" name="Group 2"/>
          <p:cNvGrpSpPr/>
          <p:nvPr/>
        </p:nvGrpSpPr>
        <p:grpSpPr>
          <a:xfrm>
            <a:off x="93306" y="1519527"/>
            <a:ext cx="5637518" cy="4119273"/>
            <a:chOff x="931506" y="1371600"/>
            <a:chExt cx="5637518" cy="4119273"/>
          </a:xfrm>
        </p:grpSpPr>
        <p:grpSp>
          <p:nvGrpSpPr>
            <p:cNvPr id="6" name="Group 5"/>
            <p:cNvGrpSpPr/>
            <p:nvPr/>
          </p:nvGrpSpPr>
          <p:grpSpPr>
            <a:xfrm>
              <a:off x="931506" y="1371600"/>
              <a:ext cx="5637518" cy="4119273"/>
              <a:chOff x="3391093" y="1371600"/>
              <a:chExt cx="5637518" cy="4119273"/>
            </a:xfrm>
          </p:grpSpPr>
          <p:grpSp>
            <p:nvGrpSpPr>
              <p:cNvPr id="24" name="Group 23"/>
              <p:cNvGrpSpPr>
                <a:grpSpLocks/>
              </p:cNvGrpSpPr>
              <p:nvPr/>
            </p:nvGrpSpPr>
            <p:grpSpPr bwMode="auto">
              <a:xfrm>
                <a:off x="3391093" y="1371600"/>
                <a:ext cx="5637518" cy="4119273"/>
                <a:chOff x="1168680" y="-717261"/>
                <a:chExt cx="5637518" cy="6748914"/>
              </a:xfrm>
            </p:grpSpPr>
            <p:cxnSp>
              <p:nvCxnSpPr>
                <p:cNvPr id="25" name="Straight Connector 24"/>
                <p:cNvCxnSpPr/>
                <p:nvPr/>
              </p:nvCxnSpPr>
              <p:spPr>
                <a:xfrm>
                  <a:off x="2143763" y="-385724"/>
                  <a:ext cx="0" cy="53682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922264" y="533963"/>
                  <a:ext cx="6349" cy="53728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8" name="Group 27"/>
                <p:cNvGrpSpPr>
                  <a:grpSpLocks/>
                </p:cNvGrpSpPr>
                <p:nvPr/>
              </p:nvGrpSpPr>
              <p:grpSpPr bwMode="auto">
                <a:xfrm>
                  <a:off x="2132853" y="533962"/>
                  <a:ext cx="3957246" cy="773510"/>
                  <a:chOff x="2132972" y="533962"/>
                  <a:chExt cx="3321259" cy="773510"/>
                </a:xfrm>
              </p:grpSpPr>
              <p:sp>
                <p:nvSpPr>
                  <p:cNvPr id="75" name="Rectangle 74"/>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6" name="Rectangle 75"/>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7" name="Straight Connector 76"/>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a:grpSpLocks/>
                </p:cNvGrpSpPr>
                <p:nvPr/>
              </p:nvGrpSpPr>
              <p:grpSpPr bwMode="auto">
                <a:xfrm>
                  <a:off x="2387677" y="1524911"/>
                  <a:ext cx="3841328" cy="760770"/>
                  <a:chOff x="2129400" y="534311"/>
                  <a:chExt cx="3223969" cy="760770"/>
                </a:xfrm>
              </p:grpSpPr>
              <p:sp>
                <p:nvSpPr>
                  <p:cNvPr id="72" name="Rectangle 71"/>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2656526" y="2515863"/>
                  <a:ext cx="3713579" cy="760770"/>
                  <a:chOff x="2124808" y="534663"/>
                  <a:chExt cx="3116751" cy="760770"/>
                </a:xfrm>
              </p:grpSpPr>
              <p:sp>
                <p:nvSpPr>
                  <p:cNvPr id="69" name="Rectangle 68"/>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2925382" y="3535426"/>
                  <a:ext cx="3503965" cy="769089"/>
                  <a:chOff x="2133013" y="533146"/>
                  <a:chExt cx="2940826" cy="769089"/>
                </a:xfrm>
              </p:grpSpPr>
              <p:sp>
                <p:nvSpPr>
                  <p:cNvPr id="66" name="Rectangle 65"/>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175946" y="1294729"/>
                  <a:ext cx="19456" cy="4612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47964" y="533963"/>
                  <a:ext cx="0" cy="53728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89"/>
                <p:cNvSpPr txBox="1">
                  <a:spLocks noChangeArrowheads="1"/>
                </p:cNvSpPr>
                <p:nvPr/>
              </p:nvSpPr>
              <p:spPr bwMode="auto">
                <a:xfrm>
                  <a:off x="5650244" y="186043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40" name="TextBox 90"/>
                <p:cNvSpPr txBox="1">
                  <a:spLocks noChangeArrowheads="1"/>
                </p:cNvSpPr>
                <p:nvPr/>
              </p:nvSpPr>
              <p:spPr bwMode="auto">
                <a:xfrm>
                  <a:off x="5875091" y="283220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41" name="TextBox 91"/>
                <p:cNvSpPr txBox="1">
                  <a:spLocks noChangeArrowheads="1"/>
                </p:cNvSpPr>
                <p:nvPr/>
              </p:nvSpPr>
              <p:spPr bwMode="auto">
                <a:xfrm>
                  <a:off x="6062704"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42" name="Straight Connector 41"/>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94"/>
                <p:cNvSpPr txBox="1">
                  <a:spLocks noChangeArrowheads="1"/>
                </p:cNvSpPr>
                <p:nvPr/>
              </p:nvSpPr>
              <p:spPr bwMode="auto">
                <a:xfrm>
                  <a:off x="1186382" y="1579139"/>
                  <a:ext cx="156539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T/8</a:t>
                  </a:r>
                  <a:endParaRPr lang="en-US" altLang="en-US" sz="1400" dirty="0">
                    <a:latin typeface="Times New Roman" pitchFamily="18" charset="0"/>
                    <a:cs typeface="Times New Roman" pitchFamily="18" charset="0"/>
                  </a:endParaRPr>
                </a:p>
              </p:txBody>
            </p:sp>
            <p:sp>
              <p:nvSpPr>
                <p:cNvPr id="44" name="TextBox 95"/>
                <p:cNvSpPr txBox="1">
                  <a:spLocks noChangeArrowheads="1"/>
                </p:cNvSpPr>
                <p:nvPr/>
              </p:nvSpPr>
              <p:spPr bwMode="auto">
                <a:xfrm>
                  <a:off x="1169661" y="2690949"/>
                  <a:ext cx="1734513"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2T/8</a:t>
                  </a:r>
                  <a:endParaRPr lang="en-US" altLang="en-US" sz="1400" dirty="0">
                    <a:latin typeface="Times New Roman" pitchFamily="18" charset="0"/>
                    <a:cs typeface="Times New Roman" pitchFamily="18" charset="0"/>
                  </a:endParaRPr>
                </a:p>
              </p:txBody>
            </p:sp>
            <p:sp>
              <p:nvSpPr>
                <p:cNvPr id="45" name="TextBox 96"/>
                <p:cNvSpPr txBox="1">
                  <a:spLocks noChangeArrowheads="1"/>
                </p:cNvSpPr>
                <p:nvPr/>
              </p:nvSpPr>
              <p:spPr bwMode="auto">
                <a:xfrm>
                  <a:off x="1168680" y="3807220"/>
                  <a:ext cx="18116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3T/8</a:t>
                  </a:r>
                  <a:endParaRPr lang="en-US" altLang="en-US" sz="1400" dirty="0">
                    <a:latin typeface="Times New Roman" pitchFamily="18" charset="0"/>
                    <a:cs typeface="Times New Roman" pitchFamily="18" charset="0"/>
                  </a:endParaRPr>
                </a:p>
              </p:txBody>
            </p:sp>
            <p:cxnSp>
              <p:nvCxnSpPr>
                <p:cNvPr id="46" name="Straight Connector 45"/>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15221" y="533961"/>
                  <a:ext cx="2772" cy="54976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769937" y="546965"/>
                  <a:ext cx="108" cy="54846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4" name="Rectangle 53"/>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5" name="Rectangle 54"/>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6" name="Rectangle 55"/>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7" name="Straight Connector 56"/>
                <p:cNvCxnSpPr/>
                <p:nvPr/>
              </p:nvCxnSpPr>
              <p:spPr>
                <a:xfrm>
                  <a:off x="2382018" y="538510"/>
                  <a:ext cx="0" cy="5368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422433" y="1294729"/>
                  <a:ext cx="28966" cy="47369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700063" y="1307471"/>
                  <a:ext cx="19781" cy="4724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966220" y="1307471"/>
                  <a:ext cx="18704" cy="4724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98"/>
                <p:cNvSpPr txBox="1">
                  <a:spLocks noChangeArrowheads="1"/>
                </p:cNvSpPr>
                <p:nvPr/>
              </p:nvSpPr>
              <p:spPr bwMode="auto">
                <a:xfrm>
                  <a:off x="1913574" y="5294994"/>
                  <a:ext cx="307893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b="1" dirty="0" smtClean="0">
                      <a:latin typeface="Times New Roman" pitchFamily="18" charset="0"/>
                      <a:cs typeface="Times New Roman" pitchFamily="18" charset="0"/>
                    </a:rPr>
                    <a:t>     1    2      3    4      5    6      7     8     1     2</a:t>
                  </a:r>
                  <a:endParaRPr lang="en-US" altLang="en-US" sz="1200" b="1" dirty="0">
                    <a:latin typeface="Times New Roman" pitchFamily="18" charset="0"/>
                    <a:cs typeface="Times New Roman" pitchFamily="18" charset="0"/>
                  </a:endParaRPr>
                </a:p>
              </p:txBody>
            </p:sp>
            <p:sp>
              <p:nvSpPr>
                <p:cNvPr id="62" name="TextBox 98"/>
                <p:cNvSpPr txBox="1">
                  <a:spLocks noChangeArrowheads="1"/>
                </p:cNvSpPr>
                <p:nvPr/>
              </p:nvSpPr>
              <p:spPr bwMode="auto">
                <a:xfrm>
                  <a:off x="1169518" y="5223144"/>
                  <a:ext cx="1125056"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Phase Shift</a:t>
                  </a:r>
                  <a:endParaRPr lang="en-US" altLang="en-US" sz="1400" dirty="0">
                    <a:latin typeface="Times New Roman" pitchFamily="18" charset="0"/>
                    <a:cs typeface="Times New Roman" pitchFamily="18" charset="0"/>
                  </a:endParaRPr>
                </a:p>
              </p:txBody>
            </p:sp>
            <p:sp>
              <p:nvSpPr>
                <p:cNvPr id="63" name="TextBox 94"/>
                <p:cNvSpPr txBox="1">
                  <a:spLocks noChangeArrowheads="1"/>
                </p:cNvSpPr>
                <p:nvPr/>
              </p:nvSpPr>
              <p:spPr bwMode="auto">
                <a:xfrm>
                  <a:off x="1225126" y="612441"/>
                  <a:ext cx="1145648"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0</a:t>
                  </a:r>
                  <a:endParaRPr lang="en-US" altLang="en-US" sz="1400" dirty="0">
                    <a:latin typeface="Times New Roman" pitchFamily="18" charset="0"/>
                    <a:cs typeface="Times New Roman" pitchFamily="18" charset="0"/>
                  </a:endParaRPr>
                </a:p>
              </p:txBody>
            </p:sp>
            <p:cxnSp>
              <p:nvCxnSpPr>
                <p:cNvPr id="64" name="Straight Connector 63"/>
                <p:cNvCxnSpPr/>
                <p:nvPr/>
              </p:nvCxnSpPr>
              <p:spPr>
                <a:xfrm>
                  <a:off x="4239249" y="-437484"/>
                  <a:ext cx="11687" cy="53682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94"/>
                <p:cNvSpPr txBox="1">
                  <a:spLocks noChangeArrowheads="1"/>
                </p:cNvSpPr>
                <p:nvPr/>
              </p:nvSpPr>
              <p:spPr bwMode="auto">
                <a:xfrm>
                  <a:off x="2590887" y="-717261"/>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 T</a:t>
                  </a:r>
                  <a:endParaRPr lang="en-US" altLang="en-US" sz="1200" baseline="-25000" dirty="0">
                    <a:latin typeface="Times New Roman" pitchFamily="18" charset="0"/>
                    <a:cs typeface="Times New Roman" pitchFamily="18" charset="0"/>
                  </a:endParaRPr>
                </a:p>
              </p:txBody>
            </p:sp>
          </p:grpSp>
          <p:cxnSp>
            <p:nvCxnSpPr>
              <p:cNvPr id="5" name="Straight Arrow Connector 4"/>
              <p:cNvCxnSpPr/>
              <p:nvPr/>
            </p:nvCxnSpPr>
            <p:spPr bwMode="auto">
              <a:xfrm>
                <a:off x="4365946" y="1679377"/>
                <a:ext cx="2083015"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p:cNvSpPr/>
            <p:nvPr/>
          </p:nvSpPr>
          <p:spPr bwMode="auto">
            <a:xfrm>
              <a:off x="5194324" y="2343835"/>
              <a:ext cx="45719" cy="2685365"/>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TextBox 38"/>
            <p:cNvSpPr txBox="1"/>
            <p:nvPr/>
          </p:nvSpPr>
          <p:spPr>
            <a:xfrm>
              <a:off x="4772399" y="4979313"/>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Camera sampling</a:t>
              </a:r>
              <a:endParaRPr lang="en-US" sz="1100" dirty="0">
                <a:latin typeface="+mn-lt"/>
                <a:cs typeface="+mn-cs"/>
              </a:endParaRPr>
            </a:p>
          </p:txBody>
        </p:sp>
        <p:sp>
          <p:nvSpPr>
            <p:cNvPr id="80" name="Oval 79"/>
            <p:cNvSpPr/>
            <p:nvPr/>
          </p:nvSpPr>
          <p:spPr bwMode="auto">
            <a:xfrm>
              <a:off x="5167805" y="391792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Oval 80"/>
            <p:cNvSpPr/>
            <p:nvPr/>
          </p:nvSpPr>
          <p:spPr bwMode="auto">
            <a:xfrm>
              <a:off x="5160596" y="3300356"/>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 name="Oval 81"/>
            <p:cNvSpPr/>
            <p:nvPr/>
          </p:nvSpPr>
          <p:spPr bwMode="auto">
            <a:xfrm>
              <a:off x="5167805" y="2684001"/>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 name="Oval 82"/>
            <p:cNvSpPr/>
            <p:nvPr/>
          </p:nvSpPr>
          <p:spPr bwMode="auto">
            <a:xfrm>
              <a:off x="5165923" y="2554232"/>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8" name="Rectangle 7"/>
          <p:cNvSpPr/>
          <p:nvPr/>
        </p:nvSpPr>
        <p:spPr>
          <a:xfrm>
            <a:off x="329086" y="1109246"/>
            <a:ext cx="2715743"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reference LEDs</a:t>
            </a:r>
            <a:endParaRPr lang="en-US" altLang="en-US" sz="1600" b="1" dirty="0"/>
          </a:p>
        </p:txBody>
      </p:sp>
      <p:sp>
        <p:nvSpPr>
          <p:cNvPr id="84" name="Rectangle 83"/>
          <p:cNvSpPr/>
          <p:nvPr/>
        </p:nvSpPr>
        <p:spPr>
          <a:xfrm>
            <a:off x="5993677" y="1324907"/>
            <a:ext cx="2845523" cy="338554"/>
          </a:xfrm>
          <a:prstGeom prst="rect">
            <a:avLst/>
          </a:prstGeom>
        </p:spPr>
        <p:txBody>
          <a:bodyPr wrap="none">
            <a:spAutoFit/>
          </a:bodyPr>
          <a:lstStyle/>
          <a:p>
            <a:r>
              <a:rPr lang="en-US" altLang="en-US" sz="1600" b="1" dirty="0" smtClean="0"/>
              <a:t>Spatial-Phase Definition Table</a:t>
            </a:r>
            <a:endParaRPr lang="en-US" altLang="en-US" sz="1600" b="1" dirty="0"/>
          </a:p>
        </p:txBody>
      </p:sp>
      <p:sp>
        <p:nvSpPr>
          <p:cNvPr id="8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69409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2281" y="1365250"/>
            <a:ext cx="4715932" cy="3485307"/>
            <a:chOff x="4351868" y="1365250"/>
            <a:chExt cx="4715932" cy="3485307"/>
          </a:xfrm>
        </p:grpSpPr>
        <p:grpSp>
          <p:nvGrpSpPr>
            <p:cNvPr id="20" name="Group 19"/>
            <p:cNvGrpSpPr>
              <a:grpSpLocks/>
            </p:cNvGrpSpPr>
            <p:nvPr/>
          </p:nvGrpSpPr>
          <p:grpSpPr bwMode="auto">
            <a:xfrm>
              <a:off x="4352098" y="1365250"/>
              <a:ext cx="4715702" cy="3485307"/>
              <a:chOff x="2129685" y="-727665"/>
              <a:chExt cx="4715702" cy="5710241"/>
            </a:xfrm>
          </p:grpSpPr>
          <p:cxnSp>
            <p:nvCxnSpPr>
              <p:cNvPr id="22" name="Straight Connector 21"/>
              <p:cNvCxnSpPr/>
              <p:nvPr/>
            </p:nvCxnSpPr>
            <p:spPr>
              <a:xfrm>
                <a:off x="2129685"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37871"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2564184"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4351868"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Rectangle 83"/>
          <p:cNvSpPr/>
          <p:nvPr/>
        </p:nvSpPr>
        <p:spPr>
          <a:xfrm>
            <a:off x="329086" y="990600"/>
            <a:ext cx="4364656"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Global Phase Shift = 0</a:t>
            </a:r>
            <a:endParaRPr lang="en-US" altLang="en-US" sz="1600" b="1" dirty="0"/>
          </a:p>
        </p:txBody>
      </p:sp>
      <p:sp>
        <p:nvSpPr>
          <p:cNvPr id="87" name="TextBox 86"/>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0</a:t>
            </a:r>
            <a:endParaRPr lang="en-US" sz="1050" dirty="0" smtClean="0">
              <a:latin typeface="+mn-lt"/>
            </a:endParaRPr>
          </a:p>
        </p:txBody>
      </p:sp>
      <p:sp>
        <p:nvSpPr>
          <p:cNvPr id="7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4413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676400" y="1371600"/>
            <a:ext cx="4931813" cy="3800048"/>
            <a:chOff x="4135987" y="1371600"/>
            <a:chExt cx="4931813" cy="3800048"/>
          </a:xfrm>
        </p:grpSpPr>
        <p:grpSp>
          <p:nvGrpSpPr>
            <p:cNvPr id="20" name="Group 19"/>
            <p:cNvGrpSpPr>
              <a:grpSpLocks/>
            </p:cNvGrpSpPr>
            <p:nvPr/>
          </p:nvGrpSpPr>
          <p:grpSpPr bwMode="auto">
            <a:xfrm>
              <a:off x="4135987" y="1371600"/>
              <a:ext cx="4931813" cy="3800048"/>
              <a:chOff x="1913574" y="-717262"/>
              <a:chExt cx="4931813" cy="6225905"/>
            </a:xfrm>
          </p:grpSpPr>
          <p:cxnSp>
            <p:nvCxnSpPr>
              <p:cNvPr id="22" name="Straight Connector 21"/>
              <p:cNvCxnSpPr/>
              <p:nvPr/>
            </p:nvCxnSpPr>
            <p:spPr>
              <a:xfrm>
                <a:off x="2385063" y="-385724"/>
                <a:ext cx="0" cy="5368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12299" y="-437484"/>
                <a:ext cx="11687" cy="5368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1913574" y="5054815"/>
                <a:ext cx="685800"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143762" y="406336"/>
                <a:ext cx="0" cy="45942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94"/>
              <p:cNvSpPr txBox="1">
                <a:spLocks noChangeArrowheads="1"/>
              </p:cNvSpPr>
              <p:nvPr/>
            </p:nvSpPr>
            <p:spPr bwMode="auto">
              <a:xfrm>
                <a:off x="2904174" y="-717262"/>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grpSp>
        <p:cxnSp>
          <p:nvCxnSpPr>
            <p:cNvPr id="21" name="Straight Arrow Connector 20"/>
            <p:cNvCxnSpPr/>
            <p:nvPr/>
          </p:nvCxnSpPr>
          <p:spPr bwMode="auto">
            <a:xfrm>
              <a:off x="460724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p:cNvCxnSpPr/>
            <p:nvPr/>
          </p:nvCxnSpPr>
          <p:spPr bwMode="auto">
            <a:xfrm>
              <a:off x="4366175" y="4818965"/>
              <a:ext cx="238256" cy="0"/>
            </a:xfrm>
            <a:prstGeom prst="straightConnector1">
              <a:avLst/>
            </a:prstGeom>
            <a:solidFill>
              <a:schemeClr val="accent1"/>
            </a:solidFill>
            <a:ln w="1270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Rectangle 75"/>
          <p:cNvSpPr/>
          <p:nvPr/>
        </p:nvSpPr>
        <p:spPr>
          <a:xfrm>
            <a:off x="329086" y="990600"/>
            <a:ext cx="470609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b="1" dirty="0" smtClean="0"/>
              <a:t>= 2</a:t>
            </a:r>
            <a:r>
              <a:rPr lang="el-GR" altLang="en-US" sz="1600" b="1" dirty="0" smtClean="0"/>
              <a:t>π</a:t>
            </a:r>
            <a:r>
              <a:rPr lang="en-US" altLang="en-US" sz="1600" b="1" dirty="0" smtClean="0"/>
              <a:t>/8</a:t>
            </a:r>
            <a:endParaRPr lang="en-US" altLang="en-US" sz="1600" b="1" dirty="0"/>
          </a:p>
        </p:txBody>
      </p:sp>
      <p:sp>
        <p:nvSpPr>
          <p:cNvPr id="7" name="Rectangle 6"/>
          <p:cNvSpPr/>
          <p:nvPr/>
        </p:nvSpPr>
        <p:spPr bwMode="auto">
          <a:xfrm>
            <a:off x="1439994" y="1848490"/>
            <a:ext cx="685800"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TextBox 80"/>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1</a:t>
            </a:r>
            <a:endParaRPr lang="en-US" sz="1050" dirty="0" smtClean="0">
              <a:latin typeface="+mn-lt"/>
            </a:endParaRPr>
          </a:p>
        </p:txBody>
      </p:sp>
      <p:sp>
        <p:nvSpPr>
          <p:cNvPr id="8" name="Rectangle 7"/>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7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9658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3" name="Group 2"/>
          <p:cNvGrpSpPr/>
          <p:nvPr/>
        </p:nvGrpSpPr>
        <p:grpSpPr>
          <a:xfrm>
            <a:off x="1752600" y="1386503"/>
            <a:ext cx="4855613" cy="3785145"/>
            <a:chOff x="1752600" y="1386503"/>
            <a:chExt cx="4855613" cy="3785145"/>
          </a:xfrm>
        </p:grpSpPr>
        <p:grpSp>
          <p:nvGrpSpPr>
            <p:cNvPr id="9" name="Group 8"/>
            <p:cNvGrpSpPr/>
            <p:nvPr/>
          </p:nvGrpSpPr>
          <p:grpSpPr>
            <a:xfrm>
              <a:off x="1895679" y="1386503"/>
              <a:ext cx="4712534" cy="3464054"/>
              <a:chOff x="4355266" y="1386503"/>
              <a:chExt cx="4712534" cy="3464054"/>
            </a:xfrm>
          </p:grpSpPr>
          <p:grpSp>
            <p:nvGrpSpPr>
              <p:cNvPr id="20" name="Group 19"/>
              <p:cNvGrpSpPr>
                <a:grpSpLocks/>
              </p:cNvGrpSpPr>
              <p:nvPr/>
            </p:nvGrpSpPr>
            <p:grpSpPr bwMode="auto">
              <a:xfrm>
                <a:off x="4355266" y="1386503"/>
                <a:ext cx="4712534" cy="3464054"/>
                <a:chOff x="2132853" y="-692845"/>
                <a:chExt cx="4712534" cy="5675421"/>
              </a:xfrm>
            </p:grpSpPr>
            <p:cxnSp>
              <p:nvCxnSpPr>
                <p:cNvPr id="22" name="Straight Connector 21"/>
                <p:cNvCxnSpPr/>
                <p:nvPr/>
              </p:nvCxnSpPr>
              <p:spPr>
                <a:xfrm>
                  <a:off x="2641673"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68909"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142608" y="-69284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486385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TextBox 94"/>
            <p:cNvSpPr txBox="1">
              <a:spLocks noChangeArrowheads="1"/>
            </p:cNvSpPr>
            <p:nvPr/>
          </p:nvSpPr>
          <p:spPr bwMode="auto">
            <a:xfrm>
              <a:off x="1752600" y="4894649"/>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2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6" name="Straight Connector 75"/>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2628" y="4818965"/>
              <a:ext cx="423069"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Rectangle 77"/>
          <p:cNvSpPr/>
          <p:nvPr/>
        </p:nvSpPr>
        <p:spPr bwMode="auto">
          <a:xfrm>
            <a:off x="1439993" y="1848490"/>
            <a:ext cx="935703"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a:cs typeface="Times New Roman" pitchFamily="18" charset="0"/>
              </a:rPr>
              <a:t>2 ×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1" name="TextBox 80"/>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2</a:t>
            </a:r>
            <a:endParaRPr lang="en-US" sz="1050" dirty="0" smtClean="0">
              <a:latin typeface="+mn-lt"/>
            </a:endParaRPr>
          </a:p>
        </p:txBody>
      </p:sp>
      <p:sp>
        <p:nvSpPr>
          <p:cNvPr id="82" name="Rectangle 81"/>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2171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3" name="Group 2"/>
          <p:cNvGrpSpPr/>
          <p:nvPr/>
        </p:nvGrpSpPr>
        <p:grpSpPr>
          <a:xfrm>
            <a:off x="1895679" y="1365250"/>
            <a:ext cx="4712534" cy="3806398"/>
            <a:chOff x="1895679" y="1365250"/>
            <a:chExt cx="4712534" cy="3806398"/>
          </a:xfrm>
        </p:grpSpPr>
        <p:grpSp>
          <p:nvGrpSpPr>
            <p:cNvPr id="9" name="Group 8"/>
            <p:cNvGrpSpPr/>
            <p:nvPr/>
          </p:nvGrpSpPr>
          <p:grpSpPr>
            <a:xfrm>
              <a:off x="1895679" y="1365250"/>
              <a:ext cx="4712534" cy="3485307"/>
              <a:chOff x="4355266" y="1365250"/>
              <a:chExt cx="4712534" cy="3485307"/>
            </a:xfrm>
          </p:grpSpPr>
          <p:grpSp>
            <p:nvGrpSpPr>
              <p:cNvPr id="20" name="Group 19"/>
              <p:cNvGrpSpPr>
                <a:grpSpLocks/>
              </p:cNvGrpSpPr>
              <p:nvPr/>
            </p:nvGrpSpPr>
            <p:grpSpPr bwMode="auto">
              <a:xfrm>
                <a:off x="4355266" y="1365250"/>
                <a:ext cx="4712534" cy="3485307"/>
                <a:chOff x="2132853" y="-727665"/>
                <a:chExt cx="4712534" cy="5710241"/>
              </a:xfrm>
            </p:grpSpPr>
            <p:cxnSp>
              <p:nvCxnSpPr>
                <p:cNvPr id="22" name="Straight Connector 21"/>
                <p:cNvCxnSpPr/>
                <p:nvPr/>
              </p:nvCxnSpPr>
              <p:spPr>
                <a:xfrm>
                  <a:off x="2927429"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35613"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361928"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514008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TextBox 94"/>
            <p:cNvSpPr txBox="1">
              <a:spLocks noChangeArrowheads="1"/>
            </p:cNvSpPr>
            <p:nvPr/>
          </p:nvSpPr>
          <p:spPr bwMode="auto">
            <a:xfrm>
              <a:off x="1905000" y="4894649"/>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3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6" name="Straight Connector 75"/>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2628" y="4818965"/>
              <a:ext cx="714372"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Rectangle 77"/>
          <p:cNvSpPr/>
          <p:nvPr/>
        </p:nvSpPr>
        <p:spPr bwMode="auto">
          <a:xfrm>
            <a:off x="1433643" y="1848490"/>
            <a:ext cx="1227007"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3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2" name="TextBox 81"/>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3</a:t>
            </a:r>
            <a:endParaRPr lang="en-US" sz="1050" dirty="0" smtClean="0">
              <a:latin typeface="+mn-lt"/>
            </a:endParaRPr>
          </a:p>
        </p:txBody>
      </p:sp>
      <p:sp>
        <p:nvSpPr>
          <p:cNvPr id="83" name="Rectangle 82"/>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41400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5679" y="1365250"/>
            <a:ext cx="4712534" cy="3485307"/>
            <a:chOff x="4355266" y="1365250"/>
            <a:chExt cx="4712534" cy="3485307"/>
          </a:xfrm>
        </p:grpSpPr>
        <p:grpSp>
          <p:nvGrpSpPr>
            <p:cNvPr id="20" name="Group 19"/>
            <p:cNvGrpSpPr>
              <a:grpSpLocks/>
            </p:cNvGrpSpPr>
            <p:nvPr/>
          </p:nvGrpSpPr>
          <p:grpSpPr bwMode="auto">
            <a:xfrm>
              <a:off x="4355266" y="1365250"/>
              <a:ext cx="4712534" cy="3485307"/>
              <a:chOff x="2132853" y="-727665"/>
              <a:chExt cx="4712534" cy="5710241"/>
            </a:xfrm>
          </p:grpSpPr>
          <p:cxnSp>
            <p:nvCxnSpPr>
              <p:cNvPr id="22" name="Straight Connector 21"/>
              <p:cNvCxnSpPr/>
              <p:nvPr/>
            </p:nvCxnSpPr>
            <p:spPr>
              <a:xfrm>
                <a:off x="3196031"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229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94689"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630530"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5418214" y="1679377"/>
              <a:ext cx="2103764"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TextBox 94"/>
          <p:cNvSpPr txBox="1">
            <a:spLocks noChangeArrowheads="1"/>
          </p:cNvSpPr>
          <p:nvPr/>
        </p:nvSpPr>
        <p:spPr bwMode="auto">
          <a:xfrm>
            <a:off x="2057400" y="4894649"/>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4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7" name="Straight Connector 76"/>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1952628" y="4818965"/>
            <a:ext cx="992494"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p:nvPr/>
        </p:nvSpPr>
        <p:spPr bwMode="auto">
          <a:xfrm>
            <a:off x="1465393" y="1848490"/>
            <a:ext cx="1461957"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Rectangle 79"/>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4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2" name="TextBox 81"/>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4</a:t>
            </a:r>
            <a:endParaRPr lang="en-US" sz="1050" dirty="0" smtClean="0">
              <a:latin typeface="+mn-lt"/>
            </a:endParaRPr>
          </a:p>
        </p:txBody>
      </p:sp>
      <p:sp>
        <p:nvSpPr>
          <p:cNvPr id="83" name="Rectangle 82"/>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7158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5679" y="1365250"/>
            <a:ext cx="5257702" cy="3485307"/>
            <a:chOff x="4355266" y="1365250"/>
            <a:chExt cx="5257702" cy="3485307"/>
          </a:xfrm>
        </p:grpSpPr>
        <p:grpSp>
          <p:nvGrpSpPr>
            <p:cNvPr id="20" name="Group 19"/>
            <p:cNvGrpSpPr>
              <a:grpSpLocks/>
            </p:cNvGrpSpPr>
            <p:nvPr/>
          </p:nvGrpSpPr>
          <p:grpSpPr bwMode="auto">
            <a:xfrm>
              <a:off x="4355266" y="1365250"/>
              <a:ext cx="5257702" cy="3485307"/>
              <a:chOff x="2132853" y="-727665"/>
              <a:chExt cx="5257702" cy="5710241"/>
            </a:xfrm>
          </p:grpSpPr>
          <p:cxnSp>
            <p:nvCxnSpPr>
              <p:cNvPr id="22" name="Straight Connector 21"/>
              <p:cNvCxnSpPr/>
              <p:nvPr/>
            </p:nvCxnSpPr>
            <p:spPr>
              <a:xfrm>
                <a:off x="3977753"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6180774" y="846072"/>
                <a:ext cx="78758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229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6333174" y="1860432"/>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6485574" y="2832203"/>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647061" y="3904425"/>
                <a:ext cx="7434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76411"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4412252" y="-727665"/>
                <a:ext cx="1291914"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6199936" y="1679377"/>
              <a:ext cx="2103764"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TextBox 94"/>
          <p:cNvSpPr txBox="1">
            <a:spLocks noChangeArrowheads="1"/>
          </p:cNvSpPr>
          <p:nvPr/>
        </p:nvSpPr>
        <p:spPr bwMode="auto">
          <a:xfrm>
            <a:off x="2452471" y="4884697"/>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a:solidFill>
                  <a:srgbClr val="FF0000"/>
                </a:solidFill>
                <a:latin typeface="Times New Roman" pitchFamily="18" charset="0"/>
                <a:cs typeface="Times New Roman" pitchFamily="18" charset="0"/>
              </a:rPr>
              <a:t>7</a:t>
            </a:r>
            <a:r>
              <a:rPr lang="en-US" altLang="en-US" sz="1200" dirty="0" smtClean="0">
                <a:solidFill>
                  <a:srgbClr val="FF0000"/>
                </a:solidFill>
                <a:latin typeface="Times New Roman" pitchFamily="18" charset="0"/>
                <a:cs typeface="Times New Roman" pitchFamily="18" charset="0"/>
              </a:rPr>
              <a:t>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7" name="Straight Connector 76"/>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1952628" y="4818965"/>
            <a:ext cx="1733836"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p:nvPr/>
        </p:nvSpPr>
        <p:spPr bwMode="auto">
          <a:xfrm>
            <a:off x="1465393" y="1848490"/>
            <a:ext cx="2221071"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Rectangle 79"/>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7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3" name="TextBox 82"/>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Value (compared to the spatial phase of the reference group):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7</a:t>
            </a:r>
            <a:endParaRPr lang="en-US" sz="1050" dirty="0" smtClean="0">
              <a:latin typeface="+mn-lt"/>
            </a:endParaRPr>
          </a:p>
        </p:txBody>
      </p:sp>
      <p:sp>
        <p:nvSpPr>
          <p:cNvPr id="84" name="Rectangle 83"/>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099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735388619"/>
              </p:ext>
            </p:extLst>
          </p:nvPr>
        </p:nvGraphicFramePr>
        <p:xfrm>
          <a:off x="224535" y="1879600"/>
          <a:ext cx="2213865" cy="3606800"/>
        </p:xfrm>
        <a:graphic>
          <a:graphicData uri="http://schemas.openxmlformats.org/drawingml/2006/table">
            <a:tbl>
              <a:tblPr firstRow="1" bandRow="1">
                <a:tableStyleId>{7E9639D4-E3E2-4D34-9284-5A2195B3D0D7}</a:tableStyleId>
              </a:tblPr>
              <a:tblGrid>
                <a:gridCol w="660416"/>
                <a:gridCol w="1553449"/>
              </a:tblGrid>
              <a:tr h="370840">
                <a:tc>
                  <a:txBody>
                    <a:bodyPr/>
                    <a:lstStyle/>
                    <a:p>
                      <a:pPr algn="ctr"/>
                      <a:r>
                        <a:rPr lang="en-US" sz="1200" b="0" dirty="0" smtClean="0"/>
                        <a:t>3-bits</a:t>
                      </a:r>
                      <a:r>
                        <a:rPr lang="en-US" sz="1200" baseline="0" dirty="0" smtClean="0"/>
                        <a:t> </a:t>
                      </a:r>
                    </a:p>
                    <a:p>
                      <a:pPr algn="ctr"/>
                      <a:endParaRPr lang="en-US" sz="1200" baseline="0" dirty="0" smtClean="0"/>
                    </a:p>
                    <a:p>
                      <a:pPr algn="ctr"/>
                      <a:r>
                        <a:rPr lang="en-US" sz="1200" dirty="0" smtClean="0"/>
                        <a:t>Input</a:t>
                      </a:r>
                      <a:endParaRPr lang="en-US" sz="1200" dirty="0"/>
                    </a:p>
                  </a:txBody>
                  <a:tcPr/>
                </a:tc>
                <a:tc>
                  <a:txBody>
                    <a:bodyPr/>
                    <a:lstStyle/>
                    <a:p>
                      <a:pPr algn="ctr"/>
                      <a:r>
                        <a:rPr lang="en-US" altLang="en-US" sz="1200" b="0" dirty="0" smtClean="0"/>
                        <a:t>Global Phase Shift </a:t>
                      </a:r>
                    </a:p>
                    <a:p>
                      <a:pPr algn="ctr"/>
                      <a:r>
                        <a:rPr lang="en-US" sz="1200" dirty="0" smtClean="0"/>
                        <a:t>Output</a:t>
                      </a:r>
                      <a:endParaRPr lang="en-US" sz="1200" dirty="0"/>
                    </a:p>
                  </a:txBody>
                  <a:tcPr/>
                </a:tc>
              </a:tr>
              <a:tr h="370840">
                <a:tc>
                  <a:txBody>
                    <a:bodyPr/>
                    <a:lstStyle/>
                    <a:p>
                      <a:pPr algn="ctr"/>
                      <a:r>
                        <a:rPr lang="en-US" sz="1200" dirty="0" smtClean="0"/>
                        <a:t>000</a:t>
                      </a:r>
                      <a:endParaRPr lang="en-US" sz="1200" dirty="0"/>
                    </a:p>
                  </a:txBody>
                  <a:tcPr/>
                </a:tc>
                <a:tc>
                  <a:txBody>
                    <a:bodyPr/>
                    <a:lstStyle/>
                    <a:p>
                      <a:pPr algn="ctr"/>
                      <a:r>
                        <a:rPr lang="en-US" sz="1200" dirty="0" smtClean="0"/>
                        <a:t>0</a:t>
                      </a:r>
                      <a:endParaRPr lang="en-US" sz="1200" dirty="0"/>
                    </a:p>
                  </a:txBody>
                  <a:tcPr/>
                </a:tc>
              </a:tr>
              <a:tr h="370840">
                <a:tc>
                  <a:txBody>
                    <a:bodyPr/>
                    <a:lstStyle/>
                    <a:p>
                      <a:pPr algn="ctr"/>
                      <a:r>
                        <a:rPr lang="en-US" sz="1200" dirty="0" smtClean="0"/>
                        <a:t>001</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010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011</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100</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101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110</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111</a:t>
                      </a:r>
                      <a:endParaRPr lang="en-US" sz="1200" dirty="0"/>
                    </a:p>
                  </a:txBody>
                  <a:tcPr/>
                </a:tc>
                <a:tc>
                  <a:txBody>
                    <a:bodyPr/>
                    <a:lstStyle/>
                    <a:p>
                      <a:pPr algn="ctr"/>
                      <a:r>
                        <a:rPr lang="en-US" sz="1200" dirty="0" smtClean="0"/>
                        <a:t>7</a:t>
                      </a:r>
                      <a:endParaRPr lang="en-US" sz="12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44245925"/>
              </p:ext>
            </p:extLst>
          </p:nvPr>
        </p:nvGraphicFramePr>
        <p:xfrm>
          <a:off x="4038600" y="2184400"/>
          <a:ext cx="2743200" cy="3606800"/>
        </p:xfrm>
        <a:graphic>
          <a:graphicData uri="http://schemas.openxmlformats.org/drawingml/2006/table">
            <a:tbl>
              <a:tblPr firstRow="1" bandRow="1">
                <a:tableStyleId>{793D81CF-94F2-401A-BA57-92F5A7B2D0C5}</a:tableStyleId>
              </a:tblPr>
              <a:tblGrid>
                <a:gridCol w="1600200"/>
                <a:gridCol w="1143000"/>
              </a:tblGrid>
              <a:tr h="370840">
                <a:tc>
                  <a:txBody>
                    <a:bodyPr/>
                    <a:lstStyle/>
                    <a:p>
                      <a:pPr algn="ctr"/>
                      <a:r>
                        <a:rPr lang="en-US" sz="1200" b="0" dirty="0" smtClean="0"/>
                        <a:t>A discrete waveform </a:t>
                      </a:r>
                    </a:p>
                    <a:p>
                      <a:pPr algn="ctr"/>
                      <a:r>
                        <a:rPr lang="en-US" sz="1200" b="0" dirty="0" smtClean="0"/>
                        <a:t>(4-States)</a:t>
                      </a:r>
                    </a:p>
                    <a:p>
                      <a:pPr algn="ctr"/>
                      <a:r>
                        <a:rPr lang="en-US" sz="1200" dirty="0" smtClean="0"/>
                        <a:t>Input</a:t>
                      </a:r>
                      <a:endParaRPr lang="en-US" sz="1200" dirty="0"/>
                    </a:p>
                  </a:txBody>
                  <a:tcPr/>
                </a:tc>
                <a:tc>
                  <a:txBody>
                    <a:bodyPr/>
                    <a:lstStyle/>
                    <a:p>
                      <a:pPr algn="ctr"/>
                      <a:r>
                        <a:rPr lang="en-US" sz="12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a:t>
                      </a:r>
                    </a:p>
                    <a:p>
                      <a:pPr algn="ctr"/>
                      <a:r>
                        <a:rPr lang="en-US" sz="1200" dirty="0" smtClean="0"/>
                        <a:t>Output</a:t>
                      </a:r>
                    </a:p>
                  </a:txBody>
                  <a:tcPr/>
                </a:tc>
              </a:tr>
              <a:tr h="370840">
                <a:tc>
                  <a:txBody>
                    <a:bodyPr/>
                    <a:lstStyle/>
                    <a:p>
                      <a:pPr algn="ctr"/>
                      <a:r>
                        <a:rPr lang="en-US" sz="1200" dirty="0" smtClean="0"/>
                        <a:t>1000</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1100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1110</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1111</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0111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0011</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0001</a:t>
                      </a:r>
                      <a:endParaRPr lang="en-US" sz="1200" dirty="0"/>
                    </a:p>
                  </a:txBody>
                  <a:tcPr/>
                </a:tc>
                <a:tc>
                  <a:txBody>
                    <a:bodyPr/>
                    <a:lstStyle/>
                    <a:p>
                      <a:pPr algn="ctr"/>
                      <a:r>
                        <a:rPr lang="en-US" sz="1200" dirty="0" smtClean="0"/>
                        <a:t>7</a:t>
                      </a:r>
                      <a:endParaRPr lang="en-US" sz="1200" dirty="0"/>
                    </a:p>
                  </a:txBody>
                  <a:tcPr/>
                </a:tc>
              </a:tr>
              <a:tr h="370840">
                <a:tc>
                  <a:txBody>
                    <a:bodyPr/>
                    <a:lstStyle/>
                    <a:p>
                      <a:pPr algn="ctr"/>
                      <a:r>
                        <a:rPr lang="en-US" sz="1200" dirty="0" smtClean="0"/>
                        <a:t>0000</a:t>
                      </a:r>
                      <a:endParaRPr lang="en-US" sz="1200" dirty="0"/>
                    </a:p>
                  </a:txBody>
                  <a:tcPr/>
                </a:tc>
                <a:tc>
                  <a:txBody>
                    <a:bodyPr/>
                    <a:lstStyle/>
                    <a:p>
                      <a:pPr algn="ctr"/>
                      <a:r>
                        <a:rPr lang="en-US" sz="1200" dirty="0" smtClean="0"/>
                        <a:t>8</a:t>
                      </a:r>
                      <a:endParaRPr lang="en-US" sz="12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77526029"/>
              </p:ext>
            </p:extLst>
          </p:nvPr>
        </p:nvGraphicFramePr>
        <p:xfrm>
          <a:off x="6934200" y="2190932"/>
          <a:ext cx="2108200" cy="3595188"/>
        </p:xfrm>
        <a:graphic>
          <a:graphicData uri="http://schemas.openxmlformats.org/drawingml/2006/table">
            <a:tbl>
              <a:tblPr firstRow="1" bandRow="1">
                <a:tableStyleId>{793D81CF-94F2-401A-BA57-92F5A7B2D0C5}</a:tableStyleId>
              </a:tblPr>
              <a:tblGrid>
                <a:gridCol w="1346200"/>
                <a:gridCol w="762000"/>
              </a:tblGrid>
              <a:tr h="628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(S_Phase_Shift)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Input</a:t>
                      </a:r>
                    </a:p>
                  </a:txBody>
                  <a:tcPr/>
                </a:tc>
                <a:tc>
                  <a:txBody>
                    <a:bodyPr/>
                    <a:lstStyle/>
                    <a:p>
                      <a:pPr algn="ctr"/>
                      <a:r>
                        <a:rPr lang="en-US" sz="1200" b="0" dirty="0" smtClean="0"/>
                        <a:t>3-bits</a:t>
                      </a:r>
                    </a:p>
                    <a:p>
                      <a:pPr algn="ctr"/>
                      <a:r>
                        <a:rPr lang="en-US" sz="1200" dirty="0" smtClean="0"/>
                        <a:t>Output</a:t>
                      </a:r>
                      <a:endParaRPr lang="en-US" sz="1200" dirty="0"/>
                    </a:p>
                  </a:txBody>
                  <a:tcPr/>
                </a:tc>
              </a:tr>
              <a:tr h="370840">
                <a:tc>
                  <a:txBody>
                    <a:bodyPr/>
                    <a:lstStyle/>
                    <a:p>
                      <a:pPr algn="ctr"/>
                      <a:r>
                        <a:rPr lang="en-US" sz="1200" dirty="0" smtClean="0"/>
                        <a:t>0</a:t>
                      </a:r>
                      <a:endParaRPr lang="en-US" sz="1200" dirty="0"/>
                    </a:p>
                  </a:txBody>
                  <a:tcPr/>
                </a:tc>
                <a:tc>
                  <a:txBody>
                    <a:bodyPr/>
                    <a:lstStyle/>
                    <a:p>
                      <a:pPr algn="ctr"/>
                      <a:r>
                        <a:rPr lang="en-US" sz="1200" dirty="0" smtClean="0"/>
                        <a:t>000</a:t>
                      </a:r>
                      <a:endParaRPr lang="en-US" sz="1200" dirty="0"/>
                    </a:p>
                  </a:txBody>
                  <a:tcPr/>
                </a:tc>
              </a:tr>
              <a:tr h="370840">
                <a:tc>
                  <a:txBody>
                    <a:bodyPr/>
                    <a:lstStyle/>
                    <a:p>
                      <a:pPr algn="ctr"/>
                      <a:r>
                        <a:rPr lang="en-US" sz="1200" dirty="0" smtClean="0"/>
                        <a:t>1</a:t>
                      </a:r>
                      <a:endParaRPr lang="en-US" sz="1200" dirty="0"/>
                    </a:p>
                  </a:txBody>
                  <a:tcPr/>
                </a:tc>
                <a:tc>
                  <a:txBody>
                    <a:bodyPr/>
                    <a:lstStyle/>
                    <a:p>
                      <a:pPr algn="ctr"/>
                      <a:r>
                        <a:rPr lang="en-US" sz="1200" dirty="0" smtClean="0"/>
                        <a:t>001</a:t>
                      </a:r>
                      <a:endParaRPr lang="en-US" sz="1200" dirty="0"/>
                    </a:p>
                  </a:txBody>
                  <a:tcPr/>
                </a:tc>
              </a:tr>
              <a:tr h="370840">
                <a:tc>
                  <a:txBody>
                    <a:bodyPr/>
                    <a:lstStyle/>
                    <a:p>
                      <a:pPr algn="ctr"/>
                      <a:r>
                        <a:rPr lang="en-US" sz="1200" dirty="0" smtClean="0"/>
                        <a:t>2</a:t>
                      </a:r>
                      <a:endParaRPr lang="en-US" sz="1200" dirty="0"/>
                    </a:p>
                  </a:txBody>
                  <a:tcPr/>
                </a:tc>
                <a:tc>
                  <a:txBody>
                    <a:bodyPr/>
                    <a:lstStyle/>
                    <a:p>
                      <a:pPr algn="ctr"/>
                      <a:r>
                        <a:rPr lang="en-US" sz="1200" dirty="0" smtClean="0"/>
                        <a:t>010</a:t>
                      </a:r>
                      <a:endParaRPr lang="en-US" sz="1200" dirty="0"/>
                    </a:p>
                  </a:txBody>
                  <a:tcPr/>
                </a:tc>
              </a:tr>
              <a:tr h="370840">
                <a:tc>
                  <a:txBody>
                    <a:bodyPr/>
                    <a:lstStyle/>
                    <a:p>
                      <a:pPr algn="ctr"/>
                      <a:r>
                        <a:rPr lang="en-US" sz="1200" dirty="0" smtClean="0"/>
                        <a:t>3</a:t>
                      </a:r>
                      <a:endParaRPr lang="en-US" sz="1200" dirty="0"/>
                    </a:p>
                  </a:txBody>
                  <a:tcPr/>
                </a:tc>
                <a:tc>
                  <a:txBody>
                    <a:bodyPr/>
                    <a:lstStyle/>
                    <a:p>
                      <a:pPr algn="ctr"/>
                      <a:r>
                        <a:rPr lang="en-US" sz="1200" dirty="0" smtClean="0"/>
                        <a:t>011</a:t>
                      </a:r>
                      <a:endParaRPr lang="en-US" sz="1200" dirty="0"/>
                    </a:p>
                  </a:txBody>
                  <a:tcPr/>
                </a:tc>
              </a:tr>
              <a:tr h="370840">
                <a:tc>
                  <a:txBody>
                    <a:bodyPr/>
                    <a:lstStyle/>
                    <a:p>
                      <a:pPr algn="ctr"/>
                      <a:r>
                        <a:rPr lang="en-US" sz="1200" dirty="0" smtClean="0"/>
                        <a:t>4</a:t>
                      </a:r>
                      <a:endParaRPr lang="en-US" sz="1200" dirty="0"/>
                    </a:p>
                  </a:txBody>
                  <a:tcPr/>
                </a:tc>
                <a:tc>
                  <a:txBody>
                    <a:bodyPr/>
                    <a:lstStyle/>
                    <a:p>
                      <a:pPr algn="ctr"/>
                      <a:r>
                        <a:rPr lang="en-US" sz="1200" dirty="0" smtClean="0"/>
                        <a:t>100</a:t>
                      </a:r>
                      <a:endParaRPr lang="en-US" sz="1200" dirty="0"/>
                    </a:p>
                  </a:txBody>
                  <a:tcPr/>
                </a:tc>
              </a:tr>
              <a:tr h="370840">
                <a:tc>
                  <a:txBody>
                    <a:bodyPr/>
                    <a:lstStyle/>
                    <a:p>
                      <a:pPr algn="ctr"/>
                      <a:r>
                        <a:rPr lang="en-US" sz="1200" dirty="0" smtClean="0"/>
                        <a:t>5</a:t>
                      </a:r>
                      <a:endParaRPr lang="en-US" sz="1200" dirty="0"/>
                    </a:p>
                  </a:txBody>
                  <a:tcPr/>
                </a:tc>
                <a:tc>
                  <a:txBody>
                    <a:bodyPr/>
                    <a:lstStyle/>
                    <a:p>
                      <a:pPr algn="ctr"/>
                      <a:r>
                        <a:rPr lang="en-US" sz="1200" dirty="0" smtClean="0"/>
                        <a:t>101</a:t>
                      </a:r>
                      <a:endParaRPr lang="en-US" sz="1200" dirty="0"/>
                    </a:p>
                  </a:txBody>
                  <a:tcPr/>
                </a:tc>
              </a:tr>
              <a:tr h="370840">
                <a:tc>
                  <a:txBody>
                    <a:bodyPr/>
                    <a:lstStyle/>
                    <a:p>
                      <a:pPr algn="ctr"/>
                      <a:r>
                        <a:rPr lang="en-US" sz="1200" dirty="0" smtClean="0"/>
                        <a:t>6</a:t>
                      </a:r>
                      <a:endParaRPr lang="en-US" sz="1200" dirty="0"/>
                    </a:p>
                  </a:txBody>
                  <a:tcPr/>
                </a:tc>
                <a:tc>
                  <a:txBody>
                    <a:bodyPr/>
                    <a:lstStyle/>
                    <a:p>
                      <a:pPr algn="ctr"/>
                      <a:r>
                        <a:rPr lang="en-US" sz="1200" dirty="0" smtClean="0"/>
                        <a:t>110</a:t>
                      </a:r>
                      <a:endParaRPr lang="en-US" sz="1200" dirty="0"/>
                    </a:p>
                  </a:txBody>
                  <a:tcPr/>
                </a:tc>
              </a:tr>
              <a:tr h="370840">
                <a:tc>
                  <a:txBody>
                    <a:bodyPr/>
                    <a:lstStyle/>
                    <a:p>
                      <a:pPr algn="ctr"/>
                      <a:r>
                        <a:rPr lang="en-US" sz="1200" dirty="0" smtClean="0"/>
                        <a:t>7</a:t>
                      </a:r>
                      <a:endParaRPr lang="en-US" sz="1200" dirty="0"/>
                    </a:p>
                  </a:txBody>
                  <a:tcPr/>
                </a:tc>
                <a:tc>
                  <a:txBody>
                    <a:bodyPr/>
                    <a:lstStyle/>
                    <a:p>
                      <a:pPr algn="ctr"/>
                      <a:r>
                        <a:rPr lang="en-US" sz="1200" dirty="0" smtClean="0"/>
                        <a:t>111</a:t>
                      </a:r>
                      <a:endParaRPr lang="en-US" sz="1200" dirty="0"/>
                    </a:p>
                  </a:txBody>
                  <a:tcPr/>
                </a:tc>
              </a:tr>
            </a:tbl>
          </a:graphicData>
        </a:graphic>
      </p:graphicFrame>
      <p:sp>
        <p:nvSpPr>
          <p:cNvPr id="13" name="TextBox 12"/>
          <p:cNvSpPr txBox="1"/>
          <p:nvPr/>
        </p:nvSpPr>
        <p:spPr>
          <a:xfrm>
            <a:off x="555889" y="1359932"/>
            <a:ext cx="1547090" cy="338554"/>
          </a:xfrm>
          <a:prstGeom prst="rect">
            <a:avLst/>
          </a:prstGeom>
          <a:noFill/>
        </p:spPr>
        <p:txBody>
          <a:bodyPr wrap="none" rtlCol="0">
            <a:spAutoFit/>
          </a:bodyPr>
          <a:lstStyle/>
          <a:p>
            <a:pPr algn="ctr"/>
            <a:r>
              <a:rPr lang="en-US" sz="1600" b="1" dirty="0" smtClean="0"/>
              <a:t>Encoding Table</a:t>
            </a:r>
            <a:endParaRPr lang="en-US" sz="1600" b="1" dirty="0"/>
          </a:p>
        </p:txBody>
      </p:sp>
      <p:sp>
        <p:nvSpPr>
          <p:cNvPr id="17" name="TextBox 16"/>
          <p:cNvSpPr txBox="1"/>
          <p:nvPr/>
        </p:nvSpPr>
        <p:spPr>
          <a:xfrm>
            <a:off x="6360725" y="1337846"/>
            <a:ext cx="1616020" cy="338554"/>
          </a:xfrm>
          <a:prstGeom prst="rect">
            <a:avLst/>
          </a:prstGeom>
          <a:noFill/>
        </p:spPr>
        <p:txBody>
          <a:bodyPr wrap="none" rtlCol="0">
            <a:spAutoFit/>
          </a:bodyPr>
          <a:lstStyle/>
          <a:p>
            <a:pPr algn="ctr"/>
            <a:r>
              <a:rPr lang="en-US" sz="1600" b="1" dirty="0" smtClean="0"/>
              <a:t>Decoding Tables</a:t>
            </a:r>
            <a:endParaRPr lang="en-US" sz="1600" b="1" dirty="0"/>
          </a:p>
        </p:txBody>
      </p:sp>
      <p:sp>
        <p:nvSpPr>
          <p:cNvPr id="1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Encoding/Decoding</a:t>
            </a:r>
            <a:endParaRPr lang="en-US" altLang="en-US" sz="2400" b="1" dirty="0"/>
          </a:p>
        </p:txBody>
      </p:sp>
      <p:sp>
        <p:nvSpPr>
          <p:cNvPr id="19" name="TextBox 18"/>
          <p:cNvSpPr txBox="1"/>
          <p:nvPr/>
        </p:nvSpPr>
        <p:spPr>
          <a:xfrm>
            <a:off x="4337543" y="1864489"/>
            <a:ext cx="2063257" cy="338554"/>
          </a:xfrm>
          <a:prstGeom prst="rect">
            <a:avLst/>
          </a:prstGeom>
          <a:noFill/>
        </p:spPr>
        <p:txBody>
          <a:bodyPr wrap="none" rtlCol="0">
            <a:spAutoFit/>
          </a:bodyPr>
          <a:lstStyle/>
          <a:p>
            <a:pPr algn="ctr"/>
            <a:r>
              <a:rPr lang="en-US" sz="1600" b="1" dirty="0" smtClean="0"/>
              <a:t>States-to-Phase Table</a:t>
            </a:r>
            <a:endParaRPr lang="en-US" sz="1600" b="1" dirty="0"/>
          </a:p>
        </p:txBody>
      </p:sp>
      <p:sp>
        <p:nvSpPr>
          <p:cNvPr id="20" name="TextBox 19"/>
          <p:cNvSpPr txBox="1"/>
          <p:nvPr/>
        </p:nvSpPr>
        <p:spPr>
          <a:xfrm>
            <a:off x="7083212" y="1871246"/>
            <a:ext cx="1880516" cy="338554"/>
          </a:xfrm>
          <a:prstGeom prst="rect">
            <a:avLst/>
          </a:prstGeom>
          <a:noFill/>
        </p:spPr>
        <p:txBody>
          <a:bodyPr wrap="none" rtlCol="0">
            <a:spAutoFit/>
          </a:bodyPr>
          <a:lstStyle/>
          <a:p>
            <a:pPr algn="ctr"/>
            <a:r>
              <a:rPr lang="en-US" sz="1600" b="1" dirty="0" smtClean="0"/>
              <a:t>Phase-to-Bits Table</a:t>
            </a:r>
            <a:endParaRPr lang="en-US" sz="1600" b="1" dirty="0"/>
          </a:p>
        </p:txBody>
      </p:sp>
      <p:sp>
        <p:nvSpPr>
          <p:cNvPr id="3" name="Rectangle 2"/>
          <p:cNvSpPr/>
          <p:nvPr/>
        </p:nvSpPr>
        <p:spPr>
          <a:xfrm>
            <a:off x="4732691" y="5867400"/>
            <a:ext cx="4106509" cy="276999"/>
          </a:xfrm>
          <a:prstGeom prst="rect">
            <a:avLst/>
          </a:prstGeom>
        </p:spPr>
        <p:txBody>
          <a:bodyPr wrap="none">
            <a:spAutoFit/>
          </a:bodyPr>
          <a:lstStyle/>
          <a:p>
            <a:r>
              <a:rPr lang="en-US" altLang="en-US" b="1" dirty="0" smtClean="0"/>
              <a:t>S_Phase </a:t>
            </a:r>
            <a:r>
              <a:rPr lang="en-US" altLang="en-US" b="1" dirty="0"/>
              <a:t>Shift </a:t>
            </a:r>
            <a:r>
              <a:rPr lang="en-US" altLang="en-US" b="1" dirty="0" smtClean="0"/>
              <a:t> =      S_Phase(data)     –    S_Phase(reference)</a:t>
            </a:r>
            <a:endParaRPr lang="en-US" dirty="0"/>
          </a:p>
        </p:txBody>
      </p:sp>
      <p:sp>
        <p:nvSpPr>
          <p:cNvPr id="2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5233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371600"/>
            <a:ext cx="8305800" cy="47244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altLang="en-US" sz="1000" dirty="0" smtClean="0"/>
          </a:p>
          <a:p>
            <a:pPr>
              <a:buFont typeface="Wingdings" panose="05000000000000000000" pitchFamily="2" charset="2"/>
              <a:buChar char="q"/>
            </a:pPr>
            <a:r>
              <a:rPr lang="en-US" altLang="en-US" sz="2000" dirty="0" smtClean="0"/>
              <a:t>PHY design considerations</a:t>
            </a:r>
          </a:p>
          <a:p>
            <a:pPr lvl="1">
              <a:buFont typeface="Wingdings" panose="05000000000000000000" pitchFamily="2" charset="2"/>
              <a:buChar char="§"/>
            </a:pPr>
            <a:endParaRPr lang="en-US" altLang="en-US" sz="1000" dirty="0" smtClean="0"/>
          </a:p>
          <a:p>
            <a:pPr>
              <a:buFont typeface="Wingdings" panose="05000000000000000000" pitchFamily="2" charset="2"/>
              <a:buChar char="q"/>
            </a:pPr>
            <a:r>
              <a:rPr lang="en-US" altLang="en-US" sz="2000" dirty="0" smtClean="0"/>
              <a:t>Technologies Detail</a:t>
            </a:r>
            <a:endParaRPr lang="en-US" altLang="en-US" sz="1800" dirty="0" smtClean="0"/>
          </a:p>
          <a:p>
            <a:pPr lvl="1">
              <a:buFont typeface="Wingdings" panose="05000000000000000000" pitchFamily="2" charset="2"/>
              <a:buChar char="§"/>
            </a:pPr>
            <a:r>
              <a:rPr lang="en-US" altLang="en-US" sz="1800" dirty="0" smtClean="0"/>
              <a:t>Spatial 2-PSK		(S2-PSK)</a:t>
            </a:r>
          </a:p>
          <a:p>
            <a:pPr lvl="1">
              <a:buFont typeface="Wingdings" panose="05000000000000000000" pitchFamily="2" charset="2"/>
              <a:buChar char="§"/>
            </a:pPr>
            <a:r>
              <a:rPr lang="en-US" altLang="en-US" sz="1800" dirty="0" smtClean="0"/>
              <a:t>Spatial M-PSK 		(S8-PSK)</a:t>
            </a:r>
          </a:p>
          <a:p>
            <a:pPr lvl="1">
              <a:buFont typeface="Wingdings" panose="05000000000000000000" pitchFamily="2" charset="2"/>
              <a:buChar char="§"/>
            </a:pPr>
            <a:r>
              <a:rPr lang="en-US" altLang="en-US" sz="1800" dirty="0" smtClean="0"/>
              <a:t>Dimmable Spatial M-PSK	(DS8-PSK)</a:t>
            </a:r>
          </a:p>
          <a:p>
            <a:pPr lvl="1">
              <a:buFont typeface="Wingdings" panose="05000000000000000000" pitchFamily="2" charset="2"/>
              <a:buChar char="§"/>
            </a:pPr>
            <a:endParaRPr lang="en-US" altLang="en-US" sz="1000" dirty="0"/>
          </a:p>
          <a:p>
            <a:pPr>
              <a:buFont typeface="Wingdings" panose="05000000000000000000" pitchFamily="2" charset="2"/>
              <a:buChar char="q"/>
            </a:pPr>
            <a:r>
              <a:rPr lang="en-US" altLang="en-US" sz="2000" dirty="0" smtClean="0"/>
              <a:t>PHY modes and PHY frame format</a:t>
            </a:r>
          </a:p>
          <a:p>
            <a:pPr>
              <a:buFont typeface="Wingdings" panose="05000000000000000000" pitchFamily="2" charset="2"/>
              <a:buChar char="q"/>
            </a:pPr>
            <a:endParaRPr lang="en-US" altLang="en-US" sz="1000" dirty="0" smtClean="0"/>
          </a:p>
          <a:p>
            <a:pPr>
              <a:buFont typeface="Wingdings" panose="05000000000000000000" pitchFamily="2" charset="2"/>
              <a:buChar char="q"/>
            </a:pPr>
            <a:r>
              <a:rPr lang="en-US" altLang="en-US" sz="2000" dirty="0" smtClean="0"/>
              <a:t>Appendix</a:t>
            </a:r>
            <a:r>
              <a:rPr lang="en-US" altLang="en-US" sz="2000" dirty="0"/>
              <a:t>: System </a:t>
            </a:r>
            <a:r>
              <a:rPr lang="en-US" altLang="en-US" sz="2000" dirty="0" smtClean="0"/>
              <a:t>designs</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4194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5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Decoding Example</a:t>
            </a:r>
            <a:endParaRPr lang="en-US" altLang="en-US" sz="2400" b="1" dirty="0"/>
          </a:p>
        </p:txBody>
      </p:sp>
      <p:grpSp>
        <p:nvGrpSpPr>
          <p:cNvPr id="3" name="Group 2"/>
          <p:cNvGrpSpPr/>
          <p:nvPr/>
        </p:nvGrpSpPr>
        <p:grpSpPr>
          <a:xfrm>
            <a:off x="382879" y="1196147"/>
            <a:ext cx="8532521" cy="4671253"/>
            <a:chOff x="382879" y="1196147"/>
            <a:chExt cx="8532521" cy="4671253"/>
          </a:xfrm>
        </p:grpSpPr>
        <p:grpSp>
          <p:nvGrpSpPr>
            <p:cNvPr id="8" name="Group 7"/>
            <p:cNvGrpSpPr/>
            <p:nvPr/>
          </p:nvGrpSpPr>
          <p:grpSpPr>
            <a:xfrm>
              <a:off x="1250006" y="1295400"/>
              <a:ext cx="3022599" cy="4572000"/>
              <a:chOff x="863600" y="1295400"/>
              <a:chExt cx="3022599" cy="457200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3979862"/>
                <a:ext cx="3009900"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4" y="1676400"/>
                <a:ext cx="3006725" cy="165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3" name="Straight Connector 122"/>
              <p:cNvCxnSpPr/>
              <p:nvPr/>
            </p:nvCxnSpPr>
            <p:spPr bwMode="auto">
              <a:xfrm>
                <a:off x="895350" y="12954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p:cNvCxnSpPr/>
              <p:nvPr/>
            </p:nvCxnSpPr>
            <p:spPr bwMode="auto">
              <a:xfrm>
                <a:off x="3843336" y="13716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Rectangle 124"/>
              <p:cNvSpPr/>
              <p:nvPr/>
            </p:nvSpPr>
            <p:spPr bwMode="auto">
              <a:xfrm>
                <a:off x="1752600" y="1600200"/>
                <a:ext cx="45719" cy="4267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6" name="Oval 125"/>
              <p:cNvSpPr/>
              <p:nvPr/>
            </p:nvSpPr>
            <p:spPr bwMode="auto">
              <a:xfrm>
                <a:off x="1726081" y="164020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7" name="Oval 126"/>
              <p:cNvSpPr/>
              <p:nvPr/>
            </p:nvSpPr>
            <p:spPr bwMode="auto">
              <a:xfrm>
                <a:off x="1726081" y="207010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8" name="Oval 127"/>
              <p:cNvSpPr/>
              <p:nvPr/>
            </p:nvSpPr>
            <p:spPr bwMode="auto">
              <a:xfrm>
                <a:off x="1726081" y="249999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9" name="Oval 128"/>
              <p:cNvSpPr/>
              <p:nvPr/>
            </p:nvSpPr>
            <p:spPr bwMode="auto">
              <a:xfrm>
                <a:off x="1724175" y="3267862"/>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0" name="Oval 129"/>
              <p:cNvSpPr/>
              <p:nvPr/>
            </p:nvSpPr>
            <p:spPr bwMode="auto">
              <a:xfrm>
                <a:off x="1728619" y="428307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1" name="Oval 130"/>
              <p:cNvSpPr/>
              <p:nvPr/>
            </p:nvSpPr>
            <p:spPr bwMode="auto">
              <a:xfrm>
                <a:off x="1726081" y="4713128"/>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2" name="Oval 131"/>
              <p:cNvSpPr/>
              <p:nvPr/>
            </p:nvSpPr>
            <p:spPr bwMode="auto">
              <a:xfrm>
                <a:off x="1723543" y="482282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3" name="Oval 132"/>
              <p:cNvSpPr/>
              <p:nvPr/>
            </p:nvSpPr>
            <p:spPr bwMode="auto">
              <a:xfrm>
                <a:off x="1728619" y="525780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7" name="TextBox 6"/>
            <p:cNvSpPr txBox="1"/>
            <p:nvPr/>
          </p:nvSpPr>
          <p:spPr>
            <a:xfrm>
              <a:off x="4602120" y="2253350"/>
              <a:ext cx="748923" cy="338554"/>
            </a:xfrm>
            <a:prstGeom prst="rect">
              <a:avLst/>
            </a:prstGeom>
            <a:noFill/>
            <a:ln>
              <a:solidFill>
                <a:schemeClr val="tx1"/>
              </a:solidFill>
            </a:ln>
          </p:spPr>
          <p:txBody>
            <a:bodyPr wrap="none" rtlCol="0">
              <a:spAutoFit/>
            </a:bodyPr>
            <a:lstStyle/>
            <a:p>
              <a:r>
                <a:rPr lang="en-US" sz="1600" b="1" dirty="0" smtClean="0"/>
                <a:t>1 1 1 0</a:t>
              </a:r>
              <a:endParaRPr lang="en-US" sz="1600" b="1" dirty="0"/>
            </a:p>
          </p:txBody>
        </p:sp>
        <p:sp>
          <p:nvSpPr>
            <p:cNvPr id="134" name="TextBox 133"/>
            <p:cNvSpPr txBox="1"/>
            <p:nvPr/>
          </p:nvSpPr>
          <p:spPr>
            <a:xfrm>
              <a:off x="4602120" y="4590951"/>
              <a:ext cx="748923" cy="338554"/>
            </a:xfrm>
            <a:prstGeom prst="rect">
              <a:avLst/>
            </a:prstGeom>
            <a:noFill/>
            <a:ln>
              <a:solidFill>
                <a:schemeClr val="tx1"/>
              </a:solidFill>
            </a:ln>
          </p:spPr>
          <p:txBody>
            <a:bodyPr wrap="none" rtlCol="0">
              <a:spAutoFit/>
            </a:bodyPr>
            <a:lstStyle/>
            <a:p>
              <a:r>
                <a:rPr lang="en-US" sz="1600" b="1" dirty="0" smtClean="0"/>
                <a:t>0 0 1 1</a:t>
              </a:r>
              <a:endParaRPr lang="en-US" sz="1600" b="1" dirty="0"/>
            </a:p>
          </p:txBody>
        </p:sp>
        <p:sp>
          <p:nvSpPr>
            <p:cNvPr id="9" name="Right Arrow 8"/>
            <p:cNvSpPr/>
            <p:nvPr/>
          </p:nvSpPr>
          <p:spPr bwMode="auto">
            <a:xfrm>
              <a:off x="4297320" y="2362200"/>
              <a:ext cx="317500" cy="200505"/>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7" name="Right Arrow 136"/>
            <p:cNvSpPr/>
            <p:nvPr/>
          </p:nvSpPr>
          <p:spPr bwMode="auto">
            <a:xfrm>
              <a:off x="4297320" y="4699801"/>
              <a:ext cx="317500" cy="212256"/>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8" name="TextBox 137"/>
            <p:cNvSpPr txBox="1"/>
            <p:nvPr/>
          </p:nvSpPr>
          <p:spPr>
            <a:xfrm>
              <a:off x="382879" y="2118684"/>
              <a:ext cx="921737" cy="523220"/>
            </a:xfrm>
            <a:prstGeom prst="rect">
              <a:avLst/>
            </a:prstGeom>
            <a:noFill/>
          </p:spPr>
          <p:txBody>
            <a:bodyPr wrap="square" rtlCol="0">
              <a:spAutoFit/>
            </a:bodyPr>
            <a:lstStyle/>
            <a:p>
              <a:r>
                <a:rPr lang="en-US" sz="1400" dirty="0" smtClean="0"/>
                <a:t>Reference group</a:t>
              </a:r>
              <a:endParaRPr lang="en-US" sz="1400" dirty="0"/>
            </a:p>
          </p:txBody>
        </p:sp>
        <p:sp>
          <p:nvSpPr>
            <p:cNvPr id="139" name="TextBox 138"/>
            <p:cNvSpPr txBox="1"/>
            <p:nvPr/>
          </p:nvSpPr>
          <p:spPr>
            <a:xfrm>
              <a:off x="386406" y="4650447"/>
              <a:ext cx="921737" cy="523220"/>
            </a:xfrm>
            <a:prstGeom prst="rect">
              <a:avLst/>
            </a:prstGeom>
            <a:noFill/>
          </p:spPr>
          <p:txBody>
            <a:bodyPr wrap="square" rtlCol="0">
              <a:spAutoFit/>
            </a:bodyPr>
            <a:lstStyle/>
            <a:p>
              <a:r>
                <a:rPr lang="en-US" sz="1400" dirty="0" smtClean="0"/>
                <a:t>Data group</a:t>
              </a:r>
              <a:endParaRPr lang="en-US" sz="1400" dirty="0"/>
            </a:p>
          </p:txBody>
        </p:sp>
        <p:sp>
          <p:nvSpPr>
            <p:cNvPr id="140" name="Right Arrow 139"/>
            <p:cNvSpPr/>
            <p:nvPr/>
          </p:nvSpPr>
          <p:spPr bwMode="auto">
            <a:xfrm>
              <a:off x="5397072" y="2322628"/>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1" name="Right Arrow 140"/>
            <p:cNvSpPr/>
            <p:nvPr/>
          </p:nvSpPr>
          <p:spPr bwMode="auto">
            <a:xfrm>
              <a:off x="5397072" y="4648143"/>
              <a:ext cx="381000" cy="20624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2" name="TextBox 141"/>
            <p:cNvSpPr txBox="1"/>
            <p:nvPr/>
          </p:nvSpPr>
          <p:spPr>
            <a:xfrm>
              <a:off x="5850364" y="2271444"/>
              <a:ext cx="1236236" cy="338554"/>
            </a:xfrm>
            <a:prstGeom prst="rect">
              <a:avLst/>
            </a:prstGeom>
            <a:noFill/>
            <a:ln>
              <a:solidFill>
                <a:schemeClr val="tx1"/>
              </a:solidFill>
            </a:ln>
          </p:spPr>
          <p:txBody>
            <a:bodyPr wrap="none" rtlCol="0">
              <a:spAutoFit/>
            </a:bodyPr>
            <a:lstStyle/>
            <a:p>
              <a:r>
                <a:rPr lang="en-US" sz="1600" b="1" dirty="0" smtClean="0"/>
                <a:t>S_Phase = 3</a:t>
              </a:r>
              <a:endParaRPr lang="en-US" sz="1600" b="1" dirty="0"/>
            </a:p>
          </p:txBody>
        </p:sp>
        <p:sp>
          <p:nvSpPr>
            <p:cNvPr id="143" name="TextBox 142"/>
            <p:cNvSpPr txBox="1"/>
            <p:nvPr/>
          </p:nvSpPr>
          <p:spPr>
            <a:xfrm>
              <a:off x="5926564" y="4572000"/>
              <a:ext cx="1236236" cy="338554"/>
            </a:xfrm>
            <a:prstGeom prst="rect">
              <a:avLst/>
            </a:prstGeom>
            <a:noFill/>
            <a:ln>
              <a:solidFill>
                <a:schemeClr val="tx1"/>
              </a:solidFill>
            </a:ln>
          </p:spPr>
          <p:txBody>
            <a:bodyPr wrap="none" rtlCol="0">
              <a:spAutoFit/>
            </a:bodyPr>
            <a:lstStyle/>
            <a:p>
              <a:r>
                <a:rPr lang="en-US" sz="1600" b="1" dirty="0" smtClean="0"/>
                <a:t>S_Phase = 6</a:t>
              </a:r>
              <a:endParaRPr lang="en-US" sz="1600" b="1" dirty="0"/>
            </a:p>
          </p:txBody>
        </p:sp>
        <p:sp>
          <p:nvSpPr>
            <p:cNvPr id="10" name="Down Arrow 9"/>
            <p:cNvSpPr/>
            <p:nvPr/>
          </p:nvSpPr>
          <p:spPr bwMode="auto">
            <a:xfrm>
              <a:off x="6345548" y="2635676"/>
              <a:ext cx="270724" cy="640924"/>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6" name="Down Arrow 145"/>
            <p:cNvSpPr/>
            <p:nvPr/>
          </p:nvSpPr>
          <p:spPr bwMode="auto">
            <a:xfrm rot="10800000">
              <a:off x="6345548" y="3922195"/>
              <a:ext cx="270724" cy="615383"/>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7" name="TextBox 146"/>
            <p:cNvSpPr txBox="1"/>
            <p:nvPr/>
          </p:nvSpPr>
          <p:spPr>
            <a:xfrm>
              <a:off x="5549472" y="3429000"/>
              <a:ext cx="1762021" cy="338554"/>
            </a:xfrm>
            <a:prstGeom prst="rect">
              <a:avLst/>
            </a:prstGeom>
            <a:noFill/>
            <a:ln>
              <a:solidFill>
                <a:schemeClr val="tx1"/>
              </a:solidFill>
            </a:ln>
          </p:spPr>
          <p:txBody>
            <a:bodyPr wrap="none" rtlCol="0">
              <a:spAutoFit/>
            </a:bodyPr>
            <a:lstStyle/>
            <a:p>
              <a:r>
                <a:rPr lang="en-US" sz="1600" b="1" dirty="0" smtClean="0"/>
                <a:t>S_Phase_Shift = 3</a:t>
              </a:r>
              <a:endParaRPr lang="en-US" sz="1600" b="1" dirty="0"/>
            </a:p>
          </p:txBody>
        </p:sp>
        <p:sp>
          <p:nvSpPr>
            <p:cNvPr id="148" name="Right Arrow 147"/>
            <p:cNvSpPr/>
            <p:nvPr/>
          </p:nvSpPr>
          <p:spPr bwMode="auto">
            <a:xfrm>
              <a:off x="7460306" y="3447009"/>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9" name="TextBox 148"/>
            <p:cNvSpPr txBox="1"/>
            <p:nvPr/>
          </p:nvSpPr>
          <p:spPr>
            <a:xfrm>
              <a:off x="7944771" y="3387008"/>
              <a:ext cx="595035" cy="338554"/>
            </a:xfrm>
            <a:prstGeom prst="rect">
              <a:avLst/>
            </a:prstGeom>
            <a:noFill/>
            <a:ln>
              <a:solidFill>
                <a:schemeClr val="tx1"/>
              </a:solidFill>
            </a:ln>
          </p:spPr>
          <p:txBody>
            <a:bodyPr wrap="none" rtlCol="0">
              <a:spAutoFit/>
            </a:bodyPr>
            <a:lstStyle/>
            <a:p>
              <a:r>
                <a:rPr lang="en-US" sz="1600" b="1" dirty="0" smtClean="0"/>
                <a:t>0 1 0</a:t>
              </a:r>
              <a:endParaRPr lang="en-US" sz="1600" b="1" dirty="0"/>
            </a:p>
          </p:txBody>
        </p:sp>
        <p:sp>
          <p:nvSpPr>
            <p:cNvPr id="150" name="TextBox 38"/>
            <p:cNvSpPr txBox="1"/>
            <p:nvPr/>
          </p:nvSpPr>
          <p:spPr>
            <a:xfrm>
              <a:off x="1679694" y="1196147"/>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Camera sampling</a:t>
              </a:r>
              <a:endParaRPr lang="en-US" sz="1100" dirty="0">
                <a:latin typeface="+mn-lt"/>
                <a:cs typeface="+mn-cs"/>
              </a:endParaRPr>
            </a:p>
          </p:txBody>
        </p:sp>
        <p:sp>
          <p:nvSpPr>
            <p:cNvPr id="151" name="TextBox 150"/>
            <p:cNvSpPr txBox="1"/>
            <p:nvPr/>
          </p:nvSpPr>
          <p:spPr>
            <a:xfrm>
              <a:off x="7701606" y="2996784"/>
              <a:ext cx="1213794" cy="338554"/>
            </a:xfrm>
            <a:prstGeom prst="rect">
              <a:avLst/>
            </a:prstGeom>
            <a:noFill/>
            <a:ln>
              <a:noFill/>
            </a:ln>
          </p:spPr>
          <p:txBody>
            <a:bodyPr wrap="none" rtlCol="0">
              <a:spAutoFit/>
            </a:bodyPr>
            <a:lstStyle/>
            <a:p>
              <a:r>
                <a:rPr lang="en-US" sz="1600" dirty="0" smtClean="0"/>
                <a:t>Data (3 bits)</a:t>
              </a:r>
              <a:endParaRPr lang="en-US" sz="1600" dirty="0"/>
            </a:p>
          </p:txBody>
        </p:sp>
        <p:sp>
          <p:nvSpPr>
            <p:cNvPr id="40" name="TextBox 39"/>
            <p:cNvSpPr txBox="1"/>
            <p:nvPr/>
          </p:nvSpPr>
          <p:spPr>
            <a:xfrm>
              <a:off x="4419600" y="1455003"/>
              <a:ext cx="1131502" cy="830997"/>
            </a:xfrm>
            <a:prstGeom prst="rect">
              <a:avLst/>
            </a:prstGeom>
            <a:noFill/>
            <a:ln>
              <a:noFill/>
            </a:ln>
          </p:spPr>
          <p:txBody>
            <a:bodyPr wrap="square" rtlCol="0">
              <a:spAutoFit/>
            </a:bodyPr>
            <a:lstStyle/>
            <a:p>
              <a:pPr algn="ctr"/>
              <a:r>
                <a:rPr lang="en-US" sz="1600" dirty="0" smtClean="0"/>
                <a:t>Build discrete waveform</a:t>
              </a:r>
              <a:endParaRPr lang="en-US" sz="1600" dirty="0"/>
            </a:p>
          </p:txBody>
        </p:sp>
        <p:sp>
          <p:nvSpPr>
            <p:cNvPr id="41" name="TextBox 40"/>
            <p:cNvSpPr txBox="1"/>
            <p:nvPr/>
          </p:nvSpPr>
          <p:spPr>
            <a:xfrm>
              <a:off x="5715000" y="1625025"/>
              <a:ext cx="1508795" cy="584775"/>
            </a:xfrm>
            <a:prstGeom prst="rect">
              <a:avLst/>
            </a:prstGeom>
            <a:noFill/>
            <a:ln>
              <a:noFill/>
            </a:ln>
          </p:spPr>
          <p:txBody>
            <a:bodyPr wrap="square" rtlCol="0">
              <a:spAutoFit/>
            </a:bodyPr>
            <a:lstStyle/>
            <a:p>
              <a:pPr algn="ctr"/>
              <a:r>
                <a:rPr lang="en-US" sz="1600" dirty="0" smtClean="0"/>
                <a:t>Spatial Phase detecting</a:t>
              </a:r>
              <a:endParaRPr lang="en-US" sz="1600" dirty="0"/>
            </a:p>
          </p:txBody>
        </p:sp>
      </p:grpSp>
      <p:sp>
        <p:nvSpPr>
          <p:cNvPr id="4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6375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Long exposure Bad-sampling Mitigation</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6815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53"/>
          <p:cNvGrpSpPr>
            <a:grpSpLocks/>
          </p:cNvGrpSpPr>
          <p:nvPr/>
        </p:nvGrpSpPr>
        <p:grpSpPr bwMode="auto">
          <a:xfrm>
            <a:off x="381000" y="1383268"/>
            <a:ext cx="6016921" cy="4484132"/>
            <a:chOff x="1676977" y="81009"/>
            <a:chExt cx="5910056" cy="7346691"/>
          </a:xfrm>
        </p:grpSpPr>
        <p:sp>
          <p:nvSpPr>
            <p:cNvPr id="10" name="Rectangle 9"/>
            <p:cNvSpPr/>
            <p:nvPr/>
          </p:nvSpPr>
          <p:spPr>
            <a:xfrm>
              <a:off x="4105990" y="4060812"/>
              <a:ext cx="792528" cy="2236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3" name="Rectangle 12"/>
            <p:cNvSpPr/>
            <p:nvPr/>
          </p:nvSpPr>
          <p:spPr>
            <a:xfrm>
              <a:off x="3313464" y="1067149"/>
              <a:ext cx="792527" cy="2210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7" name="Rectangle 16"/>
            <p:cNvSpPr/>
            <p:nvPr/>
          </p:nvSpPr>
          <p:spPr>
            <a:xfrm>
              <a:off x="3584653" y="2515864"/>
              <a:ext cx="259499"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8" name="Rectangle 17"/>
            <p:cNvSpPr/>
            <p:nvPr/>
          </p:nvSpPr>
          <p:spPr>
            <a:xfrm>
              <a:off x="3313464" y="1524912"/>
              <a:ext cx="259499"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9" name="Rectangle 18"/>
            <p:cNvSpPr/>
            <p:nvPr/>
          </p:nvSpPr>
          <p:spPr>
            <a:xfrm>
              <a:off x="3046950" y="533961"/>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0" name="Rectangle 19"/>
            <p:cNvSpPr/>
            <p:nvPr/>
          </p:nvSpPr>
          <p:spPr>
            <a:xfrm>
              <a:off x="3848828" y="3049052"/>
              <a:ext cx="792528" cy="2210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1" name="Rectangle 20"/>
            <p:cNvSpPr/>
            <p:nvPr/>
          </p:nvSpPr>
          <p:spPr>
            <a:xfrm>
              <a:off x="3579977" y="2058102"/>
              <a:ext cx="792527" cy="221078"/>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2" name="Rectangle 21"/>
            <p:cNvSpPr/>
            <p:nvPr/>
          </p:nvSpPr>
          <p:spPr>
            <a:xfrm>
              <a:off x="5155681" y="3540627"/>
              <a:ext cx="792527" cy="7620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3" name="Rectangle 22"/>
            <p:cNvSpPr/>
            <p:nvPr/>
          </p:nvSpPr>
          <p:spPr>
            <a:xfrm>
              <a:off x="4898518" y="2515864"/>
              <a:ext cx="792527" cy="7594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4" name="Rectangle 23"/>
            <p:cNvSpPr/>
            <p:nvPr/>
          </p:nvSpPr>
          <p:spPr>
            <a:xfrm>
              <a:off x="4629666" y="1524912"/>
              <a:ext cx="792528" cy="762071"/>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5" name="Rectangle 24"/>
            <p:cNvSpPr/>
            <p:nvPr/>
          </p:nvSpPr>
          <p:spPr>
            <a:xfrm>
              <a:off x="4377180" y="533961"/>
              <a:ext cx="792528" cy="7620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6" name="Rectangle 25"/>
            <p:cNvSpPr/>
            <p:nvPr/>
          </p:nvSpPr>
          <p:spPr>
            <a:xfrm>
              <a:off x="3855842" y="3535425"/>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7" name="Rectangle 26"/>
            <p:cNvSpPr/>
            <p:nvPr/>
          </p:nvSpPr>
          <p:spPr>
            <a:xfrm>
              <a:off x="4900856" y="3535425"/>
              <a:ext cx="259501"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8" name="Rectangle 27"/>
            <p:cNvSpPr/>
            <p:nvPr/>
          </p:nvSpPr>
          <p:spPr>
            <a:xfrm>
              <a:off x="5169708" y="528759"/>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9" name="Rectangle 28"/>
            <p:cNvSpPr/>
            <p:nvPr/>
          </p:nvSpPr>
          <p:spPr>
            <a:xfrm>
              <a:off x="4641356" y="2515864"/>
              <a:ext cx="259499"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0" name="Rectangle 29"/>
            <p:cNvSpPr/>
            <p:nvPr/>
          </p:nvSpPr>
          <p:spPr>
            <a:xfrm>
              <a:off x="4115342" y="533961"/>
              <a:ext cx="259501"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1" name="Rectangle 30"/>
            <p:cNvSpPr/>
            <p:nvPr/>
          </p:nvSpPr>
          <p:spPr>
            <a:xfrm>
              <a:off x="5943532" y="3527622"/>
              <a:ext cx="266514"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2" name="Rectangle 31"/>
            <p:cNvSpPr/>
            <p:nvPr/>
          </p:nvSpPr>
          <p:spPr>
            <a:xfrm>
              <a:off x="5695721" y="2515864"/>
              <a:ext cx="259501"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3" name="Rectangle 32"/>
            <p:cNvSpPr/>
            <p:nvPr/>
          </p:nvSpPr>
          <p:spPr>
            <a:xfrm>
              <a:off x="5422194" y="1524912"/>
              <a:ext cx="257162"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4" name="Rectangle 33"/>
            <p:cNvSpPr/>
            <p:nvPr/>
          </p:nvSpPr>
          <p:spPr>
            <a:xfrm>
              <a:off x="4374843" y="1517110"/>
              <a:ext cx="257162"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35" name="Straight Connector 34"/>
            <p:cNvCxnSpPr/>
            <p:nvPr/>
          </p:nvCxnSpPr>
          <p:spPr>
            <a:xfrm flipH="1">
              <a:off x="2132854" y="700421"/>
              <a:ext cx="2339" cy="376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95250" y="533963"/>
              <a:ext cx="11690" cy="55204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Box 76"/>
            <p:cNvSpPr txBox="1">
              <a:spLocks noChangeArrowheads="1"/>
            </p:cNvSpPr>
            <p:nvPr/>
          </p:nvSpPr>
          <p:spPr bwMode="auto">
            <a:xfrm>
              <a:off x="5892336" y="6428948"/>
              <a:ext cx="1565890"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cs typeface="Times New Roman" pitchFamily="18" charset="0"/>
                </a:rPr>
                <a:t>Time axis</a:t>
              </a:r>
            </a:p>
          </p:txBody>
        </p:sp>
        <p:sp>
          <p:nvSpPr>
            <p:cNvPr id="38" name="TextBox 77"/>
            <p:cNvSpPr txBox="1">
              <a:spLocks noChangeArrowheads="1"/>
            </p:cNvSpPr>
            <p:nvPr/>
          </p:nvSpPr>
          <p:spPr bwMode="auto">
            <a:xfrm>
              <a:off x="5486400" y="846072"/>
              <a:ext cx="1443024"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 1</a:t>
              </a:r>
            </a:p>
          </p:txBody>
        </p:sp>
        <p:grpSp>
          <p:nvGrpSpPr>
            <p:cNvPr id="39" name="Group 163"/>
            <p:cNvGrpSpPr>
              <a:grpSpLocks/>
            </p:cNvGrpSpPr>
            <p:nvPr/>
          </p:nvGrpSpPr>
          <p:grpSpPr bwMode="auto">
            <a:xfrm>
              <a:off x="2133601" y="533400"/>
              <a:ext cx="4267202" cy="763588"/>
              <a:chOff x="2133600" y="533400"/>
              <a:chExt cx="3581400" cy="763588"/>
            </a:xfrm>
          </p:grpSpPr>
          <p:sp>
            <p:nvSpPr>
              <p:cNvPr id="90" name="Rectangle 89"/>
              <p:cNvSpPr/>
              <p:nvPr/>
            </p:nvSpPr>
            <p:spPr>
              <a:xfrm>
                <a:off x="2132973" y="533962"/>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91" name="Rectangle 90"/>
              <p:cNvSpPr/>
              <p:nvPr/>
            </p:nvSpPr>
            <p:spPr>
              <a:xfrm>
                <a:off x="3900839" y="533962"/>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92" name="Straight Connector 91"/>
              <p:cNvCxnSpPr/>
              <p:nvPr/>
            </p:nvCxnSpPr>
            <p:spPr>
              <a:xfrm>
                <a:off x="2132973" y="1293431"/>
                <a:ext cx="3582820"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168"/>
            <p:cNvGrpSpPr>
              <a:grpSpLocks/>
            </p:cNvGrpSpPr>
            <p:nvPr/>
          </p:nvGrpSpPr>
          <p:grpSpPr bwMode="auto">
            <a:xfrm>
              <a:off x="2392681" y="1524000"/>
              <a:ext cx="4267202" cy="763588"/>
              <a:chOff x="2133600" y="533400"/>
              <a:chExt cx="3581400" cy="763588"/>
            </a:xfrm>
          </p:grpSpPr>
          <p:sp>
            <p:nvSpPr>
              <p:cNvPr id="87" name="Rectangle 86"/>
              <p:cNvSpPr/>
              <p:nvPr/>
            </p:nvSpPr>
            <p:spPr>
              <a:xfrm>
                <a:off x="2133327" y="534311"/>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8" name="Rectangle 87"/>
              <p:cNvSpPr/>
              <p:nvPr/>
            </p:nvSpPr>
            <p:spPr>
              <a:xfrm>
                <a:off x="3901191" y="534311"/>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9" name="Straight Connector 88"/>
              <p:cNvCxnSpPr/>
              <p:nvPr/>
            </p:nvCxnSpPr>
            <p:spPr>
              <a:xfrm>
                <a:off x="2133327" y="1293780"/>
                <a:ext cx="3580857"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175"/>
            <p:cNvGrpSpPr>
              <a:grpSpLocks/>
            </p:cNvGrpSpPr>
            <p:nvPr/>
          </p:nvGrpSpPr>
          <p:grpSpPr bwMode="auto">
            <a:xfrm>
              <a:off x="2667001" y="2514600"/>
              <a:ext cx="4267202" cy="763588"/>
              <a:chOff x="2133600" y="533400"/>
              <a:chExt cx="3581400" cy="763588"/>
            </a:xfrm>
          </p:grpSpPr>
          <p:sp>
            <p:nvSpPr>
              <p:cNvPr id="84" name="Rectangle 83"/>
              <p:cNvSpPr/>
              <p:nvPr/>
            </p:nvSpPr>
            <p:spPr>
              <a:xfrm>
                <a:off x="2132661" y="534663"/>
                <a:ext cx="884914"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5" name="Rectangle 84"/>
              <p:cNvSpPr/>
              <p:nvPr/>
            </p:nvSpPr>
            <p:spPr>
              <a:xfrm>
                <a:off x="3898563" y="534663"/>
                <a:ext cx="884914"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6" name="Straight Connector 85"/>
              <p:cNvCxnSpPr/>
              <p:nvPr/>
            </p:nvCxnSpPr>
            <p:spPr>
              <a:xfrm>
                <a:off x="2132661" y="1294132"/>
                <a:ext cx="3582820"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179"/>
            <p:cNvGrpSpPr>
              <a:grpSpLocks/>
            </p:cNvGrpSpPr>
            <p:nvPr/>
          </p:nvGrpSpPr>
          <p:grpSpPr bwMode="auto">
            <a:xfrm>
              <a:off x="2926081" y="3535680"/>
              <a:ext cx="4267202" cy="763588"/>
              <a:chOff x="2133600" y="533400"/>
              <a:chExt cx="3581400" cy="763588"/>
            </a:xfrm>
          </p:grpSpPr>
          <p:sp>
            <p:nvSpPr>
              <p:cNvPr id="81" name="Rectangle 80"/>
              <p:cNvSpPr/>
              <p:nvPr/>
            </p:nvSpPr>
            <p:spPr>
              <a:xfrm>
                <a:off x="2133014" y="533146"/>
                <a:ext cx="882951" cy="762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2" name="Rectangle 81"/>
              <p:cNvSpPr/>
              <p:nvPr/>
            </p:nvSpPr>
            <p:spPr>
              <a:xfrm>
                <a:off x="3900878" y="533146"/>
                <a:ext cx="884914" cy="762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3" name="Straight Connector 82"/>
              <p:cNvCxnSpPr/>
              <p:nvPr/>
            </p:nvCxnSpPr>
            <p:spPr>
              <a:xfrm>
                <a:off x="2133014" y="1295215"/>
                <a:ext cx="3582820"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2132854" y="3275333"/>
              <a:ext cx="3581569"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56233" y="4297495"/>
              <a:ext cx="3581569"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042582" y="533961"/>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14600" y="533963"/>
              <a:ext cx="2337" cy="5645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033527" y="2398953"/>
              <a:ext cx="3732322" cy="2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00040" y="2430164"/>
              <a:ext cx="3732322" cy="2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TextBox 89"/>
            <p:cNvSpPr txBox="1">
              <a:spLocks noChangeArrowheads="1"/>
            </p:cNvSpPr>
            <p:nvPr/>
          </p:nvSpPr>
          <p:spPr bwMode="auto">
            <a:xfrm>
              <a:off x="5769756" y="1844826"/>
              <a:ext cx="1358029"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#2</a:t>
              </a:r>
            </a:p>
          </p:txBody>
        </p:sp>
        <p:sp>
          <p:nvSpPr>
            <p:cNvPr id="51" name="TextBox 90"/>
            <p:cNvSpPr txBox="1">
              <a:spLocks noChangeArrowheads="1"/>
            </p:cNvSpPr>
            <p:nvPr/>
          </p:nvSpPr>
          <p:spPr bwMode="auto">
            <a:xfrm>
              <a:off x="5998355" y="2843580"/>
              <a:ext cx="1358029"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Times New Roman" pitchFamily="18" charset="0"/>
                  <a:cs typeface="Times New Roman" pitchFamily="18" charset="0"/>
                </a:rPr>
                <a:t>LED #3</a:t>
              </a:r>
            </a:p>
          </p:txBody>
        </p:sp>
        <p:sp>
          <p:nvSpPr>
            <p:cNvPr id="52" name="TextBox 91"/>
            <p:cNvSpPr txBox="1">
              <a:spLocks noChangeArrowheads="1"/>
            </p:cNvSpPr>
            <p:nvPr/>
          </p:nvSpPr>
          <p:spPr bwMode="auto">
            <a:xfrm>
              <a:off x="6229004" y="3861451"/>
              <a:ext cx="1358029"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4</a:t>
              </a:r>
            </a:p>
          </p:txBody>
        </p:sp>
        <p:cxnSp>
          <p:nvCxnSpPr>
            <p:cNvPr id="53" name="Straight Connector 52"/>
            <p:cNvCxnSpPr/>
            <p:nvPr/>
          </p:nvCxnSpPr>
          <p:spPr>
            <a:xfrm flipH="1">
              <a:off x="4105990" y="570374"/>
              <a:ext cx="9353" cy="56088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559538" y="2417160"/>
              <a:ext cx="3732324" cy="2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8" name="TextBox 97"/>
            <p:cNvSpPr txBox="1">
              <a:spLocks noChangeArrowheads="1"/>
            </p:cNvSpPr>
            <p:nvPr/>
          </p:nvSpPr>
          <p:spPr bwMode="auto">
            <a:xfrm>
              <a:off x="3581399" y="721228"/>
              <a:ext cx="441973" cy="6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0</a:t>
              </a:r>
            </a:p>
          </p:txBody>
        </p:sp>
        <p:sp>
          <p:nvSpPr>
            <p:cNvPr id="59" name="TextBox 98"/>
            <p:cNvSpPr txBox="1">
              <a:spLocks noChangeArrowheads="1"/>
            </p:cNvSpPr>
            <p:nvPr/>
          </p:nvSpPr>
          <p:spPr bwMode="auto">
            <a:xfrm>
              <a:off x="2514600" y="81009"/>
              <a:ext cx="441973"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latin typeface="Times New Roman" pitchFamily="18" charset="0"/>
                  <a:cs typeface="Times New Roman" pitchFamily="18" charset="0"/>
                </a:rPr>
                <a:t>1</a:t>
              </a:r>
            </a:p>
          </p:txBody>
        </p:sp>
        <p:sp>
          <p:nvSpPr>
            <p:cNvPr id="60" name="TextBox 99"/>
            <p:cNvSpPr txBox="1">
              <a:spLocks noChangeArrowheads="1"/>
            </p:cNvSpPr>
            <p:nvPr/>
          </p:nvSpPr>
          <p:spPr bwMode="auto">
            <a:xfrm>
              <a:off x="4629875" y="81009"/>
              <a:ext cx="441973"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1</a:t>
              </a:r>
            </a:p>
          </p:txBody>
        </p:sp>
        <p:cxnSp>
          <p:nvCxnSpPr>
            <p:cNvPr id="61" name="Straight Connector 60"/>
            <p:cNvCxnSpPr/>
            <p:nvPr/>
          </p:nvCxnSpPr>
          <p:spPr>
            <a:xfrm rot="5400000">
              <a:off x="5091781" y="3668071"/>
              <a:ext cx="1217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676977" y="6969938"/>
              <a:ext cx="5561718" cy="2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038648" y="6969938"/>
              <a:ext cx="915524" cy="0"/>
            </a:xfrm>
            <a:prstGeom prst="line">
              <a:avLst/>
            </a:prstGeom>
            <a:ln w="152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72504" y="533961"/>
              <a:ext cx="9353" cy="58949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636681" y="546965"/>
              <a:ext cx="4676" cy="5965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886771" y="6758812"/>
              <a:ext cx="5330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106"/>
            <p:cNvSpPr txBox="1">
              <a:spLocks noChangeArrowheads="1"/>
            </p:cNvSpPr>
            <p:nvPr/>
          </p:nvSpPr>
          <p:spPr bwMode="auto">
            <a:xfrm>
              <a:off x="1852414" y="6361290"/>
              <a:ext cx="2567384" cy="60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1" dirty="0">
                  <a:latin typeface="Times New Roman" pitchFamily="18" charset="0"/>
                  <a:cs typeface="Times New Roman" pitchFamily="18" charset="0"/>
                </a:rPr>
                <a:t>Capturing </a:t>
              </a:r>
              <a:r>
                <a:rPr lang="en-US" altLang="en-US" i="1" dirty="0" smtClean="0">
                  <a:latin typeface="Times New Roman" pitchFamily="18" charset="0"/>
                  <a:cs typeface="Times New Roman" pitchFamily="18" charset="0"/>
                </a:rPr>
                <a:t>moment</a:t>
              </a:r>
              <a:endParaRPr lang="en-US" altLang="en-US" i="1" dirty="0">
                <a:latin typeface="Times New Roman" pitchFamily="18" charset="0"/>
                <a:cs typeface="Times New Roman" pitchFamily="18" charset="0"/>
              </a:endParaRPr>
            </a:p>
          </p:txBody>
        </p:sp>
        <p:sp>
          <p:nvSpPr>
            <p:cNvPr id="68" name="Rectangle 67"/>
            <p:cNvSpPr/>
            <p:nvPr/>
          </p:nvSpPr>
          <p:spPr>
            <a:xfrm flipV="1">
              <a:off x="2146882" y="1270021"/>
              <a:ext cx="1030988"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69" name="Rectangle 68"/>
            <p:cNvSpPr/>
            <p:nvPr/>
          </p:nvSpPr>
          <p:spPr>
            <a:xfrm flipV="1">
              <a:off x="4250936" y="1270021"/>
              <a:ext cx="1030988"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flipV="1">
              <a:off x="2404044" y="2260973"/>
              <a:ext cx="1030988"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1" name="Rectangle 70"/>
            <p:cNvSpPr/>
            <p:nvPr/>
          </p:nvSpPr>
          <p:spPr>
            <a:xfrm flipV="1">
              <a:off x="4515113" y="2260973"/>
              <a:ext cx="1030986"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2" name="Rectangle 71"/>
            <p:cNvSpPr/>
            <p:nvPr/>
          </p:nvSpPr>
          <p:spPr>
            <a:xfrm flipV="1">
              <a:off x="2679909" y="3251924"/>
              <a:ext cx="1030988" cy="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flipV="1">
              <a:off x="4783964" y="3251924"/>
              <a:ext cx="1033325" cy="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4" name="Rectangle 73"/>
            <p:cNvSpPr/>
            <p:nvPr/>
          </p:nvSpPr>
          <p:spPr>
            <a:xfrm flipV="1">
              <a:off x="2937071" y="4274087"/>
              <a:ext cx="1030988"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5" name="Rectangle 74"/>
            <p:cNvSpPr/>
            <p:nvPr/>
          </p:nvSpPr>
          <p:spPr>
            <a:xfrm flipV="1">
              <a:off x="5043464" y="4274087"/>
              <a:ext cx="1030986"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76" name="Straight Connector 75"/>
            <p:cNvCxnSpPr/>
            <p:nvPr/>
          </p:nvCxnSpPr>
          <p:spPr>
            <a:xfrm>
              <a:off x="2248655" y="597771"/>
              <a:ext cx="2337" cy="5645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3289069" y="552168"/>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560962" y="570375"/>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832856" y="588583"/>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0" name="TextBox 98"/>
            <p:cNvSpPr txBox="1">
              <a:spLocks noChangeArrowheads="1"/>
            </p:cNvSpPr>
            <p:nvPr/>
          </p:nvSpPr>
          <p:spPr bwMode="auto">
            <a:xfrm>
              <a:off x="2262701" y="5491489"/>
              <a:ext cx="3078934" cy="55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smtClean="0">
                  <a:solidFill>
                    <a:srgbClr val="FF0000"/>
                  </a:solidFill>
                  <a:latin typeface="Times New Roman" pitchFamily="18" charset="0"/>
                  <a:cs typeface="Times New Roman" pitchFamily="18" charset="0"/>
                </a:rPr>
                <a:t>1   2   3   4   5    6   7    8   1   2</a:t>
              </a:r>
              <a:endParaRPr lang="en-US" altLang="en-US" sz="1600" b="1" dirty="0">
                <a:solidFill>
                  <a:srgbClr val="FF0000"/>
                </a:solidFill>
                <a:latin typeface="Times New Roman" pitchFamily="18" charset="0"/>
                <a:cs typeface="Times New Roman" pitchFamily="18" charset="0"/>
              </a:endParaRPr>
            </a:p>
          </p:txBody>
        </p:sp>
      </p:grpSp>
      <p:sp>
        <p:nvSpPr>
          <p:cNvPr id="98" name="TextBox 97"/>
          <p:cNvSpPr txBox="1">
            <a:spLocks noChangeArrowheads="1"/>
          </p:cNvSpPr>
          <p:nvPr/>
        </p:nvSpPr>
        <p:spPr bwMode="auto">
          <a:xfrm>
            <a:off x="189781" y="5971401"/>
            <a:ext cx="8014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dirty="0" smtClean="0"/>
              <a:t>Where x state is the unclear state of LED. </a:t>
            </a:r>
            <a:endParaRPr lang="en-US" sz="1050" dirty="0" smtClean="0">
              <a:latin typeface="+mn-lt"/>
            </a:endParaRPr>
          </a:p>
        </p:txBody>
      </p:sp>
      <p:sp>
        <p:nvSpPr>
          <p:cNvPr id="9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smtClean="0"/>
              <a:t>Spatial Phase </a:t>
            </a:r>
            <a:r>
              <a:rPr lang="en-US" altLang="en-US" sz="2400" b="1" dirty="0"/>
              <a:t>Re-Definition in </a:t>
            </a:r>
            <a:r>
              <a:rPr lang="en-US" altLang="en-US" sz="2400" b="1" dirty="0" smtClean="0"/>
              <a:t>Bad-sampling Image</a:t>
            </a:r>
            <a:endParaRPr lang="en-US" altLang="en-US" sz="2400" b="1" dirty="0"/>
          </a:p>
        </p:txBody>
      </p:sp>
      <p:sp>
        <p:nvSpPr>
          <p:cNvPr id="9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graphicFrame>
        <p:nvGraphicFramePr>
          <p:cNvPr id="94" name="Table 93"/>
          <p:cNvGraphicFramePr>
            <a:graphicFrameLocks noGrp="1"/>
          </p:cNvGraphicFramePr>
          <p:nvPr>
            <p:extLst>
              <p:ext uri="{D42A27DB-BD31-4B8C-83A1-F6EECF244321}">
                <p14:modId xmlns:p14="http://schemas.microsoft.com/office/powerpoint/2010/main" val="345079425"/>
              </p:ext>
            </p:extLst>
          </p:nvPr>
        </p:nvGraphicFramePr>
        <p:xfrm>
          <a:off x="6172200" y="1651000"/>
          <a:ext cx="2743200" cy="3606800"/>
        </p:xfrm>
        <a:graphic>
          <a:graphicData uri="http://schemas.openxmlformats.org/drawingml/2006/table">
            <a:tbl>
              <a:tblPr firstRow="1" bandRow="1">
                <a:tableStyleId>{793D81CF-94F2-401A-BA57-92F5A7B2D0C5}</a:tableStyleId>
              </a:tblPr>
              <a:tblGrid>
                <a:gridCol w="1600200"/>
                <a:gridCol w="1143000"/>
              </a:tblGrid>
              <a:tr h="370840">
                <a:tc>
                  <a:txBody>
                    <a:bodyPr/>
                    <a:lstStyle/>
                    <a:p>
                      <a:pPr algn="ctr"/>
                      <a:r>
                        <a:rPr lang="en-US" sz="1200" b="0" dirty="0" smtClean="0"/>
                        <a:t>A discrete waveform </a:t>
                      </a:r>
                    </a:p>
                    <a:p>
                      <a:pPr algn="ctr"/>
                      <a:r>
                        <a:rPr lang="en-US" sz="1200" b="0" dirty="0" smtClean="0"/>
                        <a:t>(4-States)</a:t>
                      </a:r>
                    </a:p>
                    <a:p>
                      <a:pPr algn="ctr"/>
                      <a:r>
                        <a:rPr lang="en-US" sz="1200" dirty="0" smtClean="0"/>
                        <a:t>Input</a:t>
                      </a:r>
                      <a:endParaRPr lang="en-US" sz="1200" dirty="0"/>
                    </a:p>
                  </a:txBody>
                  <a:tcPr/>
                </a:tc>
                <a:tc>
                  <a:txBody>
                    <a:bodyPr/>
                    <a:lstStyle/>
                    <a:p>
                      <a:pPr algn="ctr"/>
                      <a:r>
                        <a:rPr lang="en-US" sz="12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a:t>
                      </a:r>
                    </a:p>
                    <a:p>
                      <a:pPr algn="ctr"/>
                      <a:r>
                        <a:rPr lang="en-US" sz="1200" dirty="0" smtClean="0"/>
                        <a:t>Output</a:t>
                      </a:r>
                    </a:p>
                  </a:txBody>
                  <a:tcPr/>
                </a:tc>
              </a:tr>
              <a:tr h="370840">
                <a:tc>
                  <a:txBody>
                    <a:bodyPr/>
                    <a:lstStyle/>
                    <a:p>
                      <a:pPr algn="ctr"/>
                      <a:r>
                        <a:rPr lang="en-US" sz="1400" dirty="0" smtClean="0"/>
                        <a:t>1x00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11x0</a:t>
                      </a:r>
                      <a:endParaRPr lang="en-US" sz="1400" dirty="0"/>
                    </a:p>
                  </a:txBody>
                  <a:tcPr/>
                </a:tc>
                <a:tc>
                  <a:txBody>
                    <a:bodyPr/>
                    <a:lstStyle/>
                    <a:p>
                      <a:pPr algn="ctr"/>
                      <a:r>
                        <a:rPr lang="en-US" sz="1400" dirty="0" smtClean="0"/>
                        <a:t>2</a:t>
                      </a:r>
                      <a:endParaRPr lang="en-US" sz="1400" dirty="0"/>
                    </a:p>
                  </a:txBody>
                  <a:tcPr/>
                </a:tc>
              </a:tr>
              <a:tr h="370840">
                <a:tc>
                  <a:txBody>
                    <a:bodyPr/>
                    <a:lstStyle/>
                    <a:p>
                      <a:pPr algn="ctr"/>
                      <a:r>
                        <a:rPr lang="en-US" sz="1400" dirty="0" smtClean="0"/>
                        <a:t>111x</a:t>
                      </a:r>
                      <a:endParaRPr lang="en-US" sz="1400" dirty="0"/>
                    </a:p>
                  </a:txBody>
                  <a:tcPr/>
                </a:tc>
                <a:tc>
                  <a:txBody>
                    <a:bodyPr/>
                    <a:lstStyle/>
                    <a:p>
                      <a:pPr algn="ctr"/>
                      <a:r>
                        <a:rPr lang="en-US" sz="1400" dirty="0" smtClean="0"/>
                        <a:t>3</a:t>
                      </a:r>
                      <a:endParaRPr lang="en-US" sz="1400" dirty="0"/>
                    </a:p>
                  </a:txBody>
                  <a:tcPr/>
                </a:tc>
              </a:tr>
              <a:tr h="370840">
                <a:tc>
                  <a:txBody>
                    <a:bodyPr/>
                    <a:lstStyle/>
                    <a:p>
                      <a:pPr algn="ctr"/>
                      <a:r>
                        <a:rPr lang="en-US" sz="1400" dirty="0" smtClean="0"/>
                        <a:t>x111</a:t>
                      </a:r>
                      <a:endParaRPr lang="en-US" sz="1400" dirty="0"/>
                    </a:p>
                  </a:txBody>
                  <a:tcPr/>
                </a:tc>
                <a:tc>
                  <a:txBody>
                    <a:bodyPr/>
                    <a:lstStyle/>
                    <a:p>
                      <a:pPr algn="ctr"/>
                      <a:r>
                        <a:rPr lang="en-US" sz="1400" dirty="0" smtClean="0"/>
                        <a:t>4</a:t>
                      </a:r>
                      <a:endParaRPr lang="en-US" sz="1400" dirty="0"/>
                    </a:p>
                  </a:txBody>
                  <a:tcPr/>
                </a:tc>
              </a:tr>
              <a:tr h="370840">
                <a:tc>
                  <a:txBody>
                    <a:bodyPr/>
                    <a:lstStyle/>
                    <a:p>
                      <a:pPr algn="ctr"/>
                      <a:r>
                        <a:rPr lang="en-US" sz="1400" dirty="0" smtClean="0"/>
                        <a:t>0x11</a:t>
                      </a:r>
                      <a:endParaRPr lang="en-US" sz="1400" dirty="0"/>
                    </a:p>
                  </a:txBody>
                  <a:tcPr/>
                </a:tc>
                <a:tc>
                  <a:txBody>
                    <a:bodyPr/>
                    <a:lstStyle/>
                    <a:p>
                      <a:pPr algn="ctr"/>
                      <a:r>
                        <a:rPr lang="en-US" sz="1400" dirty="0" smtClean="0"/>
                        <a:t>5</a:t>
                      </a:r>
                      <a:endParaRPr lang="en-US" sz="1400" dirty="0"/>
                    </a:p>
                  </a:txBody>
                  <a:tcPr/>
                </a:tc>
              </a:tr>
              <a:tr h="370840">
                <a:tc>
                  <a:txBody>
                    <a:bodyPr/>
                    <a:lstStyle/>
                    <a:p>
                      <a:pPr algn="ctr"/>
                      <a:r>
                        <a:rPr lang="en-US" sz="1400" dirty="0" smtClean="0"/>
                        <a:t>00x1</a:t>
                      </a:r>
                      <a:endParaRPr lang="en-US" sz="1400" dirty="0"/>
                    </a:p>
                  </a:txBody>
                  <a:tcPr/>
                </a:tc>
                <a:tc>
                  <a:txBody>
                    <a:bodyPr/>
                    <a:lstStyle/>
                    <a:p>
                      <a:pPr algn="ctr"/>
                      <a:r>
                        <a:rPr lang="en-US" sz="1400" dirty="0" smtClean="0"/>
                        <a:t>6</a:t>
                      </a:r>
                      <a:endParaRPr lang="en-US" sz="1400" dirty="0"/>
                    </a:p>
                  </a:txBody>
                  <a:tcPr/>
                </a:tc>
              </a:tr>
              <a:tr h="370840">
                <a:tc>
                  <a:txBody>
                    <a:bodyPr/>
                    <a:lstStyle/>
                    <a:p>
                      <a:pPr algn="ctr"/>
                      <a:r>
                        <a:rPr lang="en-US" sz="1400" dirty="0" smtClean="0"/>
                        <a:t>000x</a:t>
                      </a:r>
                      <a:endParaRPr lang="en-US" sz="1400" dirty="0"/>
                    </a:p>
                  </a:txBody>
                  <a:tcPr/>
                </a:tc>
                <a:tc>
                  <a:txBody>
                    <a:bodyPr/>
                    <a:lstStyle/>
                    <a:p>
                      <a:pPr algn="ctr"/>
                      <a:r>
                        <a:rPr lang="en-US" sz="1400" dirty="0" smtClean="0"/>
                        <a:t>7</a:t>
                      </a:r>
                      <a:endParaRPr lang="en-US" sz="1400" dirty="0"/>
                    </a:p>
                  </a:txBody>
                  <a:tcPr/>
                </a:tc>
              </a:tr>
              <a:tr h="370840">
                <a:tc>
                  <a:txBody>
                    <a:bodyPr/>
                    <a:lstStyle/>
                    <a:p>
                      <a:pPr algn="ctr"/>
                      <a:r>
                        <a:rPr lang="en-US" sz="1400" dirty="0" smtClean="0"/>
                        <a:t>x000</a:t>
                      </a:r>
                      <a:endParaRPr lang="en-US" sz="1400" dirty="0"/>
                    </a:p>
                  </a:txBody>
                  <a:tcPr/>
                </a:tc>
                <a:tc>
                  <a:txBody>
                    <a:bodyPr/>
                    <a:lstStyle/>
                    <a:p>
                      <a:pPr algn="ctr"/>
                      <a:r>
                        <a:rPr lang="en-US" sz="1400" dirty="0" smtClean="0"/>
                        <a:t>8</a:t>
                      </a:r>
                      <a:endParaRPr lang="en-US" sz="1400" dirty="0"/>
                    </a:p>
                  </a:txBody>
                  <a:tcPr/>
                </a:tc>
              </a:tr>
            </a:tbl>
          </a:graphicData>
        </a:graphic>
      </p:graphicFrame>
      <p:sp>
        <p:nvSpPr>
          <p:cNvPr id="95" name="TextBox 94"/>
          <p:cNvSpPr txBox="1"/>
          <p:nvPr/>
        </p:nvSpPr>
        <p:spPr>
          <a:xfrm>
            <a:off x="6103196" y="1213669"/>
            <a:ext cx="2355004" cy="338554"/>
          </a:xfrm>
          <a:prstGeom prst="rect">
            <a:avLst/>
          </a:prstGeom>
          <a:noFill/>
        </p:spPr>
        <p:txBody>
          <a:bodyPr wrap="none" rtlCol="0">
            <a:spAutoFit/>
          </a:bodyPr>
          <a:lstStyle/>
          <a:p>
            <a:pPr algn="ctr"/>
            <a:r>
              <a:rPr lang="en-US" sz="1600" b="1" dirty="0" smtClean="0"/>
              <a:t>States-to-Phase Table (2)</a:t>
            </a:r>
            <a:endParaRPr lang="en-US" sz="1600" b="1" dirty="0"/>
          </a:p>
        </p:txBody>
      </p:sp>
    </p:spTree>
    <p:extLst>
      <p:ext uri="{BB962C8B-B14F-4D97-AF65-F5344CB8AC3E}">
        <p14:creationId xmlns:p14="http://schemas.microsoft.com/office/powerpoint/2010/main" val="208765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382879" y="1196147"/>
            <a:ext cx="8532521" cy="4671253"/>
            <a:chOff x="382879" y="1196147"/>
            <a:chExt cx="8532521" cy="4671253"/>
          </a:xfrm>
        </p:grpSpPr>
        <p:grpSp>
          <p:nvGrpSpPr>
            <p:cNvPr id="9" name="Group 8"/>
            <p:cNvGrpSpPr/>
            <p:nvPr/>
          </p:nvGrpSpPr>
          <p:grpSpPr>
            <a:xfrm>
              <a:off x="1250006" y="1295400"/>
              <a:ext cx="3022599" cy="4572000"/>
              <a:chOff x="863600" y="1295400"/>
              <a:chExt cx="3022599" cy="4572000"/>
            </a:xfrm>
          </p:grpSpPr>
          <p:pic>
            <p:nvPicPr>
              <p:cNvPr id="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3979862"/>
                <a:ext cx="3009900"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4" y="1676400"/>
                <a:ext cx="3006725" cy="165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Connector 34"/>
              <p:cNvCxnSpPr/>
              <p:nvPr/>
            </p:nvCxnSpPr>
            <p:spPr bwMode="auto">
              <a:xfrm>
                <a:off x="895350" y="12954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3843336" y="13716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36"/>
              <p:cNvSpPr/>
              <p:nvPr/>
            </p:nvSpPr>
            <p:spPr bwMode="auto">
              <a:xfrm>
                <a:off x="1642901" y="1600200"/>
                <a:ext cx="45719" cy="4267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 name="Oval 37"/>
              <p:cNvSpPr/>
              <p:nvPr/>
            </p:nvSpPr>
            <p:spPr bwMode="auto">
              <a:xfrm>
                <a:off x="1616382" y="1640205"/>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 name="Oval 38"/>
              <p:cNvSpPr/>
              <p:nvPr/>
            </p:nvSpPr>
            <p:spPr bwMode="auto">
              <a:xfrm>
                <a:off x="1616382" y="2070100"/>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 name="Oval 39"/>
              <p:cNvSpPr/>
              <p:nvPr/>
            </p:nvSpPr>
            <p:spPr bwMode="auto">
              <a:xfrm>
                <a:off x="1546696" y="2600565"/>
                <a:ext cx="245589" cy="126775"/>
              </a:xfrm>
              <a:prstGeom prst="ellipse">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 name="Oval 40"/>
              <p:cNvSpPr/>
              <p:nvPr/>
            </p:nvSpPr>
            <p:spPr bwMode="auto">
              <a:xfrm>
                <a:off x="1614476" y="3267862"/>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 name="Oval 41"/>
              <p:cNvSpPr/>
              <p:nvPr/>
            </p:nvSpPr>
            <p:spPr bwMode="auto">
              <a:xfrm>
                <a:off x="1618920" y="4283075"/>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 name="Oval 43"/>
              <p:cNvSpPr/>
              <p:nvPr/>
            </p:nvSpPr>
            <p:spPr bwMode="auto">
              <a:xfrm>
                <a:off x="1613844" y="4822825"/>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 name="Oval 44"/>
              <p:cNvSpPr/>
              <p:nvPr/>
            </p:nvSpPr>
            <p:spPr bwMode="auto">
              <a:xfrm>
                <a:off x="1618609" y="5257800"/>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 name="Oval 45"/>
              <p:cNvSpPr/>
              <p:nvPr/>
            </p:nvSpPr>
            <p:spPr bwMode="auto">
              <a:xfrm>
                <a:off x="1546697" y="4514962"/>
                <a:ext cx="206546" cy="126775"/>
              </a:xfrm>
              <a:prstGeom prst="ellipse">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10" name="TextBox 9"/>
            <p:cNvSpPr txBox="1"/>
            <p:nvPr/>
          </p:nvSpPr>
          <p:spPr>
            <a:xfrm>
              <a:off x="4602120" y="2253350"/>
              <a:ext cx="748923" cy="338554"/>
            </a:xfrm>
            <a:prstGeom prst="rect">
              <a:avLst/>
            </a:prstGeom>
            <a:noFill/>
            <a:ln>
              <a:solidFill>
                <a:schemeClr val="tx1"/>
              </a:solidFill>
            </a:ln>
          </p:spPr>
          <p:txBody>
            <a:bodyPr wrap="none" rtlCol="0">
              <a:spAutoFit/>
            </a:bodyPr>
            <a:lstStyle/>
            <a:p>
              <a:r>
                <a:rPr lang="en-US" sz="1600" b="1" dirty="0" smtClean="0"/>
                <a:t>1 1</a:t>
              </a:r>
              <a:r>
                <a:rPr lang="en-US" sz="1600" b="1" dirty="0" smtClean="0">
                  <a:solidFill>
                    <a:srgbClr val="FF0000"/>
                  </a:solidFill>
                </a:rPr>
                <a:t> x </a:t>
              </a:r>
              <a:r>
                <a:rPr lang="en-US" sz="1600" b="1" dirty="0" smtClean="0"/>
                <a:t>0</a:t>
              </a:r>
              <a:endParaRPr lang="en-US" sz="1600" b="1" dirty="0"/>
            </a:p>
          </p:txBody>
        </p:sp>
        <p:sp>
          <p:nvSpPr>
            <p:cNvPr id="11" name="TextBox 10"/>
            <p:cNvSpPr txBox="1"/>
            <p:nvPr/>
          </p:nvSpPr>
          <p:spPr>
            <a:xfrm>
              <a:off x="4602120" y="4590951"/>
              <a:ext cx="748923" cy="338554"/>
            </a:xfrm>
            <a:prstGeom prst="rect">
              <a:avLst/>
            </a:prstGeom>
            <a:noFill/>
            <a:ln>
              <a:solidFill>
                <a:schemeClr val="tx1"/>
              </a:solidFill>
            </a:ln>
          </p:spPr>
          <p:txBody>
            <a:bodyPr wrap="none" rtlCol="0">
              <a:spAutoFit/>
            </a:bodyPr>
            <a:lstStyle/>
            <a:p>
              <a:r>
                <a:rPr lang="en-US" sz="1600" b="1" dirty="0" smtClean="0"/>
                <a:t>0 </a:t>
              </a:r>
              <a:r>
                <a:rPr lang="en-US" sz="1600" b="1" dirty="0" smtClean="0">
                  <a:solidFill>
                    <a:srgbClr val="FF0000"/>
                  </a:solidFill>
                </a:rPr>
                <a:t>x</a:t>
              </a:r>
              <a:r>
                <a:rPr lang="en-US" sz="1600" b="1" dirty="0" smtClean="0"/>
                <a:t> 1 1</a:t>
              </a:r>
              <a:endParaRPr lang="en-US" sz="1600" b="1" dirty="0"/>
            </a:p>
          </p:txBody>
        </p:sp>
        <p:sp>
          <p:nvSpPr>
            <p:cNvPr id="13" name="Right Arrow 12"/>
            <p:cNvSpPr/>
            <p:nvPr/>
          </p:nvSpPr>
          <p:spPr bwMode="auto">
            <a:xfrm>
              <a:off x="4297320" y="2362200"/>
              <a:ext cx="317500" cy="200505"/>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 name="Right Arrow 16"/>
            <p:cNvSpPr/>
            <p:nvPr/>
          </p:nvSpPr>
          <p:spPr bwMode="auto">
            <a:xfrm>
              <a:off x="4297320" y="4699801"/>
              <a:ext cx="317500" cy="212256"/>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 name="TextBox 17"/>
            <p:cNvSpPr txBox="1"/>
            <p:nvPr/>
          </p:nvSpPr>
          <p:spPr>
            <a:xfrm>
              <a:off x="382879" y="2118684"/>
              <a:ext cx="921737" cy="523220"/>
            </a:xfrm>
            <a:prstGeom prst="rect">
              <a:avLst/>
            </a:prstGeom>
            <a:noFill/>
          </p:spPr>
          <p:txBody>
            <a:bodyPr wrap="square" rtlCol="0">
              <a:spAutoFit/>
            </a:bodyPr>
            <a:lstStyle/>
            <a:p>
              <a:r>
                <a:rPr lang="en-US" sz="1400" dirty="0" smtClean="0"/>
                <a:t>Reference group</a:t>
              </a:r>
              <a:endParaRPr lang="en-US" sz="1400" dirty="0"/>
            </a:p>
          </p:txBody>
        </p:sp>
        <p:sp>
          <p:nvSpPr>
            <p:cNvPr id="19" name="TextBox 18"/>
            <p:cNvSpPr txBox="1"/>
            <p:nvPr/>
          </p:nvSpPr>
          <p:spPr>
            <a:xfrm>
              <a:off x="386406" y="4650447"/>
              <a:ext cx="921737" cy="523220"/>
            </a:xfrm>
            <a:prstGeom prst="rect">
              <a:avLst/>
            </a:prstGeom>
            <a:noFill/>
          </p:spPr>
          <p:txBody>
            <a:bodyPr wrap="square" rtlCol="0">
              <a:spAutoFit/>
            </a:bodyPr>
            <a:lstStyle/>
            <a:p>
              <a:r>
                <a:rPr lang="en-US" sz="1400" dirty="0" smtClean="0"/>
                <a:t>Data group</a:t>
              </a:r>
              <a:endParaRPr lang="en-US" sz="1400" dirty="0"/>
            </a:p>
          </p:txBody>
        </p:sp>
        <p:sp>
          <p:nvSpPr>
            <p:cNvPr id="20" name="Right Arrow 19"/>
            <p:cNvSpPr/>
            <p:nvPr/>
          </p:nvSpPr>
          <p:spPr bwMode="auto">
            <a:xfrm>
              <a:off x="5397072" y="2322628"/>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1" name="Right Arrow 20"/>
            <p:cNvSpPr/>
            <p:nvPr/>
          </p:nvSpPr>
          <p:spPr bwMode="auto">
            <a:xfrm>
              <a:off x="5397072" y="4648143"/>
              <a:ext cx="381000" cy="20624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2" name="TextBox 21"/>
            <p:cNvSpPr txBox="1"/>
            <p:nvPr/>
          </p:nvSpPr>
          <p:spPr>
            <a:xfrm>
              <a:off x="5850364" y="2271444"/>
              <a:ext cx="1236236" cy="338554"/>
            </a:xfrm>
            <a:prstGeom prst="rect">
              <a:avLst/>
            </a:prstGeom>
            <a:noFill/>
            <a:ln>
              <a:solidFill>
                <a:schemeClr val="tx1"/>
              </a:solidFill>
            </a:ln>
          </p:spPr>
          <p:txBody>
            <a:bodyPr wrap="none" rtlCol="0">
              <a:spAutoFit/>
            </a:bodyPr>
            <a:lstStyle/>
            <a:p>
              <a:r>
                <a:rPr lang="en-US" sz="1600" b="1" dirty="0" smtClean="0"/>
                <a:t>S_Phase = 2</a:t>
              </a:r>
              <a:endParaRPr lang="en-US" sz="1600" b="1" dirty="0"/>
            </a:p>
          </p:txBody>
        </p:sp>
        <p:sp>
          <p:nvSpPr>
            <p:cNvPr id="23" name="TextBox 22"/>
            <p:cNvSpPr txBox="1"/>
            <p:nvPr/>
          </p:nvSpPr>
          <p:spPr>
            <a:xfrm>
              <a:off x="5926564" y="4572000"/>
              <a:ext cx="1236236" cy="338554"/>
            </a:xfrm>
            <a:prstGeom prst="rect">
              <a:avLst/>
            </a:prstGeom>
            <a:noFill/>
            <a:ln>
              <a:solidFill>
                <a:schemeClr val="tx1"/>
              </a:solidFill>
            </a:ln>
          </p:spPr>
          <p:txBody>
            <a:bodyPr wrap="none" rtlCol="0">
              <a:spAutoFit/>
            </a:bodyPr>
            <a:lstStyle/>
            <a:p>
              <a:r>
                <a:rPr lang="en-US" sz="1600" b="1" dirty="0" smtClean="0"/>
                <a:t>S_Phase = 5</a:t>
              </a:r>
              <a:endParaRPr lang="en-US" sz="1600" b="1" dirty="0"/>
            </a:p>
          </p:txBody>
        </p:sp>
        <p:sp>
          <p:nvSpPr>
            <p:cNvPr id="24" name="Down Arrow 23"/>
            <p:cNvSpPr/>
            <p:nvPr/>
          </p:nvSpPr>
          <p:spPr bwMode="auto">
            <a:xfrm>
              <a:off x="6345548" y="2635676"/>
              <a:ext cx="270724" cy="640924"/>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5" name="Down Arrow 24"/>
            <p:cNvSpPr/>
            <p:nvPr/>
          </p:nvSpPr>
          <p:spPr bwMode="auto">
            <a:xfrm rot="10800000">
              <a:off x="6345548" y="3922195"/>
              <a:ext cx="270724" cy="615383"/>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6" name="TextBox 25"/>
            <p:cNvSpPr txBox="1"/>
            <p:nvPr/>
          </p:nvSpPr>
          <p:spPr>
            <a:xfrm>
              <a:off x="5549472" y="3429000"/>
              <a:ext cx="1762021" cy="338554"/>
            </a:xfrm>
            <a:prstGeom prst="rect">
              <a:avLst/>
            </a:prstGeom>
            <a:noFill/>
            <a:ln>
              <a:solidFill>
                <a:schemeClr val="tx1"/>
              </a:solidFill>
            </a:ln>
          </p:spPr>
          <p:txBody>
            <a:bodyPr wrap="none" rtlCol="0">
              <a:spAutoFit/>
            </a:bodyPr>
            <a:lstStyle/>
            <a:p>
              <a:r>
                <a:rPr lang="en-US" sz="1600" b="1" dirty="0" smtClean="0"/>
                <a:t>S_Phase_Shift = 3</a:t>
              </a:r>
              <a:endParaRPr lang="en-US" sz="1600" b="1" dirty="0"/>
            </a:p>
          </p:txBody>
        </p:sp>
        <p:sp>
          <p:nvSpPr>
            <p:cNvPr id="27" name="Right Arrow 26"/>
            <p:cNvSpPr/>
            <p:nvPr/>
          </p:nvSpPr>
          <p:spPr bwMode="auto">
            <a:xfrm>
              <a:off x="7460306" y="3447009"/>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8" name="TextBox 27"/>
            <p:cNvSpPr txBox="1"/>
            <p:nvPr/>
          </p:nvSpPr>
          <p:spPr>
            <a:xfrm>
              <a:off x="7944771" y="3387008"/>
              <a:ext cx="595035" cy="338554"/>
            </a:xfrm>
            <a:prstGeom prst="rect">
              <a:avLst/>
            </a:prstGeom>
            <a:noFill/>
            <a:ln>
              <a:solidFill>
                <a:schemeClr val="tx1"/>
              </a:solidFill>
            </a:ln>
          </p:spPr>
          <p:txBody>
            <a:bodyPr wrap="none" rtlCol="0">
              <a:spAutoFit/>
            </a:bodyPr>
            <a:lstStyle/>
            <a:p>
              <a:r>
                <a:rPr lang="en-US" sz="1600" b="1" dirty="0" smtClean="0"/>
                <a:t>0 1 0</a:t>
              </a:r>
              <a:endParaRPr lang="en-US" sz="1600" b="1" dirty="0"/>
            </a:p>
          </p:txBody>
        </p:sp>
        <p:sp>
          <p:nvSpPr>
            <p:cNvPr id="29" name="TextBox 38"/>
            <p:cNvSpPr txBox="1"/>
            <p:nvPr/>
          </p:nvSpPr>
          <p:spPr>
            <a:xfrm>
              <a:off x="1600200" y="1196147"/>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solidFill>
                    <a:srgbClr val="FF0000"/>
                  </a:solidFill>
                  <a:latin typeface="+mn-lt"/>
                  <a:cs typeface="+mn-cs"/>
                </a:rPr>
                <a:t>bad sampling</a:t>
              </a:r>
              <a:endParaRPr lang="en-US" sz="1100" dirty="0">
                <a:solidFill>
                  <a:srgbClr val="FF0000"/>
                </a:solidFill>
                <a:latin typeface="+mn-lt"/>
                <a:cs typeface="+mn-cs"/>
              </a:endParaRPr>
            </a:p>
          </p:txBody>
        </p:sp>
        <p:sp>
          <p:nvSpPr>
            <p:cNvPr id="30" name="TextBox 29"/>
            <p:cNvSpPr txBox="1"/>
            <p:nvPr/>
          </p:nvSpPr>
          <p:spPr>
            <a:xfrm>
              <a:off x="7701606" y="2996784"/>
              <a:ext cx="1213794" cy="338554"/>
            </a:xfrm>
            <a:prstGeom prst="rect">
              <a:avLst/>
            </a:prstGeom>
            <a:noFill/>
            <a:ln>
              <a:noFill/>
            </a:ln>
          </p:spPr>
          <p:txBody>
            <a:bodyPr wrap="none" rtlCol="0">
              <a:spAutoFit/>
            </a:bodyPr>
            <a:lstStyle/>
            <a:p>
              <a:r>
                <a:rPr lang="en-US" sz="1600" dirty="0" smtClean="0"/>
                <a:t>Data (3 bits)</a:t>
              </a:r>
              <a:endParaRPr lang="en-US" sz="1600" dirty="0"/>
            </a:p>
          </p:txBody>
        </p:sp>
        <p:sp>
          <p:nvSpPr>
            <p:cNvPr id="31" name="TextBox 30"/>
            <p:cNvSpPr txBox="1"/>
            <p:nvPr/>
          </p:nvSpPr>
          <p:spPr>
            <a:xfrm>
              <a:off x="4419600" y="1295400"/>
              <a:ext cx="1131502" cy="830997"/>
            </a:xfrm>
            <a:prstGeom prst="rect">
              <a:avLst/>
            </a:prstGeom>
            <a:noFill/>
            <a:ln>
              <a:noFill/>
            </a:ln>
          </p:spPr>
          <p:txBody>
            <a:bodyPr wrap="square" rtlCol="0">
              <a:spAutoFit/>
            </a:bodyPr>
            <a:lstStyle/>
            <a:p>
              <a:pPr algn="ctr"/>
              <a:r>
                <a:rPr lang="en-US" sz="1600" dirty="0" smtClean="0"/>
                <a:t>Build discrete waveform</a:t>
              </a:r>
              <a:endParaRPr lang="en-US" sz="1600" dirty="0"/>
            </a:p>
          </p:txBody>
        </p:sp>
        <p:sp>
          <p:nvSpPr>
            <p:cNvPr id="32" name="TextBox 31"/>
            <p:cNvSpPr txBox="1"/>
            <p:nvPr/>
          </p:nvSpPr>
          <p:spPr>
            <a:xfrm>
              <a:off x="5715000" y="1295400"/>
              <a:ext cx="1745306" cy="830997"/>
            </a:xfrm>
            <a:prstGeom prst="rect">
              <a:avLst/>
            </a:prstGeom>
            <a:noFill/>
            <a:ln>
              <a:noFill/>
            </a:ln>
          </p:spPr>
          <p:txBody>
            <a:bodyPr wrap="square" rtlCol="0">
              <a:spAutoFit/>
            </a:bodyPr>
            <a:lstStyle/>
            <a:p>
              <a:pPr algn="ctr"/>
              <a:r>
                <a:rPr lang="en-US" sz="1600" dirty="0" smtClean="0"/>
                <a:t>Spatial Phase detecting</a:t>
              </a:r>
            </a:p>
            <a:p>
              <a:pPr algn="ctr"/>
              <a:r>
                <a:rPr lang="en-US" sz="1600" dirty="0" smtClean="0"/>
                <a:t>(</a:t>
              </a:r>
              <a:r>
                <a:rPr lang="en-US" sz="1600" dirty="0" smtClean="0">
                  <a:solidFill>
                    <a:srgbClr val="FF0000"/>
                  </a:solidFill>
                </a:rPr>
                <a:t>Re-defined table</a:t>
              </a:r>
              <a:r>
                <a:rPr lang="en-US" sz="1600" dirty="0" smtClean="0"/>
                <a:t>)</a:t>
              </a:r>
              <a:endParaRPr lang="en-US" sz="1600" dirty="0"/>
            </a:p>
          </p:txBody>
        </p:sp>
      </p:grpSp>
      <p:sp>
        <p:nvSpPr>
          <p:cNvPr id="4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Decoding Example with bad-sampling image</a:t>
            </a:r>
            <a:endParaRPr lang="en-US" altLang="en-US" sz="2400" b="1" dirty="0"/>
          </a:p>
        </p:txBody>
      </p:sp>
      <p:sp>
        <p:nvSpPr>
          <p:cNvPr id="4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0116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Dimmable Spatial M-PSK (DSM-PSK)</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64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1676400" y="1600201"/>
            <a:ext cx="2301590" cy="2532180"/>
            <a:chOff x="-76200" y="1066800"/>
            <a:chExt cx="4887923" cy="5627088"/>
          </a:xfrm>
        </p:grpSpPr>
        <p:grpSp>
          <p:nvGrpSpPr>
            <p:cNvPr id="9" name="Group 8"/>
            <p:cNvGrpSpPr/>
            <p:nvPr/>
          </p:nvGrpSpPr>
          <p:grpSpPr>
            <a:xfrm>
              <a:off x="-76200" y="1066800"/>
              <a:ext cx="4762508" cy="4602530"/>
              <a:chOff x="-76200" y="1066800"/>
              <a:chExt cx="4762508" cy="4602530"/>
            </a:xfrm>
          </p:grpSpPr>
          <p:grpSp>
            <p:nvGrpSpPr>
              <p:cNvPr id="11" name="Group 10"/>
              <p:cNvGrpSpPr/>
              <p:nvPr/>
            </p:nvGrpSpPr>
            <p:grpSpPr>
              <a:xfrm>
                <a:off x="633255" y="1678314"/>
                <a:ext cx="4053053" cy="3991016"/>
                <a:chOff x="555201" y="1406524"/>
                <a:chExt cx="4053053" cy="3991016"/>
              </a:xfrm>
            </p:grpSpPr>
            <p:grpSp>
              <p:nvGrpSpPr>
                <p:cNvPr id="22" name="Group 21"/>
                <p:cNvGrpSpPr/>
                <p:nvPr/>
              </p:nvGrpSpPr>
              <p:grpSpPr>
                <a:xfrm>
                  <a:off x="558858" y="1406524"/>
                  <a:ext cx="2038032" cy="999795"/>
                  <a:chOff x="473134" y="1406524"/>
                  <a:chExt cx="2038032" cy="999795"/>
                </a:xfrm>
              </p:grpSpPr>
              <p:sp>
                <p:nvSpPr>
                  <p:cNvPr id="88" name="Rectangle 87"/>
                  <p:cNvSpPr/>
                  <p:nvPr/>
                </p:nvSpPr>
                <p:spPr>
                  <a:xfrm>
                    <a:off x="473134" y="1406524"/>
                    <a:ext cx="2038032" cy="999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33400"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033462"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39749"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039811"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549144"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49206"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55493"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055555"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55201" y="1406524"/>
                  <a:ext cx="4053053" cy="3991016"/>
                  <a:chOff x="-3030957" y="1406524"/>
                  <a:chExt cx="4053053" cy="3991016"/>
                </a:xfrm>
              </p:grpSpPr>
              <p:sp>
                <p:nvSpPr>
                  <p:cNvPr id="73" name="Rectangle 72"/>
                  <p:cNvSpPr/>
                  <p:nvPr/>
                </p:nvSpPr>
                <p:spPr>
                  <a:xfrm>
                    <a:off x="-989268" y="1406524"/>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46404"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34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40055"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9993"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0777" y="19522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8956" y="14569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9018" y="14569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5305" y="19522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89268" y="2403141"/>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89268" y="3402934"/>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89268" y="4396377"/>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027300" y="2404359"/>
                    <a:ext cx="2038032"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030957" y="3402005"/>
                    <a:ext cx="2038032"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028264" y="4397745"/>
                    <a:ext cx="2038032"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36583" y="2447270"/>
                  <a:ext cx="3935154" cy="2941310"/>
                  <a:chOff x="533400" y="1151870"/>
                  <a:chExt cx="3935154" cy="2941310"/>
                </a:xfrm>
              </p:grpSpPr>
              <p:sp>
                <p:nvSpPr>
                  <p:cNvPr id="25" name="Oval 24"/>
                  <p:cNvSpPr/>
                  <p:nvPr/>
                </p:nvSpPr>
                <p:spPr>
                  <a:xfrm>
                    <a:off x="533400" y="11760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33462" y="11760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9749" y="16713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39811" y="16713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2671" y="21996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42733" y="21996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9020" y="26644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49082" y="26644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36699" y="11582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36761" y="11582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43048" y="16535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43110" y="16535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45970" y="21818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46032" y="21818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52319" y="26466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2381" y="26466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39998" y="11696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40060" y="11696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46347" y="16357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46409" y="16357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49269" y="21640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49331" y="21640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55618" y="26593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55680" y="26593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543297" y="11518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043359" y="11518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49646" y="16179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049708" y="16179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52568" y="21462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52630" y="21462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58917" y="26415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58979" y="26415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42671" y="31762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42733" y="31762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49020" y="36715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49082" y="36715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545970" y="31584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046032" y="31584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52319" y="36537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052381" y="36537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49269" y="31787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049331" y="31787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55618" y="36740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055680" y="36740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52568" y="31609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52630" y="31609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558917" y="36562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058979" y="36562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Arc 12"/>
              <p:cNvSpPr/>
              <p:nvPr/>
            </p:nvSpPr>
            <p:spPr>
              <a:xfrm>
                <a:off x="-76200" y="1412288"/>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152400" y="1133475"/>
                <a:ext cx="301686" cy="369332"/>
              </a:xfrm>
              <a:prstGeom prst="rect">
                <a:avLst/>
              </a:prstGeom>
            </p:spPr>
            <p:txBody>
              <a:bodyPr wrap="none">
                <a:spAutoFit/>
              </a:bodyPr>
              <a:lstStyle/>
              <a:p>
                <a:r>
                  <a:rPr lang="en-US" dirty="0" smtClean="0"/>
                  <a:t>1</a:t>
                </a:r>
                <a:endParaRPr lang="en-US" dirty="0"/>
              </a:p>
            </p:txBody>
          </p:sp>
          <p:sp>
            <p:nvSpPr>
              <p:cNvPr id="18" name="Arc 17"/>
              <p:cNvSpPr/>
              <p:nvPr/>
            </p:nvSpPr>
            <p:spPr>
              <a:xfrm>
                <a:off x="1642594" y="1263655"/>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1852266" y="1066800"/>
                <a:ext cx="301686" cy="369332"/>
              </a:xfrm>
              <a:prstGeom prst="rect">
                <a:avLst/>
              </a:prstGeom>
            </p:spPr>
            <p:txBody>
              <a:bodyPr wrap="none">
                <a:spAutoFit/>
              </a:bodyPr>
              <a:lstStyle/>
              <a:p>
                <a:r>
                  <a:rPr lang="en-US" dirty="0" smtClean="0"/>
                  <a:t>2</a:t>
                </a:r>
                <a:endParaRPr lang="en-US" dirty="0"/>
              </a:p>
            </p:txBody>
          </p:sp>
          <p:sp>
            <p:nvSpPr>
              <p:cNvPr id="20" name="Arc 19"/>
              <p:cNvSpPr/>
              <p:nvPr/>
            </p:nvSpPr>
            <p:spPr>
              <a:xfrm>
                <a:off x="3489395" y="1423828"/>
                <a:ext cx="911410" cy="9050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3754152" y="1219200"/>
                <a:ext cx="301686" cy="369332"/>
              </a:xfrm>
              <a:prstGeom prst="rect">
                <a:avLst/>
              </a:prstGeom>
            </p:spPr>
            <p:txBody>
              <a:bodyPr wrap="none">
                <a:spAutoFit/>
              </a:bodyPr>
              <a:lstStyle/>
              <a:p>
                <a:r>
                  <a:rPr lang="en-US" dirty="0" smtClean="0"/>
                  <a:t>3</a:t>
                </a:r>
                <a:endParaRPr lang="en-US" dirty="0"/>
              </a:p>
            </p:txBody>
          </p:sp>
        </p:grpSp>
        <p:sp>
          <p:nvSpPr>
            <p:cNvPr id="10" name="TextBox 9"/>
            <p:cNvSpPr txBox="1"/>
            <p:nvPr/>
          </p:nvSpPr>
          <p:spPr>
            <a:xfrm>
              <a:off x="620516" y="5667962"/>
              <a:ext cx="4191207" cy="1025926"/>
            </a:xfrm>
            <a:prstGeom prst="rect">
              <a:avLst/>
            </a:prstGeom>
            <a:noFill/>
          </p:spPr>
          <p:txBody>
            <a:bodyPr wrap="square" rtlCol="0">
              <a:spAutoFit/>
            </a:bodyPr>
            <a:lstStyle/>
            <a:p>
              <a:r>
                <a:rPr lang="en-US" dirty="0" smtClean="0"/>
                <a:t>Example of 8x8 Transmitter</a:t>
              </a:r>
            </a:p>
            <a:p>
              <a:pPr algn="ctr"/>
              <a:r>
                <a:rPr lang="en-US" dirty="0" smtClean="0"/>
                <a:t>for DS8-PSK</a:t>
              </a:r>
              <a:endParaRPr lang="en-US" dirty="0"/>
            </a:p>
          </p:txBody>
        </p:sp>
      </p:grpSp>
      <p:sp>
        <p:nvSpPr>
          <p:cNvPr id="9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Dimmable Spatial 8-PSK (DS8-PSK)</a:t>
            </a:r>
            <a:endParaRPr lang="en-US" altLang="en-US" sz="2400" b="1" dirty="0"/>
          </a:p>
        </p:txBody>
      </p:sp>
      <p:sp>
        <p:nvSpPr>
          <p:cNvPr id="98" name="TextBox 97"/>
          <p:cNvSpPr txBox="1">
            <a:spLocks noChangeArrowheads="1"/>
          </p:cNvSpPr>
          <p:nvPr/>
        </p:nvSpPr>
        <p:spPr bwMode="auto">
          <a:xfrm>
            <a:off x="306363" y="1090136"/>
            <a:ext cx="868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sz="1400" b="1" dirty="0" smtClean="0"/>
              <a:t>Principles</a:t>
            </a:r>
          </a:p>
          <a:p>
            <a:pPr marL="628650" lvl="1" indent="-171450">
              <a:buFont typeface="Wingdings" panose="05000000000000000000" pitchFamily="2" charset="2"/>
              <a:buChar char="§"/>
            </a:pPr>
            <a:r>
              <a:rPr lang="en-US" sz="1400" dirty="0" smtClean="0"/>
              <a:t>8 LEDs per group together define a spatial-phase (with dimming supported)</a:t>
            </a:r>
          </a:p>
        </p:txBody>
      </p:sp>
      <p:sp>
        <p:nvSpPr>
          <p:cNvPr id="99" name="TextBox 98"/>
          <p:cNvSpPr txBox="1"/>
          <p:nvPr/>
        </p:nvSpPr>
        <p:spPr>
          <a:xfrm>
            <a:off x="4467225" y="2467581"/>
            <a:ext cx="4273171" cy="900246"/>
          </a:xfrm>
          <a:prstGeom prst="rect">
            <a:avLst/>
          </a:prstGeom>
          <a:noFill/>
        </p:spPr>
        <p:txBody>
          <a:bodyPr wrap="square" rtlCol="0">
            <a:spAutoFit/>
          </a:bodyPr>
          <a:lstStyle/>
          <a:p>
            <a:r>
              <a:rPr lang="en-US" sz="1050" b="1" dirty="0" smtClean="0"/>
              <a:t>(1)</a:t>
            </a:r>
            <a:r>
              <a:rPr lang="en-US" sz="1050" dirty="0" smtClean="0"/>
              <a:t> Group of 8-LEDs for reference Phase transmission</a:t>
            </a:r>
          </a:p>
          <a:p>
            <a:r>
              <a:rPr lang="en-US" sz="1050" b="1" dirty="0" smtClean="0"/>
              <a:t>(2)</a:t>
            </a:r>
            <a:r>
              <a:rPr lang="en-US" sz="1050" dirty="0" smtClean="0"/>
              <a:t>: </a:t>
            </a:r>
            <a:r>
              <a:rPr lang="en-US" sz="1050" dirty="0"/>
              <a:t>Group of </a:t>
            </a:r>
            <a:r>
              <a:rPr lang="en-US" sz="1050" dirty="0" smtClean="0"/>
              <a:t>8-LEDs </a:t>
            </a:r>
            <a:r>
              <a:rPr lang="en-US" sz="1050" dirty="0"/>
              <a:t>for Data transmission</a:t>
            </a:r>
          </a:p>
          <a:p>
            <a:r>
              <a:rPr lang="en-US" sz="1050" b="1" dirty="0" smtClean="0"/>
              <a:t>(3)</a:t>
            </a:r>
            <a:r>
              <a:rPr lang="en-US" sz="1050" dirty="0" smtClean="0"/>
              <a:t>: Single LED.</a:t>
            </a:r>
            <a:endParaRPr lang="en-US" sz="1050" dirty="0"/>
          </a:p>
          <a:p>
            <a:pPr lvl="1"/>
            <a:r>
              <a:rPr lang="en-US" sz="1050" dirty="0"/>
              <a:t>- Green color represents data LED.</a:t>
            </a:r>
          </a:p>
          <a:p>
            <a:pPr lvl="1"/>
            <a:r>
              <a:rPr lang="en-US" sz="1050" dirty="0"/>
              <a:t>- Red color represents reference LED</a:t>
            </a:r>
            <a:r>
              <a:rPr lang="en-US" sz="1050" dirty="0" smtClean="0"/>
              <a:t>.</a:t>
            </a:r>
            <a:endParaRPr lang="en-US" sz="1050" dirty="0"/>
          </a:p>
        </p:txBody>
      </p:sp>
      <p:graphicFrame>
        <p:nvGraphicFramePr>
          <p:cNvPr id="3" name="Table 2"/>
          <p:cNvGraphicFramePr>
            <a:graphicFrameLocks noGrp="1"/>
          </p:cNvGraphicFramePr>
          <p:nvPr>
            <p:extLst>
              <p:ext uri="{D42A27DB-BD31-4B8C-83A1-F6EECF244321}">
                <p14:modId xmlns:p14="http://schemas.microsoft.com/office/powerpoint/2010/main" val="908290931"/>
              </p:ext>
            </p:extLst>
          </p:nvPr>
        </p:nvGraphicFramePr>
        <p:xfrm>
          <a:off x="457200" y="4267200"/>
          <a:ext cx="8382000" cy="1752599"/>
        </p:xfrm>
        <a:graphic>
          <a:graphicData uri="http://schemas.openxmlformats.org/drawingml/2006/table">
            <a:tbl>
              <a:tblPr firstRow="1" bandRow="1">
                <a:tableStyleId>{5940675A-B579-460E-94D1-54222C63F5DA}</a:tableStyleId>
              </a:tblPr>
              <a:tblGrid>
                <a:gridCol w="990600"/>
                <a:gridCol w="3505200"/>
                <a:gridCol w="3886200"/>
              </a:tblGrid>
              <a:tr h="442698">
                <a:tc>
                  <a:txBody>
                    <a:bodyPr/>
                    <a:lstStyle/>
                    <a:p>
                      <a:endParaRPr lang="en-US" sz="1400" dirty="0"/>
                    </a:p>
                  </a:txBody>
                  <a:tcPr/>
                </a:tc>
                <a:tc>
                  <a:txBody>
                    <a:bodyPr/>
                    <a:lstStyle/>
                    <a:p>
                      <a:pPr algn="ctr"/>
                      <a:r>
                        <a:rPr lang="en-US" sz="1400" b="1" dirty="0" smtClean="0"/>
                        <a:t>S8-PSK</a:t>
                      </a:r>
                      <a:endParaRPr lang="en-US" sz="1400" b="1" dirty="0"/>
                    </a:p>
                  </a:txBody>
                  <a:tcPr/>
                </a:tc>
                <a:tc>
                  <a:txBody>
                    <a:bodyPr/>
                    <a:lstStyle/>
                    <a:p>
                      <a:pPr algn="ctr"/>
                      <a:r>
                        <a:rPr lang="en-US" sz="1400" b="1" dirty="0" smtClean="0"/>
                        <a:t>DS8-PSK</a:t>
                      </a:r>
                      <a:endParaRPr lang="en-US" sz="1400" b="1" dirty="0"/>
                    </a:p>
                  </a:txBody>
                  <a:tcPr/>
                </a:tc>
              </a:tr>
              <a:tr h="764109">
                <a:tc>
                  <a:txBody>
                    <a:bodyPr/>
                    <a:lstStyle/>
                    <a:p>
                      <a:r>
                        <a:rPr lang="en-US" sz="1200" b="1" dirty="0" smtClean="0"/>
                        <a:t>Data rate</a:t>
                      </a:r>
                      <a:endParaRPr lang="en-US" sz="1200" b="1" dirty="0"/>
                    </a:p>
                  </a:txBody>
                  <a:tcPr/>
                </a:tc>
                <a:tc>
                  <a:txBody>
                    <a:bodyPr/>
                    <a:lstStyle/>
                    <a:p>
                      <a:pPr marL="171450" indent="-171450">
                        <a:buFont typeface="Wingdings" panose="05000000000000000000" pitchFamily="2" charset="2"/>
                        <a:buChar char="§"/>
                      </a:pPr>
                      <a:r>
                        <a:rPr lang="en-US" sz="1200" dirty="0" smtClean="0"/>
                        <a:t>4 LEDs per group together</a:t>
                      </a:r>
                      <a:r>
                        <a:rPr lang="en-US" sz="1200" baseline="0" dirty="0" smtClean="0"/>
                        <a:t> define a S_Phase</a:t>
                      </a:r>
                    </a:p>
                    <a:p>
                      <a:endParaRPr lang="en-US" sz="1200" baseline="0" dirty="0" smtClean="0"/>
                    </a:p>
                    <a:p>
                      <a:r>
                        <a:rPr lang="en-US" sz="1200" baseline="0" dirty="0" smtClean="0"/>
                        <a:t>Data rate = 3×K/4       (bits/symbol)</a:t>
                      </a:r>
                      <a:endParaRPr lang="en-US" sz="1200" dirty="0"/>
                    </a:p>
                  </a:txBody>
                  <a:tcPr/>
                </a:tc>
                <a:tc>
                  <a:txBody>
                    <a:bodyPr/>
                    <a:lstStyle/>
                    <a:p>
                      <a:pPr marL="171450" indent="-171450">
                        <a:buFont typeface="Wingdings" panose="05000000000000000000" pitchFamily="2" charset="2"/>
                        <a:buChar char="§"/>
                      </a:pPr>
                      <a:r>
                        <a:rPr lang="en-US" sz="1200" dirty="0" smtClean="0"/>
                        <a:t>8 LEDs per group together</a:t>
                      </a:r>
                      <a:r>
                        <a:rPr lang="en-US" sz="1200" baseline="0" dirty="0" smtClean="0"/>
                        <a:t> define a S_Phase</a:t>
                      </a:r>
                    </a:p>
                    <a:p>
                      <a:endParaRPr lang="en-US" sz="1200" baseline="0" dirty="0" smtClean="0"/>
                    </a:p>
                    <a:p>
                      <a:r>
                        <a:rPr lang="en-US" sz="1200" baseline="0" dirty="0" smtClean="0"/>
                        <a:t>Data rate = 3×K/8       (bits/symbol)</a:t>
                      </a:r>
                      <a:endParaRPr lang="en-US" sz="1200" dirty="0"/>
                    </a:p>
                  </a:txBody>
                  <a:tcPr/>
                </a:tc>
              </a:tr>
              <a:tr h="545792">
                <a:tc>
                  <a:txBody>
                    <a:bodyPr/>
                    <a:lstStyle/>
                    <a:p>
                      <a:r>
                        <a:rPr lang="en-US" sz="1200" b="1" dirty="0" smtClean="0"/>
                        <a:t>Dimming</a:t>
                      </a:r>
                      <a:endParaRPr lang="en-US" sz="1200" b="1" dirty="0"/>
                    </a:p>
                  </a:txBody>
                  <a:tcPr/>
                </a:tc>
                <a:tc>
                  <a:txBody>
                    <a:bodyPr/>
                    <a:lstStyle/>
                    <a:p>
                      <a:pPr marL="171450" indent="-171450">
                        <a:buFont typeface="Wingdings" panose="05000000000000000000" pitchFamily="2" charset="2"/>
                        <a:buChar char="§"/>
                      </a:pPr>
                      <a:r>
                        <a:rPr lang="en-US" sz="1200" dirty="0" smtClean="0"/>
                        <a:t>No dimming supported. AB% = 50% constant</a:t>
                      </a:r>
                      <a:endParaRPr lang="en-US" sz="1200" dirty="0"/>
                    </a:p>
                  </a:txBody>
                  <a:tcPr/>
                </a:tc>
                <a:tc>
                  <a:txBody>
                    <a:bodyPr/>
                    <a:lstStyle/>
                    <a:p>
                      <a:pPr marL="171450" indent="-171450">
                        <a:buFont typeface="Wingdings" panose="05000000000000000000" pitchFamily="2" charset="2"/>
                        <a:buChar char="§"/>
                      </a:pPr>
                      <a:r>
                        <a:rPr lang="en-US" sz="1200" dirty="0" smtClean="0"/>
                        <a:t>Dimming is supported</a:t>
                      </a:r>
                      <a:r>
                        <a:rPr lang="en-US" sz="1200" baseline="0" dirty="0" smtClean="0"/>
                        <a:t> in steps of 1/8 (12.5%)</a:t>
                      </a:r>
                      <a:endParaRPr lang="en-US" sz="1200" dirty="0"/>
                    </a:p>
                  </a:txBody>
                  <a:tcPr/>
                </a:tc>
              </a:tr>
            </a:tbl>
          </a:graphicData>
        </a:graphic>
      </p:graphicFrame>
      <p:sp>
        <p:nvSpPr>
          <p:cNvPr id="5" name="Rectangle 4"/>
          <p:cNvSpPr/>
          <p:nvPr/>
        </p:nvSpPr>
        <p:spPr>
          <a:xfrm>
            <a:off x="472623" y="6019799"/>
            <a:ext cx="3127779" cy="276999"/>
          </a:xfrm>
          <a:prstGeom prst="rect">
            <a:avLst/>
          </a:prstGeom>
        </p:spPr>
        <p:txBody>
          <a:bodyPr wrap="none">
            <a:spAutoFit/>
          </a:bodyPr>
          <a:lstStyle/>
          <a:p>
            <a:r>
              <a:rPr lang="en-US" dirty="0" smtClean="0"/>
              <a:t>where K is the number of LEDs in a transmitter</a:t>
            </a:r>
            <a:endParaRPr lang="en-US" dirty="0"/>
          </a:p>
        </p:txBody>
      </p:sp>
      <p:sp>
        <p:nvSpPr>
          <p:cNvPr id="10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99091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Operation of DS8-PSK</a:t>
            </a:r>
            <a:endParaRPr lang="en-US" altLang="en-US" sz="2400" b="1" dirty="0"/>
          </a:p>
        </p:txBody>
      </p:sp>
      <p:sp>
        <p:nvSpPr>
          <p:cNvPr id="62" name="TextBox 61"/>
          <p:cNvSpPr txBox="1">
            <a:spLocks noChangeArrowheads="1"/>
          </p:cNvSpPr>
          <p:nvPr/>
        </p:nvSpPr>
        <p:spPr bwMode="auto">
          <a:xfrm>
            <a:off x="189781" y="5895201"/>
            <a:ext cx="7811219" cy="276999"/>
          </a:xfrm>
          <a:prstGeom prst="rect">
            <a:avLst/>
          </a:prstGeom>
          <a:solidFill>
            <a:srgbClr val="FFC000"/>
          </a:solidFill>
          <a:ln>
            <a:no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To due dimming, there are 7 tables for every single dimming level </a:t>
            </a:r>
            <a:r>
              <a:rPr lang="en-US" altLang="en-US" dirty="0" smtClean="0"/>
              <a:t>(1/8;  2/8;   3/8</a:t>
            </a:r>
            <a:r>
              <a:rPr lang="en-US" altLang="en-US" dirty="0"/>
              <a:t>; </a:t>
            </a:r>
            <a:r>
              <a:rPr lang="en-US" altLang="en-US" dirty="0" smtClean="0"/>
              <a:t> 4/8</a:t>
            </a:r>
            <a:r>
              <a:rPr lang="en-US" altLang="en-US" dirty="0"/>
              <a:t>;  </a:t>
            </a:r>
            <a:r>
              <a:rPr lang="en-US" altLang="en-US" dirty="0" smtClean="0"/>
              <a:t>5/8</a:t>
            </a:r>
            <a:r>
              <a:rPr lang="en-US" altLang="en-US" dirty="0"/>
              <a:t>;   </a:t>
            </a:r>
            <a:r>
              <a:rPr lang="en-US" altLang="en-US" dirty="0" smtClean="0"/>
              <a:t>6/8</a:t>
            </a:r>
            <a:r>
              <a:rPr lang="en-US" altLang="en-US" dirty="0"/>
              <a:t> ;   7</a:t>
            </a:r>
            <a:r>
              <a:rPr lang="en-US" altLang="en-US" dirty="0" smtClean="0"/>
              <a:t>/8).</a:t>
            </a:r>
            <a:endParaRPr lang="en-US" sz="1050" dirty="0" smtClean="0">
              <a:latin typeface="+mn-lt"/>
            </a:endParaRPr>
          </a:p>
        </p:txBody>
      </p:sp>
      <p:sp>
        <p:nvSpPr>
          <p:cNvPr id="64" name="TextBox 63"/>
          <p:cNvSpPr txBox="1">
            <a:spLocks noChangeArrowheads="1"/>
          </p:cNvSpPr>
          <p:nvPr/>
        </p:nvSpPr>
        <p:spPr bwMode="auto">
          <a:xfrm>
            <a:off x="6296025" y="2039288"/>
            <a:ext cx="2667000" cy="1084912"/>
          </a:xfrm>
          <a:prstGeom prst="rect">
            <a:avLst/>
          </a:prstGeom>
          <a:noFill/>
          <a:ln>
            <a:solidFill>
              <a:schemeClr val="tx1"/>
            </a:solid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Similar to S8-PSK</a:t>
            </a:r>
          </a:p>
          <a:p>
            <a:pPr marL="628650" lvl="1" indent="-171450">
              <a:buFont typeface="Wingdings" panose="05000000000000000000" pitchFamily="2" charset="2"/>
              <a:buChar char="§"/>
            </a:pPr>
            <a:r>
              <a:rPr lang="en-US" sz="1050" dirty="0" smtClean="0">
                <a:latin typeface="+mn-lt"/>
              </a:rPr>
              <a:t>A reference group</a:t>
            </a:r>
          </a:p>
          <a:p>
            <a:pPr lvl="1"/>
            <a:r>
              <a:rPr lang="en-US" sz="1050" dirty="0" smtClean="0">
                <a:latin typeface="+mn-lt"/>
              </a:rPr>
              <a:t>    </a:t>
            </a:r>
            <a:r>
              <a:rPr lang="en-US" sz="1050" i="1" dirty="0" smtClean="0">
                <a:latin typeface="+mn-lt"/>
              </a:rPr>
              <a:t>Global Phase Shift </a:t>
            </a:r>
            <a:r>
              <a:rPr lang="en-US" sz="1050" dirty="0" smtClean="0">
                <a:latin typeface="+mn-lt"/>
              </a:rPr>
              <a:t>= 0</a:t>
            </a:r>
          </a:p>
          <a:p>
            <a:pPr marL="628650" lvl="1" indent="-171450">
              <a:buFont typeface="Wingdings" panose="05000000000000000000" pitchFamily="2" charset="2"/>
              <a:buChar char="§"/>
            </a:pPr>
            <a:endParaRPr lang="en-US" sz="1050" dirty="0">
              <a:latin typeface="+mn-lt"/>
            </a:endParaRPr>
          </a:p>
          <a:p>
            <a:pPr marL="628650" lvl="1" indent="-171450">
              <a:buFont typeface="Wingdings" panose="05000000000000000000" pitchFamily="2" charset="2"/>
              <a:buChar char="§"/>
            </a:pPr>
            <a:r>
              <a:rPr lang="en-US" sz="1050" dirty="0" smtClean="0">
                <a:latin typeface="+mn-lt"/>
              </a:rPr>
              <a:t>A data group</a:t>
            </a:r>
          </a:p>
          <a:p>
            <a:pPr lvl="1"/>
            <a:r>
              <a:rPr lang="en-US" sz="1050" dirty="0" smtClean="0">
                <a:latin typeface="+mn-lt"/>
              </a:rPr>
              <a:t>    </a:t>
            </a:r>
            <a:r>
              <a:rPr lang="en-US" sz="1050" i="1" dirty="0" smtClean="0">
                <a:latin typeface="+mn-lt"/>
              </a:rPr>
              <a:t>Global Phase Shift </a:t>
            </a:r>
            <a:r>
              <a:rPr lang="en-US" sz="1050" dirty="0" smtClean="0">
                <a:latin typeface="+mn-lt"/>
              </a:rPr>
              <a:t>= 0/1/…/7</a:t>
            </a:r>
          </a:p>
        </p:txBody>
      </p:sp>
      <p:grpSp>
        <p:nvGrpSpPr>
          <p:cNvPr id="5" name="Group 4"/>
          <p:cNvGrpSpPr/>
          <p:nvPr/>
        </p:nvGrpSpPr>
        <p:grpSpPr>
          <a:xfrm>
            <a:off x="0" y="1140023"/>
            <a:ext cx="6169872" cy="4611963"/>
            <a:chOff x="0" y="1140023"/>
            <a:chExt cx="6169872" cy="4611963"/>
          </a:xfrm>
        </p:grpSpPr>
        <p:grpSp>
          <p:nvGrpSpPr>
            <p:cNvPr id="8" name="Group 53"/>
            <p:cNvGrpSpPr>
              <a:grpSpLocks/>
            </p:cNvGrpSpPr>
            <p:nvPr/>
          </p:nvGrpSpPr>
          <p:grpSpPr bwMode="auto">
            <a:xfrm>
              <a:off x="0" y="1140023"/>
              <a:ext cx="6169872" cy="4431844"/>
              <a:chOff x="1001086" y="-525585"/>
              <a:chExt cx="6060289" cy="7261022"/>
            </a:xfrm>
          </p:grpSpPr>
          <p:cxnSp>
            <p:nvCxnSpPr>
              <p:cNvPr id="9" name="Straight Connector 8"/>
              <p:cNvCxnSpPr/>
              <p:nvPr/>
            </p:nvCxnSpPr>
            <p:spPr>
              <a:xfrm>
                <a:off x="2132854" y="-395864"/>
                <a:ext cx="18702" cy="6638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28614" y="533963"/>
                <a:ext cx="11690" cy="55204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76"/>
              <p:cNvSpPr txBox="1">
                <a:spLocks noChangeArrowheads="1"/>
              </p:cNvSpPr>
              <p:nvPr/>
            </p:nvSpPr>
            <p:spPr bwMode="auto">
              <a:xfrm>
                <a:off x="5434164" y="6281609"/>
                <a:ext cx="1191657"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dirty="0">
                    <a:latin typeface="Times New Roman" pitchFamily="18" charset="0"/>
                    <a:cs typeface="Times New Roman" pitchFamily="18" charset="0"/>
                  </a:rPr>
                  <a:t>Time axis</a:t>
                </a:r>
              </a:p>
            </p:txBody>
          </p:sp>
          <p:sp>
            <p:nvSpPr>
              <p:cNvPr id="13" name="TextBox 77"/>
              <p:cNvSpPr txBox="1">
                <a:spLocks noChangeArrowheads="1"/>
              </p:cNvSpPr>
              <p:nvPr/>
            </p:nvSpPr>
            <p:spPr bwMode="auto">
              <a:xfrm>
                <a:off x="4979196" y="899477"/>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Times New Roman" pitchFamily="18" charset="0"/>
                    <a:cs typeface="Times New Roman" pitchFamily="18" charset="0"/>
                  </a:rPr>
                  <a:t>Dimmed Signal of LED 1</a:t>
                </a:r>
                <a:endParaRPr lang="en-US" altLang="en-US" sz="1400" dirty="0">
                  <a:latin typeface="Times New Roman" pitchFamily="18" charset="0"/>
                  <a:cs typeface="Times New Roman" pitchFamily="18" charset="0"/>
                </a:endParaRPr>
              </a:p>
            </p:txBody>
          </p:sp>
          <p:grpSp>
            <p:nvGrpSpPr>
              <p:cNvPr id="17" name="Group 163"/>
              <p:cNvGrpSpPr>
                <a:grpSpLocks/>
              </p:cNvGrpSpPr>
              <p:nvPr/>
            </p:nvGrpSpPr>
            <p:grpSpPr bwMode="auto">
              <a:xfrm>
                <a:off x="2132854" y="524944"/>
                <a:ext cx="2899030" cy="768487"/>
                <a:chOff x="2132973" y="524944"/>
                <a:chExt cx="2433113" cy="768487"/>
              </a:xfrm>
            </p:grpSpPr>
            <p:sp>
              <p:nvSpPr>
                <p:cNvPr id="57" name="Rectangle 56"/>
                <p:cNvSpPr/>
                <p:nvPr/>
              </p:nvSpPr>
              <p:spPr>
                <a:xfrm>
                  <a:off x="2132973" y="533962"/>
                  <a:ext cx="209120"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58" name="Straight Connector 57"/>
                <p:cNvCxnSpPr/>
                <p:nvPr/>
              </p:nvCxnSpPr>
              <p:spPr>
                <a:xfrm flipV="1">
                  <a:off x="2132973" y="1270017"/>
                  <a:ext cx="2433113" cy="234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906393" y="524944"/>
                  <a:ext cx="231529"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grpSp>
          <p:cxnSp>
            <p:nvCxnSpPr>
              <p:cNvPr id="18" name="Straight Connector 17"/>
              <p:cNvCxnSpPr/>
              <p:nvPr/>
            </p:nvCxnSpPr>
            <p:spPr>
              <a:xfrm>
                <a:off x="2132854" y="2286984"/>
                <a:ext cx="2901366" cy="11437"/>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68"/>
              <p:cNvGrpSpPr>
                <a:grpSpLocks/>
              </p:cNvGrpSpPr>
              <p:nvPr/>
            </p:nvGrpSpPr>
            <p:grpSpPr bwMode="auto">
              <a:xfrm>
                <a:off x="2392356" y="1512164"/>
                <a:ext cx="2667474" cy="1746439"/>
                <a:chOff x="2133327" y="521564"/>
                <a:chExt cx="2238771" cy="1746439"/>
              </a:xfrm>
            </p:grpSpPr>
            <p:sp>
              <p:nvSpPr>
                <p:cNvPr id="53" name="Rectangle 52"/>
                <p:cNvSpPr/>
                <p:nvPr/>
              </p:nvSpPr>
              <p:spPr>
                <a:xfrm>
                  <a:off x="2133328" y="534311"/>
                  <a:ext cx="216488"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133327" y="1293780"/>
                  <a:ext cx="2238771" cy="2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907212" y="521564"/>
                  <a:ext cx="227604" cy="7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6" name="Rectangle 55"/>
                <p:cNvSpPr/>
                <p:nvPr/>
              </p:nvSpPr>
              <p:spPr>
                <a:xfrm>
                  <a:off x="4122999" y="1508534"/>
                  <a:ext cx="227604"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grpSp>
          <p:sp>
            <p:nvSpPr>
              <p:cNvPr id="20" name="Rectangle 19"/>
              <p:cNvSpPr/>
              <p:nvPr/>
            </p:nvSpPr>
            <p:spPr bwMode="auto">
              <a:xfrm>
                <a:off x="2665879" y="2515863"/>
                <a:ext cx="274420"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1" name="Rectangle 20"/>
              <p:cNvSpPr/>
              <p:nvPr/>
            </p:nvSpPr>
            <p:spPr bwMode="auto">
              <a:xfrm>
                <a:off x="3972962" y="4519958"/>
                <a:ext cx="268957" cy="762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22" name="Straight Connector 21"/>
              <p:cNvCxnSpPr/>
              <p:nvPr/>
            </p:nvCxnSpPr>
            <p:spPr>
              <a:xfrm>
                <a:off x="2132854" y="3275333"/>
                <a:ext cx="2899030" cy="1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51556" y="5267606"/>
                <a:ext cx="2875650" cy="12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75946" y="533961"/>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7964" y="533963"/>
                <a:ext cx="2337" cy="5645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89"/>
              <p:cNvSpPr txBox="1">
                <a:spLocks noChangeArrowheads="1"/>
              </p:cNvSpPr>
              <p:nvPr/>
            </p:nvSpPr>
            <p:spPr bwMode="auto">
              <a:xfrm>
                <a:off x="5043253" y="1795017"/>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2</a:t>
                </a:r>
                <a:endParaRPr lang="en-US" altLang="en-US" sz="1400" dirty="0">
                  <a:latin typeface="Times New Roman" pitchFamily="18" charset="0"/>
                  <a:cs typeface="Times New Roman" pitchFamily="18" charset="0"/>
                </a:endParaRPr>
              </a:p>
            </p:txBody>
          </p:sp>
          <p:sp>
            <p:nvSpPr>
              <p:cNvPr id="28" name="TextBox 90"/>
              <p:cNvSpPr txBox="1">
                <a:spLocks noChangeArrowheads="1"/>
              </p:cNvSpPr>
              <p:nvPr/>
            </p:nvSpPr>
            <p:spPr bwMode="auto">
              <a:xfrm>
                <a:off x="5031883" y="2791826"/>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3</a:t>
                </a:r>
                <a:endParaRPr lang="en-US" altLang="en-US" sz="1400" dirty="0">
                  <a:latin typeface="Times New Roman" pitchFamily="18" charset="0"/>
                  <a:cs typeface="Times New Roman" pitchFamily="18" charset="0"/>
                </a:endParaRPr>
              </a:p>
            </p:txBody>
          </p:sp>
          <p:sp>
            <p:nvSpPr>
              <p:cNvPr id="29" name="TextBox 91"/>
              <p:cNvSpPr txBox="1">
                <a:spLocks noChangeArrowheads="1"/>
              </p:cNvSpPr>
              <p:nvPr/>
            </p:nvSpPr>
            <p:spPr bwMode="auto">
              <a:xfrm>
                <a:off x="5059830" y="4730367"/>
                <a:ext cx="2001545"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8</a:t>
                </a:r>
                <a:endParaRPr lang="en-US" altLang="en-US" sz="1400" dirty="0">
                  <a:latin typeface="Times New Roman" pitchFamily="18" charset="0"/>
                  <a:cs typeface="Times New Roman" pitchFamily="18" charset="0"/>
                </a:endParaRPr>
              </a:p>
            </p:txBody>
          </p:sp>
          <p:cxnSp>
            <p:nvCxnSpPr>
              <p:cNvPr id="30" name="Straight Connector 29"/>
              <p:cNvCxnSpPr/>
              <p:nvPr/>
            </p:nvCxnSpPr>
            <p:spPr>
              <a:xfrm>
                <a:off x="4256910" y="-395863"/>
                <a:ext cx="0" cy="657512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TextBox 94"/>
              <p:cNvSpPr txBox="1">
                <a:spLocks noChangeArrowheads="1"/>
              </p:cNvSpPr>
              <p:nvPr/>
            </p:nvSpPr>
            <p:spPr bwMode="auto">
              <a:xfrm>
                <a:off x="1093559" y="1828828"/>
                <a:ext cx="1565392"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T/8</a:t>
                </a:r>
                <a:endParaRPr lang="en-US" altLang="en-US" sz="1400" i="1" dirty="0">
                  <a:latin typeface="Times New Roman" pitchFamily="18" charset="0"/>
                  <a:cs typeface="Times New Roman" pitchFamily="18" charset="0"/>
                </a:endParaRPr>
              </a:p>
            </p:txBody>
          </p:sp>
          <p:sp>
            <p:nvSpPr>
              <p:cNvPr id="32" name="TextBox 95"/>
              <p:cNvSpPr txBox="1">
                <a:spLocks noChangeArrowheads="1"/>
              </p:cNvSpPr>
              <p:nvPr/>
            </p:nvSpPr>
            <p:spPr bwMode="auto">
              <a:xfrm>
                <a:off x="1087172" y="2690949"/>
                <a:ext cx="1734513"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2T/8</a:t>
                </a:r>
                <a:endParaRPr lang="en-US" altLang="en-US" sz="1400" i="1" dirty="0">
                  <a:latin typeface="Times New Roman" pitchFamily="18" charset="0"/>
                  <a:cs typeface="Times New Roman" pitchFamily="18" charset="0"/>
                </a:endParaRPr>
              </a:p>
            </p:txBody>
          </p:sp>
          <p:sp>
            <p:nvSpPr>
              <p:cNvPr id="33" name="TextBox 96"/>
              <p:cNvSpPr txBox="1">
                <a:spLocks noChangeArrowheads="1"/>
              </p:cNvSpPr>
              <p:nvPr/>
            </p:nvSpPr>
            <p:spPr bwMode="auto">
              <a:xfrm>
                <a:off x="1071798" y="4804104"/>
                <a:ext cx="1811694"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7T/8</a:t>
                </a:r>
                <a:endParaRPr lang="en-US" altLang="en-US" sz="1400" i="1" dirty="0">
                  <a:latin typeface="Times New Roman" pitchFamily="18" charset="0"/>
                  <a:cs typeface="Times New Roman" pitchFamily="18" charset="0"/>
                </a:endParaRPr>
              </a:p>
            </p:txBody>
          </p:sp>
          <p:cxnSp>
            <p:nvCxnSpPr>
              <p:cNvPr id="34" name="Straight Arrow Connector 33"/>
              <p:cNvCxnSpPr/>
              <p:nvPr/>
            </p:nvCxnSpPr>
            <p:spPr>
              <a:xfrm flipV="1">
                <a:off x="1676977" y="6633477"/>
                <a:ext cx="4574612" cy="3544"/>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05868" y="533961"/>
                <a:ext cx="9353" cy="5894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70045" y="546965"/>
                <a:ext cx="4676" cy="5965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106"/>
              <p:cNvSpPr txBox="1">
                <a:spLocks noChangeArrowheads="1"/>
              </p:cNvSpPr>
              <p:nvPr/>
            </p:nvSpPr>
            <p:spPr bwMode="auto">
              <a:xfrm>
                <a:off x="1001086" y="6183197"/>
                <a:ext cx="1882406" cy="4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1" dirty="0" smtClean="0">
                    <a:latin typeface="Times New Roman" pitchFamily="18" charset="0"/>
                    <a:cs typeface="Times New Roman" pitchFamily="18" charset="0"/>
                  </a:rPr>
                  <a:t>Camera sampling</a:t>
                </a:r>
                <a:endParaRPr lang="en-US" altLang="en-US" i="1" dirty="0">
                  <a:latin typeface="Times New Roman" pitchFamily="18" charset="0"/>
                  <a:cs typeface="Times New Roman" pitchFamily="18" charset="0"/>
                </a:endParaRPr>
              </a:p>
            </p:txBody>
          </p:sp>
          <p:sp>
            <p:nvSpPr>
              <p:cNvPr id="40" name="Rectangle 39"/>
              <p:cNvSpPr/>
              <p:nvPr/>
            </p:nvSpPr>
            <p:spPr>
              <a:xfrm flipV="1">
                <a:off x="2143763" y="1270017"/>
                <a:ext cx="23825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1" name="Rectangle 40"/>
              <p:cNvSpPr/>
              <p:nvPr/>
            </p:nvSpPr>
            <p:spPr>
              <a:xfrm flipV="1">
                <a:off x="2404044" y="2260969"/>
                <a:ext cx="24625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2" name="Rectangle 41"/>
              <p:cNvSpPr/>
              <p:nvPr/>
            </p:nvSpPr>
            <p:spPr>
              <a:xfrm flipV="1">
                <a:off x="2679909" y="3251921"/>
                <a:ext cx="260395"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3" name="Rectangle 42"/>
              <p:cNvSpPr/>
              <p:nvPr/>
            </p:nvSpPr>
            <p:spPr>
              <a:xfrm flipV="1">
                <a:off x="3980464" y="5244844"/>
                <a:ext cx="25726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44" name="Straight Connector 43"/>
              <p:cNvCxnSpPr/>
              <p:nvPr/>
            </p:nvCxnSpPr>
            <p:spPr>
              <a:xfrm>
                <a:off x="2382018" y="597771"/>
                <a:ext cx="2337" cy="5645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422433" y="552168"/>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694326" y="570375"/>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966220" y="588583"/>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flipV="1">
                <a:off x="4263811" y="1245392"/>
                <a:ext cx="25493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2281" y="2257593"/>
                <a:ext cx="254823"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4769389" y="3221149"/>
                <a:ext cx="254823" cy="153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1" name="TextBox 77"/>
              <p:cNvSpPr txBox="1">
                <a:spLocks noChangeArrowheads="1"/>
              </p:cNvSpPr>
              <p:nvPr/>
            </p:nvSpPr>
            <p:spPr bwMode="auto">
              <a:xfrm>
                <a:off x="2698964" y="-525585"/>
                <a:ext cx="1157533"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Times New Roman" pitchFamily="18" charset="0"/>
                    <a:cs typeface="Times New Roman" pitchFamily="18" charset="0"/>
                  </a:rPr>
                  <a:t>Duty Circle T</a:t>
                </a:r>
                <a:endParaRPr lang="en-US" altLang="en-US" sz="1400" dirty="0">
                  <a:latin typeface="Times New Roman" pitchFamily="18" charset="0"/>
                  <a:cs typeface="Times New Roman" pitchFamily="18" charset="0"/>
                </a:endParaRPr>
              </a:p>
            </p:txBody>
          </p:sp>
          <p:sp>
            <p:nvSpPr>
              <p:cNvPr id="52" name="TextBox 94"/>
              <p:cNvSpPr txBox="1">
                <a:spLocks noChangeArrowheads="1"/>
              </p:cNvSpPr>
              <p:nvPr/>
            </p:nvSpPr>
            <p:spPr bwMode="auto">
              <a:xfrm>
                <a:off x="1122273" y="769174"/>
                <a:ext cx="937906" cy="5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0</a:t>
                </a:r>
                <a:endParaRPr lang="en-US" altLang="en-US" sz="1400" i="1" dirty="0">
                  <a:latin typeface="Times New Roman" pitchFamily="18" charset="0"/>
                  <a:cs typeface="Times New Roman" pitchFamily="18" charset="0"/>
                </a:endParaRPr>
              </a:p>
            </p:txBody>
          </p:sp>
        </p:grpSp>
        <p:cxnSp>
          <p:nvCxnSpPr>
            <p:cNvPr id="61" name="Straight Arrow Connector 60"/>
            <p:cNvCxnSpPr/>
            <p:nvPr/>
          </p:nvCxnSpPr>
          <p:spPr bwMode="auto">
            <a:xfrm>
              <a:off x="1143000" y="1443157"/>
              <a:ext cx="2171696"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p:nvPr/>
          </p:nvSpPr>
          <p:spPr bwMode="auto">
            <a:xfrm>
              <a:off x="1857225" y="1905000"/>
              <a:ext cx="45719" cy="384698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Oval 65"/>
            <p:cNvSpPr/>
            <p:nvPr/>
          </p:nvSpPr>
          <p:spPr bwMode="auto">
            <a:xfrm>
              <a:off x="1833483" y="219345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7" name="Oval 66"/>
            <p:cNvSpPr/>
            <p:nvPr/>
          </p:nvSpPr>
          <p:spPr bwMode="auto">
            <a:xfrm>
              <a:off x="1830706" y="279415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Oval 67"/>
            <p:cNvSpPr/>
            <p:nvPr/>
          </p:nvSpPr>
          <p:spPr bwMode="auto">
            <a:xfrm>
              <a:off x="1827929" y="2951788"/>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9" name="Oval 68"/>
            <p:cNvSpPr/>
            <p:nvPr/>
          </p:nvSpPr>
          <p:spPr bwMode="auto">
            <a:xfrm>
              <a:off x="1825152" y="463134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7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389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Encoding/Decoding Tables</a:t>
            </a:r>
            <a:endParaRPr lang="en-US" alt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4131175092"/>
              </p:ext>
            </p:extLst>
          </p:nvPr>
        </p:nvGraphicFramePr>
        <p:xfrm>
          <a:off x="1062735" y="1662668"/>
          <a:ext cx="2213865" cy="3606800"/>
        </p:xfrm>
        <a:graphic>
          <a:graphicData uri="http://schemas.openxmlformats.org/drawingml/2006/table">
            <a:tbl>
              <a:tblPr firstRow="1" bandRow="1">
                <a:tableStyleId>{7E9639D4-E3E2-4D34-9284-5A2195B3D0D7}</a:tableStyleId>
              </a:tblPr>
              <a:tblGrid>
                <a:gridCol w="660416"/>
                <a:gridCol w="1553449"/>
              </a:tblGrid>
              <a:tr h="370840">
                <a:tc>
                  <a:txBody>
                    <a:bodyPr/>
                    <a:lstStyle/>
                    <a:p>
                      <a:pPr algn="ctr"/>
                      <a:r>
                        <a:rPr lang="en-US" sz="1200" b="0" dirty="0" smtClean="0"/>
                        <a:t>3-bits</a:t>
                      </a:r>
                      <a:r>
                        <a:rPr lang="en-US" sz="1200" baseline="0" dirty="0" smtClean="0"/>
                        <a:t> </a:t>
                      </a:r>
                    </a:p>
                    <a:p>
                      <a:pPr algn="ctr"/>
                      <a:endParaRPr lang="en-US" sz="1200" baseline="0" dirty="0" smtClean="0"/>
                    </a:p>
                    <a:p>
                      <a:pPr algn="ctr"/>
                      <a:r>
                        <a:rPr lang="en-US" sz="1200" dirty="0" smtClean="0"/>
                        <a:t>Input</a:t>
                      </a:r>
                      <a:endParaRPr lang="en-US" sz="1200" dirty="0"/>
                    </a:p>
                  </a:txBody>
                  <a:tcPr/>
                </a:tc>
                <a:tc>
                  <a:txBody>
                    <a:bodyPr/>
                    <a:lstStyle/>
                    <a:p>
                      <a:pPr algn="ctr"/>
                      <a:r>
                        <a:rPr lang="en-US" altLang="en-US" sz="1200" b="0" dirty="0" smtClean="0"/>
                        <a:t>Global Phase Shift </a:t>
                      </a:r>
                    </a:p>
                    <a:p>
                      <a:pPr algn="ctr"/>
                      <a:endParaRPr lang="en-US" sz="1200" dirty="0" smtClean="0"/>
                    </a:p>
                    <a:p>
                      <a:pPr algn="ctr"/>
                      <a:r>
                        <a:rPr lang="en-US" sz="1200" dirty="0" smtClean="0"/>
                        <a:t>Output</a:t>
                      </a:r>
                      <a:endParaRPr lang="en-US" sz="1200" dirty="0"/>
                    </a:p>
                  </a:txBody>
                  <a:tcPr/>
                </a:tc>
              </a:tr>
              <a:tr h="370840">
                <a:tc>
                  <a:txBody>
                    <a:bodyPr/>
                    <a:lstStyle/>
                    <a:p>
                      <a:pPr algn="ctr"/>
                      <a:r>
                        <a:rPr lang="en-US" sz="1200" dirty="0" smtClean="0"/>
                        <a:t>000</a:t>
                      </a:r>
                      <a:endParaRPr lang="en-US" sz="1200" dirty="0"/>
                    </a:p>
                  </a:txBody>
                  <a:tcPr/>
                </a:tc>
                <a:tc>
                  <a:txBody>
                    <a:bodyPr/>
                    <a:lstStyle/>
                    <a:p>
                      <a:pPr algn="ctr"/>
                      <a:r>
                        <a:rPr lang="en-US" sz="1200" dirty="0" smtClean="0"/>
                        <a:t>0</a:t>
                      </a:r>
                      <a:endParaRPr lang="en-US" sz="1200" dirty="0"/>
                    </a:p>
                  </a:txBody>
                  <a:tcPr/>
                </a:tc>
              </a:tr>
              <a:tr h="370840">
                <a:tc>
                  <a:txBody>
                    <a:bodyPr/>
                    <a:lstStyle/>
                    <a:p>
                      <a:pPr algn="ctr"/>
                      <a:r>
                        <a:rPr lang="en-US" sz="1200" dirty="0" smtClean="0"/>
                        <a:t>001</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010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011</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100</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101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110</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111</a:t>
                      </a:r>
                      <a:endParaRPr lang="en-US" sz="1200" dirty="0"/>
                    </a:p>
                  </a:txBody>
                  <a:tcPr/>
                </a:tc>
                <a:tc>
                  <a:txBody>
                    <a:bodyPr/>
                    <a:lstStyle/>
                    <a:p>
                      <a:pPr algn="ctr"/>
                      <a:r>
                        <a:rPr lang="en-US" sz="1200" dirty="0" smtClean="0"/>
                        <a:t>7</a:t>
                      </a:r>
                      <a:endParaRPr lang="en-US" sz="1200" dirty="0"/>
                    </a:p>
                  </a:txBody>
                  <a:tcPr/>
                </a:tc>
              </a:tr>
            </a:tbl>
          </a:graphicData>
        </a:graphic>
      </p:graphicFrame>
      <p:sp>
        <p:nvSpPr>
          <p:cNvPr id="10" name="TextBox 9"/>
          <p:cNvSpPr txBox="1"/>
          <p:nvPr/>
        </p:nvSpPr>
        <p:spPr>
          <a:xfrm>
            <a:off x="1394089" y="1143000"/>
            <a:ext cx="1547090" cy="338554"/>
          </a:xfrm>
          <a:prstGeom prst="rect">
            <a:avLst/>
          </a:prstGeom>
          <a:noFill/>
        </p:spPr>
        <p:txBody>
          <a:bodyPr wrap="none" rtlCol="0">
            <a:spAutoFit/>
          </a:bodyPr>
          <a:lstStyle/>
          <a:p>
            <a:pPr algn="ctr"/>
            <a:r>
              <a:rPr lang="en-US" sz="1600" b="1" dirty="0" smtClean="0"/>
              <a:t>Encoding Table</a:t>
            </a:r>
            <a:endParaRPr lang="en-US" sz="1600" b="1" dirty="0"/>
          </a:p>
        </p:txBody>
      </p:sp>
      <p:graphicFrame>
        <p:nvGraphicFramePr>
          <p:cNvPr id="17" name="Table 16"/>
          <p:cNvGraphicFramePr>
            <a:graphicFrameLocks noGrp="1"/>
          </p:cNvGraphicFramePr>
          <p:nvPr>
            <p:extLst>
              <p:ext uri="{D42A27DB-BD31-4B8C-83A1-F6EECF244321}">
                <p14:modId xmlns:p14="http://schemas.microsoft.com/office/powerpoint/2010/main" val="536263852"/>
              </p:ext>
            </p:extLst>
          </p:nvPr>
        </p:nvGraphicFramePr>
        <p:xfrm>
          <a:off x="6172200" y="1752600"/>
          <a:ext cx="2108200" cy="3606800"/>
        </p:xfrm>
        <a:graphic>
          <a:graphicData uri="http://schemas.openxmlformats.org/drawingml/2006/table">
            <a:tbl>
              <a:tblPr firstRow="1" bandRow="1">
                <a:tableStyleId>{793D81CF-94F2-401A-BA57-92F5A7B2D0C5}</a:tableStyleId>
              </a:tblPr>
              <a:tblGrid>
                <a:gridCol w="1346200"/>
                <a:gridCol w="762000"/>
              </a:tblGrid>
              <a:tr h="628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S_Phase_Shift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Input</a:t>
                      </a:r>
                    </a:p>
                  </a:txBody>
                  <a:tcPr/>
                </a:tc>
                <a:tc>
                  <a:txBody>
                    <a:bodyPr/>
                    <a:lstStyle/>
                    <a:p>
                      <a:pPr algn="ctr"/>
                      <a:r>
                        <a:rPr lang="en-US" sz="1200" b="0" dirty="0" smtClean="0"/>
                        <a:t>3-bits</a:t>
                      </a:r>
                    </a:p>
                    <a:p>
                      <a:pPr algn="ctr"/>
                      <a:endParaRPr lang="en-US" sz="1200" dirty="0" smtClean="0"/>
                    </a:p>
                    <a:p>
                      <a:pPr algn="ctr"/>
                      <a:r>
                        <a:rPr lang="en-US" sz="1200" dirty="0" smtClean="0"/>
                        <a:t>Output</a:t>
                      </a:r>
                      <a:endParaRPr lang="en-US" sz="1200" dirty="0"/>
                    </a:p>
                  </a:txBody>
                  <a:tcPr/>
                </a:tc>
              </a:tr>
              <a:tr h="370840">
                <a:tc>
                  <a:txBody>
                    <a:bodyPr/>
                    <a:lstStyle/>
                    <a:p>
                      <a:pPr algn="ctr"/>
                      <a:r>
                        <a:rPr lang="en-US" sz="1200" dirty="0" smtClean="0"/>
                        <a:t>0</a:t>
                      </a:r>
                      <a:endParaRPr lang="en-US" sz="1200" dirty="0"/>
                    </a:p>
                  </a:txBody>
                  <a:tcPr/>
                </a:tc>
                <a:tc>
                  <a:txBody>
                    <a:bodyPr/>
                    <a:lstStyle/>
                    <a:p>
                      <a:pPr algn="ctr"/>
                      <a:r>
                        <a:rPr lang="en-US" sz="1200" dirty="0" smtClean="0"/>
                        <a:t>000</a:t>
                      </a:r>
                      <a:endParaRPr lang="en-US" sz="1200" dirty="0"/>
                    </a:p>
                  </a:txBody>
                  <a:tcPr/>
                </a:tc>
              </a:tr>
              <a:tr h="370840">
                <a:tc>
                  <a:txBody>
                    <a:bodyPr/>
                    <a:lstStyle/>
                    <a:p>
                      <a:pPr algn="ctr"/>
                      <a:r>
                        <a:rPr lang="en-US" sz="1200" dirty="0" smtClean="0"/>
                        <a:t>1</a:t>
                      </a:r>
                      <a:endParaRPr lang="en-US" sz="1200" dirty="0"/>
                    </a:p>
                  </a:txBody>
                  <a:tcPr/>
                </a:tc>
                <a:tc>
                  <a:txBody>
                    <a:bodyPr/>
                    <a:lstStyle/>
                    <a:p>
                      <a:pPr algn="ctr"/>
                      <a:r>
                        <a:rPr lang="en-US" sz="1200" dirty="0" smtClean="0"/>
                        <a:t>001</a:t>
                      </a:r>
                      <a:endParaRPr lang="en-US" sz="1200" dirty="0"/>
                    </a:p>
                  </a:txBody>
                  <a:tcPr/>
                </a:tc>
              </a:tr>
              <a:tr h="370840">
                <a:tc>
                  <a:txBody>
                    <a:bodyPr/>
                    <a:lstStyle/>
                    <a:p>
                      <a:pPr algn="ctr"/>
                      <a:r>
                        <a:rPr lang="en-US" sz="1200" dirty="0" smtClean="0"/>
                        <a:t>2</a:t>
                      </a:r>
                      <a:endParaRPr lang="en-US" sz="1200" dirty="0"/>
                    </a:p>
                  </a:txBody>
                  <a:tcPr/>
                </a:tc>
                <a:tc>
                  <a:txBody>
                    <a:bodyPr/>
                    <a:lstStyle/>
                    <a:p>
                      <a:pPr algn="ctr"/>
                      <a:r>
                        <a:rPr lang="en-US" sz="1200" dirty="0" smtClean="0"/>
                        <a:t>010</a:t>
                      </a:r>
                      <a:endParaRPr lang="en-US" sz="1200" dirty="0"/>
                    </a:p>
                  </a:txBody>
                  <a:tcPr/>
                </a:tc>
              </a:tr>
              <a:tr h="370840">
                <a:tc>
                  <a:txBody>
                    <a:bodyPr/>
                    <a:lstStyle/>
                    <a:p>
                      <a:pPr algn="ctr"/>
                      <a:r>
                        <a:rPr lang="en-US" sz="1200" dirty="0" smtClean="0"/>
                        <a:t>3</a:t>
                      </a:r>
                      <a:endParaRPr lang="en-US" sz="1200" dirty="0"/>
                    </a:p>
                  </a:txBody>
                  <a:tcPr/>
                </a:tc>
                <a:tc>
                  <a:txBody>
                    <a:bodyPr/>
                    <a:lstStyle/>
                    <a:p>
                      <a:pPr algn="ctr"/>
                      <a:r>
                        <a:rPr lang="en-US" sz="1200" dirty="0" smtClean="0"/>
                        <a:t>011</a:t>
                      </a:r>
                      <a:endParaRPr lang="en-US" sz="1200" dirty="0"/>
                    </a:p>
                  </a:txBody>
                  <a:tcPr/>
                </a:tc>
              </a:tr>
              <a:tr h="370840">
                <a:tc>
                  <a:txBody>
                    <a:bodyPr/>
                    <a:lstStyle/>
                    <a:p>
                      <a:pPr algn="ctr"/>
                      <a:r>
                        <a:rPr lang="en-US" sz="1200" dirty="0" smtClean="0"/>
                        <a:t>4</a:t>
                      </a:r>
                      <a:endParaRPr lang="en-US" sz="1200" dirty="0"/>
                    </a:p>
                  </a:txBody>
                  <a:tcPr/>
                </a:tc>
                <a:tc>
                  <a:txBody>
                    <a:bodyPr/>
                    <a:lstStyle/>
                    <a:p>
                      <a:pPr algn="ctr"/>
                      <a:r>
                        <a:rPr lang="en-US" sz="1200" dirty="0" smtClean="0"/>
                        <a:t>100</a:t>
                      </a:r>
                      <a:endParaRPr lang="en-US" sz="1200" dirty="0"/>
                    </a:p>
                  </a:txBody>
                  <a:tcPr/>
                </a:tc>
              </a:tr>
              <a:tr h="370840">
                <a:tc>
                  <a:txBody>
                    <a:bodyPr/>
                    <a:lstStyle/>
                    <a:p>
                      <a:pPr algn="ctr"/>
                      <a:r>
                        <a:rPr lang="en-US" sz="1200" dirty="0" smtClean="0"/>
                        <a:t>5</a:t>
                      </a:r>
                      <a:endParaRPr lang="en-US" sz="1200" dirty="0"/>
                    </a:p>
                  </a:txBody>
                  <a:tcPr/>
                </a:tc>
                <a:tc>
                  <a:txBody>
                    <a:bodyPr/>
                    <a:lstStyle/>
                    <a:p>
                      <a:pPr algn="ctr"/>
                      <a:r>
                        <a:rPr lang="en-US" sz="1200" dirty="0" smtClean="0"/>
                        <a:t>101</a:t>
                      </a:r>
                      <a:endParaRPr lang="en-US" sz="1200" dirty="0"/>
                    </a:p>
                  </a:txBody>
                  <a:tcPr/>
                </a:tc>
              </a:tr>
              <a:tr h="370840">
                <a:tc>
                  <a:txBody>
                    <a:bodyPr/>
                    <a:lstStyle/>
                    <a:p>
                      <a:pPr algn="ctr"/>
                      <a:r>
                        <a:rPr lang="en-US" sz="1200" dirty="0" smtClean="0"/>
                        <a:t>6</a:t>
                      </a:r>
                      <a:endParaRPr lang="en-US" sz="1200" dirty="0"/>
                    </a:p>
                  </a:txBody>
                  <a:tcPr/>
                </a:tc>
                <a:tc>
                  <a:txBody>
                    <a:bodyPr/>
                    <a:lstStyle/>
                    <a:p>
                      <a:pPr algn="ctr"/>
                      <a:r>
                        <a:rPr lang="en-US" sz="1200" dirty="0" smtClean="0"/>
                        <a:t>110</a:t>
                      </a:r>
                      <a:endParaRPr lang="en-US" sz="1200" dirty="0"/>
                    </a:p>
                  </a:txBody>
                  <a:tcPr/>
                </a:tc>
              </a:tr>
              <a:tr h="370840">
                <a:tc>
                  <a:txBody>
                    <a:bodyPr/>
                    <a:lstStyle/>
                    <a:p>
                      <a:pPr algn="ctr"/>
                      <a:r>
                        <a:rPr lang="en-US" sz="1200" dirty="0" smtClean="0"/>
                        <a:t>7</a:t>
                      </a:r>
                      <a:endParaRPr lang="en-US" sz="1200" dirty="0"/>
                    </a:p>
                  </a:txBody>
                  <a:tcPr/>
                </a:tc>
                <a:tc>
                  <a:txBody>
                    <a:bodyPr/>
                    <a:lstStyle/>
                    <a:p>
                      <a:pPr algn="ctr"/>
                      <a:r>
                        <a:rPr lang="en-US" sz="1200" dirty="0" smtClean="0"/>
                        <a:t>111</a:t>
                      </a:r>
                      <a:endParaRPr lang="en-US" sz="1200" dirty="0"/>
                    </a:p>
                  </a:txBody>
                  <a:tcPr/>
                </a:tc>
              </a:tr>
            </a:tbl>
          </a:graphicData>
        </a:graphic>
      </p:graphicFrame>
      <p:sp>
        <p:nvSpPr>
          <p:cNvPr id="18" name="TextBox 17"/>
          <p:cNvSpPr txBox="1"/>
          <p:nvPr/>
        </p:nvSpPr>
        <p:spPr>
          <a:xfrm>
            <a:off x="6360725" y="1066800"/>
            <a:ext cx="1616020" cy="338554"/>
          </a:xfrm>
          <a:prstGeom prst="rect">
            <a:avLst/>
          </a:prstGeom>
          <a:noFill/>
        </p:spPr>
        <p:txBody>
          <a:bodyPr wrap="none" rtlCol="0">
            <a:spAutoFit/>
          </a:bodyPr>
          <a:lstStyle/>
          <a:p>
            <a:pPr algn="ctr"/>
            <a:r>
              <a:rPr lang="en-US" sz="1600" b="1" dirty="0" smtClean="0"/>
              <a:t>Decoding Tables</a:t>
            </a:r>
            <a:endParaRPr lang="en-US" sz="1600" b="1" dirty="0"/>
          </a:p>
        </p:txBody>
      </p:sp>
      <p:sp>
        <p:nvSpPr>
          <p:cNvPr id="19" name="TextBox 18"/>
          <p:cNvSpPr txBox="1"/>
          <p:nvPr/>
        </p:nvSpPr>
        <p:spPr>
          <a:xfrm>
            <a:off x="6252283" y="1371600"/>
            <a:ext cx="2018374" cy="338554"/>
          </a:xfrm>
          <a:prstGeom prst="rect">
            <a:avLst/>
          </a:prstGeom>
          <a:noFill/>
        </p:spPr>
        <p:txBody>
          <a:bodyPr wrap="none" rtlCol="0">
            <a:spAutoFit/>
          </a:bodyPr>
          <a:lstStyle/>
          <a:p>
            <a:pPr algn="ctr"/>
            <a:r>
              <a:rPr lang="en-US" sz="1600" b="1" dirty="0" smtClean="0"/>
              <a:t>(Phase-to-Bits Table)</a:t>
            </a:r>
            <a:endParaRPr lang="en-US" sz="1600" b="1" dirty="0"/>
          </a:p>
        </p:txBody>
      </p:sp>
      <p:sp>
        <p:nvSpPr>
          <p:cNvPr id="3" name="Rectangle 2"/>
          <p:cNvSpPr/>
          <p:nvPr/>
        </p:nvSpPr>
        <p:spPr>
          <a:xfrm>
            <a:off x="4562475" y="5637311"/>
            <a:ext cx="4174541" cy="307777"/>
          </a:xfrm>
          <a:prstGeom prst="rect">
            <a:avLst/>
          </a:prstGeom>
        </p:spPr>
        <p:txBody>
          <a:bodyPr wrap="none">
            <a:spAutoFit/>
          </a:bodyPr>
          <a:lstStyle/>
          <a:p>
            <a:r>
              <a:rPr lang="en-US" sz="1400" dirty="0" smtClean="0"/>
              <a:t>S_Phase_Shift  = S_Phase(data)  -   S_Phase(reference)</a:t>
            </a:r>
            <a:endParaRPr lang="en-US" sz="1400" dirty="0"/>
          </a:p>
        </p:txBody>
      </p:sp>
      <p:sp>
        <p:nvSpPr>
          <p:cNvPr id="2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73552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4123654565"/>
              </p:ext>
            </p:extLst>
          </p:nvPr>
        </p:nvGraphicFramePr>
        <p:xfrm>
          <a:off x="482600" y="1310640"/>
          <a:ext cx="1574800" cy="2346960"/>
        </p:xfrm>
        <a:graphic>
          <a:graphicData uri="http://schemas.openxmlformats.org/drawingml/2006/table">
            <a:tbl>
              <a:tblPr firstRow="1" bandRow="1">
                <a:tableStyleId>{793D81CF-94F2-401A-BA57-92F5A7B2D0C5}</a:tableStyleId>
              </a:tblPr>
              <a:tblGrid>
                <a:gridCol w="355600"/>
                <a:gridCol w="381000"/>
                <a:gridCol w="838200"/>
              </a:tblGrid>
              <a:tr h="357105">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3492">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3492">
                <a:tc>
                  <a:txBody>
                    <a:bodyPr/>
                    <a:lstStyle/>
                    <a:p>
                      <a:pPr algn="ctr"/>
                      <a:r>
                        <a:rPr lang="en-US" sz="1000" dirty="0" smtClean="0"/>
                        <a:t>0100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2</a:t>
                      </a:r>
                      <a:endParaRPr lang="en-US" sz="1000" dirty="0"/>
                    </a:p>
                  </a:txBody>
                  <a:tcPr/>
                </a:tc>
              </a:tr>
              <a:tr h="233492">
                <a:tc>
                  <a:txBody>
                    <a:bodyPr/>
                    <a:lstStyle/>
                    <a:p>
                      <a:pPr algn="ctr"/>
                      <a:r>
                        <a:rPr lang="en-US" sz="1000" dirty="0" smtClean="0"/>
                        <a:t>0010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33492">
                <a:tc>
                  <a:txBody>
                    <a:bodyPr/>
                    <a:lstStyle/>
                    <a:p>
                      <a:pPr algn="ctr"/>
                      <a:r>
                        <a:rPr lang="en-US" sz="1000" dirty="0" smtClean="0"/>
                        <a:t>0001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0100</a:t>
                      </a:r>
                      <a:endParaRPr lang="en-US" sz="1000" dirty="0"/>
                    </a:p>
                  </a:txBody>
                  <a:tcPr marL="0" marR="0"/>
                </a:tc>
                <a:tc>
                  <a:txBody>
                    <a:bodyPr/>
                    <a:lstStyle/>
                    <a:p>
                      <a:pPr algn="ctr"/>
                      <a:r>
                        <a:rPr lang="en-US" sz="1000" dirty="0" smtClean="0"/>
                        <a:t>6</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0010</a:t>
                      </a:r>
                      <a:endParaRPr lang="en-US" sz="1000" dirty="0"/>
                    </a:p>
                  </a:txBody>
                  <a:tcPr marL="0" marR="0"/>
                </a:tc>
                <a:tc>
                  <a:txBody>
                    <a:bodyPr/>
                    <a:lstStyle/>
                    <a:p>
                      <a:pPr algn="ctr"/>
                      <a:r>
                        <a:rPr lang="en-US" sz="1000" dirty="0" smtClean="0"/>
                        <a:t>7</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73185659"/>
              </p:ext>
            </p:extLst>
          </p:nvPr>
        </p:nvGraphicFramePr>
        <p:xfrm>
          <a:off x="2514600" y="1280160"/>
          <a:ext cx="1524000" cy="2346960"/>
        </p:xfrm>
        <a:graphic>
          <a:graphicData uri="http://schemas.openxmlformats.org/drawingml/2006/table">
            <a:tbl>
              <a:tblPr firstRow="1" bandRow="1">
                <a:tableStyleId>{793D81CF-94F2-401A-BA57-92F5A7B2D0C5}</a:tableStyleId>
              </a:tblPr>
              <a:tblGrid>
                <a:gridCol w="381000"/>
                <a:gridCol w="304800"/>
                <a:gridCol w="838200"/>
              </a:tblGrid>
              <a:tr h="367038">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41870">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0001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41870">
                <a:tc>
                  <a:txBody>
                    <a:bodyPr/>
                    <a:lstStyle/>
                    <a:p>
                      <a:pPr algn="ctr"/>
                      <a:r>
                        <a:rPr lang="en-US" sz="1000" dirty="0" smtClean="0"/>
                        <a:t>1100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2</a:t>
                      </a:r>
                      <a:endParaRPr lang="en-US" sz="1000" dirty="0"/>
                    </a:p>
                  </a:txBody>
                  <a:tcPr/>
                </a:tc>
              </a:tr>
              <a:tr h="241870">
                <a:tc>
                  <a:txBody>
                    <a:bodyPr/>
                    <a:lstStyle/>
                    <a:p>
                      <a:pPr algn="ctr"/>
                      <a:r>
                        <a:rPr lang="en-US" sz="1000" dirty="0" smtClean="0"/>
                        <a:t>0110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41870">
                <a:tc>
                  <a:txBody>
                    <a:bodyPr/>
                    <a:lstStyle/>
                    <a:p>
                      <a:pPr algn="ctr"/>
                      <a:r>
                        <a:rPr lang="en-US" sz="1000" dirty="0" smtClean="0"/>
                        <a:t>0011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41870">
                <a:tc>
                  <a:txBody>
                    <a:bodyPr/>
                    <a:lstStyle/>
                    <a:p>
                      <a:pPr algn="ctr"/>
                      <a:r>
                        <a:rPr lang="en-US" sz="1000" dirty="0" smtClean="0"/>
                        <a:t>0001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41870">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41870">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0110</a:t>
                      </a:r>
                      <a:endParaRPr lang="en-US" sz="1000" dirty="0"/>
                    </a:p>
                  </a:txBody>
                  <a:tcPr marL="0" marR="0"/>
                </a:tc>
                <a:tc>
                  <a:txBody>
                    <a:bodyPr/>
                    <a:lstStyle/>
                    <a:p>
                      <a:pPr algn="ctr"/>
                      <a:r>
                        <a:rPr lang="en-US" sz="1000" dirty="0" smtClean="0"/>
                        <a:t>7</a:t>
                      </a:r>
                      <a:endParaRPr lang="en-US" sz="1000" dirty="0"/>
                    </a:p>
                  </a:txBody>
                  <a:tcPr/>
                </a:tc>
              </a:tr>
              <a:tr h="22586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59448012"/>
              </p:ext>
            </p:extLst>
          </p:nvPr>
        </p:nvGraphicFramePr>
        <p:xfrm>
          <a:off x="4724400" y="1264920"/>
          <a:ext cx="1524000" cy="2346960"/>
        </p:xfrm>
        <a:graphic>
          <a:graphicData uri="http://schemas.openxmlformats.org/drawingml/2006/table">
            <a:tbl>
              <a:tblPr firstRow="1" bandRow="1">
                <a:tableStyleId>{793D81CF-94F2-401A-BA57-92F5A7B2D0C5}</a:tableStyleId>
              </a:tblPr>
              <a:tblGrid>
                <a:gridCol w="381000"/>
                <a:gridCol w="381000"/>
                <a:gridCol w="762000"/>
              </a:tblGrid>
              <a:tr h="366889">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9889">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9889">
                <a:tc>
                  <a:txBody>
                    <a:bodyPr/>
                    <a:lstStyle/>
                    <a:p>
                      <a:pPr algn="ctr"/>
                      <a:r>
                        <a:rPr lang="en-US" sz="1000" dirty="0" smtClean="0"/>
                        <a:t>1100</a:t>
                      </a:r>
                      <a:endParaRPr lang="en-US" sz="1000" dirty="0"/>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2</a:t>
                      </a:r>
                      <a:endParaRPr lang="en-US" sz="1000" dirty="0"/>
                    </a:p>
                  </a:txBody>
                  <a:tcPr/>
                </a:tc>
              </a:tr>
              <a:tr h="239889">
                <a:tc>
                  <a:txBody>
                    <a:bodyPr/>
                    <a:lstStyle/>
                    <a:p>
                      <a:pPr algn="ctr"/>
                      <a:r>
                        <a:rPr lang="en-US" sz="1000" dirty="0" smtClean="0"/>
                        <a:t>1110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39889">
                <a:tc>
                  <a:txBody>
                    <a:bodyPr/>
                    <a:lstStyle/>
                    <a:p>
                      <a:pPr algn="ctr"/>
                      <a:r>
                        <a:rPr lang="en-US" sz="1000" dirty="0" smtClean="0"/>
                        <a:t>0111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9889">
                <a:tc>
                  <a:txBody>
                    <a:bodyPr/>
                    <a:lstStyle/>
                    <a:p>
                      <a:pPr algn="ctr"/>
                      <a:r>
                        <a:rPr lang="en-US" sz="1000" dirty="0" smtClean="0"/>
                        <a:t>0011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9889">
                <a:tc>
                  <a:txBody>
                    <a:bodyPr/>
                    <a:lstStyle/>
                    <a:p>
                      <a:pPr algn="ctr"/>
                      <a:r>
                        <a:rPr lang="en-US" sz="1000" dirty="0" smtClean="0"/>
                        <a:t>0001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988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988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75199076"/>
              </p:ext>
            </p:extLst>
          </p:nvPr>
        </p:nvGraphicFramePr>
        <p:xfrm>
          <a:off x="7010400" y="1264920"/>
          <a:ext cx="1524000" cy="2346960"/>
        </p:xfrm>
        <a:graphic>
          <a:graphicData uri="http://schemas.openxmlformats.org/drawingml/2006/table">
            <a:tbl>
              <a:tblPr firstRow="1" bandRow="1">
                <a:tableStyleId>{793D81CF-94F2-401A-BA57-92F5A7B2D0C5}</a:tableStyleId>
              </a:tblPr>
              <a:tblGrid>
                <a:gridCol w="304800"/>
                <a:gridCol w="381000"/>
                <a:gridCol w="8382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solidFill>
                            <a:schemeClr val="tx1"/>
                          </a:solidFill>
                        </a:rPr>
                        <a:t>1000</a:t>
                      </a:r>
                      <a:endParaRPr lang="en-US" sz="1000" dirty="0">
                        <a:solidFill>
                          <a:schemeClr val="tx1"/>
                        </a:solidFill>
                      </a:endParaRPr>
                    </a:p>
                  </a:txBody>
                  <a:tcPr marL="0" marR="0"/>
                </a:tc>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t>1111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t>0111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t>0011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t>0001</a:t>
                      </a:r>
                      <a:endParaRPr lang="en-US" sz="1000" dirty="0"/>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t>0000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18348190"/>
              </p:ext>
            </p:extLst>
          </p:nvPr>
        </p:nvGraphicFramePr>
        <p:xfrm>
          <a:off x="457200" y="3886200"/>
          <a:ext cx="1600200" cy="2346960"/>
        </p:xfrm>
        <a:graphic>
          <a:graphicData uri="http://schemas.openxmlformats.org/drawingml/2006/table">
            <a:tbl>
              <a:tblPr firstRow="1" bandRow="1">
                <a:tableStyleId>{793D81CF-94F2-401A-BA57-92F5A7B2D0C5}</a:tableStyleId>
              </a:tblPr>
              <a:tblGrid>
                <a:gridCol w="320040"/>
                <a:gridCol w="365760"/>
                <a:gridCol w="9144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t>0111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solidFill>
                            <a:schemeClr val="tx1"/>
                          </a:solidFill>
                        </a:rPr>
                        <a:t>0001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32346177"/>
              </p:ext>
            </p:extLst>
          </p:nvPr>
        </p:nvGraphicFramePr>
        <p:xfrm>
          <a:off x="2514600" y="3886200"/>
          <a:ext cx="1600200" cy="2346960"/>
        </p:xfrm>
        <a:graphic>
          <a:graphicData uri="http://schemas.openxmlformats.org/drawingml/2006/table">
            <a:tbl>
              <a:tblPr firstRow="1" bandRow="1">
                <a:tableStyleId>{793D81CF-94F2-401A-BA57-92F5A7B2D0C5}</a:tableStyleId>
              </a:tblPr>
              <a:tblGrid>
                <a:gridCol w="381000"/>
                <a:gridCol w="304800"/>
                <a:gridCol w="9144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1001</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1001</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68376401"/>
              </p:ext>
            </p:extLst>
          </p:nvPr>
        </p:nvGraphicFramePr>
        <p:xfrm>
          <a:off x="4724400" y="3863340"/>
          <a:ext cx="1600200" cy="2346960"/>
        </p:xfrm>
        <a:graphic>
          <a:graphicData uri="http://schemas.openxmlformats.org/drawingml/2006/table">
            <a:tbl>
              <a:tblPr firstRow="1" bandRow="1">
                <a:tableStyleId>{793D81CF-94F2-401A-BA57-92F5A7B2D0C5}</a:tableStyleId>
              </a:tblPr>
              <a:tblGrid>
                <a:gridCol w="363682"/>
                <a:gridCol w="363682"/>
                <a:gridCol w="872836"/>
              </a:tblGrid>
              <a:tr h="259080">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1011</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1101</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1011</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1101</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0">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sp>
        <p:nvSpPr>
          <p:cNvPr id="19" name="TextBox 18"/>
          <p:cNvSpPr txBox="1"/>
          <p:nvPr/>
        </p:nvSpPr>
        <p:spPr>
          <a:xfrm>
            <a:off x="778512" y="1022419"/>
            <a:ext cx="1050288" cy="276999"/>
          </a:xfrm>
          <a:prstGeom prst="rect">
            <a:avLst/>
          </a:prstGeom>
          <a:noFill/>
        </p:spPr>
        <p:txBody>
          <a:bodyPr wrap="none" rtlCol="0">
            <a:spAutoFit/>
          </a:bodyPr>
          <a:lstStyle/>
          <a:p>
            <a:r>
              <a:rPr lang="en-US" dirty="0" smtClean="0"/>
              <a:t>1/8 Dimming </a:t>
            </a:r>
            <a:endParaRPr lang="en-US" dirty="0"/>
          </a:p>
        </p:txBody>
      </p:sp>
      <p:sp>
        <p:nvSpPr>
          <p:cNvPr id="20" name="TextBox 19"/>
          <p:cNvSpPr txBox="1"/>
          <p:nvPr/>
        </p:nvSpPr>
        <p:spPr>
          <a:xfrm>
            <a:off x="2971800" y="1022419"/>
            <a:ext cx="1050288" cy="276999"/>
          </a:xfrm>
          <a:prstGeom prst="rect">
            <a:avLst/>
          </a:prstGeom>
          <a:noFill/>
        </p:spPr>
        <p:txBody>
          <a:bodyPr wrap="none" rtlCol="0">
            <a:spAutoFit/>
          </a:bodyPr>
          <a:lstStyle/>
          <a:p>
            <a:r>
              <a:rPr lang="en-US" dirty="0" smtClean="0"/>
              <a:t>2/8 Dimming </a:t>
            </a:r>
            <a:endParaRPr lang="en-US" dirty="0"/>
          </a:p>
        </p:txBody>
      </p:sp>
      <p:sp>
        <p:nvSpPr>
          <p:cNvPr id="21" name="TextBox 20"/>
          <p:cNvSpPr txBox="1"/>
          <p:nvPr/>
        </p:nvSpPr>
        <p:spPr>
          <a:xfrm>
            <a:off x="5105400" y="1022419"/>
            <a:ext cx="1050288" cy="276999"/>
          </a:xfrm>
          <a:prstGeom prst="rect">
            <a:avLst/>
          </a:prstGeom>
          <a:noFill/>
        </p:spPr>
        <p:txBody>
          <a:bodyPr wrap="none" rtlCol="0">
            <a:spAutoFit/>
          </a:bodyPr>
          <a:lstStyle/>
          <a:p>
            <a:r>
              <a:rPr lang="en-US" dirty="0" smtClean="0"/>
              <a:t>3/8 Dimming </a:t>
            </a:r>
            <a:endParaRPr lang="en-US" dirty="0"/>
          </a:p>
        </p:txBody>
      </p:sp>
      <p:sp>
        <p:nvSpPr>
          <p:cNvPr id="22" name="TextBox 21"/>
          <p:cNvSpPr txBox="1"/>
          <p:nvPr/>
        </p:nvSpPr>
        <p:spPr>
          <a:xfrm>
            <a:off x="7391400" y="1022419"/>
            <a:ext cx="1050288" cy="276999"/>
          </a:xfrm>
          <a:prstGeom prst="rect">
            <a:avLst/>
          </a:prstGeom>
          <a:noFill/>
        </p:spPr>
        <p:txBody>
          <a:bodyPr wrap="none" rtlCol="0">
            <a:spAutoFit/>
          </a:bodyPr>
          <a:lstStyle/>
          <a:p>
            <a:r>
              <a:rPr lang="en-US" dirty="0" smtClean="0"/>
              <a:t>4/8 Dimming </a:t>
            </a:r>
            <a:endParaRPr lang="en-US" dirty="0"/>
          </a:p>
        </p:txBody>
      </p:sp>
      <p:sp>
        <p:nvSpPr>
          <p:cNvPr id="23" name="TextBox 22"/>
          <p:cNvSpPr txBox="1"/>
          <p:nvPr/>
        </p:nvSpPr>
        <p:spPr>
          <a:xfrm>
            <a:off x="702312" y="3666351"/>
            <a:ext cx="1050288" cy="276999"/>
          </a:xfrm>
          <a:prstGeom prst="rect">
            <a:avLst/>
          </a:prstGeom>
          <a:noFill/>
        </p:spPr>
        <p:txBody>
          <a:bodyPr wrap="none" rtlCol="0">
            <a:spAutoFit/>
          </a:bodyPr>
          <a:lstStyle/>
          <a:p>
            <a:r>
              <a:rPr lang="en-US" dirty="0"/>
              <a:t>5</a:t>
            </a:r>
            <a:r>
              <a:rPr lang="en-US" dirty="0" smtClean="0"/>
              <a:t>/8 Dimming </a:t>
            </a:r>
            <a:endParaRPr lang="en-US" dirty="0"/>
          </a:p>
        </p:txBody>
      </p:sp>
      <p:sp>
        <p:nvSpPr>
          <p:cNvPr id="24" name="TextBox 23"/>
          <p:cNvSpPr txBox="1"/>
          <p:nvPr/>
        </p:nvSpPr>
        <p:spPr>
          <a:xfrm>
            <a:off x="2895600" y="3644414"/>
            <a:ext cx="1050288" cy="276999"/>
          </a:xfrm>
          <a:prstGeom prst="rect">
            <a:avLst/>
          </a:prstGeom>
          <a:noFill/>
        </p:spPr>
        <p:txBody>
          <a:bodyPr wrap="none" rtlCol="0">
            <a:spAutoFit/>
          </a:bodyPr>
          <a:lstStyle/>
          <a:p>
            <a:r>
              <a:rPr lang="en-US" dirty="0" smtClean="0"/>
              <a:t>6/8 Dimming </a:t>
            </a:r>
            <a:endParaRPr lang="en-US" dirty="0"/>
          </a:p>
        </p:txBody>
      </p:sp>
      <p:sp>
        <p:nvSpPr>
          <p:cNvPr id="25" name="TextBox 24"/>
          <p:cNvSpPr txBox="1"/>
          <p:nvPr/>
        </p:nvSpPr>
        <p:spPr>
          <a:xfrm>
            <a:off x="5257800" y="3622477"/>
            <a:ext cx="1050288" cy="276999"/>
          </a:xfrm>
          <a:prstGeom prst="rect">
            <a:avLst/>
          </a:prstGeom>
          <a:noFill/>
        </p:spPr>
        <p:txBody>
          <a:bodyPr wrap="none" rtlCol="0">
            <a:spAutoFit/>
          </a:bodyPr>
          <a:lstStyle/>
          <a:p>
            <a:r>
              <a:rPr lang="en-US" dirty="0" smtClean="0"/>
              <a:t>7/8 Dimming </a:t>
            </a:r>
            <a:endParaRPr lang="en-US" dirty="0"/>
          </a:p>
        </p:txBody>
      </p:sp>
      <p:sp>
        <p:nvSpPr>
          <p:cNvPr id="2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S_Phase Decoding Tables in DS8-PSK</a:t>
            </a:r>
            <a:endParaRPr lang="en-US" altLang="en-US" sz="2400" b="1" dirty="0"/>
          </a:p>
        </p:txBody>
      </p:sp>
      <p:sp>
        <p:nvSpPr>
          <p:cNvPr id="2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5304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Decoding Procedure in DS8-PSK</a:t>
            </a:r>
            <a:endParaRPr lang="en-US" altLang="en-US" sz="2400" b="1" dirty="0"/>
          </a:p>
        </p:txBody>
      </p:sp>
      <mc:AlternateContent xmlns:mc="http://schemas.openxmlformats.org/markup-compatibility/2006" xmlns:a14="http://schemas.microsoft.com/office/drawing/2010/main">
        <mc:Choice Requires="a14">
          <p:sp>
            <p:nvSpPr>
              <p:cNvPr id="9" name="Rectangle 8"/>
              <p:cNvSpPr/>
              <p:nvPr/>
            </p:nvSpPr>
            <p:spPr>
              <a:xfrm>
                <a:off x="555307" y="1560161"/>
                <a:ext cx="8109784" cy="3240439"/>
              </a:xfrm>
              <a:prstGeom prst="rect">
                <a:avLst/>
              </a:prstGeom>
            </p:spPr>
            <p:txBody>
              <a:bodyPr wrap="none">
                <a:spAutoFit/>
              </a:bodyPr>
              <a:lstStyle/>
              <a:p>
                <a:r>
                  <a:rPr lang="en-US" sz="1400" b="1" dirty="0" smtClean="0">
                    <a:latin typeface="+mj-lt"/>
                  </a:rPr>
                  <a:t>Step 1</a:t>
                </a:r>
                <a:r>
                  <a:rPr lang="en-US" sz="1400" b="1" i="1" dirty="0" smtClean="0">
                    <a:latin typeface="+mj-lt"/>
                  </a:rPr>
                  <a:t>: </a:t>
                </a:r>
                <a:r>
                  <a:rPr lang="en-US" sz="1400" dirty="0" smtClean="0">
                    <a:latin typeface="+mj-lt"/>
                  </a:rPr>
                  <a:t>Choose the proper </a:t>
                </a:r>
                <a:r>
                  <a:rPr lang="en-US" sz="1400" b="1" dirty="0" smtClean="0">
                    <a:latin typeface="+mj-lt"/>
                  </a:rPr>
                  <a:t>S_Phase decoding Table </a:t>
                </a:r>
                <a:r>
                  <a:rPr lang="en-US" sz="1400" dirty="0" smtClean="0">
                    <a:latin typeface="+mj-lt"/>
                  </a:rPr>
                  <a:t>(among 7 tables) according to the dimming level:</a:t>
                </a:r>
              </a:p>
              <a:p>
                <a:pPr marL="742950" lvl="1" indent="-285750">
                  <a:buFont typeface="Wingdings" panose="05000000000000000000" pitchFamily="2" charset="2"/>
                  <a:buChar char="§"/>
                </a:pPr>
                <a:r>
                  <a:rPr lang="en-US" sz="1400" b="1" dirty="0" smtClean="0">
                    <a:latin typeface="+mj-lt"/>
                  </a:rPr>
                  <a:t>Dimming level </a:t>
                </a:r>
                <a14:m>
                  <m:oMath xmlns:m="http://schemas.openxmlformats.org/officeDocument/2006/math">
                    <m:r>
                      <a:rPr lang="en-US" sz="1400" b="1" i="1" smtClean="0">
                        <a:solidFill>
                          <a:schemeClr val="tx1"/>
                        </a:solidFill>
                        <a:latin typeface="Cambria Math"/>
                      </a:rPr>
                      <m:t>=</m:t>
                    </m:r>
                    <m:f>
                      <m:fPr>
                        <m:ctrlPr>
                          <a:rPr lang="en-US" sz="1400" b="1" i="1">
                            <a:solidFill>
                              <a:schemeClr val="tx1"/>
                            </a:solidFill>
                            <a:latin typeface="Cambria Math"/>
                          </a:rPr>
                        </m:ctrlPr>
                      </m:fPr>
                      <m:num>
                        <m:nary>
                          <m:naryPr>
                            <m:chr m:val="∑"/>
                            <m:subHide m:val="on"/>
                            <m:supHide m:val="on"/>
                            <m:ctrlPr>
                              <a:rPr lang="en-US" sz="1400" b="1" i="1">
                                <a:solidFill>
                                  <a:schemeClr val="tx1"/>
                                </a:solidFill>
                                <a:latin typeface="Cambria Math"/>
                              </a:rPr>
                            </m:ctrlPr>
                          </m:naryPr>
                          <m:sub/>
                          <m:sup/>
                          <m:e>
                            <m:r>
                              <a:rPr lang="en-US" sz="1400" b="1" i="1">
                                <a:solidFill>
                                  <a:schemeClr val="tx1"/>
                                </a:solidFill>
                                <a:latin typeface="Cambria Math"/>
                              </a:rPr>
                              <m:t>"</m:t>
                            </m:r>
                            <m:r>
                              <a:rPr lang="en-US" sz="1400" b="1" i="1">
                                <a:solidFill>
                                  <a:schemeClr val="tx1"/>
                                </a:solidFill>
                                <a:latin typeface="Cambria Math"/>
                              </a:rPr>
                              <m:t>𝟏</m:t>
                            </m:r>
                            <m:r>
                              <a:rPr lang="en-US" sz="1400" b="1" i="1">
                                <a:solidFill>
                                  <a:schemeClr val="tx1"/>
                                </a:solidFill>
                                <a:latin typeface="Cambria Math"/>
                              </a:rPr>
                              <m:t>"</m:t>
                            </m:r>
                          </m:e>
                        </m:nary>
                      </m:num>
                      <m:den>
                        <m:r>
                          <a:rPr lang="en-US" sz="1400" b="1" i="1">
                            <a:solidFill>
                              <a:schemeClr val="tx1"/>
                            </a:solidFill>
                            <a:latin typeface="Cambria Math"/>
                          </a:rPr>
                          <m:t>𝟖</m:t>
                        </m:r>
                      </m:den>
                    </m:f>
                  </m:oMath>
                </a14:m>
                <a:r>
                  <a:rPr lang="en-US" sz="1400" b="1" dirty="0" smtClean="0">
                    <a:latin typeface="+mj-lt"/>
                  </a:rPr>
                  <a:t>		</a:t>
                </a:r>
              </a:p>
              <a:p>
                <a:pPr marL="742950" lvl="1" indent="-285750">
                  <a:buFont typeface="Wingdings" panose="05000000000000000000" pitchFamily="2" charset="2"/>
                  <a:buChar char="§"/>
                </a:pPr>
                <a:r>
                  <a:rPr lang="en-US" sz="1400" dirty="0" smtClean="0">
                    <a:latin typeface="+mj-lt"/>
                  </a:rPr>
                  <a:t>Select the proper </a:t>
                </a:r>
                <a:r>
                  <a:rPr lang="en-US" sz="1400" b="1" dirty="0" smtClean="0">
                    <a:latin typeface="+mj-lt"/>
                  </a:rPr>
                  <a:t>S_Phase decoding table</a:t>
                </a:r>
              </a:p>
              <a:p>
                <a:endParaRPr lang="en-US" sz="1400" b="1" dirty="0" smtClean="0">
                  <a:latin typeface="+mj-lt"/>
                </a:endParaRPr>
              </a:p>
              <a:p>
                <a:r>
                  <a:rPr lang="en-US" sz="1400" b="1" dirty="0" smtClean="0">
                    <a:latin typeface="+mj-lt"/>
                  </a:rPr>
                  <a:t>Step 2: </a:t>
                </a:r>
                <a:r>
                  <a:rPr lang="en-US" sz="1400" dirty="0" smtClean="0">
                    <a:latin typeface="+mj-lt"/>
                  </a:rPr>
                  <a:t>Map with the selected decoding table to find </a:t>
                </a:r>
                <a:r>
                  <a:rPr lang="en-US" sz="1400" b="1" dirty="0" smtClean="0">
                    <a:latin typeface="+mj-lt"/>
                  </a:rPr>
                  <a:t>S_Phase(data)</a:t>
                </a:r>
                <a:r>
                  <a:rPr lang="en-US" sz="1400" dirty="0" smtClean="0">
                    <a:latin typeface="+mj-lt"/>
                  </a:rPr>
                  <a:t>; </a:t>
                </a:r>
                <a:r>
                  <a:rPr lang="en-US" sz="1400" b="1" dirty="0" smtClean="0">
                    <a:latin typeface="+mj-lt"/>
                  </a:rPr>
                  <a:t>S_Phase(reference)</a:t>
                </a:r>
                <a:r>
                  <a:rPr lang="en-US" sz="1400" dirty="0" smtClean="0">
                    <a:latin typeface="+mj-lt"/>
                  </a:rPr>
                  <a:t> and </a:t>
                </a:r>
                <a:r>
                  <a:rPr lang="en-US" sz="1400" b="1" dirty="0" smtClean="0">
                    <a:latin typeface="+mj-lt"/>
                  </a:rPr>
                  <a:t>S_Phase_Shift</a:t>
                </a:r>
              </a:p>
              <a:p>
                <a:pPr lvl="1"/>
                <a:r>
                  <a:rPr lang="en-US" sz="1400" b="1" dirty="0" smtClean="0">
                    <a:latin typeface="+mj-lt"/>
                  </a:rPr>
                  <a:t>Input: </a:t>
                </a:r>
                <a:r>
                  <a:rPr lang="en-US" sz="1400" dirty="0" smtClean="0">
                    <a:latin typeface="+mj-lt"/>
                  </a:rPr>
                  <a:t>The discrete waveforms of a 8-LEDs groups (a </a:t>
                </a:r>
                <a:r>
                  <a:rPr lang="en-US" sz="1400" dirty="0" smtClean="0"/>
                  <a:t>reference</a:t>
                </a:r>
                <a:r>
                  <a:rPr lang="en-US" sz="1400" dirty="0" smtClean="0">
                    <a:latin typeface="+mj-lt"/>
                  </a:rPr>
                  <a:t> group and data groups)	</a:t>
                </a:r>
              </a:p>
              <a:p>
                <a:pPr lvl="1"/>
                <a:r>
                  <a:rPr lang="en-US" sz="1400" b="1" dirty="0" smtClean="0">
                    <a:latin typeface="+mj-lt"/>
                  </a:rPr>
                  <a:t>Output: </a:t>
                </a:r>
                <a:r>
                  <a:rPr lang="en-US" sz="1400" dirty="0" smtClean="0">
                    <a:latin typeface="+mj-lt"/>
                  </a:rPr>
                  <a:t>Spatial Phases</a:t>
                </a:r>
              </a:p>
              <a:p>
                <a:pPr marL="742950" lvl="1" indent="-285750">
                  <a:buFont typeface="Wingdings" panose="05000000000000000000" pitchFamily="2" charset="2"/>
                  <a:buChar char="§"/>
                </a:pPr>
                <a:r>
                  <a:rPr lang="en-US" sz="1400" dirty="0"/>
                  <a:t>S_Phase(reference) </a:t>
                </a:r>
                <a:endParaRPr lang="en-US" sz="1400" dirty="0" smtClean="0"/>
              </a:p>
              <a:p>
                <a:pPr marL="742950" lvl="1" indent="-285750">
                  <a:buFont typeface="Wingdings" panose="05000000000000000000" pitchFamily="2" charset="2"/>
                  <a:buChar char="§"/>
                </a:pPr>
                <a:r>
                  <a:rPr lang="en-US" sz="1400" dirty="0"/>
                  <a:t>S_Phase(data</a:t>
                </a:r>
                <a:r>
                  <a:rPr lang="en-US" sz="1400" dirty="0" smtClean="0"/>
                  <a:t>)</a:t>
                </a:r>
              </a:p>
              <a:p>
                <a:pPr marL="742950" lvl="1" indent="-285750">
                  <a:buFont typeface="Wingdings" panose="05000000000000000000" pitchFamily="2" charset="2"/>
                  <a:buChar char="§"/>
                </a:pPr>
                <a:r>
                  <a:rPr lang="en-US" sz="1400" dirty="0" smtClean="0"/>
                  <a:t>S_Phase_Shift = </a:t>
                </a:r>
                <a:r>
                  <a:rPr lang="en-US" sz="1400" dirty="0"/>
                  <a:t>S_Phase(data</a:t>
                </a:r>
                <a:r>
                  <a:rPr lang="en-US" sz="1400" dirty="0" smtClean="0"/>
                  <a:t>) - </a:t>
                </a:r>
                <a:r>
                  <a:rPr lang="en-US" sz="1400" dirty="0"/>
                  <a:t>S_Phase(reference) </a:t>
                </a:r>
              </a:p>
              <a:p>
                <a:pPr marL="742950" lvl="1" indent="-285750">
                  <a:buFont typeface="Wingdings" panose="05000000000000000000" pitchFamily="2" charset="2"/>
                  <a:buChar char="§"/>
                </a:pPr>
                <a:endParaRPr lang="en-US" sz="1400" b="0" dirty="0" smtClean="0">
                  <a:solidFill>
                    <a:srgbClr val="C00000"/>
                  </a:solidFill>
                  <a:latin typeface="+mj-lt"/>
                </a:endParaRPr>
              </a:p>
              <a:p>
                <a:r>
                  <a:rPr lang="en-US" sz="1400" b="1" dirty="0" smtClean="0">
                    <a:latin typeface="+mj-lt"/>
                  </a:rPr>
                  <a:t>Step 3</a:t>
                </a:r>
                <a:r>
                  <a:rPr lang="en-US" sz="1400" dirty="0" smtClean="0">
                    <a:latin typeface="+mj-lt"/>
                  </a:rPr>
                  <a:t>: Data decoding using Phase-to-Bits table </a:t>
                </a:r>
              </a:p>
              <a:p>
                <a:r>
                  <a:rPr lang="en-US" sz="1400" b="1" dirty="0" smtClean="0">
                    <a:latin typeface="+mj-lt"/>
                  </a:rPr>
                  <a:t>           Input</a:t>
                </a:r>
                <a:r>
                  <a:rPr lang="en-US" sz="1400" b="1" dirty="0">
                    <a:latin typeface="+mj-lt"/>
                  </a:rPr>
                  <a:t>: </a:t>
                </a:r>
                <a:r>
                  <a:rPr lang="en-US" sz="1400" dirty="0"/>
                  <a:t>S_Phase_Shift </a:t>
                </a:r>
                <a:r>
                  <a:rPr lang="en-US" sz="1400" dirty="0" smtClean="0">
                    <a:latin typeface="+mj-lt"/>
                  </a:rPr>
                  <a:t>	</a:t>
                </a:r>
                <a:r>
                  <a:rPr lang="en-US" sz="1400" dirty="0">
                    <a:latin typeface="+mj-lt"/>
                  </a:rPr>
                  <a:t>	</a:t>
                </a:r>
                <a:endParaRPr lang="en-US" sz="1400" dirty="0" smtClean="0">
                  <a:latin typeface="+mj-lt"/>
                </a:endParaRPr>
              </a:p>
              <a:p>
                <a:r>
                  <a:rPr lang="en-US" sz="1400" b="1" dirty="0">
                    <a:latin typeface="+mj-lt"/>
                  </a:rPr>
                  <a:t> </a:t>
                </a:r>
                <a:r>
                  <a:rPr lang="en-US" sz="1400" b="1" dirty="0" smtClean="0">
                    <a:latin typeface="+mj-lt"/>
                  </a:rPr>
                  <a:t>          Output</a:t>
                </a:r>
                <a:r>
                  <a:rPr lang="en-US" sz="1400" b="1" dirty="0">
                    <a:latin typeface="+mj-lt"/>
                  </a:rPr>
                  <a:t>: </a:t>
                </a:r>
                <a:r>
                  <a:rPr lang="en-US" sz="1400" dirty="0" smtClean="0">
                    <a:latin typeface="+mj-lt"/>
                  </a:rPr>
                  <a:t>3 data bits</a:t>
                </a:r>
                <a:endParaRPr lang="en-US" sz="1400" dirty="0">
                  <a:solidFill>
                    <a:srgbClr val="C00000"/>
                  </a:solidFill>
                  <a:latin typeface="+mj-lt"/>
                </a:endParaRPr>
              </a:p>
            </p:txBody>
          </p:sp>
        </mc:Choice>
        <mc:Fallback xmlns="">
          <p:sp>
            <p:nvSpPr>
              <p:cNvPr id="9" name="Rectangle 8"/>
              <p:cNvSpPr>
                <a:spLocks noRot="1" noChangeAspect="1" noMove="1" noResize="1" noEditPoints="1" noAdjustHandles="1" noChangeArrowheads="1" noChangeShapeType="1" noTextEdit="1"/>
              </p:cNvSpPr>
              <p:nvPr/>
            </p:nvSpPr>
            <p:spPr>
              <a:xfrm>
                <a:off x="555307" y="1560161"/>
                <a:ext cx="8109784" cy="3240439"/>
              </a:xfrm>
              <a:prstGeom prst="rect">
                <a:avLst/>
              </a:prstGeom>
              <a:blipFill rotWithShape="1">
                <a:blip r:embed="rId2"/>
                <a:stretch>
                  <a:fillRect l="-150" t="-188"/>
                </a:stretch>
              </a:blipFill>
            </p:spPr>
            <p:txBody>
              <a:bodyPr/>
              <a:lstStyle/>
              <a:p>
                <a:r>
                  <a:rPr lang="en-US">
                    <a:noFill/>
                  </a:rPr>
                  <a:t> </a:t>
                </a:r>
              </a:p>
            </p:txBody>
          </p:sp>
        </mc:Fallback>
      </mc:AlternateContent>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246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3"/>
          <p:cNvSpPr txBox="1">
            <a:spLocks noChangeArrowheads="1"/>
          </p:cNvSpPr>
          <p:nvPr/>
        </p:nvSpPr>
        <p:spPr bwMode="auto">
          <a:xfrm>
            <a:off x="234950" y="1301621"/>
            <a:ext cx="8534399"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Aft>
                <a:spcPts val="600"/>
              </a:spcAft>
              <a:buFont typeface="Wingdings" panose="05000000000000000000" pitchFamily="2" charset="2"/>
              <a:buChar char="q"/>
            </a:pPr>
            <a:r>
              <a:rPr lang="en-US" sz="1100" b="1" dirty="0" smtClean="0"/>
              <a:t>spatial phase (</a:t>
            </a:r>
            <a:r>
              <a:rPr lang="en-US" sz="1100" dirty="0" smtClean="0"/>
              <a:t>denoted by </a:t>
            </a:r>
            <a:r>
              <a:rPr lang="en-US" sz="1100" b="1" dirty="0" smtClean="0"/>
              <a:t>S_Phase): </a:t>
            </a:r>
            <a:r>
              <a:rPr lang="en-US" sz="1100" dirty="0" smtClean="0"/>
              <a:t>the phase of a discrete waveform which is built from the states of LEDs on a group those captured and decoded from a global shutter image.  </a:t>
            </a:r>
          </a:p>
          <a:p>
            <a:pPr marL="342900" indent="-342900">
              <a:spcAft>
                <a:spcPts val="600"/>
              </a:spcAft>
              <a:buFont typeface="Wingdings" panose="05000000000000000000" pitchFamily="2" charset="2"/>
              <a:buChar char="q"/>
            </a:pPr>
            <a:r>
              <a:rPr lang="en-US" sz="1100" b="1" dirty="0" smtClean="0"/>
              <a:t>global phase shift: </a:t>
            </a:r>
            <a:r>
              <a:rPr lang="en-US" sz="1100" dirty="0" smtClean="0"/>
              <a:t>the phase value that all </a:t>
            </a:r>
            <a:r>
              <a:rPr lang="en-US" sz="1100" dirty="0"/>
              <a:t>LEDs in a </a:t>
            </a:r>
            <a:r>
              <a:rPr lang="en-US" sz="1100" i="1" dirty="0" smtClean="0"/>
              <a:t>data group </a:t>
            </a:r>
            <a:r>
              <a:rPr lang="en-US" sz="1100" dirty="0"/>
              <a:t>together are shifted </a:t>
            </a:r>
            <a:r>
              <a:rPr lang="en-US" sz="1100" dirty="0" smtClean="0"/>
              <a:t>to </a:t>
            </a:r>
            <a:r>
              <a:rPr lang="en-US" sz="1100" dirty="0"/>
              <a:t>transmit data</a:t>
            </a:r>
            <a:r>
              <a:rPr lang="en-US" sz="1100" dirty="0" smtClean="0"/>
              <a:t>.</a:t>
            </a:r>
          </a:p>
          <a:p>
            <a:pPr marL="342900" indent="-342900">
              <a:spcAft>
                <a:spcPts val="600"/>
              </a:spcAft>
              <a:buFont typeface="Wingdings" panose="05000000000000000000" pitchFamily="2" charset="2"/>
              <a:buChar char="q"/>
            </a:pPr>
            <a:r>
              <a:rPr lang="en-US" sz="1100" b="1" dirty="0" smtClean="0"/>
              <a:t>data group: </a:t>
            </a:r>
            <a:r>
              <a:rPr lang="en-US" sz="1100" dirty="0" smtClean="0"/>
              <a:t>A group of data LEDs those operate together to transmit a data symbol </a:t>
            </a:r>
          </a:p>
          <a:p>
            <a:pPr marL="342900" indent="-342900">
              <a:spcAft>
                <a:spcPts val="600"/>
              </a:spcAft>
              <a:buFont typeface="Wingdings" panose="05000000000000000000" pitchFamily="2" charset="2"/>
              <a:buChar char="q"/>
            </a:pPr>
            <a:r>
              <a:rPr lang="en-US" sz="1100" b="1" dirty="0" smtClean="0"/>
              <a:t>reference group: </a:t>
            </a:r>
            <a:r>
              <a:rPr lang="en-US" sz="1100" dirty="0"/>
              <a:t>A group of </a:t>
            </a:r>
            <a:r>
              <a:rPr lang="en-US" sz="1100" dirty="0" smtClean="0"/>
              <a:t>reference </a:t>
            </a:r>
            <a:r>
              <a:rPr lang="en-US" sz="1100" dirty="0"/>
              <a:t>LEDs those operate together to transmit a </a:t>
            </a:r>
            <a:r>
              <a:rPr lang="en-US" sz="1100" dirty="0" smtClean="0"/>
              <a:t>reference signal </a:t>
            </a:r>
          </a:p>
          <a:p>
            <a:pPr marL="342900" indent="-342900">
              <a:spcAft>
                <a:spcPts val="600"/>
              </a:spcAft>
              <a:buFont typeface="Wingdings" panose="05000000000000000000" pitchFamily="2" charset="2"/>
              <a:buChar char="q"/>
            </a:pPr>
            <a:r>
              <a:rPr lang="en-US" sz="1100" b="1" dirty="0" err="1"/>
              <a:t>S_Phase</a:t>
            </a:r>
            <a:r>
              <a:rPr lang="en-US" sz="1100" b="1" dirty="0"/>
              <a:t> shift</a:t>
            </a:r>
            <a:r>
              <a:rPr lang="en-US" sz="1100" dirty="0"/>
              <a:t>: the abstraction value between the </a:t>
            </a:r>
            <a:r>
              <a:rPr lang="en-US" sz="1100" i="1" dirty="0"/>
              <a:t>spatial phase </a:t>
            </a:r>
            <a:r>
              <a:rPr lang="en-US" sz="1100" dirty="0" smtClean="0"/>
              <a:t>values </a:t>
            </a:r>
            <a:r>
              <a:rPr lang="en-US" sz="1100" dirty="0"/>
              <a:t>of </a:t>
            </a:r>
            <a:r>
              <a:rPr lang="en-US" sz="1100" i="1" dirty="0"/>
              <a:t>data group </a:t>
            </a:r>
            <a:r>
              <a:rPr lang="en-US" sz="1100" dirty="0"/>
              <a:t>and of the </a:t>
            </a:r>
            <a:r>
              <a:rPr lang="en-US" sz="1100" i="1" dirty="0"/>
              <a:t>reference group</a:t>
            </a:r>
            <a:r>
              <a:rPr lang="en-US" sz="1100" dirty="0"/>
              <a:t>.</a:t>
            </a:r>
          </a:p>
          <a:p>
            <a:pPr marL="342900" indent="-342900">
              <a:spcAft>
                <a:spcPts val="600"/>
              </a:spcAft>
              <a:buFont typeface="Wingdings" panose="05000000000000000000" pitchFamily="2" charset="2"/>
              <a:buChar char="q"/>
            </a:pPr>
            <a:r>
              <a:rPr lang="en-US" sz="1100" b="1" dirty="0" smtClean="0"/>
              <a:t>long exposure bad-sampling:</a:t>
            </a:r>
            <a:r>
              <a:rPr lang="en-US" sz="1100" dirty="0" smtClean="0"/>
              <a:t> an image sampling that captures an unclear sate of LED (neither ON nor OFF) due to long exposure time.</a:t>
            </a:r>
          </a:p>
          <a:p>
            <a:pPr marL="342900" indent="-342900">
              <a:spcAft>
                <a:spcPts val="600"/>
              </a:spcAft>
              <a:buFont typeface="Wingdings" panose="05000000000000000000" pitchFamily="2" charset="2"/>
              <a:buChar char="q"/>
            </a:pPr>
            <a:r>
              <a:rPr lang="en-US" sz="1100" b="1" dirty="0" smtClean="0"/>
              <a:t>SM-PSK</a:t>
            </a:r>
            <a:r>
              <a:rPr lang="en-US" sz="1100" dirty="0" smtClean="0"/>
              <a:t> (e.g. S2-PSK; S8-PSK; etc.): Spatial Multiple-Phase Shift Keying</a:t>
            </a:r>
          </a:p>
          <a:p>
            <a:pPr marL="342900" indent="-342900">
              <a:spcAft>
                <a:spcPts val="600"/>
              </a:spcAft>
              <a:buFont typeface="Wingdings" panose="05000000000000000000" pitchFamily="2" charset="2"/>
              <a:buChar char="q"/>
            </a:pPr>
            <a:r>
              <a:rPr lang="en-US" sz="1100" b="1" dirty="0" smtClean="0"/>
              <a:t>DSM-PSK</a:t>
            </a:r>
            <a:r>
              <a:rPr lang="en-US" sz="1100" dirty="0" smtClean="0"/>
              <a:t> (e.g. DS8-PSK): Dimmable SM-PSK</a:t>
            </a:r>
          </a:p>
          <a:p>
            <a:pPr marL="342900" indent="-342900">
              <a:spcAft>
                <a:spcPts val="600"/>
              </a:spcAft>
              <a:buFont typeface="Wingdings" panose="05000000000000000000" pitchFamily="2" charset="2"/>
              <a:buChar char="q"/>
            </a:pPr>
            <a:endParaRPr lang="en-US" sz="1100" dirty="0"/>
          </a:p>
          <a:p>
            <a:pPr marL="342900" indent="-342900">
              <a:spcAft>
                <a:spcPts val="600"/>
              </a:spcAft>
              <a:buFont typeface="Wingdings" panose="05000000000000000000" pitchFamily="2" charset="2"/>
              <a:buChar char="q"/>
            </a:pPr>
            <a:endParaRPr lang="en-US" sz="1100" b="1" dirty="0"/>
          </a:p>
        </p:txBody>
      </p:sp>
      <p:sp>
        <p:nvSpPr>
          <p:cNvPr id="10" name="Text Box 2"/>
          <p:cNvSpPr txBox="1">
            <a:spLocks noChangeArrowheads="1"/>
          </p:cNvSpPr>
          <p:nvPr/>
        </p:nvSpPr>
        <p:spPr bwMode="auto">
          <a:xfrm>
            <a:off x="457200" y="681335"/>
            <a:ext cx="7780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b="1" dirty="0" smtClean="0"/>
              <a:t>Definitions</a:t>
            </a:r>
            <a:endParaRPr lang="en-US" altLang="en-US" sz="2400" b="1" dirty="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73200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190875" y="2897188"/>
            <a:ext cx="2659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PHY modes</a:t>
            </a:r>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10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68726045"/>
              </p:ext>
            </p:extLst>
          </p:nvPr>
        </p:nvGraphicFramePr>
        <p:xfrm>
          <a:off x="430427" y="1219200"/>
          <a:ext cx="8408773" cy="2438400"/>
        </p:xfrm>
        <a:graphic>
          <a:graphicData uri="http://schemas.openxmlformats.org/drawingml/2006/table">
            <a:tbl>
              <a:tblPr>
                <a:tableStyleId>{793D81CF-94F2-401A-BA57-92F5A7B2D0C5}</a:tableStyleId>
              </a:tblPr>
              <a:tblGrid>
                <a:gridCol w="1219200"/>
                <a:gridCol w="1143000"/>
                <a:gridCol w="248299"/>
                <a:gridCol w="894701"/>
                <a:gridCol w="1483264"/>
                <a:gridCol w="1031336"/>
                <a:gridCol w="1295400"/>
                <a:gridCol w="1093573"/>
              </a:tblGrid>
              <a:tr h="19050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latin typeface="Calibri" panose="020F0502020204030204" pitchFamily="34" charset="0"/>
                        </a:rPr>
                        <a:t>Data rate</a:t>
                      </a:r>
                      <a:endParaRPr lang="en-US" sz="14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400" b="1" u="none" strike="noStrike" dirty="0">
                          <a:effectLst/>
                          <a:latin typeface="Calibri" panose="020F0502020204030204" pitchFamily="34" charset="0"/>
                        </a:rPr>
                        <a:t>Compatibility Support</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390525">
                <a:tc>
                  <a:txBody>
                    <a:bodyPr/>
                    <a:lstStyle/>
                    <a:p>
                      <a:pPr algn="ctr" fontAlgn="b"/>
                      <a:r>
                        <a:rPr lang="en-US" sz="1400" b="0" i="0" u="none" strike="noStrike" dirty="0" smtClean="0">
                          <a:solidFill>
                            <a:srgbClr val="000000"/>
                          </a:solidFill>
                          <a:effectLst/>
                          <a:latin typeface="Calibri" panose="020F0502020204030204" pitchFamily="34" charset="0"/>
                        </a:rPr>
                        <a:t>PHY modes</a:t>
                      </a:r>
                    </a:p>
                    <a:p>
                      <a:pPr algn="ctr" fontAlgn="b"/>
                      <a:r>
                        <a:rPr lang="en-US" sz="1400" b="0" i="0" u="none" strike="noStrike" dirty="0" smtClean="0">
                          <a:solidFill>
                            <a:srgbClr val="000000"/>
                          </a:solidFill>
                          <a:effectLst/>
                          <a:latin typeface="Calibri" panose="020F0502020204030204" pitchFamily="34" charset="0"/>
                        </a:rPr>
                        <a:t>ID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smtClean="0">
                          <a:effectLst/>
                          <a:latin typeface="Calibri" panose="020F0502020204030204" pitchFamily="34" charset="0"/>
                        </a:rPr>
                        <a:t>Modulation</a:t>
                      </a:r>
                    </a:p>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dirty="0">
                          <a:effectLst/>
                          <a:latin typeface="Calibri" panose="020F0502020204030204" pitchFamily="34" charset="0"/>
                        </a:rPr>
                        <a:t>Symbol </a:t>
                      </a:r>
                      <a:r>
                        <a:rPr lang="en-US" sz="1400" u="none" strike="noStrike" dirty="0" smtClean="0">
                          <a:effectLst/>
                          <a:latin typeface="Calibri" panose="020F0502020204030204" pitchFamily="34" charset="0"/>
                        </a:rPr>
                        <a:t>Rate (/sec)</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latin typeface="Calibri" panose="020F0502020204030204" pitchFamily="34" charset="0"/>
                        </a:rPr>
                        <a:t>(e.g. 10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symbol/s</a:t>
                      </a:r>
                      <a:r>
                        <a:rPr lang="en-US" sz="1400" u="none" strike="noStrike" dirty="0">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Varying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frame </a:t>
                      </a:r>
                      <a:r>
                        <a:rPr lang="en-US" sz="1400" u="none" strike="noStrike" dirty="0">
                          <a:effectLst/>
                          <a:latin typeface="Calibri" panose="020F0502020204030204" pitchFamily="34" charset="0"/>
                        </a:rPr>
                        <a:t>rates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latin typeface="Calibri" panose="020F0502020204030204" pitchFamily="34" charset="0"/>
                        </a:rPr>
                        <a:t>Long-exposure mitigation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shutter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type</a:t>
                      </a:r>
                      <a:endParaRPr lang="en-US" sz="1400" b="0" i="0" u="none" strike="noStrike" dirty="0">
                        <a:solidFill>
                          <a:srgbClr val="000000"/>
                        </a:solidFill>
                        <a:effectLst/>
                        <a:latin typeface="Calibri" panose="020F0502020204030204" pitchFamily="34" charset="0"/>
                      </a:endParaRPr>
                    </a:p>
                  </a:txBody>
                  <a:tcPr marL="9525" marR="9525" marT="9525" marB="0" anchor="b"/>
                </a:tc>
              </a:tr>
              <a:tr h="287655">
                <a:tc>
                  <a:txBody>
                    <a:bodyPr/>
                    <a:lstStyle/>
                    <a:p>
                      <a:pPr algn="ctr" fontAlgn="b"/>
                      <a:r>
                        <a:rPr lang="en-US" sz="1400" b="0" i="0" u="none" strike="noStrike" dirty="0" smtClean="0">
                          <a:solidFill>
                            <a:srgbClr val="000000"/>
                          </a:solidFill>
                          <a:effectLst/>
                          <a:latin typeface="Calibri" panose="020F0502020204030204" pitchFamily="34" charset="0"/>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S2-PSK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2.5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287655">
                <a:tc>
                  <a:txBody>
                    <a:bodyPr/>
                    <a:lstStyle/>
                    <a:p>
                      <a:pPr algn="ctr" fontAlgn="b"/>
                      <a:r>
                        <a:rPr lang="en-US" sz="1400" u="none" strike="noStrike" dirty="0" smtClean="0">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1.92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289560">
                <a:tc>
                  <a:txBody>
                    <a:bodyPr/>
                    <a:lstStyle/>
                    <a:p>
                      <a:pPr algn="ctr" fontAlgn="b"/>
                      <a:r>
                        <a:rPr lang="en-US" sz="1400" b="0" i="0" u="none" strike="noStrike" dirty="0" smtClean="0">
                          <a:solidFill>
                            <a:srgbClr val="000000"/>
                          </a:solidFill>
                          <a:effectLst/>
                          <a:latin typeface="Calibri" panose="020F0502020204030204" pitchFamily="34" charset="0"/>
                        </a:rPr>
                        <a:t>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kern="1200" dirty="0" smtClean="0">
                          <a:solidFill>
                            <a:schemeClr val="dk1"/>
                          </a:solidFill>
                          <a:effectLst/>
                          <a:latin typeface="Calibri" panose="020F0502020204030204" pitchFamily="34" charset="0"/>
                          <a:ea typeface="+mn-ea"/>
                          <a:cs typeface="+mn-cs"/>
                        </a:rPr>
                        <a:t>DS8-PSK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0.96 kbps</a:t>
                      </a: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Y</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r>
              <a:tr h="304800">
                <a:tc>
                  <a:txBody>
                    <a:bodyPr/>
                    <a:lstStyle/>
                    <a:p>
                      <a:pPr algn="ctr" fontAlgn="b"/>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S2-PSK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40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1400" b="0" i="0" u="none" strike="noStrike" dirty="0" smtClean="0">
                          <a:solidFill>
                            <a:srgbClr val="000000"/>
                          </a:solidFill>
                          <a:effectLst/>
                          <a:latin typeface="Calibri" panose="020F0502020204030204" pitchFamily="34" charset="0"/>
                        </a:rPr>
                        <a:t>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Calibri" panose="020F0502020204030204" pitchFamily="34" charset="0"/>
                          <a:ea typeface="+mn-ea"/>
                          <a:cs typeface="+mn-cs"/>
                        </a:rPr>
                        <a:t>30.7 kbps</a:t>
                      </a:r>
                      <a:endParaRPr lang="en-US" sz="1400" b="0" i="0" u="none" strike="noStrike" kern="1200" dirty="0">
                        <a:solidFill>
                          <a:srgbClr val="000000"/>
                        </a:solidFill>
                        <a:effectLst/>
                        <a:latin typeface="Calibri" panose="020F0502020204030204" pitchFamily="34" charset="0"/>
                        <a:ea typeface="+mn-ea"/>
                        <a:cs typeface="+mn-cs"/>
                      </a:endParaRPr>
                    </a:p>
                  </a:txBody>
                  <a:tcPr/>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kern="1200" dirty="0" smtClean="0">
                          <a:solidFill>
                            <a:schemeClr val="dk1"/>
                          </a:solidFill>
                          <a:effectLst/>
                          <a:latin typeface="Calibri" panose="020F0502020204030204" pitchFamily="34" charset="0"/>
                          <a:ea typeface="+mn-ea"/>
                          <a:cs typeface="+mn-cs"/>
                        </a:rPr>
                        <a:t>DS8-PSK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15.3 kbps</a:t>
                      </a:r>
                    </a:p>
                  </a:txBody>
                  <a:tcPr/>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r>
            </a:tbl>
          </a:graphicData>
        </a:graphic>
      </p:graphicFrame>
      <p:sp>
        <p:nvSpPr>
          <p:cNvPr id="1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PHY modes for SM-PSK and DSM-PSK</a:t>
            </a:r>
            <a:endParaRPr lang="en-US" altLang="en-US" sz="2400" b="1" dirty="0"/>
          </a:p>
        </p:txBody>
      </p:sp>
      <p:graphicFrame>
        <p:nvGraphicFramePr>
          <p:cNvPr id="11" name="Table 10"/>
          <p:cNvGraphicFramePr>
            <a:graphicFrameLocks noGrp="1"/>
          </p:cNvGraphicFramePr>
          <p:nvPr>
            <p:extLst>
              <p:ext uri="{D42A27DB-BD31-4B8C-83A1-F6EECF244321}">
                <p14:modId xmlns:p14="http://schemas.microsoft.com/office/powerpoint/2010/main" val="532941260"/>
              </p:ext>
            </p:extLst>
          </p:nvPr>
        </p:nvGraphicFramePr>
        <p:xfrm>
          <a:off x="152400" y="4724400"/>
          <a:ext cx="8940801" cy="1508760"/>
        </p:xfrm>
        <a:graphic>
          <a:graphicData uri="http://schemas.openxmlformats.org/drawingml/2006/table">
            <a:tbl>
              <a:tblPr firstRow="1" bandRow="1">
                <a:tableStyleId>{5940675A-B579-460E-94D1-54222C63F5DA}</a:tableStyleId>
              </a:tblPr>
              <a:tblGrid>
                <a:gridCol w="1066800"/>
                <a:gridCol w="2590800"/>
                <a:gridCol w="2667000"/>
                <a:gridCol w="2616201"/>
              </a:tblGrid>
              <a:tr h="335433">
                <a:tc>
                  <a:txBody>
                    <a:bodyPr/>
                    <a:lstStyle/>
                    <a:p>
                      <a:endParaRPr lang="en-US" sz="1200" dirty="0"/>
                    </a:p>
                  </a:txBody>
                  <a:tcPr/>
                </a:tc>
                <a:tc>
                  <a:txBody>
                    <a:bodyPr/>
                    <a:lstStyle/>
                    <a:p>
                      <a:pPr algn="ctr"/>
                      <a:r>
                        <a:rPr lang="en-US" sz="1200" b="1" dirty="0" smtClean="0"/>
                        <a:t>S2-PSK</a:t>
                      </a:r>
                      <a:endParaRPr lang="en-US" sz="1200" b="1" dirty="0"/>
                    </a:p>
                  </a:txBody>
                  <a:tcPr/>
                </a:tc>
                <a:tc>
                  <a:txBody>
                    <a:bodyPr/>
                    <a:lstStyle/>
                    <a:p>
                      <a:pPr algn="ctr"/>
                      <a:r>
                        <a:rPr lang="en-US" sz="1200" b="1" dirty="0" smtClean="0"/>
                        <a:t>S8-PSK</a:t>
                      </a:r>
                      <a:endParaRPr lang="en-US" sz="1200" b="1" dirty="0"/>
                    </a:p>
                  </a:txBody>
                  <a:tcPr/>
                </a:tc>
                <a:tc>
                  <a:txBody>
                    <a:bodyPr/>
                    <a:lstStyle/>
                    <a:p>
                      <a:pPr algn="ctr"/>
                      <a:r>
                        <a:rPr lang="en-US" sz="1200" b="1" dirty="0" smtClean="0"/>
                        <a:t>DS8-PSK</a:t>
                      </a:r>
                      <a:endParaRPr lang="en-US" sz="1200" b="1" dirty="0"/>
                    </a:p>
                  </a:txBody>
                  <a:tcPr/>
                </a:tc>
              </a:tr>
              <a:tr h="578967">
                <a:tc>
                  <a:txBody>
                    <a:bodyPr/>
                    <a:lstStyle/>
                    <a:p>
                      <a:r>
                        <a:rPr lang="en-US" sz="1100" b="1" dirty="0" smtClean="0"/>
                        <a:t>Data rate [bps]</a:t>
                      </a:r>
                      <a:endParaRPr lang="en-US" sz="1100" b="1" dirty="0"/>
                    </a:p>
                  </a:txBody>
                  <a:tcPr/>
                </a:tc>
                <a:tc>
                  <a:txBody>
                    <a:bodyPr/>
                    <a:lstStyle/>
                    <a:p>
                      <a:r>
                        <a:rPr lang="en-US" sz="1100" baseline="0" dirty="0" smtClean="0"/>
                        <a:t>Data rate = (bit/symbol) x (symbol rate)</a:t>
                      </a:r>
                    </a:p>
                    <a:p>
                      <a:r>
                        <a:rPr lang="en-US" sz="1100" baseline="0" dirty="0" smtClean="0"/>
                        <a:t>                = (K) x  10 </a:t>
                      </a:r>
                      <a:endParaRPr lang="en-US" sz="1100" dirty="0"/>
                    </a:p>
                  </a:txBody>
                  <a:tcPr marL="0" marR="0"/>
                </a:tc>
                <a:tc>
                  <a:txBody>
                    <a:bodyPr/>
                    <a:lstStyle/>
                    <a:p>
                      <a:r>
                        <a:rPr lang="en-US" sz="1100" baseline="0" dirty="0" smtClean="0"/>
                        <a:t>Data rate = (bit/symbol) x (symbol rate)</a:t>
                      </a:r>
                    </a:p>
                    <a:p>
                      <a:r>
                        <a:rPr lang="en-US" sz="1100" baseline="0" dirty="0" smtClean="0"/>
                        <a:t>                = (3×K/4) x  10 </a:t>
                      </a:r>
                      <a:endParaRPr lang="en-US" sz="1100" dirty="0"/>
                    </a:p>
                  </a:txBody>
                  <a:tcPr marL="0"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Data rate = (bit/symbol) x (symbol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 (3×K/8) x  10 </a:t>
                      </a:r>
                    </a:p>
                  </a:txBody>
                  <a:tcPr marL="0" marR="0"/>
                </a:tc>
              </a:tr>
              <a:tr h="578967">
                <a:tc>
                  <a:txBody>
                    <a:bodyPr/>
                    <a:lstStyle/>
                    <a:p>
                      <a:r>
                        <a:rPr lang="en-US" sz="1100" b="1" dirty="0" smtClean="0"/>
                        <a:t>Advantages</a:t>
                      </a:r>
                      <a:endParaRPr lang="en-US" sz="1100" b="1" dirty="0"/>
                    </a:p>
                  </a:txBody>
                  <a:tcPr/>
                </a:tc>
                <a:tc>
                  <a:txBody>
                    <a:bodyPr/>
                    <a:lstStyle/>
                    <a:p>
                      <a:r>
                        <a:rPr lang="en-US" sz="1100" dirty="0" smtClean="0"/>
                        <a:t>- Highest</a:t>
                      </a:r>
                      <a:r>
                        <a:rPr lang="en-US" sz="1100" baseline="0" dirty="0" smtClean="0"/>
                        <a:t> data rate</a:t>
                      </a:r>
                    </a:p>
                    <a:p>
                      <a:endParaRPr lang="en-US" sz="1100" dirty="0"/>
                    </a:p>
                  </a:txBody>
                  <a:tcPr marR="0"/>
                </a:tc>
                <a:tc>
                  <a:txBody>
                    <a:bodyPr/>
                    <a:lstStyle/>
                    <a:p>
                      <a:r>
                        <a:rPr lang="en-US" sz="1100" dirty="0" smtClean="0"/>
                        <a:t>- Support for</a:t>
                      </a:r>
                      <a:r>
                        <a:rPr lang="en-US" sz="1100" baseline="0" dirty="0" smtClean="0"/>
                        <a:t> decoding even under presence of </a:t>
                      </a:r>
                      <a:r>
                        <a:rPr lang="en-US" sz="1100" dirty="0" smtClean="0"/>
                        <a:t>bad-sampling due to long-exposure time</a:t>
                      </a:r>
                      <a:endParaRPr lang="en-US" sz="1100" dirty="0"/>
                    </a:p>
                  </a:txBody>
                  <a:tcPr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Dimming supported in steps of 12.5%</a:t>
                      </a:r>
                    </a:p>
                  </a:txBody>
                  <a:tcPr marR="0"/>
                </a:tc>
              </a:tr>
            </a:tbl>
          </a:graphicData>
        </a:graphic>
      </p:graphicFrame>
      <p:sp>
        <p:nvSpPr>
          <p:cNvPr id="3" name="TextBox 2"/>
          <p:cNvSpPr txBox="1"/>
          <p:nvPr/>
        </p:nvSpPr>
        <p:spPr>
          <a:xfrm>
            <a:off x="152400" y="4419600"/>
            <a:ext cx="2449710" cy="276999"/>
          </a:xfrm>
          <a:prstGeom prst="rect">
            <a:avLst/>
          </a:prstGeom>
          <a:noFill/>
        </p:spPr>
        <p:txBody>
          <a:bodyPr wrap="none" rtlCol="0">
            <a:spAutoFit/>
          </a:bodyPr>
          <a:lstStyle/>
          <a:p>
            <a:r>
              <a:rPr lang="en-US" dirty="0" smtClean="0"/>
              <a:t>where K is the number of data LEDs</a:t>
            </a:r>
            <a:endParaRPr 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7870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667000" y="2897188"/>
            <a:ext cx="44424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PHY frame structure</a:t>
            </a:r>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4400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a:xfrm>
            <a:off x="228600" y="1143000"/>
            <a:ext cx="8470386" cy="1600438"/>
          </a:xfrm>
          <a:prstGeom prst="rect">
            <a:avLst/>
          </a:prstGeom>
        </p:spPr>
        <p:txBody>
          <a:bodyPr wrap="square">
            <a:spAutoFit/>
          </a:bodyPr>
          <a:lstStyle/>
          <a:p>
            <a:r>
              <a:rPr lang="en-US" sz="1400" b="1" dirty="0" smtClean="0">
                <a:latin typeface="+mj-lt"/>
              </a:rPr>
              <a:t>SHR and PHR design	</a:t>
            </a:r>
            <a:r>
              <a:rPr lang="en-US" sz="1400" dirty="0" smtClean="0">
                <a:latin typeface="+mj-lt"/>
              </a:rPr>
              <a:t>			</a:t>
            </a:r>
          </a:p>
          <a:p>
            <a:pPr marL="285750" indent="-285750">
              <a:buFont typeface="Wingdings" panose="05000000000000000000" pitchFamily="2" charset="2"/>
              <a:buChar char="§"/>
            </a:pPr>
            <a:r>
              <a:rPr lang="en-US" sz="1400" dirty="0" smtClean="0">
                <a:solidFill>
                  <a:srgbClr val="000000"/>
                </a:solidFill>
                <a:latin typeface="+mj-lt"/>
                <a:ea typeface="Malgun Gothic"/>
                <a:cs typeface="Times New Roman"/>
              </a:rPr>
              <a:t>Preamble symbols </a:t>
            </a:r>
            <a:r>
              <a:rPr lang="en-US" sz="1400" dirty="0" smtClean="0">
                <a:latin typeface="+mj-lt"/>
              </a:rPr>
              <a:t>are inverse forms in order to </a:t>
            </a:r>
          </a:p>
          <a:p>
            <a:pPr marL="742950" lvl="1" indent="-285750">
              <a:buFont typeface="Arial" panose="020B0604020202020204" pitchFamily="34" charset="0"/>
              <a:buChar char="•"/>
            </a:pPr>
            <a:r>
              <a:rPr lang="en-US" sz="1400" dirty="0" smtClean="0">
                <a:latin typeface="+mj-lt"/>
              </a:rPr>
              <a:t>Help a receiver in identifying how many LEDs available on the transmitter.</a:t>
            </a:r>
          </a:p>
          <a:p>
            <a:pPr marL="742950" lvl="1" indent="-285750">
              <a:buFont typeface="Arial" panose="020B0604020202020204" pitchFamily="34" charset="0"/>
              <a:buChar char="•"/>
            </a:pPr>
            <a:r>
              <a:rPr lang="en-US" sz="1400" dirty="0" smtClean="0">
                <a:latin typeface="+mj-lt"/>
              </a:rPr>
              <a:t>Help a receiver in identifying how many LEDs-groups available</a:t>
            </a:r>
          </a:p>
          <a:p>
            <a:pPr marL="285750" indent="-285750">
              <a:buFont typeface="Wingdings" panose="05000000000000000000" pitchFamily="2" charset="2"/>
              <a:buChar char="§"/>
            </a:pPr>
            <a:r>
              <a:rPr lang="en-US" sz="1400" dirty="0" smtClean="0">
                <a:latin typeface="+mj-lt"/>
              </a:rPr>
              <a:t>Preamble symbols are at lowest spatial-resolution among available spatial PHY modes.</a:t>
            </a:r>
          </a:p>
          <a:p>
            <a:pPr marL="285750" indent="-285750">
              <a:buFont typeface="Wingdings" panose="05000000000000000000" pitchFamily="2" charset="2"/>
              <a:buChar char="§"/>
            </a:pPr>
            <a:r>
              <a:rPr lang="en-US" sz="1400" dirty="0" smtClean="0">
                <a:latin typeface="+mj-lt"/>
              </a:rPr>
              <a:t>Although the resolution can be increased at PSDU, the </a:t>
            </a:r>
            <a:r>
              <a:rPr lang="en-US" sz="1400" i="1" dirty="0" smtClean="0">
                <a:latin typeface="+mj-lt"/>
              </a:rPr>
              <a:t>symbol rate </a:t>
            </a:r>
            <a:r>
              <a:rPr lang="en-US" sz="1400" dirty="0" smtClean="0">
                <a:latin typeface="+mj-lt"/>
              </a:rPr>
              <a:t>does not change throughout the frame between preamble, header, and payload. Any symbol rate should be pre-noticed </a:t>
            </a:r>
          </a:p>
        </p:txBody>
      </p:sp>
      <p:grpSp>
        <p:nvGrpSpPr>
          <p:cNvPr id="9" name="Group 8"/>
          <p:cNvGrpSpPr/>
          <p:nvPr/>
        </p:nvGrpSpPr>
        <p:grpSpPr>
          <a:xfrm>
            <a:off x="381001" y="3505200"/>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456374" y="3505200"/>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81000" y="3212068"/>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xmlns:a14="http://schemas.microsoft.com/office/drawing/2010/main">
        <mc:Choice Requires="a14">
          <p:sp>
            <p:nvSpPr>
              <p:cNvPr id="50" name="TextBox 49"/>
              <p:cNvSpPr txBox="1"/>
              <p:nvPr/>
            </p:nvSpPr>
            <p:spPr>
              <a:xfrm>
                <a:off x="2418274" y="3200400"/>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418274" y="3200400"/>
                <a:ext cx="1447800" cy="302840"/>
              </a:xfrm>
              <a:prstGeom prst="rect">
                <a:avLst/>
              </a:prstGeom>
              <a:blipFill rotWithShape="1">
                <a:blip r:embed="rId2"/>
                <a:stretch>
                  <a:fillRect b="-10000"/>
                </a:stretch>
              </a:blipFill>
            </p:spPr>
            <p:txBody>
              <a:bodyPr/>
              <a:lstStyle/>
              <a:p>
                <a:r>
                  <a:rPr lang="en-US">
                    <a:noFill/>
                  </a:rPr>
                  <a:t> </a:t>
                </a:r>
              </a:p>
            </p:txBody>
          </p:sp>
        </mc:Fallback>
      </mc:AlternateContent>
      <p:cxnSp>
        <p:nvCxnSpPr>
          <p:cNvPr id="51" name="Straight Connector 50"/>
          <p:cNvCxnSpPr/>
          <p:nvPr/>
        </p:nvCxnSpPr>
        <p:spPr>
          <a:xfrm>
            <a:off x="381000" y="3522702"/>
            <a:ext cx="1" cy="25146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81000" y="5187434"/>
            <a:ext cx="337077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51774" y="4000500"/>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00200" y="4905970"/>
            <a:ext cx="1466850" cy="276999"/>
          </a:xfrm>
          <a:prstGeom prst="rect">
            <a:avLst/>
          </a:prstGeom>
          <a:noFill/>
        </p:spPr>
        <p:txBody>
          <a:bodyPr wrap="square" rtlCol="0">
            <a:spAutoFit/>
          </a:bodyPr>
          <a:lstStyle/>
          <a:p>
            <a:pPr algn="ctr"/>
            <a:r>
              <a:rPr lang="en-US" dirty="0" smtClean="0"/>
              <a:t>Preamble symbols</a:t>
            </a:r>
            <a:endParaRPr lang="en-US" baseline="-25000" dirty="0"/>
          </a:p>
        </p:txBody>
      </p:sp>
      <p:sp>
        <p:nvSpPr>
          <p:cNvPr id="55" name="Rectangle 54"/>
          <p:cNvSpPr/>
          <p:nvPr/>
        </p:nvSpPr>
        <p:spPr>
          <a:xfrm>
            <a:off x="6658358" y="3891003"/>
            <a:ext cx="934058"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56" name="Rectangle 55"/>
          <p:cNvSpPr/>
          <p:nvPr/>
        </p:nvSpPr>
        <p:spPr>
          <a:xfrm>
            <a:off x="3770824" y="3885724"/>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MCS </a:t>
            </a:r>
            <a:r>
              <a:rPr lang="en-US" sz="1400" kern="1200" dirty="0" smtClean="0">
                <a:solidFill>
                  <a:srgbClr val="000000"/>
                </a:solidFill>
                <a:effectLst/>
                <a:ea typeface="Malgun Gothic"/>
                <a:cs typeface="Times New Roman"/>
              </a:rPr>
              <a:t>ID</a:t>
            </a:r>
            <a:endParaRPr lang="en-US" sz="1600" dirty="0">
              <a:effectLst/>
              <a:latin typeface="Times New Roman"/>
              <a:ea typeface="Malgun Gothic"/>
            </a:endParaRPr>
          </a:p>
        </p:txBody>
      </p:sp>
      <p:sp>
        <p:nvSpPr>
          <p:cNvPr id="57" name="Rectangle 56"/>
          <p:cNvSpPr/>
          <p:nvPr/>
        </p:nvSpPr>
        <p:spPr>
          <a:xfrm>
            <a:off x="4733335" y="3885724"/>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58" name="Rectangle 57"/>
          <p:cNvSpPr/>
          <p:nvPr/>
        </p:nvSpPr>
        <p:spPr>
          <a:xfrm>
            <a:off x="5695846" y="3886200"/>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cxnSp>
        <p:nvCxnSpPr>
          <p:cNvPr id="59" name="Straight Connector 58"/>
          <p:cNvCxnSpPr/>
          <p:nvPr/>
        </p:nvCxnSpPr>
        <p:spPr>
          <a:xfrm>
            <a:off x="7592416" y="3720583"/>
            <a:ext cx="0" cy="18873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92416" y="3891003"/>
            <a:ext cx="141635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cxnSp>
        <p:nvCxnSpPr>
          <p:cNvPr id="61" name="Straight Arrow Connector 60"/>
          <p:cNvCxnSpPr/>
          <p:nvPr/>
        </p:nvCxnSpPr>
        <p:spPr>
          <a:xfrm>
            <a:off x="381000" y="5545951"/>
            <a:ext cx="721141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89360" y="5607903"/>
            <a:ext cx="2887533" cy="276999"/>
          </a:xfrm>
          <a:prstGeom prst="rect">
            <a:avLst/>
          </a:prstGeom>
          <a:noFill/>
        </p:spPr>
        <p:txBody>
          <a:bodyPr wrap="square" rtlCol="0">
            <a:spAutoFit/>
          </a:bodyPr>
          <a:lstStyle/>
          <a:p>
            <a:pPr algn="ctr"/>
            <a:r>
              <a:rPr lang="en-US" dirty="0" smtClean="0">
                <a:latin typeface="+mn-lt"/>
              </a:rPr>
              <a:t>constant symbol rate</a:t>
            </a:r>
            <a:endParaRPr lang="en-US" baseline="-25000" dirty="0">
              <a:latin typeface="+mn-lt"/>
            </a:endParaRPr>
          </a:p>
        </p:txBody>
      </p:sp>
      <p:sp>
        <p:nvSpPr>
          <p:cNvPr id="63" name="TextBox 62"/>
          <p:cNvSpPr txBox="1"/>
          <p:nvPr/>
        </p:nvSpPr>
        <p:spPr>
          <a:xfrm>
            <a:off x="2768094" y="5275302"/>
            <a:ext cx="3556506"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1</a:t>
            </a:r>
            <a:endParaRPr lang="en-US" i="1" baseline="-25000" dirty="0">
              <a:latin typeface="+mn-lt"/>
            </a:endParaRPr>
          </a:p>
        </p:txBody>
      </p:sp>
      <p:cxnSp>
        <p:nvCxnSpPr>
          <p:cNvPr id="64" name="Straight Connector 63"/>
          <p:cNvCxnSpPr/>
          <p:nvPr/>
        </p:nvCxnSpPr>
        <p:spPr>
          <a:xfrm>
            <a:off x="9013575" y="3692782"/>
            <a:ext cx="0" cy="23445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61951" y="5884902"/>
            <a:ext cx="8667749"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571482" y="5542776"/>
            <a:ext cx="143728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01941" y="5199102"/>
            <a:ext cx="1427759"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2</a:t>
            </a:r>
            <a:endParaRPr lang="en-US" i="1" baseline="-25000" dirty="0">
              <a:latin typeface="+mn-lt"/>
            </a:endParaRPr>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PHY SHR and PHR design </a:t>
            </a:r>
            <a:endParaRPr lang="en-US" altLang="en-US" sz="2400" b="1" dirty="0"/>
          </a:p>
        </p:txBody>
      </p:sp>
      <p:sp>
        <p:nvSpPr>
          <p:cNvPr id="6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9063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505014" y="2637552"/>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970784" y="2637552"/>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05014" y="2289154"/>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xmlns:a14="http://schemas.microsoft.com/office/drawing/2010/main">
        <mc:Choice Requires="a14">
          <p:sp>
            <p:nvSpPr>
              <p:cNvPr id="50" name="TextBox 49"/>
              <p:cNvSpPr txBox="1"/>
              <p:nvPr/>
            </p:nvSpPr>
            <p:spPr>
              <a:xfrm>
                <a:off x="1894584" y="2289154"/>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894584" y="2289154"/>
                <a:ext cx="1447800" cy="302840"/>
              </a:xfrm>
              <a:prstGeom prst="rect">
                <a:avLst/>
              </a:prstGeom>
              <a:blipFill rotWithShape="1">
                <a:blip r:embed="rId2"/>
                <a:stretch>
                  <a:fillRect b="-12245"/>
                </a:stretch>
              </a:blipFill>
            </p:spPr>
            <p:txBody>
              <a:bodyPr/>
              <a:lstStyle/>
              <a:p>
                <a:r>
                  <a:rPr lang="en-US">
                    <a:noFill/>
                  </a:rPr>
                  <a:t> </a:t>
                </a:r>
              </a:p>
            </p:txBody>
          </p:sp>
        </mc:Fallback>
      </mc:AlternateContent>
      <p:cxnSp>
        <p:nvCxnSpPr>
          <p:cNvPr id="51" name="Straight Connector 50"/>
          <p:cNvCxnSpPr/>
          <p:nvPr/>
        </p:nvCxnSpPr>
        <p:spPr>
          <a:xfrm>
            <a:off x="505014" y="2763520"/>
            <a:ext cx="1" cy="1981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77539" y="4512518"/>
            <a:ext cx="5694862" cy="24201"/>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72401" y="3359904"/>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941641" y="4172705"/>
            <a:ext cx="1085850" cy="369332"/>
          </a:xfrm>
          <a:prstGeom prst="rect">
            <a:avLst/>
          </a:prstGeom>
          <a:noFill/>
        </p:spPr>
        <p:txBody>
          <a:bodyPr wrap="square" rtlCol="0">
            <a:spAutoFit/>
          </a:bodyPr>
          <a:lstStyle/>
          <a:p>
            <a:pPr algn="ctr"/>
            <a:r>
              <a:rPr lang="en-US" dirty="0" smtClean="0"/>
              <a:t>Preamble</a:t>
            </a:r>
            <a:endParaRPr lang="en-US" baseline="-25000" dirty="0"/>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t>PHY SHR and PHR </a:t>
            </a:r>
            <a:r>
              <a:rPr lang="en-US" altLang="en-US" sz="2400" b="1" dirty="0" smtClean="0"/>
              <a:t>design: S2-PSK </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215900" y="1143000"/>
                <a:ext cx="8794597" cy="738664"/>
              </a:xfrm>
              <a:prstGeom prst="rect">
                <a:avLst/>
              </a:prstGeom>
            </p:spPr>
            <p:txBody>
              <a:bodyPr wrap="square">
                <a:spAutoFit/>
              </a:bodyPr>
              <a:lstStyle/>
              <a:p>
                <a:r>
                  <a:rPr lang="en-US" sz="1400" b="1" dirty="0" smtClean="0">
                    <a:solidFill>
                      <a:srgbClr val="000000"/>
                    </a:solidFill>
                    <a:ea typeface="Malgun Gothic"/>
                    <a:cs typeface="Times New Roman"/>
                  </a:rPr>
                  <a:t>Symbol s and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r>
                      <a:rPr lang="en-US" sz="1400" b="1" i="0" dirty="0" smtClean="0">
                        <a:solidFill>
                          <a:srgbClr val="000000"/>
                        </a:solidFill>
                        <a:latin typeface="Cambria Math"/>
                        <a:ea typeface="Malgun Gothic"/>
                        <a:cs typeface="Times New Roman"/>
                      </a:rPr>
                      <m:t>: </m:t>
                    </m:r>
                  </m:oMath>
                </a14:m>
                <a:endParaRPr lang="en-US" sz="1400" b="1" dirty="0" smtClean="0">
                  <a:solidFill>
                    <a:srgbClr val="000000"/>
                  </a:solidFill>
                  <a:ea typeface="Malgun Gothic"/>
                  <a:cs typeface="Times New Roman"/>
                </a:endParaRPr>
              </a:p>
              <a:p>
                <a:pPr marL="171450" indent="-171450">
                  <a:buFont typeface="Wingdings" panose="05000000000000000000" pitchFamily="2" charset="2"/>
                  <a:buChar char="§"/>
                </a:pPr>
                <a:r>
                  <a:rPr lang="en-US" sz="1400" dirty="0" smtClean="0">
                    <a:solidFill>
                      <a:srgbClr val="000000"/>
                    </a:solidFill>
                    <a:ea typeface="Malgun Gothic"/>
                    <a:cs typeface="Times New Roman"/>
                  </a:rPr>
                  <a:t>In case of S2-PSK, the white dot represents a single LED is ON while the grey dot </a:t>
                </a:r>
                <a:r>
                  <a:rPr lang="en-US" sz="1400" dirty="0">
                    <a:solidFill>
                      <a:srgbClr val="000000"/>
                    </a:solidFill>
                    <a:ea typeface="Malgun Gothic"/>
                    <a:cs typeface="Times New Roman"/>
                  </a:rPr>
                  <a:t>represents a single LED is </a:t>
                </a:r>
                <a:r>
                  <a:rPr lang="en-US" sz="1400" dirty="0" smtClean="0">
                    <a:solidFill>
                      <a:srgbClr val="000000"/>
                    </a:solidFill>
                    <a:ea typeface="Malgun Gothic"/>
                    <a:cs typeface="Times New Roman"/>
                  </a:rPr>
                  <a:t>OFF.</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are to extract single LEDs</a:t>
                </a:r>
              </a:p>
            </p:txBody>
          </p:sp>
        </mc:Choice>
        <mc:Fallback xmlns="">
          <p:sp>
            <p:nvSpPr>
              <p:cNvPr id="5" name="Rectangle 4"/>
              <p:cNvSpPr>
                <a:spLocks noRot="1" noChangeAspect="1" noMove="1" noResize="1" noEditPoints="1" noAdjustHandles="1" noChangeArrowheads="1" noChangeShapeType="1" noTextEdit="1"/>
              </p:cNvSpPr>
              <p:nvPr/>
            </p:nvSpPr>
            <p:spPr>
              <a:xfrm>
                <a:off x="215900" y="1143000"/>
                <a:ext cx="8794597" cy="738664"/>
              </a:xfrm>
              <a:prstGeom prst="rect">
                <a:avLst/>
              </a:prstGeom>
              <a:blipFill rotWithShape="1">
                <a:blip r:embed="rId3"/>
                <a:stretch>
                  <a:fillRect l="-139" t="-826" b="-6612"/>
                </a:stretch>
              </a:blipFill>
            </p:spPr>
            <p:txBody>
              <a:bodyPr/>
              <a:lstStyle/>
              <a:p>
                <a:r>
                  <a:rPr lang="en-US">
                    <a:noFill/>
                  </a:rPr>
                  <a:t> </a:t>
                </a:r>
              </a:p>
            </p:txBody>
          </p:sp>
        </mc:Fallback>
      </mc:AlternateContent>
      <p:grpSp>
        <p:nvGrpSpPr>
          <p:cNvPr id="97" name="Group 96"/>
          <p:cNvGrpSpPr/>
          <p:nvPr/>
        </p:nvGrpSpPr>
        <p:grpSpPr>
          <a:xfrm>
            <a:off x="7281551" y="2394466"/>
            <a:ext cx="1329049" cy="2101334"/>
            <a:chOff x="4766951" y="2338349"/>
            <a:chExt cx="1329049" cy="2101334"/>
          </a:xfrm>
        </p:grpSpPr>
        <p:sp>
          <p:nvSpPr>
            <p:cNvPr id="98" name="Oval 97"/>
            <p:cNvSpPr/>
            <p:nvPr/>
          </p:nvSpPr>
          <p:spPr>
            <a:xfrm>
              <a:off x="4949661" y="309879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949661" y="3604975"/>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193480" y="3069669"/>
              <a:ext cx="902520" cy="307777"/>
            </a:xfrm>
            <a:prstGeom prst="rect">
              <a:avLst/>
            </a:prstGeom>
            <a:noFill/>
          </p:spPr>
          <p:txBody>
            <a:bodyPr wrap="square" rtlCol="0">
              <a:spAutoFit/>
            </a:bodyPr>
            <a:lstStyle/>
            <a:p>
              <a:r>
                <a:rPr lang="en-US" sz="1400" dirty="0" smtClean="0"/>
                <a:t>LED on</a:t>
              </a:r>
              <a:endParaRPr lang="en-US" sz="1400" baseline="-25000" dirty="0"/>
            </a:p>
          </p:txBody>
        </p:sp>
        <p:sp>
          <p:nvSpPr>
            <p:cNvPr id="101" name="TextBox 100"/>
            <p:cNvSpPr txBox="1"/>
            <p:nvPr/>
          </p:nvSpPr>
          <p:spPr>
            <a:xfrm>
              <a:off x="5193480" y="3581400"/>
              <a:ext cx="902520" cy="307777"/>
            </a:xfrm>
            <a:prstGeom prst="rect">
              <a:avLst/>
            </a:prstGeom>
            <a:noFill/>
          </p:spPr>
          <p:txBody>
            <a:bodyPr wrap="square" rtlCol="0">
              <a:spAutoFit/>
            </a:bodyPr>
            <a:lstStyle/>
            <a:p>
              <a:r>
                <a:rPr lang="en-US" sz="1400" dirty="0" smtClean="0"/>
                <a:t>LED off</a:t>
              </a:r>
              <a:endParaRPr lang="en-US" sz="1400" baseline="-25000" dirty="0"/>
            </a:p>
          </p:txBody>
        </p:sp>
        <p:cxnSp>
          <p:nvCxnSpPr>
            <p:cNvPr id="108" name="Straight Connector 107"/>
            <p:cNvCxnSpPr/>
            <p:nvPr/>
          </p:nvCxnSpPr>
          <p:spPr bwMode="auto">
            <a:xfrm>
              <a:off x="4766951" y="2338349"/>
              <a:ext cx="0" cy="210133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0" name="Group 109"/>
          <p:cNvGrpSpPr/>
          <p:nvPr/>
        </p:nvGrpSpPr>
        <p:grpSpPr>
          <a:xfrm>
            <a:off x="3419661" y="2644934"/>
            <a:ext cx="1295400" cy="1295400"/>
            <a:chOff x="1371600" y="304800"/>
            <a:chExt cx="1295400" cy="1295400"/>
          </a:xfrm>
        </p:grpSpPr>
        <p:sp>
          <p:nvSpPr>
            <p:cNvPr id="111" name="Rectangle 110"/>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4885431" y="2644934"/>
            <a:ext cx="1295400" cy="1295400"/>
            <a:chOff x="1371600" y="304800"/>
            <a:chExt cx="1295400" cy="1295400"/>
          </a:xfrm>
        </p:grpSpPr>
        <p:sp>
          <p:nvSpPr>
            <p:cNvPr id="129" name="Rectangle 128"/>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3487230" y="2309108"/>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xmlns:a14="http://schemas.microsoft.com/office/drawing/2010/main">
        <mc:Choice Requires="a14">
          <p:sp>
            <p:nvSpPr>
              <p:cNvPr id="147" name="TextBox 146"/>
              <p:cNvSpPr txBox="1"/>
              <p:nvPr/>
            </p:nvSpPr>
            <p:spPr>
              <a:xfrm>
                <a:off x="4876800" y="2309108"/>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147" name="TextBox 146"/>
              <p:cNvSpPr txBox="1">
                <a:spLocks noRot="1" noChangeAspect="1" noMove="1" noResize="1" noEditPoints="1" noAdjustHandles="1" noChangeArrowheads="1" noChangeShapeType="1" noTextEdit="1"/>
              </p:cNvSpPr>
              <p:nvPr/>
            </p:nvSpPr>
            <p:spPr>
              <a:xfrm>
                <a:off x="4876800" y="2309108"/>
                <a:ext cx="1447800" cy="302840"/>
              </a:xfrm>
              <a:prstGeom prst="rect">
                <a:avLst/>
              </a:prstGeom>
              <a:blipFill rotWithShape="1">
                <a:blip r:embed="rId4"/>
                <a:stretch>
                  <a:fillRect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2" name="Table 151"/>
              <p:cNvGraphicFramePr>
                <a:graphicFrameLocks noGrp="1"/>
              </p:cNvGraphicFramePr>
              <p:nvPr>
                <p:extLst>
                  <p:ext uri="{D42A27DB-BD31-4B8C-83A1-F6EECF244321}">
                    <p14:modId xmlns:p14="http://schemas.microsoft.com/office/powerpoint/2010/main" val="1555929695"/>
                  </p:ext>
                </p:extLst>
              </p:nvPr>
            </p:nvGraphicFramePr>
            <p:xfrm>
              <a:off x="477539" y="5219700"/>
              <a:ext cx="5791200" cy="571500"/>
            </p:xfrm>
            <a:graphic>
              <a:graphicData uri="http://schemas.openxmlformats.org/drawingml/2006/table">
                <a:tbl>
                  <a:tblPr firstRow="1" bandRow="1">
                    <a:tableStyleId>{5940675A-B579-460E-94D1-54222C63F5DA}</a:tableStyleId>
                  </a:tblPr>
                  <a:tblGrid>
                    <a:gridCol w="5791200"/>
                  </a:tblGrid>
                  <a:tr h="266700">
                    <a:tc>
                      <a:txBody>
                        <a:bodyPr/>
                        <a:lstStyle/>
                        <a:p>
                          <a:pPr algn="ctr"/>
                          <a:r>
                            <a:rPr lang="en-US" sz="1100" dirty="0" smtClean="0"/>
                            <a:t>Preamble: 4 symbols</a:t>
                          </a:r>
                          <a:endParaRPr lang="en-US" sz="1100" dirty="0"/>
                        </a:p>
                      </a:txBody>
                      <a:tcPr/>
                    </a:tc>
                  </a:tr>
                  <a:tr h="266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oMath>
                          </a14:m>
                          <a:r>
                            <a:rPr lang="en-US" sz="1400" b="1" dirty="0"/>
                            <a:t> </a:t>
                          </a:r>
                          <a:r>
                            <a:rPr lang="en-US" sz="1400" b="1" dirty="0" smtClean="0"/>
                            <a:t>     </a:t>
                          </a:r>
                          <a:r>
                            <a:rPr lang="en-US" sz="1400" b="1" dirty="0"/>
                            <a:t>s </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oMath>
                          </a14:m>
                          <a:r>
                            <a:rPr lang="en-US" sz="1400" b="1" dirty="0"/>
                            <a:t> </a:t>
                          </a:r>
                          <a:r>
                            <a:rPr lang="en-US" sz="1400" b="1" dirty="0" smtClean="0"/>
                            <a:t> </a:t>
                          </a:r>
                        </a:p>
                      </a:txBody>
                      <a:tcPr/>
                    </a:tc>
                  </a:tr>
                </a:tbl>
              </a:graphicData>
            </a:graphic>
          </p:graphicFrame>
        </mc:Choice>
        <mc:Fallback xmlns="">
          <p:graphicFrame>
            <p:nvGraphicFramePr>
              <p:cNvPr id="152" name="Table 151"/>
              <p:cNvGraphicFramePr>
                <a:graphicFrameLocks noGrp="1"/>
              </p:cNvGraphicFramePr>
              <p:nvPr>
                <p:extLst>
                  <p:ext uri="{D42A27DB-BD31-4B8C-83A1-F6EECF244321}">
                    <p14:modId xmlns:p14="http://schemas.microsoft.com/office/powerpoint/2010/main" val="1555929695"/>
                  </p:ext>
                </p:extLst>
              </p:nvPr>
            </p:nvGraphicFramePr>
            <p:xfrm>
              <a:off x="477539" y="5219700"/>
              <a:ext cx="5791200" cy="571500"/>
            </p:xfrm>
            <a:graphic>
              <a:graphicData uri="http://schemas.openxmlformats.org/drawingml/2006/table">
                <a:tbl>
                  <a:tblPr firstRow="1" bandRow="1">
                    <a:tableStyleId>{5940675A-B579-460E-94D1-54222C63F5DA}</a:tableStyleId>
                  </a:tblPr>
                  <a:tblGrid>
                    <a:gridCol w="5791200"/>
                  </a:tblGrid>
                  <a:tr h="266700">
                    <a:tc>
                      <a:txBody>
                        <a:bodyPr/>
                        <a:lstStyle/>
                        <a:p>
                          <a:pPr algn="ctr"/>
                          <a:r>
                            <a:rPr lang="en-US" sz="1100" dirty="0" smtClean="0"/>
                            <a:t>Preamble: 4 symbols</a:t>
                          </a:r>
                          <a:endParaRPr lang="en-US" sz="1100" dirty="0"/>
                        </a:p>
                      </a:txBody>
                      <a:tcPr/>
                    </a:tc>
                  </a:tr>
                  <a:tr h="304800">
                    <a:tc>
                      <a:txBody>
                        <a:bodyPr/>
                        <a:lstStyle/>
                        <a:p>
                          <a:endParaRPr lang="en-US"/>
                        </a:p>
                      </a:txBody>
                      <a:tcPr>
                        <a:blipFill rotWithShape="1">
                          <a:blip r:embed="rId5"/>
                          <a:stretch>
                            <a:fillRect t="-90000" r="-105" b="-20000"/>
                          </a:stretch>
                        </a:blipFill>
                      </a:tcPr>
                    </a:tc>
                  </a:tr>
                </a:tbl>
              </a:graphicData>
            </a:graphic>
          </p:graphicFrame>
        </mc:Fallback>
      </mc:AlternateContent>
      <p:sp>
        <p:nvSpPr>
          <p:cNvPr id="10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6511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9" name="TextBox 48"/>
          <p:cNvSpPr txBox="1"/>
          <p:nvPr/>
        </p:nvSpPr>
        <p:spPr>
          <a:xfrm>
            <a:off x="482386" y="2610808"/>
            <a:ext cx="1364060" cy="307777"/>
          </a:xfrm>
          <a:prstGeom prst="rect">
            <a:avLst/>
          </a:prstGeom>
          <a:noFill/>
        </p:spPr>
        <p:txBody>
          <a:bodyPr wrap="square" rtlCol="0">
            <a:spAutoFit/>
          </a:bodyPr>
          <a:lstStyle/>
          <a:p>
            <a:pPr algn="ctr"/>
            <a:r>
              <a:rPr lang="en-US" sz="1400" dirty="0" smtClean="0"/>
              <a:t>symbol s</a:t>
            </a:r>
            <a:r>
              <a:rPr lang="en-US" sz="1400" baseline="-25000" dirty="0" smtClean="0"/>
              <a:t>1</a:t>
            </a:r>
            <a:endParaRPr lang="en-US" sz="1400" baseline="-25000" dirty="0"/>
          </a:p>
        </p:txBody>
      </p:sp>
      <mc:AlternateContent xmlns:mc="http://schemas.openxmlformats.org/markup-compatibility/2006" xmlns:a14="http://schemas.microsoft.com/office/drawing/2010/main">
        <mc:Choice Requires="a14">
          <p:sp>
            <p:nvSpPr>
              <p:cNvPr id="50" name="TextBox 49"/>
              <p:cNvSpPr txBox="1"/>
              <p:nvPr/>
            </p:nvSpPr>
            <p:spPr>
              <a:xfrm>
                <a:off x="1986195" y="2585287"/>
                <a:ext cx="1447800" cy="308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1</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986195" y="2585287"/>
                <a:ext cx="1447800" cy="308226"/>
              </a:xfrm>
              <a:prstGeom prst="rect">
                <a:avLst/>
              </a:prstGeom>
              <a:blipFill rotWithShape="1">
                <a:blip r:embed="rId2"/>
                <a:stretch>
                  <a:fillRect b="-7843"/>
                </a:stretch>
              </a:blipFill>
            </p:spPr>
            <p:txBody>
              <a:bodyPr/>
              <a:lstStyle/>
              <a:p>
                <a:r>
                  <a:rPr lang="en-US">
                    <a:noFill/>
                  </a:rPr>
                  <a:t> </a:t>
                </a:r>
              </a:p>
            </p:txBody>
          </p:sp>
        </mc:Fallback>
      </mc:AlternateContent>
      <p:cxnSp>
        <p:nvCxnSpPr>
          <p:cNvPr id="51" name="Straight Connector 50"/>
          <p:cNvCxnSpPr/>
          <p:nvPr/>
        </p:nvCxnSpPr>
        <p:spPr>
          <a:xfrm>
            <a:off x="482404" y="3200400"/>
            <a:ext cx="1" cy="1981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64171" y="4833884"/>
            <a:ext cx="281215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27400" y="378524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40969" y="4556885"/>
            <a:ext cx="2392056" cy="276999"/>
          </a:xfrm>
          <a:prstGeom prst="rect">
            <a:avLst/>
          </a:prstGeom>
          <a:noFill/>
        </p:spPr>
        <p:txBody>
          <a:bodyPr wrap="square" rtlCol="0">
            <a:spAutoFit/>
          </a:bodyPr>
          <a:lstStyle/>
          <a:p>
            <a:pPr algn="ctr"/>
            <a:r>
              <a:rPr lang="en-US" dirty="0" smtClean="0"/>
              <a:t>Preamble 2: LED unit identifier</a:t>
            </a:r>
            <a:endParaRPr lang="en-US" baseline="-25000" dirty="0"/>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t>PHY SHR and PHR </a:t>
            </a:r>
            <a:r>
              <a:rPr lang="en-US" altLang="en-US" sz="2400" b="1" dirty="0" smtClean="0"/>
              <a:t>design: SM-PSK/DSM-PSK </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215900" y="1143000"/>
                <a:ext cx="8794597" cy="1384995"/>
              </a:xfrm>
              <a:prstGeom prst="rect">
                <a:avLst/>
              </a:prstGeom>
            </p:spPr>
            <p:txBody>
              <a:bodyPr wrap="square">
                <a:spAutoFit/>
              </a:bodyPr>
              <a:lstStyle/>
              <a:p>
                <a:r>
                  <a:rPr lang="en-US" sz="1400" b="1" dirty="0" smtClean="0">
                    <a:solidFill>
                      <a:srgbClr val="000000"/>
                    </a:solidFill>
                    <a:ea typeface="Malgun Gothic"/>
                    <a:cs typeface="Times New Roman"/>
                  </a:rPr>
                  <a:t>Symbol s and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r>
                      <a:rPr lang="en-US" sz="1400" b="1" i="0" dirty="0" smtClean="0">
                        <a:solidFill>
                          <a:srgbClr val="000000"/>
                        </a:solidFill>
                        <a:latin typeface="Cambria Math"/>
                        <a:ea typeface="Malgun Gothic"/>
                        <a:cs typeface="Times New Roman"/>
                      </a:rPr>
                      <m:t>: </m:t>
                    </m:r>
                  </m:oMath>
                </a14:m>
                <a:endParaRPr lang="en-US" sz="1400" b="1" dirty="0" smtClean="0">
                  <a:solidFill>
                    <a:srgbClr val="000000"/>
                  </a:solidFill>
                  <a:ea typeface="Malgun Gothic"/>
                  <a:cs typeface="Times New Roman"/>
                </a:endParaRPr>
              </a:p>
              <a:p>
                <a:pPr marL="171450" indent="-171450">
                  <a:buFont typeface="Wingdings" panose="05000000000000000000" pitchFamily="2" charset="2"/>
                  <a:buChar char="§"/>
                </a:pPr>
                <a:r>
                  <a:rPr lang="en-US" sz="1400" dirty="0" smtClean="0">
                    <a:solidFill>
                      <a:srgbClr val="000000"/>
                    </a:solidFill>
                    <a:ea typeface="Malgun Gothic"/>
                    <a:cs typeface="Times New Roman"/>
                  </a:rPr>
                  <a:t>In case of SM-PSK, the white dot represents a group of LEDs is ON while the grey dot </a:t>
                </a:r>
                <a:r>
                  <a:rPr lang="en-US" sz="1400" dirty="0">
                    <a:solidFill>
                      <a:srgbClr val="000000"/>
                    </a:solidFill>
                    <a:ea typeface="Malgun Gothic"/>
                    <a:cs typeface="Times New Roman"/>
                  </a:rPr>
                  <a:t>represents a </a:t>
                </a:r>
                <a:r>
                  <a:rPr lang="en-US" sz="1400" dirty="0" smtClean="0">
                    <a:solidFill>
                      <a:srgbClr val="000000"/>
                    </a:solidFill>
                    <a:ea typeface="Malgun Gothic"/>
                    <a:cs typeface="Times New Roman"/>
                  </a:rPr>
                  <a:t>group of LEDs </a:t>
                </a:r>
                <a:r>
                  <a:rPr lang="en-US" sz="1400" dirty="0">
                    <a:solidFill>
                      <a:srgbClr val="000000"/>
                    </a:solidFill>
                    <a:ea typeface="Malgun Gothic"/>
                    <a:cs typeface="Times New Roman"/>
                  </a:rPr>
                  <a:t>is </a:t>
                </a:r>
                <a:r>
                  <a:rPr lang="en-US" sz="1400" dirty="0" smtClean="0">
                    <a:solidFill>
                      <a:srgbClr val="000000"/>
                    </a:solidFill>
                    <a:ea typeface="Malgun Gothic"/>
                    <a:cs typeface="Times New Roman"/>
                  </a:rPr>
                  <a:t>OFF.</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t>
                </a:r>
                <a:r>
                  <a:rPr lang="en-US" sz="1400" dirty="0" smtClean="0"/>
                  <a:t>s</a:t>
                </a:r>
                <a:r>
                  <a:rPr lang="en-US" sz="1400" baseline="-25000" dirty="0" smtClean="0"/>
                  <a:t>1</a:t>
                </a:r>
                <a:r>
                  <a:rPr lang="en-US" sz="1400" dirty="0" smtClean="0"/>
                  <a:t> and </a:t>
                </a:r>
                <a14:m>
                  <m:oMath xmlns:m="http://schemas.openxmlformats.org/officeDocument/2006/math">
                    <m:acc>
                      <m:accPr>
                        <m:chr m:val="̅"/>
                        <m:ctrlPr>
                          <a:rPr lang="en-US" sz="1400" i="1" dirty="0">
                            <a:solidFill>
                              <a:srgbClr val="000000"/>
                            </a:solidFill>
                            <a:latin typeface="Cambria Math"/>
                            <a:ea typeface="Malgun Gothic"/>
                            <a:cs typeface="Times New Roman"/>
                          </a:rPr>
                        </m:ctrlPr>
                      </m:accPr>
                      <m:e>
                        <m:r>
                          <a:rPr lang="en-US" sz="1400" i="1" dirty="0">
                            <a:solidFill>
                              <a:srgbClr val="000000"/>
                            </a:solidFill>
                            <a:latin typeface="Cambria Math"/>
                            <a:ea typeface="Malgun Gothic"/>
                            <a:cs typeface="Times New Roman"/>
                          </a:rPr>
                          <m:t>𝑠</m:t>
                        </m:r>
                        <m:r>
                          <a:rPr lang="en-US" sz="1400" i="1" baseline="-25000" dirty="0">
                            <a:solidFill>
                              <a:srgbClr val="000000"/>
                            </a:solidFill>
                            <a:latin typeface="Cambria Math"/>
                            <a:ea typeface="Malgun Gothic"/>
                            <a:cs typeface="Times New Roman"/>
                          </a:rPr>
                          <m:t>1</m:t>
                        </m:r>
                      </m:e>
                    </m:acc>
                    <m:r>
                      <a:rPr lang="en-US" sz="1400" i="1" baseline="-25000" dirty="0">
                        <a:solidFill>
                          <a:srgbClr val="000000"/>
                        </a:solidFill>
                        <a:latin typeface="Cambria Math"/>
                        <a:ea typeface="Malgun Gothic"/>
                        <a:cs typeface="Times New Roman"/>
                      </a:rPr>
                      <m:t> </m:t>
                    </m:r>
                  </m:oMath>
                </a14:m>
                <a:r>
                  <a:rPr lang="en-US" sz="1400" dirty="0" smtClean="0"/>
                  <a:t> are to extract the LEDs-groups</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t>
                </a:r>
                <a:r>
                  <a:rPr lang="en-US" sz="1400" dirty="0" smtClean="0"/>
                  <a:t>s</a:t>
                </a:r>
                <a:r>
                  <a:rPr lang="en-US" sz="1400" baseline="-25000" dirty="0" smtClean="0"/>
                  <a:t>2</a:t>
                </a:r>
                <a:r>
                  <a:rPr lang="en-US" sz="1400" dirty="0" smtClean="0"/>
                  <a:t> </a:t>
                </a:r>
                <a:r>
                  <a:rPr lang="en-US" sz="1400" dirty="0"/>
                  <a:t>and </a:t>
                </a:r>
                <a14:m>
                  <m:oMath xmlns:m="http://schemas.openxmlformats.org/officeDocument/2006/math">
                    <m:acc>
                      <m:accPr>
                        <m:chr m:val="̅"/>
                        <m:ctrlPr>
                          <a:rPr lang="en-US" sz="1400" i="1" dirty="0">
                            <a:solidFill>
                              <a:srgbClr val="000000"/>
                            </a:solidFill>
                            <a:latin typeface="Cambria Math"/>
                            <a:ea typeface="Malgun Gothic"/>
                            <a:cs typeface="Times New Roman"/>
                          </a:rPr>
                        </m:ctrlPr>
                      </m:accPr>
                      <m:e>
                        <m:r>
                          <a:rPr lang="en-US" sz="1400" i="1" dirty="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2</m:t>
                        </m:r>
                      </m:e>
                    </m:acc>
                    <m:r>
                      <a:rPr lang="en-US" sz="1400" i="1" baseline="-25000" dirty="0">
                        <a:solidFill>
                          <a:srgbClr val="000000"/>
                        </a:solidFill>
                        <a:latin typeface="Cambria Math"/>
                        <a:ea typeface="Malgun Gothic"/>
                        <a:cs typeface="Times New Roman"/>
                      </a:rPr>
                      <m:t> </m:t>
                    </m:r>
                  </m:oMath>
                </a14:m>
                <a:r>
                  <a:rPr lang="en-US" sz="1400" dirty="0"/>
                  <a:t> are to extract the </a:t>
                </a:r>
                <a:r>
                  <a:rPr lang="en-US" sz="1400" dirty="0" smtClean="0"/>
                  <a:t>single LED(s)</a:t>
                </a:r>
                <a:endParaRPr lang="en-US" sz="1400" dirty="0"/>
              </a:p>
              <a:p>
                <a:pPr marL="171450" indent="-171450">
                  <a:buFont typeface="Wingdings" panose="05000000000000000000" pitchFamily="2" charset="2"/>
                  <a:buChar char="§"/>
                </a:pPr>
                <a:endParaRPr lang="en-US" sz="1400" dirty="0" smtClean="0">
                  <a:solidFill>
                    <a:srgbClr val="000000"/>
                  </a:solidFill>
                  <a:ea typeface="Malgun Gothic"/>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215900" y="1143000"/>
                <a:ext cx="8794597" cy="1384995"/>
              </a:xfrm>
              <a:prstGeom prst="rect">
                <a:avLst/>
              </a:prstGeom>
              <a:blipFill rotWithShape="1">
                <a:blip r:embed="rId3"/>
                <a:stretch>
                  <a:fillRect l="-139" t="-441"/>
                </a:stretch>
              </a:blipFill>
            </p:spPr>
            <p:txBody>
              <a:bodyPr/>
              <a:lstStyle/>
              <a:p>
                <a:r>
                  <a:rPr lang="en-US">
                    <a:noFill/>
                  </a:rPr>
                  <a:t> </a:t>
                </a:r>
              </a:p>
            </p:txBody>
          </p:sp>
        </mc:Fallback>
      </mc:AlternateContent>
      <p:grpSp>
        <p:nvGrpSpPr>
          <p:cNvPr id="8" name="Group 7"/>
          <p:cNvGrpSpPr/>
          <p:nvPr/>
        </p:nvGrpSpPr>
        <p:grpSpPr>
          <a:xfrm>
            <a:off x="3566025" y="2912751"/>
            <a:ext cx="1295400" cy="1219200"/>
            <a:chOff x="934527" y="2388632"/>
            <a:chExt cx="1295400" cy="1219200"/>
          </a:xfrm>
        </p:grpSpPr>
        <p:sp>
          <p:nvSpPr>
            <p:cNvPr id="10" name="Rectangle 9"/>
            <p:cNvSpPr/>
            <p:nvPr/>
          </p:nvSpPr>
          <p:spPr>
            <a:xfrm>
              <a:off x="934527" y="2388632"/>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990600" y="2438400"/>
              <a:ext cx="247161" cy="228600"/>
              <a:chOff x="1147908" y="2640568"/>
              <a:chExt cx="551958" cy="510064"/>
            </a:xfrm>
          </p:grpSpPr>
          <p:sp>
            <p:nvSpPr>
              <p:cNvPr id="60" name="Oval 5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301972" y="2438400"/>
              <a:ext cx="247161" cy="228600"/>
              <a:chOff x="1147908" y="2640568"/>
              <a:chExt cx="551958" cy="510064"/>
            </a:xfrm>
          </p:grpSpPr>
          <p:sp>
            <p:nvSpPr>
              <p:cNvPr id="71" name="Oval 70"/>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613344" y="2438400"/>
              <a:ext cx="247161" cy="228600"/>
              <a:chOff x="1147908" y="2640568"/>
              <a:chExt cx="551958" cy="510064"/>
            </a:xfrm>
          </p:grpSpPr>
          <p:sp>
            <p:nvSpPr>
              <p:cNvPr id="77" name="Oval 7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24716" y="2438400"/>
              <a:ext cx="247161" cy="228600"/>
              <a:chOff x="1147908" y="2640568"/>
              <a:chExt cx="551958" cy="510064"/>
            </a:xfrm>
          </p:grpSpPr>
          <p:sp>
            <p:nvSpPr>
              <p:cNvPr id="82" name="Oval 8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997570" y="2721773"/>
              <a:ext cx="247161" cy="228600"/>
              <a:chOff x="1147908" y="2640568"/>
              <a:chExt cx="551958" cy="510064"/>
            </a:xfrm>
          </p:grpSpPr>
          <p:sp>
            <p:nvSpPr>
              <p:cNvPr id="87" name="Oval 8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308942" y="2721773"/>
              <a:ext cx="247161" cy="228600"/>
              <a:chOff x="1147908" y="2640568"/>
              <a:chExt cx="551958" cy="510064"/>
            </a:xfrm>
          </p:grpSpPr>
          <p:sp>
            <p:nvSpPr>
              <p:cNvPr id="92" name="Oval 9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620314" y="2721773"/>
              <a:ext cx="247161" cy="228600"/>
              <a:chOff x="1147908" y="2640568"/>
              <a:chExt cx="551958" cy="510064"/>
            </a:xfrm>
          </p:grpSpPr>
          <p:sp>
            <p:nvSpPr>
              <p:cNvPr id="97" name="Oval 9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931686" y="2721773"/>
              <a:ext cx="247161" cy="228600"/>
              <a:chOff x="1147908" y="2640568"/>
              <a:chExt cx="551958" cy="510064"/>
            </a:xfrm>
          </p:grpSpPr>
          <p:sp>
            <p:nvSpPr>
              <p:cNvPr id="102" name="Oval 10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94733" y="3012277"/>
              <a:ext cx="247161" cy="228600"/>
              <a:chOff x="1147908" y="2640568"/>
              <a:chExt cx="551958" cy="510064"/>
            </a:xfrm>
          </p:grpSpPr>
          <p:sp>
            <p:nvSpPr>
              <p:cNvPr id="107" name="Oval 10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306105" y="3012277"/>
              <a:ext cx="247161" cy="228600"/>
              <a:chOff x="1147908" y="2640568"/>
              <a:chExt cx="551958" cy="510064"/>
            </a:xfrm>
          </p:grpSpPr>
          <p:sp>
            <p:nvSpPr>
              <p:cNvPr id="112" name="Oval 11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1617477" y="3012277"/>
              <a:ext cx="247161" cy="228600"/>
              <a:chOff x="1147908" y="2640568"/>
              <a:chExt cx="551958" cy="510064"/>
            </a:xfrm>
          </p:grpSpPr>
          <p:sp>
            <p:nvSpPr>
              <p:cNvPr id="117" name="Oval 11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28849" y="3012277"/>
              <a:ext cx="247161" cy="228600"/>
              <a:chOff x="1147908" y="2640568"/>
              <a:chExt cx="551958" cy="510064"/>
            </a:xfrm>
          </p:grpSpPr>
          <p:sp>
            <p:nvSpPr>
              <p:cNvPr id="122" name="Oval 12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001703" y="3305175"/>
              <a:ext cx="247161" cy="228600"/>
              <a:chOff x="1147908" y="2640568"/>
              <a:chExt cx="551958" cy="510064"/>
            </a:xfrm>
          </p:grpSpPr>
          <p:sp>
            <p:nvSpPr>
              <p:cNvPr id="127" name="Oval 12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1313075" y="3305175"/>
              <a:ext cx="247161" cy="228600"/>
              <a:chOff x="1147908" y="2640568"/>
              <a:chExt cx="551958" cy="510064"/>
            </a:xfrm>
          </p:grpSpPr>
          <p:sp>
            <p:nvSpPr>
              <p:cNvPr id="132" name="Oval 13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624447" y="3305175"/>
              <a:ext cx="247161" cy="228600"/>
              <a:chOff x="1147908" y="2640568"/>
              <a:chExt cx="551958" cy="510064"/>
            </a:xfrm>
          </p:grpSpPr>
          <p:sp>
            <p:nvSpPr>
              <p:cNvPr id="137" name="Oval 13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1935819" y="3305175"/>
              <a:ext cx="247161" cy="228600"/>
              <a:chOff x="1147908" y="2640568"/>
              <a:chExt cx="551958" cy="510064"/>
            </a:xfrm>
          </p:grpSpPr>
          <p:sp>
            <p:nvSpPr>
              <p:cNvPr id="142" name="Oval 14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482405" y="2954996"/>
            <a:ext cx="1295400" cy="1219200"/>
            <a:chOff x="972614" y="4916359"/>
            <a:chExt cx="1295400" cy="1219200"/>
          </a:xfrm>
        </p:grpSpPr>
        <p:grpSp>
          <p:nvGrpSpPr>
            <p:cNvPr id="146" name="Group 145"/>
            <p:cNvGrpSpPr/>
            <p:nvPr/>
          </p:nvGrpSpPr>
          <p:grpSpPr>
            <a:xfrm>
              <a:off x="1022937" y="4967285"/>
              <a:ext cx="247161" cy="228600"/>
              <a:chOff x="1147908" y="2640568"/>
              <a:chExt cx="551958" cy="510064"/>
            </a:xfrm>
          </p:grpSpPr>
          <p:sp>
            <p:nvSpPr>
              <p:cNvPr id="147" name="Oval 146"/>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327475" y="4960079"/>
              <a:ext cx="247161" cy="228600"/>
              <a:chOff x="1147908" y="2640568"/>
              <a:chExt cx="551958" cy="510064"/>
            </a:xfrm>
          </p:grpSpPr>
          <p:sp>
            <p:nvSpPr>
              <p:cNvPr id="152" name="Oval 151"/>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ectangle 155"/>
            <p:cNvSpPr/>
            <p:nvPr/>
          </p:nvSpPr>
          <p:spPr>
            <a:xfrm>
              <a:off x="972614" y="4916359"/>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1647195" y="4971925"/>
              <a:ext cx="247161" cy="228600"/>
              <a:chOff x="1147908" y="2640568"/>
              <a:chExt cx="551958" cy="510064"/>
            </a:xfrm>
          </p:grpSpPr>
          <p:sp>
            <p:nvSpPr>
              <p:cNvPr id="163" name="Oval 162"/>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946086" y="4960079"/>
              <a:ext cx="247161" cy="228600"/>
              <a:chOff x="1147908" y="2640568"/>
              <a:chExt cx="551958" cy="510064"/>
            </a:xfrm>
          </p:grpSpPr>
          <p:sp>
            <p:nvSpPr>
              <p:cNvPr id="173" name="Oval 17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1327997" y="5263901"/>
              <a:ext cx="247161" cy="228600"/>
              <a:chOff x="1147908" y="2640568"/>
              <a:chExt cx="551958" cy="510064"/>
            </a:xfrm>
          </p:grpSpPr>
          <p:sp>
            <p:nvSpPr>
              <p:cNvPr id="178" name="Oval 17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1022937" y="5258960"/>
              <a:ext cx="247161" cy="228600"/>
              <a:chOff x="1147908" y="2640568"/>
              <a:chExt cx="551958" cy="510064"/>
            </a:xfrm>
          </p:grpSpPr>
          <p:sp>
            <p:nvSpPr>
              <p:cNvPr id="183" name="Oval 18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1969780" y="5258960"/>
              <a:ext cx="247161" cy="228600"/>
              <a:chOff x="1147908" y="2640568"/>
              <a:chExt cx="551958" cy="510064"/>
            </a:xfrm>
          </p:grpSpPr>
          <p:sp>
            <p:nvSpPr>
              <p:cNvPr id="188" name="Oval 18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1647195" y="5270806"/>
              <a:ext cx="247161" cy="228600"/>
              <a:chOff x="1147908" y="2640568"/>
              <a:chExt cx="551958" cy="510064"/>
            </a:xfrm>
          </p:grpSpPr>
          <p:sp>
            <p:nvSpPr>
              <p:cNvPr id="193" name="Oval 19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1022937" y="5556437"/>
              <a:ext cx="247161" cy="228600"/>
              <a:chOff x="1147908" y="2640568"/>
              <a:chExt cx="551958" cy="510064"/>
            </a:xfrm>
          </p:grpSpPr>
          <p:sp>
            <p:nvSpPr>
              <p:cNvPr id="198" name="Oval 19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1327475" y="5549231"/>
              <a:ext cx="247161" cy="228600"/>
              <a:chOff x="1147908" y="2640568"/>
              <a:chExt cx="551958" cy="510064"/>
            </a:xfrm>
          </p:grpSpPr>
          <p:sp>
            <p:nvSpPr>
              <p:cNvPr id="203" name="Oval 20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1647195" y="5561077"/>
              <a:ext cx="247161" cy="228600"/>
              <a:chOff x="1147908" y="2640568"/>
              <a:chExt cx="551958" cy="510064"/>
            </a:xfrm>
          </p:grpSpPr>
          <p:sp>
            <p:nvSpPr>
              <p:cNvPr id="208" name="Oval 20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1946086" y="5549231"/>
              <a:ext cx="247161" cy="228600"/>
              <a:chOff x="1147908" y="2640568"/>
              <a:chExt cx="551958" cy="510064"/>
            </a:xfrm>
          </p:grpSpPr>
          <p:sp>
            <p:nvSpPr>
              <p:cNvPr id="213" name="Oval 21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1327997" y="5853053"/>
              <a:ext cx="247161" cy="228600"/>
              <a:chOff x="1147908" y="2640568"/>
              <a:chExt cx="551958" cy="510064"/>
            </a:xfrm>
          </p:grpSpPr>
          <p:sp>
            <p:nvSpPr>
              <p:cNvPr id="218" name="Oval 21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1022937" y="5848112"/>
              <a:ext cx="247161" cy="228600"/>
              <a:chOff x="1147908" y="2640568"/>
              <a:chExt cx="551958" cy="510064"/>
            </a:xfrm>
          </p:grpSpPr>
          <p:sp>
            <p:nvSpPr>
              <p:cNvPr id="223" name="Oval 22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1969780" y="5848112"/>
              <a:ext cx="247161" cy="228600"/>
              <a:chOff x="1147908" y="2640568"/>
              <a:chExt cx="551958" cy="510064"/>
            </a:xfrm>
          </p:grpSpPr>
          <p:sp>
            <p:nvSpPr>
              <p:cNvPr id="228" name="Oval 22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1647195" y="5859958"/>
              <a:ext cx="247161" cy="228600"/>
              <a:chOff x="1147908" y="2640568"/>
              <a:chExt cx="551958" cy="510064"/>
            </a:xfrm>
          </p:grpSpPr>
          <p:sp>
            <p:nvSpPr>
              <p:cNvPr id="233" name="Oval 23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032000" y="2947792"/>
            <a:ext cx="1295400" cy="1219200"/>
            <a:chOff x="2522209" y="4909155"/>
            <a:chExt cx="1295400" cy="1219200"/>
          </a:xfrm>
        </p:grpSpPr>
        <p:grpSp>
          <p:nvGrpSpPr>
            <p:cNvPr id="237" name="Group 236"/>
            <p:cNvGrpSpPr/>
            <p:nvPr/>
          </p:nvGrpSpPr>
          <p:grpSpPr>
            <a:xfrm>
              <a:off x="2574289" y="5850399"/>
              <a:ext cx="247161" cy="228600"/>
              <a:chOff x="1147908" y="2640568"/>
              <a:chExt cx="551958" cy="510064"/>
            </a:xfrm>
          </p:grpSpPr>
          <p:sp>
            <p:nvSpPr>
              <p:cNvPr id="238" name="Oval 23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2878827" y="5843193"/>
              <a:ext cx="247161" cy="228600"/>
              <a:chOff x="1147908" y="2640568"/>
              <a:chExt cx="551958" cy="510064"/>
            </a:xfrm>
          </p:grpSpPr>
          <p:sp>
            <p:nvSpPr>
              <p:cNvPr id="243" name="Oval 24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Rectangle 246"/>
            <p:cNvSpPr/>
            <p:nvPr/>
          </p:nvSpPr>
          <p:spPr>
            <a:xfrm>
              <a:off x="2522209" y="4909155"/>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247"/>
            <p:cNvGrpSpPr/>
            <p:nvPr/>
          </p:nvGrpSpPr>
          <p:grpSpPr>
            <a:xfrm>
              <a:off x="3198547" y="5855039"/>
              <a:ext cx="247161" cy="228600"/>
              <a:chOff x="1147908" y="2640568"/>
              <a:chExt cx="551958" cy="510064"/>
            </a:xfrm>
          </p:grpSpPr>
          <p:sp>
            <p:nvSpPr>
              <p:cNvPr id="249" name="Oval 24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3497438" y="5843193"/>
              <a:ext cx="247161" cy="228600"/>
              <a:chOff x="1147908" y="2640568"/>
              <a:chExt cx="551958" cy="510064"/>
            </a:xfrm>
          </p:grpSpPr>
          <p:sp>
            <p:nvSpPr>
              <p:cNvPr id="254" name="Oval 25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2877592" y="4973181"/>
              <a:ext cx="247161" cy="228600"/>
              <a:chOff x="1147908" y="2640568"/>
              <a:chExt cx="551958" cy="510064"/>
            </a:xfrm>
          </p:grpSpPr>
          <p:sp>
            <p:nvSpPr>
              <p:cNvPr id="259" name="Oval 25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2572532" y="4968240"/>
              <a:ext cx="247161" cy="228600"/>
              <a:chOff x="1147908" y="2640568"/>
              <a:chExt cx="551958" cy="510064"/>
            </a:xfrm>
          </p:grpSpPr>
          <p:sp>
            <p:nvSpPr>
              <p:cNvPr id="264" name="Oval 26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519375" y="4968240"/>
              <a:ext cx="247161" cy="228600"/>
              <a:chOff x="1147908" y="2640568"/>
              <a:chExt cx="551958" cy="510064"/>
            </a:xfrm>
          </p:grpSpPr>
          <p:sp>
            <p:nvSpPr>
              <p:cNvPr id="269" name="Oval 26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3196790" y="4980086"/>
              <a:ext cx="247161" cy="228600"/>
              <a:chOff x="1147908" y="2640568"/>
              <a:chExt cx="551958" cy="510064"/>
            </a:xfrm>
          </p:grpSpPr>
          <p:sp>
            <p:nvSpPr>
              <p:cNvPr id="274" name="Oval 27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2572532" y="5265717"/>
              <a:ext cx="247161" cy="228600"/>
              <a:chOff x="1147908" y="2640568"/>
              <a:chExt cx="551958" cy="510064"/>
            </a:xfrm>
          </p:grpSpPr>
          <p:sp>
            <p:nvSpPr>
              <p:cNvPr id="279" name="Oval 27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2877070" y="5258511"/>
              <a:ext cx="247161" cy="228600"/>
              <a:chOff x="1147908" y="2640568"/>
              <a:chExt cx="551958" cy="510064"/>
            </a:xfrm>
          </p:grpSpPr>
          <p:sp>
            <p:nvSpPr>
              <p:cNvPr id="284" name="Oval 28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3196790" y="5270357"/>
              <a:ext cx="247161" cy="228600"/>
              <a:chOff x="1147908" y="2640568"/>
              <a:chExt cx="551958" cy="510064"/>
            </a:xfrm>
          </p:grpSpPr>
          <p:sp>
            <p:nvSpPr>
              <p:cNvPr id="289" name="Oval 28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3495681" y="5258511"/>
              <a:ext cx="247161" cy="228600"/>
              <a:chOff x="1147908" y="2640568"/>
              <a:chExt cx="551958" cy="510064"/>
            </a:xfrm>
          </p:grpSpPr>
          <p:sp>
            <p:nvSpPr>
              <p:cNvPr id="294" name="Oval 29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2877592" y="5562333"/>
              <a:ext cx="247161" cy="228600"/>
              <a:chOff x="1147908" y="2640568"/>
              <a:chExt cx="551958" cy="510064"/>
            </a:xfrm>
          </p:grpSpPr>
          <p:sp>
            <p:nvSpPr>
              <p:cNvPr id="299" name="Oval 29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2572532" y="5557392"/>
              <a:ext cx="247161" cy="228600"/>
              <a:chOff x="1147908" y="2640568"/>
              <a:chExt cx="551958" cy="510064"/>
            </a:xfrm>
          </p:grpSpPr>
          <p:sp>
            <p:nvSpPr>
              <p:cNvPr id="304" name="Oval 30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3519375" y="5557392"/>
              <a:ext cx="247161" cy="228600"/>
              <a:chOff x="1147908" y="2640568"/>
              <a:chExt cx="551958" cy="510064"/>
            </a:xfrm>
          </p:grpSpPr>
          <p:sp>
            <p:nvSpPr>
              <p:cNvPr id="309" name="Oval 30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3196790" y="5569238"/>
              <a:ext cx="247161" cy="228600"/>
              <a:chOff x="1147908" y="2640568"/>
              <a:chExt cx="551958" cy="510064"/>
            </a:xfrm>
          </p:grpSpPr>
          <p:sp>
            <p:nvSpPr>
              <p:cNvPr id="314" name="Oval 31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5143076" y="2912751"/>
            <a:ext cx="1295400" cy="1219200"/>
            <a:chOff x="2796251" y="2388632"/>
            <a:chExt cx="1295400" cy="1219200"/>
          </a:xfrm>
        </p:grpSpPr>
        <p:sp>
          <p:nvSpPr>
            <p:cNvPr id="318" name="Rectangle 317"/>
            <p:cNvSpPr/>
            <p:nvPr/>
          </p:nvSpPr>
          <p:spPr>
            <a:xfrm>
              <a:off x="2796251" y="2388632"/>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p:cNvGrpSpPr/>
            <p:nvPr/>
          </p:nvGrpSpPr>
          <p:grpSpPr>
            <a:xfrm rot="5400000">
              <a:off x="2852324" y="2438400"/>
              <a:ext cx="247161" cy="228600"/>
              <a:chOff x="1147908" y="2640568"/>
              <a:chExt cx="551958" cy="510064"/>
            </a:xfrm>
          </p:grpSpPr>
          <p:sp>
            <p:nvSpPr>
              <p:cNvPr id="320" name="Oval 31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rot="5400000">
              <a:off x="3163696" y="2438400"/>
              <a:ext cx="247161" cy="228600"/>
              <a:chOff x="1147908" y="2640568"/>
              <a:chExt cx="551958" cy="510064"/>
            </a:xfrm>
          </p:grpSpPr>
          <p:sp>
            <p:nvSpPr>
              <p:cNvPr id="325" name="Oval 32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5400000">
              <a:off x="3475068" y="2438400"/>
              <a:ext cx="247161" cy="228600"/>
              <a:chOff x="1147908" y="2640568"/>
              <a:chExt cx="551958" cy="510064"/>
            </a:xfrm>
          </p:grpSpPr>
          <p:sp>
            <p:nvSpPr>
              <p:cNvPr id="330" name="Oval 32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rot="5400000">
              <a:off x="3786440" y="2438400"/>
              <a:ext cx="247161" cy="228600"/>
              <a:chOff x="1147908" y="2640568"/>
              <a:chExt cx="551958" cy="510064"/>
            </a:xfrm>
          </p:grpSpPr>
          <p:sp>
            <p:nvSpPr>
              <p:cNvPr id="335" name="Oval 33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rot="5400000">
              <a:off x="2859294" y="2721773"/>
              <a:ext cx="247161" cy="228600"/>
              <a:chOff x="1147908" y="2640568"/>
              <a:chExt cx="551958" cy="510064"/>
            </a:xfrm>
          </p:grpSpPr>
          <p:sp>
            <p:nvSpPr>
              <p:cNvPr id="340" name="Oval 33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rot="5400000">
              <a:off x="3170666" y="2721773"/>
              <a:ext cx="247161" cy="228600"/>
              <a:chOff x="1147908" y="2640568"/>
              <a:chExt cx="551958" cy="510064"/>
            </a:xfrm>
          </p:grpSpPr>
          <p:sp>
            <p:nvSpPr>
              <p:cNvPr id="345" name="Oval 34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rot="5400000">
              <a:off x="3482038" y="2721773"/>
              <a:ext cx="247161" cy="228600"/>
              <a:chOff x="1147908" y="2640568"/>
              <a:chExt cx="551958" cy="510064"/>
            </a:xfrm>
          </p:grpSpPr>
          <p:sp>
            <p:nvSpPr>
              <p:cNvPr id="350" name="Oval 34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53"/>
            <p:cNvGrpSpPr/>
            <p:nvPr/>
          </p:nvGrpSpPr>
          <p:grpSpPr>
            <a:xfrm rot="5400000">
              <a:off x="3793410" y="2721773"/>
              <a:ext cx="247161" cy="228600"/>
              <a:chOff x="1147908" y="2640568"/>
              <a:chExt cx="551958" cy="510064"/>
            </a:xfrm>
          </p:grpSpPr>
          <p:sp>
            <p:nvSpPr>
              <p:cNvPr id="355" name="Oval 35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rot="5400000">
              <a:off x="2856457" y="3012277"/>
              <a:ext cx="247161" cy="228600"/>
              <a:chOff x="1147908" y="2640568"/>
              <a:chExt cx="551958" cy="510064"/>
            </a:xfrm>
          </p:grpSpPr>
          <p:sp>
            <p:nvSpPr>
              <p:cNvPr id="360" name="Oval 35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rot="5400000">
              <a:off x="3167829" y="3012277"/>
              <a:ext cx="247161" cy="228600"/>
              <a:chOff x="1147908" y="2640568"/>
              <a:chExt cx="551958" cy="510064"/>
            </a:xfrm>
          </p:grpSpPr>
          <p:sp>
            <p:nvSpPr>
              <p:cNvPr id="365" name="Oval 36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rot="5400000">
              <a:off x="3479201" y="3012277"/>
              <a:ext cx="247161" cy="228600"/>
              <a:chOff x="1147908" y="2640568"/>
              <a:chExt cx="551958" cy="510064"/>
            </a:xfrm>
          </p:grpSpPr>
          <p:sp>
            <p:nvSpPr>
              <p:cNvPr id="370" name="Oval 36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p:cNvGrpSpPr/>
            <p:nvPr/>
          </p:nvGrpSpPr>
          <p:grpSpPr>
            <a:xfrm rot="5400000">
              <a:off x="3790573" y="3012277"/>
              <a:ext cx="247161" cy="228600"/>
              <a:chOff x="1147908" y="2640568"/>
              <a:chExt cx="551958" cy="510064"/>
            </a:xfrm>
          </p:grpSpPr>
          <p:sp>
            <p:nvSpPr>
              <p:cNvPr id="375" name="Oval 37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rot="5400000">
              <a:off x="2863427" y="3305175"/>
              <a:ext cx="247161" cy="228600"/>
              <a:chOff x="1147908" y="2640568"/>
              <a:chExt cx="551958" cy="510064"/>
            </a:xfrm>
          </p:grpSpPr>
          <p:sp>
            <p:nvSpPr>
              <p:cNvPr id="380" name="Oval 37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rot="5400000">
              <a:off x="3174799" y="3305175"/>
              <a:ext cx="247161" cy="228600"/>
              <a:chOff x="1147908" y="2640568"/>
              <a:chExt cx="551958" cy="510064"/>
            </a:xfrm>
          </p:grpSpPr>
          <p:sp>
            <p:nvSpPr>
              <p:cNvPr id="385" name="Oval 38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rot="5400000">
              <a:off x="3486171" y="3305175"/>
              <a:ext cx="247161" cy="228600"/>
              <a:chOff x="1147908" y="2640568"/>
              <a:chExt cx="551958" cy="510064"/>
            </a:xfrm>
          </p:grpSpPr>
          <p:sp>
            <p:nvSpPr>
              <p:cNvPr id="390" name="Oval 38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rot="5400000">
              <a:off x="3797543" y="3305175"/>
              <a:ext cx="247161" cy="228600"/>
              <a:chOff x="1147908" y="2640568"/>
              <a:chExt cx="551958" cy="510064"/>
            </a:xfrm>
          </p:grpSpPr>
          <p:sp>
            <p:nvSpPr>
              <p:cNvPr id="395" name="Oval 39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9" name="Straight Connector 398"/>
          <p:cNvCxnSpPr/>
          <p:nvPr/>
        </p:nvCxnSpPr>
        <p:spPr>
          <a:xfrm>
            <a:off x="3546475" y="381646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6438476" y="3734021"/>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1" name="TextBox 400"/>
          <p:cNvSpPr txBox="1"/>
          <p:nvPr/>
        </p:nvSpPr>
        <p:spPr>
          <a:xfrm>
            <a:off x="693621" y="4572000"/>
            <a:ext cx="2392056" cy="276999"/>
          </a:xfrm>
          <a:prstGeom prst="rect">
            <a:avLst/>
          </a:prstGeom>
          <a:noFill/>
        </p:spPr>
        <p:txBody>
          <a:bodyPr wrap="square" rtlCol="0">
            <a:spAutoFit/>
          </a:bodyPr>
          <a:lstStyle/>
          <a:p>
            <a:pPr algn="ctr"/>
            <a:r>
              <a:rPr lang="en-US" dirty="0" smtClean="0"/>
              <a:t>Preamble 1: LEDs-group identifier</a:t>
            </a:r>
            <a:endParaRPr lang="en-US" baseline="-25000" dirty="0"/>
          </a:p>
        </p:txBody>
      </p:sp>
      <p:cxnSp>
        <p:nvCxnSpPr>
          <p:cNvPr id="402" name="Straight Arrow Connector 401"/>
          <p:cNvCxnSpPr/>
          <p:nvPr/>
        </p:nvCxnSpPr>
        <p:spPr>
          <a:xfrm>
            <a:off x="3546475" y="4833884"/>
            <a:ext cx="2892001"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03" name="TextBox 402"/>
          <p:cNvSpPr txBox="1"/>
          <p:nvPr/>
        </p:nvSpPr>
        <p:spPr>
          <a:xfrm>
            <a:off x="3531695" y="2585287"/>
            <a:ext cx="1364060" cy="307777"/>
          </a:xfrm>
          <a:prstGeom prst="rect">
            <a:avLst/>
          </a:prstGeom>
          <a:noFill/>
        </p:spPr>
        <p:txBody>
          <a:bodyPr wrap="square" rtlCol="0">
            <a:spAutoFit/>
          </a:bodyPr>
          <a:lstStyle/>
          <a:p>
            <a:pPr algn="ctr"/>
            <a:r>
              <a:rPr lang="en-US" sz="1400" dirty="0" smtClean="0"/>
              <a:t>symbol s</a:t>
            </a:r>
            <a:r>
              <a:rPr lang="en-US" sz="1400" baseline="-25000" dirty="0" smtClean="0"/>
              <a:t>2</a:t>
            </a:r>
            <a:endParaRPr lang="en-US" sz="1400" baseline="-25000" dirty="0"/>
          </a:p>
        </p:txBody>
      </p:sp>
      <mc:AlternateContent xmlns:mc="http://schemas.openxmlformats.org/markup-compatibility/2006" xmlns:a14="http://schemas.microsoft.com/office/drawing/2010/main">
        <mc:Choice Requires="a14">
          <p:sp>
            <p:nvSpPr>
              <p:cNvPr id="404" name="TextBox 403"/>
              <p:cNvSpPr txBox="1"/>
              <p:nvPr/>
            </p:nvSpPr>
            <p:spPr>
              <a:xfrm>
                <a:off x="5105400" y="2583574"/>
                <a:ext cx="1447800" cy="308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2</m:t>
                          </m:r>
                        </m:e>
                      </m:acc>
                    </m:oMath>
                  </m:oMathPara>
                </a14:m>
                <a:endParaRPr lang="en-US" sz="1400" baseline="-25000" dirty="0"/>
              </a:p>
            </p:txBody>
          </p:sp>
        </mc:Choice>
        <mc:Fallback xmlns="">
          <p:sp>
            <p:nvSpPr>
              <p:cNvPr id="404" name="TextBox 403"/>
              <p:cNvSpPr txBox="1">
                <a:spLocks noRot="1" noChangeAspect="1" noMove="1" noResize="1" noEditPoints="1" noAdjustHandles="1" noChangeArrowheads="1" noChangeShapeType="1" noTextEdit="1"/>
              </p:cNvSpPr>
              <p:nvPr/>
            </p:nvSpPr>
            <p:spPr>
              <a:xfrm>
                <a:off x="5105400" y="2583574"/>
                <a:ext cx="1447800" cy="308226"/>
              </a:xfrm>
              <a:prstGeom prst="rect">
                <a:avLst/>
              </a:prstGeom>
              <a:blipFill rotWithShape="1">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05" name="Table 404"/>
              <p:cNvGraphicFramePr>
                <a:graphicFrameLocks noGrp="1"/>
              </p:cNvGraphicFramePr>
              <p:nvPr>
                <p:extLst>
                  <p:ext uri="{D42A27DB-BD31-4B8C-83A1-F6EECF244321}">
                    <p14:modId xmlns:p14="http://schemas.microsoft.com/office/powerpoint/2010/main" val="1436969451"/>
                  </p:ext>
                </p:extLst>
              </p:nvPr>
            </p:nvGraphicFramePr>
            <p:xfrm>
              <a:off x="548777" y="5532120"/>
              <a:ext cx="5791200" cy="563880"/>
            </p:xfrm>
            <a:graphic>
              <a:graphicData uri="http://schemas.openxmlformats.org/drawingml/2006/table">
                <a:tbl>
                  <a:tblPr firstRow="1" bandRow="1">
                    <a:tableStyleId>{5940675A-B579-460E-94D1-54222C63F5DA}</a:tableStyleId>
                  </a:tblPr>
                  <a:tblGrid>
                    <a:gridCol w="5791200"/>
                  </a:tblGrid>
                  <a:tr h="228600">
                    <a:tc>
                      <a:txBody>
                        <a:bodyPr/>
                        <a:lstStyle/>
                        <a:p>
                          <a:pPr algn="ctr"/>
                          <a:r>
                            <a:rPr lang="en-US" sz="1100" dirty="0" smtClean="0"/>
                            <a:t>Preamble: 4 symbols</a:t>
                          </a:r>
                          <a:endParaRPr lang="en-US" sz="1100" dirty="0"/>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a:t>
                          </a:r>
                          <a:r>
                            <a:rPr lang="en-US" sz="1400" b="1" baseline="-25000" dirty="0" smtClean="0"/>
                            <a:t>1</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r>
                                    <a:rPr lang="en-US" sz="1400" b="1" i="1" baseline="-25000" dirty="0" smtClean="0">
                                      <a:solidFill>
                                        <a:srgbClr val="000000"/>
                                      </a:solidFill>
                                      <a:latin typeface="Cambria Math"/>
                                      <a:ea typeface="Malgun Gothic"/>
                                      <a:cs typeface="Times New Roman"/>
                                    </a:rPr>
                                    <m:t>𝟏</m:t>
                                  </m:r>
                                </m:e>
                              </m:acc>
                            </m:oMath>
                          </a14:m>
                          <a:r>
                            <a:rPr lang="en-US" sz="1400" b="1" dirty="0"/>
                            <a:t> </a:t>
                          </a:r>
                          <a:r>
                            <a:rPr lang="en-US" sz="1400" b="1" dirty="0" smtClean="0"/>
                            <a:t>     s</a:t>
                          </a:r>
                          <a:r>
                            <a:rPr lang="en-US" sz="1400" b="1" baseline="-25000" dirty="0" smtClean="0"/>
                            <a:t>2</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r>
                                    <a:rPr lang="en-US" sz="1400" b="1" i="1" baseline="-25000" dirty="0" smtClean="0">
                                      <a:solidFill>
                                        <a:srgbClr val="000000"/>
                                      </a:solidFill>
                                      <a:latin typeface="Cambria Math"/>
                                      <a:ea typeface="Malgun Gothic"/>
                                      <a:cs typeface="Times New Roman"/>
                                    </a:rPr>
                                    <m:t>𝟐</m:t>
                                  </m:r>
                                </m:e>
                              </m:acc>
                            </m:oMath>
                          </a14:m>
                          <a:r>
                            <a:rPr lang="en-US" sz="1400" b="1" dirty="0"/>
                            <a:t> </a:t>
                          </a:r>
                          <a:r>
                            <a:rPr lang="en-US" sz="1400" b="1" dirty="0" smtClean="0"/>
                            <a:t> </a:t>
                          </a:r>
                        </a:p>
                      </a:txBody>
                      <a:tcPr/>
                    </a:tc>
                  </a:tr>
                </a:tbl>
              </a:graphicData>
            </a:graphic>
          </p:graphicFrame>
        </mc:Choice>
        <mc:Fallback xmlns="">
          <p:graphicFrame>
            <p:nvGraphicFramePr>
              <p:cNvPr id="405" name="Table 404"/>
              <p:cNvGraphicFramePr>
                <a:graphicFrameLocks noGrp="1"/>
              </p:cNvGraphicFramePr>
              <p:nvPr>
                <p:extLst>
                  <p:ext uri="{D42A27DB-BD31-4B8C-83A1-F6EECF244321}">
                    <p14:modId xmlns:p14="http://schemas.microsoft.com/office/powerpoint/2010/main" val="1436969451"/>
                  </p:ext>
                </p:extLst>
              </p:nvPr>
            </p:nvGraphicFramePr>
            <p:xfrm>
              <a:off x="548777" y="5532120"/>
              <a:ext cx="5791200" cy="563880"/>
            </p:xfrm>
            <a:graphic>
              <a:graphicData uri="http://schemas.openxmlformats.org/drawingml/2006/table">
                <a:tbl>
                  <a:tblPr firstRow="1" bandRow="1">
                    <a:tableStyleId>{5940675A-B579-460E-94D1-54222C63F5DA}</a:tableStyleId>
                  </a:tblPr>
                  <a:tblGrid>
                    <a:gridCol w="5791200"/>
                  </a:tblGrid>
                  <a:tr h="259080">
                    <a:tc>
                      <a:txBody>
                        <a:bodyPr/>
                        <a:lstStyle/>
                        <a:p>
                          <a:pPr algn="ctr"/>
                          <a:r>
                            <a:rPr lang="en-US" sz="1100" dirty="0" smtClean="0"/>
                            <a:t>Preamble: 4 symbols</a:t>
                          </a:r>
                          <a:endParaRPr lang="en-US" sz="1100" dirty="0"/>
                        </a:p>
                      </a:txBody>
                      <a:tcPr/>
                    </a:tc>
                  </a:tr>
                  <a:tr h="304800">
                    <a:tc>
                      <a:txBody>
                        <a:bodyPr/>
                        <a:lstStyle/>
                        <a:p>
                          <a:endParaRPr lang="en-US"/>
                        </a:p>
                      </a:txBody>
                      <a:tcPr>
                        <a:blipFill rotWithShape="1">
                          <a:blip r:embed="rId5"/>
                          <a:stretch>
                            <a:fillRect t="-86000" r="-105" b="-20000"/>
                          </a:stretch>
                        </a:blipFill>
                      </a:tcPr>
                    </a:tc>
                  </a:tr>
                </a:tbl>
              </a:graphicData>
            </a:graphic>
          </p:graphicFrame>
        </mc:Fallback>
      </mc:AlternateContent>
      <p:grpSp>
        <p:nvGrpSpPr>
          <p:cNvPr id="406" name="Group 405"/>
          <p:cNvGrpSpPr/>
          <p:nvPr/>
        </p:nvGrpSpPr>
        <p:grpSpPr>
          <a:xfrm>
            <a:off x="7281551" y="2394466"/>
            <a:ext cx="1329049" cy="2101334"/>
            <a:chOff x="4766951" y="2338349"/>
            <a:chExt cx="1329049" cy="2101334"/>
          </a:xfrm>
        </p:grpSpPr>
        <p:sp>
          <p:nvSpPr>
            <p:cNvPr id="407" name="Oval 406"/>
            <p:cNvSpPr/>
            <p:nvPr/>
          </p:nvSpPr>
          <p:spPr>
            <a:xfrm>
              <a:off x="4949661" y="309879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949661" y="3604975"/>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extBox 408"/>
            <p:cNvSpPr txBox="1"/>
            <p:nvPr/>
          </p:nvSpPr>
          <p:spPr>
            <a:xfrm>
              <a:off x="5193480" y="3069669"/>
              <a:ext cx="902520" cy="307777"/>
            </a:xfrm>
            <a:prstGeom prst="rect">
              <a:avLst/>
            </a:prstGeom>
            <a:noFill/>
          </p:spPr>
          <p:txBody>
            <a:bodyPr wrap="square" rtlCol="0">
              <a:spAutoFit/>
            </a:bodyPr>
            <a:lstStyle/>
            <a:p>
              <a:r>
                <a:rPr lang="en-US" sz="1400" dirty="0" smtClean="0"/>
                <a:t>LED on</a:t>
              </a:r>
              <a:endParaRPr lang="en-US" sz="1400" baseline="-25000" dirty="0"/>
            </a:p>
          </p:txBody>
        </p:sp>
        <p:sp>
          <p:nvSpPr>
            <p:cNvPr id="410" name="TextBox 409"/>
            <p:cNvSpPr txBox="1"/>
            <p:nvPr/>
          </p:nvSpPr>
          <p:spPr>
            <a:xfrm>
              <a:off x="5193480" y="3581400"/>
              <a:ext cx="902520" cy="307777"/>
            </a:xfrm>
            <a:prstGeom prst="rect">
              <a:avLst/>
            </a:prstGeom>
            <a:noFill/>
          </p:spPr>
          <p:txBody>
            <a:bodyPr wrap="square" rtlCol="0">
              <a:spAutoFit/>
            </a:bodyPr>
            <a:lstStyle/>
            <a:p>
              <a:r>
                <a:rPr lang="en-US" sz="1400" dirty="0" smtClean="0"/>
                <a:t>LED off</a:t>
              </a:r>
              <a:endParaRPr lang="en-US" sz="1400" baseline="-25000" dirty="0"/>
            </a:p>
          </p:txBody>
        </p:sp>
        <p:cxnSp>
          <p:nvCxnSpPr>
            <p:cNvPr id="411" name="Straight Connector 410"/>
            <p:cNvCxnSpPr/>
            <p:nvPr/>
          </p:nvCxnSpPr>
          <p:spPr bwMode="auto">
            <a:xfrm>
              <a:off x="4766951" y="2338349"/>
              <a:ext cx="0" cy="210133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4667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19909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a:t>PHY Summary</a:t>
            </a:r>
          </a:p>
        </p:txBody>
      </p:sp>
      <p:sp>
        <p:nvSpPr>
          <p:cNvPr id="9" name="Text Box 3"/>
          <p:cNvSpPr txBox="1">
            <a:spLocks noChangeArrowheads="1"/>
          </p:cNvSpPr>
          <p:nvPr/>
        </p:nvSpPr>
        <p:spPr bwMode="auto">
          <a:xfrm>
            <a:off x="558800" y="1095613"/>
            <a:ext cx="83439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anose="05000000000000000000" pitchFamily="2" charset="2"/>
              <a:buChar char="q"/>
            </a:pPr>
            <a:r>
              <a:rPr lang="en-US" altLang="en-US" sz="1800" dirty="0" smtClean="0"/>
              <a:t> </a:t>
            </a:r>
            <a:r>
              <a:rPr lang="en-US" altLang="en-US" sz="1600" dirty="0" smtClean="0"/>
              <a:t>The proposed PHY modes using SM-PSK schemes are</a:t>
            </a:r>
          </a:p>
          <a:p>
            <a:pPr marL="742950" lvl="1" indent="-285750" eaLnBrk="0" hangingPunct="0">
              <a:buFont typeface="Wingdings" panose="05000000000000000000" pitchFamily="2" charset="2"/>
              <a:buChar char="§"/>
            </a:pPr>
            <a:r>
              <a:rPr lang="en-US" altLang="en-US" sz="1600" dirty="0" smtClean="0"/>
              <a:t>In flicker-free</a:t>
            </a:r>
          </a:p>
          <a:p>
            <a:pPr marL="742950" lvl="1" indent="-285750" eaLnBrk="0" hangingPunct="0">
              <a:buFont typeface="Wingdings" panose="05000000000000000000" pitchFamily="2" charset="2"/>
              <a:buChar char="§"/>
            </a:pPr>
            <a:r>
              <a:rPr lang="en-US" altLang="en-US" sz="1600" dirty="0" smtClean="0"/>
              <a:t>Compatible to varying frame rate </a:t>
            </a:r>
          </a:p>
          <a:p>
            <a:pPr marL="742950" lvl="1" indent="-285750" eaLnBrk="0" hangingPunct="0">
              <a:buFont typeface="Wingdings" panose="05000000000000000000" pitchFamily="2" charset="2"/>
              <a:buChar char="§"/>
            </a:pPr>
            <a:r>
              <a:rPr lang="en-US" altLang="en-US" sz="1600" dirty="0" smtClean="0"/>
              <a:t>Able to cancel the bad-sampling problem due to long exposure time of global shutter camera receiver</a:t>
            </a:r>
          </a:p>
          <a:p>
            <a:pPr marL="1200150" lvl="2" indent="-285750" eaLnBrk="0" hangingPunct="0">
              <a:buFont typeface="Arial" panose="020B0604020202020204" pitchFamily="34" charset="0"/>
              <a:buChar char="•"/>
            </a:pPr>
            <a:endParaRPr lang="en-US" altLang="en-US" sz="1600" dirty="0"/>
          </a:p>
          <a:p>
            <a:pPr marL="342900" indent="-342900">
              <a:buFont typeface="Wingdings" panose="05000000000000000000" pitchFamily="2" charset="2"/>
              <a:buChar char="q"/>
            </a:pPr>
            <a:r>
              <a:rPr lang="en-US" sz="1600" dirty="0" smtClean="0"/>
              <a:t>Performance: </a:t>
            </a:r>
          </a:p>
          <a:p>
            <a:pPr marL="800100" lvl="1" indent="-342900">
              <a:buFont typeface="Wingdings" panose="05000000000000000000" pitchFamily="2" charset="2"/>
              <a:buChar char="§"/>
            </a:pPr>
            <a:r>
              <a:rPr lang="en-US" sz="1600" dirty="0"/>
              <a:t>The data rate is from kbps to tens of kbps based upon the number of LEDs</a:t>
            </a:r>
          </a:p>
          <a:p>
            <a:pPr marL="800100" lvl="1" indent="-342900">
              <a:buFont typeface="Wingdings" panose="05000000000000000000" pitchFamily="2" charset="2"/>
              <a:buChar char="§"/>
            </a:pPr>
            <a:r>
              <a:rPr lang="en-US" sz="1600" dirty="0" smtClean="0"/>
              <a:t>The S2-PSK provides highest data rate</a:t>
            </a:r>
          </a:p>
          <a:p>
            <a:pPr marL="800100" lvl="1" indent="-342900">
              <a:buFont typeface="Wingdings" panose="05000000000000000000" pitchFamily="2" charset="2"/>
              <a:buChar char="§"/>
            </a:pPr>
            <a:r>
              <a:rPr lang="en-US" sz="1600" dirty="0" smtClean="0"/>
              <a:t>The DM8-PSK provides dimming feature in steps of 12.5%</a:t>
            </a:r>
          </a:p>
          <a:p>
            <a:pPr marL="342900" indent="-34290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In case of single LED, the S2-PSK scheme is compatible to both global shutter and rolling shutter receiver type.</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smtClean="0"/>
              <a:t>The PHY frame structure is considered.</a:t>
            </a:r>
          </a:p>
          <a:p>
            <a:pPr marL="742950" lvl="1" indent="-285750">
              <a:buFont typeface="Wingdings" panose="05000000000000000000" pitchFamily="2" charset="2"/>
              <a:buChar char="§"/>
            </a:pPr>
            <a:endParaRPr lang="en-US" sz="1600" dirty="0" smtClean="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8944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190875" y="2897188"/>
            <a:ext cx="22076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Appendix</a:t>
            </a:r>
            <a:endParaRPr lang="en-US" altLang="en-US" sz="40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693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Scenarios for SM-PSK and DSM-PSK </a:t>
            </a:r>
            <a:endParaRPr lang="en-US" altLang="en-US"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168620911"/>
              </p:ext>
            </p:extLst>
          </p:nvPr>
        </p:nvGraphicFramePr>
        <p:xfrm>
          <a:off x="1146175" y="1421942"/>
          <a:ext cx="6626225" cy="4968875"/>
        </p:xfrm>
        <a:graphic>
          <a:graphicData uri="http://schemas.openxmlformats.org/presentationml/2006/ole">
            <mc:AlternateContent xmlns:mc="http://schemas.openxmlformats.org/markup-compatibility/2006">
              <mc:Choice xmlns:v="urn:schemas-microsoft-com:vml" Requires="v">
                <p:oleObj spid="_x0000_s1129" name="Visio" r:id="rId3" imgW="25777976" imgH="20463300" progId="Visio.Drawing.11">
                  <p:embed/>
                </p:oleObj>
              </mc:Choice>
              <mc:Fallback>
                <p:oleObj name="Visio" r:id="rId3" imgW="25777976" imgH="2046330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1421942"/>
                        <a:ext cx="6626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TextBox 73"/>
          <p:cNvSpPr txBox="1"/>
          <p:nvPr/>
        </p:nvSpPr>
        <p:spPr>
          <a:xfrm>
            <a:off x="1552210" y="4181017"/>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75" name="TextBox 74"/>
          <p:cNvSpPr txBox="1"/>
          <p:nvPr/>
        </p:nvSpPr>
        <p:spPr>
          <a:xfrm>
            <a:off x="4114974" y="1558375"/>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76" name="TextBox 75"/>
          <p:cNvSpPr txBox="1"/>
          <p:nvPr/>
        </p:nvSpPr>
        <p:spPr>
          <a:xfrm>
            <a:off x="5999672" y="1698298"/>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46080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11" name="Picture 113" descr="Capture 1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55950"/>
            <a:ext cx="5440421" cy="5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1901302" y="1402516"/>
            <a:ext cx="5504771" cy="285062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3"/>
          <p:cNvSpPr>
            <a:spLocks noChangeArrowheads="1"/>
          </p:cNvSpPr>
          <p:nvPr/>
        </p:nvSpPr>
        <p:spPr bwMode="auto">
          <a:xfrm>
            <a:off x="1901302" y="4211054"/>
            <a:ext cx="5504771" cy="193113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rot="16200000">
            <a:off x="991623" y="2788699"/>
            <a:ext cx="1478764" cy="261610"/>
          </a:xfrm>
          <a:prstGeom prst="rect">
            <a:avLst/>
          </a:prstGeom>
        </p:spPr>
        <p:txBody>
          <a:bodyPr wrap="square">
            <a:spAutoFit/>
          </a:bodyPr>
          <a:lstStyle/>
          <a:p>
            <a:r>
              <a:rPr lang="en-US" sz="1100" b="1" dirty="0"/>
              <a:t>Transmitter side</a:t>
            </a:r>
            <a:endParaRPr lang="en-US" sz="1100" dirty="0"/>
          </a:p>
        </p:txBody>
      </p:sp>
      <p:sp>
        <p:nvSpPr>
          <p:cNvPr id="19" name="Rectangle 18"/>
          <p:cNvSpPr/>
          <p:nvPr/>
        </p:nvSpPr>
        <p:spPr>
          <a:xfrm rot="16200000">
            <a:off x="1115593" y="5172118"/>
            <a:ext cx="1230824" cy="261610"/>
          </a:xfrm>
          <a:prstGeom prst="rect">
            <a:avLst/>
          </a:prstGeom>
        </p:spPr>
        <p:txBody>
          <a:bodyPr wrap="square">
            <a:spAutoFit/>
          </a:bodyPr>
          <a:lstStyle/>
          <a:p>
            <a:r>
              <a:rPr lang="en-US" sz="1100" b="1" dirty="0" smtClean="0"/>
              <a:t>Receiver </a:t>
            </a:r>
            <a:r>
              <a:rPr lang="en-US" sz="1100" b="1" dirty="0"/>
              <a:t>side</a:t>
            </a:r>
            <a:endParaRPr lang="en-US" sz="1100" dirty="0"/>
          </a:p>
        </p:txBody>
      </p:sp>
      <p:sp>
        <p:nvSpPr>
          <p:cNvPr id="2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DSM-PSK and Color transmission</a:t>
            </a:r>
            <a:endParaRPr lang="en-US" altLang="en-US" sz="2400" b="1" dirty="0"/>
          </a:p>
        </p:txBody>
      </p:sp>
      <p:sp>
        <p:nvSpPr>
          <p:cNvPr id="2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0853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a:t>PHY </a:t>
            </a:r>
            <a:r>
              <a:rPr lang="en-US" altLang="en-US" sz="3600" dirty="0" smtClean="0"/>
              <a:t>design considerations</a:t>
            </a:r>
            <a:endParaRPr lang="en-US" altLang="en-US" sz="3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474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Content Placeholder 2"/>
          <p:cNvSpPr txBox="1">
            <a:spLocks/>
          </p:cNvSpPr>
          <p:nvPr/>
        </p:nvSpPr>
        <p:spPr>
          <a:xfrm>
            <a:off x="609600" y="1371600"/>
            <a:ext cx="8305800" cy="47244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1800" dirty="0" smtClean="0"/>
              <a:t>Flicker mitigation</a:t>
            </a:r>
            <a:endParaRPr lang="en-US" altLang="en-US" sz="1600" dirty="0"/>
          </a:p>
          <a:p>
            <a:pPr lvl="1">
              <a:buFont typeface="Wingdings" panose="05000000000000000000" pitchFamily="2" charset="2"/>
              <a:buChar char="§"/>
            </a:pPr>
            <a:r>
              <a:rPr lang="en-US" altLang="en-US" sz="1800" dirty="0" smtClean="0"/>
              <a:t>The flicker-free band is used.</a:t>
            </a:r>
          </a:p>
          <a:p>
            <a:pPr lvl="1">
              <a:buFont typeface="Wingdings" panose="05000000000000000000" pitchFamily="2" charset="2"/>
              <a:buChar char="§"/>
            </a:pPr>
            <a:endParaRPr lang="en-US" altLang="en-US" sz="900" dirty="0"/>
          </a:p>
          <a:p>
            <a:pPr>
              <a:buFont typeface="Wingdings" panose="05000000000000000000" pitchFamily="2" charset="2"/>
              <a:buChar char="q"/>
            </a:pPr>
            <a:r>
              <a:rPr lang="en-US" altLang="en-US" sz="1800" dirty="0" smtClean="0"/>
              <a:t>Frame </a:t>
            </a:r>
            <a:r>
              <a:rPr lang="en-US" altLang="en-US" sz="1800" dirty="0"/>
              <a:t>rate variation Mitigation</a:t>
            </a:r>
            <a:endParaRPr lang="en-US" altLang="en-US" sz="1600" dirty="0"/>
          </a:p>
          <a:p>
            <a:pPr lvl="1">
              <a:buFont typeface="Wingdings" panose="05000000000000000000" pitchFamily="2" charset="2"/>
              <a:buChar char="§"/>
            </a:pPr>
            <a:r>
              <a:rPr lang="en-US" altLang="en-US" sz="1800" dirty="0"/>
              <a:t>The variation is irregular, but the range &gt; 20 </a:t>
            </a:r>
            <a:r>
              <a:rPr lang="en-US" altLang="en-US" sz="1800" dirty="0" smtClean="0"/>
              <a:t>fps</a:t>
            </a:r>
          </a:p>
          <a:p>
            <a:pPr lvl="1">
              <a:buFont typeface="Wingdings" panose="05000000000000000000" pitchFamily="2" charset="2"/>
              <a:buChar char="§"/>
            </a:pPr>
            <a:endParaRPr lang="en-US" altLang="en-US" sz="900" dirty="0"/>
          </a:p>
          <a:p>
            <a:pPr>
              <a:buFont typeface="Wingdings" panose="05000000000000000000" pitchFamily="2" charset="2"/>
              <a:buChar char="q"/>
            </a:pPr>
            <a:r>
              <a:rPr lang="en-US" altLang="en-US" sz="1800" dirty="0" smtClean="0"/>
              <a:t>Spatial MIMO to target high link rate for a global shutter receiver</a:t>
            </a:r>
          </a:p>
          <a:p>
            <a:pPr lvl="1">
              <a:buFont typeface="Wingdings" panose="05000000000000000000" pitchFamily="2" charset="2"/>
              <a:buChar char="§"/>
            </a:pPr>
            <a:r>
              <a:rPr lang="en-US" altLang="en-US" sz="1800" dirty="0" smtClean="0"/>
              <a:t>Link rate goal is </a:t>
            </a:r>
            <a:r>
              <a:rPr lang="en-US" altLang="en-US" sz="1800" b="1" dirty="0" smtClean="0"/>
              <a:t>kbps - Mbps</a:t>
            </a:r>
          </a:p>
          <a:p>
            <a:pPr lvl="1">
              <a:buFont typeface="Wingdings" panose="05000000000000000000" pitchFamily="2" charset="2"/>
              <a:buChar char="§"/>
            </a:pPr>
            <a:endParaRPr lang="en-US" altLang="en-US" sz="900" dirty="0" smtClean="0"/>
          </a:p>
          <a:p>
            <a:pPr>
              <a:buFont typeface="Wingdings" panose="05000000000000000000" pitchFamily="2" charset="2"/>
              <a:buChar char="q"/>
            </a:pPr>
            <a:r>
              <a:rPr lang="en-US" altLang="en-US" sz="1800" dirty="0" smtClean="0"/>
              <a:t>Dimming support </a:t>
            </a:r>
          </a:p>
          <a:p>
            <a:pPr lvl="1">
              <a:buFont typeface="Wingdings" panose="05000000000000000000" pitchFamily="2" charset="2"/>
              <a:buChar char="§"/>
            </a:pPr>
            <a:r>
              <a:rPr lang="en-US" altLang="en-US" sz="1800" dirty="0" smtClean="0"/>
              <a:t>Dimming is supported in </a:t>
            </a:r>
            <a:r>
              <a:rPr lang="en-US" altLang="en-US" sz="1800" b="1" dirty="0" smtClean="0"/>
              <a:t>steps of &lt;20%</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sz="1800" dirty="0" smtClean="0"/>
              <a:t>Error correction</a:t>
            </a:r>
          </a:p>
          <a:p>
            <a:pPr lvl="1">
              <a:buFont typeface="Wingdings" panose="05000000000000000000" pitchFamily="2" charset="2"/>
              <a:buChar char="§"/>
            </a:pPr>
            <a:r>
              <a:rPr lang="en-US" altLang="en-US" sz="1800" dirty="0" smtClean="0"/>
              <a:t>Cancel error due to long exposure time</a:t>
            </a:r>
          </a:p>
        </p:txBody>
      </p:sp>
      <p:sp>
        <p:nvSpPr>
          <p:cNvPr id="10" name="Rectangle 9"/>
          <p:cNvSpPr/>
          <p:nvPr/>
        </p:nvSpPr>
        <p:spPr>
          <a:xfrm>
            <a:off x="284141" y="685800"/>
            <a:ext cx="8326459" cy="461665"/>
          </a:xfrm>
          <a:prstGeom prst="rect">
            <a:avLst/>
          </a:prstGeom>
        </p:spPr>
        <p:txBody>
          <a:bodyPr wrap="square">
            <a:spAutoFit/>
          </a:bodyPr>
          <a:lstStyle/>
          <a:p>
            <a:pPr algn="ctr"/>
            <a:r>
              <a:rPr lang="en-US" sz="2400" b="1" dirty="0" smtClean="0"/>
              <a:t>Considerations for PHY design</a:t>
            </a:r>
            <a:endParaRPr lang="en-US" sz="2400" dirty="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027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Detail of technologies</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2153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Spatial 2-PSK</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8532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Spatial 2-PSK (S2-PSK)</a:t>
            </a:r>
            <a:endParaRPr lang="en-US" altLang="en-US" sz="2400" b="1" dirty="0"/>
          </a:p>
        </p:txBody>
      </p:sp>
      <p:sp>
        <p:nvSpPr>
          <p:cNvPr id="10" name="TextBox 85"/>
          <p:cNvSpPr txBox="1">
            <a:spLocks noChangeArrowheads="1"/>
          </p:cNvSpPr>
          <p:nvPr/>
        </p:nvSpPr>
        <p:spPr bwMode="auto">
          <a:xfrm>
            <a:off x="127696" y="2743200"/>
            <a:ext cx="3471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a:t>Bit </a:t>
            </a:r>
            <a:r>
              <a:rPr lang="en-US" altLang="en-US" b="1" dirty="0" smtClean="0"/>
              <a:t>definition (Encoding):</a:t>
            </a:r>
          </a:p>
          <a:p>
            <a:pPr marL="628650" lvl="1" indent="-171450">
              <a:buFont typeface="Wingdings" panose="05000000000000000000" pitchFamily="2" charset="2"/>
              <a:buChar char="§"/>
            </a:pPr>
            <a:r>
              <a:rPr lang="en-US" altLang="en-US" dirty="0"/>
              <a:t>Same </a:t>
            </a:r>
            <a:r>
              <a:rPr lang="en-US" altLang="en-US" dirty="0" smtClean="0"/>
              <a:t>frequency and amplitude</a:t>
            </a:r>
            <a:endParaRPr lang="en-US" altLang="en-US" dirty="0"/>
          </a:p>
          <a:p>
            <a:pPr marL="628650" lvl="1" indent="-171450">
              <a:buFont typeface="Wingdings" panose="05000000000000000000" pitchFamily="2" charset="2"/>
              <a:buChar char="§"/>
            </a:pPr>
            <a:r>
              <a:rPr lang="en-US" altLang="en-US" dirty="0" smtClean="0"/>
              <a:t>Inverse phase </a:t>
            </a:r>
          </a:p>
          <a:p>
            <a:pPr lvl="1"/>
            <a:r>
              <a:rPr lang="en-US" altLang="en-US" dirty="0" smtClean="0"/>
              <a:t>(bit 1 phase = 0; bit 0 phase = 180</a:t>
            </a:r>
            <a:endParaRPr lang="en-US" altLang="en-US" b="1" i="1" dirty="0"/>
          </a:p>
        </p:txBody>
      </p:sp>
      <p:pic>
        <p:nvPicPr>
          <p:cNvPr id="21" name="Picture 20" descr="C:\Users\Tr nguyen\Desktop\REPORT\Flicker\bit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7" y="3623448"/>
            <a:ext cx="2513013" cy="110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5"/>
          <p:cNvSpPr txBox="1">
            <a:spLocks noChangeArrowheads="1"/>
          </p:cNvSpPr>
          <p:nvPr/>
        </p:nvSpPr>
        <p:spPr bwMode="auto">
          <a:xfrm>
            <a:off x="4120333" y="1295400"/>
            <a:ext cx="1103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Decoding </a:t>
            </a:r>
            <a:endParaRPr lang="en-US" alt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9" y="4543897"/>
            <a:ext cx="2409822" cy="71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Connector 37"/>
          <p:cNvCxnSpPr/>
          <p:nvPr/>
        </p:nvCxnSpPr>
        <p:spPr bwMode="auto">
          <a:xfrm>
            <a:off x="4953000" y="1940779"/>
            <a:ext cx="0" cy="2512483"/>
          </a:xfrm>
          <a:prstGeom prst="line">
            <a:avLst/>
          </a:prstGeom>
          <a:solidFill>
            <a:schemeClr val="accent1"/>
          </a:solidFill>
          <a:ln w="635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6477000" y="1900032"/>
            <a:ext cx="0" cy="2512483"/>
          </a:xfrm>
          <a:prstGeom prst="line">
            <a:avLst/>
          </a:prstGeom>
          <a:solidFill>
            <a:schemeClr val="accent1"/>
          </a:solidFill>
          <a:ln w="635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3" name="TextBox 85"/>
              <p:cNvSpPr txBox="1">
                <a:spLocks noChangeArrowheads="1"/>
              </p:cNvSpPr>
              <p:nvPr/>
            </p:nvSpPr>
            <p:spPr bwMode="auto">
              <a:xfrm>
                <a:off x="2895600" y="4916269"/>
                <a:ext cx="6248827"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Decoding principle (applied for a random sampling):</a:t>
                </a:r>
              </a:p>
              <a:p>
                <a:pPr marL="628650" lvl="1" indent="-171450">
                  <a:buFont typeface="Wingdings" panose="05000000000000000000" pitchFamily="2" charset="2"/>
                  <a:buChar char="§"/>
                </a:pPr>
                <a:r>
                  <a:rPr lang="en-US" altLang="en-US" dirty="0" smtClean="0"/>
                  <a:t>The state of bit 1 is always equal to the state </a:t>
                </a:r>
                <a:r>
                  <a:rPr lang="en-US" altLang="en-US" dirty="0"/>
                  <a:t>of </a:t>
                </a:r>
                <a:r>
                  <a:rPr lang="en-US" altLang="en-US" dirty="0" smtClean="0"/>
                  <a:t>the reference signal 	</a:t>
                </a:r>
                <a:r>
                  <a:rPr lang="en-US" altLang="en-US" b="1" dirty="0" smtClean="0"/>
                  <a:t>(</a:t>
                </a:r>
                <a:r>
                  <a:rPr lang="en-US" b="1" dirty="0"/>
                  <a:t>x</a:t>
                </a:r>
                <a:r>
                  <a:rPr lang="en-US" b="1" baseline="-25000" dirty="0"/>
                  <a:t>1</a:t>
                </a:r>
                <a:r>
                  <a:rPr lang="en-US" b="1" dirty="0"/>
                  <a:t> = </a:t>
                </a:r>
                <a:r>
                  <a:rPr lang="en-US" b="1" dirty="0" err="1" smtClean="0"/>
                  <a:t>x</a:t>
                </a:r>
                <a:r>
                  <a:rPr lang="en-US" b="1" baseline="-25000" dirty="0" err="1" smtClean="0"/>
                  <a:t>r</a:t>
                </a:r>
                <a:r>
                  <a:rPr lang="en-US" b="1" dirty="0"/>
                  <a:t>)</a:t>
                </a:r>
                <a:endParaRPr lang="en-US" altLang="en-US" b="1" dirty="0" smtClean="0"/>
              </a:p>
              <a:p>
                <a:pPr marL="628650" lvl="1" indent="-171450">
                  <a:buFont typeface="Wingdings" panose="05000000000000000000" pitchFamily="2" charset="2"/>
                  <a:buChar char="§"/>
                </a:pPr>
                <a:r>
                  <a:rPr lang="en-US" altLang="en-US" dirty="0"/>
                  <a:t>The state of bit </a:t>
                </a:r>
                <a:r>
                  <a:rPr lang="en-US" altLang="en-US" dirty="0" smtClean="0"/>
                  <a:t>0 </a:t>
                </a:r>
                <a:r>
                  <a:rPr lang="en-US" altLang="en-US" dirty="0"/>
                  <a:t>is always </a:t>
                </a:r>
                <a:r>
                  <a:rPr lang="en-US" altLang="en-US" dirty="0" smtClean="0"/>
                  <a:t>inverse </a:t>
                </a:r>
                <a:r>
                  <a:rPr lang="en-US" altLang="en-US" dirty="0"/>
                  <a:t>to the state of the reference </a:t>
                </a:r>
                <a:r>
                  <a:rPr lang="en-US" altLang="en-US" dirty="0" smtClean="0"/>
                  <a:t>signal 	</a:t>
                </a:r>
                <a:r>
                  <a:rPr lang="en-US" altLang="en-US" b="1" dirty="0" smtClean="0"/>
                  <a:t>(</a:t>
                </a:r>
                <a:r>
                  <a:rPr lang="en-US" b="1" dirty="0" smtClean="0"/>
                  <a:t>x</a:t>
                </a:r>
                <a:r>
                  <a:rPr lang="en-US" b="1" baseline="-25000" dirty="0" smtClean="0"/>
                  <a:t>0</a:t>
                </a:r>
                <a:r>
                  <a:rPr lang="en-US" b="1" dirty="0" smtClean="0"/>
                  <a:t> </a:t>
                </a:r>
                <a:r>
                  <a:rPr lang="en-US" b="1" dirty="0"/>
                  <a:t>= </a:t>
                </a:r>
                <a14:m>
                  <m:oMath xmlns:m="http://schemas.openxmlformats.org/officeDocument/2006/math">
                    <m:acc>
                      <m:accPr>
                        <m:chr m:val="̅"/>
                        <m:ctrlPr>
                          <a:rPr lang="en-US" b="1" i="1">
                            <a:latin typeface="Cambria Math"/>
                          </a:rPr>
                        </m:ctrlPr>
                      </m:accPr>
                      <m:e>
                        <m:r>
                          <m:rPr>
                            <m:nor/>
                          </m:rPr>
                          <a:rPr lang="en-US" b="1" dirty="0"/>
                          <m:t>x</m:t>
                        </m:r>
                        <m:r>
                          <m:rPr>
                            <m:nor/>
                          </m:rPr>
                          <a:rPr lang="en-US" b="1" baseline="-25000" dirty="0"/>
                          <m:t>r</m:t>
                        </m:r>
                      </m:e>
                    </m:acc>
                  </m:oMath>
                </a14:m>
                <a:r>
                  <a:rPr lang="en-US" b="1" dirty="0" smtClean="0"/>
                  <a:t>)</a:t>
                </a:r>
                <a:endParaRPr lang="en-US" b="1" dirty="0"/>
              </a:p>
            </p:txBody>
          </p:sp>
        </mc:Choice>
        <mc:Fallback xmlns="">
          <p:sp>
            <p:nvSpPr>
              <p:cNvPr id="53" name="TextBox 85"/>
              <p:cNvSpPr txBox="1">
                <a:spLocks noRot="1" noChangeAspect="1" noMove="1" noResize="1" noEditPoints="1" noAdjustHandles="1" noChangeArrowheads="1" noChangeShapeType="1" noTextEdit="1"/>
              </p:cNvSpPr>
              <p:nvPr/>
            </p:nvSpPr>
            <p:spPr bwMode="auto">
              <a:xfrm>
                <a:off x="2895600" y="4916269"/>
                <a:ext cx="6248827" cy="646331"/>
              </a:xfrm>
              <a:prstGeom prst="rect">
                <a:avLst/>
              </a:prstGeom>
              <a:blipFill rotWithShape="1">
                <a:blip r:embed="rId4"/>
                <a:stretch>
                  <a:fillRect t="-935" r="-1463" b="-4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4" name="TextBox 38"/>
          <p:cNvSpPr txBox="1"/>
          <p:nvPr/>
        </p:nvSpPr>
        <p:spPr>
          <a:xfrm>
            <a:off x="7315200" y="1906767"/>
            <a:ext cx="1905000"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reference state </a:t>
            </a:r>
          </a:p>
          <a:p>
            <a:pPr algn="ctr" fontAlgn="auto">
              <a:spcBef>
                <a:spcPts val="0"/>
              </a:spcBef>
              <a:spcAft>
                <a:spcPts val="0"/>
              </a:spcAft>
              <a:defRPr/>
            </a:pPr>
            <a:r>
              <a:rPr lang="en-US" sz="1100" dirty="0" err="1" smtClean="0">
                <a:latin typeface="+mn-lt"/>
                <a:cs typeface="+mn-cs"/>
              </a:rPr>
              <a:t>x</a:t>
            </a:r>
            <a:r>
              <a:rPr lang="en-US" sz="1100" baseline="-25000" dirty="0" err="1" smtClean="0">
                <a:latin typeface="+mn-lt"/>
                <a:cs typeface="+mn-cs"/>
              </a:rPr>
              <a:t>r</a:t>
            </a:r>
            <a:r>
              <a:rPr lang="en-US" sz="1100" dirty="0" smtClean="0">
                <a:latin typeface="+mn-lt"/>
                <a:cs typeface="+mn-cs"/>
              </a:rPr>
              <a:t> = ON</a:t>
            </a:r>
            <a:endParaRPr lang="en-US" sz="1100" dirty="0">
              <a:latin typeface="+mn-lt"/>
              <a:cs typeface="+mn-cs"/>
            </a:endParaRPr>
          </a:p>
        </p:txBody>
      </p:sp>
      <p:sp>
        <p:nvSpPr>
          <p:cNvPr id="65" name="TextBox 38"/>
          <p:cNvSpPr txBox="1"/>
          <p:nvPr/>
        </p:nvSpPr>
        <p:spPr>
          <a:xfrm>
            <a:off x="7239000" y="3049767"/>
            <a:ext cx="1777999"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bit 1 state </a:t>
            </a:r>
          </a:p>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1</a:t>
            </a:r>
            <a:r>
              <a:rPr lang="en-US" sz="1100" dirty="0" smtClean="0">
                <a:latin typeface="+mn-lt"/>
                <a:cs typeface="+mn-cs"/>
              </a:rPr>
              <a:t> = </a:t>
            </a:r>
            <a:r>
              <a:rPr lang="en-US" sz="1100" dirty="0" err="1" smtClean="0"/>
              <a:t>x</a:t>
            </a:r>
            <a:r>
              <a:rPr lang="en-US" sz="1100" baseline="-25000" dirty="0" err="1" smtClean="0"/>
              <a:t>r</a:t>
            </a:r>
            <a:endParaRPr lang="en-US" sz="1100" dirty="0">
              <a:latin typeface="+mn-lt"/>
              <a:cs typeface="+mn-cs"/>
            </a:endParaRPr>
          </a:p>
        </p:txBody>
      </p:sp>
      <mc:AlternateContent xmlns:mc="http://schemas.openxmlformats.org/markup-compatibility/2006" xmlns:a14="http://schemas.microsoft.com/office/drawing/2010/main">
        <mc:Choice Requires="a14">
          <p:sp>
            <p:nvSpPr>
              <p:cNvPr id="67" name="TextBox 38"/>
              <p:cNvSpPr txBox="1"/>
              <p:nvPr/>
            </p:nvSpPr>
            <p:spPr>
              <a:xfrm>
                <a:off x="7315200" y="3949163"/>
                <a:ext cx="1739900" cy="445891"/>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bit 0 state </a:t>
                </a:r>
              </a:p>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0</a:t>
                </a:r>
                <a:r>
                  <a:rPr lang="en-US" sz="1100" dirty="0" smtClean="0">
                    <a:latin typeface="+mn-lt"/>
                    <a:cs typeface="+mn-cs"/>
                  </a:rPr>
                  <a:t> = </a:t>
                </a:r>
                <a14:m>
                  <m:oMath xmlns:m="http://schemas.openxmlformats.org/officeDocument/2006/math">
                    <m:acc>
                      <m:accPr>
                        <m:chr m:val="̅"/>
                        <m:ctrlPr>
                          <a:rPr lang="en-US" sz="1100" i="1" smtClean="0">
                            <a:latin typeface="Cambria Math"/>
                            <a:cs typeface="+mn-cs"/>
                          </a:rPr>
                        </m:ctrlPr>
                      </m:accPr>
                      <m:e>
                        <m:r>
                          <m:rPr>
                            <m:nor/>
                          </m:rPr>
                          <a:rPr lang="en-US" sz="1100" dirty="0"/>
                          <m:t>x</m:t>
                        </m:r>
                        <m:r>
                          <m:rPr>
                            <m:nor/>
                          </m:rPr>
                          <a:rPr lang="en-US" sz="1100" baseline="-25000" dirty="0"/>
                          <m:t>r</m:t>
                        </m:r>
                      </m:e>
                    </m:acc>
                  </m:oMath>
                </a14:m>
                <a:endParaRPr lang="en-US" sz="1100" dirty="0">
                  <a:latin typeface="+mn-lt"/>
                  <a:cs typeface="+mn-cs"/>
                </a:endParaRPr>
              </a:p>
            </p:txBody>
          </p:sp>
        </mc:Choice>
        <mc:Fallback xmlns="">
          <p:sp>
            <p:nvSpPr>
              <p:cNvPr id="67" name="TextBox 38"/>
              <p:cNvSpPr txBox="1">
                <a:spLocks noRot="1" noChangeAspect="1" noMove="1" noResize="1" noEditPoints="1" noAdjustHandles="1" noChangeArrowheads="1" noChangeShapeType="1" noTextEdit="1"/>
              </p:cNvSpPr>
              <p:nvPr/>
            </p:nvSpPr>
            <p:spPr>
              <a:xfrm>
                <a:off x="7315200" y="3949163"/>
                <a:ext cx="1739900" cy="445891"/>
              </a:xfrm>
              <a:prstGeom prst="rect">
                <a:avLst/>
              </a:prstGeom>
              <a:blipFill rotWithShape="1">
                <a:blip r:embed="rId5"/>
                <a:stretch>
                  <a:fillRect t="-1370" b="-5479"/>
                </a:stretch>
              </a:blipFill>
              <a:ln>
                <a:noFill/>
              </a:ln>
            </p:spPr>
            <p:txBody>
              <a:bodyPr/>
              <a:lstStyle/>
              <a:p>
                <a:r>
                  <a:rPr lang="en-US">
                    <a:noFill/>
                  </a:rPr>
                  <a:t> </a:t>
                </a:r>
              </a:p>
            </p:txBody>
          </p:sp>
        </mc:Fallback>
      </mc:AlternateContent>
      <p:grpSp>
        <p:nvGrpSpPr>
          <p:cNvPr id="72" name="Group 71"/>
          <p:cNvGrpSpPr/>
          <p:nvPr/>
        </p:nvGrpSpPr>
        <p:grpSpPr>
          <a:xfrm>
            <a:off x="3374295" y="1706626"/>
            <a:ext cx="4013113" cy="3273146"/>
            <a:chOff x="3409950" y="1981200"/>
            <a:chExt cx="4013113" cy="3273146"/>
          </a:xfrm>
        </p:grpSpPr>
        <p:sp>
          <p:nvSpPr>
            <p:cNvPr id="34" name="TextBox 38"/>
            <p:cNvSpPr txBox="1"/>
            <p:nvPr/>
          </p:nvSpPr>
          <p:spPr>
            <a:xfrm>
              <a:off x="4293993" y="4823459"/>
              <a:ext cx="1828800" cy="430887"/>
            </a:xfrm>
            <a:prstGeom prst="rect">
              <a:avLst/>
            </a:prstGeom>
            <a:solidFill>
              <a:schemeClr val="bg1"/>
            </a:solid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A random sampling of global receiver</a:t>
              </a:r>
              <a:endParaRPr lang="en-US" sz="1100" dirty="0">
                <a:latin typeface="+mn-lt"/>
                <a:cs typeface="+mn-cs"/>
              </a:endParaRPr>
            </a:p>
          </p:txBody>
        </p:sp>
        <p:grpSp>
          <p:nvGrpSpPr>
            <p:cNvPr id="69" name="Group 68"/>
            <p:cNvGrpSpPr/>
            <p:nvPr/>
          </p:nvGrpSpPr>
          <p:grpSpPr>
            <a:xfrm>
              <a:off x="3409950" y="1981200"/>
              <a:ext cx="4013113" cy="2895600"/>
              <a:chOff x="3409950" y="1981200"/>
              <a:chExt cx="4013113" cy="2895600"/>
            </a:xfrm>
          </p:grpSpPr>
          <p:grpSp>
            <p:nvGrpSpPr>
              <p:cNvPr id="45" name="Group 44"/>
              <p:cNvGrpSpPr/>
              <p:nvPr/>
            </p:nvGrpSpPr>
            <p:grpSpPr>
              <a:xfrm>
                <a:off x="3689350" y="1981200"/>
                <a:ext cx="3092450" cy="2895600"/>
                <a:chOff x="4441826" y="1981200"/>
                <a:chExt cx="3092450" cy="2895600"/>
              </a:xfrm>
            </p:grpSpPr>
            <p:pic>
              <p:nvPicPr>
                <p:cNvPr id="35" name="Picture 34" descr="C:\Users\Tr nguyen\Desktop\REPORT\Flicker\bit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826" y="3177503"/>
                  <a:ext cx="3092450" cy="93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3736" y="2055174"/>
                  <a:ext cx="2460046" cy="75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908447"/>
                  <a:ext cx="3057247" cy="83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 name="Straight Connector 46"/>
                <p:cNvCxnSpPr/>
                <p:nvPr/>
              </p:nvCxnSpPr>
              <p:spPr bwMode="auto">
                <a:xfrm flipH="1">
                  <a:off x="5956600" y="1981200"/>
                  <a:ext cx="4183" cy="2895600"/>
                </a:xfrm>
                <a:prstGeom prst="line">
                  <a:avLst/>
                </a:prstGeom>
                <a:solidFill>
                  <a:schemeClr val="accent1"/>
                </a:solidFill>
                <a:ln w="254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5929118" y="2048031"/>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 name="Oval 48"/>
                <p:cNvSpPr/>
                <p:nvPr/>
              </p:nvSpPr>
              <p:spPr bwMode="auto">
                <a:xfrm>
                  <a:off x="5925149" y="3149600"/>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 name="Oval 49"/>
                <p:cNvSpPr/>
                <p:nvPr/>
              </p:nvSpPr>
              <p:spPr bwMode="auto">
                <a:xfrm>
                  <a:off x="5929418" y="4631764"/>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46" name="Right Arrow 45"/>
              <p:cNvSpPr/>
              <p:nvPr/>
            </p:nvSpPr>
            <p:spPr bwMode="auto">
              <a:xfrm>
                <a:off x="6553199" y="2253713"/>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Right Arrow 65"/>
              <p:cNvSpPr/>
              <p:nvPr/>
            </p:nvSpPr>
            <p:spPr bwMode="auto">
              <a:xfrm>
                <a:off x="6553200" y="3384649"/>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Right Arrow 67"/>
              <p:cNvSpPr/>
              <p:nvPr/>
            </p:nvSpPr>
            <p:spPr bwMode="auto">
              <a:xfrm>
                <a:off x="6553199" y="4275029"/>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 name="TextBox 38"/>
              <p:cNvSpPr txBox="1"/>
              <p:nvPr/>
            </p:nvSpPr>
            <p:spPr>
              <a:xfrm>
                <a:off x="3409950" y="2219440"/>
                <a:ext cx="984250" cy="4001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00" dirty="0" smtClean="0">
                    <a:latin typeface="+mn-lt"/>
                    <a:cs typeface="+mn-cs"/>
                  </a:rPr>
                  <a:t>Reference signal</a:t>
                </a:r>
                <a:endParaRPr lang="en-US" sz="1000" dirty="0">
                  <a:latin typeface="+mn-lt"/>
                  <a:cs typeface="+mn-cs"/>
                </a:endParaRPr>
              </a:p>
            </p:txBody>
          </p:sp>
        </p:grpSp>
      </p:grpSp>
      <p:grpSp>
        <p:nvGrpSpPr>
          <p:cNvPr id="80" name="Group 79"/>
          <p:cNvGrpSpPr/>
          <p:nvPr/>
        </p:nvGrpSpPr>
        <p:grpSpPr>
          <a:xfrm>
            <a:off x="742828" y="1471501"/>
            <a:ext cx="2457572" cy="966899"/>
            <a:chOff x="742828" y="1219200"/>
            <a:chExt cx="2457572" cy="966899"/>
          </a:xfrm>
        </p:grpSpPr>
        <p:sp>
          <p:nvSpPr>
            <p:cNvPr id="75" name="TextBox 38"/>
            <p:cNvSpPr txBox="1"/>
            <p:nvPr/>
          </p:nvSpPr>
          <p:spPr>
            <a:xfrm>
              <a:off x="742828" y="1847545"/>
              <a:ext cx="1216269" cy="338554"/>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800" b="1" dirty="0" smtClean="0">
                  <a:latin typeface="+mn-lt"/>
                  <a:cs typeface="+mn-cs"/>
                </a:rPr>
                <a:t>Reference LED:</a:t>
              </a:r>
            </a:p>
            <a:p>
              <a:pPr fontAlgn="auto">
                <a:spcBef>
                  <a:spcPts val="0"/>
                </a:spcBef>
                <a:spcAft>
                  <a:spcPts val="0"/>
                </a:spcAft>
                <a:defRPr/>
              </a:pPr>
              <a:r>
                <a:rPr lang="en-US" sz="800" dirty="0" smtClean="0">
                  <a:latin typeface="+mn-lt"/>
                  <a:cs typeface="+mn-cs"/>
                </a:rPr>
                <a:t>Phase = 0</a:t>
              </a:r>
              <a:endParaRPr lang="en-US" sz="800" dirty="0">
                <a:latin typeface="+mn-lt"/>
                <a:cs typeface="+mn-cs"/>
              </a:endParaRPr>
            </a:p>
          </p:txBody>
        </p:sp>
        <p:grpSp>
          <p:nvGrpSpPr>
            <p:cNvPr id="77" name="Group 76"/>
            <p:cNvGrpSpPr/>
            <p:nvPr/>
          </p:nvGrpSpPr>
          <p:grpSpPr>
            <a:xfrm>
              <a:off x="759069" y="1219200"/>
              <a:ext cx="2441331" cy="576590"/>
              <a:chOff x="759069" y="1219200"/>
              <a:chExt cx="2441331" cy="576590"/>
            </a:xfrm>
          </p:grpSpPr>
          <p:sp>
            <p:nvSpPr>
              <p:cNvPr id="51" name="Oval 50"/>
              <p:cNvSpPr/>
              <p:nvPr/>
            </p:nvSpPr>
            <p:spPr bwMode="auto">
              <a:xfrm>
                <a:off x="841131" y="1339055"/>
                <a:ext cx="381000" cy="34799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 name="TextBox 38"/>
              <p:cNvSpPr txBox="1"/>
              <p:nvPr/>
            </p:nvSpPr>
            <p:spPr>
              <a:xfrm>
                <a:off x="1878136" y="1276662"/>
                <a:ext cx="1322264" cy="461665"/>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800" b="1" dirty="0" smtClean="0">
                    <a:latin typeface="+mn-lt"/>
                    <a:cs typeface="+mn-cs"/>
                  </a:rPr>
                  <a:t>Data LED:</a:t>
                </a:r>
              </a:p>
              <a:p>
                <a:pPr fontAlgn="auto">
                  <a:spcBef>
                    <a:spcPts val="0"/>
                  </a:spcBef>
                  <a:spcAft>
                    <a:spcPts val="0"/>
                  </a:spcAft>
                  <a:defRPr/>
                </a:pPr>
                <a:r>
                  <a:rPr lang="en-US" sz="800" dirty="0" smtClean="0">
                    <a:latin typeface="+mn-lt"/>
                    <a:cs typeface="+mn-cs"/>
                  </a:rPr>
                  <a:t>Phase = 0    </a:t>
                </a:r>
                <a:r>
                  <a:rPr lang="en-US" sz="800" dirty="0" smtClean="0">
                    <a:latin typeface="+mn-lt"/>
                    <a:cs typeface="+mn-cs"/>
                    <a:sym typeface="Wingdings" panose="05000000000000000000" pitchFamily="2" charset="2"/>
                  </a:rPr>
                  <a:t> bit 1</a:t>
                </a:r>
              </a:p>
              <a:p>
                <a:pPr fontAlgn="auto">
                  <a:spcBef>
                    <a:spcPts val="0"/>
                  </a:spcBef>
                  <a:spcAft>
                    <a:spcPts val="0"/>
                  </a:spcAft>
                  <a:defRPr/>
                </a:pPr>
                <a:r>
                  <a:rPr lang="en-US" sz="800" dirty="0" smtClean="0">
                    <a:latin typeface="+mn-lt"/>
                    <a:cs typeface="+mn-cs"/>
                    <a:sym typeface="Wingdings" panose="05000000000000000000" pitchFamily="2" charset="2"/>
                  </a:rPr>
                  <a:t>Phase = 180</a:t>
                </a:r>
                <a:r>
                  <a:rPr lang="en-US" sz="800" dirty="0" smtClean="0">
                    <a:sym typeface="Wingdings" panose="05000000000000000000" pitchFamily="2" charset="2"/>
                  </a:rPr>
                  <a:t> </a:t>
                </a:r>
                <a:r>
                  <a:rPr lang="en-US" sz="800" dirty="0">
                    <a:sym typeface="Wingdings" panose="05000000000000000000" pitchFamily="2" charset="2"/>
                  </a:rPr>
                  <a:t>bit 0</a:t>
                </a:r>
              </a:p>
            </p:txBody>
          </p:sp>
          <p:sp>
            <p:nvSpPr>
              <p:cNvPr id="73" name="Rectangle 72"/>
              <p:cNvSpPr/>
              <p:nvPr/>
            </p:nvSpPr>
            <p:spPr bwMode="auto">
              <a:xfrm>
                <a:off x="762000" y="1219200"/>
                <a:ext cx="1101341" cy="57659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74" name="Group 73"/>
              <p:cNvGrpSpPr/>
              <p:nvPr/>
            </p:nvGrpSpPr>
            <p:grpSpPr>
              <a:xfrm>
                <a:off x="759069" y="1219200"/>
                <a:ext cx="1101341" cy="576590"/>
                <a:chOff x="759069" y="1219200"/>
                <a:chExt cx="1101341" cy="576590"/>
              </a:xfrm>
            </p:grpSpPr>
            <p:sp>
              <p:nvSpPr>
                <p:cNvPr id="70" name="Oval 69"/>
                <p:cNvSpPr/>
                <p:nvPr/>
              </p:nvSpPr>
              <p:spPr bwMode="auto">
                <a:xfrm>
                  <a:off x="1384178" y="1339055"/>
                  <a:ext cx="381000" cy="347990"/>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 name="Oval 77"/>
                <p:cNvSpPr/>
                <p:nvPr/>
              </p:nvSpPr>
              <p:spPr bwMode="auto">
                <a:xfrm>
                  <a:off x="838200" y="1339055"/>
                  <a:ext cx="381000" cy="34799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bwMode="auto">
                <a:xfrm>
                  <a:off x="759069" y="1219200"/>
                  <a:ext cx="1101341" cy="57659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grpSp>
      <p:sp>
        <p:nvSpPr>
          <p:cNvPr id="83" name="TextBox 35"/>
          <p:cNvSpPr txBox="1">
            <a:spLocks noChangeArrowheads="1"/>
          </p:cNvSpPr>
          <p:nvPr/>
        </p:nvSpPr>
        <p:spPr bwMode="auto">
          <a:xfrm>
            <a:off x="228600" y="1143000"/>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2 LEDs transmitter</a:t>
            </a:r>
            <a:endParaRPr lang="en-US" altLang="en-US" b="1" dirty="0"/>
          </a:p>
        </p:txBody>
      </p:sp>
      <p:sp>
        <p:nvSpPr>
          <p:cNvPr id="84" name="Rectangle 83"/>
          <p:cNvSpPr/>
          <p:nvPr/>
        </p:nvSpPr>
        <p:spPr bwMode="auto">
          <a:xfrm>
            <a:off x="3572259" y="1654175"/>
            <a:ext cx="2980940" cy="907274"/>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Rectangle 84"/>
          <p:cNvSpPr/>
          <p:nvPr/>
        </p:nvSpPr>
        <p:spPr bwMode="auto">
          <a:xfrm>
            <a:off x="3586877" y="2849459"/>
            <a:ext cx="2980940" cy="1720854"/>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 name="TextBox 85"/>
          <p:cNvSpPr txBox="1">
            <a:spLocks noChangeArrowheads="1"/>
          </p:cNvSpPr>
          <p:nvPr/>
        </p:nvSpPr>
        <p:spPr bwMode="auto">
          <a:xfrm>
            <a:off x="457200" y="5638800"/>
            <a:ext cx="6537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Compatibility support</a:t>
            </a:r>
          </a:p>
          <a:p>
            <a:pPr marL="628650" lvl="1" indent="-171450">
              <a:buFont typeface="Wingdings" panose="05000000000000000000" pitchFamily="2" charset="2"/>
              <a:buChar char="§"/>
            </a:pPr>
            <a:r>
              <a:rPr lang="en-US" altLang="en-US" dirty="0" smtClean="0"/>
              <a:t>The decoding result is non-affected by the state of the LEDs but by the comparison. </a:t>
            </a:r>
            <a:endParaRPr lang="en-US" altLang="en-US" dirty="0"/>
          </a:p>
          <a:p>
            <a:pPr marL="628650" lvl="1" indent="-171450">
              <a:buFont typeface="Wingdings" panose="05000000000000000000" pitchFamily="2" charset="2"/>
              <a:buChar char="§"/>
            </a:pPr>
            <a:r>
              <a:rPr lang="en-US" dirty="0" smtClean="0"/>
              <a:t>The principle is compatible to different frame rate variation.</a:t>
            </a:r>
            <a:endParaRPr lang="en-US" dirty="0"/>
          </a:p>
        </p:txBody>
      </p:sp>
      <p:sp>
        <p:nvSpPr>
          <p:cNvPr id="87" name="TextBox 38"/>
          <p:cNvSpPr txBox="1"/>
          <p:nvPr/>
        </p:nvSpPr>
        <p:spPr>
          <a:xfrm>
            <a:off x="4800600" y="415799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0</a:t>
            </a:r>
            <a:endParaRPr lang="en-US" sz="1100" baseline="-25000" dirty="0">
              <a:latin typeface="+mn-lt"/>
              <a:cs typeface="+mn-cs"/>
            </a:endParaRPr>
          </a:p>
        </p:txBody>
      </p:sp>
      <p:sp>
        <p:nvSpPr>
          <p:cNvPr id="88" name="TextBox 38"/>
          <p:cNvSpPr txBox="1"/>
          <p:nvPr/>
        </p:nvSpPr>
        <p:spPr>
          <a:xfrm>
            <a:off x="4800600" y="286259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1</a:t>
            </a:r>
            <a:endParaRPr lang="en-US" sz="1100" baseline="-25000" dirty="0">
              <a:latin typeface="+mn-lt"/>
              <a:cs typeface="+mn-cs"/>
            </a:endParaRPr>
          </a:p>
        </p:txBody>
      </p:sp>
      <p:cxnSp>
        <p:nvCxnSpPr>
          <p:cNvPr id="82" name="Straight Connector 81"/>
          <p:cNvCxnSpPr/>
          <p:nvPr/>
        </p:nvCxnSpPr>
        <p:spPr bwMode="auto">
          <a:xfrm flipH="1">
            <a:off x="914401" y="1780600"/>
            <a:ext cx="114299" cy="37971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p:nvPr/>
        </p:nvCxnSpPr>
        <p:spPr bwMode="auto">
          <a:xfrm flipV="1">
            <a:off x="1571625" y="1654175"/>
            <a:ext cx="381000" cy="8339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Box 38"/>
          <p:cNvSpPr txBox="1"/>
          <p:nvPr/>
        </p:nvSpPr>
        <p:spPr>
          <a:xfrm>
            <a:off x="4806950" y="174625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err="1" smtClean="0">
                <a:latin typeface="+mn-lt"/>
                <a:cs typeface="+mn-cs"/>
              </a:rPr>
              <a:t>x</a:t>
            </a:r>
            <a:r>
              <a:rPr lang="en-US" sz="1100" baseline="-25000" dirty="0" err="1" smtClean="0">
                <a:latin typeface="+mn-lt"/>
                <a:cs typeface="+mn-cs"/>
              </a:rPr>
              <a:t>r</a:t>
            </a:r>
            <a:endParaRPr lang="en-US" sz="1100" baseline="-25000" dirty="0">
              <a:latin typeface="+mn-lt"/>
              <a:cs typeface="+mn-cs"/>
            </a:endParaRPr>
          </a:p>
        </p:txBody>
      </p:sp>
      <p:sp>
        <p:nvSpPr>
          <p:cNvPr id="5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501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9" name="Straight Connector 8"/>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43105"/>
            <a:ext cx="3276600" cy="185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a:spLocks noChangeArrowheads="1"/>
          </p:cNvSpPr>
          <p:nvPr/>
        </p:nvSpPr>
        <p:spPr bwMode="auto">
          <a:xfrm>
            <a:off x="443523" y="2743200"/>
            <a:ext cx="6596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Modulation considered</a:t>
            </a:r>
          </a:p>
          <a:p>
            <a:pPr marL="628650" lvl="1" indent="-171450">
              <a:buFont typeface="Wingdings" panose="05000000000000000000" pitchFamily="2" charset="2"/>
              <a:buChar char="§"/>
            </a:pPr>
            <a:r>
              <a:rPr lang="en-US" altLang="en-US" dirty="0"/>
              <a:t>Modulation frequency is less than the global shutter speed of the camera (e.g. 1 kHz)</a:t>
            </a:r>
          </a:p>
          <a:p>
            <a:pPr marL="628650" lvl="1" indent="-171450">
              <a:buFont typeface="Wingdings" panose="05000000000000000000" pitchFamily="2" charset="2"/>
              <a:buChar char="§"/>
            </a:pPr>
            <a:r>
              <a:rPr lang="en-US" dirty="0" smtClean="0"/>
              <a:t>The long exposure causes error (BER)</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43523" y="1953399"/>
                <a:ext cx="276229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Modulation</m:t>
                      </m:r>
                      <m:r>
                        <a:rPr lang="en-US" b="0" i="0" smtClean="0">
                          <a:latin typeface="Cambria Math"/>
                        </a:rPr>
                        <m:t> </m:t>
                      </m:r>
                      <m:r>
                        <m:rPr>
                          <m:sty m:val="p"/>
                        </m:rPr>
                        <a:rPr lang="en-US" b="0" i="0" smtClean="0">
                          <a:latin typeface="Cambria Math"/>
                        </a:rPr>
                        <m:t>Rate</m:t>
                      </m:r>
                      <m:r>
                        <a:rPr lang="en-US" i="0" smtClean="0">
                          <a:latin typeface="Cambria Math"/>
                        </a:rPr>
                        <m:t>=</m:t>
                      </m:r>
                      <m:r>
                        <m:rPr>
                          <m:sty m:val="p"/>
                        </m:rPr>
                        <a:rPr lang="en-US" b="0" i="0" smtClean="0">
                          <a:latin typeface="Cambria Math"/>
                        </a:rPr>
                        <m:t>n</m:t>
                      </m:r>
                      <m:r>
                        <a:rPr lang="en-US" b="0" i="0" smtClean="0">
                          <a:latin typeface="Cambria Math"/>
                        </a:rPr>
                        <m:t> ×(</m:t>
                      </m:r>
                      <m:r>
                        <m:rPr>
                          <m:sty m:val="p"/>
                        </m:rPr>
                        <a:rPr lang="en-US" b="0" i="0" smtClean="0">
                          <a:latin typeface="Cambria Math"/>
                        </a:rPr>
                        <m:t>Symbol</m:t>
                      </m:r>
                      <m:r>
                        <a:rPr lang="en-US" b="0" i="0" smtClean="0">
                          <a:latin typeface="Cambria Math"/>
                        </a:rPr>
                        <m:t> </m:t>
                      </m:r>
                      <m:r>
                        <m:rPr>
                          <m:sty m:val="p"/>
                        </m:rPr>
                        <a:rPr lang="en-US" b="0" i="0" smtClean="0">
                          <a:latin typeface="Cambria Math"/>
                        </a:rPr>
                        <m:t>Rate</m:t>
                      </m:r>
                      <m:r>
                        <a:rPr lang="en-US" b="0" i="0" smtClean="0">
                          <a:latin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43523" y="1953399"/>
                <a:ext cx="2762295" cy="276999"/>
              </a:xfrm>
              <a:prstGeom prst="rect">
                <a:avLst/>
              </a:prstGeom>
              <a:blipFill rotWithShape="1">
                <a:blip r:embed="rId3"/>
                <a:stretch>
                  <a:fillRect b="-8696"/>
                </a:stretch>
              </a:blipFill>
            </p:spPr>
            <p:txBody>
              <a:bodyPr/>
              <a:lstStyle/>
              <a:p>
                <a:r>
                  <a:rPr lang="en-US">
                    <a:noFill/>
                  </a:rPr>
                  <a:t> </a:t>
                </a:r>
              </a:p>
            </p:txBody>
          </p:sp>
        </mc:Fallback>
      </mc:AlternateContent>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52800"/>
            <a:ext cx="3429000" cy="182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9" y="3543220"/>
            <a:ext cx="2471075" cy="13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176180"/>
            <a:ext cx="1587500" cy="51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79654" y="5095021"/>
            <a:ext cx="2806025" cy="276999"/>
          </a:xfrm>
          <a:prstGeom prst="rect">
            <a:avLst/>
          </a:prstGeom>
        </p:spPr>
        <p:txBody>
          <a:bodyPr wrap="none">
            <a:spAutoFit/>
          </a:bodyPr>
          <a:lstStyle/>
          <a:p>
            <a:pPr algn="ctr"/>
            <a:r>
              <a:rPr lang="en-US" altLang="en-US" b="1" dirty="0" smtClean="0"/>
              <a:t>Bad sampling due to long exposure time</a:t>
            </a:r>
            <a:endParaRPr lang="en-US" altLang="en-US" b="1" dirty="0"/>
          </a:p>
        </p:txBody>
      </p:sp>
      <p:sp>
        <p:nvSpPr>
          <p:cNvPr id="21" name="Rectangle 20"/>
          <p:cNvSpPr/>
          <p:nvPr/>
        </p:nvSpPr>
        <p:spPr>
          <a:xfrm>
            <a:off x="5456446" y="5029200"/>
            <a:ext cx="2342309" cy="276999"/>
          </a:xfrm>
          <a:prstGeom prst="rect">
            <a:avLst/>
          </a:prstGeom>
        </p:spPr>
        <p:txBody>
          <a:bodyPr wrap="none">
            <a:spAutoFit/>
          </a:bodyPr>
          <a:lstStyle/>
          <a:p>
            <a:pPr algn="ctr"/>
            <a:r>
              <a:rPr lang="en-US" altLang="en-US" b="1" dirty="0" smtClean="0"/>
              <a:t>The appearance of bad-sampling</a:t>
            </a:r>
            <a:endParaRPr lang="en-US" altLang="en-US" b="1" dirty="0"/>
          </a:p>
        </p:txBody>
      </p:sp>
      <p:sp>
        <p:nvSpPr>
          <p:cNvPr id="22" name="TextBox 21"/>
          <p:cNvSpPr txBox="1">
            <a:spLocks noChangeArrowheads="1"/>
          </p:cNvSpPr>
          <p:nvPr/>
        </p:nvSpPr>
        <p:spPr bwMode="auto">
          <a:xfrm>
            <a:off x="443523" y="5638800"/>
            <a:ext cx="8014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Note</a:t>
            </a:r>
          </a:p>
          <a:p>
            <a:pPr marL="628650" lvl="1" indent="-171450">
              <a:buFont typeface="Wingdings" panose="05000000000000000000" pitchFamily="2" charset="2"/>
              <a:buChar char="§"/>
            </a:pPr>
            <a:r>
              <a:rPr lang="en-US" dirty="0" smtClean="0"/>
              <a:t>BER is proportional to the value of exposure time</a:t>
            </a:r>
            <a:endParaRPr lang="en-US" dirty="0"/>
          </a:p>
          <a:p>
            <a:pPr marL="628650" lvl="1" indent="-171450">
              <a:buFont typeface="Wingdings" panose="05000000000000000000" pitchFamily="2" charset="2"/>
              <a:buChar char="§"/>
            </a:pPr>
            <a:r>
              <a:rPr lang="en-US" b="1" dirty="0" smtClean="0">
                <a:solidFill>
                  <a:srgbClr val="FF0000"/>
                </a:solidFill>
              </a:rPr>
              <a:t>(TBD) </a:t>
            </a:r>
            <a:r>
              <a:rPr lang="en-US" dirty="0" smtClean="0"/>
              <a:t>FEC can be used to correct error caused by the long exposure</a:t>
            </a:r>
            <a:endParaRPr lang="en-US" dirty="0"/>
          </a:p>
        </p:txBody>
      </p:sp>
      <p:sp>
        <p:nvSpPr>
          <p:cNvPr id="24"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Long exposure bad-sampling in S2-PSK</a:t>
            </a:r>
            <a:endParaRPr lang="en-US" altLang="en-US" sz="2400" b="1" dirty="0"/>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0679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2585</TotalTime>
  <Words>2897</Words>
  <Application>Microsoft Office PowerPoint</Application>
  <PresentationFormat>On-screen Show (4:3)</PresentationFormat>
  <Paragraphs>994</Paragraphs>
  <Slides>39</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Office Theme</vt:lpstr>
      <vt:lpstr>디자인 사용자 지정</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Trang</cp:lastModifiedBy>
  <cp:revision>481</cp:revision>
  <cp:lastPrinted>2015-12-29T06:55:16Z</cp:lastPrinted>
  <dcterms:created xsi:type="dcterms:W3CDTF">2015-01-04T22:39:23Z</dcterms:created>
  <dcterms:modified xsi:type="dcterms:W3CDTF">2016-01-16T06:11:06Z</dcterms:modified>
</cp:coreProperties>
</file>