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4"/>
  </p:notesMasterIdLst>
  <p:handoutMasterIdLst>
    <p:handoutMasterId r:id="rId35"/>
  </p:handoutMasterIdLst>
  <p:sldIdLst>
    <p:sldId id="259" r:id="rId3"/>
    <p:sldId id="315" r:id="rId4"/>
    <p:sldId id="262" r:id="rId5"/>
    <p:sldId id="280" r:id="rId6"/>
    <p:sldId id="281" r:id="rId7"/>
    <p:sldId id="320" r:id="rId8"/>
    <p:sldId id="317" r:id="rId9"/>
    <p:sldId id="318" r:id="rId10"/>
    <p:sldId id="319" r:id="rId11"/>
    <p:sldId id="342" r:id="rId12"/>
    <p:sldId id="323" r:id="rId13"/>
    <p:sldId id="322" r:id="rId14"/>
    <p:sldId id="295" r:id="rId15"/>
    <p:sldId id="325" r:id="rId16"/>
    <p:sldId id="332" r:id="rId17"/>
    <p:sldId id="333" r:id="rId18"/>
    <p:sldId id="331" r:id="rId19"/>
    <p:sldId id="326" r:id="rId20"/>
    <p:sldId id="293" r:id="rId21"/>
    <p:sldId id="294" r:id="rId22"/>
    <p:sldId id="296" r:id="rId23"/>
    <p:sldId id="327" r:id="rId24"/>
    <p:sldId id="343" r:id="rId25"/>
    <p:sldId id="344" r:id="rId26"/>
    <p:sldId id="340" r:id="rId27"/>
    <p:sldId id="345" r:id="rId28"/>
    <p:sldId id="346" r:id="rId29"/>
    <p:sldId id="341" r:id="rId30"/>
    <p:sldId id="336" r:id="rId31"/>
    <p:sldId id="337" r:id="rId32"/>
    <p:sldId id="347" r:id="rId3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p:scale>
          <a:sx n="80" d="100"/>
          <a:sy n="80" d="100"/>
        </p:scale>
        <p:origin x="-186"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rang\Desktop\Patents\Frequency-peak%20FF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7592453135381939"/>
          <c:y val="0.11508393459413792"/>
          <c:w val="0.77794696941813679"/>
          <c:h val="0.62670557068454424"/>
        </c:manualLayout>
      </c:layout>
      <c:scatterChart>
        <c:scatterStyle val="lineMarker"/>
        <c:varyColors val="0"/>
        <c:ser>
          <c:idx val="0"/>
          <c:order val="0"/>
          <c:tx>
            <c:strRef>
              <c:f>Sheet1!$D$2</c:f>
              <c:strCache>
                <c:ptCount val="1"/>
                <c:pt idx="0">
                  <c:v>FFT peak</c:v>
                </c:pt>
              </c:strCache>
            </c:strRef>
          </c:tx>
          <c:spPr>
            <a:ln w="28575">
              <a:noFill/>
            </a:ln>
          </c:spPr>
          <c:marker>
            <c:symbol val="diamond"/>
            <c:size val="12"/>
          </c:marker>
          <c:trendline>
            <c:spPr>
              <a:ln w="19050"/>
            </c:spPr>
            <c:trendlineType val="linear"/>
            <c:dispRSqr val="0"/>
            <c:dispEq val="0"/>
          </c:trendline>
          <c:xVal>
            <c:numRef>
              <c:f>Sheet1!$C$3:$C$9</c:f>
              <c:numCache>
                <c:formatCode>General</c:formatCode>
                <c:ptCount val="7"/>
                <c:pt idx="0">
                  <c:v>0</c:v>
                </c:pt>
                <c:pt idx="1">
                  <c:v>100</c:v>
                </c:pt>
                <c:pt idx="2">
                  <c:v>200</c:v>
                </c:pt>
                <c:pt idx="3">
                  <c:v>500</c:v>
                </c:pt>
                <c:pt idx="4">
                  <c:v>1000</c:v>
                </c:pt>
                <c:pt idx="5">
                  <c:v>2000</c:v>
                </c:pt>
                <c:pt idx="6">
                  <c:v>4000</c:v>
                </c:pt>
              </c:numCache>
            </c:numRef>
          </c:xVal>
          <c:yVal>
            <c:numRef>
              <c:f>Sheet1!$D$3:$D$9</c:f>
              <c:numCache>
                <c:formatCode>General</c:formatCode>
                <c:ptCount val="7"/>
                <c:pt idx="0">
                  <c:v>0</c:v>
                </c:pt>
                <c:pt idx="1">
                  <c:v>3</c:v>
                </c:pt>
                <c:pt idx="2">
                  <c:v>6</c:v>
                </c:pt>
                <c:pt idx="3">
                  <c:v>16</c:v>
                </c:pt>
                <c:pt idx="4">
                  <c:v>32</c:v>
                </c:pt>
                <c:pt idx="5">
                  <c:v>63</c:v>
                </c:pt>
                <c:pt idx="6">
                  <c:v>123</c:v>
                </c:pt>
              </c:numCache>
            </c:numRef>
          </c:yVal>
          <c:smooth val="0"/>
        </c:ser>
        <c:dLbls>
          <c:showLegendKey val="0"/>
          <c:showVal val="0"/>
          <c:showCatName val="0"/>
          <c:showSerName val="0"/>
          <c:showPercent val="0"/>
          <c:showBubbleSize val="0"/>
        </c:dLbls>
        <c:axId val="60622720"/>
        <c:axId val="60637184"/>
      </c:scatterChart>
      <c:valAx>
        <c:axId val="60622720"/>
        <c:scaling>
          <c:orientation val="minMax"/>
          <c:max val="4000"/>
        </c:scaling>
        <c:delete val="0"/>
        <c:axPos val="b"/>
        <c:title>
          <c:tx>
            <c:rich>
              <a:bodyPr/>
              <a:lstStyle/>
              <a:p>
                <a:pPr>
                  <a:defRPr/>
                </a:pPr>
                <a:r>
                  <a:rPr lang="en-US"/>
                  <a:t>Lighting frequency (Hz)</a:t>
                </a:r>
              </a:p>
            </c:rich>
          </c:tx>
          <c:layout/>
          <c:overlay val="0"/>
        </c:title>
        <c:numFmt formatCode="General" sourceLinked="1"/>
        <c:majorTickMark val="out"/>
        <c:minorTickMark val="none"/>
        <c:tickLblPos val="nextTo"/>
        <c:crossAx val="60637184"/>
        <c:crosses val="autoZero"/>
        <c:crossBetween val="midCat"/>
        <c:majorUnit val="500"/>
      </c:valAx>
      <c:valAx>
        <c:axId val="60637184"/>
        <c:scaling>
          <c:orientation val="minMax"/>
          <c:max val="130"/>
          <c:min val="0"/>
        </c:scaling>
        <c:delete val="0"/>
        <c:axPos val="l"/>
        <c:majorGridlines/>
        <c:title>
          <c:tx>
            <c:rich>
              <a:bodyPr rot="-5400000" vert="horz"/>
              <a:lstStyle/>
              <a:p>
                <a:pPr>
                  <a:defRPr/>
                </a:pPr>
                <a:r>
                  <a:rPr lang="en-US" dirty="0" smtClean="0"/>
                  <a:t>FFT spectrum peak</a:t>
                </a:r>
                <a:endParaRPr lang="en-US" dirty="0"/>
              </a:p>
            </c:rich>
          </c:tx>
          <c:layout/>
          <c:overlay val="0"/>
        </c:title>
        <c:numFmt formatCode="General" sourceLinked="1"/>
        <c:majorTickMark val="out"/>
        <c:minorTickMark val="none"/>
        <c:tickLblPos val="nextTo"/>
        <c:crossAx val="60622720"/>
        <c:crosses val="autoZero"/>
        <c:crossBetween val="midCat"/>
        <c:majorUnit val="20"/>
      </c:valAx>
    </c:plotArea>
    <c:legend>
      <c:legendPos val="r"/>
      <c:layout>
        <c:manualLayout>
          <c:xMode val="edge"/>
          <c:yMode val="edge"/>
          <c:x val="0.18384676814775067"/>
          <c:y val="0.13679927135973674"/>
          <c:w val="0.30918952347928502"/>
          <c:h val="0.2065777664888663"/>
        </c:manualLayout>
      </c:layout>
      <c:overlay val="0"/>
    </c:legend>
    <c:plotVisOnly val="1"/>
    <c:dispBlanksAs val="gap"/>
    <c:showDLblsOverMax val="0"/>
  </c:chart>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2016-01-16</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Kookmin University PHY sub-proposal for ISC using a Compatible M-FSK Scheme (CM-FSK)</a:t>
            </a:r>
          </a:p>
          <a:p>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January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Trang Nguyen, </a:t>
            </a:r>
            <a:r>
              <a:rPr lang="en-US" sz="1600" dirty="0"/>
              <a:t>Hong Chang Hyun </a:t>
            </a:r>
            <a:r>
              <a:rPr lang="en-US" altLang="en-US" sz="1600" dirty="0" smtClean="0">
                <a:solidFill>
                  <a:schemeClr val="tx2"/>
                </a:solidFill>
              </a:rPr>
              <a:t>[Kookmin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PHY sub-proposal using M-FSK based Modulation Scheme. Being compatible to rolling shutter image sensors, it is called Compatible M-FSK (CM-FSK). </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2901549" y="633115"/>
            <a:ext cx="3042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Frequency separation</a:t>
            </a:r>
            <a:endParaRPr lang="en-US" altLang="en-US" sz="2400" b="1" dirty="0"/>
          </a:p>
        </p:txBody>
      </p:sp>
      <p:grpSp>
        <p:nvGrpSpPr>
          <p:cNvPr id="11" name="Group 10"/>
          <p:cNvGrpSpPr/>
          <p:nvPr/>
        </p:nvGrpSpPr>
        <p:grpSpPr>
          <a:xfrm>
            <a:off x="685800" y="3962400"/>
            <a:ext cx="6324600" cy="2020967"/>
            <a:chOff x="685800" y="3962400"/>
            <a:chExt cx="6324600" cy="2209800"/>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3962400"/>
              <a:ext cx="6324600" cy="2209800"/>
            </a:xfrm>
            <a:prstGeom prst="rect">
              <a:avLst/>
            </a:prstGeom>
          </p:spPr>
        </p:pic>
        <p:cxnSp>
          <p:nvCxnSpPr>
            <p:cNvPr id="17" name="Straight Connector 16"/>
            <p:cNvCxnSpPr/>
            <p:nvPr/>
          </p:nvCxnSpPr>
          <p:spPr>
            <a:xfrm>
              <a:off x="1905000" y="4156820"/>
              <a:ext cx="0" cy="1905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191000" y="4191000"/>
              <a:ext cx="0" cy="1981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457200" y="1219201"/>
            <a:ext cx="8305800" cy="2952265"/>
            <a:chOff x="254000" y="990602"/>
            <a:chExt cx="8509000" cy="2952265"/>
          </a:xfrm>
        </p:grpSpPr>
        <p:pic>
          <p:nvPicPr>
            <p:cNvPr id="20" name="Picture 2" descr="C:\Users\Trang\Desktop\Far Transmission vs ZOOM\TEST  Delay -peak number\Picture of LED\Second\Full - Spectrum - With COLOR.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0" y="990602"/>
              <a:ext cx="8509000" cy="2314332"/>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Straight Connector 20"/>
            <p:cNvCxnSpPr/>
            <p:nvPr/>
          </p:nvCxnSpPr>
          <p:spPr>
            <a:xfrm>
              <a:off x="878514" y="2971801"/>
              <a:ext cx="858706" cy="971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669946" y="2971801"/>
              <a:ext cx="2409201" cy="971066"/>
            </a:xfrm>
            <a:prstGeom prst="line">
              <a:avLst/>
            </a:prstGeom>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3048000" y="3505200"/>
            <a:ext cx="4352410" cy="307777"/>
          </a:xfrm>
          <a:prstGeom prst="rect">
            <a:avLst/>
          </a:prstGeom>
          <a:noFill/>
        </p:spPr>
        <p:txBody>
          <a:bodyPr wrap="none" rtlCol="0">
            <a:spAutoFit/>
          </a:bodyPr>
          <a:lstStyle/>
          <a:p>
            <a:r>
              <a:rPr lang="en-US" sz="1400" b="1" dirty="0" smtClean="0"/>
              <a:t>FDM spectrum with frequency separation = 96.576 Hz</a:t>
            </a:r>
            <a:endParaRPr lang="en-US" sz="1400" b="1" dirty="0"/>
          </a:p>
        </p:txBody>
      </p:sp>
      <p:sp>
        <p:nvSpPr>
          <p:cNvPr id="24" name="TextBox 23"/>
          <p:cNvSpPr txBox="1"/>
          <p:nvPr/>
        </p:nvSpPr>
        <p:spPr>
          <a:xfrm>
            <a:off x="1839332" y="6019800"/>
            <a:ext cx="4128053" cy="307777"/>
          </a:xfrm>
          <a:prstGeom prst="rect">
            <a:avLst/>
          </a:prstGeom>
          <a:noFill/>
        </p:spPr>
        <p:txBody>
          <a:bodyPr wrap="none" rtlCol="0">
            <a:spAutoFit/>
          </a:bodyPr>
          <a:lstStyle/>
          <a:p>
            <a:r>
              <a:rPr lang="en-US" sz="1400" dirty="0" smtClean="0"/>
              <a:t>FDM spectrum with frequency separation = 32.192 Hz</a:t>
            </a:r>
            <a:endParaRPr lang="en-US" sz="1400" dirty="0"/>
          </a:p>
        </p:txBody>
      </p:sp>
      <mc:AlternateContent xmlns:mc="http://schemas.openxmlformats.org/markup-compatibility/2006" xmlns:a14="http://schemas.microsoft.com/office/drawing/2010/main">
        <mc:Choice Requires="a14">
          <p:sp>
            <p:nvSpPr>
              <p:cNvPr id="25" name="Rectangle 24"/>
              <p:cNvSpPr/>
              <p:nvPr/>
            </p:nvSpPr>
            <p:spPr>
              <a:xfrm>
                <a:off x="3223681" y="1546504"/>
                <a:ext cx="3588162" cy="358496"/>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dirty="0" smtClean="0"/>
                  <a:t>Max (number of channel)</a:t>
                </a:r>
                <a14:m>
                  <m:oMath xmlns:m="http://schemas.openxmlformats.org/officeDocument/2006/math">
                    <m:r>
                      <a:rPr lang="en-US" b="0" i="0" smtClean="0">
                        <a:latin typeface="Cambria Math"/>
                      </a:rPr>
                      <m:t>=</m:t>
                    </m:r>
                    <m:f>
                      <m:fPr>
                        <m:ctrlPr>
                          <a:rPr lang="en-US" i="1">
                            <a:latin typeface="Cambria Math"/>
                          </a:rPr>
                        </m:ctrlPr>
                      </m:fPr>
                      <m:num>
                        <m:r>
                          <a:rPr lang="en-US" b="0" i="1" smtClean="0">
                            <a:latin typeface="Cambria Math"/>
                          </a:rPr>
                          <m:t>4</m:t>
                        </m:r>
                        <m:r>
                          <a:rPr lang="en-US" b="0" i="1" smtClean="0">
                            <a:latin typeface="Cambria Math"/>
                          </a:rPr>
                          <m:t>𝑘𝐻𝑧</m:t>
                        </m:r>
                      </m:num>
                      <m:den>
                        <m:r>
                          <a:rPr lang="en-US" b="0" i="1" smtClean="0">
                            <a:latin typeface="Cambria Math"/>
                          </a:rPr>
                          <m:t>96.576</m:t>
                        </m:r>
                        <m:r>
                          <a:rPr lang="en-US" b="0" i="1" smtClean="0">
                            <a:latin typeface="Cambria Math"/>
                          </a:rPr>
                          <m:t>𝐻𝑧</m:t>
                        </m:r>
                      </m:den>
                    </m:f>
                  </m:oMath>
                </a14:m>
                <a:r>
                  <a:rPr lang="en-US" dirty="0" smtClean="0"/>
                  <a:t>= 41 [channels]</a:t>
                </a:r>
                <a:endParaRPr lang="en-US" dirty="0"/>
              </a:p>
            </p:txBody>
          </p:sp>
        </mc:Choice>
        <mc:Fallback xmlns="">
          <p:sp>
            <p:nvSpPr>
              <p:cNvPr id="25" name="Rectangle 24"/>
              <p:cNvSpPr>
                <a:spLocks noRot="1" noChangeAspect="1" noMove="1" noResize="1" noEditPoints="1" noAdjustHandles="1" noChangeArrowheads="1" noChangeShapeType="1" noTextEdit="1"/>
              </p:cNvSpPr>
              <p:nvPr/>
            </p:nvSpPr>
            <p:spPr>
              <a:xfrm>
                <a:off x="3223681" y="1546504"/>
                <a:ext cx="3588162" cy="358496"/>
              </a:xfrm>
              <a:prstGeom prst="rect">
                <a:avLst/>
              </a:prstGeom>
              <a:blipFill rotWithShape="1">
                <a:blip r:embed="rId4"/>
                <a:stretch>
                  <a:fillRect l="-1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4326775" y="4724400"/>
                <a:ext cx="3752759" cy="358303"/>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dirty="0" smtClean="0"/>
                  <a:t>Max (number of channel</a:t>
                </a:r>
                <a14:m>
                  <m:oMath xmlns:m="http://schemas.openxmlformats.org/officeDocument/2006/math">
                    <m:r>
                      <a:rPr lang="en-US" b="0" i="0" smtClean="0">
                        <a:latin typeface="Cambria Math"/>
                        <a:ea typeface="Cambria Math"/>
                      </a:rPr>
                      <m:t>)</m:t>
                    </m:r>
                    <m:r>
                      <a:rPr lang="en-US" b="0" i="1" smtClean="0">
                        <a:latin typeface="Cambria Math"/>
                        <a:ea typeface="Cambria Math"/>
                      </a:rPr>
                      <m:t>=</m:t>
                    </m:r>
                    <m:f>
                      <m:fPr>
                        <m:ctrlPr>
                          <a:rPr lang="en-US" i="1">
                            <a:latin typeface="Cambria Math"/>
                          </a:rPr>
                        </m:ctrlPr>
                      </m:fPr>
                      <m:num>
                        <m:r>
                          <a:rPr lang="en-US" b="0" i="1" smtClean="0">
                            <a:latin typeface="Cambria Math"/>
                          </a:rPr>
                          <m:t>4</m:t>
                        </m:r>
                        <m:r>
                          <a:rPr lang="en-US" b="0" i="1" smtClean="0">
                            <a:latin typeface="Cambria Math"/>
                          </a:rPr>
                          <m:t>𝑘𝐻𝑧</m:t>
                        </m:r>
                      </m:num>
                      <m:den>
                        <m:r>
                          <a:rPr lang="en-US" b="0" i="1" smtClean="0">
                            <a:latin typeface="Cambria Math"/>
                          </a:rPr>
                          <m:t>32.192 </m:t>
                        </m:r>
                        <m:r>
                          <a:rPr lang="en-US" b="0" i="1" smtClean="0">
                            <a:latin typeface="Cambria Math"/>
                          </a:rPr>
                          <m:t>𝐻𝑧</m:t>
                        </m:r>
                      </m:den>
                    </m:f>
                  </m:oMath>
                </a14:m>
                <a:r>
                  <a:rPr lang="en-US" dirty="0" smtClean="0"/>
                  <a:t>= 124 [channels]</a:t>
                </a:r>
                <a:endParaRPr lang="en-US" dirty="0"/>
              </a:p>
            </p:txBody>
          </p:sp>
        </mc:Choice>
        <mc:Fallback xmlns="">
          <p:sp>
            <p:nvSpPr>
              <p:cNvPr id="26" name="Rectangle 25"/>
              <p:cNvSpPr>
                <a:spLocks noRot="1" noChangeAspect="1" noMove="1" noResize="1" noEditPoints="1" noAdjustHandles="1" noChangeArrowheads="1" noChangeShapeType="1" noTextEdit="1"/>
              </p:cNvSpPr>
              <p:nvPr/>
            </p:nvSpPr>
            <p:spPr>
              <a:xfrm>
                <a:off x="4326775" y="4724400"/>
                <a:ext cx="3752759" cy="358303"/>
              </a:xfrm>
              <a:prstGeom prst="rect">
                <a:avLst/>
              </a:prstGeom>
              <a:blipFill rotWithShape="1">
                <a:blip r:embed="rId5"/>
                <a:stretch>
                  <a:fillRect l="-162"/>
                </a:stretch>
              </a:blipFill>
            </p:spPr>
            <p:txBody>
              <a:bodyPr/>
              <a:lstStyle/>
              <a:p>
                <a:r>
                  <a:rPr lang="en-US">
                    <a:noFill/>
                  </a:rPr>
                  <a:t> </a:t>
                </a:r>
              </a:p>
            </p:txBody>
          </p:sp>
        </mc:Fallback>
      </mc:AlternateContent>
      <p:sp>
        <p:nvSpPr>
          <p:cNvPr id="27" name="Rectangle 26"/>
          <p:cNvSpPr/>
          <p:nvPr/>
        </p:nvSpPr>
        <p:spPr>
          <a:xfrm>
            <a:off x="1815169" y="1524000"/>
            <a:ext cx="1300356" cy="307777"/>
          </a:xfrm>
          <a:prstGeom prst="rect">
            <a:avLst/>
          </a:prstGeom>
        </p:spPr>
        <p:txBody>
          <a:bodyPr wrap="none">
            <a:spAutoFit/>
          </a:bodyPr>
          <a:lstStyle/>
          <a:p>
            <a:r>
              <a:rPr lang="en-US" sz="1400" dirty="0"/>
              <a:t>∆(FFT peak) </a:t>
            </a:r>
            <a:r>
              <a:rPr lang="en-US" sz="1400" dirty="0" smtClean="0"/>
              <a:t>=3 </a:t>
            </a:r>
            <a:endParaRPr lang="en-US" sz="1400" dirty="0"/>
          </a:p>
        </p:txBody>
      </p:sp>
      <p:sp>
        <p:nvSpPr>
          <p:cNvPr id="28" name="Rectangle 27"/>
          <p:cNvSpPr/>
          <p:nvPr/>
        </p:nvSpPr>
        <p:spPr>
          <a:xfrm>
            <a:off x="4320873" y="4343400"/>
            <a:ext cx="1300356" cy="307777"/>
          </a:xfrm>
          <a:prstGeom prst="rect">
            <a:avLst/>
          </a:prstGeom>
        </p:spPr>
        <p:txBody>
          <a:bodyPr wrap="none">
            <a:spAutoFit/>
          </a:bodyPr>
          <a:lstStyle/>
          <a:p>
            <a:r>
              <a:rPr lang="en-US" sz="1400" dirty="0"/>
              <a:t>∆(FFT peak) </a:t>
            </a:r>
            <a:r>
              <a:rPr lang="en-US" sz="1400" dirty="0" smtClean="0"/>
              <a:t>=1 </a:t>
            </a:r>
            <a:endParaRPr lang="en-US" sz="1400" dirty="0"/>
          </a:p>
        </p:txBody>
      </p:sp>
      <p:sp>
        <p:nvSpPr>
          <p:cNvPr id="2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83906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208921" y="2902683"/>
            <a:ext cx="685315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Data packet Structure and Encoding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99667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6" name="Group 5"/>
          <p:cNvGrpSpPr/>
          <p:nvPr/>
        </p:nvGrpSpPr>
        <p:grpSpPr>
          <a:xfrm>
            <a:off x="762001" y="987623"/>
            <a:ext cx="8128946" cy="3965377"/>
            <a:chOff x="762001" y="835224"/>
            <a:chExt cx="8128946" cy="3965377"/>
          </a:xfrm>
        </p:grpSpPr>
        <p:grpSp>
          <p:nvGrpSpPr>
            <p:cNvPr id="8" name="Group 7"/>
            <p:cNvGrpSpPr/>
            <p:nvPr/>
          </p:nvGrpSpPr>
          <p:grpSpPr>
            <a:xfrm>
              <a:off x="762001" y="835224"/>
              <a:ext cx="8128946" cy="3965377"/>
              <a:chOff x="1593433" y="2024622"/>
              <a:chExt cx="6633733" cy="3146665"/>
            </a:xfrm>
          </p:grpSpPr>
          <p:grpSp>
            <p:nvGrpSpPr>
              <p:cNvPr id="9" name="Group 1"/>
              <p:cNvGrpSpPr>
                <a:grpSpLocks/>
              </p:cNvGrpSpPr>
              <p:nvPr/>
            </p:nvGrpSpPr>
            <p:grpSpPr bwMode="auto">
              <a:xfrm>
                <a:off x="1904352" y="2420988"/>
                <a:ext cx="5620891" cy="2266491"/>
                <a:chOff x="872" y="2219"/>
                <a:chExt cx="4397" cy="2261"/>
              </a:xfrm>
            </p:grpSpPr>
            <p:sp>
              <p:nvSpPr>
                <p:cNvPr id="11"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3" name="Group 2"/>
                <p:cNvGrpSpPr>
                  <a:grpSpLocks/>
                </p:cNvGrpSpPr>
                <p:nvPr/>
              </p:nvGrpSpPr>
              <p:grpSpPr bwMode="auto">
                <a:xfrm>
                  <a:off x="872" y="2219"/>
                  <a:ext cx="4397" cy="2261"/>
                  <a:chOff x="872" y="2220"/>
                  <a:chExt cx="4397" cy="2392"/>
                </a:xfrm>
              </p:grpSpPr>
              <p:grpSp>
                <p:nvGrpSpPr>
                  <p:cNvPr id="17" name="Group 13"/>
                  <p:cNvGrpSpPr>
                    <a:grpSpLocks/>
                  </p:cNvGrpSpPr>
                  <p:nvPr/>
                </p:nvGrpSpPr>
                <p:grpSpPr bwMode="auto">
                  <a:xfrm>
                    <a:off x="2174" y="4287"/>
                    <a:ext cx="2492" cy="325"/>
                    <a:chOff x="1972" y="4382"/>
                    <a:chExt cx="2492" cy="380"/>
                  </a:xfrm>
                </p:grpSpPr>
                <p:sp>
                  <p:nvSpPr>
                    <p:cNvPr id="29" name="Text Box 2"/>
                    <p:cNvSpPr txBox="1">
                      <a:spLocks noChangeArrowheads="1"/>
                    </p:cNvSpPr>
                    <p:nvPr/>
                  </p:nvSpPr>
                  <p:spPr bwMode="auto">
                    <a:xfrm>
                      <a:off x="1972" y="438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1" name="Text Box 2"/>
                    <p:cNvSpPr txBox="1">
                      <a:spLocks noChangeArrowheads="1"/>
                    </p:cNvSpPr>
                    <p:nvPr/>
                  </p:nvSpPr>
                  <p:spPr bwMode="auto">
                    <a:xfrm>
                      <a:off x="2412" y="4382"/>
                      <a:ext cx="2052"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18"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9"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0" name="AutoShape 10"/>
                  <p:cNvSpPr>
                    <a:spLocks noChangeShapeType="1"/>
                  </p:cNvSpPr>
                  <p:nvPr/>
                </p:nvSpPr>
                <p:spPr bwMode="auto">
                  <a:xfrm flipH="1">
                    <a:off x="2346" y="3188"/>
                    <a:ext cx="172" cy="5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9"/>
                  <p:cNvSpPr>
                    <a:spLocks noChangeShapeType="1"/>
                  </p:cNvSpPr>
                  <p:nvPr/>
                </p:nvSpPr>
                <p:spPr bwMode="auto">
                  <a:xfrm>
                    <a:off x="3244" y="3188"/>
                    <a:ext cx="449" cy="33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2"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3"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4"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5" name="AutoShape 10"/>
                  <p:cNvSpPr>
                    <a:spLocks noChangeShapeType="1"/>
                  </p:cNvSpPr>
                  <p:nvPr/>
                </p:nvSpPr>
                <p:spPr bwMode="auto">
                  <a:xfrm flipH="1">
                    <a:off x="2174" y="3810"/>
                    <a:ext cx="147" cy="47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6" name="AutoShape 9"/>
                  <p:cNvSpPr>
                    <a:spLocks noChangeShapeType="1"/>
                  </p:cNvSpPr>
                  <p:nvPr/>
                </p:nvSpPr>
                <p:spPr bwMode="auto">
                  <a:xfrm>
                    <a:off x="3774" y="3591"/>
                    <a:ext cx="892" cy="69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grpSp>
          <p:sp>
            <p:nvSpPr>
              <p:cNvPr id="10" name="Rectangle 30"/>
              <p:cNvSpPr>
                <a:spLocks noChangeArrowheads="1"/>
              </p:cNvSpPr>
              <p:nvPr/>
            </p:nvSpPr>
            <p:spPr bwMode="auto">
              <a:xfrm>
                <a:off x="1593433" y="4927055"/>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Data Sub-Packet; </a:t>
                </a:r>
                <a:r>
                  <a:rPr kumimoji="0" lang="en-US" sz="1400" b="0" i="0" u="none" strike="noStrike" cap="none" normalizeH="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 Start Packet-Frame Symbol;        Ab: Asynchronous bit(s)</a:t>
                </a:r>
                <a:endParaRPr kumimoji="0" lang="en-US" sz="1100" b="0" i="0" u="none" strike="noStrike" cap="none" normalizeH="0" baseline="0" dirty="0" smtClean="0">
                  <a:ln>
                    <a:noFill/>
                  </a:ln>
                  <a:solidFill>
                    <a:schemeClr val="tx1"/>
                  </a:solidFill>
                  <a:effectLst/>
                  <a:latin typeface="+mj-lt"/>
                  <a:cs typeface="Arial" pitchFamily="34" charset="0"/>
                </a:endParaRPr>
              </a:p>
            </p:txBody>
          </p:sp>
          <p:sp>
            <p:nvSpPr>
              <p:cNvPr id="32" name="Rectangle 30"/>
              <p:cNvSpPr>
                <a:spLocks noChangeArrowheads="1"/>
              </p:cNvSpPr>
              <p:nvPr/>
            </p:nvSpPr>
            <p:spPr bwMode="auto">
              <a:xfrm>
                <a:off x="1717801" y="2024622"/>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cs typeface="Arial" pitchFamily="34" charset="0"/>
                  </a:rPr>
                  <a:t>Time</a:t>
                </a:r>
                <a:r>
                  <a:rPr kumimoji="0" lang="en-US" sz="1400" b="0" i="0" u="none" strike="noStrike" cap="none" normalizeH="0" dirty="0" smtClean="0">
                    <a:ln>
                      <a:noFill/>
                    </a:ln>
                    <a:solidFill>
                      <a:schemeClr val="tx1"/>
                    </a:solidFill>
                    <a:effectLst/>
                    <a:latin typeface="+mj-lt"/>
                    <a:cs typeface="Arial" pitchFamily="34" charset="0"/>
                  </a:rPr>
                  <a:t> Domain</a:t>
                </a:r>
                <a:endParaRPr kumimoji="0" lang="en-US" sz="1400" b="0" i="0" u="none" strike="noStrike" cap="none" normalizeH="0" baseline="0" dirty="0" smtClean="0">
                  <a:ln>
                    <a:noFill/>
                  </a:ln>
                  <a:solidFill>
                    <a:schemeClr val="tx1"/>
                  </a:solidFill>
                  <a:effectLst/>
                  <a:latin typeface="+mj-lt"/>
                  <a:cs typeface="Arial" pitchFamily="34" charset="0"/>
                </a:endParaRPr>
              </a:p>
            </p:txBody>
          </p:sp>
          <p:sp>
            <p:nvSpPr>
              <p:cNvPr id="34" name="Rectangle 30"/>
              <p:cNvSpPr>
                <a:spLocks noChangeArrowheads="1"/>
              </p:cNvSpPr>
              <p:nvPr/>
            </p:nvSpPr>
            <p:spPr bwMode="auto">
              <a:xfrm>
                <a:off x="1667780" y="3958396"/>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cs typeface="Arial" pitchFamily="34" charset="0"/>
                  </a:rPr>
                  <a:t>Information of a symbol before</a:t>
                </a:r>
                <a:r>
                  <a:rPr kumimoji="0" lang="en-US" sz="1400" b="0" i="0" u="none" strike="noStrike" cap="none" normalizeH="0" dirty="0" smtClean="0">
                    <a:ln>
                      <a:noFill/>
                    </a:ln>
                    <a:solidFill>
                      <a:schemeClr val="tx1"/>
                    </a:solidFill>
                    <a:effectLst/>
                    <a:latin typeface="+mj-lt"/>
                    <a:cs typeface="Arial" pitchFamily="34" charset="0"/>
                  </a:rPr>
                  <a:t> encoding</a:t>
                </a:r>
                <a:endParaRPr kumimoji="0" lang="en-US" sz="1400" b="0" i="0" u="none" strike="noStrike" cap="none" normalizeH="0" baseline="0" dirty="0" smtClean="0">
                  <a:ln>
                    <a:noFill/>
                  </a:ln>
                  <a:solidFill>
                    <a:schemeClr val="tx1"/>
                  </a:solidFill>
                  <a:effectLst/>
                  <a:latin typeface="+mj-lt"/>
                  <a:cs typeface="Arial" pitchFamily="34" charset="0"/>
                </a:endParaRPr>
              </a:p>
            </p:txBody>
          </p:sp>
        </p:grpSp>
        <p:sp>
          <p:nvSpPr>
            <p:cNvPr id="5" name="Rectangle 4"/>
            <p:cNvSpPr/>
            <p:nvPr/>
          </p:nvSpPr>
          <p:spPr bwMode="auto">
            <a:xfrm>
              <a:off x="762001" y="1143000"/>
              <a:ext cx="7467599" cy="1524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Rectangle 32"/>
            <p:cNvSpPr/>
            <p:nvPr/>
          </p:nvSpPr>
          <p:spPr bwMode="auto">
            <a:xfrm>
              <a:off x="853106" y="3581400"/>
              <a:ext cx="7467599" cy="762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cxnSp>
        <p:nvCxnSpPr>
          <p:cNvPr id="37" name="Straight Connector 36"/>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 Box 2"/>
          <p:cNvSpPr txBox="1">
            <a:spLocks noChangeArrowheads="1"/>
          </p:cNvSpPr>
          <p:nvPr/>
        </p:nvSpPr>
        <p:spPr bwMode="auto">
          <a:xfrm>
            <a:off x="3048000" y="609600"/>
            <a:ext cx="30516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a:t>
            </a:r>
            <a:endParaRPr lang="en-US" altLang="en-US" sz="2400" b="1" dirty="0"/>
          </a:p>
        </p:txBody>
      </p:sp>
      <p:sp>
        <p:nvSpPr>
          <p:cNvPr id="39" name="Rectangle 38"/>
          <p:cNvSpPr/>
          <p:nvPr/>
        </p:nvSpPr>
        <p:spPr>
          <a:xfrm>
            <a:off x="356547" y="5341203"/>
            <a:ext cx="83820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A symbol is N times repeated in transmission</a:t>
            </a:r>
          </a:p>
          <a:p>
            <a:pPr marL="285750" indent="-285750">
              <a:buFont typeface="Wingdings" panose="05000000000000000000" pitchFamily="2" charset="2"/>
              <a:buChar char="§"/>
            </a:pPr>
            <a:r>
              <a:rPr lang="en-US" sz="1600" dirty="0" smtClean="0"/>
              <a:t>An asynchronous bit (represents the clock information of the data packet) is along with the packet in transmission.</a:t>
            </a:r>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77826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43000" y="1288732"/>
            <a:ext cx="7239000" cy="2292668"/>
            <a:chOff x="1143000" y="383262"/>
            <a:chExt cx="7239000" cy="2292668"/>
          </a:xfrm>
        </p:grpSpPr>
        <p:sp>
          <p:nvSpPr>
            <p:cNvPr id="9"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0"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AutoShape 9"/>
            <p:cNvSpPr>
              <a:spLocks noChangeArrowheads="1"/>
            </p:cNvSpPr>
            <p:nvPr/>
          </p:nvSpPr>
          <p:spPr bwMode="auto">
            <a:xfrm flipV="1">
              <a:off x="1856078" y="1297662"/>
              <a:ext cx="1877722"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7" name="Text Box 10"/>
            <p:cNvSpPr txBox="1">
              <a:spLocks noChangeArrowheads="1"/>
            </p:cNvSpPr>
            <p:nvPr/>
          </p:nvSpPr>
          <p:spPr bwMode="auto">
            <a:xfrm>
              <a:off x="1480493" y="1037536"/>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sp>
          <p:nvSpPr>
            <p:cNvPr id="18" name="Text Box 10"/>
            <p:cNvSpPr txBox="1">
              <a:spLocks noChangeArrowheads="1"/>
            </p:cNvSpPr>
            <p:nvPr/>
          </p:nvSpPr>
          <p:spPr bwMode="auto">
            <a:xfrm>
              <a:off x="3622872" y="991342"/>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cxnSp>
          <p:nvCxnSpPr>
            <p:cNvPr id="19" name="Straight Arrow Connector 18"/>
            <p:cNvCxnSpPr/>
            <p:nvPr/>
          </p:nvCxnSpPr>
          <p:spPr>
            <a:xfrm flipV="1">
              <a:off x="17526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871776" y="870466"/>
              <a:ext cx="1734268" cy="461665"/>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best compatible band</a:t>
              </a:r>
              <a:endParaRPr lang="en-US" altLang="ko-KR" sz="1200" dirty="0">
                <a:latin typeface="Verdana" pitchFamily="34" charset="0"/>
                <a:ea typeface="굴림" pitchFamily="50" charset="-127"/>
              </a:endParaRPr>
            </a:p>
          </p:txBody>
        </p:sp>
        <p:cxnSp>
          <p:nvCxnSpPr>
            <p:cNvPr id="21" name="Straight Arrow Connector 20"/>
            <p:cNvCxnSpPr/>
            <p:nvPr/>
          </p:nvCxnSpPr>
          <p:spPr>
            <a:xfrm flipV="1">
              <a:off x="38862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083349"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38400"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148502"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503553"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595205" y="1743391"/>
              <a:ext cx="399468" cy="307777"/>
            </a:xfrm>
            <a:prstGeom prst="rect">
              <a:avLst/>
            </a:prstGeom>
            <a:noFill/>
          </p:spPr>
          <p:txBody>
            <a:bodyPr wrap="none" rtlCol="0">
              <a:spAutoFit/>
            </a:bodyPr>
            <a:lstStyle/>
            <a:p>
              <a:r>
                <a:rPr lang="en-US" sz="1400" dirty="0" smtClean="0">
                  <a:solidFill>
                    <a:srgbClr val="FFC000"/>
                  </a:solidFill>
                </a:rPr>
                <a:t>. . .</a:t>
              </a:r>
              <a:endParaRPr lang="en-US" sz="1400" dirty="0">
                <a:solidFill>
                  <a:srgbClr val="FFC000"/>
                </a:solidFill>
              </a:endParaRPr>
            </a:p>
          </p:txBody>
        </p:sp>
        <p:sp>
          <p:nvSpPr>
            <p:cNvPr id="27" name="Right Brace 26"/>
            <p:cNvSpPr/>
            <p:nvPr/>
          </p:nvSpPr>
          <p:spPr>
            <a:xfrm rot="5400000">
              <a:off x="2642101" y="1583412"/>
              <a:ext cx="304800" cy="156210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ectangle 27"/>
            <p:cNvSpPr/>
            <p:nvPr/>
          </p:nvSpPr>
          <p:spPr>
            <a:xfrm>
              <a:off x="2217615" y="2398931"/>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32 frequency</a:t>
              </a:r>
              <a:endParaRPr lang="en-US" altLang="ko-KR" sz="1200" dirty="0">
                <a:latin typeface="Verdana" pitchFamily="34" charset="0"/>
                <a:ea typeface="굴림" pitchFamily="50" charset="-127"/>
              </a:endParaRPr>
            </a:p>
          </p:txBody>
        </p:sp>
        <p:cxnSp>
          <p:nvCxnSpPr>
            <p:cNvPr id="29" name="Straight Arrow Connector 28"/>
            <p:cNvCxnSpPr/>
            <p:nvPr/>
          </p:nvCxnSpPr>
          <p:spPr>
            <a:xfrm flipV="1">
              <a:off x="4267200"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622251"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324600"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679651"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09560" y="1743390"/>
              <a:ext cx="559769" cy="307777"/>
            </a:xfrm>
            <a:prstGeom prst="rect">
              <a:avLst/>
            </a:prstGeom>
            <a:noFill/>
            <a:ln>
              <a:noFill/>
            </a:ln>
          </p:spPr>
          <p:txBody>
            <a:bodyPr wrap="none" rtlCol="0">
              <a:spAutoFit/>
            </a:bodyPr>
            <a:lstStyle/>
            <a:p>
              <a:r>
                <a:rPr lang="en-US" sz="1400" dirty="0" smtClean="0"/>
                <a:t>.   .   .</a:t>
              </a:r>
              <a:endParaRPr lang="en-US" sz="1400" dirty="0"/>
            </a:p>
          </p:txBody>
        </p:sp>
        <p:sp>
          <p:nvSpPr>
            <p:cNvPr id="34" name="Rectangle 33"/>
            <p:cNvSpPr/>
            <p:nvPr/>
          </p:nvSpPr>
          <p:spPr>
            <a:xfrm>
              <a:off x="4539993" y="9967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extended band</a:t>
              </a:r>
              <a:endParaRPr lang="en-US" altLang="ko-KR" sz="1200" dirty="0">
                <a:latin typeface="Verdana" pitchFamily="34" charset="0"/>
                <a:ea typeface="굴림" pitchFamily="50" charset="-127"/>
              </a:endParaRPr>
            </a:p>
          </p:txBody>
        </p:sp>
        <p:sp>
          <p:nvSpPr>
            <p:cNvPr id="35" name="Text Box 10"/>
            <p:cNvSpPr txBox="1">
              <a:spLocks noChangeArrowheads="1"/>
            </p:cNvSpPr>
            <p:nvPr/>
          </p:nvSpPr>
          <p:spPr bwMode="auto">
            <a:xfrm>
              <a:off x="7315200" y="1327666"/>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limit</a:t>
              </a:r>
              <a:endParaRPr lang="en-US" altLang="ko-KR" dirty="0">
                <a:latin typeface="Verdana" pitchFamily="34" charset="0"/>
                <a:ea typeface="굴림" pitchFamily="50" charset="-127"/>
              </a:endParaRPr>
            </a:p>
          </p:txBody>
        </p:sp>
        <p:cxnSp>
          <p:nvCxnSpPr>
            <p:cNvPr id="36" name="Straight Arrow Connector 35"/>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70152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835125" y="2022927"/>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p:cNvSpPr txBox="1"/>
          <p:nvPr/>
        </p:nvSpPr>
        <p:spPr>
          <a:xfrm>
            <a:off x="7397384" y="3242846"/>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42" name="Rectangle 41"/>
          <p:cNvSpPr/>
          <p:nvPr/>
        </p:nvSpPr>
        <p:spPr>
          <a:xfrm>
            <a:off x="152400" y="4145340"/>
            <a:ext cx="8839200" cy="1569660"/>
          </a:xfrm>
          <a:prstGeom prst="rect">
            <a:avLst/>
          </a:prstGeom>
        </p:spPr>
        <p:txBody>
          <a:bodyPr wrap="square">
            <a:spAutoFit/>
          </a:bodyPr>
          <a:lstStyle/>
          <a:p>
            <a:r>
              <a:rPr lang="en-US" sz="1600" b="1" dirty="0" smtClean="0"/>
              <a:t>SHR and PHR design: 	</a:t>
            </a:r>
            <a:r>
              <a:rPr lang="en-US" sz="1600" dirty="0" smtClean="0"/>
              <a:t>			</a:t>
            </a:r>
          </a:p>
          <a:p>
            <a:pPr marL="285750" indent="-285750">
              <a:buFont typeface="Wingdings" panose="05000000000000000000" pitchFamily="2" charset="2"/>
              <a:buChar char="q"/>
            </a:pPr>
            <a:r>
              <a:rPr lang="en-US" sz="1600" dirty="0" smtClean="0"/>
              <a:t>On the lowest-band among the CM-FSK PHY modes to </a:t>
            </a:r>
            <a:r>
              <a:rPr lang="en-US" sz="1600" b="1" dirty="0" smtClean="0"/>
              <a:t>ensure compatibility </a:t>
            </a:r>
            <a:r>
              <a:rPr lang="en-US" sz="1600" dirty="0" smtClean="0"/>
              <a:t>with low sampling-rate cameras.</a:t>
            </a:r>
          </a:p>
          <a:p>
            <a:pPr marL="285750" indent="-285750">
              <a:buFont typeface="Wingdings" panose="05000000000000000000" pitchFamily="2" charset="2"/>
              <a:buChar char="q"/>
            </a:pPr>
            <a:r>
              <a:rPr lang="en-US" sz="1600" dirty="0" smtClean="0"/>
              <a:t>Relationship between </a:t>
            </a:r>
            <a:r>
              <a:rPr lang="en-US" sz="1600" dirty="0" err="1" smtClean="0"/>
              <a:t>f</a:t>
            </a:r>
            <a:r>
              <a:rPr lang="en-US" sz="1600" baseline="-25000" dirty="0" err="1" smtClean="0"/>
              <a:t>SF</a:t>
            </a:r>
            <a:r>
              <a:rPr lang="en-US" sz="1600" baseline="-25000" dirty="0" smtClean="0"/>
              <a:t> </a:t>
            </a:r>
            <a:r>
              <a:rPr lang="en-US" sz="1600" dirty="0" smtClean="0"/>
              <a:t>and </a:t>
            </a: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is for </a:t>
            </a:r>
            <a:r>
              <a:rPr lang="en-US" sz="1600" b="1" dirty="0" smtClean="0"/>
              <a:t>training</a:t>
            </a:r>
          </a:p>
          <a:p>
            <a:pPr marL="742950" lvl="1" indent="-285750">
              <a:buFont typeface="Wingdings" panose="05000000000000000000" pitchFamily="2" charset="2"/>
              <a:buChar char="§"/>
            </a:pPr>
            <a:r>
              <a:rPr lang="en-US" sz="1600" dirty="0" err="1" smtClean="0"/>
              <a:t>f</a:t>
            </a:r>
            <a:r>
              <a:rPr lang="en-US" sz="1600" baseline="-25000" dirty="0" err="1" smtClean="0"/>
              <a:t>SF</a:t>
            </a:r>
            <a:r>
              <a:rPr lang="en-US" sz="1600" baseline="-25000" dirty="0" smtClean="0"/>
              <a:t> </a:t>
            </a:r>
            <a:r>
              <a:rPr lang="en-US" sz="1600" dirty="0" smtClean="0"/>
              <a:t>is chosen as lowest frequency on the available bandwidth, e.g. 200Hz, to be easily detected.</a:t>
            </a:r>
          </a:p>
          <a:p>
            <a:pPr marL="742950" lvl="1" indent="-285750">
              <a:buFont typeface="Wingdings" panose="05000000000000000000" pitchFamily="2" charset="2"/>
              <a:buChar char="§"/>
            </a:pP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a:t>
            </a:r>
            <a:r>
              <a:rPr lang="en-US" sz="1600" dirty="0" err="1" smtClean="0"/>
              <a:t>f</a:t>
            </a:r>
            <a:r>
              <a:rPr lang="en-US" sz="1600" baseline="-25000" dirty="0" err="1" smtClean="0"/>
              <a:t>SF</a:t>
            </a:r>
            <a:r>
              <a:rPr lang="en-US" sz="1600" baseline="-25000" dirty="0" smtClean="0"/>
              <a:t> </a:t>
            </a:r>
            <a:r>
              <a:rPr lang="en-US" sz="1600" dirty="0" smtClean="0"/>
              <a:t>+ 33x </a:t>
            </a:r>
            <a:r>
              <a:rPr lang="en-US" altLang="en-US" sz="1600" dirty="0" smtClean="0"/>
              <a:t>∆f	to train different cameras which have different sampling rates.</a:t>
            </a:r>
          </a:p>
        </p:txBody>
      </p:sp>
      <p:sp>
        <p:nvSpPr>
          <p:cNvPr id="54"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PHY modes (SHR and PHR)</a:t>
            </a:r>
            <a:endParaRPr lang="en-US" altLang="en-US" sz="2400" b="1" dirty="0"/>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83811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PHY modes</a:t>
            </a:r>
            <a:endParaRPr lang="en-US" altLang="en-US" sz="2400" b="1" dirty="0"/>
          </a:p>
        </p:txBody>
      </p:sp>
      <p:sp>
        <p:nvSpPr>
          <p:cNvPr id="100" name="Rectangle 99"/>
          <p:cNvSpPr/>
          <p:nvPr/>
        </p:nvSpPr>
        <p:spPr>
          <a:xfrm>
            <a:off x="803343" y="3606225"/>
            <a:ext cx="6003567" cy="584775"/>
          </a:xfrm>
          <a:prstGeom prst="rect">
            <a:avLst/>
          </a:prstGeom>
        </p:spPr>
        <p:txBody>
          <a:bodyPr wrap="none">
            <a:spAutoFit/>
          </a:bodyPr>
          <a:lstStyle/>
          <a:p>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1695253255"/>
              </p:ext>
            </p:extLst>
          </p:nvPr>
        </p:nvGraphicFramePr>
        <p:xfrm>
          <a:off x="1782589" y="4688840"/>
          <a:ext cx="5745480" cy="1483360"/>
        </p:xfrm>
        <a:graphic>
          <a:graphicData uri="http://schemas.openxmlformats.org/drawingml/2006/table">
            <a:tbl>
              <a:tblPr firstRow="1" bandRow="1">
                <a:tableStyleId>{5940675A-B579-460E-94D1-54222C63F5DA}</a:tableStyleId>
              </a:tblPr>
              <a:tblGrid>
                <a:gridCol w="1325880"/>
                <a:gridCol w="2133600"/>
                <a:gridCol w="1112520"/>
                <a:gridCol w="1173480"/>
              </a:tblGrid>
              <a:tr h="370840">
                <a:tc>
                  <a:txBody>
                    <a:bodyPr/>
                    <a:lstStyle/>
                    <a:p>
                      <a:pPr algn="ctr"/>
                      <a:r>
                        <a:rPr lang="en-US" sz="1400" dirty="0" smtClean="0"/>
                        <a:t>PHY</a:t>
                      </a:r>
                      <a:r>
                        <a:rPr lang="en-US" sz="1400" baseline="0" dirty="0" smtClean="0"/>
                        <a:t> modes</a:t>
                      </a:r>
                      <a:endParaRPr lang="en-US" sz="1400" dirty="0"/>
                    </a:p>
                  </a:txBody>
                  <a:tcPr/>
                </a:tc>
                <a:tc>
                  <a:txBody>
                    <a:bodyPr/>
                    <a:lstStyle/>
                    <a:p>
                      <a:pPr algn="ctr"/>
                      <a:r>
                        <a:rPr lang="en-US" sz="1400" dirty="0" smtClean="0"/>
                        <a:t>Number of frequency</a:t>
                      </a:r>
                      <a:endParaRPr lang="en-US" sz="1400" dirty="0"/>
                    </a:p>
                  </a:txBody>
                  <a:tcPr/>
                </a:tc>
                <a:tc>
                  <a:txBody>
                    <a:bodyPr/>
                    <a:lstStyle/>
                    <a:p>
                      <a:pPr algn="ctr"/>
                      <a:r>
                        <a:rPr lang="en-US" sz="1400" dirty="0" smtClean="0"/>
                        <a:t>Data</a:t>
                      </a:r>
                      <a:r>
                        <a:rPr lang="en-US" sz="1400" baseline="0" dirty="0" smtClean="0"/>
                        <a:t> rate</a:t>
                      </a:r>
                      <a:endParaRPr lang="en-US" sz="1400" dirty="0"/>
                    </a:p>
                  </a:txBody>
                  <a:tcPr/>
                </a:tc>
                <a:tc>
                  <a:txBody>
                    <a:bodyPr/>
                    <a:lstStyle/>
                    <a:p>
                      <a:pPr algn="ctr"/>
                      <a:r>
                        <a:rPr lang="en-US" sz="1400" dirty="0" smtClean="0">
                          <a:latin typeface="+mj-lt"/>
                        </a:rPr>
                        <a:t>Unit</a:t>
                      </a:r>
                      <a:endParaRPr lang="en-US" sz="1400" dirty="0">
                        <a:latin typeface="+mj-lt"/>
                      </a:endParaRPr>
                    </a:p>
                  </a:txBody>
                  <a:tcPr/>
                </a:tc>
              </a:tr>
              <a:tr h="370840">
                <a:tc>
                  <a:txBody>
                    <a:bodyPr/>
                    <a:lstStyle/>
                    <a:p>
                      <a:pPr algn="ctr"/>
                      <a:r>
                        <a:rPr lang="en-US" sz="1400" dirty="0" smtClean="0"/>
                        <a:t>I.2/ I.3</a:t>
                      </a:r>
                      <a:endParaRPr lang="en-US" sz="1400" dirty="0"/>
                    </a:p>
                  </a:txBody>
                  <a:tcPr/>
                </a:tc>
                <a:tc>
                  <a:txBody>
                    <a:bodyPr/>
                    <a:lstStyle/>
                    <a:p>
                      <a:pPr marL="0" algn="ctr" defTabSz="914400" rtl="0" eaLnBrk="1" fontAlgn="b" latinLnBrk="0" hangingPunct="1"/>
                      <a:r>
                        <a:rPr lang="en-US" sz="1400" kern="1200" dirty="0" smtClean="0">
                          <a:solidFill>
                            <a:schemeClr val="tx1"/>
                          </a:solidFill>
                          <a:latin typeface="+mn-lt"/>
                          <a:ea typeface="+mn-ea"/>
                          <a:cs typeface="+mn-cs"/>
                        </a:rPr>
                        <a:t>32</a:t>
                      </a:r>
                      <a:endParaRPr lang="en-US" sz="1400" kern="1200" dirty="0">
                        <a:solidFill>
                          <a:schemeClr val="tx1"/>
                        </a:solidFill>
                        <a:latin typeface="+mn-lt"/>
                        <a:ea typeface="+mn-ea"/>
                        <a:cs typeface="+mn-cs"/>
                      </a:endParaRP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50</a:t>
                      </a:r>
                      <a:endParaRPr lang="en-US" sz="1400" kern="1200" dirty="0">
                        <a:solidFill>
                          <a:schemeClr val="tx1"/>
                        </a:solidFill>
                        <a:latin typeface="+mn-lt"/>
                        <a:ea typeface="+mn-ea"/>
                        <a:cs typeface="+mn-cs"/>
                      </a:endParaRPr>
                    </a:p>
                  </a:txBody>
                  <a:tcPr marL="9525" marR="9525" marT="9525" marB="0" anchor="b"/>
                </a:tc>
                <a:tc rowSpan="3">
                  <a:txBody>
                    <a:bodyPr/>
                    <a:lstStyle/>
                    <a:p>
                      <a:endParaRPr lang="en-US" sz="1400" dirty="0" smtClean="0">
                        <a:latin typeface="+mj-lt"/>
                      </a:endParaRPr>
                    </a:p>
                    <a:p>
                      <a:pPr algn="ctr"/>
                      <a:r>
                        <a:rPr lang="en-US" sz="1400" dirty="0" smtClean="0">
                          <a:latin typeface="+mj-lt"/>
                        </a:rPr>
                        <a:t>bps</a:t>
                      </a:r>
                      <a:endParaRPr lang="en-US" sz="1400" dirty="0">
                        <a:latin typeface="+mj-lt"/>
                      </a:endParaRPr>
                    </a:p>
                  </a:txBody>
                  <a:tcPr/>
                </a:tc>
              </a:tr>
              <a:tr h="370840">
                <a:tc>
                  <a:txBody>
                    <a:bodyPr/>
                    <a:lstStyle/>
                    <a:p>
                      <a:pPr algn="ctr"/>
                      <a:r>
                        <a:rPr lang="en-US" sz="1400" dirty="0" smtClean="0"/>
                        <a:t>I.4/</a:t>
                      </a:r>
                      <a:r>
                        <a:rPr lang="en-US" sz="1400" baseline="0" dirty="0" smtClean="0"/>
                        <a:t> I..5</a:t>
                      </a:r>
                      <a:endParaRPr lang="en-US" sz="1400" dirty="0"/>
                    </a:p>
                  </a:txBody>
                  <a:tcPr/>
                </a:tc>
                <a:tc>
                  <a:txBody>
                    <a:bodyPr/>
                    <a:lstStyle/>
                    <a:p>
                      <a:pPr marL="0" algn="ctr" defTabSz="914400" rtl="0" eaLnBrk="1" fontAlgn="b" latinLnBrk="0" hangingPunct="1"/>
                      <a:r>
                        <a:rPr lang="en-US" sz="1400" kern="1200" dirty="0" smtClean="0">
                          <a:solidFill>
                            <a:schemeClr val="tx1"/>
                          </a:solidFill>
                          <a:latin typeface="+mn-lt"/>
                          <a:ea typeface="+mn-ea"/>
                          <a:cs typeface="+mn-cs"/>
                        </a:rPr>
                        <a:t>64</a:t>
                      </a:r>
                      <a:endParaRPr lang="en-US" sz="1400" kern="1200" dirty="0">
                        <a:solidFill>
                          <a:schemeClr val="tx1"/>
                        </a:solidFill>
                        <a:latin typeface="+mn-lt"/>
                        <a:ea typeface="+mn-ea"/>
                        <a:cs typeface="+mn-cs"/>
                      </a:endParaRP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60</a:t>
                      </a:r>
                      <a:endParaRPr lang="en-US" sz="1400" kern="1200" dirty="0">
                        <a:solidFill>
                          <a:schemeClr val="tx1"/>
                        </a:solidFill>
                        <a:latin typeface="+mn-lt"/>
                        <a:ea typeface="+mn-ea"/>
                        <a:cs typeface="+mn-cs"/>
                      </a:endParaRPr>
                    </a:p>
                  </a:txBody>
                  <a:tcPr marL="9525" marR="9525" marT="9525" marB="0" anchor="b"/>
                </a:tc>
                <a:tc vMerge="1">
                  <a:txBody>
                    <a:bodyPr/>
                    <a:lstStyle/>
                    <a:p>
                      <a:endParaRPr lang="en-US" sz="1400" dirty="0">
                        <a:latin typeface="+mj-lt"/>
                      </a:endParaRPr>
                    </a:p>
                  </a:txBody>
                  <a:tcPr/>
                </a:tc>
              </a:tr>
              <a:tr h="370840">
                <a:tc>
                  <a:txBody>
                    <a:bodyPr/>
                    <a:lstStyle/>
                    <a:p>
                      <a:pPr marL="0" algn="ctr" defTabSz="914400" rtl="0" eaLnBrk="1" fontAlgn="b" latinLnBrk="0" hangingPunct="1"/>
                      <a:r>
                        <a:rPr lang="en-US" sz="1400" b="0" i="0" u="none" strike="noStrike" kern="1200" dirty="0" smtClean="0">
                          <a:solidFill>
                            <a:schemeClr val="tx1"/>
                          </a:solidFill>
                          <a:effectLst/>
                          <a:latin typeface="+mn-lt"/>
                          <a:ea typeface="+mn-ea"/>
                          <a:cs typeface="+mn-cs"/>
                        </a:rPr>
                        <a:t>Reserved</a:t>
                      </a:r>
                      <a:endParaRPr lang="en-US" sz="1400" b="0" i="0" u="none" strike="noStrike" kern="1200" dirty="0">
                        <a:solidFill>
                          <a:schemeClr val="tx1"/>
                        </a:solidFill>
                        <a:effectLst/>
                        <a:latin typeface="+mn-lt"/>
                        <a:ea typeface="+mn-ea"/>
                        <a:cs typeface="+mn-cs"/>
                      </a:endParaRPr>
                    </a:p>
                  </a:txBody>
                  <a:tcPr/>
                </a:tc>
                <a:tc>
                  <a:txBody>
                    <a:bodyPr/>
                    <a:lstStyle/>
                    <a:p>
                      <a:pPr marL="0" algn="ctr" defTabSz="914400" rtl="0" eaLnBrk="1" fontAlgn="b" latinLnBrk="0" hangingPunct="1"/>
                      <a:r>
                        <a:rPr lang="en-US" sz="1400" b="0" i="0" u="none" strike="noStrike" kern="1200" dirty="0" smtClean="0">
                          <a:solidFill>
                            <a:schemeClr val="tx1"/>
                          </a:solidFill>
                          <a:effectLst/>
                          <a:latin typeface="+mn-lt"/>
                          <a:ea typeface="+mn-ea"/>
                          <a:cs typeface="+mn-cs"/>
                        </a:rPr>
                        <a:t>128</a:t>
                      </a:r>
                      <a:endParaRPr lang="en-US" sz="1400" b="0" i="0" u="none" strike="noStrike" kern="1200" dirty="0">
                        <a:solidFill>
                          <a:schemeClr val="tx1"/>
                        </a:solidFill>
                        <a:effectLst/>
                        <a:latin typeface="+mn-lt"/>
                        <a:ea typeface="+mn-ea"/>
                        <a:cs typeface="+mn-cs"/>
                      </a:endParaRPr>
                    </a:p>
                  </a:txBody>
                  <a:tcPr/>
                </a:tc>
                <a:tc>
                  <a:txBody>
                    <a:bodyPr/>
                    <a:lstStyle/>
                    <a:p>
                      <a:pPr marL="0" algn="ctr" defTabSz="914400" rtl="0" eaLnBrk="1" fontAlgn="b" latinLnBrk="0" hangingPunct="1"/>
                      <a:r>
                        <a:rPr lang="en-US" sz="1400" kern="1200" dirty="0" smtClean="0">
                          <a:solidFill>
                            <a:schemeClr val="tx1"/>
                          </a:solidFill>
                          <a:latin typeface="+mn-lt"/>
                          <a:ea typeface="+mn-ea"/>
                          <a:cs typeface="+mn-cs"/>
                        </a:rPr>
                        <a:t>70</a:t>
                      </a:r>
                      <a:endParaRPr lang="en-US" sz="1400" kern="1200" dirty="0">
                        <a:solidFill>
                          <a:schemeClr val="tx1"/>
                        </a:solidFill>
                        <a:latin typeface="+mn-lt"/>
                        <a:ea typeface="+mn-ea"/>
                        <a:cs typeface="+mn-cs"/>
                      </a:endParaRPr>
                    </a:p>
                  </a:txBody>
                  <a:tcPr/>
                </a:tc>
                <a:tc vMerge="1">
                  <a:txBody>
                    <a:bodyPr/>
                    <a:lstStyle/>
                    <a:p>
                      <a:endParaRPr lang="en-US" sz="1400" dirty="0">
                        <a:latin typeface="+mj-lt"/>
                      </a:endParaRPr>
                    </a:p>
                  </a:txBody>
                  <a:tcPr/>
                </a:tc>
              </a:tr>
            </a:tbl>
          </a:graphicData>
        </a:graphic>
      </p:graphicFrame>
      <p:grpSp>
        <p:nvGrpSpPr>
          <p:cNvPr id="103" name="Group 102"/>
          <p:cNvGrpSpPr/>
          <p:nvPr/>
        </p:nvGrpSpPr>
        <p:grpSpPr>
          <a:xfrm>
            <a:off x="1587216" y="1447800"/>
            <a:ext cx="5572170" cy="762000"/>
            <a:chOff x="1819230" y="3810000"/>
            <a:chExt cx="5572170" cy="762000"/>
          </a:xfrm>
        </p:grpSpPr>
        <p:grpSp>
          <p:nvGrpSpPr>
            <p:cNvPr id="104" name="Group 103"/>
            <p:cNvGrpSpPr/>
            <p:nvPr/>
          </p:nvGrpSpPr>
          <p:grpSpPr>
            <a:xfrm>
              <a:off x="2646670" y="4109521"/>
              <a:ext cx="4744730" cy="462479"/>
              <a:chOff x="1116549" y="9009"/>
              <a:chExt cx="5438500" cy="462479"/>
            </a:xfrm>
          </p:grpSpPr>
          <p:sp>
            <p:nvSpPr>
              <p:cNvPr id="108" name="Rectangle 107"/>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HCS</a:t>
                </a:r>
                <a:endParaRPr lang="en-US" sz="1400" dirty="0">
                  <a:solidFill>
                    <a:schemeClr val="tx1"/>
                  </a:solidFill>
                  <a:effectLst/>
                  <a:latin typeface="Times New Roman"/>
                  <a:ea typeface="Malgun Gothic"/>
                </a:endParaRPr>
              </a:p>
            </p:txBody>
          </p:sp>
          <p:sp>
            <p:nvSpPr>
              <p:cNvPr id="109" name="Rectangle 108"/>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MCS </a:t>
                </a:r>
                <a:r>
                  <a:rPr lang="en-US" kern="1200" dirty="0" smtClean="0">
                    <a:solidFill>
                      <a:srgbClr val="000000"/>
                    </a:solidFill>
                    <a:effectLst/>
                    <a:ea typeface="Malgun Gothic"/>
                    <a:cs typeface="Times New Roman"/>
                  </a:rPr>
                  <a:t>ID</a:t>
                </a:r>
                <a:endParaRPr lang="en-US" sz="1400" dirty="0">
                  <a:effectLst/>
                  <a:latin typeface="Times New Roman"/>
                  <a:ea typeface="Malgun Gothic"/>
                </a:endParaRPr>
              </a:p>
            </p:txBody>
          </p:sp>
          <p:sp>
            <p:nvSpPr>
              <p:cNvPr id="110" name="Rectangle 109"/>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PSDU length</a:t>
                </a:r>
                <a:endParaRPr lang="en-US" sz="1400" dirty="0">
                  <a:effectLst/>
                  <a:latin typeface="Times New Roman"/>
                  <a:ea typeface="Malgun Gothic"/>
                </a:endParaRPr>
              </a:p>
            </p:txBody>
          </p:sp>
          <p:sp>
            <p:nvSpPr>
              <p:cNvPr id="111" name="Rectangle 110"/>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Reserved</a:t>
                </a:r>
                <a:endParaRPr lang="en-US" sz="1400" dirty="0">
                  <a:effectLst/>
                  <a:latin typeface="Times New Roman"/>
                  <a:ea typeface="Malgun Gothic"/>
                </a:endParaRPr>
              </a:p>
            </p:txBody>
          </p:sp>
          <p:sp>
            <p:nvSpPr>
              <p:cNvPr id="112" name="Rectangle 111"/>
              <p:cNvSpPr/>
              <p:nvPr/>
            </p:nvSpPr>
            <p:spPr>
              <a:xfrm>
                <a:off x="1116549" y="9525"/>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a:t>
                </a:r>
                <a:endParaRPr lang="en-US" sz="1400" dirty="0">
                  <a:effectLst/>
                  <a:latin typeface="Times New Roman"/>
                  <a:ea typeface="Malgun Gothic"/>
                </a:endParaRPr>
              </a:p>
            </p:txBody>
          </p:sp>
        </p:grpSp>
        <p:sp>
          <p:nvSpPr>
            <p:cNvPr id="105" name="Rectangle 104"/>
            <p:cNvSpPr/>
            <p:nvPr/>
          </p:nvSpPr>
          <p:spPr>
            <a:xfrm>
              <a:off x="1819230" y="3846761"/>
              <a:ext cx="891591" cy="307777"/>
            </a:xfrm>
            <a:prstGeom prst="rect">
              <a:avLst/>
            </a:prstGeom>
          </p:spPr>
          <p:txBody>
            <a:bodyPr wrap="none">
              <a:spAutoFit/>
            </a:bodyPr>
            <a:lstStyle/>
            <a:p>
              <a:pPr marL="0" marR="0" algn="ctr">
                <a:spcBef>
                  <a:spcPts val="0"/>
                </a:spcBef>
                <a:spcAft>
                  <a:spcPts val="0"/>
                </a:spcAft>
              </a:pPr>
              <a:r>
                <a:rPr lang="en-US" sz="1400" b="1" dirty="0" smtClean="0">
                  <a:solidFill>
                    <a:srgbClr val="000000"/>
                  </a:solidFill>
                  <a:ea typeface="Malgun Gothic"/>
                  <a:cs typeface="Times New Roman"/>
                </a:rPr>
                <a:t>symbols:</a:t>
              </a:r>
              <a:endParaRPr lang="en-US" sz="1600" b="1" dirty="0">
                <a:latin typeface="Times New Roman"/>
                <a:ea typeface="Malgun Gothic"/>
              </a:endParaRPr>
            </a:p>
          </p:txBody>
        </p:sp>
        <p:sp>
          <p:nvSpPr>
            <p:cNvPr id="106" name="Rectangle 105"/>
            <p:cNvSpPr/>
            <p:nvPr/>
          </p:nvSpPr>
          <p:spPr>
            <a:xfrm>
              <a:off x="2993788" y="3810000"/>
              <a:ext cx="274434" cy="307777"/>
            </a:xfrm>
            <a:prstGeom prst="rect">
              <a:avLst/>
            </a:prstGeom>
          </p:spPr>
          <p:txBody>
            <a:bodyPr wrap="none">
              <a:spAutoFit/>
            </a:bodyPr>
            <a:lstStyle/>
            <a:p>
              <a:pPr marL="0" marR="0" algn="ctr">
                <a:spcBef>
                  <a:spcPts val="0"/>
                </a:spcBef>
                <a:spcAft>
                  <a:spcPts val="0"/>
                </a:spcAft>
              </a:pPr>
              <a:r>
                <a:rPr lang="en-US" sz="1400" b="1" dirty="0" smtClean="0">
                  <a:solidFill>
                    <a:srgbClr val="000000"/>
                  </a:solidFill>
                  <a:ea typeface="Malgun Gothic"/>
                  <a:cs typeface="Times New Roman"/>
                </a:rPr>
                <a:t>2</a:t>
              </a:r>
              <a:endParaRPr lang="en-US" sz="1600" b="1" dirty="0">
                <a:latin typeface="Times New Roman"/>
                <a:ea typeface="Malgun Gothic"/>
              </a:endParaRPr>
            </a:p>
          </p:txBody>
        </p:sp>
        <p:sp>
          <p:nvSpPr>
            <p:cNvPr id="107" name="Rectangle 106"/>
            <p:cNvSpPr/>
            <p:nvPr/>
          </p:nvSpPr>
          <p:spPr>
            <a:xfrm>
              <a:off x="3916101" y="3810000"/>
              <a:ext cx="274434" cy="307777"/>
            </a:xfrm>
            <a:prstGeom prst="rect">
              <a:avLst/>
            </a:prstGeom>
          </p:spPr>
          <p:txBody>
            <a:bodyPr wrap="none">
              <a:spAutoFit/>
            </a:bodyPr>
            <a:lstStyle/>
            <a:p>
              <a:pPr marL="0" marR="0" algn="ctr">
                <a:spcBef>
                  <a:spcPts val="0"/>
                </a:spcBef>
                <a:spcAft>
                  <a:spcPts val="0"/>
                </a:spcAft>
              </a:pPr>
              <a:r>
                <a:rPr lang="en-US" sz="1400" dirty="0" smtClean="0">
                  <a:solidFill>
                    <a:srgbClr val="000000"/>
                  </a:solidFill>
                  <a:ea typeface="Malgun Gothic"/>
                  <a:cs typeface="Times New Roman"/>
                </a:rPr>
                <a:t>2</a:t>
              </a:r>
              <a:endParaRPr lang="en-US" sz="1600" dirty="0">
                <a:latin typeface="Times New Roman"/>
                <a:ea typeface="Malgun Gothic"/>
              </a:endParaRPr>
            </a:p>
          </p:txBody>
        </p:sp>
      </p:grpSp>
      <p:sp>
        <p:nvSpPr>
          <p:cNvPr id="113" name="Right Brace 112"/>
          <p:cNvSpPr/>
          <p:nvPr/>
        </p:nvSpPr>
        <p:spPr>
          <a:xfrm rot="5400000">
            <a:off x="4742895" y="326711"/>
            <a:ext cx="152401" cy="4680579"/>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Rectangle 113"/>
          <p:cNvSpPr/>
          <p:nvPr/>
        </p:nvSpPr>
        <p:spPr>
          <a:xfrm>
            <a:off x="3980732" y="2819400"/>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C32-FSK</a:t>
            </a:r>
            <a:endParaRPr lang="en-US" altLang="ko-KR" sz="1200" dirty="0">
              <a:latin typeface="Verdana" pitchFamily="34" charset="0"/>
              <a:ea typeface="굴림" pitchFamily="50" charset="-127"/>
            </a:endParaRPr>
          </a:p>
        </p:txBody>
      </p:sp>
      <p:sp>
        <p:nvSpPr>
          <p:cNvPr id="2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51671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161540626"/>
              </p:ext>
            </p:extLst>
          </p:nvPr>
        </p:nvGraphicFramePr>
        <p:xfrm>
          <a:off x="5486400" y="1583528"/>
          <a:ext cx="2819400" cy="2438400"/>
        </p:xfrm>
        <a:graphic>
          <a:graphicData uri="http://schemas.openxmlformats.org/drawingml/2006/table">
            <a:tbl>
              <a:tblPr firstRow="1" bandRow="1">
                <a:tableStyleId>{5940675A-B579-460E-94D1-54222C63F5DA}</a:tableStyleId>
              </a:tblPr>
              <a:tblGrid>
                <a:gridCol w="1447800"/>
                <a:gridCol w="1371600"/>
              </a:tblGrid>
              <a:tr h="287834">
                <a:tc>
                  <a:txBody>
                    <a:bodyPr/>
                    <a:lstStyle/>
                    <a:p>
                      <a:r>
                        <a:rPr lang="en-US" sz="1400" dirty="0" smtClean="0"/>
                        <a:t>Baud symbol</a:t>
                      </a:r>
                      <a:endParaRPr lang="en-US" sz="1400" dirty="0"/>
                    </a:p>
                  </a:txBody>
                  <a:tcPr/>
                </a:tc>
                <a:tc>
                  <a:txBody>
                    <a:bodyPr/>
                    <a:lstStyle/>
                    <a:p>
                      <a:r>
                        <a:rPr lang="en-US" sz="1400" dirty="0" smtClean="0"/>
                        <a:t>Frequency</a:t>
                      </a:r>
                      <a:endParaRPr lang="en-US" sz="1400" dirty="0"/>
                    </a:p>
                  </a:txBody>
                  <a:tcPr/>
                </a:tc>
              </a:tr>
              <a:tr h="287834">
                <a:tc>
                  <a:txBody>
                    <a:bodyPr/>
                    <a:lstStyle/>
                    <a:p>
                      <a:r>
                        <a:rPr lang="en-US" altLang="ko-KR" sz="1400" dirty="0" err="1" smtClean="0">
                          <a:latin typeface="Verdana" pitchFamily="34" charset="0"/>
                          <a:ea typeface="굴림" pitchFamily="50" charset="-127"/>
                        </a:rPr>
                        <a:t>f</a:t>
                      </a:r>
                      <a:r>
                        <a:rPr lang="en-US" altLang="ko-KR" sz="1400" baseline="-25000" dirty="0" err="1" smtClean="0">
                          <a:latin typeface="Verdana" pitchFamily="34" charset="0"/>
                          <a:ea typeface="굴림" pitchFamily="50" charset="-127"/>
                        </a:rPr>
                        <a:t>SF</a:t>
                      </a:r>
                      <a:endParaRPr lang="en-US" sz="1400" b="1" dirty="0"/>
                    </a:p>
                  </a:txBody>
                  <a:tcPr/>
                </a:tc>
                <a:tc>
                  <a:txBody>
                    <a:bodyPr/>
                    <a:lstStyle/>
                    <a:p>
                      <a:r>
                        <a:rPr lang="en-US" sz="1400" b="1" dirty="0" err="1" smtClean="0"/>
                        <a:t>fo</a:t>
                      </a:r>
                      <a:endParaRPr lang="en-US" sz="1400" b="1" dirty="0"/>
                    </a:p>
                  </a:txBody>
                  <a:tcPr/>
                </a:tc>
              </a:tr>
              <a:tr h="287834">
                <a:tc>
                  <a:txBody>
                    <a:bodyPr/>
                    <a:lstStyle/>
                    <a:p>
                      <a:r>
                        <a:rPr lang="en-US" sz="1400" dirty="0" smtClean="0">
                          <a:solidFill>
                            <a:srgbClr val="C00000"/>
                          </a:solidFill>
                        </a:rPr>
                        <a:t>0</a:t>
                      </a:r>
                      <a:r>
                        <a:rPr lang="en-US" sz="1400" dirty="0" smtClean="0"/>
                        <a:t>0000</a:t>
                      </a:r>
                      <a:endParaRPr lang="en-US" sz="1400" dirty="0"/>
                    </a:p>
                  </a:txBody>
                  <a:tcPr/>
                </a:tc>
                <a:tc>
                  <a:txBody>
                    <a:bodyPr/>
                    <a:lstStyle/>
                    <a:p>
                      <a:r>
                        <a:rPr lang="en-US" sz="1400" dirty="0" smtClean="0"/>
                        <a:t>f1</a:t>
                      </a:r>
                      <a:endParaRPr lang="en-US" sz="1400" dirty="0"/>
                    </a:p>
                  </a:txBody>
                  <a:tcPr/>
                </a:tc>
              </a:tr>
              <a:tr h="287834">
                <a:tc>
                  <a:txBody>
                    <a:bodyPr/>
                    <a:lstStyle/>
                    <a:p>
                      <a:r>
                        <a:rPr lang="en-US" sz="1400" dirty="0" smtClean="0">
                          <a:solidFill>
                            <a:srgbClr val="C00000"/>
                          </a:solidFill>
                        </a:rPr>
                        <a:t>0</a:t>
                      </a:r>
                      <a:r>
                        <a:rPr lang="en-US" sz="1400" dirty="0" smtClean="0"/>
                        <a:t>0001</a:t>
                      </a:r>
                      <a:endParaRPr lang="en-US" sz="1400" dirty="0"/>
                    </a:p>
                  </a:txBody>
                  <a:tcPr/>
                </a:tc>
                <a:tc>
                  <a:txBody>
                    <a:bodyPr/>
                    <a:lstStyle/>
                    <a:p>
                      <a:r>
                        <a:rPr lang="en-US" sz="1400" dirty="0" smtClean="0"/>
                        <a:t>f2</a:t>
                      </a:r>
                      <a:endParaRPr lang="en-US" sz="1400" dirty="0"/>
                    </a:p>
                  </a:txBody>
                  <a:tcPr/>
                </a:tc>
              </a:tr>
              <a:tr h="287834">
                <a:tc gridSpan="2">
                  <a:txBody>
                    <a:bodyPr/>
                    <a:lstStyle/>
                    <a:p>
                      <a:pPr algn="ctr"/>
                      <a:r>
                        <a:rPr lang="en-US" sz="1400" dirty="0" smtClean="0"/>
                        <a:t>   . . .</a:t>
                      </a:r>
                      <a:endParaRPr lang="en-US" sz="1400" dirty="0"/>
                    </a:p>
                  </a:txBody>
                  <a:tcPr/>
                </a:tc>
                <a:tc hMerge="1">
                  <a:txBody>
                    <a:bodyPr/>
                    <a:lstStyle/>
                    <a:p>
                      <a:endParaRPr lang="en-US" sz="1600" dirty="0"/>
                    </a:p>
                  </a:txBody>
                  <a:tcPr/>
                </a:tc>
              </a:tr>
              <a:tr h="287834">
                <a:tc>
                  <a:txBody>
                    <a:bodyPr/>
                    <a:lstStyle/>
                    <a:p>
                      <a:r>
                        <a:rPr lang="en-US" sz="1400" dirty="0" smtClean="0">
                          <a:solidFill>
                            <a:srgbClr val="C00000"/>
                          </a:solidFill>
                        </a:rPr>
                        <a:t>1</a:t>
                      </a:r>
                      <a:r>
                        <a:rPr lang="en-US" sz="1400" dirty="0" smtClean="0"/>
                        <a:t>1110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a:t>
                      </a:r>
                      <a:r>
                        <a:rPr lang="en-US" sz="1400" baseline="-25000" dirty="0" smtClean="0"/>
                        <a:t>31</a:t>
                      </a:r>
                    </a:p>
                  </a:txBody>
                  <a:tcPr/>
                </a:tc>
              </a:tr>
              <a:tr h="287834">
                <a:tc>
                  <a:txBody>
                    <a:bodyPr/>
                    <a:lstStyle/>
                    <a:p>
                      <a:r>
                        <a:rPr lang="en-US" sz="1400" dirty="0" smtClean="0">
                          <a:solidFill>
                            <a:srgbClr val="C00000"/>
                          </a:solidFill>
                        </a:rPr>
                        <a:t>1</a:t>
                      </a:r>
                      <a:r>
                        <a:rPr lang="en-US" sz="1400" dirty="0" smtClean="0"/>
                        <a:t>1111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a:t>
                      </a:r>
                      <a:r>
                        <a:rPr lang="en-US" sz="1400" baseline="-25000" dirty="0" smtClean="0"/>
                        <a:t>32</a:t>
                      </a:r>
                    </a:p>
                  </a:txBody>
                  <a:tcPr/>
                </a:tc>
              </a:tr>
              <a:tr h="287834">
                <a:tc>
                  <a:txBody>
                    <a:bodyPr/>
                    <a:lstStyle/>
                    <a:p>
                      <a:pPr algn="l" eaLnBrk="0" hangingPunct="0"/>
                      <a:r>
                        <a:rPr lang="en-US" altLang="ko-KR" sz="1400" dirty="0" err="1" smtClean="0">
                          <a:latin typeface="Verdana" pitchFamily="34" charset="0"/>
                          <a:ea typeface="굴림" pitchFamily="50" charset="-127"/>
                        </a:rPr>
                        <a:t>f'</a:t>
                      </a:r>
                      <a:r>
                        <a:rPr lang="en-US" altLang="ko-KR" sz="1400" baseline="-25000" dirty="0" err="1" smtClean="0">
                          <a:latin typeface="Verdana" pitchFamily="34" charset="0"/>
                          <a:ea typeface="굴림" pitchFamily="50" charset="-127"/>
                        </a:rPr>
                        <a:t>SF</a:t>
                      </a:r>
                      <a:endParaRPr lang="en-US" altLang="ko-KR" sz="1400" baseline="-25000" dirty="0">
                        <a:latin typeface="Verdana" pitchFamily="34" charset="0"/>
                        <a:ea typeface="굴림" pitchFamily="50" charset="-127"/>
                      </a:endParaRPr>
                    </a:p>
                  </a:txBody>
                  <a:tcPr/>
                </a:tc>
                <a:tc>
                  <a:txBody>
                    <a:bodyPr/>
                    <a:lstStyle/>
                    <a:p>
                      <a:r>
                        <a:rPr lang="en-US" sz="1400" dirty="0" smtClean="0"/>
                        <a:t>f</a:t>
                      </a:r>
                      <a:r>
                        <a:rPr lang="en-US" sz="1400" baseline="-25000" dirty="0" smtClean="0"/>
                        <a:t>33</a:t>
                      </a:r>
                      <a:endParaRPr lang="en-US" sz="1400" baseline="-25000" dirty="0"/>
                    </a:p>
                  </a:txBody>
                  <a:tcPr/>
                </a:tc>
              </a:tr>
            </a:tbl>
          </a:graphicData>
        </a:graphic>
      </p:graphicFrame>
      <p:sp>
        <p:nvSpPr>
          <p:cNvPr id="3" name="Rectangle 2"/>
          <p:cNvSpPr/>
          <p:nvPr/>
        </p:nvSpPr>
        <p:spPr>
          <a:xfrm>
            <a:off x="5726189" y="1261646"/>
            <a:ext cx="2380781" cy="338554"/>
          </a:xfrm>
          <a:prstGeom prst="rect">
            <a:avLst/>
          </a:prstGeom>
        </p:spPr>
        <p:txBody>
          <a:bodyPr wrap="none">
            <a:spAutoFit/>
          </a:bodyPr>
          <a:lstStyle/>
          <a:p>
            <a:pPr algn="ctr"/>
            <a:r>
              <a:rPr lang="en-US" sz="1600" b="1" dirty="0" smtClean="0"/>
              <a:t>C32-FSK encoding table </a:t>
            </a:r>
            <a:endParaRPr lang="en-US" sz="1600" b="1" dirty="0"/>
          </a:p>
        </p:txBody>
      </p:sp>
      <p:sp>
        <p:nvSpPr>
          <p:cNvPr id="10"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table (C32-FSK)</a:t>
            </a:r>
            <a:endParaRPr lang="en-US" altLang="en-US" sz="2400" b="1" dirty="0"/>
          </a:p>
        </p:txBody>
      </p:sp>
      <p:graphicFrame>
        <p:nvGraphicFramePr>
          <p:cNvPr id="11" name="Table 10"/>
          <p:cNvGraphicFramePr>
            <a:graphicFrameLocks noGrp="1"/>
          </p:cNvGraphicFramePr>
          <p:nvPr>
            <p:extLst>
              <p:ext uri="{D42A27DB-BD31-4B8C-83A1-F6EECF244321}">
                <p14:modId xmlns:p14="http://schemas.microsoft.com/office/powerpoint/2010/main" val="3660133925"/>
              </p:ext>
            </p:extLst>
          </p:nvPr>
        </p:nvGraphicFramePr>
        <p:xfrm>
          <a:off x="914400" y="1981200"/>
          <a:ext cx="3136900" cy="741680"/>
        </p:xfrm>
        <a:graphic>
          <a:graphicData uri="http://schemas.openxmlformats.org/drawingml/2006/table">
            <a:tbl>
              <a:tblPr firstRow="1" bandRow="1">
                <a:tableStyleId>{5940675A-B579-460E-94D1-54222C63F5DA}</a:tableStyleId>
              </a:tblPr>
              <a:tblGrid>
                <a:gridCol w="927100"/>
                <a:gridCol w="2209800"/>
              </a:tblGrid>
              <a:tr h="370840">
                <a:tc>
                  <a:txBody>
                    <a:bodyPr/>
                    <a:lstStyle/>
                    <a:p>
                      <a:pPr algn="ctr"/>
                      <a:r>
                        <a:rPr lang="en-US" sz="1400" dirty="0" smtClean="0"/>
                        <a:t>bits: </a:t>
                      </a:r>
                      <a:r>
                        <a:rPr lang="en-US" sz="1400" b="1" dirty="0" smtClean="0">
                          <a:solidFill>
                            <a:srgbClr val="C00000"/>
                          </a:solidFill>
                        </a:rPr>
                        <a:t>1</a:t>
                      </a:r>
                      <a:endParaRPr lang="en-US" sz="1400" b="1" dirty="0">
                        <a:solidFill>
                          <a:srgbClr val="C00000"/>
                        </a:solidFill>
                      </a:endParaRPr>
                    </a:p>
                  </a:txBody>
                  <a:tcPr/>
                </a:tc>
                <a:tc>
                  <a:txBody>
                    <a:bodyPr/>
                    <a:lstStyle/>
                    <a:p>
                      <a:pPr algn="ctr"/>
                      <a:r>
                        <a:rPr lang="en-US" sz="1400" b="0" dirty="0" smtClean="0"/>
                        <a:t>4</a:t>
                      </a:r>
                      <a:endParaRPr lang="en-US" sz="1400" b="1" dirty="0"/>
                    </a:p>
                  </a:txBody>
                  <a:tcPr/>
                </a:tc>
              </a:tr>
              <a:tr h="370840">
                <a:tc>
                  <a:txBody>
                    <a:bodyPr/>
                    <a:lstStyle/>
                    <a:p>
                      <a:pPr algn="ctr"/>
                      <a:r>
                        <a:rPr lang="en-US" sz="1400" b="1" dirty="0" smtClean="0">
                          <a:solidFill>
                            <a:srgbClr val="C00000"/>
                          </a:solidFill>
                        </a:rPr>
                        <a:t>Ab</a:t>
                      </a:r>
                      <a:endParaRPr lang="en-US" sz="1400" b="1" dirty="0">
                        <a:solidFill>
                          <a:srgbClr val="C00000"/>
                        </a:solidFill>
                      </a:endParaRPr>
                    </a:p>
                  </a:txBody>
                  <a:tcPr/>
                </a:tc>
                <a:tc>
                  <a:txBody>
                    <a:bodyPr/>
                    <a:lstStyle/>
                    <a:p>
                      <a:pPr algn="ctr"/>
                      <a:r>
                        <a:rPr lang="en-US" sz="1400" dirty="0" smtClean="0"/>
                        <a:t>Data packet</a:t>
                      </a:r>
                      <a:endParaRPr lang="en-US" sz="1400" b="1" dirty="0"/>
                    </a:p>
                  </a:txBody>
                  <a:tcPr/>
                </a:tc>
              </a:tr>
            </a:tbl>
          </a:graphicData>
        </a:graphic>
      </p:graphicFrame>
      <p:sp>
        <p:nvSpPr>
          <p:cNvPr id="13" name="Rectangle 12"/>
          <p:cNvSpPr/>
          <p:nvPr/>
        </p:nvSpPr>
        <p:spPr>
          <a:xfrm>
            <a:off x="914400" y="1607820"/>
            <a:ext cx="1705403" cy="338554"/>
          </a:xfrm>
          <a:prstGeom prst="rect">
            <a:avLst/>
          </a:prstGeom>
        </p:spPr>
        <p:txBody>
          <a:bodyPr wrap="none">
            <a:spAutoFit/>
          </a:bodyPr>
          <a:lstStyle/>
          <a:p>
            <a:pPr algn="ctr"/>
            <a:r>
              <a:rPr lang="en-US" sz="1600" b="1" dirty="0" smtClean="0"/>
              <a:t>Symbol structure</a:t>
            </a:r>
            <a:endParaRPr lang="en-US" sz="1600" b="1" dirty="0"/>
          </a:p>
        </p:txBody>
      </p:sp>
      <mc:AlternateContent xmlns:mc="http://schemas.openxmlformats.org/markup-compatibility/2006" xmlns:a14="http://schemas.microsoft.com/office/drawing/2010/main">
        <mc:Choice Requires="a14">
          <p:sp>
            <p:nvSpPr>
              <p:cNvPr id="17" name="TextBox 16"/>
              <p:cNvSpPr txBox="1"/>
              <p:nvPr/>
            </p:nvSpPr>
            <p:spPr>
              <a:xfrm>
                <a:off x="1221001" y="2971800"/>
                <a:ext cx="2473754" cy="584775"/>
              </a:xfrm>
              <a:prstGeom prst="rect">
                <a:avLst/>
              </a:prstGeom>
              <a:noFill/>
            </p:spPr>
            <p:txBody>
              <a:bodyPr wrap="none" rtlCol="0">
                <a:spAutoFit/>
              </a:bodyPr>
              <a:lstStyle/>
              <a:p>
                <a:r>
                  <a:rPr lang="en-US" altLang="en-US" sz="1600" dirty="0"/>
                  <a:t>∆f</a:t>
                </a:r>
                <a:r>
                  <a:rPr lang="en-US" sz="1600" dirty="0" smtClean="0">
                    <a:latin typeface="Times New Roman" panose="02020603050405020304" pitchFamily="18" charset="0"/>
                    <a:cs typeface="Times New Roman" panose="02020603050405020304" pitchFamily="18" charset="0"/>
                  </a:rPr>
                  <a:t> = </a:t>
                </a:r>
                <a14:m>
                  <m:oMath xmlns:m="http://schemas.openxmlformats.org/officeDocument/2006/math">
                    <m:r>
                      <a:rPr lang="en-US" sz="1600" b="0" i="1" smtClean="0">
                        <a:latin typeface="Cambria Math"/>
                      </a:rPr>
                      <m:t>96.576</m:t>
                    </m:r>
                  </m:oMath>
                </a14:m>
                <a:r>
                  <a:rPr lang="en-US" sz="1600" dirty="0" smtClean="0">
                    <a:latin typeface="Times New Roman" panose="02020603050405020304" pitchFamily="18" charset="0"/>
                    <a:cs typeface="Times New Roman" panose="02020603050405020304" pitchFamily="18" charset="0"/>
                  </a:rPr>
                  <a:t> Hz (</a:t>
                </a:r>
                <a:r>
                  <a:rPr lang="en-US" altLang="ko-KR" sz="1600" dirty="0">
                    <a:latin typeface="Verdana" pitchFamily="34" charset="0"/>
                    <a:ea typeface="굴림" pitchFamily="50" charset="-127"/>
                  </a:rPr>
                  <a:t>~ </a:t>
                </a:r>
                <a:r>
                  <a:rPr lang="en-US" sz="1600" dirty="0" smtClean="0">
                    <a:latin typeface="Times New Roman" panose="02020603050405020304" pitchFamily="18" charset="0"/>
                    <a:cs typeface="Times New Roman" panose="02020603050405020304" pitchFamily="18" charset="0"/>
                  </a:rPr>
                  <a:t>100Hz)</a:t>
                </a:r>
              </a:p>
              <a:p>
                <a:r>
                  <a:rPr lang="en-US" sz="1600" dirty="0" smtClean="0">
                    <a:cs typeface="Times New Roman" panose="02020603050405020304" pitchFamily="18" charset="0"/>
                  </a:rPr>
                  <a:t>B = [200Hz; 3400Hz]</a:t>
                </a:r>
                <a:endParaRPr lang="en-US" sz="1600" dirty="0">
                  <a:latin typeface="Times New Roman" panose="02020603050405020304" pitchFamily="18" charset="0"/>
                  <a:cs typeface="Times New Roman" panose="02020603050405020304" pitchFamily="18" charset="0"/>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221001" y="2971800"/>
                <a:ext cx="2473754" cy="584775"/>
              </a:xfrm>
              <a:prstGeom prst="rect">
                <a:avLst/>
              </a:prstGeom>
              <a:blipFill rotWithShape="1">
                <a:blip r:embed="rId2"/>
                <a:stretch>
                  <a:fillRect l="-1232" t="-4211" r="-493" b="-12632"/>
                </a:stretch>
              </a:blipFill>
            </p:spPr>
            <p:txBody>
              <a:bodyPr/>
              <a:lstStyle/>
              <a:p>
                <a:r>
                  <a:rPr lang="en-US">
                    <a:noFill/>
                  </a:rPr>
                  <a:t> </a:t>
                </a:r>
              </a:p>
            </p:txBody>
          </p:sp>
        </mc:Fallback>
      </mc:AlternateContent>
      <p:sp>
        <p:nvSpPr>
          <p:cNvPr id="18" name="Rectangle 17"/>
          <p:cNvSpPr/>
          <p:nvPr/>
        </p:nvSpPr>
        <p:spPr>
          <a:xfrm>
            <a:off x="631092" y="4122003"/>
            <a:ext cx="4702908"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pPr marL="285750" indent="-285750">
              <a:buFont typeface="Wingdings" panose="05000000000000000000" pitchFamily="2" charset="2"/>
              <a:buChar char="§"/>
            </a:pPr>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19" name="Rectangle 18"/>
          <p:cNvSpPr/>
          <p:nvPr/>
        </p:nvSpPr>
        <p:spPr>
          <a:xfrm>
            <a:off x="609600" y="5605046"/>
            <a:ext cx="4724400" cy="338554"/>
          </a:xfrm>
          <a:prstGeom prst="rect">
            <a:avLst/>
          </a:prstGeom>
        </p:spPr>
        <p:txBody>
          <a:bodyPr wrap="square">
            <a:spAutoFit/>
          </a:bodyPr>
          <a:lstStyle/>
          <a:p>
            <a:pPr marL="285750" indent="-285750">
              <a:buFont typeface="Wingdings" panose="05000000000000000000" pitchFamily="2" charset="2"/>
              <a:buChar char="§"/>
            </a:pPr>
            <a:r>
              <a:rPr lang="en-US" sz="1600" dirty="0" smtClean="0"/>
              <a:t>Symbol rate:	5/10/15 (symbol/sec)</a:t>
            </a:r>
            <a:endParaRPr lang="en-US" sz="1600" dirty="0"/>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30428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598067107"/>
              </p:ext>
            </p:extLst>
          </p:nvPr>
        </p:nvGraphicFramePr>
        <p:xfrm>
          <a:off x="5486400" y="1583528"/>
          <a:ext cx="2819400" cy="3741842"/>
        </p:xfrm>
        <a:graphic>
          <a:graphicData uri="http://schemas.openxmlformats.org/drawingml/2006/table">
            <a:tbl>
              <a:tblPr firstRow="1" bandRow="1">
                <a:tableStyleId>{5940675A-B579-460E-94D1-54222C63F5DA}</a:tableStyleId>
              </a:tblPr>
              <a:tblGrid>
                <a:gridCol w="1447800"/>
                <a:gridCol w="1371600"/>
              </a:tblGrid>
              <a:tr h="287834">
                <a:tc>
                  <a:txBody>
                    <a:bodyPr/>
                    <a:lstStyle/>
                    <a:p>
                      <a:r>
                        <a:rPr lang="en-US" sz="1200" dirty="0" smtClean="0"/>
                        <a:t>Baud symbol</a:t>
                      </a:r>
                      <a:endParaRPr lang="en-US" sz="1200" dirty="0"/>
                    </a:p>
                  </a:txBody>
                  <a:tcPr/>
                </a:tc>
                <a:tc>
                  <a:txBody>
                    <a:bodyPr/>
                    <a:lstStyle/>
                    <a:p>
                      <a:r>
                        <a:rPr lang="en-US" sz="1200" dirty="0" smtClean="0"/>
                        <a:t>Frequency</a:t>
                      </a:r>
                      <a:endParaRPr lang="en-US" sz="1200" dirty="0"/>
                    </a:p>
                  </a:txBody>
                  <a:tcPr/>
                </a:tc>
              </a:tr>
              <a:tr h="287834">
                <a:tc>
                  <a:txBody>
                    <a:bodyPr/>
                    <a:lstStyle/>
                    <a:p>
                      <a:r>
                        <a:rPr lang="en-US" altLang="ko-KR" sz="1200" b="1" dirty="0" err="1" smtClean="0">
                          <a:latin typeface="Verdana" pitchFamily="34" charset="0"/>
                          <a:ea typeface="굴림" pitchFamily="50" charset="-127"/>
                        </a:rPr>
                        <a:t>f</a:t>
                      </a:r>
                      <a:r>
                        <a:rPr lang="en-US" altLang="ko-KR" sz="1200" b="1" baseline="-25000" dirty="0" err="1" smtClean="0">
                          <a:latin typeface="Verdana" pitchFamily="34" charset="0"/>
                          <a:ea typeface="굴림" pitchFamily="50" charset="-127"/>
                        </a:rPr>
                        <a:t>SF</a:t>
                      </a:r>
                      <a:endParaRPr lang="en-US" sz="1200" b="1" dirty="0"/>
                    </a:p>
                  </a:txBody>
                  <a:tcPr/>
                </a:tc>
                <a:tc>
                  <a:txBody>
                    <a:bodyPr/>
                    <a:lstStyle/>
                    <a:p>
                      <a:r>
                        <a:rPr lang="en-US" sz="1200" b="1" dirty="0" err="1" smtClean="0"/>
                        <a:t>fo</a:t>
                      </a:r>
                      <a:endParaRPr lang="en-US" sz="1200" b="1" dirty="0"/>
                    </a:p>
                  </a:txBody>
                  <a:tcPr/>
                </a:tc>
              </a:tr>
              <a:tr h="287834">
                <a:tc>
                  <a:txBody>
                    <a:bodyPr/>
                    <a:lstStyle/>
                    <a:p>
                      <a:r>
                        <a:rPr lang="en-US" sz="1200" dirty="0" smtClean="0">
                          <a:solidFill>
                            <a:srgbClr val="C00000"/>
                          </a:solidFill>
                        </a:rPr>
                        <a:t>0</a:t>
                      </a:r>
                      <a:r>
                        <a:rPr lang="en-US" sz="1200" dirty="0" smtClean="0"/>
                        <a:t>00000</a:t>
                      </a:r>
                      <a:endParaRPr lang="en-US" sz="1200" dirty="0"/>
                    </a:p>
                  </a:txBody>
                  <a:tcPr/>
                </a:tc>
                <a:tc>
                  <a:txBody>
                    <a:bodyPr/>
                    <a:lstStyle/>
                    <a:p>
                      <a:r>
                        <a:rPr lang="en-US" sz="1200" dirty="0" smtClean="0"/>
                        <a:t>f</a:t>
                      </a:r>
                      <a:r>
                        <a:rPr lang="en-US" sz="1200" baseline="-25000" dirty="0" smtClean="0"/>
                        <a:t>1</a:t>
                      </a:r>
                      <a:endParaRPr lang="en-US" sz="1200" baseline="-25000" dirty="0"/>
                    </a:p>
                  </a:txBody>
                  <a:tcPr/>
                </a:tc>
              </a:tr>
              <a:tr h="287834">
                <a:tc>
                  <a:txBody>
                    <a:bodyPr/>
                    <a:lstStyle/>
                    <a:p>
                      <a:r>
                        <a:rPr lang="en-US" sz="1200" dirty="0" smtClean="0">
                          <a:solidFill>
                            <a:srgbClr val="C00000"/>
                          </a:solidFill>
                        </a:rPr>
                        <a:t>0</a:t>
                      </a:r>
                      <a:r>
                        <a:rPr lang="en-US" sz="1200" dirty="0" smtClean="0"/>
                        <a:t>00001</a:t>
                      </a:r>
                      <a:endParaRPr lang="en-US" sz="1200" dirty="0"/>
                    </a:p>
                  </a:txBody>
                  <a:tcPr/>
                </a:tc>
                <a:tc>
                  <a:txBody>
                    <a:bodyPr/>
                    <a:lstStyle/>
                    <a:p>
                      <a:r>
                        <a:rPr lang="en-US" sz="1200" dirty="0" smtClean="0"/>
                        <a:t>f</a:t>
                      </a:r>
                      <a:r>
                        <a:rPr lang="en-US" sz="1200" baseline="-25000" dirty="0" smtClean="0"/>
                        <a:t>2</a:t>
                      </a:r>
                      <a:endParaRPr lang="en-US" sz="1200" baseline="-25000" dirty="0"/>
                    </a:p>
                  </a:txBody>
                  <a:tcPr/>
                </a:tc>
              </a:tr>
              <a:tr h="287834">
                <a:tc gridSpan="2">
                  <a:txBody>
                    <a:bodyPr/>
                    <a:lstStyle/>
                    <a:p>
                      <a:pPr algn="ctr"/>
                      <a:r>
                        <a:rPr lang="en-US" sz="1200" dirty="0" smtClean="0"/>
                        <a:t>   . . .</a:t>
                      </a:r>
                      <a:endParaRPr lang="en-US" sz="1200" dirty="0"/>
                    </a:p>
                  </a:txBody>
                  <a:tcPr/>
                </a:tc>
                <a:tc hMerge="1">
                  <a:txBody>
                    <a:bodyPr/>
                    <a:lstStyle/>
                    <a:p>
                      <a:endParaRPr lang="en-US" sz="1600" dirty="0"/>
                    </a:p>
                  </a:txBody>
                  <a:tcPr/>
                </a:tc>
              </a:tr>
              <a:tr h="287834">
                <a:tc>
                  <a:txBody>
                    <a:bodyPr/>
                    <a:lstStyle/>
                    <a:p>
                      <a:r>
                        <a:rPr lang="en-US" sz="1200" dirty="0" smtClean="0">
                          <a:solidFill>
                            <a:srgbClr val="C00000"/>
                          </a:solidFill>
                        </a:rPr>
                        <a:t>1</a:t>
                      </a:r>
                      <a:r>
                        <a:rPr lang="en-US" sz="1200" dirty="0" smtClean="0">
                          <a:solidFill>
                            <a:schemeClr val="tx1"/>
                          </a:solidFill>
                        </a:rPr>
                        <a:t>0</a:t>
                      </a:r>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31</a:t>
                      </a:r>
                    </a:p>
                  </a:txBody>
                  <a:tcPr/>
                </a:tc>
              </a:tr>
              <a:tr h="287834">
                <a:tc>
                  <a:txBody>
                    <a:bodyPr/>
                    <a:lstStyle/>
                    <a:p>
                      <a:r>
                        <a:rPr lang="en-US" sz="1200" dirty="0" smtClean="0">
                          <a:solidFill>
                            <a:srgbClr val="C00000"/>
                          </a:solidFill>
                        </a:rPr>
                        <a:t>1</a:t>
                      </a:r>
                      <a:r>
                        <a:rPr lang="en-US" sz="1200" dirty="0" smtClean="0">
                          <a:solidFill>
                            <a:schemeClr val="tx1"/>
                          </a:solidFill>
                        </a:rPr>
                        <a:t>0</a:t>
                      </a:r>
                      <a:r>
                        <a:rPr lang="en-US" sz="1200" dirty="0" smtClean="0"/>
                        <a:t>1111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32</a:t>
                      </a:r>
                    </a:p>
                  </a:txBody>
                  <a:tcPr/>
                </a:tc>
              </a:tr>
              <a:tr h="287834">
                <a:tc>
                  <a:txBody>
                    <a:bodyPr/>
                    <a:lstStyle/>
                    <a:p>
                      <a:pPr algn="l" eaLnBrk="0" hangingPunct="0"/>
                      <a:r>
                        <a:rPr lang="en-US" altLang="ko-KR" sz="1200" b="1" dirty="0" err="1" smtClean="0">
                          <a:latin typeface="Verdana" pitchFamily="34" charset="0"/>
                          <a:ea typeface="굴림" pitchFamily="50" charset="-127"/>
                        </a:rPr>
                        <a:t>f'</a:t>
                      </a:r>
                      <a:r>
                        <a:rPr lang="en-US" altLang="ko-KR" sz="1200" b="1" baseline="-25000" dirty="0" err="1" smtClean="0">
                          <a:latin typeface="Verdana" pitchFamily="34" charset="0"/>
                          <a:ea typeface="굴림" pitchFamily="50" charset="-127"/>
                        </a:rPr>
                        <a:t>SF</a:t>
                      </a:r>
                      <a:endParaRPr lang="en-US" altLang="ko-KR" sz="1200" b="1" baseline="-25000" dirty="0">
                        <a:latin typeface="Verdana" pitchFamily="34" charset="0"/>
                        <a:ea typeface="굴림" pitchFamily="50" charset="-127"/>
                      </a:endParaRPr>
                    </a:p>
                  </a:txBody>
                  <a:tcPr/>
                </a:tc>
                <a:tc>
                  <a:txBody>
                    <a:bodyPr/>
                    <a:lstStyle/>
                    <a:p>
                      <a:r>
                        <a:rPr lang="en-US" sz="1200" b="1" dirty="0" smtClean="0"/>
                        <a:t>f</a:t>
                      </a:r>
                      <a:r>
                        <a:rPr lang="en-US" sz="1200" b="1" baseline="-25000" dirty="0" smtClean="0"/>
                        <a:t>33</a:t>
                      </a:r>
                      <a:endParaRPr lang="en-US" sz="1200" b="1" baseline="-25000" dirty="0"/>
                    </a:p>
                  </a:txBody>
                  <a:tcPr/>
                </a:tc>
              </a:tr>
              <a:tr h="287834">
                <a:tc>
                  <a:txBody>
                    <a:bodyPr/>
                    <a:lstStyle/>
                    <a:p>
                      <a:r>
                        <a:rPr lang="en-US" sz="1200" dirty="0" smtClean="0">
                          <a:solidFill>
                            <a:srgbClr val="C00000"/>
                          </a:solidFill>
                        </a:rPr>
                        <a:t>0</a:t>
                      </a:r>
                      <a:r>
                        <a:rPr lang="en-US" sz="1200" dirty="0" smtClean="0">
                          <a:solidFill>
                            <a:schemeClr val="tx1"/>
                          </a:solidFill>
                        </a:rPr>
                        <a:t>1</a:t>
                      </a:r>
                      <a:r>
                        <a:rPr lang="en-US" sz="1200" dirty="0" smtClean="0"/>
                        <a:t>0000</a:t>
                      </a:r>
                      <a:endParaRPr lang="en-US" sz="1200" dirty="0"/>
                    </a:p>
                  </a:txBody>
                  <a:tcPr/>
                </a:tc>
                <a:tc>
                  <a:txBody>
                    <a:bodyPr/>
                    <a:lstStyle/>
                    <a:p>
                      <a:r>
                        <a:rPr lang="en-US" sz="1200" dirty="0" smtClean="0"/>
                        <a:t>f</a:t>
                      </a:r>
                      <a:r>
                        <a:rPr lang="en-US" sz="1200" baseline="-25000" dirty="0" smtClean="0"/>
                        <a:t>34</a:t>
                      </a:r>
                      <a:endParaRPr lang="en-US" sz="1200" baseline="-25000" dirty="0"/>
                    </a:p>
                  </a:txBody>
                  <a:tcPr/>
                </a:tc>
              </a:tr>
              <a:tr h="287834">
                <a:tc>
                  <a:txBody>
                    <a:bodyPr/>
                    <a:lstStyle/>
                    <a:p>
                      <a:r>
                        <a:rPr lang="en-US" sz="1200" dirty="0" smtClean="0">
                          <a:solidFill>
                            <a:srgbClr val="C00000"/>
                          </a:solidFill>
                        </a:rPr>
                        <a:t>0</a:t>
                      </a:r>
                      <a:r>
                        <a:rPr lang="en-US" sz="1200" dirty="0" smtClean="0">
                          <a:solidFill>
                            <a:schemeClr val="tx1"/>
                          </a:solidFill>
                        </a:rPr>
                        <a:t>1</a:t>
                      </a:r>
                      <a:r>
                        <a:rPr lang="en-US" sz="1200" dirty="0" smtClean="0"/>
                        <a:t>0001</a:t>
                      </a:r>
                      <a:endParaRPr lang="en-US" sz="1200" dirty="0"/>
                    </a:p>
                  </a:txBody>
                  <a:tcPr/>
                </a:tc>
                <a:tc>
                  <a:txBody>
                    <a:bodyPr/>
                    <a:lstStyle/>
                    <a:p>
                      <a:r>
                        <a:rPr lang="en-US" sz="1200" dirty="0" smtClean="0"/>
                        <a:t>f</a:t>
                      </a:r>
                      <a:r>
                        <a:rPr lang="en-US" sz="1200" baseline="-25000" dirty="0" smtClean="0"/>
                        <a:t>35</a:t>
                      </a:r>
                      <a:endParaRPr lang="en-US" sz="1200" baseline="-25000" dirty="0"/>
                    </a:p>
                  </a:txBody>
                  <a:tcPr/>
                </a:tc>
              </a:tr>
              <a:tr h="287834">
                <a:tc gridSpan="2">
                  <a:txBody>
                    <a:bodyPr/>
                    <a:lstStyle/>
                    <a:p>
                      <a:pPr algn="ctr"/>
                      <a:r>
                        <a:rPr lang="en-US" sz="1200" dirty="0" smtClean="0"/>
                        <a:t>. . .</a:t>
                      </a:r>
                      <a:endParaRPr lang="en-US" sz="1200" dirty="0"/>
                    </a:p>
                  </a:txBody>
                  <a:tcPr/>
                </a:tc>
                <a:tc hMerge="1">
                  <a:txBody>
                    <a:bodyPr/>
                    <a:lstStyle/>
                    <a:p>
                      <a:endParaRPr lang="en-US" sz="1200" dirty="0"/>
                    </a:p>
                  </a:txBody>
                  <a:tcPr/>
                </a:tc>
              </a:tr>
              <a:tr h="287834">
                <a:tc>
                  <a:txBody>
                    <a:bodyPr/>
                    <a:lstStyle/>
                    <a:p>
                      <a:r>
                        <a:rPr lang="en-US" sz="1200" dirty="0" smtClean="0">
                          <a:solidFill>
                            <a:srgbClr val="C00000"/>
                          </a:solidFill>
                        </a:rPr>
                        <a:t>1</a:t>
                      </a:r>
                      <a:r>
                        <a:rPr lang="en-US" sz="1200" dirty="0" smtClean="0">
                          <a:solidFill>
                            <a:schemeClr val="tx1"/>
                          </a:solidFill>
                        </a:rPr>
                        <a:t>1</a:t>
                      </a:r>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64</a:t>
                      </a:r>
                    </a:p>
                  </a:txBody>
                  <a:tcPr/>
                </a:tc>
              </a:tr>
              <a:tr h="287834">
                <a:tc>
                  <a:txBody>
                    <a:bodyPr/>
                    <a:lstStyle/>
                    <a:p>
                      <a:r>
                        <a:rPr lang="en-US" sz="1200" dirty="0" smtClean="0">
                          <a:solidFill>
                            <a:srgbClr val="C00000"/>
                          </a:solidFill>
                        </a:rPr>
                        <a:t>1</a:t>
                      </a:r>
                      <a:r>
                        <a:rPr lang="en-US" sz="1200" dirty="0" smtClean="0">
                          <a:solidFill>
                            <a:schemeClr val="tx1"/>
                          </a:solidFill>
                        </a:rPr>
                        <a:t>1</a:t>
                      </a:r>
                      <a:r>
                        <a:rPr lang="en-US" sz="1200" dirty="0" smtClean="0"/>
                        <a:t>1111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65</a:t>
                      </a:r>
                    </a:p>
                  </a:txBody>
                  <a:tcPr/>
                </a:tc>
              </a:tr>
            </a:tbl>
          </a:graphicData>
        </a:graphic>
      </p:graphicFrame>
      <p:sp>
        <p:nvSpPr>
          <p:cNvPr id="3" name="Rectangle 2"/>
          <p:cNvSpPr/>
          <p:nvPr/>
        </p:nvSpPr>
        <p:spPr>
          <a:xfrm>
            <a:off x="5726189" y="1261646"/>
            <a:ext cx="2380781" cy="338554"/>
          </a:xfrm>
          <a:prstGeom prst="rect">
            <a:avLst/>
          </a:prstGeom>
        </p:spPr>
        <p:txBody>
          <a:bodyPr wrap="none">
            <a:spAutoFit/>
          </a:bodyPr>
          <a:lstStyle/>
          <a:p>
            <a:pPr algn="ctr"/>
            <a:r>
              <a:rPr lang="en-US" sz="1600" b="1" dirty="0" smtClean="0"/>
              <a:t>C64-FSK encoding table </a:t>
            </a:r>
            <a:endParaRPr lang="en-US" sz="1600" b="1" dirty="0"/>
          </a:p>
        </p:txBody>
      </p:sp>
      <p:sp>
        <p:nvSpPr>
          <p:cNvPr id="10"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table (C64-FSK)</a:t>
            </a:r>
            <a:endParaRPr lang="en-US" alt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val="321729425"/>
              </p:ext>
            </p:extLst>
          </p:nvPr>
        </p:nvGraphicFramePr>
        <p:xfrm>
          <a:off x="914400" y="1981200"/>
          <a:ext cx="3136900" cy="741680"/>
        </p:xfrm>
        <a:graphic>
          <a:graphicData uri="http://schemas.openxmlformats.org/drawingml/2006/table">
            <a:tbl>
              <a:tblPr firstRow="1" bandRow="1">
                <a:tableStyleId>{5940675A-B579-460E-94D1-54222C63F5DA}</a:tableStyleId>
              </a:tblPr>
              <a:tblGrid>
                <a:gridCol w="927100"/>
                <a:gridCol w="2209800"/>
              </a:tblGrid>
              <a:tr h="370840">
                <a:tc>
                  <a:txBody>
                    <a:bodyPr/>
                    <a:lstStyle/>
                    <a:p>
                      <a:pPr algn="ctr"/>
                      <a:r>
                        <a:rPr lang="en-US" sz="1400" dirty="0" smtClean="0"/>
                        <a:t>bits: </a:t>
                      </a:r>
                      <a:r>
                        <a:rPr lang="en-US" sz="1400" b="1" dirty="0" smtClean="0">
                          <a:solidFill>
                            <a:srgbClr val="C00000"/>
                          </a:solidFill>
                        </a:rPr>
                        <a:t>1</a:t>
                      </a:r>
                      <a:endParaRPr lang="en-US" sz="1400" b="1" dirty="0">
                        <a:solidFill>
                          <a:srgbClr val="C00000"/>
                        </a:solidFill>
                      </a:endParaRPr>
                    </a:p>
                  </a:txBody>
                  <a:tcPr/>
                </a:tc>
                <a:tc>
                  <a:txBody>
                    <a:bodyPr/>
                    <a:lstStyle/>
                    <a:p>
                      <a:pPr algn="ctr"/>
                      <a:r>
                        <a:rPr lang="en-US" sz="1400" b="0" dirty="0" smtClean="0"/>
                        <a:t>5</a:t>
                      </a:r>
                      <a:endParaRPr lang="en-US" sz="1400" b="1" dirty="0"/>
                    </a:p>
                  </a:txBody>
                  <a:tcPr/>
                </a:tc>
              </a:tr>
              <a:tr h="370840">
                <a:tc>
                  <a:txBody>
                    <a:bodyPr/>
                    <a:lstStyle/>
                    <a:p>
                      <a:pPr algn="ctr"/>
                      <a:r>
                        <a:rPr lang="en-US" sz="1400" b="1" dirty="0" smtClean="0">
                          <a:solidFill>
                            <a:srgbClr val="C00000"/>
                          </a:solidFill>
                        </a:rPr>
                        <a:t>Ab</a:t>
                      </a:r>
                      <a:endParaRPr lang="en-US" sz="1400" b="1" dirty="0">
                        <a:solidFill>
                          <a:srgbClr val="C00000"/>
                        </a:solidFill>
                      </a:endParaRPr>
                    </a:p>
                  </a:txBody>
                  <a:tcPr/>
                </a:tc>
                <a:tc>
                  <a:txBody>
                    <a:bodyPr/>
                    <a:lstStyle/>
                    <a:p>
                      <a:pPr algn="ctr"/>
                      <a:r>
                        <a:rPr lang="en-US" sz="1400" dirty="0" smtClean="0"/>
                        <a:t>Data packet</a:t>
                      </a:r>
                      <a:endParaRPr lang="en-US" sz="1400" b="1" dirty="0"/>
                    </a:p>
                  </a:txBody>
                  <a:tcPr/>
                </a:tc>
              </a:tr>
            </a:tbl>
          </a:graphicData>
        </a:graphic>
      </p:graphicFrame>
      <p:sp>
        <p:nvSpPr>
          <p:cNvPr id="20" name="Rectangle 19"/>
          <p:cNvSpPr/>
          <p:nvPr/>
        </p:nvSpPr>
        <p:spPr>
          <a:xfrm>
            <a:off x="914400" y="1607820"/>
            <a:ext cx="1705403" cy="338554"/>
          </a:xfrm>
          <a:prstGeom prst="rect">
            <a:avLst/>
          </a:prstGeom>
        </p:spPr>
        <p:txBody>
          <a:bodyPr wrap="none">
            <a:spAutoFit/>
          </a:bodyPr>
          <a:lstStyle/>
          <a:p>
            <a:pPr algn="ctr"/>
            <a:r>
              <a:rPr lang="en-US" sz="1600" b="1" dirty="0" smtClean="0"/>
              <a:t>Symbol structure</a:t>
            </a:r>
            <a:endParaRPr lang="en-US" sz="1600" b="1" dirty="0"/>
          </a:p>
        </p:txBody>
      </p:sp>
      <mc:AlternateContent xmlns:mc="http://schemas.openxmlformats.org/markup-compatibility/2006" xmlns:a14="http://schemas.microsoft.com/office/drawing/2010/main">
        <mc:Choice Requires="a14">
          <p:sp>
            <p:nvSpPr>
              <p:cNvPr id="21" name="TextBox 20"/>
              <p:cNvSpPr txBox="1"/>
              <p:nvPr/>
            </p:nvSpPr>
            <p:spPr>
              <a:xfrm>
                <a:off x="914400" y="3124200"/>
                <a:ext cx="2143536" cy="584775"/>
              </a:xfrm>
              <a:prstGeom prst="rect">
                <a:avLst/>
              </a:prstGeom>
              <a:noFill/>
            </p:spPr>
            <p:txBody>
              <a:bodyPr wrap="none" rtlCol="0">
                <a:spAutoFit/>
              </a:bodyPr>
              <a:lstStyle/>
              <a:p>
                <a:r>
                  <a:rPr lang="en-US" altLang="en-US" sz="1600" dirty="0" smtClean="0"/>
                  <a:t>∆f</a:t>
                </a:r>
                <a:r>
                  <a:rPr lang="en-US" sz="1600" dirty="0" smtClean="0">
                    <a:latin typeface="Times New Roman" panose="02020603050405020304" pitchFamily="18" charset="0"/>
                    <a:cs typeface="Times New Roman" panose="02020603050405020304" pitchFamily="18" charset="0"/>
                  </a:rPr>
                  <a:t> = </a:t>
                </a:r>
                <a14:m>
                  <m:oMath xmlns:m="http://schemas.openxmlformats.org/officeDocument/2006/math">
                    <m:r>
                      <a:rPr lang="en-US" sz="1600" b="0" i="1" smtClean="0">
                        <a:latin typeface="Cambria Math"/>
                      </a:rPr>
                      <m:t>48.3</m:t>
                    </m:r>
                  </m:oMath>
                </a14:m>
                <a:r>
                  <a:rPr lang="en-US" sz="1600" dirty="0" smtClean="0">
                    <a:latin typeface="Times New Roman" panose="02020603050405020304" pitchFamily="18" charset="0"/>
                    <a:cs typeface="Times New Roman" panose="02020603050405020304" pitchFamily="18" charset="0"/>
                  </a:rPr>
                  <a:t> Hz (</a:t>
                </a:r>
                <a:r>
                  <a:rPr lang="en-US" altLang="ko-KR" sz="1600" dirty="0">
                    <a:latin typeface="Verdana" pitchFamily="34" charset="0"/>
                    <a:ea typeface="굴림" pitchFamily="50" charset="-127"/>
                  </a:rPr>
                  <a:t>~ </a:t>
                </a:r>
                <a:r>
                  <a:rPr lang="en-US" altLang="ko-KR" sz="1600" dirty="0" smtClean="0">
                    <a:cs typeface="Times New Roman" panose="02020603050405020304" pitchFamily="18" charset="0"/>
                  </a:rPr>
                  <a:t>50</a:t>
                </a:r>
                <a:r>
                  <a:rPr lang="en-US" sz="1600" dirty="0" smtClean="0">
                    <a:latin typeface="Times New Roman" panose="02020603050405020304" pitchFamily="18" charset="0"/>
                    <a:cs typeface="Times New Roman" panose="02020603050405020304" pitchFamily="18" charset="0"/>
                  </a:rPr>
                  <a:t>Hz)</a:t>
                </a:r>
              </a:p>
              <a:p>
                <a:r>
                  <a:rPr lang="en-US" sz="1600" dirty="0" smtClean="0">
                    <a:cs typeface="Times New Roman" panose="02020603050405020304" pitchFamily="18" charset="0"/>
                  </a:rPr>
                  <a:t>B = [200Hz; 3500Hz]</a:t>
                </a:r>
                <a:endParaRPr lang="en-US" sz="1600" dirty="0">
                  <a:latin typeface="Times New Roman" panose="02020603050405020304" pitchFamily="18" charset="0"/>
                  <a:cs typeface="Times New Roman" panose="02020603050405020304" pitchFamily="18"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914400" y="3124200"/>
                <a:ext cx="2143536" cy="584775"/>
              </a:xfrm>
              <a:prstGeom prst="rect">
                <a:avLst/>
              </a:prstGeom>
              <a:blipFill rotWithShape="1">
                <a:blip r:embed="rId2"/>
                <a:stretch>
                  <a:fillRect l="-1420" t="-4211" r="-284" b="-12632"/>
                </a:stretch>
              </a:blipFill>
            </p:spPr>
            <p:txBody>
              <a:bodyPr/>
              <a:lstStyle/>
              <a:p>
                <a:r>
                  <a:rPr lang="en-US">
                    <a:noFill/>
                  </a:rPr>
                  <a:t> </a:t>
                </a:r>
              </a:p>
            </p:txBody>
          </p:sp>
        </mc:Fallback>
      </mc:AlternateContent>
      <p:sp>
        <p:nvSpPr>
          <p:cNvPr id="22" name="Rectangle 21"/>
          <p:cNvSpPr/>
          <p:nvPr/>
        </p:nvSpPr>
        <p:spPr>
          <a:xfrm>
            <a:off x="457201" y="3886200"/>
            <a:ext cx="47244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 34;35; …; 65)</a:t>
            </a:r>
            <a:endParaRPr lang="en-US" sz="1600" dirty="0"/>
          </a:p>
          <a:p>
            <a:pPr marL="285750" indent="-285750">
              <a:buFont typeface="Wingdings" panose="05000000000000000000" pitchFamily="2" charset="2"/>
              <a:buChar char="§"/>
            </a:pPr>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23" name="Rectangle 22"/>
          <p:cNvSpPr/>
          <p:nvPr/>
        </p:nvSpPr>
        <p:spPr>
          <a:xfrm>
            <a:off x="482601" y="5579477"/>
            <a:ext cx="4724400" cy="338554"/>
          </a:xfrm>
          <a:prstGeom prst="rect">
            <a:avLst/>
          </a:prstGeom>
        </p:spPr>
        <p:txBody>
          <a:bodyPr wrap="square">
            <a:spAutoFit/>
          </a:bodyPr>
          <a:lstStyle/>
          <a:p>
            <a:pPr marL="285750" indent="-285750">
              <a:buFont typeface="Wingdings" panose="05000000000000000000" pitchFamily="2" charset="2"/>
              <a:buChar char="§"/>
            </a:pPr>
            <a:r>
              <a:rPr lang="en-US" sz="1600" dirty="0" smtClean="0"/>
              <a:t>Symbol rate:	5/10/15 (symbol/sec)</a:t>
            </a:r>
            <a:endParaRPr lang="en-US" sz="1600"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5056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590800" y="2902683"/>
            <a:ext cx="47628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Asynchronous Decoding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74492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81100" y="1524000"/>
            <a:ext cx="7848600" cy="734199"/>
            <a:chOff x="533400" y="228600"/>
            <a:chExt cx="8496300" cy="1066800"/>
          </a:xfrm>
        </p:grpSpPr>
        <p:cxnSp>
          <p:nvCxnSpPr>
            <p:cNvPr id="9" name="Straight Connector 8"/>
            <p:cNvCxnSpPr/>
            <p:nvPr/>
          </p:nvCxnSpPr>
          <p:spPr>
            <a:xfrm>
              <a:off x="533400" y="228600"/>
              <a:ext cx="2844800" cy="0"/>
            </a:xfrm>
            <a:prstGeom prst="line">
              <a:avLst/>
            </a:prstGeom>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V="1">
              <a:off x="33782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390900" y="1295400"/>
              <a:ext cx="2819400" cy="0"/>
            </a:xfrm>
            <a:prstGeom prst="line">
              <a:avLst/>
            </a:prstGeom>
            <a:ln/>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V="1">
              <a:off x="62103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flipV="1">
              <a:off x="5588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6210300" y="228600"/>
              <a:ext cx="2819400" cy="0"/>
            </a:xfrm>
            <a:prstGeom prst="line">
              <a:avLst/>
            </a:prstGeom>
            <a:ln/>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flipV="1">
              <a:off x="9029700" y="228600"/>
              <a:ext cx="0" cy="1066800"/>
            </a:xfrm>
            <a:prstGeom prst="line">
              <a:avLst/>
            </a:prstGeom>
            <a:ln/>
          </p:spPr>
          <p:style>
            <a:lnRef idx="3">
              <a:schemeClr val="dk1"/>
            </a:lnRef>
            <a:fillRef idx="0">
              <a:schemeClr val="dk1"/>
            </a:fillRef>
            <a:effectRef idx="2">
              <a:schemeClr val="dk1"/>
            </a:effectRef>
            <a:fontRef idx="minor">
              <a:schemeClr val="tx1"/>
            </a:fontRef>
          </p:style>
        </p:cxnSp>
      </p:grpSp>
      <p:sp>
        <p:nvSpPr>
          <p:cNvPr id="20" name="TextBox 19"/>
          <p:cNvSpPr txBox="1"/>
          <p:nvPr/>
        </p:nvSpPr>
        <p:spPr>
          <a:xfrm>
            <a:off x="12699" y="1704201"/>
            <a:ext cx="1054101" cy="276999"/>
          </a:xfrm>
          <a:prstGeom prst="rect">
            <a:avLst/>
          </a:prstGeom>
          <a:noFill/>
        </p:spPr>
        <p:txBody>
          <a:bodyPr wrap="square" rtlCol="0">
            <a:spAutoFit/>
          </a:bodyPr>
          <a:lstStyle/>
          <a:p>
            <a:r>
              <a:rPr lang="en-US" dirty="0" smtClean="0"/>
              <a:t>Symbol out</a:t>
            </a:r>
            <a:endParaRPr lang="en-US" dirty="0"/>
          </a:p>
        </p:txBody>
      </p:sp>
      <p:sp>
        <p:nvSpPr>
          <p:cNvPr id="21" name="TextBox 20"/>
          <p:cNvSpPr txBox="1"/>
          <p:nvPr/>
        </p:nvSpPr>
        <p:spPr>
          <a:xfrm>
            <a:off x="2202202" y="1247001"/>
            <a:ext cx="535724" cy="276999"/>
          </a:xfrm>
          <a:prstGeom prst="rect">
            <a:avLst/>
          </a:prstGeom>
          <a:noFill/>
        </p:spPr>
        <p:txBody>
          <a:bodyPr wrap="none" rtlCol="0">
            <a:spAutoFit/>
          </a:bodyPr>
          <a:lstStyle/>
          <a:p>
            <a:pPr algn="ctr"/>
            <a:r>
              <a:rPr lang="en-US" dirty="0" smtClean="0">
                <a:solidFill>
                  <a:srgbClr val="C00000"/>
                </a:solidFill>
              </a:rPr>
              <a:t>Ab=1</a:t>
            </a:r>
            <a:endParaRPr lang="en-US" dirty="0">
              <a:solidFill>
                <a:srgbClr val="C00000"/>
              </a:solidFill>
            </a:endParaRPr>
          </a:p>
        </p:txBody>
      </p:sp>
      <p:sp>
        <p:nvSpPr>
          <p:cNvPr id="22" name="TextBox 21"/>
          <p:cNvSpPr txBox="1"/>
          <p:nvPr/>
        </p:nvSpPr>
        <p:spPr>
          <a:xfrm>
            <a:off x="4800600" y="1981200"/>
            <a:ext cx="535724" cy="276999"/>
          </a:xfrm>
          <a:prstGeom prst="rect">
            <a:avLst/>
          </a:prstGeom>
          <a:noFill/>
        </p:spPr>
        <p:txBody>
          <a:bodyPr wrap="none" rtlCol="0">
            <a:spAutoFit/>
          </a:bodyPr>
          <a:lstStyle/>
          <a:p>
            <a:r>
              <a:rPr lang="en-US" dirty="0" smtClean="0">
                <a:solidFill>
                  <a:srgbClr val="C00000"/>
                </a:solidFill>
              </a:rPr>
              <a:t>Ab=0</a:t>
            </a:r>
            <a:endParaRPr lang="en-US" dirty="0">
              <a:solidFill>
                <a:srgbClr val="C00000"/>
              </a:solidFill>
            </a:endParaRPr>
          </a:p>
        </p:txBody>
      </p:sp>
      <p:sp>
        <p:nvSpPr>
          <p:cNvPr id="23" name="TextBox 22"/>
          <p:cNvSpPr txBox="1"/>
          <p:nvPr/>
        </p:nvSpPr>
        <p:spPr>
          <a:xfrm>
            <a:off x="7620000" y="1247001"/>
            <a:ext cx="535724" cy="276999"/>
          </a:xfrm>
          <a:prstGeom prst="rect">
            <a:avLst/>
          </a:prstGeom>
          <a:noFill/>
        </p:spPr>
        <p:txBody>
          <a:bodyPr wrap="none" rtlCol="0">
            <a:spAutoFit/>
          </a:bodyPr>
          <a:lstStyle/>
          <a:p>
            <a:r>
              <a:rPr lang="en-US" dirty="0" smtClean="0">
                <a:solidFill>
                  <a:srgbClr val="C00000"/>
                </a:solidFill>
              </a:rPr>
              <a:t>Ab=1</a:t>
            </a:r>
            <a:endParaRPr lang="en-US" dirty="0">
              <a:solidFill>
                <a:srgbClr val="C00000"/>
              </a:solidFill>
            </a:endParaRPr>
          </a:p>
        </p:txBody>
      </p:sp>
      <p:cxnSp>
        <p:nvCxnSpPr>
          <p:cNvPr id="69" name="Straight Connector 68"/>
          <p:cNvCxnSpPr/>
          <p:nvPr/>
        </p:nvCxnSpPr>
        <p:spPr>
          <a:xfrm>
            <a:off x="1198508" y="21336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809032" y="21336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419556" y="22098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9030080" y="231337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77" name="Group 76"/>
          <p:cNvGrpSpPr/>
          <p:nvPr/>
        </p:nvGrpSpPr>
        <p:grpSpPr>
          <a:xfrm>
            <a:off x="-4656" y="2971800"/>
            <a:ext cx="8843856" cy="2500093"/>
            <a:chOff x="-4656" y="3218213"/>
            <a:chExt cx="8843856" cy="2500093"/>
          </a:xfrm>
        </p:grpSpPr>
        <p:sp>
          <p:nvSpPr>
            <p:cNvPr id="24" name="Rectangle 23"/>
            <p:cNvSpPr/>
            <p:nvPr/>
          </p:nvSpPr>
          <p:spPr>
            <a:xfrm>
              <a:off x="1423881" y="3293300"/>
              <a:ext cx="633519" cy="308133"/>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719281" y="3283775"/>
              <a:ext cx="633519" cy="308133"/>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862281" y="3283775"/>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876800" y="3293300"/>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759466" y="3283775"/>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986481" y="3293300"/>
              <a:ext cx="633519" cy="308133"/>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8077200" y="3293300"/>
              <a:ext cx="633519" cy="308133"/>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1798" y="3218213"/>
              <a:ext cx="1223602" cy="461665"/>
            </a:xfrm>
            <a:prstGeom prst="rect">
              <a:avLst/>
            </a:prstGeom>
            <a:noFill/>
          </p:spPr>
          <p:txBody>
            <a:bodyPr wrap="square" rtlCol="0">
              <a:spAutoFit/>
            </a:bodyPr>
            <a:lstStyle/>
            <a:p>
              <a:r>
                <a:rPr lang="en-US" dirty="0" smtClean="0"/>
                <a:t>Image frame sequence</a:t>
              </a:r>
              <a:endParaRPr lang="en-US" dirty="0"/>
            </a:p>
          </p:txBody>
        </p:sp>
        <p:sp>
          <p:nvSpPr>
            <p:cNvPr id="32" name="Rectangle 31"/>
            <p:cNvSpPr/>
            <p:nvPr/>
          </p:nvSpPr>
          <p:spPr>
            <a:xfrm>
              <a:off x="1446601" y="4214309"/>
              <a:ext cx="620683" cy="276999"/>
            </a:xfrm>
            <a:prstGeom prst="rect">
              <a:avLst/>
            </a:prstGeom>
          </p:spPr>
          <p:txBody>
            <a:bodyPr wrap="none">
              <a:spAutoFit/>
            </a:bodyPr>
            <a:lstStyle/>
            <a:p>
              <a:pPr algn="ctr"/>
              <a:r>
                <a:rPr lang="en-US" b="1" dirty="0" smtClean="0">
                  <a:solidFill>
                    <a:srgbClr val="C00000"/>
                  </a:solidFill>
                </a:rPr>
                <a:t>1</a:t>
              </a:r>
              <a:r>
                <a:rPr lang="en-US" dirty="0" smtClean="0"/>
                <a:t>-0100</a:t>
              </a:r>
              <a:endParaRPr lang="en-US" dirty="0"/>
            </a:p>
          </p:txBody>
        </p:sp>
        <p:sp>
          <p:nvSpPr>
            <p:cNvPr id="33" name="TextBox 32"/>
            <p:cNvSpPr txBox="1"/>
            <p:nvPr/>
          </p:nvSpPr>
          <p:spPr>
            <a:xfrm>
              <a:off x="-4656" y="4056413"/>
              <a:ext cx="1452456" cy="461665"/>
            </a:xfrm>
            <a:prstGeom prst="rect">
              <a:avLst/>
            </a:prstGeom>
            <a:noFill/>
          </p:spPr>
          <p:txBody>
            <a:bodyPr wrap="square" rtlCol="0">
              <a:spAutoFit/>
            </a:bodyPr>
            <a:lstStyle/>
            <a:p>
              <a:r>
                <a:rPr lang="en-US" dirty="0" smtClean="0"/>
                <a:t>Decoded symbol </a:t>
              </a:r>
            </a:p>
            <a:p>
              <a:r>
                <a:rPr lang="en-US" dirty="0" smtClean="0"/>
                <a:t>along with Ab(s)</a:t>
              </a:r>
              <a:endParaRPr lang="en-US" dirty="0"/>
            </a:p>
          </p:txBody>
        </p:sp>
        <p:sp>
          <p:nvSpPr>
            <p:cNvPr id="34" name="Rectangle 33"/>
            <p:cNvSpPr/>
            <p:nvPr/>
          </p:nvSpPr>
          <p:spPr>
            <a:xfrm>
              <a:off x="2735022" y="4182043"/>
              <a:ext cx="620683" cy="276999"/>
            </a:xfrm>
            <a:prstGeom prst="rect">
              <a:avLst/>
            </a:prstGeom>
          </p:spPr>
          <p:txBody>
            <a:bodyPr wrap="none">
              <a:spAutoFit/>
            </a:bodyPr>
            <a:lstStyle/>
            <a:p>
              <a:pPr algn="ctr"/>
              <a:r>
                <a:rPr lang="en-US" b="1" dirty="0" smtClean="0">
                  <a:solidFill>
                    <a:srgbClr val="C00000"/>
                  </a:solidFill>
                </a:rPr>
                <a:t>1</a:t>
              </a:r>
              <a:r>
                <a:rPr lang="en-US" dirty="0" smtClean="0"/>
                <a:t>-0100</a:t>
              </a:r>
              <a:endParaRPr lang="en-US" dirty="0"/>
            </a:p>
          </p:txBody>
        </p:sp>
        <p:sp>
          <p:nvSpPr>
            <p:cNvPr id="35" name="Rectangle 34"/>
            <p:cNvSpPr/>
            <p:nvPr/>
          </p:nvSpPr>
          <p:spPr>
            <a:xfrm>
              <a:off x="3868805" y="4214309"/>
              <a:ext cx="614977" cy="276999"/>
            </a:xfrm>
            <a:prstGeom prst="rect">
              <a:avLst/>
            </a:prstGeom>
          </p:spPr>
          <p:txBody>
            <a:bodyPr wrap="none">
              <a:spAutoFit/>
            </a:bodyPr>
            <a:lstStyle/>
            <a:p>
              <a:pPr algn="ctr"/>
              <a:r>
                <a:rPr lang="en-US" b="1" dirty="0" smtClean="0">
                  <a:solidFill>
                    <a:srgbClr val="C00000"/>
                  </a:solidFill>
                </a:rPr>
                <a:t>0</a:t>
              </a:r>
              <a:r>
                <a:rPr lang="en-US" dirty="0" smtClean="0"/>
                <a:t>-0011</a:t>
              </a:r>
              <a:endParaRPr lang="en-US" dirty="0"/>
            </a:p>
          </p:txBody>
        </p:sp>
        <p:sp>
          <p:nvSpPr>
            <p:cNvPr id="36" name="Rectangle 35"/>
            <p:cNvSpPr/>
            <p:nvPr/>
          </p:nvSpPr>
          <p:spPr>
            <a:xfrm>
              <a:off x="4889464" y="4214309"/>
              <a:ext cx="620683" cy="276999"/>
            </a:xfrm>
            <a:prstGeom prst="rect">
              <a:avLst/>
            </a:prstGeom>
          </p:spPr>
          <p:txBody>
            <a:bodyPr wrap="none">
              <a:spAutoFit/>
            </a:bodyPr>
            <a:lstStyle/>
            <a:p>
              <a:pPr algn="ctr"/>
              <a:r>
                <a:rPr lang="en-US" b="1" dirty="0" smtClean="0">
                  <a:solidFill>
                    <a:srgbClr val="C00000"/>
                  </a:solidFill>
                </a:rPr>
                <a:t>0</a:t>
              </a:r>
              <a:r>
                <a:rPr lang="en-US" dirty="0" smtClean="0"/>
                <a:t>-00</a:t>
              </a:r>
              <a:r>
                <a:rPr lang="en-US" b="1" dirty="0" smtClean="0"/>
                <a:t>0</a:t>
              </a:r>
              <a:r>
                <a:rPr lang="en-US" dirty="0" smtClean="0"/>
                <a:t>1</a:t>
              </a:r>
              <a:endParaRPr lang="en-US" dirty="0"/>
            </a:p>
          </p:txBody>
        </p:sp>
        <p:sp>
          <p:nvSpPr>
            <p:cNvPr id="37" name="Rectangle 36"/>
            <p:cNvSpPr/>
            <p:nvPr/>
          </p:nvSpPr>
          <p:spPr>
            <a:xfrm>
              <a:off x="5792855" y="4214309"/>
              <a:ext cx="614977" cy="276999"/>
            </a:xfrm>
            <a:prstGeom prst="rect">
              <a:avLst/>
            </a:prstGeom>
          </p:spPr>
          <p:txBody>
            <a:bodyPr wrap="none">
              <a:spAutoFit/>
            </a:bodyPr>
            <a:lstStyle/>
            <a:p>
              <a:pPr algn="ctr"/>
              <a:r>
                <a:rPr lang="en-US" b="1" dirty="0" smtClean="0">
                  <a:solidFill>
                    <a:srgbClr val="C00000"/>
                  </a:solidFill>
                </a:rPr>
                <a:t>0</a:t>
              </a:r>
              <a:r>
                <a:rPr lang="en-US" dirty="0" smtClean="0"/>
                <a:t>-0011</a:t>
              </a:r>
              <a:endParaRPr lang="en-US" dirty="0"/>
            </a:p>
          </p:txBody>
        </p:sp>
        <p:sp>
          <p:nvSpPr>
            <p:cNvPr id="38" name="Rectangle 37"/>
            <p:cNvSpPr/>
            <p:nvPr/>
          </p:nvSpPr>
          <p:spPr>
            <a:xfrm>
              <a:off x="6991202" y="4185734"/>
              <a:ext cx="609270" cy="276999"/>
            </a:xfrm>
            <a:prstGeom prst="rect">
              <a:avLst/>
            </a:prstGeom>
          </p:spPr>
          <p:txBody>
            <a:bodyPr wrap="none">
              <a:spAutoFit/>
            </a:bodyPr>
            <a:lstStyle/>
            <a:p>
              <a:pPr algn="ctr"/>
              <a:r>
                <a:rPr lang="en-US" b="1" dirty="0" smtClean="0">
                  <a:solidFill>
                    <a:srgbClr val="C00000"/>
                  </a:solidFill>
                </a:rPr>
                <a:t>1</a:t>
              </a:r>
              <a:r>
                <a:rPr lang="en-US" dirty="0" smtClean="0"/>
                <a:t>-1110</a:t>
              </a:r>
              <a:endParaRPr lang="en-US" dirty="0"/>
            </a:p>
          </p:txBody>
        </p:sp>
        <p:sp>
          <p:nvSpPr>
            <p:cNvPr id="39" name="Rectangle 38"/>
            <p:cNvSpPr/>
            <p:nvPr/>
          </p:nvSpPr>
          <p:spPr>
            <a:xfrm>
              <a:off x="8086577" y="4121976"/>
              <a:ext cx="609270" cy="276999"/>
            </a:xfrm>
            <a:prstGeom prst="rect">
              <a:avLst/>
            </a:prstGeom>
          </p:spPr>
          <p:txBody>
            <a:bodyPr wrap="none">
              <a:spAutoFit/>
            </a:bodyPr>
            <a:lstStyle/>
            <a:p>
              <a:pPr algn="ctr"/>
              <a:r>
                <a:rPr lang="en-US" b="1" dirty="0" smtClean="0">
                  <a:solidFill>
                    <a:srgbClr val="C00000"/>
                  </a:solidFill>
                </a:rPr>
                <a:t>1</a:t>
              </a:r>
              <a:r>
                <a:rPr lang="en-US" dirty="0" smtClean="0"/>
                <a:t>-1110</a:t>
              </a:r>
              <a:endParaRPr lang="en-US" dirty="0"/>
            </a:p>
          </p:txBody>
        </p:sp>
        <p:cxnSp>
          <p:nvCxnSpPr>
            <p:cNvPr id="40" name="Straight Arrow Connector 39"/>
            <p:cNvCxnSpPr>
              <a:stCxn id="24" idx="2"/>
            </p:cNvCxnSpPr>
            <p:nvPr/>
          </p:nvCxnSpPr>
          <p:spPr>
            <a:xfrm>
              <a:off x="1740641" y="3601433"/>
              <a:ext cx="8151"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5" idx="2"/>
            </p:cNvCxnSpPr>
            <p:nvPr/>
          </p:nvCxnSpPr>
          <p:spPr>
            <a:xfrm>
              <a:off x="3036041" y="3591908"/>
              <a:ext cx="9323" cy="597352"/>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6" idx="2"/>
            </p:cNvCxnSpPr>
            <p:nvPr/>
          </p:nvCxnSpPr>
          <p:spPr>
            <a:xfrm>
              <a:off x="4179041" y="3591908"/>
              <a:ext cx="0" cy="53006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7" idx="2"/>
            </p:cNvCxnSpPr>
            <p:nvPr/>
          </p:nvCxnSpPr>
          <p:spPr>
            <a:xfrm>
              <a:off x="5193560" y="3601433"/>
              <a:ext cx="6246"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2"/>
            </p:cNvCxnSpPr>
            <p:nvPr/>
          </p:nvCxnSpPr>
          <p:spPr>
            <a:xfrm>
              <a:off x="6076226" y="3591908"/>
              <a:ext cx="16303" cy="53006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9" idx="2"/>
            </p:cNvCxnSpPr>
            <p:nvPr/>
          </p:nvCxnSpPr>
          <p:spPr>
            <a:xfrm>
              <a:off x="7303241" y="3601433"/>
              <a:ext cx="0"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0" idx="2"/>
            </p:cNvCxnSpPr>
            <p:nvPr/>
          </p:nvCxnSpPr>
          <p:spPr>
            <a:xfrm flipH="1">
              <a:off x="8393959" y="3601433"/>
              <a:ext cx="1"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2124341" y="5383472"/>
              <a:ext cx="492444" cy="276999"/>
            </a:xfrm>
            <a:prstGeom prst="rect">
              <a:avLst/>
            </a:prstGeom>
          </p:spPr>
          <p:txBody>
            <a:bodyPr wrap="none">
              <a:spAutoFit/>
            </a:bodyPr>
            <a:lstStyle/>
            <a:p>
              <a:pPr algn="ctr"/>
              <a:r>
                <a:rPr lang="en-US" dirty="0" smtClean="0"/>
                <a:t>0100</a:t>
              </a:r>
              <a:endParaRPr lang="en-US" dirty="0"/>
            </a:p>
          </p:txBody>
        </p:sp>
        <p:sp>
          <p:nvSpPr>
            <p:cNvPr id="48" name="Rectangle 47"/>
            <p:cNvSpPr/>
            <p:nvPr/>
          </p:nvSpPr>
          <p:spPr>
            <a:xfrm>
              <a:off x="4898970" y="5441307"/>
              <a:ext cx="486736" cy="276999"/>
            </a:xfrm>
            <a:prstGeom prst="rect">
              <a:avLst/>
            </a:prstGeom>
          </p:spPr>
          <p:txBody>
            <a:bodyPr wrap="none">
              <a:spAutoFit/>
            </a:bodyPr>
            <a:lstStyle/>
            <a:p>
              <a:pPr algn="ctr"/>
              <a:r>
                <a:rPr lang="en-US" dirty="0" smtClean="0"/>
                <a:t>0011</a:t>
              </a:r>
              <a:endParaRPr lang="en-US" dirty="0"/>
            </a:p>
          </p:txBody>
        </p:sp>
        <p:sp>
          <p:nvSpPr>
            <p:cNvPr id="49" name="Rectangle 48"/>
            <p:cNvSpPr/>
            <p:nvPr/>
          </p:nvSpPr>
          <p:spPr>
            <a:xfrm>
              <a:off x="7683123" y="5373947"/>
              <a:ext cx="481029" cy="276999"/>
            </a:xfrm>
            <a:prstGeom prst="rect">
              <a:avLst/>
            </a:prstGeom>
          </p:spPr>
          <p:txBody>
            <a:bodyPr wrap="none">
              <a:spAutoFit/>
            </a:bodyPr>
            <a:lstStyle/>
            <a:p>
              <a:pPr algn="ctr"/>
              <a:r>
                <a:rPr lang="en-US" dirty="0" smtClean="0"/>
                <a:t>1110</a:t>
              </a:r>
              <a:endParaRPr lang="en-US" dirty="0"/>
            </a:p>
          </p:txBody>
        </p:sp>
        <p:sp>
          <p:nvSpPr>
            <p:cNvPr id="50" name="Rounded Rectangle 49"/>
            <p:cNvSpPr/>
            <p:nvPr/>
          </p:nvSpPr>
          <p:spPr>
            <a:xfrm>
              <a:off x="1564424" y="4562012"/>
              <a:ext cx="1600200"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3919430" y="4610668"/>
              <a:ext cx="2405169"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p:cNvSpPr/>
            <p:nvPr/>
          </p:nvSpPr>
          <p:spPr>
            <a:xfrm>
              <a:off x="6984157" y="4579176"/>
              <a:ext cx="1855043"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50" idx="2"/>
              <a:endCxn id="47" idx="0"/>
            </p:cNvCxnSpPr>
            <p:nvPr/>
          </p:nvCxnSpPr>
          <p:spPr>
            <a:xfrm>
              <a:off x="2364524" y="4670478"/>
              <a:ext cx="6039" cy="712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51" idx="2"/>
              <a:endCxn id="48" idx="0"/>
            </p:cNvCxnSpPr>
            <p:nvPr/>
          </p:nvCxnSpPr>
          <p:spPr>
            <a:xfrm>
              <a:off x="5122015" y="4719134"/>
              <a:ext cx="20323" cy="7221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2" idx="2"/>
              <a:endCxn id="49" idx="0"/>
            </p:cNvCxnSpPr>
            <p:nvPr/>
          </p:nvCxnSpPr>
          <p:spPr>
            <a:xfrm>
              <a:off x="7911679" y="4687642"/>
              <a:ext cx="11959" cy="6863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098007" y="4670478"/>
              <a:ext cx="574196" cy="276999"/>
            </a:xfrm>
            <a:prstGeom prst="rect">
              <a:avLst/>
            </a:prstGeom>
            <a:noFill/>
          </p:spPr>
          <p:txBody>
            <a:bodyPr wrap="none" rtlCol="0">
              <a:spAutoFit/>
            </a:bodyPr>
            <a:lstStyle/>
            <a:p>
              <a:r>
                <a:rPr lang="en-US" dirty="0" smtClean="0">
                  <a:solidFill>
                    <a:srgbClr val="C00000"/>
                  </a:solidFill>
                </a:rPr>
                <a:t>Ab =1</a:t>
              </a:r>
              <a:endParaRPr lang="en-US" dirty="0">
                <a:solidFill>
                  <a:srgbClr val="C00000"/>
                </a:solidFill>
              </a:endParaRPr>
            </a:p>
          </p:txBody>
        </p:sp>
        <p:sp>
          <p:nvSpPr>
            <p:cNvPr id="57" name="TextBox 56"/>
            <p:cNvSpPr txBox="1"/>
            <p:nvPr/>
          </p:nvSpPr>
          <p:spPr>
            <a:xfrm>
              <a:off x="4873786" y="4670478"/>
              <a:ext cx="535724" cy="276999"/>
            </a:xfrm>
            <a:prstGeom prst="rect">
              <a:avLst/>
            </a:prstGeom>
            <a:noFill/>
          </p:spPr>
          <p:txBody>
            <a:bodyPr wrap="none" rtlCol="0">
              <a:spAutoFit/>
            </a:bodyPr>
            <a:lstStyle/>
            <a:p>
              <a:r>
                <a:rPr lang="en-US" dirty="0" smtClean="0">
                  <a:solidFill>
                    <a:srgbClr val="C00000"/>
                  </a:solidFill>
                </a:rPr>
                <a:t>Ab=0</a:t>
              </a:r>
              <a:endParaRPr lang="en-US" dirty="0">
                <a:solidFill>
                  <a:srgbClr val="C00000"/>
                </a:solidFill>
              </a:endParaRPr>
            </a:p>
          </p:txBody>
        </p:sp>
        <p:sp>
          <p:nvSpPr>
            <p:cNvPr id="58" name="TextBox 57"/>
            <p:cNvSpPr txBox="1"/>
            <p:nvPr/>
          </p:nvSpPr>
          <p:spPr>
            <a:xfrm>
              <a:off x="7681635" y="4670478"/>
              <a:ext cx="535724" cy="276999"/>
            </a:xfrm>
            <a:prstGeom prst="rect">
              <a:avLst/>
            </a:prstGeom>
            <a:noFill/>
          </p:spPr>
          <p:txBody>
            <a:bodyPr wrap="none" rtlCol="0">
              <a:spAutoFit/>
            </a:bodyPr>
            <a:lstStyle/>
            <a:p>
              <a:r>
                <a:rPr lang="en-US" dirty="0" smtClean="0">
                  <a:solidFill>
                    <a:srgbClr val="C00000"/>
                  </a:solidFill>
                </a:rPr>
                <a:t>Ab=1</a:t>
              </a:r>
              <a:endParaRPr lang="en-US" dirty="0">
                <a:solidFill>
                  <a:srgbClr val="C00000"/>
                </a:solidFill>
              </a:endParaRPr>
            </a:p>
          </p:txBody>
        </p:sp>
        <p:sp>
          <p:nvSpPr>
            <p:cNvPr id="74" name="TextBox 73"/>
            <p:cNvSpPr txBox="1"/>
            <p:nvPr/>
          </p:nvSpPr>
          <p:spPr>
            <a:xfrm>
              <a:off x="0" y="4759377"/>
              <a:ext cx="1592999" cy="276999"/>
            </a:xfrm>
            <a:prstGeom prst="rect">
              <a:avLst/>
            </a:prstGeom>
            <a:noFill/>
          </p:spPr>
          <p:txBody>
            <a:bodyPr wrap="square" rtlCol="0">
              <a:spAutoFit/>
            </a:bodyPr>
            <a:lstStyle/>
            <a:p>
              <a:r>
                <a:rPr lang="en-US" dirty="0" smtClean="0"/>
                <a:t>Group to vote</a:t>
              </a:r>
              <a:endParaRPr lang="en-US" dirty="0"/>
            </a:p>
          </p:txBody>
        </p:sp>
        <p:sp>
          <p:nvSpPr>
            <p:cNvPr id="75" name="TextBox 74"/>
            <p:cNvSpPr txBox="1"/>
            <p:nvPr/>
          </p:nvSpPr>
          <p:spPr>
            <a:xfrm>
              <a:off x="28575" y="5341176"/>
              <a:ext cx="1592999" cy="276999"/>
            </a:xfrm>
            <a:prstGeom prst="rect">
              <a:avLst/>
            </a:prstGeom>
            <a:noFill/>
          </p:spPr>
          <p:txBody>
            <a:bodyPr wrap="square" rtlCol="0">
              <a:spAutoFit/>
            </a:bodyPr>
            <a:lstStyle/>
            <a:p>
              <a:r>
                <a:rPr lang="en-US" dirty="0" smtClean="0"/>
                <a:t>Majority voting result</a:t>
              </a:r>
              <a:endParaRPr lang="en-US" dirty="0"/>
            </a:p>
          </p:txBody>
        </p:sp>
      </p:grpSp>
      <p:sp>
        <p:nvSpPr>
          <p:cNvPr id="76"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Asynchronous Decoding example</a:t>
            </a:r>
            <a:endParaRPr lang="en-US" altLang="en-US" sz="2400" b="1" dirty="0"/>
          </a:p>
        </p:txBody>
      </p:sp>
      <p:sp>
        <p:nvSpPr>
          <p:cNvPr id="78" name="Rectangle 77"/>
          <p:cNvSpPr/>
          <p:nvPr/>
        </p:nvSpPr>
        <p:spPr>
          <a:xfrm>
            <a:off x="205013" y="5791200"/>
            <a:ext cx="8291052"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CM-FSK solves the communications performance, and the asynchronous bits solve the frame rate variation.</a:t>
            </a:r>
            <a:endParaRPr lang="en-US" sz="1400" dirty="0"/>
          </a:p>
        </p:txBody>
      </p:sp>
      <p:sp>
        <p:nvSpPr>
          <p:cNvPr id="6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98879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590800" y="2902683"/>
            <a:ext cx="36300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PHY frame format</a:t>
            </a:r>
            <a:endParaRPr lang="en-US" altLang="en-US" sz="36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8548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design considerations</a:t>
            </a:r>
          </a:p>
          <a:p>
            <a:pPr lvl="1">
              <a:buFont typeface="Wingdings" panose="05000000000000000000" pitchFamily="2" charset="2"/>
              <a:buChar char="§"/>
            </a:pPr>
            <a:r>
              <a:rPr lang="en-US" altLang="en-US" sz="1800" dirty="0" smtClean="0"/>
              <a:t>Frame rate variation</a:t>
            </a:r>
          </a:p>
          <a:p>
            <a:pPr lvl="1">
              <a:buFont typeface="Wingdings" panose="05000000000000000000" pitchFamily="2" charset="2"/>
              <a:buChar char="§"/>
            </a:pPr>
            <a:r>
              <a:rPr lang="en-US" altLang="en-US" sz="1800" dirty="0" smtClean="0"/>
              <a:t>Different sampling rates and shutter speeds</a:t>
            </a:r>
          </a:p>
          <a:p>
            <a:pPr lvl="1">
              <a:buFont typeface="Wingdings" panose="05000000000000000000" pitchFamily="2" charset="2"/>
              <a:buChar char="§"/>
            </a:pPr>
            <a:endParaRPr lang="en-US" altLang="en-US" sz="1800" dirty="0" smtClean="0">
              <a:solidFill>
                <a:srgbClr val="FF0000"/>
              </a:solidFill>
            </a:endParaRPr>
          </a:p>
          <a:p>
            <a:pPr>
              <a:buFont typeface="Wingdings" panose="05000000000000000000" pitchFamily="2" charset="2"/>
              <a:buChar char="q"/>
            </a:pPr>
            <a:r>
              <a:rPr lang="en-US" altLang="en-US" sz="2000" dirty="0" smtClean="0"/>
              <a:t>System designs</a:t>
            </a:r>
            <a:endParaRPr lang="en-US" altLang="en-US" sz="1800" dirty="0" smtClean="0"/>
          </a:p>
          <a:p>
            <a:pPr lvl="1">
              <a:buFont typeface="Wingdings" panose="05000000000000000000" pitchFamily="2" charset="2"/>
              <a:buChar char="§"/>
            </a:pPr>
            <a:r>
              <a:rPr lang="en-US" altLang="en-US" sz="1800" dirty="0" smtClean="0"/>
              <a:t>System architecture</a:t>
            </a:r>
          </a:p>
          <a:p>
            <a:pPr lvl="1">
              <a:buFont typeface="Wingdings" panose="05000000000000000000" pitchFamily="2" charset="2"/>
              <a:buChar char="§"/>
            </a:pPr>
            <a:r>
              <a:rPr lang="en-US" altLang="en-US" sz="1800" dirty="0" smtClean="0"/>
              <a:t>Frequency band and frequency separation</a:t>
            </a:r>
          </a:p>
          <a:p>
            <a:pPr lvl="1">
              <a:buFont typeface="Wingdings" panose="05000000000000000000" pitchFamily="2" charset="2"/>
              <a:buChar char="§"/>
            </a:pPr>
            <a:r>
              <a:rPr lang="en-US" altLang="en-US" sz="1800" dirty="0" smtClean="0"/>
              <a:t>Data packet structure</a:t>
            </a:r>
          </a:p>
          <a:p>
            <a:pPr lvl="1">
              <a:buFont typeface="Wingdings" panose="05000000000000000000" pitchFamily="2" charset="2"/>
              <a:buChar char="§"/>
            </a:pPr>
            <a:r>
              <a:rPr lang="en-US" altLang="en-US" sz="1800" dirty="0" smtClean="0"/>
              <a:t>Asynchronous Decoding</a:t>
            </a:r>
          </a:p>
          <a:p>
            <a:pPr lvl="1">
              <a:buFont typeface="Wingdings" panose="05000000000000000000" pitchFamily="2" charset="2"/>
              <a:buChar char="§"/>
            </a:pPr>
            <a:endParaRPr lang="en-US" altLang="en-US" sz="1800" dirty="0" smtClean="0">
              <a:solidFill>
                <a:srgbClr val="FF0000"/>
              </a:solidFill>
            </a:endParaRPr>
          </a:p>
          <a:p>
            <a:pPr>
              <a:buFont typeface="Wingdings" panose="05000000000000000000" pitchFamily="2" charset="2"/>
              <a:buChar char="q"/>
            </a:pPr>
            <a:r>
              <a:rPr lang="en-US" altLang="en-US" sz="2000" dirty="0" smtClean="0"/>
              <a:t>PHY format and PHY modes</a:t>
            </a:r>
          </a:p>
          <a:p>
            <a:pPr>
              <a:buFont typeface="Wingdings" panose="05000000000000000000" pitchFamily="2" charset="2"/>
              <a:buChar char="q"/>
            </a:pPr>
            <a:r>
              <a:rPr lang="en-US" altLang="en-US" sz="2000" dirty="0"/>
              <a:t>Appendix 1: Indoor hybrid Compatible </a:t>
            </a:r>
            <a:r>
              <a:rPr lang="en-US" altLang="en-US" sz="2000" dirty="0" smtClean="0"/>
              <a:t>M-FSK/N-PSK system</a:t>
            </a:r>
          </a:p>
          <a:p>
            <a:pPr>
              <a:buFont typeface="Wingdings" panose="05000000000000000000" pitchFamily="2" charset="2"/>
              <a:buChar char="q"/>
            </a:pPr>
            <a:r>
              <a:rPr lang="en-US" altLang="en-US" sz="2000" dirty="0" smtClean="0"/>
              <a:t>Appendix 2: Seaside </a:t>
            </a:r>
            <a:r>
              <a:rPr lang="en-US" altLang="en-US" sz="2000" dirty="0"/>
              <a:t>communications using </a:t>
            </a:r>
            <a:r>
              <a:rPr lang="en-US" altLang="en-US" sz="2000" dirty="0" smtClean="0"/>
              <a:t>CM-FSK</a:t>
            </a:r>
            <a:endParaRPr lang="en-US" altLang="en-US" sz="2000" dirty="0"/>
          </a:p>
          <a:p>
            <a:pPr>
              <a:buFont typeface="Wingdings" panose="05000000000000000000" pitchFamily="2" charset="2"/>
              <a:buChar char="q"/>
            </a:pPr>
            <a:endParaRPr lang="en-US" altLang="en-US" sz="2000" dirty="0" smtClean="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44843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52401" y="2767529"/>
            <a:ext cx="8610599" cy="462479"/>
            <a:chOff x="58993" y="9009"/>
            <a:chExt cx="9869634"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 symbol 1</a:t>
              </a:r>
              <a:endParaRPr lang="en-US" sz="14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HCS</a:t>
              </a:r>
              <a:endParaRPr lang="en-US" sz="14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MCS </a:t>
              </a:r>
              <a:r>
                <a:rPr lang="en-US" kern="1200" dirty="0" smtClean="0">
                  <a:solidFill>
                    <a:srgbClr val="000000"/>
                  </a:solidFill>
                  <a:effectLst/>
                  <a:ea typeface="Malgun Gothic"/>
                  <a:cs typeface="Times New Roman"/>
                </a:rPr>
                <a:t>ID</a:t>
              </a:r>
              <a:endParaRPr lang="en-US" sz="14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PSDU length</a:t>
              </a:r>
              <a:endParaRPr lang="en-US" sz="14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Reserved</a:t>
              </a:r>
              <a:endParaRPr lang="en-US" sz="1400" dirty="0">
                <a:effectLst/>
                <a:latin typeface="Times New Roman"/>
                <a:ea typeface="Malgun Gothic"/>
              </a:endParaRPr>
            </a:p>
          </p:txBody>
        </p:sp>
        <p:sp>
          <p:nvSpPr>
            <p:cNvPr id="18" name="Rectangle 17"/>
            <p:cNvSpPr/>
            <p:nvPr/>
          </p:nvSpPr>
          <p:spPr>
            <a:xfrm>
              <a:off x="6558341" y="13856"/>
              <a:ext cx="337028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PSDU</a:t>
              </a:r>
              <a:endParaRPr lang="en-US" sz="14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 symbol 2</a:t>
              </a:r>
              <a:endParaRPr lang="en-US" sz="1400" dirty="0">
                <a:effectLst/>
                <a:latin typeface="Times New Roman"/>
                <a:ea typeface="Malgun Gothic"/>
              </a:endParaRPr>
            </a:p>
          </p:txBody>
        </p:sp>
      </p:grpSp>
      <p:cxnSp>
        <p:nvCxnSpPr>
          <p:cNvPr id="20" name="Straight Connector 19"/>
          <p:cNvCxnSpPr/>
          <p:nvPr/>
        </p:nvCxnSpPr>
        <p:spPr>
          <a:xfrm>
            <a:off x="152401" y="2276284"/>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5049" y="3220051"/>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19778" y="2276284"/>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52401" y="4010804"/>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57200" y="3274874"/>
            <a:ext cx="457200" cy="369332"/>
          </a:xfrm>
          <a:prstGeom prst="rect">
            <a:avLst/>
          </a:prstGeom>
          <a:noFill/>
        </p:spPr>
        <p:txBody>
          <a:bodyPr wrap="square" rtlCol="0">
            <a:spAutoFit/>
          </a:bodyPr>
          <a:lstStyle/>
          <a:p>
            <a:r>
              <a:rPr lang="en-US" dirty="0" err="1" smtClean="0"/>
              <a:t>f</a:t>
            </a:r>
            <a:r>
              <a:rPr lang="en-US" baseline="-25000" dirty="0" err="1" smtClean="0"/>
              <a:t>SF</a:t>
            </a:r>
            <a:endParaRPr lang="en-US" baseline="-25000" dirty="0"/>
          </a:p>
        </p:txBody>
      </p:sp>
      <p:cxnSp>
        <p:nvCxnSpPr>
          <p:cNvPr id="25" name="Straight Arrow Connector 24"/>
          <p:cNvCxnSpPr/>
          <p:nvPr/>
        </p:nvCxnSpPr>
        <p:spPr>
          <a:xfrm>
            <a:off x="152400" y="25908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2590800"/>
            <a:ext cx="2828924"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3369" y="2297668"/>
            <a:ext cx="4974432" cy="276999"/>
          </a:xfrm>
          <a:prstGeom prst="rect">
            <a:avLst/>
          </a:prstGeom>
          <a:noFill/>
        </p:spPr>
        <p:txBody>
          <a:bodyPr wrap="square" rtlCol="0">
            <a:spAutoFit/>
          </a:bodyPr>
          <a:lstStyle/>
          <a:p>
            <a:pPr algn="ctr"/>
            <a:r>
              <a:rPr lang="en-US" dirty="0" smtClean="0"/>
              <a:t>CM-FSK scheme (on the compatible-band)</a:t>
            </a:r>
            <a:endParaRPr lang="en-US" baseline="-25000" dirty="0"/>
          </a:p>
        </p:txBody>
      </p:sp>
      <p:sp>
        <p:nvSpPr>
          <p:cNvPr id="28" name="TextBox 27"/>
          <p:cNvSpPr txBox="1"/>
          <p:nvPr/>
        </p:nvSpPr>
        <p:spPr>
          <a:xfrm>
            <a:off x="5874017" y="2286000"/>
            <a:ext cx="2565134" cy="276999"/>
          </a:xfrm>
          <a:prstGeom prst="rect">
            <a:avLst/>
          </a:prstGeom>
          <a:noFill/>
        </p:spPr>
        <p:txBody>
          <a:bodyPr wrap="square" rtlCol="0">
            <a:spAutoFit/>
          </a:bodyPr>
          <a:lstStyle/>
          <a:p>
            <a:pPr algn="ctr"/>
            <a:r>
              <a:rPr lang="en-US" dirty="0" smtClean="0"/>
              <a:t>CM-FSK (extended band) </a:t>
            </a:r>
            <a:endParaRPr lang="en-US" baseline="-25000" dirty="0"/>
          </a:p>
        </p:txBody>
      </p:sp>
      <p:cxnSp>
        <p:nvCxnSpPr>
          <p:cNvPr id="29" name="Straight Arrow Connector 28"/>
          <p:cNvCxnSpPr/>
          <p:nvPr/>
        </p:nvCxnSpPr>
        <p:spPr>
          <a:xfrm flipV="1">
            <a:off x="152401" y="3505200"/>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075049" y="3512582"/>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997697" y="3233210"/>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295400" y="3274874"/>
            <a:ext cx="533400" cy="369332"/>
          </a:xfrm>
          <a:prstGeom prst="rect">
            <a:avLst/>
          </a:prstGeom>
          <a:noFill/>
        </p:spPr>
        <p:txBody>
          <a:bodyPr wrap="square" rtlCol="0">
            <a:spAutoFit/>
          </a:bodyPr>
          <a:lstStyle/>
          <a:p>
            <a:r>
              <a:rPr lang="en-US" dirty="0" err="1" smtClean="0"/>
              <a:t>f</a:t>
            </a:r>
            <a:r>
              <a:rPr lang="en-US" dirty="0" err="1" smtClean="0">
                <a:solidFill>
                  <a:srgbClr val="000000"/>
                </a:solidFill>
                <a:ea typeface="Malgun Gothic"/>
                <a:cs typeface="Times New Roman"/>
              </a:rPr>
              <a:t>’</a:t>
            </a:r>
            <a:r>
              <a:rPr lang="en-US" baseline="-25000" dirty="0" err="1" smtClean="0"/>
              <a:t>SF</a:t>
            </a:r>
            <a:endParaRPr lang="en-US" baseline="-25000" dirty="0"/>
          </a:p>
        </p:txBody>
      </p:sp>
      <p:sp>
        <p:nvSpPr>
          <p:cNvPr id="33" name="TextBox 32"/>
          <p:cNvSpPr txBox="1"/>
          <p:nvPr/>
        </p:nvSpPr>
        <p:spPr>
          <a:xfrm>
            <a:off x="742950" y="3745468"/>
            <a:ext cx="774372"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1997696" y="4009745"/>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950683" y="3745468"/>
            <a:ext cx="1893600" cy="369332"/>
          </a:xfrm>
          <a:prstGeom prst="rect">
            <a:avLst/>
          </a:prstGeom>
          <a:noFill/>
        </p:spPr>
        <p:txBody>
          <a:bodyPr wrap="square" rtlCol="0">
            <a:spAutoFit/>
          </a:bodyPr>
          <a:lstStyle/>
          <a:p>
            <a:pPr algn="ctr"/>
            <a:r>
              <a:rPr lang="en-US" dirty="0" smtClean="0"/>
              <a:t>PHR</a:t>
            </a:r>
            <a:endParaRPr lang="en-US" baseline="-25000" dirty="0"/>
          </a:p>
        </p:txBody>
      </p:sp>
      <p:grpSp>
        <p:nvGrpSpPr>
          <p:cNvPr id="5" name="Group 4"/>
          <p:cNvGrpSpPr/>
          <p:nvPr/>
        </p:nvGrpSpPr>
        <p:grpSpPr>
          <a:xfrm>
            <a:off x="5629064" y="639546"/>
            <a:ext cx="3514936" cy="1451427"/>
            <a:chOff x="5629064" y="639546"/>
            <a:chExt cx="3514936" cy="1451427"/>
          </a:xfrm>
        </p:grpSpPr>
        <p:sp>
          <p:nvSpPr>
            <p:cNvPr id="42" name="Line 6"/>
            <p:cNvSpPr>
              <a:spLocks noChangeShapeType="1"/>
            </p:cNvSpPr>
            <p:nvPr/>
          </p:nvSpPr>
          <p:spPr bwMode="auto">
            <a:xfrm>
              <a:off x="5882748" y="63954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7"/>
            <p:cNvSpPr>
              <a:spLocks noChangeShapeType="1"/>
            </p:cNvSpPr>
            <p:nvPr/>
          </p:nvSpPr>
          <p:spPr bwMode="auto">
            <a:xfrm>
              <a:off x="5629064" y="1891837"/>
              <a:ext cx="342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AutoShape 9"/>
            <p:cNvSpPr>
              <a:spLocks noChangeArrowheads="1"/>
            </p:cNvSpPr>
            <p:nvPr/>
          </p:nvSpPr>
          <p:spPr bwMode="auto">
            <a:xfrm flipV="1">
              <a:off x="6060733" y="1489435"/>
              <a:ext cx="2159130"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2">
                <a:lumMod val="9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5" name="Text Box 10"/>
            <p:cNvSpPr txBox="1">
              <a:spLocks noChangeArrowheads="1"/>
            </p:cNvSpPr>
            <p:nvPr/>
          </p:nvSpPr>
          <p:spPr bwMode="auto">
            <a:xfrm>
              <a:off x="6537407" y="1262390"/>
              <a:ext cx="13111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50" dirty="0" smtClean="0">
                  <a:latin typeface="Verdana" pitchFamily="34" charset="0"/>
                  <a:ea typeface="굴림" pitchFamily="50" charset="-127"/>
                </a:rPr>
                <a:t>Extended band</a:t>
              </a:r>
              <a:endParaRPr lang="en-US" altLang="ko-KR" sz="1050" dirty="0">
                <a:latin typeface="Verdana" pitchFamily="34" charset="0"/>
                <a:ea typeface="굴림" pitchFamily="50" charset="-127"/>
              </a:endParaRPr>
            </a:p>
          </p:txBody>
        </p:sp>
        <p:sp>
          <p:nvSpPr>
            <p:cNvPr id="46" name="AutoShape 9"/>
            <p:cNvSpPr>
              <a:spLocks noChangeArrowheads="1"/>
            </p:cNvSpPr>
            <p:nvPr/>
          </p:nvSpPr>
          <p:spPr bwMode="auto">
            <a:xfrm flipV="1">
              <a:off x="6060734" y="1489435"/>
              <a:ext cx="2844930" cy="39827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7" name="Text Box 10"/>
            <p:cNvSpPr txBox="1">
              <a:spLocks noChangeArrowheads="1"/>
            </p:cNvSpPr>
            <p:nvPr/>
          </p:nvSpPr>
          <p:spPr bwMode="auto">
            <a:xfrm>
              <a:off x="8439151" y="12748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grpSp>
      <p:grpSp>
        <p:nvGrpSpPr>
          <p:cNvPr id="3" name="Group 2"/>
          <p:cNvGrpSpPr/>
          <p:nvPr/>
        </p:nvGrpSpPr>
        <p:grpSpPr>
          <a:xfrm>
            <a:off x="381000" y="682173"/>
            <a:ext cx="4181263" cy="1451427"/>
            <a:chOff x="381000" y="611326"/>
            <a:chExt cx="4181263" cy="1451427"/>
          </a:xfrm>
        </p:grpSpPr>
        <p:sp>
          <p:nvSpPr>
            <p:cNvPr id="36" name="Line 6"/>
            <p:cNvSpPr>
              <a:spLocks noChangeShapeType="1"/>
            </p:cNvSpPr>
            <p:nvPr/>
          </p:nvSpPr>
          <p:spPr bwMode="auto">
            <a:xfrm>
              <a:off x="634685" y="61132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7"/>
            <p:cNvSpPr>
              <a:spLocks noChangeShapeType="1"/>
            </p:cNvSpPr>
            <p:nvPr/>
          </p:nvSpPr>
          <p:spPr bwMode="auto">
            <a:xfrm>
              <a:off x="381000" y="1863617"/>
              <a:ext cx="4181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AutoShape 9"/>
            <p:cNvSpPr>
              <a:spLocks noChangeArrowheads="1"/>
            </p:cNvSpPr>
            <p:nvPr/>
          </p:nvSpPr>
          <p:spPr bwMode="auto">
            <a:xfrm flipV="1">
              <a:off x="812670" y="1461218"/>
              <a:ext cx="1411435"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9" name="Text Box 10"/>
            <p:cNvSpPr txBox="1">
              <a:spLocks noChangeArrowheads="1"/>
            </p:cNvSpPr>
            <p:nvPr/>
          </p:nvSpPr>
          <p:spPr bwMode="auto">
            <a:xfrm>
              <a:off x="862790" y="1032302"/>
              <a:ext cx="131119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50" dirty="0" smtClean="0">
                  <a:latin typeface="Verdana" pitchFamily="34" charset="0"/>
                  <a:ea typeface="굴림" pitchFamily="50" charset="-127"/>
                </a:rPr>
                <a:t>Best Compatible Band</a:t>
              </a:r>
              <a:endParaRPr lang="en-US" altLang="ko-KR" sz="1050" dirty="0">
                <a:latin typeface="Verdana" pitchFamily="34" charset="0"/>
                <a:ea typeface="굴림" pitchFamily="50" charset="-127"/>
              </a:endParaRPr>
            </a:p>
          </p:txBody>
        </p:sp>
        <p:sp>
          <p:nvSpPr>
            <p:cNvPr id="40" name="AutoShape 9"/>
            <p:cNvSpPr>
              <a:spLocks noChangeArrowheads="1"/>
            </p:cNvSpPr>
            <p:nvPr/>
          </p:nvSpPr>
          <p:spPr bwMode="auto">
            <a:xfrm flipV="1">
              <a:off x="812670" y="1461217"/>
              <a:ext cx="3216193"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8" name="Text Box 10"/>
            <p:cNvSpPr txBox="1">
              <a:spLocks noChangeArrowheads="1"/>
            </p:cNvSpPr>
            <p:nvPr/>
          </p:nvSpPr>
          <p:spPr bwMode="auto">
            <a:xfrm>
              <a:off x="3699614" y="1280155"/>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grpSp>
      <p:sp>
        <p:nvSpPr>
          <p:cNvPr id="49" name="Rectangle 48"/>
          <p:cNvSpPr/>
          <p:nvPr/>
        </p:nvSpPr>
        <p:spPr>
          <a:xfrm>
            <a:off x="152400" y="4419600"/>
            <a:ext cx="8902700" cy="2062103"/>
          </a:xfrm>
          <a:prstGeom prst="rect">
            <a:avLst/>
          </a:prstGeom>
        </p:spPr>
        <p:txBody>
          <a:bodyPr wrap="square">
            <a:spAutoFit/>
          </a:bodyPr>
          <a:lstStyle/>
          <a:p>
            <a:r>
              <a:rPr lang="en-US" sz="1600" b="1" dirty="0" smtClean="0"/>
              <a:t>SHR and PHR design:</a:t>
            </a:r>
          </a:p>
          <a:p>
            <a:r>
              <a:rPr lang="en-US" sz="1600" dirty="0"/>
              <a:t>This part should have compatibility to almost of rolling shutter cameras</a:t>
            </a:r>
          </a:p>
          <a:p>
            <a:pPr marL="742950" lvl="1" indent="-285750">
              <a:buFont typeface="Wingdings" panose="05000000000000000000" pitchFamily="2" charset="2"/>
              <a:buChar char="§"/>
            </a:pPr>
            <a:r>
              <a:rPr lang="en-US" sz="1600" dirty="0"/>
              <a:t>CM-FSK is chosen because of its advantages of lower error rate compared to OOK: </a:t>
            </a:r>
          </a:p>
          <a:p>
            <a:pPr marL="1200150" lvl="2" indent="-285750">
              <a:buFont typeface="Arial" panose="020B0604020202020204" pitchFamily="34" charset="0"/>
              <a:buChar char="•"/>
            </a:pPr>
            <a:r>
              <a:rPr lang="en-US" sz="1600" dirty="0"/>
              <a:t>Hence CM-FSK is more reliable in detection and synchronization</a:t>
            </a:r>
          </a:p>
          <a:p>
            <a:pPr marL="1200150" lvl="2" indent="-285750">
              <a:buFont typeface="Arial" panose="020B0604020202020204" pitchFamily="34" charset="0"/>
              <a:buChar char="•"/>
            </a:pPr>
            <a:r>
              <a:rPr lang="en-US" sz="1600" dirty="0"/>
              <a:t>The frequency band for encoding SHR and PHR is the </a:t>
            </a:r>
            <a:r>
              <a:rPr lang="en-US" sz="1600" i="1" dirty="0"/>
              <a:t>lowest band </a:t>
            </a:r>
            <a:r>
              <a:rPr lang="en-US" sz="1600" dirty="0"/>
              <a:t>among proposed frequency bands to ensure the compatibility to any rolling shutter camera.</a:t>
            </a:r>
          </a:p>
          <a:p>
            <a:pPr marL="742950" lvl="1" indent="-285750">
              <a:buFont typeface="Wingdings" panose="05000000000000000000" pitchFamily="2" charset="2"/>
              <a:buChar char="§"/>
            </a:pPr>
            <a:r>
              <a:rPr lang="en-US" sz="1600" dirty="0"/>
              <a:t>The PSDU (can keep CM-FSK scheme or switch to C-OOK scheme) is performed on </a:t>
            </a:r>
            <a:r>
              <a:rPr lang="en-US" sz="1600" i="1" dirty="0"/>
              <a:t>extended band </a:t>
            </a:r>
            <a:r>
              <a:rPr lang="en-US" sz="1600" dirty="0"/>
              <a:t>to achieve higher link rate in specific situations. </a:t>
            </a:r>
          </a:p>
        </p:txBody>
      </p:sp>
      <p:sp>
        <p:nvSpPr>
          <p:cNvPr id="5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0829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Rectangle 10"/>
          <p:cNvSpPr/>
          <p:nvPr/>
        </p:nvSpPr>
        <p:spPr>
          <a:xfrm>
            <a:off x="381000" y="1214497"/>
            <a:ext cx="8534400" cy="2062103"/>
          </a:xfrm>
          <a:prstGeom prst="rect">
            <a:avLst/>
          </a:prstGeom>
        </p:spPr>
        <p:txBody>
          <a:bodyPr wrap="square">
            <a:spAutoFit/>
          </a:bodyPr>
          <a:lstStyle/>
          <a:p>
            <a:r>
              <a:rPr lang="en-US" sz="1600" b="1" dirty="0" smtClean="0"/>
              <a:t>PHY header design: 	</a:t>
            </a:r>
            <a:r>
              <a:rPr lang="en-US" sz="1600" dirty="0" smtClean="0"/>
              <a:t>			</a:t>
            </a:r>
          </a:p>
          <a:p>
            <a:pPr marL="742950" lvl="1" indent="-285750">
              <a:buFont typeface="Wingdings" panose="05000000000000000000" pitchFamily="2" charset="2"/>
              <a:buChar char="§"/>
            </a:pPr>
            <a:r>
              <a:rPr lang="en-US" sz="1600" dirty="0" smtClean="0"/>
              <a:t>All frequencies used for PHY header are on low- band of the available bandwidth (e.g. 200Hz – 3.5kHz). This is to be compatible to low sampling rate cameras.</a:t>
            </a:r>
          </a:p>
          <a:p>
            <a:pPr marL="742950" lvl="1" indent="-285750">
              <a:buFont typeface="Wingdings" panose="05000000000000000000" pitchFamily="2" charset="2"/>
              <a:buChar char="§"/>
            </a:pPr>
            <a:r>
              <a:rPr lang="en-US" sz="1600" dirty="0" smtClean="0"/>
              <a:t>SHR and PHR are allocated in a common band (low-band)</a:t>
            </a:r>
          </a:p>
          <a:p>
            <a:pPr marL="742950" lvl="1" indent="-285750">
              <a:buFont typeface="Wingdings" panose="05000000000000000000" pitchFamily="2" charset="2"/>
              <a:buChar char="§"/>
            </a:pPr>
            <a:r>
              <a:rPr lang="en-US" sz="1600" dirty="0" smtClean="0"/>
              <a:t>The length for each frequency symbol is </a:t>
            </a:r>
            <a:r>
              <a:rPr lang="en-US" sz="1600" dirty="0"/>
              <a:t>constant throughout the frame between preamble, header, and payload </a:t>
            </a:r>
            <a:endParaRPr lang="en-US" sz="1600" dirty="0" smtClean="0"/>
          </a:p>
          <a:p>
            <a:pPr marL="742950" lvl="1" indent="-285750">
              <a:buFont typeface="Wingdings" panose="05000000000000000000" pitchFamily="2" charset="2"/>
              <a:buChar char="§"/>
            </a:pPr>
            <a:r>
              <a:rPr lang="en-US" sz="1600" dirty="0" smtClean="0"/>
              <a:t>PSDU can </a:t>
            </a:r>
            <a:r>
              <a:rPr lang="en-US" sz="1600" dirty="0"/>
              <a:t>be allocated to the extended band.</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510856429"/>
              </p:ext>
            </p:extLst>
          </p:nvPr>
        </p:nvGraphicFramePr>
        <p:xfrm>
          <a:off x="2057400" y="3962400"/>
          <a:ext cx="5562600" cy="1594485"/>
        </p:xfrm>
        <a:graphic>
          <a:graphicData uri="http://schemas.openxmlformats.org/drawingml/2006/table">
            <a:tbl>
              <a:tblPr firstRow="1" bandRow="1">
                <a:tableStyleId>{5940675A-B579-460E-94D1-54222C63F5DA}</a:tableStyleId>
              </a:tblPr>
              <a:tblGrid>
                <a:gridCol w="1557528"/>
                <a:gridCol w="2404872"/>
                <a:gridCol w="914400"/>
                <a:gridCol w="685800"/>
              </a:tblGrid>
              <a:tr h="257175">
                <a:tc>
                  <a:txBody>
                    <a:bodyPr/>
                    <a:lstStyle/>
                    <a:p>
                      <a:pPr algn="ctr"/>
                      <a:r>
                        <a:rPr lang="en-US" sz="1400" dirty="0" smtClean="0"/>
                        <a:t>MCS indication</a:t>
                      </a:r>
                      <a:endParaRPr lang="en-US" sz="1400" dirty="0"/>
                    </a:p>
                  </a:txBody>
                  <a:tcPr/>
                </a:tc>
                <a:tc>
                  <a:txBody>
                    <a:bodyPr/>
                    <a:lstStyle/>
                    <a:p>
                      <a:pPr algn="ctr"/>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0000 0001</a:t>
                      </a:r>
                      <a:endParaRPr lang="en-US" sz="1400" dirty="0"/>
                    </a:p>
                  </a:txBody>
                  <a:tcPr/>
                </a:tc>
                <a:tc>
                  <a:txBody>
                    <a:bodyPr/>
                    <a:lstStyle/>
                    <a:p>
                      <a:pPr algn="l"/>
                      <a:r>
                        <a:rPr lang="en-US" sz="1400" dirty="0" smtClean="0"/>
                        <a:t>I.2 (C32-FSK)</a:t>
                      </a:r>
                      <a:endParaRPr lang="en-US" sz="1400" dirty="0"/>
                    </a:p>
                  </a:txBody>
                  <a:tcPr/>
                </a:tc>
                <a:tc>
                  <a:txBody>
                    <a:bodyPr/>
                    <a:lstStyle/>
                    <a:p>
                      <a:pPr algn="ctr" fontAlgn="b"/>
                      <a:r>
                        <a:rPr lang="en-US" sz="1400" u="none" strike="noStrike" dirty="0" smtClean="0">
                          <a:effectLst/>
                        </a:rPr>
                        <a:t>50</a:t>
                      </a:r>
                      <a:endParaRPr lang="en-US" sz="1400" b="0" i="0" u="none" strike="noStrike" dirty="0">
                        <a:solidFill>
                          <a:srgbClr val="000000"/>
                        </a:solidFill>
                        <a:effectLst/>
                        <a:latin typeface="Calibri"/>
                      </a:endParaRPr>
                    </a:p>
                  </a:txBody>
                  <a:tcPr marL="9525" marR="9525" marT="9525" marB="0" anchor="b"/>
                </a:tc>
                <a:tc rowSpan="4">
                  <a:txBody>
                    <a:bodyPr/>
                    <a:lstStyle/>
                    <a:p>
                      <a:pPr algn="ctr" fontAlgn="b"/>
                      <a:r>
                        <a:rPr lang="en-US" sz="1400" u="none" strike="noStrike" dirty="0" smtClean="0">
                          <a:effectLst/>
                        </a:rPr>
                        <a:t>bps</a:t>
                      </a: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r>
              <a:tr h="257175">
                <a:tc>
                  <a:txBody>
                    <a:bodyPr/>
                    <a:lstStyle/>
                    <a:p>
                      <a:r>
                        <a:rPr lang="en-US" sz="1400" dirty="0" smtClean="0"/>
                        <a:t>0000 0010</a:t>
                      </a:r>
                      <a:endParaRPr lang="en-US" sz="1400" dirty="0"/>
                    </a:p>
                  </a:txBody>
                  <a:tcPr/>
                </a:tc>
                <a:tc>
                  <a:txBody>
                    <a:bodyPr/>
                    <a:lstStyle/>
                    <a:p>
                      <a:pPr algn="l"/>
                      <a:r>
                        <a:rPr lang="en-US" sz="1400" dirty="0" smtClean="0"/>
                        <a:t>I.3 (C32-FSK</a:t>
                      </a:r>
                      <a:r>
                        <a:rPr lang="en-US" sz="1400" baseline="0" dirty="0" smtClean="0"/>
                        <a:t>/2-PSK)</a:t>
                      </a:r>
                      <a:endParaRPr lang="en-US" sz="1400" dirty="0"/>
                    </a:p>
                  </a:txBody>
                  <a:tcPr/>
                </a:tc>
                <a:tc>
                  <a:txBody>
                    <a:bodyPr/>
                    <a:lstStyle/>
                    <a:p>
                      <a:pPr algn="ctr" fontAlgn="b"/>
                      <a:r>
                        <a:rPr lang="en-US" sz="1400" u="none" strike="noStrike" dirty="0" smtClean="0">
                          <a:effectLst/>
                        </a:rPr>
                        <a:t>60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307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0000 0011</a:t>
                      </a:r>
                    </a:p>
                  </a:txBody>
                  <a:tcPr/>
                </a:tc>
                <a:tc>
                  <a:txBody>
                    <a:bodyPr/>
                    <a:lstStyle/>
                    <a:p>
                      <a:pPr algn="l"/>
                      <a:r>
                        <a:rPr lang="en-US" sz="1400" dirty="0" smtClean="0"/>
                        <a:t>I.4 (C64-FSK</a:t>
                      </a:r>
                      <a:r>
                        <a:rPr lang="en-US" sz="1400" baseline="0" dirty="0" smtClean="0"/>
                        <a:t>/2-PSK)</a:t>
                      </a:r>
                      <a:endParaRPr lang="en-US" sz="1400" dirty="0" smtClean="0"/>
                    </a:p>
                  </a:txBody>
                  <a:tcPr/>
                </a:tc>
                <a:tc>
                  <a:txBody>
                    <a:bodyPr/>
                    <a:lstStyle/>
                    <a:p>
                      <a:pPr algn="ctr" fontAlgn="b"/>
                      <a:r>
                        <a:rPr lang="en-US" sz="1400" u="none" strike="noStrike" dirty="0" smtClean="0">
                          <a:effectLst/>
                        </a:rPr>
                        <a:t>70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0000 0100</a:t>
                      </a:r>
                      <a:endParaRPr lang="en-US" sz="1400" dirty="0"/>
                    </a:p>
                  </a:txBody>
                  <a:tcPr/>
                </a:tc>
                <a:tc>
                  <a:txBody>
                    <a:bodyPr/>
                    <a:lstStyle/>
                    <a:p>
                      <a:pPr algn="l"/>
                      <a:r>
                        <a:rPr lang="en-US" sz="1400" dirty="0" smtClean="0"/>
                        <a:t>I.5(C32-FSK</a:t>
                      </a:r>
                      <a:r>
                        <a:rPr lang="en-US" sz="1400" baseline="0" dirty="0" smtClean="0"/>
                        <a:t>/4-PSK)</a:t>
                      </a: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80</a:t>
                      </a:r>
                      <a:endParaRPr lang="en-US" sz="1400" b="0" i="0" u="none" strike="noStrike" dirty="0" smtClean="0">
                        <a:solidFill>
                          <a:srgbClr val="000000"/>
                        </a:solidFill>
                        <a:effectLst/>
                        <a:latin typeface="+mn-lt"/>
                      </a:endParaRPr>
                    </a:p>
                  </a:txBody>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bl>
          </a:graphicData>
        </a:graphic>
      </p:graphicFrame>
      <p:sp>
        <p:nvSpPr>
          <p:cNvPr id="17"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CM-FSK PHY modes</a:t>
            </a:r>
            <a:endParaRPr lang="en-US" altLang="en-US" sz="2400" b="1"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15899" y="2438400"/>
            <a:ext cx="8839201"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1:</a:t>
            </a:r>
          </a:p>
          <a:p>
            <a:pPr algn="ctr" eaLnBrk="0" hangingPunct="0"/>
            <a:endParaRPr lang="en-US" altLang="en-US" sz="4000" dirty="0" smtClean="0"/>
          </a:p>
          <a:p>
            <a:pPr algn="ctr"/>
            <a:r>
              <a:rPr lang="en-US" altLang="en-US" sz="3200" dirty="0" smtClean="0"/>
              <a:t>Indoor hybrid Compatible M-FSK/M-PSK system </a:t>
            </a:r>
            <a:endParaRPr lang="en-US" altLang="en-US" sz="32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21113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0" name="TextBox 79"/>
          <p:cNvSpPr txBox="1"/>
          <p:nvPr/>
        </p:nvSpPr>
        <p:spPr>
          <a:xfrm>
            <a:off x="228600" y="5925205"/>
            <a:ext cx="8915400" cy="523220"/>
          </a:xfrm>
          <a:prstGeom prst="rect">
            <a:avLst/>
          </a:prstGeom>
          <a:noFill/>
        </p:spPr>
        <p:txBody>
          <a:bodyPr wrap="square" rtlCol="0">
            <a:spAutoFit/>
          </a:bodyPr>
          <a:lstStyle/>
          <a:p>
            <a:pPr marL="285750" indent="-285750">
              <a:buFont typeface="Wingdings" panose="05000000000000000000" pitchFamily="2" charset="2"/>
              <a:buChar char="§"/>
            </a:pPr>
            <a:r>
              <a:rPr lang="en-US" sz="1400" dirty="0" smtClean="0"/>
              <a:t>Camera sequentially exposes light row by row. To get the maximum length of a LED on the image, LEDs are hang up along the walking way.</a:t>
            </a:r>
            <a:endParaRPr lang="en-US" sz="1400" dirty="0"/>
          </a:p>
        </p:txBody>
      </p:sp>
      <p:grpSp>
        <p:nvGrpSpPr>
          <p:cNvPr id="46" name="Group 45"/>
          <p:cNvGrpSpPr/>
          <p:nvPr/>
        </p:nvGrpSpPr>
        <p:grpSpPr>
          <a:xfrm>
            <a:off x="2330169" y="237800"/>
            <a:ext cx="6585231" cy="5858200"/>
            <a:chOff x="-252581" y="-791600"/>
            <a:chExt cx="9663306" cy="7583771"/>
          </a:xfrm>
        </p:grpSpPr>
        <p:sp>
          <p:nvSpPr>
            <p:cNvPr id="47" name="Parallelogram 46"/>
            <p:cNvSpPr/>
            <p:nvPr/>
          </p:nvSpPr>
          <p:spPr>
            <a:xfrm rot="2713393">
              <a:off x="1567235" y="2005495"/>
              <a:ext cx="3526681" cy="6046672"/>
            </a:xfrm>
            <a:prstGeom prst="parallelogram">
              <a:avLst>
                <a:gd name="adj" fmla="val 60764"/>
              </a:avLst>
            </a:prstGeom>
            <a:solidFill>
              <a:schemeClr val="accent5">
                <a:lumMod val="60000"/>
                <a:lumOff val="40000"/>
                <a:alpha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p:cNvGrpSpPr/>
            <p:nvPr/>
          </p:nvGrpSpPr>
          <p:grpSpPr>
            <a:xfrm>
              <a:off x="-252581" y="-791600"/>
              <a:ext cx="9663306" cy="7448396"/>
              <a:chOff x="-252581" y="-791600"/>
              <a:chExt cx="9663306" cy="7448396"/>
            </a:xfrm>
          </p:grpSpPr>
          <p:sp>
            <p:nvSpPr>
              <p:cNvPr id="49" name="Parallelogram 48"/>
              <p:cNvSpPr/>
              <p:nvPr/>
            </p:nvSpPr>
            <p:spPr>
              <a:xfrm rot="2712560">
                <a:off x="5222758" y="3401884"/>
                <a:ext cx="4183797" cy="1224532"/>
              </a:xfrm>
              <a:prstGeom prst="parallelogram">
                <a:avLst>
                  <a:gd name="adj" fmla="val 34137"/>
                </a:avLst>
              </a:prstGeom>
              <a:solidFill>
                <a:schemeClr val="accent2">
                  <a:lumMod val="40000"/>
                  <a:lumOff val="60000"/>
                  <a:alpha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Parallelogram 49"/>
              <p:cNvSpPr/>
              <p:nvPr/>
            </p:nvSpPr>
            <p:spPr>
              <a:xfrm rot="2713393">
                <a:off x="1548597" y="-708941"/>
                <a:ext cx="3526682" cy="6046673"/>
              </a:xfrm>
              <a:prstGeom prst="parallelogram">
                <a:avLst>
                  <a:gd name="adj" fmla="val 60764"/>
                </a:avLst>
              </a:prstGeom>
              <a:solidFill>
                <a:schemeClr val="bg1">
                  <a:lumMod val="75000"/>
                  <a:alpha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50"/>
              <p:cNvCxnSpPr/>
              <p:nvPr/>
            </p:nvCxnSpPr>
            <p:spPr>
              <a:xfrm>
                <a:off x="-252581" y="2923000"/>
                <a:ext cx="0" cy="27431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Parallelogram 51"/>
              <p:cNvSpPr/>
              <p:nvPr/>
            </p:nvSpPr>
            <p:spPr>
              <a:xfrm rot="2890915">
                <a:off x="1222548" y="2448984"/>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53" name="Parallelogram 52"/>
              <p:cNvSpPr/>
              <p:nvPr/>
            </p:nvSpPr>
            <p:spPr>
              <a:xfrm rot="2890915">
                <a:off x="3047550" y="1758413"/>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54" name="Parallelogram 53"/>
              <p:cNvSpPr/>
              <p:nvPr/>
            </p:nvSpPr>
            <p:spPr>
              <a:xfrm rot="2890915">
                <a:off x="4836629" y="751727"/>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cxnSp>
            <p:nvCxnSpPr>
              <p:cNvPr id="55" name="Straight Connector 54"/>
              <p:cNvCxnSpPr/>
              <p:nvPr/>
            </p:nvCxnSpPr>
            <p:spPr>
              <a:xfrm>
                <a:off x="868475" y="3913597"/>
                <a:ext cx="0" cy="27431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250207" y="2891205"/>
                <a:ext cx="0" cy="274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7" name="Picture 2" descr="http://iconshow.me/media/images/ui/ios7-icons/png/512/camera-outli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908707">
                <a:off x="1736339" y="5130853"/>
                <a:ext cx="820002" cy="872315"/>
              </a:xfrm>
              <a:prstGeom prst="rect">
                <a:avLst/>
              </a:prstGeom>
              <a:noFill/>
              <a:extLst>
                <a:ext uri="{909E8E84-426E-40DD-AFC4-6F175D3DCCD1}">
                  <a14:hiddenFill xmlns:a14="http://schemas.microsoft.com/office/drawing/2010/main">
                    <a:solidFill>
                      <a:srgbClr val="FFFFFF"/>
                    </a:solidFill>
                  </a14:hiddenFill>
                </a:ext>
              </a:extLst>
            </p:spPr>
          </p:pic>
          <p:cxnSp>
            <p:nvCxnSpPr>
              <p:cNvPr id="58" name="Straight Connector 57"/>
              <p:cNvCxnSpPr/>
              <p:nvPr/>
            </p:nvCxnSpPr>
            <p:spPr>
              <a:xfrm>
                <a:off x="1492410" y="3746133"/>
                <a:ext cx="653930" cy="194945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23877" y="2909521"/>
                <a:ext cx="1457324" cy="264080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a:off x="2209801" y="2984824"/>
                <a:ext cx="1143002" cy="264170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2117766" y="2034012"/>
                <a:ext cx="277798" cy="342424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23877" y="2909521"/>
                <a:ext cx="968533" cy="990600"/>
              </a:xfrm>
              <a:prstGeom prst="line">
                <a:avLst/>
              </a:prstGeom>
              <a:ln>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395564" y="2034012"/>
                <a:ext cx="968533" cy="990600"/>
              </a:xfrm>
              <a:prstGeom prst="line">
                <a:avLst/>
              </a:prstGeom>
              <a:ln>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rot="20032595">
                <a:off x="1514299" y="4388283"/>
                <a:ext cx="1084528" cy="307777"/>
              </a:xfrm>
              <a:prstGeom prst="rect">
                <a:avLst/>
              </a:prstGeom>
              <a:noFill/>
            </p:spPr>
            <p:txBody>
              <a:bodyPr wrap="none" rtlCol="0">
                <a:spAutoFit/>
              </a:bodyPr>
              <a:lstStyle/>
              <a:p>
                <a:r>
                  <a:rPr lang="en-US" sz="1400" dirty="0" smtClean="0"/>
                  <a:t>Camera FOV</a:t>
                </a:r>
                <a:endParaRPr lang="en-US" sz="1400" dirty="0"/>
              </a:p>
            </p:txBody>
          </p:sp>
          <p:sp>
            <p:nvSpPr>
              <p:cNvPr id="67" name="TextBox 66"/>
              <p:cNvSpPr txBox="1"/>
              <p:nvPr/>
            </p:nvSpPr>
            <p:spPr>
              <a:xfrm rot="19946093">
                <a:off x="3433815" y="4483139"/>
                <a:ext cx="1169872" cy="307777"/>
              </a:xfrm>
              <a:prstGeom prst="rect">
                <a:avLst/>
              </a:prstGeom>
              <a:noFill/>
            </p:spPr>
            <p:txBody>
              <a:bodyPr wrap="none" rtlCol="0">
                <a:spAutoFit/>
              </a:bodyPr>
              <a:lstStyle/>
              <a:p>
                <a:r>
                  <a:rPr lang="en-US" sz="1400" b="1" dirty="0" smtClean="0"/>
                  <a:t>Walking road</a:t>
                </a:r>
                <a:endParaRPr lang="en-US" sz="1400" b="1" dirty="0"/>
              </a:p>
            </p:txBody>
          </p:sp>
          <p:sp>
            <p:nvSpPr>
              <p:cNvPr id="68" name="TextBox 67"/>
              <p:cNvSpPr txBox="1"/>
              <p:nvPr/>
            </p:nvSpPr>
            <p:spPr>
              <a:xfrm rot="20075216">
                <a:off x="3945994" y="1243448"/>
                <a:ext cx="1251176" cy="307777"/>
              </a:xfrm>
              <a:prstGeom prst="rect">
                <a:avLst/>
              </a:prstGeom>
              <a:noFill/>
            </p:spPr>
            <p:txBody>
              <a:bodyPr wrap="none" rtlCol="0">
                <a:spAutoFit/>
              </a:bodyPr>
              <a:lstStyle/>
              <a:p>
                <a:r>
                  <a:rPr lang="en-US" sz="1400" b="1" dirty="0" smtClean="0"/>
                  <a:t>Top-floor LEDs</a:t>
                </a:r>
                <a:endParaRPr lang="en-US" sz="1400" b="1" dirty="0"/>
              </a:p>
            </p:txBody>
          </p:sp>
          <p:cxnSp>
            <p:nvCxnSpPr>
              <p:cNvPr id="69" name="Straight Arrow Connector 68"/>
              <p:cNvCxnSpPr/>
              <p:nvPr/>
            </p:nvCxnSpPr>
            <p:spPr>
              <a:xfrm flipV="1">
                <a:off x="5637820" y="3642257"/>
                <a:ext cx="1262026" cy="559588"/>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rot="20032595">
                <a:off x="5186190" y="3659833"/>
                <a:ext cx="1463286" cy="307777"/>
              </a:xfrm>
              <a:prstGeom prst="rect">
                <a:avLst/>
              </a:prstGeom>
              <a:noFill/>
            </p:spPr>
            <p:txBody>
              <a:bodyPr wrap="none" rtlCol="0">
                <a:spAutoFit/>
              </a:bodyPr>
              <a:lstStyle/>
              <a:p>
                <a:r>
                  <a:rPr lang="en-US" sz="1400" dirty="0" smtClean="0"/>
                  <a:t>Walking direction</a:t>
                </a:r>
                <a:endParaRPr lang="en-US" sz="1400" dirty="0"/>
              </a:p>
            </p:txBody>
          </p:sp>
          <p:sp>
            <p:nvSpPr>
              <p:cNvPr id="71" name="Parallelogram 70"/>
              <p:cNvSpPr/>
              <p:nvPr/>
            </p:nvSpPr>
            <p:spPr>
              <a:xfrm rot="2712560">
                <a:off x="5213732" y="688033"/>
                <a:ext cx="4183797" cy="1224532"/>
              </a:xfrm>
              <a:prstGeom prst="parallelogram">
                <a:avLst>
                  <a:gd name="adj" fmla="val 31907"/>
                </a:avLst>
              </a:prstGeom>
              <a:solidFill>
                <a:schemeClr val="bg1">
                  <a:lumMod val="75000"/>
                  <a:alpha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Connector 71"/>
              <p:cNvCxnSpPr/>
              <p:nvPr/>
            </p:nvCxnSpPr>
            <p:spPr>
              <a:xfrm>
                <a:off x="9410725" y="2362623"/>
                <a:ext cx="0" cy="2743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Parallelogram 72"/>
              <p:cNvSpPr/>
              <p:nvPr/>
            </p:nvSpPr>
            <p:spPr>
              <a:xfrm rot="19892764" flipH="1">
                <a:off x="6599065" y="223538"/>
                <a:ext cx="487030" cy="1058854"/>
              </a:xfrm>
              <a:prstGeom prst="parallelogram">
                <a:avLst>
                  <a:gd name="adj" fmla="val 6803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74" name="TextBox 73"/>
              <p:cNvSpPr txBox="1"/>
              <p:nvPr/>
            </p:nvSpPr>
            <p:spPr>
              <a:xfrm rot="2680717">
                <a:off x="7394095" y="4273595"/>
                <a:ext cx="1169872" cy="307777"/>
              </a:xfrm>
              <a:prstGeom prst="rect">
                <a:avLst/>
              </a:prstGeom>
              <a:noFill/>
            </p:spPr>
            <p:txBody>
              <a:bodyPr wrap="none" rtlCol="0">
                <a:spAutoFit/>
              </a:bodyPr>
              <a:lstStyle/>
              <a:p>
                <a:r>
                  <a:rPr lang="en-US" sz="1400" b="1" dirty="0" smtClean="0"/>
                  <a:t>Walking road</a:t>
                </a:r>
                <a:endParaRPr lang="en-US" sz="1400" b="1" dirty="0"/>
              </a:p>
            </p:txBody>
          </p:sp>
          <p:cxnSp>
            <p:nvCxnSpPr>
              <p:cNvPr id="75" name="Straight Arrow Connector 74"/>
              <p:cNvCxnSpPr/>
              <p:nvPr/>
            </p:nvCxnSpPr>
            <p:spPr>
              <a:xfrm>
                <a:off x="6916215" y="3642256"/>
                <a:ext cx="524238" cy="501953"/>
              </a:xfrm>
              <a:prstGeom prst="straightConnector1">
                <a:avLst/>
              </a:prstGeom>
              <a:ln w="158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6277324" y="1914932"/>
                <a:ext cx="0" cy="4681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209854" y="250150"/>
                <a:ext cx="0" cy="57238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184124" y="2349854"/>
                <a:ext cx="0" cy="50943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Parallelogram 78"/>
              <p:cNvSpPr/>
              <p:nvPr/>
            </p:nvSpPr>
            <p:spPr>
              <a:xfrm rot="19892764" flipH="1">
                <a:off x="7989977" y="1405086"/>
                <a:ext cx="487030" cy="1058854"/>
              </a:xfrm>
              <a:prstGeom prst="parallelogram">
                <a:avLst>
                  <a:gd name="adj" fmla="val 6803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83" name="Parallelogram 82"/>
              <p:cNvSpPr/>
              <p:nvPr/>
            </p:nvSpPr>
            <p:spPr>
              <a:xfrm rot="2890915">
                <a:off x="1014307" y="2183469"/>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84" name="Parallelogram 83"/>
              <p:cNvSpPr/>
              <p:nvPr/>
            </p:nvSpPr>
            <p:spPr>
              <a:xfrm rot="2890915">
                <a:off x="2803387" y="1492952"/>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85" name="Parallelogram 84"/>
              <p:cNvSpPr/>
              <p:nvPr/>
            </p:nvSpPr>
            <p:spPr>
              <a:xfrm rot="2890915">
                <a:off x="5060264" y="999726"/>
                <a:ext cx="558773" cy="1356262"/>
              </a:xfrm>
              <a:prstGeom prst="parallelogram">
                <a:avLst>
                  <a:gd name="adj" fmla="val 7156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86" name="Parallelogram 85"/>
              <p:cNvSpPr/>
              <p:nvPr/>
            </p:nvSpPr>
            <p:spPr>
              <a:xfrm rot="19892764" flipH="1">
                <a:off x="6312715" y="368074"/>
                <a:ext cx="487030" cy="1058854"/>
              </a:xfrm>
              <a:prstGeom prst="parallelogram">
                <a:avLst>
                  <a:gd name="adj" fmla="val 6803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87" name="Parallelogram 86"/>
              <p:cNvSpPr/>
              <p:nvPr/>
            </p:nvSpPr>
            <p:spPr>
              <a:xfrm rot="19892764" flipH="1">
                <a:off x="7659128" y="1601957"/>
                <a:ext cx="487030" cy="1058854"/>
              </a:xfrm>
              <a:prstGeom prst="parallelogram">
                <a:avLst>
                  <a:gd name="adj" fmla="val 68032"/>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grpSp>
      </p:grpSp>
      <p:sp>
        <p:nvSpPr>
          <p:cNvPr id="82" name="Text Box 2"/>
          <p:cNvSpPr txBox="1">
            <a:spLocks noChangeArrowheads="1"/>
          </p:cNvSpPr>
          <p:nvPr/>
        </p:nvSpPr>
        <p:spPr bwMode="auto">
          <a:xfrm>
            <a:off x="1385861"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CM-FSK LEDs lighting</a:t>
            </a:r>
            <a:endParaRPr lang="en-US" altLang="en-US" sz="2400" b="1" dirty="0"/>
          </a:p>
        </p:txBody>
      </p:sp>
      <p:sp>
        <p:nvSpPr>
          <p:cNvPr id="88" name="Parallelogram 87"/>
          <p:cNvSpPr/>
          <p:nvPr/>
        </p:nvSpPr>
        <p:spPr>
          <a:xfrm rot="2713393">
            <a:off x="3019068" y="2419511"/>
            <a:ext cx="1570548" cy="1321286"/>
          </a:xfrm>
          <a:prstGeom prst="parallelogram">
            <a:avLst>
              <a:gd name="adj" fmla="val 35716"/>
            </a:avLst>
          </a:prstGeom>
          <a:solidFill>
            <a:schemeClr val="accent2">
              <a:lumMod val="75000"/>
              <a:alpha val="29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rot="20032595">
            <a:off x="2802610" y="2495467"/>
            <a:ext cx="765550" cy="237747"/>
          </a:xfrm>
          <a:prstGeom prst="rect">
            <a:avLst/>
          </a:prstGeom>
          <a:noFill/>
        </p:spPr>
        <p:txBody>
          <a:bodyPr wrap="none" rtlCol="0">
            <a:spAutoFit/>
          </a:bodyPr>
          <a:lstStyle/>
          <a:p>
            <a:r>
              <a:rPr lang="en-US" sz="1400" dirty="0" smtClean="0"/>
              <a:t>Camera’s </a:t>
            </a:r>
            <a:r>
              <a:rPr lang="en-US" sz="1400" dirty="0" err="1" smtClean="0"/>
              <a:t>RoI</a:t>
            </a:r>
            <a:endParaRPr lang="en-US" sz="1400" dirty="0"/>
          </a:p>
        </p:txBody>
      </p:sp>
      <p:sp>
        <p:nvSpPr>
          <p:cNvPr id="3" name="Rectangle 2"/>
          <p:cNvSpPr/>
          <p:nvPr/>
        </p:nvSpPr>
        <p:spPr>
          <a:xfrm>
            <a:off x="228598" y="1219200"/>
            <a:ext cx="5638802" cy="738664"/>
          </a:xfrm>
          <a:prstGeom prst="rect">
            <a:avLst/>
          </a:prstGeom>
        </p:spPr>
        <p:txBody>
          <a:bodyPr wrap="square">
            <a:spAutoFit/>
          </a:bodyPr>
          <a:lstStyle/>
          <a:p>
            <a:pPr marL="285750" indent="-285750">
              <a:buFont typeface="Wingdings" panose="05000000000000000000" pitchFamily="2" charset="2"/>
              <a:buChar char="§"/>
            </a:pPr>
            <a:r>
              <a:rPr lang="en-US" sz="1400" dirty="0" smtClean="0"/>
              <a:t>In general way, multiple LEDs are grouped together in communications. This is to provide the brightness for indoor when LEDs seems to be dimmed at 50%.</a:t>
            </a:r>
            <a:endParaRPr lang="en-US" sz="1400" dirty="0"/>
          </a:p>
        </p:txBody>
      </p:sp>
      <p:sp>
        <p:nvSpPr>
          <p:cNvPr id="6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7951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234305" y="759057"/>
            <a:ext cx="8985895" cy="3889143"/>
            <a:chOff x="81905" y="76200"/>
            <a:chExt cx="8985895" cy="5064543"/>
          </a:xfrm>
        </p:grpSpPr>
        <p:cxnSp>
          <p:nvCxnSpPr>
            <p:cNvPr id="9" name="Straight Connector 8"/>
            <p:cNvCxnSpPr/>
            <p:nvPr/>
          </p:nvCxnSpPr>
          <p:spPr>
            <a:xfrm>
              <a:off x="152400" y="961192"/>
              <a:ext cx="89154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7200" y="884992"/>
              <a:ext cx="1752600" cy="152400"/>
            </a:xfrm>
            <a:prstGeom prst="rect">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733800" y="884992"/>
              <a:ext cx="1752600" cy="152400"/>
            </a:xfrm>
            <a:prstGeom prst="rect">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010400" y="884992"/>
              <a:ext cx="1752600" cy="152400"/>
            </a:xfrm>
            <a:prstGeom prst="rect">
              <a:avLst/>
            </a:prstGeom>
            <a:solidFill>
              <a:srgbClr val="B48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descr="http://iconshow.me/media/images/ui/ios7-icons/png/512/camera-outli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0275" y="4411192"/>
              <a:ext cx="685800" cy="729551"/>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p:cNvCxnSpPr/>
            <p:nvPr/>
          </p:nvCxnSpPr>
          <p:spPr>
            <a:xfrm>
              <a:off x="457200" y="351592"/>
              <a:ext cx="9525" cy="838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24275" y="275392"/>
              <a:ext cx="0" cy="9144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209800" y="580192"/>
              <a:ext cx="0" cy="609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0" idx="1"/>
            </p:cNvCxnSpPr>
            <p:nvPr/>
          </p:nvCxnSpPr>
          <p:spPr>
            <a:xfrm>
              <a:off x="457200" y="961192"/>
              <a:ext cx="2085975" cy="381477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1" idx="2"/>
            </p:cNvCxnSpPr>
            <p:nvPr/>
          </p:nvCxnSpPr>
          <p:spPr>
            <a:xfrm flipH="1">
              <a:off x="2543175" y="1037392"/>
              <a:ext cx="2066925" cy="373857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http://iconshow.me/media/images/ui/ios7-icons/png/512/camera-outli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1487" y="4393963"/>
              <a:ext cx="685800" cy="729551"/>
            </a:xfrm>
            <a:prstGeom prst="rect">
              <a:avLst/>
            </a:prstGeom>
            <a:noFill/>
            <a:extLst>
              <a:ext uri="{909E8E84-426E-40DD-AFC4-6F175D3DCCD1}">
                <a14:hiddenFill xmlns:a14="http://schemas.microsoft.com/office/drawing/2010/main">
                  <a:solidFill>
                    <a:srgbClr val="FFFFFF"/>
                  </a:solidFill>
                </a14:hiddenFill>
              </a:ext>
            </a:extLst>
          </p:spPr>
        </p:pic>
        <p:cxnSp>
          <p:nvCxnSpPr>
            <p:cNvPr id="24" name="Straight Connector 23"/>
            <p:cNvCxnSpPr/>
            <p:nvPr/>
          </p:nvCxnSpPr>
          <p:spPr>
            <a:xfrm>
              <a:off x="4618412" y="943963"/>
              <a:ext cx="2085975" cy="38147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6704387" y="1020163"/>
              <a:ext cx="2066925" cy="37385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rot="16200000">
              <a:off x="2400299" y="4220692"/>
              <a:ext cx="285750" cy="381000"/>
            </a:xfrm>
            <a:prstGeom prst="arc">
              <a:avLst>
                <a:gd name="adj1" fmla="val 16200000"/>
                <a:gd name="adj2" fmla="val 537796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310775" y="3977268"/>
              <a:ext cx="483850" cy="307777"/>
            </a:xfrm>
            <a:prstGeom prst="rect">
              <a:avLst/>
            </a:prstGeom>
            <a:noFill/>
          </p:spPr>
          <p:txBody>
            <a:bodyPr wrap="none" rtlCol="0">
              <a:spAutoFit/>
            </a:bodyPr>
            <a:lstStyle/>
            <a:p>
              <a:r>
                <a:rPr lang="en-US" sz="1400" dirty="0" smtClean="0"/>
                <a:t>FOV</a:t>
              </a:r>
              <a:endParaRPr lang="en-US" sz="1400" dirty="0"/>
            </a:p>
          </p:txBody>
        </p:sp>
        <p:cxnSp>
          <p:nvCxnSpPr>
            <p:cNvPr id="28" name="Straight Arrow Connector 27"/>
            <p:cNvCxnSpPr/>
            <p:nvPr/>
          </p:nvCxnSpPr>
          <p:spPr>
            <a:xfrm>
              <a:off x="457199" y="644943"/>
              <a:ext cx="1743075"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220943" y="440516"/>
              <a:ext cx="279244" cy="307777"/>
            </a:xfrm>
            <a:prstGeom prst="rect">
              <a:avLst/>
            </a:prstGeom>
            <a:noFill/>
          </p:spPr>
          <p:txBody>
            <a:bodyPr wrap="none" rtlCol="0">
              <a:spAutoFit/>
            </a:bodyPr>
            <a:lstStyle/>
            <a:p>
              <a:r>
                <a:rPr lang="en-US" sz="1400" dirty="0" smtClean="0"/>
                <a:t>d</a:t>
              </a:r>
              <a:endParaRPr lang="en-US" sz="1400" dirty="0"/>
            </a:p>
          </p:txBody>
        </p:sp>
        <p:cxnSp>
          <p:nvCxnSpPr>
            <p:cNvPr id="30" name="Straight Arrow Connector 29"/>
            <p:cNvCxnSpPr/>
            <p:nvPr/>
          </p:nvCxnSpPr>
          <p:spPr>
            <a:xfrm>
              <a:off x="466725" y="383977"/>
              <a:ext cx="325755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16256" y="76200"/>
              <a:ext cx="260008" cy="307777"/>
            </a:xfrm>
            <a:prstGeom prst="rect">
              <a:avLst/>
            </a:prstGeom>
            <a:noFill/>
          </p:spPr>
          <p:txBody>
            <a:bodyPr wrap="none" rtlCol="0">
              <a:spAutoFit/>
            </a:bodyPr>
            <a:lstStyle/>
            <a:p>
              <a:r>
                <a:rPr lang="en-US" sz="1400" dirty="0" smtClean="0"/>
                <a:t>L</a:t>
              </a:r>
              <a:endParaRPr lang="en-US" sz="1400" dirty="0"/>
            </a:p>
          </p:txBody>
        </p:sp>
        <p:cxnSp>
          <p:nvCxnSpPr>
            <p:cNvPr id="32" name="Straight Arrow Connector 31"/>
            <p:cNvCxnSpPr/>
            <p:nvPr/>
          </p:nvCxnSpPr>
          <p:spPr>
            <a:xfrm>
              <a:off x="232756" y="961192"/>
              <a:ext cx="0" cy="381477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81905" y="4775967"/>
              <a:ext cx="8985895" cy="1"/>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35931" y="2868579"/>
              <a:ext cx="296876" cy="307777"/>
            </a:xfrm>
            <a:prstGeom prst="rect">
              <a:avLst/>
            </a:prstGeom>
            <a:noFill/>
          </p:spPr>
          <p:txBody>
            <a:bodyPr wrap="none" rtlCol="0">
              <a:spAutoFit/>
            </a:bodyPr>
            <a:lstStyle/>
            <a:p>
              <a:r>
                <a:rPr lang="en-US" sz="1400" dirty="0" smtClean="0"/>
                <a:t>H</a:t>
              </a:r>
              <a:endParaRPr lang="en-US" sz="1400" dirty="0"/>
            </a:p>
          </p:txBody>
        </p:sp>
        <p:cxnSp>
          <p:nvCxnSpPr>
            <p:cNvPr id="35" name="Straight Arrow Connector 34"/>
            <p:cNvCxnSpPr/>
            <p:nvPr/>
          </p:nvCxnSpPr>
          <p:spPr>
            <a:xfrm flipV="1">
              <a:off x="2794625" y="4775968"/>
              <a:ext cx="690562" cy="1"/>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146063" y="4449576"/>
              <a:ext cx="1986441" cy="307777"/>
            </a:xfrm>
            <a:prstGeom prst="rect">
              <a:avLst/>
            </a:prstGeom>
            <a:noFill/>
          </p:spPr>
          <p:txBody>
            <a:bodyPr wrap="none" rtlCol="0">
              <a:spAutoFit/>
            </a:bodyPr>
            <a:lstStyle/>
            <a:p>
              <a:r>
                <a:rPr lang="en-US" sz="1400" dirty="0" smtClean="0"/>
                <a:t>Walking Speed = w (m/s)</a:t>
              </a:r>
              <a:endParaRPr lang="en-US" sz="1400" dirty="0"/>
            </a:p>
          </p:txBody>
        </p:sp>
        <p:sp>
          <p:nvSpPr>
            <p:cNvPr id="37" name="TextBox 36"/>
            <p:cNvSpPr txBox="1"/>
            <p:nvPr/>
          </p:nvSpPr>
          <p:spPr>
            <a:xfrm>
              <a:off x="1118640" y="1020163"/>
              <a:ext cx="590226" cy="307777"/>
            </a:xfrm>
            <a:prstGeom prst="rect">
              <a:avLst/>
            </a:prstGeom>
            <a:noFill/>
          </p:spPr>
          <p:txBody>
            <a:bodyPr wrap="none" rtlCol="0">
              <a:spAutoFit/>
            </a:bodyPr>
            <a:lstStyle/>
            <a:p>
              <a:r>
                <a:rPr lang="en-US" sz="1400" dirty="0" smtClean="0"/>
                <a:t>LED 1</a:t>
              </a:r>
              <a:endParaRPr lang="en-US" sz="1400" dirty="0"/>
            </a:p>
          </p:txBody>
        </p:sp>
        <p:sp>
          <p:nvSpPr>
            <p:cNvPr id="38" name="TextBox 37"/>
            <p:cNvSpPr txBox="1"/>
            <p:nvPr/>
          </p:nvSpPr>
          <p:spPr>
            <a:xfrm>
              <a:off x="4429287" y="562130"/>
              <a:ext cx="590226" cy="307777"/>
            </a:xfrm>
            <a:prstGeom prst="rect">
              <a:avLst/>
            </a:prstGeom>
            <a:noFill/>
          </p:spPr>
          <p:txBody>
            <a:bodyPr wrap="none" rtlCol="0">
              <a:spAutoFit/>
            </a:bodyPr>
            <a:lstStyle/>
            <a:p>
              <a:r>
                <a:rPr lang="en-US" sz="1400" dirty="0" smtClean="0"/>
                <a:t>LED 2</a:t>
              </a:r>
              <a:endParaRPr lang="en-US" sz="1400" dirty="0"/>
            </a:p>
          </p:txBody>
        </p:sp>
        <p:sp>
          <p:nvSpPr>
            <p:cNvPr id="39" name="TextBox 38"/>
            <p:cNvSpPr txBox="1"/>
            <p:nvPr/>
          </p:nvSpPr>
          <p:spPr>
            <a:xfrm>
              <a:off x="7591587" y="552605"/>
              <a:ext cx="590226" cy="307777"/>
            </a:xfrm>
            <a:prstGeom prst="rect">
              <a:avLst/>
            </a:prstGeom>
            <a:noFill/>
          </p:spPr>
          <p:txBody>
            <a:bodyPr wrap="none" rtlCol="0">
              <a:spAutoFit/>
            </a:bodyPr>
            <a:lstStyle/>
            <a:p>
              <a:r>
                <a:rPr lang="en-US" sz="1400" dirty="0" smtClean="0"/>
                <a:t>LED 3</a:t>
              </a:r>
              <a:endParaRPr lang="en-US" sz="1400" dirty="0"/>
            </a:p>
          </p:txBody>
        </p:sp>
      </p:grpSp>
      <p:sp>
        <p:nvSpPr>
          <p:cNvPr id="40" name="TextBox 39"/>
          <p:cNvSpPr txBox="1"/>
          <p:nvPr/>
        </p:nvSpPr>
        <p:spPr>
          <a:xfrm>
            <a:off x="293843" y="4876800"/>
            <a:ext cx="8469157" cy="523220"/>
          </a:xfrm>
          <a:prstGeom prst="rect">
            <a:avLst/>
          </a:prstGeom>
          <a:noFill/>
        </p:spPr>
        <p:txBody>
          <a:bodyPr wrap="square" rtlCol="0">
            <a:spAutoFit/>
          </a:bodyPr>
          <a:lstStyle/>
          <a:p>
            <a:r>
              <a:rPr lang="en-US" sz="1400" dirty="0" smtClean="0"/>
              <a:t>- Condition of LEDs separation in user moving environment:	 </a:t>
            </a:r>
            <a:r>
              <a:rPr lang="en-US" sz="1400" b="1" dirty="0" smtClean="0"/>
              <a:t>L ≤ 2H.tg(FOV/2)</a:t>
            </a:r>
          </a:p>
          <a:p>
            <a:r>
              <a:rPr lang="en-US" sz="1400" dirty="0" smtClean="0"/>
              <a:t>- Longer d is better for communications, but not power consumption</a:t>
            </a:r>
            <a:r>
              <a:rPr lang="en-US" sz="1400" b="1" dirty="0" smtClean="0"/>
              <a:t>.</a:t>
            </a:r>
          </a:p>
        </p:txBody>
      </p:sp>
      <p:sp>
        <p:nvSpPr>
          <p:cNvPr id="41" name="TextBox 40"/>
          <p:cNvSpPr txBox="1"/>
          <p:nvPr/>
        </p:nvSpPr>
        <p:spPr>
          <a:xfrm>
            <a:off x="382898" y="5618202"/>
            <a:ext cx="8227702" cy="553998"/>
          </a:xfrm>
          <a:prstGeom prst="rect">
            <a:avLst/>
          </a:prstGeom>
          <a:noFill/>
        </p:spPr>
        <p:txBody>
          <a:bodyPr wrap="square" rtlCol="0">
            <a:spAutoFit/>
          </a:bodyPr>
          <a:lstStyle/>
          <a:p>
            <a:r>
              <a:rPr lang="en-US" sz="1400" b="1" dirty="0" smtClean="0"/>
              <a:t>Example: </a:t>
            </a:r>
            <a:r>
              <a:rPr lang="en-US" sz="1400" dirty="0" smtClean="0"/>
              <a:t>H = 2m; FOV = 68</a:t>
            </a:r>
            <a:r>
              <a:rPr lang="en-US" sz="1400" baseline="30000" dirty="0" smtClean="0"/>
              <a:t>0  </a:t>
            </a:r>
            <a:r>
              <a:rPr lang="en-US" sz="1400" dirty="0" smtClean="0"/>
              <a:t>(Samsung S5); d = 1.2m (equal size of fluorescent lamp); L = 2.7m.</a:t>
            </a:r>
          </a:p>
          <a:p>
            <a:endParaRPr lang="en-US" sz="200" dirty="0"/>
          </a:p>
          <a:p>
            <a:r>
              <a:rPr lang="en-US" sz="1400" dirty="0" smtClean="0"/>
              <a:t>Walking speed is limited by connection switching algorithm between LEDs. </a:t>
            </a:r>
            <a:endParaRPr lang="en-US" sz="1400" b="1" dirty="0" smtClean="0"/>
          </a:p>
        </p:txBody>
      </p:sp>
      <p:sp>
        <p:nvSpPr>
          <p:cNvPr id="4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72181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 name="Rectangle 2"/>
          <p:cNvSpPr/>
          <p:nvPr/>
        </p:nvSpPr>
        <p:spPr>
          <a:xfrm>
            <a:off x="228600" y="2035076"/>
            <a:ext cx="8686800" cy="2800767"/>
          </a:xfrm>
          <a:prstGeom prst="rect">
            <a:avLst/>
          </a:prstGeom>
        </p:spPr>
        <p:txBody>
          <a:bodyPr wrap="square">
            <a:spAutoFit/>
          </a:bodyPr>
          <a:lstStyle/>
          <a:p>
            <a:pPr marL="285750" lvl="0" indent="-285750">
              <a:buFont typeface="Wingdings" panose="05000000000000000000" pitchFamily="2" charset="2"/>
              <a:buChar char="q"/>
            </a:pPr>
            <a:r>
              <a:rPr lang="en-US" sz="1600" b="1" dirty="0" smtClean="0"/>
              <a:t>Advantages </a:t>
            </a:r>
            <a:r>
              <a:rPr lang="en-US" sz="1600" b="1" dirty="0"/>
              <a:t>of M-FSK</a:t>
            </a:r>
            <a:r>
              <a:rPr lang="en-US" sz="1600" dirty="0"/>
              <a:t>: </a:t>
            </a:r>
          </a:p>
          <a:p>
            <a:pPr marL="742950" lvl="1" indent="-285750">
              <a:buFont typeface="Wingdings" panose="05000000000000000000" pitchFamily="2" charset="2"/>
              <a:buChar char="§"/>
            </a:pPr>
            <a:r>
              <a:rPr lang="en-US" sz="1600" dirty="0"/>
              <a:t>Support for multiple transmitters (LEDs). Frequency allocation is based on M-FSK to share the bandwidth to all LEDs. The M-FSK technique is to avoid interference efficiently.</a:t>
            </a:r>
          </a:p>
          <a:p>
            <a:pPr marL="742950" lvl="1" indent="-285750">
              <a:buFont typeface="Wingdings" panose="05000000000000000000" pitchFamily="2" charset="2"/>
              <a:buChar char="§"/>
            </a:pPr>
            <a:r>
              <a:rPr lang="en-US" sz="1600" dirty="0"/>
              <a:t>Great support for rolling shutter receivers. The detection of frequency is much easier with rolling effect</a:t>
            </a:r>
            <a:r>
              <a:rPr lang="en-US" sz="1600" dirty="0" smtClean="0"/>
              <a:t>.</a:t>
            </a:r>
          </a:p>
          <a:p>
            <a:pPr lvl="1"/>
            <a:endParaRPr lang="en-US" sz="1600" dirty="0"/>
          </a:p>
          <a:p>
            <a:pPr marL="285750" lvl="0" indent="-285750">
              <a:buFont typeface="Wingdings" panose="05000000000000000000" pitchFamily="2" charset="2"/>
              <a:buChar char="q"/>
            </a:pPr>
            <a:r>
              <a:rPr lang="en-US" sz="1600" b="1" dirty="0"/>
              <a:t>Additional advantage of N-PSK:</a:t>
            </a:r>
            <a:r>
              <a:rPr lang="en-US" sz="1600" dirty="0"/>
              <a:t> </a:t>
            </a:r>
          </a:p>
          <a:p>
            <a:pPr marL="742950" lvl="1" indent="-285750">
              <a:buFont typeface="Wingdings" panose="05000000000000000000" pitchFamily="2" charset="2"/>
              <a:buChar char="§"/>
            </a:pPr>
            <a:r>
              <a:rPr lang="en-US" sz="1600" dirty="0"/>
              <a:t>The N-PSK is additionally used to achieve </a:t>
            </a:r>
            <a:r>
              <a:rPr lang="en-US" sz="1600" dirty="0" smtClean="0"/>
              <a:t>higher data </a:t>
            </a:r>
            <a:r>
              <a:rPr lang="en-US" sz="1600" dirty="0"/>
              <a:t>rate </a:t>
            </a:r>
            <a:r>
              <a:rPr lang="en-US" sz="1600" dirty="0" smtClean="0"/>
              <a:t>than </a:t>
            </a:r>
            <a:r>
              <a:rPr lang="en-US" sz="1600" dirty="0"/>
              <a:t>just M-FSK</a:t>
            </a:r>
            <a:r>
              <a:rPr lang="en-US" sz="1600" dirty="0" smtClean="0"/>
              <a:t>. The higher link rate is helpful when a part of link rate must be shared for mitigating frame rate variation (by transmitting the asynchronous bits instead of data).</a:t>
            </a:r>
            <a:endParaRPr lang="en-US" sz="1600" dirty="0"/>
          </a:p>
          <a:p>
            <a:pPr marL="742950" lvl="1" indent="-285750">
              <a:buFont typeface="Wingdings" panose="05000000000000000000" pitchFamily="2" charset="2"/>
              <a:buChar char="§"/>
            </a:pPr>
            <a:r>
              <a:rPr lang="en-US" sz="1600" dirty="0"/>
              <a:t>Additionally support for global shutter </a:t>
            </a:r>
            <a:r>
              <a:rPr lang="en-US" sz="1600" dirty="0" smtClean="0"/>
              <a:t>receivers (only 2-PSK, optional).</a:t>
            </a:r>
            <a:endParaRPr lang="en-US" sz="1600" dirty="0"/>
          </a:p>
        </p:txBody>
      </p:sp>
      <p:sp>
        <p:nvSpPr>
          <p:cNvPr id="10" name="Text Box 2"/>
          <p:cNvSpPr txBox="1">
            <a:spLocks noChangeArrowheads="1"/>
          </p:cNvSpPr>
          <p:nvPr/>
        </p:nvSpPr>
        <p:spPr bwMode="auto">
          <a:xfrm>
            <a:off x="1385861" y="68133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Hybrid Compatible M-FSK/N-PSK: Benefits</a:t>
            </a:r>
            <a:endParaRPr lang="en-US" altLang="en-US" sz="2400" b="1"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28190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10" name="Picture 9" descr="C:\Users\Trang\Dropbox\0-PATENT - TRANG 2015\2015 Nov. Domestic Patents\1- M PSK\Transmitter Architecture 2.png"/>
          <p:cNvPicPr/>
          <p:nvPr/>
        </p:nvPicPr>
        <p:blipFill>
          <a:blip r:embed="rId2">
            <a:extLst>
              <a:ext uri="{28A0092B-C50C-407E-A947-70E740481C1C}">
                <a14:useLocalDpi xmlns:a14="http://schemas.microsoft.com/office/drawing/2010/main" val="0"/>
              </a:ext>
            </a:extLst>
          </a:blip>
          <a:srcRect/>
          <a:stretch>
            <a:fillRect/>
          </a:stretch>
        </p:blipFill>
        <p:spPr bwMode="auto">
          <a:xfrm>
            <a:off x="106295" y="1188086"/>
            <a:ext cx="5761105" cy="3031332"/>
          </a:xfrm>
          <a:prstGeom prst="rect">
            <a:avLst/>
          </a:prstGeom>
          <a:noFill/>
          <a:ln>
            <a:noFill/>
          </a:ln>
        </p:spPr>
      </p:pic>
      <p:sp>
        <p:nvSpPr>
          <p:cNvPr id="5" name="Rectangle 4"/>
          <p:cNvSpPr/>
          <p:nvPr/>
        </p:nvSpPr>
        <p:spPr>
          <a:xfrm>
            <a:off x="533400" y="4267200"/>
            <a:ext cx="8521700" cy="307777"/>
          </a:xfrm>
          <a:prstGeom prst="rect">
            <a:avLst/>
          </a:prstGeom>
        </p:spPr>
        <p:txBody>
          <a:bodyPr wrap="square">
            <a:spAutoFit/>
          </a:bodyPr>
          <a:lstStyle/>
          <a:p>
            <a:r>
              <a:rPr lang="en-US" sz="1400" b="1" dirty="0"/>
              <a:t>Architecture </a:t>
            </a:r>
            <a:r>
              <a:rPr lang="en-US" sz="1400" b="1" dirty="0" smtClean="0"/>
              <a:t>#1 of </a:t>
            </a:r>
            <a:r>
              <a:rPr lang="en-US" sz="1400" b="1" dirty="0"/>
              <a:t>LEDs-group transmitter employing the hybrid 2-PSK </a:t>
            </a:r>
            <a:r>
              <a:rPr lang="en-US" sz="1400" b="1" dirty="0" smtClean="0"/>
              <a:t>/CM-FSK </a:t>
            </a:r>
            <a:r>
              <a:rPr lang="en-US" sz="1400" b="1" dirty="0"/>
              <a:t>modulation scheme.</a:t>
            </a:r>
          </a:p>
        </p:txBody>
      </p:sp>
      <p:grpSp>
        <p:nvGrpSpPr>
          <p:cNvPr id="17" name="Group 16"/>
          <p:cNvGrpSpPr/>
          <p:nvPr/>
        </p:nvGrpSpPr>
        <p:grpSpPr>
          <a:xfrm>
            <a:off x="6934200" y="2152015"/>
            <a:ext cx="1981835" cy="2067403"/>
            <a:chOff x="0" y="0"/>
            <a:chExt cx="1982419" cy="2139412"/>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2956" y="61415"/>
              <a:ext cx="1214650" cy="1050878"/>
            </a:xfrm>
            <a:prstGeom prst="rect">
              <a:avLst/>
            </a:prstGeom>
            <a:noFill/>
            <a:ln>
              <a:noFill/>
            </a:ln>
          </p:spPr>
        </p:pic>
        <p:cxnSp>
          <p:nvCxnSpPr>
            <p:cNvPr id="19" name="Straight Arrow Connector 18"/>
            <p:cNvCxnSpPr/>
            <p:nvPr/>
          </p:nvCxnSpPr>
          <p:spPr>
            <a:xfrm>
              <a:off x="798394" y="709684"/>
              <a:ext cx="0" cy="110080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0" name="Text Box 2"/>
            <p:cNvSpPr txBox="1">
              <a:spLocks noChangeArrowheads="1"/>
            </p:cNvSpPr>
            <p:nvPr/>
          </p:nvSpPr>
          <p:spPr bwMode="auto">
            <a:xfrm>
              <a:off x="409433" y="1810486"/>
              <a:ext cx="1136650" cy="231775"/>
            </a:xfrm>
            <a:prstGeom prst="rect">
              <a:avLst/>
            </a:prstGeom>
            <a:noFill/>
            <a:ln w="9525">
              <a:solidFill>
                <a:schemeClr val="tx1"/>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800" dirty="0" err="1">
                  <a:effectLst/>
                  <a:latin typeface="Calibri"/>
                  <a:ea typeface="Malgun Gothic"/>
                  <a:cs typeface="Times New Roman"/>
                </a:rPr>
                <a:t>Reference_Phase</a:t>
              </a:r>
              <a:r>
                <a:rPr lang="en-US" sz="800" dirty="0">
                  <a:effectLst/>
                  <a:latin typeface="Calibri"/>
                  <a:ea typeface="Malgun Gothic"/>
                  <a:cs typeface="Times New Roman"/>
                </a:rPr>
                <a:t> LED</a:t>
              </a:r>
              <a:endParaRPr lang="en-US" sz="1100" dirty="0">
                <a:effectLst/>
                <a:latin typeface="Calibri"/>
                <a:ea typeface="Malgun Gothic"/>
                <a:cs typeface="Times New Roman"/>
              </a:endParaRPr>
            </a:p>
          </p:txBody>
        </p:sp>
        <p:sp>
          <p:nvSpPr>
            <p:cNvPr id="21" name="Text Box 2"/>
            <p:cNvSpPr txBox="1">
              <a:spLocks noChangeArrowheads="1"/>
            </p:cNvSpPr>
            <p:nvPr/>
          </p:nvSpPr>
          <p:spPr bwMode="auto">
            <a:xfrm>
              <a:off x="1030406" y="1487606"/>
              <a:ext cx="890270" cy="233680"/>
            </a:xfrm>
            <a:prstGeom prst="rect">
              <a:avLst/>
            </a:prstGeom>
            <a:noFill/>
            <a:ln w="9525">
              <a:solidFill>
                <a:schemeClr val="tx1"/>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800">
                  <a:effectLst/>
                  <a:latin typeface="Calibri"/>
                  <a:ea typeface="Malgun Gothic"/>
                  <a:cs typeface="Times New Roman"/>
                </a:rPr>
                <a:t>Data_Phase LED</a:t>
              </a:r>
              <a:endParaRPr lang="en-US" sz="1100">
                <a:effectLst/>
                <a:latin typeface="Calibri"/>
                <a:ea typeface="Malgun Gothic"/>
                <a:cs typeface="Times New Roman"/>
              </a:endParaRPr>
            </a:p>
          </p:txBody>
        </p:sp>
        <p:cxnSp>
          <p:nvCxnSpPr>
            <p:cNvPr id="22" name="Straight Arrow Connector 21"/>
            <p:cNvCxnSpPr/>
            <p:nvPr/>
          </p:nvCxnSpPr>
          <p:spPr>
            <a:xfrm>
              <a:off x="1296538" y="832514"/>
              <a:ext cx="0" cy="654685"/>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0" y="0"/>
              <a:ext cx="1982419" cy="2139412"/>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4" name="Text Box 2"/>
          <p:cNvSpPr txBox="1">
            <a:spLocks noChangeArrowheads="1"/>
          </p:cNvSpPr>
          <p:nvPr/>
        </p:nvSpPr>
        <p:spPr bwMode="auto">
          <a:xfrm>
            <a:off x="121920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Hybrid Compatible M-FSK/2-PSK</a:t>
            </a:r>
            <a:endParaRPr lang="en-US" altLang="en-US" sz="2400" b="1" dirty="0"/>
          </a:p>
        </p:txBody>
      </p:sp>
      <p:sp>
        <p:nvSpPr>
          <p:cNvPr id="7" name="Rectangle 6"/>
          <p:cNvSpPr/>
          <p:nvPr/>
        </p:nvSpPr>
        <p:spPr>
          <a:xfrm>
            <a:off x="192942" y="5029200"/>
            <a:ext cx="8862158" cy="1169551"/>
          </a:xfrm>
          <a:prstGeom prst="rect">
            <a:avLst/>
          </a:prstGeom>
        </p:spPr>
        <p:txBody>
          <a:bodyPr wrap="square">
            <a:spAutoFit/>
          </a:bodyPr>
          <a:lstStyle/>
          <a:p>
            <a:pPr marL="285750" lvl="0" indent="-285750">
              <a:buFont typeface="Wingdings" panose="05000000000000000000" pitchFamily="2" charset="2"/>
              <a:buChar char="§"/>
            </a:pPr>
            <a:r>
              <a:rPr lang="en-US" sz="1400" dirty="0"/>
              <a:t>LED 1 and LED 2 together transmit the clock information of data packets through phase (2-PSK technique). </a:t>
            </a:r>
            <a:r>
              <a:rPr lang="en-US" sz="1400" dirty="0" smtClean="0"/>
              <a:t>The phase difference between LEDs decide the asynchronous bit (bit </a:t>
            </a:r>
            <a:r>
              <a:rPr lang="en-US" sz="1400" dirty="0"/>
              <a:t>1 if two LEDs are same phase; and bit 0 if phases are </a:t>
            </a:r>
            <a:r>
              <a:rPr lang="en-US" sz="1400" dirty="0" smtClean="0"/>
              <a:t>inverse). This is to solve the frame rate variation.</a:t>
            </a:r>
          </a:p>
          <a:p>
            <a:pPr marL="285750" lvl="0" indent="-285750">
              <a:buFont typeface="Wingdings" panose="05000000000000000000" pitchFamily="2" charset="2"/>
              <a:buChar char="§"/>
            </a:pPr>
            <a:endParaRPr lang="en-US" sz="1400" dirty="0" smtClean="0"/>
          </a:p>
          <a:p>
            <a:pPr marL="285750" lvl="0" indent="-285750">
              <a:buFont typeface="Wingdings" panose="05000000000000000000" pitchFamily="2" charset="2"/>
              <a:buChar char="§"/>
            </a:pPr>
            <a:r>
              <a:rPr lang="en-US" sz="1400" dirty="0" smtClean="0"/>
              <a:t>The data packets are transmitted through M-FSK, allowing </a:t>
            </a:r>
            <a:r>
              <a:rPr lang="en-US" sz="1400" dirty="0"/>
              <a:t>log</a:t>
            </a:r>
            <a:r>
              <a:rPr lang="en-US" sz="1400" baseline="-25000" dirty="0"/>
              <a:t>2</a:t>
            </a:r>
            <a:r>
              <a:rPr lang="en-US" sz="1400" dirty="0"/>
              <a:t>M </a:t>
            </a:r>
            <a:r>
              <a:rPr lang="en-US" sz="1400" dirty="0" smtClean="0"/>
              <a:t>bits data link rate per symbol. </a:t>
            </a:r>
            <a:endParaRPr lang="en-US" sz="1400" dirty="0"/>
          </a:p>
        </p:txBody>
      </p:sp>
      <p:pic>
        <p:nvPicPr>
          <p:cNvPr id="25" name="Picture 24"/>
          <p:cNvPicPr/>
          <p:nvPr/>
        </p:nvPicPr>
        <p:blipFill>
          <a:blip r:embed="rId4"/>
          <a:stretch>
            <a:fillRect/>
          </a:stretch>
        </p:blipFill>
        <p:spPr>
          <a:xfrm>
            <a:off x="7010400" y="678493"/>
            <a:ext cx="1981200" cy="1378907"/>
          </a:xfrm>
          <a:prstGeom prst="rect">
            <a:avLst/>
          </a:prstGeom>
        </p:spPr>
      </p:pic>
      <p:sp>
        <p:nvSpPr>
          <p:cNvPr id="2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36791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8" name="Picture 7" descr="C:\Users\Trang\Dropbox\0-PATENT - TRANG 2015\2015 Nov. Domestic Patents\1- M PSK\Transmitter Architecture - 3 LEDs.png"/>
          <p:cNvPicPr/>
          <p:nvPr/>
        </p:nvPicPr>
        <p:blipFill>
          <a:blip r:embed="rId2">
            <a:extLst>
              <a:ext uri="{28A0092B-C50C-407E-A947-70E740481C1C}">
                <a14:useLocalDpi xmlns:a14="http://schemas.microsoft.com/office/drawing/2010/main" val="0"/>
              </a:ext>
            </a:extLst>
          </a:blip>
          <a:srcRect/>
          <a:stretch>
            <a:fillRect/>
          </a:stretch>
        </p:blipFill>
        <p:spPr bwMode="auto">
          <a:xfrm>
            <a:off x="177800" y="998855"/>
            <a:ext cx="5943600" cy="3725545"/>
          </a:xfrm>
          <a:prstGeom prst="rect">
            <a:avLst/>
          </a:prstGeom>
          <a:noFill/>
          <a:ln>
            <a:noFill/>
          </a:ln>
        </p:spPr>
      </p:pic>
      <p:pic>
        <p:nvPicPr>
          <p:cNvPr id="615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757997"/>
            <a:ext cx="2409765" cy="13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tangle 20"/>
          <p:cNvSpPr/>
          <p:nvPr/>
        </p:nvSpPr>
        <p:spPr>
          <a:xfrm>
            <a:off x="7205934" y="1524000"/>
            <a:ext cx="1252266" cy="261610"/>
          </a:xfrm>
          <a:prstGeom prst="rect">
            <a:avLst/>
          </a:prstGeom>
        </p:spPr>
        <p:txBody>
          <a:bodyPr wrap="none">
            <a:spAutoFit/>
          </a:bodyPr>
          <a:lstStyle/>
          <a:p>
            <a:pPr marL="0" marR="0" algn="ctr">
              <a:spcBef>
                <a:spcPts val="0"/>
              </a:spcBef>
              <a:spcAft>
                <a:spcPts val="0"/>
              </a:spcAft>
            </a:pPr>
            <a:r>
              <a:rPr lang="en-US" sz="1100" dirty="0" smtClean="0">
                <a:solidFill>
                  <a:srgbClr val="000000"/>
                </a:solidFill>
                <a:ea typeface="Malgun Gothic"/>
                <a:cs typeface="Times New Roman"/>
              </a:rPr>
              <a:t>2-PSK Modulation</a:t>
            </a:r>
            <a:endParaRPr lang="en-US" dirty="0">
              <a:latin typeface="Times New Roman"/>
              <a:ea typeface="Malgun Gothic"/>
            </a:endParaRPr>
          </a:p>
        </p:txBody>
      </p:sp>
      <p:sp>
        <p:nvSpPr>
          <p:cNvPr id="22" name="Rectangle 21"/>
          <p:cNvSpPr/>
          <p:nvPr/>
        </p:nvSpPr>
        <p:spPr>
          <a:xfrm>
            <a:off x="533400" y="4724400"/>
            <a:ext cx="8521700" cy="307777"/>
          </a:xfrm>
          <a:prstGeom prst="rect">
            <a:avLst/>
          </a:prstGeom>
        </p:spPr>
        <p:txBody>
          <a:bodyPr wrap="square">
            <a:spAutoFit/>
          </a:bodyPr>
          <a:lstStyle/>
          <a:p>
            <a:r>
              <a:rPr lang="en-US" sz="1400" b="1" dirty="0"/>
              <a:t>Architecture </a:t>
            </a:r>
            <a:r>
              <a:rPr lang="en-US" sz="1400" b="1" dirty="0" smtClean="0"/>
              <a:t>#2 of </a:t>
            </a:r>
            <a:r>
              <a:rPr lang="en-US" sz="1400" b="1" dirty="0"/>
              <a:t>LEDs-group transmitter employing the hybrid 2-PSK </a:t>
            </a:r>
            <a:r>
              <a:rPr lang="en-US" sz="1400" b="1" dirty="0" smtClean="0"/>
              <a:t>/M-FSK </a:t>
            </a:r>
            <a:r>
              <a:rPr lang="en-US" sz="1400" b="1" dirty="0"/>
              <a:t>modulation scheme.</a:t>
            </a:r>
          </a:p>
        </p:txBody>
      </p:sp>
      <p:sp>
        <p:nvSpPr>
          <p:cNvPr id="13" name="Rectangle 12"/>
          <p:cNvSpPr/>
          <p:nvPr/>
        </p:nvSpPr>
        <p:spPr>
          <a:xfrm>
            <a:off x="254000" y="5340459"/>
            <a:ext cx="8585200" cy="892552"/>
          </a:xfrm>
          <a:prstGeom prst="rect">
            <a:avLst/>
          </a:prstGeom>
        </p:spPr>
        <p:txBody>
          <a:bodyPr wrap="square">
            <a:spAutoFit/>
          </a:bodyPr>
          <a:lstStyle/>
          <a:p>
            <a:pPr marL="285750" lvl="0" indent="-285750">
              <a:buFont typeface="Wingdings" panose="05000000000000000000" pitchFamily="2" charset="2"/>
              <a:buChar char="§"/>
            </a:pPr>
            <a:r>
              <a:rPr lang="en-US" sz="1400" dirty="0" smtClean="0"/>
              <a:t>In N-PSK scheme, among three LEDs one is for transmitting a phase reference and the other two are for data phases. It means 2 bits are transmitted through 2-PSK.</a:t>
            </a:r>
          </a:p>
          <a:p>
            <a:pPr marL="285750" lvl="0" indent="-285750">
              <a:buFont typeface="Wingdings" panose="05000000000000000000" pitchFamily="2" charset="2"/>
              <a:buChar char="§"/>
            </a:pPr>
            <a:endParaRPr lang="en-US" sz="1000" dirty="0"/>
          </a:p>
          <a:p>
            <a:pPr marL="285750" lvl="0" indent="-285750">
              <a:buFont typeface="Wingdings" panose="05000000000000000000" pitchFamily="2" charset="2"/>
              <a:buChar char="§"/>
            </a:pPr>
            <a:r>
              <a:rPr lang="en-US" sz="1400" dirty="0"/>
              <a:t>The M-FSK </a:t>
            </a:r>
            <a:r>
              <a:rPr lang="en-US" sz="1400" dirty="0" smtClean="0"/>
              <a:t>still takes whole advantage of bandwidth without any interference to N-PSK transmission.</a:t>
            </a:r>
            <a:endParaRPr lang="en-US" sz="1400" dirty="0"/>
          </a:p>
        </p:txBody>
      </p:sp>
      <p:sp>
        <p:nvSpPr>
          <p:cNvPr id="24" name="Text Box 2"/>
          <p:cNvSpPr txBox="1">
            <a:spLocks noChangeArrowheads="1"/>
          </p:cNvSpPr>
          <p:nvPr/>
        </p:nvSpPr>
        <p:spPr bwMode="auto">
          <a:xfrm>
            <a:off x="1385861"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Hybrid Compatible M-FSK/2-PSK</a:t>
            </a:r>
            <a:endParaRPr lang="en-US" altLang="en-US" sz="2400" b="1"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98136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212724495"/>
              </p:ext>
            </p:extLst>
          </p:nvPr>
        </p:nvGraphicFramePr>
        <p:xfrm>
          <a:off x="609600" y="1600200"/>
          <a:ext cx="8229599" cy="3270696"/>
        </p:xfrm>
        <a:graphic>
          <a:graphicData uri="http://schemas.openxmlformats.org/drawingml/2006/table">
            <a:tbl>
              <a:tblPr firstRow="1" firstCol="1" bandRow="1">
                <a:tableStyleId>{5940675A-B579-460E-94D1-54222C63F5DA}</a:tableStyleId>
              </a:tblPr>
              <a:tblGrid>
                <a:gridCol w="381000"/>
                <a:gridCol w="2819400"/>
                <a:gridCol w="5029199"/>
              </a:tblGrid>
              <a:tr h="780935">
                <a:tc>
                  <a:txBody>
                    <a:bodyPr/>
                    <a:lstStyle/>
                    <a:p>
                      <a:pPr marL="0" marR="0" algn="ctr">
                        <a:lnSpc>
                          <a:spcPct val="115000"/>
                        </a:lnSpc>
                        <a:spcBef>
                          <a:spcPts val="0"/>
                        </a:spcBef>
                        <a:spcAft>
                          <a:spcPts val="0"/>
                        </a:spcAft>
                      </a:pPr>
                      <a:r>
                        <a:rPr lang="en-US" sz="1600" dirty="0">
                          <a:effectLst/>
                        </a:rPr>
                        <a:t> </a:t>
                      </a:r>
                      <a:endParaRPr lang="en-US" sz="1600" dirty="0">
                        <a:effectLst/>
                        <a:latin typeface="Calibri"/>
                        <a:ea typeface="Malgun Gothic"/>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Modulation Scheme and Proposed System</a:t>
                      </a:r>
                      <a:endParaRPr lang="en-US" sz="1600" dirty="0">
                        <a:effectLst/>
                        <a:latin typeface="Calibri"/>
                        <a:ea typeface="Malgun Gothic"/>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Data </a:t>
                      </a:r>
                      <a:r>
                        <a:rPr lang="en-US" sz="1600" dirty="0" smtClean="0">
                          <a:effectLst/>
                        </a:rPr>
                        <a:t>rate </a:t>
                      </a:r>
                    </a:p>
                  </a:txBody>
                  <a:tcPr marL="68580" marR="68580" marT="0" marB="0"/>
                </a:tc>
              </a:tr>
              <a:tr h="585701">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1</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2-PSK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2-LED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(K/2)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643706">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2</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2-PSK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k-LED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a:t>
                      </a:r>
                      <a:r>
                        <a:rPr lang="en-US" sz="1400" dirty="0" smtClean="0">
                          <a:effectLst/>
                        </a:rPr>
                        <a:t>K/k) </a:t>
                      </a:r>
                      <a:r>
                        <a:rPr lang="en-US" sz="1400" dirty="0">
                          <a:effectLst/>
                        </a:rPr>
                        <a:t>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585701">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3</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4-PSK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4-LED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6 x (K/4)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674653">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4</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N-PSK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k-LED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(k-1)log</a:t>
                      </a:r>
                      <a:r>
                        <a:rPr lang="en-US" sz="1400" baseline="-25000" dirty="0">
                          <a:effectLst/>
                        </a:rPr>
                        <a:t>2</a:t>
                      </a:r>
                      <a:r>
                        <a:rPr lang="en-US" sz="1400" dirty="0">
                          <a:effectLst/>
                        </a:rPr>
                        <a:t>N x (K/k)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bl>
          </a:graphicData>
        </a:graphic>
      </p:graphicFrame>
      <p:sp>
        <p:nvSpPr>
          <p:cNvPr id="9" name="Text Box 2"/>
          <p:cNvSpPr txBox="1">
            <a:spLocks noChangeArrowheads="1"/>
          </p:cNvSpPr>
          <p:nvPr/>
        </p:nvSpPr>
        <p:spPr bwMode="auto">
          <a:xfrm>
            <a:off x="1385861"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Data rate of hybrid system</a:t>
            </a:r>
            <a:endParaRPr lang="en-US" altLang="en-US" sz="2400" b="1" dirty="0"/>
          </a:p>
        </p:txBody>
      </p:sp>
      <p:sp>
        <p:nvSpPr>
          <p:cNvPr id="5" name="Rectangle 4"/>
          <p:cNvSpPr/>
          <p:nvPr/>
        </p:nvSpPr>
        <p:spPr>
          <a:xfrm>
            <a:off x="609600" y="4953000"/>
            <a:ext cx="7164141" cy="523220"/>
          </a:xfrm>
          <a:prstGeom prst="rect">
            <a:avLst/>
          </a:prstGeom>
        </p:spPr>
        <p:txBody>
          <a:bodyPr wrap="none">
            <a:spAutoFit/>
          </a:bodyPr>
          <a:lstStyle/>
          <a:p>
            <a:r>
              <a:rPr lang="en-US" sz="1400" dirty="0" smtClean="0"/>
              <a:t>where 	K: </a:t>
            </a:r>
            <a:r>
              <a:rPr lang="en-US" sz="1400" dirty="0"/>
              <a:t>is the number of </a:t>
            </a:r>
            <a:r>
              <a:rPr lang="en-US" sz="1400" dirty="0" smtClean="0"/>
              <a:t>LED tubes</a:t>
            </a:r>
          </a:p>
          <a:p>
            <a:r>
              <a:rPr lang="en-US" sz="1400" dirty="0"/>
              <a:t>	</a:t>
            </a:r>
            <a:r>
              <a:rPr lang="en-US" sz="1400" dirty="0" smtClean="0"/>
              <a:t>#_frequency: denotes the number of frequencies used for communications in M-FSK</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7049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15900" y="2897188"/>
            <a:ext cx="8839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2:</a:t>
            </a:r>
          </a:p>
          <a:p>
            <a:pPr algn="ctr" eaLnBrk="0" hangingPunct="0"/>
            <a:endParaRPr lang="en-US" altLang="en-US" sz="4000" dirty="0" smtClean="0"/>
          </a:p>
          <a:p>
            <a:pPr algn="ctr" eaLnBrk="0" hangingPunct="0"/>
            <a:r>
              <a:rPr lang="en-US" altLang="en-US" sz="4000" dirty="0" smtClean="0"/>
              <a:t>Seaside communications using CM-FSK</a:t>
            </a:r>
            <a:endParaRPr lang="en-US" altLang="en-US" sz="4000" dirty="0"/>
          </a:p>
        </p:txBody>
      </p:sp>
      <p:pic>
        <p:nvPicPr>
          <p:cNvPr id="9" name="Picture 4" descr="http://4vector.com/i/free-vector-sailing-boat-clip-art_107845_Sailing_Boat_clip_art_mediu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447800" y="1521968"/>
            <a:ext cx="1524000" cy="151384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photos.gograph.com/thumbs/CSP/CSP992/k62282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019800" y="978511"/>
            <a:ext cx="205740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Isosceles Triangle 2"/>
          <p:cNvSpPr/>
          <p:nvPr/>
        </p:nvSpPr>
        <p:spPr bwMode="auto">
          <a:xfrm rot="4612216">
            <a:off x="4229821" y="-126154"/>
            <a:ext cx="1456698" cy="3739600"/>
          </a:xfrm>
          <a:prstGeom prst="triangle">
            <a:avLst/>
          </a:prstGeom>
          <a:gradFill>
            <a:gsLst>
              <a:gs pos="0">
                <a:srgbClr val="FFC000"/>
              </a:gs>
              <a:gs pos="100000">
                <a:schemeClr val="bg1"/>
              </a:gs>
              <a:gs pos="100000">
                <a:schemeClr val="accent1">
                  <a:tint val="23500"/>
                  <a:satMod val="160000"/>
                </a:schemeClr>
              </a:gs>
            </a:gsLst>
            <a:lin ang="5400000" scaled="0"/>
          </a:gra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54837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257300" y="2732246"/>
            <a:ext cx="666079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dirty="0"/>
              <a:t>PHY design </a:t>
            </a:r>
            <a:r>
              <a:rPr lang="en-US" altLang="en-US" sz="3600" dirty="0" smtClean="0"/>
              <a:t>considerations</a:t>
            </a:r>
          </a:p>
          <a:p>
            <a:pPr algn="ctr" eaLnBrk="0" hangingPunct="0"/>
            <a:r>
              <a:rPr lang="en-US" altLang="en-US" sz="3600" dirty="0" smtClean="0"/>
              <a:t>for Compatible M-FSK (CM-FSK)</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0474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1" name="Rectangle 30"/>
          <p:cNvSpPr/>
          <p:nvPr/>
        </p:nvSpPr>
        <p:spPr>
          <a:xfrm>
            <a:off x="754691" y="4495800"/>
            <a:ext cx="8131862" cy="95410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The purpose of inter-symbol guard time: </a:t>
            </a:r>
          </a:p>
          <a:p>
            <a:pPr marL="171450" marR="0" indent="-171450">
              <a:spcBef>
                <a:spcPts val="0"/>
              </a:spcBef>
              <a:spcAft>
                <a:spcPts val="0"/>
              </a:spcAft>
              <a:buFont typeface="Arial" panose="020B0604020202020204" pitchFamily="34" charset="0"/>
              <a:buChar char="•"/>
            </a:pPr>
            <a:r>
              <a:rPr lang="en-US" sz="1400" dirty="0" smtClean="0">
                <a:solidFill>
                  <a:srgbClr val="000000"/>
                </a:solidFill>
                <a:ea typeface="Malgun Gothic"/>
                <a:cs typeface="Times New Roman"/>
              </a:rPr>
              <a:t>A guard time to mitigate frame rate variation, and</a:t>
            </a:r>
          </a:p>
          <a:p>
            <a:pPr marL="171450" marR="0" indent="-171450">
              <a:spcBef>
                <a:spcPts val="0"/>
              </a:spcBef>
              <a:spcAft>
                <a:spcPts val="0"/>
              </a:spcAft>
              <a:buFont typeface="Arial" panose="020B0604020202020204" pitchFamily="34" charset="0"/>
              <a:buChar char="•"/>
            </a:pPr>
            <a:r>
              <a:rPr lang="en-US" sz="1400" dirty="0" smtClean="0">
                <a:solidFill>
                  <a:srgbClr val="000000"/>
                </a:solidFill>
                <a:latin typeface="Times New Roman"/>
                <a:ea typeface="Malgun Gothic"/>
                <a:cs typeface="Times New Roman"/>
              </a:rPr>
              <a:t>Also is a period for low-rate PD communications. PD communications is allocated in high band that is invisible to camera (&gt;10 kHz).</a:t>
            </a:r>
            <a:endParaRPr lang="en-US" sz="1600" dirty="0">
              <a:latin typeface="Times New Roman"/>
              <a:ea typeface="Malgun Gothic"/>
            </a:endParaRPr>
          </a:p>
        </p:txBody>
      </p:sp>
      <p:sp>
        <p:nvSpPr>
          <p:cNvPr id="32"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Prototype</a:t>
            </a:r>
            <a:endParaRPr lang="en-US" altLang="en-US" sz="2400" b="1" dirty="0"/>
          </a:p>
        </p:txBody>
      </p:sp>
      <p:grpSp>
        <p:nvGrpSpPr>
          <p:cNvPr id="41" name="Group 40"/>
          <p:cNvGrpSpPr/>
          <p:nvPr/>
        </p:nvGrpSpPr>
        <p:grpSpPr>
          <a:xfrm>
            <a:off x="1066800" y="2057400"/>
            <a:ext cx="2905611" cy="462479"/>
            <a:chOff x="2508941" y="9009"/>
            <a:chExt cx="3330467" cy="462479"/>
          </a:xfrm>
        </p:grpSpPr>
        <p:sp>
          <p:nvSpPr>
            <p:cNvPr id="44" name="Rectangle 43"/>
            <p:cNvSpPr/>
            <p:nvPr/>
          </p:nvSpPr>
          <p:spPr>
            <a:xfrm>
              <a:off x="4768774" y="9009"/>
              <a:ext cx="1070634"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symbol 3</a:t>
              </a:r>
              <a:endParaRPr lang="en-US" sz="1400" dirty="0">
                <a:solidFill>
                  <a:schemeClr val="tx1"/>
                </a:solidFill>
                <a:effectLst/>
                <a:latin typeface="Times New Roman"/>
                <a:ea typeface="Malgun Gothic"/>
              </a:endParaRPr>
            </a:p>
          </p:txBody>
        </p:sp>
        <p:sp>
          <p:nvSpPr>
            <p:cNvPr id="45" name="Rectangle 44"/>
            <p:cNvSpPr/>
            <p:nvPr/>
          </p:nvSpPr>
          <p:spPr>
            <a:xfrm>
              <a:off x="2508941" y="14288"/>
              <a:ext cx="1103248"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1</a:t>
              </a:r>
              <a:endParaRPr lang="en-US" sz="1400" dirty="0">
                <a:effectLst/>
                <a:latin typeface="Times New Roman"/>
                <a:ea typeface="Malgun Gothic"/>
              </a:endParaRPr>
            </a:p>
          </p:txBody>
        </p:sp>
        <p:sp>
          <p:nvSpPr>
            <p:cNvPr id="46" name="Rectangle 45"/>
            <p:cNvSpPr/>
            <p:nvPr/>
          </p:nvSpPr>
          <p:spPr>
            <a:xfrm>
              <a:off x="3640011" y="9009"/>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2</a:t>
              </a:r>
              <a:endParaRPr lang="en-US" sz="1400" dirty="0">
                <a:effectLst/>
                <a:latin typeface="Times New Roman"/>
                <a:ea typeface="Malgun Gothic"/>
              </a:endParaRPr>
            </a:p>
          </p:txBody>
        </p:sp>
      </p:grpSp>
      <p:sp>
        <p:nvSpPr>
          <p:cNvPr id="47" name="Rectangle 46"/>
          <p:cNvSpPr/>
          <p:nvPr/>
        </p:nvSpPr>
        <p:spPr>
          <a:xfrm>
            <a:off x="569569" y="1242536"/>
            <a:ext cx="8131862" cy="30777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Prototype 1: Continuous symbols transmission along with the clock information (asynchronous bits) </a:t>
            </a:r>
          </a:p>
        </p:txBody>
      </p:sp>
      <p:graphicFrame>
        <p:nvGraphicFramePr>
          <p:cNvPr id="50" name="Table 49"/>
          <p:cNvGraphicFramePr>
            <a:graphicFrameLocks noGrp="1"/>
          </p:cNvGraphicFramePr>
          <p:nvPr>
            <p:extLst>
              <p:ext uri="{D42A27DB-BD31-4B8C-83A1-F6EECF244321}">
                <p14:modId xmlns:p14="http://schemas.microsoft.com/office/powerpoint/2010/main" val="3306077192"/>
              </p:ext>
            </p:extLst>
          </p:nvPr>
        </p:nvGraphicFramePr>
        <p:xfrm>
          <a:off x="4890290" y="1968639"/>
          <a:ext cx="3136900" cy="518160"/>
        </p:xfrm>
        <a:graphic>
          <a:graphicData uri="http://schemas.openxmlformats.org/drawingml/2006/table">
            <a:tbl>
              <a:tblPr firstRow="1" bandRow="1">
                <a:tableStyleId>{5940675A-B579-460E-94D1-54222C63F5DA}</a:tableStyleId>
              </a:tblPr>
              <a:tblGrid>
                <a:gridCol w="927100"/>
                <a:gridCol w="2209800"/>
              </a:tblGrid>
              <a:tr h="172720">
                <a:tc>
                  <a:txBody>
                    <a:bodyPr/>
                    <a:lstStyle/>
                    <a:p>
                      <a:pPr algn="ctr"/>
                      <a:r>
                        <a:rPr lang="en-US" sz="1100" dirty="0" smtClean="0"/>
                        <a:t>bits: </a:t>
                      </a:r>
                      <a:r>
                        <a:rPr lang="en-US" sz="1100" b="1" dirty="0" smtClean="0">
                          <a:solidFill>
                            <a:srgbClr val="C00000"/>
                          </a:solidFill>
                        </a:rPr>
                        <a:t>1</a:t>
                      </a:r>
                      <a:endParaRPr lang="en-US" sz="1100" b="1" dirty="0">
                        <a:solidFill>
                          <a:srgbClr val="C00000"/>
                        </a:solidFill>
                      </a:endParaRPr>
                    </a:p>
                  </a:txBody>
                  <a:tcPr/>
                </a:tc>
                <a:tc>
                  <a:txBody>
                    <a:bodyPr/>
                    <a:lstStyle/>
                    <a:p>
                      <a:pPr algn="ctr"/>
                      <a:r>
                        <a:rPr lang="en-US" sz="1100" b="0" dirty="0" smtClean="0"/>
                        <a:t>4/5</a:t>
                      </a:r>
                      <a:endParaRPr lang="en-US" sz="1100" b="1" dirty="0"/>
                    </a:p>
                  </a:txBody>
                  <a:tcPr/>
                </a:tc>
              </a:tr>
              <a:tr h="218440">
                <a:tc>
                  <a:txBody>
                    <a:bodyPr/>
                    <a:lstStyle/>
                    <a:p>
                      <a:pPr algn="ctr"/>
                      <a:r>
                        <a:rPr lang="en-US" sz="1100" b="1" dirty="0" smtClean="0">
                          <a:solidFill>
                            <a:srgbClr val="C00000"/>
                          </a:solidFill>
                        </a:rPr>
                        <a:t>Ab</a:t>
                      </a:r>
                      <a:endParaRPr lang="en-US" sz="1100" b="1" dirty="0">
                        <a:solidFill>
                          <a:srgbClr val="C00000"/>
                        </a:solidFill>
                      </a:endParaRPr>
                    </a:p>
                  </a:txBody>
                  <a:tcPr/>
                </a:tc>
                <a:tc>
                  <a:txBody>
                    <a:bodyPr/>
                    <a:lstStyle/>
                    <a:p>
                      <a:pPr algn="ctr"/>
                      <a:r>
                        <a:rPr lang="en-US" sz="1100" dirty="0" smtClean="0"/>
                        <a:t>Data packet</a:t>
                      </a:r>
                      <a:endParaRPr lang="en-US" sz="1100" b="1" dirty="0"/>
                    </a:p>
                  </a:txBody>
                  <a:tcPr/>
                </a:tc>
              </a:tr>
            </a:tbl>
          </a:graphicData>
        </a:graphic>
      </p:graphicFrame>
      <p:sp>
        <p:nvSpPr>
          <p:cNvPr id="51" name="Rectangle 50"/>
          <p:cNvSpPr/>
          <p:nvPr/>
        </p:nvSpPr>
        <p:spPr>
          <a:xfrm>
            <a:off x="4893161" y="1676400"/>
            <a:ext cx="1323247" cy="276999"/>
          </a:xfrm>
          <a:prstGeom prst="rect">
            <a:avLst/>
          </a:prstGeom>
        </p:spPr>
        <p:txBody>
          <a:bodyPr wrap="none">
            <a:spAutoFit/>
          </a:bodyPr>
          <a:lstStyle/>
          <a:p>
            <a:pPr algn="ctr"/>
            <a:r>
              <a:rPr lang="en-US" b="1" dirty="0" smtClean="0"/>
              <a:t>Symbol structure</a:t>
            </a:r>
            <a:endParaRPr lang="en-US" b="1" dirty="0"/>
          </a:p>
        </p:txBody>
      </p:sp>
      <p:sp>
        <p:nvSpPr>
          <p:cNvPr id="52" name="Rectangle 51"/>
          <p:cNvSpPr/>
          <p:nvPr/>
        </p:nvSpPr>
        <p:spPr>
          <a:xfrm>
            <a:off x="607669" y="3200400"/>
            <a:ext cx="8131862" cy="30777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Prototype 2: Burst mode (with inter-symbol guard time for low-rate PD communications)</a:t>
            </a:r>
          </a:p>
        </p:txBody>
      </p:sp>
      <p:sp>
        <p:nvSpPr>
          <p:cNvPr id="53" name="Rectangle 52"/>
          <p:cNvSpPr/>
          <p:nvPr/>
        </p:nvSpPr>
        <p:spPr>
          <a:xfrm>
            <a:off x="685800" y="2590800"/>
            <a:ext cx="8131862" cy="307777"/>
          </a:xfrm>
          <a:prstGeom prst="rect">
            <a:avLst/>
          </a:prstGeom>
        </p:spPr>
        <p:txBody>
          <a:bodyPr wrap="square">
            <a:spAutoFit/>
          </a:bodyPr>
          <a:lstStyle/>
          <a:p>
            <a:pPr marL="0" marR="0">
              <a:spcBef>
                <a:spcPts val="0"/>
              </a:spcBef>
              <a:spcAft>
                <a:spcPts val="0"/>
              </a:spcAft>
            </a:pPr>
            <a:r>
              <a:rPr lang="en-US" sz="1400" dirty="0" smtClean="0">
                <a:solidFill>
                  <a:srgbClr val="000000"/>
                </a:solidFill>
                <a:ea typeface="Malgun Gothic"/>
                <a:cs typeface="Times New Roman"/>
              </a:rPr>
              <a:t>The communications for this prototype is exactly same as mentioned.</a:t>
            </a:r>
            <a:endParaRPr lang="en-US" sz="1600" dirty="0">
              <a:latin typeface="Times New Roman"/>
              <a:ea typeface="Malgun Gothic"/>
            </a:endParaRPr>
          </a:p>
        </p:txBody>
      </p:sp>
      <p:sp>
        <p:nvSpPr>
          <p:cNvPr id="54" name="Rectangle 53"/>
          <p:cNvSpPr/>
          <p:nvPr/>
        </p:nvSpPr>
        <p:spPr>
          <a:xfrm>
            <a:off x="780091" y="5410200"/>
            <a:ext cx="8131862" cy="95410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Purpose of PD communications here:</a:t>
            </a:r>
          </a:p>
          <a:p>
            <a:pPr marL="171450" marR="0" indent="-171450">
              <a:spcBef>
                <a:spcPts val="0"/>
              </a:spcBef>
              <a:spcAft>
                <a:spcPts val="0"/>
              </a:spcAft>
              <a:buFont typeface="Arial" panose="020B0604020202020204" pitchFamily="34" charset="0"/>
              <a:buChar char="•"/>
            </a:pPr>
            <a:r>
              <a:rPr lang="en-US" sz="1400" dirty="0" smtClean="0">
                <a:solidFill>
                  <a:srgbClr val="000000"/>
                </a:solidFill>
                <a:ea typeface="Malgun Gothic"/>
                <a:cs typeface="Times New Roman"/>
              </a:rPr>
              <a:t>Additional information broadcasting (more data)</a:t>
            </a:r>
          </a:p>
          <a:p>
            <a:pPr marL="171450" marR="0" indent="-171450">
              <a:spcBef>
                <a:spcPts val="0"/>
              </a:spcBef>
              <a:spcAft>
                <a:spcPts val="0"/>
              </a:spcAft>
              <a:buFont typeface="Arial" panose="020B0604020202020204" pitchFamily="34" charset="0"/>
              <a:buChar char="•"/>
            </a:pPr>
            <a:r>
              <a:rPr lang="en-US" sz="1400" dirty="0" smtClean="0">
                <a:solidFill>
                  <a:srgbClr val="000000"/>
                </a:solidFill>
                <a:latin typeface="Times New Roman"/>
                <a:ea typeface="Malgun Gothic"/>
                <a:cs typeface="Times New Roman"/>
              </a:rPr>
              <a:t>Localization beacon. ISC provides direction of the lighthouse, while PD communication determines the distance from the lighthouse.</a:t>
            </a:r>
            <a:endParaRPr lang="en-US" sz="1600" dirty="0">
              <a:latin typeface="Times New Roman"/>
              <a:ea typeface="Malgun Gothic"/>
            </a:endParaRPr>
          </a:p>
        </p:txBody>
      </p:sp>
      <p:grpSp>
        <p:nvGrpSpPr>
          <p:cNvPr id="8" name="Group 7"/>
          <p:cNvGrpSpPr/>
          <p:nvPr/>
        </p:nvGrpSpPr>
        <p:grpSpPr>
          <a:xfrm>
            <a:off x="990600" y="3804721"/>
            <a:ext cx="5249369" cy="462479"/>
            <a:chOff x="1676400" y="4038600"/>
            <a:chExt cx="5249369" cy="462479"/>
          </a:xfrm>
        </p:grpSpPr>
        <p:grpSp>
          <p:nvGrpSpPr>
            <p:cNvPr id="5" name="Group 4"/>
            <p:cNvGrpSpPr/>
            <p:nvPr/>
          </p:nvGrpSpPr>
          <p:grpSpPr>
            <a:xfrm>
              <a:off x="1676400" y="4038600"/>
              <a:ext cx="5249369" cy="462479"/>
              <a:chOff x="942489" y="1371600"/>
              <a:chExt cx="5249369" cy="462479"/>
            </a:xfrm>
          </p:grpSpPr>
          <p:grpSp>
            <p:nvGrpSpPr>
              <p:cNvPr id="9" name="Group 8"/>
              <p:cNvGrpSpPr/>
              <p:nvPr/>
            </p:nvGrpSpPr>
            <p:grpSpPr>
              <a:xfrm>
                <a:off x="942489" y="1371600"/>
                <a:ext cx="5249369" cy="462479"/>
                <a:chOff x="1139292" y="9009"/>
                <a:chExt cx="6016928" cy="462479"/>
              </a:xfrm>
            </p:grpSpPr>
            <p:sp>
              <p:nvSpPr>
                <p:cNvPr id="13" name="Rectangle 12"/>
                <p:cNvSpPr/>
                <p:nvPr/>
              </p:nvSpPr>
              <p:spPr>
                <a:xfrm>
                  <a:off x="6085585" y="9009"/>
                  <a:ext cx="1070635"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symbol 3</a:t>
                  </a:r>
                  <a:endParaRPr lang="en-US" sz="1400" dirty="0">
                    <a:solidFill>
                      <a:schemeClr val="tx1"/>
                    </a:solidFill>
                    <a:effectLst/>
                    <a:latin typeface="Times New Roman"/>
                    <a:ea typeface="Malgun Gothic"/>
                  </a:endParaRPr>
                </a:p>
              </p:txBody>
            </p:sp>
            <p:sp>
              <p:nvSpPr>
                <p:cNvPr id="17" name="Rectangle 16"/>
                <p:cNvSpPr/>
                <p:nvPr/>
              </p:nvSpPr>
              <p:spPr>
                <a:xfrm>
                  <a:off x="1139292" y="14288"/>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1</a:t>
                  </a:r>
                  <a:endParaRPr lang="en-US" sz="1400" dirty="0">
                    <a:effectLst/>
                    <a:latin typeface="Times New Roman"/>
                    <a:ea typeface="Malgun Gothic"/>
                  </a:endParaRPr>
                </a:p>
              </p:txBody>
            </p:sp>
            <p:sp>
              <p:nvSpPr>
                <p:cNvPr id="18" name="Rectangle 17"/>
                <p:cNvSpPr/>
                <p:nvPr/>
              </p:nvSpPr>
              <p:spPr>
                <a:xfrm>
                  <a:off x="3640011" y="9009"/>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2</a:t>
                  </a:r>
                  <a:endParaRPr lang="en-US" sz="1400" dirty="0">
                    <a:effectLst/>
                    <a:latin typeface="Times New Roman"/>
                    <a:ea typeface="Malgun Gothic"/>
                  </a:endParaRPr>
                </a:p>
              </p:txBody>
            </p:sp>
          </p:grpSp>
          <p:sp>
            <p:nvSpPr>
              <p:cNvPr id="3" name="Rectangle 2"/>
              <p:cNvSpPr/>
              <p:nvPr/>
            </p:nvSpPr>
            <p:spPr>
              <a:xfrm>
                <a:off x="2057400" y="1392754"/>
                <a:ext cx="944489" cy="430887"/>
              </a:xfrm>
              <a:prstGeom prst="rect">
                <a:avLst/>
              </a:prstGeom>
            </p:spPr>
            <p:txBody>
              <a:bodyPr wrap="none">
                <a:spAutoFit/>
              </a:bodyPr>
              <a:lstStyle/>
              <a:p>
                <a:pPr marL="0" marR="0" algn="ctr">
                  <a:spcBef>
                    <a:spcPts val="0"/>
                  </a:spcBef>
                  <a:spcAft>
                    <a:spcPts val="0"/>
                  </a:spcAft>
                </a:pPr>
                <a:r>
                  <a:rPr lang="en-US" sz="1100" dirty="0" smtClean="0">
                    <a:solidFill>
                      <a:srgbClr val="000000"/>
                    </a:solidFill>
                    <a:ea typeface="Malgun Gothic"/>
                    <a:cs typeface="Times New Roman"/>
                  </a:rPr>
                  <a:t>Inter-symbol </a:t>
                </a:r>
              </a:p>
              <a:p>
                <a:pPr marL="0" marR="0" algn="ctr">
                  <a:spcBef>
                    <a:spcPts val="0"/>
                  </a:spcBef>
                  <a:spcAft>
                    <a:spcPts val="0"/>
                  </a:spcAft>
                </a:pPr>
                <a:r>
                  <a:rPr lang="en-US" sz="1100" dirty="0" smtClean="0">
                    <a:solidFill>
                      <a:srgbClr val="000000"/>
                    </a:solidFill>
                    <a:ea typeface="Malgun Gothic"/>
                    <a:cs typeface="Times New Roman"/>
                  </a:rPr>
                  <a:t>guard time</a:t>
                </a:r>
                <a:endParaRPr lang="en-US" dirty="0">
                  <a:latin typeface="Times New Roman"/>
                  <a:ea typeface="Malgun Gothic"/>
                </a:endParaRPr>
              </a:p>
            </p:txBody>
          </p:sp>
          <p:sp>
            <p:nvSpPr>
              <p:cNvPr id="30" name="Rectangle 29"/>
              <p:cNvSpPr/>
              <p:nvPr/>
            </p:nvSpPr>
            <p:spPr>
              <a:xfrm>
                <a:off x="4191000" y="1392754"/>
                <a:ext cx="944489" cy="430887"/>
              </a:xfrm>
              <a:prstGeom prst="rect">
                <a:avLst/>
              </a:prstGeom>
            </p:spPr>
            <p:txBody>
              <a:bodyPr wrap="none">
                <a:spAutoFit/>
              </a:bodyPr>
              <a:lstStyle/>
              <a:p>
                <a:pPr marL="0" marR="0" algn="ctr">
                  <a:spcBef>
                    <a:spcPts val="0"/>
                  </a:spcBef>
                  <a:spcAft>
                    <a:spcPts val="0"/>
                  </a:spcAft>
                </a:pPr>
                <a:r>
                  <a:rPr lang="en-US" sz="1100" dirty="0" smtClean="0">
                    <a:solidFill>
                      <a:srgbClr val="000000"/>
                    </a:solidFill>
                    <a:ea typeface="Malgun Gothic"/>
                    <a:cs typeface="Times New Roman"/>
                  </a:rPr>
                  <a:t>Inter-symbol </a:t>
                </a:r>
              </a:p>
              <a:p>
                <a:pPr marL="0" marR="0" algn="ctr">
                  <a:spcBef>
                    <a:spcPts val="0"/>
                  </a:spcBef>
                  <a:spcAft>
                    <a:spcPts val="0"/>
                  </a:spcAft>
                </a:pPr>
                <a:r>
                  <a:rPr lang="en-US" sz="1100" dirty="0" smtClean="0">
                    <a:solidFill>
                      <a:srgbClr val="000000"/>
                    </a:solidFill>
                    <a:ea typeface="Malgun Gothic"/>
                    <a:cs typeface="Times New Roman"/>
                  </a:rPr>
                  <a:t>guard time</a:t>
                </a:r>
                <a:endParaRPr lang="en-US" dirty="0">
                  <a:latin typeface="Times New Roman"/>
                  <a:ea typeface="Malgun Gothic"/>
                </a:endParaRPr>
              </a:p>
            </p:txBody>
          </p:sp>
        </p:grpSp>
        <p:cxnSp>
          <p:nvCxnSpPr>
            <p:cNvPr id="7" name="Straight Connector 6"/>
            <p:cNvCxnSpPr/>
            <p:nvPr/>
          </p:nvCxnSpPr>
          <p:spPr bwMode="auto">
            <a:xfrm flipV="1">
              <a:off x="2534838" y="4495403"/>
              <a:ext cx="3456873" cy="515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29" name="Table 28"/>
          <p:cNvGraphicFramePr>
            <a:graphicFrameLocks noGrp="1"/>
          </p:cNvGraphicFramePr>
          <p:nvPr>
            <p:extLst>
              <p:ext uri="{D42A27DB-BD31-4B8C-83A1-F6EECF244321}">
                <p14:modId xmlns:p14="http://schemas.microsoft.com/office/powerpoint/2010/main" val="1749954204"/>
              </p:ext>
            </p:extLst>
          </p:nvPr>
        </p:nvGraphicFramePr>
        <p:xfrm>
          <a:off x="7086600" y="3721239"/>
          <a:ext cx="1752600" cy="518160"/>
        </p:xfrm>
        <a:graphic>
          <a:graphicData uri="http://schemas.openxmlformats.org/drawingml/2006/table">
            <a:tbl>
              <a:tblPr firstRow="1" bandRow="1">
                <a:tableStyleId>{5940675A-B579-460E-94D1-54222C63F5DA}</a:tableStyleId>
              </a:tblPr>
              <a:tblGrid>
                <a:gridCol w="1752600"/>
              </a:tblGrid>
              <a:tr h="172720">
                <a:tc>
                  <a:txBody>
                    <a:bodyPr/>
                    <a:lstStyle/>
                    <a:p>
                      <a:pPr algn="ctr"/>
                      <a:r>
                        <a:rPr lang="en-US" sz="1100" b="0" dirty="0" smtClean="0"/>
                        <a:t>x</a:t>
                      </a:r>
                      <a:endParaRPr lang="en-US" sz="1100" b="1" dirty="0"/>
                    </a:p>
                  </a:txBody>
                  <a:tcPr/>
                </a:tc>
              </a:tr>
              <a:tr h="218440">
                <a:tc>
                  <a:txBody>
                    <a:bodyPr/>
                    <a:lstStyle/>
                    <a:p>
                      <a:pPr algn="ctr"/>
                      <a:r>
                        <a:rPr lang="en-US" sz="1100" dirty="0" smtClean="0"/>
                        <a:t>Data packet</a:t>
                      </a:r>
                      <a:endParaRPr lang="en-US" sz="1100" b="1" dirty="0"/>
                    </a:p>
                  </a:txBody>
                  <a:tcPr/>
                </a:tc>
              </a:tr>
            </a:tbl>
          </a:graphicData>
        </a:graphic>
      </p:graphicFrame>
      <p:sp>
        <p:nvSpPr>
          <p:cNvPr id="33" name="Rectangle 32"/>
          <p:cNvSpPr/>
          <p:nvPr/>
        </p:nvSpPr>
        <p:spPr>
          <a:xfrm>
            <a:off x="7089471" y="3429000"/>
            <a:ext cx="1323247" cy="276999"/>
          </a:xfrm>
          <a:prstGeom prst="rect">
            <a:avLst/>
          </a:prstGeom>
        </p:spPr>
        <p:txBody>
          <a:bodyPr wrap="none">
            <a:spAutoFit/>
          </a:bodyPr>
          <a:lstStyle/>
          <a:p>
            <a:pPr algn="ctr"/>
            <a:r>
              <a:rPr lang="en-US" b="1" dirty="0" smtClean="0"/>
              <a:t>Symbol structure</a:t>
            </a:r>
            <a:endParaRPr lang="en-US" b="1"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08240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21" name="TextBox 20"/>
          <p:cNvSpPr txBox="1"/>
          <p:nvPr/>
        </p:nvSpPr>
        <p:spPr>
          <a:xfrm>
            <a:off x="381000" y="5562600"/>
            <a:ext cx="8731878" cy="584775"/>
          </a:xfrm>
          <a:prstGeom prst="rect">
            <a:avLst/>
          </a:prstGeom>
          <a:noFill/>
        </p:spPr>
        <p:txBody>
          <a:bodyPr wrap="square" rtlCol="0">
            <a:spAutoFit/>
          </a:bodyPr>
          <a:lstStyle/>
          <a:p>
            <a:r>
              <a:rPr lang="en-US" sz="1600" dirty="0" smtClean="0"/>
              <a:t>The beam output from Fresnel lens into camera will cover the entire of image sensor instead of focusing into an focal point.</a:t>
            </a:r>
          </a:p>
        </p:txBody>
      </p:sp>
      <p:grpSp>
        <p:nvGrpSpPr>
          <p:cNvPr id="65" name="Group 64"/>
          <p:cNvGrpSpPr/>
          <p:nvPr/>
        </p:nvGrpSpPr>
        <p:grpSpPr>
          <a:xfrm>
            <a:off x="2661661" y="1841213"/>
            <a:ext cx="3358139" cy="1304918"/>
            <a:chOff x="3276600" y="1133482"/>
            <a:chExt cx="3358139" cy="1304918"/>
          </a:xfrm>
        </p:grpSpPr>
        <p:sp>
          <p:nvSpPr>
            <p:cNvPr id="24" name="Rectangle 23"/>
            <p:cNvSpPr/>
            <p:nvPr/>
          </p:nvSpPr>
          <p:spPr bwMode="auto">
            <a:xfrm>
              <a:off x="4739961" y="1219200"/>
              <a:ext cx="45719" cy="1219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Rectangle 24"/>
            <p:cNvSpPr/>
            <p:nvPr/>
          </p:nvSpPr>
          <p:spPr bwMode="auto">
            <a:xfrm>
              <a:off x="5486400" y="1602580"/>
              <a:ext cx="45719" cy="45482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7" name="Trapezoid 26"/>
            <p:cNvSpPr/>
            <p:nvPr/>
          </p:nvSpPr>
          <p:spPr bwMode="auto">
            <a:xfrm rot="16200000">
              <a:off x="3390900" y="1104900"/>
              <a:ext cx="1219200" cy="1447800"/>
            </a:xfrm>
            <a:prstGeom prst="trapezoid">
              <a:avLst>
                <a:gd name="adj" fmla="val 4010"/>
              </a:avLst>
            </a:prstGeom>
            <a:solidFill>
              <a:schemeClr val="bg1">
                <a:lumMod val="8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Trapezoid 29"/>
            <p:cNvSpPr/>
            <p:nvPr/>
          </p:nvSpPr>
          <p:spPr bwMode="auto">
            <a:xfrm rot="5400000">
              <a:off x="4438824" y="1562099"/>
              <a:ext cx="1219200" cy="533400"/>
            </a:xfrm>
            <a:prstGeom prst="trapezoid">
              <a:avLst>
                <a:gd name="adj" fmla="val 114286"/>
              </a:avLst>
            </a:prstGeom>
            <a:solidFill>
              <a:schemeClr val="bg1">
                <a:lumMod val="8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Trapezoid 30"/>
            <p:cNvSpPr/>
            <p:nvPr/>
          </p:nvSpPr>
          <p:spPr bwMode="auto">
            <a:xfrm rot="16200000">
              <a:off x="5172162" y="1743161"/>
              <a:ext cx="457199" cy="171276"/>
            </a:xfrm>
            <a:prstGeom prst="trapezoid">
              <a:avLst>
                <a:gd name="adj" fmla="val 200000"/>
              </a:avLst>
            </a:prstGeom>
            <a:solidFill>
              <a:schemeClr val="bg1">
                <a:lumMod val="8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33" name="Picture 2" descr="http://iconshow.me/media/images/ui/ios7-icons/png/512/camera-outlin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28309" y="1133482"/>
              <a:ext cx="1106430" cy="127567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a:stCxn id="24" idx="0"/>
              <a:endCxn id="25" idx="0"/>
            </p:cNvCxnSpPr>
            <p:nvPr/>
          </p:nvCxnSpPr>
          <p:spPr bwMode="auto">
            <a:xfrm>
              <a:off x="4762821" y="1219200"/>
              <a:ext cx="746439" cy="3833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a:stCxn id="24" idx="2"/>
              <a:endCxn id="25" idx="2"/>
            </p:cNvCxnSpPr>
            <p:nvPr/>
          </p:nvCxnSpPr>
          <p:spPr bwMode="auto">
            <a:xfrm flipV="1">
              <a:off x="4762821" y="2057400"/>
              <a:ext cx="746439" cy="381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flipV="1">
              <a:off x="5516878" y="1602580"/>
              <a:ext cx="579122"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flipV="1">
              <a:off x="5537834" y="2045493"/>
              <a:ext cx="579122"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p:cNvCxnSpPr/>
            <p:nvPr/>
          </p:nvCxnSpPr>
          <p:spPr bwMode="auto">
            <a:xfrm>
              <a:off x="3581400" y="1524000"/>
              <a:ext cx="10541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Arrow Connector 47"/>
            <p:cNvCxnSpPr/>
            <p:nvPr/>
          </p:nvCxnSpPr>
          <p:spPr bwMode="auto">
            <a:xfrm>
              <a:off x="3581400" y="1828799"/>
              <a:ext cx="10541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a:off x="3581400" y="2133598"/>
              <a:ext cx="105410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a:off x="4785680" y="1524000"/>
              <a:ext cx="395920" cy="2286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p:cNvCxnSpPr/>
            <p:nvPr/>
          </p:nvCxnSpPr>
          <p:spPr bwMode="auto">
            <a:xfrm>
              <a:off x="4785680" y="1820465"/>
              <a:ext cx="395920" cy="8335"/>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Arrow Connector 54"/>
            <p:cNvCxnSpPr/>
            <p:nvPr/>
          </p:nvCxnSpPr>
          <p:spPr bwMode="auto">
            <a:xfrm flipV="1">
              <a:off x="4785680" y="1905000"/>
              <a:ext cx="395920" cy="22859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Arrow Connector 58"/>
            <p:cNvCxnSpPr>
              <a:endCxn id="31" idx="2"/>
            </p:cNvCxnSpPr>
            <p:nvPr/>
          </p:nvCxnSpPr>
          <p:spPr bwMode="auto">
            <a:xfrm flipV="1">
              <a:off x="5353050" y="1828799"/>
              <a:ext cx="133350" cy="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p:cNvCxnSpPr/>
            <p:nvPr/>
          </p:nvCxnSpPr>
          <p:spPr bwMode="auto">
            <a:xfrm flipV="1">
              <a:off x="5545453" y="1688305"/>
              <a:ext cx="287180" cy="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p:cNvCxnSpPr/>
            <p:nvPr/>
          </p:nvCxnSpPr>
          <p:spPr bwMode="auto">
            <a:xfrm flipV="1">
              <a:off x="5532119" y="1829990"/>
              <a:ext cx="287180" cy="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p:cNvCxnSpPr/>
            <p:nvPr/>
          </p:nvCxnSpPr>
          <p:spPr bwMode="auto">
            <a:xfrm flipV="1">
              <a:off x="5518785" y="1971675"/>
              <a:ext cx="287180" cy="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6" name="Text Box 2"/>
          <p:cNvSpPr txBox="1">
            <a:spLocks noChangeArrowheads="1"/>
          </p:cNvSpPr>
          <p:nvPr/>
        </p:nvSpPr>
        <p:spPr bwMode="auto">
          <a:xfrm>
            <a:off x="685800" y="614065"/>
            <a:ext cx="8001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Non-Imaging based ISC: An additional optical module</a:t>
            </a:r>
            <a:endParaRPr lang="en-US" altLang="en-US" sz="2400" b="1" dirty="0"/>
          </a:p>
        </p:txBody>
      </p:sp>
      <p:sp>
        <p:nvSpPr>
          <p:cNvPr id="67" name="Oval 66"/>
          <p:cNvSpPr/>
          <p:nvPr/>
        </p:nvSpPr>
        <p:spPr bwMode="auto">
          <a:xfrm>
            <a:off x="4020561" y="1752600"/>
            <a:ext cx="902334" cy="1676400"/>
          </a:xfrm>
          <a:prstGeom prst="ellipse">
            <a:avLst/>
          </a:prstGeom>
          <a:solidFill>
            <a:schemeClr val="accent1">
              <a:lumMod val="40000"/>
              <a:lumOff val="60000"/>
              <a:alpha val="57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8" name="TextBox 67"/>
          <p:cNvSpPr txBox="1"/>
          <p:nvPr/>
        </p:nvSpPr>
        <p:spPr>
          <a:xfrm>
            <a:off x="200722" y="1181100"/>
            <a:ext cx="8731878" cy="584775"/>
          </a:xfrm>
          <a:prstGeom prst="rect">
            <a:avLst/>
          </a:prstGeom>
          <a:noFill/>
        </p:spPr>
        <p:txBody>
          <a:bodyPr wrap="square" rtlCol="0">
            <a:spAutoFit/>
          </a:bodyPr>
          <a:lstStyle/>
          <a:p>
            <a:r>
              <a:rPr lang="en-US" sz="1600" dirty="0" smtClean="0"/>
              <a:t>In order to </a:t>
            </a:r>
            <a:r>
              <a:rPr lang="en-US" sz="1600" b="1" dirty="0" smtClean="0"/>
              <a:t>collect</a:t>
            </a:r>
            <a:r>
              <a:rPr lang="en-US" sz="1600" dirty="0" smtClean="0"/>
              <a:t> light energy and </a:t>
            </a:r>
            <a:r>
              <a:rPr lang="en-US" sz="1600" b="1" dirty="0" smtClean="0"/>
              <a:t>distribute</a:t>
            </a:r>
            <a:r>
              <a:rPr lang="en-US" sz="1600" dirty="0" smtClean="0"/>
              <a:t> uniformly into 2D image sensor, an additional optical lens module is used in front of the camera lens.</a:t>
            </a:r>
          </a:p>
        </p:txBody>
      </p:sp>
      <p:sp>
        <p:nvSpPr>
          <p:cNvPr id="69" name="TextBox 68"/>
          <p:cNvSpPr txBox="1"/>
          <p:nvPr/>
        </p:nvSpPr>
        <p:spPr>
          <a:xfrm>
            <a:off x="3742985" y="3210580"/>
            <a:ext cx="1870961" cy="523220"/>
          </a:xfrm>
          <a:prstGeom prst="rect">
            <a:avLst/>
          </a:prstGeom>
          <a:noFill/>
        </p:spPr>
        <p:txBody>
          <a:bodyPr wrap="none" rtlCol="0">
            <a:spAutoFit/>
          </a:bodyPr>
          <a:lstStyle/>
          <a:p>
            <a:r>
              <a:rPr lang="en-US" sz="1400" dirty="0" smtClean="0"/>
              <a:t>A type of Fresnel Lens</a:t>
            </a:r>
          </a:p>
          <a:p>
            <a:r>
              <a:rPr lang="en-US" sz="1400" dirty="0" smtClean="0"/>
              <a:t>(to collect light energy)</a:t>
            </a:r>
            <a:endParaRPr lang="en-US" sz="1400" dirty="0"/>
          </a:p>
        </p:txBody>
      </p:sp>
      <p:grpSp>
        <p:nvGrpSpPr>
          <p:cNvPr id="71" name="Group 70"/>
          <p:cNvGrpSpPr/>
          <p:nvPr/>
        </p:nvGrpSpPr>
        <p:grpSpPr>
          <a:xfrm>
            <a:off x="920706" y="4038600"/>
            <a:ext cx="7094868" cy="1219200"/>
            <a:chOff x="920706" y="3886200"/>
            <a:chExt cx="7094868" cy="1219200"/>
          </a:xfrm>
        </p:grpSpPr>
        <p:grpSp>
          <p:nvGrpSpPr>
            <p:cNvPr id="8" name="Group 7"/>
            <p:cNvGrpSpPr/>
            <p:nvPr/>
          </p:nvGrpSpPr>
          <p:grpSpPr>
            <a:xfrm>
              <a:off x="2500026" y="3886200"/>
              <a:ext cx="4191000" cy="1219200"/>
              <a:chOff x="838200" y="3886200"/>
              <a:chExt cx="4191000" cy="1219200"/>
            </a:xfrm>
          </p:grpSpPr>
          <p:sp>
            <p:nvSpPr>
              <p:cNvPr id="9" name="Trapezoid 8"/>
              <p:cNvSpPr/>
              <p:nvPr/>
            </p:nvSpPr>
            <p:spPr bwMode="auto">
              <a:xfrm rot="16200000">
                <a:off x="2133600" y="2743200"/>
                <a:ext cx="1219200" cy="3505200"/>
              </a:xfrm>
              <a:prstGeom prst="trapezoid">
                <a:avLst>
                  <a:gd name="adj" fmla="val 32136"/>
                </a:avLst>
              </a:prstGeom>
              <a:solidFill>
                <a:schemeClr val="bg1">
                  <a:lumMod val="8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Oval 9"/>
              <p:cNvSpPr/>
              <p:nvPr/>
            </p:nvSpPr>
            <p:spPr bwMode="auto">
              <a:xfrm>
                <a:off x="838200" y="4267200"/>
                <a:ext cx="457200" cy="459432"/>
              </a:xfrm>
              <a:prstGeom prst="ellipse">
                <a:avLst/>
              </a:prstGeom>
              <a:solidFill>
                <a:schemeClr val="tx2">
                  <a:lumMod val="50000"/>
                  <a:lumOff val="5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4343400" y="3886200"/>
                <a:ext cx="152400" cy="1219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Trapezoid 17"/>
              <p:cNvSpPr/>
              <p:nvPr/>
            </p:nvSpPr>
            <p:spPr bwMode="auto">
              <a:xfrm rot="5400000">
                <a:off x="4152900" y="4229100"/>
                <a:ext cx="1219200" cy="533400"/>
              </a:xfrm>
              <a:prstGeom prst="trapezoid">
                <a:avLst>
                  <a:gd name="adj" fmla="val 114286"/>
                </a:avLst>
              </a:prstGeom>
              <a:solidFill>
                <a:schemeClr val="bg1">
                  <a:lumMod val="8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22" name="TextBox 21"/>
            <p:cNvSpPr txBox="1"/>
            <p:nvPr/>
          </p:nvSpPr>
          <p:spPr>
            <a:xfrm>
              <a:off x="920706" y="4364623"/>
              <a:ext cx="1558440" cy="338554"/>
            </a:xfrm>
            <a:prstGeom prst="rect">
              <a:avLst/>
            </a:prstGeom>
            <a:noFill/>
          </p:spPr>
          <p:txBody>
            <a:bodyPr wrap="none" rtlCol="0">
              <a:spAutoFit/>
            </a:bodyPr>
            <a:lstStyle/>
            <a:p>
              <a:r>
                <a:rPr lang="en-US" sz="1600" dirty="0" smtClean="0"/>
                <a:t>Lighthouse LED</a:t>
              </a:r>
              <a:endParaRPr lang="en-US" sz="1600" dirty="0"/>
            </a:p>
          </p:txBody>
        </p:sp>
        <p:sp>
          <p:nvSpPr>
            <p:cNvPr id="23" name="TextBox 22"/>
            <p:cNvSpPr txBox="1"/>
            <p:nvPr/>
          </p:nvSpPr>
          <p:spPr>
            <a:xfrm>
              <a:off x="6705600" y="4364623"/>
              <a:ext cx="1309974" cy="338554"/>
            </a:xfrm>
            <a:prstGeom prst="rect">
              <a:avLst/>
            </a:prstGeom>
            <a:noFill/>
          </p:spPr>
          <p:txBody>
            <a:bodyPr wrap="none" rtlCol="0">
              <a:spAutoFit/>
            </a:bodyPr>
            <a:lstStyle/>
            <a:p>
              <a:r>
                <a:rPr lang="en-US" sz="1600" dirty="0" smtClean="0"/>
                <a:t>Image Sensor</a:t>
              </a:r>
              <a:endParaRPr lang="en-US" sz="1600" dirty="0"/>
            </a:p>
          </p:txBody>
        </p:sp>
        <p:sp>
          <p:nvSpPr>
            <p:cNvPr id="45" name="Rectangle 44"/>
            <p:cNvSpPr/>
            <p:nvPr/>
          </p:nvSpPr>
          <p:spPr bwMode="auto">
            <a:xfrm>
              <a:off x="6462426" y="4267200"/>
              <a:ext cx="228600" cy="533400"/>
            </a:xfrm>
            <a:prstGeom prst="rect">
              <a:avLst/>
            </a:prstGeom>
            <a:solidFill>
              <a:schemeClr val="accent6">
                <a:lumMod val="60000"/>
                <a:lumOff val="4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0" name="Rectangle 69"/>
            <p:cNvSpPr/>
            <p:nvPr/>
          </p:nvSpPr>
          <p:spPr>
            <a:xfrm rot="16200000">
              <a:off x="5378452" y="4402426"/>
              <a:ext cx="976549" cy="276999"/>
            </a:xfrm>
            <a:prstGeom prst="rect">
              <a:avLst/>
            </a:prstGeom>
          </p:spPr>
          <p:txBody>
            <a:bodyPr wrap="none">
              <a:spAutoFit/>
            </a:bodyPr>
            <a:lstStyle/>
            <a:p>
              <a:r>
                <a:rPr lang="en-US" dirty="0"/>
                <a:t>Fresnel Lens</a:t>
              </a:r>
            </a:p>
          </p:txBody>
        </p:sp>
      </p:grpSp>
      <p:sp>
        <p:nvSpPr>
          <p:cNvPr id="72" name="TextBox 71"/>
          <p:cNvSpPr txBox="1"/>
          <p:nvPr/>
        </p:nvSpPr>
        <p:spPr>
          <a:xfrm>
            <a:off x="999103" y="2291054"/>
            <a:ext cx="1470274" cy="338554"/>
          </a:xfrm>
          <a:prstGeom prst="rect">
            <a:avLst/>
          </a:prstGeom>
          <a:noFill/>
        </p:spPr>
        <p:txBody>
          <a:bodyPr wrap="none" rtlCol="0">
            <a:spAutoFit/>
          </a:bodyPr>
          <a:lstStyle/>
          <a:p>
            <a:r>
              <a:rPr lang="en-US" sz="1600" dirty="0" smtClean="0"/>
              <a:t>Incoming beam</a:t>
            </a:r>
            <a:endParaRPr lang="en-US" sz="1600" dirty="0"/>
          </a:p>
        </p:txBody>
      </p:sp>
      <p:sp>
        <p:nvSpPr>
          <p:cNvPr id="73" name="TextBox 72"/>
          <p:cNvSpPr txBox="1"/>
          <p:nvPr/>
        </p:nvSpPr>
        <p:spPr>
          <a:xfrm>
            <a:off x="5866726" y="2340853"/>
            <a:ext cx="2060179" cy="338554"/>
          </a:xfrm>
          <a:prstGeom prst="rect">
            <a:avLst/>
          </a:prstGeom>
          <a:noFill/>
        </p:spPr>
        <p:txBody>
          <a:bodyPr wrap="none" rtlCol="0">
            <a:spAutoFit/>
          </a:bodyPr>
          <a:lstStyle/>
          <a:p>
            <a:r>
              <a:rPr lang="en-US" sz="1600" dirty="0" smtClean="0"/>
              <a:t>Rolling shutter camera</a:t>
            </a:r>
            <a:endParaRPr lang="en-US" sz="1600" dirty="0"/>
          </a:p>
        </p:txBody>
      </p:sp>
      <p:sp>
        <p:nvSpPr>
          <p:cNvPr id="4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9335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575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Compatibility to varying-frame-rates</a:t>
            </a:r>
            <a:endParaRPr lang="en-US" altLang="en-US" sz="2400" b="1" dirty="0"/>
          </a:p>
        </p:txBody>
      </p:sp>
      <p:graphicFrame>
        <p:nvGraphicFramePr>
          <p:cNvPr id="13" name="Table 12"/>
          <p:cNvGraphicFramePr>
            <a:graphicFrameLocks noGrp="1"/>
          </p:cNvGraphicFramePr>
          <p:nvPr>
            <p:extLst>
              <p:ext uri="{D42A27DB-BD31-4B8C-83A1-F6EECF244321}">
                <p14:modId xmlns:p14="http://schemas.microsoft.com/office/powerpoint/2010/main" val="3355730632"/>
              </p:ext>
            </p:extLst>
          </p:nvPr>
        </p:nvGraphicFramePr>
        <p:xfrm>
          <a:off x="1428478" y="2229574"/>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17" name="Group 16"/>
          <p:cNvGrpSpPr/>
          <p:nvPr/>
        </p:nvGrpSpPr>
        <p:grpSpPr>
          <a:xfrm>
            <a:off x="2380351" y="1241595"/>
            <a:ext cx="5133833" cy="835579"/>
            <a:chOff x="1831181" y="990600"/>
            <a:chExt cx="5638007" cy="835579"/>
          </a:xfrm>
        </p:grpSpPr>
        <p:grpSp>
          <p:nvGrpSpPr>
            <p:cNvPr id="18" name="Group 17"/>
            <p:cNvGrpSpPr/>
            <p:nvPr/>
          </p:nvGrpSpPr>
          <p:grpSpPr>
            <a:xfrm>
              <a:off x="1987550" y="990600"/>
              <a:ext cx="5481638" cy="835579"/>
              <a:chOff x="1987550" y="990600"/>
              <a:chExt cx="5481638" cy="835579"/>
            </a:xfrm>
          </p:grpSpPr>
          <p:sp>
            <p:nvSpPr>
              <p:cNvPr id="20" name="Rectangle 1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9" name="Straight Connector 1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52374" y="1460200"/>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5" name="Straight Connector 24"/>
          <p:cNvCxnSpPr/>
          <p:nvPr/>
        </p:nvCxnSpPr>
        <p:spPr>
          <a:xfrm>
            <a:off x="5011483" y="1306870"/>
            <a:ext cx="6845" cy="395093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1440" y="2968183"/>
            <a:ext cx="1991251" cy="307777"/>
          </a:xfrm>
          <a:prstGeom prst="rect">
            <a:avLst/>
          </a:prstGeom>
          <a:noFill/>
        </p:spPr>
        <p:txBody>
          <a:bodyPr wrap="none" rtlCol="0">
            <a:spAutoFit/>
          </a:bodyPr>
          <a:lstStyle/>
          <a:p>
            <a:pPr algn="ctr"/>
            <a:r>
              <a:rPr lang="en-US" sz="1400" dirty="0" smtClean="0"/>
              <a:t>Rolling camera sampling</a:t>
            </a:r>
          </a:p>
        </p:txBody>
      </p:sp>
      <p:cxnSp>
        <p:nvCxnSpPr>
          <p:cNvPr id="32" name="Straight Connector 31"/>
          <p:cNvCxnSpPr/>
          <p:nvPr/>
        </p:nvCxnSpPr>
        <p:spPr>
          <a:xfrm>
            <a:off x="2514600" y="1244808"/>
            <a:ext cx="0" cy="401299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15594" y="1069777"/>
            <a:ext cx="25891" cy="418802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bwMode="auto">
          <a:xfrm>
            <a:off x="2620126" y="2769338"/>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5" name="Group 34"/>
          <p:cNvGrpSpPr/>
          <p:nvPr/>
        </p:nvGrpSpPr>
        <p:grpSpPr>
          <a:xfrm>
            <a:off x="2620126" y="2888397"/>
            <a:ext cx="680269" cy="994002"/>
            <a:chOff x="2620126" y="2733020"/>
            <a:chExt cx="680269" cy="1310620"/>
          </a:xfrm>
        </p:grpSpPr>
        <p:sp>
          <p:nvSpPr>
            <p:cNvPr id="36" name="Rectangle 35"/>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3601183" y="2823954"/>
            <a:ext cx="680269" cy="1058445"/>
            <a:chOff x="2620126" y="2733020"/>
            <a:chExt cx="680269" cy="1310620"/>
          </a:xfrm>
        </p:grpSpPr>
        <p:sp>
          <p:nvSpPr>
            <p:cNvPr id="45" name="Rectangle 44"/>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591052" y="2830276"/>
            <a:ext cx="680284" cy="1147434"/>
            <a:chOff x="2620126" y="2733020"/>
            <a:chExt cx="680284" cy="1283806"/>
          </a:xfrm>
        </p:grpSpPr>
        <p:sp>
          <p:nvSpPr>
            <p:cNvPr id="54" name="Rectangle 53"/>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3054247" y="3118454"/>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3130447" y="3200047"/>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3215436" y="3254826"/>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2987073" y="3086063"/>
              <a:ext cx="63999"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6705600" y="2822377"/>
            <a:ext cx="535779" cy="1033447"/>
            <a:chOff x="5738810" y="2814007"/>
            <a:chExt cx="535779" cy="1209146"/>
          </a:xfrm>
        </p:grpSpPr>
        <p:sp>
          <p:nvSpPr>
            <p:cNvPr id="75" name="Rectangle 74"/>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2" name="Straight Arrow Connector 81"/>
          <p:cNvCxnSpPr/>
          <p:nvPr/>
        </p:nvCxnSpPr>
        <p:spPr bwMode="auto">
          <a:xfrm>
            <a:off x="3601183" y="2768686"/>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p:cNvCxnSpPr/>
          <p:nvPr/>
        </p:nvCxnSpPr>
        <p:spPr bwMode="auto">
          <a:xfrm>
            <a:off x="4582240" y="2768034"/>
            <a:ext cx="1099805"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p:cNvCxnSpPr/>
          <p:nvPr/>
        </p:nvCxnSpPr>
        <p:spPr bwMode="auto">
          <a:xfrm>
            <a:off x="5709913" y="2767382"/>
            <a:ext cx="995687" cy="1956"/>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5" name="Group 84"/>
          <p:cNvGrpSpPr/>
          <p:nvPr/>
        </p:nvGrpSpPr>
        <p:grpSpPr>
          <a:xfrm>
            <a:off x="5834445" y="2974777"/>
            <a:ext cx="535779" cy="1033447"/>
            <a:chOff x="5738810" y="2814007"/>
            <a:chExt cx="535779" cy="1209146"/>
          </a:xfrm>
        </p:grpSpPr>
        <p:sp>
          <p:nvSpPr>
            <p:cNvPr id="86" name="Rectangle 85"/>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TextBox 117"/>
          <p:cNvSpPr txBox="1"/>
          <p:nvPr/>
        </p:nvSpPr>
        <p:spPr>
          <a:xfrm>
            <a:off x="556176" y="4340660"/>
            <a:ext cx="935000" cy="307777"/>
          </a:xfrm>
          <a:prstGeom prst="rect">
            <a:avLst/>
          </a:prstGeom>
          <a:noFill/>
        </p:spPr>
        <p:txBody>
          <a:bodyPr wrap="none" rtlCol="0">
            <a:spAutoFit/>
          </a:bodyPr>
          <a:lstStyle/>
          <a:p>
            <a:pPr algn="ctr"/>
            <a:r>
              <a:rPr lang="en-US" sz="1400" dirty="0" smtClean="0"/>
              <a:t>Transform</a:t>
            </a:r>
            <a:endParaRPr lang="en-US" sz="1400" dirty="0"/>
          </a:p>
        </p:txBody>
      </p:sp>
      <p:sp>
        <p:nvSpPr>
          <p:cNvPr id="119" name="TextBox 118"/>
          <p:cNvSpPr txBox="1"/>
          <p:nvPr/>
        </p:nvSpPr>
        <p:spPr>
          <a:xfrm>
            <a:off x="2535418" y="4493059"/>
            <a:ext cx="902811" cy="523220"/>
          </a:xfrm>
          <a:prstGeom prst="rect">
            <a:avLst/>
          </a:prstGeom>
          <a:noFill/>
        </p:spPr>
        <p:txBody>
          <a:bodyPr wrap="none" rtlCol="0">
            <a:spAutoFit/>
          </a:bodyPr>
          <a:lstStyle/>
          <a:p>
            <a:pPr algn="ctr"/>
            <a:r>
              <a:rPr lang="en-US" sz="1400" dirty="0" smtClean="0"/>
              <a:t>frequency</a:t>
            </a:r>
          </a:p>
          <a:p>
            <a:pPr algn="ctr"/>
            <a:r>
              <a:rPr lang="en-US" sz="1400" dirty="0" smtClean="0"/>
              <a:t>symbol </a:t>
            </a:r>
            <a:r>
              <a:rPr lang="en-US" sz="1400" dirty="0" err="1" smtClean="0"/>
              <a:t>i</a:t>
            </a:r>
            <a:endParaRPr lang="en-US" sz="1400" dirty="0"/>
          </a:p>
        </p:txBody>
      </p:sp>
      <p:sp>
        <p:nvSpPr>
          <p:cNvPr id="120" name="TextBox 119"/>
          <p:cNvSpPr txBox="1"/>
          <p:nvPr/>
        </p:nvSpPr>
        <p:spPr>
          <a:xfrm>
            <a:off x="3505200" y="4520382"/>
            <a:ext cx="902811" cy="523220"/>
          </a:xfrm>
          <a:prstGeom prst="rect">
            <a:avLst/>
          </a:prstGeom>
          <a:noFill/>
        </p:spPr>
        <p:txBody>
          <a:bodyPr wrap="none" rtlCol="0">
            <a:spAutoFit/>
          </a:bodyPr>
          <a:lstStyle/>
          <a:p>
            <a:pPr algn="ctr"/>
            <a:r>
              <a:rPr lang="en-US" sz="1400" dirty="0" smtClean="0"/>
              <a:t>frequency</a:t>
            </a:r>
          </a:p>
          <a:p>
            <a:pPr algn="ctr"/>
            <a:r>
              <a:rPr lang="en-US" sz="1400" dirty="0" smtClean="0"/>
              <a:t>symbol </a:t>
            </a:r>
            <a:r>
              <a:rPr lang="en-US" sz="1400" dirty="0" err="1" smtClean="0"/>
              <a:t>i</a:t>
            </a:r>
            <a:endParaRPr lang="en-US" sz="1400" dirty="0"/>
          </a:p>
        </p:txBody>
      </p:sp>
      <p:sp>
        <p:nvSpPr>
          <p:cNvPr id="121" name="TextBox 120"/>
          <p:cNvSpPr txBox="1"/>
          <p:nvPr/>
        </p:nvSpPr>
        <p:spPr>
          <a:xfrm>
            <a:off x="4267200" y="4495800"/>
            <a:ext cx="1217000" cy="523220"/>
          </a:xfrm>
          <a:prstGeom prst="rect">
            <a:avLst/>
          </a:prstGeom>
          <a:noFill/>
        </p:spPr>
        <p:txBody>
          <a:bodyPr wrap="none" rtlCol="0">
            <a:spAutoFit/>
          </a:bodyPr>
          <a:lstStyle/>
          <a:p>
            <a:pPr algn="ctr"/>
            <a:r>
              <a:rPr lang="en-US" sz="1400" dirty="0" smtClean="0">
                <a:solidFill>
                  <a:schemeClr val="bg1">
                    <a:lumMod val="50000"/>
                  </a:schemeClr>
                </a:solidFill>
              </a:rPr>
              <a:t>frequency</a:t>
            </a:r>
          </a:p>
          <a:p>
            <a:pPr algn="ctr"/>
            <a:r>
              <a:rPr lang="en-US" sz="1400" dirty="0" smtClean="0">
                <a:solidFill>
                  <a:schemeClr val="bg1">
                    <a:lumMod val="50000"/>
                  </a:schemeClr>
                </a:solidFill>
              </a:rPr>
              <a:t>symbol </a:t>
            </a:r>
            <a:r>
              <a:rPr lang="en-US" sz="1400" dirty="0" err="1" smtClean="0">
                <a:solidFill>
                  <a:schemeClr val="bg1">
                    <a:lumMod val="50000"/>
                  </a:schemeClr>
                </a:solidFill>
              </a:rPr>
              <a:t>i</a:t>
            </a:r>
            <a:r>
              <a:rPr lang="en-US" sz="1400" dirty="0" smtClean="0">
                <a:solidFill>
                  <a:schemeClr val="bg1">
                    <a:lumMod val="50000"/>
                  </a:schemeClr>
                </a:solidFill>
              </a:rPr>
              <a:t>/(i+1)</a:t>
            </a:r>
            <a:endParaRPr lang="en-US" sz="1400" dirty="0">
              <a:solidFill>
                <a:schemeClr val="bg1">
                  <a:lumMod val="50000"/>
                </a:schemeClr>
              </a:solidFill>
            </a:endParaRPr>
          </a:p>
        </p:txBody>
      </p:sp>
      <p:sp>
        <p:nvSpPr>
          <p:cNvPr id="122" name="TextBox 121"/>
          <p:cNvSpPr txBox="1"/>
          <p:nvPr/>
        </p:nvSpPr>
        <p:spPr>
          <a:xfrm>
            <a:off x="5410200" y="4520382"/>
            <a:ext cx="1117615" cy="523220"/>
          </a:xfrm>
          <a:prstGeom prst="rect">
            <a:avLst/>
          </a:prstGeom>
          <a:noFill/>
        </p:spPr>
        <p:txBody>
          <a:bodyPr wrap="none" rtlCol="0">
            <a:spAutoFit/>
          </a:bodyPr>
          <a:lstStyle/>
          <a:p>
            <a:pPr algn="ctr"/>
            <a:r>
              <a:rPr lang="en-US" sz="1400" dirty="0" smtClean="0"/>
              <a:t>frequency</a:t>
            </a:r>
          </a:p>
          <a:p>
            <a:pPr algn="ctr"/>
            <a:r>
              <a:rPr lang="en-US" sz="1400" dirty="0" smtClean="0"/>
              <a:t>symbol (i+1)</a:t>
            </a:r>
            <a:endParaRPr lang="en-US" sz="1400" dirty="0"/>
          </a:p>
        </p:txBody>
      </p:sp>
      <p:sp>
        <p:nvSpPr>
          <p:cNvPr id="123" name="TextBox 122"/>
          <p:cNvSpPr txBox="1"/>
          <p:nvPr/>
        </p:nvSpPr>
        <p:spPr>
          <a:xfrm>
            <a:off x="6477000" y="4520382"/>
            <a:ext cx="1117615" cy="523220"/>
          </a:xfrm>
          <a:prstGeom prst="rect">
            <a:avLst/>
          </a:prstGeom>
          <a:noFill/>
        </p:spPr>
        <p:txBody>
          <a:bodyPr wrap="none" rtlCol="0">
            <a:spAutoFit/>
          </a:bodyPr>
          <a:lstStyle/>
          <a:p>
            <a:pPr algn="ctr"/>
            <a:r>
              <a:rPr lang="en-US" sz="1400" dirty="0" smtClean="0"/>
              <a:t>frequency</a:t>
            </a:r>
          </a:p>
          <a:p>
            <a:pPr algn="ctr"/>
            <a:r>
              <a:rPr lang="en-US" sz="1400" dirty="0" smtClean="0"/>
              <a:t>symbol (i+1)</a:t>
            </a:r>
            <a:endParaRPr lang="en-US" sz="1400" dirty="0"/>
          </a:p>
        </p:txBody>
      </p:sp>
      <p:sp>
        <p:nvSpPr>
          <p:cNvPr id="124" name="Right Brace 123"/>
          <p:cNvSpPr/>
          <p:nvPr/>
        </p:nvSpPr>
        <p:spPr>
          <a:xfrm rot="5400000">
            <a:off x="3435747" y="4498581"/>
            <a:ext cx="152401" cy="167084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TextBox 124"/>
          <p:cNvSpPr txBox="1"/>
          <p:nvPr/>
        </p:nvSpPr>
        <p:spPr>
          <a:xfrm>
            <a:off x="2823703" y="5410202"/>
            <a:ext cx="1311578" cy="307777"/>
          </a:xfrm>
          <a:prstGeom prst="rect">
            <a:avLst/>
          </a:prstGeom>
          <a:noFill/>
        </p:spPr>
        <p:txBody>
          <a:bodyPr wrap="none" rtlCol="0">
            <a:spAutoFit/>
          </a:bodyPr>
          <a:lstStyle/>
          <a:p>
            <a:r>
              <a:rPr lang="en-US" sz="1400" dirty="0" smtClean="0"/>
              <a:t>symbol </a:t>
            </a:r>
            <a:r>
              <a:rPr lang="en-US" sz="1400" dirty="0" err="1" smtClean="0"/>
              <a:t>i</a:t>
            </a:r>
            <a:r>
              <a:rPr lang="en-US" sz="1400" dirty="0" smtClean="0"/>
              <a:t> voting</a:t>
            </a:r>
            <a:endParaRPr lang="en-US" sz="1400" dirty="0"/>
          </a:p>
        </p:txBody>
      </p:sp>
      <p:sp>
        <p:nvSpPr>
          <p:cNvPr id="126" name="Right Brace 125"/>
          <p:cNvSpPr/>
          <p:nvPr/>
        </p:nvSpPr>
        <p:spPr>
          <a:xfrm rot="5400000">
            <a:off x="6463806" y="4357487"/>
            <a:ext cx="152401" cy="193100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TextBox 126"/>
          <p:cNvSpPr txBox="1"/>
          <p:nvPr/>
        </p:nvSpPr>
        <p:spPr>
          <a:xfrm>
            <a:off x="5721682" y="5399189"/>
            <a:ext cx="1620957" cy="307777"/>
          </a:xfrm>
          <a:prstGeom prst="rect">
            <a:avLst/>
          </a:prstGeom>
          <a:noFill/>
        </p:spPr>
        <p:txBody>
          <a:bodyPr wrap="none" rtlCol="0">
            <a:spAutoFit/>
          </a:bodyPr>
          <a:lstStyle/>
          <a:p>
            <a:r>
              <a:rPr lang="en-US" sz="1400" dirty="0" smtClean="0"/>
              <a:t>symbol (i+1) voting</a:t>
            </a:r>
            <a:endParaRPr lang="en-US" sz="1400" dirty="0"/>
          </a:p>
        </p:txBody>
      </p:sp>
      <p:sp>
        <p:nvSpPr>
          <p:cNvPr id="128" name="TextBox 127"/>
          <p:cNvSpPr txBox="1"/>
          <p:nvPr/>
        </p:nvSpPr>
        <p:spPr>
          <a:xfrm>
            <a:off x="365483" y="5322988"/>
            <a:ext cx="1316386" cy="307777"/>
          </a:xfrm>
          <a:prstGeom prst="rect">
            <a:avLst/>
          </a:prstGeom>
          <a:noFill/>
        </p:spPr>
        <p:txBody>
          <a:bodyPr wrap="none" rtlCol="0">
            <a:spAutoFit/>
          </a:bodyPr>
          <a:lstStyle/>
          <a:p>
            <a:pPr algn="ctr"/>
            <a:r>
              <a:rPr lang="en-US" sz="1400" dirty="0" smtClean="0"/>
              <a:t>Majority voting</a:t>
            </a:r>
            <a:endParaRPr lang="en-US" sz="1400" dirty="0"/>
          </a:p>
        </p:txBody>
      </p:sp>
      <p:sp>
        <p:nvSpPr>
          <p:cNvPr id="129" name="Rectangle 128"/>
          <p:cNvSpPr/>
          <p:nvPr/>
        </p:nvSpPr>
        <p:spPr>
          <a:xfrm>
            <a:off x="444500" y="5909846"/>
            <a:ext cx="8610600" cy="338554"/>
          </a:xfrm>
          <a:prstGeom prst="rect">
            <a:avLst/>
          </a:prstGeom>
        </p:spPr>
        <p:txBody>
          <a:bodyPr wrap="square">
            <a:spAutoFit/>
          </a:bodyPr>
          <a:lstStyle/>
          <a:p>
            <a:pPr marL="342900" indent="-342900">
              <a:buFont typeface="Wingdings" panose="05000000000000000000" pitchFamily="2" charset="2"/>
              <a:buChar char="q"/>
            </a:pPr>
            <a:r>
              <a:rPr lang="en-US" sz="1600" dirty="0" smtClean="0"/>
              <a:t>How to transmit the clock information along with the symbol?</a:t>
            </a:r>
          </a:p>
        </p:txBody>
      </p:sp>
      <p:sp>
        <p:nvSpPr>
          <p:cNvPr id="9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051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Different sampling rates/shutter speeds</a:t>
            </a:r>
            <a:endParaRPr lang="en-US" altLang="en-US" sz="2400" b="1" dirty="0"/>
          </a:p>
        </p:txBody>
      </p:sp>
      <p:sp>
        <p:nvSpPr>
          <p:cNvPr id="46" name="Rectangle 45"/>
          <p:cNvSpPr/>
          <p:nvPr/>
        </p:nvSpPr>
        <p:spPr>
          <a:xfrm>
            <a:off x="444500" y="5257800"/>
            <a:ext cx="8610600" cy="1077218"/>
          </a:xfrm>
          <a:prstGeom prst="rect">
            <a:avLst/>
          </a:prstGeom>
        </p:spPr>
        <p:txBody>
          <a:bodyPr wrap="square">
            <a:spAutoFit/>
          </a:bodyPr>
          <a:lstStyle/>
          <a:p>
            <a:pPr marL="342900" indent="-342900">
              <a:buFont typeface="Wingdings" panose="05000000000000000000" pitchFamily="2" charset="2"/>
              <a:buChar char="q"/>
            </a:pPr>
            <a:r>
              <a:rPr lang="en-US" sz="1600" dirty="0" smtClean="0"/>
              <a:t>The </a:t>
            </a:r>
            <a:r>
              <a:rPr lang="en-US" sz="1600" i="1" dirty="0" smtClean="0"/>
              <a:t>frequency band </a:t>
            </a:r>
            <a:r>
              <a:rPr lang="en-US" sz="1600" dirty="0" smtClean="0"/>
              <a:t>in use is upper limited by </a:t>
            </a:r>
            <a:r>
              <a:rPr lang="en-US" sz="1600" i="1" dirty="0" smtClean="0"/>
              <a:t>shutter speed </a:t>
            </a:r>
            <a:r>
              <a:rPr lang="en-US" sz="1600" dirty="0" smtClean="0"/>
              <a:t>of camera. Lower shutter speed narrows the available band for communications</a:t>
            </a:r>
          </a:p>
          <a:p>
            <a:pPr marL="342900" indent="-342900">
              <a:buFont typeface="Wingdings" panose="05000000000000000000" pitchFamily="2" charset="2"/>
              <a:buChar char="q"/>
            </a:pPr>
            <a:r>
              <a:rPr lang="en-US" sz="1600" dirty="0" smtClean="0"/>
              <a:t>Sampling rate (rolling sampling rate) is also a matter to utilize the usage of frequency band efficiently</a:t>
            </a:r>
            <a:r>
              <a:rPr lang="en-US" sz="1600" dirty="0"/>
              <a:t>.</a:t>
            </a:r>
            <a:r>
              <a:rPr lang="en-US" sz="1600" dirty="0" smtClean="0"/>
              <a:t> E.g. </a:t>
            </a:r>
            <a:r>
              <a:rPr lang="en-US" sz="1600" i="1" dirty="0" smtClean="0"/>
              <a:t>the sampling rate </a:t>
            </a:r>
            <a:r>
              <a:rPr lang="en-US" sz="1600" dirty="0" smtClean="0"/>
              <a:t>defines the minimum value of </a:t>
            </a:r>
            <a:r>
              <a:rPr lang="en-US" sz="1600" i="1" dirty="0" smtClean="0"/>
              <a:t>frequency separation</a:t>
            </a:r>
            <a:r>
              <a:rPr lang="en-US" sz="1600" dirty="0" smtClean="0"/>
              <a:t>.</a:t>
            </a:r>
          </a:p>
        </p:txBody>
      </p:sp>
      <p:grpSp>
        <p:nvGrpSpPr>
          <p:cNvPr id="6" name="Group 5"/>
          <p:cNvGrpSpPr/>
          <p:nvPr/>
        </p:nvGrpSpPr>
        <p:grpSpPr>
          <a:xfrm>
            <a:off x="205740" y="990600"/>
            <a:ext cx="7261860" cy="1981200"/>
            <a:chOff x="990600" y="1218994"/>
            <a:chExt cx="7261860" cy="1981200"/>
          </a:xfrm>
        </p:grpSpPr>
        <p:grpSp>
          <p:nvGrpSpPr>
            <p:cNvPr id="11" name="Group 10"/>
            <p:cNvGrpSpPr/>
            <p:nvPr/>
          </p:nvGrpSpPr>
          <p:grpSpPr>
            <a:xfrm>
              <a:off x="990600" y="1218994"/>
              <a:ext cx="7261860" cy="1981200"/>
              <a:chOff x="1143000" y="685800"/>
              <a:chExt cx="7261860" cy="2133806"/>
            </a:xfrm>
          </p:grpSpPr>
          <p:grpSp>
            <p:nvGrpSpPr>
              <p:cNvPr id="17" name="Group 16"/>
              <p:cNvGrpSpPr/>
              <p:nvPr/>
            </p:nvGrpSpPr>
            <p:grpSpPr>
              <a:xfrm>
                <a:off x="1143000" y="685800"/>
                <a:ext cx="7261860" cy="1981200"/>
                <a:chOff x="1143000" y="383262"/>
                <a:chExt cx="7261860" cy="1981200"/>
              </a:xfrm>
            </p:grpSpPr>
            <p:sp>
              <p:nvSpPr>
                <p:cNvPr id="20"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21"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22"/>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4"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5" name="Straight Arrow Connector 24"/>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9" name="Rectangle 28"/>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8" name="TextBox 17"/>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9" name="TextBox 18"/>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47" name="Straight Arrow Connector 46"/>
            <p:cNvCxnSpPr/>
            <p:nvPr/>
          </p:nvCxnSpPr>
          <p:spPr bwMode="auto">
            <a:xfrm flipV="1">
              <a:off x="265686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Arrow Connector 47"/>
            <p:cNvCxnSpPr/>
            <p:nvPr/>
          </p:nvCxnSpPr>
          <p:spPr bwMode="auto">
            <a:xfrm flipV="1">
              <a:off x="317607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V="1">
              <a:off x="369529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V="1">
              <a:off x="421450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50"/>
            <p:cNvCxnSpPr/>
            <p:nvPr/>
          </p:nvCxnSpPr>
          <p:spPr bwMode="auto">
            <a:xfrm flipV="1">
              <a:off x="473372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p:cNvCxnSpPr/>
            <p:nvPr/>
          </p:nvCxnSpPr>
          <p:spPr bwMode="auto">
            <a:xfrm flipV="1">
              <a:off x="525293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flipV="1">
              <a:off x="577215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 name="Group 4"/>
          <p:cNvGrpSpPr/>
          <p:nvPr/>
        </p:nvGrpSpPr>
        <p:grpSpPr>
          <a:xfrm>
            <a:off x="205740" y="3124200"/>
            <a:ext cx="6934200" cy="2057400"/>
            <a:chOff x="990600" y="3048000"/>
            <a:chExt cx="6934200" cy="2057400"/>
          </a:xfrm>
        </p:grpSpPr>
        <p:grpSp>
          <p:nvGrpSpPr>
            <p:cNvPr id="31" name="Group 30"/>
            <p:cNvGrpSpPr/>
            <p:nvPr/>
          </p:nvGrpSpPr>
          <p:grpSpPr>
            <a:xfrm>
              <a:off x="990600" y="3048000"/>
              <a:ext cx="6934200" cy="2057400"/>
              <a:chOff x="1143000" y="685800"/>
              <a:chExt cx="6934200" cy="2133806"/>
            </a:xfrm>
          </p:grpSpPr>
          <p:grpSp>
            <p:nvGrpSpPr>
              <p:cNvPr id="33" name="Group 32"/>
              <p:cNvGrpSpPr/>
              <p:nvPr/>
            </p:nvGrpSpPr>
            <p:grpSpPr>
              <a:xfrm>
                <a:off x="1143000" y="685800"/>
                <a:ext cx="6934200" cy="1981200"/>
                <a:chOff x="1143000" y="383262"/>
                <a:chExt cx="6934200" cy="1981200"/>
              </a:xfrm>
            </p:grpSpPr>
            <p:sp>
              <p:nvSpPr>
                <p:cNvPr id="36" name="AutoShape 9"/>
                <p:cNvSpPr>
                  <a:spLocks noChangeArrowheads="1"/>
                </p:cNvSpPr>
                <p:nvPr/>
              </p:nvSpPr>
              <p:spPr bwMode="auto">
                <a:xfrm flipV="1">
                  <a:off x="1888605" y="1297662"/>
                  <a:ext cx="3503264"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7"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Rectangle 38"/>
                <p:cNvSpPr/>
                <p:nvPr/>
              </p:nvSpPr>
              <p:spPr>
                <a:xfrm>
                  <a:off x="2791792" y="9583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40" name="Text Box 10"/>
                <p:cNvSpPr txBox="1">
                  <a:spLocks noChangeArrowheads="1"/>
                </p:cNvSpPr>
                <p:nvPr/>
              </p:nvSpPr>
              <p:spPr bwMode="auto">
                <a:xfrm>
                  <a:off x="594360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lower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41" name="Straight Arrow Connector 40"/>
                <p:cNvCxnSpPr/>
                <p:nvPr/>
              </p:nvCxnSpPr>
              <p:spPr>
                <a:xfrm flipV="1">
                  <a:off x="644842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640624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45" name="Rectangle 44"/>
                <p:cNvSpPr/>
                <p:nvPr/>
              </p:nvSpPr>
              <p:spPr>
                <a:xfrm rot="16200000">
                  <a:off x="4892122" y="1239742"/>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35" name="TextBox 34"/>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54" name="Straight Arrow Connector 53"/>
            <p:cNvCxnSpPr/>
            <p:nvPr/>
          </p:nvCxnSpPr>
          <p:spPr bwMode="auto">
            <a:xfrm flipV="1">
              <a:off x="2404755"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Arrow Connector 54"/>
            <p:cNvCxnSpPr/>
            <p:nvPr/>
          </p:nvCxnSpPr>
          <p:spPr bwMode="auto">
            <a:xfrm flipV="1">
              <a:off x="2923970"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V="1">
              <a:off x="3443185"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flipV="1">
              <a:off x="3962400"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flipV="1">
              <a:off x="4495800" y="40832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Rectangle 6"/>
          <p:cNvSpPr/>
          <p:nvPr/>
        </p:nvSpPr>
        <p:spPr>
          <a:xfrm>
            <a:off x="6690290" y="3124200"/>
            <a:ext cx="2377510" cy="1169551"/>
          </a:xfrm>
          <a:prstGeom prst="rect">
            <a:avLst/>
          </a:prstGeom>
          <a:ln>
            <a:solidFill>
              <a:schemeClr val="accent1"/>
            </a:solidFill>
          </a:ln>
        </p:spPr>
        <p:txBody>
          <a:bodyPr wrap="none">
            <a:spAutoFit/>
          </a:bodyPr>
          <a:lstStyle/>
          <a:p>
            <a:pPr marL="285750" indent="-285750">
              <a:buFont typeface="Wingdings" panose="05000000000000000000" pitchFamily="2" charset="2"/>
              <a:buChar char="§"/>
            </a:pPr>
            <a:r>
              <a:rPr lang="en-US" sz="1400" b="1" dirty="0" smtClean="0"/>
              <a:t>Bandwidth =? </a:t>
            </a:r>
          </a:p>
          <a:p>
            <a:r>
              <a:rPr lang="en-US" sz="1400" b="1" dirty="0"/>
              <a:t> </a:t>
            </a:r>
            <a:r>
              <a:rPr lang="en-US" sz="1400" b="1" dirty="0" smtClean="0"/>
              <a:t>     </a:t>
            </a:r>
            <a:r>
              <a:rPr lang="en-US" sz="1400" dirty="0" smtClean="0"/>
              <a:t>(shutter speed)</a:t>
            </a:r>
          </a:p>
          <a:p>
            <a:pPr marL="285750" indent="-285750">
              <a:buFont typeface="Wingdings" panose="05000000000000000000" pitchFamily="2" charset="2"/>
              <a:buChar char="§"/>
            </a:pPr>
            <a:endParaRPr lang="en-US" sz="1400" b="1" dirty="0" smtClean="0"/>
          </a:p>
          <a:p>
            <a:pPr marL="285750" indent="-285750">
              <a:buFont typeface="Wingdings" panose="05000000000000000000" pitchFamily="2" charset="2"/>
              <a:buChar char="§"/>
            </a:pPr>
            <a:r>
              <a:rPr lang="en-US" sz="1400" b="1" dirty="0" smtClean="0"/>
              <a:t>Frequency separation =?</a:t>
            </a:r>
          </a:p>
          <a:p>
            <a:r>
              <a:rPr lang="en-US" sz="1400" dirty="0"/>
              <a:t> </a:t>
            </a:r>
            <a:r>
              <a:rPr lang="en-US" sz="1400" dirty="0" smtClean="0"/>
              <a:t>      (sampling rate)</a:t>
            </a:r>
            <a:endParaRPr lang="en-US" sz="1400" dirty="0"/>
          </a:p>
        </p:txBody>
      </p:sp>
      <p:sp>
        <p:nvSpPr>
          <p:cNvPr id="5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25345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048000" y="2902684"/>
            <a:ext cx="33906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CM-FSK for ISC</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17680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177826" y="6362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Box 9"/>
          <p:cNvSpPr txBox="1"/>
          <p:nvPr/>
        </p:nvSpPr>
        <p:spPr>
          <a:xfrm>
            <a:off x="2362201" y="609600"/>
            <a:ext cx="4800600" cy="400110"/>
          </a:xfrm>
          <a:prstGeom prst="rect">
            <a:avLst/>
          </a:prstGeom>
          <a:noFill/>
        </p:spPr>
        <p:txBody>
          <a:bodyPr wrap="square" rtlCol="0">
            <a:spAutoFit/>
          </a:bodyPr>
          <a:lstStyle/>
          <a:p>
            <a:pPr algn="ctr"/>
            <a:r>
              <a:rPr lang="en-US" sz="2000" b="1" dirty="0" smtClean="0"/>
              <a:t>System Architecture</a:t>
            </a:r>
            <a:endParaRPr lang="en-US" sz="2000" dirty="0"/>
          </a:p>
        </p:txBody>
      </p:sp>
      <p:sp>
        <p:nvSpPr>
          <p:cNvPr id="13" name="Rectangle 12"/>
          <p:cNvSpPr/>
          <p:nvPr/>
        </p:nvSpPr>
        <p:spPr>
          <a:xfrm>
            <a:off x="838200" y="847725"/>
            <a:ext cx="2184604" cy="307777"/>
          </a:xfrm>
          <a:prstGeom prst="rect">
            <a:avLst/>
          </a:prstGeom>
        </p:spPr>
        <p:txBody>
          <a:bodyPr wrap="square">
            <a:spAutoFit/>
          </a:bodyPr>
          <a:lstStyle/>
          <a:p>
            <a:pPr algn="ctr"/>
            <a:r>
              <a:rPr lang="en-US" sz="1400" b="1" dirty="0" smtClean="0"/>
              <a:t>Transmitter side</a:t>
            </a:r>
            <a:endParaRPr lang="en-US" sz="1400" b="1" dirty="0"/>
          </a:p>
        </p:txBody>
      </p:sp>
      <p:sp>
        <p:nvSpPr>
          <p:cNvPr id="17" name="Rectangle 16"/>
          <p:cNvSpPr/>
          <p:nvPr/>
        </p:nvSpPr>
        <p:spPr>
          <a:xfrm>
            <a:off x="6019800" y="847725"/>
            <a:ext cx="2184604" cy="307777"/>
          </a:xfrm>
          <a:prstGeom prst="rect">
            <a:avLst/>
          </a:prstGeom>
        </p:spPr>
        <p:txBody>
          <a:bodyPr wrap="square">
            <a:spAutoFit/>
          </a:bodyPr>
          <a:lstStyle/>
          <a:p>
            <a:pPr algn="ctr"/>
            <a:r>
              <a:rPr lang="en-US" sz="1400" b="1" dirty="0" smtClean="0"/>
              <a:t>Receiver side</a:t>
            </a:r>
            <a:endParaRPr lang="en-US" sz="1400" b="1" dirty="0"/>
          </a:p>
        </p:txBody>
      </p:sp>
      <p:sp>
        <p:nvSpPr>
          <p:cNvPr id="18" name="Rectangle 17"/>
          <p:cNvSpPr/>
          <p:nvPr/>
        </p:nvSpPr>
        <p:spPr>
          <a:xfrm>
            <a:off x="152374" y="3119948"/>
            <a:ext cx="8801126" cy="830997"/>
          </a:xfrm>
          <a:prstGeom prst="rect">
            <a:avLst/>
          </a:prstGeom>
        </p:spPr>
        <p:txBody>
          <a:bodyPr wrap="square">
            <a:spAutoFit/>
          </a:bodyPr>
          <a:lstStyle/>
          <a:p>
            <a:pPr marL="342900" indent="-342900">
              <a:spcAft>
                <a:spcPts val="600"/>
              </a:spcAft>
              <a:buFont typeface="Wingdings" panose="05000000000000000000" pitchFamily="2" charset="2"/>
              <a:buChar char="q"/>
            </a:pPr>
            <a:r>
              <a:rPr lang="en-US" sz="1600" b="1" dirty="0"/>
              <a:t>clock information (of a data </a:t>
            </a:r>
            <a:r>
              <a:rPr lang="en-US" sz="1600" b="1" dirty="0" smtClean="0"/>
              <a:t>packet)</a:t>
            </a:r>
            <a:r>
              <a:rPr lang="en-US" sz="1600" dirty="0" smtClean="0"/>
              <a:t>: This scheme is similar to the C-OOK scheme in which asynchronous bits (Ab) represent the form of clock information. However, the data packet with clock information (called a symbol) is encoded using M-FSK technique.</a:t>
            </a:r>
            <a:endParaRPr lang="en-US" sz="1600" dirty="0"/>
          </a:p>
        </p:txBody>
      </p:sp>
      <p:graphicFrame>
        <p:nvGraphicFramePr>
          <p:cNvPr id="19" name="Table 18"/>
          <p:cNvGraphicFramePr>
            <a:graphicFrameLocks noGrp="1"/>
          </p:cNvGraphicFramePr>
          <p:nvPr>
            <p:extLst>
              <p:ext uri="{D42A27DB-BD31-4B8C-83A1-F6EECF244321}">
                <p14:modId xmlns:p14="http://schemas.microsoft.com/office/powerpoint/2010/main" val="1574329545"/>
              </p:ext>
            </p:extLst>
          </p:nvPr>
        </p:nvGraphicFramePr>
        <p:xfrm>
          <a:off x="838444" y="5725160"/>
          <a:ext cx="3544795" cy="370840"/>
        </p:xfrm>
        <a:graphic>
          <a:graphicData uri="http://schemas.openxmlformats.org/drawingml/2006/table">
            <a:tbl>
              <a:tblPr firstRow="1" bandRow="1">
                <a:tableStyleId>{D7AC3CCA-C797-4891-BE02-D94E43425B78}</a:tableStyleId>
              </a:tblPr>
              <a:tblGrid>
                <a:gridCol w="654296"/>
                <a:gridCol w="1447800"/>
                <a:gridCol w="1442699"/>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data packet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solidFill>
                      <a:schemeClr val="bg1">
                        <a:lumMod val="85000"/>
                      </a:schemeClr>
                    </a:solidFill>
                  </a:tcPr>
                </a:tc>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310" y="1155502"/>
            <a:ext cx="8882063" cy="1821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9" name="Group 48"/>
          <p:cNvGrpSpPr/>
          <p:nvPr/>
        </p:nvGrpSpPr>
        <p:grpSpPr>
          <a:xfrm>
            <a:off x="118475" y="3884480"/>
            <a:ext cx="8109656" cy="2211520"/>
            <a:chOff x="118475" y="3884480"/>
            <a:chExt cx="8109656" cy="2211520"/>
          </a:xfrm>
        </p:grpSpPr>
        <p:grpSp>
          <p:nvGrpSpPr>
            <p:cNvPr id="20" name="Group 19"/>
            <p:cNvGrpSpPr/>
            <p:nvPr/>
          </p:nvGrpSpPr>
          <p:grpSpPr>
            <a:xfrm>
              <a:off x="118475" y="4114800"/>
              <a:ext cx="4301151" cy="1662014"/>
              <a:chOff x="224315" y="4662586"/>
              <a:chExt cx="7319485" cy="1662014"/>
            </a:xfrm>
          </p:grpSpPr>
          <p:grpSp>
            <p:nvGrpSpPr>
              <p:cNvPr id="21" name="Group 20"/>
              <p:cNvGrpSpPr/>
              <p:nvPr/>
            </p:nvGrpSpPr>
            <p:grpSpPr>
              <a:xfrm>
                <a:off x="2380351" y="4800600"/>
                <a:ext cx="5163449" cy="835579"/>
                <a:chOff x="1831181" y="990600"/>
                <a:chExt cx="5638007" cy="835579"/>
              </a:xfrm>
            </p:grpSpPr>
            <p:grpSp>
              <p:nvGrpSpPr>
                <p:cNvPr id="28" name="Group 27"/>
                <p:cNvGrpSpPr/>
                <p:nvPr/>
              </p:nvGrpSpPr>
              <p:grpSpPr>
                <a:xfrm>
                  <a:off x="1987550" y="990600"/>
                  <a:ext cx="5481638" cy="835579"/>
                  <a:chOff x="1987550" y="990600"/>
                  <a:chExt cx="5481638" cy="835579"/>
                </a:xfrm>
              </p:grpSpPr>
              <p:sp>
                <p:nvSpPr>
                  <p:cNvPr id="30" name="Rectangle 2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224315" y="5019205"/>
                <a:ext cx="2002832" cy="307777"/>
              </a:xfrm>
              <a:prstGeom prst="rect">
                <a:avLst/>
              </a:prstGeom>
              <a:noFill/>
            </p:spPr>
            <p:txBody>
              <a:bodyPr wrap="none" rtlCol="0">
                <a:spAutoFit/>
              </a:bodyPr>
              <a:lstStyle/>
              <a:p>
                <a:r>
                  <a:rPr lang="en-US" sz="1400" dirty="0" smtClean="0"/>
                  <a:t>Symbol clock</a:t>
                </a:r>
                <a:endParaRPr lang="en-US" sz="1400" dirty="0"/>
              </a:p>
            </p:txBody>
          </p:sp>
          <p:cxnSp>
            <p:nvCxnSpPr>
              <p:cNvPr id="23" name="Straight Connector 22"/>
              <p:cNvCxnSpPr/>
              <p:nvPr/>
            </p:nvCxnSpPr>
            <p:spPr>
              <a:xfrm>
                <a:off x="5028150" y="5018275"/>
                <a:ext cx="2640" cy="130632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514600" y="4803813"/>
                <a:ext cx="10305" cy="152078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62537" y="4662586"/>
                <a:ext cx="1896588"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 1</a:t>
                </a:r>
                <a:endParaRPr lang="en-US" sz="1400" dirty="0">
                  <a:solidFill>
                    <a:srgbClr val="FF0000"/>
                  </a:solidFill>
                </a:endParaRPr>
              </a:p>
            </p:txBody>
          </p:sp>
          <p:sp>
            <p:nvSpPr>
              <p:cNvPr id="27" name="TextBox 26"/>
              <p:cNvSpPr txBox="1"/>
              <p:nvPr/>
            </p:nvSpPr>
            <p:spPr>
              <a:xfrm>
                <a:off x="5339353" y="5144898"/>
                <a:ext cx="1896589"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0</a:t>
                </a:r>
                <a:endParaRPr lang="en-US" sz="1400" dirty="0">
                  <a:solidFill>
                    <a:srgbClr val="FF0000"/>
                  </a:solidFill>
                </a:endParaRPr>
              </a:p>
            </p:txBody>
          </p:sp>
        </p:grpSp>
        <p:cxnSp>
          <p:nvCxnSpPr>
            <p:cNvPr id="34" name="Straight Arrow Connector 33"/>
            <p:cNvCxnSpPr>
              <a:stCxn id="31" idx="3"/>
              <a:endCxn id="37" idx="0"/>
            </p:cNvCxnSpPr>
            <p:nvPr/>
          </p:nvCxnSpPr>
          <p:spPr bwMode="auto">
            <a:xfrm>
              <a:off x="4414500" y="4633814"/>
              <a:ext cx="444505" cy="126895"/>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stCxn id="19" idx="3"/>
              <a:endCxn id="37" idx="2"/>
            </p:cNvCxnSpPr>
            <p:nvPr/>
          </p:nvCxnSpPr>
          <p:spPr bwMode="auto">
            <a:xfrm flipV="1">
              <a:off x="4383239" y="4964120"/>
              <a:ext cx="514479" cy="946460"/>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 name="Group 35"/>
            <p:cNvGrpSpPr/>
            <p:nvPr/>
          </p:nvGrpSpPr>
          <p:grpSpPr>
            <a:xfrm rot="18397037">
              <a:off x="4841153" y="4699211"/>
              <a:ext cx="280347" cy="304800"/>
              <a:chOff x="1180555" y="4218522"/>
              <a:chExt cx="280347" cy="304800"/>
            </a:xfrm>
          </p:grpSpPr>
          <p:sp>
            <p:nvSpPr>
              <p:cNvPr id="37" name="Oval 36"/>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38" name="Group 37"/>
              <p:cNvGrpSpPr/>
              <p:nvPr/>
            </p:nvGrpSpPr>
            <p:grpSpPr>
              <a:xfrm>
                <a:off x="1208034" y="4248154"/>
                <a:ext cx="225388" cy="245536"/>
                <a:chOff x="1603412" y="4284136"/>
                <a:chExt cx="225388" cy="245536"/>
              </a:xfrm>
            </p:grpSpPr>
            <p:cxnSp>
              <p:nvCxnSpPr>
                <p:cNvPr id="39" name="Straight Connector 38"/>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41" name="TextBox 40"/>
            <p:cNvSpPr txBox="1"/>
            <p:nvPr/>
          </p:nvSpPr>
          <p:spPr>
            <a:xfrm>
              <a:off x="4729395" y="4343400"/>
              <a:ext cx="710387" cy="307777"/>
            </a:xfrm>
            <a:prstGeom prst="rect">
              <a:avLst/>
            </a:prstGeom>
            <a:noFill/>
          </p:spPr>
          <p:txBody>
            <a:bodyPr wrap="none" rtlCol="0">
              <a:spAutoFit/>
            </a:bodyPr>
            <a:lstStyle/>
            <a:p>
              <a:pPr algn="ctr"/>
              <a:r>
                <a:rPr lang="en-US" sz="1400" dirty="0" smtClean="0"/>
                <a:t>Merger</a:t>
              </a:r>
              <a:endParaRPr lang="en-US" sz="1400" dirty="0">
                <a:solidFill>
                  <a:srgbClr val="FF0000"/>
                </a:solidFill>
              </a:endParaRPr>
            </a:p>
          </p:txBody>
        </p:sp>
        <p:grpSp>
          <p:nvGrpSpPr>
            <p:cNvPr id="43" name="Group 42"/>
            <p:cNvGrpSpPr/>
            <p:nvPr/>
          </p:nvGrpSpPr>
          <p:grpSpPr>
            <a:xfrm>
              <a:off x="5126941" y="4191000"/>
              <a:ext cx="2721659" cy="645333"/>
              <a:chOff x="5529689" y="4769479"/>
              <a:chExt cx="2721659" cy="645333"/>
            </a:xfrm>
          </p:grpSpPr>
          <p:cxnSp>
            <p:nvCxnSpPr>
              <p:cNvPr id="42" name="Straight Arrow Connector 41"/>
              <p:cNvCxnSpPr>
                <a:stCxn id="37" idx="5"/>
              </p:cNvCxnSpPr>
              <p:nvPr/>
            </p:nvCxnSpPr>
            <p:spPr bwMode="auto">
              <a:xfrm flipV="1">
                <a:off x="5529689" y="4964086"/>
                <a:ext cx="794911" cy="45072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 Box 2"/>
              <p:cNvSpPr txBox="1">
                <a:spLocks noChangeArrowheads="1"/>
              </p:cNvSpPr>
              <p:nvPr/>
            </p:nvSpPr>
            <p:spPr bwMode="auto">
              <a:xfrm>
                <a:off x="6324602"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6921502" y="4769479"/>
                <a:ext cx="1329846"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a:latin typeface="+mj-lt"/>
                    <a:ea typeface="SimSun" pitchFamily="2" charset="-122"/>
                    <a:cs typeface="Times New Roman" pitchFamily="18" charset="0"/>
                  </a:rPr>
                  <a:t>d</a:t>
                </a: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ata packet </a:t>
                </a:r>
                <a:r>
                  <a:rPr kumimoji="0" lang="en-US"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800" b="0" i="0" u="none" strike="noStrike" cap="none" normalizeH="0" baseline="0" dirty="0" smtClean="0">
                  <a:ln>
                    <a:noFill/>
                  </a:ln>
                  <a:solidFill>
                    <a:schemeClr val="tx1"/>
                  </a:solidFill>
                  <a:effectLst/>
                  <a:latin typeface="+mj-lt"/>
                  <a:cs typeface="Arial" pitchFamily="34" charset="0"/>
                </a:endParaRPr>
              </a:p>
            </p:txBody>
          </p:sp>
        </p:grpSp>
        <p:sp>
          <p:nvSpPr>
            <p:cNvPr id="25" name="Rectangle 24"/>
            <p:cNvSpPr/>
            <p:nvPr/>
          </p:nvSpPr>
          <p:spPr bwMode="auto">
            <a:xfrm>
              <a:off x="6172199" y="5104854"/>
              <a:ext cx="1600201" cy="36661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anose="02020603050405020304" pitchFamily="18" charset="0"/>
                </a:rPr>
                <a:t>M-FSK Encoder</a:t>
              </a:r>
            </a:p>
          </p:txBody>
        </p:sp>
        <p:sp>
          <p:nvSpPr>
            <p:cNvPr id="45" name="Down Arrow 44"/>
            <p:cNvSpPr/>
            <p:nvPr/>
          </p:nvSpPr>
          <p:spPr bwMode="auto">
            <a:xfrm>
              <a:off x="6858000" y="4597112"/>
              <a:ext cx="152400" cy="507742"/>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2" name="Down Arrow 51"/>
            <p:cNvSpPr/>
            <p:nvPr/>
          </p:nvSpPr>
          <p:spPr bwMode="auto">
            <a:xfrm>
              <a:off x="6896099" y="5471468"/>
              <a:ext cx="152400" cy="305346"/>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3" name="TextBox 52"/>
            <p:cNvSpPr txBox="1"/>
            <p:nvPr/>
          </p:nvSpPr>
          <p:spPr>
            <a:xfrm>
              <a:off x="6103481" y="5788223"/>
              <a:ext cx="1696298" cy="307777"/>
            </a:xfrm>
            <a:prstGeom prst="rect">
              <a:avLst/>
            </a:prstGeom>
            <a:noFill/>
          </p:spPr>
          <p:txBody>
            <a:bodyPr wrap="none" rtlCol="0">
              <a:spAutoFit/>
            </a:bodyPr>
            <a:lstStyle/>
            <a:p>
              <a:pPr algn="ctr"/>
              <a:r>
                <a:rPr lang="en-US" sz="1400" dirty="0" smtClean="0"/>
                <a:t>a frequency symbol </a:t>
              </a:r>
              <a:r>
                <a:rPr lang="en-US" sz="1400" dirty="0" err="1" smtClean="0"/>
                <a:t>i</a:t>
              </a:r>
              <a:endParaRPr lang="en-US" sz="1400" dirty="0">
                <a:solidFill>
                  <a:srgbClr val="FF0000"/>
                </a:solidFill>
              </a:endParaRPr>
            </a:p>
          </p:txBody>
        </p:sp>
        <p:sp>
          <p:nvSpPr>
            <p:cNvPr id="55" name="TextBox 54"/>
            <p:cNvSpPr txBox="1"/>
            <p:nvPr/>
          </p:nvSpPr>
          <p:spPr>
            <a:xfrm>
              <a:off x="5554001" y="3884480"/>
              <a:ext cx="2674130" cy="276999"/>
            </a:xfrm>
            <a:prstGeom prst="rect">
              <a:avLst/>
            </a:prstGeom>
            <a:noFill/>
          </p:spPr>
          <p:txBody>
            <a:bodyPr wrap="none" rtlCol="0">
              <a:spAutoFit/>
            </a:bodyPr>
            <a:lstStyle/>
            <a:p>
              <a:pPr algn="ctr"/>
              <a:r>
                <a:rPr lang="en-US" dirty="0" smtClean="0"/>
                <a:t>a data packet with the clock information</a:t>
              </a:r>
              <a:endParaRPr lang="en-US" dirty="0">
                <a:solidFill>
                  <a:srgbClr val="FF0000"/>
                </a:solidFill>
              </a:endParaRPr>
            </a:p>
          </p:txBody>
        </p:sp>
      </p:grpSp>
      <p:sp>
        <p:nvSpPr>
          <p:cNvPr id="4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2128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514199" y="633115"/>
            <a:ext cx="51467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CM-FSK Modulation frequency band</a:t>
            </a:r>
            <a:endParaRPr lang="en-US" alt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val="840287383"/>
              </p:ext>
            </p:extLst>
          </p:nvPr>
        </p:nvGraphicFramePr>
        <p:xfrm>
          <a:off x="1399901" y="3657600"/>
          <a:ext cx="6400799" cy="1259840"/>
        </p:xfrm>
        <a:graphic>
          <a:graphicData uri="http://schemas.openxmlformats.org/drawingml/2006/table">
            <a:tbl>
              <a:tblPr firstRow="1" bandRow="1">
                <a:tableStyleId>{5940675A-B579-460E-94D1-54222C63F5DA}</a:tableStyleId>
              </a:tblPr>
              <a:tblGrid>
                <a:gridCol w="1891664"/>
                <a:gridCol w="4509135"/>
              </a:tblGrid>
              <a:tr h="370840">
                <a:tc>
                  <a:txBody>
                    <a:bodyPr/>
                    <a:lstStyle/>
                    <a:p>
                      <a:pPr algn="ctr"/>
                      <a:r>
                        <a:rPr lang="en-US" sz="1400" b="1" dirty="0" smtClean="0"/>
                        <a:t>Frequency band</a:t>
                      </a:r>
                      <a:endParaRPr lang="en-US" sz="1400" b="1" dirty="0"/>
                    </a:p>
                  </a:txBody>
                  <a:tcPr/>
                </a:tc>
                <a:tc>
                  <a:txBody>
                    <a:bodyPr/>
                    <a:lstStyle/>
                    <a:p>
                      <a:pPr algn="ctr"/>
                      <a:r>
                        <a:rPr lang="en-US" sz="1400" b="1" dirty="0" smtClean="0"/>
                        <a:t>Compatibility</a:t>
                      </a:r>
                      <a:endParaRPr lang="en-US" sz="1400" b="1" dirty="0"/>
                    </a:p>
                  </a:txBody>
                  <a:tcPr/>
                </a:tc>
              </a:tr>
              <a:tr h="370840">
                <a:tc>
                  <a:txBody>
                    <a:bodyPr/>
                    <a:lstStyle/>
                    <a:p>
                      <a:pPr algn="ctr"/>
                      <a:r>
                        <a:rPr lang="en-US" sz="1400" dirty="0" smtClean="0"/>
                        <a:t>[200Hz ; </a:t>
                      </a:r>
                      <a:r>
                        <a:rPr lang="en-US" altLang="ko-KR" sz="1400" dirty="0" smtClean="0">
                          <a:latin typeface="Verdana" pitchFamily="34" charset="0"/>
                          <a:ea typeface="굴림" pitchFamily="50" charset="-127"/>
                        </a:rPr>
                        <a:t>~</a:t>
                      </a:r>
                      <a:r>
                        <a:rPr lang="en-US" sz="1400" dirty="0" smtClean="0"/>
                        <a:t>2 kHz]</a:t>
                      </a:r>
                      <a:endParaRPr lang="en-US" sz="1400" dirty="0"/>
                    </a:p>
                  </a:txBody>
                  <a:tcPr/>
                </a:tc>
                <a:tc>
                  <a:txBody>
                    <a:bodyPr/>
                    <a:lstStyle/>
                    <a:p>
                      <a:r>
                        <a:rPr lang="en-US" sz="1400" dirty="0" smtClean="0"/>
                        <a:t>Webcams, </a:t>
                      </a:r>
                    </a:p>
                    <a:p>
                      <a:r>
                        <a:rPr lang="en-US" sz="1400" dirty="0" smtClean="0"/>
                        <a:t>Smartphone</a:t>
                      </a:r>
                      <a:r>
                        <a:rPr lang="en-US" sz="1400" baseline="0" dirty="0" smtClean="0"/>
                        <a:t> cameras (Auto-exposure is OFF)</a:t>
                      </a:r>
                      <a:endParaRPr lang="en-US" sz="1400" dirty="0"/>
                    </a:p>
                  </a:txBody>
                  <a:tcPr/>
                </a:tc>
              </a:tr>
              <a:tr h="370840">
                <a:tc>
                  <a:txBody>
                    <a:bodyPr/>
                    <a:lstStyle/>
                    <a:p>
                      <a:pPr algn="ctr"/>
                      <a:r>
                        <a:rPr lang="en-US" sz="1400" dirty="0" smtClean="0"/>
                        <a:t>[200Hz ;</a:t>
                      </a:r>
                      <a:r>
                        <a:rPr lang="en-US" sz="1400" baseline="0" dirty="0" smtClean="0"/>
                        <a:t> </a:t>
                      </a:r>
                      <a:r>
                        <a:rPr lang="en-US" altLang="ko-KR" sz="1400" dirty="0" smtClean="0">
                          <a:latin typeface="Verdana" pitchFamily="34" charset="0"/>
                          <a:ea typeface="굴림" pitchFamily="50" charset="-127"/>
                        </a:rPr>
                        <a:t>~</a:t>
                      </a:r>
                      <a:r>
                        <a:rPr lang="en-US" sz="1400" dirty="0" smtClean="0"/>
                        <a:t>4 kHz]</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Smartphone cameras </a:t>
                      </a:r>
                      <a:r>
                        <a:rPr lang="en-US" sz="1400" baseline="0" dirty="0" smtClean="0"/>
                        <a:t>(Auto-exposure is OFF)</a:t>
                      </a:r>
                      <a:endParaRPr lang="en-US" sz="1400" dirty="0" smtClean="0"/>
                    </a:p>
                  </a:txBody>
                  <a:tcPr/>
                </a:tc>
              </a:tr>
            </a:tbl>
          </a:graphicData>
        </a:graphic>
      </p:graphicFrame>
      <p:grpSp>
        <p:nvGrpSpPr>
          <p:cNvPr id="9" name="Group 8"/>
          <p:cNvGrpSpPr/>
          <p:nvPr/>
        </p:nvGrpSpPr>
        <p:grpSpPr>
          <a:xfrm>
            <a:off x="1143000" y="762000"/>
            <a:ext cx="7261860" cy="2133806"/>
            <a:chOff x="1143000" y="685800"/>
            <a:chExt cx="7261860" cy="2133806"/>
          </a:xfrm>
        </p:grpSpPr>
        <p:grpSp>
          <p:nvGrpSpPr>
            <p:cNvPr id="10" name="Group 9"/>
            <p:cNvGrpSpPr/>
            <p:nvPr/>
          </p:nvGrpSpPr>
          <p:grpSpPr>
            <a:xfrm>
              <a:off x="1143000" y="685800"/>
              <a:ext cx="7261860" cy="1981200"/>
              <a:chOff x="1143000" y="383262"/>
              <a:chExt cx="7261860" cy="1981200"/>
            </a:xfrm>
          </p:grpSpPr>
          <p:sp>
            <p:nvSpPr>
              <p:cNvPr id="17"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8"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Rectangle 19"/>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1"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2" name="Straight Arrow Connector 21"/>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7" name="Rectangle 26"/>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1" name="TextBox 1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3" name="TextBox 12"/>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sp>
        <p:nvSpPr>
          <p:cNvPr id="30" name="Rectangle 29"/>
          <p:cNvSpPr/>
          <p:nvPr/>
        </p:nvSpPr>
        <p:spPr>
          <a:xfrm>
            <a:off x="444500" y="5341203"/>
            <a:ext cx="8610600" cy="830997"/>
          </a:xfrm>
          <a:prstGeom prst="rect">
            <a:avLst/>
          </a:prstGeom>
        </p:spPr>
        <p:txBody>
          <a:bodyPr wrap="square">
            <a:spAutoFit/>
          </a:bodyPr>
          <a:lstStyle/>
          <a:p>
            <a:pPr marL="342900" indent="-342900">
              <a:buFont typeface="Wingdings" panose="05000000000000000000" pitchFamily="2" charset="2"/>
              <a:buChar char="q"/>
            </a:pPr>
            <a:r>
              <a:rPr lang="en-US" sz="1600" dirty="0" smtClean="0"/>
              <a:t>The frequency band:</a:t>
            </a:r>
          </a:p>
          <a:p>
            <a:r>
              <a:rPr lang="en-US" sz="1600" dirty="0" smtClean="0"/>
              <a:t>	B = 2kHz  to be compatible to low shutter speed cameras</a:t>
            </a:r>
          </a:p>
          <a:p>
            <a:r>
              <a:rPr lang="en-US" sz="1600" dirty="0"/>
              <a:t>	</a:t>
            </a:r>
            <a:r>
              <a:rPr lang="en-US" sz="1600" dirty="0" smtClean="0"/>
              <a:t>B = 4kHz (or higher, up to &lt; 8kHz) to be compatible to most of smartphone cameras.</a:t>
            </a:r>
          </a:p>
        </p:txBody>
      </p:sp>
      <p:sp>
        <p:nvSpPr>
          <p:cNvPr id="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8454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514199" y="633115"/>
            <a:ext cx="42475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CM-FSK frequency separation</a:t>
            </a:r>
            <a:endParaRPr lang="en-US" altLang="en-US" sz="2400" b="1" dirty="0"/>
          </a:p>
        </p:txBody>
      </p:sp>
      <p:pic>
        <p:nvPicPr>
          <p:cNvPr id="10" name="Picture 2" descr="C:\Users\Trang\Desktop\Far Transmission vs ZOOM\TEST  Delay -peak number\Picture of LED\Second\Full - Spectrum - With COLOR.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593652"/>
            <a:ext cx="4114800" cy="2825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609600" y="5587425"/>
            <a:ext cx="7899444" cy="800219"/>
          </a:xfrm>
          <a:prstGeom prst="rect">
            <a:avLst/>
          </a:prstGeom>
        </p:spPr>
        <p:txBody>
          <a:bodyPr wrap="square">
            <a:spAutoFit/>
          </a:bodyPr>
          <a:lstStyle/>
          <a:p>
            <a:pPr marL="285750" lvl="0" indent="-285750">
              <a:buFont typeface="Wingdings" panose="05000000000000000000" pitchFamily="2" charset="2"/>
              <a:buChar char="q"/>
            </a:pPr>
            <a:r>
              <a:rPr lang="en-US" sz="1400" dirty="0" smtClean="0"/>
              <a:t>In our specific experiment</a:t>
            </a:r>
          </a:p>
          <a:p>
            <a:pPr marL="742950" lvl="1" indent="-285750">
              <a:buFont typeface="Wingdings" panose="05000000000000000000" pitchFamily="2" charset="2"/>
              <a:buChar char="§"/>
            </a:pPr>
            <a:r>
              <a:rPr lang="en-US" sz="1400" dirty="0" smtClean="0"/>
              <a:t>Center frequency values:</a:t>
            </a:r>
          </a:p>
          <a:p>
            <a:pPr marL="742950" lvl="1" indent="-285750">
              <a:buFont typeface="Wingdings" panose="05000000000000000000" pitchFamily="2" charset="2"/>
              <a:buChar char="§"/>
            </a:pPr>
            <a:endParaRPr lang="en-US" sz="400" dirty="0" smtClean="0"/>
          </a:p>
          <a:p>
            <a:pPr marL="742950" lvl="1" indent="-285750">
              <a:buFont typeface="Wingdings" panose="05000000000000000000" pitchFamily="2" charset="2"/>
              <a:buChar char="§"/>
            </a:pPr>
            <a:r>
              <a:rPr lang="en-US" sz="1400" dirty="0" smtClean="0"/>
              <a:t>Frequency separation: </a:t>
            </a:r>
            <a:r>
              <a:rPr lang="en-US" sz="1400" dirty="0"/>
              <a:t>∆(FFT peak) ≥ 1  &lt;=&gt; ∆(frequency) ≥ 32.192 Hz </a:t>
            </a:r>
          </a:p>
        </p:txBody>
      </p:sp>
      <mc:AlternateContent xmlns:mc="http://schemas.openxmlformats.org/markup-compatibility/2006" xmlns:a14="http://schemas.microsoft.com/office/drawing/2010/main">
        <mc:Choice Requires="a14">
          <p:sp>
            <p:nvSpPr>
              <p:cNvPr id="3" name="TextBox 2"/>
              <p:cNvSpPr txBox="1"/>
              <p:nvPr/>
            </p:nvSpPr>
            <p:spPr>
              <a:xfrm>
                <a:off x="3930587" y="5729258"/>
                <a:ext cx="2720937" cy="4429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𝑓</m:t>
                      </m:r>
                      <m:r>
                        <a:rPr lang="en-US" i="1" smtClean="0">
                          <a:latin typeface="Cambria Math"/>
                        </a:rPr>
                        <m:t>=</m:t>
                      </m:r>
                      <m:r>
                        <a:rPr lang="en-US" b="0" i="1" smtClean="0">
                          <a:latin typeface="Cambria Math"/>
                        </a:rPr>
                        <m:t>32.192 </m:t>
                      </m:r>
                      <m:r>
                        <a:rPr lang="en-US" b="0" i="1" smtClean="0">
                          <a:latin typeface="Cambria Math"/>
                          <a:ea typeface="Cambria Math"/>
                        </a:rPr>
                        <m:t>× </m:t>
                      </m:r>
                      <m:f>
                        <m:fPr>
                          <m:ctrlPr>
                            <a:rPr lang="en-US" b="0" i="1" smtClean="0">
                              <a:latin typeface="Cambria Math"/>
                              <a:ea typeface="Cambria Math"/>
                            </a:rPr>
                          </m:ctrlPr>
                        </m:fPr>
                        <m:num>
                          <m:r>
                            <a:rPr lang="en-US" b="0" i="1" smtClean="0">
                              <a:latin typeface="Cambria Math"/>
                              <a:ea typeface="Cambria Math"/>
                            </a:rPr>
                            <m:t>𝑟𝑜𝑙𝑙𝑖𝑛𝑔</m:t>
                          </m:r>
                          <m:r>
                            <a:rPr lang="en-US" b="0" i="1" smtClean="0">
                              <a:latin typeface="Cambria Math"/>
                              <a:ea typeface="Cambria Math"/>
                            </a:rPr>
                            <m:t> </m:t>
                          </m:r>
                          <m:r>
                            <a:rPr lang="en-US" b="0" i="1" smtClean="0">
                              <a:latin typeface="Cambria Math"/>
                              <a:ea typeface="Cambria Math"/>
                            </a:rPr>
                            <m:t>𝑠𝑎𝑚𝑝𝑙𝑖𝑛𝑔</m:t>
                          </m:r>
                          <m:r>
                            <a:rPr lang="en-US" b="0" i="1" smtClean="0">
                              <a:latin typeface="Cambria Math"/>
                              <a:ea typeface="Cambria Math"/>
                            </a:rPr>
                            <m:t> </m:t>
                          </m:r>
                          <m:r>
                            <a:rPr lang="en-US" b="0" i="1" smtClean="0">
                              <a:latin typeface="Cambria Math"/>
                              <a:ea typeface="Cambria Math"/>
                            </a:rPr>
                            <m:t>𝑟𝑎𝑡𝑒</m:t>
                          </m:r>
                        </m:num>
                        <m:den>
                          <m:r>
                            <a:rPr lang="en-US" b="0" i="1" smtClean="0">
                              <a:latin typeface="Cambria Math"/>
                              <a:ea typeface="Cambria Math"/>
                            </a:rPr>
                            <m:t>15.323 </m:t>
                          </m:r>
                          <m:r>
                            <a:rPr lang="en-US" b="0" i="1" smtClean="0">
                              <a:latin typeface="Cambria Math"/>
                              <a:ea typeface="Cambria Math"/>
                            </a:rPr>
                            <m:t>𝑘𝐻𝑧</m:t>
                          </m:r>
                        </m:den>
                      </m:f>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3930587" y="5729258"/>
                <a:ext cx="2720937" cy="442942"/>
              </a:xfrm>
              <a:prstGeom prst="rect">
                <a:avLst/>
              </a:prstGeom>
              <a:blipFill rotWithShape="1">
                <a:blip r:embed="rId3"/>
                <a:stretch>
                  <a:fillRect b="-1370"/>
                </a:stretch>
              </a:blipFill>
            </p:spPr>
            <p:txBody>
              <a:bodyPr/>
              <a:lstStyle/>
              <a:p>
                <a:r>
                  <a:rPr lang="en-US">
                    <a:noFill/>
                  </a:rPr>
                  <a:t> </a:t>
                </a:r>
              </a:p>
            </p:txBody>
          </p:sp>
        </mc:Fallback>
      </mc:AlternateContent>
      <p:sp>
        <p:nvSpPr>
          <p:cNvPr id="5" name="Rectangle 4"/>
          <p:cNvSpPr/>
          <p:nvPr/>
        </p:nvSpPr>
        <p:spPr>
          <a:xfrm>
            <a:off x="569301" y="1143000"/>
            <a:ext cx="3209533"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Selected image resolution: 640x480</a:t>
            </a:r>
            <a:endParaRPr lang="en-US" sz="1400" dirty="0"/>
          </a:p>
        </p:txBody>
      </p:sp>
      <p:graphicFrame>
        <p:nvGraphicFramePr>
          <p:cNvPr id="20" name="Chart 19"/>
          <p:cNvGraphicFramePr>
            <a:graphicFrameLocks/>
          </p:cNvGraphicFramePr>
          <p:nvPr>
            <p:extLst>
              <p:ext uri="{D42A27DB-BD31-4B8C-83A1-F6EECF244321}">
                <p14:modId xmlns:p14="http://schemas.microsoft.com/office/powerpoint/2010/main" val="3392810054"/>
              </p:ext>
            </p:extLst>
          </p:nvPr>
        </p:nvGraphicFramePr>
        <p:xfrm>
          <a:off x="254000" y="1415813"/>
          <a:ext cx="4744246" cy="3334025"/>
        </p:xfrm>
        <a:graphic>
          <a:graphicData uri="http://schemas.openxmlformats.org/drawingml/2006/chart">
            <c:chart xmlns:c="http://schemas.openxmlformats.org/drawingml/2006/chart" xmlns:r="http://schemas.openxmlformats.org/officeDocument/2006/relationships" r:id="rId4"/>
          </a:graphicData>
        </a:graphic>
      </p:graphicFrame>
      <p:sp>
        <p:nvSpPr>
          <p:cNvPr id="21" name="Rectangle 20"/>
          <p:cNvSpPr/>
          <p:nvPr/>
        </p:nvSpPr>
        <p:spPr>
          <a:xfrm>
            <a:off x="1339950" y="4495800"/>
            <a:ext cx="6737250" cy="307777"/>
          </a:xfrm>
          <a:prstGeom prst="rect">
            <a:avLst/>
          </a:prstGeom>
        </p:spPr>
        <p:txBody>
          <a:bodyPr wrap="square">
            <a:spAutoFit/>
          </a:bodyPr>
          <a:lstStyle/>
          <a:p>
            <a:pPr algn="ctr"/>
            <a:r>
              <a:rPr lang="en-US" sz="1400" b="1" dirty="0" smtClean="0"/>
              <a:t>Spectrum peak </a:t>
            </a:r>
            <a:r>
              <a:rPr lang="en-US" sz="1400" b="1" dirty="0"/>
              <a:t>and </a:t>
            </a:r>
            <a:r>
              <a:rPr lang="en-US" sz="1400" b="1" dirty="0" smtClean="0"/>
              <a:t>the corresponding </a:t>
            </a:r>
            <a:r>
              <a:rPr lang="en-US" sz="1400" b="1" dirty="0"/>
              <a:t>frequency </a:t>
            </a:r>
            <a:r>
              <a:rPr lang="en-US" sz="1400" b="1" dirty="0" smtClean="0"/>
              <a:t>measurement</a:t>
            </a:r>
            <a:endParaRPr lang="en-US" sz="1400" dirty="0"/>
          </a:p>
        </p:txBody>
      </p:sp>
      <p:sp>
        <p:nvSpPr>
          <p:cNvPr id="22" name="Rectangle 21"/>
          <p:cNvSpPr/>
          <p:nvPr/>
        </p:nvSpPr>
        <p:spPr>
          <a:xfrm>
            <a:off x="609600" y="4950023"/>
            <a:ext cx="7327583"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The peak value of the FFT spectrum is linear proportional to the modulation frequency of light </a:t>
            </a:r>
            <a:endParaRPr lang="en-US" sz="1400"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42612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3124</TotalTime>
  <Words>2316</Words>
  <Application>Microsoft Office PowerPoint</Application>
  <PresentationFormat>On-screen Show (4:3)</PresentationFormat>
  <Paragraphs>606</Paragraphs>
  <Slides>31</Slides>
  <Notes>1</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cp:lastModifiedBy>
  <cp:revision>427</cp:revision>
  <cp:lastPrinted>2015-12-29T06:55:16Z</cp:lastPrinted>
  <dcterms:created xsi:type="dcterms:W3CDTF">2015-01-04T22:39:23Z</dcterms:created>
  <dcterms:modified xsi:type="dcterms:W3CDTF">2016-01-16T06:10:50Z</dcterms:modified>
</cp:coreProperties>
</file>