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2"/>
  </p:notesMasterIdLst>
  <p:handoutMasterIdLst>
    <p:handoutMasterId r:id="rId33"/>
  </p:handoutMasterIdLst>
  <p:sldIdLst>
    <p:sldId id="259" r:id="rId3"/>
    <p:sldId id="314" r:id="rId4"/>
    <p:sldId id="346" r:id="rId5"/>
    <p:sldId id="343" r:id="rId6"/>
    <p:sldId id="328" r:id="rId7"/>
    <p:sldId id="280" r:id="rId8"/>
    <p:sldId id="315" r:id="rId9"/>
    <p:sldId id="330" r:id="rId10"/>
    <p:sldId id="334" r:id="rId11"/>
    <p:sldId id="316" r:id="rId12"/>
    <p:sldId id="336" r:id="rId13"/>
    <p:sldId id="323" r:id="rId14"/>
    <p:sldId id="331" r:id="rId15"/>
    <p:sldId id="347" r:id="rId16"/>
    <p:sldId id="335" r:id="rId17"/>
    <p:sldId id="344" r:id="rId18"/>
    <p:sldId id="345" r:id="rId19"/>
    <p:sldId id="337" r:id="rId20"/>
    <p:sldId id="324" r:id="rId21"/>
    <p:sldId id="322" r:id="rId22"/>
    <p:sldId id="338" r:id="rId23"/>
    <p:sldId id="292" r:id="rId24"/>
    <p:sldId id="296" r:id="rId25"/>
    <p:sldId id="348" r:id="rId26"/>
    <p:sldId id="349" r:id="rId27"/>
    <p:sldId id="350" r:id="rId28"/>
    <p:sldId id="351" r:id="rId29"/>
    <p:sldId id="352" r:id="rId30"/>
    <p:sldId id="353" r:id="rId31"/>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4A2"/>
    <a:srgbClr val="71717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2042" autoAdjust="0"/>
    <p:restoredTop sz="94660"/>
  </p:normalViewPr>
  <p:slideViewPr>
    <p:cSldViewPr>
      <p:cViewPr varScale="1">
        <p:scale>
          <a:sx n="116" d="100"/>
          <a:sy n="116" d="100"/>
        </p:scale>
        <p:origin x="-1482" y="-102"/>
      </p:cViewPr>
      <p:guideLst>
        <p:guide orient="horz" pos="2160"/>
        <p:guide pos="2880"/>
      </p:guideLst>
    </p:cSldViewPr>
  </p:slideViewPr>
  <p:notesTextViewPr>
    <p:cViewPr>
      <p:scale>
        <a:sx n="1" d="1"/>
        <a:sy n="1" d="1"/>
      </p:scale>
      <p:origin x="0" y="0"/>
    </p:cViewPr>
  </p:notesTextViewPr>
  <p:notesViewPr>
    <p:cSldViewPr>
      <p:cViewPr varScale="1">
        <p:scale>
          <a:sx n="57" d="100"/>
          <a:sy n="57" d="100"/>
        </p:scale>
        <p:origin x="2796" y="4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437696850393701"/>
          <c:y val="4.9960875984251966E-2"/>
          <c:w val="0.81798196349104779"/>
          <c:h val="0.76697090211439301"/>
        </c:manualLayout>
      </c:layout>
      <c:scatterChart>
        <c:scatterStyle val="lineMarker"/>
        <c:varyColors val="0"/>
        <c:ser>
          <c:idx val="0"/>
          <c:order val="0"/>
          <c:tx>
            <c:strRef>
              <c:f>Sheet1!$B$1</c:f>
              <c:strCache>
                <c:ptCount val="1"/>
                <c:pt idx="0">
                  <c:v>Manchester </c:v>
                </c:pt>
              </c:strCache>
            </c:strRef>
          </c:tx>
          <c:xVal>
            <c:numRef>
              <c:f>Sheet1!$A$2:$A$6</c:f>
              <c:numCache>
                <c:formatCode>General</c:formatCode>
                <c:ptCount val="5"/>
                <c:pt idx="0">
                  <c:v>500</c:v>
                </c:pt>
                <c:pt idx="1">
                  <c:v>1000</c:v>
                </c:pt>
                <c:pt idx="2">
                  <c:v>2000</c:v>
                </c:pt>
                <c:pt idx="3">
                  <c:v>4000</c:v>
                </c:pt>
                <c:pt idx="4">
                  <c:v>8000</c:v>
                </c:pt>
              </c:numCache>
            </c:numRef>
          </c:xVal>
          <c:yVal>
            <c:numRef>
              <c:f>Sheet1!$B$2:$B$6</c:f>
              <c:numCache>
                <c:formatCode>General</c:formatCode>
                <c:ptCount val="5"/>
                <c:pt idx="0">
                  <c:v>240</c:v>
                </c:pt>
                <c:pt idx="1">
                  <c:v>560</c:v>
                </c:pt>
                <c:pt idx="2">
                  <c:v>1200</c:v>
                </c:pt>
                <c:pt idx="3">
                  <c:v>2480</c:v>
                </c:pt>
                <c:pt idx="4">
                  <c:v>4720</c:v>
                </c:pt>
              </c:numCache>
            </c:numRef>
          </c:yVal>
          <c:smooth val="0"/>
        </c:ser>
        <c:ser>
          <c:idx val="1"/>
          <c:order val="1"/>
          <c:tx>
            <c:strRef>
              <c:f>Sheet1!$C$1</c:f>
              <c:strCache>
                <c:ptCount val="1"/>
                <c:pt idx="0">
                  <c:v>4B6B</c:v>
                </c:pt>
              </c:strCache>
            </c:strRef>
          </c:tx>
          <c:dPt>
            <c:idx val="3"/>
            <c:marker>
              <c:symbol val="square"/>
              <c:size val="10"/>
              <c:spPr>
                <a:solidFill>
                  <a:srgbClr val="7030A0"/>
                </a:solidFill>
              </c:spPr>
            </c:marker>
            <c:bubble3D val="0"/>
            <c:spPr>
              <a:ln>
                <a:solidFill>
                  <a:srgbClr val="FFC000"/>
                </a:solidFill>
              </a:ln>
            </c:spPr>
          </c:dPt>
          <c:xVal>
            <c:numRef>
              <c:f>Sheet1!$A$2:$A$6</c:f>
              <c:numCache>
                <c:formatCode>General</c:formatCode>
                <c:ptCount val="5"/>
                <c:pt idx="0">
                  <c:v>500</c:v>
                </c:pt>
                <c:pt idx="1">
                  <c:v>1000</c:v>
                </c:pt>
                <c:pt idx="2">
                  <c:v>2000</c:v>
                </c:pt>
                <c:pt idx="3">
                  <c:v>4000</c:v>
                </c:pt>
                <c:pt idx="4">
                  <c:v>8000</c:v>
                </c:pt>
              </c:numCache>
            </c:numRef>
          </c:xVal>
          <c:yVal>
            <c:numRef>
              <c:f>Sheet1!$C$2:$C$6</c:f>
              <c:numCache>
                <c:formatCode>General</c:formatCode>
                <c:ptCount val="5"/>
                <c:pt idx="0">
                  <c:v>260</c:v>
                </c:pt>
                <c:pt idx="1">
                  <c:v>680</c:v>
                </c:pt>
                <c:pt idx="2">
                  <c:v>1540</c:v>
                </c:pt>
                <c:pt idx="3">
                  <c:v>3240</c:v>
                </c:pt>
                <c:pt idx="4">
                  <c:v>6270</c:v>
                </c:pt>
              </c:numCache>
            </c:numRef>
          </c:yVal>
          <c:smooth val="0"/>
        </c:ser>
        <c:ser>
          <c:idx val="2"/>
          <c:order val="2"/>
          <c:tx>
            <c:strRef>
              <c:f>Sheet1!$D$1</c:f>
              <c:strCache>
                <c:ptCount val="1"/>
                <c:pt idx="0">
                  <c:v>8B10B</c:v>
                </c:pt>
              </c:strCache>
            </c:strRef>
          </c:tx>
          <c:spPr>
            <a:ln>
              <a:solidFill>
                <a:schemeClr val="tx1"/>
              </a:solidFill>
            </a:ln>
          </c:spPr>
          <c:marker>
            <c:symbol val="triangle"/>
            <c:size val="11"/>
            <c:spPr>
              <a:solidFill>
                <a:srgbClr val="FF0000"/>
              </a:solidFill>
            </c:spPr>
          </c:marker>
          <c:xVal>
            <c:numRef>
              <c:f>Sheet1!$A$2:$A$6</c:f>
              <c:numCache>
                <c:formatCode>General</c:formatCode>
                <c:ptCount val="5"/>
                <c:pt idx="0">
                  <c:v>500</c:v>
                </c:pt>
                <c:pt idx="1">
                  <c:v>1000</c:v>
                </c:pt>
                <c:pt idx="2">
                  <c:v>2000</c:v>
                </c:pt>
                <c:pt idx="3">
                  <c:v>4000</c:v>
                </c:pt>
                <c:pt idx="4">
                  <c:v>8000</c:v>
                </c:pt>
              </c:numCache>
            </c:numRef>
          </c:xVal>
          <c:yVal>
            <c:numRef>
              <c:f>Sheet1!$D$2:$D$6</c:f>
              <c:numCache>
                <c:formatCode>General</c:formatCode>
                <c:ptCount val="5"/>
                <c:pt idx="0">
                  <c:v>180</c:v>
                </c:pt>
                <c:pt idx="1">
                  <c:v>700</c:v>
                </c:pt>
                <c:pt idx="2">
                  <c:v>1720</c:v>
                </c:pt>
                <c:pt idx="3">
                  <c:v>3760</c:v>
                </c:pt>
                <c:pt idx="4">
                  <c:v>7360</c:v>
                </c:pt>
              </c:numCache>
            </c:numRef>
          </c:yVal>
          <c:smooth val="0"/>
        </c:ser>
        <c:dLbls>
          <c:showLegendKey val="0"/>
          <c:showVal val="0"/>
          <c:showCatName val="0"/>
          <c:showSerName val="0"/>
          <c:showPercent val="0"/>
          <c:showBubbleSize val="0"/>
        </c:dLbls>
        <c:axId val="59615488"/>
        <c:axId val="59634432"/>
      </c:scatterChart>
      <c:valAx>
        <c:axId val="59615488"/>
        <c:scaling>
          <c:orientation val="minMax"/>
          <c:max val="8000"/>
          <c:min val="0"/>
        </c:scaling>
        <c:delete val="0"/>
        <c:axPos val="b"/>
        <c:title>
          <c:tx>
            <c:rich>
              <a:bodyPr/>
              <a:lstStyle/>
              <a:p>
                <a:pPr>
                  <a:defRPr sz="1400" b="0"/>
                </a:pPr>
                <a:r>
                  <a:rPr lang="en-US" sz="1400" b="0" baseline="0" dirty="0" smtClean="0"/>
                  <a:t>Modulation frequency used (Hz)</a:t>
                </a:r>
                <a:endParaRPr lang="en-US" sz="1400" b="0" dirty="0"/>
              </a:p>
            </c:rich>
          </c:tx>
          <c:layout/>
          <c:overlay val="0"/>
        </c:title>
        <c:numFmt formatCode="General" sourceLinked="1"/>
        <c:majorTickMark val="out"/>
        <c:minorTickMark val="none"/>
        <c:tickLblPos val="nextTo"/>
        <c:txPr>
          <a:bodyPr/>
          <a:lstStyle/>
          <a:p>
            <a:pPr>
              <a:defRPr sz="1400"/>
            </a:pPr>
            <a:endParaRPr lang="en-US"/>
          </a:p>
        </c:txPr>
        <c:crossAx val="59634432"/>
        <c:crosses val="autoZero"/>
        <c:crossBetween val="midCat"/>
        <c:majorUnit val="2000"/>
        <c:minorUnit val="1000"/>
      </c:valAx>
      <c:valAx>
        <c:axId val="59634432"/>
        <c:scaling>
          <c:orientation val="minMax"/>
        </c:scaling>
        <c:delete val="0"/>
        <c:axPos val="l"/>
        <c:majorGridlines/>
        <c:title>
          <c:tx>
            <c:rich>
              <a:bodyPr rot="-5400000" vert="horz"/>
              <a:lstStyle/>
              <a:p>
                <a:pPr>
                  <a:defRPr sz="1400" b="0"/>
                </a:pPr>
                <a:r>
                  <a:rPr lang="en-US" sz="1400" b="0" dirty="0" smtClean="0"/>
                  <a:t>Data rate [bps]</a:t>
                </a:r>
                <a:endParaRPr lang="en-US" sz="1400" b="0" dirty="0"/>
              </a:p>
            </c:rich>
          </c:tx>
          <c:layout/>
          <c:overlay val="0"/>
        </c:title>
        <c:numFmt formatCode="General" sourceLinked="1"/>
        <c:majorTickMark val="out"/>
        <c:minorTickMark val="none"/>
        <c:tickLblPos val="nextTo"/>
        <c:txPr>
          <a:bodyPr/>
          <a:lstStyle/>
          <a:p>
            <a:pPr>
              <a:defRPr sz="1400"/>
            </a:pPr>
            <a:endParaRPr lang="en-US"/>
          </a:p>
        </c:txPr>
        <c:crossAx val="59615488"/>
        <c:crosses val="autoZero"/>
        <c:crossBetween val="midCat"/>
        <c:majorUnit val="2000"/>
      </c:valAx>
    </c:plotArea>
    <c:legend>
      <c:legendPos val="r"/>
      <c:layout>
        <c:manualLayout>
          <c:xMode val="edge"/>
          <c:yMode val="edge"/>
          <c:x val="0.17294657276861999"/>
          <c:y val="7.1997881609976416E-2"/>
          <c:w val="0.18462910816381628"/>
          <c:h val="0.24179083896238859"/>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3843" y="175750"/>
            <a:ext cx="27235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702966" y="175750"/>
            <a:ext cx="23351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206561" y="8997439"/>
            <a:ext cx="2181120"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726802" y="8997439"/>
            <a:ext cx="1401117" cy="152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8677">
              <a:defRPr sz="1000"/>
            </a:lvl1pPr>
          </a:lstStyle>
          <a:p>
            <a:r>
              <a:rPr lang="en-US" altLang="en-US"/>
              <a:t>Page </a:t>
            </a:r>
            <a:fld id="{97310A61-983B-4502-A285-03424D4CB2B1}" type="slidenum">
              <a:rPr lang="en-US" altLang="en-US"/>
              <a:pPr/>
              <a:t>‹#›</a:t>
            </a:fld>
            <a:endParaRPr lang="en-US" altLang="en-US"/>
          </a:p>
        </p:txBody>
      </p:sp>
      <p:sp>
        <p:nvSpPr>
          <p:cNvPr id="3078" name="Line 6"/>
          <p:cNvSpPr>
            <a:spLocks noChangeShapeType="1"/>
          </p:cNvSpPr>
          <p:nvPr/>
        </p:nvSpPr>
        <p:spPr bwMode="auto">
          <a:xfrm>
            <a:off x="701362" y="388013"/>
            <a:ext cx="56076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3079" name="Rectangle 7"/>
          <p:cNvSpPr>
            <a:spLocks noChangeArrowheads="1"/>
          </p:cNvSpPr>
          <p:nvPr/>
        </p:nvSpPr>
        <p:spPr bwMode="auto">
          <a:xfrm>
            <a:off x="701362" y="8997440"/>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701362" y="8986308"/>
            <a:ext cx="57633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24725503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6239"/>
            <a:ext cx="28455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8677">
              <a:defRPr sz="1400" b="1"/>
            </a:lvl1pPr>
          </a:lstStyle>
          <a:p>
            <a:r>
              <a:rPr lang="en-US" altLang="en-US"/>
              <a:t>doc.: IEEE 802.15-&lt;doc#&gt;</a:t>
            </a:r>
          </a:p>
        </p:txBody>
      </p:sp>
      <p:sp>
        <p:nvSpPr>
          <p:cNvPr id="2051" name="Rectangle 3"/>
          <p:cNvSpPr>
            <a:spLocks noGrp="1" noChangeArrowheads="1"/>
          </p:cNvSpPr>
          <p:nvPr>
            <p:ph type="dt" idx="1"/>
          </p:nvPr>
        </p:nvSpPr>
        <p:spPr bwMode="auto">
          <a:xfrm>
            <a:off x="661238" y="96239"/>
            <a:ext cx="27669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8677">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890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34078" y="4416029"/>
            <a:ext cx="5142244" cy="41838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187" tIns="46296" rIns="94187" bIns="4629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813349" y="9000621"/>
            <a:ext cx="253741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9760" lvl="4" algn="r" defTabSz="938677">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65938" y="9000621"/>
            <a:ext cx="8104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8677">
              <a:defRPr/>
            </a:lvl1pPr>
          </a:lstStyle>
          <a:p>
            <a:r>
              <a:rPr lang="en-US" altLang="en-US"/>
              <a:t>Page </a:t>
            </a:r>
            <a:fld id="{FEE786A2-147A-4A22-9D8E-A54774A8D73C}" type="slidenum">
              <a:rPr lang="en-US" altLang="en-US"/>
              <a:pPr/>
              <a:t>‹#›</a:t>
            </a:fld>
            <a:endParaRPr lang="en-US" altLang="en-US"/>
          </a:p>
        </p:txBody>
      </p:sp>
      <p:sp>
        <p:nvSpPr>
          <p:cNvPr id="2056" name="Rectangle 8"/>
          <p:cNvSpPr>
            <a:spLocks noChangeArrowheads="1"/>
          </p:cNvSpPr>
          <p:nvPr/>
        </p:nvSpPr>
        <p:spPr bwMode="auto">
          <a:xfrm>
            <a:off x="731855" y="9000621"/>
            <a:ext cx="71901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31855" y="8999030"/>
            <a:ext cx="55466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
        <p:nvSpPr>
          <p:cNvPr id="2058" name="Line 10"/>
          <p:cNvSpPr>
            <a:spLocks noChangeShapeType="1"/>
          </p:cNvSpPr>
          <p:nvPr/>
        </p:nvSpPr>
        <p:spPr bwMode="auto">
          <a:xfrm>
            <a:off x="654818" y="297371"/>
            <a:ext cx="570076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952" tIns="45976" rIns="91952" bIns="45976" anchor="ctr"/>
          <a:lstStyle/>
          <a:p>
            <a:endParaRPr lang="en-US"/>
          </a:p>
        </p:txBody>
      </p:sp>
    </p:spTree>
    <p:extLst>
      <p:ext uri="{BB962C8B-B14F-4D97-AF65-F5344CB8AC3E}">
        <p14:creationId xmlns:p14="http://schemas.microsoft.com/office/powerpoint/2010/main" val="1218086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FEE786A2-147A-4A22-9D8E-A54774A8D73C}" type="slidenum">
              <a:rPr lang="en-US" altLang="en-US" smtClean="0"/>
              <a:pPr/>
              <a:t>1</a:t>
            </a:fld>
            <a:endParaRPr lang="en-US" altLang="en-US"/>
          </a:p>
        </p:txBody>
      </p:sp>
    </p:spTree>
    <p:extLst>
      <p:ext uri="{BB962C8B-B14F-4D97-AF65-F5344CB8AC3E}">
        <p14:creationId xmlns:p14="http://schemas.microsoft.com/office/powerpoint/2010/main" val="413140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FACC1E0-D046-4250-A6CE-5FE33D4141D9}" type="slidenum">
              <a:rPr lang="en-US" altLang="en-US"/>
              <a:pPr/>
              <a:t>‹#›</a:t>
            </a:fld>
            <a:endParaRPr lang="en-US" altLang="en-US"/>
          </a:p>
        </p:txBody>
      </p:sp>
    </p:spTree>
    <p:extLst>
      <p:ext uri="{BB962C8B-B14F-4D97-AF65-F5344CB8AC3E}">
        <p14:creationId xmlns:p14="http://schemas.microsoft.com/office/powerpoint/2010/main" val="174981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C21D7AC-7849-4768-B6E2-5E6FDA5E5AFA}" type="slidenum">
              <a:rPr lang="en-US" altLang="en-US"/>
              <a:pPr/>
              <a:t>‹#›</a:t>
            </a:fld>
            <a:endParaRPr lang="en-US" altLang="en-US"/>
          </a:p>
        </p:txBody>
      </p:sp>
    </p:spTree>
    <p:extLst>
      <p:ext uri="{BB962C8B-B14F-4D97-AF65-F5344CB8AC3E}">
        <p14:creationId xmlns:p14="http://schemas.microsoft.com/office/powerpoint/2010/main" val="21287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30E49F4-5569-4B9D-9995-871A562C2166}" type="slidenum">
              <a:rPr lang="en-US" altLang="en-US"/>
              <a:pPr/>
              <a:t>‹#›</a:t>
            </a:fld>
            <a:endParaRPr lang="en-US" altLang="en-US"/>
          </a:p>
        </p:txBody>
      </p:sp>
    </p:spTree>
    <p:extLst>
      <p:ext uri="{BB962C8B-B14F-4D97-AF65-F5344CB8AC3E}">
        <p14:creationId xmlns:p14="http://schemas.microsoft.com/office/powerpoint/2010/main" val="20351857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37314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7018001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7310728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292250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0771FF6D-F4FC-433A-999C-17A2D03F7B13}" type="datetimeFigureOut">
              <a:rPr lang="ko-KR" altLang="en-US" smtClean="0"/>
              <a:pPr/>
              <a:t>2016-01-14</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317994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771FF6D-F4FC-433A-999C-17A2D03F7B13}" type="datetimeFigureOut">
              <a:rPr lang="ko-KR" altLang="en-US" smtClean="0"/>
              <a:pPr/>
              <a:t>2016-01-14</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4023750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0771FF6D-F4FC-433A-999C-17A2D03F7B13}" type="datetimeFigureOut">
              <a:rPr lang="ko-KR" altLang="en-US" smtClean="0"/>
              <a:pPr/>
              <a:t>2016-01-14</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626071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56061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E9452A1-664C-4B11-815F-D412087E161B}" type="slidenum">
              <a:rPr lang="en-US" altLang="en-US"/>
              <a:pPr/>
              <a:t>‹#›</a:t>
            </a:fld>
            <a:endParaRPr lang="en-US" altLang="en-US"/>
          </a:p>
        </p:txBody>
      </p:sp>
    </p:spTree>
    <p:extLst>
      <p:ext uri="{BB962C8B-B14F-4D97-AF65-F5344CB8AC3E}">
        <p14:creationId xmlns:p14="http://schemas.microsoft.com/office/powerpoint/2010/main" val="323760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0771FF6D-F4FC-433A-999C-17A2D03F7B13}" type="datetimeFigureOut">
              <a:rPr lang="ko-KR" altLang="en-US" smtClean="0"/>
              <a:pPr/>
              <a:t>2016-01-14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3920883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26378425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0771FF6D-F4FC-433A-999C-17A2D03F7B13}" type="datetimeFigureOut">
              <a:rPr lang="ko-KR" altLang="en-US" smtClean="0"/>
              <a:pPr/>
              <a:t>2016-01-14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555842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16ADF9E7-6020-4217-A2E7-7378B7879D7B}" type="slidenum">
              <a:rPr lang="en-US" altLang="en-US"/>
              <a:pPr/>
              <a:t>‹#›</a:t>
            </a:fld>
            <a:endParaRPr lang="en-US" altLang="en-US"/>
          </a:p>
        </p:txBody>
      </p:sp>
    </p:spTree>
    <p:extLst>
      <p:ext uri="{BB962C8B-B14F-4D97-AF65-F5344CB8AC3E}">
        <p14:creationId xmlns:p14="http://schemas.microsoft.com/office/powerpoint/2010/main" val="3715257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53BABFDC-8BEE-4341-9A44-AEC52D884F8D}" type="slidenum">
              <a:rPr lang="en-US" altLang="en-US"/>
              <a:pPr/>
              <a:t>‹#›</a:t>
            </a:fld>
            <a:endParaRPr lang="en-US" altLang="en-US"/>
          </a:p>
        </p:txBody>
      </p:sp>
    </p:spTree>
    <p:extLst>
      <p:ext uri="{BB962C8B-B14F-4D97-AF65-F5344CB8AC3E}">
        <p14:creationId xmlns:p14="http://schemas.microsoft.com/office/powerpoint/2010/main" val="2179880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1DCCB424-2A74-4E26-8FBA-6983C605F859}" type="slidenum">
              <a:rPr lang="en-US" altLang="en-US"/>
              <a:pPr/>
              <a:t>‹#›</a:t>
            </a:fld>
            <a:endParaRPr lang="en-US" altLang="en-US"/>
          </a:p>
        </p:txBody>
      </p:sp>
    </p:spTree>
    <p:extLst>
      <p:ext uri="{BB962C8B-B14F-4D97-AF65-F5344CB8AC3E}">
        <p14:creationId xmlns:p14="http://schemas.microsoft.com/office/powerpoint/2010/main" val="35723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4" name="Footer Placeholder 3"/>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University]</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18E7FE83-17A2-4576-B00D-94BC9CB307EE}" type="slidenum">
              <a:rPr lang="en-US" altLang="en-US"/>
              <a:pPr/>
              <a:t>‹#›</a:t>
            </a:fld>
            <a:endParaRPr lang="en-US" altLang="en-US"/>
          </a:p>
        </p:txBody>
      </p:sp>
    </p:spTree>
    <p:extLst>
      <p:ext uri="{BB962C8B-B14F-4D97-AF65-F5344CB8AC3E}">
        <p14:creationId xmlns:p14="http://schemas.microsoft.com/office/powerpoint/2010/main" val="3598016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smtClean="0"/>
              <a:t>September  2015</a:t>
            </a:r>
            <a:endParaRPr lang="en-US" altLang="en-US" dirty="0"/>
          </a:p>
        </p:txBody>
      </p:sp>
      <p:sp>
        <p:nvSpPr>
          <p:cNvPr id="3" name="Footer Placeholder 2"/>
          <p:cNvSpPr>
            <a:spLocks noGrp="1"/>
          </p:cNvSpPr>
          <p:nvPr>
            <p:ph type="ftr" sz="quarter" idx="11"/>
          </p:nvPr>
        </p:nvSpPr>
        <p:spPr>
          <a:xfrm>
            <a:off x="5486400" y="6475413"/>
            <a:ext cx="3124200" cy="184666"/>
          </a:xfrm>
        </p:spPr>
        <p:txBody>
          <a:bodyPr/>
          <a:lstStyle>
            <a:lvl1pPr>
              <a:defRPr/>
            </a:lvl1pPr>
          </a:lstStyle>
          <a:p>
            <a:r>
              <a:rPr lang="en-US" altLang="en-US" dirty="0" smtClean="0"/>
              <a:t>Yeong Min Jang [Kookmin Univ.]</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510B4A18-2979-4553-AC3A-464D2DF94E7E}" type="slidenum">
              <a:rPr lang="en-US" altLang="en-US"/>
              <a:pPr/>
              <a:t>‹#›</a:t>
            </a:fld>
            <a:endParaRPr lang="en-US" altLang="en-US"/>
          </a:p>
        </p:txBody>
      </p:sp>
    </p:spTree>
    <p:extLst>
      <p:ext uri="{BB962C8B-B14F-4D97-AF65-F5344CB8AC3E}">
        <p14:creationId xmlns:p14="http://schemas.microsoft.com/office/powerpoint/2010/main" val="37073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2930846A-50D8-49A8-9CF5-525B02F2D980}" type="slidenum">
              <a:rPr lang="en-US" altLang="en-US"/>
              <a:pPr/>
              <a:t>‹#›</a:t>
            </a:fld>
            <a:endParaRPr lang="en-US" altLang="en-US"/>
          </a:p>
        </p:txBody>
      </p:sp>
    </p:spTree>
    <p:extLst>
      <p:ext uri="{BB962C8B-B14F-4D97-AF65-F5344CB8AC3E}">
        <p14:creationId xmlns:p14="http://schemas.microsoft.com/office/powerpoint/2010/main" val="1454289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dirty="0" smtClean="0"/>
              <a:t>May 2015</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F3D187A4-C1C1-4BAD-9E4B-AFE580DD5800}" type="slidenum">
              <a:rPr lang="en-US" altLang="en-US"/>
              <a:pPr/>
              <a:t>‹#›</a:t>
            </a:fld>
            <a:endParaRPr lang="en-US" altLang="en-US"/>
          </a:p>
        </p:txBody>
      </p:sp>
    </p:spTree>
    <p:extLst>
      <p:ext uri="{BB962C8B-B14F-4D97-AF65-F5344CB8AC3E}">
        <p14:creationId xmlns:p14="http://schemas.microsoft.com/office/powerpoint/2010/main" val="2467266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May 2015</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A2454337-12A2-4A57-99F0-291A8E08AF76}" type="slidenum">
              <a:rPr lang="en-US" altLang="en-US"/>
              <a:pPr/>
              <a:t>‹#›</a:t>
            </a:fld>
            <a:endParaRPr lang="en-US" altLang="en-US"/>
          </a:p>
        </p:txBody>
      </p:sp>
      <p:sp>
        <p:nvSpPr>
          <p:cNvPr id="1031" name="Rectangle 7"/>
          <p:cNvSpPr>
            <a:spLocks noChangeArrowheads="1"/>
          </p:cNvSpPr>
          <p:nvPr/>
        </p:nvSpPr>
        <p:spPr bwMode="auto">
          <a:xfrm>
            <a:off x="33528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802.15-15-0274-01-007a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71FF6D-F4FC-433A-999C-17A2D03F7B13}" type="datetimeFigureOut">
              <a:rPr lang="ko-KR" altLang="en-US" smtClean="0"/>
              <a:pPr/>
              <a:t>2016-01-14</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7C9838-1319-467D-8ECF-E1D7322893AF}" type="slidenum">
              <a:rPr lang="ko-KR" altLang="en-US" smtClean="0"/>
              <a:pPr/>
              <a:t>‹#›</a:t>
            </a:fld>
            <a:endParaRPr lang="ko-KR" altLang="en-US"/>
          </a:p>
        </p:txBody>
      </p:sp>
    </p:spTree>
    <p:extLst>
      <p:ext uri="{BB962C8B-B14F-4D97-AF65-F5344CB8AC3E}">
        <p14:creationId xmlns:p14="http://schemas.microsoft.com/office/powerpoint/2010/main" val="14963963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January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3CA57235-9295-4494-BA5D-3D862F91E8D2}" type="slidenum">
              <a:rPr lang="en-US" altLang="en-US"/>
              <a:pPr/>
              <a:t>1</a:t>
            </a:fld>
            <a:endParaRPr lang="en-US" altLang="en-US"/>
          </a:p>
        </p:txBody>
      </p:sp>
      <p:sp>
        <p:nvSpPr>
          <p:cNvPr id="27651" name="Rectangle 3"/>
          <p:cNvSpPr>
            <a:spLocks noChangeArrowheads="1"/>
          </p:cNvSpPr>
          <p:nvPr/>
        </p:nvSpPr>
        <p:spPr bwMode="auto">
          <a:xfrm>
            <a:off x="152400" y="12192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effectLst>
                  <a:outerShdw blurRad="38100" dist="38100" dir="2700000" algn="tl">
                    <a:srgbClr val="C0C0C0"/>
                  </a:outerShdw>
                </a:effectLst>
              </a:rPr>
              <a:t>Project: IEEE P802.15 Working Group for Wireless Personal Area Networks (WPANs)</a:t>
            </a:r>
            <a:endParaRPr lang="en-US" altLang="en-US" sz="1600" b="1" dirty="0"/>
          </a:p>
          <a:p>
            <a:endParaRPr lang="en-US" altLang="en-US" sz="1600" dirty="0" smtClean="0"/>
          </a:p>
          <a:p>
            <a:r>
              <a:rPr lang="en-US" altLang="en-US" sz="1600" b="1" dirty="0" smtClean="0"/>
              <a:t>Submission Title:</a:t>
            </a:r>
            <a:r>
              <a:rPr lang="en-US" altLang="en-US" sz="1600" dirty="0" smtClean="0"/>
              <a:t> Kookmin PHY sub-proposal for ISC using Temporal Scheme (C-OOK)</a:t>
            </a:r>
          </a:p>
          <a:p>
            <a:r>
              <a:rPr lang="en-US" altLang="en-US" sz="1600" dirty="0" smtClean="0"/>
              <a:t>	</a:t>
            </a:r>
          </a:p>
          <a:p>
            <a:r>
              <a:rPr lang="en-US" altLang="en-US" sz="1600" b="1" dirty="0" smtClean="0"/>
              <a:t>Date </a:t>
            </a:r>
            <a:r>
              <a:rPr lang="en-US" altLang="en-US" sz="1600" b="1" dirty="0"/>
              <a:t>Submitted: </a:t>
            </a:r>
            <a:r>
              <a:rPr lang="en-US" altLang="en-US" sz="1600" dirty="0" smtClean="0"/>
              <a:t>January 2016</a:t>
            </a:r>
            <a:r>
              <a:rPr lang="en-US" altLang="en-US" sz="1600" dirty="0"/>
              <a:t>	</a:t>
            </a:r>
            <a:endParaRPr lang="en-US" altLang="en-US" sz="1600" dirty="0" smtClean="0"/>
          </a:p>
          <a:p>
            <a:r>
              <a:rPr lang="en-US" altLang="en-US" sz="1600" b="1" dirty="0" smtClean="0"/>
              <a:t>Source:</a:t>
            </a:r>
            <a:r>
              <a:rPr lang="en-US" altLang="en-US" sz="1600" dirty="0" smtClean="0"/>
              <a:t> </a:t>
            </a:r>
            <a:r>
              <a:rPr lang="en-US" altLang="en-US" sz="1600" dirty="0" err="1" smtClean="0"/>
              <a:t>Yeong</a:t>
            </a:r>
            <a:r>
              <a:rPr lang="en-US" altLang="en-US" sz="1600" dirty="0" smtClean="0"/>
              <a:t> Min Jang, Trang Nguyen [Kookmin University]</a:t>
            </a:r>
          </a:p>
          <a:p>
            <a:endParaRPr lang="en-US" altLang="en-US" sz="1600" dirty="0" smtClean="0"/>
          </a:p>
          <a:p>
            <a:r>
              <a:rPr lang="en-US" altLang="en-US" sz="1600" dirty="0" smtClean="0"/>
              <a:t>Contact: +82-2-910-5068	E-Mail: yjang@kookmin.ac.kr</a:t>
            </a:r>
            <a:r>
              <a:rPr lang="en-US" altLang="en-US" sz="1600" dirty="0"/>
              <a:t>	</a:t>
            </a:r>
          </a:p>
          <a:p>
            <a:pPr>
              <a:spcBef>
                <a:spcPts val="600"/>
              </a:spcBef>
              <a:spcAft>
                <a:spcPts val="600"/>
              </a:spcAft>
            </a:pPr>
            <a:r>
              <a:rPr lang="en-US" altLang="en-US" sz="1600" b="1" dirty="0"/>
              <a:t>Re</a:t>
            </a:r>
            <a:r>
              <a:rPr lang="en-US" altLang="en-US" sz="1600" b="1" dirty="0" smtClean="0"/>
              <a:t>:</a:t>
            </a:r>
            <a:endParaRPr lang="en-US" altLang="en-US" sz="1600" dirty="0"/>
          </a:p>
          <a:p>
            <a:pPr>
              <a:spcBef>
                <a:spcPts val="600"/>
              </a:spcBef>
              <a:spcAft>
                <a:spcPts val="600"/>
              </a:spcAft>
            </a:pPr>
            <a:r>
              <a:rPr lang="en-US" altLang="en-US" sz="1600" b="1" dirty="0" smtClean="0"/>
              <a:t>Abstract</a:t>
            </a:r>
            <a:r>
              <a:rPr lang="en-US" altLang="en-US" sz="1600" b="1" dirty="0"/>
              <a:t>:</a:t>
            </a:r>
            <a:r>
              <a:rPr lang="en-US" altLang="en-US" sz="1600" dirty="0"/>
              <a:t>	</a:t>
            </a:r>
            <a:r>
              <a:rPr lang="en-US" altLang="en-US" sz="1600" dirty="0" smtClean="0"/>
              <a:t>This is a PHY sub-proposal of ISC using OOK based modulation scheme for rolling shutter camera receiver. Being compatible to image sensors, it is called Compatible-OOK scheme (C-OOK).</a:t>
            </a:r>
          </a:p>
          <a:p>
            <a:pPr>
              <a:spcBef>
                <a:spcPts val="600"/>
              </a:spcBef>
              <a:spcAft>
                <a:spcPts val="600"/>
              </a:spcAft>
            </a:pPr>
            <a:r>
              <a:rPr lang="en-US" altLang="en-US" sz="1600" b="1" dirty="0" smtClean="0"/>
              <a:t>Purpose: </a:t>
            </a:r>
            <a:r>
              <a:rPr lang="en-US" sz="1600" dirty="0"/>
              <a:t>Call for </a:t>
            </a:r>
            <a:r>
              <a:rPr lang="en-US" sz="1600" dirty="0" smtClean="0"/>
              <a:t>Proposal Response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048000" y="609600"/>
            <a:ext cx="31109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Modulation frequency</a:t>
            </a:r>
            <a:endParaRPr lang="en-US" altLang="en-US" sz="24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3892580"/>
            <a:ext cx="3568842" cy="22796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Rectangle 24"/>
          <p:cNvSpPr/>
          <p:nvPr/>
        </p:nvSpPr>
        <p:spPr>
          <a:xfrm>
            <a:off x="152400" y="2979003"/>
            <a:ext cx="8915400" cy="830997"/>
          </a:xfrm>
          <a:prstGeom prst="rect">
            <a:avLst/>
          </a:prstGeom>
        </p:spPr>
        <p:txBody>
          <a:bodyPr wrap="square">
            <a:spAutoFit/>
          </a:bodyPr>
          <a:lstStyle/>
          <a:p>
            <a:pPr marL="285750" indent="-285750">
              <a:buFont typeface="Wingdings" panose="05000000000000000000" pitchFamily="2" charset="2"/>
              <a:buChar char="§"/>
            </a:pPr>
            <a:r>
              <a:rPr lang="en-US" sz="1600" dirty="0" smtClean="0"/>
              <a:t>The modulation frequency is constant on a frame.</a:t>
            </a:r>
          </a:p>
          <a:p>
            <a:pPr marL="285750" indent="-285750">
              <a:buFont typeface="Wingdings" panose="05000000000000000000" pitchFamily="2" charset="2"/>
              <a:buChar char="§"/>
            </a:pPr>
            <a:r>
              <a:rPr lang="en-US" sz="1600" dirty="0" smtClean="0"/>
              <a:t>The upper threshold of frequency band in use is less than the shutter speed of camera (Currently, Smartphone has a shutter speed of 8kHz).</a:t>
            </a:r>
          </a:p>
        </p:txBody>
      </p:sp>
      <p:sp>
        <p:nvSpPr>
          <p:cNvPr id="3" name="Rectangle 2"/>
          <p:cNvSpPr/>
          <p:nvPr/>
        </p:nvSpPr>
        <p:spPr>
          <a:xfrm>
            <a:off x="4976188" y="6123801"/>
            <a:ext cx="4234301" cy="276999"/>
          </a:xfrm>
          <a:prstGeom prst="rect">
            <a:avLst/>
          </a:prstGeom>
        </p:spPr>
        <p:txBody>
          <a:bodyPr wrap="none">
            <a:spAutoFit/>
          </a:bodyPr>
          <a:lstStyle/>
          <a:p>
            <a:r>
              <a:rPr lang="en-US" b="1" dirty="0" smtClean="0"/>
              <a:t>The practical response of a long-exposure-camera (A webcam)</a:t>
            </a:r>
            <a:endParaRPr lang="en-US" b="1" dirty="0"/>
          </a:p>
        </p:txBody>
      </p:sp>
      <p:graphicFrame>
        <p:nvGraphicFramePr>
          <p:cNvPr id="5" name="Table 4"/>
          <p:cNvGraphicFramePr>
            <a:graphicFrameLocks noGrp="1"/>
          </p:cNvGraphicFramePr>
          <p:nvPr>
            <p:extLst>
              <p:ext uri="{D42A27DB-BD31-4B8C-83A1-F6EECF244321}">
                <p14:modId xmlns:p14="http://schemas.microsoft.com/office/powerpoint/2010/main" val="2201643515"/>
              </p:ext>
            </p:extLst>
          </p:nvPr>
        </p:nvGraphicFramePr>
        <p:xfrm>
          <a:off x="152401" y="4343400"/>
          <a:ext cx="4953000" cy="1407160"/>
        </p:xfrm>
        <a:graphic>
          <a:graphicData uri="http://schemas.openxmlformats.org/drawingml/2006/table">
            <a:tbl>
              <a:tblPr firstRow="1" bandRow="1">
                <a:tableStyleId>{5940675A-B579-460E-94D1-54222C63F5DA}</a:tableStyleId>
              </a:tblPr>
              <a:tblGrid>
                <a:gridCol w="1142999"/>
                <a:gridCol w="3810001"/>
              </a:tblGrid>
              <a:tr h="370840">
                <a:tc>
                  <a:txBody>
                    <a:bodyPr/>
                    <a:lstStyle/>
                    <a:p>
                      <a:pPr algn="ctr"/>
                      <a:r>
                        <a:rPr lang="en-US" sz="1400" b="1" dirty="0" smtClean="0"/>
                        <a:t>Frequency</a:t>
                      </a:r>
                      <a:endParaRPr lang="en-US" sz="1400" b="1" dirty="0"/>
                    </a:p>
                  </a:txBody>
                  <a:tcPr/>
                </a:tc>
                <a:tc>
                  <a:txBody>
                    <a:bodyPr/>
                    <a:lstStyle/>
                    <a:p>
                      <a:pPr algn="ctr"/>
                      <a:r>
                        <a:rPr lang="en-US" sz="1400" b="1" dirty="0" smtClean="0"/>
                        <a:t>Compatibility</a:t>
                      </a:r>
                      <a:endParaRPr lang="en-US" sz="1400" b="1" dirty="0"/>
                    </a:p>
                  </a:txBody>
                  <a:tcPr/>
                </a:tc>
              </a:tr>
              <a:tr h="370840">
                <a:tc>
                  <a:txBody>
                    <a:bodyPr/>
                    <a:lstStyle/>
                    <a:p>
                      <a:pPr algn="ctr"/>
                      <a:r>
                        <a:rPr lang="en-US" sz="1400" dirty="0" smtClean="0"/>
                        <a:t>2 kHz</a:t>
                      </a:r>
                      <a:endParaRPr lang="en-US" sz="1400" dirty="0"/>
                    </a:p>
                  </a:txBody>
                  <a:tcPr/>
                </a:tc>
                <a:tc>
                  <a:txBody>
                    <a:bodyPr/>
                    <a:lstStyle/>
                    <a:p>
                      <a:r>
                        <a:rPr lang="en-US" sz="1400" dirty="0" smtClean="0"/>
                        <a:t>Webcams, </a:t>
                      </a:r>
                    </a:p>
                    <a:p>
                      <a:r>
                        <a:rPr lang="en-US" sz="1400" dirty="0" smtClean="0"/>
                        <a:t>Smartphone</a:t>
                      </a:r>
                      <a:r>
                        <a:rPr lang="en-US" sz="1400" baseline="0" dirty="0" smtClean="0"/>
                        <a:t> cameras (Auto-exposure is OFF)</a:t>
                      </a:r>
                      <a:endParaRPr lang="en-US" sz="1400" dirty="0"/>
                    </a:p>
                  </a:txBody>
                  <a:tcPr/>
                </a:tc>
              </a:tr>
              <a:tr h="370840">
                <a:tc>
                  <a:txBody>
                    <a:bodyPr/>
                    <a:lstStyle/>
                    <a:p>
                      <a:pPr algn="ctr"/>
                      <a:r>
                        <a:rPr lang="en-US" sz="1400" dirty="0" smtClean="0"/>
                        <a:t>4 kHz</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Smartphone cameras </a:t>
                      </a:r>
                      <a:r>
                        <a:rPr lang="en-US" sz="1400" baseline="0" dirty="0" smtClean="0"/>
                        <a:t>(Auto-exposure is OFF)</a:t>
                      </a:r>
                      <a:endParaRPr lang="en-US" sz="1400" dirty="0" smtClean="0"/>
                    </a:p>
                    <a:p>
                      <a:endParaRPr lang="en-US" sz="1400" dirty="0"/>
                    </a:p>
                  </a:txBody>
                  <a:tcPr/>
                </a:tc>
              </a:tr>
            </a:tbl>
          </a:graphicData>
        </a:graphic>
      </p:graphicFrame>
      <p:grpSp>
        <p:nvGrpSpPr>
          <p:cNvPr id="29" name="Group 28"/>
          <p:cNvGrpSpPr/>
          <p:nvPr/>
        </p:nvGrpSpPr>
        <p:grpSpPr>
          <a:xfrm>
            <a:off x="1143000" y="762000"/>
            <a:ext cx="7261860" cy="2133806"/>
            <a:chOff x="1143000" y="762000"/>
            <a:chExt cx="7261860" cy="2133806"/>
          </a:xfrm>
        </p:grpSpPr>
        <p:grpSp>
          <p:nvGrpSpPr>
            <p:cNvPr id="9" name="Group 8"/>
            <p:cNvGrpSpPr/>
            <p:nvPr/>
          </p:nvGrpSpPr>
          <p:grpSpPr>
            <a:xfrm>
              <a:off x="1143000" y="762000"/>
              <a:ext cx="7261860" cy="2133806"/>
              <a:chOff x="1143000" y="685800"/>
              <a:chExt cx="7261860" cy="2133806"/>
            </a:xfrm>
          </p:grpSpPr>
          <p:grpSp>
            <p:nvGrpSpPr>
              <p:cNvPr id="10" name="Group 9"/>
              <p:cNvGrpSpPr/>
              <p:nvPr/>
            </p:nvGrpSpPr>
            <p:grpSpPr>
              <a:xfrm>
                <a:off x="1143000" y="685800"/>
                <a:ext cx="7261860" cy="1981200"/>
                <a:chOff x="1143000" y="383262"/>
                <a:chExt cx="7261860" cy="1981200"/>
              </a:xfrm>
            </p:grpSpPr>
            <p:sp>
              <p:nvSpPr>
                <p:cNvPr id="17" name="AutoShape 9"/>
                <p:cNvSpPr>
                  <a:spLocks noChangeArrowheads="1"/>
                </p:cNvSpPr>
                <p:nvPr/>
              </p:nvSpPr>
              <p:spPr bwMode="auto">
                <a:xfrm flipV="1">
                  <a:off x="1888604" y="1297662"/>
                  <a:ext cx="4969395" cy="78935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chemeClr val="accent3">
                    <a:lumMod val="60000"/>
                    <a:lumOff val="40000"/>
                  </a:schemeClr>
                </a:solidFill>
                <a:ln w="9525">
                  <a:solidFill>
                    <a:schemeClr val="tx1"/>
                  </a:solidFill>
                  <a:miter lim="800000"/>
                  <a:headEnd/>
                  <a:tailEnd/>
                </a:ln>
              </p:spPr>
              <p:txBody>
                <a:bodyPr rot="10800000" wrap="none" anchor="ct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endParaRPr lang="en-US" altLang="ko-KR" sz="1600">
                    <a:latin typeface="Verdana" pitchFamily="34" charset="0"/>
                    <a:ea typeface="굴림" pitchFamily="50" charset="-127"/>
                  </a:endParaRPr>
                </a:p>
              </p:txBody>
            </p:sp>
            <p:sp>
              <p:nvSpPr>
                <p:cNvPr id="18" name="Line 6"/>
                <p:cNvSpPr>
                  <a:spLocks noChangeShapeType="1"/>
                </p:cNvSpPr>
                <p:nvPr/>
              </p:nvSpPr>
              <p:spPr bwMode="auto">
                <a:xfrm>
                  <a:off x="1480493" y="383262"/>
                  <a:ext cx="0" cy="1981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7"/>
                <p:cNvSpPr>
                  <a:spLocks noChangeShapeType="1"/>
                </p:cNvSpPr>
                <p:nvPr/>
              </p:nvSpPr>
              <p:spPr bwMode="auto">
                <a:xfrm flipV="1">
                  <a:off x="1143000" y="2087012"/>
                  <a:ext cx="6934200" cy="56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 name="Rectangle 19"/>
                <p:cNvSpPr/>
                <p:nvPr/>
              </p:nvSpPr>
              <p:spPr>
                <a:xfrm>
                  <a:off x="3657600" y="996665"/>
                  <a:ext cx="1734268" cy="276999"/>
                </a:xfrm>
                <a:prstGeom prst="rect">
                  <a:avLst/>
                </a:prstGeom>
              </p:spPr>
              <p:txBody>
                <a:bodyPr wrap="square">
                  <a:spAutoFit/>
                </a:bodyPr>
                <a:lstStyle/>
                <a:p>
                  <a:pPr algn="ctr" eaLnBrk="0" hangingPunct="0"/>
                  <a:r>
                    <a:rPr lang="en-US" altLang="ko-KR" sz="1200" dirty="0" smtClean="0">
                      <a:latin typeface="Verdana" pitchFamily="34" charset="0"/>
                      <a:ea typeface="굴림" pitchFamily="50" charset="-127"/>
                    </a:rPr>
                    <a:t>In-band</a:t>
                  </a:r>
                  <a:endParaRPr lang="en-US" altLang="ko-KR" sz="1200" dirty="0">
                    <a:latin typeface="Verdana" pitchFamily="34" charset="0"/>
                    <a:ea typeface="굴림" pitchFamily="50" charset="-127"/>
                  </a:endParaRPr>
                </a:p>
              </p:txBody>
            </p:sp>
            <p:sp>
              <p:nvSpPr>
                <p:cNvPr id="21" name="Text Box 10"/>
                <p:cNvSpPr txBox="1">
                  <a:spLocks noChangeArrowheads="1"/>
                </p:cNvSpPr>
                <p:nvPr/>
              </p:nvSpPr>
              <p:spPr bwMode="auto">
                <a:xfrm>
                  <a:off x="7338060" y="1266706"/>
                  <a:ext cx="1066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algn="ctr" eaLnBrk="0" hangingPunct="0"/>
                  <a:r>
                    <a:rPr lang="en-US" altLang="ko-KR" dirty="0" smtClean="0">
                      <a:latin typeface="Verdana" pitchFamily="34" charset="0"/>
                      <a:ea typeface="굴림" pitchFamily="50" charset="-127"/>
                    </a:rPr>
                    <a:t>Camera </a:t>
                  </a:r>
                </a:p>
                <a:p>
                  <a:pPr algn="ctr" eaLnBrk="0" hangingPunct="0"/>
                  <a:r>
                    <a:rPr lang="en-US" altLang="ko-KR" dirty="0" smtClean="0">
                      <a:latin typeface="Verdana" pitchFamily="34" charset="0"/>
                      <a:ea typeface="굴림" pitchFamily="50" charset="-127"/>
                    </a:rPr>
                    <a:t>shutter speed</a:t>
                  </a:r>
                  <a:endParaRPr lang="en-US" altLang="ko-KR" dirty="0">
                    <a:latin typeface="Verdana" pitchFamily="34" charset="0"/>
                    <a:ea typeface="굴림" pitchFamily="50" charset="-127"/>
                  </a:endParaRPr>
                </a:p>
              </p:txBody>
            </p:sp>
            <p:cxnSp>
              <p:nvCxnSpPr>
                <p:cNvPr id="22" name="Straight Arrow Connector 21"/>
                <p:cNvCxnSpPr/>
                <p:nvPr/>
              </p:nvCxnSpPr>
              <p:spPr>
                <a:xfrm flipV="1">
                  <a:off x="7851775" y="1897279"/>
                  <a:ext cx="0" cy="281235"/>
                </a:xfrm>
                <a:prstGeom prst="straightConnector1">
                  <a:avLst/>
                </a:prstGeom>
                <a:ln w="19050">
                  <a:solidFill>
                    <a:schemeClr val="accent3">
                      <a:lumMod val="50000"/>
                    </a:schemeClr>
                  </a:solidFill>
                  <a:tailEnd type="none"/>
                </a:ln>
              </p:spPr>
              <p:style>
                <a:lnRef idx="1">
                  <a:schemeClr val="accent1"/>
                </a:lnRef>
                <a:fillRef idx="0">
                  <a:schemeClr val="accent1"/>
                </a:fillRef>
                <a:effectRef idx="0">
                  <a:schemeClr val="accent1"/>
                </a:effectRef>
                <a:fontRef idx="minor">
                  <a:schemeClr val="tx1"/>
                </a:fontRef>
              </p:style>
            </p:cxnSp>
            <p:sp>
              <p:nvSpPr>
                <p:cNvPr id="23" name="Oval 22"/>
                <p:cNvSpPr/>
                <p:nvPr/>
              </p:nvSpPr>
              <p:spPr>
                <a:xfrm>
                  <a:off x="7800700"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1823445" y="1992352"/>
                  <a:ext cx="102149"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16200000">
                  <a:off x="1336674" y="1323702"/>
                  <a:ext cx="1075691"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Eye cut-off</a:t>
                  </a:r>
                  <a:endParaRPr lang="en-US" altLang="ko-KR" sz="1100" dirty="0">
                    <a:latin typeface="Verdana" pitchFamily="34" charset="0"/>
                    <a:ea typeface="굴림" pitchFamily="50" charset="-127"/>
                  </a:endParaRPr>
                </a:p>
              </p:txBody>
            </p:sp>
            <p:sp>
              <p:nvSpPr>
                <p:cNvPr id="27" name="Rectangle 26"/>
                <p:cNvSpPr/>
                <p:nvPr/>
              </p:nvSpPr>
              <p:spPr>
                <a:xfrm rot="16200000">
                  <a:off x="6229994" y="1279256"/>
                  <a:ext cx="1299202" cy="261610"/>
                </a:xfrm>
                <a:prstGeom prst="rect">
                  <a:avLst/>
                </a:prstGeom>
              </p:spPr>
              <p:txBody>
                <a:bodyPr wrap="square">
                  <a:spAutoFit/>
                </a:bodyPr>
                <a:lstStyle/>
                <a:p>
                  <a:pPr eaLnBrk="0" hangingPunct="0"/>
                  <a:r>
                    <a:rPr lang="en-US" altLang="ko-KR" sz="1100" dirty="0" smtClean="0">
                      <a:latin typeface="Verdana" pitchFamily="34" charset="0"/>
                      <a:ea typeface="굴림" pitchFamily="50" charset="-127"/>
                    </a:rPr>
                    <a:t>Camera cut-off</a:t>
                  </a:r>
                  <a:endParaRPr lang="en-US" altLang="ko-KR" sz="1100" dirty="0">
                    <a:latin typeface="Verdana" pitchFamily="34" charset="0"/>
                    <a:ea typeface="굴림" pitchFamily="50" charset="-127"/>
                  </a:endParaRPr>
                </a:p>
              </p:txBody>
            </p:sp>
          </p:grpSp>
          <p:sp>
            <p:nvSpPr>
              <p:cNvPr id="11" name="TextBox 10"/>
              <p:cNvSpPr txBox="1"/>
              <p:nvPr/>
            </p:nvSpPr>
            <p:spPr>
              <a:xfrm>
                <a:off x="7580242" y="2450782"/>
                <a:ext cx="80663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8 kHz</a:t>
                </a:r>
                <a:endParaRPr lang="en-US" sz="1600" dirty="0"/>
              </a:p>
            </p:txBody>
          </p:sp>
          <p:sp>
            <p:nvSpPr>
              <p:cNvPr id="13" name="TextBox 12"/>
              <p:cNvSpPr txBox="1"/>
              <p:nvPr/>
            </p:nvSpPr>
            <p:spPr>
              <a:xfrm>
                <a:off x="1654084" y="2481052"/>
                <a:ext cx="950901" cy="338554"/>
              </a:xfrm>
              <a:prstGeom prst="rect">
                <a:avLst/>
              </a:prstGeom>
              <a:noFill/>
            </p:spPr>
            <p:txBody>
              <a:bodyPr wrap="none" rtlCol="0">
                <a:spAutoFit/>
              </a:bodyPr>
              <a:lstStyle/>
              <a:p>
                <a:r>
                  <a:rPr lang="en-US" altLang="ko-KR" sz="1600" dirty="0" smtClean="0">
                    <a:latin typeface="Verdana" pitchFamily="34" charset="0"/>
                    <a:ea typeface="굴림" pitchFamily="50" charset="-127"/>
                  </a:rPr>
                  <a:t>~</a:t>
                </a:r>
                <a:r>
                  <a:rPr lang="en-US" sz="1600" dirty="0" smtClean="0"/>
                  <a:t>200 Hz</a:t>
                </a:r>
                <a:endParaRPr lang="en-US" sz="1600" dirty="0"/>
              </a:p>
            </p:txBody>
          </p:sp>
        </p:grpSp>
        <p:cxnSp>
          <p:nvCxnSpPr>
            <p:cNvPr id="7" name="Straight Arrow Connector 6"/>
            <p:cNvCxnSpPr/>
            <p:nvPr/>
          </p:nvCxnSpPr>
          <p:spPr bwMode="auto">
            <a:xfrm flipV="1">
              <a:off x="5257800" y="1752600"/>
              <a:ext cx="0" cy="757678"/>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0"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835502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667000" y="2902683"/>
            <a:ext cx="418576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Data packet Structure</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940888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762001" y="1334717"/>
            <a:ext cx="7976546" cy="2843881"/>
            <a:chOff x="1593433" y="2420987"/>
            <a:chExt cx="6509365" cy="2256720"/>
          </a:xfrm>
        </p:grpSpPr>
        <p:grpSp>
          <p:nvGrpSpPr>
            <p:cNvPr id="9" name="Group 1"/>
            <p:cNvGrpSpPr>
              <a:grpSpLocks/>
            </p:cNvGrpSpPr>
            <p:nvPr/>
          </p:nvGrpSpPr>
          <p:grpSpPr bwMode="auto">
            <a:xfrm>
              <a:off x="1904352" y="2420987"/>
              <a:ext cx="5650293" cy="1812390"/>
              <a:chOff x="872" y="2219"/>
              <a:chExt cx="4420" cy="1808"/>
            </a:xfrm>
          </p:grpSpPr>
          <p:sp>
            <p:nvSpPr>
              <p:cNvPr id="11" name="AutoShape 18"/>
              <p:cNvSpPr>
                <a:spLocks noChangeShapeType="1"/>
              </p:cNvSpPr>
              <p:nvPr/>
            </p:nvSpPr>
            <p:spPr bwMode="auto">
              <a:xfrm flipH="1">
                <a:off x="3244" y="3009"/>
                <a:ext cx="311" cy="0"/>
              </a:xfrm>
              <a:prstGeom prst="straightConnector1">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nvGrpSpPr>
              <p:cNvPr id="13" name="Group 2"/>
              <p:cNvGrpSpPr>
                <a:grpSpLocks/>
              </p:cNvGrpSpPr>
              <p:nvPr/>
            </p:nvGrpSpPr>
            <p:grpSpPr bwMode="auto">
              <a:xfrm>
                <a:off x="872" y="2219"/>
                <a:ext cx="4420" cy="1808"/>
                <a:chOff x="872" y="2220"/>
                <a:chExt cx="4420" cy="1913"/>
              </a:xfrm>
            </p:grpSpPr>
            <p:grpSp>
              <p:nvGrpSpPr>
                <p:cNvPr id="17" name="Group 13"/>
                <p:cNvGrpSpPr>
                  <a:grpSpLocks/>
                </p:cNvGrpSpPr>
                <p:nvPr/>
              </p:nvGrpSpPr>
              <p:grpSpPr bwMode="auto">
                <a:xfrm>
                  <a:off x="1156" y="3807"/>
                  <a:ext cx="4136" cy="326"/>
                  <a:chOff x="954" y="3807"/>
                  <a:chExt cx="4136" cy="380"/>
                </a:xfrm>
              </p:grpSpPr>
              <p:sp>
                <p:nvSpPr>
                  <p:cNvPr id="28" name="Text Box 2"/>
                  <p:cNvSpPr txBox="1">
                    <a:spLocks noChangeArrowheads="1"/>
                  </p:cNvSpPr>
                  <p:nvPr/>
                </p:nvSpPr>
                <p:spPr bwMode="auto">
                  <a:xfrm>
                    <a:off x="954" y="3807"/>
                    <a:ext cx="726" cy="380"/>
                  </a:xfrm>
                  <a:prstGeom prst="rect">
                    <a:avLst/>
                  </a:prstGeom>
                  <a:solidFill>
                    <a:srgbClr val="FF0000">
                      <a:alpha val="8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SF</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9" name="Text Box 2"/>
                  <p:cNvSpPr txBox="1">
                    <a:spLocks noChangeArrowheads="1"/>
                  </p:cNvSpPr>
                  <p:nvPr/>
                </p:nvSpPr>
                <p:spPr bwMode="auto">
                  <a:xfrm>
                    <a:off x="1680" y="3807"/>
                    <a:ext cx="440"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Ab</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0" name="Text Box 2"/>
                  <p:cNvSpPr txBox="1">
                    <a:spLocks noChangeArrowheads="1"/>
                  </p:cNvSpPr>
                  <p:nvPr/>
                </p:nvSpPr>
                <p:spPr bwMode="auto">
                  <a:xfrm>
                    <a:off x="4650" y="3807"/>
                    <a:ext cx="440"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Ab</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1" name="Text Box 2"/>
                  <p:cNvSpPr txBox="1">
                    <a:spLocks noChangeArrowheads="1"/>
                  </p:cNvSpPr>
                  <p:nvPr/>
                </p:nvSpPr>
                <p:spPr bwMode="auto">
                  <a:xfrm>
                    <a:off x="2120" y="3807"/>
                    <a:ext cx="2530" cy="380"/>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Data 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sp>
              <p:nvSpPr>
                <p:cNvPr id="18" name="AutoShape 12"/>
                <p:cNvSpPr>
                  <a:spLocks noChangeShapeType="1"/>
                </p:cNvSpPr>
                <p:nvPr/>
              </p:nvSpPr>
              <p:spPr bwMode="auto">
                <a:xfrm flipH="1">
                  <a:off x="1792" y="2573"/>
                  <a:ext cx="555"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19" name="AutoShape 11"/>
                <p:cNvSpPr>
                  <a:spLocks noChangeShapeType="1"/>
                </p:cNvSpPr>
                <p:nvPr/>
              </p:nvSpPr>
              <p:spPr bwMode="auto">
                <a:xfrm>
                  <a:off x="3794" y="2573"/>
                  <a:ext cx="487"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0" name="AutoShape 10"/>
                <p:cNvSpPr>
                  <a:spLocks noChangeShapeType="1"/>
                </p:cNvSpPr>
                <p:nvPr/>
              </p:nvSpPr>
              <p:spPr bwMode="auto">
                <a:xfrm flipH="1">
                  <a:off x="1156" y="3188"/>
                  <a:ext cx="1362" cy="619"/>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1" name="AutoShape 9"/>
                <p:cNvSpPr>
                  <a:spLocks noChangeShapeType="1"/>
                </p:cNvSpPr>
                <p:nvPr/>
              </p:nvSpPr>
              <p:spPr bwMode="auto">
                <a:xfrm>
                  <a:off x="3244" y="3188"/>
                  <a:ext cx="2048" cy="619"/>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2" name="Text Box 2"/>
                <p:cNvSpPr txBox="1">
                  <a:spLocks noChangeArrowheads="1"/>
                </p:cNvSpPr>
                <p:nvPr/>
              </p:nvSpPr>
              <p:spPr bwMode="auto">
                <a:xfrm>
                  <a:off x="1764"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3" name="Text Box 2"/>
                <p:cNvSpPr txBox="1">
                  <a:spLocks noChangeArrowheads="1"/>
                </p:cNvSpPr>
                <p:nvPr/>
              </p:nvSpPr>
              <p:spPr bwMode="auto">
                <a:xfrm>
                  <a:off x="2518"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4" name="Text Box 2"/>
                <p:cNvSpPr txBox="1">
                  <a:spLocks noChangeArrowheads="1"/>
                </p:cNvSpPr>
                <p:nvPr/>
              </p:nvSpPr>
              <p:spPr bwMode="auto">
                <a:xfrm>
                  <a:off x="3562"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j-lt"/>
                      <a:ea typeface="SimSun" pitchFamily="2" charset="-122"/>
                      <a:cs typeface="Times New Roman" pitchFamily="18" charset="0"/>
                    </a:rPr>
                    <a:t>DS i </a:t>
                  </a:r>
                  <a:r>
                    <a:rPr kumimoji="0" lang="en-US" sz="1400" b="0" i="0" u="none" strike="noStrike" cap="none" normalizeH="0" baseline="30000" smtClean="0">
                      <a:ln>
                        <a:noFill/>
                      </a:ln>
                      <a:solidFill>
                        <a:schemeClr val="tx1"/>
                      </a:solidFill>
                      <a:effectLst/>
                      <a:latin typeface="+mj-lt"/>
                      <a:ea typeface="SimSun" pitchFamily="2" charset="-122"/>
                      <a:cs typeface="Times New Roman" pitchFamily="18" charset="0"/>
                    </a:rPr>
                    <a:t>(N)</a:t>
                  </a:r>
                  <a:endParaRPr kumimoji="0" lang="en-US" sz="5400" b="0" i="0" u="none" strike="noStrike" cap="none" normalizeH="0" baseline="0" smtClean="0">
                    <a:ln>
                      <a:noFill/>
                    </a:ln>
                    <a:solidFill>
                      <a:schemeClr val="tx1"/>
                    </a:solidFill>
                    <a:effectLst/>
                    <a:latin typeface="+mj-lt"/>
                    <a:cs typeface="Arial" pitchFamily="34" charset="0"/>
                  </a:endParaRPr>
                </a:p>
              </p:txBody>
            </p:sp>
            <p:sp>
              <p:nvSpPr>
                <p:cNvPr id="25" name="Text Box 2"/>
                <p:cNvSpPr txBox="1">
                  <a:spLocks noChangeArrowheads="1"/>
                </p:cNvSpPr>
                <p:nvPr/>
              </p:nvSpPr>
              <p:spPr bwMode="auto">
                <a:xfrm>
                  <a:off x="87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6" name="Text Box 2"/>
                <p:cNvSpPr txBox="1">
                  <a:spLocks noChangeArrowheads="1"/>
                </p:cNvSpPr>
                <p:nvPr/>
              </p:nvSpPr>
              <p:spPr bwMode="auto">
                <a:xfrm>
                  <a:off x="2347" y="2221"/>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7" name="Text Box 2"/>
                <p:cNvSpPr txBox="1">
                  <a:spLocks noChangeArrowheads="1"/>
                </p:cNvSpPr>
                <p:nvPr/>
              </p:nvSpPr>
              <p:spPr bwMode="auto">
                <a:xfrm>
                  <a:off x="382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grpSp>
        <p:sp>
          <p:nvSpPr>
            <p:cNvPr id="10" name="Rectangle 30"/>
            <p:cNvSpPr>
              <a:spLocks noChangeArrowheads="1"/>
            </p:cNvSpPr>
            <p:nvPr/>
          </p:nvSpPr>
          <p:spPr bwMode="auto">
            <a:xfrm>
              <a:off x="1593433" y="4433475"/>
              <a:ext cx="6509365" cy="244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tabLst>
                  <a:tab pos="457200" algn="l"/>
                  <a:tab pos="628650" algn="l"/>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Data Sub-Packet; </a:t>
              </a:r>
              <a:r>
                <a:rPr kumimoji="0" lang="en-US" sz="1400" b="0" i="0" u="none" strike="noStrike" cap="none" normalizeH="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SF: Start Packet-Frame Symbol;        Ab: Asynchronous bit(s)</a:t>
              </a:r>
              <a:endParaRPr kumimoji="0" lang="en-US" sz="1100" b="0" i="0" u="none" strike="noStrike" cap="none" normalizeH="0" baseline="0" dirty="0" smtClean="0">
                <a:ln>
                  <a:noFill/>
                </a:ln>
                <a:solidFill>
                  <a:schemeClr val="tx1"/>
                </a:solidFill>
                <a:effectLst/>
                <a:latin typeface="+mj-lt"/>
                <a:cs typeface="Arial" pitchFamily="34" charset="0"/>
              </a:endParaRPr>
            </a:p>
          </p:txBody>
        </p:sp>
      </p:grpSp>
      <p:sp>
        <p:nvSpPr>
          <p:cNvPr id="32" name="Rectangle 31"/>
          <p:cNvSpPr/>
          <p:nvPr/>
        </p:nvSpPr>
        <p:spPr>
          <a:xfrm>
            <a:off x="356547" y="4884003"/>
            <a:ext cx="8382000" cy="830997"/>
          </a:xfrm>
          <a:prstGeom prst="rect">
            <a:avLst/>
          </a:prstGeom>
        </p:spPr>
        <p:txBody>
          <a:bodyPr wrap="square">
            <a:spAutoFit/>
          </a:bodyPr>
          <a:lstStyle/>
          <a:p>
            <a:pPr marL="285750" indent="-285750">
              <a:buFont typeface="Wingdings" panose="05000000000000000000" pitchFamily="2" charset="2"/>
              <a:buChar char="§"/>
            </a:pPr>
            <a:r>
              <a:rPr lang="en-US" sz="1600" dirty="0" smtClean="0"/>
              <a:t>A packet is multiple times repeat of one data symbol.</a:t>
            </a:r>
          </a:p>
          <a:p>
            <a:pPr marL="285750" indent="-285750">
              <a:buFont typeface="Wingdings" panose="05000000000000000000" pitchFamily="2" charset="2"/>
              <a:buChar char="§"/>
            </a:pPr>
            <a:r>
              <a:rPr lang="en-US" sz="1600" dirty="0" smtClean="0"/>
              <a:t>A complete DS has a very-low-header symbol (SF), two similar asynchronous bits (which is a form of the </a:t>
            </a:r>
            <a:r>
              <a:rPr lang="en-US" sz="1600" i="1" dirty="0" smtClean="0"/>
              <a:t>clock information</a:t>
            </a:r>
            <a:r>
              <a:rPr lang="en-US" sz="1600" dirty="0" smtClean="0"/>
              <a:t>)</a:t>
            </a:r>
          </a:p>
        </p:txBody>
      </p:sp>
      <p:sp>
        <p:nvSpPr>
          <p:cNvPr id="33" name="Text Box 2"/>
          <p:cNvSpPr txBox="1">
            <a:spLocks noChangeArrowheads="1"/>
          </p:cNvSpPr>
          <p:nvPr/>
        </p:nvSpPr>
        <p:spPr bwMode="auto">
          <a:xfrm>
            <a:off x="3048000" y="609600"/>
            <a:ext cx="305166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Data packet structure</a:t>
            </a:r>
            <a:endParaRPr lang="en-US" altLang="en-US" sz="2400" b="1" dirty="0"/>
          </a:p>
        </p:txBody>
      </p:sp>
      <p:sp>
        <p:nvSpPr>
          <p:cNvPr id="3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091371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 Box 2"/>
          <p:cNvSpPr txBox="1">
            <a:spLocks noChangeArrowheads="1"/>
          </p:cNvSpPr>
          <p:nvPr/>
        </p:nvSpPr>
        <p:spPr bwMode="auto">
          <a:xfrm>
            <a:off x="1614461" y="614065"/>
            <a:ext cx="67161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Data packet structure: The purpose of repetition</a:t>
            </a:r>
            <a:endParaRPr lang="en-US" altLang="en-US" sz="2400" b="1" dirty="0"/>
          </a:p>
        </p:txBody>
      </p:sp>
      <p:grpSp>
        <p:nvGrpSpPr>
          <p:cNvPr id="11" name="Group 1"/>
          <p:cNvGrpSpPr>
            <a:grpSpLocks/>
          </p:cNvGrpSpPr>
          <p:nvPr/>
        </p:nvGrpSpPr>
        <p:grpSpPr bwMode="auto">
          <a:xfrm>
            <a:off x="1143000" y="1334719"/>
            <a:ext cx="6887814" cy="1155868"/>
            <a:chOff x="872" y="2219"/>
            <a:chExt cx="4397" cy="915"/>
          </a:xfrm>
        </p:grpSpPr>
        <p:sp>
          <p:nvSpPr>
            <p:cNvPr id="17" name="AutoShape 18"/>
            <p:cNvSpPr>
              <a:spLocks noChangeShapeType="1"/>
            </p:cNvSpPr>
            <p:nvPr/>
          </p:nvSpPr>
          <p:spPr bwMode="auto">
            <a:xfrm flipH="1">
              <a:off x="3244" y="3009"/>
              <a:ext cx="311" cy="0"/>
            </a:xfrm>
            <a:prstGeom prst="straightConnector1">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nvGrpSpPr>
            <p:cNvPr id="18" name="Group 2"/>
            <p:cNvGrpSpPr>
              <a:grpSpLocks/>
            </p:cNvGrpSpPr>
            <p:nvPr/>
          </p:nvGrpSpPr>
          <p:grpSpPr bwMode="auto">
            <a:xfrm>
              <a:off x="872" y="2219"/>
              <a:ext cx="4397" cy="915"/>
              <a:chOff x="872" y="2220"/>
              <a:chExt cx="4397" cy="968"/>
            </a:xfrm>
          </p:grpSpPr>
          <p:sp>
            <p:nvSpPr>
              <p:cNvPr id="20" name="AutoShape 12"/>
              <p:cNvSpPr>
                <a:spLocks noChangeShapeType="1"/>
              </p:cNvSpPr>
              <p:nvPr/>
            </p:nvSpPr>
            <p:spPr bwMode="auto">
              <a:xfrm flipH="1">
                <a:off x="1792" y="2573"/>
                <a:ext cx="555"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1" name="AutoShape 11"/>
              <p:cNvSpPr>
                <a:spLocks noChangeShapeType="1"/>
              </p:cNvSpPr>
              <p:nvPr/>
            </p:nvSpPr>
            <p:spPr bwMode="auto">
              <a:xfrm>
                <a:off x="3794" y="2573"/>
                <a:ext cx="487"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24" name="Text Box 2"/>
              <p:cNvSpPr txBox="1">
                <a:spLocks noChangeArrowheads="1"/>
              </p:cNvSpPr>
              <p:nvPr/>
            </p:nvSpPr>
            <p:spPr bwMode="auto">
              <a:xfrm>
                <a:off x="1764"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5" name="Text Box 2"/>
              <p:cNvSpPr txBox="1">
                <a:spLocks noChangeArrowheads="1"/>
              </p:cNvSpPr>
              <p:nvPr/>
            </p:nvSpPr>
            <p:spPr bwMode="auto">
              <a:xfrm>
                <a:off x="2518"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6" name="Text Box 2"/>
              <p:cNvSpPr txBox="1">
                <a:spLocks noChangeArrowheads="1"/>
              </p:cNvSpPr>
              <p:nvPr/>
            </p:nvSpPr>
            <p:spPr bwMode="auto">
              <a:xfrm>
                <a:off x="3562"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j-lt"/>
                    <a:ea typeface="SimSun" pitchFamily="2" charset="-122"/>
                    <a:cs typeface="Times New Roman" pitchFamily="18" charset="0"/>
                  </a:rPr>
                  <a:t>DS i </a:t>
                </a:r>
                <a:r>
                  <a:rPr kumimoji="0" lang="en-US" sz="1400" b="0" i="0" u="none" strike="noStrike" cap="none" normalizeH="0" baseline="30000" smtClean="0">
                    <a:ln>
                      <a:noFill/>
                    </a:ln>
                    <a:solidFill>
                      <a:schemeClr val="tx1"/>
                    </a:solidFill>
                    <a:effectLst/>
                    <a:latin typeface="+mj-lt"/>
                    <a:ea typeface="SimSun" pitchFamily="2" charset="-122"/>
                    <a:cs typeface="Times New Roman" pitchFamily="18" charset="0"/>
                  </a:rPr>
                  <a:t>(N)</a:t>
                </a:r>
                <a:endParaRPr kumimoji="0" lang="en-US" sz="5400" b="0" i="0" u="none" strike="noStrike" cap="none" normalizeH="0" baseline="0" smtClean="0">
                  <a:ln>
                    <a:noFill/>
                  </a:ln>
                  <a:solidFill>
                    <a:schemeClr val="tx1"/>
                  </a:solidFill>
                  <a:effectLst/>
                  <a:latin typeface="+mj-lt"/>
                  <a:cs typeface="Arial" pitchFamily="34" charset="0"/>
                </a:endParaRPr>
              </a:p>
            </p:txBody>
          </p:sp>
          <p:sp>
            <p:nvSpPr>
              <p:cNvPr id="27" name="Text Box 2"/>
              <p:cNvSpPr txBox="1">
                <a:spLocks noChangeArrowheads="1"/>
              </p:cNvSpPr>
              <p:nvPr/>
            </p:nvSpPr>
            <p:spPr bwMode="auto">
              <a:xfrm>
                <a:off x="87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8" name="Text Box 2"/>
              <p:cNvSpPr txBox="1">
                <a:spLocks noChangeArrowheads="1"/>
              </p:cNvSpPr>
              <p:nvPr/>
            </p:nvSpPr>
            <p:spPr bwMode="auto">
              <a:xfrm>
                <a:off x="2347" y="2221"/>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29" name="Text Box 2"/>
              <p:cNvSpPr txBox="1">
                <a:spLocks noChangeArrowheads="1"/>
              </p:cNvSpPr>
              <p:nvPr/>
            </p:nvSpPr>
            <p:spPr bwMode="auto">
              <a:xfrm>
                <a:off x="382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grpSp>
      <p:grpSp>
        <p:nvGrpSpPr>
          <p:cNvPr id="34" name="Group 33"/>
          <p:cNvGrpSpPr/>
          <p:nvPr/>
        </p:nvGrpSpPr>
        <p:grpSpPr>
          <a:xfrm>
            <a:off x="2746113" y="2946645"/>
            <a:ext cx="1414892" cy="958314"/>
            <a:chOff x="5738810" y="2814007"/>
            <a:chExt cx="764379" cy="1095173"/>
          </a:xfrm>
        </p:grpSpPr>
        <p:sp>
          <p:nvSpPr>
            <p:cNvPr id="35" name="Rectangle 34"/>
            <p:cNvSpPr/>
            <p:nvPr/>
          </p:nvSpPr>
          <p:spPr>
            <a:xfrm>
              <a:off x="5738810" y="281400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5815010" y="2843741"/>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969789" y="293052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045989" y="296608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57" name="Straight Connector 56"/>
          <p:cNvCxnSpPr/>
          <p:nvPr/>
        </p:nvCxnSpPr>
        <p:spPr>
          <a:xfrm>
            <a:off x="6498754" y="2258619"/>
            <a:ext cx="447" cy="158000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2736779" y="2508250"/>
            <a:ext cx="0" cy="175895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4160934" y="2478395"/>
            <a:ext cx="1288" cy="1819976"/>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61" name="Group 60"/>
          <p:cNvGrpSpPr/>
          <p:nvPr/>
        </p:nvGrpSpPr>
        <p:grpSpPr>
          <a:xfrm>
            <a:off x="6076470" y="3026362"/>
            <a:ext cx="1398945" cy="936038"/>
            <a:chOff x="5738810" y="2814007"/>
            <a:chExt cx="764379" cy="1095173"/>
          </a:xfrm>
        </p:grpSpPr>
        <p:sp>
          <p:nvSpPr>
            <p:cNvPr id="62" name="Rectangle 61"/>
            <p:cNvSpPr/>
            <p:nvPr/>
          </p:nvSpPr>
          <p:spPr>
            <a:xfrm>
              <a:off x="5738810" y="281400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5815010" y="2843741"/>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5969789" y="293052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6045989" y="296608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6122189" y="3002356"/>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6198389" y="3042741"/>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6274589" y="3070519"/>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350789" y="310679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426989" y="3147178"/>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72" name="Straight Arrow Connector 71"/>
          <p:cNvCxnSpPr/>
          <p:nvPr/>
        </p:nvCxnSpPr>
        <p:spPr bwMode="auto">
          <a:xfrm>
            <a:off x="2736779" y="4191000"/>
            <a:ext cx="1424155"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a:xfrm>
            <a:off x="6070216" y="2490587"/>
            <a:ext cx="1288" cy="1819976"/>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bwMode="auto">
          <a:xfrm>
            <a:off x="4162222" y="4187824"/>
            <a:ext cx="1907994"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TextBox 81"/>
          <p:cNvSpPr txBox="1"/>
          <p:nvPr/>
        </p:nvSpPr>
        <p:spPr>
          <a:xfrm>
            <a:off x="4267200" y="4217313"/>
            <a:ext cx="2664512" cy="430887"/>
          </a:xfrm>
          <a:prstGeom prst="rect">
            <a:avLst/>
          </a:prstGeom>
          <a:noFill/>
        </p:spPr>
        <p:txBody>
          <a:bodyPr wrap="none" rtlCol="0">
            <a:spAutoFit/>
          </a:bodyPr>
          <a:lstStyle/>
          <a:p>
            <a:r>
              <a:rPr lang="en-US" sz="1100" dirty="0" smtClean="0">
                <a:solidFill>
                  <a:srgbClr val="FF0000"/>
                </a:solidFill>
              </a:rPr>
              <a:t>Problem of losing repeated ones </a:t>
            </a:r>
          </a:p>
          <a:p>
            <a:pPr algn="ctr"/>
            <a:r>
              <a:rPr lang="en-US" sz="1100" dirty="0" smtClean="0">
                <a:solidFill>
                  <a:srgbClr val="FF0000"/>
                </a:solidFill>
              </a:rPr>
              <a:t>(is mitigated by using our frame structure)</a:t>
            </a:r>
            <a:endParaRPr lang="en-US" sz="1100" dirty="0">
              <a:solidFill>
                <a:srgbClr val="FF0000"/>
              </a:solidFill>
            </a:endParaRPr>
          </a:p>
        </p:txBody>
      </p:sp>
      <p:sp>
        <p:nvSpPr>
          <p:cNvPr id="83" name="TextBox 82"/>
          <p:cNvSpPr txBox="1"/>
          <p:nvPr/>
        </p:nvSpPr>
        <p:spPr>
          <a:xfrm>
            <a:off x="2684344" y="4267200"/>
            <a:ext cx="1588897" cy="261610"/>
          </a:xfrm>
          <a:prstGeom prst="rect">
            <a:avLst/>
          </a:prstGeom>
          <a:noFill/>
        </p:spPr>
        <p:txBody>
          <a:bodyPr wrap="none" rtlCol="0">
            <a:spAutoFit/>
          </a:bodyPr>
          <a:lstStyle/>
          <a:p>
            <a:r>
              <a:rPr lang="en-US" sz="1100" dirty="0" smtClean="0"/>
              <a:t>recorded a complete DS</a:t>
            </a:r>
            <a:endParaRPr lang="en-US" sz="1100" dirty="0"/>
          </a:p>
        </p:txBody>
      </p:sp>
      <p:sp>
        <p:nvSpPr>
          <p:cNvPr id="85" name="Rectangle 84"/>
          <p:cNvSpPr/>
          <p:nvPr/>
        </p:nvSpPr>
        <p:spPr>
          <a:xfrm>
            <a:off x="152400" y="5511225"/>
            <a:ext cx="8787453" cy="584775"/>
          </a:xfrm>
          <a:prstGeom prst="rect">
            <a:avLst/>
          </a:prstGeom>
        </p:spPr>
        <p:txBody>
          <a:bodyPr wrap="square">
            <a:spAutoFit/>
          </a:bodyPr>
          <a:lstStyle/>
          <a:p>
            <a:pPr marL="285750" indent="-285750">
              <a:buFont typeface="Wingdings" panose="05000000000000000000" pitchFamily="2" charset="2"/>
              <a:buChar char="§"/>
            </a:pPr>
            <a:r>
              <a:rPr lang="en-US" sz="1600" b="1" dirty="0" smtClean="0"/>
              <a:t>Repetition</a:t>
            </a:r>
            <a:r>
              <a:rPr lang="en-US" sz="1600" dirty="0" smtClean="0"/>
              <a:t> is to avoid losing any data when camera makes sampling discretely.</a:t>
            </a:r>
          </a:p>
          <a:p>
            <a:pPr marL="285750" indent="-285750">
              <a:buFont typeface="Wingdings" panose="05000000000000000000" pitchFamily="2" charset="2"/>
              <a:buChar char="§"/>
            </a:pPr>
            <a:endParaRPr lang="en-US" sz="1600" dirty="0" smtClean="0"/>
          </a:p>
        </p:txBody>
      </p:sp>
      <p:sp>
        <p:nvSpPr>
          <p:cNvPr id="5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441756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52" name="Text Box 2"/>
          <p:cNvSpPr txBox="1">
            <a:spLocks noChangeArrowheads="1"/>
          </p:cNvSpPr>
          <p:nvPr/>
        </p:nvSpPr>
        <p:spPr bwMode="auto">
          <a:xfrm>
            <a:off x="821455" y="614065"/>
            <a:ext cx="770428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Data packet structure: The purpose of Asynchronous bits</a:t>
            </a:r>
            <a:endParaRPr lang="en-US" altLang="en-US" sz="2400" b="1" dirty="0"/>
          </a:p>
        </p:txBody>
      </p:sp>
      <p:sp>
        <p:nvSpPr>
          <p:cNvPr id="180" name="Rectangle 179"/>
          <p:cNvSpPr/>
          <p:nvPr/>
        </p:nvSpPr>
        <p:spPr>
          <a:xfrm>
            <a:off x="76200" y="5986046"/>
            <a:ext cx="8939853" cy="338554"/>
          </a:xfrm>
          <a:prstGeom prst="rect">
            <a:avLst/>
          </a:prstGeom>
        </p:spPr>
        <p:txBody>
          <a:bodyPr wrap="square">
            <a:spAutoFit/>
          </a:bodyPr>
          <a:lstStyle/>
          <a:p>
            <a:pPr marL="285750" indent="-285750">
              <a:buFont typeface="Wingdings" panose="05000000000000000000" pitchFamily="2" charset="2"/>
              <a:buChar char="§"/>
            </a:pPr>
            <a:r>
              <a:rPr lang="en-US" sz="1600" i="1" dirty="0" smtClean="0"/>
              <a:t>Asynchronous bits </a:t>
            </a:r>
            <a:r>
              <a:rPr lang="en-US" sz="1600" dirty="0" smtClean="0"/>
              <a:t>decide how to group adjacent decoded data packets (complete or apart) into a voting </a:t>
            </a:r>
          </a:p>
        </p:txBody>
      </p:sp>
      <p:grpSp>
        <p:nvGrpSpPr>
          <p:cNvPr id="184" name="Group 183"/>
          <p:cNvGrpSpPr/>
          <p:nvPr/>
        </p:nvGrpSpPr>
        <p:grpSpPr>
          <a:xfrm>
            <a:off x="-2623" y="1435773"/>
            <a:ext cx="9104890" cy="4279227"/>
            <a:chOff x="-2623" y="1448275"/>
            <a:chExt cx="9104890" cy="4279227"/>
          </a:xfrm>
        </p:grpSpPr>
        <p:sp>
          <p:nvSpPr>
            <p:cNvPr id="178" name="Rectangle 177"/>
            <p:cNvSpPr/>
            <p:nvPr/>
          </p:nvSpPr>
          <p:spPr bwMode="auto">
            <a:xfrm>
              <a:off x="5943600" y="4817091"/>
              <a:ext cx="3158667" cy="644282"/>
            </a:xfrm>
            <a:prstGeom prst="rect">
              <a:avLst/>
            </a:prstGeom>
            <a:solidFill>
              <a:schemeClr val="accent1">
                <a:lumMod val="20000"/>
                <a:lumOff val="80000"/>
              </a:schemeClr>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77" name="Rectangle 176"/>
            <p:cNvSpPr/>
            <p:nvPr/>
          </p:nvSpPr>
          <p:spPr bwMode="auto">
            <a:xfrm>
              <a:off x="-2623" y="4846761"/>
              <a:ext cx="4129698" cy="644282"/>
            </a:xfrm>
            <a:prstGeom prst="rect">
              <a:avLst/>
            </a:prstGeom>
            <a:solidFill>
              <a:schemeClr val="accent1">
                <a:lumMod val="20000"/>
                <a:lumOff val="80000"/>
              </a:schemeClr>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3" name="Rectangle 22"/>
            <p:cNvSpPr/>
            <p:nvPr/>
          </p:nvSpPr>
          <p:spPr bwMode="auto">
            <a:xfrm>
              <a:off x="2895601" y="3682604"/>
              <a:ext cx="3931919" cy="74949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nvGrpSpPr>
            <p:cNvPr id="53" name="Group 1"/>
            <p:cNvGrpSpPr>
              <a:grpSpLocks/>
            </p:cNvGrpSpPr>
            <p:nvPr/>
          </p:nvGrpSpPr>
          <p:grpSpPr bwMode="auto">
            <a:xfrm>
              <a:off x="1624287" y="1448275"/>
              <a:ext cx="5919725" cy="418134"/>
              <a:chOff x="1923" y="2797"/>
              <a:chExt cx="3779" cy="331"/>
            </a:xfrm>
          </p:grpSpPr>
          <p:sp>
            <p:nvSpPr>
              <p:cNvPr id="54" name="AutoShape 18"/>
              <p:cNvSpPr>
                <a:spLocks noChangeShapeType="1"/>
              </p:cNvSpPr>
              <p:nvPr/>
            </p:nvSpPr>
            <p:spPr bwMode="auto">
              <a:xfrm flipH="1">
                <a:off x="1923" y="2947"/>
                <a:ext cx="311" cy="0"/>
              </a:xfrm>
              <a:prstGeom prst="straightConnector1">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nvGrpSpPr>
              <p:cNvPr id="55" name="Group 2"/>
              <p:cNvGrpSpPr>
                <a:grpSpLocks/>
              </p:cNvGrpSpPr>
              <p:nvPr/>
            </p:nvGrpSpPr>
            <p:grpSpPr bwMode="auto">
              <a:xfrm>
                <a:off x="2261" y="2797"/>
                <a:ext cx="3127" cy="331"/>
                <a:chOff x="2261" y="2830"/>
                <a:chExt cx="3127" cy="350"/>
              </a:xfrm>
            </p:grpSpPr>
            <p:sp>
              <p:nvSpPr>
                <p:cNvPr id="75" name="Text Box 2"/>
                <p:cNvSpPr txBox="1">
                  <a:spLocks noChangeArrowheads="1"/>
                </p:cNvSpPr>
                <p:nvPr/>
              </p:nvSpPr>
              <p:spPr bwMode="auto">
                <a:xfrm>
                  <a:off x="3079" y="283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(N)</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81" name="Text Box 2"/>
                <p:cNvSpPr txBox="1">
                  <a:spLocks noChangeArrowheads="1"/>
                </p:cNvSpPr>
                <p:nvPr/>
              </p:nvSpPr>
              <p:spPr bwMode="auto">
                <a:xfrm>
                  <a:off x="2261" y="283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(N-1)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85" name="Text Box 2"/>
                <p:cNvSpPr txBox="1">
                  <a:spLocks noChangeArrowheads="1"/>
                </p:cNvSpPr>
                <p:nvPr/>
              </p:nvSpPr>
              <p:spPr bwMode="auto">
                <a:xfrm>
                  <a:off x="3855" y="2832"/>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i+1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86" name="Text Box 2"/>
                <p:cNvSpPr txBox="1">
                  <a:spLocks noChangeArrowheads="1"/>
                </p:cNvSpPr>
                <p:nvPr/>
              </p:nvSpPr>
              <p:spPr bwMode="auto">
                <a:xfrm>
                  <a:off x="4662" y="2832"/>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i+1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sp>
            <p:nvSpPr>
              <p:cNvPr id="88" name="AutoShape 18"/>
              <p:cNvSpPr>
                <a:spLocks noChangeShapeType="1"/>
              </p:cNvSpPr>
              <p:nvPr/>
            </p:nvSpPr>
            <p:spPr bwMode="auto">
              <a:xfrm flipH="1">
                <a:off x="5391" y="2945"/>
                <a:ext cx="311" cy="0"/>
              </a:xfrm>
              <a:prstGeom prst="straightConnector1">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sp>
          <p:nvSpPr>
            <p:cNvPr id="89" name="Text Box 2"/>
            <p:cNvSpPr txBox="1">
              <a:spLocks noChangeArrowheads="1"/>
            </p:cNvSpPr>
            <p:nvPr/>
          </p:nvSpPr>
          <p:spPr bwMode="auto">
            <a:xfrm>
              <a:off x="1388165" y="2353986"/>
              <a:ext cx="437184" cy="389214"/>
            </a:xfrm>
            <a:prstGeom prst="rect">
              <a:avLst/>
            </a:prstGeom>
            <a:solidFill>
              <a:srgbClr val="FF0000">
                <a:alpha val="8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90" name="Text Box 2"/>
            <p:cNvSpPr txBox="1">
              <a:spLocks noChangeArrowheads="1"/>
            </p:cNvSpPr>
            <p:nvPr/>
          </p:nvSpPr>
          <p:spPr bwMode="auto">
            <a:xfrm>
              <a:off x="1825349" y="2353986"/>
              <a:ext cx="689251" cy="3892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Ab=0</a:t>
              </a: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92" name="Text Box 2"/>
            <p:cNvSpPr txBox="1">
              <a:spLocks noChangeArrowheads="1"/>
            </p:cNvSpPr>
            <p:nvPr/>
          </p:nvSpPr>
          <p:spPr bwMode="auto">
            <a:xfrm>
              <a:off x="2514600" y="2353986"/>
              <a:ext cx="1369640"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data packet </a:t>
              </a:r>
              <a:r>
                <a:rPr kumimoji="0" lang="en-US" sz="11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93" name="Text Box 2"/>
            <p:cNvSpPr txBox="1">
              <a:spLocks noChangeArrowheads="1"/>
            </p:cNvSpPr>
            <p:nvPr/>
          </p:nvSpPr>
          <p:spPr bwMode="auto">
            <a:xfrm>
              <a:off x="3884240" y="2353986"/>
              <a:ext cx="689251" cy="3892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Ab=0</a:t>
              </a: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94" name="Text Box 2"/>
            <p:cNvSpPr txBox="1">
              <a:spLocks noChangeArrowheads="1"/>
            </p:cNvSpPr>
            <p:nvPr/>
          </p:nvSpPr>
          <p:spPr bwMode="auto">
            <a:xfrm>
              <a:off x="4648200" y="2353986"/>
              <a:ext cx="378717" cy="389214"/>
            </a:xfrm>
            <a:prstGeom prst="rect">
              <a:avLst/>
            </a:prstGeom>
            <a:solidFill>
              <a:srgbClr val="FF0000">
                <a:alpha val="8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95" name="Text Box 2"/>
            <p:cNvSpPr txBox="1">
              <a:spLocks noChangeArrowheads="1"/>
            </p:cNvSpPr>
            <p:nvPr/>
          </p:nvSpPr>
          <p:spPr bwMode="auto">
            <a:xfrm>
              <a:off x="5026917" y="2350078"/>
              <a:ext cx="689251" cy="389214"/>
            </a:xfrm>
            <a:prstGeom prst="rect">
              <a:avLst/>
            </a:prstGeom>
            <a:solidFill>
              <a:schemeClr val="bg2">
                <a:lumMod val="7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Ab=1</a:t>
              </a: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96" name="Text Box 2"/>
            <p:cNvSpPr txBox="1">
              <a:spLocks noChangeArrowheads="1"/>
            </p:cNvSpPr>
            <p:nvPr/>
          </p:nvSpPr>
          <p:spPr bwMode="auto">
            <a:xfrm>
              <a:off x="5716168" y="2353986"/>
              <a:ext cx="1340669"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data packet (i+1)</a:t>
              </a: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97" name="Text Box 2"/>
            <p:cNvSpPr txBox="1">
              <a:spLocks noChangeArrowheads="1"/>
            </p:cNvSpPr>
            <p:nvPr/>
          </p:nvSpPr>
          <p:spPr bwMode="auto">
            <a:xfrm>
              <a:off x="7056837" y="2353986"/>
              <a:ext cx="689251" cy="389214"/>
            </a:xfrm>
            <a:prstGeom prst="rect">
              <a:avLst/>
            </a:prstGeom>
            <a:solidFill>
              <a:schemeClr val="bg2">
                <a:lumMod val="7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Ab=1</a:t>
              </a:r>
              <a:endParaRPr kumimoji="0" lang="en-US" sz="4400" b="0" i="0" u="none" strike="noStrike" cap="none" normalizeH="0" baseline="0" dirty="0" smtClean="0">
                <a:ln>
                  <a:noFill/>
                </a:ln>
                <a:solidFill>
                  <a:schemeClr val="tx1"/>
                </a:solidFill>
                <a:effectLst/>
                <a:latin typeface="+mj-lt"/>
                <a:cs typeface="Arial" pitchFamily="34" charset="0"/>
              </a:endParaRPr>
            </a:p>
          </p:txBody>
        </p:sp>
        <p:cxnSp>
          <p:nvCxnSpPr>
            <p:cNvPr id="98" name="Straight Connector 97"/>
            <p:cNvCxnSpPr/>
            <p:nvPr/>
          </p:nvCxnSpPr>
          <p:spPr>
            <a:xfrm>
              <a:off x="2882129" y="2667000"/>
              <a:ext cx="26944" cy="198120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9" name="AutoShape 10"/>
            <p:cNvSpPr>
              <a:spLocks noChangeShapeType="1"/>
            </p:cNvSpPr>
            <p:nvPr/>
          </p:nvSpPr>
          <p:spPr bwMode="auto">
            <a:xfrm flipH="1">
              <a:off x="1388165" y="1866409"/>
              <a:ext cx="2047752" cy="48757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100" name="AutoShape 10"/>
            <p:cNvSpPr>
              <a:spLocks noChangeShapeType="1"/>
            </p:cNvSpPr>
            <p:nvPr/>
          </p:nvSpPr>
          <p:spPr bwMode="auto">
            <a:xfrm>
              <a:off x="5759337" y="1866410"/>
              <a:ext cx="1986751" cy="48757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143" name="Text Box 2"/>
            <p:cNvSpPr txBox="1">
              <a:spLocks noChangeArrowheads="1"/>
            </p:cNvSpPr>
            <p:nvPr/>
          </p:nvSpPr>
          <p:spPr bwMode="auto">
            <a:xfrm>
              <a:off x="4674273" y="3814288"/>
              <a:ext cx="378717" cy="389214"/>
            </a:xfrm>
            <a:prstGeom prst="rect">
              <a:avLst/>
            </a:prstGeom>
            <a:solidFill>
              <a:srgbClr val="FF0000">
                <a:alpha val="8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mj-lt"/>
                <a:cs typeface="Arial" pitchFamily="34" charset="0"/>
              </a:endParaRPr>
            </a:p>
          </p:txBody>
        </p:sp>
        <p:sp>
          <p:nvSpPr>
            <p:cNvPr id="144" name="Text Box 2"/>
            <p:cNvSpPr txBox="1">
              <a:spLocks noChangeArrowheads="1"/>
            </p:cNvSpPr>
            <p:nvPr/>
          </p:nvSpPr>
          <p:spPr bwMode="auto">
            <a:xfrm>
              <a:off x="2895601" y="3814288"/>
              <a:ext cx="1030054"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Apart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data packet </a:t>
              </a:r>
              <a:r>
                <a:rPr kumimoji="0" lang="en-US" sz="11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145" name="Text Box 2"/>
            <p:cNvSpPr txBox="1">
              <a:spLocks noChangeArrowheads="1"/>
            </p:cNvSpPr>
            <p:nvPr/>
          </p:nvSpPr>
          <p:spPr bwMode="auto">
            <a:xfrm>
              <a:off x="3925655" y="3814288"/>
              <a:ext cx="689251" cy="3892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j-lt"/>
                  <a:ea typeface="SimSun" pitchFamily="2" charset="-122"/>
                  <a:cs typeface="Times New Roman" pitchFamily="18" charset="0"/>
                </a:rPr>
                <a:t>Ab=0</a:t>
              </a:r>
              <a:endParaRPr kumimoji="0" lang="en-US" sz="4800" b="0" i="0" u="none" strike="noStrike" cap="none" normalizeH="0" baseline="0" dirty="0" smtClean="0">
                <a:ln>
                  <a:noFill/>
                </a:ln>
                <a:solidFill>
                  <a:schemeClr val="tx1"/>
                </a:solidFill>
                <a:effectLst/>
                <a:latin typeface="+mj-lt"/>
                <a:cs typeface="Arial" pitchFamily="34" charset="0"/>
              </a:endParaRPr>
            </a:p>
          </p:txBody>
        </p:sp>
        <p:sp>
          <p:nvSpPr>
            <p:cNvPr id="147" name="Text Box 2"/>
            <p:cNvSpPr txBox="1">
              <a:spLocks noChangeArrowheads="1"/>
            </p:cNvSpPr>
            <p:nvPr/>
          </p:nvSpPr>
          <p:spPr bwMode="auto">
            <a:xfrm>
              <a:off x="5754471" y="3811113"/>
              <a:ext cx="1073049"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Apart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151" name="TextBox 150"/>
            <p:cNvSpPr txBox="1"/>
            <p:nvPr/>
          </p:nvSpPr>
          <p:spPr>
            <a:xfrm>
              <a:off x="793625" y="5419725"/>
              <a:ext cx="2446247" cy="307777"/>
            </a:xfrm>
            <a:prstGeom prst="rect">
              <a:avLst/>
            </a:prstGeom>
            <a:noFill/>
          </p:spPr>
          <p:txBody>
            <a:bodyPr wrap="none" rtlCol="0">
              <a:spAutoFit/>
            </a:bodyPr>
            <a:lstStyle/>
            <a:p>
              <a:r>
                <a:rPr lang="en-US" sz="1400" dirty="0" smtClean="0"/>
                <a:t>A group of (packet </a:t>
              </a:r>
              <a:r>
                <a:rPr lang="en-US" sz="1400" dirty="0" err="1" smtClean="0"/>
                <a:t>i</a:t>
              </a:r>
              <a:r>
                <a:rPr lang="en-US" sz="1400" dirty="0" smtClean="0"/>
                <a:t>) for voting</a:t>
              </a:r>
              <a:endParaRPr lang="en-US" sz="1400" dirty="0"/>
            </a:p>
          </p:txBody>
        </p:sp>
        <p:sp>
          <p:nvSpPr>
            <p:cNvPr id="152" name="Text Box 2"/>
            <p:cNvSpPr txBox="1">
              <a:spLocks noChangeArrowheads="1"/>
            </p:cNvSpPr>
            <p:nvPr/>
          </p:nvSpPr>
          <p:spPr bwMode="auto">
            <a:xfrm>
              <a:off x="633415" y="2353986"/>
              <a:ext cx="689251" cy="3892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Ab=0</a:t>
              </a: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153" name="Text Box 2"/>
            <p:cNvSpPr txBox="1">
              <a:spLocks noChangeArrowheads="1"/>
            </p:cNvSpPr>
            <p:nvPr/>
          </p:nvSpPr>
          <p:spPr bwMode="auto">
            <a:xfrm>
              <a:off x="-1" y="2353986"/>
              <a:ext cx="633415"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t>
              </a: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154" name="Text Box 2"/>
            <p:cNvSpPr txBox="1">
              <a:spLocks noChangeArrowheads="1"/>
            </p:cNvSpPr>
            <p:nvPr/>
          </p:nvSpPr>
          <p:spPr bwMode="auto">
            <a:xfrm>
              <a:off x="7850883" y="2350078"/>
              <a:ext cx="378717" cy="389214"/>
            </a:xfrm>
            <a:prstGeom prst="rect">
              <a:avLst/>
            </a:prstGeom>
            <a:solidFill>
              <a:srgbClr val="FF0000">
                <a:alpha val="8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155" name="Text Box 2"/>
            <p:cNvSpPr txBox="1">
              <a:spLocks noChangeArrowheads="1"/>
            </p:cNvSpPr>
            <p:nvPr/>
          </p:nvSpPr>
          <p:spPr bwMode="auto">
            <a:xfrm>
              <a:off x="8229600" y="2350078"/>
              <a:ext cx="689251" cy="389214"/>
            </a:xfrm>
            <a:prstGeom prst="rect">
              <a:avLst/>
            </a:prstGeom>
            <a:solidFill>
              <a:schemeClr val="bg2">
                <a:lumMod val="7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Ab=1</a:t>
              </a: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156" name="Text Box 2"/>
            <p:cNvSpPr txBox="1">
              <a:spLocks noChangeArrowheads="1"/>
            </p:cNvSpPr>
            <p:nvPr/>
          </p:nvSpPr>
          <p:spPr bwMode="auto">
            <a:xfrm>
              <a:off x="5060526" y="3811113"/>
              <a:ext cx="689251" cy="389214"/>
            </a:xfrm>
            <a:prstGeom prst="rect">
              <a:avLst/>
            </a:prstGeom>
            <a:solidFill>
              <a:schemeClr val="bg2">
                <a:lumMod val="7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Ab=1</a:t>
              </a:r>
              <a:endParaRPr kumimoji="0" lang="en-US" sz="4400" b="0" i="0" u="none" strike="noStrike" cap="none" normalizeH="0" baseline="0" dirty="0" smtClean="0">
                <a:ln>
                  <a:noFill/>
                </a:ln>
                <a:solidFill>
                  <a:schemeClr val="tx1"/>
                </a:solidFill>
                <a:effectLst/>
                <a:latin typeface="+mj-lt"/>
                <a:cs typeface="Arial" pitchFamily="34" charset="0"/>
              </a:endParaRPr>
            </a:p>
          </p:txBody>
        </p:sp>
        <p:cxnSp>
          <p:nvCxnSpPr>
            <p:cNvPr id="157" name="Straight Connector 156"/>
            <p:cNvCxnSpPr/>
            <p:nvPr/>
          </p:nvCxnSpPr>
          <p:spPr>
            <a:xfrm>
              <a:off x="6811890" y="2729522"/>
              <a:ext cx="26944" cy="1981200"/>
            </a:xfrm>
            <a:prstGeom prst="line">
              <a:avLst/>
            </a:prstGeom>
            <a:ln w="63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p:nvPr/>
          </p:nvCxnSpPr>
          <p:spPr bwMode="auto">
            <a:xfrm>
              <a:off x="2882129" y="3517702"/>
              <a:ext cx="3929761"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TextBox 158"/>
            <p:cNvSpPr txBox="1"/>
            <p:nvPr/>
          </p:nvSpPr>
          <p:spPr>
            <a:xfrm>
              <a:off x="4103222" y="3289102"/>
              <a:ext cx="1468672" cy="261610"/>
            </a:xfrm>
            <a:prstGeom prst="rect">
              <a:avLst/>
            </a:prstGeom>
            <a:noFill/>
          </p:spPr>
          <p:txBody>
            <a:bodyPr wrap="none" rtlCol="0">
              <a:spAutoFit/>
            </a:bodyPr>
            <a:lstStyle/>
            <a:p>
              <a:r>
                <a:rPr lang="en-US" sz="1100" dirty="0" smtClean="0"/>
                <a:t>Rolling exposure time</a:t>
              </a:r>
              <a:endParaRPr lang="en-US" sz="1100" dirty="0"/>
            </a:p>
          </p:txBody>
        </p:sp>
        <p:sp>
          <p:nvSpPr>
            <p:cNvPr id="160" name="Text Box 2"/>
            <p:cNvSpPr txBox="1">
              <a:spLocks noChangeArrowheads="1"/>
            </p:cNvSpPr>
            <p:nvPr/>
          </p:nvSpPr>
          <p:spPr bwMode="auto">
            <a:xfrm>
              <a:off x="2886891" y="4960527"/>
              <a:ext cx="1030054"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Apart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data packet </a:t>
              </a:r>
              <a:r>
                <a:rPr kumimoji="0" lang="en-US" sz="11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4400" b="0" i="0" u="none" strike="noStrike" cap="none" normalizeH="0" baseline="0" dirty="0" smtClean="0">
                <a:ln>
                  <a:noFill/>
                </a:ln>
                <a:solidFill>
                  <a:schemeClr val="tx1"/>
                </a:solidFill>
                <a:effectLst/>
                <a:latin typeface="+mj-lt"/>
                <a:cs typeface="Arial" pitchFamily="34" charset="0"/>
              </a:endParaRPr>
            </a:p>
          </p:txBody>
        </p:sp>
        <p:sp>
          <p:nvSpPr>
            <p:cNvPr id="161" name="Text Box 2"/>
            <p:cNvSpPr txBox="1">
              <a:spLocks noChangeArrowheads="1"/>
            </p:cNvSpPr>
            <p:nvPr/>
          </p:nvSpPr>
          <p:spPr bwMode="auto">
            <a:xfrm>
              <a:off x="136635" y="4960527"/>
              <a:ext cx="1369640"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data packet </a:t>
              </a:r>
              <a:r>
                <a:rPr kumimoji="0" lang="en-US" sz="11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4400" b="0" i="0" u="none" strike="noStrike" cap="none" normalizeH="0" baseline="0" dirty="0" smtClean="0">
                <a:ln>
                  <a:noFill/>
                </a:ln>
                <a:solidFill>
                  <a:schemeClr val="tx1"/>
                </a:solidFill>
                <a:effectLst/>
                <a:latin typeface="+mj-lt"/>
                <a:cs typeface="Arial" pitchFamily="34" charset="0"/>
              </a:endParaRPr>
            </a:p>
          </p:txBody>
        </p:sp>
        <p:cxnSp>
          <p:nvCxnSpPr>
            <p:cNvPr id="162" name="Straight Arrow Connector 161"/>
            <p:cNvCxnSpPr>
              <a:endCxn id="160" idx="0"/>
            </p:cNvCxnSpPr>
            <p:nvPr/>
          </p:nvCxnSpPr>
          <p:spPr bwMode="auto">
            <a:xfrm flipH="1">
              <a:off x="3401918" y="4267200"/>
              <a:ext cx="482322" cy="693327"/>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3" name="Straight Arrow Connector 162"/>
            <p:cNvCxnSpPr>
              <a:endCxn id="164" idx="0"/>
            </p:cNvCxnSpPr>
            <p:nvPr/>
          </p:nvCxnSpPr>
          <p:spPr bwMode="auto">
            <a:xfrm>
              <a:off x="5754471" y="4267200"/>
              <a:ext cx="878054" cy="677985"/>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4" name="Text Box 2"/>
            <p:cNvSpPr txBox="1">
              <a:spLocks noChangeArrowheads="1"/>
            </p:cNvSpPr>
            <p:nvPr/>
          </p:nvSpPr>
          <p:spPr bwMode="auto">
            <a:xfrm>
              <a:off x="6096000" y="4945185"/>
              <a:ext cx="1073049"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Apart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4400" b="0" i="0" u="none" strike="noStrike" cap="none" normalizeH="0" baseline="0" dirty="0" smtClean="0">
                <a:ln>
                  <a:noFill/>
                </a:ln>
                <a:solidFill>
                  <a:schemeClr val="tx1"/>
                </a:solidFill>
                <a:effectLst/>
                <a:latin typeface="+mj-lt"/>
                <a:cs typeface="Arial" pitchFamily="34" charset="0"/>
              </a:endParaRPr>
            </a:p>
          </p:txBody>
        </p:sp>
        <p:cxnSp>
          <p:nvCxnSpPr>
            <p:cNvPr id="166" name="Straight Arrow Connector 165"/>
            <p:cNvCxnSpPr/>
            <p:nvPr/>
          </p:nvCxnSpPr>
          <p:spPr bwMode="auto">
            <a:xfrm>
              <a:off x="712599" y="4259528"/>
              <a:ext cx="0" cy="693327"/>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TextBox 167"/>
            <p:cNvSpPr txBox="1"/>
            <p:nvPr/>
          </p:nvSpPr>
          <p:spPr>
            <a:xfrm>
              <a:off x="3059964" y="4517395"/>
              <a:ext cx="508473" cy="261610"/>
            </a:xfrm>
            <a:prstGeom prst="rect">
              <a:avLst/>
            </a:prstGeom>
            <a:noFill/>
          </p:spPr>
          <p:txBody>
            <a:bodyPr wrap="none" rtlCol="0">
              <a:spAutoFit/>
            </a:bodyPr>
            <a:lstStyle/>
            <a:p>
              <a:r>
                <a:rPr lang="en-US" sz="1100" dirty="0" smtClean="0"/>
                <a:t>Ab=0</a:t>
              </a:r>
              <a:endParaRPr lang="en-US" sz="1100" dirty="0"/>
            </a:p>
          </p:txBody>
        </p:sp>
        <p:sp>
          <p:nvSpPr>
            <p:cNvPr id="169" name="TextBox 168"/>
            <p:cNvSpPr txBox="1"/>
            <p:nvPr/>
          </p:nvSpPr>
          <p:spPr>
            <a:xfrm>
              <a:off x="748827" y="4419600"/>
              <a:ext cx="508473" cy="261610"/>
            </a:xfrm>
            <a:prstGeom prst="rect">
              <a:avLst/>
            </a:prstGeom>
            <a:noFill/>
          </p:spPr>
          <p:txBody>
            <a:bodyPr wrap="none" rtlCol="0">
              <a:spAutoFit/>
            </a:bodyPr>
            <a:lstStyle/>
            <a:p>
              <a:r>
                <a:rPr lang="en-US" sz="1100" dirty="0" smtClean="0"/>
                <a:t>Ab=0</a:t>
              </a:r>
              <a:endParaRPr lang="en-US" sz="1100" dirty="0"/>
            </a:p>
          </p:txBody>
        </p:sp>
        <p:sp>
          <p:nvSpPr>
            <p:cNvPr id="170" name="TextBox 169"/>
            <p:cNvSpPr txBox="1"/>
            <p:nvPr/>
          </p:nvSpPr>
          <p:spPr>
            <a:xfrm>
              <a:off x="6132265" y="4419600"/>
              <a:ext cx="508473" cy="261610"/>
            </a:xfrm>
            <a:prstGeom prst="rect">
              <a:avLst/>
            </a:prstGeom>
            <a:noFill/>
          </p:spPr>
          <p:txBody>
            <a:bodyPr wrap="none" rtlCol="0">
              <a:spAutoFit/>
            </a:bodyPr>
            <a:lstStyle/>
            <a:p>
              <a:r>
                <a:rPr lang="en-US" sz="1100" dirty="0" smtClean="0"/>
                <a:t>Ab=1</a:t>
              </a:r>
              <a:endParaRPr lang="en-US" sz="1100" dirty="0"/>
            </a:p>
          </p:txBody>
        </p:sp>
        <p:sp>
          <p:nvSpPr>
            <p:cNvPr id="171" name="Text Box 2"/>
            <p:cNvSpPr txBox="1">
              <a:spLocks noChangeArrowheads="1"/>
            </p:cNvSpPr>
            <p:nvPr/>
          </p:nvSpPr>
          <p:spPr bwMode="auto">
            <a:xfrm>
              <a:off x="7621960" y="4918320"/>
              <a:ext cx="1369640"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j-lt"/>
                  <a:ea typeface="SimSun" pitchFamily="2" charset="-122"/>
                  <a:cs typeface="Times New Roman" pitchFamily="18" charset="0"/>
                </a:rPr>
                <a:t>data packet </a:t>
              </a:r>
              <a:r>
                <a:rPr kumimoji="0" lang="en-US" sz="11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4400" b="0" i="0" u="none" strike="noStrike" cap="none" normalizeH="0" baseline="0" dirty="0" smtClean="0">
                <a:ln>
                  <a:noFill/>
                </a:ln>
                <a:solidFill>
                  <a:schemeClr val="tx1"/>
                </a:solidFill>
                <a:effectLst/>
                <a:latin typeface="+mj-lt"/>
                <a:cs typeface="Arial" pitchFamily="34" charset="0"/>
              </a:endParaRPr>
            </a:p>
          </p:txBody>
        </p:sp>
        <p:cxnSp>
          <p:nvCxnSpPr>
            <p:cNvPr id="172" name="Straight Arrow Connector 171"/>
            <p:cNvCxnSpPr/>
            <p:nvPr/>
          </p:nvCxnSpPr>
          <p:spPr bwMode="auto">
            <a:xfrm>
              <a:off x="8270552" y="4249868"/>
              <a:ext cx="0" cy="693327"/>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3" name="TextBox 172"/>
            <p:cNvSpPr txBox="1"/>
            <p:nvPr/>
          </p:nvSpPr>
          <p:spPr>
            <a:xfrm>
              <a:off x="8306780" y="4409940"/>
              <a:ext cx="508473" cy="261610"/>
            </a:xfrm>
            <a:prstGeom prst="rect">
              <a:avLst/>
            </a:prstGeom>
            <a:noFill/>
          </p:spPr>
          <p:txBody>
            <a:bodyPr wrap="none" rtlCol="0">
              <a:spAutoFit/>
            </a:bodyPr>
            <a:lstStyle/>
            <a:p>
              <a:r>
                <a:rPr lang="en-US" sz="1100" dirty="0" smtClean="0"/>
                <a:t>Ab=1</a:t>
              </a:r>
              <a:endParaRPr lang="en-US" sz="1100" dirty="0"/>
            </a:p>
          </p:txBody>
        </p:sp>
        <p:sp>
          <p:nvSpPr>
            <p:cNvPr id="179" name="TextBox 178"/>
            <p:cNvSpPr txBox="1"/>
            <p:nvPr/>
          </p:nvSpPr>
          <p:spPr>
            <a:xfrm>
              <a:off x="6324600" y="5410200"/>
              <a:ext cx="2637004" cy="307777"/>
            </a:xfrm>
            <a:prstGeom prst="rect">
              <a:avLst/>
            </a:prstGeom>
            <a:noFill/>
          </p:spPr>
          <p:txBody>
            <a:bodyPr wrap="none" rtlCol="0">
              <a:spAutoFit/>
            </a:bodyPr>
            <a:lstStyle/>
            <a:p>
              <a:r>
                <a:rPr lang="en-US" sz="1400" dirty="0" smtClean="0"/>
                <a:t>A group of (packet i+1) for voting</a:t>
              </a:r>
              <a:endParaRPr lang="en-US" sz="1400" dirty="0"/>
            </a:p>
          </p:txBody>
        </p:sp>
        <p:sp>
          <p:nvSpPr>
            <p:cNvPr id="182" name="TextBox 181"/>
            <p:cNvSpPr txBox="1"/>
            <p:nvPr/>
          </p:nvSpPr>
          <p:spPr>
            <a:xfrm>
              <a:off x="1930964" y="5045924"/>
              <a:ext cx="360996" cy="261610"/>
            </a:xfrm>
            <a:prstGeom prst="rect">
              <a:avLst/>
            </a:prstGeom>
            <a:noFill/>
          </p:spPr>
          <p:txBody>
            <a:bodyPr wrap="none" rtlCol="0">
              <a:spAutoFit/>
            </a:bodyPr>
            <a:lstStyle/>
            <a:p>
              <a:r>
                <a:rPr lang="en-US" sz="1100" dirty="0" smtClean="0"/>
                <a:t>. . .</a:t>
              </a:r>
              <a:endParaRPr lang="en-US" sz="1100" dirty="0"/>
            </a:p>
          </p:txBody>
        </p:sp>
        <p:sp>
          <p:nvSpPr>
            <p:cNvPr id="183" name="TextBox 182"/>
            <p:cNvSpPr txBox="1"/>
            <p:nvPr/>
          </p:nvSpPr>
          <p:spPr>
            <a:xfrm>
              <a:off x="7208688" y="5008427"/>
              <a:ext cx="360996" cy="261610"/>
            </a:xfrm>
            <a:prstGeom prst="rect">
              <a:avLst/>
            </a:prstGeom>
            <a:noFill/>
          </p:spPr>
          <p:txBody>
            <a:bodyPr wrap="none" rtlCol="0">
              <a:spAutoFit/>
            </a:bodyPr>
            <a:lstStyle/>
            <a:p>
              <a:r>
                <a:rPr lang="en-US" sz="1100" dirty="0" smtClean="0"/>
                <a:t>. . .</a:t>
              </a:r>
              <a:endParaRPr lang="en-US" sz="1100" dirty="0"/>
            </a:p>
          </p:txBody>
        </p:sp>
      </p:grpSp>
      <p:sp>
        <p:nvSpPr>
          <p:cNvPr id="6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727986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 Box 2"/>
          <p:cNvSpPr txBox="1">
            <a:spLocks noChangeArrowheads="1"/>
          </p:cNvSpPr>
          <p:nvPr/>
        </p:nvSpPr>
        <p:spPr bwMode="auto">
          <a:xfrm>
            <a:off x="2362200" y="614065"/>
            <a:ext cx="51810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Data packet structure: The SF symbol</a:t>
            </a:r>
            <a:endParaRPr lang="en-US" altLang="en-US" sz="2400" b="1" dirty="0"/>
          </a:p>
        </p:txBody>
      </p:sp>
      <p:graphicFrame>
        <p:nvGraphicFramePr>
          <p:cNvPr id="10" name="Table 9"/>
          <p:cNvGraphicFramePr>
            <a:graphicFrameLocks noGrp="1"/>
          </p:cNvGraphicFramePr>
          <p:nvPr>
            <p:extLst>
              <p:ext uri="{D42A27DB-BD31-4B8C-83A1-F6EECF244321}">
                <p14:modId xmlns:p14="http://schemas.microsoft.com/office/powerpoint/2010/main" val="3335641395"/>
              </p:ext>
            </p:extLst>
          </p:nvPr>
        </p:nvGraphicFramePr>
        <p:xfrm>
          <a:off x="1600200" y="1316162"/>
          <a:ext cx="6248400" cy="1211963"/>
        </p:xfrm>
        <a:graphic>
          <a:graphicData uri="http://schemas.openxmlformats.org/drawingml/2006/table">
            <a:tbl>
              <a:tblPr firstRow="1" bandRow="1">
                <a:tableStyleId>{5940675A-B579-460E-94D1-54222C63F5DA}</a:tableStyleId>
              </a:tblPr>
              <a:tblGrid>
                <a:gridCol w="2049023"/>
                <a:gridCol w="719927"/>
                <a:gridCol w="2793650"/>
                <a:gridCol w="685800"/>
              </a:tblGrid>
              <a:tr h="254986">
                <a:tc>
                  <a:txBody>
                    <a:bodyPr/>
                    <a:lstStyle/>
                    <a:p>
                      <a:pPr marL="0" marR="0" algn="ctr">
                        <a:lnSpc>
                          <a:spcPct val="115000"/>
                        </a:lnSpc>
                        <a:spcBef>
                          <a:spcPts val="0"/>
                        </a:spcBef>
                        <a:spcAft>
                          <a:spcPts val="0"/>
                        </a:spcAft>
                      </a:pPr>
                      <a:r>
                        <a:rPr lang="en-US" sz="1200" b="1" dirty="0" smtClean="0">
                          <a:effectLst/>
                        </a:rPr>
                        <a:t>SF symbol</a:t>
                      </a:r>
                      <a:endParaRPr lang="en-US" sz="1200" b="1" dirty="0">
                        <a:effectLst/>
                        <a:latin typeface="Calibri"/>
                        <a:ea typeface="Calibri"/>
                        <a:cs typeface="Times New Roman"/>
                      </a:endParaRPr>
                    </a:p>
                  </a:txBody>
                  <a:tcPr/>
                </a:tc>
                <a:tc>
                  <a:txBody>
                    <a:bodyPr/>
                    <a:lstStyle/>
                    <a:p>
                      <a:pPr marL="0" marR="0" algn="ctr">
                        <a:lnSpc>
                          <a:spcPct val="115000"/>
                        </a:lnSpc>
                        <a:spcBef>
                          <a:spcPts val="0"/>
                        </a:spcBef>
                        <a:spcAft>
                          <a:spcPts val="0"/>
                        </a:spcAft>
                      </a:pPr>
                      <a:r>
                        <a:rPr lang="en-US" sz="1200" b="1" dirty="0" smtClean="0">
                          <a:effectLst/>
                        </a:rPr>
                        <a:t>Ab</a:t>
                      </a:r>
                      <a:endParaRPr lang="en-US" sz="1200" b="1" dirty="0">
                        <a:effectLst/>
                        <a:latin typeface="Calibri"/>
                        <a:ea typeface="Calibri"/>
                        <a:cs typeface="Times New Roman"/>
                      </a:endParaRPr>
                    </a:p>
                  </a:txBody>
                  <a:tcPr/>
                </a:tc>
                <a:tc>
                  <a:txBody>
                    <a:bodyPr/>
                    <a:lstStyle/>
                    <a:p>
                      <a:pPr marL="0" marR="0" algn="ctr">
                        <a:lnSpc>
                          <a:spcPct val="115000"/>
                        </a:lnSpc>
                        <a:spcBef>
                          <a:spcPts val="0"/>
                        </a:spcBef>
                        <a:spcAft>
                          <a:spcPts val="0"/>
                        </a:spcAft>
                      </a:pPr>
                      <a:r>
                        <a:rPr lang="en-US" sz="1200" b="1" dirty="0">
                          <a:effectLst/>
                        </a:rPr>
                        <a:t>Data</a:t>
                      </a:r>
                      <a:endParaRPr lang="en-US" sz="1200" b="1" dirty="0">
                        <a:effectLst/>
                        <a:latin typeface="Calibri"/>
                        <a:ea typeface="Calibri"/>
                        <a:cs typeface="Times New Roman"/>
                      </a:endParaRPr>
                    </a:p>
                  </a:txBody>
                  <a:tcPr/>
                </a:tc>
                <a:tc>
                  <a:txBody>
                    <a:bodyPr/>
                    <a:lstStyle/>
                    <a:p>
                      <a:pPr marL="0" marR="0" algn="ctr">
                        <a:lnSpc>
                          <a:spcPct val="115000"/>
                        </a:lnSpc>
                        <a:spcBef>
                          <a:spcPts val="0"/>
                        </a:spcBef>
                        <a:spcAft>
                          <a:spcPts val="0"/>
                        </a:spcAft>
                      </a:pPr>
                      <a:r>
                        <a:rPr lang="en-US" sz="1200" b="1" dirty="0" smtClean="0">
                          <a:effectLst/>
                        </a:rPr>
                        <a:t>Ab</a:t>
                      </a:r>
                      <a:endParaRPr lang="en-US" sz="1200" b="1" dirty="0">
                        <a:effectLst/>
                        <a:latin typeface="Calibri"/>
                        <a:ea typeface="Calibri"/>
                        <a:cs typeface="Times New Roman"/>
                      </a:endParaRPr>
                    </a:p>
                  </a:txBody>
                  <a:tcPr marL="0" marR="0" marT="0" marB="0"/>
                </a:tc>
              </a:tr>
              <a:tr h="306707">
                <a:tc>
                  <a:txBody>
                    <a:bodyPr/>
                    <a:lstStyle/>
                    <a:p>
                      <a:pPr marL="0" marR="0">
                        <a:lnSpc>
                          <a:spcPct val="115000"/>
                        </a:lnSpc>
                        <a:spcBef>
                          <a:spcPts val="0"/>
                        </a:spcBef>
                        <a:spcAft>
                          <a:spcPts val="0"/>
                        </a:spcAft>
                      </a:pPr>
                      <a:r>
                        <a:rPr lang="en-US" sz="1200" dirty="0">
                          <a:effectLst/>
                        </a:rPr>
                        <a:t>011100</a:t>
                      </a:r>
                      <a:endParaRPr lang="en-US" sz="1200" dirty="0">
                        <a:effectLst/>
                        <a:latin typeface="Calibri"/>
                        <a:ea typeface="Calibri"/>
                        <a:cs typeface="Times New Roman"/>
                      </a:endParaRPr>
                    </a:p>
                  </a:txBody>
                  <a:tcPr/>
                </a:tc>
                <a:tc rowSpan="3">
                  <a:txBody>
                    <a:bodyPr/>
                    <a:lstStyle/>
                    <a:p>
                      <a:pPr marL="0" marR="0" algn="ctr">
                        <a:lnSpc>
                          <a:spcPct val="115000"/>
                        </a:lnSpc>
                        <a:spcBef>
                          <a:spcPts val="0"/>
                        </a:spcBef>
                        <a:spcAft>
                          <a:spcPts val="0"/>
                        </a:spcAft>
                      </a:pPr>
                      <a:endParaRPr lang="en-US" sz="1200" dirty="0" smtClean="0">
                        <a:effectLst/>
                      </a:endParaRPr>
                    </a:p>
                    <a:p>
                      <a:pPr marL="0" marR="0" algn="ctr">
                        <a:lnSpc>
                          <a:spcPct val="115000"/>
                        </a:lnSpc>
                        <a:spcBef>
                          <a:spcPts val="0"/>
                        </a:spcBef>
                        <a:spcAft>
                          <a:spcPts val="0"/>
                        </a:spcAft>
                      </a:pPr>
                      <a:endParaRPr lang="en-US" sz="1200" dirty="0" smtClean="0">
                        <a:effectLst/>
                      </a:endParaRPr>
                    </a:p>
                    <a:p>
                      <a:pPr marL="0" marR="0" algn="ctr">
                        <a:lnSpc>
                          <a:spcPct val="115000"/>
                        </a:lnSpc>
                        <a:spcBef>
                          <a:spcPts val="0"/>
                        </a:spcBef>
                        <a:spcAft>
                          <a:spcPts val="0"/>
                        </a:spcAft>
                      </a:pPr>
                      <a:r>
                        <a:rPr lang="en-US" sz="1200" dirty="0" smtClean="0">
                          <a:effectLst/>
                        </a:rPr>
                        <a:t>bit</a:t>
                      </a:r>
                      <a:r>
                        <a:rPr lang="en-US" sz="1200" baseline="0" dirty="0" smtClean="0">
                          <a:effectLst/>
                        </a:rPr>
                        <a:t> 1/0</a:t>
                      </a:r>
                      <a:endParaRPr lang="en-US" sz="1200" dirty="0">
                        <a:effectLst/>
                        <a:latin typeface="Calibri"/>
                        <a:ea typeface="Calibri"/>
                        <a:cs typeface="Times New Roman"/>
                      </a:endParaRPr>
                    </a:p>
                  </a:txBody>
                  <a:tcPr/>
                </a:tc>
                <a:tc>
                  <a:txBody>
                    <a:bodyPr/>
                    <a:lstStyle/>
                    <a:p>
                      <a:pPr marL="0" marR="0" algn="ctr">
                        <a:lnSpc>
                          <a:spcPct val="115000"/>
                        </a:lnSpc>
                        <a:spcBef>
                          <a:spcPts val="0"/>
                        </a:spcBef>
                        <a:spcAft>
                          <a:spcPts val="0"/>
                        </a:spcAft>
                      </a:pPr>
                      <a:r>
                        <a:rPr lang="en-US" sz="1200" dirty="0" smtClean="0">
                          <a:effectLst/>
                        </a:rPr>
                        <a:t>Manchester coding</a:t>
                      </a:r>
                      <a:endParaRPr lang="en-US" sz="1200" dirty="0">
                        <a:effectLst/>
                        <a:latin typeface="Calibri"/>
                        <a:ea typeface="Calibri"/>
                        <a:cs typeface="Times New Roman"/>
                      </a:endParaRPr>
                    </a:p>
                  </a:txBody>
                  <a:tcPr/>
                </a:tc>
                <a:tc rowSpan="3">
                  <a:txBody>
                    <a:bodyPr/>
                    <a:lstStyle/>
                    <a:p>
                      <a:pPr marL="0" marR="0" algn="ctr">
                        <a:lnSpc>
                          <a:spcPct val="115000"/>
                        </a:lnSpc>
                        <a:spcBef>
                          <a:spcPts val="0"/>
                        </a:spcBef>
                        <a:spcAft>
                          <a:spcPts val="0"/>
                        </a:spcAft>
                      </a:pPr>
                      <a:endParaRPr lang="en-US" sz="1200" dirty="0" smtClean="0">
                        <a:effectLst/>
                      </a:endParaRPr>
                    </a:p>
                    <a:p>
                      <a:pPr marL="0" marR="0" algn="ctr">
                        <a:lnSpc>
                          <a:spcPct val="115000"/>
                        </a:lnSpc>
                        <a:spcBef>
                          <a:spcPts val="0"/>
                        </a:spcBef>
                        <a:spcAft>
                          <a:spcPts val="0"/>
                        </a:spcAft>
                      </a:pPr>
                      <a:endParaRPr lang="en-US" sz="1200" dirty="0" smtClean="0">
                        <a:effectLst/>
                      </a:endParaRPr>
                    </a:p>
                    <a:p>
                      <a:pPr marL="0" marR="0" algn="ctr">
                        <a:lnSpc>
                          <a:spcPct val="115000"/>
                        </a:lnSpc>
                        <a:spcBef>
                          <a:spcPts val="0"/>
                        </a:spcBef>
                        <a:spcAft>
                          <a:spcPts val="0"/>
                        </a:spcAft>
                      </a:pPr>
                      <a:r>
                        <a:rPr lang="en-US" sz="1200" dirty="0" smtClean="0">
                          <a:effectLst/>
                        </a:rPr>
                        <a:t>bit</a:t>
                      </a:r>
                      <a:r>
                        <a:rPr lang="en-US" sz="1200" baseline="0" dirty="0" smtClean="0">
                          <a:effectLst/>
                        </a:rPr>
                        <a:t> 1/0</a:t>
                      </a:r>
                      <a:endParaRPr lang="en-US" sz="1200" dirty="0">
                        <a:effectLst/>
                        <a:latin typeface="+mn-lt"/>
                        <a:ea typeface="Calibri"/>
                        <a:cs typeface="Times New Roman"/>
                      </a:endParaRPr>
                    </a:p>
                  </a:txBody>
                  <a:tcPr marL="0" marR="0" marT="0" marB="0"/>
                </a:tc>
              </a:tr>
              <a:tr h="165925">
                <a:tc>
                  <a:txBody>
                    <a:bodyPr/>
                    <a:lstStyle/>
                    <a:p>
                      <a:pPr marL="0" marR="0" algn="l" defTabSz="914400" rtl="0" eaLnBrk="1" latinLnBrk="0" hangingPunct="1">
                        <a:lnSpc>
                          <a:spcPct val="115000"/>
                        </a:lnSpc>
                        <a:spcBef>
                          <a:spcPts val="0"/>
                        </a:spcBef>
                        <a:spcAft>
                          <a:spcPts val="0"/>
                        </a:spcAft>
                      </a:pPr>
                      <a:r>
                        <a:rPr lang="en-US" sz="1200" kern="1200" dirty="0">
                          <a:solidFill>
                            <a:schemeClr val="tx1"/>
                          </a:solidFill>
                          <a:effectLst/>
                          <a:latin typeface="+mn-lt"/>
                          <a:ea typeface="+mn-ea"/>
                          <a:cs typeface="+mn-cs"/>
                        </a:rPr>
                        <a:t>0011111000</a:t>
                      </a:r>
                    </a:p>
                  </a:txBody>
                  <a:tcPr/>
                </a:tc>
                <a:tc vMerge="1">
                  <a:txBody>
                    <a:bodyPr/>
                    <a:lstStyle/>
                    <a:p>
                      <a:endParaRPr lang="en-US"/>
                    </a:p>
                  </a:txBody>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4B6B coding</a:t>
                      </a:r>
                    </a:p>
                  </a:txBody>
                  <a:tcPr/>
                </a:tc>
                <a:tc vMerge="1">
                  <a:txBody>
                    <a:bodyPr/>
                    <a:lstStyle/>
                    <a:p>
                      <a:endParaRPr lang="en-US"/>
                    </a:p>
                  </a:txBody>
                  <a:tcPr/>
                </a:tc>
              </a:tr>
              <a:tr h="231648">
                <a:tc>
                  <a:txBody>
                    <a:bodyPr/>
                    <a:lstStyle/>
                    <a:p>
                      <a:pPr marL="0" marR="0">
                        <a:lnSpc>
                          <a:spcPct val="115000"/>
                        </a:lnSpc>
                        <a:spcBef>
                          <a:spcPts val="0"/>
                        </a:spcBef>
                        <a:spcAft>
                          <a:spcPts val="0"/>
                        </a:spcAft>
                      </a:pPr>
                      <a:r>
                        <a:rPr lang="en-US" sz="1200" dirty="0">
                          <a:effectLst/>
                        </a:rPr>
                        <a:t>000011111111100000</a:t>
                      </a:r>
                      <a:endParaRPr lang="en-US" sz="1200" dirty="0">
                        <a:effectLst/>
                        <a:latin typeface="Calibri"/>
                        <a:ea typeface="Calibri"/>
                        <a:cs typeface="Times New Roman"/>
                      </a:endParaRPr>
                    </a:p>
                  </a:txBody>
                  <a:tcPr/>
                </a:tc>
                <a:tc vMerge="1">
                  <a:txBody>
                    <a:bodyPr/>
                    <a:lstStyle/>
                    <a:p>
                      <a:endParaRPr lang="en-US"/>
                    </a:p>
                  </a:txBody>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200" dirty="0" smtClean="0">
                          <a:effectLst/>
                        </a:rPr>
                        <a:t>8B10B coding</a:t>
                      </a:r>
                      <a:endParaRPr lang="en-US" sz="1200" dirty="0" smtClean="0">
                        <a:effectLst/>
                        <a:latin typeface="+mn-lt"/>
                        <a:ea typeface="Calibri"/>
                        <a:cs typeface="Times New Roman"/>
                      </a:endParaRPr>
                    </a:p>
                  </a:txBody>
                  <a:tcPr/>
                </a:tc>
                <a:tc vMerge="1">
                  <a:txBody>
                    <a:bodyPr/>
                    <a:lstStyle/>
                    <a:p>
                      <a:endParaRPr lang="en-US"/>
                    </a:p>
                  </a:txBody>
                  <a:tcPr/>
                </a:tc>
              </a:tr>
            </a:tbl>
          </a:graphicData>
        </a:graphic>
      </p:graphicFrame>
      <p:grpSp>
        <p:nvGrpSpPr>
          <p:cNvPr id="17" name="Group 16"/>
          <p:cNvGrpSpPr/>
          <p:nvPr/>
        </p:nvGrpSpPr>
        <p:grpSpPr>
          <a:xfrm>
            <a:off x="2279745" y="2895600"/>
            <a:ext cx="4730655" cy="2133600"/>
            <a:chOff x="1485900" y="1247775"/>
            <a:chExt cx="9297230" cy="4572000"/>
          </a:xfrm>
        </p:grpSpPr>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5900" y="1247775"/>
              <a:ext cx="6096000" cy="4572000"/>
            </a:xfrm>
            <a:prstGeom prst="rect">
              <a:avLst/>
            </a:prstGeom>
          </p:spPr>
        </p:pic>
        <p:sp>
          <p:nvSpPr>
            <p:cNvPr id="19" name="Rectangle 18"/>
            <p:cNvSpPr/>
            <p:nvPr/>
          </p:nvSpPr>
          <p:spPr>
            <a:xfrm>
              <a:off x="7910286" y="1247775"/>
              <a:ext cx="754743" cy="45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581899" y="3656241"/>
              <a:ext cx="1083129" cy="39569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7499003" y="1247775"/>
              <a:ext cx="178308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7652236" y="5819775"/>
              <a:ext cx="178308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806293" y="3600812"/>
              <a:ext cx="1278035" cy="560593"/>
            </a:xfrm>
            <a:prstGeom prst="rect">
              <a:avLst/>
            </a:prstGeom>
            <a:noFill/>
          </p:spPr>
          <p:txBody>
            <a:bodyPr wrap="square" rtlCol="0">
              <a:spAutoFit/>
            </a:bodyPr>
            <a:lstStyle/>
            <a:p>
              <a:r>
                <a:rPr lang="en-US" sz="1050" dirty="0" smtClean="0"/>
                <a:t>SF #n</a:t>
              </a:r>
              <a:endParaRPr lang="en-US" sz="1050" dirty="0"/>
            </a:p>
          </p:txBody>
        </p:sp>
        <p:cxnSp>
          <p:nvCxnSpPr>
            <p:cNvPr id="25" name="Straight Arrow Connector 24"/>
            <p:cNvCxnSpPr/>
            <p:nvPr/>
          </p:nvCxnSpPr>
          <p:spPr>
            <a:xfrm>
              <a:off x="9083040" y="1247775"/>
              <a:ext cx="0" cy="2286000"/>
            </a:xfrm>
            <a:prstGeom prst="straightConnector1">
              <a:avLst/>
            </a:prstGeom>
            <a:ln w="12700">
              <a:solidFill>
                <a:schemeClr val="tx1"/>
              </a:solidFill>
              <a:headEnd type="stealth" w="sm" len="med"/>
              <a:tailEnd type="none"/>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9125964" y="1740216"/>
              <a:ext cx="1657166" cy="989282"/>
            </a:xfrm>
            <a:prstGeom prst="rect">
              <a:avLst/>
            </a:prstGeom>
          </p:spPr>
          <p:txBody>
            <a:bodyPr wrap="square">
              <a:spAutoFit/>
            </a:bodyPr>
            <a:lstStyle/>
            <a:p>
              <a:r>
                <a:rPr lang="en-US" dirty="0" smtClean="0"/>
                <a:t>Backward decoding</a:t>
              </a:r>
              <a:endParaRPr lang="en-US" dirty="0"/>
            </a:p>
          </p:txBody>
        </p:sp>
        <p:cxnSp>
          <p:nvCxnSpPr>
            <p:cNvPr id="27" name="Straight Connector 26"/>
            <p:cNvCxnSpPr/>
            <p:nvPr/>
          </p:nvCxnSpPr>
          <p:spPr>
            <a:xfrm>
              <a:off x="7581898" y="3669846"/>
              <a:ext cx="182845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583252" y="4064451"/>
              <a:ext cx="182845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9125963" y="4186916"/>
              <a:ext cx="27801" cy="1632855"/>
            </a:xfrm>
            <a:prstGeom prst="straightConnector1">
              <a:avLst/>
            </a:prstGeom>
            <a:ln w="12700">
              <a:solidFill>
                <a:schemeClr val="tx1"/>
              </a:solidFill>
              <a:headEnd type="stealth" w="sm" len="med"/>
              <a:tailEnd type="non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9172964" y="4508700"/>
              <a:ext cx="1610165" cy="989282"/>
            </a:xfrm>
            <a:prstGeom prst="rect">
              <a:avLst/>
            </a:prstGeom>
          </p:spPr>
          <p:txBody>
            <a:bodyPr wrap="square">
              <a:spAutoFit/>
            </a:bodyPr>
            <a:lstStyle/>
            <a:p>
              <a:r>
                <a:rPr lang="en-US" dirty="0" smtClean="0"/>
                <a:t>Forward decoding</a:t>
              </a:r>
              <a:endParaRPr lang="en-US" dirty="0"/>
            </a:p>
          </p:txBody>
        </p:sp>
      </p:grpSp>
      <p:sp>
        <p:nvSpPr>
          <p:cNvPr id="31" name="Rectangle 30"/>
          <p:cNvSpPr/>
          <p:nvPr/>
        </p:nvSpPr>
        <p:spPr>
          <a:xfrm>
            <a:off x="76200" y="5181600"/>
            <a:ext cx="8939853" cy="1077218"/>
          </a:xfrm>
          <a:prstGeom prst="rect">
            <a:avLst/>
          </a:prstGeom>
        </p:spPr>
        <p:txBody>
          <a:bodyPr wrap="square">
            <a:spAutoFit/>
          </a:bodyPr>
          <a:lstStyle/>
          <a:p>
            <a:pPr marL="285750" indent="-285750">
              <a:buFont typeface="Wingdings" panose="05000000000000000000" pitchFamily="2" charset="2"/>
              <a:buChar char="§"/>
            </a:pPr>
            <a:r>
              <a:rPr lang="en-US" sz="1600" dirty="0" smtClean="0"/>
              <a:t>A </a:t>
            </a:r>
            <a:r>
              <a:rPr lang="en-US" sz="1600" b="1" dirty="0" smtClean="0"/>
              <a:t>SF symbol </a:t>
            </a:r>
            <a:r>
              <a:rPr lang="en-US" sz="1600" dirty="0" smtClean="0"/>
              <a:t>is</a:t>
            </a:r>
            <a:r>
              <a:rPr lang="en-US" sz="1600" b="1" dirty="0" smtClean="0"/>
              <a:t> detectable. </a:t>
            </a:r>
            <a:r>
              <a:rPr lang="en-US" sz="1600" dirty="0" smtClean="0"/>
              <a:t>When the frame rate is varying irregularly, the position of the SF symbol on the rolling image is also varying. The detection of SF becomes indispensable for the decoding (forward and backward parts) and recovering data.</a:t>
            </a:r>
          </a:p>
          <a:p>
            <a:pPr marL="285750" indent="-285750">
              <a:buFont typeface="Wingdings" panose="05000000000000000000" pitchFamily="2" charset="2"/>
              <a:buChar char="§"/>
            </a:pPr>
            <a:r>
              <a:rPr lang="en-US" sz="1600" dirty="0" smtClean="0"/>
              <a:t>The length of SF is different for each RLL code (in order to be </a:t>
            </a:r>
            <a:r>
              <a:rPr lang="en-US" sz="1600" b="1" dirty="0" smtClean="0"/>
              <a:t>low-overhead</a:t>
            </a:r>
            <a:r>
              <a:rPr lang="en-US" sz="1600" dirty="0" smtClean="0"/>
              <a:t> and detectable). </a:t>
            </a:r>
          </a:p>
        </p:txBody>
      </p:sp>
      <p:sp>
        <p:nvSpPr>
          <p:cNvPr id="2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853511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2438400" y="2902684"/>
            <a:ext cx="476284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Asynchronous Decoding</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4151247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Box 8"/>
          <p:cNvSpPr txBox="1"/>
          <p:nvPr/>
        </p:nvSpPr>
        <p:spPr>
          <a:xfrm>
            <a:off x="381000" y="685800"/>
            <a:ext cx="8534400" cy="400110"/>
          </a:xfrm>
          <a:prstGeom prst="rect">
            <a:avLst/>
          </a:prstGeom>
          <a:noFill/>
        </p:spPr>
        <p:txBody>
          <a:bodyPr wrap="square" rtlCol="0">
            <a:spAutoFit/>
          </a:bodyPr>
          <a:lstStyle/>
          <a:p>
            <a:pPr algn="ctr"/>
            <a:r>
              <a:rPr lang="en-US" sz="2000" b="1" dirty="0" smtClean="0"/>
              <a:t>Decoding Procedure</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0"/>
            <a:ext cx="8489950" cy="2004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Rectangle 12"/>
          <p:cNvSpPr/>
          <p:nvPr/>
        </p:nvSpPr>
        <p:spPr>
          <a:xfrm>
            <a:off x="254000" y="3429000"/>
            <a:ext cx="8939853" cy="2800767"/>
          </a:xfrm>
          <a:prstGeom prst="rect">
            <a:avLst/>
          </a:prstGeom>
        </p:spPr>
        <p:txBody>
          <a:bodyPr wrap="square">
            <a:spAutoFit/>
          </a:bodyPr>
          <a:lstStyle/>
          <a:p>
            <a:pPr marL="285750" indent="-285750">
              <a:buFont typeface="Wingdings" panose="05000000000000000000" pitchFamily="2" charset="2"/>
              <a:buChar char="§"/>
            </a:pPr>
            <a:r>
              <a:rPr lang="en-US" sz="1600" b="1" dirty="0" smtClean="0"/>
              <a:t>SF detection</a:t>
            </a:r>
            <a:r>
              <a:rPr lang="en-US" sz="1600" dirty="0" smtClean="0"/>
              <a:t>: to detect the position of SF on a rolling image. </a:t>
            </a:r>
          </a:p>
          <a:p>
            <a:pPr marL="285750" indent="-285750">
              <a:buFont typeface="Wingdings" panose="05000000000000000000" pitchFamily="2" charset="2"/>
              <a:buChar char="§"/>
            </a:pPr>
            <a:r>
              <a:rPr lang="en-US" sz="1600" b="1" dirty="0" smtClean="0"/>
              <a:t>Asynchronous decoding</a:t>
            </a:r>
            <a:r>
              <a:rPr lang="en-US" sz="1600" dirty="0" smtClean="0"/>
              <a:t>: From the position of SF, two tasks are performed </a:t>
            </a:r>
          </a:p>
          <a:p>
            <a:pPr marL="742950" lvl="1" indent="-285750">
              <a:buFont typeface="Arial" panose="020B0604020202020204" pitchFamily="34" charset="0"/>
              <a:buChar char="•"/>
            </a:pPr>
            <a:r>
              <a:rPr lang="en-US" sz="1600" i="1" dirty="0" smtClean="0"/>
              <a:t>Forward decoding</a:t>
            </a:r>
            <a:r>
              <a:rPr lang="en-US" sz="1600" dirty="0" smtClean="0"/>
              <a:t>: Decode the forward part of the image</a:t>
            </a:r>
          </a:p>
          <a:p>
            <a:pPr marL="742950" lvl="1" indent="-285750">
              <a:buFont typeface="Arial" panose="020B0604020202020204" pitchFamily="34" charset="0"/>
              <a:buChar char="•"/>
            </a:pPr>
            <a:r>
              <a:rPr lang="en-US" sz="1600" i="1" dirty="0" smtClean="0"/>
              <a:t>Backward decoding</a:t>
            </a:r>
            <a:r>
              <a:rPr lang="en-US" sz="1600" dirty="0" smtClean="0"/>
              <a:t>: Decode the backward part of the image</a:t>
            </a:r>
            <a:endParaRPr lang="en-US" sz="1600" dirty="0"/>
          </a:p>
          <a:p>
            <a:pPr marL="742950" lvl="1" indent="-285750">
              <a:buFont typeface="Wingdings" panose="05000000000000000000" pitchFamily="2" charset="2"/>
              <a:buChar char="§"/>
            </a:pPr>
            <a:endParaRPr lang="en-US" sz="1600" dirty="0" smtClean="0"/>
          </a:p>
          <a:p>
            <a:pPr marL="285750" indent="-285750">
              <a:buFont typeface="Wingdings" panose="05000000000000000000" pitchFamily="2" charset="2"/>
              <a:buChar char="§"/>
            </a:pPr>
            <a:r>
              <a:rPr lang="en-US" sz="1600" b="1" dirty="0" smtClean="0"/>
              <a:t>Packet recovery: </a:t>
            </a:r>
            <a:r>
              <a:rPr lang="en-US" sz="1600" dirty="0" smtClean="0"/>
              <a:t>To recover a complete data packet from the incomplete parts decoded, forward and backward part of one (two) data packet(s):</a:t>
            </a:r>
          </a:p>
          <a:p>
            <a:pPr marL="742950" lvl="1" indent="-285750">
              <a:buFont typeface="Wingdings" panose="05000000000000000000" pitchFamily="2" charset="2"/>
              <a:buChar char="§"/>
            </a:pPr>
            <a:r>
              <a:rPr lang="en-US" sz="1600" i="1" dirty="0" smtClean="0"/>
              <a:t>Data fusion</a:t>
            </a:r>
            <a:r>
              <a:rPr lang="en-US" sz="1600" dirty="0" smtClean="0"/>
              <a:t>: to group parts (forward and backward parts) those belong to one packet. This is indispensable because a camera has a rolling exposure time different from the other camera’s and not equal to DS interval.</a:t>
            </a:r>
          </a:p>
          <a:p>
            <a:pPr marL="742950" lvl="1" indent="-285750">
              <a:buFont typeface="Wingdings" panose="05000000000000000000" pitchFamily="2" charset="2"/>
              <a:buChar char="§"/>
            </a:pPr>
            <a:r>
              <a:rPr lang="en-US" sz="1600" i="1" dirty="0" smtClean="0"/>
              <a:t>Majority voting</a:t>
            </a:r>
            <a:r>
              <a:rPr lang="en-US" sz="1600" dirty="0" smtClean="0"/>
              <a:t>: to get a complete packet from several discrete-parts of the packet.</a:t>
            </a:r>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7815019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9" name="Group 8"/>
          <p:cNvGrpSpPr/>
          <p:nvPr/>
        </p:nvGrpSpPr>
        <p:grpSpPr>
          <a:xfrm>
            <a:off x="254000" y="1284918"/>
            <a:ext cx="8509000" cy="3255773"/>
            <a:chOff x="-53068" y="1788784"/>
            <a:chExt cx="9231086" cy="3545215"/>
          </a:xfrm>
        </p:grpSpPr>
        <p:pic>
          <p:nvPicPr>
            <p:cNvPr id="10" name="Picture 9" descr="C:\Users\Trang\Desktop\Arduino program\Bean+SYN+DATA\2kHz - change Decoder\Result-pics\2kHz graph - 11.bmp"/>
            <p:cNvPicPr/>
            <p:nvPr/>
          </p:nvPicPr>
          <p:blipFill>
            <a:blip r:embed="rId2">
              <a:extLst>
                <a:ext uri="{28A0092B-C50C-407E-A947-70E740481C1C}">
                  <a14:useLocalDpi xmlns:a14="http://schemas.microsoft.com/office/drawing/2010/main" val="0"/>
                </a:ext>
              </a:extLst>
            </a:blip>
            <a:srcRect/>
            <a:stretch>
              <a:fillRect/>
            </a:stretch>
          </p:blipFill>
          <p:spPr bwMode="auto">
            <a:xfrm>
              <a:off x="-53068" y="2133600"/>
              <a:ext cx="9231086" cy="3200399"/>
            </a:xfrm>
            <a:prstGeom prst="rect">
              <a:avLst/>
            </a:prstGeom>
            <a:noFill/>
            <a:ln>
              <a:noFill/>
            </a:ln>
          </p:spPr>
        </p:pic>
        <p:sp>
          <p:nvSpPr>
            <p:cNvPr id="13" name="Rectangle 12"/>
            <p:cNvSpPr/>
            <p:nvPr/>
          </p:nvSpPr>
          <p:spPr>
            <a:xfrm>
              <a:off x="1304243" y="2189795"/>
              <a:ext cx="738868" cy="2851164"/>
            </a:xfrm>
            <a:prstGeom prst="rect">
              <a:avLst/>
            </a:prstGeom>
            <a:solidFill>
              <a:srgbClr val="C00000">
                <a:alpha val="4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292274" y="2185032"/>
              <a:ext cx="738868" cy="2851164"/>
            </a:xfrm>
            <a:prstGeom prst="rect">
              <a:avLst/>
            </a:prstGeom>
            <a:solidFill>
              <a:srgbClr val="C00000">
                <a:alpha val="4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296839" y="2180268"/>
              <a:ext cx="738868" cy="2851164"/>
            </a:xfrm>
            <a:prstGeom prst="rect">
              <a:avLst/>
            </a:prstGeom>
            <a:solidFill>
              <a:srgbClr val="C00000">
                <a:alpha val="4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475546" y="1810934"/>
              <a:ext cx="462699" cy="369332"/>
            </a:xfrm>
            <a:prstGeom prst="rect">
              <a:avLst/>
            </a:prstGeom>
            <a:noFill/>
          </p:spPr>
          <p:txBody>
            <a:bodyPr wrap="none" rtlCol="0">
              <a:spAutoFit/>
            </a:bodyPr>
            <a:lstStyle/>
            <a:p>
              <a:r>
                <a:rPr lang="en-US" sz="1800" dirty="0" smtClean="0"/>
                <a:t>SF</a:t>
              </a:r>
              <a:endParaRPr lang="en-US" sz="1800" dirty="0"/>
            </a:p>
          </p:txBody>
        </p:sp>
        <p:sp>
          <p:nvSpPr>
            <p:cNvPr id="20" name="TextBox 19"/>
            <p:cNvSpPr txBox="1"/>
            <p:nvPr/>
          </p:nvSpPr>
          <p:spPr>
            <a:xfrm>
              <a:off x="4510233" y="1799859"/>
              <a:ext cx="462699" cy="369332"/>
            </a:xfrm>
            <a:prstGeom prst="rect">
              <a:avLst/>
            </a:prstGeom>
            <a:noFill/>
          </p:spPr>
          <p:txBody>
            <a:bodyPr wrap="none" rtlCol="0">
              <a:spAutoFit/>
            </a:bodyPr>
            <a:lstStyle/>
            <a:p>
              <a:r>
                <a:rPr lang="en-US" sz="1800" dirty="0" smtClean="0"/>
                <a:t>SF</a:t>
              </a:r>
              <a:endParaRPr lang="en-US" sz="1800" dirty="0"/>
            </a:p>
          </p:txBody>
        </p:sp>
        <p:sp>
          <p:nvSpPr>
            <p:cNvPr id="21" name="TextBox 20"/>
            <p:cNvSpPr txBox="1"/>
            <p:nvPr/>
          </p:nvSpPr>
          <p:spPr>
            <a:xfrm>
              <a:off x="7544920" y="1788784"/>
              <a:ext cx="462699" cy="369332"/>
            </a:xfrm>
            <a:prstGeom prst="rect">
              <a:avLst/>
            </a:prstGeom>
            <a:noFill/>
          </p:spPr>
          <p:txBody>
            <a:bodyPr wrap="none" rtlCol="0">
              <a:spAutoFit/>
            </a:bodyPr>
            <a:lstStyle/>
            <a:p>
              <a:r>
                <a:rPr lang="en-US" sz="1800" dirty="0" smtClean="0"/>
                <a:t>SF</a:t>
              </a:r>
              <a:endParaRPr lang="en-US" sz="1800" dirty="0"/>
            </a:p>
          </p:txBody>
        </p:sp>
      </p:grpSp>
      <p:sp>
        <p:nvSpPr>
          <p:cNvPr id="22" name="TextBox 21"/>
          <p:cNvSpPr txBox="1"/>
          <p:nvPr/>
        </p:nvSpPr>
        <p:spPr>
          <a:xfrm>
            <a:off x="381000" y="685800"/>
            <a:ext cx="8534400" cy="400110"/>
          </a:xfrm>
          <a:prstGeom prst="rect">
            <a:avLst/>
          </a:prstGeom>
          <a:noFill/>
        </p:spPr>
        <p:txBody>
          <a:bodyPr wrap="square" rtlCol="0">
            <a:spAutoFit/>
          </a:bodyPr>
          <a:lstStyle/>
          <a:p>
            <a:pPr algn="ctr"/>
            <a:r>
              <a:rPr lang="en-US" sz="2000" b="1" dirty="0" smtClean="0"/>
              <a:t>Asynchronous Decoding: Rolling exposure time &gt;&gt; (DS interval)</a:t>
            </a:r>
          </a:p>
        </p:txBody>
      </p:sp>
      <p:sp>
        <p:nvSpPr>
          <p:cNvPr id="23" name="Rectangle 22"/>
          <p:cNvSpPr/>
          <p:nvPr/>
        </p:nvSpPr>
        <p:spPr>
          <a:xfrm>
            <a:off x="228600" y="5018782"/>
            <a:ext cx="8787453" cy="1077218"/>
          </a:xfrm>
          <a:prstGeom prst="rect">
            <a:avLst/>
          </a:prstGeom>
        </p:spPr>
        <p:txBody>
          <a:bodyPr wrap="square">
            <a:spAutoFit/>
          </a:bodyPr>
          <a:lstStyle/>
          <a:p>
            <a:pPr marL="285750" indent="-285750">
              <a:buFont typeface="Wingdings" panose="05000000000000000000" pitchFamily="2" charset="2"/>
              <a:buChar char="q"/>
            </a:pPr>
            <a:r>
              <a:rPr lang="en-US" sz="1600" b="1" dirty="0" smtClean="0"/>
              <a:t>Oversampled Asynchronous decoding</a:t>
            </a:r>
          </a:p>
          <a:p>
            <a:pPr marL="285750" indent="-285750">
              <a:buFont typeface="Wingdings" panose="05000000000000000000" pitchFamily="2" charset="2"/>
              <a:buChar char="§"/>
            </a:pPr>
            <a:r>
              <a:rPr lang="en-US" sz="1600" dirty="0" smtClean="0"/>
              <a:t>This happens when the DS interval is short to be compatible to different rolling exposure times</a:t>
            </a:r>
          </a:p>
          <a:p>
            <a:pPr marL="285750" indent="-285750">
              <a:buFont typeface="Wingdings" panose="05000000000000000000" pitchFamily="2" charset="2"/>
              <a:buChar char="§"/>
            </a:pPr>
            <a:r>
              <a:rPr lang="en-US" sz="1600" dirty="0" smtClean="0"/>
              <a:t>The </a:t>
            </a:r>
            <a:r>
              <a:rPr lang="en-US" sz="1600" i="1" dirty="0" smtClean="0"/>
              <a:t>majority voting </a:t>
            </a:r>
            <a:r>
              <a:rPr lang="en-US" sz="1600" dirty="0" smtClean="0"/>
              <a:t>is applied between several images or within an image (using </a:t>
            </a:r>
            <a:r>
              <a:rPr lang="en-US" sz="1600" dirty="0"/>
              <a:t>asynchronous </a:t>
            </a:r>
            <a:r>
              <a:rPr lang="en-US" sz="1600" dirty="0" smtClean="0"/>
              <a:t>bits) </a:t>
            </a:r>
            <a:r>
              <a:rPr lang="en-US" sz="1600" dirty="0"/>
              <a:t>to </a:t>
            </a:r>
            <a:r>
              <a:rPr lang="en-US" sz="1600" dirty="0" smtClean="0"/>
              <a:t>enhance BER.</a:t>
            </a:r>
          </a:p>
        </p:txBody>
      </p:sp>
      <p:sp>
        <p:nvSpPr>
          <p:cNvPr id="24"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894217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19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pSp>
        <p:nvGrpSpPr>
          <p:cNvPr id="8" name="Group 7"/>
          <p:cNvGrpSpPr/>
          <p:nvPr/>
        </p:nvGrpSpPr>
        <p:grpSpPr>
          <a:xfrm>
            <a:off x="381000" y="1219200"/>
            <a:ext cx="8534400" cy="2628653"/>
            <a:chOff x="152400" y="1219200"/>
            <a:chExt cx="8763000" cy="3050876"/>
          </a:xfrm>
        </p:grpSpPr>
        <p:grpSp>
          <p:nvGrpSpPr>
            <p:cNvPr id="9" name="Group 8"/>
            <p:cNvGrpSpPr/>
            <p:nvPr/>
          </p:nvGrpSpPr>
          <p:grpSpPr>
            <a:xfrm>
              <a:off x="152400" y="1219200"/>
              <a:ext cx="8763000" cy="3048000"/>
              <a:chOff x="152400" y="1219200"/>
              <a:chExt cx="8763000" cy="3048000"/>
            </a:xfrm>
          </p:grpSpPr>
          <p:pic>
            <p:nvPicPr>
              <p:cNvPr id="20" name="Picture 2" descr="C:\Users\Trang\Desktop\new circuit.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19200"/>
                <a:ext cx="8763000" cy="2514600"/>
              </a:xfrm>
              <a:prstGeom prst="rect">
                <a:avLst/>
              </a:prstGeom>
              <a:noFill/>
              <a:extLst>
                <a:ext uri="{909E8E84-426E-40DD-AFC4-6F175D3DCCD1}">
                  <a14:hiddenFill xmlns:a14="http://schemas.microsoft.com/office/drawing/2010/main">
                    <a:solidFill>
                      <a:srgbClr val="FFFFFF"/>
                    </a:solidFill>
                  </a14:hiddenFill>
                </a:ext>
              </a:extLst>
            </p:spPr>
          </p:pic>
          <p:sp>
            <p:nvSpPr>
              <p:cNvPr id="21" name="Rectangle 20"/>
              <p:cNvSpPr/>
              <p:nvPr/>
            </p:nvSpPr>
            <p:spPr>
              <a:xfrm>
                <a:off x="4778119" y="1289050"/>
                <a:ext cx="749300" cy="2978150"/>
              </a:xfrm>
              <a:prstGeom prst="rect">
                <a:avLst/>
              </a:prstGeom>
              <a:noFill/>
              <a:ln w="254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933122" y="3726996"/>
                <a:ext cx="482589" cy="464377"/>
              </a:xfrm>
              <a:prstGeom prst="rect">
                <a:avLst/>
              </a:prstGeom>
              <a:noFill/>
            </p:spPr>
            <p:txBody>
              <a:bodyPr wrap="none" rtlCol="0">
                <a:spAutoFit/>
              </a:bodyPr>
              <a:lstStyle/>
              <a:p>
                <a:r>
                  <a:rPr lang="en-US" sz="2000" dirty="0" smtClean="0"/>
                  <a:t>SF</a:t>
                </a:r>
                <a:endParaRPr lang="en-US" sz="2000" dirty="0"/>
              </a:p>
            </p:txBody>
          </p:sp>
        </p:grpSp>
        <p:sp>
          <p:nvSpPr>
            <p:cNvPr id="10" name="Rectangle 9"/>
            <p:cNvSpPr/>
            <p:nvPr/>
          </p:nvSpPr>
          <p:spPr>
            <a:xfrm>
              <a:off x="5537200" y="3844506"/>
              <a:ext cx="254000" cy="422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11" name="Rectangle 10"/>
            <p:cNvSpPr/>
            <p:nvPr/>
          </p:nvSpPr>
          <p:spPr>
            <a:xfrm>
              <a:off x="4514848" y="3830129"/>
              <a:ext cx="257177" cy="422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cxnSp>
          <p:nvCxnSpPr>
            <p:cNvPr id="13" name="Straight Connector 12"/>
            <p:cNvCxnSpPr/>
            <p:nvPr/>
          </p:nvCxnSpPr>
          <p:spPr>
            <a:xfrm>
              <a:off x="4514848" y="2557459"/>
              <a:ext cx="0" cy="145067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791200" y="2514600"/>
              <a:ext cx="0" cy="175547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791200" y="3847382"/>
              <a:ext cx="2971800" cy="422694"/>
            </a:xfrm>
            <a:prstGeom prst="rect">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4B6B-Data (Forward)</a:t>
              </a:r>
              <a:endParaRPr lang="en-US" dirty="0"/>
            </a:p>
          </p:txBody>
        </p:sp>
        <p:sp>
          <p:nvSpPr>
            <p:cNvPr id="19" name="Rectangle 18"/>
            <p:cNvSpPr/>
            <p:nvPr/>
          </p:nvSpPr>
          <p:spPr>
            <a:xfrm>
              <a:off x="533400" y="3832225"/>
              <a:ext cx="3981448" cy="422694"/>
            </a:xfrm>
            <a:prstGeom prst="rect">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4B6B-Data (Backward)</a:t>
              </a:r>
              <a:endParaRPr lang="en-US" dirty="0"/>
            </a:p>
          </p:txBody>
        </p:sp>
      </p:grpSp>
      <p:sp>
        <p:nvSpPr>
          <p:cNvPr id="23" name="Rectangle 22"/>
          <p:cNvSpPr/>
          <p:nvPr/>
        </p:nvSpPr>
        <p:spPr>
          <a:xfrm>
            <a:off x="1698268" y="4434771"/>
            <a:ext cx="2894275" cy="422694"/>
          </a:xfrm>
          <a:prstGeom prst="rect">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Data (Forward)</a:t>
            </a:r>
            <a:endParaRPr lang="en-US" dirty="0"/>
          </a:p>
        </p:txBody>
      </p:sp>
      <p:sp>
        <p:nvSpPr>
          <p:cNvPr id="24" name="Rectangle 23"/>
          <p:cNvSpPr/>
          <p:nvPr/>
        </p:nvSpPr>
        <p:spPr>
          <a:xfrm>
            <a:off x="4608173" y="4434771"/>
            <a:ext cx="3877584" cy="422694"/>
          </a:xfrm>
          <a:prstGeom prst="rect">
            <a:avLst/>
          </a:prstGeom>
          <a:solidFill>
            <a:schemeClr val="bg2">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smtClean="0"/>
              <a:t>Data (Backward)</a:t>
            </a:r>
            <a:endParaRPr lang="en-US" dirty="0"/>
          </a:p>
        </p:txBody>
      </p:sp>
      <p:cxnSp>
        <p:nvCxnSpPr>
          <p:cNvPr id="25" name="Straight Arrow Connector 24"/>
          <p:cNvCxnSpPr>
            <a:stCxn id="18" idx="2"/>
          </p:cNvCxnSpPr>
          <p:nvPr/>
        </p:nvCxnSpPr>
        <p:spPr>
          <a:xfrm flipH="1">
            <a:off x="3962400" y="3847853"/>
            <a:ext cx="3357439" cy="64028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9" idx="2"/>
          </p:cNvCxnSpPr>
          <p:nvPr/>
        </p:nvCxnSpPr>
        <p:spPr>
          <a:xfrm>
            <a:off x="2690853" y="3834794"/>
            <a:ext cx="2924948" cy="59997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545511" y="3977571"/>
            <a:ext cx="933269" cy="276999"/>
          </a:xfrm>
          <a:prstGeom prst="rect">
            <a:avLst/>
          </a:prstGeom>
          <a:noFill/>
        </p:spPr>
        <p:txBody>
          <a:bodyPr wrap="none" rtlCol="0">
            <a:spAutoFit/>
          </a:bodyPr>
          <a:lstStyle/>
          <a:p>
            <a:r>
              <a:rPr lang="en-US" dirty="0" smtClean="0"/>
              <a:t>Data Fusion</a:t>
            </a:r>
            <a:endParaRPr lang="en-US" dirty="0"/>
          </a:p>
        </p:txBody>
      </p:sp>
      <p:sp>
        <p:nvSpPr>
          <p:cNvPr id="28" name="TextBox 27"/>
          <p:cNvSpPr txBox="1"/>
          <p:nvPr/>
        </p:nvSpPr>
        <p:spPr>
          <a:xfrm>
            <a:off x="320623" y="4492229"/>
            <a:ext cx="1337226" cy="307777"/>
          </a:xfrm>
          <a:prstGeom prst="rect">
            <a:avLst/>
          </a:prstGeom>
          <a:noFill/>
        </p:spPr>
        <p:txBody>
          <a:bodyPr wrap="none" rtlCol="0">
            <a:spAutoFit/>
          </a:bodyPr>
          <a:lstStyle/>
          <a:p>
            <a:r>
              <a:rPr lang="en-US" sz="1400" dirty="0" smtClean="0"/>
              <a:t>Packet recovery</a:t>
            </a:r>
            <a:endParaRPr lang="en-US" sz="1400" dirty="0"/>
          </a:p>
        </p:txBody>
      </p:sp>
      <p:graphicFrame>
        <p:nvGraphicFramePr>
          <p:cNvPr id="3" name="Table 2"/>
          <p:cNvGraphicFramePr>
            <a:graphicFrameLocks noGrp="1"/>
          </p:cNvGraphicFramePr>
          <p:nvPr>
            <p:extLst>
              <p:ext uri="{D42A27DB-BD31-4B8C-83A1-F6EECF244321}">
                <p14:modId xmlns:p14="http://schemas.microsoft.com/office/powerpoint/2010/main" val="237924660"/>
              </p:ext>
            </p:extLst>
          </p:nvPr>
        </p:nvGraphicFramePr>
        <p:xfrm>
          <a:off x="2011679" y="4467891"/>
          <a:ext cx="5760721" cy="370840"/>
        </p:xfrm>
        <a:graphic>
          <a:graphicData uri="http://schemas.openxmlformats.org/drawingml/2006/table">
            <a:tbl>
              <a:tblPr firstRow="1" bandRow="1">
                <a:tableStyleId>{5940675A-B579-460E-94D1-54222C63F5DA}</a:tableStyleId>
              </a:tblPr>
              <a:tblGrid>
                <a:gridCol w="5760721"/>
              </a:tblGrid>
              <a:tr h="370840">
                <a:tc>
                  <a:txBody>
                    <a:bodyPr/>
                    <a:lstStyle/>
                    <a:p>
                      <a:endParaRPr lang="en-US" dirty="0"/>
                    </a:p>
                  </a:txBody>
                  <a:tcPr/>
                </a:tc>
              </a:tr>
            </a:tbl>
          </a:graphicData>
        </a:graphic>
      </p:graphicFrame>
      <p:sp>
        <p:nvSpPr>
          <p:cNvPr id="29" name="TextBox 28"/>
          <p:cNvSpPr txBox="1"/>
          <p:nvPr/>
        </p:nvSpPr>
        <p:spPr>
          <a:xfrm>
            <a:off x="76200" y="685800"/>
            <a:ext cx="8978900" cy="400110"/>
          </a:xfrm>
          <a:prstGeom prst="rect">
            <a:avLst/>
          </a:prstGeom>
          <a:noFill/>
        </p:spPr>
        <p:txBody>
          <a:bodyPr wrap="square" rtlCol="0">
            <a:spAutoFit/>
          </a:bodyPr>
          <a:lstStyle/>
          <a:p>
            <a:pPr algn="ctr"/>
            <a:r>
              <a:rPr lang="en-US" sz="2000" b="1" dirty="0" smtClean="0"/>
              <a:t>Asynchronous Decoding: Rolling exposure time </a:t>
            </a:r>
            <a:r>
              <a:rPr lang="en-US" altLang="ko-KR" sz="2000" dirty="0" smtClean="0">
                <a:latin typeface="Verdana" pitchFamily="34" charset="0"/>
                <a:ea typeface="굴림" pitchFamily="50" charset="-127"/>
              </a:rPr>
              <a:t>~ </a:t>
            </a:r>
            <a:r>
              <a:rPr lang="en-US" sz="2000" b="1" dirty="0" smtClean="0"/>
              <a:t>(DS interval)</a:t>
            </a:r>
          </a:p>
        </p:txBody>
      </p:sp>
      <p:sp>
        <p:nvSpPr>
          <p:cNvPr id="30" name="Rectangle 29"/>
          <p:cNvSpPr/>
          <p:nvPr/>
        </p:nvSpPr>
        <p:spPr>
          <a:xfrm>
            <a:off x="228600" y="5105400"/>
            <a:ext cx="8787453" cy="1323439"/>
          </a:xfrm>
          <a:prstGeom prst="rect">
            <a:avLst/>
          </a:prstGeom>
        </p:spPr>
        <p:txBody>
          <a:bodyPr wrap="square">
            <a:spAutoFit/>
          </a:bodyPr>
          <a:lstStyle/>
          <a:p>
            <a:pPr marL="285750" indent="-285750">
              <a:buFont typeface="Wingdings" panose="05000000000000000000" pitchFamily="2" charset="2"/>
              <a:buChar char="q"/>
            </a:pPr>
            <a:r>
              <a:rPr lang="en-US" sz="1600" b="1" dirty="0" smtClean="0"/>
              <a:t>Forward decoding and Backward decoding</a:t>
            </a:r>
          </a:p>
          <a:p>
            <a:pPr marL="285750" indent="-285750">
              <a:buFont typeface="Wingdings" panose="05000000000000000000" pitchFamily="2" charset="2"/>
              <a:buChar char="§"/>
            </a:pPr>
            <a:r>
              <a:rPr lang="en-US" sz="1600" dirty="0" smtClean="0"/>
              <a:t>When the rolling exposure time is almost equal to DS interval, forward and backward are both used to get 100% information of an image.</a:t>
            </a:r>
          </a:p>
          <a:p>
            <a:pPr marL="285750" indent="-285750">
              <a:buFont typeface="Wingdings" panose="05000000000000000000" pitchFamily="2" charset="2"/>
              <a:buChar char="§"/>
            </a:pPr>
            <a:r>
              <a:rPr lang="en-US" sz="1600" dirty="0" smtClean="0"/>
              <a:t>The fusion of forward part and backward part (of a data packet) is performed to output a complete data packet.</a:t>
            </a:r>
          </a:p>
        </p:txBody>
      </p:sp>
      <p:sp>
        <p:nvSpPr>
          <p:cNvPr id="3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804990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anim calcmode="lin" valueType="num">
                                      <p:cBhvr additive="base">
                                        <p:cTn id="13" dur="500" fill="hold"/>
                                        <p:tgtEl>
                                          <p:spTgt spid="24"/>
                                        </p:tgtEl>
                                        <p:attrNameLst>
                                          <p:attrName>ppt_x</p:attrName>
                                        </p:attrNameLst>
                                      </p:cBhvr>
                                      <p:tavLst>
                                        <p:tav tm="0">
                                          <p:val>
                                            <p:strVal val="#ppt_x"/>
                                          </p:val>
                                        </p:tav>
                                        <p:tav tm="100000">
                                          <p:val>
                                            <p:strVal val="#ppt_x"/>
                                          </p:val>
                                        </p:tav>
                                      </p:tavLst>
                                    </p:anim>
                                    <p:anim calcmode="lin" valueType="num">
                                      <p:cBhvr additive="base">
                                        <p:cTn id="1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0" name="Title 1"/>
          <p:cNvSpPr txBox="1">
            <a:spLocks/>
          </p:cNvSpPr>
          <p:nvPr/>
        </p:nvSpPr>
        <p:spPr>
          <a:xfrm>
            <a:off x="457200" y="609600"/>
            <a:ext cx="8229600" cy="457200"/>
          </a:xfrm>
          <a:prstGeom prst="rect">
            <a:avLst/>
          </a:prstGeom>
        </p:spPr>
        <p:txBody>
          <a:bodyPr>
            <a:normAutofit fontScale="92500" lnSpcReduction="10000"/>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altLang="en-US" sz="2800" b="1" dirty="0" smtClean="0"/>
              <a:t>Content</a:t>
            </a:r>
          </a:p>
        </p:txBody>
      </p:sp>
      <p:sp>
        <p:nvSpPr>
          <p:cNvPr id="17" name="Content Placeholder 2"/>
          <p:cNvSpPr txBox="1">
            <a:spLocks/>
          </p:cNvSpPr>
          <p:nvPr/>
        </p:nvSpPr>
        <p:spPr>
          <a:xfrm>
            <a:off x="609600" y="1219200"/>
            <a:ext cx="8305800" cy="4953000"/>
          </a:xfrm>
          <a:prstGeom prst="rect">
            <a:avLst/>
          </a:prstGeom>
        </p:spPr>
        <p:txBody>
          <a:bodyPr>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q"/>
            </a:pPr>
            <a:r>
              <a:rPr lang="en-US" altLang="en-US" sz="2000" dirty="0" smtClean="0"/>
              <a:t>PHY design considerations</a:t>
            </a:r>
          </a:p>
          <a:p>
            <a:pPr lvl="1">
              <a:buFont typeface="Wingdings" panose="05000000000000000000" pitchFamily="2" charset="2"/>
              <a:buChar char="§"/>
            </a:pPr>
            <a:r>
              <a:rPr lang="en-US" altLang="en-US" sz="1800" dirty="0" smtClean="0"/>
              <a:t>Frame rate variation</a:t>
            </a:r>
          </a:p>
          <a:p>
            <a:pPr lvl="1">
              <a:buFont typeface="Wingdings" panose="05000000000000000000" pitchFamily="2" charset="2"/>
              <a:buChar char="§"/>
            </a:pPr>
            <a:r>
              <a:rPr lang="en-US" altLang="en-US" sz="1800" dirty="0" smtClean="0"/>
              <a:t>Different sampling rates</a:t>
            </a:r>
          </a:p>
          <a:p>
            <a:pPr lvl="1">
              <a:buFont typeface="Wingdings" panose="05000000000000000000" pitchFamily="2" charset="2"/>
              <a:buChar char="§"/>
            </a:pPr>
            <a:r>
              <a:rPr lang="en-US" altLang="en-US" sz="1800" dirty="0" smtClean="0"/>
              <a:t>Different rolling exposure time</a:t>
            </a:r>
          </a:p>
          <a:p>
            <a:pPr lvl="1">
              <a:buFont typeface="Wingdings" panose="05000000000000000000" pitchFamily="2" charset="2"/>
              <a:buChar char="§"/>
            </a:pPr>
            <a:endParaRPr lang="en-US" altLang="en-US" sz="1800" dirty="0" smtClean="0"/>
          </a:p>
          <a:p>
            <a:pPr>
              <a:buFont typeface="Wingdings" panose="05000000000000000000" pitchFamily="2" charset="2"/>
              <a:buChar char="q"/>
            </a:pPr>
            <a:r>
              <a:rPr lang="en-US" altLang="en-US" sz="2000" dirty="0" smtClean="0"/>
              <a:t>System designs</a:t>
            </a:r>
            <a:endParaRPr lang="en-US" altLang="en-US" sz="1800" dirty="0" smtClean="0"/>
          </a:p>
          <a:p>
            <a:pPr lvl="1">
              <a:buFont typeface="Wingdings" panose="05000000000000000000" pitchFamily="2" charset="2"/>
              <a:buChar char="§"/>
            </a:pPr>
            <a:r>
              <a:rPr lang="en-US" altLang="en-US" sz="1800" dirty="0" smtClean="0"/>
              <a:t>System architecture</a:t>
            </a:r>
          </a:p>
          <a:p>
            <a:pPr lvl="1">
              <a:buFont typeface="Wingdings" panose="05000000000000000000" pitchFamily="2" charset="2"/>
              <a:buChar char="§"/>
            </a:pPr>
            <a:r>
              <a:rPr lang="en-US" altLang="en-US" sz="1800" dirty="0" smtClean="0"/>
              <a:t>Frequency band in use</a:t>
            </a:r>
          </a:p>
          <a:p>
            <a:pPr lvl="1">
              <a:buFont typeface="Wingdings" panose="05000000000000000000" pitchFamily="2" charset="2"/>
              <a:buChar char="§"/>
            </a:pPr>
            <a:r>
              <a:rPr lang="en-US" altLang="en-US" sz="1800" dirty="0" smtClean="0"/>
              <a:t>Data packet structure</a:t>
            </a:r>
          </a:p>
          <a:p>
            <a:pPr lvl="1">
              <a:buFont typeface="Wingdings" panose="05000000000000000000" pitchFamily="2" charset="2"/>
              <a:buChar char="§"/>
            </a:pPr>
            <a:r>
              <a:rPr lang="en-US" altLang="en-US" sz="1800" dirty="0" smtClean="0"/>
              <a:t>Asynchronous Decoding</a:t>
            </a:r>
          </a:p>
          <a:p>
            <a:pPr lvl="1">
              <a:buFont typeface="Wingdings" panose="05000000000000000000" pitchFamily="2" charset="2"/>
              <a:buChar char="§"/>
            </a:pPr>
            <a:r>
              <a:rPr lang="en-US" altLang="en-US" sz="1800" dirty="0" smtClean="0"/>
              <a:t>Packet recovery</a:t>
            </a:r>
          </a:p>
          <a:p>
            <a:pPr lvl="1">
              <a:buFont typeface="Wingdings" panose="05000000000000000000" pitchFamily="2" charset="2"/>
              <a:buChar char="§"/>
            </a:pPr>
            <a:endParaRPr lang="en-US" altLang="en-US" sz="1800" dirty="0" smtClean="0"/>
          </a:p>
          <a:p>
            <a:pPr>
              <a:buFont typeface="Wingdings" panose="05000000000000000000" pitchFamily="2" charset="2"/>
              <a:buChar char="q"/>
            </a:pPr>
            <a:r>
              <a:rPr lang="en-US" altLang="en-US" sz="2000" dirty="0" smtClean="0"/>
              <a:t>PHY format and PHY modes</a:t>
            </a:r>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9416436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1" name="Rectangle 100"/>
          <p:cNvSpPr/>
          <p:nvPr/>
        </p:nvSpPr>
        <p:spPr bwMode="auto">
          <a:xfrm>
            <a:off x="38099" y="4008095"/>
            <a:ext cx="9055101" cy="1184958"/>
          </a:xfrm>
          <a:prstGeom prst="rect">
            <a:avLst/>
          </a:prstGeom>
          <a:solidFill>
            <a:srgbClr val="E0F4A2"/>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17" name="Rectangle 116"/>
          <p:cNvSpPr/>
          <p:nvPr/>
        </p:nvSpPr>
        <p:spPr bwMode="auto">
          <a:xfrm>
            <a:off x="12698" y="2465065"/>
            <a:ext cx="9055101" cy="1184958"/>
          </a:xfrm>
          <a:prstGeom prst="rect">
            <a:avLst/>
          </a:prstGeom>
          <a:solidFill>
            <a:srgbClr val="E0F4A2"/>
          </a:solidFill>
          <a:ln w="12700" cap="flat" cmpd="sng" algn="ctr">
            <a:solidFill>
              <a:schemeClr val="tx1"/>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20</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TextBox 12"/>
          <p:cNvSpPr txBox="1"/>
          <p:nvPr/>
        </p:nvSpPr>
        <p:spPr>
          <a:xfrm>
            <a:off x="1905000" y="685800"/>
            <a:ext cx="5804735" cy="400110"/>
          </a:xfrm>
          <a:prstGeom prst="rect">
            <a:avLst/>
          </a:prstGeom>
          <a:noFill/>
        </p:spPr>
        <p:txBody>
          <a:bodyPr wrap="square" rtlCol="0">
            <a:spAutoFit/>
          </a:bodyPr>
          <a:lstStyle/>
          <a:p>
            <a:pPr algn="ctr"/>
            <a:r>
              <a:rPr lang="en-US" sz="2000" b="1" dirty="0" smtClean="0"/>
              <a:t>Packet Recovery</a:t>
            </a:r>
            <a:endParaRPr lang="en-US" sz="2000" dirty="0"/>
          </a:p>
        </p:txBody>
      </p:sp>
      <p:cxnSp>
        <p:nvCxnSpPr>
          <p:cNvPr id="17" name="Straight Connector 16"/>
          <p:cNvCxnSpPr/>
          <p:nvPr/>
        </p:nvCxnSpPr>
        <p:spPr>
          <a:xfrm flipH="1">
            <a:off x="527406" y="1219200"/>
            <a:ext cx="6237" cy="394333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888639" y="1281500"/>
            <a:ext cx="0" cy="394956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7283166" y="1295401"/>
            <a:ext cx="26040" cy="195154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33643" y="1447801"/>
            <a:ext cx="3352800" cy="1588"/>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3903377" y="1447801"/>
            <a:ext cx="3352800" cy="1588"/>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371843" y="1143001"/>
            <a:ext cx="1298304" cy="276999"/>
          </a:xfrm>
          <a:prstGeom prst="rect">
            <a:avLst/>
          </a:prstGeom>
          <a:noFill/>
        </p:spPr>
        <p:txBody>
          <a:bodyPr wrap="none" rtlCol="0">
            <a:spAutoFit/>
          </a:bodyPr>
          <a:lstStyle/>
          <a:p>
            <a:r>
              <a:rPr lang="en-US" sz="1200" dirty="0" smtClean="0"/>
              <a:t>Packet 1: Ab(s)=1</a:t>
            </a:r>
            <a:endParaRPr lang="en-US" sz="1200" i="1" dirty="0">
              <a:solidFill>
                <a:srgbClr val="00B0F0"/>
              </a:solidFill>
            </a:endParaRPr>
          </a:p>
        </p:txBody>
      </p:sp>
      <p:cxnSp>
        <p:nvCxnSpPr>
          <p:cNvPr id="25" name="Straight Arrow Connector 24"/>
          <p:cNvCxnSpPr/>
          <p:nvPr/>
        </p:nvCxnSpPr>
        <p:spPr>
          <a:xfrm>
            <a:off x="7309206" y="1447801"/>
            <a:ext cx="1295400" cy="1588"/>
          </a:xfrm>
          <a:prstGeom prst="straightConnector1">
            <a:avLst/>
          </a:prstGeom>
          <a:ln>
            <a:solidFill>
              <a:schemeClr val="tx1"/>
            </a:solidFill>
            <a:headEnd type="stealth"/>
            <a:tailEnd type="stealth"/>
          </a:ln>
        </p:spPr>
        <p:style>
          <a:lnRef idx="1">
            <a:schemeClr val="accent1"/>
          </a:lnRef>
          <a:fillRef idx="0">
            <a:schemeClr val="accent1"/>
          </a:fillRef>
          <a:effectRef idx="0">
            <a:schemeClr val="accent1"/>
          </a:effectRef>
          <a:fontRef idx="minor">
            <a:schemeClr val="tx1"/>
          </a:fontRef>
        </p:style>
      </p:cxnSp>
      <p:grpSp>
        <p:nvGrpSpPr>
          <p:cNvPr id="26" name="Group 25"/>
          <p:cNvGrpSpPr/>
          <p:nvPr/>
        </p:nvGrpSpPr>
        <p:grpSpPr>
          <a:xfrm>
            <a:off x="533643" y="1752601"/>
            <a:ext cx="8490064" cy="304800"/>
            <a:chOff x="520944" y="2151876"/>
            <a:chExt cx="8490064" cy="609600"/>
          </a:xfrm>
        </p:grpSpPr>
        <p:grpSp>
          <p:nvGrpSpPr>
            <p:cNvPr id="27" name="Group 26"/>
            <p:cNvGrpSpPr/>
            <p:nvPr/>
          </p:nvGrpSpPr>
          <p:grpSpPr>
            <a:xfrm>
              <a:off x="520944" y="2151876"/>
              <a:ext cx="6802779" cy="609600"/>
              <a:chOff x="1276343" y="1676400"/>
              <a:chExt cx="6802779" cy="609600"/>
            </a:xfrm>
          </p:grpSpPr>
          <p:grpSp>
            <p:nvGrpSpPr>
              <p:cNvPr id="33" name="Group 32"/>
              <p:cNvGrpSpPr/>
              <p:nvPr/>
            </p:nvGrpSpPr>
            <p:grpSpPr>
              <a:xfrm>
                <a:off x="1276343" y="1676400"/>
                <a:ext cx="1714501" cy="609600"/>
                <a:chOff x="3886199" y="1295400"/>
                <a:chExt cx="1714501" cy="609600"/>
              </a:xfrm>
            </p:grpSpPr>
            <p:sp>
              <p:nvSpPr>
                <p:cNvPr id="50" name="Rectangle 49"/>
                <p:cNvSpPr/>
                <p:nvPr/>
              </p:nvSpPr>
              <p:spPr>
                <a:xfrm>
                  <a:off x="3886200" y="1295400"/>
                  <a:ext cx="171450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3886199" y="12954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4038600" y="12954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Rectangle 33"/>
              <p:cNvSpPr/>
              <p:nvPr/>
            </p:nvSpPr>
            <p:spPr>
              <a:xfrm>
                <a:off x="2815878" y="16764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p:cNvGrpSpPr/>
              <p:nvPr/>
            </p:nvGrpSpPr>
            <p:grpSpPr>
              <a:xfrm>
                <a:off x="2913850" y="1676400"/>
                <a:ext cx="1714500" cy="609600"/>
                <a:chOff x="3009103" y="1295400"/>
                <a:chExt cx="1714500" cy="609600"/>
              </a:xfrm>
            </p:grpSpPr>
            <p:sp>
              <p:nvSpPr>
                <p:cNvPr id="46" name="Rectangle 45"/>
                <p:cNvSpPr/>
                <p:nvPr/>
              </p:nvSpPr>
              <p:spPr>
                <a:xfrm>
                  <a:off x="3009103" y="1295400"/>
                  <a:ext cx="171450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009103" y="12954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161504" y="12954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4631073" y="12954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p:cNvGrpSpPr/>
              <p:nvPr/>
            </p:nvGrpSpPr>
            <p:grpSpPr>
              <a:xfrm>
                <a:off x="4629147" y="1676400"/>
                <a:ext cx="1714501" cy="609600"/>
                <a:chOff x="3886199" y="1295400"/>
                <a:chExt cx="1714501" cy="609600"/>
              </a:xfrm>
            </p:grpSpPr>
            <p:sp>
              <p:nvSpPr>
                <p:cNvPr id="43" name="Rectangle 42"/>
                <p:cNvSpPr/>
                <p:nvPr/>
              </p:nvSpPr>
              <p:spPr>
                <a:xfrm>
                  <a:off x="3886200" y="1295400"/>
                  <a:ext cx="171450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3886199" y="12954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4038600" y="1295400"/>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7" name="Rectangle 36"/>
              <p:cNvSpPr/>
              <p:nvPr/>
            </p:nvSpPr>
            <p:spPr>
              <a:xfrm>
                <a:off x="6257123" y="1676400"/>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6364620" y="1676400"/>
                <a:ext cx="1714502" cy="609600"/>
                <a:chOff x="3088019" y="1295400"/>
                <a:chExt cx="1714502" cy="609600"/>
              </a:xfrm>
            </p:grpSpPr>
            <p:sp>
              <p:nvSpPr>
                <p:cNvPr id="39" name="Rectangle 38"/>
                <p:cNvSpPr/>
                <p:nvPr/>
              </p:nvSpPr>
              <p:spPr>
                <a:xfrm>
                  <a:off x="3088021" y="1295400"/>
                  <a:ext cx="171450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3088019" y="12954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3240420" y="1295400"/>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4666449" y="1295400"/>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8" name="Group 27"/>
            <p:cNvGrpSpPr/>
            <p:nvPr/>
          </p:nvGrpSpPr>
          <p:grpSpPr>
            <a:xfrm>
              <a:off x="7296507" y="2151876"/>
              <a:ext cx="1714501" cy="609600"/>
              <a:chOff x="7069665" y="2514600"/>
              <a:chExt cx="1714501" cy="609600"/>
            </a:xfrm>
          </p:grpSpPr>
          <p:sp>
            <p:nvSpPr>
              <p:cNvPr id="29" name="Rectangle 28"/>
              <p:cNvSpPr/>
              <p:nvPr/>
            </p:nvSpPr>
            <p:spPr>
              <a:xfrm>
                <a:off x="7069666" y="2514600"/>
                <a:ext cx="171450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7069665" y="25146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222066" y="25146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8673676" y="251460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4" name="TextBox 53"/>
          <p:cNvSpPr txBox="1"/>
          <p:nvPr/>
        </p:nvSpPr>
        <p:spPr>
          <a:xfrm>
            <a:off x="5455011" y="3246944"/>
            <a:ext cx="788999" cy="276999"/>
          </a:xfrm>
          <a:prstGeom prst="rect">
            <a:avLst/>
          </a:prstGeom>
          <a:noFill/>
          <a:ln>
            <a:solidFill>
              <a:schemeClr val="tx1">
                <a:lumMod val="95000"/>
                <a:lumOff val="5000"/>
              </a:schemeClr>
            </a:solidFill>
          </a:ln>
        </p:spPr>
        <p:txBody>
          <a:bodyPr wrap="none" rtlCol="0">
            <a:spAutoFit/>
          </a:bodyPr>
          <a:lstStyle/>
          <a:p>
            <a:r>
              <a:rPr lang="en-US" sz="1200" dirty="0" smtClean="0"/>
              <a:t>Packet #2</a:t>
            </a:r>
            <a:endParaRPr lang="en-US" sz="1200" dirty="0"/>
          </a:p>
        </p:txBody>
      </p:sp>
      <p:grpSp>
        <p:nvGrpSpPr>
          <p:cNvPr id="55" name="Group 54"/>
          <p:cNvGrpSpPr/>
          <p:nvPr/>
        </p:nvGrpSpPr>
        <p:grpSpPr>
          <a:xfrm>
            <a:off x="12698" y="2690684"/>
            <a:ext cx="8077201" cy="367056"/>
            <a:chOff x="-1" y="3512590"/>
            <a:chExt cx="8077201" cy="620486"/>
          </a:xfrm>
        </p:grpSpPr>
        <p:sp>
          <p:nvSpPr>
            <p:cNvPr id="56" name="Rectangle 55"/>
            <p:cNvSpPr/>
            <p:nvPr/>
          </p:nvSpPr>
          <p:spPr>
            <a:xfrm>
              <a:off x="5761622" y="3523476"/>
              <a:ext cx="2315578"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7189010" y="3523476"/>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7296507" y="3523476"/>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58"/>
            <p:cNvGrpSpPr/>
            <p:nvPr/>
          </p:nvGrpSpPr>
          <p:grpSpPr>
            <a:xfrm>
              <a:off x="2310852" y="3512590"/>
              <a:ext cx="2196735" cy="620486"/>
              <a:chOff x="2100945" y="3875314"/>
              <a:chExt cx="2196735" cy="620486"/>
            </a:xfrm>
          </p:grpSpPr>
          <p:sp>
            <p:nvSpPr>
              <p:cNvPr id="67" name="Rectangle 66"/>
              <p:cNvSpPr/>
              <p:nvPr/>
            </p:nvSpPr>
            <p:spPr>
              <a:xfrm>
                <a:off x="2100945" y="3886200"/>
                <a:ext cx="2196735"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p:cNvGrpSpPr/>
              <p:nvPr/>
            </p:nvGrpSpPr>
            <p:grpSpPr>
              <a:xfrm>
                <a:off x="3569170" y="3875314"/>
                <a:ext cx="278930" cy="620486"/>
                <a:chOff x="7809910" y="2503714"/>
                <a:chExt cx="278930" cy="620486"/>
              </a:xfrm>
            </p:grpSpPr>
            <p:sp>
              <p:nvSpPr>
                <p:cNvPr id="70" name="Rectangle 69"/>
                <p:cNvSpPr/>
                <p:nvPr/>
              </p:nvSpPr>
              <p:spPr>
                <a:xfrm>
                  <a:off x="7809910" y="2503714"/>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7917390" y="25146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9" name="Rectangle 68"/>
              <p:cNvSpPr/>
              <p:nvPr/>
            </p:nvSpPr>
            <p:spPr>
              <a:xfrm>
                <a:off x="3864428" y="3875314"/>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Rectangle 59"/>
            <p:cNvSpPr/>
            <p:nvPr/>
          </p:nvSpPr>
          <p:spPr>
            <a:xfrm>
              <a:off x="7481563" y="3512590"/>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1" name="Group 60"/>
            <p:cNvGrpSpPr/>
            <p:nvPr/>
          </p:nvGrpSpPr>
          <p:grpSpPr>
            <a:xfrm>
              <a:off x="-1" y="3512590"/>
              <a:ext cx="1167851" cy="620486"/>
              <a:chOff x="3129828" y="3875314"/>
              <a:chExt cx="1167851" cy="620486"/>
            </a:xfrm>
          </p:grpSpPr>
          <p:sp>
            <p:nvSpPr>
              <p:cNvPr id="62" name="Rectangle 61"/>
              <p:cNvSpPr/>
              <p:nvPr/>
            </p:nvSpPr>
            <p:spPr>
              <a:xfrm>
                <a:off x="3129828" y="3886200"/>
                <a:ext cx="1167851"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3569170" y="3875314"/>
                <a:ext cx="278930" cy="620486"/>
                <a:chOff x="7809910" y="2503714"/>
                <a:chExt cx="278930" cy="620486"/>
              </a:xfrm>
            </p:grpSpPr>
            <p:sp>
              <p:nvSpPr>
                <p:cNvPr id="65" name="Rectangle 64"/>
                <p:cNvSpPr/>
                <p:nvPr/>
              </p:nvSpPr>
              <p:spPr>
                <a:xfrm>
                  <a:off x="7809910" y="2503714"/>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7917390" y="25146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4" name="Rectangle 63"/>
              <p:cNvSpPr/>
              <p:nvPr/>
            </p:nvSpPr>
            <p:spPr>
              <a:xfrm>
                <a:off x="3864428" y="3875314"/>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72" name="TextBox 71"/>
          <p:cNvSpPr txBox="1"/>
          <p:nvPr/>
        </p:nvSpPr>
        <p:spPr>
          <a:xfrm>
            <a:off x="2011592" y="3276600"/>
            <a:ext cx="788999" cy="276999"/>
          </a:xfrm>
          <a:prstGeom prst="rect">
            <a:avLst/>
          </a:prstGeom>
          <a:noFill/>
          <a:ln>
            <a:solidFill>
              <a:schemeClr val="tx1">
                <a:lumMod val="95000"/>
                <a:lumOff val="5000"/>
              </a:schemeClr>
            </a:solidFill>
          </a:ln>
        </p:spPr>
        <p:txBody>
          <a:bodyPr wrap="none" rtlCol="0">
            <a:spAutoFit/>
          </a:bodyPr>
          <a:lstStyle/>
          <a:p>
            <a:r>
              <a:rPr lang="en-US" sz="1200" dirty="0" smtClean="0"/>
              <a:t>Packet #1</a:t>
            </a:r>
            <a:endParaRPr lang="en-US" sz="1200" dirty="0"/>
          </a:p>
        </p:txBody>
      </p:sp>
      <p:cxnSp>
        <p:nvCxnSpPr>
          <p:cNvPr id="73" name="Straight Arrow Connector 72"/>
          <p:cNvCxnSpPr>
            <a:endCxn id="72" idx="1"/>
          </p:cNvCxnSpPr>
          <p:nvPr/>
        </p:nvCxnSpPr>
        <p:spPr>
          <a:xfrm>
            <a:off x="1003299" y="2771980"/>
            <a:ext cx="1008293" cy="643120"/>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endCxn id="72" idx="3"/>
          </p:cNvCxnSpPr>
          <p:nvPr/>
        </p:nvCxnSpPr>
        <p:spPr>
          <a:xfrm flipH="1">
            <a:off x="2800591" y="2859679"/>
            <a:ext cx="479552" cy="555421"/>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a:endCxn id="54" idx="1"/>
          </p:cNvCxnSpPr>
          <p:nvPr/>
        </p:nvCxnSpPr>
        <p:spPr>
          <a:xfrm>
            <a:off x="4407124" y="2859679"/>
            <a:ext cx="1047887" cy="525765"/>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endCxn id="54" idx="3"/>
          </p:cNvCxnSpPr>
          <p:nvPr/>
        </p:nvCxnSpPr>
        <p:spPr>
          <a:xfrm flipH="1">
            <a:off x="6244010" y="2870992"/>
            <a:ext cx="688100" cy="514452"/>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469899" y="2420125"/>
            <a:ext cx="325730" cy="276999"/>
          </a:xfrm>
          <a:prstGeom prst="rect">
            <a:avLst/>
          </a:prstGeom>
          <a:noFill/>
        </p:spPr>
        <p:txBody>
          <a:bodyPr wrap="none" rtlCol="0">
            <a:spAutoFit/>
          </a:bodyPr>
          <a:lstStyle/>
          <a:p>
            <a:r>
              <a:rPr lang="en-US" sz="1200" dirty="0" smtClean="0"/>
              <a:t>SF</a:t>
            </a:r>
            <a:endParaRPr lang="en-US" sz="1200" dirty="0"/>
          </a:p>
        </p:txBody>
      </p:sp>
      <p:grpSp>
        <p:nvGrpSpPr>
          <p:cNvPr id="81" name="Group 80"/>
          <p:cNvGrpSpPr/>
          <p:nvPr/>
        </p:nvGrpSpPr>
        <p:grpSpPr>
          <a:xfrm>
            <a:off x="712711" y="4110691"/>
            <a:ext cx="5427616" cy="381000"/>
            <a:chOff x="700012" y="4648200"/>
            <a:chExt cx="5427616" cy="620486"/>
          </a:xfrm>
        </p:grpSpPr>
        <p:grpSp>
          <p:nvGrpSpPr>
            <p:cNvPr id="82" name="Group 81"/>
            <p:cNvGrpSpPr/>
            <p:nvPr/>
          </p:nvGrpSpPr>
          <p:grpSpPr>
            <a:xfrm>
              <a:off x="4039748" y="4648200"/>
              <a:ext cx="2087880" cy="620486"/>
              <a:chOff x="2209800" y="3875314"/>
              <a:chExt cx="2087880" cy="620486"/>
            </a:xfrm>
          </p:grpSpPr>
          <p:sp>
            <p:nvSpPr>
              <p:cNvPr id="89" name="Rectangle 88"/>
              <p:cNvSpPr/>
              <p:nvPr/>
            </p:nvSpPr>
            <p:spPr>
              <a:xfrm>
                <a:off x="2209800" y="3886200"/>
                <a:ext cx="208788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0" name="Group 89"/>
              <p:cNvGrpSpPr/>
              <p:nvPr/>
            </p:nvGrpSpPr>
            <p:grpSpPr>
              <a:xfrm>
                <a:off x="3569170" y="3875314"/>
                <a:ext cx="278930" cy="620486"/>
                <a:chOff x="7809910" y="2503714"/>
                <a:chExt cx="278930" cy="620486"/>
              </a:xfrm>
            </p:grpSpPr>
            <p:sp>
              <p:nvSpPr>
                <p:cNvPr id="92" name="Rectangle 91"/>
                <p:cNvSpPr/>
                <p:nvPr/>
              </p:nvSpPr>
              <p:spPr>
                <a:xfrm>
                  <a:off x="7809910" y="2503714"/>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7917390" y="25146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1" name="Rectangle 90"/>
              <p:cNvSpPr/>
              <p:nvPr/>
            </p:nvSpPr>
            <p:spPr>
              <a:xfrm>
                <a:off x="3864428" y="3875314"/>
                <a:ext cx="85725" cy="609600"/>
              </a:xfrm>
              <a:prstGeom prst="rect">
                <a:avLst/>
              </a:prstGeom>
              <a:solidFill>
                <a:schemeClr val="tx1">
                  <a:lumMod val="95000"/>
                  <a:lumOff val="5000"/>
                </a:schemeClr>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3" name="Group 82"/>
            <p:cNvGrpSpPr/>
            <p:nvPr/>
          </p:nvGrpSpPr>
          <p:grpSpPr>
            <a:xfrm>
              <a:off x="700012" y="4648200"/>
              <a:ext cx="2087880" cy="620486"/>
              <a:chOff x="2209800" y="3875314"/>
              <a:chExt cx="2087880" cy="620486"/>
            </a:xfrm>
          </p:grpSpPr>
          <p:sp>
            <p:nvSpPr>
              <p:cNvPr id="84" name="Rectangle 83"/>
              <p:cNvSpPr/>
              <p:nvPr/>
            </p:nvSpPr>
            <p:spPr>
              <a:xfrm>
                <a:off x="2209800" y="3886200"/>
                <a:ext cx="2087880" cy="609600"/>
              </a:xfrm>
              <a:prstGeom prst="rect">
                <a:avLst/>
              </a:prstGeom>
              <a:solidFill>
                <a:schemeClr val="bg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p:cNvGrpSpPr/>
              <p:nvPr/>
            </p:nvGrpSpPr>
            <p:grpSpPr>
              <a:xfrm>
                <a:off x="3569170" y="3875314"/>
                <a:ext cx="278930" cy="620486"/>
                <a:chOff x="7809910" y="2503714"/>
                <a:chExt cx="278930" cy="620486"/>
              </a:xfrm>
            </p:grpSpPr>
            <p:sp>
              <p:nvSpPr>
                <p:cNvPr id="87" name="Rectangle 86"/>
                <p:cNvSpPr/>
                <p:nvPr/>
              </p:nvSpPr>
              <p:spPr>
                <a:xfrm>
                  <a:off x="7809910" y="2503714"/>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7917390" y="2514600"/>
                  <a:ext cx="171450" cy="609600"/>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Rectangle 85"/>
              <p:cNvSpPr/>
              <p:nvPr/>
            </p:nvSpPr>
            <p:spPr>
              <a:xfrm>
                <a:off x="3864428" y="3875314"/>
                <a:ext cx="85725" cy="609600"/>
              </a:xfrm>
              <a:prstGeom prst="rect">
                <a:avLst/>
              </a:prstGeom>
              <a:solidFill>
                <a:schemeClr val="bg1"/>
              </a:solidFill>
              <a:ln w="1270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94" name="TextBox 93"/>
          <p:cNvSpPr txBox="1"/>
          <p:nvPr/>
        </p:nvSpPr>
        <p:spPr>
          <a:xfrm>
            <a:off x="4686299" y="1156901"/>
            <a:ext cx="1298304" cy="276999"/>
          </a:xfrm>
          <a:prstGeom prst="rect">
            <a:avLst/>
          </a:prstGeom>
          <a:noFill/>
        </p:spPr>
        <p:txBody>
          <a:bodyPr wrap="none" rtlCol="0">
            <a:spAutoFit/>
          </a:bodyPr>
          <a:lstStyle/>
          <a:p>
            <a:r>
              <a:rPr lang="en-US" sz="1200" dirty="0" smtClean="0"/>
              <a:t>Packet 2: Ab(s)=0</a:t>
            </a:r>
            <a:endParaRPr lang="en-US" sz="1200" i="1" dirty="0">
              <a:solidFill>
                <a:srgbClr val="00B0F0"/>
              </a:solidFill>
            </a:endParaRPr>
          </a:p>
        </p:txBody>
      </p:sp>
      <p:sp>
        <p:nvSpPr>
          <p:cNvPr id="95" name="TextBox 94"/>
          <p:cNvSpPr txBox="1"/>
          <p:nvPr/>
        </p:nvSpPr>
        <p:spPr>
          <a:xfrm>
            <a:off x="7327899" y="1143000"/>
            <a:ext cx="1298304" cy="276999"/>
          </a:xfrm>
          <a:prstGeom prst="rect">
            <a:avLst/>
          </a:prstGeom>
          <a:noFill/>
        </p:spPr>
        <p:txBody>
          <a:bodyPr wrap="none" rtlCol="0">
            <a:spAutoFit/>
          </a:bodyPr>
          <a:lstStyle/>
          <a:p>
            <a:r>
              <a:rPr lang="en-US" sz="1200" dirty="0" smtClean="0"/>
              <a:t>Packet 3: Ab(s)=1</a:t>
            </a:r>
            <a:endParaRPr lang="en-US" sz="1200" i="1" dirty="0">
              <a:solidFill>
                <a:srgbClr val="00B0F0"/>
              </a:solidFill>
            </a:endParaRPr>
          </a:p>
        </p:txBody>
      </p:sp>
      <p:sp>
        <p:nvSpPr>
          <p:cNvPr id="7" name="Rectangle 6"/>
          <p:cNvSpPr/>
          <p:nvPr/>
        </p:nvSpPr>
        <p:spPr>
          <a:xfrm>
            <a:off x="1485271" y="2942322"/>
            <a:ext cx="535724" cy="276999"/>
          </a:xfrm>
          <a:prstGeom prst="rect">
            <a:avLst/>
          </a:prstGeom>
        </p:spPr>
        <p:txBody>
          <a:bodyPr wrap="none">
            <a:spAutoFit/>
          </a:bodyPr>
          <a:lstStyle/>
          <a:p>
            <a:r>
              <a:rPr lang="en-US" dirty="0" smtClean="0"/>
              <a:t>Ab=1</a:t>
            </a:r>
            <a:endParaRPr lang="en-US" i="1" dirty="0">
              <a:solidFill>
                <a:srgbClr val="00B0F0"/>
              </a:solidFill>
            </a:endParaRPr>
          </a:p>
        </p:txBody>
      </p:sp>
      <p:sp>
        <p:nvSpPr>
          <p:cNvPr id="98" name="TextBox 97"/>
          <p:cNvSpPr txBox="1"/>
          <p:nvPr/>
        </p:nvSpPr>
        <p:spPr>
          <a:xfrm>
            <a:off x="6553901" y="3238729"/>
            <a:ext cx="1805687" cy="338554"/>
          </a:xfrm>
          <a:prstGeom prst="rect">
            <a:avLst/>
          </a:prstGeom>
          <a:noFill/>
        </p:spPr>
        <p:txBody>
          <a:bodyPr wrap="none" rtlCol="0">
            <a:spAutoFit/>
          </a:bodyPr>
          <a:lstStyle/>
          <a:p>
            <a:r>
              <a:rPr lang="en-US" sz="1600" b="1" dirty="0" smtClean="0">
                <a:solidFill>
                  <a:srgbClr val="FF0000"/>
                </a:solidFill>
              </a:rPr>
              <a:t>Inter-frame fusion</a:t>
            </a:r>
            <a:endParaRPr lang="en-US" sz="1600" b="1" dirty="0">
              <a:solidFill>
                <a:srgbClr val="FF0000"/>
              </a:solidFill>
            </a:endParaRPr>
          </a:p>
        </p:txBody>
      </p:sp>
      <p:sp>
        <p:nvSpPr>
          <p:cNvPr id="99" name="TextBox 98"/>
          <p:cNvSpPr txBox="1"/>
          <p:nvPr/>
        </p:nvSpPr>
        <p:spPr>
          <a:xfrm>
            <a:off x="6504793" y="4229337"/>
            <a:ext cx="1802096" cy="338554"/>
          </a:xfrm>
          <a:prstGeom prst="rect">
            <a:avLst/>
          </a:prstGeom>
          <a:noFill/>
        </p:spPr>
        <p:txBody>
          <a:bodyPr wrap="none" rtlCol="0">
            <a:spAutoFit/>
          </a:bodyPr>
          <a:lstStyle/>
          <a:p>
            <a:r>
              <a:rPr lang="en-US" sz="1600" b="1" dirty="0" smtClean="0">
                <a:solidFill>
                  <a:srgbClr val="FF0000"/>
                </a:solidFill>
              </a:rPr>
              <a:t>intra-frame fusion</a:t>
            </a:r>
            <a:endParaRPr lang="en-US" sz="1600" b="1" dirty="0">
              <a:solidFill>
                <a:srgbClr val="FF0000"/>
              </a:solidFill>
            </a:endParaRPr>
          </a:p>
        </p:txBody>
      </p:sp>
      <p:cxnSp>
        <p:nvCxnSpPr>
          <p:cNvPr id="100" name="Straight Arrow Connector 99"/>
          <p:cNvCxnSpPr/>
          <p:nvPr/>
        </p:nvCxnSpPr>
        <p:spPr>
          <a:xfrm flipH="1">
            <a:off x="2157806" y="4285469"/>
            <a:ext cx="512343" cy="462623"/>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a:off x="1593849" y="4361668"/>
            <a:ext cx="1009650" cy="358623"/>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sp>
        <p:nvSpPr>
          <p:cNvPr id="105" name="TextBox 104"/>
          <p:cNvSpPr txBox="1"/>
          <p:nvPr/>
        </p:nvSpPr>
        <p:spPr>
          <a:xfrm>
            <a:off x="1993899" y="4720291"/>
            <a:ext cx="788999" cy="276999"/>
          </a:xfrm>
          <a:prstGeom prst="rect">
            <a:avLst/>
          </a:prstGeom>
          <a:noFill/>
          <a:ln>
            <a:solidFill>
              <a:schemeClr val="tx1">
                <a:lumMod val="95000"/>
                <a:lumOff val="5000"/>
              </a:schemeClr>
            </a:solidFill>
          </a:ln>
        </p:spPr>
        <p:txBody>
          <a:bodyPr wrap="none" rtlCol="0">
            <a:spAutoFit/>
          </a:bodyPr>
          <a:lstStyle/>
          <a:p>
            <a:r>
              <a:rPr lang="en-US" sz="1200" dirty="0" smtClean="0"/>
              <a:t>Packet #1</a:t>
            </a:r>
            <a:endParaRPr lang="en-US" sz="1200" dirty="0"/>
          </a:p>
        </p:txBody>
      </p:sp>
      <p:sp>
        <p:nvSpPr>
          <p:cNvPr id="110" name="TextBox 109"/>
          <p:cNvSpPr txBox="1"/>
          <p:nvPr/>
        </p:nvSpPr>
        <p:spPr>
          <a:xfrm>
            <a:off x="5278697" y="4752201"/>
            <a:ext cx="788999" cy="276999"/>
          </a:xfrm>
          <a:prstGeom prst="rect">
            <a:avLst/>
          </a:prstGeom>
          <a:noFill/>
          <a:ln>
            <a:solidFill>
              <a:schemeClr val="tx1">
                <a:lumMod val="95000"/>
                <a:lumOff val="5000"/>
              </a:schemeClr>
            </a:solidFill>
          </a:ln>
        </p:spPr>
        <p:txBody>
          <a:bodyPr wrap="none" rtlCol="0">
            <a:spAutoFit/>
          </a:bodyPr>
          <a:lstStyle/>
          <a:p>
            <a:r>
              <a:rPr lang="en-US" sz="1200" dirty="0" smtClean="0"/>
              <a:t>Packet #2</a:t>
            </a:r>
            <a:endParaRPr lang="en-US" sz="1200" dirty="0"/>
          </a:p>
        </p:txBody>
      </p:sp>
      <p:cxnSp>
        <p:nvCxnSpPr>
          <p:cNvPr id="111" name="Straight Arrow Connector 110"/>
          <p:cNvCxnSpPr/>
          <p:nvPr/>
        </p:nvCxnSpPr>
        <p:spPr>
          <a:xfrm flipH="1">
            <a:off x="5523969" y="4313269"/>
            <a:ext cx="572031" cy="462623"/>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a:off x="5042464" y="4313269"/>
            <a:ext cx="776578" cy="434823"/>
          </a:xfrm>
          <a:prstGeom prst="straightConnector1">
            <a:avLst/>
          </a:prstGeom>
          <a:ln w="12700">
            <a:tailEnd type="stealth"/>
          </a:ln>
        </p:spPr>
        <p:style>
          <a:lnRef idx="1">
            <a:schemeClr val="accent1"/>
          </a:lnRef>
          <a:fillRef idx="0">
            <a:schemeClr val="accent1"/>
          </a:fillRef>
          <a:effectRef idx="0">
            <a:schemeClr val="accent1"/>
          </a:effectRef>
          <a:fontRef idx="minor">
            <a:schemeClr val="tx1"/>
          </a:fontRef>
        </p:style>
      </p:cxnSp>
      <p:sp>
        <p:nvSpPr>
          <p:cNvPr id="119" name="Rectangle 118"/>
          <p:cNvSpPr/>
          <p:nvPr/>
        </p:nvSpPr>
        <p:spPr>
          <a:xfrm>
            <a:off x="228600" y="5334000"/>
            <a:ext cx="8787453" cy="1077218"/>
          </a:xfrm>
          <a:prstGeom prst="rect">
            <a:avLst/>
          </a:prstGeom>
        </p:spPr>
        <p:txBody>
          <a:bodyPr wrap="square">
            <a:spAutoFit/>
          </a:bodyPr>
          <a:lstStyle/>
          <a:p>
            <a:pPr marL="285750" indent="-285750">
              <a:buFont typeface="Wingdings" panose="05000000000000000000" pitchFamily="2" charset="2"/>
              <a:buChar char="q"/>
            </a:pPr>
            <a:r>
              <a:rPr lang="en-US" sz="1600" b="1" dirty="0" smtClean="0"/>
              <a:t>Two cases may happen at different sampling time:</a:t>
            </a:r>
          </a:p>
          <a:p>
            <a:pPr marL="285750" indent="-285750">
              <a:buFont typeface="Wingdings" panose="05000000000000000000" pitchFamily="2" charset="2"/>
              <a:buChar char="§"/>
            </a:pPr>
            <a:r>
              <a:rPr lang="en-US" sz="1600" b="1" dirty="0" smtClean="0"/>
              <a:t>Case 1- </a:t>
            </a:r>
            <a:r>
              <a:rPr lang="en-US" sz="1600" i="1" dirty="0" smtClean="0"/>
              <a:t>Inter-frame data fusion</a:t>
            </a:r>
            <a:r>
              <a:rPr lang="en-US" sz="1600" dirty="0" smtClean="0"/>
              <a:t>: Fusing two sub-parts of a packet at two different images into a complete packet.</a:t>
            </a:r>
          </a:p>
          <a:p>
            <a:pPr marL="285750" indent="-285750">
              <a:buFont typeface="Wingdings" panose="05000000000000000000" pitchFamily="2" charset="2"/>
              <a:buChar char="§"/>
            </a:pPr>
            <a:r>
              <a:rPr lang="en-US" sz="1600" b="1" dirty="0" smtClean="0"/>
              <a:t>Case 2- </a:t>
            </a:r>
            <a:r>
              <a:rPr lang="en-US" sz="1600" i="1" dirty="0" smtClean="0"/>
              <a:t>Intra-frame data fusion</a:t>
            </a:r>
            <a:r>
              <a:rPr lang="en-US" sz="1600" dirty="0" smtClean="0"/>
              <a:t>: Recovering a complete packet from an image.</a:t>
            </a:r>
          </a:p>
        </p:txBody>
      </p:sp>
      <p:sp>
        <p:nvSpPr>
          <p:cNvPr id="122" name="Rectangle 121"/>
          <p:cNvSpPr/>
          <p:nvPr/>
        </p:nvSpPr>
        <p:spPr>
          <a:xfrm>
            <a:off x="2818176" y="3057374"/>
            <a:ext cx="535724" cy="276999"/>
          </a:xfrm>
          <a:prstGeom prst="rect">
            <a:avLst/>
          </a:prstGeom>
        </p:spPr>
        <p:txBody>
          <a:bodyPr wrap="none">
            <a:spAutoFit/>
          </a:bodyPr>
          <a:lstStyle/>
          <a:p>
            <a:r>
              <a:rPr lang="en-US" dirty="0" smtClean="0"/>
              <a:t>Ab=1</a:t>
            </a:r>
            <a:endParaRPr lang="en-US" i="1" dirty="0">
              <a:solidFill>
                <a:srgbClr val="00B0F0"/>
              </a:solidFill>
            </a:endParaRPr>
          </a:p>
        </p:txBody>
      </p:sp>
      <p:sp>
        <p:nvSpPr>
          <p:cNvPr id="123" name="Rectangle 122"/>
          <p:cNvSpPr/>
          <p:nvPr/>
        </p:nvSpPr>
        <p:spPr>
          <a:xfrm>
            <a:off x="4693253" y="2984061"/>
            <a:ext cx="535724" cy="276999"/>
          </a:xfrm>
          <a:prstGeom prst="rect">
            <a:avLst/>
          </a:prstGeom>
        </p:spPr>
        <p:txBody>
          <a:bodyPr wrap="none">
            <a:spAutoFit/>
          </a:bodyPr>
          <a:lstStyle/>
          <a:p>
            <a:r>
              <a:rPr lang="en-US" dirty="0" smtClean="0"/>
              <a:t>Ab=0</a:t>
            </a:r>
            <a:endParaRPr lang="en-US" i="1" dirty="0">
              <a:solidFill>
                <a:srgbClr val="00B0F0"/>
              </a:solidFill>
            </a:endParaRPr>
          </a:p>
        </p:txBody>
      </p:sp>
      <p:sp>
        <p:nvSpPr>
          <p:cNvPr id="124" name="Rectangle 123"/>
          <p:cNvSpPr/>
          <p:nvPr/>
        </p:nvSpPr>
        <p:spPr>
          <a:xfrm>
            <a:off x="6310237" y="3038465"/>
            <a:ext cx="535724" cy="276999"/>
          </a:xfrm>
          <a:prstGeom prst="rect">
            <a:avLst/>
          </a:prstGeom>
        </p:spPr>
        <p:txBody>
          <a:bodyPr wrap="none">
            <a:spAutoFit/>
          </a:bodyPr>
          <a:lstStyle/>
          <a:p>
            <a:r>
              <a:rPr lang="en-US" dirty="0" smtClean="0"/>
              <a:t>Ab=0</a:t>
            </a:r>
            <a:endParaRPr lang="en-US" i="1" dirty="0">
              <a:solidFill>
                <a:srgbClr val="00B0F0"/>
              </a:solidFill>
            </a:endParaRPr>
          </a:p>
        </p:txBody>
      </p:sp>
      <p:sp>
        <p:nvSpPr>
          <p:cNvPr id="126" name="Rectangle 125"/>
          <p:cNvSpPr/>
          <p:nvPr/>
        </p:nvSpPr>
        <p:spPr>
          <a:xfrm>
            <a:off x="1445476" y="4720121"/>
            <a:ext cx="535724" cy="276999"/>
          </a:xfrm>
          <a:prstGeom prst="rect">
            <a:avLst/>
          </a:prstGeom>
        </p:spPr>
        <p:txBody>
          <a:bodyPr wrap="none">
            <a:spAutoFit/>
          </a:bodyPr>
          <a:lstStyle/>
          <a:p>
            <a:r>
              <a:rPr lang="en-US" dirty="0" smtClean="0"/>
              <a:t>Ab=1</a:t>
            </a:r>
            <a:endParaRPr lang="en-US" i="1" dirty="0">
              <a:solidFill>
                <a:srgbClr val="00B0F0"/>
              </a:solidFill>
            </a:endParaRPr>
          </a:p>
        </p:txBody>
      </p:sp>
      <p:sp>
        <p:nvSpPr>
          <p:cNvPr id="127" name="Rectangle 126"/>
          <p:cNvSpPr/>
          <p:nvPr/>
        </p:nvSpPr>
        <p:spPr>
          <a:xfrm>
            <a:off x="4722076" y="4750584"/>
            <a:ext cx="535724" cy="276999"/>
          </a:xfrm>
          <a:prstGeom prst="rect">
            <a:avLst/>
          </a:prstGeom>
        </p:spPr>
        <p:txBody>
          <a:bodyPr wrap="none">
            <a:spAutoFit/>
          </a:bodyPr>
          <a:lstStyle/>
          <a:p>
            <a:r>
              <a:rPr lang="en-US" dirty="0" smtClean="0"/>
              <a:t>Ab=0</a:t>
            </a:r>
            <a:endParaRPr lang="en-US" i="1" dirty="0">
              <a:solidFill>
                <a:srgbClr val="00B0F0"/>
              </a:solidFill>
            </a:endParaRPr>
          </a:p>
        </p:txBody>
      </p:sp>
      <p:sp>
        <p:nvSpPr>
          <p:cNvPr id="10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04670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anim calcmode="lin" valueType="num">
                                      <p:cBhvr additive="base">
                                        <p:cTn id="7" dur="500" fill="hold"/>
                                        <p:tgtEl>
                                          <p:spTgt spid="98"/>
                                        </p:tgtEl>
                                        <p:attrNameLst>
                                          <p:attrName>ppt_x</p:attrName>
                                        </p:attrNameLst>
                                      </p:cBhvr>
                                      <p:tavLst>
                                        <p:tav tm="0">
                                          <p:val>
                                            <p:strVal val="#ppt_x"/>
                                          </p:val>
                                        </p:tav>
                                        <p:tav tm="100000">
                                          <p:val>
                                            <p:strVal val="#ppt_x"/>
                                          </p:val>
                                        </p:tav>
                                      </p:tavLst>
                                    </p:anim>
                                    <p:anim calcmode="lin" valueType="num">
                                      <p:cBhvr additive="base">
                                        <p:cTn id="8" dur="500" fill="hold"/>
                                        <p:tgtEl>
                                          <p:spTgt spid="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9"/>
                                        </p:tgtEl>
                                        <p:attrNameLst>
                                          <p:attrName>style.visibility</p:attrName>
                                        </p:attrNameLst>
                                      </p:cBhvr>
                                      <p:to>
                                        <p:strVal val="visible"/>
                                      </p:to>
                                    </p:set>
                                    <p:anim calcmode="lin" valueType="num">
                                      <p:cBhvr additive="base">
                                        <p:cTn id="13" dur="500" fill="hold"/>
                                        <p:tgtEl>
                                          <p:spTgt spid="99"/>
                                        </p:tgtEl>
                                        <p:attrNameLst>
                                          <p:attrName>ppt_x</p:attrName>
                                        </p:attrNameLst>
                                      </p:cBhvr>
                                      <p:tavLst>
                                        <p:tav tm="0">
                                          <p:val>
                                            <p:strVal val="#ppt_x"/>
                                          </p:val>
                                        </p:tav>
                                        <p:tav tm="100000">
                                          <p:val>
                                            <p:strVal val="#ppt_x"/>
                                          </p:val>
                                        </p:tav>
                                      </p:tavLst>
                                    </p:anim>
                                    <p:anim calcmode="lin" valueType="num">
                                      <p:cBhvr additive="base">
                                        <p:cTn id="14" dur="500" fill="hold"/>
                                        <p:tgtEl>
                                          <p:spTgt spid="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P spid="99"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21</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438400" y="2897187"/>
            <a:ext cx="363003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a:t>PHY </a:t>
            </a:r>
            <a:r>
              <a:rPr lang="en-US" altLang="en-US" sz="3600" dirty="0" smtClean="0"/>
              <a:t>frame format</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415562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22</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28600" y="685800"/>
            <a:ext cx="8610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sz="2000" b="1" dirty="0" smtClean="0"/>
              <a:t>PHY Frame Format	</a:t>
            </a:r>
            <a:endParaRPr lang="en-US" altLang="en-US" sz="2000" b="1" dirty="0"/>
          </a:p>
        </p:txBody>
      </p:sp>
      <p:graphicFrame>
        <p:nvGraphicFramePr>
          <p:cNvPr id="9" name="Table 8"/>
          <p:cNvGraphicFramePr>
            <a:graphicFrameLocks noGrp="1"/>
          </p:cNvGraphicFramePr>
          <p:nvPr>
            <p:extLst>
              <p:ext uri="{D42A27DB-BD31-4B8C-83A1-F6EECF244321}">
                <p14:modId xmlns:p14="http://schemas.microsoft.com/office/powerpoint/2010/main" val="2779387805"/>
              </p:ext>
            </p:extLst>
          </p:nvPr>
        </p:nvGraphicFramePr>
        <p:xfrm>
          <a:off x="614878" y="1524000"/>
          <a:ext cx="7439025" cy="828040"/>
        </p:xfrm>
        <a:graphic>
          <a:graphicData uri="http://schemas.openxmlformats.org/drawingml/2006/table">
            <a:tbl>
              <a:tblPr firstRow="1" bandRow="1">
                <a:tableStyleId>{D7AC3CCA-C797-4891-BE02-D94E43425B78}</a:tableStyleId>
              </a:tblPr>
              <a:tblGrid>
                <a:gridCol w="1447800"/>
                <a:gridCol w="733425"/>
                <a:gridCol w="685800"/>
                <a:gridCol w="4572000"/>
              </a:tblGrid>
              <a:tr h="370840">
                <a:tc>
                  <a:txBody>
                    <a:bodyPr/>
                    <a:lstStyle/>
                    <a:p>
                      <a:pPr algn="ctr"/>
                      <a:r>
                        <a:rPr lang="en-US" sz="1200" b="0" dirty="0" smtClean="0">
                          <a:solidFill>
                            <a:schemeClr val="bg2">
                              <a:lumMod val="75000"/>
                            </a:schemeClr>
                          </a:solidFill>
                        </a:rPr>
                        <a:t>Preamble</a:t>
                      </a:r>
                    </a:p>
                    <a:p>
                      <a:pPr algn="ctr"/>
                      <a:r>
                        <a:rPr lang="en-US" sz="1200" b="0" dirty="0" smtClean="0">
                          <a:solidFill>
                            <a:schemeClr val="bg2">
                              <a:lumMod val="75000"/>
                            </a:schemeClr>
                          </a:solidFill>
                        </a:rPr>
                        <a:t>and training</a:t>
                      </a:r>
                      <a:endParaRPr lang="en-US" sz="1200" b="0" dirty="0">
                        <a:solidFill>
                          <a:schemeClr val="bg2">
                            <a:lumMod val="75000"/>
                          </a:schemeClr>
                        </a:solidFill>
                      </a:endParaRPr>
                    </a:p>
                  </a:txBody>
                  <a:tcPr/>
                </a:tc>
                <a:tc>
                  <a:txBody>
                    <a:bodyPr/>
                    <a:lstStyle/>
                    <a:p>
                      <a:pPr algn="ctr"/>
                      <a:r>
                        <a:rPr lang="en-US" sz="1200" b="0" dirty="0" smtClean="0">
                          <a:solidFill>
                            <a:schemeClr val="bg2">
                              <a:lumMod val="75000"/>
                            </a:schemeClr>
                          </a:solidFill>
                        </a:rPr>
                        <a:t>PHY header</a:t>
                      </a:r>
                      <a:endParaRPr lang="en-US" sz="1200" b="0" dirty="0">
                        <a:solidFill>
                          <a:schemeClr val="bg2">
                            <a:lumMod val="75000"/>
                          </a:schemeClr>
                        </a:solidFill>
                      </a:endParaRPr>
                    </a:p>
                  </a:txBody>
                  <a:tcPr/>
                </a:tc>
                <a:tc>
                  <a:txBody>
                    <a:bodyPr/>
                    <a:lstStyle/>
                    <a:p>
                      <a:pPr algn="ctr"/>
                      <a:r>
                        <a:rPr lang="en-US" sz="1200" b="0" dirty="0" smtClean="0">
                          <a:solidFill>
                            <a:schemeClr val="bg2">
                              <a:lumMod val="75000"/>
                            </a:schemeClr>
                          </a:solidFill>
                        </a:rPr>
                        <a:t>HCS</a:t>
                      </a:r>
                      <a:endParaRPr lang="en-US" sz="1200" b="0" dirty="0">
                        <a:solidFill>
                          <a:schemeClr val="bg2">
                            <a:lumMod val="75000"/>
                          </a:schemeClr>
                        </a:solidFill>
                      </a:endParaRPr>
                    </a:p>
                  </a:txBody>
                  <a:tcPr/>
                </a:tc>
                <a:tc>
                  <a:txBody>
                    <a:bodyPr/>
                    <a:lstStyle/>
                    <a:p>
                      <a:pPr algn="ctr"/>
                      <a:r>
                        <a:rPr lang="en-US" sz="1200" b="0" dirty="0" smtClean="0"/>
                        <a:t>PSDU</a:t>
                      </a:r>
                    </a:p>
                    <a:p>
                      <a:pPr algn="ctr"/>
                      <a:endParaRPr lang="en-US" sz="1200" b="0" dirty="0"/>
                    </a:p>
                  </a:txBody>
                  <a:tcPr/>
                </a:tc>
              </a:tr>
              <a:tr h="370840">
                <a:tc>
                  <a:txBody>
                    <a:bodyPr/>
                    <a:lstStyle/>
                    <a:p>
                      <a:pPr algn="ctr"/>
                      <a:r>
                        <a:rPr lang="en-US" sz="1200" b="0" dirty="0" smtClean="0">
                          <a:solidFill>
                            <a:schemeClr val="bg2">
                              <a:lumMod val="75000"/>
                            </a:schemeClr>
                          </a:solidFill>
                        </a:rPr>
                        <a:t>SHR</a:t>
                      </a:r>
                      <a:endParaRPr lang="en-US" sz="1200" b="0" dirty="0">
                        <a:solidFill>
                          <a:schemeClr val="bg2">
                            <a:lumMod val="75000"/>
                          </a:schemeClr>
                        </a:solidFill>
                      </a:endParaRPr>
                    </a:p>
                  </a:txBody>
                  <a:tcPr/>
                </a:tc>
                <a:tc gridSpan="2">
                  <a:txBody>
                    <a:bodyPr/>
                    <a:lstStyle/>
                    <a:p>
                      <a:pPr algn="ctr"/>
                      <a:r>
                        <a:rPr lang="en-US" sz="1200" b="0" dirty="0" smtClean="0">
                          <a:solidFill>
                            <a:schemeClr val="bg2">
                              <a:lumMod val="75000"/>
                            </a:schemeClr>
                          </a:solidFill>
                        </a:rPr>
                        <a:t>PHR</a:t>
                      </a:r>
                      <a:endParaRPr lang="en-US" sz="1200" b="0" dirty="0">
                        <a:solidFill>
                          <a:schemeClr val="bg2">
                            <a:lumMod val="75000"/>
                          </a:schemeClr>
                        </a:solidFill>
                      </a:endParaRPr>
                    </a:p>
                  </a:txBody>
                  <a:tcPr/>
                </a:tc>
                <a:tc hMerge="1">
                  <a:txBody>
                    <a:bodyPr/>
                    <a:lstStyle/>
                    <a:p>
                      <a:pPr algn="ctr"/>
                      <a:endParaRPr lang="en-US" sz="1600" b="0" dirty="0"/>
                    </a:p>
                  </a:txBody>
                  <a:tcPr/>
                </a:tc>
                <a:tc>
                  <a:txBody>
                    <a:bodyPr/>
                    <a:lstStyle/>
                    <a:p>
                      <a:pPr algn="ctr"/>
                      <a:r>
                        <a:rPr lang="en-US" sz="1200" b="0" dirty="0" smtClean="0"/>
                        <a:t>PHY payload</a:t>
                      </a:r>
                      <a:endParaRPr lang="en-US" sz="1200" b="0" dirty="0"/>
                    </a:p>
                  </a:txBody>
                  <a:tcPr/>
                </a:tc>
              </a:tr>
            </a:tbl>
          </a:graphicData>
        </a:graphic>
      </p:graphicFrame>
      <p:grpSp>
        <p:nvGrpSpPr>
          <p:cNvPr id="48" name="Group 47"/>
          <p:cNvGrpSpPr/>
          <p:nvPr/>
        </p:nvGrpSpPr>
        <p:grpSpPr>
          <a:xfrm>
            <a:off x="2067757" y="2438400"/>
            <a:ext cx="6923843" cy="2599246"/>
            <a:chOff x="1714499" y="2438400"/>
            <a:chExt cx="6923843" cy="2599246"/>
          </a:xfrm>
        </p:grpSpPr>
        <p:cxnSp>
          <p:nvCxnSpPr>
            <p:cNvPr id="5" name="Straight Connector 4"/>
            <p:cNvCxnSpPr/>
            <p:nvPr/>
          </p:nvCxnSpPr>
          <p:spPr bwMode="auto">
            <a:xfrm flipH="1">
              <a:off x="1722786" y="2438400"/>
              <a:ext cx="1553814" cy="609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p:nvCxnSpPr>
          <p:spPr bwMode="auto">
            <a:xfrm>
              <a:off x="7239000" y="2438400"/>
              <a:ext cx="1371600" cy="6336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8" name="Group 1"/>
            <p:cNvGrpSpPr>
              <a:grpSpLocks/>
            </p:cNvGrpSpPr>
            <p:nvPr/>
          </p:nvGrpSpPr>
          <p:grpSpPr bwMode="auto">
            <a:xfrm>
              <a:off x="1714499" y="3055618"/>
              <a:ext cx="6923843" cy="1982028"/>
              <a:chOff x="872" y="2219"/>
              <a:chExt cx="4420" cy="1569"/>
            </a:xfrm>
          </p:grpSpPr>
          <p:sp>
            <p:nvSpPr>
              <p:cNvPr id="30" name="AutoShape 18"/>
              <p:cNvSpPr>
                <a:spLocks noChangeShapeType="1"/>
              </p:cNvSpPr>
              <p:nvPr/>
            </p:nvSpPr>
            <p:spPr bwMode="auto">
              <a:xfrm flipH="1">
                <a:off x="3244" y="3009"/>
                <a:ext cx="311" cy="0"/>
              </a:xfrm>
              <a:prstGeom prst="straightConnector1">
                <a:avLst/>
              </a:prstGeom>
              <a:noFill/>
              <a:ln w="9525">
                <a:solidFill>
                  <a:srgbClr val="000000"/>
                </a:solidFill>
                <a:prstDash val="sysDot"/>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grpSp>
            <p:nvGrpSpPr>
              <p:cNvPr id="31" name="Group 2"/>
              <p:cNvGrpSpPr>
                <a:grpSpLocks/>
              </p:cNvGrpSpPr>
              <p:nvPr/>
            </p:nvGrpSpPr>
            <p:grpSpPr bwMode="auto">
              <a:xfrm>
                <a:off x="872" y="2219"/>
                <a:ext cx="4420" cy="1569"/>
                <a:chOff x="872" y="2220"/>
                <a:chExt cx="4420" cy="1660"/>
              </a:xfrm>
            </p:grpSpPr>
            <p:grpSp>
              <p:nvGrpSpPr>
                <p:cNvPr id="32" name="Group 13"/>
                <p:cNvGrpSpPr>
                  <a:grpSpLocks/>
                </p:cNvGrpSpPr>
                <p:nvPr/>
              </p:nvGrpSpPr>
              <p:grpSpPr bwMode="auto">
                <a:xfrm>
                  <a:off x="1156" y="3554"/>
                  <a:ext cx="4136" cy="326"/>
                  <a:chOff x="954" y="3512"/>
                  <a:chExt cx="4136" cy="380"/>
                </a:xfrm>
              </p:grpSpPr>
              <p:sp>
                <p:nvSpPr>
                  <p:cNvPr id="43" name="Text Box 2"/>
                  <p:cNvSpPr txBox="1">
                    <a:spLocks noChangeArrowheads="1"/>
                  </p:cNvSpPr>
                  <p:nvPr/>
                </p:nvSpPr>
                <p:spPr bwMode="auto">
                  <a:xfrm>
                    <a:off x="954" y="3512"/>
                    <a:ext cx="726" cy="380"/>
                  </a:xfrm>
                  <a:prstGeom prst="rect">
                    <a:avLst/>
                  </a:prstGeom>
                  <a:solidFill>
                    <a:srgbClr val="FF0000">
                      <a:alpha val="8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SF</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44" name="Text Box 2"/>
                  <p:cNvSpPr txBox="1">
                    <a:spLocks noChangeArrowheads="1"/>
                  </p:cNvSpPr>
                  <p:nvPr/>
                </p:nvSpPr>
                <p:spPr bwMode="auto">
                  <a:xfrm>
                    <a:off x="1680" y="3512"/>
                    <a:ext cx="440"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Ab</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45" name="Text Box 2"/>
                  <p:cNvSpPr txBox="1">
                    <a:spLocks noChangeArrowheads="1"/>
                  </p:cNvSpPr>
                  <p:nvPr/>
                </p:nvSpPr>
                <p:spPr bwMode="auto">
                  <a:xfrm>
                    <a:off x="4650" y="3512"/>
                    <a:ext cx="440" cy="3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j-lt"/>
                        <a:ea typeface="SimSun" pitchFamily="2" charset="-122"/>
                        <a:cs typeface="Times New Roman" pitchFamily="18" charset="0"/>
                      </a:rPr>
                      <a:t>Ab</a:t>
                    </a:r>
                    <a:r>
                      <a:rPr kumimoji="0" lang="en-US" sz="1400" b="0" i="0" u="none" strike="noStrike" cap="none" normalizeH="0" baseline="3000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smtClean="0">
                      <a:ln>
                        <a:noFill/>
                      </a:ln>
                      <a:solidFill>
                        <a:schemeClr val="tx1"/>
                      </a:solidFill>
                      <a:effectLst/>
                      <a:latin typeface="+mj-lt"/>
                      <a:cs typeface="Arial" pitchFamily="34" charset="0"/>
                    </a:endParaRPr>
                  </a:p>
                </p:txBody>
              </p:sp>
              <p:sp>
                <p:nvSpPr>
                  <p:cNvPr id="46" name="Text Box 2"/>
                  <p:cNvSpPr txBox="1">
                    <a:spLocks noChangeArrowheads="1"/>
                  </p:cNvSpPr>
                  <p:nvPr/>
                </p:nvSpPr>
                <p:spPr bwMode="auto">
                  <a:xfrm>
                    <a:off x="2120" y="3512"/>
                    <a:ext cx="2530" cy="380"/>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Data 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sp>
              <p:nvSpPr>
                <p:cNvPr id="33" name="AutoShape 12"/>
                <p:cNvSpPr>
                  <a:spLocks noChangeShapeType="1"/>
                </p:cNvSpPr>
                <p:nvPr/>
              </p:nvSpPr>
              <p:spPr bwMode="auto">
                <a:xfrm flipH="1">
                  <a:off x="1792" y="2573"/>
                  <a:ext cx="555"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34" name="AutoShape 11"/>
                <p:cNvSpPr>
                  <a:spLocks noChangeShapeType="1"/>
                </p:cNvSpPr>
                <p:nvPr/>
              </p:nvSpPr>
              <p:spPr bwMode="auto">
                <a:xfrm>
                  <a:off x="3794" y="2573"/>
                  <a:ext cx="487" cy="267"/>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35" name="AutoShape 10"/>
                <p:cNvSpPr>
                  <a:spLocks noChangeShapeType="1"/>
                </p:cNvSpPr>
                <p:nvPr/>
              </p:nvSpPr>
              <p:spPr bwMode="auto">
                <a:xfrm flipH="1">
                  <a:off x="1156" y="3188"/>
                  <a:ext cx="1362" cy="36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36" name="AutoShape 9"/>
                <p:cNvSpPr>
                  <a:spLocks noChangeShapeType="1"/>
                </p:cNvSpPr>
                <p:nvPr/>
              </p:nvSpPr>
              <p:spPr bwMode="auto">
                <a:xfrm>
                  <a:off x="3244" y="3188"/>
                  <a:ext cx="2048" cy="366"/>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5400">
                    <a:latin typeface="+mj-lt"/>
                  </a:endParaRPr>
                </a:p>
              </p:txBody>
            </p:sp>
            <p:sp>
              <p:nvSpPr>
                <p:cNvPr id="37" name="Text Box 2"/>
                <p:cNvSpPr txBox="1">
                  <a:spLocks noChangeArrowheads="1"/>
                </p:cNvSpPr>
                <p:nvPr/>
              </p:nvSpPr>
              <p:spPr bwMode="auto">
                <a:xfrm>
                  <a:off x="1729"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8" name="Text Box 2"/>
                <p:cNvSpPr txBox="1">
                  <a:spLocks noChangeArrowheads="1"/>
                </p:cNvSpPr>
                <p:nvPr/>
              </p:nvSpPr>
              <p:spPr bwMode="auto">
                <a:xfrm>
                  <a:off x="2518"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DS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 </a:t>
                  </a:r>
                  <a:r>
                    <a:rPr kumimoji="0" lang="en-US" sz="1400" b="0" i="0" u="none" strike="noStrike" cap="none" normalizeH="0" baseline="30000" dirty="0" smtClean="0">
                      <a:ln>
                        <a:noFill/>
                      </a:ln>
                      <a:solidFill>
                        <a:schemeClr val="tx1"/>
                      </a:solidFill>
                      <a:effectLst/>
                      <a:latin typeface="+mj-lt"/>
                      <a:ea typeface="SimSun" pitchFamily="2" charset="-122"/>
                      <a:cs typeface="Times New Roman" pitchFamily="18" charset="0"/>
                    </a:rPr>
                    <a:t>(2)</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39" name="Text Box 2"/>
                <p:cNvSpPr txBox="1">
                  <a:spLocks noChangeArrowheads="1"/>
                </p:cNvSpPr>
                <p:nvPr/>
              </p:nvSpPr>
              <p:spPr bwMode="auto">
                <a:xfrm>
                  <a:off x="3602" y="2840"/>
                  <a:ext cx="726" cy="34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mj-lt"/>
                      <a:ea typeface="SimSun" pitchFamily="2" charset="-122"/>
                      <a:cs typeface="Times New Roman" pitchFamily="18" charset="0"/>
                    </a:rPr>
                    <a:t>DS i </a:t>
                  </a:r>
                  <a:r>
                    <a:rPr kumimoji="0" lang="en-US" sz="1400" b="0" i="0" u="none" strike="noStrike" cap="none" normalizeH="0" baseline="30000" smtClean="0">
                      <a:ln>
                        <a:noFill/>
                      </a:ln>
                      <a:solidFill>
                        <a:schemeClr val="tx1"/>
                      </a:solidFill>
                      <a:effectLst/>
                      <a:latin typeface="+mj-lt"/>
                      <a:ea typeface="SimSun" pitchFamily="2" charset="-122"/>
                      <a:cs typeface="Times New Roman" pitchFamily="18" charset="0"/>
                    </a:rPr>
                    <a:t>(N)</a:t>
                  </a:r>
                  <a:endParaRPr kumimoji="0" lang="en-US" sz="5400" b="0" i="0" u="none" strike="noStrike" cap="none" normalizeH="0" baseline="0" smtClean="0">
                    <a:ln>
                      <a:noFill/>
                    </a:ln>
                    <a:solidFill>
                      <a:schemeClr val="tx1"/>
                    </a:solidFill>
                    <a:effectLst/>
                    <a:latin typeface="+mj-lt"/>
                    <a:cs typeface="Arial" pitchFamily="34" charset="0"/>
                  </a:endParaRPr>
                </a:p>
              </p:txBody>
            </p:sp>
            <p:sp>
              <p:nvSpPr>
                <p:cNvPr id="40" name="Text Box 2"/>
                <p:cNvSpPr txBox="1">
                  <a:spLocks noChangeArrowheads="1"/>
                </p:cNvSpPr>
                <p:nvPr/>
              </p:nvSpPr>
              <p:spPr bwMode="auto">
                <a:xfrm>
                  <a:off x="87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41" name="Text Box 2"/>
                <p:cNvSpPr txBox="1">
                  <a:spLocks noChangeArrowheads="1"/>
                </p:cNvSpPr>
                <p:nvPr/>
              </p:nvSpPr>
              <p:spPr bwMode="auto">
                <a:xfrm>
                  <a:off x="2347" y="2221"/>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a:t>
                  </a:r>
                  <a:r>
                    <a:rPr kumimoji="0" lang="en-US" sz="1400"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5400" b="0" i="0" u="none" strike="noStrike" cap="none" normalizeH="0" baseline="0" dirty="0" smtClean="0">
                    <a:ln>
                      <a:noFill/>
                    </a:ln>
                    <a:solidFill>
                      <a:schemeClr val="tx1"/>
                    </a:solidFill>
                    <a:effectLst/>
                    <a:latin typeface="+mj-lt"/>
                    <a:cs typeface="Arial" pitchFamily="34" charset="0"/>
                  </a:endParaRPr>
                </a:p>
              </p:txBody>
            </p:sp>
            <p:sp>
              <p:nvSpPr>
                <p:cNvPr id="42" name="Text Box 2"/>
                <p:cNvSpPr txBox="1">
                  <a:spLocks noChangeArrowheads="1"/>
                </p:cNvSpPr>
                <p:nvPr/>
              </p:nvSpPr>
              <p:spPr bwMode="auto">
                <a:xfrm>
                  <a:off x="3822" y="2220"/>
                  <a:ext cx="1447" cy="35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j-lt"/>
                      <a:ea typeface="SimSun" pitchFamily="2" charset="-122"/>
                      <a:cs typeface="Times New Roman" pitchFamily="18" charset="0"/>
                    </a:rPr>
                    <a:t>packet (i+1)</a:t>
                  </a:r>
                  <a:endParaRPr kumimoji="0" lang="en-US" sz="5400" b="0" i="0" u="none" strike="noStrike" cap="none" normalizeH="0" baseline="0" dirty="0" smtClean="0">
                    <a:ln>
                      <a:noFill/>
                    </a:ln>
                    <a:solidFill>
                      <a:schemeClr val="tx1"/>
                    </a:solidFill>
                    <a:effectLst/>
                    <a:latin typeface="+mj-lt"/>
                    <a:cs typeface="Arial" pitchFamily="34" charset="0"/>
                  </a:endParaRPr>
                </a:p>
              </p:txBody>
            </p:sp>
          </p:grpSp>
        </p:grpSp>
      </p:grpSp>
      <p:sp>
        <p:nvSpPr>
          <p:cNvPr id="47" name="Rectangle 46"/>
          <p:cNvSpPr/>
          <p:nvPr/>
        </p:nvSpPr>
        <p:spPr>
          <a:xfrm>
            <a:off x="215951" y="5417403"/>
            <a:ext cx="8787453" cy="830997"/>
          </a:xfrm>
          <a:prstGeom prst="rect">
            <a:avLst/>
          </a:prstGeom>
        </p:spPr>
        <p:txBody>
          <a:bodyPr wrap="square">
            <a:spAutoFit/>
          </a:bodyPr>
          <a:lstStyle/>
          <a:p>
            <a:r>
              <a:rPr lang="en-US" sz="1600" b="1" dirty="0" smtClean="0"/>
              <a:t>Data rate related </a:t>
            </a:r>
            <a:r>
              <a:rPr lang="en-US" sz="1600" dirty="0" smtClean="0"/>
              <a:t>(TBD)</a:t>
            </a:r>
          </a:p>
          <a:p>
            <a:pPr marL="285750" indent="-285750">
              <a:buFont typeface="Wingdings" panose="05000000000000000000" pitchFamily="2" charset="2"/>
              <a:buChar char="§"/>
            </a:pPr>
            <a:r>
              <a:rPr lang="en-US" sz="1600" dirty="0" smtClean="0"/>
              <a:t>Packet rate	: 5/10/15 (packet/sec)</a:t>
            </a:r>
          </a:p>
          <a:p>
            <a:pPr marL="285750" indent="-285750">
              <a:buFont typeface="Wingdings" panose="05000000000000000000" pitchFamily="2" charset="2"/>
              <a:buChar char="§"/>
            </a:pPr>
            <a:r>
              <a:rPr lang="en-US" sz="1600" dirty="0" smtClean="0"/>
              <a:t>DS rate		: 60/120 (DS/sec)</a:t>
            </a:r>
          </a:p>
        </p:txBody>
      </p:sp>
      <p:sp>
        <p:nvSpPr>
          <p:cNvPr id="49" name="Oval 48"/>
          <p:cNvSpPr/>
          <p:nvPr/>
        </p:nvSpPr>
        <p:spPr bwMode="auto">
          <a:xfrm>
            <a:off x="569158" y="1368623"/>
            <a:ext cx="2841073" cy="1346775"/>
          </a:xfrm>
          <a:prstGeom prst="ellipse">
            <a:avLst/>
          </a:prstGeom>
          <a:solidFill>
            <a:schemeClr val="accent1">
              <a:alpha val="20000"/>
            </a:schemeClr>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50" name="Rectangle 49"/>
          <p:cNvSpPr/>
          <p:nvPr/>
        </p:nvSpPr>
        <p:spPr>
          <a:xfrm>
            <a:off x="1655323" y="2362200"/>
            <a:ext cx="755335" cy="276999"/>
          </a:xfrm>
          <a:prstGeom prst="rect">
            <a:avLst/>
          </a:prstGeom>
        </p:spPr>
        <p:txBody>
          <a:bodyPr wrap="none">
            <a:spAutoFit/>
          </a:bodyPr>
          <a:lstStyle/>
          <a:p>
            <a:r>
              <a:rPr lang="en-US" dirty="0" smtClean="0"/>
              <a:t>CM-FSK</a:t>
            </a:r>
            <a:endParaRPr lang="en-US" dirty="0"/>
          </a:p>
        </p:txBody>
      </p:sp>
      <p:sp>
        <p:nvSpPr>
          <p:cNvPr id="5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1946210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9" name="Table 8"/>
          <p:cNvGraphicFramePr>
            <a:graphicFrameLocks noGrp="1"/>
          </p:cNvGraphicFramePr>
          <p:nvPr>
            <p:extLst>
              <p:ext uri="{D42A27DB-BD31-4B8C-83A1-F6EECF244321}">
                <p14:modId xmlns:p14="http://schemas.microsoft.com/office/powerpoint/2010/main" val="2176057993"/>
              </p:ext>
            </p:extLst>
          </p:nvPr>
        </p:nvGraphicFramePr>
        <p:xfrm>
          <a:off x="2209800" y="1295400"/>
          <a:ext cx="5257800" cy="1828800"/>
        </p:xfrm>
        <a:graphic>
          <a:graphicData uri="http://schemas.openxmlformats.org/drawingml/2006/table">
            <a:tbl>
              <a:tblPr firstRow="1" bandRow="1">
                <a:tableStyleId>{5940675A-B579-460E-94D1-54222C63F5DA}</a:tableStyleId>
              </a:tblPr>
              <a:tblGrid>
                <a:gridCol w="430967"/>
                <a:gridCol w="1551482"/>
                <a:gridCol w="1370351"/>
                <a:gridCol w="1043066"/>
                <a:gridCol w="861934"/>
              </a:tblGrid>
              <a:tr h="257175">
                <a:tc>
                  <a:txBody>
                    <a:bodyPr/>
                    <a:lstStyle/>
                    <a:p>
                      <a:endParaRPr lang="en-US" sz="1400" dirty="0"/>
                    </a:p>
                  </a:txBody>
                  <a:tcPr/>
                </a:tc>
                <a:tc>
                  <a:txBody>
                    <a:bodyPr/>
                    <a:lstStyle/>
                    <a:p>
                      <a:pPr algn="ctr"/>
                      <a:r>
                        <a:rPr lang="en-US" sz="1400" dirty="0" smtClean="0"/>
                        <a:t>MCS indication</a:t>
                      </a:r>
                      <a:endParaRPr lang="en-US" sz="1400" dirty="0"/>
                    </a:p>
                  </a:txBody>
                  <a:tcPr/>
                </a:tc>
                <a:tc>
                  <a:txBody>
                    <a:bodyPr/>
                    <a:lstStyle/>
                    <a:p>
                      <a:r>
                        <a:rPr lang="en-US" sz="1400" dirty="0" smtClean="0"/>
                        <a:t>PHY</a:t>
                      </a:r>
                      <a:r>
                        <a:rPr lang="en-US" sz="1400" baseline="0" dirty="0" smtClean="0"/>
                        <a:t> modes</a:t>
                      </a:r>
                      <a:endParaRPr lang="en-US" sz="1400" dirty="0"/>
                    </a:p>
                  </a:txBody>
                  <a:tcPr/>
                </a:tc>
                <a:tc>
                  <a:txBody>
                    <a:bodyPr/>
                    <a:lstStyle/>
                    <a:p>
                      <a:r>
                        <a:rPr lang="en-US" sz="1400" dirty="0" smtClean="0"/>
                        <a:t>Data</a:t>
                      </a:r>
                      <a:r>
                        <a:rPr lang="en-US" sz="1400" baseline="0" dirty="0" smtClean="0"/>
                        <a:t> rate</a:t>
                      </a:r>
                      <a:endParaRPr lang="en-US" sz="1400" dirty="0"/>
                    </a:p>
                  </a:txBody>
                  <a:tcPr/>
                </a:tc>
                <a:tc>
                  <a:txBody>
                    <a:bodyPr/>
                    <a:lstStyle/>
                    <a:p>
                      <a:pPr algn="ctr"/>
                      <a:r>
                        <a:rPr lang="en-US" sz="1400" dirty="0" smtClean="0"/>
                        <a:t>Unit</a:t>
                      </a:r>
                      <a:endParaRPr lang="en-US" sz="1400" dirty="0"/>
                    </a:p>
                  </a:txBody>
                  <a:tcPr/>
                </a:tc>
              </a:tr>
              <a:tr h="257175">
                <a:tc>
                  <a:txBody>
                    <a:bodyPr/>
                    <a:lstStyle/>
                    <a:p>
                      <a:r>
                        <a:rPr lang="en-US" sz="1400" dirty="0" smtClean="0"/>
                        <a:t>7</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0000 0110</a:t>
                      </a:r>
                    </a:p>
                  </a:txBody>
                  <a:tcPr/>
                </a:tc>
                <a:tc>
                  <a:txBody>
                    <a:bodyPr/>
                    <a:lstStyle/>
                    <a:p>
                      <a:pPr algn="ctr"/>
                      <a:r>
                        <a:rPr lang="en-US" sz="1400" dirty="0" smtClean="0"/>
                        <a:t>I.7</a:t>
                      </a:r>
                      <a:endParaRPr lang="en-US" sz="1400" dirty="0"/>
                    </a:p>
                  </a:txBody>
                  <a:tcPr/>
                </a:tc>
                <a:tc>
                  <a:txBody>
                    <a:bodyPr/>
                    <a:lstStyle/>
                    <a:p>
                      <a:pPr algn="ctr" fontAlgn="b"/>
                      <a:r>
                        <a:rPr lang="en-US" sz="1400" u="none" strike="noStrike" dirty="0" smtClean="0">
                          <a:effectLst/>
                        </a:rPr>
                        <a:t>0.084</a:t>
                      </a:r>
                      <a:endParaRPr lang="en-US" sz="1400" b="0" i="0" u="none" strike="noStrike" dirty="0">
                        <a:solidFill>
                          <a:schemeClr val="tx1"/>
                        </a:solidFill>
                        <a:effectLst/>
                        <a:latin typeface="Calibri"/>
                      </a:endParaRPr>
                    </a:p>
                  </a:txBody>
                  <a:tcPr marL="9525" marR="9525" marT="9525" marB="0" anchor="b"/>
                </a:tc>
                <a:tc rowSpan="5">
                  <a:txBody>
                    <a:bodyPr/>
                    <a:lstStyle/>
                    <a:p>
                      <a:pPr algn="ctr"/>
                      <a:r>
                        <a:rPr lang="en-US" sz="1400" dirty="0" smtClean="0"/>
                        <a:t>kbps</a:t>
                      </a:r>
                    </a:p>
                    <a:p>
                      <a:pPr algn="ctr"/>
                      <a:endParaRPr lang="en-US" sz="1400" dirty="0" smtClean="0"/>
                    </a:p>
                    <a:p>
                      <a:pPr algn="ctr"/>
                      <a:endParaRPr lang="en-US" sz="1400" dirty="0" smtClean="0"/>
                    </a:p>
                    <a:p>
                      <a:pPr algn="ctr"/>
                      <a:endParaRPr lang="en-US" sz="1400" dirty="0"/>
                    </a:p>
                  </a:txBody>
                  <a:tcPr marL="9525" marR="9525" marT="9525" marB="0" anchor="b"/>
                </a:tc>
              </a:tr>
              <a:tr h="257175">
                <a:tc>
                  <a:txBody>
                    <a:bodyPr/>
                    <a:lstStyle/>
                    <a:p>
                      <a:r>
                        <a:rPr lang="en-US" sz="1400" dirty="0" smtClean="0"/>
                        <a:t>8</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0000 0111</a:t>
                      </a:r>
                    </a:p>
                  </a:txBody>
                  <a:tcPr/>
                </a:tc>
                <a:tc>
                  <a:txBody>
                    <a:bodyPr/>
                    <a:lstStyle/>
                    <a:p>
                      <a:pPr algn="ctr"/>
                      <a:r>
                        <a:rPr lang="en-US" sz="1400" dirty="0" smtClean="0"/>
                        <a:t>I.8</a:t>
                      </a:r>
                      <a:endParaRPr lang="en-US" sz="1400" dirty="0"/>
                    </a:p>
                  </a:txBody>
                  <a:tcPr/>
                </a:tc>
                <a:tc>
                  <a:txBody>
                    <a:bodyPr/>
                    <a:lstStyle/>
                    <a:p>
                      <a:pPr algn="ctr" fontAlgn="b"/>
                      <a:r>
                        <a:rPr lang="en-US" sz="1400" u="none" strike="noStrike" dirty="0" smtClean="0">
                          <a:effectLst/>
                        </a:rPr>
                        <a:t>0.17 </a:t>
                      </a:r>
                      <a:endParaRPr lang="en-US" sz="1400" b="0" i="0" u="none" strike="noStrike" dirty="0">
                        <a:solidFill>
                          <a:srgbClr val="000000"/>
                        </a:solidFill>
                        <a:effectLst/>
                        <a:latin typeface="Calibri"/>
                      </a:endParaRPr>
                    </a:p>
                  </a:txBody>
                  <a:tcPr marL="9525" marR="9525" marT="9525" marB="0" anchor="b"/>
                </a:tc>
                <a:tc vMerge="1">
                  <a:txBody>
                    <a:bodyPr/>
                    <a:lstStyle/>
                    <a:p>
                      <a:pPr algn="ctr"/>
                      <a:endParaRPr lang="en-US" sz="1400" dirty="0"/>
                    </a:p>
                  </a:txBody>
                  <a:tcPr/>
                </a:tc>
              </a:tr>
              <a:tr h="257175">
                <a:tc>
                  <a:txBody>
                    <a:bodyPr/>
                    <a:lstStyle/>
                    <a:p>
                      <a:r>
                        <a:rPr lang="en-US" sz="1400" dirty="0" smtClean="0"/>
                        <a:t>9</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0000 1000</a:t>
                      </a:r>
                    </a:p>
                  </a:txBody>
                  <a:tcPr/>
                </a:tc>
                <a:tc>
                  <a:txBody>
                    <a:bodyPr/>
                    <a:lstStyle/>
                    <a:p>
                      <a:pPr algn="ctr"/>
                      <a:r>
                        <a:rPr lang="en-US" sz="1400" dirty="0" smtClean="0"/>
                        <a:t>I.9</a:t>
                      </a:r>
                      <a:endParaRPr lang="en-US" sz="1400" dirty="0"/>
                    </a:p>
                  </a:txBody>
                  <a:tcPr/>
                </a:tc>
                <a:tc>
                  <a:txBody>
                    <a:bodyPr/>
                    <a:lstStyle/>
                    <a:p>
                      <a:pPr algn="ctr" fontAlgn="b"/>
                      <a:r>
                        <a:rPr lang="en-US" sz="1400" u="none" strike="noStrike" dirty="0" smtClean="0">
                          <a:effectLst/>
                        </a:rPr>
                        <a:t>0.22</a:t>
                      </a:r>
                      <a:endParaRPr lang="en-US" sz="1400" b="0" i="0" u="none" strike="noStrike" dirty="0">
                        <a:solidFill>
                          <a:srgbClr val="000000"/>
                        </a:solidFill>
                        <a:effectLst/>
                        <a:latin typeface="Calibri"/>
                      </a:endParaRPr>
                    </a:p>
                  </a:txBody>
                  <a:tcPr marL="9525" marR="9525" marT="9525" marB="0" anchor="b"/>
                </a:tc>
                <a:tc vMerge="1">
                  <a:txBody>
                    <a:bodyPr/>
                    <a:lstStyle/>
                    <a:p>
                      <a:endParaRPr lang="en-US" sz="1400" dirty="0"/>
                    </a:p>
                  </a:txBody>
                  <a:tcPr/>
                </a:tc>
              </a:tr>
              <a:tr h="257175">
                <a:tc>
                  <a:txBody>
                    <a:bodyPr/>
                    <a:lstStyle/>
                    <a:p>
                      <a:r>
                        <a:rPr lang="en-US" sz="1400" dirty="0" smtClean="0"/>
                        <a:t>10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0000 1001</a:t>
                      </a:r>
                    </a:p>
                  </a:txBody>
                  <a:tcPr/>
                </a:tc>
                <a:tc>
                  <a:txBody>
                    <a:bodyPr/>
                    <a:lstStyle/>
                    <a:p>
                      <a:pPr algn="ctr"/>
                      <a:r>
                        <a:rPr lang="en-US" sz="1400" dirty="0" smtClean="0"/>
                        <a:t>I.10</a:t>
                      </a:r>
                      <a:endParaRPr lang="en-US" sz="1400" dirty="0"/>
                    </a:p>
                  </a:txBody>
                  <a:tcPr/>
                </a:tc>
                <a:tc>
                  <a:txBody>
                    <a:bodyPr/>
                    <a:lstStyle/>
                    <a:p>
                      <a:pPr algn="ctr" fontAlgn="b"/>
                      <a:r>
                        <a:rPr lang="en-US" sz="1400" u="none" strike="noStrike" dirty="0" smtClean="0">
                          <a:effectLst/>
                        </a:rPr>
                        <a:t>0.44</a:t>
                      </a:r>
                      <a:endParaRPr lang="en-US" sz="1400" b="0" i="0" u="none" strike="noStrike" dirty="0">
                        <a:solidFill>
                          <a:srgbClr val="000000"/>
                        </a:solidFill>
                        <a:effectLst/>
                        <a:latin typeface="Calibri"/>
                      </a:endParaRPr>
                    </a:p>
                  </a:txBody>
                  <a:tcPr marL="9525" marR="9525" marT="9525" marB="0" anchor="b"/>
                </a:tc>
                <a:tc vMerge="1">
                  <a:txBody>
                    <a:bodyPr/>
                    <a:lstStyle/>
                    <a:p>
                      <a:endParaRPr lang="en-US" sz="1400" dirty="0"/>
                    </a:p>
                  </a:txBody>
                  <a:tcPr/>
                </a:tc>
              </a:tr>
              <a:tr h="257175">
                <a:tc>
                  <a:txBody>
                    <a:bodyPr/>
                    <a:lstStyle/>
                    <a:p>
                      <a:r>
                        <a:rPr lang="en-US" sz="1400" dirty="0" smtClean="0"/>
                        <a:t>11</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0000 1010</a:t>
                      </a:r>
                    </a:p>
                  </a:txBody>
                  <a:tcPr/>
                </a:tc>
                <a:tc>
                  <a:txBody>
                    <a:bodyPr/>
                    <a:lstStyle/>
                    <a:p>
                      <a:pPr algn="ctr"/>
                      <a:r>
                        <a:rPr lang="en-US" sz="1400" dirty="0" smtClean="0"/>
                        <a:t>I.11</a:t>
                      </a:r>
                      <a:endParaRPr lang="en-US" sz="1400" dirty="0"/>
                    </a:p>
                  </a:txBody>
                  <a:tcPr/>
                </a:tc>
                <a:tc>
                  <a:txBody>
                    <a:bodyPr/>
                    <a:lstStyle/>
                    <a:p>
                      <a:pPr algn="ctr" fontAlgn="b"/>
                      <a:r>
                        <a:rPr lang="en-US" sz="1400" u="none" strike="noStrike" dirty="0" smtClean="0">
                          <a:effectLst/>
                        </a:rPr>
                        <a:t>0.53</a:t>
                      </a:r>
                      <a:endParaRPr lang="en-US" sz="1400" b="0" i="0" u="none" strike="noStrike" dirty="0">
                        <a:solidFill>
                          <a:srgbClr val="000000"/>
                        </a:solidFill>
                        <a:effectLst/>
                        <a:latin typeface="Calibri"/>
                      </a:endParaRPr>
                    </a:p>
                  </a:txBody>
                  <a:tcPr marL="9525" marR="9525" marT="9525" marB="0" anchor="b"/>
                </a:tc>
                <a:tc vMerge="1">
                  <a:txBody>
                    <a:bodyPr/>
                    <a:lstStyle/>
                    <a:p>
                      <a:endParaRPr lang="en-US" sz="1400" dirty="0"/>
                    </a:p>
                  </a:txBody>
                  <a:tcPr/>
                </a:tc>
              </a:tr>
            </a:tbl>
          </a:graphicData>
        </a:graphic>
      </p:graphicFrame>
      <p:sp>
        <p:nvSpPr>
          <p:cNvPr id="11" name="Text Box 2"/>
          <p:cNvSpPr txBox="1">
            <a:spLocks noChangeArrowheads="1"/>
          </p:cNvSpPr>
          <p:nvPr/>
        </p:nvSpPr>
        <p:spPr bwMode="auto">
          <a:xfrm>
            <a:off x="2583842" y="609600"/>
            <a:ext cx="435035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800" b="1" dirty="0" smtClean="0"/>
              <a:t>Medium-rate PHY I modes</a:t>
            </a:r>
            <a:endParaRPr lang="en-US" altLang="en-US" sz="2800" b="1" dirty="0"/>
          </a:p>
        </p:txBody>
      </p:sp>
      <p:graphicFrame>
        <p:nvGraphicFramePr>
          <p:cNvPr id="18" name="Table 17"/>
          <p:cNvGraphicFramePr>
            <a:graphicFrameLocks noGrp="1"/>
          </p:cNvGraphicFramePr>
          <p:nvPr>
            <p:extLst>
              <p:ext uri="{D42A27DB-BD31-4B8C-83A1-F6EECF244321}">
                <p14:modId xmlns:p14="http://schemas.microsoft.com/office/powerpoint/2010/main" val="272404770"/>
              </p:ext>
            </p:extLst>
          </p:nvPr>
        </p:nvGraphicFramePr>
        <p:xfrm>
          <a:off x="457200" y="4149984"/>
          <a:ext cx="8534400" cy="1946016"/>
        </p:xfrm>
        <a:graphic>
          <a:graphicData uri="http://schemas.openxmlformats.org/drawingml/2006/table">
            <a:tbl>
              <a:tblPr>
                <a:tableStyleId>{793D81CF-94F2-401A-BA57-92F5A7B2D0C5}</a:tableStyleId>
              </a:tblPr>
              <a:tblGrid>
                <a:gridCol w="228600"/>
                <a:gridCol w="685800"/>
                <a:gridCol w="1066800"/>
                <a:gridCol w="914400"/>
                <a:gridCol w="990600"/>
                <a:gridCol w="990600"/>
                <a:gridCol w="609600"/>
                <a:gridCol w="838200"/>
                <a:gridCol w="914400"/>
                <a:gridCol w="1295400"/>
              </a:tblGrid>
              <a:tr h="304801">
                <a:tc>
                  <a:txBody>
                    <a:bodyPr/>
                    <a:lstStyle/>
                    <a:p>
                      <a:pPr algn="l" fontAlgn="b"/>
                      <a:r>
                        <a:rPr lang="en-US" sz="1400" b="1" u="none" strike="noStrike" dirty="0">
                          <a:effectLst/>
                          <a:latin typeface="+mj-lt"/>
                        </a:rPr>
                        <a:t> </a:t>
                      </a:r>
                      <a:endParaRPr lang="en-US" sz="1400" b="1" i="0" u="none" strike="noStrike" dirty="0">
                        <a:solidFill>
                          <a:srgbClr val="000000"/>
                        </a:solidFill>
                        <a:effectLst/>
                        <a:latin typeface="+mj-lt"/>
                      </a:endParaRPr>
                    </a:p>
                  </a:txBody>
                  <a:tcPr marL="9525" marR="9525" marT="9525" marB="0" anchor="b"/>
                </a:tc>
                <a:tc gridSpan="3">
                  <a:txBody>
                    <a:bodyPr/>
                    <a:lstStyle/>
                    <a:p>
                      <a:pPr algn="l" fontAlgn="b"/>
                      <a:endParaRPr lang="en-US" sz="1400" b="1" i="0" u="none" strike="noStrike" dirty="0">
                        <a:solidFill>
                          <a:srgbClr val="000000"/>
                        </a:solidFill>
                        <a:effectLst/>
                        <a:latin typeface="+mj-lt"/>
                      </a:endParaRPr>
                    </a:p>
                  </a:txBody>
                  <a:tcPr marL="9525" marR="9525" marT="9525" marB="0" anchor="b"/>
                </a:tc>
                <a:tc hMerge="1">
                  <a:txBody>
                    <a:bodyPr/>
                    <a:lstStyle/>
                    <a:p>
                      <a:pPr algn="l" fontAlgn="b"/>
                      <a:endParaRPr lang="en-US" sz="1400" b="0" i="0" u="none" strike="noStrike" dirty="0">
                        <a:solidFill>
                          <a:srgbClr val="000000"/>
                        </a:solidFill>
                        <a:effectLst/>
                        <a:latin typeface="+mj-lt"/>
                      </a:endParaRPr>
                    </a:p>
                  </a:txBody>
                  <a:tcPr marL="9525" marR="9525" marT="9525" marB="0" anchor="b"/>
                </a:tc>
                <a:tc hMerge="1">
                  <a:txBody>
                    <a:bodyPr/>
                    <a:lstStyle/>
                    <a:p>
                      <a:pPr algn="l" fontAlgn="b"/>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ctr" fontAlgn="b"/>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1" u="none" strike="noStrike" dirty="0">
                          <a:effectLst/>
                          <a:latin typeface="+mj-lt"/>
                        </a:rPr>
                        <a:t> </a:t>
                      </a:r>
                      <a:r>
                        <a:rPr lang="en-US" sz="1400" b="1" u="none" strike="noStrike" dirty="0" smtClean="0">
                          <a:effectLst/>
                          <a:latin typeface="+mj-lt"/>
                        </a:rPr>
                        <a:t>Data rate</a:t>
                      </a:r>
                      <a:endParaRPr lang="en-US" sz="1400" b="1" i="1" u="none" strike="noStrike" dirty="0" smtClean="0">
                        <a:solidFill>
                          <a:srgbClr val="000000"/>
                        </a:solidFill>
                        <a:effectLst/>
                        <a:latin typeface="+mj-lt"/>
                      </a:endParaRPr>
                    </a:p>
                  </a:txBody>
                  <a:tcPr marL="9525" marR="9525" marT="9525" marB="0" anchor="b"/>
                </a:tc>
                <a:tc gridSpan="2">
                  <a:txBody>
                    <a:bodyPr/>
                    <a:lstStyle/>
                    <a:p>
                      <a:pPr algn="ctr" fontAlgn="b"/>
                      <a:r>
                        <a:rPr lang="en-US" sz="1400" b="1" u="none" strike="noStrike" dirty="0">
                          <a:effectLst/>
                          <a:latin typeface="+mj-lt"/>
                        </a:rPr>
                        <a:t>Compatibility Support</a:t>
                      </a:r>
                      <a:endParaRPr lang="en-US" sz="1400" b="1" i="0" u="none" strike="noStrike" dirty="0">
                        <a:solidFill>
                          <a:srgbClr val="000000"/>
                        </a:solidFill>
                        <a:effectLst/>
                        <a:latin typeface="+mj-lt"/>
                      </a:endParaRPr>
                    </a:p>
                  </a:txBody>
                  <a:tcPr marL="9525" marR="9525" marT="9525" marB="0" anchor="b"/>
                </a:tc>
                <a:tc hMerge="1">
                  <a:txBody>
                    <a:bodyPr/>
                    <a:lstStyle/>
                    <a:p>
                      <a:endParaRPr lang="en-US"/>
                    </a:p>
                  </a:txBody>
                  <a:tcPr/>
                </a:tc>
              </a:tr>
              <a:tr h="436245">
                <a:tc>
                  <a:txBody>
                    <a:bodyPr/>
                    <a:lstStyle/>
                    <a:p>
                      <a:pPr algn="l" fontAlgn="b"/>
                      <a:r>
                        <a:rPr lang="en-US" sz="1400" u="none" strike="noStrike">
                          <a:effectLst/>
                          <a:latin typeface="+mj-lt"/>
                        </a:rPr>
                        <a:t> </a:t>
                      </a:r>
                      <a:endParaRPr lang="en-US" sz="1400" b="0" i="0" u="none" strike="noStrike">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 </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Modulation</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Coding</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u="none" strike="noStrike" dirty="0">
                          <a:effectLst/>
                          <a:latin typeface="+mj-lt"/>
                        </a:rPr>
                        <a:t>Optical </a:t>
                      </a:r>
                      <a:r>
                        <a:rPr lang="en-US" sz="1400" b="1" u="none" strike="noStrike" dirty="0">
                          <a:effectLst/>
                          <a:latin typeface="Calibri" panose="020F0502020204030204" pitchFamily="34" charset="0"/>
                        </a:rPr>
                        <a:t>Clock</a:t>
                      </a:r>
                      <a:r>
                        <a:rPr lang="en-US" sz="1400" b="1" u="none" strike="noStrike" dirty="0">
                          <a:effectLst/>
                          <a:latin typeface="+mj-lt"/>
                        </a:rPr>
                        <a:t> rate</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b="1" i="0" u="none" strike="noStrike" dirty="0" smtClean="0">
                          <a:solidFill>
                            <a:srgbClr val="000000"/>
                          </a:solidFill>
                          <a:effectLst/>
                          <a:latin typeface="+mj-lt"/>
                        </a:rPr>
                        <a:t>Symbol</a:t>
                      </a:r>
                      <a:r>
                        <a:rPr lang="en-US" sz="1400" b="1" i="0" u="none" strike="noStrike" baseline="0" dirty="0" smtClean="0">
                          <a:solidFill>
                            <a:srgbClr val="000000"/>
                          </a:solidFill>
                          <a:effectLst/>
                          <a:latin typeface="+mj-lt"/>
                        </a:rPr>
                        <a:t> rate</a:t>
                      </a:r>
                      <a:endParaRPr lang="en-US" sz="1400" b="1"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baseline="0" dirty="0" smtClean="0">
                          <a:solidFill>
                            <a:schemeClr val="tx1"/>
                          </a:solidFill>
                          <a:effectLst/>
                          <a:latin typeface="+mj-lt"/>
                        </a:rPr>
                        <a:t>DS rate</a:t>
                      </a:r>
                      <a:endParaRPr lang="en-US" sz="1400" b="1" i="1" u="none" strike="noStrike" baseline="-25000" dirty="0" smtClean="0">
                        <a:solidFill>
                          <a:schemeClr val="tx1"/>
                        </a:solidFill>
                        <a:effectLst/>
                        <a:latin typeface="+mj-lt"/>
                      </a:endParaRPr>
                    </a:p>
                  </a:txBody>
                  <a:tcPr marL="9525" marR="9525" marT="9525" marB="0" anchor="b"/>
                </a:tc>
                <a:tc>
                  <a:txBody>
                    <a:bodyPr/>
                    <a:lstStyle/>
                    <a:p>
                      <a:pPr algn="ctr" fontAlgn="b"/>
                      <a:r>
                        <a:rPr lang="en-US" sz="1400" u="none" strike="noStrike" dirty="0" smtClean="0">
                          <a:effectLst/>
                          <a:latin typeface="+mj-lt"/>
                        </a:rPr>
                        <a:t>(e.g. </a:t>
                      </a:r>
                    </a:p>
                    <a:p>
                      <a:pPr algn="ctr" fontAlgn="b"/>
                      <a:r>
                        <a:rPr lang="en-US" sz="1400" u="none" strike="noStrike" dirty="0" smtClean="0">
                          <a:effectLst/>
                          <a:latin typeface="+mj-lt"/>
                        </a:rPr>
                        <a:t>10 </a:t>
                      </a:r>
                      <a:r>
                        <a:rPr lang="en-US" sz="1400" u="none" strike="noStrike" dirty="0" err="1" smtClean="0">
                          <a:effectLst/>
                          <a:latin typeface="+mj-lt"/>
                        </a:rPr>
                        <a:t>sym</a:t>
                      </a:r>
                      <a:r>
                        <a:rPr lang="en-US" sz="1400" u="none" strike="noStrike" dirty="0" smtClean="0">
                          <a:effectLst/>
                          <a:latin typeface="+mj-lt"/>
                        </a:rPr>
                        <a:t>/s)</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Varying frame rates</a:t>
                      </a:r>
                      <a:endParaRPr lang="en-US" sz="1400" b="1" i="1"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Shutter speeds/</a:t>
                      </a:r>
                      <a:br>
                        <a:rPr lang="en-US" sz="1400" u="none" strike="noStrike" dirty="0">
                          <a:effectLst/>
                          <a:latin typeface="+mj-lt"/>
                        </a:rPr>
                      </a:br>
                      <a:r>
                        <a:rPr lang="en-US" sz="1400" u="none" strike="noStrike" dirty="0">
                          <a:effectLst/>
                          <a:latin typeface="+mj-lt"/>
                        </a:rPr>
                        <a:t>Sampling rates</a:t>
                      </a:r>
                      <a:endParaRPr lang="en-US" sz="1400" b="1" i="1" u="none" strike="noStrike" dirty="0">
                        <a:solidFill>
                          <a:srgbClr val="000000"/>
                        </a:solidFill>
                        <a:effectLst/>
                        <a:latin typeface="+mj-lt"/>
                      </a:endParaRPr>
                    </a:p>
                  </a:txBody>
                  <a:tcPr marL="9525" marR="9525" marT="9525" marB="0" anchor="b"/>
                </a:tc>
              </a:tr>
              <a:tr h="240994">
                <a:tc>
                  <a:txBody>
                    <a:bodyPr/>
                    <a:lstStyle/>
                    <a:p>
                      <a:pPr algn="r" fontAlgn="b"/>
                      <a:r>
                        <a:rPr lang="en-US" sz="1400" u="none" strike="noStrike" dirty="0" smtClean="0">
                          <a:effectLst/>
                          <a:latin typeface="+mj-lt"/>
                        </a:rPr>
                        <a:t>7</a:t>
                      </a:r>
                      <a:endParaRPr lang="en-US" sz="1400" b="0" i="0" u="none" strike="noStrike" dirty="0">
                        <a:solidFill>
                          <a:srgbClr val="000000"/>
                        </a:solidFill>
                        <a:effectLst/>
                        <a:latin typeface="+mj-lt"/>
                      </a:endParaRPr>
                    </a:p>
                  </a:txBody>
                  <a:tcPr marL="9525" marR="9525" marT="9525" marB="0" anchor="b"/>
                </a:tc>
                <a:tc rowSpan="5">
                  <a:txBody>
                    <a:bodyPr/>
                    <a:lstStyle/>
                    <a:p>
                      <a:pPr algn="ctr" fontAlgn="ctr"/>
                      <a:r>
                        <a:rPr lang="en-US" sz="1400" u="none" strike="noStrike" dirty="0">
                          <a:effectLst/>
                          <a:latin typeface="+mj-lt"/>
                        </a:rPr>
                        <a:t>Medium </a:t>
                      </a:r>
                      <a:endParaRPr lang="en-US" sz="1400" u="none" strike="noStrike" dirty="0" smtClean="0">
                        <a:effectLst/>
                        <a:latin typeface="+mj-lt"/>
                      </a:endParaRPr>
                    </a:p>
                    <a:p>
                      <a:pPr algn="ctr" fontAlgn="ctr"/>
                      <a:r>
                        <a:rPr lang="en-US" sz="1400" u="none" strike="noStrike" dirty="0" smtClean="0">
                          <a:effectLst/>
                          <a:latin typeface="+mj-lt"/>
                        </a:rPr>
                        <a:t>PHY </a:t>
                      </a:r>
                      <a:r>
                        <a:rPr lang="en-US" sz="1400" u="none" strike="noStrike" dirty="0">
                          <a:effectLst/>
                          <a:latin typeface="+mj-lt"/>
                        </a:rPr>
                        <a:t>I</a:t>
                      </a:r>
                      <a:br>
                        <a:rPr lang="en-US" sz="1400" u="none" strike="noStrike" dirty="0">
                          <a:effectLst/>
                          <a:latin typeface="+mj-lt"/>
                        </a:rPr>
                      </a:br>
                      <a:r>
                        <a:rPr lang="en-US" sz="1400" u="none" strike="noStrike" dirty="0">
                          <a:effectLst/>
                          <a:latin typeface="+mj-lt"/>
                        </a:rPr>
                        <a:t> </a:t>
                      </a:r>
                      <a:r>
                        <a:rPr lang="en-US" sz="1400" u="none" strike="noStrike" dirty="0" smtClean="0">
                          <a:effectLst/>
                          <a:latin typeface="+mj-lt"/>
                        </a:rPr>
                        <a:t>(kbps</a:t>
                      </a:r>
                      <a:r>
                        <a:rPr lang="en-US" sz="1400" u="none" strike="noStrike" dirty="0">
                          <a:effectLst/>
                          <a:latin typeface="+mj-lt"/>
                        </a:rPr>
                        <a:t>)</a:t>
                      </a:r>
                      <a:endParaRPr lang="en-US" sz="1400" b="0" i="0" u="none" strike="noStrike" dirty="0">
                        <a:solidFill>
                          <a:srgbClr val="000000"/>
                        </a:solidFill>
                        <a:effectLst/>
                        <a:latin typeface="+mj-lt"/>
                      </a:endParaRPr>
                    </a:p>
                  </a:txBody>
                  <a:tcPr marL="9525" marR="9525" marT="9525" marB="0" anchor="ctr"/>
                </a:tc>
                <a:tc>
                  <a:txBody>
                    <a:bodyPr/>
                    <a:lstStyle/>
                    <a:p>
                      <a:pPr algn="l" fontAlgn="b"/>
                      <a:r>
                        <a:rPr lang="en-US" sz="1400" u="none" strike="noStrike" dirty="0" smtClean="0">
                          <a:effectLst/>
                          <a:latin typeface="+mj-lt"/>
                        </a:rPr>
                        <a:t>OOK based</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smtClean="0">
                          <a:effectLst/>
                          <a:latin typeface="+mj-lt"/>
                        </a:rPr>
                        <a:t>Manchester</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a:t>
                      </a:r>
                      <a:r>
                        <a:rPr lang="en-US" sz="1400" u="none" strike="noStrike" dirty="0" smtClean="0">
                          <a:effectLst/>
                          <a:latin typeface="+mj-lt"/>
                        </a:rPr>
                        <a:t> </a:t>
                      </a:r>
                      <a:r>
                        <a:rPr lang="en-US" sz="1400" u="none" strike="noStrike" dirty="0">
                          <a:effectLst/>
                          <a:latin typeface="+mj-lt"/>
                        </a:rPr>
                        <a:t>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b="0" i="0" u="none" strike="noStrike" dirty="0" smtClean="0">
                          <a:solidFill>
                            <a:srgbClr val="000000"/>
                          </a:solidFill>
                          <a:effectLst/>
                          <a:latin typeface="+mj-lt"/>
                        </a:rPr>
                        <a:t>120</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84 </a:t>
                      </a:r>
                      <a:r>
                        <a:rPr lang="en-US" sz="1400" u="none" strike="noStrike" dirty="0">
                          <a:effectLst/>
                          <a:latin typeface="+mj-lt"/>
                        </a:rPr>
                        <a:t>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r>
              <a:tr h="240994">
                <a:tc>
                  <a:txBody>
                    <a:bodyPr/>
                    <a:lstStyle/>
                    <a:p>
                      <a:pPr algn="r" fontAlgn="b"/>
                      <a:r>
                        <a:rPr lang="en-US" sz="1400" u="none" strike="noStrike" dirty="0" smtClean="0">
                          <a:effectLst/>
                          <a:latin typeface="+mj-lt"/>
                        </a:rPr>
                        <a:t>8</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OOK based</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smtClean="0">
                          <a:effectLst/>
                          <a:latin typeface="+mj-lt"/>
                        </a:rPr>
                        <a:t>Manchester</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60</a:t>
                      </a:r>
                    </a:p>
                  </a:txBody>
                  <a:tcPr marL="9525" marR="9525" marT="9525" marB="0" anchor="b"/>
                </a:tc>
                <a:tc>
                  <a:txBody>
                    <a:bodyPr/>
                    <a:lstStyle/>
                    <a:p>
                      <a:pPr algn="ctr" fontAlgn="b"/>
                      <a:r>
                        <a:rPr lang="en-US" sz="1400" u="none" strike="noStrike" dirty="0" smtClean="0">
                          <a:effectLst/>
                          <a:latin typeface="+mj-lt"/>
                        </a:rPr>
                        <a:t>0.17</a:t>
                      </a:r>
                      <a:r>
                        <a:rPr lang="en-US" sz="1400" u="none" strike="noStrike" baseline="0" dirty="0" smtClean="0">
                          <a:effectLst/>
                          <a:latin typeface="+mj-lt"/>
                        </a:rPr>
                        <a:t> k</a:t>
                      </a:r>
                      <a:r>
                        <a:rPr lang="en-US" sz="1400" u="none" strike="noStrike" dirty="0" smtClean="0">
                          <a:effectLst/>
                          <a:latin typeface="+mj-lt"/>
                        </a:rPr>
                        <a:t>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r>
              <a:tr h="240994">
                <a:tc>
                  <a:txBody>
                    <a:bodyPr/>
                    <a:lstStyle/>
                    <a:p>
                      <a:pPr algn="r" fontAlgn="b"/>
                      <a:r>
                        <a:rPr lang="en-US" sz="1400" u="none" strike="noStrike" dirty="0" smtClean="0">
                          <a:effectLst/>
                          <a:latin typeface="+mj-lt"/>
                        </a:rPr>
                        <a:t>9</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OOK based</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4B6B</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2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60</a:t>
                      </a:r>
                    </a:p>
                  </a:txBody>
                  <a:tcPr marL="9525" marR="9525" marT="9525" marB="0" anchor="b"/>
                </a:tc>
                <a:tc>
                  <a:txBody>
                    <a:bodyPr/>
                    <a:lstStyle/>
                    <a:p>
                      <a:pPr algn="ctr" fontAlgn="b"/>
                      <a:r>
                        <a:rPr lang="en-US" sz="1400" u="none" strike="noStrike" dirty="0" smtClean="0">
                          <a:effectLst/>
                          <a:latin typeface="+mj-lt"/>
                        </a:rPr>
                        <a:t>0.22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r>
              <a:tr h="240994">
                <a:tc>
                  <a:txBody>
                    <a:bodyPr/>
                    <a:lstStyle/>
                    <a:p>
                      <a:pPr algn="r" fontAlgn="b"/>
                      <a:r>
                        <a:rPr lang="en-US" sz="1400" b="0" i="0" u="none" strike="noStrike" dirty="0" smtClean="0">
                          <a:solidFill>
                            <a:srgbClr val="000000"/>
                          </a:solidFill>
                          <a:effectLst/>
                          <a:latin typeface="+mj-lt"/>
                        </a:rPr>
                        <a:t>10</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OOK based</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4B6B</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4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60</a:t>
                      </a:r>
                    </a:p>
                  </a:txBody>
                  <a:tcPr marL="9525" marR="9525" marT="9525" marB="0" anchor="b"/>
                </a:tc>
                <a:tc>
                  <a:txBody>
                    <a:bodyPr/>
                    <a:lstStyle/>
                    <a:p>
                      <a:pPr algn="ctr" fontAlgn="b"/>
                      <a:r>
                        <a:rPr lang="en-US" sz="1400" u="none" strike="noStrike" dirty="0" smtClean="0">
                          <a:effectLst/>
                          <a:latin typeface="+mj-lt"/>
                        </a:rPr>
                        <a:t>0.44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r>
              <a:tr h="240994">
                <a:tc>
                  <a:txBody>
                    <a:bodyPr/>
                    <a:lstStyle/>
                    <a:p>
                      <a:pPr algn="r" fontAlgn="b"/>
                      <a:r>
                        <a:rPr lang="en-US" sz="1400" b="0" i="0" u="none" strike="noStrike" dirty="0" smtClean="0">
                          <a:solidFill>
                            <a:srgbClr val="000000"/>
                          </a:solidFill>
                          <a:effectLst/>
                          <a:latin typeface="+mj-lt"/>
                        </a:rPr>
                        <a:t>11</a:t>
                      </a:r>
                      <a:endParaRPr lang="en-US" sz="1400" b="0" i="0" u="none" strike="noStrike" dirty="0">
                        <a:solidFill>
                          <a:srgbClr val="000000"/>
                        </a:solidFill>
                        <a:effectLst/>
                        <a:latin typeface="+mj-lt"/>
                      </a:endParaRPr>
                    </a:p>
                  </a:txBody>
                  <a:tcPr marL="9525" marR="9525" marT="9525" marB="0" anchor="b"/>
                </a:tc>
                <a:tc vMerge="1">
                  <a:txBody>
                    <a:bodyPr/>
                    <a:lstStyle/>
                    <a:p>
                      <a:endParaRPr lang="en-US"/>
                    </a:p>
                  </a:txBody>
                  <a:tcPr/>
                </a:tc>
                <a:tc>
                  <a:txBody>
                    <a:bodyPr/>
                    <a:lstStyle/>
                    <a:p>
                      <a:pPr algn="l" fontAlgn="b"/>
                      <a:r>
                        <a:rPr lang="en-US" sz="1400" u="none" strike="noStrike" dirty="0" smtClean="0">
                          <a:effectLst/>
                          <a:latin typeface="+mj-lt"/>
                        </a:rPr>
                        <a:t>OOK based</a:t>
                      </a:r>
                      <a:endParaRPr lang="en-US" sz="1400" b="0" i="0" u="none" strike="noStrike" dirty="0">
                        <a:solidFill>
                          <a:srgbClr val="000000"/>
                        </a:solidFill>
                        <a:effectLst/>
                        <a:latin typeface="+mj-lt"/>
                      </a:endParaRPr>
                    </a:p>
                  </a:txBody>
                  <a:tcPr marL="9525" marR="9525" marT="9525" marB="0" anchor="b"/>
                </a:tc>
                <a:tc>
                  <a:txBody>
                    <a:bodyPr/>
                    <a:lstStyle/>
                    <a:p>
                      <a:pPr algn="l" fontAlgn="b"/>
                      <a:r>
                        <a:rPr lang="en-US" sz="1400" u="none" strike="noStrike" dirty="0">
                          <a:effectLst/>
                          <a:latin typeface="+mj-lt"/>
                        </a:rPr>
                        <a:t>8B10B</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4 kHz</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dirty="0" smtClean="0">
                          <a:effectLst/>
                          <a:latin typeface="+mj-lt"/>
                        </a:rPr>
                        <a:t>5/ 10/ 15</a:t>
                      </a:r>
                      <a:endParaRPr lang="en-US" sz="1400" b="0" i="0" u="none" strike="noStrike" dirty="0">
                        <a:solidFill>
                          <a:srgbClr val="000000"/>
                        </a:solidFill>
                        <a:effectLst/>
                        <a:latin typeface="+mj-lt"/>
                      </a:endParaRPr>
                    </a:p>
                  </a:txBody>
                  <a:tcPr marL="9525" marR="9525" marT="9525"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mj-lt"/>
                        </a:rPr>
                        <a:t>60</a:t>
                      </a:r>
                    </a:p>
                  </a:txBody>
                  <a:tcPr marL="9525" marR="9525" marT="9525" marB="0" anchor="b"/>
                </a:tc>
                <a:tc>
                  <a:txBody>
                    <a:bodyPr/>
                    <a:lstStyle/>
                    <a:p>
                      <a:pPr algn="ctr" fontAlgn="b"/>
                      <a:r>
                        <a:rPr lang="en-US" sz="1400" u="none" strike="noStrike" dirty="0" smtClean="0">
                          <a:effectLst/>
                          <a:latin typeface="+mj-lt"/>
                        </a:rPr>
                        <a:t>0.53 </a:t>
                      </a:r>
                      <a:r>
                        <a:rPr lang="en-US" sz="1400" u="none" strike="noStrike" dirty="0">
                          <a:effectLst/>
                          <a:latin typeface="+mj-lt"/>
                        </a:rPr>
                        <a:t>kbps</a:t>
                      </a:r>
                      <a:endParaRPr lang="en-US" sz="1400" b="0" i="0" u="none" strike="noStrike" dirty="0">
                        <a:solidFill>
                          <a:srgbClr val="000000"/>
                        </a:solidFill>
                        <a:effectLst/>
                        <a:latin typeface="+mj-lt"/>
                      </a:endParaRPr>
                    </a:p>
                  </a:txBody>
                  <a:tcPr marL="9525" marR="9525" marT="9525" marB="0" anchor="b"/>
                </a:tc>
                <a:tc>
                  <a:txBody>
                    <a:bodyPr/>
                    <a:lstStyle/>
                    <a:p>
                      <a:pPr algn="ctr" fontAlgn="b"/>
                      <a:r>
                        <a:rPr lang="en-US" sz="1400" u="none" strike="noStrike">
                          <a:effectLst/>
                          <a:latin typeface="+mj-lt"/>
                        </a:rPr>
                        <a:t>Y</a:t>
                      </a:r>
                      <a:endParaRPr lang="en-US" sz="1400" b="0" i="0" u="none" strike="noStrike">
                        <a:solidFill>
                          <a:srgbClr val="000000"/>
                        </a:solidFill>
                        <a:effectLst/>
                        <a:latin typeface="+mj-lt"/>
                      </a:endParaRPr>
                    </a:p>
                  </a:txBody>
                  <a:tcPr marL="9525" marR="9525" marT="9525" marB="0" anchor="b"/>
                </a:tc>
                <a:tc>
                  <a:txBody>
                    <a:bodyPr/>
                    <a:lstStyle/>
                    <a:p>
                      <a:pPr algn="ctr" fontAlgn="b"/>
                      <a:r>
                        <a:rPr lang="en-US" sz="1400" u="none" strike="noStrike" dirty="0">
                          <a:effectLst/>
                          <a:latin typeface="+mj-lt"/>
                        </a:rPr>
                        <a:t>Y</a:t>
                      </a:r>
                      <a:endParaRPr lang="en-US" sz="1400" b="0" i="0" u="none" strike="noStrike" dirty="0">
                        <a:solidFill>
                          <a:srgbClr val="000000"/>
                        </a:solidFill>
                        <a:effectLst/>
                        <a:latin typeface="+mj-lt"/>
                      </a:endParaRPr>
                    </a:p>
                  </a:txBody>
                  <a:tcPr marL="9525" marR="9525" marT="9525" marB="0" anchor="b"/>
                </a:tc>
              </a:tr>
            </a:tbl>
          </a:graphicData>
        </a:graphic>
      </p:graphicFrame>
      <p:sp>
        <p:nvSpPr>
          <p:cNvPr id="3" name="Rectangle 2"/>
          <p:cNvSpPr/>
          <p:nvPr/>
        </p:nvSpPr>
        <p:spPr>
          <a:xfrm>
            <a:off x="466725" y="3810000"/>
            <a:ext cx="5830827" cy="338554"/>
          </a:xfrm>
          <a:prstGeom prst="rect">
            <a:avLst/>
          </a:prstGeom>
        </p:spPr>
        <p:txBody>
          <a:bodyPr wrap="none">
            <a:spAutoFit/>
          </a:bodyPr>
          <a:lstStyle/>
          <a:p>
            <a:pPr fontAlgn="b"/>
            <a:r>
              <a:rPr lang="en-US" sz="1600" b="1" dirty="0" smtClean="0"/>
              <a:t>Detail parameters in medium-rate </a:t>
            </a:r>
            <a:r>
              <a:rPr lang="en-US" sz="1600" b="1" dirty="0"/>
              <a:t>PHY I </a:t>
            </a:r>
            <a:r>
              <a:rPr lang="en-US" sz="1600" b="1" dirty="0" smtClean="0"/>
              <a:t>modes (using C-OOK) </a:t>
            </a:r>
            <a:endParaRPr lang="en-US" sz="1600" b="1" dirty="0">
              <a:solidFill>
                <a:srgbClr val="000000"/>
              </a:solidFill>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32824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190875" y="2897188"/>
            <a:ext cx="220765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chemeClr val="tx1"/>
                </a:solidFill>
                <a:latin typeface="Times New Roman" pitchFamily="18" charset="0"/>
                <a:cs typeface="Arial" charset="0"/>
              </a:defRPr>
            </a:lvl1pPr>
            <a:lvl2pPr marL="742950" indent="-285750">
              <a:defRPr sz="1200">
                <a:solidFill>
                  <a:schemeClr val="tx1"/>
                </a:solidFill>
                <a:latin typeface="Times New Roman" pitchFamily="18" charset="0"/>
                <a:cs typeface="Arial" charset="0"/>
              </a:defRPr>
            </a:lvl2pPr>
            <a:lvl3pPr marL="1143000" indent="-228600">
              <a:defRPr sz="1200">
                <a:solidFill>
                  <a:schemeClr val="tx1"/>
                </a:solidFill>
                <a:latin typeface="Times New Roman" pitchFamily="18" charset="0"/>
                <a:cs typeface="Arial" charset="0"/>
              </a:defRPr>
            </a:lvl3pPr>
            <a:lvl4pPr marL="1600200" indent="-228600">
              <a:defRPr sz="1200">
                <a:solidFill>
                  <a:schemeClr val="tx1"/>
                </a:solidFill>
                <a:latin typeface="Times New Roman" pitchFamily="18" charset="0"/>
                <a:cs typeface="Arial" charset="0"/>
              </a:defRPr>
            </a:lvl4pPr>
            <a:lvl5pPr marL="2057400" indent="-228600">
              <a:defRPr sz="1200">
                <a:solidFill>
                  <a:schemeClr val="tx1"/>
                </a:solidFill>
                <a:latin typeface="Times New Roman" pitchFamily="18" charset="0"/>
                <a:cs typeface="Arial" charset="0"/>
              </a:defRPr>
            </a:lvl5pPr>
            <a:lvl6pPr marL="2514600" indent="-228600" fontAlgn="base">
              <a:spcBef>
                <a:spcPct val="0"/>
              </a:spcBef>
              <a:spcAft>
                <a:spcPct val="0"/>
              </a:spcAft>
              <a:defRPr sz="1200">
                <a:solidFill>
                  <a:schemeClr val="tx1"/>
                </a:solidFill>
                <a:latin typeface="Times New Roman" pitchFamily="18" charset="0"/>
                <a:cs typeface="Arial" charset="0"/>
              </a:defRPr>
            </a:lvl6pPr>
            <a:lvl7pPr marL="2971800" indent="-228600" fontAlgn="base">
              <a:spcBef>
                <a:spcPct val="0"/>
              </a:spcBef>
              <a:spcAft>
                <a:spcPct val="0"/>
              </a:spcAft>
              <a:defRPr sz="1200">
                <a:solidFill>
                  <a:schemeClr val="tx1"/>
                </a:solidFill>
                <a:latin typeface="Times New Roman" pitchFamily="18" charset="0"/>
                <a:cs typeface="Arial" charset="0"/>
              </a:defRPr>
            </a:lvl7pPr>
            <a:lvl8pPr marL="3429000" indent="-228600" fontAlgn="base">
              <a:spcBef>
                <a:spcPct val="0"/>
              </a:spcBef>
              <a:spcAft>
                <a:spcPct val="0"/>
              </a:spcAft>
              <a:defRPr sz="1200">
                <a:solidFill>
                  <a:schemeClr val="tx1"/>
                </a:solidFill>
                <a:latin typeface="Times New Roman" pitchFamily="18" charset="0"/>
                <a:cs typeface="Arial" charset="0"/>
              </a:defRPr>
            </a:lvl8pPr>
            <a:lvl9pPr marL="3886200" indent="-228600" fontAlgn="base">
              <a:spcBef>
                <a:spcPct val="0"/>
              </a:spcBef>
              <a:spcAft>
                <a:spcPct val="0"/>
              </a:spcAft>
              <a:defRPr sz="1200">
                <a:solidFill>
                  <a:schemeClr val="tx1"/>
                </a:solidFill>
                <a:latin typeface="Times New Roman" pitchFamily="18" charset="0"/>
                <a:cs typeface="Arial" charset="0"/>
              </a:defRPr>
            </a:lvl9pPr>
          </a:lstStyle>
          <a:p>
            <a:pPr eaLnBrk="0" hangingPunct="0"/>
            <a:r>
              <a:rPr lang="en-US" altLang="en-US" sz="4000" dirty="0" smtClean="0"/>
              <a:t>Appendix</a:t>
            </a:r>
            <a:endParaRPr lang="en-US" altLang="en-US" sz="40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000905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53" name="Text Box 2"/>
          <p:cNvSpPr txBox="1">
            <a:spLocks noChangeArrowheads="1"/>
          </p:cNvSpPr>
          <p:nvPr/>
        </p:nvSpPr>
        <p:spPr bwMode="auto">
          <a:xfrm>
            <a:off x="2133600" y="2902684"/>
            <a:ext cx="533992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Image processing technique</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3300065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8"/>
          <p:cNvSpPr/>
          <p:nvPr/>
        </p:nvSpPr>
        <p:spPr>
          <a:xfrm>
            <a:off x="1269568" y="5943600"/>
            <a:ext cx="6960031" cy="307777"/>
          </a:xfrm>
          <a:prstGeom prst="rect">
            <a:avLst/>
          </a:prstGeom>
        </p:spPr>
        <p:txBody>
          <a:bodyPr wrap="square">
            <a:spAutoFit/>
          </a:bodyPr>
          <a:lstStyle/>
          <a:p>
            <a:pPr algn="ctr"/>
            <a:r>
              <a:rPr lang="en-US" sz="1400" b="1" dirty="0" smtClean="0"/>
              <a:t>De-trend </a:t>
            </a:r>
            <a:r>
              <a:rPr lang="en-US" sz="1400" b="1" dirty="0"/>
              <a:t>signal </a:t>
            </a:r>
            <a:r>
              <a:rPr lang="en-US" sz="1400" b="1" dirty="0" smtClean="0"/>
              <a:t>for SF detection using 3</a:t>
            </a:r>
            <a:r>
              <a:rPr lang="en-US" sz="1400" b="1" baseline="30000" dirty="0" smtClean="0"/>
              <a:t>rd</a:t>
            </a:r>
            <a:r>
              <a:rPr lang="en-US" sz="1400" b="1" dirty="0" smtClean="0"/>
              <a:t> </a:t>
            </a:r>
            <a:r>
              <a:rPr lang="en-US" sz="1400" b="1" dirty="0"/>
              <a:t>order polynomial </a:t>
            </a:r>
            <a:r>
              <a:rPr lang="en-US" sz="1400" b="1" dirty="0" smtClean="0"/>
              <a:t>fitting and Wavelet baseline</a:t>
            </a:r>
            <a:endParaRPr lang="en-US" altLang="en-US" sz="600" b="1" dirty="0">
              <a:latin typeface="Arial" pitchFamily="34" charset="0"/>
              <a:cs typeface="Arial" pitchFamily="34" charset="0"/>
            </a:endParaRPr>
          </a:p>
        </p:txBody>
      </p:sp>
      <p:pic>
        <p:nvPicPr>
          <p:cNvPr id="10" name="Picture 9" descr="C:\Users\Trang\Desktop\Arduino program\NEW - SYN 011100\Labview\Mean Column - Fit.bmp"/>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912620"/>
            <a:ext cx="4038600" cy="1676400"/>
          </a:xfrm>
          <a:prstGeom prst="rect">
            <a:avLst/>
          </a:prstGeom>
          <a:noFill/>
          <a:ln>
            <a:noFill/>
          </a:ln>
        </p:spPr>
      </p:pic>
      <p:pic>
        <p:nvPicPr>
          <p:cNvPr id="11" name="Picture 10" descr="C:\Users\Trang\Desktop\Arduino program\Bean+SYN+DATA\2kHz - change Decoder\Result-pics\2kHz graph - 11.bmp"/>
          <p:cNvPicPr/>
          <p:nvPr/>
        </p:nvPicPr>
        <p:blipFill>
          <a:blip r:embed="rId3">
            <a:extLst>
              <a:ext uri="{28A0092B-C50C-407E-A947-70E740481C1C}">
                <a14:useLocalDpi xmlns:a14="http://schemas.microsoft.com/office/drawing/2010/main" val="0"/>
              </a:ext>
            </a:extLst>
          </a:blip>
          <a:srcRect/>
          <a:stretch>
            <a:fillRect/>
          </a:stretch>
        </p:blipFill>
        <p:spPr bwMode="auto">
          <a:xfrm>
            <a:off x="1752600" y="3886202"/>
            <a:ext cx="5334000" cy="1981198"/>
          </a:xfrm>
          <a:prstGeom prst="rect">
            <a:avLst/>
          </a:prstGeom>
          <a:noFill/>
          <a:ln>
            <a:noFill/>
          </a:ln>
        </p:spPr>
      </p:pic>
      <p:sp>
        <p:nvSpPr>
          <p:cNvPr id="3" name="Rectangle 2"/>
          <p:cNvSpPr/>
          <p:nvPr/>
        </p:nvSpPr>
        <p:spPr>
          <a:xfrm>
            <a:off x="457200" y="1106269"/>
            <a:ext cx="8382000" cy="738664"/>
          </a:xfrm>
          <a:prstGeom prst="rect">
            <a:avLst/>
          </a:prstGeom>
        </p:spPr>
        <p:txBody>
          <a:bodyPr wrap="square">
            <a:spAutoFit/>
          </a:bodyPr>
          <a:lstStyle/>
          <a:p>
            <a:pPr marL="285750" indent="-285750">
              <a:buFontTx/>
              <a:buChar char="-"/>
            </a:pPr>
            <a:r>
              <a:rPr lang="en-US" sz="1400" dirty="0" smtClean="0"/>
              <a:t>A </a:t>
            </a:r>
            <a:r>
              <a:rPr lang="en-US" sz="1400" dirty="0"/>
              <a:t>waveform is extracted from image needs to be </a:t>
            </a:r>
            <a:r>
              <a:rPr lang="en-US" sz="1400" dirty="0" smtClean="0"/>
              <a:t>de-trended</a:t>
            </a:r>
            <a:r>
              <a:rPr lang="en-US" sz="1400" dirty="0"/>
              <a:t>. In order to </a:t>
            </a:r>
            <a:r>
              <a:rPr lang="en-US" sz="1400" dirty="0" err="1"/>
              <a:t>detrend</a:t>
            </a:r>
            <a:r>
              <a:rPr lang="en-US" sz="1400" dirty="0"/>
              <a:t> signal, the baseline of signal is estimated.</a:t>
            </a:r>
          </a:p>
          <a:p>
            <a:pPr marL="285750" indent="-285750">
              <a:buFontTx/>
              <a:buChar char="-"/>
            </a:pPr>
            <a:r>
              <a:rPr lang="en-US" sz="1400" dirty="0"/>
              <a:t>3</a:t>
            </a:r>
            <a:r>
              <a:rPr lang="en-US" sz="1400" baseline="30000" dirty="0"/>
              <a:t>rd</a:t>
            </a:r>
            <a:r>
              <a:rPr lang="en-US" sz="1400" dirty="0"/>
              <a:t> order-polynomial line or B-spline line, or Wavelet-line can be applied to estimate baseline of signal.</a:t>
            </a:r>
          </a:p>
        </p:txBody>
      </p:sp>
      <p:sp>
        <p:nvSpPr>
          <p:cNvPr id="13" name="TextBox 12"/>
          <p:cNvSpPr txBox="1"/>
          <p:nvPr/>
        </p:nvSpPr>
        <p:spPr>
          <a:xfrm>
            <a:off x="1905000" y="685800"/>
            <a:ext cx="5804735" cy="400110"/>
          </a:xfrm>
          <a:prstGeom prst="rect">
            <a:avLst/>
          </a:prstGeom>
          <a:noFill/>
        </p:spPr>
        <p:txBody>
          <a:bodyPr wrap="square" rtlCol="0">
            <a:spAutoFit/>
          </a:bodyPr>
          <a:lstStyle/>
          <a:p>
            <a:pPr algn="ctr"/>
            <a:r>
              <a:rPr lang="en-US" sz="2000" b="1" dirty="0" smtClean="0"/>
              <a:t>1D Waveform De-trending</a:t>
            </a:r>
            <a:endParaRPr lang="en-US" sz="2000" dirty="0"/>
          </a:p>
        </p:txBody>
      </p:sp>
      <p:sp>
        <p:nvSpPr>
          <p:cNvPr id="1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2772766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pic>
        <p:nvPicPr>
          <p:cNvPr id="8" name="Picture 7" descr="C:\Users\Trang\Desktop\Arduino program\NEW - SYN 011100\Labview\0 Crossing.bmp"/>
          <p:cNvPicPr/>
          <p:nvPr/>
        </p:nvPicPr>
        <p:blipFill>
          <a:blip r:embed="rId2">
            <a:extLst>
              <a:ext uri="{28A0092B-C50C-407E-A947-70E740481C1C}">
                <a14:useLocalDpi xmlns:a14="http://schemas.microsoft.com/office/drawing/2010/main" val="0"/>
              </a:ext>
            </a:extLst>
          </a:blip>
          <a:srcRect/>
          <a:stretch>
            <a:fillRect/>
          </a:stretch>
        </p:blipFill>
        <p:spPr bwMode="auto">
          <a:xfrm>
            <a:off x="1227593" y="1600200"/>
            <a:ext cx="6316207" cy="2276338"/>
          </a:xfrm>
          <a:prstGeom prst="rect">
            <a:avLst/>
          </a:prstGeom>
          <a:noFill/>
          <a:ln>
            <a:noFill/>
          </a:ln>
        </p:spPr>
      </p:pic>
      <p:sp>
        <p:nvSpPr>
          <p:cNvPr id="9" name="Rectangle 8"/>
          <p:cNvSpPr/>
          <p:nvPr/>
        </p:nvSpPr>
        <p:spPr>
          <a:xfrm>
            <a:off x="914400" y="3886200"/>
            <a:ext cx="7480300" cy="307777"/>
          </a:xfrm>
          <a:prstGeom prst="rect">
            <a:avLst/>
          </a:prstGeom>
        </p:spPr>
        <p:txBody>
          <a:bodyPr wrap="square">
            <a:spAutoFit/>
          </a:bodyPr>
          <a:lstStyle/>
          <a:p>
            <a:pPr lvl="0" algn="ctr" fontAlgn="base">
              <a:spcBef>
                <a:spcPct val="0"/>
              </a:spcBef>
              <a:spcAft>
                <a:spcPct val="0"/>
              </a:spcAft>
            </a:pPr>
            <a:r>
              <a:rPr lang="en-US" altLang="en-US" sz="1400" b="1" dirty="0" smtClean="0">
                <a:latin typeface="Times New Roman" pitchFamily="18" charset="0"/>
                <a:ea typeface="Calibri" pitchFamily="34" charset="0"/>
                <a:cs typeface="Times New Roman" pitchFamily="18" charset="0"/>
              </a:rPr>
              <a:t>Result of Zero-crossing detection in an sample of a rolling image </a:t>
            </a:r>
            <a:endParaRPr lang="en-US" altLang="en-US" sz="600" dirty="0">
              <a:latin typeface="Arial" pitchFamily="34" charset="0"/>
              <a:cs typeface="Arial" pitchFamily="34" charset="0"/>
            </a:endParaRPr>
          </a:p>
        </p:txBody>
      </p:sp>
      <p:sp>
        <p:nvSpPr>
          <p:cNvPr id="10" name="TextBox 9"/>
          <p:cNvSpPr txBox="1"/>
          <p:nvPr/>
        </p:nvSpPr>
        <p:spPr>
          <a:xfrm>
            <a:off x="227468" y="4621649"/>
            <a:ext cx="8865732" cy="1384995"/>
          </a:xfrm>
          <a:prstGeom prst="rect">
            <a:avLst/>
          </a:prstGeom>
          <a:noFill/>
        </p:spPr>
        <p:txBody>
          <a:bodyPr wrap="square" rtlCol="0">
            <a:spAutoFit/>
          </a:bodyPr>
          <a:lstStyle/>
          <a:p>
            <a:r>
              <a:rPr lang="en-US" sz="1400" b="1" dirty="0" smtClean="0"/>
              <a:t>Zero-crossing detection method: </a:t>
            </a:r>
          </a:p>
          <a:p>
            <a:pPr marL="285750" indent="-285750">
              <a:buFont typeface="Wingdings" panose="05000000000000000000" pitchFamily="2" charset="2"/>
              <a:buChar char="q"/>
            </a:pPr>
            <a:r>
              <a:rPr lang="en-US" sz="1400" b="1" dirty="0" smtClean="0"/>
              <a:t>Advantage:</a:t>
            </a:r>
          </a:p>
          <a:p>
            <a:pPr marL="800100" lvl="1" indent="-342900">
              <a:buFont typeface="Arial" panose="020B0604020202020204" pitchFamily="34" charset="0"/>
              <a:buChar char="•"/>
            </a:pPr>
            <a:r>
              <a:rPr lang="en-US" sz="1400" dirty="0" smtClean="0"/>
              <a:t>High accurate SF detection even though the signal strength is low </a:t>
            </a:r>
          </a:p>
          <a:p>
            <a:pPr marL="285750" indent="-285750">
              <a:buFont typeface="Wingdings" panose="05000000000000000000" pitchFamily="2" charset="2"/>
              <a:buChar char="q"/>
            </a:pPr>
            <a:r>
              <a:rPr lang="en-US" sz="1400" b="1" dirty="0" smtClean="0"/>
              <a:t>Consideration:</a:t>
            </a:r>
            <a:endParaRPr lang="en-US" sz="1400" b="1" dirty="0" smtClean="0"/>
          </a:p>
          <a:p>
            <a:pPr marL="800100" lvl="1" indent="-342900">
              <a:buFont typeface="Arial" panose="020B0604020202020204" pitchFamily="34" charset="0"/>
              <a:buChar char="•"/>
            </a:pPr>
            <a:r>
              <a:rPr lang="en-US" sz="1400" dirty="0" smtClean="0"/>
              <a:t>In </a:t>
            </a:r>
            <a:r>
              <a:rPr lang="en-US" sz="1400" dirty="0" smtClean="0"/>
              <a:t>case of dimming (AB% ≠ 50%) </a:t>
            </a:r>
            <a:r>
              <a:rPr lang="en-US" sz="1400" dirty="0" smtClean="0"/>
              <a:t>the baseline (offset line) of signal should be estimated carefully for zeros detection.</a:t>
            </a:r>
            <a:endParaRPr lang="en-US" sz="1400" dirty="0"/>
          </a:p>
        </p:txBody>
      </p:sp>
      <p:sp>
        <p:nvSpPr>
          <p:cNvPr id="29" name="Rectangle 28"/>
          <p:cNvSpPr/>
          <p:nvPr/>
        </p:nvSpPr>
        <p:spPr>
          <a:xfrm>
            <a:off x="457200" y="1247001"/>
            <a:ext cx="8382000" cy="307777"/>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In asynchronous </a:t>
            </a:r>
            <a:r>
              <a:rPr lang="en-US" sz="1400" dirty="0" smtClean="0">
                <a:cs typeface="Times New Roman" panose="02020603050405020304" pitchFamily="18" charset="0"/>
              </a:rPr>
              <a:t>decoding</a:t>
            </a:r>
            <a:r>
              <a:rPr lang="en-US" sz="1400" dirty="0" smtClean="0">
                <a:latin typeface="Times New Roman" panose="02020603050405020304" pitchFamily="18" charset="0"/>
                <a:cs typeface="Times New Roman" panose="02020603050405020304" pitchFamily="18" charset="0"/>
              </a:rPr>
              <a:t>, the position of SF symbol is critical to </a:t>
            </a:r>
            <a:r>
              <a:rPr lang="en-US" sz="1400" b="1" dirty="0">
                <a:latin typeface="Times New Roman" panose="02020603050405020304" pitchFamily="18" charset="0"/>
                <a:cs typeface="Times New Roman" panose="02020603050405020304" pitchFamily="18" charset="0"/>
              </a:rPr>
              <a:t>forward decoding</a:t>
            </a:r>
            <a:r>
              <a:rPr lang="en-US" sz="1400" dirty="0">
                <a:latin typeface="Times New Roman" panose="02020603050405020304" pitchFamily="18" charset="0"/>
                <a:cs typeface="Times New Roman" panose="02020603050405020304" pitchFamily="18" charset="0"/>
              </a:rPr>
              <a:t> and </a:t>
            </a:r>
            <a:r>
              <a:rPr lang="en-US" sz="1400" b="1" dirty="0">
                <a:latin typeface="Times New Roman" panose="02020603050405020304" pitchFamily="18" charset="0"/>
                <a:cs typeface="Times New Roman" panose="02020603050405020304" pitchFamily="18" charset="0"/>
              </a:rPr>
              <a:t>backward </a:t>
            </a:r>
            <a:r>
              <a:rPr lang="en-US" sz="1400" b="1" dirty="0" smtClean="0">
                <a:latin typeface="Times New Roman" panose="02020603050405020304" pitchFamily="18" charset="0"/>
                <a:cs typeface="Times New Roman" panose="02020603050405020304" pitchFamily="18" charset="0"/>
              </a:rPr>
              <a:t>decoding</a:t>
            </a:r>
            <a:endParaRPr lang="en-US" sz="1400" dirty="0">
              <a:latin typeface="Times New Roman" panose="02020603050405020304" pitchFamily="18" charset="0"/>
              <a:cs typeface="Times New Roman" panose="02020603050405020304" pitchFamily="18" charset="0"/>
            </a:endParaRPr>
          </a:p>
        </p:txBody>
      </p:sp>
      <p:sp>
        <p:nvSpPr>
          <p:cNvPr id="30" name="TextBox 29"/>
          <p:cNvSpPr txBox="1"/>
          <p:nvPr/>
        </p:nvSpPr>
        <p:spPr>
          <a:xfrm>
            <a:off x="1905000" y="685800"/>
            <a:ext cx="5804735" cy="400110"/>
          </a:xfrm>
          <a:prstGeom prst="rect">
            <a:avLst/>
          </a:prstGeom>
          <a:noFill/>
        </p:spPr>
        <p:txBody>
          <a:bodyPr wrap="square" rtlCol="0">
            <a:spAutoFit/>
          </a:bodyPr>
          <a:lstStyle/>
          <a:p>
            <a:pPr algn="ctr"/>
            <a:r>
              <a:rPr lang="en-US" sz="2000" b="1" dirty="0" smtClean="0"/>
              <a:t>1D Signal processing and SF Detection</a:t>
            </a:r>
            <a:endParaRPr lang="en-US" sz="2000" dirty="0"/>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003323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Rectangle 6"/>
          <p:cNvSpPr>
            <a:spLocks noChangeArrowheads="1"/>
          </p:cNvSpPr>
          <p:nvPr/>
        </p:nvSpPr>
        <p:spPr bwMode="auto">
          <a:xfrm>
            <a:off x="0" y="44905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2" name="TextBox 21"/>
          <p:cNvSpPr txBox="1"/>
          <p:nvPr/>
        </p:nvSpPr>
        <p:spPr>
          <a:xfrm>
            <a:off x="1905000" y="685800"/>
            <a:ext cx="5804735" cy="400110"/>
          </a:xfrm>
          <a:prstGeom prst="rect">
            <a:avLst/>
          </a:prstGeom>
          <a:noFill/>
        </p:spPr>
        <p:txBody>
          <a:bodyPr wrap="square" rtlCol="0">
            <a:spAutoFit/>
          </a:bodyPr>
          <a:lstStyle/>
          <a:p>
            <a:pPr algn="ctr"/>
            <a:r>
              <a:rPr lang="en-US" sz="2000" b="1" dirty="0" smtClean="0"/>
              <a:t>1D Signal processing and Decoding</a:t>
            </a:r>
            <a:endParaRPr lang="en-US" sz="2000" dirty="0"/>
          </a:p>
        </p:txBody>
      </p:sp>
      <p:sp>
        <p:nvSpPr>
          <p:cNvPr id="2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cxnSp>
        <p:nvCxnSpPr>
          <p:cNvPr id="26" name="Straight Connector 25"/>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7" name="Picture 2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6624" y="2516714"/>
            <a:ext cx="6962955" cy="2311687"/>
          </a:xfrm>
          <a:prstGeom prst="rect">
            <a:avLst/>
          </a:prstGeom>
          <a:noFill/>
          <a:extLst>
            <a:ext uri="{909E8E84-426E-40DD-AFC4-6F175D3DCCD1}">
              <a14:hiddenFill xmlns:a14="http://schemas.microsoft.com/office/drawing/2010/main">
                <a:solidFill>
                  <a:srgbClr val="FFFFFF"/>
                </a:solidFill>
              </a14:hiddenFill>
            </a:ext>
          </a:extLst>
        </p:spPr>
      </p:pic>
      <p:sp>
        <p:nvSpPr>
          <p:cNvPr id="28" name="Rectangle 27"/>
          <p:cNvSpPr/>
          <p:nvPr/>
        </p:nvSpPr>
        <p:spPr>
          <a:xfrm>
            <a:off x="1549400" y="5178622"/>
            <a:ext cx="6248400" cy="307777"/>
          </a:xfrm>
          <a:prstGeom prst="rect">
            <a:avLst/>
          </a:prstGeom>
        </p:spPr>
        <p:txBody>
          <a:bodyPr wrap="square">
            <a:spAutoFit/>
          </a:bodyPr>
          <a:lstStyle/>
          <a:p>
            <a:pPr lvl="0" algn="ctr" fontAlgn="base">
              <a:spcBef>
                <a:spcPct val="0"/>
              </a:spcBef>
              <a:spcAft>
                <a:spcPct val="0"/>
              </a:spcAft>
            </a:pPr>
            <a:r>
              <a:rPr lang="en-US" altLang="en-US" sz="1400" b="1" dirty="0">
                <a:ea typeface="Calibri" pitchFamily="34" charset="0"/>
                <a:cs typeface="Times New Roman" pitchFamily="18" charset="0"/>
              </a:rPr>
              <a:t>F</a:t>
            </a:r>
            <a:r>
              <a:rPr lang="en-US" altLang="en-US" sz="1400" b="1" dirty="0" smtClean="0">
                <a:latin typeface="Times New Roman" pitchFamily="18" charset="0"/>
                <a:ea typeface="Calibri" pitchFamily="34" charset="0"/>
                <a:cs typeface="Times New Roman" pitchFamily="18" charset="0"/>
              </a:rPr>
              <a:t>low </a:t>
            </a:r>
            <a:r>
              <a:rPr lang="en-US" altLang="en-US" sz="1400" b="1" dirty="0">
                <a:latin typeface="Times New Roman" pitchFamily="18" charset="0"/>
                <a:ea typeface="Calibri" pitchFamily="34" charset="0"/>
                <a:cs typeface="Times New Roman" pitchFamily="18" charset="0"/>
              </a:rPr>
              <a:t>chart of </a:t>
            </a:r>
            <a:r>
              <a:rPr lang="en-US" altLang="en-US" sz="1400" b="1" dirty="0" smtClean="0">
                <a:latin typeface="Times New Roman" pitchFamily="18" charset="0"/>
                <a:ea typeface="Calibri" pitchFamily="34" charset="0"/>
                <a:cs typeface="Times New Roman" pitchFamily="18" charset="0"/>
              </a:rPr>
              <a:t>asynchronous decoding using </a:t>
            </a:r>
            <a:r>
              <a:rPr lang="en-US" altLang="en-US" sz="1400" b="1" dirty="0">
                <a:ea typeface="Calibri" pitchFamily="34" charset="0"/>
                <a:cs typeface="Times New Roman" pitchFamily="18" charset="0"/>
              </a:rPr>
              <a:t>Zero-crossing detection algorithm</a:t>
            </a:r>
            <a:endParaRPr lang="en-US" altLang="en-US" sz="600" dirty="0">
              <a:latin typeface="Arial" pitchFamily="34" charset="0"/>
              <a:cs typeface="Arial" pitchFamily="34" charset="0"/>
            </a:endParaRPr>
          </a:p>
        </p:txBody>
      </p:sp>
      <p:sp>
        <p:nvSpPr>
          <p:cNvPr id="29" name="Rectangle 28"/>
          <p:cNvSpPr/>
          <p:nvPr/>
        </p:nvSpPr>
        <p:spPr>
          <a:xfrm>
            <a:off x="990600" y="3116058"/>
            <a:ext cx="1752600" cy="1143000"/>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Rectangle 29"/>
          <p:cNvSpPr/>
          <p:nvPr/>
        </p:nvSpPr>
        <p:spPr>
          <a:xfrm>
            <a:off x="2872176" y="2658858"/>
            <a:ext cx="2233224" cy="1600200"/>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TextBox 30"/>
          <p:cNvSpPr txBox="1"/>
          <p:nvPr/>
        </p:nvSpPr>
        <p:spPr>
          <a:xfrm>
            <a:off x="2362200" y="1994225"/>
            <a:ext cx="2819400" cy="523220"/>
          </a:xfrm>
          <a:prstGeom prst="rect">
            <a:avLst/>
          </a:prstGeom>
          <a:noFill/>
        </p:spPr>
        <p:txBody>
          <a:bodyPr wrap="square" rtlCol="0">
            <a:spAutoFit/>
          </a:bodyPr>
          <a:lstStyle/>
          <a:p>
            <a:r>
              <a:rPr lang="en-US" sz="1400" dirty="0" smtClean="0"/>
              <a:t>1-This part detects SF and necessary information for decoding</a:t>
            </a:r>
            <a:endParaRPr lang="en-US" sz="1400" dirty="0"/>
          </a:p>
        </p:txBody>
      </p:sp>
      <p:sp>
        <p:nvSpPr>
          <p:cNvPr id="32" name="Rectangle 31"/>
          <p:cNvSpPr/>
          <p:nvPr/>
        </p:nvSpPr>
        <p:spPr>
          <a:xfrm>
            <a:off x="7010400" y="2740224"/>
            <a:ext cx="1029179" cy="1290234"/>
          </a:xfrm>
          <a:prstGeom prst="rect">
            <a:avLst/>
          </a:prstGeom>
          <a:noFill/>
          <a:ln cmpd="dbl">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TextBox 32"/>
          <p:cNvSpPr txBox="1"/>
          <p:nvPr/>
        </p:nvSpPr>
        <p:spPr>
          <a:xfrm>
            <a:off x="6324600" y="1756126"/>
            <a:ext cx="2819400" cy="738664"/>
          </a:xfrm>
          <a:prstGeom prst="rect">
            <a:avLst/>
          </a:prstGeom>
          <a:noFill/>
        </p:spPr>
        <p:txBody>
          <a:bodyPr wrap="square" rtlCol="0">
            <a:spAutoFit/>
          </a:bodyPr>
          <a:lstStyle/>
          <a:p>
            <a:r>
              <a:rPr lang="en-US" sz="1400" dirty="0" smtClean="0"/>
              <a:t>2- By using asynchronous bits, the variation in camera frame rate is mitigated.</a:t>
            </a:r>
            <a:endParaRPr lang="en-US" sz="1400" dirty="0"/>
          </a:p>
        </p:txBody>
      </p:sp>
    </p:spTree>
    <p:extLst>
      <p:ext uri="{BB962C8B-B14F-4D97-AF65-F5344CB8AC3E}">
        <p14:creationId xmlns:p14="http://schemas.microsoft.com/office/powerpoint/2010/main" val="38928771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29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graphicFrame>
        <p:nvGraphicFramePr>
          <p:cNvPr id="10" name="Chart 9"/>
          <p:cNvGraphicFramePr/>
          <p:nvPr>
            <p:extLst>
              <p:ext uri="{D42A27DB-BD31-4B8C-83A1-F6EECF244321}">
                <p14:modId xmlns:p14="http://schemas.microsoft.com/office/powerpoint/2010/main" val="3636439184"/>
              </p:ext>
            </p:extLst>
          </p:nvPr>
        </p:nvGraphicFramePr>
        <p:xfrm>
          <a:off x="1049754" y="1752600"/>
          <a:ext cx="7515225" cy="4165600"/>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p:cNvSpPr txBox="1"/>
          <p:nvPr/>
        </p:nvSpPr>
        <p:spPr>
          <a:xfrm>
            <a:off x="1905000" y="685800"/>
            <a:ext cx="5804735" cy="400110"/>
          </a:xfrm>
          <a:prstGeom prst="rect">
            <a:avLst/>
          </a:prstGeom>
          <a:noFill/>
        </p:spPr>
        <p:txBody>
          <a:bodyPr wrap="square" rtlCol="0">
            <a:spAutoFit/>
          </a:bodyPr>
          <a:lstStyle/>
          <a:p>
            <a:pPr algn="ctr"/>
            <a:r>
              <a:rPr lang="en-US" sz="2000" b="1" dirty="0" smtClean="0"/>
              <a:t>Link rate Estimation</a:t>
            </a:r>
            <a:endParaRPr lang="en-US" sz="2000" dirty="0"/>
          </a:p>
        </p:txBody>
      </p:sp>
      <p:sp>
        <p:nvSpPr>
          <p:cNvPr id="3" name="Down Arrow 2"/>
          <p:cNvSpPr/>
          <p:nvPr/>
        </p:nvSpPr>
        <p:spPr bwMode="auto">
          <a:xfrm rot="10800000">
            <a:off x="3276600" y="3810000"/>
            <a:ext cx="444500" cy="1371600"/>
          </a:xfrm>
          <a:prstGeom prst="downArrow">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8" name="Down Arrow 17"/>
          <p:cNvSpPr/>
          <p:nvPr/>
        </p:nvSpPr>
        <p:spPr bwMode="auto">
          <a:xfrm rot="10800000">
            <a:off x="4835942" y="2971799"/>
            <a:ext cx="444500" cy="2181225"/>
          </a:xfrm>
          <a:prstGeom prst="downArrow">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3"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297308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3</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9" name="Text Box 3"/>
          <p:cNvSpPr txBox="1">
            <a:spLocks noChangeArrowheads="1"/>
          </p:cNvSpPr>
          <p:nvPr/>
        </p:nvSpPr>
        <p:spPr bwMode="auto">
          <a:xfrm>
            <a:off x="257175" y="1301621"/>
            <a:ext cx="8534399" cy="423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spcAft>
                <a:spcPts val="600"/>
              </a:spcAft>
              <a:buFont typeface="Wingdings" panose="05000000000000000000" pitchFamily="2" charset="2"/>
              <a:buChar char="q"/>
            </a:pPr>
            <a:r>
              <a:rPr lang="en-US" sz="1100" b="1" dirty="0" smtClean="0"/>
              <a:t>varying frame rate ISC mode: </a:t>
            </a:r>
            <a:r>
              <a:rPr lang="en-US" sz="1100" dirty="0" smtClean="0"/>
              <a:t>an ISC mode that supports a varying frame-rate receiver. </a:t>
            </a:r>
          </a:p>
          <a:p>
            <a:pPr marL="342900" indent="-342900">
              <a:spcAft>
                <a:spcPts val="600"/>
              </a:spcAft>
              <a:buFont typeface="Wingdings" panose="05000000000000000000" pitchFamily="2" charset="2"/>
              <a:buChar char="q"/>
            </a:pPr>
            <a:r>
              <a:rPr lang="en-US" sz="1100" b="1" dirty="0" smtClean="0"/>
              <a:t>asynchronous decoding: </a:t>
            </a:r>
            <a:r>
              <a:rPr lang="en-US" sz="1100" dirty="0" smtClean="0"/>
              <a:t>a decoding procedure under presence of frame rate variation.</a:t>
            </a:r>
          </a:p>
          <a:p>
            <a:pPr marL="342900" indent="-342900">
              <a:spcAft>
                <a:spcPts val="600"/>
              </a:spcAft>
              <a:buFont typeface="Wingdings" panose="05000000000000000000" pitchFamily="2" charset="2"/>
              <a:buChar char="q"/>
            </a:pPr>
            <a:r>
              <a:rPr lang="en-US" sz="1100" b="1" dirty="0" smtClean="0"/>
              <a:t>optical </a:t>
            </a:r>
            <a:r>
              <a:rPr lang="en-US" sz="1100" b="1" dirty="0"/>
              <a:t>clock rate </a:t>
            </a:r>
            <a:r>
              <a:rPr lang="en-US" sz="1100" dirty="0"/>
              <a:t>(</a:t>
            </a:r>
            <a:r>
              <a:rPr lang="en-US" sz="1100" b="1" dirty="0"/>
              <a:t>modulation rate</a:t>
            </a:r>
            <a:r>
              <a:rPr lang="en-US" sz="1100" dirty="0"/>
              <a:t>): The frequency at which the data is clocked out to the optical source. </a:t>
            </a:r>
            <a:r>
              <a:rPr lang="en-US" sz="1100" dirty="0" smtClean="0"/>
              <a:t>In flicker-free mode, let assume the frequency no less than 200Hz to be invisible to human eyes.</a:t>
            </a:r>
          </a:p>
          <a:p>
            <a:pPr marL="342900" indent="-342900">
              <a:spcAft>
                <a:spcPts val="600"/>
              </a:spcAft>
              <a:buFont typeface="Wingdings" panose="05000000000000000000" pitchFamily="2" charset="2"/>
              <a:buChar char="q"/>
            </a:pPr>
            <a:r>
              <a:rPr lang="en-US" sz="1100" b="1" dirty="0" smtClean="0"/>
              <a:t>asynchronous bit: </a:t>
            </a:r>
            <a:r>
              <a:rPr lang="en-US" sz="1100" dirty="0" smtClean="0"/>
              <a:t>a form of </a:t>
            </a:r>
            <a:r>
              <a:rPr lang="en-US" sz="1100" i="1" dirty="0" smtClean="0"/>
              <a:t>clock information </a:t>
            </a:r>
            <a:r>
              <a:rPr lang="en-US" sz="1100" dirty="0" smtClean="0"/>
              <a:t>in the temporal scheme helping a varying frame rate receiver in asynchronous-decoding. Note that this is not only necessarily one single bit (bit 1 or bit 0), but also can be a symbol (a set of bits in which symbol 1 and symbol 0 are orthogonal some how) to operate at high noise affected.</a:t>
            </a:r>
            <a:endParaRPr lang="en-US" sz="1100" dirty="0"/>
          </a:p>
          <a:p>
            <a:pPr marL="342900" indent="-342900">
              <a:spcAft>
                <a:spcPts val="600"/>
              </a:spcAft>
              <a:buFont typeface="Wingdings" panose="05000000000000000000" pitchFamily="2" charset="2"/>
              <a:buChar char="q"/>
            </a:pPr>
            <a:r>
              <a:rPr lang="en-US" sz="1100" b="1" dirty="0" smtClean="0"/>
              <a:t>clock </a:t>
            </a:r>
            <a:r>
              <a:rPr lang="en-US" sz="1100" b="1" dirty="0"/>
              <a:t>information </a:t>
            </a:r>
            <a:r>
              <a:rPr lang="en-US" sz="1100" b="1" dirty="0" smtClean="0"/>
              <a:t>(of </a:t>
            </a:r>
            <a:r>
              <a:rPr lang="en-US" sz="1100" b="1" dirty="0"/>
              <a:t>a </a:t>
            </a:r>
            <a:r>
              <a:rPr lang="en-US" sz="1100" b="1" dirty="0" smtClean="0"/>
              <a:t>data packet/symbol)</a:t>
            </a:r>
            <a:r>
              <a:rPr lang="en-US" sz="1100" dirty="0" smtClean="0"/>
              <a:t>: The information represents the state of a symbol clocked out. The clock information is transmitted along with a symbol to help a receiver identifying an arrival state of new symbol under presence of frame rate variation. </a:t>
            </a:r>
            <a:endParaRPr lang="en-US" sz="1100" b="1" dirty="0" smtClean="0"/>
          </a:p>
          <a:p>
            <a:pPr marL="342900" indent="-342900">
              <a:spcAft>
                <a:spcPts val="600"/>
              </a:spcAft>
              <a:buFont typeface="Wingdings" panose="05000000000000000000" pitchFamily="2" charset="2"/>
              <a:buChar char="q"/>
            </a:pPr>
            <a:r>
              <a:rPr lang="en-US" sz="1100" b="1" dirty="0" smtClean="0"/>
              <a:t>rolling exposure time: </a:t>
            </a:r>
            <a:r>
              <a:rPr lang="en-US" sz="1100" dirty="0" smtClean="0"/>
              <a:t>the time from the first line to the last line exposes to light in a rolling shutter image sensor.</a:t>
            </a:r>
          </a:p>
          <a:p>
            <a:pPr marL="342900" indent="-342900">
              <a:spcAft>
                <a:spcPts val="600"/>
              </a:spcAft>
              <a:buFont typeface="Wingdings" panose="05000000000000000000" pitchFamily="2" charset="2"/>
              <a:buChar char="q"/>
            </a:pPr>
            <a:r>
              <a:rPr lang="en-US" sz="1100" b="1" dirty="0" smtClean="0"/>
              <a:t>rolling sampling rate: //</a:t>
            </a:r>
            <a:r>
              <a:rPr lang="en-US" sz="1100" dirty="0" smtClean="0"/>
              <a:t>…</a:t>
            </a:r>
          </a:p>
          <a:p>
            <a:pPr marL="342900" indent="-342900">
              <a:spcAft>
                <a:spcPts val="600"/>
              </a:spcAft>
              <a:buFont typeface="Wingdings" panose="05000000000000000000" pitchFamily="2" charset="2"/>
              <a:buChar char="q"/>
            </a:pPr>
            <a:r>
              <a:rPr lang="en-US" sz="1100" b="1" dirty="0" smtClean="0"/>
              <a:t>forward </a:t>
            </a:r>
            <a:r>
              <a:rPr lang="en-US" sz="1100" b="1" dirty="0"/>
              <a:t>decoding: </a:t>
            </a:r>
            <a:r>
              <a:rPr lang="en-US" sz="1100" dirty="0" smtClean="0"/>
              <a:t>a decoding process in asynchronous decoding that taken from the position of the SF backward on a rolling image.</a:t>
            </a:r>
          </a:p>
          <a:p>
            <a:pPr marL="342900" indent="-342900">
              <a:spcAft>
                <a:spcPts val="600"/>
              </a:spcAft>
              <a:buFont typeface="Wingdings" panose="05000000000000000000" pitchFamily="2" charset="2"/>
              <a:buChar char="q"/>
            </a:pPr>
            <a:r>
              <a:rPr lang="en-US" sz="1100" b="1" dirty="0" smtClean="0"/>
              <a:t>backward </a:t>
            </a:r>
            <a:r>
              <a:rPr lang="en-US" sz="1100" b="1" dirty="0"/>
              <a:t>decoding: </a:t>
            </a:r>
            <a:r>
              <a:rPr lang="en-US" sz="1100" dirty="0"/>
              <a:t>a decoding process in asynchronous decoding that </a:t>
            </a:r>
            <a:r>
              <a:rPr lang="en-US" sz="1100" dirty="0" smtClean="0"/>
              <a:t>taken </a:t>
            </a:r>
            <a:r>
              <a:rPr lang="en-US" sz="1100" dirty="0"/>
              <a:t>from the position of the SF </a:t>
            </a:r>
            <a:r>
              <a:rPr lang="en-US" sz="1100" dirty="0" smtClean="0"/>
              <a:t>forward </a:t>
            </a:r>
            <a:r>
              <a:rPr lang="en-US" sz="1100" dirty="0"/>
              <a:t>on a rolling </a:t>
            </a:r>
            <a:r>
              <a:rPr lang="en-US" sz="1100" dirty="0" smtClean="0"/>
              <a:t>image.</a:t>
            </a:r>
          </a:p>
          <a:p>
            <a:pPr marL="342900" indent="-342900">
              <a:spcAft>
                <a:spcPts val="600"/>
              </a:spcAft>
              <a:buFont typeface="Wingdings" panose="05000000000000000000" pitchFamily="2" charset="2"/>
              <a:buChar char="q"/>
            </a:pPr>
            <a:r>
              <a:rPr lang="en-US" sz="1100" b="1" dirty="0" smtClean="0"/>
              <a:t>packet </a:t>
            </a:r>
            <a:r>
              <a:rPr lang="en-US" sz="1100" b="1" dirty="0"/>
              <a:t>recovery: </a:t>
            </a:r>
            <a:r>
              <a:rPr lang="en-US" sz="1100" dirty="0" smtClean="0"/>
              <a:t>a process in asynchronous decoding that recovers </a:t>
            </a:r>
            <a:r>
              <a:rPr lang="en-US" sz="1100" dirty="0"/>
              <a:t>a complete data packet from the incomplete </a:t>
            </a:r>
            <a:r>
              <a:rPr lang="en-US" sz="1100" dirty="0" smtClean="0"/>
              <a:t>data parts </a:t>
            </a:r>
            <a:r>
              <a:rPr lang="en-US" sz="1100" dirty="0"/>
              <a:t>decoded, forward and backward part of one (two) data </a:t>
            </a:r>
            <a:r>
              <a:rPr lang="en-US" sz="1100" dirty="0" smtClean="0"/>
              <a:t>packet(s).</a:t>
            </a:r>
          </a:p>
          <a:p>
            <a:pPr marL="342900" indent="-342900">
              <a:spcAft>
                <a:spcPts val="600"/>
              </a:spcAft>
              <a:buFont typeface="Wingdings" panose="05000000000000000000" pitchFamily="2" charset="2"/>
              <a:buChar char="q"/>
            </a:pPr>
            <a:r>
              <a:rPr lang="en-US" sz="1100" b="1" dirty="0" smtClean="0"/>
              <a:t>data </a:t>
            </a:r>
            <a:r>
              <a:rPr lang="en-US" sz="1100" b="1" dirty="0"/>
              <a:t>fusion: </a:t>
            </a:r>
            <a:r>
              <a:rPr lang="en-US" sz="1100" dirty="0"/>
              <a:t>a process in asynchronous decoding </a:t>
            </a:r>
            <a:r>
              <a:rPr lang="en-US" sz="1100" dirty="0" smtClean="0"/>
              <a:t>to </a:t>
            </a:r>
            <a:r>
              <a:rPr lang="en-US" sz="1100" dirty="0"/>
              <a:t>group </a:t>
            </a:r>
            <a:r>
              <a:rPr lang="en-US" sz="1100" dirty="0" smtClean="0"/>
              <a:t>data parts </a:t>
            </a:r>
            <a:r>
              <a:rPr lang="en-US" sz="1100" dirty="0"/>
              <a:t>(forward and backward parts) those belong to one </a:t>
            </a:r>
            <a:r>
              <a:rPr lang="en-US" sz="1100" dirty="0" smtClean="0"/>
              <a:t>packet. There are two types of data fusion that happens according to the value of asynchronous bits:</a:t>
            </a:r>
          </a:p>
          <a:p>
            <a:pPr marL="800100" lvl="1" indent="-342900">
              <a:spcAft>
                <a:spcPts val="600"/>
              </a:spcAft>
              <a:buFont typeface="Wingdings" panose="05000000000000000000" pitchFamily="2" charset="2"/>
              <a:buChar char="§"/>
            </a:pPr>
            <a:r>
              <a:rPr lang="en-US" sz="1100" dirty="0" smtClean="0"/>
              <a:t>inter-frame fusion: to group data parts from different images</a:t>
            </a:r>
          </a:p>
          <a:p>
            <a:pPr marL="800100" lvl="1" indent="-342900">
              <a:spcAft>
                <a:spcPts val="600"/>
              </a:spcAft>
              <a:buFont typeface="Wingdings" panose="05000000000000000000" pitchFamily="2" charset="2"/>
              <a:buChar char="§"/>
            </a:pPr>
            <a:r>
              <a:rPr lang="en-US" sz="1100" dirty="0"/>
              <a:t>i</a:t>
            </a:r>
            <a:r>
              <a:rPr lang="en-US" sz="1100" dirty="0" smtClean="0"/>
              <a:t>ntra-frame fusion: to group data parts from an image.</a:t>
            </a:r>
          </a:p>
        </p:txBody>
      </p:sp>
      <p:sp>
        <p:nvSpPr>
          <p:cNvPr id="10" name="Text Box 2"/>
          <p:cNvSpPr txBox="1">
            <a:spLocks noChangeArrowheads="1"/>
          </p:cNvSpPr>
          <p:nvPr/>
        </p:nvSpPr>
        <p:spPr bwMode="auto">
          <a:xfrm>
            <a:off x="457200" y="681335"/>
            <a:ext cx="778033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sz="2400" b="1" dirty="0" smtClean="0"/>
              <a:t>Definitions</a:t>
            </a:r>
            <a:endParaRPr lang="en-US" altLang="en-US" sz="2400" b="1" dirty="0"/>
          </a:p>
        </p:txBody>
      </p:sp>
      <p:sp>
        <p:nvSpPr>
          <p:cNvPr id="11"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854879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4</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1828800" y="2886074"/>
            <a:ext cx="519456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3600" dirty="0"/>
              <a:t>PHY design considerations</a:t>
            </a:r>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616193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5</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3471863" y="609600"/>
            <a:ext cx="293381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Frame rate variation</a:t>
            </a:r>
            <a:endParaRPr lang="en-US" altLang="en-US" sz="2400" b="1"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318954964"/>
              </p:ext>
            </p:extLst>
          </p:nvPr>
        </p:nvGraphicFramePr>
        <p:xfrm>
          <a:off x="1428478" y="2074197"/>
          <a:ext cx="7258322" cy="370840"/>
        </p:xfrm>
        <a:graphic>
          <a:graphicData uri="http://schemas.openxmlformats.org/drawingml/2006/table">
            <a:tbl>
              <a:tblPr firstRow="1" bandRow="1">
                <a:tableStyleId>{D7AC3CCA-C797-4891-BE02-D94E43425B78}</a:tableStyleId>
              </a:tblPr>
              <a:tblGrid>
                <a:gridCol w="1093303"/>
                <a:gridCol w="2512417"/>
                <a:gridCol w="2509602"/>
                <a:gridCol w="1143000"/>
              </a:tblGrid>
              <a:tr h="370840">
                <a:tc>
                  <a:txBody>
                    <a:bodyPr/>
                    <a:lstStyle/>
                    <a:p>
                      <a:pPr algn="ctr"/>
                      <a:r>
                        <a:rPr lang="en-US" sz="1100" b="0" dirty="0" smtClean="0"/>
                        <a:t>…</a:t>
                      </a:r>
                      <a:endParaRPr lang="en-US" sz="1100" b="0" dirty="0"/>
                    </a:p>
                  </a:txBody>
                  <a:tcPr>
                    <a:solidFill>
                      <a:schemeClr val="bg1">
                        <a:lumMod val="85000"/>
                      </a:schemeClr>
                    </a:solidFill>
                  </a:tcPr>
                </a:tc>
                <a:tc>
                  <a:txBody>
                    <a:bodyPr/>
                    <a:lstStyle/>
                    <a:p>
                      <a:pPr algn="ctr"/>
                      <a:r>
                        <a:rPr lang="en-US" sz="1100" b="0" dirty="0" smtClean="0"/>
                        <a:t>symbol </a:t>
                      </a:r>
                      <a:r>
                        <a:rPr lang="en-US" sz="1100" b="0" dirty="0" err="1" smtClean="0"/>
                        <a:t>i</a:t>
                      </a:r>
                      <a:endParaRPr lang="en-US" sz="1100" b="0" dirty="0"/>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(i+1)</a:t>
                      </a: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lnT w="12700" cap="flat" cmpd="sng" algn="ctr">
                      <a:solidFill>
                        <a:schemeClr val="tx1"/>
                      </a:solidFill>
                      <a:prstDash val="solid"/>
                      <a:round/>
                      <a:headEnd type="none" w="med" len="med"/>
                      <a:tailEnd type="none" w="med" len="med"/>
                    </a:lnT>
                    <a:solidFill>
                      <a:schemeClr val="bg1">
                        <a:lumMod val="85000"/>
                      </a:schemeClr>
                    </a:solidFill>
                  </a:tcPr>
                </a:tc>
              </a:tr>
            </a:tbl>
          </a:graphicData>
        </a:graphic>
      </p:graphicFrame>
      <p:grpSp>
        <p:nvGrpSpPr>
          <p:cNvPr id="22" name="Group 21"/>
          <p:cNvGrpSpPr/>
          <p:nvPr/>
        </p:nvGrpSpPr>
        <p:grpSpPr>
          <a:xfrm>
            <a:off x="2380351" y="1086218"/>
            <a:ext cx="5133833" cy="835579"/>
            <a:chOff x="1831181" y="990600"/>
            <a:chExt cx="5638007" cy="835579"/>
          </a:xfrm>
        </p:grpSpPr>
        <p:grpSp>
          <p:nvGrpSpPr>
            <p:cNvPr id="23" name="Group 22"/>
            <p:cNvGrpSpPr/>
            <p:nvPr/>
          </p:nvGrpSpPr>
          <p:grpSpPr>
            <a:xfrm>
              <a:off x="1987550" y="990600"/>
              <a:ext cx="5481638" cy="835579"/>
              <a:chOff x="1987550" y="990600"/>
              <a:chExt cx="5481638" cy="835579"/>
            </a:xfrm>
          </p:grpSpPr>
          <p:sp>
            <p:nvSpPr>
              <p:cNvPr id="25" name="Rectangle 24"/>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4" name="Straight Connector 23"/>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152374" y="1304823"/>
            <a:ext cx="1451038" cy="307777"/>
          </a:xfrm>
          <a:prstGeom prst="rect">
            <a:avLst/>
          </a:prstGeom>
          <a:noFill/>
        </p:spPr>
        <p:txBody>
          <a:bodyPr wrap="none" rtlCol="0">
            <a:spAutoFit/>
          </a:bodyPr>
          <a:lstStyle/>
          <a:p>
            <a:r>
              <a:rPr lang="en-US" sz="1400" dirty="0" smtClean="0"/>
              <a:t>Symbol clock out</a:t>
            </a:r>
            <a:endParaRPr lang="en-US" sz="1400" dirty="0"/>
          </a:p>
        </p:txBody>
      </p:sp>
      <p:cxnSp>
        <p:nvCxnSpPr>
          <p:cNvPr id="31" name="Straight Connector 30"/>
          <p:cNvCxnSpPr/>
          <p:nvPr/>
        </p:nvCxnSpPr>
        <p:spPr>
          <a:xfrm>
            <a:off x="5011483" y="1151493"/>
            <a:ext cx="13690" cy="4485818"/>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91440" y="2879666"/>
            <a:ext cx="1991251" cy="523220"/>
          </a:xfrm>
          <a:prstGeom prst="rect">
            <a:avLst/>
          </a:prstGeom>
          <a:noFill/>
        </p:spPr>
        <p:txBody>
          <a:bodyPr wrap="none" rtlCol="0">
            <a:spAutoFit/>
          </a:bodyPr>
          <a:lstStyle/>
          <a:p>
            <a:pPr algn="ctr"/>
            <a:r>
              <a:rPr lang="en-US" sz="1400" dirty="0" smtClean="0"/>
              <a:t>Rolling camera sampling</a:t>
            </a:r>
          </a:p>
          <a:p>
            <a:pPr algn="ctr"/>
            <a:r>
              <a:rPr lang="en-US" sz="1400" dirty="0" smtClean="0"/>
              <a:t>(at high frame rate)</a:t>
            </a:r>
            <a:endParaRPr lang="en-US" sz="1400" dirty="0"/>
          </a:p>
        </p:txBody>
      </p:sp>
      <p:sp>
        <p:nvSpPr>
          <p:cNvPr id="35" name="Right Brace 34"/>
          <p:cNvSpPr/>
          <p:nvPr/>
        </p:nvSpPr>
        <p:spPr>
          <a:xfrm rot="5400000">
            <a:off x="3651310" y="3978217"/>
            <a:ext cx="228599" cy="2482966"/>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TextBox 35"/>
          <p:cNvSpPr txBox="1"/>
          <p:nvPr/>
        </p:nvSpPr>
        <p:spPr>
          <a:xfrm>
            <a:off x="152510" y="5257800"/>
            <a:ext cx="2050561" cy="307777"/>
          </a:xfrm>
          <a:prstGeom prst="rect">
            <a:avLst/>
          </a:prstGeom>
          <a:noFill/>
        </p:spPr>
        <p:txBody>
          <a:bodyPr wrap="none" rtlCol="0">
            <a:spAutoFit/>
          </a:bodyPr>
          <a:lstStyle/>
          <a:p>
            <a:r>
              <a:rPr lang="en-US" sz="1400" dirty="0" smtClean="0"/>
              <a:t>Packet Fusion (Recovery)</a:t>
            </a:r>
            <a:endParaRPr lang="en-US" sz="1400" dirty="0"/>
          </a:p>
        </p:txBody>
      </p:sp>
      <p:sp>
        <p:nvSpPr>
          <p:cNvPr id="37" name="TextBox 36"/>
          <p:cNvSpPr txBox="1"/>
          <p:nvPr/>
        </p:nvSpPr>
        <p:spPr>
          <a:xfrm>
            <a:off x="3147995" y="5257800"/>
            <a:ext cx="1311578" cy="307777"/>
          </a:xfrm>
          <a:prstGeom prst="rect">
            <a:avLst/>
          </a:prstGeom>
          <a:noFill/>
        </p:spPr>
        <p:txBody>
          <a:bodyPr wrap="none" rtlCol="0">
            <a:spAutoFit/>
          </a:bodyPr>
          <a:lstStyle/>
          <a:p>
            <a:r>
              <a:rPr lang="en-US" sz="1400" dirty="0" smtClean="0"/>
              <a:t>symbol </a:t>
            </a:r>
            <a:r>
              <a:rPr lang="en-US" sz="1400" dirty="0" err="1" smtClean="0"/>
              <a:t>i</a:t>
            </a:r>
            <a:r>
              <a:rPr lang="en-US" sz="1400" dirty="0" smtClean="0"/>
              <a:t> voting</a:t>
            </a:r>
            <a:endParaRPr lang="en-US" sz="1400" dirty="0"/>
          </a:p>
        </p:txBody>
      </p:sp>
      <p:sp>
        <p:nvSpPr>
          <p:cNvPr id="38" name="Right Brace 37"/>
          <p:cNvSpPr/>
          <p:nvPr/>
        </p:nvSpPr>
        <p:spPr>
          <a:xfrm rot="5400000">
            <a:off x="6145343" y="4014050"/>
            <a:ext cx="261695" cy="240678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TextBox 38"/>
          <p:cNvSpPr txBox="1"/>
          <p:nvPr/>
        </p:nvSpPr>
        <p:spPr>
          <a:xfrm>
            <a:off x="5674906" y="5260777"/>
            <a:ext cx="1620957" cy="307777"/>
          </a:xfrm>
          <a:prstGeom prst="rect">
            <a:avLst/>
          </a:prstGeom>
          <a:noFill/>
        </p:spPr>
        <p:txBody>
          <a:bodyPr wrap="none" rtlCol="0">
            <a:spAutoFit/>
          </a:bodyPr>
          <a:lstStyle/>
          <a:p>
            <a:r>
              <a:rPr lang="en-US" sz="1400" dirty="0" smtClean="0"/>
              <a:t>symbol (i+1) voting</a:t>
            </a:r>
            <a:endParaRPr lang="en-US" sz="1400" dirty="0"/>
          </a:p>
        </p:txBody>
      </p:sp>
      <p:cxnSp>
        <p:nvCxnSpPr>
          <p:cNvPr id="40" name="Straight Connector 39"/>
          <p:cNvCxnSpPr/>
          <p:nvPr/>
        </p:nvCxnSpPr>
        <p:spPr>
          <a:xfrm>
            <a:off x="2514600" y="1089431"/>
            <a:ext cx="0" cy="4391015"/>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515594" y="914400"/>
            <a:ext cx="25891" cy="479762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773715" y="6019800"/>
            <a:ext cx="3868367" cy="338554"/>
          </a:xfrm>
          <a:prstGeom prst="rect">
            <a:avLst/>
          </a:prstGeom>
          <a:noFill/>
          <a:ln>
            <a:solidFill>
              <a:srgbClr val="00B050"/>
            </a:solidFill>
          </a:ln>
        </p:spPr>
        <p:txBody>
          <a:bodyPr wrap="none" rtlCol="0">
            <a:spAutoFit/>
          </a:bodyPr>
          <a:lstStyle/>
          <a:p>
            <a:r>
              <a:rPr lang="en-US" sz="1600" b="1" dirty="0" smtClean="0"/>
              <a:t>Clock interval  ≥  Max{sampling interval}</a:t>
            </a:r>
            <a:endParaRPr lang="en-US" sz="1600" b="1" dirty="0"/>
          </a:p>
        </p:txBody>
      </p:sp>
      <p:cxnSp>
        <p:nvCxnSpPr>
          <p:cNvPr id="7" name="Straight Arrow Connector 6"/>
          <p:cNvCxnSpPr/>
          <p:nvPr/>
        </p:nvCxnSpPr>
        <p:spPr bwMode="auto">
          <a:xfrm>
            <a:off x="2620126" y="2613961"/>
            <a:ext cx="961274"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 name="Group 4"/>
          <p:cNvGrpSpPr/>
          <p:nvPr/>
        </p:nvGrpSpPr>
        <p:grpSpPr>
          <a:xfrm>
            <a:off x="2620126" y="2733020"/>
            <a:ext cx="680269" cy="994002"/>
            <a:chOff x="2620126" y="2733020"/>
            <a:chExt cx="680269" cy="1310620"/>
          </a:xfrm>
        </p:grpSpPr>
        <p:sp>
          <p:nvSpPr>
            <p:cNvPr id="18" name="Rectangle 17"/>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2978047" y="3118454"/>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3063021" y="320004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3147995" y="328164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3601183" y="2668577"/>
            <a:ext cx="680269" cy="1058445"/>
            <a:chOff x="2620126" y="2733020"/>
            <a:chExt cx="680269" cy="1310620"/>
          </a:xfrm>
        </p:grpSpPr>
        <p:sp>
          <p:nvSpPr>
            <p:cNvPr id="56" name="Rectangle 55"/>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2978047" y="3118454"/>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3063021" y="320004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3147995" y="328164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4591052" y="2674899"/>
            <a:ext cx="680284" cy="1147434"/>
            <a:chOff x="2620126" y="2733020"/>
            <a:chExt cx="680284" cy="1283806"/>
          </a:xfrm>
        </p:grpSpPr>
        <p:sp>
          <p:nvSpPr>
            <p:cNvPr id="65" name="Rectangle 64"/>
            <p:cNvSpPr/>
            <p:nvPr/>
          </p:nvSpPr>
          <p:spPr>
            <a:xfrm>
              <a:off x="2620126" y="273302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2687552" y="281400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2772526" y="2895600"/>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2857500" y="2977193"/>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2910621" y="3037467"/>
              <a:ext cx="152400"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3054247" y="3118454"/>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3130447" y="3200047"/>
              <a:ext cx="84974"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a:xfrm>
              <a:off x="3215436" y="3254826"/>
              <a:ext cx="84974"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p:cNvSpPr/>
            <p:nvPr/>
          </p:nvSpPr>
          <p:spPr>
            <a:xfrm>
              <a:off x="2987073" y="3086063"/>
              <a:ext cx="63999" cy="76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p:cNvGrpSpPr/>
          <p:nvPr/>
        </p:nvGrpSpPr>
        <p:grpSpPr>
          <a:xfrm>
            <a:off x="2352236" y="4122878"/>
            <a:ext cx="764379" cy="936038"/>
            <a:chOff x="5738810" y="2814007"/>
            <a:chExt cx="764379" cy="1095173"/>
          </a:xfrm>
        </p:grpSpPr>
        <p:sp>
          <p:nvSpPr>
            <p:cNvPr id="21" name="Rectangle 20"/>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5815010" y="284374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5969789" y="293052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6045989" y="296608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0" name="Group 79"/>
          <p:cNvGrpSpPr/>
          <p:nvPr/>
        </p:nvGrpSpPr>
        <p:grpSpPr>
          <a:xfrm>
            <a:off x="6705600" y="2667000"/>
            <a:ext cx="535779" cy="1033447"/>
            <a:chOff x="5738810" y="2814007"/>
            <a:chExt cx="535779" cy="1209146"/>
          </a:xfrm>
        </p:grpSpPr>
        <p:sp>
          <p:nvSpPr>
            <p:cNvPr id="81" name="Rectangle 80"/>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5815010" y="289496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5893589" y="2962905"/>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5969789" y="303746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6045989" y="311202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6122189" y="318659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6198389" y="3261153"/>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8" name="Straight Arrow Connector 87"/>
          <p:cNvCxnSpPr/>
          <p:nvPr/>
        </p:nvCxnSpPr>
        <p:spPr bwMode="auto">
          <a:xfrm>
            <a:off x="3601183" y="2613309"/>
            <a:ext cx="961274"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Arrow Connector 88"/>
          <p:cNvCxnSpPr/>
          <p:nvPr/>
        </p:nvCxnSpPr>
        <p:spPr bwMode="auto">
          <a:xfrm>
            <a:off x="4582240" y="2612657"/>
            <a:ext cx="1099805"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Straight Arrow Connector 89"/>
          <p:cNvCxnSpPr/>
          <p:nvPr/>
        </p:nvCxnSpPr>
        <p:spPr bwMode="auto">
          <a:xfrm>
            <a:off x="5709913" y="2612005"/>
            <a:ext cx="995687" cy="1956"/>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2" name="Group 101"/>
          <p:cNvGrpSpPr/>
          <p:nvPr/>
        </p:nvGrpSpPr>
        <p:grpSpPr>
          <a:xfrm>
            <a:off x="5834445" y="2819400"/>
            <a:ext cx="535779" cy="1033447"/>
            <a:chOff x="5738810" y="2814007"/>
            <a:chExt cx="535779" cy="1209146"/>
          </a:xfrm>
        </p:grpSpPr>
        <p:sp>
          <p:nvSpPr>
            <p:cNvPr id="103" name="Rectangle 102"/>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5815010" y="289496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5893589" y="2962905"/>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5969789" y="303746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p:cNvSpPr/>
            <p:nvPr/>
          </p:nvSpPr>
          <p:spPr>
            <a:xfrm>
              <a:off x="6045989" y="3112029"/>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6122189" y="318659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6198389" y="3261153"/>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3" name="Group 112"/>
          <p:cNvGrpSpPr/>
          <p:nvPr/>
        </p:nvGrpSpPr>
        <p:grpSpPr>
          <a:xfrm>
            <a:off x="4788697" y="4144033"/>
            <a:ext cx="764379" cy="936038"/>
            <a:chOff x="5738810" y="2814007"/>
            <a:chExt cx="764379" cy="1095173"/>
          </a:xfrm>
        </p:grpSpPr>
        <p:sp>
          <p:nvSpPr>
            <p:cNvPr id="114" name="Rectangle 113"/>
            <p:cNvSpPr/>
            <p:nvPr/>
          </p:nvSpPr>
          <p:spPr>
            <a:xfrm>
              <a:off x="5738810" y="281400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5815010" y="2843741"/>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p:cNvSpPr/>
            <p:nvPr/>
          </p:nvSpPr>
          <p:spPr>
            <a:xfrm>
              <a:off x="5969789" y="293052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a:off x="6045989" y="296608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p:cNvSpPr/>
            <p:nvPr/>
          </p:nvSpPr>
          <p:spPr>
            <a:xfrm>
              <a:off x="6122189" y="3002356"/>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p:cNvSpPr/>
            <p:nvPr/>
          </p:nvSpPr>
          <p:spPr>
            <a:xfrm>
              <a:off x="6198389" y="3042741"/>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6274589" y="3070519"/>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6350789" y="310679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6426989" y="3147178"/>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4" name="Group 123"/>
          <p:cNvGrpSpPr/>
          <p:nvPr/>
        </p:nvGrpSpPr>
        <p:grpSpPr>
          <a:xfrm>
            <a:off x="7143750" y="4130040"/>
            <a:ext cx="764379" cy="936038"/>
            <a:chOff x="5738810" y="2814007"/>
            <a:chExt cx="764379" cy="1095173"/>
          </a:xfrm>
        </p:grpSpPr>
        <p:sp>
          <p:nvSpPr>
            <p:cNvPr id="125" name="Rectangle 124"/>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5815010" y="284374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5893589" y="2886605"/>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5969789" y="293052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6045989" y="296608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5" name="TextBox 134"/>
          <p:cNvSpPr txBox="1"/>
          <p:nvPr/>
        </p:nvSpPr>
        <p:spPr>
          <a:xfrm>
            <a:off x="129514" y="4297503"/>
            <a:ext cx="1991251" cy="523220"/>
          </a:xfrm>
          <a:prstGeom prst="rect">
            <a:avLst/>
          </a:prstGeom>
          <a:noFill/>
        </p:spPr>
        <p:txBody>
          <a:bodyPr wrap="none" rtlCol="0">
            <a:spAutoFit/>
          </a:bodyPr>
          <a:lstStyle/>
          <a:p>
            <a:pPr algn="ctr"/>
            <a:r>
              <a:rPr lang="en-US" sz="1400" dirty="0" smtClean="0"/>
              <a:t>Rolling camera sampling</a:t>
            </a:r>
          </a:p>
          <a:p>
            <a:pPr algn="ctr"/>
            <a:r>
              <a:rPr lang="en-US" sz="1400" dirty="0" smtClean="0"/>
              <a:t>(at low frame rate)</a:t>
            </a:r>
            <a:endParaRPr lang="en-US" sz="1400" dirty="0"/>
          </a:p>
        </p:txBody>
      </p:sp>
      <p:cxnSp>
        <p:nvCxnSpPr>
          <p:cNvPr id="136" name="Straight Arrow Connector 135"/>
          <p:cNvCxnSpPr/>
          <p:nvPr/>
        </p:nvCxnSpPr>
        <p:spPr bwMode="auto">
          <a:xfrm>
            <a:off x="2331178" y="4061460"/>
            <a:ext cx="2457519"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Straight Arrow Connector 137"/>
          <p:cNvCxnSpPr/>
          <p:nvPr/>
        </p:nvCxnSpPr>
        <p:spPr bwMode="auto">
          <a:xfrm>
            <a:off x="4828426" y="4061460"/>
            <a:ext cx="2336753" cy="0"/>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848354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6</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3" name="Text Box 2"/>
          <p:cNvSpPr txBox="1">
            <a:spLocks noChangeArrowheads="1"/>
          </p:cNvSpPr>
          <p:nvPr/>
        </p:nvSpPr>
        <p:spPr bwMode="auto">
          <a:xfrm>
            <a:off x="2947762" y="621685"/>
            <a:ext cx="33754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Different sampling rates</a:t>
            </a:r>
            <a:endParaRPr lang="en-US" altLang="en-US" sz="2400" b="1" dirty="0"/>
          </a:p>
        </p:txBody>
      </p:sp>
      <p:grpSp>
        <p:nvGrpSpPr>
          <p:cNvPr id="67" name="Group 66"/>
          <p:cNvGrpSpPr/>
          <p:nvPr/>
        </p:nvGrpSpPr>
        <p:grpSpPr>
          <a:xfrm>
            <a:off x="5638800" y="1350105"/>
            <a:ext cx="2362200" cy="2660464"/>
            <a:chOff x="5867400" y="1350105"/>
            <a:chExt cx="2362200" cy="2660464"/>
          </a:xfrm>
        </p:grpSpPr>
        <p:grpSp>
          <p:nvGrpSpPr>
            <p:cNvPr id="26" name="Group 25"/>
            <p:cNvGrpSpPr/>
            <p:nvPr/>
          </p:nvGrpSpPr>
          <p:grpSpPr>
            <a:xfrm>
              <a:off x="7002067" y="1433654"/>
              <a:ext cx="1227533" cy="1123817"/>
              <a:chOff x="5893589" y="2886605"/>
              <a:chExt cx="1227533" cy="1314872"/>
            </a:xfrm>
          </p:grpSpPr>
          <p:sp>
            <p:nvSpPr>
              <p:cNvPr id="29" name="Rectangle 28"/>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5969789" y="293052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6045989" y="296608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6511522" y="3178903"/>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6587722" y="322282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6663922" y="3258380"/>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6740122" y="3294654"/>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6816322" y="3335039"/>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6892522" y="3362817"/>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6968722" y="3399090"/>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7044922" y="343947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5" name="Straight Connector 44"/>
            <p:cNvCxnSpPr/>
            <p:nvPr/>
          </p:nvCxnSpPr>
          <p:spPr>
            <a:xfrm>
              <a:off x="7000113" y="1371600"/>
              <a:ext cx="0" cy="2638969"/>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8153400" y="1567103"/>
              <a:ext cx="0" cy="2335744"/>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078267" y="1350105"/>
              <a:ext cx="0" cy="1860882"/>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bwMode="auto">
            <a:xfrm>
              <a:off x="7000113" y="3546737"/>
              <a:ext cx="1153287"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TextBox 52"/>
            <p:cNvSpPr txBox="1"/>
            <p:nvPr/>
          </p:nvSpPr>
          <p:spPr>
            <a:xfrm>
              <a:off x="7034103" y="3548390"/>
              <a:ext cx="1101584" cy="261610"/>
            </a:xfrm>
            <a:prstGeom prst="rect">
              <a:avLst/>
            </a:prstGeom>
            <a:noFill/>
          </p:spPr>
          <p:txBody>
            <a:bodyPr wrap="none" rtlCol="0">
              <a:spAutoFit/>
            </a:bodyPr>
            <a:lstStyle/>
            <a:p>
              <a:pPr algn="ctr"/>
              <a:r>
                <a:rPr lang="en-US" sz="1100" dirty="0" smtClean="0"/>
                <a:t>rolling exposure</a:t>
              </a:r>
              <a:endParaRPr lang="en-US" sz="1100" dirty="0"/>
            </a:p>
          </p:txBody>
        </p:sp>
        <p:cxnSp>
          <p:nvCxnSpPr>
            <p:cNvPr id="54" name="Straight Arrow Connector 53"/>
            <p:cNvCxnSpPr/>
            <p:nvPr/>
          </p:nvCxnSpPr>
          <p:spPr bwMode="auto">
            <a:xfrm>
              <a:off x="6581778" y="2955251"/>
              <a:ext cx="419312" cy="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Arrow Connector 57"/>
            <p:cNvCxnSpPr/>
            <p:nvPr/>
          </p:nvCxnSpPr>
          <p:spPr bwMode="auto">
            <a:xfrm flipH="1">
              <a:off x="7077290" y="2951402"/>
              <a:ext cx="381977" cy="0"/>
            </a:xfrm>
            <a:prstGeom prst="straightConnector1">
              <a:avLst/>
            </a:prstGeom>
            <a:solidFill>
              <a:schemeClr val="accent1"/>
            </a:solidFill>
            <a:ln w="12700"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TextBox 60"/>
            <p:cNvSpPr txBox="1"/>
            <p:nvPr/>
          </p:nvSpPr>
          <p:spPr>
            <a:xfrm>
              <a:off x="5867400" y="2801362"/>
              <a:ext cx="772781" cy="430887"/>
            </a:xfrm>
            <a:prstGeom prst="rect">
              <a:avLst/>
            </a:prstGeom>
            <a:noFill/>
          </p:spPr>
          <p:txBody>
            <a:bodyPr wrap="square" rtlCol="0">
              <a:spAutoFit/>
            </a:bodyPr>
            <a:lstStyle/>
            <a:p>
              <a:pPr algn="ctr"/>
              <a:r>
                <a:rPr lang="en-US" sz="1100" dirty="0" smtClean="0"/>
                <a:t>Sampling</a:t>
              </a:r>
            </a:p>
            <a:p>
              <a:pPr algn="ctr"/>
              <a:r>
                <a:rPr lang="en-US" sz="1100" dirty="0" smtClean="0"/>
                <a:t>interval</a:t>
              </a:r>
              <a:endParaRPr lang="en-US" sz="1100" dirty="0"/>
            </a:p>
          </p:txBody>
        </p:sp>
      </p:grpSp>
      <p:grpSp>
        <p:nvGrpSpPr>
          <p:cNvPr id="62" name="Group 61"/>
          <p:cNvGrpSpPr/>
          <p:nvPr/>
        </p:nvGrpSpPr>
        <p:grpSpPr>
          <a:xfrm>
            <a:off x="685800" y="1143001"/>
            <a:ext cx="4572000" cy="3140488"/>
            <a:chOff x="215900" y="1509200"/>
            <a:chExt cx="4739640" cy="3294377"/>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900" y="1509200"/>
              <a:ext cx="4319830" cy="2821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0" name="Rectangle 59"/>
            <p:cNvSpPr/>
            <p:nvPr/>
          </p:nvSpPr>
          <p:spPr>
            <a:xfrm>
              <a:off x="383540" y="4269047"/>
              <a:ext cx="4572000" cy="215444"/>
            </a:xfrm>
            <a:prstGeom prst="rect">
              <a:avLst/>
            </a:prstGeom>
          </p:spPr>
          <p:txBody>
            <a:bodyPr>
              <a:spAutoFit/>
            </a:bodyPr>
            <a:lstStyle/>
            <a:p>
              <a:r>
                <a:rPr lang="en-US" sz="800" dirty="0" smtClean="0"/>
                <a:t>Source: http</a:t>
              </a:r>
              <a:r>
                <a:rPr lang="en-US" sz="800" dirty="0"/>
                <a:t>://</a:t>
              </a:r>
              <a:r>
                <a:rPr lang="en-US" sz="800" dirty="0" smtClean="0"/>
                <a:t>www.onsemi.com/pub_link/Collateral/NOIV1SN1300AD.PDF</a:t>
              </a:r>
              <a:endParaRPr lang="en-US" sz="800" dirty="0"/>
            </a:p>
          </p:txBody>
        </p:sp>
        <p:sp>
          <p:nvSpPr>
            <p:cNvPr id="63" name="Rectangle 62"/>
            <p:cNvSpPr/>
            <p:nvPr/>
          </p:nvSpPr>
          <p:spPr>
            <a:xfrm>
              <a:off x="383540" y="4495800"/>
              <a:ext cx="3807460" cy="307777"/>
            </a:xfrm>
            <a:prstGeom prst="rect">
              <a:avLst/>
            </a:prstGeom>
          </p:spPr>
          <p:txBody>
            <a:bodyPr wrap="square">
              <a:spAutoFit/>
            </a:bodyPr>
            <a:lstStyle/>
            <a:p>
              <a:pPr algn="ctr"/>
              <a:r>
                <a:rPr lang="en-US" sz="1400" b="1" dirty="0" smtClean="0"/>
                <a:t>Rolling shutter Operation</a:t>
              </a:r>
              <a:endParaRPr lang="en-US" sz="1400" b="1" dirty="0"/>
            </a:p>
          </p:txBody>
        </p:sp>
      </p:grpSp>
      <p:sp>
        <p:nvSpPr>
          <p:cNvPr id="69" name="Rectangle 68"/>
          <p:cNvSpPr/>
          <p:nvPr/>
        </p:nvSpPr>
        <p:spPr>
          <a:xfrm>
            <a:off x="356547" y="4884003"/>
            <a:ext cx="8406453" cy="1077218"/>
          </a:xfrm>
          <a:prstGeom prst="rect">
            <a:avLst/>
          </a:prstGeom>
        </p:spPr>
        <p:txBody>
          <a:bodyPr wrap="square">
            <a:spAutoFit/>
          </a:bodyPr>
          <a:lstStyle/>
          <a:p>
            <a:pPr marL="285750" indent="-285750">
              <a:buFont typeface="Wingdings" panose="05000000000000000000" pitchFamily="2" charset="2"/>
              <a:buChar char="§"/>
            </a:pPr>
            <a:r>
              <a:rPr lang="en-US" sz="1600" dirty="0" smtClean="0"/>
              <a:t>The sampling rate of a Smartphone rolling image sensor is different from the other’s, and typically larger than 15 kHz.</a:t>
            </a:r>
          </a:p>
          <a:p>
            <a:pPr marL="285750" indent="-285750">
              <a:buFont typeface="Wingdings" panose="05000000000000000000" pitchFamily="2" charset="2"/>
              <a:buChar char="§"/>
            </a:pPr>
            <a:r>
              <a:rPr lang="en-US" sz="1600" dirty="0" smtClean="0"/>
              <a:t>The light modulation and demodulation of a frequency will need to be </a:t>
            </a:r>
            <a:r>
              <a:rPr lang="en-US" sz="1600" b="1" dirty="0" smtClean="0"/>
              <a:t>compatible</a:t>
            </a:r>
            <a:r>
              <a:rPr lang="en-US" sz="1600" dirty="0" smtClean="0"/>
              <a:t> to different cameras those have different sampling rates.</a:t>
            </a:r>
            <a:endParaRPr lang="en-US" sz="1600" dirty="0"/>
          </a:p>
        </p:txBody>
      </p:sp>
      <p:sp>
        <p:nvSpPr>
          <p:cNvPr id="4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77172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7</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8" name="Text Box 2"/>
          <p:cNvSpPr txBox="1">
            <a:spLocks noChangeArrowheads="1"/>
          </p:cNvSpPr>
          <p:nvPr/>
        </p:nvSpPr>
        <p:spPr bwMode="auto">
          <a:xfrm>
            <a:off x="2947762" y="621685"/>
            <a:ext cx="36881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dirty="0" smtClean="0"/>
              <a:t>Different rolling exposures</a:t>
            </a:r>
            <a:endParaRPr lang="en-US" altLang="en-US" sz="2400" b="1" dirty="0"/>
          </a:p>
        </p:txBody>
      </p:sp>
      <p:cxnSp>
        <p:nvCxnSpPr>
          <p:cNvPr id="10" name="Straight Connector 9"/>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Table 16"/>
          <p:cNvGraphicFramePr>
            <a:graphicFrameLocks noGrp="1"/>
          </p:cNvGraphicFramePr>
          <p:nvPr>
            <p:extLst>
              <p:ext uri="{D42A27DB-BD31-4B8C-83A1-F6EECF244321}">
                <p14:modId xmlns:p14="http://schemas.microsoft.com/office/powerpoint/2010/main" val="2015272476"/>
              </p:ext>
            </p:extLst>
          </p:nvPr>
        </p:nvGraphicFramePr>
        <p:xfrm>
          <a:off x="1428478" y="2074197"/>
          <a:ext cx="7258322" cy="370840"/>
        </p:xfrm>
        <a:graphic>
          <a:graphicData uri="http://schemas.openxmlformats.org/drawingml/2006/table">
            <a:tbl>
              <a:tblPr firstRow="1" bandRow="1">
                <a:tableStyleId>{D7AC3CCA-C797-4891-BE02-D94E43425B78}</a:tableStyleId>
              </a:tblPr>
              <a:tblGrid>
                <a:gridCol w="1093303"/>
                <a:gridCol w="2512417"/>
                <a:gridCol w="2509602"/>
                <a:gridCol w="1143000"/>
              </a:tblGrid>
              <a:tr h="370840">
                <a:tc>
                  <a:txBody>
                    <a:bodyPr/>
                    <a:lstStyle/>
                    <a:p>
                      <a:pPr algn="ctr"/>
                      <a:r>
                        <a:rPr lang="en-US" sz="1100" b="0" dirty="0" smtClean="0"/>
                        <a:t>…</a:t>
                      </a:r>
                      <a:endParaRPr lang="en-US" sz="1100" b="0" dirty="0"/>
                    </a:p>
                  </a:txBody>
                  <a:tcPr>
                    <a:solidFill>
                      <a:schemeClr val="bg1">
                        <a:lumMod val="85000"/>
                      </a:schemeClr>
                    </a:solidFill>
                  </a:tcPr>
                </a:tc>
                <a:tc>
                  <a:txBody>
                    <a:bodyPr/>
                    <a:lstStyle/>
                    <a:p>
                      <a:pPr algn="ctr"/>
                      <a:r>
                        <a:rPr lang="en-US" sz="1100" b="0" dirty="0" smtClean="0"/>
                        <a:t>symbol </a:t>
                      </a:r>
                      <a:r>
                        <a:rPr lang="en-US" sz="1100" b="0" dirty="0" err="1" smtClean="0"/>
                        <a:t>i</a:t>
                      </a:r>
                      <a:endParaRPr lang="en-US" sz="1100" b="0" dirty="0"/>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symbol (i+1)</a:t>
                      </a:r>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lnT w="12700" cap="flat" cmpd="sng" algn="ctr">
                      <a:solidFill>
                        <a:schemeClr val="tx1"/>
                      </a:solidFill>
                      <a:prstDash val="solid"/>
                      <a:round/>
                      <a:headEnd type="none" w="med" len="med"/>
                      <a:tailEnd type="none" w="med" len="med"/>
                    </a:lnT>
                    <a:solidFill>
                      <a:schemeClr val="bg1">
                        <a:lumMod val="85000"/>
                      </a:schemeClr>
                    </a:solidFill>
                  </a:tcPr>
                </a:tc>
              </a:tr>
            </a:tbl>
          </a:graphicData>
        </a:graphic>
      </p:graphicFrame>
      <p:grpSp>
        <p:nvGrpSpPr>
          <p:cNvPr id="18" name="Group 17"/>
          <p:cNvGrpSpPr/>
          <p:nvPr/>
        </p:nvGrpSpPr>
        <p:grpSpPr>
          <a:xfrm>
            <a:off x="2380351" y="1086218"/>
            <a:ext cx="5133833" cy="835579"/>
            <a:chOff x="1831181" y="990600"/>
            <a:chExt cx="5638007" cy="835579"/>
          </a:xfrm>
        </p:grpSpPr>
        <p:grpSp>
          <p:nvGrpSpPr>
            <p:cNvPr id="19" name="Group 18"/>
            <p:cNvGrpSpPr/>
            <p:nvPr/>
          </p:nvGrpSpPr>
          <p:grpSpPr>
            <a:xfrm>
              <a:off x="1987550" y="990600"/>
              <a:ext cx="5481638" cy="835579"/>
              <a:chOff x="1987550" y="990600"/>
              <a:chExt cx="5481638" cy="835579"/>
            </a:xfrm>
          </p:grpSpPr>
          <p:sp>
            <p:nvSpPr>
              <p:cNvPr id="21" name="Rectangle 20"/>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0" name="Straight Connector 19"/>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152374" y="1304823"/>
            <a:ext cx="1451038" cy="307777"/>
          </a:xfrm>
          <a:prstGeom prst="rect">
            <a:avLst/>
          </a:prstGeom>
          <a:noFill/>
        </p:spPr>
        <p:txBody>
          <a:bodyPr wrap="none" rtlCol="0">
            <a:spAutoFit/>
          </a:bodyPr>
          <a:lstStyle/>
          <a:p>
            <a:r>
              <a:rPr lang="en-US" sz="1400" dirty="0" smtClean="0"/>
              <a:t>Symbol clock out</a:t>
            </a:r>
            <a:endParaRPr lang="en-US" sz="1400" dirty="0"/>
          </a:p>
        </p:txBody>
      </p:sp>
      <p:cxnSp>
        <p:nvCxnSpPr>
          <p:cNvPr id="26" name="Straight Connector 25"/>
          <p:cNvCxnSpPr/>
          <p:nvPr/>
        </p:nvCxnSpPr>
        <p:spPr>
          <a:xfrm>
            <a:off x="5011483" y="1151493"/>
            <a:ext cx="11315" cy="3649107"/>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80347" y="4211765"/>
            <a:ext cx="1058303" cy="307777"/>
          </a:xfrm>
          <a:prstGeom prst="rect">
            <a:avLst/>
          </a:prstGeom>
          <a:noFill/>
        </p:spPr>
        <p:txBody>
          <a:bodyPr wrap="none" rtlCol="0">
            <a:spAutoFit/>
          </a:bodyPr>
          <a:lstStyle/>
          <a:p>
            <a:r>
              <a:rPr lang="en-US" sz="1400" dirty="0" smtClean="0"/>
              <a:t>Data Fusion</a:t>
            </a:r>
            <a:endParaRPr lang="en-US" sz="1400" dirty="0"/>
          </a:p>
        </p:txBody>
      </p:sp>
      <p:sp>
        <p:nvSpPr>
          <p:cNvPr id="30" name="TextBox 29"/>
          <p:cNvSpPr txBox="1"/>
          <p:nvPr/>
        </p:nvSpPr>
        <p:spPr>
          <a:xfrm>
            <a:off x="3518771" y="4885781"/>
            <a:ext cx="808235" cy="307777"/>
          </a:xfrm>
          <a:prstGeom prst="rect">
            <a:avLst/>
          </a:prstGeom>
          <a:noFill/>
          <a:ln>
            <a:solidFill>
              <a:schemeClr val="tx1"/>
            </a:solidFill>
          </a:ln>
        </p:spPr>
        <p:txBody>
          <a:bodyPr wrap="none" rtlCol="0">
            <a:spAutoFit/>
          </a:bodyPr>
          <a:lstStyle/>
          <a:p>
            <a:r>
              <a:rPr lang="en-US" sz="1400" dirty="0" smtClean="0"/>
              <a:t>symbol </a:t>
            </a:r>
            <a:r>
              <a:rPr lang="en-US" sz="1400" dirty="0" err="1" smtClean="0"/>
              <a:t>i</a:t>
            </a:r>
            <a:endParaRPr lang="en-US" sz="1400" dirty="0"/>
          </a:p>
        </p:txBody>
      </p:sp>
      <p:cxnSp>
        <p:nvCxnSpPr>
          <p:cNvPr id="33" name="Straight Connector 32"/>
          <p:cNvCxnSpPr/>
          <p:nvPr/>
        </p:nvCxnSpPr>
        <p:spPr>
          <a:xfrm>
            <a:off x="2514600" y="1089431"/>
            <a:ext cx="10305" cy="3711169"/>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7515594" y="914400"/>
            <a:ext cx="25891" cy="388620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64" name="Group 63"/>
          <p:cNvGrpSpPr/>
          <p:nvPr/>
        </p:nvGrpSpPr>
        <p:grpSpPr>
          <a:xfrm>
            <a:off x="2588421" y="3005207"/>
            <a:ext cx="764379" cy="936038"/>
            <a:chOff x="5738810" y="2814007"/>
            <a:chExt cx="764379" cy="1095173"/>
          </a:xfrm>
        </p:grpSpPr>
        <p:sp>
          <p:nvSpPr>
            <p:cNvPr id="65" name="Rectangle 64"/>
            <p:cNvSpPr/>
            <p:nvPr/>
          </p:nvSpPr>
          <p:spPr>
            <a:xfrm>
              <a:off x="5738810" y="281400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5815010" y="2843741"/>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5969789" y="293052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6045989" y="296608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p:cNvGrpSpPr/>
          <p:nvPr/>
        </p:nvGrpSpPr>
        <p:grpSpPr>
          <a:xfrm>
            <a:off x="4788697" y="3026362"/>
            <a:ext cx="764379" cy="936038"/>
            <a:chOff x="5738810" y="2814007"/>
            <a:chExt cx="764379" cy="1095173"/>
          </a:xfrm>
        </p:grpSpPr>
        <p:sp>
          <p:nvSpPr>
            <p:cNvPr id="95" name="Rectangle 94"/>
            <p:cNvSpPr/>
            <p:nvPr/>
          </p:nvSpPr>
          <p:spPr>
            <a:xfrm>
              <a:off x="5738810" y="2814007"/>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a:xfrm>
              <a:off x="5815010" y="2843741"/>
              <a:ext cx="76200" cy="762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p:cNvSpPr/>
            <p:nvPr/>
          </p:nvSpPr>
          <p:spPr>
            <a:xfrm>
              <a:off x="5893589" y="2886605"/>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p:cNvSpPr/>
            <p:nvPr/>
          </p:nvSpPr>
          <p:spPr>
            <a:xfrm>
              <a:off x="5969789" y="293052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6045989" y="296608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6122189" y="3002356"/>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6198389" y="3042741"/>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6274589" y="3070519"/>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6350789" y="310679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6426989" y="3147178"/>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p:cNvGrpSpPr/>
          <p:nvPr/>
        </p:nvGrpSpPr>
        <p:grpSpPr>
          <a:xfrm>
            <a:off x="7143750" y="3012369"/>
            <a:ext cx="764379" cy="936038"/>
            <a:chOff x="5738810" y="2814007"/>
            <a:chExt cx="764379" cy="1095173"/>
          </a:xfrm>
        </p:grpSpPr>
        <p:sp>
          <p:nvSpPr>
            <p:cNvPr id="106" name="Rectangle 105"/>
            <p:cNvSpPr/>
            <p:nvPr/>
          </p:nvSpPr>
          <p:spPr>
            <a:xfrm>
              <a:off x="5738810" y="2814007"/>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p:cNvSpPr/>
            <p:nvPr/>
          </p:nvSpPr>
          <p:spPr>
            <a:xfrm>
              <a:off x="5815010" y="2843741"/>
              <a:ext cx="76200" cy="76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5893589" y="2886605"/>
              <a:ext cx="76200" cy="7620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5969789" y="293052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p:cNvSpPr/>
            <p:nvPr/>
          </p:nvSpPr>
          <p:spPr>
            <a:xfrm>
              <a:off x="6045989" y="2966082"/>
              <a:ext cx="76200" cy="76200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6122189" y="3002356"/>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6198389" y="3042741"/>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6274589" y="3070519"/>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6350789" y="3106792"/>
              <a:ext cx="76200" cy="76200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6426989" y="3147178"/>
              <a:ext cx="76200" cy="762002"/>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6" name="TextBox 115"/>
          <p:cNvSpPr txBox="1"/>
          <p:nvPr/>
        </p:nvSpPr>
        <p:spPr>
          <a:xfrm>
            <a:off x="129514" y="3179832"/>
            <a:ext cx="1991251" cy="523220"/>
          </a:xfrm>
          <a:prstGeom prst="rect">
            <a:avLst/>
          </a:prstGeom>
          <a:noFill/>
        </p:spPr>
        <p:txBody>
          <a:bodyPr wrap="none" rtlCol="0">
            <a:spAutoFit/>
          </a:bodyPr>
          <a:lstStyle/>
          <a:p>
            <a:pPr algn="ctr"/>
            <a:r>
              <a:rPr lang="en-US" sz="1400" dirty="0" smtClean="0"/>
              <a:t>Rolling camera sampling</a:t>
            </a:r>
          </a:p>
          <a:p>
            <a:pPr algn="ctr"/>
            <a:r>
              <a:rPr lang="en-US" sz="1400" dirty="0" smtClean="0"/>
              <a:t>(at low frame rate)</a:t>
            </a:r>
            <a:endParaRPr lang="en-US" sz="1400" dirty="0"/>
          </a:p>
        </p:txBody>
      </p:sp>
      <p:cxnSp>
        <p:nvCxnSpPr>
          <p:cNvPr id="119" name="Straight Arrow Connector 118"/>
          <p:cNvCxnSpPr/>
          <p:nvPr/>
        </p:nvCxnSpPr>
        <p:spPr bwMode="auto">
          <a:xfrm>
            <a:off x="2604322" y="2884714"/>
            <a:ext cx="813689"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Straight Arrow Connector 119"/>
          <p:cNvCxnSpPr/>
          <p:nvPr/>
        </p:nvCxnSpPr>
        <p:spPr bwMode="auto">
          <a:xfrm>
            <a:off x="4765231" y="2894483"/>
            <a:ext cx="813689"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Straight Arrow Connector 120"/>
          <p:cNvCxnSpPr/>
          <p:nvPr/>
        </p:nvCxnSpPr>
        <p:spPr bwMode="auto">
          <a:xfrm>
            <a:off x="7128056" y="2904252"/>
            <a:ext cx="881789" cy="0"/>
          </a:xfrm>
          <a:prstGeom prst="straightConnector1">
            <a:avLst/>
          </a:prstGeom>
          <a:solidFill>
            <a:schemeClr val="accent1"/>
          </a:solidFill>
          <a:ln w="12700" cap="flat" cmpd="sng" algn="ctr">
            <a:solidFill>
              <a:schemeClr val="tx1"/>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 name="TextBox 121"/>
          <p:cNvSpPr txBox="1"/>
          <p:nvPr/>
        </p:nvSpPr>
        <p:spPr>
          <a:xfrm>
            <a:off x="2283293" y="2632873"/>
            <a:ext cx="1385316" cy="261610"/>
          </a:xfrm>
          <a:prstGeom prst="rect">
            <a:avLst/>
          </a:prstGeom>
          <a:noFill/>
        </p:spPr>
        <p:txBody>
          <a:bodyPr wrap="none" rtlCol="0">
            <a:spAutoFit/>
          </a:bodyPr>
          <a:lstStyle/>
          <a:p>
            <a:r>
              <a:rPr lang="en-US" sz="1100" dirty="0" smtClean="0"/>
              <a:t>rolling exposure time</a:t>
            </a:r>
            <a:endParaRPr lang="en-US" sz="1100" dirty="0"/>
          </a:p>
        </p:txBody>
      </p:sp>
      <p:sp>
        <p:nvSpPr>
          <p:cNvPr id="123" name="TextBox 122"/>
          <p:cNvSpPr txBox="1"/>
          <p:nvPr/>
        </p:nvSpPr>
        <p:spPr>
          <a:xfrm>
            <a:off x="4495800" y="2616721"/>
            <a:ext cx="1385316" cy="261610"/>
          </a:xfrm>
          <a:prstGeom prst="rect">
            <a:avLst/>
          </a:prstGeom>
          <a:noFill/>
        </p:spPr>
        <p:txBody>
          <a:bodyPr wrap="none" rtlCol="0">
            <a:spAutoFit/>
          </a:bodyPr>
          <a:lstStyle/>
          <a:p>
            <a:r>
              <a:rPr lang="en-US" sz="1100" dirty="0" smtClean="0"/>
              <a:t>rolling exposure time</a:t>
            </a:r>
            <a:endParaRPr lang="en-US" sz="1100" dirty="0"/>
          </a:p>
        </p:txBody>
      </p:sp>
      <p:sp>
        <p:nvSpPr>
          <p:cNvPr id="124" name="TextBox 123"/>
          <p:cNvSpPr txBox="1"/>
          <p:nvPr/>
        </p:nvSpPr>
        <p:spPr>
          <a:xfrm>
            <a:off x="6923016" y="2590800"/>
            <a:ext cx="1385316" cy="261610"/>
          </a:xfrm>
          <a:prstGeom prst="rect">
            <a:avLst/>
          </a:prstGeom>
          <a:noFill/>
        </p:spPr>
        <p:txBody>
          <a:bodyPr wrap="none" rtlCol="0">
            <a:spAutoFit/>
          </a:bodyPr>
          <a:lstStyle/>
          <a:p>
            <a:r>
              <a:rPr lang="en-US" sz="1100" dirty="0" smtClean="0"/>
              <a:t>rolling exposure time</a:t>
            </a:r>
            <a:endParaRPr lang="en-US" sz="1100" dirty="0"/>
          </a:p>
        </p:txBody>
      </p:sp>
      <p:sp>
        <p:nvSpPr>
          <p:cNvPr id="125" name="TextBox 124"/>
          <p:cNvSpPr txBox="1"/>
          <p:nvPr/>
        </p:nvSpPr>
        <p:spPr>
          <a:xfrm>
            <a:off x="5951082" y="4850963"/>
            <a:ext cx="1117614" cy="307777"/>
          </a:xfrm>
          <a:prstGeom prst="rect">
            <a:avLst/>
          </a:prstGeom>
          <a:noFill/>
          <a:ln>
            <a:solidFill>
              <a:schemeClr val="tx1"/>
            </a:solidFill>
          </a:ln>
        </p:spPr>
        <p:txBody>
          <a:bodyPr wrap="none" rtlCol="0">
            <a:spAutoFit/>
          </a:bodyPr>
          <a:lstStyle/>
          <a:p>
            <a:r>
              <a:rPr lang="en-US" sz="1400" dirty="0" smtClean="0"/>
              <a:t>symbol (i+1)</a:t>
            </a:r>
            <a:endParaRPr lang="en-US" sz="1400" dirty="0"/>
          </a:p>
        </p:txBody>
      </p:sp>
      <p:cxnSp>
        <p:nvCxnSpPr>
          <p:cNvPr id="126" name="Straight Arrow Connector 125"/>
          <p:cNvCxnSpPr>
            <a:endCxn id="156" idx="2"/>
          </p:cNvCxnSpPr>
          <p:nvPr/>
        </p:nvCxnSpPr>
        <p:spPr bwMode="auto">
          <a:xfrm>
            <a:off x="2886075" y="3807620"/>
            <a:ext cx="882355" cy="526913"/>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Straight Arrow Connector 126"/>
          <p:cNvCxnSpPr>
            <a:endCxn id="156" idx="6"/>
          </p:cNvCxnSpPr>
          <p:nvPr/>
        </p:nvCxnSpPr>
        <p:spPr bwMode="auto">
          <a:xfrm flipH="1">
            <a:off x="4048777" y="3741300"/>
            <a:ext cx="932799" cy="593233"/>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Straight Arrow Connector 133"/>
          <p:cNvCxnSpPr>
            <a:endCxn id="173" idx="2"/>
          </p:cNvCxnSpPr>
          <p:nvPr/>
        </p:nvCxnSpPr>
        <p:spPr bwMode="auto">
          <a:xfrm>
            <a:off x="5324476" y="3941245"/>
            <a:ext cx="964896" cy="363656"/>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Straight Arrow Connector 135"/>
          <p:cNvCxnSpPr>
            <a:endCxn id="173" idx="6"/>
          </p:cNvCxnSpPr>
          <p:nvPr/>
        </p:nvCxnSpPr>
        <p:spPr bwMode="auto">
          <a:xfrm flipH="1">
            <a:off x="6569719" y="3793627"/>
            <a:ext cx="732782" cy="511274"/>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9" name="Rectangle 138"/>
          <p:cNvSpPr/>
          <p:nvPr/>
        </p:nvSpPr>
        <p:spPr>
          <a:xfrm>
            <a:off x="280347" y="5663625"/>
            <a:ext cx="8406453" cy="584775"/>
          </a:xfrm>
          <a:prstGeom prst="rect">
            <a:avLst/>
          </a:prstGeom>
        </p:spPr>
        <p:txBody>
          <a:bodyPr wrap="square">
            <a:spAutoFit/>
          </a:bodyPr>
          <a:lstStyle/>
          <a:p>
            <a:pPr marL="285750" indent="-285750">
              <a:buFont typeface="Wingdings" panose="05000000000000000000" pitchFamily="2" charset="2"/>
              <a:buChar char="§"/>
            </a:pPr>
            <a:r>
              <a:rPr lang="en-US" sz="1600" dirty="0" smtClean="0"/>
              <a:t>The </a:t>
            </a:r>
            <a:r>
              <a:rPr lang="en-US" sz="1600" i="1" dirty="0" smtClean="0"/>
              <a:t>rolling exposure time </a:t>
            </a:r>
            <a:r>
              <a:rPr lang="en-US" sz="1600" dirty="0" smtClean="0"/>
              <a:t>decides how much the amount of data is recorded per a rolling image.</a:t>
            </a:r>
          </a:p>
          <a:p>
            <a:pPr marL="285750" indent="-285750">
              <a:buFont typeface="Wingdings" panose="05000000000000000000" pitchFamily="2" charset="2"/>
              <a:buChar char="§"/>
            </a:pPr>
            <a:r>
              <a:rPr lang="en-US" sz="1600" dirty="0" smtClean="0"/>
              <a:t>Under presence of frame rate variation, different rolling exposure time is challenging.</a:t>
            </a:r>
          </a:p>
        </p:txBody>
      </p:sp>
      <p:cxnSp>
        <p:nvCxnSpPr>
          <p:cNvPr id="150" name="Straight Arrow Connector 149"/>
          <p:cNvCxnSpPr/>
          <p:nvPr/>
        </p:nvCxnSpPr>
        <p:spPr bwMode="auto">
          <a:xfrm flipV="1">
            <a:off x="3403155" y="3663646"/>
            <a:ext cx="1362076" cy="4354"/>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2" name="TextBox 151"/>
          <p:cNvSpPr txBox="1"/>
          <p:nvPr/>
        </p:nvSpPr>
        <p:spPr>
          <a:xfrm>
            <a:off x="3516403" y="3420287"/>
            <a:ext cx="1225015" cy="261610"/>
          </a:xfrm>
          <a:prstGeom prst="rect">
            <a:avLst/>
          </a:prstGeom>
          <a:noFill/>
        </p:spPr>
        <p:txBody>
          <a:bodyPr wrap="none" rtlCol="0">
            <a:spAutoFit/>
          </a:bodyPr>
          <a:lstStyle/>
          <a:p>
            <a:r>
              <a:rPr lang="en-US" sz="1100" dirty="0" smtClean="0"/>
              <a:t>losing information</a:t>
            </a:r>
            <a:endParaRPr lang="en-US" sz="1100" dirty="0"/>
          </a:p>
        </p:txBody>
      </p:sp>
      <p:cxnSp>
        <p:nvCxnSpPr>
          <p:cNvPr id="153" name="Straight Arrow Connector 152"/>
          <p:cNvCxnSpPr/>
          <p:nvPr/>
        </p:nvCxnSpPr>
        <p:spPr bwMode="auto">
          <a:xfrm>
            <a:off x="5568153" y="3648074"/>
            <a:ext cx="1559903" cy="6545"/>
          </a:xfrm>
          <a:prstGeom prst="straightConnector1">
            <a:avLst/>
          </a:prstGeom>
          <a:solidFill>
            <a:schemeClr val="accent1"/>
          </a:solidFill>
          <a:ln w="12700" cap="flat" cmpd="sng" algn="ctr">
            <a:solidFill>
              <a:srgbClr val="FF0000"/>
            </a:solidFill>
            <a:prstDash val="solid"/>
            <a:round/>
            <a:headEnd type="triangl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4" name="TextBox 153"/>
          <p:cNvSpPr txBox="1"/>
          <p:nvPr/>
        </p:nvSpPr>
        <p:spPr>
          <a:xfrm>
            <a:off x="5785385" y="3429000"/>
            <a:ext cx="1225015" cy="261610"/>
          </a:xfrm>
          <a:prstGeom prst="rect">
            <a:avLst/>
          </a:prstGeom>
          <a:noFill/>
        </p:spPr>
        <p:txBody>
          <a:bodyPr wrap="none" rtlCol="0">
            <a:spAutoFit/>
          </a:bodyPr>
          <a:lstStyle/>
          <a:p>
            <a:r>
              <a:rPr lang="en-US" sz="1100" dirty="0" smtClean="0"/>
              <a:t>losing information</a:t>
            </a:r>
            <a:endParaRPr lang="en-US" sz="1100" dirty="0"/>
          </a:p>
        </p:txBody>
      </p:sp>
      <p:grpSp>
        <p:nvGrpSpPr>
          <p:cNvPr id="166" name="Group 165"/>
          <p:cNvGrpSpPr/>
          <p:nvPr/>
        </p:nvGrpSpPr>
        <p:grpSpPr>
          <a:xfrm>
            <a:off x="3768430" y="4182133"/>
            <a:ext cx="280347" cy="304800"/>
            <a:chOff x="1180555" y="4218522"/>
            <a:chExt cx="280347" cy="304800"/>
          </a:xfrm>
        </p:grpSpPr>
        <p:sp>
          <p:nvSpPr>
            <p:cNvPr id="156" name="Oval 155"/>
            <p:cNvSpPr/>
            <p:nvPr/>
          </p:nvSpPr>
          <p:spPr bwMode="auto">
            <a:xfrm>
              <a:off x="1180555" y="4218522"/>
              <a:ext cx="280347" cy="3048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nvGrpSpPr>
            <p:cNvPr id="165" name="Group 164"/>
            <p:cNvGrpSpPr/>
            <p:nvPr/>
          </p:nvGrpSpPr>
          <p:grpSpPr>
            <a:xfrm>
              <a:off x="1208034" y="4248154"/>
              <a:ext cx="225388" cy="245536"/>
              <a:chOff x="1603412" y="4284136"/>
              <a:chExt cx="225388" cy="245536"/>
            </a:xfrm>
          </p:grpSpPr>
          <p:cxnSp>
            <p:nvCxnSpPr>
              <p:cNvPr id="158" name="Straight Connector 157"/>
              <p:cNvCxnSpPr/>
              <p:nvPr/>
            </p:nvCxnSpPr>
            <p:spPr bwMode="auto">
              <a:xfrm>
                <a:off x="1724024" y="4284136"/>
                <a:ext cx="1" cy="2455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0" name="Straight Connector 159"/>
              <p:cNvCxnSpPr/>
              <p:nvPr/>
            </p:nvCxnSpPr>
            <p:spPr bwMode="auto">
              <a:xfrm>
                <a:off x="1603412" y="4405847"/>
                <a:ext cx="2253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cxnSp>
        <p:nvCxnSpPr>
          <p:cNvPr id="169" name="Straight Arrow Connector 168"/>
          <p:cNvCxnSpPr>
            <a:stCxn id="156" idx="4"/>
            <a:endCxn id="30" idx="0"/>
          </p:cNvCxnSpPr>
          <p:nvPr/>
        </p:nvCxnSpPr>
        <p:spPr bwMode="auto">
          <a:xfrm>
            <a:off x="3908604" y="4486933"/>
            <a:ext cx="14285" cy="398848"/>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72" name="Group 171"/>
          <p:cNvGrpSpPr/>
          <p:nvPr/>
        </p:nvGrpSpPr>
        <p:grpSpPr>
          <a:xfrm>
            <a:off x="6289372" y="4152501"/>
            <a:ext cx="280347" cy="304800"/>
            <a:chOff x="1180555" y="4218522"/>
            <a:chExt cx="280347" cy="304800"/>
          </a:xfrm>
        </p:grpSpPr>
        <p:sp>
          <p:nvSpPr>
            <p:cNvPr id="173" name="Oval 172"/>
            <p:cNvSpPr/>
            <p:nvPr/>
          </p:nvSpPr>
          <p:spPr bwMode="auto">
            <a:xfrm>
              <a:off x="1180555" y="4218522"/>
              <a:ext cx="280347" cy="3048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nvGrpSpPr>
            <p:cNvPr id="174" name="Group 173"/>
            <p:cNvGrpSpPr/>
            <p:nvPr/>
          </p:nvGrpSpPr>
          <p:grpSpPr>
            <a:xfrm>
              <a:off x="1208034" y="4248154"/>
              <a:ext cx="225388" cy="245536"/>
              <a:chOff x="1603412" y="4284136"/>
              <a:chExt cx="225388" cy="245536"/>
            </a:xfrm>
          </p:grpSpPr>
          <p:cxnSp>
            <p:nvCxnSpPr>
              <p:cNvPr id="175" name="Straight Connector 174"/>
              <p:cNvCxnSpPr/>
              <p:nvPr/>
            </p:nvCxnSpPr>
            <p:spPr bwMode="auto">
              <a:xfrm>
                <a:off x="1724024" y="4284136"/>
                <a:ext cx="1" cy="2455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Straight Connector 175"/>
              <p:cNvCxnSpPr/>
              <p:nvPr/>
            </p:nvCxnSpPr>
            <p:spPr bwMode="auto">
              <a:xfrm>
                <a:off x="1603412" y="4405847"/>
                <a:ext cx="2253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cxnSp>
        <p:nvCxnSpPr>
          <p:cNvPr id="179" name="Straight Arrow Connector 178"/>
          <p:cNvCxnSpPr>
            <a:stCxn id="173" idx="4"/>
          </p:cNvCxnSpPr>
          <p:nvPr/>
        </p:nvCxnSpPr>
        <p:spPr bwMode="auto">
          <a:xfrm>
            <a:off x="6429546" y="4457301"/>
            <a:ext cx="22203" cy="381456"/>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2" name="TextBox 181"/>
          <p:cNvSpPr txBox="1"/>
          <p:nvPr/>
        </p:nvSpPr>
        <p:spPr>
          <a:xfrm>
            <a:off x="280347" y="4885781"/>
            <a:ext cx="1398140" cy="307777"/>
          </a:xfrm>
          <a:prstGeom prst="rect">
            <a:avLst/>
          </a:prstGeom>
          <a:noFill/>
        </p:spPr>
        <p:txBody>
          <a:bodyPr wrap="none" rtlCol="0">
            <a:spAutoFit/>
          </a:bodyPr>
          <a:lstStyle/>
          <a:p>
            <a:r>
              <a:rPr lang="en-US" sz="1400" dirty="0" smtClean="0"/>
              <a:t>Packet Recovery</a:t>
            </a:r>
            <a:endParaRPr lang="en-US" sz="1400" dirty="0"/>
          </a:p>
        </p:txBody>
      </p:sp>
      <p:sp>
        <p:nvSpPr>
          <p:cNvPr id="88"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825849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8</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254000" y="64389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sp>
        <p:nvSpPr>
          <p:cNvPr id="11" name="Text Box 2"/>
          <p:cNvSpPr txBox="1">
            <a:spLocks noChangeArrowheads="1"/>
          </p:cNvSpPr>
          <p:nvPr/>
        </p:nvSpPr>
        <p:spPr bwMode="auto">
          <a:xfrm>
            <a:off x="3048000" y="2902684"/>
            <a:ext cx="296747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3600" dirty="0" smtClean="0"/>
              <a:t>System Design</a:t>
            </a:r>
            <a:endParaRPr lang="en-US" altLang="en-US" sz="3600" dirty="0"/>
          </a:p>
        </p:txBody>
      </p:sp>
      <p:sp>
        <p:nvSpPr>
          <p:cNvPr id="9"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956054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dirty="0" smtClean="0"/>
              <a:t>January 2016</a:t>
            </a:r>
            <a:endParaRPr lang="en-US" altLang="en-US" dirty="0"/>
          </a:p>
        </p:txBody>
      </p:sp>
      <p:sp>
        <p:nvSpPr>
          <p:cNvPr id="4" name="Slide Number Placeholder 3"/>
          <p:cNvSpPr>
            <a:spLocks noGrp="1"/>
          </p:cNvSpPr>
          <p:nvPr>
            <p:ph type="sldNum" sz="quarter" idx="12"/>
          </p:nvPr>
        </p:nvSpPr>
        <p:spPr/>
        <p:txBody>
          <a:bodyPr/>
          <a:lstStyle/>
          <a:p>
            <a:r>
              <a:rPr lang="en-US" altLang="en-US" dirty="0" smtClean="0"/>
              <a:t>Slide </a:t>
            </a:r>
            <a:fld id="{510B4A18-2979-4553-AC3A-464D2DF94E7E}" type="slidenum">
              <a:rPr lang="en-US" altLang="en-US" smtClean="0"/>
              <a:pPr/>
              <a:t>9</a:t>
            </a:fld>
            <a:endParaRPr lang="en-US" altLang="en-US" dirty="0"/>
          </a:p>
        </p:txBody>
      </p:sp>
      <p:sp>
        <p:nvSpPr>
          <p:cNvPr id="12" name="Footer Placeholder 2"/>
          <p:cNvSpPr>
            <a:spLocks noGrp="1"/>
          </p:cNvSpPr>
          <p:nvPr>
            <p:ph type="ftr" sz="quarter" idx="11"/>
          </p:nvPr>
        </p:nvSpPr>
        <p:spPr>
          <a:xfrm>
            <a:off x="5486400" y="6475413"/>
            <a:ext cx="3124200" cy="184666"/>
          </a:xfrm>
        </p:spPr>
        <p:txBody>
          <a:bodyPr/>
          <a:lstStyle/>
          <a:p>
            <a:r>
              <a:rPr lang="en-US" altLang="en-US" dirty="0" smtClean="0"/>
              <a:t>Kookmin University</a:t>
            </a:r>
            <a:endParaRPr lang="en-US" altLang="en-US" dirty="0"/>
          </a:p>
        </p:txBody>
      </p:sp>
      <p:cxnSp>
        <p:nvCxnSpPr>
          <p:cNvPr id="14" name="Straight Connector 13"/>
          <p:cNvCxnSpPr/>
          <p:nvPr/>
        </p:nvCxnSpPr>
        <p:spPr bwMode="auto">
          <a:xfrm>
            <a:off x="215900" y="6096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a:off x="177826" y="6362700"/>
            <a:ext cx="88392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Date Placeholder 1"/>
          <p:cNvSpPr txBox="1">
            <a:spLocks/>
          </p:cNvSpPr>
          <p:nvPr/>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smtClean="0">
                <a:ln>
                  <a:noFill/>
                </a:ln>
                <a:solidFill>
                  <a:schemeClr val="tx1"/>
                </a:solidFill>
                <a:effectLst/>
                <a:uLnTx/>
                <a:uFillTx/>
                <a:latin typeface="Times New Roman" panose="02020603050405020304" pitchFamily="18" charset="0"/>
                <a:ea typeface="+mn-ea"/>
                <a:cs typeface="+mn-cs"/>
              </a:rPr>
              <a:t>Submission</a:t>
            </a:r>
            <a:endPar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900" y="1295400"/>
            <a:ext cx="8839200" cy="17991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Box 9"/>
          <p:cNvSpPr txBox="1"/>
          <p:nvPr/>
        </p:nvSpPr>
        <p:spPr>
          <a:xfrm>
            <a:off x="2362201" y="609600"/>
            <a:ext cx="4800600" cy="400110"/>
          </a:xfrm>
          <a:prstGeom prst="rect">
            <a:avLst/>
          </a:prstGeom>
          <a:noFill/>
        </p:spPr>
        <p:txBody>
          <a:bodyPr wrap="square" rtlCol="0">
            <a:spAutoFit/>
          </a:bodyPr>
          <a:lstStyle/>
          <a:p>
            <a:pPr algn="ctr"/>
            <a:r>
              <a:rPr lang="en-US" sz="2000" b="1" dirty="0" smtClean="0"/>
              <a:t>System Architecture</a:t>
            </a:r>
            <a:endParaRPr lang="en-US" sz="2000" dirty="0"/>
          </a:p>
        </p:txBody>
      </p:sp>
      <p:sp>
        <p:nvSpPr>
          <p:cNvPr id="13" name="Rectangle 12"/>
          <p:cNvSpPr/>
          <p:nvPr/>
        </p:nvSpPr>
        <p:spPr>
          <a:xfrm>
            <a:off x="838200" y="990600"/>
            <a:ext cx="2184604" cy="307777"/>
          </a:xfrm>
          <a:prstGeom prst="rect">
            <a:avLst/>
          </a:prstGeom>
        </p:spPr>
        <p:txBody>
          <a:bodyPr wrap="square">
            <a:spAutoFit/>
          </a:bodyPr>
          <a:lstStyle/>
          <a:p>
            <a:pPr algn="ctr"/>
            <a:r>
              <a:rPr lang="en-US" sz="1400" b="1" dirty="0" smtClean="0"/>
              <a:t>Transmitter side</a:t>
            </a:r>
            <a:endParaRPr lang="en-US" sz="1400" b="1" dirty="0"/>
          </a:p>
        </p:txBody>
      </p:sp>
      <p:sp>
        <p:nvSpPr>
          <p:cNvPr id="17" name="Rectangle 16"/>
          <p:cNvSpPr/>
          <p:nvPr/>
        </p:nvSpPr>
        <p:spPr>
          <a:xfrm>
            <a:off x="6019800" y="990600"/>
            <a:ext cx="2184604" cy="307777"/>
          </a:xfrm>
          <a:prstGeom prst="rect">
            <a:avLst/>
          </a:prstGeom>
        </p:spPr>
        <p:txBody>
          <a:bodyPr wrap="square">
            <a:spAutoFit/>
          </a:bodyPr>
          <a:lstStyle/>
          <a:p>
            <a:pPr algn="ctr"/>
            <a:r>
              <a:rPr lang="en-US" sz="1400" b="1" dirty="0" smtClean="0"/>
              <a:t>Receiver side</a:t>
            </a:r>
            <a:endParaRPr lang="en-US" sz="1400" b="1" dirty="0"/>
          </a:p>
        </p:txBody>
      </p:sp>
      <p:sp>
        <p:nvSpPr>
          <p:cNvPr id="18" name="Rectangle 17"/>
          <p:cNvSpPr/>
          <p:nvPr/>
        </p:nvSpPr>
        <p:spPr>
          <a:xfrm>
            <a:off x="152374" y="3119948"/>
            <a:ext cx="8801126" cy="584775"/>
          </a:xfrm>
          <a:prstGeom prst="rect">
            <a:avLst/>
          </a:prstGeom>
        </p:spPr>
        <p:txBody>
          <a:bodyPr wrap="square">
            <a:spAutoFit/>
          </a:bodyPr>
          <a:lstStyle/>
          <a:p>
            <a:pPr marL="342900" indent="-342900">
              <a:spcAft>
                <a:spcPts val="600"/>
              </a:spcAft>
              <a:buFont typeface="Wingdings" panose="05000000000000000000" pitchFamily="2" charset="2"/>
              <a:buChar char="q"/>
            </a:pPr>
            <a:r>
              <a:rPr lang="en-US" sz="1600" b="1" dirty="0"/>
              <a:t>clock information (of a data </a:t>
            </a:r>
            <a:r>
              <a:rPr lang="en-US" sz="1600" b="1" dirty="0" smtClean="0"/>
              <a:t>packet)</a:t>
            </a:r>
            <a:r>
              <a:rPr lang="en-US" sz="1600" dirty="0" smtClean="0"/>
              <a:t>: In this scheme, asynchronous bits (Ab) are in form of clock information. </a:t>
            </a:r>
            <a:endParaRPr lang="en-US" sz="1600" dirty="0"/>
          </a:p>
        </p:txBody>
      </p:sp>
      <p:graphicFrame>
        <p:nvGraphicFramePr>
          <p:cNvPr id="19" name="Table 18"/>
          <p:cNvGraphicFramePr>
            <a:graphicFrameLocks noGrp="1"/>
          </p:cNvGraphicFramePr>
          <p:nvPr>
            <p:extLst>
              <p:ext uri="{D42A27DB-BD31-4B8C-83A1-F6EECF244321}">
                <p14:modId xmlns:p14="http://schemas.microsoft.com/office/powerpoint/2010/main" val="3561921507"/>
              </p:ext>
            </p:extLst>
          </p:nvPr>
        </p:nvGraphicFramePr>
        <p:xfrm>
          <a:off x="869704" y="5725160"/>
          <a:ext cx="4311924" cy="370840"/>
        </p:xfrm>
        <a:graphic>
          <a:graphicData uri="http://schemas.openxmlformats.org/drawingml/2006/table">
            <a:tbl>
              <a:tblPr firstRow="1" bandRow="1">
                <a:tableStyleId>{D7AC3CCA-C797-4891-BE02-D94E43425B78}</a:tableStyleId>
              </a:tblPr>
              <a:tblGrid>
                <a:gridCol w="578122"/>
                <a:gridCol w="1524000"/>
                <a:gridCol w="2209802"/>
              </a:tblGrid>
              <a:tr h="370840">
                <a:tc>
                  <a:txBody>
                    <a:bodyPr/>
                    <a:lstStyle/>
                    <a:p>
                      <a:pPr algn="ctr"/>
                      <a:r>
                        <a:rPr lang="en-US" sz="1100" b="0" dirty="0" smtClean="0"/>
                        <a:t>…</a:t>
                      </a:r>
                      <a:endParaRPr lang="en-US" sz="1100" b="0" dirty="0"/>
                    </a:p>
                  </a:txBody>
                  <a:tcPr>
                    <a:solidFill>
                      <a:schemeClr val="bg1">
                        <a:lumMod val="85000"/>
                      </a:schemeClr>
                    </a:solidFill>
                  </a:tcPr>
                </a:tc>
                <a:tc>
                  <a:txBody>
                    <a:bodyPr/>
                    <a:lstStyle/>
                    <a:p>
                      <a:pPr algn="ctr"/>
                      <a:r>
                        <a:rPr lang="en-US" sz="1100" b="0" dirty="0" smtClean="0"/>
                        <a:t>data packet </a:t>
                      </a:r>
                      <a:r>
                        <a:rPr lang="en-US" sz="1100" b="0" dirty="0" err="1" smtClean="0"/>
                        <a:t>i</a:t>
                      </a:r>
                      <a:endParaRPr lang="en-US" sz="1100" b="0" dirty="0"/>
                    </a:p>
                  </a:txBody>
                  <a:tcP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dirty="0" smtClean="0"/>
                        <a:t>…</a:t>
                      </a:r>
                    </a:p>
                  </a:txBody>
                  <a:tcPr>
                    <a:solidFill>
                      <a:schemeClr val="bg1">
                        <a:lumMod val="85000"/>
                      </a:schemeClr>
                    </a:solidFill>
                  </a:tcPr>
                </a:tc>
              </a:tr>
            </a:tbl>
          </a:graphicData>
        </a:graphic>
      </p:graphicFrame>
      <p:grpSp>
        <p:nvGrpSpPr>
          <p:cNvPr id="20" name="Group 19"/>
          <p:cNvGrpSpPr/>
          <p:nvPr/>
        </p:nvGrpSpPr>
        <p:grpSpPr>
          <a:xfrm>
            <a:off x="76200" y="4114800"/>
            <a:ext cx="4343426" cy="1662014"/>
            <a:chOff x="152374" y="4662586"/>
            <a:chExt cx="7391426" cy="1662014"/>
          </a:xfrm>
        </p:grpSpPr>
        <p:grpSp>
          <p:nvGrpSpPr>
            <p:cNvPr id="21" name="Group 20"/>
            <p:cNvGrpSpPr/>
            <p:nvPr/>
          </p:nvGrpSpPr>
          <p:grpSpPr>
            <a:xfrm>
              <a:off x="2380351" y="4800600"/>
              <a:ext cx="5163449" cy="835579"/>
              <a:chOff x="1831181" y="990600"/>
              <a:chExt cx="5638007" cy="835579"/>
            </a:xfrm>
          </p:grpSpPr>
          <p:grpSp>
            <p:nvGrpSpPr>
              <p:cNvPr id="28" name="Group 27"/>
              <p:cNvGrpSpPr/>
              <p:nvPr/>
            </p:nvGrpSpPr>
            <p:grpSpPr>
              <a:xfrm>
                <a:off x="1987550" y="990600"/>
                <a:ext cx="5481638" cy="835579"/>
                <a:chOff x="1987550" y="990600"/>
                <a:chExt cx="5481638" cy="835579"/>
              </a:xfrm>
            </p:grpSpPr>
            <p:sp>
              <p:nvSpPr>
                <p:cNvPr id="30" name="Rectangle 29"/>
                <p:cNvSpPr/>
                <p:nvPr/>
              </p:nvSpPr>
              <p:spPr>
                <a:xfrm>
                  <a:off x="1987550"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4723606" y="1137166"/>
                  <a:ext cx="2736056" cy="46886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1987550" y="1591745"/>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4733132" y="990600"/>
                  <a:ext cx="2736056" cy="234434"/>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29" name="Straight Connector 28"/>
              <p:cNvCxnSpPr/>
              <p:nvPr/>
            </p:nvCxnSpPr>
            <p:spPr>
              <a:xfrm>
                <a:off x="1831181" y="1601272"/>
                <a:ext cx="1587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 name="TextBox 21"/>
            <p:cNvSpPr txBox="1"/>
            <p:nvPr/>
          </p:nvSpPr>
          <p:spPr>
            <a:xfrm>
              <a:off x="152374" y="5019205"/>
              <a:ext cx="1451038" cy="307777"/>
            </a:xfrm>
            <a:prstGeom prst="rect">
              <a:avLst/>
            </a:prstGeom>
            <a:noFill/>
          </p:spPr>
          <p:txBody>
            <a:bodyPr wrap="none" rtlCol="0">
              <a:spAutoFit/>
            </a:bodyPr>
            <a:lstStyle/>
            <a:p>
              <a:r>
                <a:rPr lang="en-US" sz="1400" dirty="0" smtClean="0"/>
                <a:t>Symbol clock out</a:t>
              </a:r>
              <a:endParaRPr lang="en-US" sz="1400" dirty="0"/>
            </a:p>
          </p:txBody>
        </p:sp>
        <p:cxnSp>
          <p:nvCxnSpPr>
            <p:cNvPr id="23" name="Straight Connector 22"/>
            <p:cNvCxnSpPr/>
            <p:nvPr/>
          </p:nvCxnSpPr>
          <p:spPr>
            <a:xfrm>
              <a:off x="5028150" y="5018275"/>
              <a:ext cx="2640" cy="1306325"/>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514600" y="4803813"/>
              <a:ext cx="10305" cy="1520787"/>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762537" y="4662586"/>
              <a:ext cx="1896588" cy="523220"/>
            </a:xfrm>
            <a:prstGeom prst="rect">
              <a:avLst/>
            </a:prstGeom>
            <a:noFill/>
          </p:spPr>
          <p:txBody>
            <a:bodyPr wrap="none" rtlCol="0">
              <a:spAutoFit/>
            </a:bodyPr>
            <a:lstStyle/>
            <a:p>
              <a:pPr algn="ctr"/>
              <a:r>
                <a:rPr lang="en-US" sz="1400" dirty="0" smtClean="0"/>
                <a:t>Clock information</a:t>
              </a:r>
            </a:p>
            <a:p>
              <a:pPr algn="ctr"/>
              <a:r>
                <a:rPr lang="en-US" sz="1400" dirty="0" smtClean="0">
                  <a:solidFill>
                    <a:srgbClr val="FF0000"/>
                  </a:solidFill>
                </a:rPr>
                <a:t>Ab = 1</a:t>
              </a:r>
              <a:endParaRPr lang="en-US" sz="1400" dirty="0">
                <a:solidFill>
                  <a:srgbClr val="FF0000"/>
                </a:solidFill>
              </a:endParaRPr>
            </a:p>
          </p:txBody>
        </p:sp>
        <p:sp>
          <p:nvSpPr>
            <p:cNvPr id="27" name="TextBox 26"/>
            <p:cNvSpPr txBox="1"/>
            <p:nvPr/>
          </p:nvSpPr>
          <p:spPr>
            <a:xfrm>
              <a:off x="5339353" y="5144898"/>
              <a:ext cx="1896589" cy="523220"/>
            </a:xfrm>
            <a:prstGeom prst="rect">
              <a:avLst/>
            </a:prstGeom>
            <a:noFill/>
          </p:spPr>
          <p:txBody>
            <a:bodyPr wrap="none" rtlCol="0">
              <a:spAutoFit/>
            </a:bodyPr>
            <a:lstStyle/>
            <a:p>
              <a:pPr algn="ctr"/>
              <a:r>
                <a:rPr lang="en-US" sz="1400" dirty="0" smtClean="0"/>
                <a:t>Clock information</a:t>
              </a:r>
            </a:p>
            <a:p>
              <a:pPr algn="ctr"/>
              <a:r>
                <a:rPr lang="en-US" sz="1400" dirty="0" smtClean="0">
                  <a:solidFill>
                    <a:srgbClr val="FF0000"/>
                  </a:solidFill>
                </a:rPr>
                <a:t>Ab= 0</a:t>
              </a:r>
              <a:endParaRPr lang="en-US" sz="1400" dirty="0">
                <a:solidFill>
                  <a:srgbClr val="FF0000"/>
                </a:solidFill>
              </a:endParaRPr>
            </a:p>
          </p:txBody>
        </p:sp>
      </p:grpSp>
      <p:cxnSp>
        <p:nvCxnSpPr>
          <p:cNvPr id="34" name="Straight Arrow Connector 33"/>
          <p:cNvCxnSpPr>
            <a:endCxn id="37" idx="0"/>
          </p:cNvCxnSpPr>
          <p:nvPr/>
        </p:nvCxnSpPr>
        <p:spPr bwMode="auto">
          <a:xfrm>
            <a:off x="4484237" y="4670007"/>
            <a:ext cx="1006141" cy="453644"/>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Arrow Connector 34"/>
          <p:cNvCxnSpPr>
            <a:stCxn id="19" idx="3"/>
          </p:cNvCxnSpPr>
          <p:nvPr/>
        </p:nvCxnSpPr>
        <p:spPr bwMode="auto">
          <a:xfrm flipV="1">
            <a:off x="5181628" y="5417964"/>
            <a:ext cx="363004" cy="492616"/>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6" name="Group 35"/>
          <p:cNvGrpSpPr/>
          <p:nvPr/>
        </p:nvGrpSpPr>
        <p:grpSpPr>
          <a:xfrm rot="18397037">
            <a:off x="5472526" y="5062153"/>
            <a:ext cx="280347" cy="304800"/>
            <a:chOff x="1180555" y="4218522"/>
            <a:chExt cx="280347" cy="304800"/>
          </a:xfrm>
        </p:grpSpPr>
        <p:sp>
          <p:nvSpPr>
            <p:cNvPr id="37" name="Oval 36"/>
            <p:cNvSpPr/>
            <p:nvPr/>
          </p:nvSpPr>
          <p:spPr bwMode="auto">
            <a:xfrm>
              <a:off x="1180555" y="4218522"/>
              <a:ext cx="280347" cy="304800"/>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nvGrpSpPr>
            <p:cNvPr id="38" name="Group 37"/>
            <p:cNvGrpSpPr/>
            <p:nvPr/>
          </p:nvGrpSpPr>
          <p:grpSpPr>
            <a:xfrm>
              <a:off x="1208034" y="4248154"/>
              <a:ext cx="225388" cy="245536"/>
              <a:chOff x="1603412" y="4284136"/>
              <a:chExt cx="225388" cy="245536"/>
            </a:xfrm>
          </p:grpSpPr>
          <p:cxnSp>
            <p:nvCxnSpPr>
              <p:cNvPr id="39" name="Straight Connector 38"/>
              <p:cNvCxnSpPr/>
              <p:nvPr/>
            </p:nvCxnSpPr>
            <p:spPr bwMode="auto">
              <a:xfrm>
                <a:off x="1724024" y="4284136"/>
                <a:ext cx="1" cy="24553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p:cNvCxnSpPr/>
              <p:nvPr/>
            </p:nvCxnSpPr>
            <p:spPr bwMode="auto">
              <a:xfrm>
                <a:off x="1603412" y="4405847"/>
                <a:ext cx="2253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
        <p:nvSpPr>
          <p:cNvPr id="41" name="TextBox 40"/>
          <p:cNvSpPr txBox="1"/>
          <p:nvPr/>
        </p:nvSpPr>
        <p:spPr>
          <a:xfrm>
            <a:off x="5323876" y="4700070"/>
            <a:ext cx="710387" cy="307777"/>
          </a:xfrm>
          <a:prstGeom prst="rect">
            <a:avLst/>
          </a:prstGeom>
          <a:noFill/>
        </p:spPr>
        <p:txBody>
          <a:bodyPr wrap="none" rtlCol="0">
            <a:spAutoFit/>
          </a:bodyPr>
          <a:lstStyle/>
          <a:p>
            <a:pPr algn="ctr"/>
            <a:r>
              <a:rPr lang="en-US" sz="1400" dirty="0" smtClean="0"/>
              <a:t>Merger</a:t>
            </a:r>
            <a:endParaRPr lang="en-US" sz="1400" dirty="0">
              <a:solidFill>
                <a:srgbClr val="FF0000"/>
              </a:solidFill>
            </a:endParaRPr>
          </a:p>
        </p:txBody>
      </p:sp>
      <p:grpSp>
        <p:nvGrpSpPr>
          <p:cNvPr id="43" name="Group 42"/>
          <p:cNvGrpSpPr/>
          <p:nvPr/>
        </p:nvGrpSpPr>
        <p:grpSpPr>
          <a:xfrm>
            <a:off x="5762124" y="4998079"/>
            <a:ext cx="3251249" cy="390471"/>
            <a:chOff x="5838298" y="4769479"/>
            <a:chExt cx="3251249" cy="390471"/>
          </a:xfrm>
        </p:grpSpPr>
        <p:cxnSp>
          <p:nvCxnSpPr>
            <p:cNvPr id="42" name="Straight Arrow Connector 41"/>
            <p:cNvCxnSpPr/>
            <p:nvPr/>
          </p:nvCxnSpPr>
          <p:spPr bwMode="auto">
            <a:xfrm>
              <a:off x="5838298" y="4964086"/>
              <a:ext cx="486302" cy="0"/>
            </a:xfrm>
            <a:prstGeom prst="straightConnector1">
              <a:avLst/>
            </a:prstGeom>
            <a:solidFill>
              <a:schemeClr val="accent1"/>
            </a:solidFill>
            <a:ln w="12700" cap="flat" cmpd="sng" algn="ctr">
              <a:solidFill>
                <a:schemeClr val="tx1"/>
              </a:solidFill>
              <a:prstDash val="solid"/>
              <a:round/>
              <a:headEnd type="none" w="sm" len="sm"/>
              <a:tailEnd type="stealth"/>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Text Box 2"/>
            <p:cNvSpPr txBox="1">
              <a:spLocks noChangeArrowheads="1"/>
            </p:cNvSpPr>
            <p:nvPr/>
          </p:nvSpPr>
          <p:spPr bwMode="auto">
            <a:xfrm>
              <a:off x="6324602" y="4770736"/>
              <a:ext cx="596900" cy="3892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j-lt"/>
                  <a:ea typeface="SimSun" pitchFamily="2" charset="-122"/>
                  <a:cs typeface="Times New Roman" pitchFamily="18" charset="0"/>
                </a:rPr>
                <a:t>Ab=1</a:t>
              </a:r>
              <a:endParaRPr kumimoji="0" lang="en-US" sz="4800" b="0" i="0" u="none" strike="noStrike" cap="none" normalizeH="0" baseline="0" dirty="0" smtClean="0">
                <a:ln>
                  <a:noFill/>
                </a:ln>
                <a:solidFill>
                  <a:schemeClr val="tx1"/>
                </a:solidFill>
                <a:effectLst/>
                <a:latin typeface="+mj-lt"/>
                <a:cs typeface="Arial" pitchFamily="34" charset="0"/>
              </a:endParaRPr>
            </a:p>
          </p:txBody>
        </p:sp>
        <p:sp>
          <p:nvSpPr>
            <p:cNvPr id="46" name="Text Box 2"/>
            <p:cNvSpPr txBox="1">
              <a:spLocks noChangeArrowheads="1"/>
            </p:cNvSpPr>
            <p:nvPr/>
          </p:nvSpPr>
          <p:spPr bwMode="auto">
            <a:xfrm>
              <a:off x="6921501" y="4769479"/>
              <a:ext cx="1575909" cy="389214"/>
            </a:xfrm>
            <a:prstGeom prst="rect">
              <a:avLst/>
            </a:prstGeom>
            <a:solidFill>
              <a:srgbClr val="DDD8C2"/>
            </a:solidFill>
            <a:ln w="9525">
              <a:solidFill>
                <a:srgbClr val="000000"/>
              </a:solidFill>
              <a:miter lim="800000"/>
              <a:headEnd/>
              <a:tailEnd/>
            </a:ln>
          </p:spPr>
          <p:txBody>
            <a:bodyPr vert="horz" wrap="square" lIns="91440" tIns="36576" rIns="91440"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dirty="0">
                  <a:latin typeface="+mj-lt"/>
                  <a:ea typeface="SimSun" pitchFamily="2" charset="-122"/>
                  <a:cs typeface="Times New Roman" pitchFamily="18" charset="0"/>
                </a:rPr>
                <a:t>d</a:t>
              </a:r>
              <a:r>
                <a:rPr kumimoji="0" lang="en-US" b="0" i="0" u="none" strike="noStrike" cap="none" normalizeH="0" baseline="0" dirty="0" smtClean="0">
                  <a:ln>
                    <a:noFill/>
                  </a:ln>
                  <a:solidFill>
                    <a:schemeClr val="tx1"/>
                  </a:solidFill>
                  <a:effectLst/>
                  <a:latin typeface="+mj-lt"/>
                  <a:ea typeface="SimSun" pitchFamily="2" charset="-122"/>
                  <a:cs typeface="Times New Roman" pitchFamily="18" charset="0"/>
                </a:rPr>
                <a:t>ata packet </a:t>
              </a:r>
              <a:r>
                <a:rPr kumimoji="0" lang="en-US" b="0" i="0" u="none" strike="noStrike" cap="none" normalizeH="0" baseline="0" dirty="0" err="1" smtClean="0">
                  <a:ln>
                    <a:noFill/>
                  </a:ln>
                  <a:solidFill>
                    <a:schemeClr val="tx1"/>
                  </a:solidFill>
                  <a:effectLst/>
                  <a:latin typeface="+mj-lt"/>
                  <a:ea typeface="SimSun" pitchFamily="2" charset="-122"/>
                  <a:cs typeface="Times New Roman" pitchFamily="18" charset="0"/>
                </a:rPr>
                <a:t>i</a:t>
              </a:r>
              <a:endParaRPr kumimoji="0" lang="en-US" sz="4800" b="0" i="0" u="none" strike="noStrike" cap="none" normalizeH="0" baseline="0" dirty="0" smtClean="0">
                <a:ln>
                  <a:noFill/>
                </a:ln>
                <a:solidFill>
                  <a:schemeClr val="tx1"/>
                </a:solidFill>
                <a:effectLst/>
                <a:latin typeface="+mj-lt"/>
                <a:cs typeface="Arial" pitchFamily="34" charset="0"/>
              </a:endParaRPr>
            </a:p>
          </p:txBody>
        </p:sp>
        <p:sp>
          <p:nvSpPr>
            <p:cNvPr id="47" name="Text Box 2"/>
            <p:cNvSpPr txBox="1">
              <a:spLocks noChangeArrowheads="1"/>
            </p:cNvSpPr>
            <p:nvPr/>
          </p:nvSpPr>
          <p:spPr bwMode="auto">
            <a:xfrm>
              <a:off x="8492647" y="4770736"/>
              <a:ext cx="596900" cy="38921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j-lt"/>
                  <a:ea typeface="SimSun" pitchFamily="2" charset="-122"/>
                  <a:cs typeface="Times New Roman" pitchFamily="18" charset="0"/>
                </a:rPr>
                <a:t>Ab=1</a:t>
              </a:r>
              <a:endParaRPr kumimoji="0" lang="en-US" sz="4800" b="0" i="0" u="none" strike="noStrike" cap="none" normalizeH="0" baseline="0" dirty="0" smtClean="0">
                <a:ln>
                  <a:noFill/>
                </a:ln>
                <a:solidFill>
                  <a:schemeClr val="tx1"/>
                </a:solidFill>
                <a:effectLst/>
                <a:latin typeface="+mj-lt"/>
                <a:cs typeface="Arial" pitchFamily="34" charset="0"/>
              </a:endParaRPr>
            </a:p>
          </p:txBody>
        </p:sp>
      </p:grpSp>
      <p:sp>
        <p:nvSpPr>
          <p:cNvPr id="45" name="Date Placeholder 1"/>
          <p:cNvSpPr txBox="1">
            <a:spLocks/>
          </p:cNvSpPr>
          <p:nvPr/>
        </p:nvSpPr>
        <p:spPr bwMode="auto">
          <a:xfrm>
            <a:off x="5791200" y="368300"/>
            <a:ext cx="3124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lvl="0">
              <a:defRPr/>
            </a:pPr>
            <a:r>
              <a:rPr lang="en-US" altLang="en-US" sz="1400" b="1" dirty="0" smtClean="0"/>
              <a:t>d</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oc.: IEEE 802.15-16-</a:t>
            </a:r>
            <a:r>
              <a:rPr lang="en-US" sz="1400" b="1" dirty="0" smtClean="0"/>
              <a:t> 0013 </a:t>
            </a:r>
            <a:r>
              <a:rPr kumimoji="0" lang="en-US" altLang="en-US" sz="1400" b="1" i="0" u="none" strike="noStrike" kern="1200" cap="none" spc="0" normalizeH="0" baseline="0" noProof="0" dirty="0" smtClean="0">
                <a:ln>
                  <a:noFill/>
                </a:ln>
                <a:effectLst/>
                <a:uLnTx/>
                <a:uFillTx/>
                <a:latin typeface="Times New Roman" panose="02020603050405020304" pitchFamily="18" charset="0"/>
                <a:ea typeface="+mn-ea"/>
                <a:cs typeface="+mn-cs"/>
              </a:rPr>
              <a:t>-01-007a </a:t>
            </a:r>
            <a:endParaRPr kumimoji="0" lang="en-US" altLang="en-US" sz="1400" b="1" i="0" u="none" strike="noStrike" kern="1200" cap="none" spc="0" normalizeH="0" baseline="0" noProof="0" dirty="0">
              <a:ln>
                <a:noFill/>
              </a:ln>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162787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2721</TotalTime>
  <Words>2315</Words>
  <Application>Microsoft Office PowerPoint</Application>
  <PresentationFormat>On-screen Show (4:3)</PresentationFormat>
  <Paragraphs>537</Paragraphs>
  <Slides>29</Slides>
  <Notes>1</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Office Theme</vt:lpstr>
      <vt:lpstr>디자인 사용자 지정</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dc:description>&lt;doc#&gt;</dc:description>
  <cp:lastModifiedBy>Trang</cp:lastModifiedBy>
  <cp:revision>488</cp:revision>
  <cp:lastPrinted>2015-12-29T06:55:16Z</cp:lastPrinted>
  <dcterms:created xsi:type="dcterms:W3CDTF">2015-01-04T22:39:23Z</dcterms:created>
  <dcterms:modified xsi:type="dcterms:W3CDTF">2016-01-14T04:11:08Z</dcterms:modified>
</cp:coreProperties>
</file>