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4"/>
  </p:notesMasterIdLst>
  <p:handoutMasterIdLst>
    <p:handoutMasterId r:id="rId25"/>
  </p:handoutMasterIdLst>
  <p:sldIdLst>
    <p:sldId id="259" r:id="rId3"/>
    <p:sldId id="314" r:id="rId4"/>
    <p:sldId id="343" r:id="rId5"/>
    <p:sldId id="328" r:id="rId6"/>
    <p:sldId id="280" r:id="rId7"/>
    <p:sldId id="315" r:id="rId8"/>
    <p:sldId id="330" r:id="rId9"/>
    <p:sldId id="334" r:id="rId10"/>
    <p:sldId id="316" r:id="rId11"/>
    <p:sldId id="336" r:id="rId12"/>
    <p:sldId id="323" r:id="rId13"/>
    <p:sldId id="331" r:id="rId14"/>
    <p:sldId id="335" r:id="rId15"/>
    <p:sldId id="344" r:id="rId16"/>
    <p:sldId id="345" r:id="rId17"/>
    <p:sldId id="337" r:id="rId18"/>
    <p:sldId id="324" r:id="rId19"/>
    <p:sldId id="322" r:id="rId20"/>
    <p:sldId id="338" r:id="rId21"/>
    <p:sldId id="292" r:id="rId22"/>
    <p:sldId id="296" r:id="rId2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4A2"/>
    <a:srgbClr val="71717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042" autoAdjust="0"/>
    <p:restoredTop sz="94660"/>
  </p:normalViewPr>
  <p:slideViewPr>
    <p:cSldViewPr>
      <p:cViewPr>
        <p:scale>
          <a:sx n="75" d="100"/>
          <a:sy n="75" d="100"/>
        </p:scale>
        <p:origin x="-732" y="-29"/>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Kookmin PHY sub-proposal for ISC using Temporal Scheme (C-OOK)</a:t>
            </a:r>
          </a:p>
          <a:p>
            <a:r>
              <a:rPr lang="en-US" altLang="en-US" sz="1600" dirty="0" smtClean="0"/>
              <a:t>	</a:t>
            </a:r>
          </a:p>
          <a:p>
            <a:r>
              <a:rPr lang="en-US" altLang="en-US" sz="1600" b="1" dirty="0" smtClean="0"/>
              <a:t>Date </a:t>
            </a:r>
            <a:r>
              <a:rPr lang="en-US" altLang="en-US" sz="1600" b="1" dirty="0"/>
              <a:t>Submitted: </a:t>
            </a:r>
            <a:r>
              <a:rPr lang="en-US" altLang="en-US" sz="1600" dirty="0" smtClean="0"/>
              <a:t>January 2016</a:t>
            </a:r>
            <a:r>
              <a:rPr lang="en-US" altLang="en-US" sz="1600" dirty="0"/>
              <a:t>	</a:t>
            </a:r>
            <a:endParaRPr lang="en-US" altLang="en-US" sz="1600" dirty="0" smtClean="0"/>
          </a:p>
          <a:p>
            <a:r>
              <a:rPr lang="en-US" altLang="en-US" sz="1600" b="1" dirty="0" smtClean="0"/>
              <a:t>Source:</a:t>
            </a:r>
            <a:r>
              <a:rPr lang="en-US" altLang="en-US" sz="1600" dirty="0" smtClean="0"/>
              <a:t> </a:t>
            </a:r>
            <a:r>
              <a:rPr lang="en-US" altLang="en-US" sz="1600" dirty="0" err="1" smtClean="0"/>
              <a:t>Yeong</a:t>
            </a:r>
            <a:r>
              <a:rPr lang="en-US" altLang="en-US" sz="1600" dirty="0" smtClean="0"/>
              <a:t> Min Jang, Trang Nguyen [Kookmin University]</a:t>
            </a:r>
          </a:p>
          <a:p>
            <a:endParaRPr lang="en-US" altLang="en-US" sz="1600" dirty="0" smtClean="0"/>
          </a:p>
          <a:p>
            <a:r>
              <a:rPr lang="en-US" altLang="en-US" sz="1600" dirty="0" smtClean="0"/>
              <a:t>Contact: +82-2-910-5068	E-Mail: yjang@kookmin.ac.kr</a:t>
            </a:r>
            <a:r>
              <a:rPr lang="en-US" altLang="en-US" sz="1600" dirty="0"/>
              <a:t>	</a:t>
            </a:r>
          </a:p>
          <a:p>
            <a:pPr>
              <a:spcBef>
                <a:spcPts val="600"/>
              </a:spcBef>
              <a:spcAft>
                <a:spcPts val="600"/>
              </a:spcAft>
            </a:pPr>
            <a:r>
              <a:rPr lang="en-US" altLang="en-US" sz="1600" b="1" dirty="0"/>
              <a:t>Re</a:t>
            </a:r>
            <a:r>
              <a:rPr lang="en-US" altLang="en-US" sz="1600" b="1" dirty="0" smtClean="0"/>
              <a:t>:</a:t>
            </a:r>
            <a:endParaRPr lang="en-US" altLang="en-US" sz="1600" dirty="0"/>
          </a:p>
          <a:p>
            <a:pPr>
              <a:spcBef>
                <a:spcPts val="600"/>
              </a:spcBef>
              <a:spcAft>
                <a:spcPts val="600"/>
              </a:spcAft>
            </a:pPr>
            <a:r>
              <a:rPr lang="en-US" altLang="en-US" sz="1600" b="1" dirty="0" smtClean="0"/>
              <a:t>Abstract</a:t>
            </a:r>
            <a:r>
              <a:rPr lang="en-US" altLang="en-US" sz="1600" b="1" dirty="0"/>
              <a:t>:</a:t>
            </a:r>
            <a:r>
              <a:rPr lang="en-US" altLang="en-US" sz="1600" dirty="0"/>
              <a:t>	</a:t>
            </a:r>
            <a:r>
              <a:rPr lang="en-US" altLang="en-US" sz="1600" dirty="0" smtClean="0"/>
              <a:t>This is a PHY sub-proposal of ISC using OOK based modulation scheme for rolling shutter camera receiver. Being compatible to image sensors, it is called Compatible-OOK scheme (C-OOK).</a:t>
            </a:r>
          </a:p>
          <a:p>
            <a:pPr>
              <a:spcBef>
                <a:spcPts val="600"/>
              </a:spcBef>
              <a:spcAft>
                <a:spcPts val="600"/>
              </a:spcAft>
            </a:pPr>
            <a:r>
              <a:rPr lang="en-US" altLang="en-US" sz="1600" b="1" dirty="0" smtClean="0"/>
              <a:t>Purpose: </a:t>
            </a:r>
            <a:r>
              <a:rPr lang="en-US" sz="1600" dirty="0"/>
              <a:t>Call for </a:t>
            </a:r>
            <a:r>
              <a:rPr lang="en-US" sz="1600" dirty="0" smtClean="0"/>
              <a:t>Proposal Response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667000" y="2902683"/>
            <a:ext cx="41857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Data packet Structure</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40888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762001" y="1334717"/>
            <a:ext cx="7976546" cy="2843881"/>
            <a:chOff x="1593433" y="2420987"/>
            <a:chExt cx="6509365" cy="2256720"/>
          </a:xfrm>
        </p:grpSpPr>
        <p:grpSp>
          <p:nvGrpSpPr>
            <p:cNvPr id="9" name="Group 1"/>
            <p:cNvGrpSpPr>
              <a:grpSpLocks/>
            </p:cNvGrpSpPr>
            <p:nvPr/>
          </p:nvGrpSpPr>
          <p:grpSpPr bwMode="auto">
            <a:xfrm>
              <a:off x="1904352" y="2420987"/>
              <a:ext cx="5650293" cy="1812390"/>
              <a:chOff x="872" y="2219"/>
              <a:chExt cx="4420" cy="1808"/>
            </a:xfrm>
          </p:grpSpPr>
          <p:sp>
            <p:nvSpPr>
              <p:cNvPr id="11"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3" name="Group 2"/>
              <p:cNvGrpSpPr>
                <a:grpSpLocks/>
              </p:cNvGrpSpPr>
              <p:nvPr/>
            </p:nvGrpSpPr>
            <p:grpSpPr bwMode="auto">
              <a:xfrm>
                <a:off x="872" y="2219"/>
                <a:ext cx="4420" cy="1808"/>
                <a:chOff x="872" y="2220"/>
                <a:chExt cx="4420" cy="1913"/>
              </a:xfrm>
            </p:grpSpPr>
            <p:grpSp>
              <p:nvGrpSpPr>
                <p:cNvPr id="17" name="Group 13"/>
                <p:cNvGrpSpPr>
                  <a:grpSpLocks/>
                </p:cNvGrpSpPr>
                <p:nvPr/>
              </p:nvGrpSpPr>
              <p:grpSpPr bwMode="auto">
                <a:xfrm>
                  <a:off x="1156" y="3807"/>
                  <a:ext cx="4136" cy="326"/>
                  <a:chOff x="954" y="3807"/>
                  <a:chExt cx="4136" cy="380"/>
                </a:xfrm>
              </p:grpSpPr>
              <p:sp>
                <p:nvSpPr>
                  <p:cNvPr id="28" name="Text Box 2"/>
                  <p:cNvSpPr txBox="1">
                    <a:spLocks noChangeArrowheads="1"/>
                  </p:cNvSpPr>
                  <p:nvPr/>
                </p:nvSpPr>
                <p:spPr bwMode="auto">
                  <a:xfrm>
                    <a:off x="954" y="3807"/>
                    <a:ext cx="726" cy="380"/>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9" name="Text Box 2"/>
                  <p:cNvSpPr txBox="1">
                    <a:spLocks noChangeArrowheads="1"/>
                  </p:cNvSpPr>
                  <p:nvPr/>
                </p:nvSpPr>
                <p:spPr bwMode="auto">
                  <a:xfrm>
                    <a:off x="1680" y="3807"/>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0" name="Text Box 2"/>
                  <p:cNvSpPr txBox="1">
                    <a:spLocks noChangeArrowheads="1"/>
                  </p:cNvSpPr>
                  <p:nvPr/>
                </p:nvSpPr>
                <p:spPr bwMode="auto">
                  <a:xfrm>
                    <a:off x="4650" y="3807"/>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1" name="Text Box 2"/>
                  <p:cNvSpPr txBox="1">
                    <a:spLocks noChangeArrowheads="1"/>
                  </p:cNvSpPr>
                  <p:nvPr/>
                </p:nvSpPr>
                <p:spPr bwMode="auto">
                  <a:xfrm>
                    <a:off x="2120" y="3807"/>
                    <a:ext cx="2530" cy="380"/>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18"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9"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0" name="AutoShape 10"/>
                <p:cNvSpPr>
                  <a:spLocks noChangeShapeType="1"/>
                </p:cNvSpPr>
                <p:nvPr/>
              </p:nvSpPr>
              <p:spPr bwMode="auto">
                <a:xfrm flipH="1">
                  <a:off x="1156" y="3188"/>
                  <a:ext cx="1362" cy="61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AutoShape 9"/>
                <p:cNvSpPr>
                  <a:spLocks noChangeShapeType="1"/>
                </p:cNvSpPr>
                <p:nvPr/>
              </p:nvSpPr>
              <p:spPr bwMode="auto">
                <a:xfrm>
                  <a:off x="3244" y="3188"/>
                  <a:ext cx="2048" cy="61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2" name="Text Box 2"/>
                <p:cNvSpPr txBox="1">
                  <a:spLocks noChangeArrowheads="1"/>
                </p:cNvSpPr>
                <p:nvPr/>
              </p:nvSpPr>
              <p:spPr bwMode="auto">
                <a:xfrm>
                  <a:off x="1764"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3"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4" name="Text Box 2"/>
                <p:cNvSpPr txBox="1">
                  <a:spLocks noChangeArrowheads="1"/>
                </p:cNvSpPr>
                <p:nvPr/>
              </p:nvSpPr>
              <p:spPr bwMode="auto">
                <a:xfrm>
                  <a:off x="356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7"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sp>
          <p:nvSpPr>
            <p:cNvPr id="10" name="Rectangle 30"/>
            <p:cNvSpPr>
              <a:spLocks noChangeArrowheads="1"/>
            </p:cNvSpPr>
            <p:nvPr/>
          </p:nvSpPr>
          <p:spPr bwMode="auto">
            <a:xfrm>
              <a:off x="1593433" y="4433475"/>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Data Sub-Packet; </a:t>
              </a:r>
              <a:r>
                <a:rPr kumimoji="0" lang="en-US" sz="1400" b="0" i="0" u="none" strike="noStrike" cap="none" normalizeH="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 Start Packet-Frame Symbol;        Ab: Asynchronous bit(s)</a:t>
              </a:r>
              <a:endParaRPr kumimoji="0" lang="en-US" sz="1100" b="0" i="0" u="none" strike="noStrike" cap="none" normalizeH="0" baseline="0" dirty="0" smtClean="0">
                <a:ln>
                  <a:noFill/>
                </a:ln>
                <a:solidFill>
                  <a:schemeClr val="tx1"/>
                </a:solidFill>
                <a:effectLst/>
                <a:latin typeface="+mj-lt"/>
                <a:cs typeface="Arial" pitchFamily="34" charset="0"/>
              </a:endParaRPr>
            </a:p>
          </p:txBody>
        </p:sp>
      </p:grpSp>
      <p:sp>
        <p:nvSpPr>
          <p:cNvPr id="32" name="Rectangle 31"/>
          <p:cNvSpPr/>
          <p:nvPr/>
        </p:nvSpPr>
        <p:spPr>
          <a:xfrm>
            <a:off x="356547" y="4884003"/>
            <a:ext cx="83820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A packet is multiple times repeat of one data symbol.</a:t>
            </a:r>
          </a:p>
          <a:p>
            <a:pPr marL="285750" indent="-285750">
              <a:buFont typeface="Wingdings" panose="05000000000000000000" pitchFamily="2" charset="2"/>
              <a:buChar char="§"/>
            </a:pPr>
            <a:r>
              <a:rPr lang="en-US" sz="1600" dirty="0" smtClean="0"/>
              <a:t>A complete DS has a very-low-header symbol (SF), two similar asynchronous bits (which is a form of the </a:t>
            </a:r>
            <a:r>
              <a:rPr lang="en-US" sz="1600" i="1" dirty="0" smtClean="0"/>
              <a:t>clock information</a:t>
            </a:r>
            <a:r>
              <a:rPr lang="en-US" sz="1600" dirty="0" smtClean="0"/>
              <a:t>)</a:t>
            </a:r>
          </a:p>
        </p:txBody>
      </p:sp>
      <p:sp>
        <p:nvSpPr>
          <p:cNvPr id="33" name="Text Box 2"/>
          <p:cNvSpPr txBox="1">
            <a:spLocks noChangeArrowheads="1"/>
          </p:cNvSpPr>
          <p:nvPr/>
        </p:nvSpPr>
        <p:spPr bwMode="auto">
          <a:xfrm>
            <a:off x="3048000" y="609600"/>
            <a:ext cx="30516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a:t>
            </a:r>
            <a:endParaRPr lang="en-US" altLang="en-US" sz="2400" b="1"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091371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1614461" y="614065"/>
            <a:ext cx="67161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 The purpose of repetition</a:t>
            </a:r>
            <a:endParaRPr lang="en-US" altLang="en-US" sz="2400" b="1" dirty="0"/>
          </a:p>
        </p:txBody>
      </p:sp>
      <p:grpSp>
        <p:nvGrpSpPr>
          <p:cNvPr id="11" name="Group 1"/>
          <p:cNvGrpSpPr>
            <a:grpSpLocks/>
          </p:cNvGrpSpPr>
          <p:nvPr/>
        </p:nvGrpSpPr>
        <p:grpSpPr bwMode="auto">
          <a:xfrm>
            <a:off x="1143000" y="1334719"/>
            <a:ext cx="6887814" cy="1155868"/>
            <a:chOff x="872" y="2219"/>
            <a:chExt cx="4397" cy="915"/>
          </a:xfrm>
        </p:grpSpPr>
        <p:sp>
          <p:nvSpPr>
            <p:cNvPr id="17"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8" name="Group 2"/>
            <p:cNvGrpSpPr>
              <a:grpSpLocks/>
            </p:cNvGrpSpPr>
            <p:nvPr/>
          </p:nvGrpSpPr>
          <p:grpSpPr bwMode="auto">
            <a:xfrm>
              <a:off x="872" y="2219"/>
              <a:ext cx="4397" cy="915"/>
              <a:chOff x="872" y="2220"/>
              <a:chExt cx="4397" cy="968"/>
            </a:xfrm>
          </p:grpSpPr>
          <p:sp>
            <p:nvSpPr>
              <p:cNvPr id="20"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4" name="Text Box 2"/>
              <p:cNvSpPr txBox="1">
                <a:spLocks noChangeArrowheads="1"/>
              </p:cNvSpPr>
              <p:nvPr/>
            </p:nvSpPr>
            <p:spPr bwMode="auto">
              <a:xfrm>
                <a:off x="1764"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356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7"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8"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9"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grpSp>
        <p:nvGrpSpPr>
          <p:cNvPr id="34" name="Group 33"/>
          <p:cNvGrpSpPr/>
          <p:nvPr/>
        </p:nvGrpSpPr>
        <p:grpSpPr>
          <a:xfrm>
            <a:off x="2746113" y="2946645"/>
            <a:ext cx="1414892" cy="958314"/>
            <a:chOff x="5738810" y="2814007"/>
            <a:chExt cx="764379" cy="1095173"/>
          </a:xfrm>
        </p:grpSpPr>
        <p:sp>
          <p:nvSpPr>
            <p:cNvPr id="35" name="Rectangle 34"/>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7" name="Straight Connector 56"/>
          <p:cNvCxnSpPr/>
          <p:nvPr/>
        </p:nvCxnSpPr>
        <p:spPr>
          <a:xfrm>
            <a:off x="6498754" y="2258619"/>
            <a:ext cx="447" cy="158000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736779" y="2508250"/>
            <a:ext cx="0" cy="175895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160934" y="2478395"/>
            <a:ext cx="1288" cy="1819976"/>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61" name="Group 60"/>
          <p:cNvGrpSpPr/>
          <p:nvPr/>
        </p:nvGrpSpPr>
        <p:grpSpPr>
          <a:xfrm>
            <a:off x="6076470" y="3026362"/>
            <a:ext cx="1398945" cy="936038"/>
            <a:chOff x="5738810" y="2814007"/>
            <a:chExt cx="764379" cy="1095173"/>
          </a:xfrm>
        </p:grpSpPr>
        <p:sp>
          <p:nvSpPr>
            <p:cNvPr id="62" name="Rectangle 61"/>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6122189" y="3002356"/>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6198389" y="3042741"/>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6274589" y="3070519"/>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350789" y="310679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426989" y="3147178"/>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2" name="Straight Arrow Connector 71"/>
          <p:cNvCxnSpPr/>
          <p:nvPr/>
        </p:nvCxnSpPr>
        <p:spPr bwMode="auto">
          <a:xfrm>
            <a:off x="2736779" y="4191000"/>
            <a:ext cx="1424155"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a:xfrm>
            <a:off x="6070216" y="2490587"/>
            <a:ext cx="1288" cy="1819976"/>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bwMode="auto">
          <a:xfrm>
            <a:off x="4162222" y="4187824"/>
            <a:ext cx="1907994"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Box 81"/>
          <p:cNvSpPr txBox="1"/>
          <p:nvPr/>
        </p:nvSpPr>
        <p:spPr>
          <a:xfrm>
            <a:off x="4267200" y="4217313"/>
            <a:ext cx="2664512" cy="430887"/>
          </a:xfrm>
          <a:prstGeom prst="rect">
            <a:avLst/>
          </a:prstGeom>
          <a:noFill/>
        </p:spPr>
        <p:txBody>
          <a:bodyPr wrap="none" rtlCol="0">
            <a:spAutoFit/>
          </a:bodyPr>
          <a:lstStyle/>
          <a:p>
            <a:r>
              <a:rPr lang="en-US" sz="1100" dirty="0" smtClean="0">
                <a:solidFill>
                  <a:srgbClr val="FF0000"/>
                </a:solidFill>
              </a:rPr>
              <a:t>Problem of losing repeated ones </a:t>
            </a:r>
          </a:p>
          <a:p>
            <a:pPr algn="ctr"/>
            <a:r>
              <a:rPr lang="en-US" sz="1100" dirty="0" smtClean="0">
                <a:solidFill>
                  <a:srgbClr val="FF0000"/>
                </a:solidFill>
              </a:rPr>
              <a:t>(is mitigated by using our frame structure)</a:t>
            </a:r>
            <a:endParaRPr lang="en-US" sz="1100" dirty="0">
              <a:solidFill>
                <a:srgbClr val="FF0000"/>
              </a:solidFill>
            </a:endParaRPr>
          </a:p>
        </p:txBody>
      </p:sp>
      <p:sp>
        <p:nvSpPr>
          <p:cNvPr id="83" name="TextBox 82"/>
          <p:cNvSpPr txBox="1"/>
          <p:nvPr/>
        </p:nvSpPr>
        <p:spPr>
          <a:xfrm>
            <a:off x="2684344" y="4267200"/>
            <a:ext cx="1588897" cy="261610"/>
          </a:xfrm>
          <a:prstGeom prst="rect">
            <a:avLst/>
          </a:prstGeom>
          <a:noFill/>
        </p:spPr>
        <p:txBody>
          <a:bodyPr wrap="none" rtlCol="0">
            <a:spAutoFit/>
          </a:bodyPr>
          <a:lstStyle/>
          <a:p>
            <a:r>
              <a:rPr lang="en-US" sz="1100" dirty="0" smtClean="0"/>
              <a:t>recorded a complete DS</a:t>
            </a:r>
            <a:endParaRPr lang="en-US" sz="1100" dirty="0"/>
          </a:p>
        </p:txBody>
      </p:sp>
      <p:sp>
        <p:nvSpPr>
          <p:cNvPr id="85" name="Rectangle 84"/>
          <p:cNvSpPr/>
          <p:nvPr/>
        </p:nvSpPr>
        <p:spPr>
          <a:xfrm>
            <a:off x="152400" y="5511225"/>
            <a:ext cx="8787453" cy="584775"/>
          </a:xfrm>
          <a:prstGeom prst="rect">
            <a:avLst/>
          </a:prstGeom>
        </p:spPr>
        <p:txBody>
          <a:bodyPr wrap="square">
            <a:spAutoFit/>
          </a:bodyPr>
          <a:lstStyle/>
          <a:p>
            <a:pPr marL="285750" indent="-285750">
              <a:buFont typeface="Wingdings" panose="05000000000000000000" pitchFamily="2" charset="2"/>
              <a:buChar char="§"/>
            </a:pPr>
            <a:r>
              <a:rPr lang="en-US" sz="1600" b="1" dirty="0" smtClean="0"/>
              <a:t>Repetition</a:t>
            </a:r>
            <a:r>
              <a:rPr lang="en-US" sz="1600" dirty="0" smtClean="0"/>
              <a:t> is to avoid losing any data when camera makes sampling discretely.</a:t>
            </a:r>
          </a:p>
          <a:p>
            <a:pPr marL="285750" indent="-285750">
              <a:buFont typeface="Wingdings" panose="05000000000000000000" pitchFamily="2" charset="2"/>
              <a:buChar char="§"/>
            </a:pPr>
            <a:endParaRPr lang="en-US" sz="1600" dirty="0" smtClean="0"/>
          </a:p>
        </p:txBody>
      </p:sp>
      <p:sp>
        <p:nvSpPr>
          <p:cNvPr id="5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441756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2362200" y="614065"/>
            <a:ext cx="5181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 The SF symbol</a:t>
            </a:r>
            <a:endParaRPr lang="en-US" altLang="en-US" sz="2400" b="1" dirty="0"/>
          </a:p>
        </p:txBody>
      </p:sp>
      <p:graphicFrame>
        <p:nvGraphicFramePr>
          <p:cNvPr id="10" name="Table 9"/>
          <p:cNvGraphicFramePr>
            <a:graphicFrameLocks noGrp="1"/>
          </p:cNvGraphicFramePr>
          <p:nvPr>
            <p:extLst>
              <p:ext uri="{D42A27DB-BD31-4B8C-83A1-F6EECF244321}">
                <p14:modId xmlns:p14="http://schemas.microsoft.com/office/powerpoint/2010/main" val="3335641395"/>
              </p:ext>
            </p:extLst>
          </p:nvPr>
        </p:nvGraphicFramePr>
        <p:xfrm>
          <a:off x="1600200" y="1316162"/>
          <a:ext cx="6248400" cy="1211963"/>
        </p:xfrm>
        <a:graphic>
          <a:graphicData uri="http://schemas.openxmlformats.org/drawingml/2006/table">
            <a:tbl>
              <a:tblPr firstRow="1" bandRow="1">
                <a:tableStyleId>{5940675A-B579-460E-94D1-54222C63F5DA}</a:tableStyleId>
              </a:tblPr>
              <a:tblGrid>
                <a:gridCol w="2049023"/>
                <a:gridCol w="719927"/>
                <a:gridCol w="2793650"/>
                <a:gridCol w="685800"/>
              </a:tblGrid>
              <a:tr h="254986">
                <a:tc>
                  <a:txBody>
                    <a:bodyPr/>
                    <a:lstStyle/>
                    <a:p>
                      <a:pPr marL="0" marR="0" algn="ctr">
                        <a:lnSpc>
                          <a:spcPct val="115000"/>
                        </a:lnSpc>
                        <a:spcBef>
                          <a:spcPts val="0"/>
                        </a:spcBef>
                        <a:spcAft>
                          <a:spcPts val="0"/>
                        </a:spcAft>
                      </a:pPr>
                      <a:r>
                        <a:rPr lang="en-US" sz="1200" b="1" dirty="0" smtClean="0">
                          <a:effectLst/>
                        </a:rPr>
                        <a:t>SF symbol</a:t>
                      </a:r>
                      <a:endParaRPr lang="en-US" sz="1200" b="1"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b="1" dirty="0" smtClean="0">
                          <a:effectLst/>
                        </a:rPr>
                        <a:t>Ab</a:t>
                      </a:r>
                      <a:endParaRPr lang="en-US" sz="1200" b="1"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rPr>
                        <a:t>Data</a:t>
                      </a:r>
                      <a:endParaRPr lang="en-US" sz="1200" b="1"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b="1" dirty="0" smtClean="0">
                          <a:effectLst/>
                        </a:rPr>
                        <a:t>Ab</a:t>
                      </a:r>
                      <a:endParaRPr lang="en-US" sz="1200" b="1" dirty="0">
                        <a:effectLst/>
                        <a:latin typeface="Calibri"/>
                        <a:ea typeface="Calibri"/>
                        <a:cs typeface="Times New Roman"/>
                      </a:endParaRPr>
                    </a:p>
                  </a:txBody>
                  <a:tcPr marL="0" marR="0" marT="0" marB="0"/>
                </a:tc>
              </a:tr>
              <a:tr h="306707">
                <a:tc>
                  <a:txBody>
                    <a:bodyPr/>
                    <a:lstStyle/>
                    <a:p>
                      <a:pPr marL="0" marR="0">
                        <a:lnSpc>
                          <a:spcPct val="115000"/>
                        </a:lnSpc>
                        <a:spcBef>
                          <a:spcPts val="0"/>
                        </a:spcBef>
                        <a:spcAft>
                          <a:spcPts val="0"/>
                        </a:spcAft>
                      </a:pPr>
                      <a:r>
                        <a:rPr lang="en-US" sz="1200" dirty="0">
                          <a:effectLst/>
                        </a:rPr>
                        <a:t>011100</a:t>
                      </a:r>
                      <a:endParaRPr lang="en-US" sz="1200" dirty="0">
                        <a:effectLst/>
                        <a:latin typeface="Calibri"/>
                        <a:ea typeface="Calibri"/>
                        <a:cs typeface="Times New Roman"/>
                      </a:endParaRPr>
                    </a:p>
                  </a:txBody>
                  <a:tcPr/>
                </a:tc>
                <a:tc rowSpan="3">
                  <a:txBody>
                    <a:bodyPr/>
                    <a:lstStyle/>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r>
                        <a:rPr lang="en-US" sz="1200" dirty="0" smtClean="0">
                          <a:effectLst/>
                        </a:rPr>
                        <a:t>bit</a:t>
                      </a:r>
                      <a:r>
                        <a:rPr lang="en-US" sz="1200" baseline="0" dirty="0" smtClean="0">
                          <a:effectLst/>
                        </a:rPr>
                        <a:t> 1/0</a:t>
                      </a:r>
                      <a:endParaRPr lang="en-US" sz="1200"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dirty="0" smtClean="0">
                          <a:effectLst/>
                        </a:rPr>
                        <a:t>Manchester coding</a:t>
                      </a:r>
                      <a:endParaRPr lang="en-US" sz="1200" dirty="0">
                        <a:effectLst/>
                        <a:latin typeface="Calibri"/>
                        <a:ea typeface="Calibri"/>
                        <a:cs typeface="Times New Roman"/>
                      </a:endParaRPr>
                    </a:p>
                  </a:txBody>
                  <a:tcPr/>
                </a:tc>
                <a:tc rowSpan="3">
                  <a:txBody>
                    <a:bodyPr/>
                    <a:lstStyle/>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r>
                        <a:rPr lang="en-US" sz="1200" dirty="0" smtClean="0">
                          <a:effectLst/>
                        </a:rPr>
                        <a:t>bit</a:t>
                      </a:r>
                      <a:r>
                        <a:rPr lang="en-US" sz="1200" baseline="0" dirty="0" smtClean="0">
                          <a:effectLst/>
                        </a:rPr>
                        <a:t> 1/0</a:t>
                      </a:r>
                      <a:endParaRPr lang="en-US" sz="1200" dirty="0">
                        <a:effectLst/>
                        <a:latin typeface="+mn-lt"/>
                        <a:ea typeface="Calibri"/>
                        <a:cs typeface="Times New Roman"/>
                      </a:endParaRPr>
                    </a:p>
                  </a:txBody>
                  <a:tcPr marL="0" marR="0" marT="0" marB="0"/>
                </a:tc>
              </a:tr>
              <a:tr h="165925">
                <a:tc>
                  <a:txBody>
                    <a:bodyPr/>
                    <a:lstStyle/>
                    <a:p>
                      <a:pPr marL="0" marR="0" algn="l" defTabSz="914400" rtl="0" eaLnBrk="1" latinLnBrk="0" hangingPunct="1">
                        <a:lnSpc>
                          <a:spcPct val="115000"/>
                        </a:lnSpc>
                        <a:spcBef>
                          <a:spcPts val="0"/>
                        </a:spcBef>
                        <a:spcAft>
                          <a:spcPts val="0"/>
                        </a:spcAft>
                      </a:pPr>
                      <a:r>
                        <a:rPr lang="en-US" sz="1200" kern="1200" dirty="0">
                          <a:solidFill>
                            <a:schemeClr val="tx1"/>
                          </a:solidFill>
                          <a:effectLst/>
                          <a:latin typeface="+mn-lt"/>
                          <a:ea typeface="+mn-ea"/>
                          <a:cs typeface="+mn-cs"/>
                        </a:rPr>
                        <a:t>0011111000</a:t>
                      </a:r>
                    </a:p>
                  </a:txBody>
                  <a:tcPr/>
                </a:tc>
                <a:tc vMerge="1">
                  <a:txBody>
                    <a:bodyPr/>
                    <a:lstStyle/>
                    <a:p>
                      <a:endParaRPr lang="en-US"/>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4B6B coding</a:t>
                      </a:r>
                    </a:p>
                  </a:txBody>
                  <a:tcPr/>
                </a:tc>
                <a:tc vMerge="1">
                  <a:txBody>
                    <a:bodyPr/>
                    <a:lstStyle/>
                    <a:p>
                      <a:endParaRPr lang="en-US"/>
                    </a:p>
                  </a:txBody>
                  <a:tcPr/>
                </a:tc>
              </a:tr>
              <a:tr h="231648">
                <a:tc>
                  <a:txBody>
                    <a:bodyPr/>
                    <a:lstStyle/>
                    <a:p>
                      <a:pPr marL="0" marR="0">
                        <a:lnSpc>
                          <a:spcPct val="115000"/>
                        </a:lnSpc>
                        <a:spcBef>
                          <a:spcPts val="0"/>
                        </a:spcBef>
                        <a:spcAft>
                          <a:spcPts val="0"/>
                        </a:spcAft>
                      </a:pPr>
                      <a:r>
                        <a:rPr lang="en-US" sz="1200" dirty="0">
                          <a:effectLst/>
                        </a:rPr>
                        <a:t>000011111111100000</a:t>
                      </a:r>
                      <a:endParaRPr lang="en-US" sz="1200" dirty="0">
                        <a:effectLst/>
                        <a:latin typeface="Calibri"/>
                        <a:ea typeface="Calibri"/>
                        <a:cs typeface="Times New Roman"/>
                      </a:endParaRPr>
                    </a:p>
                  </a:txBody>
                  <a:tcPr/>
                </a:tc>
                <a:tc vMerge="1">
                  <a:txBody>
                    <a:bodyPr/>
                    <a:lstStyle/>
                    <a:p>
                      <a:endParaRPr lang="en-US"/>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dirty="0" smtClean="0">
                          <a:effectLst/>
                        </a:rPr>
                        <a:t>8B10B coding</a:t>
                      </a:r>
                      <a:endParaRPr lang="en-US" sz="1200" dirty="0" smtClean="0">
                        <a:effectLst/>
                        <a:latin typeface="+mn-lt"/>
                        <a:ea typeface="Calibri"/>
                        <a:cs typeface="Times New Roman"/>
                      </a:endParaRPr>
                    </a:p>
                  </a:txBody>
                  <a:tcPr/>
                </a:tc>
                <a:tc vMerge="1">
                  <a:txBody>
                    <a:bodyPr/>
                    <a:lstStyle/>
                    <a:p>
                      <a:endParaRPr lang="en-US"/>
                    </a:p>
                  </a:txBody>
                  <a:tcPr/>
                </a:tc>
              </a:tr>
            </a:tbl>
          </a:graphicData>
        </a:graphic>
      </p:graphicFrame>
      <p:grpSp>
        <p:nvGrpSpPr>
          <p:cNvPr id="17" name="Group 16"/>
          <p:cNvGrpSpPr/>
          <p:nvPr/>
        </p:nvGrpSpPr>
        <p:grpSpPr>
          <a:xfrm>
            <a:off x="2279745" y="2895600"/>
            <a:ext cx="4730655" cy="2133600"/>
            <a:chOff x="1485900" y="1247775"/>
            <a:chExt cx="9297230" cy="4572000"/>
          </a:xfrm>
        </p:grpSpPr>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0" y="1247775"/>
              <a:ext cx="6096000" cy="4572000"/>
            </a:xfrm>
            <a:prstGeom prst="rect">
              <a:avLst/>
            </a:prstGeom>
          </p:spPr>
        </p:pic>
        <p:sp>
          <p:nvSpPr>
            <p:cNvPr id="19" name="Rectangle 18"/>
            <p:cNvSpPr/>
            <p:nvPr/>
          </p:nvSpPr>
          <p:spPr>
            <a:xfrm>
              <a:off x="7910286" y="1247775"/>
              <a:ext cx="754743" cy="45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581899" y="3656241"/>
              <a:ext cx="1083129" cy="39569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7499003" y="1247775"/>
              <a:ext cx="17830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652236" y="5819775"/>
              <a:ext cx="17830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806293" y="3600812"/>
              <a:ext cx="1278035" cy="560593"/>
            </a:xfrm>
            <a:prstGeom prst="rect">
              <a:avLst/>
            </a:prstGeom>
            <a:noFill/>
          </p:spPr>
          <p:txBody>
            <a:bodyPr wrap="square" rtlCol="0">
              <a:spAutoFit/>
            </a:bodyPr>
            <a:lstStyle/>
            <a:p>
              <a:r>
                <a:rPr lang="en-US" sz="1050" dirty="0" smtClean="0"/>
                <a:t>SF #n</a:t>
              </a:r>
              <a:endParaRPr lang="en-US" sz="1050" dirty="0"/>
            </a:p>
          </p:txBody>
        </p:sp>
        <p:cxnSp>
          <p:nvCxnSpPr>
            <p:cNvPr id="25" name="Straight Arrow Connector 24"/>
            <p:cNvCxnSpPr/>
            <p:nvPr/>
          </p:nvCxnSpPr>
          <p:spPr>
            <a:xfrm>
              <a:off x="9083040" y="1247775"/>
              <a:ext cx="0" cy="2286000"/>
            </a:xfrm>
            <a:prstGeom prst="straightConnector1">
              <a:avLst/>
            </a:prstGeom>
            <a:ln w="12700">
              <a:solidFill>
                <a:schemeClr val="tx1"/>
              </a:solidFill>
              <a:headEnd type="stealth" w="sm" len="med"/>
              <a:tailEnd type="non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9125964" y="1740216"/>
              <a:ext cx="1657166" cy="989282"/>
            </a:xfrm>
            <a:prstGeom prst="rect">
              <a:avLst/>
            </a:prstGeom>
          </p:spPr>
          <p:txBody>
            <a:bodyPr wrap="square">
              <a:spAutoFit/>
            </a:bodyPr>
            <a:lstStyle/>
            <a:p>
              <a:r>
                <a:rPr lang="en-US" dirty="0" smtClean="0"/>
                <a:t>Backward decoding</a:t>
              </a:r>
              <a:endParaRPr lang="en-US" dirty="0"/>
            </a:p>
          </p:txBody>
        </p:sp>
        <p:cxnSp>
          <p:nvCxnSpPr>
            <p:cNvPr id="27" name="Straight Connector 26"/>
            <p:cNvCxnSpPr/>
            <p:nvPr/>
          </p:nvCxnSpPr>
          <p:spPr>
            <a:xfrm>
              <a:off x="7581898" y="3669846"/>
              <a:ext cx="182845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583252" y="4064451"/>
              <a:ext cx="182845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9125963" y="4186916"/>
              <a:ext cx="27801" cy="1632855"/>
            </a:xfrm>
            <a:prstGeom prst="straightConnector1">
              <a:avLst/>
            </a:prstGeom>
            <a:ln w="12700">
              <a:solidFill>
                <a:schemeClr val="tx1"/>
              </a:solidFill>
              <a:headEnd type="stealth" w="sm" len="med"/>
              <a:tailEnd type="non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9172964" y="4508700"/>
              <a:ext cx="1610165" cy="989282"/>
            </a:xfrm>
            <a:prstGeom prst="rect">
              <a:avLst/>
            </a:prstGeom>
          </p:spPr>
          <p:txBody>
            <a:bodyPr wrap="square">
              <a:spAutoFit/>
            </a:bodyPr>
            <a:lstStyle/>
            <a:p>
              <a:r>
                <a:rPr lang="en-US" dirty="0" smtClean="0"/>
                <a:t>Forward decoding</a:t>
              </a:r>
              <a:endParaRPr lang="en-US" dirty="0"/>
            </a:p>
          </p:txBody>
        </p:sp>
      </p:grpSp>
      <p:sp>
        <p:nvSpPr>
          <p:cNvPr id="31" name="Rectangle 30"/>
          <p:cNvSpPr/>
          <p:nvPr/>
        </p:nvSpPr>
        <p:spPr>
          <a:xfrm>
            <a:off x="76200" y="5181600"/>
            <a:ext cx="8939853" cy="1077218"/>
          </a:xfrm>
          <a:prstGeom prst="rect">
            <a:avLst/>
          </a:prstGeom>
        </p:spPr>
        <p:txBody>
          <a:bodyPr wrap="square">
            <a:spAutoFit/>
          </a:bodyPr>
          <a:lstStyle/>
          <a:p>
            <a:pPr marL="285750" indent="-285750">
              <a:buFont typeface="Wingdings" panose="05000000000000000000" pitchFamily="2" charset="2"/>
              <a:buChar char="§"/>
            </a:pPr>
            <a:r>
              <a:rPr lang="en-US" sz="1600" dirty="0" smtClean="0"/>
              <a:t>A </a:t>
            </a:r>
            <a:r>
              <a:rPr lang="en-US" sz="1600" b="1" dirty="0" smtClean="0"/>
              <a:t>SF symbol </a:t>
            </a:r>
            <a:r>
              <a:rPr lang="en-US" sz="1600" dirty="0" smtClean="0"/>
              <a:t>is</a:t>
            </a:r>
            <a:r>
              <a:rPr lang="en-US" sz="1600" b="1" dirty="0" smtClean="0"/>
              <a:t> detectable. </a:t>
            </a:r>
            <a:r>
              <a:rPr lang="en-US" sz="1600" dirty="0" smtClean="0"/>
              <a:t>When the frame rate is varying irregularly, the position of the SF symbol on the rolling image is also varying. The detection of SF becomes indispensable for the decoding (forward and backward parts) and recovering data.</a:t>
            </a:r>
          </a:p>
          <a:p>
            <a:pPr marL="285750" indent="-285750">
              <a:buFont typeface="Wingdings" panose="05000000000000000000" pitchFamily="2" charset="2"/>
              <a:buChar char="§"/>
            </a:pPr>
            <a:r>
              <a:rPr lang="en-US" sz="1600" dirty="0" smtClean="0"/>
              <a:t>The length of SF is different for each RLL code (in order to be </a:t>
            </a:r>
            <a:r>
              <a:rPr lang="en-US" sz="1600" b="1" dirty="0" smtClean="0"/>
              <a:t>low-overhead</a:t>
            </a:r>
            <a:r>
              <a:rPr lang="en-US" sz="1600" dirty="0" smtClean="0"/>
              <a:t> and detectable). </a:t>
            </a:r>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53511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438400" y="2902684"/>
            <a:ext cx="47628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Asynchronous Decoding</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415124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381000" y="685800"/>
            <a:ext cx="8534400" cy="400110"/>
          </a:xfrm>
          <a:prstGeom prst="rect">
            <a:avLst/>
          </a:prstGeom>
          <a:noFill/>
        </p:spPr>
        <p:txBody>
          <a:bodyPr wrap="square" rtlCol="0">
            <a:spAutoFit/>
          </a:bodyPr>
          <a:lstStyle/>
          <a:p>
            <a:pPr algn="ctr"/>
            <a:r>
              <a:rPr lang="en-US" sz="2000" b="1" dirty="0" smtClean="0"/>
              <a:t>Decoding Procedure</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0"/>
            <a:ext cx="8489950" cy="2004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ctangle 12"/>
          <p:cNvSpPr/>
          <p:nvPr/>
        </p:nvSpPr>
        <p:spPr>
          <a:xfrm>
            <a:off x="254000" y="3429000"/>
            <a:ext cx="8939853" cy="2800767"/>
          </a:xfrm>
          <a:prstGeom prst="rect">
            <a:avLst/>
          </a:prstGeom>
        </p:spPr>
        <p:txBody>
          <a:bodyPr wrap="square">
            <a:spAutoFit/>
          </a:bodyPr>
          <a:lstStyle/>
          <a:p>
            <a:pPr marL="285750" indent="-285750">
              <a:buFont typeface="Wingdings" panose="05000000000000000000" pitchFamily="2" charset="2"/>
              <a:buChar char="§"/>
            </a:pPr>
            <a:r>
              <a:rPr lang="en-US" sz="1600" b="1" dirty="0" smtClean="0"/>
              <a:t>SF detection</a:t>
            </a:r>
            <a:r>
              <a:rPr lang="en-US" sz="1600" dirty="0" smtClean="0"/>
              <a:t>: to detect the position of SF on a rolling image. </a:t>
            </a:r>
          </a:p>
          <a:p>
            <a:pPr marL="285750" indent="-285750">
              <a:buFont typeface="Wingdings" panose="05000000000000000000" pitchFamily="2" charset="2"/>
              <a:buChar char="§"/>
            </a:pPr>
            <a:r>
              <a:rPr lang="en-US" sz="1600" b="1" dirty="0" smtClean="0"/>
              <a:t>Asynchronous decoding</a:t>
            </a:r>
            <a:r>
              <a:rPr lang="en-US" sz="1600" dirty="0" smtClean="0"/>
              <a:t>: From the position of SF, two tasks are performed </a:t>
            </a:r>
          </a:p>
          <a:p>
            <a:pPr marL="742950" lvl="1" indent="-285750">
              <a:buFont typeface="Arial" panose="020B0604020202020204" pitchFamily="34" charset="0"/>
              <a:buChar char="•"/>
            </a:pPr>
            <a:r>
              <a:rPr lang="en-US" sz="1600" i="1" dirty="0" smtClean="0"/>
              <a:t>Forward decoding</a:t>
            </a:r>
            <a:r>
              <a:rPr lang="en-US" sz="1600" dirty="0" smtClean="0"/>
              <a:t>: Decode the forward part of the image</a:t>
            </a:r>
          </a:p>
          <a:p>
            <a:pPr marL="742950" lvl="1" indent="-285750">
              <a:buFont typeface="Arial" panose="020B0604020202020204" pitchFamily="34" charset="0"/>
              <a:buChar char="•"/>
            </a:pPr>
            <a:r>
              <a:rPr lang="en-US" sz="1600" i="1" dirty="0" smtClean="0"/>
              <a:t>Backward decoding</a:t>
            </a:r>
            <a:r>
              <a:rPr lang="en-US" sz="1600" dirty="0" smtClean="0"/>
              <a:t>: Decode the backward part of the image</a:t>
            </a:r>
            <a:endParaRPr lang="en-US" sz="1600" dirty="0"/>
          </a:p>
          <a:p>
            <a:pPr marL="742950" lvl="1" indent="-285750">
              <a:buFont typeface="Wingdings" panose="05000000000000000000" pitchFamily="2" charset="2"/>
              <a:buChar char="§"/>
            </a:pPr>
            <a:endParaRPr lang="en-US" sz="1600" dirty="0" smtClean="0"/>
          </a:p>
          <a:p>
            <a:pPr marL="285750" indent="-285750">
              <a:buFont typeface="Wingdings" panose="05000000000000000000" pitchFamily="2" charset="2"/>
              <a:buChar char="§"/>
            </a:pPr>
            <a:r>
              <a:rPr lang="en-US" sz="1600" b="1" dirty="0" smtClean="0"/>
              <a:t>Packet recovery: </a:t>
            </a:r>
            <a:r>
              <a:rPr lang="en-US" sz="1600" dirty="0" smtClean="0"/>
              <a:t>To recover a complete data packet from the incomplete parts decoded, forward and backward part of one (two) data packet(s):</a:t>
            </a:r>
          </a:p>
          <a:p>
            <a:pPr marL="742950" lvl="1" indent="-285750">
              <a:buFont typeface="Wingdings" panose="05000000000000000000" pitchFamily="2" charset="2"/>
              <a:buChar char="§"/>
            </a:pPr>
            <a:r>
              <a:rPr lang="en-US" sz="1600" i="1" dirty="0" smtClean="0"/>
              <a:t>Data fusion</a:t>
            </a:r>
            <a:r>
              <a:rPr lang="en-US" sz="1600" dirty="0" smtClean="0"/>
              <a:t>: to group parts (forward and backward parts) those belong to one packet. This is indispensable because a camera has a rolling exposure time different from the other camera’s and not equal to DS interval.</a:t>
            </a:r>
          </a:p>
          <a:p>
            <a:pPr marL="742950" lvl="1" indent="-285750">
              <a:buFont typeface="Wingdings" panose="05000000000000000000" pitchFamily="2" charset="2"/>
              <a:buChar char="§"/>
            </a:pPr>
            <a:r>
              <a:rPr lang="en-US" sz="1600" i="1" dirty="0" smtClean="0"/>
              <a:t>Majority voting</a:t>
            </a:r>
            <a:r>
              <a:rPr lang="en-US" sz="1600" dirty="0" smtClean="0"/>
              <a:t>: to get a complete packet from several discrete-parts of the packet.</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81501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9" name="Group 8"/>
          <p:cNvGrpSpPr/>
          <p:nvPr/>
        </p:nvGrpSpPr>
        <p:grpSpPr>
          <a:xfrm>
            <a:off x="254000" y="1284918"/>
            <a:ext cx="8509000" cy="3255773"/>
            <a:chOff x="-53068" y="1788784"/>
            <a:chExt cx="9231086" cy="3545215"/>
          </a:xfrm>
        </p:grpSpPr>
        <p:pic>
          <p:nvPicPr>
            <p:cNvPr id="10" name="Picture 9" descr="C:\Users\Trang\Desktop\Arduino program\Bean+SYN+DATA\2kHz - change Decoder\Result-pics\2kHz graph - 11.bmp"/>
            <p:cNvPicPr/>
            <p:nvPr/>
          </p:nvPicPr>
          <p:blipFill>
            <a:blip r:embed="rId2">
              <a:extLst>
                <a:ext uri="{28A0092B-C50C-407E-A947-70E740481C1C}">
                  <a14:useLocalDpi xmlns:a14="http://schemas.microsoft.com/office/drawing/2010/main" val="0"/>
                </a:ext>
              </a:extLst>
            </a:blip>
            <a:srcRect/>
            <a:stretch>
              <a:fillRect/>
            </a:stretch>
          </p:blipFill>
          <p:spPr bwMode="auto">
            <a:xfrm>
              <a:off x="-53068" y="2133600"/>
              <a:ext cx="9231086" cy="3200399"/>
            </a:xfrm>
            <a:prstGeom prst="rect">
              <a:avLst/>
            </a:prstGeom>
            <a:noFill/>
            <a:ln>
              <a:noFill/>
            </a:ln>
          </p:spPr>
        </p:pic>
        <p:sp>
          <p:nvSpPr>
            <p:cNvPr id="13" name="Rectangle 12"/>
            <p:cNvSpPr/>
            <p:nvPr/>
          </p:nvSpPr>
          <p:spPr>
            <a:xfrm>
              <a:off x="1304243" y="2189795"/>
              <a:ext cx="738868" cy="2851164"/>
            </a:xfrm>
            <a:prstGeom prst="rect">
              <a:avLst/>
            </a:prstGeom>
            <a:solidFill>
              <a:srgbClr val="C000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292274" y="2185032"/>
              <a:ext cx="738868" cy="2851164"/>
            </a:xfrm>
            <a:prstGeom prst="rect">
              <a:avLst/>
            </a:prstGeom>
            <a:solidFill>
              <a:srgbClr val="C000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296839" y="2180268"/>
              <a:ext cx="738868" cy="2851164"/>
            </a:xfrm>
            <a:prstGeom prst="rect">
              <a:avLst/>
            </a:prstGeom>
            <a:solidFill>
              <a:srgbClr val="C000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475546" y="1810934"/>
              <a:ext cx="462699" cy="369332"/>
            </a:xfrm>
            <a:prstGeom prst="rect">
              <a:avLst/>
            </a:prstGeom>
            <a:noFill/>
          </p:spPr>
          <p:txBody>
            <a:bodyPr wrap="none" rtlCol="0">
              <a:spAutoFit/>
            </a:bodyPr>
            <a:lstStyle/>
            <a:p>
              <a:r>
                <a:rPr lang="en-US" sz="1800" dirty="0" smtClean="0"/>
                <a:t>SF</a:t>
              </a:r>
              <a:endParaRPr lang="en-US" sz="1800" dirty="0"/>
            </a:p>
          </p:txBody>
        </p:sp>
        <p:sp>
          <p:nvSpPr>
            <p:cNvPr id="20" name="TextBox 19"/>
            <p:cNvSpPr txBox="1"/>
            <p:nvPr/>
          </p:nvSpPr>
          <p:spPr>
            <a:xfrm>
              <a:off x="4510233" y="1799859"/>
              <a:ext cx="462699" cy="369332"/>
            </a:xfrm>
            <a:prstGeom prst="rect">
              <a:avLst/>
            </a:prstGeom>
            <a:noFill/>
          </p:spPr>
          <p:txBody>
            <a:bodyPr wrap="none" rtlCol="0">
              <a:spAutoFit/>
            </a:bodyPr>
            <a:lstStyle/>
            <a:p>
              <a:r>
                <a:rPr lang="en-US" sz="1800" dirty="0" smtClean="0"/>
                <a:t>SF</a:t>
              </a:r>
              <a:endParaRPr lang="en-US" sz="1800" dirty="0"/>
            </a:p>
          </p:txBody>
        </p:sp>
        <p:sp>
          <p:nvSpPr>
            <p:cNvPr id="21" name="TextBox 20"/>
            <p:cNvSpPr txBox="1"/>
            <p:nvPr/>
          </p:nvSpPr>
          <p:spPr>
            <a:xfrm>
              <a:off x="7544920" y="1788784"/>
              <a:ext cx="462699" cy="369332"/>
            </a:xfrm>
            <a:prstGeom prst="rect">
              <a:avLst/>
            </a:prstGeom>
            <a:noFill/>
          </p:spPr>
          <p:txBody>
            <a:bodyPr wrap="none" rtlCol="0">
              <a:spAutoFit/>
            </a:bodyPr>
            <a:lstStyle/>
            <a:p>
              <a:r>
                <a:rPr lang="en-US" sz="1800" dirty="0" smtClean="0"/>
                <a:t>SF</a:t>
              </a:r>
              <a:endParaRPr lang="en-US" sz="1800" dirty="0"/>
            </a:p>
          </p:txBody>
        </p:sp>
      </p:grpSp>
      <p:sp>
        <p:nvSpPr>
          <p:cNvPr id="22" name="TextBox 21"/>
          <p:cNvSpPr txBox="1"/>
          <p:nvPr/>
        </p:nvSpPr>
        <p:spPr>
          <a:xfrm>
            <a:off x="381000" y="685800"/>
            <a:ext cx="8534400" cy="400110"/>
          </a:xfrm>
          <a:prstGeom prst="rect">
            <a:avLst/>
          </a:prstGeom>
          <a:noFill/>
        </p:spPr>
        <p:txBody>
          <a:bodyPr wrap="square" rtlCol="0">
            <a:spAutoFit/>
          </a:bodyPr>
          <a:lstStyle/>
          <a:p>
            <a:pPr algn="ctr"/>
            <a:r>
              <a:rPr lang="en-US" sz="2000" b="1" dirty="0" smtClean="0"/>
              <a:t>Asynchronous Decoding: Rolling exposure time &gt;&gt; (DS interval)</a:t>
            </a:r>
          </a:p>
        </p:txBody>
      </p:sp>
      <p:sp>
        <p:nvSpPr>
          <p:cNvPr id="23" name="Rectangle 22"/>
          <p:cNvSpPr/>
          <p:nvPr/>
        </p:nvSpPr>
        <p:spPr>
          <a:xfrm>
            <a:off x="228600" y="5018782"/>
            <a:ext cx="8787453" cy="1077218"/>
          </a:xfrm>
          <a:prstGeom prst="rect">
            <a:avLst/>
          </a:prstGeom>
        </p:spPr>
        <p:txBody>
          <a:bodyPr wrap="square">
            <a:spAutoFit/>
          </a:bodyPr>
          <a:lstStyle/>
          <a:p>
            <a:pPr marL="285750" indent="-285750">
              <a:buFont typeface="Wingdings" panose="05000000000000000000" pitchFamily="2" charset="2"/>
              <a:buChar char="q"/>
            </a:pPr>
            <a:r>
              <a:rPr lang="en-US" sz="1600" b="1" dirty="0" smtClean="0"/>
              <a:t>Oversampled Asynchronous decoding</a:t>
            </a:r>
          </a:p>
          <a:p>
            <a:pPr marL="285750" indent="-285750">
              <a:buFont typeface="Wingdings" panose="05000000000000000000" pitchFamily="2" charset="2"/>
              <a:buChar char="§"/>
            </a:pPr>
            <a:r>
              <a:rPr lang="en-US" sz="1600" dirty="0" smtClean="0"/>
              <a:t>This happens when the DS interval is short to be compatible to different rolling exposure times</a:t>
            </a:r>
          </a:p>
          <a:p>
            <a:pPr marL="285750" indent="-285750">
              <a:buFont typeface="Wingdings" panose="05000000000000000000" pitchFamily="2" charset="2"/>
              <a:buChar char="§"/>
            </a:pPr>
            <a:r>
              <a:rPr lang="en-US" sz="1600" dirty="0" smtClean="0"/>
              <a:t>The </a:t>
            </a:r>
            <a:r>
              <a:rPr lang="en-US" sz="1600" i="1" dirty="0" smtClean="0"/>
              <a:t>majority voting </a:t>
            </a:r>
            <a:r>
              <a:rPr lang="en-US" sz="1600" dirty="0" smtClean="0"/>
              <a:t>is applied between several images or within an image (using </a:t>
            </a:r>
            <a:r>
              <a:rPr lang="en-US" sz="1600" dirty="0"/>
              <a:t>asynchronous </a:t>
            </a:r>
            <a:r>
              <a:rPr lang="en-US" sz="1600" dirty="0" smtClean="0"/>
              <a:t>bits) </a:t>
            </a:r>
            <a:r>
              <a:rPr lang="en-US" sz="1600" dirty="0"/>
              <a:t>to </a:t>
            </a:r>
            <a:r>
              <a:rPr lang="en-US" sz="1600" dirty="0" smtClean="0"/>
              <a:t>enhance BER.</a:t>
            </a:r>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94217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381000" y="1219200"/>
            <a:ext cx="8534400" cy="2628653"/>
            <a:chOff x="152400" y="1219200"/>
            <a:chExt cx="8763000" cy="3050876"/>
          </a:xfrm>
        </p:grpSpPr>
        <p:grpSp>
          <p:nvGrpSpPr>
            <p:cNvPr id="9" name="Group 8"/>
            <p:cNvGrpSpPr/>
            <p:nvPr/>
          </p:nvGrpSpPr>
          <p:grpSpPr>
            <a:xfrm>
              <a:off x="152400" y="1219200"/>
              <a:ext cx="8763000" cy="3048000"/>
              <a:chOff x="152400" y="1219200"/>
              <a:chExt cx="8763000" cy="3048000"/>
            </a:xfrm>
          </p:grpSpPr>
          <p:pic>
            <p:nvPicPr>
              <p:cNvPr id="20" name="Picture 2" descr="C:\Users\Trang\Desktop\new circu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763000" cy="251460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4778119" y="1289050"/>
                <a:ext cx="749300" cy="2978150"/>
              </a:xfrm>
              <a:prstGeom prst="rect">
                <a:avLst/>
              </a:prstGeom>
              <a:no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933122" y="3726996"/>
                <a:ext cx="482589" cy="464377"/>
              </a:xfrm>
              <a:prstGeom prst="rect">
                <a:avLst/>
              </a:prstGeom>
              <a:noFill/>
            </p:spPr>
            <p:txBody>
              <a:bodyPr wrap="none" rtlCol="0">
                <a:spAutoFit/>
              </a:bodyPr>
              <a:lstStyle/>
              <a:p>
                <a:r>
                  <a:rPr lang="en-US" sz="2000" dirty="0" smtClean="0"/>
                  <a:t>SF</a:t>
                </a:r>
                <a:endParaRPr lang="en-US" sz="2000" dirty="0"/>
              </a:p>
            </p:txBody>
          </p:sp>
        </p:grpSp>
        <p:sp>
          <p:nvSpPr>
            <p:cNvPr id="10" name="Rectangle 9"/>
            <p:cNvSpPr/>
            <p:nvPr/>
          </p:nvSpPr>
          <p:spPr>
            <a:xfrm>
              <a:off x="5537200" y="3844506"/>
              <a:ext cx="254000" cy="422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1" name="Rectangle 10"/>
            <p:cNvSpPr/>
            <p:nvPr/>
          </p:nvSpPr>
          <p:spPr>
            <a:xfrm>
              <a:off x="4514848" y="3830129"/>
              <a:ext cx="257177" cy="422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cxnSp>
          <p:nvCxnSpPr>
            <p:cNvPr id="13" name="Straight Connector 12"/>
            <p:cNvCxnSpPr/>
            <p:nvPr/>
          </p:nvCxnSpPr>
          <p:spPr>
            <a:xfrm>
              <a:off x="4514848" y="2557459"/>
              <a:ext cx="0" cy="145067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2514600"/>
              <a:ext cx="0" cy="175547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791200" y="3847382"/>
              <a:ext cx="2971800"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4B6B-Data (Forward)</a:t>
              </a:r>
              <a:endParaRPr lang="en-US" dirty="0"/>
            </a:p>
          </p:txBody>
        </p:sp>
        <p:sp>
          <p:nvSpPr>
            <p:cNvPr id="19" name="Rectangle 18"/>
            <p:cNvSpPr/>
            <p:nvPr/>
          </p:nvSpPr>
          <p:spPr>
            <a:xfrm>
              <a:off x="533400" y="3832225"/>
              <a:ext cx="3981448"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4B6B-Data (Backward)</a:t>
              </a:r>
              <a:endParaRPr lang="en-US" dirty="0"/>
            </a:p>
          </p:txBody>
        </p:sp>
      </p:grpSp>
      <p:sp>
        <p:nvSpPr>
          <p:cNvPr id="23" name="Rectangle 22"/>
          <p:cNvSpPr/>
          <p:nvPr/>
        </p:nvSpPr>
        <p:spPr>
          <a:xfrm>
            <a:off x="1698268" y="4434771"/>
            <a:ext cx="2894275"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Data (Forward)</a:t>
            </a:r>
            <a:endParaRPr lang="en-US" dirty="0"/>
          </a:p>
        </p:txBody>
      </p:sp>
      <p:sp>
        <p:nvSpPr>
          <p:cNvPr id="24" name="Rectangle 23"/>
          <p:cNvSpPr/>
          <p:nvPr/>
        </p:nvSpPr>
        <p:spPr>
          <a:xfrm>
            <a:off x="4608173" y="4434771"/>
            <a:ext cx="3877584"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Data (Backward)</a:t>
            </a:r>
            <a:endParaRPr lang="en-US" dirty="0"/>
          </a:p>
        </p:txBody>
      </p:sp>
      <p:cxnSp>
        <p:nvCxnSpPr>
          <p:cNvPr id="25" name="Straight Arrow Connector 24"/>
          <p:cNvCxnSpPr>
            <a:stCxn id="18" idx="2"/>
          </p:cNvCxnSpPr>
          <p:nvPr/>
        </p:nvCxnSpPr>
        <p:spPr>
          <a:xfrm flipH="1">
            <a:off x="3962400" y="3847853"/>
            <a:ext cx="3357439" cy="64028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9" idx="2"/>
          </p:cNvCxnSpPr>
          <p:nvPr/>
        </p:nvCxnSpPr>
        <p:spPr>
          <a:xfrm>
            <a:off x="2690853" y="3834794"/>
            <a:ext cx="2924948" cy="5999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545511" y="3977571"/>
            <a:ext cx="933269" cy="276999"/>
          </a:xfrm>
          <a:prstGeom prst="rect">
            <a:avLst/>
          </a:prstGeom>
          <a:noFill/>
        </p:spPr>
        <p:txBody>
          <a:bodyPr wrap="none" rtlCol="0">
            <a:spAutoFit/>
          </a:bodyPr>
          <a:lstStyle/>
          <a:p>
            <a:r>
              <a:rPr lang="en-US" dirty="0" smtClean="0"/>
              <a:t>Data Fusion</a:t>
            </a:r>
            <a:endParaRPr lang="en-US" dirty="0"/>
          </a:p>
        </p:txBody>
      </p:sp>
      <p:sp>
        <p:nvSpPr>
          <p:cNvPr id="28" name="TextBox 27"/>
          <p:cNvSpPr txBox="1"/>
          <p:nvPr/>
        </p:nvSpPr>
        <p:spPr>
          <a:xfrm>
            <a:off x="320623" y="4492229"/>
            <a:ext cx="1337226" cy="307777"/>
          </a:xfrm>
          <a:prstGeom prst="rect">
            <a:avLst/>
          </a:prstGeom>
          <a:noFill/>
        </p:spPr>
        <p:txBody>
          <a:bodyPr wrap="none" rtlCol="0">
            <a:spAutoFit/>
          </a:bodyPr>
          <a:lstStyle/>
          <a:p>
            <a:r>
              <a:rPr lang="en-US" sz="1400" dirty="0" smtClean="0"/>
              <a:t>Packet recovery</a:t>
            </a:r>
            <a:endParaRPr lang="en-US" sz="1400" dirty="0"/>
          </a:p>
        </p:txBody>
      </p:sp>
      <p:graphicFrame>
        <p:nvGraphicFramePr>
          <p:cNvPr id="3" name="Table 2"/>
          <p:cNvGraphicFramePr>
            <a:graphicFrameLocks noGrp="1"/>
          </p:cNvGraphicFramePr>
          <p:nvPr>
            <p:extLst>
              <p:ext uri="{D42A27DB-BD31-4B8C-83A1-F6EECF244321}">
                <p14:modId xmlns:p14="http://schemas.microsoft.com/office/powerpoint/2010/main" val="237924660"/>
              </p:ext>
            </p:extLst>
          </p:nvPr>
        </p:nvGraphicFramePr>
        <p:xfrm>
          <a:off x="2011679" y="4467891"/>
          <a:ext cx="5760721" cy="370840"/>
        </p:xfrm>
        <a:graphic>
          <a:graphicData uri="http://schemas.openxmlformats.org/drawingml/2006/table">
            <a:tbl>
              <a:tblPr firstRow="1" bandRow="1">
                <a:tableStyleId>{5940675A-B579-460E-94D1-54222C63F5DA}</a:tableStyleId>
              </a:tblPr>
              <a:tblGrid>
                <a:gridCol w="5760721"/>
              </a:tblGrid>
              <a:tr h="370840">
                <a:tc>
                  <a:txBody>
                    <a:bodyPr/>
                    <a:lstStyle/>
                    <a:p>
                      <a:endParaRPr lang="en-US" dirty="0"/>
                    </a:p>
                  </a:txBody>
                  <a:tcPr/>
                </a:tc>
              </a:tr>
            </a:tbl>
          </a:graphicData>
        </a:graphic>
      </p:graphicFrame>
      <p:sp>
        <p:nvSpPr>
          <p:cNvPr id="29" name="TextBox 28"/>
          <p:cNvSpPr txBox="1"/>
          <p:nvPr/>
        </p:nvSpPr>
        <p:spPr>
          <a:xfrm>
            <a:off x="76200" y="685800"/>
            <a:ext cx="8978900" cy="400110"/>
          </a:xfrm>
          <a:prstGeom prst="rect">
            <a:avLst/>
          </a:prstGeom>
          <a:noFill/>
        </p:spPr>
        <p:txBody>
          <a:bodyPr wrap="square" rtlCol="0">
            <a:spAutoFit/>
          </a:bodyPr>
          <a:lstStyle/>
          <a:p>
            <a:pPr algn="ctr"/>
            <a:r>
              <a:rPr lang="en-US" sz="2000" b="1" dirty="0" smtClean="0"/>
              <a:t>Asynchronous Decoding: Rolling exposure time </a:t>
            </a:r>
            <a:r>
              <a:rPr lang="en-US" altLang="ko-KR" sz="2000" dirty="0" smtClean="0">
                <a:latin typeface="Verdana" pitchFamily="34" charset="0"/>
                <a:ea typeface="굴림" pitchFamily="50" charset="-127"/>
              </a:rPr>
              <a:t>~ </a:t>
            </a:r>
            <a:r>
              <a:rPr lang="en-US" sz="2000" b="1" dirty="0" smtClean="0"/>
              <a:t>(DS interval)</a:t>
            </a:r>
          </a:p>
        </p:txBody>
      </p:sp>
      <p:sp>
        <p:nvSpPr>
          <p:cNvPr id="30" name="Rectangle 29"/>
          <p:cNvSpPr/>
          <p:nvPr/>
        </p:nvSpPr>
        <p:spPr>
          <a:xfrm>
            <a:off x="228600" y="5105400"/>
            <a:ext cx="8787453" cy="1323439"/>
          </a:xfrm>
          <a:prstGeom prst="rect">
            <a:avLst/>
          </a:prstGeom>
        </p:spPr>
        <p:txBody>
          <a:bodyPr wrap="square">
            <a:spAutoFit/>
          </a:bodyPr>
          <a:lstStyle/>
          <a:p>
            <a:pPr marL="285750" indent="-285750">
              <a:buFont typeface="Wingdings" panose="05000000000000000000" pitchFamily="2" charset="2"/>
              <a:buChar char="q"/>
            </a:pPr>
            <a:r>
              <a:rPr lang="en-US" sz="1600" b="1" dirty="0" smtClean="0"/>
              <a:t>Forward decoding and Backward decoding</a:t>
            </a:r>
          </a:p>
          <a:p>
            <a:pPr marL="285750" indent="-285750">
              <a:buFont typeface="Wingdings" panose="05000000000000000000" pitchFamily="2" charset="2"/>
              <a:buChar char="§"/>
            </a:pPr>
            <a:r>
              <a:rPr lang="en-US" sz="1600" dirty="0" smtClean="0"/>
              <a:t>When the rolling exposure time is almost equal to DS interval, forward and backward are both used to get 100% information of an image.</a:t>
            </a:r>
          </a:p>
          <a:p>
            <a:pPr marL="285750" indent="-285750">
              <a:buFont typeface="Wingdings" panose="05000000000000000000" pitchFamily="2" charset="2"/>
              <a:buChar char="§"/>
            </a:pPr>
            <a:r>
              <a:rPr lang="en-US" sz="1600" dirty="0" smtClean="0"/>
              <a:t>The fusion of forward part and backward part (of a data packet) is performed to output a complete data packet.</a:t>
            </a:r>
          </a:p>
        </p:txBody>
      </p:sp>
      <p:sp>
        <p:nvSpPr>
          <p:cNvPr id="3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0499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 name="Rectangle 100"/>
          <p:cNvSpPr/>
          <p:nvPr/>
        </p:nvSpPr>
        <p:spPr bwMode="auto">
          <a:xfrm>
            <a:off x="38099" y="4008095"/>
            <a:ext cx="9055101" cy="1184958"/>
          </a:xfrm>
          <a:prstGeom prst="rect">
            <a:avLst/>
          </a:prstGeom>
          <a:solidFill>
            <a:srgbClr val="E0F4A2"/>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7" name="Rectangle 116"/>
          <p:cNvSpPr/>
          <p:nvPr/>
        </p:nvSpPr>
        <p:spPr bwMode="auto">
          <a:xfrm>
            <a:off x="12698" y="2465065"/>
            <a:ext cx="9055101" cy="1184958"/>
          </a:xfrm>
          <a:prstGeom prst="rect">
            <a:avLst/>
          </a:prstGeom>
          <a:solidFill>
            <a:srgbClr val="E0F4A2"/>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TextBox 12"/>
          <p:cNvSpPr txBox="1"/>
          <p:nvPr/>
        </p:nvSpPr>
        <p:spPr>
          <a:xfrm>
            <a:off x="1905000" y="685800"/>
            <a:ext cx="5804735" cy="400110"/>
          </a:xfrm>
          <a:prstGeom prst="rect">
            <a:avLst/>
          </a:prstGeom>
          <a:noFill/>
        </p:spPr>
        <p:txBody>
          <a:bodyPr wrap="square" rtlCol="0">
            <a:spAutoFit/>
          </a:bodyPr>
          <a:lstStyle/>
          <a:p>
            <a:pPr algn="ctr"/>
            <a:r>
              <a:rPr lang="en-US" sz="2000" b="1" dirty="0" smtClean="0"/>
              <a:t>Packet Recovery</a:t>
            </a:r>
            <a:endParaRPr lang="en-US" sz="2000" dirty="0"/>
          </a:p>
        </p:txBody>
      </p:sp>
      <p:cxnSp>
        <p:nvCxnSpPr>
          <p:cNvPr id="17" name="Straight Connector 16"/>
          <p:cNvCxnSpPr/>
          <p:nvPr/>
        </p:nvCxnSpPr>
        <p:spPr>
          <a:xfrm flipH="1">
            <a:off x="527406" y="1219200"/>
            <a:ext cx="6237" cy="39433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88639" y="1281500"/>
            <a:ext cx="0" cy="394956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283166" y="1295401"/>
            <a:ext cx="26040" cy="195154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33643" y="1447801"/>
            <a:ext cx="3352800" cy="1588"/>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903377" y="1447801"/>
            <a:ext cx="3352800" cy="1588"/>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371843" y="1143001"/>
            <a:ext cx="1298304" cy="276999"/>
          </a:xfrm>
          <a:prstGeom prst="rect">
            <a:avLst/>
          </a:prstGeom>
          <a:noFill/>
        </p:spPr>
        <p:txBody>
          <a:bodyPr wrap="none" rtlCol="0">
            <a:spAutoFit/>
          </a:bodyPr>
          <a:lstStyle/>
          <a:p>
            <a:r>
              <a:rPr lang="en-US" sz="1200" dirty="0" smtClean="0"/>
              <a:t>Packet 1: Ab(s)=1</a:t>
            </a:r>
            <a:endParaRPr lang="en-US" sz="1200" i="1" dirty="0">
              <a:solidFill>
                <a:srgbClr val="00B0F0"/>
              </a:solidFill>
            </a:endParaRPr>
          </a:p>
        </p:txBody>
      </p:sp>
      <p:cxnSp>
        <p:nvCxnSpPr>
          <p:cNvPr id="25" name="Straight Arrow Connector 24"/>
          <p:cNvCxnSpPr/>
          <p:nvPr/>
        </p:nvCxnSpPr>
        <p:spPr>
          <a:xfrm>
            <a:off x="7309206" y="1447801"/>
            <a:ext cx="1295400" cy="1588"/>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33643" y="1752601"/>
            <a:ext cx="8490064" cy="304800"/>
            <a:chOff x="520944" y="2151876"/>
            <a:chExt cx="8490064" cy="609600"/>
          </a:xfrm>
        </p:grpSpPr>
        <p:grpSp>
          <p:nvGrpSpPr>
            <p:cNvPr id="27" name="Group 26"/>
            <p:cNvGrpSpPr/>
            <p:nvPr/>
          </p:nvGrpSpPr>
          <p:grpSpPr>
            <a:xfrm>
              <a:off x="520944" y="2151876"/>
              <a:ext cx="6802779" cy="609600"/>
              <a:chOff x="1276343" y="1676400"/>
              <a:chExt cx="6802779" cy="609600"/>
            </a:xfrm>
          </p:grpSpPr>
          <p:grpSp>
            <p:nvGrpSpPr>
              <p:cNvPr id="33" name="Group 32"/>
              <p:cNvGrpSpPr/>
              <p:nvPr/>
            </p:nvGrpSpPr>
            <p:grpSpPr>
              <a:xfrm>
                <a:off x="1276343" y="1676400"/>
                <a:ext cx="1714501" cy="609600"/>
                <a:chOff x="3886199" y="1295400"/>
                <a:chExt cx="1714501" cy="609600"/>
              </a:xfrm>
            </p:grpSpPr>
            <p:sp>
              <p:nvSpPr>
                <p:cNvPr id="50" name="Rectangle 49"/>
                <p:cNvSpPr/>
                <p:nvPr/>
              </p:nvSpPr>
              <p:spPr>
                <a:xfrm>
                  <a:off x="3886200"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886199"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4038600" y="1295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33"/>
              <p:cNvSpPr/>
              <p:nvPr/>
            </p:nvSpPr>
            <p:spPr>
              <a:xfrm>
                <a:off x="2815878" y="1676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2913850" y="1676400"/>
                <a:ext cx="1714500" cy="609600"/>
                <a:chOff x="3009103" y="1295400"/>
                <a:chExt cx="1714500" cy="609600"/>
              </a:xfrm>
            </p:grpSpPr>
            <p:sp>
              <p:nvSpPr>
                <p:cNvPr id="46" name="Rectangle 45"/>
                <p:cNvSpPr/>
                <p:nvPr/>
              </p:nvSpPr>
              <p:spPr>
                <a:xfrm>
                  <a:off x="3009103"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009103"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161504" y="1295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631073" y="1295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4629147" y="1676400"/>
                <a:ext cx="1714501" cy="609600"/>
                <a:chOff x="3886199" y="1295400"/>
                <a:chExt cx="1714501" cy="609600"/>
              </a:xfrm>
            </p:grpSpPr>
            <p:sp>
              <p:nvSpPr>
                <p:cNvPr id="43" name="Rectangle 42"/>
                <p:cNvSpPr/>
                <p:nvPr/>
              </p:nvSpPr>
              <p:spPr>
                <a:xfrm>
                  <a:off x="3886200"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886199"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038600" y="1295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p:cNvSpPr/>
              <p:nvPr/>
            </p:nvSpPr>
            <p:spPr>
              <a:xfrm>
                <a:off x="6257123" y="1676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6364620" y="1676400"/>
                <a:ext cx="1714502" cy="609600"/>
                <a:chOff x="3088019" y="1295400"/>
                <a:chExt cx="1714502" cy="609600"/>
              </a:xfrm>
            </p:grpSpPr>
            <p:sp>
              <p:nvSpPr>
                <p:cNvPr id="39" name="Rectangle 38"/>
                <p:cNvSpPr/>
                <p:nvPr/>
              </p:nvSpPr>
              <p:spPr>
                <a:xfrm>
                  <a:off x="3088021"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088019"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240420" y="1295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666449" y="1295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8" name="Group 27"/>
            <p:cNvGrpSpPr/>
            <p:nvPr/>
          </p:nvGrpSpPr>
          <p:grpSpPr>
            <a:xfrm>
              <a:off x="7296507" y="2151876"/>
              <a:ext cx="1714501" cy="609600"/>
              <a:chOff x="7069665" y="2514600"/>
              <a:chExt cx="1714501" cy="609600"/>
            </a:xfrm>
          </p:grpSpPr>
          <p:sp>
            <p:nvSpPr>
              <p:cNvPr id="29" name="Rectangle 28"/>
              <p:cNvSpPr/>
              <p:nvPr/>
            </p:nvSpPr>
            <p:spPr>
              <a:xfrm>
                <a:off x="7069666" y="25146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069665"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222066" y="25146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8673676" y="25146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TextBox 53"/>
          <p:cNvSpPr txBox="1"/>
          <p:nvPr/>
        </p:nvSpPr>
        <p:spPr>
          <a:xfrm>
            <a:off x="5455011" y="3246944"/>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#2</a:t>
            </a:r>
            <a:endParaRPr lang="en-US" sz="1200" dirty="0"/>
          </a:p>
        </p:txBody>
      </p:sp>
      <p:grpSp>
        <p:nvGrpSpPr>
          <p:cNvPr id="55" name="Group 54"/>
          <p:cNvGrpSpPr/>
          <p:nvPr/>
        </p:nvGrpSpPr>
        <p:grpSpPr>
          <a:xfrm>
            <a:off x="12698" y="2690684"/>
            <a:ext cx="8077201" cy="367056"/>
            <a:chOff x="-1" y="3512590"/>
            <a:chExt cx="8077201" cy="620486"/>
          </a:xfrm>
        </p:grpSpPr>
        <p:sp>
          <p:nvSpPr>
            <p:cNvPr id="56" name="Rectangle 55"/>
            <p:cNvSpPr/>
            <p:nvPr/>
          </p:nvSpPr>
          <p:spPr>
            <a:xfrm>
              <a:off x="5761622" y="3523476"/>
              <a:ext cx="2315578"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7189010" y="3523476"/>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296507" y="3523476"/>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p:cNvGrpSpPr/>
            <p:nvPr/>
          </p:nvGrpSpPr>
          <p:grpSpPr>
            <a:xfrm>
              <a:off x="2310852" y="3512590"/>
              <a:ext cx="2196735" cy="620486"/>
              <a:chOff x="2100945" y="3875314"/>
              <a:chExt cx="2196735" cy="620486"/>
            </a:xfrm>
          </p:grpSpPr>
          <p:sp>
            <p:nvSpPr>
              <p:cNvPr id="67" name="Rectangle 66"/>
              <p:cNvSpPr/>
              <p:nvPr/>
            </p:nvSpPr>
            <p:spPr>
              <a:xfrm>
                <a:off x="2100945" y="3886200"/>
                <a:ext cx="2196735"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p:cNvGrpSpPr/>
              <p:nvPr/>
            </p:nvGrpSpPr>
            <p:grpSpPr>
              <a:xfrm>
                <a:off x="3569170" y="3875314"/>
                <a:ext cx="278930" cy="620486"/>
                <a:chOff x="7809910" y="2503714"/>
                <a:chExt cx="278930" cy="620486"/>
              </a:xfrm>
            </p:grpSpPr>
            <p:sp>
              <p:nvSpPr>
                <p:cNvPr id="70" name="Rectangle 69"/>
                <p:cNvSpPr/>
                <p:nvPr/>
              </p:nvSpPr>
              <p:spPr>
                <a:xfrm>
                  <a:off x="7809910" y="25037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Rectangle 68"/>
              <p:cNvSpPr/>
              <p:nvPr/>
            </p:nvSpPr>
            <p:spPr>
              <a:xfrm>
                <a:off x="3864428" y="38753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ectangle 59"/>
            <p:cNvSpPr/>
            <p:nvPr/>
          </p:nvSpPr>
          <p:spPr>
            <a:xfrm>
              <a:off x="7481563" y="351259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p:cNvGrpSpPr/>
            <p:nvPr/>
          </p:nvGrpSpPr>
          <p:grpSpPr>
            <a:xfrm>
              <a:off x="-1" y="3512590"/>
              <a:ext cx="1167851" cy="620486"/>
              <a:chOff x="3129828" y="3875314"/>
              <a:chExt cx="1167851" cy="620486"/>
            </a:xfrm>
          </p:grpSpPr>
          <p:sp>
            <p:nvSpPr>
              <p:cNvPr id="62" name="Rectangle 61"/>
              <p:cNvSpPr/>
              <p:nvPr/>
            </p:nvSpPr>
            <p:spPr>
              <a:xfrm>
                <a:off x="3129828" y="3886200"/>
                <a:ext cx="1167851"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3569170" y="3875314"/>
                <a:ext cx="278930" cy="620486"/>
                <a:chOff x="7809910" y="2503714"/>
                <a:chExt cx="278930" cy="620486"/>
              </a:xfrm>
            </p:grpSpPr>
            <p:sp>
              <p:nvSpPr>
                <p:cNvPr id="65" name="Rectangle 64"/>
                <p:cNvSpPr/>
                <p:nvPr/>
              </p:nvSpPr>
              <p:spPr>
                <a:xfrm>
                  <a:off x="7809910" y="25037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Rectangle 63"/>
              <p:cNvSpPr/>
              <p:nvPr/>
            </p:nvSpPr>
            <p:spPr>
              <a:xfrm>
                <a:off x="3864428" y="38753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2011592" y="3276600"/>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#1</a:t>
            </a:r>
            <a:endParaRPr lang="en-US" sz="1200" dirty="0"/>
          </a:p>
        </p:txBody>
      </p:sp>
      <p:cxnSp>
        <p:nvCxnSpPr>
          <p:cNvPr id="73" name="Straight Arrow Connector 72"/>
          <p:cNvCxnSpPr>
            <a:endCxn id="72" idx="1"/>
          </p:cNvCxnSpPr>
          <p:nvPr/>
        </p:nvCxnSpPr>
        <p:spPr>
          <a:xfrm>
            <a:off x="1003299" y="2771980"/>
            <a:ext cx="1008293" cy="643120"/>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72" idx="3"/>
          </p:cNvCxnSpPr>
          <p:nvPr/>
        </p:nvCxnSpPr>
        <p:spPr>
          <a:xfrm flipH="1">
            <a:off x="2800591" y="2859679"/>
            <a:ext cx="479552" cy="555421"/>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54" idx="1"/>
          </p:cNvCxnSpPr>
          <p:nvPr/>
        </p:nvCxnSpPr>
        <p:spPr>
          <a:xfrm>
            <a:off x="4407124" y="2859679"/>
            <a:ext cx="1047887" cy="525765"/>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54" idx="3"/>
          </p:cNvCxnSpPr>
          <p:nvPr/>
        </p:nvCxnSpPr>
        <p:spPr>
          <a:xfrm flipH="1">
            <a:off x="6244010" y="2870992"/>
            <a:ext cx="688100" cy="514452"/>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69899" y="2420125"/>
            <a:ext cx="325730" cy="276999"/>
          </a:xfrm>
          <a:prstGeom prst="rect">
            <a:avLst/>
          </a:prstGeom>
          <a:noFill/>
        </p:spPr>
        <p:txBody>
          <a:bodyPr wrap="none" rtlCol="0">
            <a:spAutoFit/>
          </a:bodyPr>
          <a:lstStyle/>
          <a:p>
            <a:r>
              <a:rPr lang="en-US" sz="1200" dirty="0" smtClean="0"/>
              <a:t>SF</a:t>
            </a:r>
            <a:endParaRPr lang="en-US" sz="1200" dirty="0"/>
          </a:p>
        </p:txBody>
      </p:sp>
      <p:grpSp>
        <p:nvGrpSpPr>
          <p:cNvPr id="81" name="Group 80"/>
          <p:cNvGrpSpPr/>
          <p:nvPr/>
        </p:nvGrpSpPr>
        <p:grpSpPr>
          <a:xfrm>
            <a:off x="712711" y="4110691"/>
            <a:ext cx="5427616" cy="381000"/>
            <a:chOff x="700012" y="4648200"/>
            <a:chExt cx="5427616" cy="620486"/>
          </a:xfrm>
        </p:grpSpPr>
        <p:grpSp>
          <p:nvGrpSpPr>
            <p:cNvPr id="82" name="Group 81"/>
            <p:cNvGrpSpPr/>
            <p:nvPr/>
          </p:nvGrpSpPr>
          <p:grpSpPr>
            <a:xfrm>
              <a:off x="4039748" y="4648200"/>
              <a:ext cx="2087880" cy="620486"/>
              <a:chOff x="2209800" y="3875314"/>
              <a:chExt cx="2087880" cy="620486"/>
            </a:xfrm>
          </p:grpSpPr>
          <p:sp>
            <p:nvSpPr>
              <p:cNvPr id="89" name="Rectangle 88"/>
              <p:cNvSpPr/>
              <p:nvPr/>
            </p:nvSpPr>
            <p:spPr>
              <a:xfrm>
                <a:off x="2209800" y="3886200"/>
                <a:ext cx="208788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p:cNvGrpSpPr/>
              <p:nvPr/>
            </p:nvGrpSpPr>
            <p:grpSpPr>
              <a:xfrm>
                <a:off x="3569170" y="3875314"/>
                <a:ext cx="278930" cy="620486"/>
                <a:chOff x="7809910" y="2503714"/>
                <a:chExt cx="278930" cy="620486"/>
              </a:xfrm>
            </p:grpSpPr>
            <p:sp>
              <p:nvSpPr>
                <p:cNvPr id="92" name="Rectangle 91"/>
                <p:cNvSpPr/>
                <p:nvPr/>
              </p:nvSpPr>
              <p:spPr>
                <a:xfrm>
                  <a:off x="7809910" y="25037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Rectangle 90"/>
              <p:cNvSpPr/>
              <p:nvPr/>
            </p:nvSpPr>
            <p:spPr>
              <a:xfrm>
                <a:off x="3864428" y="38753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700012" y="4648200"/>
              <a:ext cx="2087880" cy="620486"/>
              <a:chOff x="2209800" y="3875314"/>
              <a:chExt cx="2087880" cy="620486"/>
            </a:xfrm>
          </p:grpSpPr>
          <p:sp>
            <p:nvSpPr>
              <p:cNvPr id="84" name="Rectangle 83"/>
              <p:cNvSpPr/>
              <p:nvPr/>
            </p:nvSpPr>
            <p:spPr>
              <a:xfrm>
                <a:off x="2209800" y="3886200"/>
                <a:ext cx="208788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p:cNvGrpSpPr/>
              <p:nvPr/>
            </p:nvGrpSpPr>
            <p:grpSpPr>
              <a:xfrm>
                <a:off x="3569170" y="3875314"/>
                <a:ext cx="278930" cy="620486"/>
                <a:chOff x="7809910" y="2503714"/>
                <a:chExt cx="278930" cy="620486"/>
              </a:xfrm>
            </p:grpSpPr>
            <p:sp>
              <p:nvSpPr>
                <p:cNvPr id="87" name="Rectangle 86"/>
                <p:cNvSpPr/>
                <p:nvPr/>
              </p:nvSpPr>
              <p:spPr>
                <a:xfrm>
                  <a:off x="7809910" y="25037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Rectangle 85"/>
              <p:cNvSpPr/>
              <p:nvPr/>
            </p:nvSpPr>
            <p:spPr>
              <a:xfrm>
                <a:off x="3864428" y="38753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4" name="TextBox 93"/>
          <p:cNvSpPr txBox="1"/>
          <p:nvPr/>
        </p:nvSpPr>
        <p:spPr>
          <a:xfrm>
            <a:off x="4686299" y="1156901"/>
            <a:ext cx="1298304" cy="276999"/>
          </a:xfrm>
          <a:prstGeom prst="rect">
            <a:avLst/>
          </a:prstGeom>
          <a:noFill/>
        </p:spPr>
        <p:txBody>
          <a:bodyPr wrap="none" rtlCol="0">
            <a:spAutoFit/>
          </a:bodyPr>
          <a:lstStyle/>
          <a:p>
            <a:r>
              <a:rPr lang="en-US" sz="1200" dirty="0" smtClean="0"/>
              <a:t>Packet 2: Ab(s)=0</a:t>
            </a:r>
            <a:endParaRPr lang="en-US" sz="1200" i="1" dirty="0">
              <a:solidFill>
                <a:srgbClr val="00B0F0"/>
              </a:solidFill>
            </a:endParaRPr>
          </a:p>
        </p:txBody>
      </p:sp>
      <p:sp>
        <p:nvSpPr>
          <p:cNvPr id="95" name="TextBox 94"/>
          <p:cNvSpPr txBox="1"/>
          <p:nvPr/>
        </p:nvSpPr>
        <p:spPr>
          <a:xfrm>
            <a:off x="7327899" y="1143000"/>
            <a:ext cx="1298304" cy="276999"/>
          </a:xfrm>
          <a:prstGeom prst="rect">
            <a:avLst/>
          </a:prstGeom>
          <a:noFill/>
        </p:spPr>
        <p:txBody>
          <a:bodyPr wrap="none" rtlCol="0">
            <a:spAutoFit/>
          </a:bodyPr>
          <a:lstStyle/>
          <a:p>
            <a:r>
              <a:rPr lang="en-US" sz="1200" dirty="0" smtClean="0"/>
              <a:t>Packet 3: Ab(s)=1</a:t>
            </a:r>
            <a:endParaRPr lang="en-US" sz="1200" i="1" dirty="0">
              <a:solidFill>
                <a:srgbClr val="00B0F0"/>
              </a:solidFill>
            </a:endParaRPr>
          </a:p>
        </p:txBody>
      </p:sp>
      <p:sp>
        <p:nvSpPr>
          <p:cNvPr id="7" name="Rectangle 6"/>
          <p:cNvSpPr/>
          <p:nvPr/>
        </p:nvSpPr>
        <p:spPr>
          <a:xfrm>
            <a:off x="1485271" y="2942322"/>
            <a:ext cx="535724" cy="276999"/>
          </a:xfrm>
          <a:prstGeom prst="rect">
            <a:avLst/>
          </a:prstGeom>
        </p:spPr>
        <p:txBody>
          <a:bodyPr wrap="none">
            <a:spAutoFit/>
          </a:bodyPr>
          <a:lstStyle/>
          <a:p>
            <a:r>
              <a:rPr lang="en-US" dirty="0" smtClean="0"/>
              <a:t>Ab=1</a:t>
            </a:r>
            <a:endParaRPr lang="en-US" i="1" dirty="0">
              <a:solidFill>
                <a:srgbClr val="00B0F0"/>
              </a:solidFill>
            </a:endParaRPr>
          </a:p>
        </p:txBody>
      </p:sp>
      <p:sp>
        <p:nvSpPr>
          <p:cNvPr id="98" name="TextBox 97"/>
          <p:cNvSpPr txBox="1"/>
          <p:nvPr/>
        </p:nvSpPr>
        <p:spPr>
          <a:xfrm>
            <a:off x="6553901" y="3238729"/>
            <a:ext cx="1805687" cy="338554"/>
          </a:xfrm>
          <a:prstGeom prst="rect">
            <a:avLst/>
          </a:prstGeom>
          <a:noFill/>
        </p:spPr>
        <p:txBody>
          <a:bodyPr wrap="none" rtlCol="0">
            <a:spAutoFit/>
          </a:bodyPr>
          <a:lstStyle/>
          <a:p>
            <a:r>
              <a:rPr lang="en-US" sz="1600" b="1" dirty="0" smtClean="0">
                <a:solidFill>
                  <a:srgbClr val="FF0000"/>
                </a:solidFill>
              </a:rPr>
              <a:t>Inter-frame fusion</a:t>
            </a:r>
            <a:endParaRPr lang="en-US" sz="1600" b="1" dirty="0">
              <a:solidFill>
                <a:srgbClr val="FF0000"/>
              </a:solidFill>
            </a:endParaRPr>
          </a:p>
        </p:txBody>
      </p:sp>
      <p:sp>
        <p:nvSpPr>
          <p:cNvPr id="99" name="TextBox 98"/>
          <p:cNvSpPr txBox="1"/>
          <p:nvPr/>
        </p:nvSpPr>
        <p:spPr>
          <a:xfrm>
            <a:off x="6504793" y="4229337"/>
            <a:ext cx="1802096" cy="338554"/>
          </a:xfrm>
          <a:prstGeom prst="rect">
            <a:avLst/>
          </a:prstGeom>
          <a:noFill/>
        </p:spPr>
        <p:txBody>
          <a:bodyPr wrap="none" rtlCol="0">
            <a:spAutoFit/>
          </a:bodyPr>
          <a:lstStyle/>
          <a:p>
            <a:r>
              <a:rPr lang="en-US" sz="1600" b="1" dirty="0" smtClean="0">
                <a:solidFill>
                  <a:srgbClr val="FF0000"/>
                </a:solidFill>
              </a:rPr>
              <a:t>intra-frame fusion</a:t>
            </a:r>
            <a:endParaRPr lang="en-US" sz="1600" b="1" dirty="0">
              <a:solidFill>
                <a:srgbClr val="FF0000"/>
              </a:solidFill>
            </a:endParaRPr>
          </a:p>
        </p:txBody>
      </p:sp>
      <p:cxnSp>
        <p:nvCxnSpPr>
          <p:cNvPr id="100" name="Straight Arrow Connector 99"/>
          <p:cNvCxnSpPr/>
          <p:nvPr/>
        </p:nvCxnSpPr>
        <p:spPr>
          <a:xfrm flipH="1">
            <a:off x="2157806" y="4285469"/>
            <a:ext cx="512343" cy="4626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1593849" y="4361668"/>
            <a:ext cx="1009650" cy="3586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1993899" y="4720291"/>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#1</a:t>
            </a:r>
            <a:endParaRPr lang="en-US" sz="1200" dirty="0"/>
          </a:p>
        </p:txBody>
      </p:sp>
      <p:sp>
        <p:nvSpPr>
          <p:cNvPr id="110" name="TextBox 109"/>
          <p:cNvSpPr txBox="1"/>
          <p:nvPr/>
        </p:nvSpPr>
        <p:spPr>
          <a:xfrm>
            <a:off x="5278697" y="4752201"/>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#2</a:t>
            </a:r>
            <a:endParaRPr lang="en-US" sz="1200" dirty="0"/>
          </a:p>
        </p:txBody>
      </p:sp>
      <p:cxnSp>
        <p:nvCxnSpPr>
          <p:cNvPr id="111" name="Straight Arrow Connector 110"/>
          <p:cNvCxnSpPr/>
          <p:nvPr/>
        </p:nvCxnSpPr>
        <p:spPr>
          <a:xfrm flipH="1">
            <a:off x="5523969" y="4313269"/>
            <a:ext cx="572031" cy="4626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5042464" y="4313269"/>
            <a:ext cx="776578" cy="4348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228600" y="5334000"/>
            <a:ext cx="8787453" cy="1077218"/>
          </a:xfrm>
          <a:prstGeom prst="rect">
            <a:avLst/>
          </a:prstGeom>
        </p:spPr>
        <p:txBody>
          <a:bodyPr wrap="square">
            <a:spAutoFit/>
          </a:bodyPr>
          <a:lstStyle/>
          <a:p>
            <a:pPr marL="285750" indent="-285750">
              <a:buFont typeface="Wingdings" panose="05000000000000000000" pitchFamily="2" charset="2"/>
              <a:buChar char="q"/>
            </a:pPr>
            <a:r>
              <a:rPr lang="en-US" sz="1600" b="1" dirty="0" smtClean="0"/>
              <a:t>Two cases may happen at different sampling time:</a:t>
            </a:r>
          </a:p>
          <a:p>
            <a:pPr marL="285750" indent="-285750">
              <a:buFont typeface="Wingdings" panose="05000000000000000000" pitchFamily="2" charset="2"/>
              <a:buChar char="§"/>
            </a:pPr>
            <a:r>
              <a:rPr lang="en-US" sz="1600" b="1" dirty="0" smtClean="0"/>
              <a:t>Case 1- </a:t>
            </a:r>
            <a:r>
              <a:rPr lang="en-US" sz="1600" i="1" dirty="0" smtClean="0"/>
              <a:t>Inter-frame data fusion</a:t>
            </a:r>
            <a:r>
              <a:rPr lang="en-US" sz="1600" dirty="0" smtClean="0"/>
              <a:t>: Fusing two sub-parts of a packet at two different images into a complete packet.</a:t>
            </a:r>
          </a:p>
          <a:p>
            <a:pPr marL="285750" indent="-285750">
              <a:buFont typeface="Wingdings" panose="05000000000000000000" pitchFamily="2" charset="2"/>
              <a:buChar char="§"/>
            </a:pPr>
            <a:r>
              <a:rPr lang="en-US" sz="1600" b="1" dirty="0" smtClean="0"/>
              <a:t>Case 2- </a:t>
            </a:r>
            <a:r>
              <a:rPr lang="en-US" sz="1600" i="1" dirty="0" smtClean="0"/>
              <a:t>Intra-frame data fusion</a:t>
            </a:r>
            <a:r>
              <a:rPr lang="en-US" sz="1600" dirty="0" smtClean="0"/>
              <a:t>: Recovering a complete packet from an image.</a:t>
            </a:r>
          </a:p>
        </p:txBody>
      </p:sp>
      <p:sp>
        <p:nvSpPr>
          <p:cNvPr id="122" name="Rectangle 121"/>
          <p:cNvSpPr/>
          <p:nvPr/>
        </p:nvSpPr>
        <p:spPr>
          <a:xfrm>
            <a:off x="2818176" y="3057374"/>
            <a:ext cx="535724" cy="276999"/>
          </a:xfrm>
          <a:prstGeom prst="rect">
            <a:avLst/>
          </a:prstGeom>
        </p:spPr>
        <p:txBody>
          <a:bodyPr wrap="none">
            <a:spAutoFit/>
          </a:bodyPr>
          <a:lstStyle/>
          <a:p>
            <a:r>
              <a:rPr lang="en-US" dirty="0" smtClean="0"/>
              <a:t>Ab=1</a:t>
            </a:r>
            <a:endParaRPr lang="en-US" i="1" dirty="0">
              <a:solidFill>
                <a:srgbClr val="00B0F0"/>
              </a:solidFill>
            </a:endParaRPr>
          </a:p>
        </p:txBody>
      </p:sp>
      <p:sp>
        <p:nvSpPr>
          <p:cNvPr id="123" name="Rectangle 122"/>
          <p:cNvSpPr/>
          <p:nvPr/>
        </p:nvSpPr>
        <p:spPr>
          <a:xfrm>
            <a:off x="4693253" y="2984061"/>
            <a:ext cx="535724" cy="276999"/>
          </a:xfrm>
          <a:prstGeom prst="rect">
            <a:avLst/>
          </a:prstGeom>
        </p:spPr>
        <p:txBody>
          <a:bodyPr wrap="none">
            <a:spAutoFit/>
          </a:bodyPr>
          <a:lstStyle/>
          <a:p>
            <a:r>
              <a:rPr lang="en-US" dirty="0" smtClean="0"/>
              <a:t>Ab=0</a:t>
            </a:r>
            <a:endParaRPr lang="en-US" i="1" dirty="0">
              <a:solidFill>
                <a:srgbClr val="00B0F0"/>
              </a:solidFill>
            </a:endParaRPr>
          </a:p>
        </p:txBody>
      </p:sp>
      <p:sp>
        <p:nvSpPr>
          <p:cNvPr id="124" name="Rectangle 123"/>
          <p:cNvSpPr/>
          <p:nvPr/>
        </p:nvSpPr>
        <p:spPr>
          <a:xfrm>
            <a:off x="6310237" y="3038465"/>
            <a:ext cx="535724" cy="276999"/>
          </a:xfrm>
          <a:prstGeom prst="rect">
            <a:avLst/>
          </a:prstGeom>
        </p:spPr>
        <p:txBody>
          <a:bodyPr wrap="none">
            <a:spAutoFit/>
          </a:bodyPr>
          <a:lstStyle/>
          <a:p>
            <a:r>
              <a:rPr lang="en-US" dirty="0" smtClean="0"/>
              <a:t>Ab=0</a:t>
            </a:r>
            <a:endParaRPr lang="en-US" i="1" dirty="0">
              <a:solidFill>
                <a:srgbClr val="00B0F0"/>
              </a:solidFill>
            </a:endParaRPr>
          </a:p>
        </p:txBody>
      </p:sp>
      <p:sp>
        <p:nvSpPr>
          <p:cNvPr id="126" name="Rectangle 125"/>
          <p:cNvSpPr/>
          <p:nvPr/>
        </p:nvSpPr>
        <p:spPr>
          <a:xfrm>
            <a:off x="1445476" y="4720121"/>
            <a:ext cx="535724" cy="276999"/>
          </a:xfrm>
          <a:prstGeom prst="rect">
            <a:avLst/>
          </a:prstGeom>
        </p:spPr>
        <p:txBody>
          <a:bodyPr wrap="none">
            <a:spAutoFit/>
          </a:bodyPr>
          <a:lstStyle/>
          <a:p>
            <a:r>
              <a:rPr lang="en-US" dirty="0" smtClean="0"/>
              <a:t>Ab=1</a:t>
            </a:r>
            <a:endParaRPr lang="en-US" i="1" dirty="0">
              <a:solidFill>
                <a:srgbClr val="00B0F0"/>
              </a:solidFill>
            </a:endParaRPr>
          </a:p>
        </p:txBody>
      </p:sp>
      <p:sp>
        <p:nvSpPr>
          <p:cNvPr id="127" name="Rectangle 126"/>
          <p:cNvSpPr/>
          <p:nvPr/>
        </p:nvSpPr>
        <p:spPr>
          <a:xfrm>
            <a:off x="4722076" y="4750584"/>
            <a:ext cx="535724" cy="276999"/>
          </a:xfrm>
          <a:prstGeom prst="rect">
            <a:avLst/>
          </a:prstGeom>
        </p:spPr>
        <p:txBody>
          <a:bodyPr wrap="none">
            <a:spAutoFit/>
          </a:bodyPr>
          <a:lstStyle/>
          <a:p>
            <a:r>
              <a:rPr lang="en-US" dirty="0" smtClean="0"/>
              <a:t>Ab=0</a:t>
            </a:r>
            <a:endParaRPr lang="en-US" i="1" dirty="0">
              <a:solidFill>
                <a:srgbClr val="00B0F0"/>
              </a:solidFill>
            </a:endParaRPr>
          </a:p>
        </p:txBody>
      </p:sp>
      <p:sp>
        <p:nvSpPr>
          <p:cNvPr id="10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04670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 calcmode="lin" valueType="num">
                                      <p:cBhvr additive="base">
                                        <p:cTn id="7" dur="500" fill="hold"/>
                                        <p:tgtEl>
                                          <p:spTgt spid="98"/>
                                        </p:tgtEl>
                                        <p:attrNameLst>
                                          <p:attrName>ppt_x</p:attrName>
                                        </p:attrNameLst>
                                      </p:cBhvr>
                                      <p:tavLst>
                                        <p:tav tm="0">
                                          <p:val>
                                            <p:strVal val="#ppt_x"/>
                                          </p:val>
                                        </p:tav>
                                        <p:tav tm="100000">
                                          <p:val>
                                            <p:strVal val="#ppt_x"/>
                                          </p:val>
                                        </p:tav>
                                      </p:tavLst>
                                    </p:anim>
                                    <p:anim calcmode="lin" valueType="num">
                                      <p:cBhvr additive="base">
                                        <p:cTn id="8"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anim calcmode="lin" valueType="num">
                                      <p:cBhvr additive="base">
                                        <p:cTn id="13" dur="500" fill="hold"/>
                                        <p:tgtEl>
                                          <p:spTgt spid="99"/>
                                        </p:tgtEl>
                                        <p:attrNameLst>
                                          <p:attrName>ppt_x</p:attrName>
                                        </p:attrNameLst>
                                      </p:cBhvr>
                                      <p:tavLst>
                                        <p:tav tm="0">
                                          <p:val>
                                            <p:strVal val="#ppt_x"/>
                                          </p:val>
                                        </p:tav>
                                        <p:tav tm="100000">
                                          <p:val>
                                            <p:strVal val="#ppt_x"/>
                                          </p:val>
                                        </p:tav>
                                      </p:tavLst>
                                    </p:anim>
                                    <p:anim calcmode="lin" valueType="num">
                                      <p:cBhvr additive="base">
                                        <p:cTn id="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99"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438400" y="2897187"/>
            <a:ext cx="36300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a:t>PHY </a:t>
            </a:r>
            <a:r>
              <a:rPr lang="en-US" altLang="en-US" sz="3600" dirty="0" smtClean="0"/>
              <a:t>frame format</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41556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smtClean="0"/>
              <a:t>PHY design considerations</a:t>
            </a:r>
          </a:p>
          <a:p>
            <a:pPr lvl="1">
              <a:buFont typeface="Wingdings" panose="05000000000000000000" pitchFamily="2" charset="2"/>
              <a:buChar char="§"/>
            </a:pPr>
            <a:r>
              <a:rPr lang="en-US" altLang="en-US" sz="1800" dirty="0" smtClean="0"/>
              <a:t>Frame rate variation</a:t>
            </a:r>
          </a:p>
          <a:p>
            <a:pPr lvl="1">
              <a:buFont typeface="Wingdings" panose="05000000000000000000" pitchFamily="2" charset="2"/>
              <a:buChar char="§"/>
            </a:pPr>
            <a:r>
              <a:rPr lang="en-US" altLang="en-US" sz="1800" dirty="0" smtClean="0"/>
              <a:t>Different sampling rates</a:t>
            </a:r>
          </a:p>
          <a:p>
            <a:pPr lvl="1">
              <a:buFont typeface="Wingdings" panose="05000000000000000000" pitchFamily="2" charset="2"/>
              <a:buChar char="§"/>
            </a:pPr>
            <a:r>
              <a:rPr lang="en-US" altLang="en-US" sz="1800" dirty="0" smtClean="0"/>
              <a:t>Different rolling exposure time</a:t>
            </a:r>
          </a:p>
          <a:p>
            <a:pPr lvl="1">
              <a:buFont typeface="Wingdings" panose="05000000000000000000" pitchFamily="2" charset="2"/>
              <a:buChar char="§"/>
            </a:pPr>
            <a:endParaRPr lang="en-US" altLang="en-US" sz="1800" dirty="0" smtClean="0"/>
          </a:p>
          <a:p>
            <a:pPr>
              <a:buFont typeface="Wingdings" panose="05000000000000000000" pitchFamily="2" charset="2"/>
              <a:buChar char="q"/>
            </a:pPr>
            <a:r>
              <a:rPr lang="en-US" altLang="en-US" sz="2000" dirty="0" smtClean="0"/>
              <a:t>System designs</a:t>
            </a:r>
            <a:endParaRPr lang="en-US" altLang="en-US" sz="1800" dirty="0" smtClean="0"/>
          </a:p>
          <a:p>
            <a:pPr lvl="1">
              <a:buFont typeface="Wingdings" panose="05000000000000000000" pitchFamily="2" charset="2"/>
              <a:buChar char="§"/>
            </a:pPr>
            <a:r>
              <a:rPr lang="en-US" altLang="en-US" sz="1800" dirty="0" smtClean="0"/>
              <a:t>System architecture</a:t>
            </a:r>
          </a:p>
          <a:p>
            <a:pPr lvl="1">
              <a:buFont typeface="Wingdings" panose="05000000000000000000" pitchFamily="2" charset="2"/>
              <a:buChar char="§"/>
            </a:pPr>
            <a:r>
              <a:rPr lang="en-US" altLang="en-US" sz="1800" dirty="0" smtClean="0"/>
              <a:t>Frequency band in use</a:t>
            </a:r>
          </a:p>
          <a:p>
            <a:pPr lvl="1">
              <a:buFont typeface="Wingdings" panose="05000000000000000000" pitchFamily="2" charset="2"/>
              <a:buChar char="§"/>
            </a:pPr>
            <a:r>
              <a:rPr lang="en-US" altLang="en-US" sz="1800" dirty="0" smtClean="0"/>
              <a:t>Data packet structure</a:t>
            </a:r>
          </a:p>
          <a:p>
            <a:pPr lvl="1">
              <a:buFont typeface="Wingdings" panose="05000000000000000000" pitchFamily="2" charset="2"/>
              <a:buChar char="§"/>
            </a:pPr>
            <a:r>
              <a:rPr lang="en-US" altLang="en-US" sz="1800" dirty="0" smtClean="0"/>
              <a:t>Asynchronous Decoding</a:t>
            </a:r>
          </a:p>
          <a:p>
            <a:pPr lvl="1">
              <a:buFont typeface="Wingdings" panose="05000000000000000000" pitchFamily="2" charset="2"/>
              <a:buChar char="§"/>
            </a:pPr>
            <a:r>
              <a:rPr lang="en-US" altLang="en-US" sz="1800" dirty="0" smtClean="0"/>
              <a:t>Packet recovery</a:t>
            </a:r>
          </a:p>
          <a:p>
            <a:pPr lvl="1">
              <a:buFont typeface="Wingdings" panose="05000000000000000000" pitchFamily="2" charset="2"/>
              <a:buChar char="§"/>
            </a:pPr>
            <a:endParaRPr lang="en-US" altLang="en-US" sz="1800" dirty="0" smtClean="0"/>
          </a:p>
          <a:p>
            <a:pPr>
              <a:buFont typeface="Wingdings" panose="05000000000000000000" pitchFamily="2" charset="2"/>
              <a:buChar char="q"/>
            </a:pPr>
            <a:r>
              <a:rPr lang="en-US" altLang="en-US" sz="2000" dirty="0" smtClean="0"/>
              <a:t>PHY format and PHY modes</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41643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28600" y="685800"/>
            <a:ext cx="8610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000" b="1" dirty="0" smtClean="0"/>
              <a:t>PHY Frame Format	</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2779387805"/>
              </p:ext>
            </p:extLst>
          </p:nvPr>
        </p:nvGraphicFramePr>
        <p:xfrm>
          <a:off x="614878" y="1524000"/>
          <a:ext cx="7439025" cy="828040"/>
        </p:xfrm>
        <a:graphic>
          <a:graphicData uri="http://schemas.openxmlformats.org/drawingml/2006/table">
            <a:tbl>
              <a:tblPr firstRow="1" bandRow="1">
                <a:tableStyleId>{D7AC3CCA-C797-4891-BE02-D94E43425B78}</a:tableStyleId>
              </a:tblPr>
              <a:tblGrid>
                <a:gridCol w="1447800"/>
                <a:gridCol w="733425"/>
                <a:gridCol w="685800"/>
                <a:gridCol w="4572000"/>
              </a:tblGrid>
              <a:tr h="370840">
                <a:tc>
                  <a:txBody>
                    <a:bodyPr/>
                    <a:lstStyle/>
                    <a:p>
                      <a:pPr algn="ctr"/>
                      <a:r>
                        <a:rPr lang="en-US" sz="1200" b="0" dirty="0" smtClean="0">
                          <a:solidFill>
                            <a:schemeClr val="bg2">
                              <a:lumMod val="75000"/>
                            </a:schemeClr>
                          </a:solidFill>
                        </a:rPr>
                        <a:t>Preamble</a:t>
                      </a:r>
                    </a:p>
                    <a:p>
                      <a:pPr algn="ctr"/>
                      <a:r>
                        <a:rPr lang="en-US" sz="1200" b="0" dirty="0" smtClean="0">
                          <a:solidFill>
                            <a:schemeClr val="bg2">
                              <a:lumMod val="75000"/>
                            </a:schemeClr>
                          </a:solidFill>
                        </a:rPr>
                        <a:t>and training</a:t>
                      </a:r>
                      <a:endParaRPr lang="en-US" sz="1200" b="0" dirty="0">
                        <a:solidFill>
                          <a:schemeClr val="bg2">
                            <a:lumMod val="75000"/>
                          </a:schemeClr>
                        </a:solidFill>
                      </a:endParaRPr>
                    </a:p>
                  </a:txBody>
                  <a:tcPr/>
                </a:tc>
                <a:tc>
                  <a:txBody>
                    <a:bodyPr/>
                    <a:lstStyle/>
                    <a:p>
                      <a:pPr algn="ctr"/>
                      <a:r>
                        <a:rPr lang="en-US" sz="1200" b="0" dirty="0" smtClean="0">
                          <a:solidFill>
                            <a:schemeClr val="bg2">
                              <a:lumMod val="75000"/>
                            </a:schemeClr>
                          </a:solidFill>
                        </a:rPr>
                        <a:t>PHY header</a:t>
                      </a:r>
                      <a:endParaRPr lang="en-US" sz="1200" b="0" dirty="0">
                        <a:solidFill>
                          <a:schemeClr val="bg2">
                            <a:lumMod val="75000"/>
                          </a:schemeClr>
                        </a:solidFill>
                      </a:endParaRPr>
                    </a:p>
                  </a:txBody>
                  <a:tcPr/>
                </a:tc>
                <a:tc>
                  <a:txBody>
                    <a:bodyPr/>
                    <a:lstStyle/>
                    <a:p>
                      <a:pPr algn="ctr"/>
                      <a:r>
                        <a:rPr lang="en-US" sz="1200" b="0" dirty="0" smtClean="0">
                          <a:solidFill>
                            <a:schemeClr val="bg2">
                              <a:lumMod val="75000"/>
                            </a:schemeClr>
                          </a:solidFill>
                        </a:rPr>
                        <a:t>HCS</a:t>
                      </a:r>
                      <a:endParaRPr lang="en-US" sz="1200" b="0" dirty="0">
                        <a:solidFill>
                          <a:schemeClr val="bg2">
                            <a:lumMod val="75000"/>
                          </a:schemeClr>
                        </a:solidFill>
                      </a:endParaRPr>
                    </a:p>
                  </a:txBody>
                  <a:tcPr/>
                </a:tc>
                <a:tc>
                  <a:txBody>
                    <a:bodyPr/>
                    <a:lstStyle/>
                    <a:p>
                      <a:pPr algn="ctr"/>
                      <a:r>
                        <a:rPr lang="en-US" sz="1200" b="0" dirty="0" smtClean="0"/>
                        <a:t>PSDU</a:t>
                      </a:r>
                    </a:p>
                    <a:p>
                      <a:pPr algn="ctr"/>
                      <a:endParaRPr lang="en-US" sz="1200" b="0" dirty="0"/>
                    </a:p>
                  </a:txBody>
                  <a:tcPr/>
                </a:tc>
              </a:tr>
              <a:tr h="370840">
                <a:tc>
                  <a:txBody>
                    <a:bodyPr/>
                    <a:lstStyle/>
                    <a:p>
                      <a:pPr algn="ctr"/>
                      <a:r>
                        <a:rPr lang="en-US" sz="1200" b="0" dirty="0" smtClean="0">
                          <a:solidFill>
                            <a:schemeClr val="bg2">
                              <a:lumMod val="75000"/>
                            </a:schemeClr>
                          </a:solidFill>
                        </a:rPr>
                        <a:t>SHR</a:t>
                      </a:r>
                      <a:endParaRPr lang="en-US" sz="1200" b="0" dirty="0">
                        <a:solidFill>
                          <a:schemeClr val="bg2">
                            <a:lumMod val="75000"/>
                          </a:schemeClr>
                        </a:solidFill>
                      </a:endParaRPr>
                    </a:p>
                  </a:txBody>
                  <a:tcPr/>
                </a:tc>
                <a:tc gridSpan="2">
                  <a:txBody>
                    <a:bodyPr/>
                    <a:lstStyle/>
                    <a:p>
                      <a:pPr algn="ctr"/>
                      <a:r>
                        <a:rPr lang="en-US" sz="1200" b="0" dirty="0" smtClean="0">
                          <a:solidFill>
                            <a:schemeClr val="bg2">
                              <a:lumMod val="75000"/>
                            </a:schemeClr>
                          </a:solidFill>
                        </a:rPr>
                        <a:t>PHR</a:t>
                      </a:r>
                      <a:endParaRPr lang="en-US" sz="1200" b="0" dirty="0">
                        <a:solidFill>
                          <a:schemeClr val="bg2">
                            <a:lumMod val="75000"/>
                          </a:schemeClr>
                        </a:solidFill>
                      </a:endParaRPr>
                    </a:p>
                  </a:txBody>
                  <a:tcPr/>
                </a:tc>
                <a:tc hMerge="1">
                  <a:txBody>
                    <a:bodyPr/>
                    <a:lstStyle/>
                    <a:p>
                      <a:pPr algn="ctr"/>
                      <a:endParaRPr lang="en-US" sz="1600" b="0" dirty="0"/>
                    </a:p>
                  </a:txBody>
                  <a:tcPr/>
                </a:tc>
                <a:tc>
                  <a:txBody>
                    <a:bodyPr/>
                    <a:lstStyle/>
                    <a:p>
                      <a:pPr algn="ctr"/>
                      <a:r>
                        <a:rPr lang="en-US" sz="1200" b="0" dirty="0" smtClean="0"/>
                        <a:t>PHY payload</a:t>
                      </a:r>
                      <a:endParaRPr lang="en-US" sz="1200" b="0" dirty="0"/>
                    </a:p>
                  </a:txBody>
                  <a:tcPr/>
                </a:tc>
              </a:tr>
            </a:tbl>
          </a:graphicData>
        </a:graphic>
      </p:graphicFrame>
      <p:grpSp>
        <p:nvGrpSpPr>
          <p:cNvPr id="48" name="Group 47"/>
          <p:cNvGrpSpPr/>
          <p:nvPr/>
        </p:nvGrpSpPr>
        <p:grpSpPr>
          <a:xfrm>
            <a:off x="2067757" y="2438400"/>
            <a:ext cx="6923843" cy="2599246"/>
            <a:chOff x="1714499" y="2438400"/>
            <a:chExt cx="6923843" cy="2599246"/>
          </a:xfrm>
        </p:grpSpPr>
        <p:cxnSp>
          <p:nvCxnSpPr>
            <p:cNvPr id="5" name="Straight Connector 4"/>
            <p:cNvCxnSpPr/>
            <p:nvPr/>
          </p:nvCxnSpPr>
          <p:spPr bwMode="auto">
            <a:xfrm flipH="1">
              <a:off x="1722786" y="2438400"/>
              <a:ext cx="1553814" cy="609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7239000" y="2438400"/>
              <a:ext cx="1371600" cy="633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8" name="Group 1"/>
            <p:cNvGrpSpPr>
              <a:grpSpLocks/>
            </p:cNvGrpSpPr>
            <p:nvPr/>
          </p:nvGrpSpPr>
          <p:grpSpPr bwMode="auto">
            <a:xfrm>
              <a:off x="1714499" y="3055618"/>
              <a:ext cx="6923843" cy="1982028"/>
              <a:chOff x="872" y="2219"/>
              <a:chExt cx="4420" cy="1569"/>
            </a:xfrm>
          </p:grpSpPr>
          <p:sp>
            <p:nvSpPr>
              <p:cNvPr id="30"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31" name="Group 2"/>
              <p:cNvGrpSpPr>
                <a:grpSpLocks/>
              </p:cNvGrpSpPr>
              <p:nvPr/>
            </p:nvGrpSpPr>
            <p:grpSpPr bwMode="auto">
              <a:xfrm>
                <a:off x="872" y="2219"/>
                <a:ext cx="4420" cy="1569"/>
                <a:chOff x="872" y="2220"/>
                <a:chExt cx="4420" cy="1660"/>
              </a:xfrm>
            </p:grpSpPr>
            <p:grpSp>
              <p:nvGrpSpPr>
                <p:cNvPr id="32" name="Group 13"/>
                <p:cNvGrpSpPr>
                  <a:grpSpLocks/>
                </p:cNvGrpSpPr>
                <p:nvPr/>
              </p:nvGrpSpPr>
              <p:grpSpPr bwMode="auto">
                <a:xfrm>
                  <a:off x="1156" y="3554"/>
                  <a:ext cx="4136" cy="326"/>
                  <a:chOff x="954" y="3512"/>
                  <a:chExt cx="4136" cy="380"/>
                </a:xfrm>
              </p:grpSpPr>
              <p:sp>
                <p:nvSpPr>
                  <p:cNvPr id="43" name="Text Box 2"/>
                  <p:cNvSpPr txBox="1">
                    <a:spLocks noChangeArrowheads="1"/>
                  </p:cNvSpPr>
                  <p:nvPr/>
                </p:nvSpPr>
                <p:spPr bwMode="auto">
                  <a:xfrm>
                    <a:off x="954" y="3512"/>
                    <a:ext cx="726" cy="380"/>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4" name="Text Box 2"/>
                  <p:cNvSpPr txBox="1">
                    <a:spLocks noChangeArrowheads="1"/>
                  </p:cNvSpPr>
                  <p:nvPr/>
                </p:nvSpPr>
                <p:spPr bwMode="auto">
                  <a:xfrm>
                    <a:off x="1680" y="3512"/>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5" name="Text Box 2"/>
                  <p:cNvSpPr txBox="1">
                    <a:spLocks noChangeArrowheads="1"/>
                  </p:cNvSpPr>
                  <p:nvPr/>
                </p:nvSpPr>
                <p:spPr bwMode="auto">
                  <a:xfrm>
                    <a:off x="4650" y="3512"/>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46" name="Text Box 2"/>
                  <p:cNvSpPr txBox="1">
                    <a:spLocks noChangeArrowheads="1"/>
                  </p:cNvSpPr>
                  <p:nvPr/>
                </p:nvSpPr>
                <p:spPr bwMode="auto">
                  <a:xfrm>
                    <a:off x="2120" y="3512"/>
                    <a:ext cx="2530" cy="380"/>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33"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4"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5" name="AutoShape 10"/>
                <p:cNvSpPr>
                  <a:spLocks noChangeShapeType="1"/>
                </p:cNvSpPr>
                <p:nvPr/>
              </p:nvSpPr>
              <p:spPr bwMode="auto">
                <a:xfrm flipH="1">
                  <a:off x="1156" y="3188"/>
                  <a:ext cx="1362" cy="36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6" name="AutoShape 9"/>
                <p:cNvSpPr>
                  <a:spLocks noChangeShapeType="1"/>
                </p:cNvSpPr>
                <p:nvPr/>
              </p:nvSpPr>
              <p:spPr bwMode="auto">
                <a:xfrm>
                  <a:off x="3244" y="3188"/>
                  <a:ext cx="2048" cy="36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7" name="Text Box 2"/>
                <p:cNvSpPr txBox="1">
                  <a:spLocks noChangeArrowheads="1"/>
                </p:cNvSpPr>
                <p:nvPr/>
              </p:nvSpPr>
              <p:spPr bwMode="auto">
                <a:xfrm>
                  <a:off x="1729"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8"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9" name="Text Box 2"/>
                <p:cNvSpPr txBox="1">
                  <a:spLocks noChangeArrowheads="1"/>
                </p:cNvSpPr>
                <p:nvPr/>
              </p:nvSpPr>
              <p:spPr bwMode="auto">
                <a:xfrm>
                  <a:off x="360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40"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1"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2"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grpSp>
      <p:sp>
        <p:nvSpPr>
          <p:cNvPr id="47" name="Rectangle 46"/>
          <p:cNvSpPr/>
          <p:nvPr/>
        </p:nvSpPr>
        <p:spPr>
          <a:xfrm>
            <a:off x="215951" y="5417403"/>
            <a:ext cx="8787453" cy="830997"/>
          </a:xfrm>
          <a:prstGeom prst="rect">
            <a:avLst/>
          </a:prstGeom>
        </p:spPr>
        <p:txBody>
          <a:bodyPr wrap="square">
            <a:spAutoFit/>
          </a:bodyPr>
          <a:lstStyle/>
          <a:p>
            <a:r>
              <a:rPr lang="en-US" sz="1600" b="1" dirty="0" smtClean="0"/>
              <a:t>Data rate related </a:t>
            </a:r>
            <a:r>
              <a:rPr lang="en-US" sz="1600" dirty="0" smtClean="0"/>
              <a:t>(TBD)</a:t>
            </a:r>
          </a:p>
          <a:p>
            <a:pPr marL="285750" indent="-285750">
              <a:buFont typeface="Wingdings" panose="05000000000000000000" pitchFamily="2" charset="2"/>
              <a:buChar char="§"/>
            </a:pPr>
            <a:r>
              <a:rPr lang="en-US" sz="1600" dirty="0" smtClean="0"/>
              <a:t>Packet rate	: 5/10/15 (packet/sec)</a:t>
            </a:r>
          </a:p>
          <a:p>
            <a:pPr marL="285750" indent="-285750">
              <a:buFont typeface="Wingdings" panose="05000000000000000000" pitchFamily="2" charset="2"/>
              <a:buChar char="§"/>
            </a:pPr>
            <a:r>
              <a:rPr lang="en-US" sz="1600" dirty="0" smtClean="0"/>
              <a:t>DS rate		: 60/120 (DS/sec)</a:t>
            </a:r>
          </a:p>
        </p:txBody>
      </p:sp>
      <p:sp>
        <p:nvSpPr>
          <p:cNvPr id="49" name="Oval 48"/>
          <p:cNvSpPr/>
          <p:nvPr/>
        </p:nvSpPr>
        <p:spPr bwMode="auto">
          <a:xfrm>
            <a:off x="569158" y="1368623"/>
            <a:ext cx="2841073" cy="1346775"/>
          </a:xfrm>
          <a:prstGeom prst="ellipse">
            <a:avLst/>
          </a:prstGeom>
          <a:solidFill>
            <a:schemeClr val="accent1">
              <a:alpha val="2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0" name="Rectangle 49"/>
          <p:cNvSpPr/>
          <p:nvPr/>
        </p:nvSpPr>
        <p:spPr>
          <a:xfrm>
            <a:off x="1655323" y="2362200"/>
            <a:ext cx="755335" cy="276999"/>
          </a:xfrm>
          <a:prstGeom prst="rect">
            <a:avLst/>
          </a:prstGeom>
        </p:spPr>
        <p:txBody>
          <a:bodyPr wrap="none">
            <a:spAutoFit/>
          </a:bodyPr>
          <a:lstStyle/>
          <a:p>
            <a:r>
              <a:rPr lang="en-US" dirty="0" smtClean="0"/>
              <a:t>CM-FSK</a:t>
            </a:r>
            <a:endParaRPr lang="en-US" dirty="0"/>
          </a:p>
        </p:txBody>
      </p:sp>
      <p:sp>
        <p:nvSpPr>
          <p:cNvPr id="5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94621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2176057993"/>
              </p:ext>
            </p:extLst>
          </p:nvPr>
        </p:nvGraphicFramePr>
        <p:xfrm>
          <a:off x="2209800" y="1295400"/>
          <a:ext cx="5257800" cy="1828800"/>
        </p:xfrm>
        <a:graphic>
          <a:graphicData uri="http://schemas.openxmlformats.org/drawingml/2006/table">
            <a:tbl>
              <a:tblPr firstRow="1" bandRow="1">
                <a:tableStyleId>{5940675A-B579-460E-94D1-54222C63F5DA}</a:tableStyleId>
              </a:tblPr>
              <a:tblGrid>
                <a:gridCol w="430967"/>
                <a:gridCol w="1551482"/>
                <a:gridCol w="1370351"/>
                <a:gridCol w="1043066"/>
                <a:gridCol w="861934"/>
              </a:tblGrid>
              <a:tr h="257175">
                <a:tc>
                  <a:txBody>
                    <a:bodyPr/>
                    <a:lstStyle/>
                    <a:p>
                      <a:endParaRPr lang="en-US" sz="1400" dirty="0"/>
                    </a:p>
                  </a:txBody>
                  <a:tcPr/>
                </a:tc>
                <a:tc>
                  <a:txBody>
                    <a:bodyPr/>
                    <a:lstStyle/>
                    <a:p>
                      <a:pPr algn="ctr"/>
                      <a:r>
                        <a:rPr lang="en-US" sz="1400" dirty="0" smtClean="0"/>
                        <a:t>MCS indication</a:t>
                      </a:r>
                      <a:endParaRPr lang="en-US" sz="1400" dirty="0"/>
                    </a:p>
                  </a:txBody>
                  <a:tcPr/>
                </a:tc>
                <a:tc>
                  <a:txBody>
                    <a:bodyPr/>
                    <a:lstStyle/>
                    <a:p>
                      <a:r>
                        <a:rPr lang="en-US" sz="1400" dirty="0" smtClean="0"/>
                        <a:t>PHY</a:t>
                      </a:r>
                      <a:r>
                        <a:rPr lang="en-US" sz="1400" baseline="0" dirty="0" smtClean="0"/>
                        <a:t> modes</a:t>
                      </a:r>
                      <a:endParaRPr lang="en-US" sz="1400" dirty="0"/>
                    </a:p>
                  </a:txBody>
                  <a:tcPr/>
                </a:tc>
                <a:tc>
                  <a:txBody>
                    <a:bodyPr/>
                    <a:lstStyle/>
                    <a:p>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r>
              <a:tr h="257175">
                <a:tc>
                  <a:txBody>
                    <a:bodyPr/>
                    <a:lstStyle/>
                    <a:p>
                      <a:r>
                        <a:rPr lang="en-US" sz="1400" dirty="0" smtClean="0"/>
                        <a:t>7</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0000 0110</a:t>
                      </a:r>
                    </a:p>
                  </a:txBody>
                  <a:tcPr/>
                </a:tc>
                <a:tc>
                  <a:txBody>
                    <a:bodyPr/>
                    <a:lstStyle/>
                    <a:p>
                      <a:pPr algn="ctr"/>
                      <a:r>
                        <a:rPr lang="en-US" sz="1400" dirty="0" smtClean="0"/>
                        <a:t>I.7</a:t>
                      </a:r>
                      <a:endParaRPr lang="en-US" sz="1400" dirty="0"/>
                    </a:p>
                  </a:txBody>
                  <a:tcPr/>
                </a:tc>
                <a:tc>
                  <a:txBody>
                    <a:bodyPr/>
                    <a:lstStyle/>
                    <a:p>
                      <a:pPr algn="ctr" fontAlgn="b"/>
                      <a:r>
                        <a:rPr lang="en-US" sz="1400" u="none" strike="noStrike" dirty="0" smtClean="0">
                          <a:effectLst/>
                        </a:rPr>
                        <a:t>0.084</a:t>
                      </a:r>
                      <a:endParaRPr lang="en-US" sz="1400" b="0" i="0" u="none" strike="noStrike" dirty="0">
                        <a:solidFill>
                          <a:schemeClr val="tx1"/>
                        </a:solidFill>
                        <a:effectLst/>
                        <a:latin typeface="Calibri"/>
                      </a:endParaRPr>
                    </a:p>
                  </a:txBody>
                  <a:tcPr marL="9525" marR="9525" marT="9525" marB="0" anchor="b"/>
                </a:tc>
                <a:tc rowSpan="5">
                  <a:txBody>
                    <a:bodyPr/>
                    <a:lstStyle/>
                    <a:p>
                      <a:pPr algn="ctr"/>
                      <a:r>
                        <a:rPr lang="en-US" sz="1400" dirty="0" smtClean="0"/>
                        <a:t>kbps</a:t>
                      </a:r>
                    </a:p>
                    <a:p>
                      <a:pPr algn="ctr"/>
                      <a:endParaRPr lang="en-US" sz="1400" dirty="0" smtClean="0"/>
                    </a:p>
                    <a:p>
                      <a:pPr algn="ctr"/>
                      <a:endParaRPr lang="en-US" sz="1400" dirty="0" smtClean="0"/>
                    </a:p>
                    <a:p>
                      <a:pPr algn="ctr"/>
                      <a:endParaRPr lang="en-US" sz="1400" dirty="0"/>
                    </a:p>
                  </a:txBody>
                  <a:tcPr marL="9525" marR="9525" marT="9525" marB="0" anchor="b"/>
                </a:tc>
              </a:tr>
              <a:tr h="257175">
                <a:tc>
                  <a:txBody>
                    <a:bodyPr/>
                    <a:lstStyle/>
                    <a:p>
                      <a:r>
                        <a:rPr lang="en-US" sz="1400" dirty="0" smtClean="0"/>
                        <a:t>8</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0000 0111</a:t>
                      </a:r>
                    </a:p>
                  </a:txBody>
                  <a:tcPr/>
                </a:tc>
                <a:tc>
                  <a:txBody>
                    <a:bodyPr/>
                    <a:lstStyle/>
                    <a:p>
                      <a:pPr algn="ctr"/>
                      <a:r>
                        <a:rPr lang="en-US" sz="1400" dirty="0" smtClean="0"/>
                        <a:t>I.8</a:t>
                      </a:r>
                      <a:endParaRPr lang="en-US" sz="1400" dirty="0"/>
                    </a:p>
                  </a:txBody>
                  <a:tcPr/>
                </a:tc>
                <a:tc>
                  <a:txBody>
                    <a:bodyPr/>
                    <a:lstStyle/>
                    <a:p>
                      <a:pPr algn="ctr" fontAlgn="b"/>
                      <a:r>
                        <a:rPr lang="en-US" sz="1400" u="none" strike="noStrike" dirty="0" smtClean="0">
                          <a:effectLst/>
                        </a:rPr>
                        <a:t>0.17 </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r>
              <a:tr h="257175">
                <a:tc>
                  <a:txBody>
                    <a:bodyPr/>
                    <a:lstStyle/>
                    <a:p>
                      <a:r>
                        <a:rPr lang="en-US" sz="1400" dirty="0" smtClean="0"/>
                        <a:t>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0000 1000</a:t>
                      </a:r>
                    </a:p>
                  </a:txBody>
                  <a:tcPr/>
                </a:tc>
                <a:tc>
                  <a:txBody>
                    <a:bodyPr/>
                    <a:lstStyle/>
                    <a:p>
                      <a:pPr algn="ctr"/>
                      <a:r>
                        <a:rPr lang="en-US" sz="1400" dirty="0" smtClean="0"/>
                        <a:t>I.9</a:t>
                      </a:r>
                      <a:endParaRPr lang="en-US" sz="1400" dirty="0"/>
                    </a:p>
                  </a:txBody>
                  <a:tcPr/>
                </a:tc>
                <a:tc>
                  <a:txBody>
                    <a:bodyPr/>
                    <a:lstStyle/>
                    <a:p>
                      <a:pPr algn="ctr" fontAlgn="b"/>
                      <a:r>
                        <a:rPr lang="en-US" sz="1400" u="none" strike="noStrike" dirty="0" smtClean="0">
                          <a:effectLst/>
                        </a:rPr>
                        <a:t>0.22</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r h="257175">
                <a:tc>
                  <a:txBody>
                    <a:bodyPr/>
                    <a:lstStyle/>
                    <a:p>
                      <a:r>
                        <a:rPr lang="en-US" sz="1400" dirty="0" smtClean="0"/>
                        <a:t>10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0000 1001</a:t>
                      </a:r>
                    </a:p>
                  </a:txBody>
                  <a:tcPr/>
                </a:tc>
                <a:tc>
                  <a:txBody>
                    <a:bodyPr/>
                    <a:lstStyle/>
                    <a:p>
                      <a:pPr algn="ctr"/>
                      <a:r>
                        <a:rPr lang="en-US" sz="1400" dirty="0" smtClean="0"/>
                        <a:t>I.10</a:t>
                      </a:r>
                      <a:endParaRPr lang="en-US" sz="1400" dirty="0"/>
                    </a:p>
                  </a:txBody>
                  <a:tcPr/>
                </a:tc>
                <a:tc>
                  <a:txBody>
                    <a:bodyPr/>
                    <a:lstStyle/>
                    <a:p>
                      <a:pPr algn="ctr" fontAlgn="b"/>
                      <a:r>
                        <a:rPr lang="en-US" sz="1400" u="none" strike="noStrike" dirty="0" smtClean="0">
                          <a:effectLst/>
                        </a:rPr>
                        <a:t>0.44</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r h="257175">
                <a:tc>
                  <a:txBody>
                    <a:bodyPr/>
                    <a:lstStyle/>
                    <a:p>
                      <a:r>
                        <a:rPr lang="en-US" sz="1400" dirty="0" smtClean="0"/>
                        <a:t>11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0000 1010</a:t>
                      </a:r>
                    </a:p>
                  </a:txBody>
                  <a:tcPr/>
                </a:tc>
                <a:tc>
                  <a:txBody>
                    <a:bodyPr/>
                    <a:lstStyle/>
                    <a:p>
                      <a:pPr algn="ctr"/>
                      <a:r>
                        <a:rPr lang="en-US" sz="1400" dirty="0" smtClean="0"/>
                        <a:t>I.11</a:t>
                      </a:r>
                      <a:endParaRPr lang="en-US" sz="1400" dirty="0"/>
                    </a:p>
                  </a:txBody>
                  <a:tcPr/>
                </a:tc>
                <a:tc>
                  <a:txBody>
                    <a:bodyPr/>
                    <a:lstStyle/>
                    <a:p>
                      <a:pPr algn="ctr" fontAlgn="b"/>
                      <a:r>
                        <a:rPr lang="en-US" sz="1400" u="none" strike="noStrike" dirty="0" smtClean="0">
                          <a:effectLst/>
                        </a:rPr>
                        <a:t>0.53</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bl>
          </a:graphicData>
        </a:graphic>
      </p:graphicFrame>
      <p:sp>
        <p:nvSpPr>
          <p:cNvPr id="11" name="Text Box 2"/>
          <p:cNvSpPr txBox="1">
            <a:spLocks noChangeArrowheads="1"/>
          </p:cNvSpPr>
          <p:nvPr/>
        </p:nvSpPr>
        <p:spPr bwMode="auto">
          <a:xfrm>
            <a:off x="2583842" y="609600"/>
            <a:ext cx="43503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b="1" dirty="0" smtClean="0"/>
              <a:t>Medium-rate PHY I modes</a:t>
            </a:r>
            <a:endParaRPr lang="en-US" altLang="en-US" sz="2800" b="1" dirty="0"/>
          </a:p>
        </p:txBody>
      </p:sp>
      <p:graphicFrame>
        <p:nvGraphicFramePr>
          <p:cNvPr id="18" name="Table 17"/>
          <p:cNvGraphicFramePr>
            <a:graphicFrameLocks noGrp="1"/>
          </p:cNvGraphicFramePr>
          <p:nvPr>
            <p:extLst>
              <p:ext uri="{D42A27DB-BD31-4B8C-83A1-F6EECF244321}">
                <p14:modId xmlns:p14="http://schemas.microsoft.com/office/powerpoint/2010/main" val="272404770"/>
              </p:ext>
            </p:extLst>
          </p:nvPr>
        </p:nvGraphicFramePr>
        <p:xfrm>
          <a:off x="457200" y="4149984"/>
          <a:ext cx="8534400" cy="1946016"/>
        </p:xfrm>
        <a:graphic>
          <a:graphicData uri="http://schemas.openxmlformats.org/drawingml/2006/table">
            <a:tbl>
              <a:tblPr>
                <a:tableStyleId>{793D81CF-94F2-401A-BA57-92F5A7B2D0C5}</a:tableStyleId>
              </a:tblPr>
              <a:tblGrid>
                <a:gridCol w="228600"/>
                <a:gridCol w="685800"/>
                <a:gridCol w="1066800"/>
                <a:gridCol w="914400"/>
                <a:gridCol w="990600"/>
                <a:gridCol w="990600"/>
                <a:gridCol w="609600"/>
                <a:gridCol w="838200"/>
                <a:gridCol w="914400"/>
                <a:gridCol w="1295400"/>
              </a:tblGrid>
              <a:tr h="304801">
                <a:tc>
                  <a:txBody>
                    <a:bodyPr/>
                    <a:lstStyle/>
                    <a:p>
                      <a:pPr algn="l" fontAlgn="b"/>
                      <a:r>
                        <a:rPr lang="en-US" sz="1400" b="1" u="none" strike="noStrike" dirty="0">
                          <a:effectLst/>
                          <a:latin typeface="+mj-lt"/>
                        </a:rPr>
                        <a:t> </a:t>
                      </a:r>
                      <a:endParaRPr lang="en-US" sz="1400" b="1" i="0" u="none" strike="noStrike" dirty="0">
                        <a:solidFill>
                          <a:srgbClr val="000000"/>
                        </a:solidFill>
                        <a:effectLst/>
                        <a:latin typeface="+mj-lt"/>
                      </a:endParaRPr>
                    </a:p>
                  </a:txBody>
                  <a:tcPr marL="9525" marR="9525" marT="9525" marB="0" anchor="b"/>
                </a:tc>
                <a:tc gridSpan="3">
                  <a:txBody>
                    <a:bodyPr/>
                    <a:lstStyle/>
                    <a:p>
                      <a:pPr algn="l" fontAlgn="b"/>
                      <a:endParaRPr lang="en-US" sz="1400" b="1" i="0" u="none" strike="noStrike" dirty="0">
                        <a:solidFill>
                          <a:srgbClr val="000000"/>
                        </a:solidFill>
                        <a:effectLst/>
                        <a:latin typeface="+mj-lt"/>
                      </a:endParaRPr>
                    </a:p>
                  </a:txBody>
                  <a:tcPr marL="9525" marR="9525" marT="9525" marB="0" anchor="b"/>
                </a:tc>
                <a:tc hMerge="1">
                  <a:txBody>
                    <a:bodyPr/>
                    <a:lstStyle/>
                    <a:p>
                      <a:pPr algn="l" fontAlgn="b"/>
                      <a:endParaRPr lang="en-US" sz="1400" b="0" i="0" u="none" strike="noStrike" dirty="0">
                        <a:solidFill>
                          <a:srgbClr val="000000"/>
                        </a:solidFill>
                        <a:effectLst/>
                        <a:latin typeface="+mj-lt"/>
                      </a:endParaRPr>
                    </a:p>
                  </a:txBody>
                  <a:tcPr marL="9525" marR="9525" marT="9525" marB="0" anchor="b"/>
                </a:tc>
                <a:tc hMerge="1">
                  <a:txBody>
                    <a:bodyPr/>
                    <a:lstStyle/>
                    <a:p>
                      <a:pPr algn="l" fontAlgn="b"/>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u="none" strike="noStrike" dirty="0">
                          <a:effectLst/>
                          <a:latin typeface="+mj-lt"/>
                        </a:rPr>
                        <a:t> </a:t>
                      </a:r>
                      <a:r>
                        <a:rPr lang="en-US" sz="1400" b="1" u="none" strike="noStrike" dirty="0" smtClean="0">
                          <a:effectLst/>
                          <a:latin typeface="+mj-lt"/>
                        </a:rPr>
                        <a:t>Data rate</a:t>
                      </a:r>
                      <a:endParaRPr lang="en-US" sz="1400" b="1" i="1" u="none" strike="noStrike" dirty="0" smtClean="0">
                        <a:solidFill>
                          <a:srgbClr val="000000"/>
                        </a:solidFill>
                        <a:effectLst/>
                        <a:latin typeface="+mj-lt"/>
                      </a:endParaRPr>
                    </a:p>
                  </a:txBody>
                  <a:tcPr marL="9525" marR="9525" marT="9525" marB="0" anchor="b"/>
                </a:tc>
                <a:tc gridSpan="2">
                  <a:txBody>
                    <a:bodyPr/>
                    <a:lstStyle/>
                    <a:p>
                      <a:pPr algn="ctr" fontAlgn="b"/>
                      <a:r>
                        <a:rPr lang="en-US" sz="1400" b="1" u="none" strike="noStrike" dirty="0">
                          <a:effectLst/>
                          <a:latin typeface="+mj-lt"/>
                        </a:rPr>
                        <a:t>Compatibility Support</a:t>
                      </a:r>
                      <a:endParaRPr lang="en-US" sz="1400" b="1" i="0" u="none" strike="noStrike" dirty="0">
                        <a:solidFill>
                          <a:srgbClr val="000000"/>
                        </a:solidFill>
                        <a:effectLst/>
                        <a:latin typeface="+mj-lt"/>
                      </a:endParaRPr>
                    </a:p>
                  </a:txBody>
                  <a:tcPr marL="9525" marR="9525" marT="9525" marB="0" anchor="b"/>
                </a:tc>
                <a:tc hMerge="1">
                  <a:txBody>
                    <a:bodyPr/>
                    <a:lstStyle/>
                    <a:p>
                      <a:endParaRPr lang="en-US"/>
                    </a:p>
                  </a:txBody>
                  <a:tcPr/>
                </a:tc>
              </a:tr>
              <a:tr h="436245">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Modulation</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Coding</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Optical </a:t>
                      </a:r>
                      <a:r>
                        <a:rPr lang="en-US" sz="1400" b="1" u="none" strike="noStrike" dirty="0">
                          <a:effectLst/>
                          <a:latin typeface="Calibri" panose="020F0502020204030204" pitchFamily="34" charset="0"/>
                        </a:rPr>
                        <a:t>Clock</a:t>
                      </a:r>
                      <a:r>
                        <a:rPr lang="en-US" sz="1400" b="1" u="none" strike="noStrike" dirty="0">
                          <a:effectLst/>
                          <a:latin typeface="+mj-lt"/>
                        </a:rPr>
                        <a:t> rate</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i="0" u="none" strike="noStrike" dirty="0" smtClean="0">
                          <a:solidFill>
                            <a:srgbClr val="000000"/>
                          </a:solidFill>
                          <a:effectLst/>
                          <a:latin typeface="+mj-lt"/>
                        </a:rPr>
                        <a:t>Symbol</a:t>
                      </a:r>
                      <a:r>
                        <a:rPr lang="en-US" sz="1400" b="1" i="0" u="none" strike="noStrike" baseline="0" dirty="0" smtClean="0">
                          <a:solidFill>
                            <a:srgbClr val="000000"/>
                          </a:solidFill>
                          <a:effectLst/>
                          <a:latin typeface="+mj-lt"/>
                        </a:rPr>
                        <a:t> rate</a:t>
                      </a:r>
                      <a:endParaRPr lang="en-US" sz="1400" b="1"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solidFill>
                            <a:schemeClr val="tx1"/>
                          </a:solidFill>
                          <a:effectLst/>
                          <a:latin typeface="+mj-lt"/>
                        </a:rPr>
                        <a:t>DS rate</a:t>
                      </a:r>
                      <a:endParaRPr lang="en-US" sz="1400" b="1" i="1" u="none" strike="noStrike" baseline="-25000" dirty="0" smtClean="0">
                        <a:solidFill>
                          <a:schemeClr val="tx1"/>
                        </a:solidFill>
                        <a:effectLst/>
                        <a:latin typeface="+mj-lt"/>
                      </a:endParaRPr>
                    </a:p>
                  </a:txBody>
                  <a:tcPr marL="9525" marR="9525" marT="9525" marB="0" anchor="b"/>
                </a:tc>
                <a:tc>
                  <a:txBody>
                    <a:bodyPr/>
                    <a:lstStyle/>
                    <a:p>
                      <a:pPr algn="ctr" fontAlgn="b"/>
                      <a:r>
                        <a:rPr lang="en-US" sz="1400" u="none" strike="noStrike" dirty="0" smtClean="0">
                          <a:effectLst/>
                          <a:latin typeface="+mj-lt"/>
                        </a:rPr>
                        <a:t>(e.g. </a:t>
                      </a:r>
                    </a:p>
                    <a:p>
                      <a:pPr algn="ctr" fontAlgn="b"/>
                      <a:r>
                        <a:rPr lang="en-US" sz="1400" u="none" strike="noStrike" dirty="0" smtClean="0">
                          <a:effectLst/>
                          <a:latin typeface="+mj-lt"/>
                        </a:rPr>
                        <a:t>10 </a:t>
                      </a:r>
                      <a:r>
                        <a:rPr lang="en-US" sz="1400" u="none" strike="noStrike" dirty="0" err="1" smtClean="0">
                          <a:effectLst/>
                          <a:latin typeface="+mj-lt"/>
                        </a:rPr>
                        <a:t>sym</a:t>
                      </a:r>
                      <a:r>
                        <a:rPr lang="en-US" sz="1400" u="none" strike="noStrike" dirty="0" smtClean="0">
                          <a:effectLst/>
                          <a:latin typeface="+mj-lt"/>
                        </a:rPr>
                        <a:t>/s)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Varying frame rates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Shutter speeds/</a:t>
                      </a:r>
                      <a:br>
                        <a:rPr lang="en-US" sz="1400" u="none" strike="noStrike" dirty="0">
                          <a:effectLst/>
                          <a:latin typeface="+mj-lt"/>
                        </a:rPr>
                      </a:br>
                      <a:r>
                        <a:rPr lang="en-US" sz="1400" u="none" strike="noStrike" dirty="0">
                          <a:effectLst/>
                          <a:latin typeface="+mj-lt"/>
                        </a:rPr>
                        <a:t>Sampling rates</a:t>
                      </a:r>
                      <a:endParaRPr lang="en-US" sz="1400" b="1" i="1" u="none" strike="noStrike" dirty="0">
                        <a:solidFill>
                          <a:srgbClr val="000000"/>
                        </a:solidFill>
                        <a:effectLst/>
                        <a:latin typeface="+mj-lt"/>
                      </a:endParaRPr>
                    </a:p>
                  </a:txBody>
                  <a:tcPr marL="9525" marR="9525" marT="9525" marB="0" anchor="b"/>
                </a:tc>
              </a:tr>
              <a:tr h="240994">
                <a:tc>
                  <a:txBody>
                    <a:bodyPr/>
                    <a:lstStyle/>
                    <a:p>
                      <a:pPr algn="r" fontAlgn="b"/>
                      <a:r>
                        <a:rPr lang="en-US" sz="1400" u="none" strike="noStrike" dirty="0" smtClean="0">
                          <a:effectLst/>
                          <a:latin typeface="+mj-lt"/>
                        </a:rPr>
                        <a:t>7</a:t>
                      </a:r>
                      <a:endParaRPr lang="en-US" sz="1400" b="0" i="0" u="none" strike="noStrike" dirty="0">
                        <a:solidFill>
                          <a:srgbClr val="000000"/>
                        </a:solidFill>
                        <a:effectLst/>
                        <a:latin typeface="+mj-lt"/>
                      </a:endParaRPr>
                    </a:p>
                  </a:txBody>
                  <a:tcPr marL="9525" marR="9525" marT="9525" marB="0" anchor="b"/>
                </a:tc>
                <a:tc rowSpan="5">
                  <a:txBody>
                    <a:bodyPr/>
                    <a:lstStyle/>
                    <a:p>
                      <a:pPr algn="ctr" fontAlgn="ctr"/>
                      <a:r>
                        <a:rPr lang="en-US" sz="1400" u="none" strike="noStrike" dirty="0">
                          <a:effectLst/>
                          <a:latin typeface="+mj-lt"/>
                        </a:rPr>
                        <a:t>Medium </a:t>
                      </a:r>
                      <a:endParaRPr lang="en-US" sz="1400" u="none" strike="noStrike" dirty="0" smtClean="0">
                        <a:effectLst/>
                        <a:latin typeface="+mj-lt"/>
                      </a:endParaRPr>
                    </a:p>
                    <a:p>
                      <a:pPr algn="ctr" fontAlgn="ctr"/>
                      <a:r>
                        <a:rPr lang="en-US" sz="1400" u="none" strike="noStrike" dirty="0" smtClean="0">
                          <a:effectLst/>
                          <a:latin typeface="+mj-lt"/>
                        </a:rPr>
                        <a:t>PHY </a:t>
                      </a:r>
                      <a:r>
                        <a:rPr lang="en-US" sz="1400" u="none" strike="noStrike" dirty="0">
                          <a:effectLst/>
                          <a:latin typeface="+mj-lt"/>
                        </a:rPr>
                        <a:t>I</a:t>
                      </a:r>
                      <a:br>
                        <a:rPr lang="en-US" sz="1400" u="none" strike="noStrike" dirty="0">
                          <a:effectLst/>
                          <a:latin typeface="+mj-lt"/>
                        </a:rPr>
                      </a:br>
                      <a:r>
                        <a:rPr lang="en-US" sz="1400" u="none" strike="noStrike" dirty="0">
                          <a:effectLst/>
                          <a:latin typeface="+mj-lt"/>
                        </a:rPr>
                        <a:t> </a:t>
                      </a:r>
                      <a:r>
                        <a:rPr lang="en-US" sz="1400" u="none" strike="noStrike" dirty="0" smtClean="0">
                          <a:effectLst/>
                          <a:latin typeface="+mj-lt"/>
                        </a:rPr>
                        <a:t>(kbps</a:t>
                      </a:r>
                      <a:r>
                        <a:rPr lang="en-US" sz="1400" u="none" strike="noStrike" dirty="0">
                          <a:effectLst/>
                          <a:latin typeface="+mj-lt"/>
                        </a:rPr>
                        <a:t>)</a:t>
                      </a:r>
                      <a:endParaRPr lang="en-US" sz="1400" b="0" i="0" u="none" strike="noStrike" dirty="0">
                        <a:solidFill>
                          <a:srgbClr val="000000"/>
                        </a:solidFill>
                        <a:effectLst/>
                        <a:latin typeface="+mj-lt"/>
                      </a:endParaRPr>
                    </a:p>
                  </a:txBody>
                  <a:tcPr marL="9525" marR="9525" marT="9525" marB="0" anchor="ct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a:t>
                      </a:r>
                      <a:r>
                        <a:rPr lang="en-US" sz="1400" u="none" strike="noStrike" dirty="0" smtClean="0">
                          <a:effectLst/>
                          <a:latin typeface="+mj-lt"/>
                        </a:rPr>
                        <a:t> </a:t>
                      </a:r>
                      <a:r>
                        <a:rPr lang="en-US" sz="1400" u="none" strike="noStrike" dirty="0">
                          <a:effectLst/>
                          <a:latin typeface="+mj-lt"/>
                        </a:rPr>
                        <a:t>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0" i="0" u="none" strike="noStrike" dirty="0" smtClean="0">
                          <a:solidFill>
                            <a:srgbClr val="000000"/>
                          </a:solidFill>
                          <a:effectLst/>
                          <a:latin typeface="+mj-lt"/>
                        </a:rPr>
                        <a:t>120</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84 </a:t>
                      </a:r>
                      <a:r>
                        <a:rPr lang="en-US" sz="1400" u="none" strike="noStrike" dirty="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r>
              <a:tr h="240994">
                <a:tc>
                  <a:txBody>
                    <a:bodyPr/>
                    <a:lstStyle/>
                    <a:p>
                      <a:pPr algn="r" fontAlgn="b"/>
                      <a:r>
                        <a:rPr lang="en-US" sz="1400" u="none" strike="noStrike" dirty="0" smtClean="0">
                          <a:effectLst/>
                          <a:latin typeface="+mj-lt"/>
                        </a:rPr>
                        <a:t>8</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0.17</a:t>
                      </a:r>
                      <a:r>
                        <a:rPr lang="en-US" sz="1400" u="none" strike="noStrike" baseline="0" dirty="0" smtClean="0">
                          <a:effectLst/>
                          <a:latin typeface="+mj-lt"/>
                        </a:rPr>
                        <a:t> k</a:t>
                      </a:r>
                      <a:r>
                        <a:rPr lang="en-US" sz="1400" u="none" strike="noStrike" dirty="0" smtClean="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r>
              <a:tr h="240994">
                <a:tc>
                  <a:txBody>
                    <a:bodyPr/>
                    <a:lstStyle/>
                    <a:p>
                      <a:pPr algn="r" fontAlgn="b"/>
                      <a:r>
                        <a:rPr lang="en-US" sz="1400" u="none" strike="noStrike" dirty="0" smtClean="0">
                          <a:effectLst/>
                          <a:latin typeface="+mj-lt"/>
                        </a:rPr>
                        <a:t>9</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0.22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r>
              <a:tr h="240994">
                <a:tc>
                  <a:txBody>
                    <a:bodyPr/>
                    <a:lstStyle/>
                    <a:p>
                      <a:pPr algn="r" fontAlgn="b"/>
                      <a:r>
                        <a:rPr lang="en-US" sz="1400" b="0" i="0" u="none" strike="noStrike" dirty="0" smtClean="0">
                          <a:solidFill>
                            <a:srgbClr val="000000"/>
                          </a:solidFill>
                          <a:effectLst/>
                          <a:latin typeface="+mj-lt"/>
                        </a:rPr>
                        <a:t>10</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0.44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r>
              <a:tr h="240994">
                <a:tc>
                  <a:txBody>
                    <a:bodyPr/>
                    <a:lstStyle/>
                    <a:p>
                      <a:pPr algn="r" fontAlgn="b"/>
                      <a:r>
                        <a:rPr lang="en-US" sz="1400" b="0" i="0" u="none" strike="noStrike" dirty="0" smtClean="0">
                          <a:solidFill>
                            <a:srgbClr val="000000"/>
                          </a:solidFill>
                          <a:effectLst/>
                          <a:latin typeface="+mj-lt"/>
                        </a:rPr>
                        <a:t>11</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8B10B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0.53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r>
            </a:tbl>
          </a:graphicData>
        </a:graphic>
      </p:graphicFrame>
      <p:sp>
        <p:nvSpPr>
          <p:cNvPr id="3" name="Rectangle 2"/>
          <p:cNvSpPr/>
          <p:nvPr/>
        </p:nvSpPr>
        <p:spPr>
          <a:xfrm>
            <a:off x="466725" y="3810000"/>
            <a:ext cx="5830827" cy="338554"/>
          </a:xfrm>
          <a:prstGeom prst="rect">
            <a:avLst/>
          </a:prstGeom>
        </p:spPr>
        <p:txBody>
          <a:bodyPr wrap="none">
            <a:spAutoFit/>
          </a:bodyPr>
          <a:lstStyle/>
          <a:p>
            <a:pPr fontAlgn="b"/>
            <a:r>
              <a:rPr lang="en-US" sz="1600" b="1" dirty="0" smtClean="0"/>
              <a:t>Detail parameters in medium-rate </a:t>
            </a:r>
            <a:r>
              <a:rPr lang="en-US" sz="1600" b="1" dirty="0"/>
              <a:t>PHY I </a:t>
            </a:r>
            <a:r>
              <a:rPr lang="en-US" sz="1600" b="1" dirty="0" smtClean="0"/>
              <a:t>modes (using C-OOK) </a:t>
            </a:r>
            <a:endParaRPr lang="en-US" sz="1600" b="1" dirty="0">
              <a:solidFill>
                <a:srgbClr val="000000"/>
              </a:solidFill>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282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828800" y="2886074"/>
            <a:ext cx="51945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dirty="0"/>
              <a:t>PHY design considerations</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61619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471863" y="609600"/>
            <a:ext cx="29338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Frame rate variation</a:t>
            </a:r>
            <a:endParaRPr lang="en-US" altLang="en-US" sz="2400" b="1"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18954964"/>
              </p:ext>
            </p:extLst>
          </p:nvPr>
        </p:nvGraphicFramePr>
        <p:xfrm>
          <a:off x="1428478" y="2074197"/>
          <a:ext cx="7258322" cy="370840"/>
        </p:xfrm>
        <a:graphic>
          <a:graphicData uri="http://schemas.openxmlformats.org/drawingml/2006/table">
            <a:tbl>
              <a:tblPr firstRow="1" bandRow="1">
                <a:tableStyleId>{D7AC3CCA-C797-4891-BE02-D94E43425B78}</a:tableStyleId>
              </a:tblPr>
              <a:tblGrid>
                <a:gridCol w="1093303"/>
                <a:gridCol w="2512417"/>
                <a:gridCol w="2509602"/>
                <a:gridCol w="1143000"/>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symbol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(i+1)</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grpSp>
        <p:nvGrpSpPr>
          <p:cNvPr id="22" name="Group 21"/>
          <p:cNvGrpSpPr/>
          <p:nvPr/>
        </p:nvGrpSpPr>
        <p:grpSpPr>
          <a:xfrm>
            <a:off x="2380351" y="1086218"/>
            <a:ext cx="5133833" cy="835579"/>
            <a:chOff x="1831181" y="990600"/>
            <a:chExt cx="5638007" cy="835579"/>
          </a:xfrm>
        </p:grpSpPr>
        <p:grpSp>
          <p:nvGrpSpPr>
            <p:cNvPr id="23" name="Group 22"/>
            <p:cNvGrpSpPr/>
            <p:nvPr/>
          </p:nvGrpSpPr>
          <p:grpSpPr>
            <a:xfrm>
              <a:off x="1987550" y="990600"/>
              <a:ext cx="5481638" cy="835579"/>
              <a:chOff x="1987550" y="990600"/>
              <a:chExt cx="5481638" cy="835579"/>
            </a:xfrm>
          </p:grpSpPr>
          <p:sp>
            <p:nvSpPr>
              <p:cNvPr id="25" name="Rectangle 24"/>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4" name="Straight Connector 23"/>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152374" y="1304823"/>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31" name="Straight Connector 30"/>
          <p:cNvCxnSpPr/>
          <p:nvPr/>
        </p:nvCxnSpPr>
        <p:spPr>
          <a:xfrm>
            <a:off x="5011483" y="1151493"/>
            <a:ext cx="13690" cy="4485818"/>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1440" y="2879666"/>
            <a:ext cx="1991251" cy="523220"/>
          </a:xfrm>
          <a:prstGeom prst="rect">
            <a:avLst/>
          </a:prstGeom>
          <a:noFill/>
        </p:spPr>
        <p:txBody>
          <a:bodyPr wrap="none" rtlCol="0">
            <a:spAutoFit/>
          </a:bodyPr>
          <a:lstStyle/>
          <a:p>
            <a:pPr algn="ctr"/>
            <a:r>
              <a:rPr lang="en-US" sz="1400" dirty="0" smtClean="0"/>
              <a:t>Rolling camera sampling</a:t>
            </a:r>
          </a:p>
          <a:p>
            <a:pPr algn="ctr"/>
            <a:r>
              <a:rPr lang="en-US" sz="1400" dirty="0" smtClean="0"/>
              <a:t>(at high frame rate)</a:t>
            </a:r>
            <a:endParaRPr lang="en-US" sz="1400" dirty="0"/>
          </a:p>
        </p:txBody>
      </p:sp>
      <p:sp>
        <p:nvSpPr>
          <p:cNvPr id="35" name="Right Brace 34"/>
          <p:cNvSpPr/>
          <p:nvPr/>
        </p:nvSpPr>
        <p:spPr>
          <a:xfrm rot="5400000">
            <a:off x="3651310" y="3978217"/>
            <a:ext cx="228599" cy="24829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152510" y="5257800"/>
            <a:ext cx="2050561" cy="307777"/>
          </a:xfrm>
          <a:prstGeom prst="rect">
            <a:avLst/>
          </a:prstGeom>
          <a:noFill/>
        </p:spPr>
        <p:txBody>
          <a:bodyPr wrap="none" rtlCol="0">
            <a:spAutoFit/>
          </a:bodyPr>
          <a:lstStyle/>
          <a:p>
            <a:r>
              <a:rPr lang="en-US" sz="1400" dirty="0" smtClean="0"/>
              <a:t>Packet Fusion (Recovery)</a:t>
            </a:r>
            <a:endParaRPr lang="en-US" sz="1400" dirty="0"/>
          </a:p>
        </p:txBody>
      </p:sp>
      <p:sp>
        <p:nvSpPr>
          <p:cNvPr id="37" name="TextBox 36"/>
          <p:cNvSpPr txBox="1"/>
          <p:nvPr/>
        </p:nvSpPr>
        <p:spPr>
          <a:xfrm>
            <a:off x="3147995" y="5257800"/>
            <a:ext cx="1311578" cy="307777"/>
          </a:xfrm>
          <a:prstGeom prst="rect">
            <a:avLst/>
          </a:prstGeom>
          <a:noFill/>
        </p:spPr>
        <p:txBody>
          <a:bodyPr wrap="none" rtlCol="0">
            <a:spAutoFit/>
          </a:bodyPr>
          <a:lstStyle/>
          <a:p>
            <a:r>
              <a:rPr lang="en-US" sz="1400" dirty="0" smtClean="0"/>
              <a:t>symbol </a:t>
            </a:r>
            <a:r>
              <a:rPr lang="en-US" sz="1400" dirty="0" err="1" smtClean="0"/>
              <a:t>i</a:t>
            </a:r>
            <a:r>
              <a:rPr lang="en-US" sz="1400" dirty="0" smtClean="0"/>
              <a:t> voting</a:t>
            </a:r>
            <a:endParaRPr lang="en-US" sz="1400" dirty="0"/>
          </a:p>
        </p:txBody>
      </p:sp>
      <p:sp>
        <p:nvSpPr>
          <p:cNvPr id="38" name="Right Brace 37"/>
          <p:cNvSpPr/>
          <p:nvPr/>
        </p:nvSpPr>
        <p:spPr>
          <a:xfrm rot="5400000">
            <a:off x="6145343" y="4014050"/>
            <a:ext cx="261695" cy="240678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TextBox 38"/>
          <p:cNvSpPr txBox="1"/>
          <p:nvPr/>
        </p:nvSpPr>
        <p:spPr>
          <a:xfrm>
            <a:off x="5674906" y="5260777"/>
            <a:ext cx="1620957" cy="307777"/>
          </a:xfrm>
          <a:prstGeom prst="rect">
            <a:avLst/>
          </a:prstGeom>
          <a:noFill/>
        </p:spPr>
        <p:txBody>
          <a:bodyPr wrap="none" rtlCol="0">
            <a:spAutoFit/>
          </a:bodyPr>
          <a:lstStyle/>
          <a:p>
            <a:r>
              <a:rPr lang="en-US" sz="1400" dirty="0" smtClean="0"/>
              <a:t>symbol (i+1) voting</a:t>
            </a:r>
            <a:endParaRPr lang="en-US" sz="1400" dirty="0"/>
          </a:p>
        </p:txBody>
      </p:sp>
      <p:cxnSp>
        <p:nvCxnSpPr>
          <p:cNvPr id="40" name="Straight Connector 39"/>
          <p:cNvCxnSpPr/>
          <p:nvPr/>
        </p:nvCxnSpPr>
        <p:spPr>
          <a:xfrm>
            <a:off x="2514600" y="1089431"/>
            <a:ext cx="0" cy="439101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515594" y="914400"/>
            <a:ext cx="25891" cy="479762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773715" y="6019800"/>
            <a:ext cx="3868367" cy="338554"/>
          </a:xfrm>
          <a:prstGeom prst="rect">
            <a:avLst/>
          </a:prstGeom>
          <a:noFill/>
          <a:ln>
            <a:solidFill>
              <a:srgbClr val="00B050"/>
            </a:solidFill>
          </a:ln>
        </p:spPr>
        <p:txBody>
          <a:bodyPr wrap="none" rtlCol="0">
            <a:spAutoFit/>
          </a:bodyPr>
          <a:lstStyle/>
          <a:p>
            <a:r>
              <a:rPr lang="en-US" sz="1600" b="1" dirty="0" smtClean="0"/>
              <a:t>Clock interval  ≥  Max{sampling interval}</a:t>
            </a:r>
            <a:endParaRPr lang="en-US" sz="1600" b="1" dirty="0"/>
          </a:p>
        </p:txBody>
      </p:sp>
      <p:cxnSp>
        <p:nvCxnSpPr>
          <p:cNvPr id="7" name="Straight Arrow Connector 6"/>
          <p:cNvCxnSpPr/>
          <p:nvPr/>
        </p:nvCxnSpPr>
        <p:spPr bwMode="auto">
          <a:xfrm>
            <a:off x="2620126" y="2613961"/>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 name="Group 4"/>
          <p:cNvGrpSpPr/>
          <p:nvPr/>
        </p:nvGrpSpPr>
        <p:grpSpPr>
          <a:xfrm>
            <a:off x="2620126" y="2733020"/>
            <a:ext cx="680269" cy="994002"/>
            <a:chOff x="2620126" y="2733020"/>
            <a:chExt cx="680269" cy="1310620"/>
          </a:xfrm>
        </p:grpSpPr>
        <p:sp>
          <p:nvSpPr>
            <p:cNvPr id="18" name="Rectangle 17"/>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3601183" y="2668577"/>
            <a:ext cx="680269" cy="1058445"/>
            <a:chOff x="2620126" y="2733020"/>
            <a:chExt cx="680269" cy="1310620"/>
          </a:xfrm>
        </p:grpSpPr>
        <p:sp>
          <p:nvSpPr>
            <p:cNvPr id="56" name="Rectangle 55"/>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4591052" y="2674899"/>
            <a:ext cx="680284" cy="1147434"/>
            <a:chOff x="2620126" y="2733020"/>
            <a:chExt cx="680284" cy="1283806"/>
          </a:xfrm>
        </p:grpSpPr>
        <p:sp>
          <p:nvSpPr>
            <p:cNvPr id="65" name="Rectangle 64"/>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054247" y="3118454"/>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3130447" y="3200047"/>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3215436" y="3254826"/>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987073" y="3086063"/>
              <a:ext cx="63999"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2352236" y="4122878"/>
            <a:ext cx="764379" cy="936038"/>
            <a:chOff x="5738810" y="2814007"/>
            <a:chExt cx="764379" cy="1095173"/>
          </a:xfrm>
        </p:grpSpPr>
        <p:sp>
          <p:nvSpPr>
            <p:cNvPr id="21" name="Rectangle 20"/>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5815010" y="284374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6705600" y="2667000"/>
            <a:ext cx="535779" cy="1033447"/>
            <a:chOff x="5738810" y="2814007"/>
            <a:chExt cx="535779" cy="1209146"/>
          </a:xfrm>
        </p:grpSpPr>
        <p:sp>
          <p:nvSpPr>
            <p:cNvPr id="81" name="Rectangle 80"/>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8" name="Straight Arrow Connector 87"/>
          <p:cNvCxnSpPr/>
          <p:nvPr/>
        </p:nvCxnSpPr>
        <p:spPr bwMode="auto">
          <a:xfrm>
            <a:off x="3601183" y="2613309"/>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a:off x="4582240" y="2612657"/>
            <a:ext cx="1099805"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p:nvPr/>
        </p:nvCxnSpPr>
        <p:spPr bwMode="auto">
          <a:xfrm>
            <a:off x="5709913" y="2612005"/>
            <a:ext cx="995687" cy="1956"/>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2" name="Group 101"/>
          <p:cNvGrpSpPr/>
          <p:nvPr/>
        </p:nvGrpSpPr>
        <p:grpSpPr>
          <a:xfrm>
            <a:off x="5834445" y="2819400"/>
            <a:ext cx="535779" cy="1033447"/>
            <a:chOff x="5738810" y="2814007"/>
            <a:chExt cx="535779" cy="1209146"/>
          </a:xfrm>
        </p:grpSpPr>
        <p:sp>
          <p:nvSpPr>
            <p:cNvPr id="103" name="Rectangle 102"/>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4788697" y="4144033"/>
            <a:ext cx="764379" cy="936038"/>
            <a:chOff x="5738810" y="2814007"/>
            <a:chExt cx="764379" cy="1095173"/>
          </a:xfrm>
        </p:grpSpPr>
        <p:sp>
          <p:nvSpPr>
            <p:cNvPr id="114" name="Rectangle 113"/>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6122189" y="3002356"/>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6198389" y="3042741"/>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6274589" y="3070519"/>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350789" y="310679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6426989" y="3147178"/>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p:cNvGrpSpPr/>
          <p:nvPr/>
        </p:nvGrpSpPr>
        <p:grpSpPr>
          <a:xfrm>
            <a:off x="7143750" y="4130040"/>
            <a:ext cx="764379" cy="936038"/>
            <a:chOff x="5738810" y="2814007"/>
            <a:chExt cx="764379" cy="1095173"/>
          </a:xfrm>
        </p:grpSpPr>
        <p:sp>
          <p:nvSpPr>
            <p:cNvPr id="125" name="Rectangle 124"/>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5815010" y="284374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5893589" y="2886605"/>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5" name="TextBox 134"/>
          <p:cNvSpPr txBox="1"/>
          <p:nvPr/>
        </p:nvSpPr>
        <p:spPr>
          <a:xfrm>
            <a:off x="129514" y="4297503"/>
            <a:ext cx="1991251" cy="523220"/>
          </a:xfrm>
          <a:prstGeom prst="rect">
            <a:avLst/>
          </a:prstGeom>
          <a:noFill/>
        </p:spPr>
        <p:txBody>
          <a:bodyPr wrap="none" rtlCol="0">
            <a:spAutoFit/>
          </a:bodyPr>
          <a:lstStyle/>
          <a:p>
            <a:pPr algn="ctr"/>
            <a:r>
              <a:rPr lang="en-US" sz="1400" dirty="0" smtClean="0"/>
              <a:t>Rolling camera sampling</a:t>
            </a:r>
          </a:p>
          <a:p>
            <a:pPr algn="ctr"/>
            <a:r>
              <a:rPr lang="en-US" sz="1400" dirty="0" smtClean="0"/>
              <a:t>(at low frame rate)</a:t>
            </a:r>
            <a:endParaRPr lang="en-US" sz="1400" dirty="0"/>
          </a:p>
        </p:txBody>
      </p:sp>
      <p:cxnSp>
        <p:nvCxnSpPr>
          <p:cNvPr id="136" name="Straight Arrow Connector 135"/>
          <p:cNvCxnSpPr/>
          <p:nvPr/>
        </p:nvCxnSpPr>
        <p:spPr bwMode="auto">
          <a:xfrm>
            <a:off x="2331178" y="4061460"/>
            <a:ext cx="2457519"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Arrow Connector 137"/>
          <p:cNvCxnSpPr/>
          <p:nvPr/>
        </p:nvCxnSpPr>
        <p:spPr bwMode="auto">
          <a:xfrm>
            <a:off x="4828426" y="4061460"/>
            <a:ext cx="2336753"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48354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Text Box 2"/>
          <p:cNvSpPr txBox="1">
            <a:spLocks noChangeArrowheads="1"/>
          </p:cNvSpPr>
          <p:nvPr/>
        </p:nvSpPr>
        <p:spPr bwMode="auto">
          <a:xfrm>
            <a:off x="2947762" y="621685"/>
            <a:ext cx="33754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Different sampling rates</a:t>
            </a:r>
            <a:endParaRPr lang="en-US" altLang="en-US" sz="2400" b="1" dirty="0"/>
          </a:p>
        </p:txBody>
      </p:sp>
      <p:grpSp>
        <p:nvGrpSpPr>
          <p:cNvPr id="67" name="Group 66"/>
          <p:cNvGrpSpPr/>
          <p:nvPr/>
        </p:nvGrpSpPr>
        <p:grpSpPr>
          <a:xfrm>
            <a:off x="5638800" y="1350105"/>
            <a:ext cx="2362200" cy="2660464"/>
            <a:chOff x="5867400" y="1350105"/>
            <a:chExt cx="2362200" cy="2660464"/>
          </a:xfrm>
        </p:grpSpPr>
        <p:grpSp>
          <p:nvGrpSpPr>
            <p:cNvPr id="26" name="Group 25"/>
            <p:cNvGrpSpPr/>
            <p:nvPr/>
          </p:nvGrpSpPr>
          <p:grpSpPr>
            <a:xfrm>
              <a:off x="7002067" y="1433654"/>
              <a:ext cx="1227533" cy="1123817"/>
              <a:chOff x="5893589" y="2886605"/>
              <a:chExt cx="1227533" cy="1314872"/>
            </a:xfrm>
          </p:grpSpPr>
          <p:sp>
            <p:nvSpPr>
              <p:cNvPr id="29" name="Rectangle 28"/>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511522" y="3178903"/>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587722" y="322282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663922" y="3258380"/>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740122" y="3294654"/>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816322" y="3335039"/>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892522" y="3362817"/>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68722" y="3399090"/>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044922" y="343947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5" name="Straight Connector 44"/>
            <p:cNvCxnSpPr/>
            <p:nvPr/>
          </p:nvCxnSpPr>
          <p:spPr>
            <a:xfrm>
              <a:off x="7000113" y="1371600"/>
              <a:ext cx="0" cy="2638969"/>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153400" y="1567103"/>
              <a:ext cx="0" cy="23357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78267" y="1350105"/>
              <a:ext cx="0" cy="186088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bwMode="auto">
            <a:xfrm>
              <a:off x="7000113" y="3546737"/>
              <a:ext cx="1153287"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Box 52"/>
            <p:cNvSpPr txBox="1"/>
            <p:nvPr/>
          </p:nvSpPr>
          <p:spPr>
            <a:xfrm>
              <a:off x="7034103" y="3548390"/>
              <a:ext cx="1101584" cy="261610"/>
            </a:xfrm>
            <a:prstGeom prst="rect">
              <a:avLst/>
            </a:prstGeom>
            <a:noFill/>
          </p:spPr>
          <p:txBody>
            <a:bodyPr wrap="none" rtlCol="0">
              <a:spAutoFit/>
            </a:bodyPr>
            <a:lstStyle/>
            <a:p>
              <a:pPr algn="ctr"/>
              <a:r>
                <a:rPr lang="en-US" sz="1100" dirty="0" smtClean="0"/>
                <a:t>rolling exposure</a:t>
              </a:r>
              <a:endParaRPr lang="en-US" sz="1100" dirty="0"/>
            </a:p>
          </p:txBody>
        </p:sp>
        <p:cxnSp>
          <p:nvCxnSpPr>
            <p:cNvPr id="54" name="Straight Arrow Connector 53"/>
            <p:cNvCxnSpPr/>
            <p:nvPr/>
          </p:nvCxnSpPr>
          <p:spPr bwMode="auto">
            <a:xfrm>
              <a:off x="6581778" y="2955251"/>
              <a:ext cx="419312"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flipH="1">
              <a:off x="7077290" y="2951402"/>
              <a:ext cx="381977"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TextBox 60"/>
            <p:cNvSpPr txBox="1"/>
            <p:nvPr/>
          </p:nvSpPr>
          <p:spPr>
            <a:xfrm>
              <a:off x="5867400" y="2801362"/>
              <a:ext cx="772781" cy="430887"/>
            </a:xfrm>
            <a:prstGeom prst="rect">
              <a:avLst/>
            </a:prstGeom>
            <a:noFill/>
          </p:spPr>
          <p:txBody>
            <a:bodyPr wrap="square" rtlCol="0">
              <a:spAutoFit/>
            </a:bodyPr>
            <a:lstStyle/>
            <a:p>
              <a:pPr algn="ctr"/>
              <a:r>
                <a:rPr lang="en-US" sz="1100" dirty="0" smtClean="0"/>
                <a:t>Sampling</a:t>
              </a:r>
            </a:p>
            <a:p>
              <a:pPr algn="ctr"/>
              <a:r>
                <a:rPr lang="en-US" sz="1100" dirty="0" smtClean="0"/>
                <a:t>interval</a:t>
              </a:r>
              <a:endParaRPr lang="en-US" sz="1100" dirty="0"/>
            </a:p>
          </p:txBody>
        </p:sp>
      </p:grpSp>
      <p:grpSp>
        <p:nvGrpSpPr>
          <p:cNvPr id="62" name="Group 61"/>
          <p:cNvGrpSpPr/>
          <p:nvPr/>
        </p:nvGrpSpPr>
        <p:grpSpPr>
          <a:xfrm>
            <a:off x="685800" y="1143001"/>
            <a:ext cx="4572000" cy="3140488"/>
            <a:chOff x="215900" y="1509200"/>
            <a:chExt cx="4739640" cy="3294377"/>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509200"/>
              <a:ext cx="4319830" cy="2821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0" name="Rectangle 59"/>
            <p:cNvSpPr/>
            <p:nvPr/>
          </p:nvSpPr>
          <p:spPr>
            <a:xfrm>
              <a:off x="383540" y="4269047"/>
              <a:ext cx="4572000" cy="215444"/>
            </a:xfrm>
            <a:prstGeom prst="rect">
              <a:avLst/>
            </a:prstGeom>
          </p:spPr>
          <p:txBody>
            <a:bodyPr>
              <a:spAutoFit/>
            </a:bodyPr>
            <a:lstStyle/>
            <a:p>
              <a:r>
                <a:rPr lang="en-US" sz="800" dirty="0" smtClean="0"/>
                <a:t>Source: http</a:t>
              </a:r>
              <a:r>
                <a:rPr lang="en-US" sz="800" dirty="0"/>
                <a:t>://</a:t>
              </a:r>
              <a:r>
                <a:rPr lang="en-US" sz="800" dirty="0" smtClean="0"/>
                <a:t>www.onsemi.com/pub_link/Collateral/NOIV1SN1300AD.PDF</a:t>
              </a:r>
              <a:endParaRPr lang="en-US" sz="800" dirty="0"/>
            </a:p>
          </p:txBody>
        </p:sp>
        <p:sp>
          <p:nvSpPr>
            <p:cNvPr id="63" name="Rectangle 62"/>
            <p:cNvSpPr/>
            <p:nvPr/>
          </p:nvSpPr>
          <p:spPr>
            <a:xfrm>
              <a:off x="383540" y="4495800"/>
              <a:ext cx="3807460" cy="307777"/>
            </a:xfrm>
            <a:prstGeom prst="rect">
              <a:avLst/>
            </a:prstGeom>
          </p:spPr>
          <p:txBody>
            <a:bodyPr wrap="square">
              <a:spAutoFit/>
            </a:bodyPr>
            <a:lstStyle/>
            <a:p>
              <a:pPr algn="ctr"/>
              <a:r>
                <a:rPr lang="en-US" sz="1400" b="1" dirty="0" smtClean="0"/>
                <a:t>Rolling shutter Operation</a:t>
              </a:r>
              <a:endParaRPr lang="en-US" sz="1400" b="1" dirty="0"/>
            </a:p>
          </p:txBody>
        </p:sp>
      </p:grpSp>
      <p:sp>
        <p:nvSpPr>
          <p:cNvPr id="69" name="Rectangle 68"/>
          <p:cNvSpPr/>
          <p:nvPr/>
        </p:nvSpPr>
        <p:spPr>
          <a:xfrm>
            <a:off x="356547" y="4884003"/>
            <a:ext cx="8406453" cy="1077218"/>
          </a:xfrm>
          <a:prstGeom prst="rect">
            <a:avLst/>
          </a:prstGeom>
        </p:spPr>
        <p:txBody>
          <a:bodyPr wrap="square">
            <a:spAutoFit/>
          </a:bodyPr>
          <a:lstStyle/>
          <a:p>
            <a:pPr marL="285750" indent="-285750">
              <a:buFont typeface="Wingdings" panose="05000000000000000000" pitchFamily="2" charset="2"/>
              <a:buChar char="§"/>
            </a:pPr>
            <a:r>
              <a:rPr lang="en-US" sz="1600" dirty="0" smtClean="0"/>
              <a:t>The sampling rate of a Smartphone rolling image sensor is different from the other’s, and typically larger than 15 kHz.</a:t>
            </a:r>
          </a:p>
          <a:p>
            <a:pPr marL="285750" indent="-285750">
              <a:buFont typeface="Wingdings" panose="05000000000000000000" pitchFamily="2" charset="2"/>
              <a:buChar char="§"/>
            </a:pPr>
            <a:r>
              <a:rPr lang="en-US" sz="1600" dirty="0" smtClean="0"/>
              <a:t>The light modulation and demodulation of a frequency will need to be </a:t>
            </a:r>
            <a:r>
              <a:rPr lang="en-US" sz="1600" b="1" dirty="0" smtClean="0"/>
              <a:t>compatible</a:t>
            </a:r>
            <a:r>
              <a:rPr lang="en-US" sz="1600" dirty="0" smtClean="0"/>
              <a:t> to different cameras those have different sampling rates.</a:t>
            </a:r>
            <a:endParaRPr lang="en-US" sz="1600" dirty="0"/>
          </a:p>
        </p:txBody>
      </p:sp>
      <p:sp>
        <p:nvSpPr>
          <p:cNvPr id="4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717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947762" y="621685"/>
            <a:ext cx="36881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Different rolling exposures</a:t>
            </a:r>
            <a:endParaRPr lang="en-US" altLang="en-US" sz="2400" b="1"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Table 16"/>
          <p:cNvGraphicFramePr>
            <a:graphicFrameLocks noGrp="1"/>
          </p:cNvGraphicFramePr>
          <p:nvPr>
            <p:extLst>
              <p:ext uri="{D42A27DB-BD31-4B8C-83A1-F6EECF244321}">
                <p14:modId xmlns:p14="http://schemas.microsoft.com/office/powerpoint/2010/main" val="2015272476"/>
              </p:ext>
            </p:extLst>
          </p:nvPr>
        </p:nvGraphicFramePr>
        <p:xfrm>
          <a:off x="1428478" y="2074197"/>
          <a:ext cx="7258322" cy="370840"/>
        </p:xfrm>
        <a:graphic>
          <a:graphicData uri="http://schemas.openxmlformats.org/drawingml/2006/table">
            <a:tbl>
              <a:tblPr firstRow="1" bandRow="1">
                <a:tableStyleId>{D7AC3CCA-C797-4891-BE02-D94E43425B78}</a:tableStyleId>
              </a:tblPr>
              <a:tblGrid>
                <a:gridCol w="1093303"/>
                <a:gridCol w="2512417"/>
                <a:gridCol w="2509602"/>
                <a:gridCol w="1143000"/>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symbol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(i+1)</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grpSp>
        <p:nvGrpSpPr>
          <p:cNvPr id="18" name="Group 17"/>
          <p:cNvGrpSpPr/>
          <p:nvPr/>
        </p:nvGrpSpPr>
        <p:grpSpPr>
          <a:xfrm>
            <a:off x="2380351" y="1086218"/>
            <a:ext cx="5133833" cy="835579"/>
            <a:chOff x="1831181" y="990600"/>
            <a:chExt cx="5638007" cy="835579"/>
          </a:xfrm>
        </p:grpSpPr>
        <p:grpSp>
          <p:nvGrpSpPr>
            <p:cNvPr id="19" name="Group 18"/>
            <p:cNvGrpSpPr/>
            <p:nvPr/>
          </p:nvGrpSpPr>
          <p:grpSpPr>
            <a:xfrm>
              <a:off x="1987550" y="990600"/>
              <a:ext cx="5481638" cy="835579"/>
              <a:chOff x="1987550" y="990600"/>
              <a:chExt cx="5481638" cy="835579"/>
            </a:xfrm>
          </p:grpSpPr>
          <p:sp>
            <p:nvSpPr>
              <p:cNvPr id="21" name="Rectangle 20"/>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0" name="Straight Connector 19"/>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152374" y="1304823"/>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26" name="Straight Connector 25"/>
          <p:cNvCxnSpPr/>
          <p:nvPr/>
        </p:nvCxnSpPr>
        <p:spPr>
          <a:xfrm>
            <a:off x="5011483" y="1151493"/>
            <a:ext cx="11315" cy="364910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80347" y="4211765"/>
            <a:ext cx="1058303" cy="307777"/>
          </a:xfrm>
          <a:prstGeom prst="rect">
            <a:avLst/>
          </a:prstGeom>
          <a:noFill/>
        </p:spPr>
        <p:txBody>
          <a:bodyPr wrap="none" rtlCol="0">
            <a:spAutoFit/>
          </a:bodyPr>
          <a:lstStyle/>
          <a:p>
            <a:r>
              <a:rPr lang="en-US" sz="1400" dirty="0" smtClean="0"/>
              <a:t>Data Fusion</a:t>
            </a:r>
            <a:endParaRPr lang="en-US" sz="1400" dirty="0"/>
          </a:p>
        </p:txBody>
      </p:sp>
      <p:sp>
        <p:nvSpPr>
          <p:cNvPr id="30" name="TextBox 29"/>
          <p:cNvSpPr txBox="1"/>
          <p:nvPr/>
        </p:nvSpPr>
        <p:spPr>
          <a:xfrm>
            <a:off x="3518771" y="4885781"/>
            <a:ext cx="808235" cy="307777"/>
          </a:xfrm>
          <a:prstGeom prst="rect">
            <a:avLst/>
          </a:prstGeom>
          <a:noFill/>
          <a:ln>
            <a:solidFill>
              <a:schemeClr val="tx1"/>
            </a:solidFill>
          </a:ln>
        </p:spPr>
        <p:txBody>
          <a:bodyPr wrap="none" rtlCol="0">
            <a:spAutoFit/>
          </a:bodyPr>
          <a:lstStyle/>
          <a:p>
            <a:r>
              <a:rPr lang="en-US" sz="1400" dirty="0" smtClean="0"/>
              <a:t>symbol </a:t>
            </a:r>
            <a:r>
              <a:rPr lang="en-US" sz="1400" dirty="0" err="1" smtClean="0"/>
              <a:t>i</a:t>
            </a:r>
            <a:endParaRPr lang="en-US" sz="1400" dirty="0"/>
          </a:p>
        </p:txBody>
      </p:sp>
      <p:cxnSp>
        <p:nvCxnSpPr>
          <p:cNvPr id="33" name="Straight Connector 32"/>
          <p:cNvCxnSpPr/>
          <p:nvPr/>
        </p:nvCxnSpPr>
        <p:spPr>
          <a:xfrm>
            <a:off x="2514600" y="1089431"/>
            <a:ext cx="10305" cy="3711169"/>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515594" y="914400"/>
            <a:ext cx="25891" cy="388620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64" name="Group 63"/>
          <p:cNvGrpSpPr/>
          <p:nvPr/>
        </p:nvGrpSpPr>
        <p:grpSpPr>
          <a:xfrm>
            <a:off x="2588421" y="3005207"/>
            <a:ext cx="764379" cy="936038"/>
            <a:chOff x="5738810" y="2814007"/>
            <a:chExt cx="764379" cy="1095173"/>
          </a:xfrm>
        </p:grpSpPr>
        <p:sp>
          <p:nvSpPr>
            <p:cNvPr id="65" name="Rectangle 64"/>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p:cNvGrpSpPr/>
          <p:nvPr/>
        </p:nvGrpSpPr>
        <p:grpSpPr>
          <a:xfrm>
            <a:off x="4788697" y="3026362"/>
            <a:ext cx="764379" cy="936038"/>
            <a:chOff x="5738810" y="2814007"/>
            <a:chExt cx="764379" cy="1095173"/>
          </a:xfrm>
        </p:grpSpPr>
        <p:sp>
          <p:nvSpPr>
            <p:cNvPr id="95" name="Rectangle 94"/>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6122189" y="3002356"/>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389" y="3042741"/>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6274589" y="3070519"/>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6350789" y="310679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6426989" y="3147178"/>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a:off x="7143750" y="3012369"/>
            <a:ext cx="764379" cy="936038"/>
            <a:chOff x="5738810" y="2814007"/>
            <a:chExt cx="764379" cy="1095173"/>
          </a:xfrm>
        </p:grpSpPr>
        <p:sp>
          <p:nvSpPr>
            <p:cNvPr id="106" name="Rectangle 105"/>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5815010" y="284374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5893589" y="2886605"/>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6" name="TextBox 115"/>
          <p:cNvSpPr txBox="1"/>
          <p:nvPr/>
        </p:nvSpPr>
        <p:spPr>
          <a:xfrm>
            <a:off x="129514" y="3179832"/>
            <a:ext cx="1991251" cy="523220"/>
          </a:xfrm>
          <a:prstGeom prst="rect">
            <a:avLst/>
          </a:prstGeom>
          <a:noFill/>
        </p:spPr>
        <p:txBody>
          <a:bodyPr wrap="none" rtlCol="0">
            <a:spAutoFit/>
          </a:bodyPr>
          <a:lstStyle/>
          <a:p>
            <a:pPr algn="ctr"/>
            <a:r>
              <a:rPr lang="en-US" sz="1400" dirty="0" smtClean="0"/>
              <a:t>Rolling camera sampling</a:t>
            </a:r>
          </a:p>
          <a:p>
            <a:pPr algn="ctr"/>
            <a:r>
              <a:rPr lang="en-US" sz="1400" dirty="0" smtClean="0"/>
              <a:t>(at low frame rate)</a:t>
            </a:r>
            <a:endParaRPr lang="en-US" sz="1400" dirty="0"/>
          </a:p>
        </p:txBody>
      </p:sp>
      <p:cxnSp>
        <p:nvCxnSpPr>
          <p:cNvPr id="119" name="Straight Arrow Connector 118"/>
          <p:cNvCxnSpPr/>
          <p:nvPr/>
        </p:nvCxnSpPr>
        <p:spPr bwMode="auto">
          <a:xfrm>
            <a:off x="2604322" y="2884714"/>
            <a:ext cx="813689"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Straight Arrow Connector 119"/>
          <p:cNvCxnSpPr/>
          <p:nvPr/>
        </p:nvCxnSpPr>
        <p:spPr bwMode="auto">
          <a:xfrm>
            <a:off x="4765231" y="2894483"/>
            <a:ext cx="813689"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Straight Arrow Connector 120"/>
          <p:cNvCxnSpPr/>
          <p:nvPr/>
        </p:nvCxnSpPr>
        <p:spPr bwMode="auto">
          <a:xfrm>
            <a:off x="7128056" y="2904252"/>
            <a:ext cx="881789"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TextBox 121"/>
          <p:cNvSpPr txBox="1"/>
          <p:nvPr/>
        </p:nvSpPr>
        <p:spPr>
          <a:xfrm>
            <a:off x="2283293" y="2632873"/>
            <a:ext cx="1385316" cy="261610"/>
          </a:xfrm>
          <a:prstGeom prst="rect">
            <a:avLst/>
          </a:prstGeom>
          <a:noFill/>
        </p:spPr>
        <p:txBody>
          <a:bodyPr wrap="none" rtlCol="0">
            <a:spAutoFit/>
          </a:bodyPr>
          <a:lstStyle/>
          <a:p>
            <a:r>
              <a:rPr lang="en-US" sz="1100" dirty="0" smtClean="0"/>
              <a:t>rolling exposure time</a:t>
            </a:r>
            <a:endParaRPr lang="en-US" sz="1100" dirty="0"/>
          </a:p>
        </p:txBody>
      </p:sp>
      <p:sp>
        <p:nvSpPr>
          <p:cNvPr id="123" name="TextBox 122"/>
          <p:cNvSpPr txBox="1"/>
          <p:nvPr/>
        </p:nvSpPr>
        <p:spPr>
          <a:xfrm>
            <a:off x="4495800" y="2616721"/>
            <a:ext cx="1385316" cy="261610"/>
          </a:xfrm>
          <a:prstGeom prst="rect">
            <a:avLst/>
          </a:prstGeom>
          <a:noFill/>
        </p:spPr>
        <p:txBody>
          <a:bodyPr wrap="none" rtlCol="0">
            <a:spAutoFit/>
          </a:bodyPr>
          <a:lstStyle/>
          <a:p>
            <a:r>
              <a:rPr lang="en-US" sz="1100" dirty="0" smtClean="0"/>
              <a:t>rolling exposure time</a:t>
            </a:r>
            <a:endParaRPr lang="en-US" sz="1100" dirty="0"/>
          </a:p>
        </p:txBody>
      </p:sp>
      <p:sp>
        <p:nvSpPr>
          <p:cNvPr id="124" name="TextBox 123"/>
          <p:cNvSpPr txBox="1"/>
          <p:nvPr/>
        </p:nvSpPr>
        <p:spPr>
          <a:xfrm>
            <a:off x="6923016" y="2590800"/>
            <a:ext cx="1385316" cy="261610"/>
          </a:xfrm>
          <a:prstGeom prst="rect">
            <a:avLst/>
          </a:prstGeom>
          <a:noFill/>
        </p:spPr>
        <p:txBody>
          <a:bodyPr wrap="none" rtlCol="0">
            <a:spAutoFit/>
          </a:bodyPr>
          <a:lstStyle/>
          <a:p>
            <a:r>
              <a:rPr lang="en-US" sz="1100" dirty="0" smtClean="0"/>
              <a:t>rolling exposure time</a:t>
            </a:r>
            <a:endParaRPr lang="en-US" sz="1100" dirty="0"/>
          </a:p>
        </p:txBody>
      </p:sp>
      <p:sp>
        <p:nvSpPr>
          <p:cNvPr id="125" name="TextBox 124"/>
          <p:cNvSpPr txBox="1"/>
          <p:nvPr/>
        </p:nvSpPr>
        <p:spPr>
          <a:xfrm>
            <a:off x="5951082" y="4850963"/>
            <a:ext cx="1117614" cy="307777"/>
          </a:xfrm>
          <a:prstGeom prst="rect">
            <a:avLst/>
          </a:prstGeom>
          <a:noFill/>
          <a:ln>
            <a:solidFill>
              <a:schemeClr val="tx1"/>
            </a:solidFill>
          </a:ln>
        </p:spPr>
        <p:txBody>
          <a:bodyPr wrap="none" rtlCol="0">
            <a:spAutoFit/>
          </a:bodyPr>
          <a:lstStyle/>
          <a:p>
            <a:r>
              <a:rPr lang="en-US" sz="1400" dirty="0" smtClean="0"/>
              <a:t>symbol (i+1)</a:t>
            </a:r>
            <a:endParaRPr lang="en-US" sz="1400" dirty="0"/>
          </a:p>
        </p:txBody>
      </p:sp>
      <p:cxnSp>
        <p:nvCxnSpPr>
          <p:cNvPr id="126" name="Straight Arrow Connector 125"/>
          <p:cNvCxnSpPr>
            <a:endCxn id="156" idx="2"/>
          </p:cNvCxnSpPr>
          <p:nvPr/>
        </p:nvCxnSpPr>
        <p:spPr bwMode="auto">
          <a:xfrm>
            <a:off x="2886075" y="3807620"/>
            <a:ext cx="882355" cy="526913"/>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Arrow Connector 126"/>
          <p:cNvCxnSpPr>
            <a:endCxn id="156" idx="6"/>
          </p:cNvCxnSpPr>
          <p:nvPr/>
        </p:nvCxnSpPr>
        <p:spPr bwMode="auto">
          <a:xfrm flipH="1">
            <a:off x="4048777" y="3741300"/>
            <a:ext cx="932799" cy="593233"/>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Straight Arrow Connector 133"/>
          <p:cNvCxnSpPr>
            <a:endCxn id="173" idx="2"/>
          </p:cNvCxnSpPr>
          <p:nvPr/>
        </p:nvCxnSpPr>
        <p:spPr bwMode="auto">
          <a:xfrm>
            <a:off x="5324476" y="3941245"/>
            <a:ext cx="964896" cy="36365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Arrow Connector 135"/>
          <p:cNvCxnSpPr>
            <a:endCxn id="173" idx="6"/>
          </p:cNvCxnSpPr>
          <p:nvPr/>
        </p:nvCxnSpPr>
        <p:spPr bwMode="auto">
          <a:xfrm flipH="1">
            <a:off x="6569719" y="3793627"/>
            <a:ext cx="732782" cy="511274"/>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Rectangle 138"/>
          <p:cNvSpPr/>
          <p:nvPr/>
        </p:nvSpPr>
        <p:spPr>
          <a:xfrm>
            <a:off x="280347" y="5663625"/>
            <a:ext cx="8406453" cy="584775"/>
          </a:xfrm>
          <a:prstGeom prst="rect">
            <a:avLst/>
          </a:prstGeom>
        </p:spPr>
        <p:txBody>
          <a:bodyPr wrap="square">
            <a:spAutoFit/>
          </a:bodyPr>
          <a:lstStyle/>
          <a:p>
            <a:pPr marL="285750" indent="-285750">
              <a:buFont typeface="Wingdings" panose="05000000000000000000" pitchFamily="2" charset="2"/>
              <a:buChar char="§"/>
            </a:pPr>
            <a:r>
              <a:rPr lang="en-US" sz="1600" dirty="0" smtClean="0"/>
              <a:t>The </a:t>
            </a:r>
            <a:r>
              <a:rPr lang="en-US" sz="1600" i="1" dirty="0" smtClean="0"/>
              <a:t>rolling exposure time </a:t>
            </a:r>
            <a:r>
              <a:rPr lang="en-US" sz="1600" dirty="0" smtClean="0"/>
              <a:t>decides how much the amount of data is recorded per a rolling image.</a:t>
            </a:r>
          </a:p>
          <a:p>
            <a:pPr marL="285750" indent="-285750">
              <a:buFont typeface="Wingdings" panose="05000000000000000000" pitchFamily="2" charset="2"/>
              <a:buChar char="§"/>
            </a:pPr>
            <a:r>
              <a:rPr lang="en-US" sz="1600" dirty="0" smtClean="0"/>
              <a:t>Under presence of frame rate variation, different rolling exposure time is challenging.</a:t>
            </a:r>
          </a:p>
        </p:txBody>
      </p:sp>
      <p:cxnSp>
        <p:nvCxnSpPr>
          <p:cNvPr id="150" name="Straight Arrow Connector 149"/>
          <p:cNvCxnSpPr/>
          <p:nvPr/>
        </p:nvCxnSpPr>
        <p:spPr bwMode="auto">
          <a:xfrm flipV="1">
            <a:off x="3403155" y="3663646"/>
            <a:ext cx="1362076" cy="4354"/>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TextBox 151"/>
          <p:cNvSpPr txBox="1"/>
          <p:nvPr/>
        </p:nvSpPr>
        <p:spPr>
          <a:xfrm>
            <a:off x="3516403" y="3420287"/>
            <a:ext cx="1225015" cy="261610"/>
          </a:xfrm>
          <a:prstGeom prst="rect">
            <a:avLst/>
          </a:prstGeom>
          <a:noFill/>
        </p:spPr>
        <p:txBody>
          <a:bodyPr wrap="none" rtlCol="0">
            <a:spAutoFit/>
          </a:bodyPr>
          <a:lstStyle/>
          <a:p>
            <a:r>
              <a:rPr lang="en-US" sz="1100" dirty="0" smtClean="0"/>
              <a:t>losing information</a:t>
            </a:r>
            <a:endParaRPr lang="en-US" sz="1100" dirty="0"/>
          </a:p>
        </p:txBody>
      </p:sp>
      <p:cxnSp>
        <p:nvCxnSpPr>
          <p:cNvPr id="153" name="Straight Arrow Connector 152"/>
          <p:cNvCxnSpPr/>
          <p:nvPr/>
        </p:nvCxnSpPr>
        <p:spPr bwMode="auto">
          <a:xfrm>
            <a:off x="5568153" y="3648074"/>
            <a:ext cx="1559903" cy="6545"/>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TextBox 153"/>
          <p:cNvSpPr txBox="1"/>
          <p:nvPr/>
        </p:nvSpPr>
        <p:spPr>
          <a:xfrm>
            <a:off x="5785385" y="3429000"/>
            <a:ext cx="1225015" cy="261610"/>
          </a:xfrm>
          <a:prstGeom prst="rect">
            <a:avLst/>
          </a:prstGeom>
          <a:noFill/>
        </p:spPr>
        <p:txBody>
          <a:bodyPr wrap="none" rtlCol="0">
            <a:spAutoFit/>
          </a:bodyPr>
          <a:lstStyle/>
          <a:p>
            <a:r>
              <a:rPr lang="en-US" sz="1100" dirty="0" smtClean="0"/>
              <a:t>losing information</a:t>
            </a:r>
            <a:endParaRPr lang="en-US" sz="1100" dirty="0"/>
          </a:p>
        </p:txBody>
      </p:sp>
      <p:grpSp>
        <p:nvGrpSpPr>
          <p:cNvPr id="166" name="Group 165"/>
          <p:cNvGrpSpPr/>
          <p:nvPr/>
        </p:nvGrpSpPr>
        <p:grpSpPr>
          <a:xfrm>
            <a:off x="3768430" y="4182133"/>
            <a:ext cx="280347" cy="304800"/>
            <a:chOff x="1180555" y="4218522"/>
            <a:chExt cx="280347" cy="304800"/>
          </a:xfrm>
        </p:grpSpPr>
        <p:sp>
          <p:nvSpPr>
            <p:cNvPr id="156" name="Oval 155"/>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165" name="Group 164"/>
            <p:cNvGrpSpPr/>
            <p:nvPr/>
          </p:nvGrpSpPr>
          <p:grpSpPr>
            <a:xfrm>
              <a:off x="1208034" y="4248154"/>
              <a:ext cx="225388" cy="245536"/>
              <a:chOff x="1603412" y="4284136"/>
              <a:chExt cx="225388" cy="245536"/>
            </a:xfrm>
          </p:grpSpPr>
          <p:cxnSp>
            <p:nvCxnSpPr>
              <p:cNvPr id="158" name="Straight Connector 157"/>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169" name="Straight Arrow Connector 168"/>
          <p:cNvCxnSpPr>
            <a:stCxn id="156" idx="4"/>
            <a:endCxn id="30" idx="0"/>
          </p:cNvCxnSpPr>
          <p:nvPr/>
        </p:nvCxnSpPr>
        <p:spPr bwMode="auto">
          <a:xfrm>
            <a:off x="3908604" y="4486933"/>
            <a:ext cx="14285" cy="398848"/>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2" name="Group 171"/>
          <p:cNvGrpSpPr/>
          <p:nvPr/>
        </p:nvGrpSpPr>
        <p:grpSpPr>
          <a:xfrm>
            <a:off x="6289372" y="4152501"/>
            <a:ext cx="280347" cy="304800"/>
            <a:chOff x="1180555" y="4218522"/>
            <a:chExt cx="280347" cy="304800"/>
          </a:xfrm>
        </p:grpSpPr>
        <p:sp>
          <p:nvSpPr>
            <p:cNvPr id="173" name="Oval 172"/>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174" name="Group 173"/>
            <p:cNvGrpSpPr/>
            <p:nvPr/>
          </p:nvGrpSpPr>
          <p:grpSpPr>
            <a:xfrm>
              <a:off x="1208034" y="4248154"/>
              <a:ext cx="225388" cy="245536"/>
              <a:chOff x="1603412" y="4284136"/>
              <a:chExt cx="225388" cy="245536"/>
            </a:xfrm>
          </p:grpSpPr>
          <p:cxnSp>
            <p:nvCxnSpPr>
              <p:cNvPr id="175" name="Straight Connector 174"/>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179" name="Straight Arrow Connector 178"/>
          <p:cNvCxnSpPr>
            <a:stCxn id="173" idx="4"/>
          </p:cNvCxnSpPr>
          <p:nvPr/>
        </p:nvCxnSpPr>
        <p:spPr bwMode="auto">
          <a:xfrm>
            <a:off x="6429546" y="4457301"/>
            <a:ext cx="22203" cy="38145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TextBox 181"/>
          <p:cNvSpPr txBox="1"/>
          <p:nvPr/>
        </p:nvSpPr>
        <p:spPr>
          <a:xfrm>
            <a:off x="280347" y="4885781"/>
            <a:ext cx="1398140" cy="307777"/>
          </a:xfrm>
          <a:prstGeom prst="rect">
            <a:avLst/>
          </a:prstGeom>
          <a:noFill/>
        </p:spPr>
        <p:txBody>
          <a:bodyPr wrap="none" rtlCol="0">
            <a:spAutoFit/>
          </a:bodyPr>
          <a:lstStyle/>
          <a:p>
            <a:r>
              <a:rPr lang="en-US" sz="1400" dirty="0" smtClean="0"/>
              <a:t>Packet Recovery</a:t>
            </a:r>
            <a:endParaRPr lang="en-US" sz="1400" dirty="0"/>
          </a:p>
        </p:txBody>
      </p:sp>
      <p:sp>
        <p:nvSpPr>
          <p:cNvPr id="8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25849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048000" y="2902684"/>
            <a:ext cx="296747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System Design</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956054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177826" y="6362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295400"/>
            <a:ext cx="8839200" cy="1799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2362201" y="609600"/>
            <a:ext cx="4800600" cy="400110"/>
          </a:xfrm>
          <a:prstGeom prst="rect">
            <a:avLst/>
          </a:prstGeom>
          <a:noFill/>
        </p:spPr>
        <p:txBody>
          <a:bodyPr wrap="square" rtlCol="0">
            <a:spAutoFit/>
          </a:bodyPr>
          <a:lstStyle/>
          <a:p>
            <a:pPr algn="ctr"/>
            <a:r>
              <a:rPr lang="en-US" sz="2000" b="1" dirty="0" smtClean="0"/>
              <a:t>System Architecture</a:t>
            </a:r>
            <a:endParaRPr lang="en-US" sz="2000" dirty="0"/>
          </a:p>
        </p:txBody>
      </p:sp>
      <p:sp>
        <p:nvSpPr>
          <p:cNvPr id="13" name="Rectangle 12"/>
          <p:cNvSpPr/>
          <p:nvPr/>
        </p:nvSpPr>
        <p:spPr>
          <a:xfrm>
            <a:off x="838200" y="990600"/>
            <a:ext cx="2184604" cy="307777"/>
          </a:xfrm>
          <a:prstGeom prst="rect">
            <a:avLst/>
          </a:prstGeom>
        </p:spPr>
        <p:txBody>
          <a:bodyPr wrap="square">
            <a:spAutoFit/>
          </a:bodyPr>
          <a:lstStyle/>
          <a:p>
            <a:pPr algn="ctr"/>
            <a:r>
              <a:rPr lang="en-US" sz="1400" b="1" dirty="0" smtClean="0"/>
              <a:t>Transmitter side</a:t>
            </a:r>
            <a:endParaRPr lang="en-US" sz="1400" b="1" dirty="0"/>
          </a:p>
        </p:txBody>
      </p:sp>
      <p:sp>
        <p:nvSpPr>
          <p:cNvPr id="17" name="Rectangle 16"/>
          <p:cNvSpPr/>
          <p:nvPr/>
        </p:nvSpPr>
        <p:spPr>
          <a:xfrm>
            <a:off x="6019800" y="990600"/>
            <a:ext cx="2184604" cy="307777"/>
          </a:xfrm>
          <a:prstGeom prst="rect">
            <a:avLst/>
          </a:prstGeom>
        </p:spPr>
        <p:txBody>
          <a:bodyPr wrap="square">
            <a:spAutoFit/>
          </a:bodyPr>
          <a:lstStyle/>
          <a:p>
            <a:pPr algn="ctr"/>
            <a:r>
              <a:rPr lang="en-US" sz="1400" b="1" dirty="0" smtClean="0"/>
              <a:t>Receiver side</a:t>
            </a:r>
            <a:endParaRPr lang="en-US" sz="1400" b="1" dirty="0"/>
          </a:p>
        </p:txBody>
      </p:sp>
      <p:sp>
        <p:nvSpPr>
          <p:cNvPr id="18" name="Rectangle 17"/>
          <p:cNvSpPr/>
          <p:nvPr/>
        </p:nvSpPr>
        <p:spPr>
          <a:xfrm>
            <a:off x="152374" y="3119948"/>
            <a:ext cx="8801126" cy="584775"/>
          </a:xfrm>
          <a:prstGeom prst="rect">
            <a:avLst/>
          </a:prstGeom>
        </p:spPr>
        <p:txBody>
          <a:bodyPr wrap="square">
            <a:spAutoFit/>
          </a:bodyPr>
          <a:lstStyle/>
          <a:p>
            <a:pPr marL="342900" indent="-342900">
              <a:spcAft>
                <a:spcPts val="600"/>
              </a:spcAft>
              <a:buFont typeface="Wingdings" panose="05000000000000000000" pitchFamily="2" charset="2"/>
              <a:buChar char="q"/>
            </a:pPr>
            <a:r>
              <a:rPr lang="en-US" sz="1600" b="1" dirty="0"/>
              <a:t>clock information (of a data </a:t>
            </a:r>
            <a:r>
              <a:rPr lang="en-US" sz="1600" b="1" dirty="0" smtClean="0"/>
              <a:t>packet)</a:t>
            </a:r>
            <a:r>
              <a:rPr lang="en-US" sz="1600" dirty="0" smtClean="0"/>
              <a:t>: In this scheme, asynchronous bits (Ab) are in form of clock information. </a:t>
            </a:r>
            <a:endParaRPr lang="en-US" sz="1600" dirty="0"/>
          </a:p>
        </p:txBody>
      </p:sp>
      <p:graphicFrame>
        <p:nvGraphicFramePr>
          <p:cNvPr id="19" name="Table 18"/>
          <p:cNvGraphicFramePr>
            <a:graphicFrameLocks noGrp="1"/>
          </p:cNvGraphicFramePr>
          <p:nvPr>
            <p:extLst>
              <p:ext uri="{D42A27DB-BD31-4B8C-83A1-F6EECF244321}">
                <p14:modId xmlns:p14="http://schemas.microsoft.com/office/powerpoint/2010/main" val="3561921507"/>
              </p:ext>
            </p:extLst>
          </p:nvPr>
        </p:nvGraphicFramePr>
        <p:xfrm>
          <a:off x="869704" y="5725160"/>
          <a:ext cx="4311924" cy="370840"/>
        </p:xfrm>
        <a:graphic>
          <a:graphicData uri="http://schemas.openxmlformats.org/drawingml/2006/table">
            <a:tbl>
              <a:tblPr firstRow="1" bandRow="1">
                <a:tableStyleId>{D7AC3CCA-C797-4891-BE02-D94E43425B78}</a:tableStyleId>
              </a:tblPr>
              <a:tblGrid>
                <a:gridCol w="578122"/>
                <a:gridCol w="1524000"/>
                <a:gridCol w="2209802"/>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data packet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solidFill>
                      <a:schemeClr val="bg1">
                        <a:lumMod val="85000"/>
                      </a:schemeClr>
                    </a:solidFill>
                  </a:tcPr>
                </a:tc>
              </a:tr>
            </a:tbl>
          </a:graphicData>
        </a:graphic>
      </p:graphicFrame>
      <p:grpSp>
        <p:nvGrpSpPr>
          <p:cNvPr id="20" name="Group 19"/>
          <p:cNvGrpSpPr/>
          <p:nvPr/>
        </p:nvGrpSpPr>
        <p:grpSpPr>
          <a:xfrm>
            <a:off x="76200" y="4114800"/>
            <a:ext cx="4343426" cy="1662014"/>
            <a:chOff x="152374" y="4662586"/>
            <a:chExt cx="7391426" cy="1662014"/>
          </a:xfrm>
        </p:grpSpPr>
        <p:grpSp>
          <p:nvGrpSpPr>
            <p:cNvPr id="21" name="Group 20"/>
            <p:cNvGrpSpPr/>
            <p:nvPr/>
          </p:nvGrpSpPr>
          <p:grpSpPr>
            <a:xfrm>
              <a:off x="2380351" y="4800600"/>
              <a:ext cx="5163449" cy="835579"/>
              <a:chOff x="1831181" y="990600"/>
              <a:chExt cx="5638007" cy="835579"/>
            </a:xfrm>
          </p:grpSpPr>
          <p:grpSp>
            <p:nvGrpSpPr>
              <p:cNvPr id="28" name="Group 27"/>
              <p:cNvGrpSpPr/>
              <p:nvPr/>
            </p:nvGrpSpPr>
            <p:grpSpPr>
              <a:xfrm>
                <a:off x="1987550" y="990600"/>
                <a:ext cx="5481638" cy="835579"/>
                <a:chOff x="1987550" y="990600"/>
                <a:chExt cx="5481638" cy="835579"/>
              </a:xfrm>
            </p:grpSpPr>
            <p:sp>
              <p:nvSpPr>
                <p:cNvPr id="30" name="Rectangle 29"/>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152374" y="5019205"/>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23" name="Straight Connector 22"/>
            <p:cNvCxnSpPr/>
            <p:nvPr/>
          </p:nvCxnSpPr>
          <p:spPr>
            <a:xfrm>
              <a:off x="5028150" y="5018275"/>
              <a:ext cx="2640" cy="130632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514600" y="4803813"/>
              <a:ext cx="10305" cy="152078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62537" y="4662586"/>
              <a:ext cx="1896588"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 1</a:t>
              </a:r>
              <a:endParaRPr lang="en-US" sz="1400" dirty="0">
                <a:solidFill>
                  <a:srgbClr val="FF0000"/>
                </a:solidFill>
              </a:endParaRPr>
            </a:p>
          </p:txBody>
        </p:sp>
        <p:sp>
          <p:nvSpPr>
            <p:cNvPr id="27" name="TextBox 26"/>
            <p:cNvSpPr txBox="1"/>
            <p:nvPr/>
          </p:nvSpPr>
          <p:spPr>
            <a:xfrm>
              <a:off x="5339353" y="5144898"/>
              <a:ext cx="1896589"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0</a:t>
              </a:r>
              <a:endParaRPr lang="en-US" sz="1400" dirty="0">
                <a:solidFill>
                  <a:srgbClr val="FF0000"/>
                </a:solidFill>
              </a:endParaRPr>
            </a:p>
          </p:txBody>
        </p:sp>
      </p:grpSp>
      <p:cxnSp>
        <p:nvCxnSpPr>
          <p:cNvPr id="34" name="Straight Arrow Connector 33"/>
          <p:cNvCxnSpPr>
            <a:endCxn id="37" idx="0"/>
          </p:cNvCxnSpPr>
          <p:nvPr/>
        </p:nvCxnSpPr>
        <p:spPr bwMode="auto">
          <a:xfrm>
            <a:off x="4484237" y="4670007"/>
            <a:ext cx="1006141" cy="453644"/>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a:stCxn id="19" idx="3"/>
          </p:cNvCxnSpPr>
          <p:nvPr/>
        </p:nvCxnSpPr>
        <p:spPr bwMode="auto">
          <a:xfrm flipV="1">
            <a:off x="5181628" y="5417964"/>
            <a:ext cx="363004" cy="49261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 name="Group 35"/>
          <p:cNvGrpSpPr/>
          <p:nvPr/>
        </p:nvGrpSpPr>
        <p:grpSpPr>
          <a:xfrm rot="18397037">
            <a:off x="5472526" y="5062153"/>
            <a:ext cx="280347" cy="304800"/>
            <a:chOff x="1180555" y="4218522"/>
            <a:chExt cx="280347" cy="304800"/>
          </a:xfrm>
        </p:grpSpPr>
        <p:sp>
          <p:nvSpPr>
            <p:cNvPr id="37" name="Oval 36"/>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38" name="Group 37"/>
            <p:cNvGrpSpPr/>
            <p:nvPr/>
          </p:nvGrpSpPr>
          <p:grpSpPr>
            <a:xfrm>
              <a:off x="1208034" y="4248154"/>
              <a:ext cx="225388" cy="245536"/>
              <a:chOff x="1603412" y="4284136"/>
              <a:chExt cx="225388" cy="245536"/>
            </a:xfrm>
          </p:grpSpPr>
          <p:cxnSp>
            <p:nvCxnSpPr>
              <p:cNvPr id="39" name="Straight Connector 38"/>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41" name="TextBox 40"/>
          <p:cNvSpPr txBox="1"/>
          <p:nvPr/>
        </p:nvSpPr>
        <p:spPr>
          <a:xfrm>
            <a:off x="5323876" y="4700070"/>
            <a:ext cx="710387" cy="307777"/>
          </a:xfrm>
          <a:prstGeom prst="rect">
            <a:avLst/>
          </a:prstGeom>
          <a:noFill/>
        </p:spPr>
        <p:txBody>
          <a:bodyPr wrap="none" rtlCol="0">
            <a:spAutoFit/>
          </a:bodyPr>
          <a:lstStyle/>
          <a:p>
            <a:pPr algn="ctr"/>
            <a:r>
              <a:rPr lang="en-US" sz="1400" dirty="0" smtClean="0"/>
              <a:t>Merger</a:t>
            </a:r>
            <a:endParaRPr lang="en-US" sz="1400" dirty="0">
              <a:solidFill>
                <a:srgbClr val="FF0000"/>
              </a:solidFill>
            </a:endParaRPr>
          </a:p>
        </p:txBody>
      </p:sp>
      <p:grpSp>
        <p:nvGrpSpPr>
          <p:cNvPr id="43" name="Group 42"/>
          <p:cNvGrpSpPr/>
          <p:nvPr/>
        </p:nvGrpSpPr>
        <p:grpSpPr>
          <a:xfrm>
            <a:off x="5762124" y="4998079"/>
            <a:ext cx="3251249" cy="390471"/>
            <a:chOff x="5838298" y="4769479"/>
            <a:chExt cx="3251249" cy="390471"/>
          </a:xfrm>
        </p:grpSpPr>
        <p:cxnSp>
          <p:nvCxnSpPr>
            <p:cNvPr id="42" name="Straight Arrow Connector 41"/>
            <p:cNvCxnSpPr/>
            <p:nvPr/>
          </p:nvCxnSpPr>
          <p:spPr bwMode="auto">
            <a:xfrm>
              <a:off x="5838298" y="4964086"/>
              <a:ext cx="486302" cy="0"/>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 Box 2"/>
            <p:cNvSpPr txBox="1">
              <a:spLocks noChangeArrowheads="1"/>
            </p:cNvSpPr>
            <p:nvPr/>
          </p:nvSpPr>
          <p:spPr bwMode="auto">
            <a:xfrm>
              <a:off x="6324602" y="4770736"/>
              <a:ext cx="596900"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46" name="Text Box 2"/>
            <p:cNvSpPr txBox="1">
              <a:spLocks noChangeArrowheads="1"/>
            </p:cNvSpPr>
            <p:nvPr/>
          </p:nvSpPr>
          <p:spPr bwMode="auto">
            <a:xfrm>
              <a:off x="6921501" y="4769479"/>
              <a:ext cx="1575909"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a:latin typeface="+mj-lt"/>
                  <a:ea typeface="SimSun" pitchFamily="2" charset="-122"/>
                  <a:cs typeface="Times New Roman" pitchFamily="18" charset="0"/>
                </a:rPr>
                <a:t>d</a:t>
              </a: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ata packet </a:t>
              </a:r>
              <a:r>
                <a:rPr kumimoji="0" lang="en-US"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47" name="Text Box 2"/>
            <p:cNvSpPr txBox="1">
              <a:spLocks noChangeArrowheads="1"/>
            </p:cNvSpPr>
            <p:nvPr/>
          </p:nvSpPr>
          <p:spPr bwMode="auto">
            <a:xfrm>
              <a:off x="8492647" y="4770736"/>
              <a:ext cx="596900"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800" b="0" i="0" u="none" strike="noStrike" cap="none" normalizeH="0" baseline="0" dirty="0" smtClean="0">
                <a:ln>
                  <a:noFill/>
                </a:ln>
                <a:solidFill>
                  <a:schemeClr val="tx1"/>
                </a:solidFill>
                <a:effectLst/>
                <a:latin typeface="+mj-lt"/>
                <a:cs typeface="Arial" pitchFamily="34" charset="0"/>
              </a:endParaRPr>
            </a:p>
          </p:txBody>
        </p:sp>
      </p:grpSp>
      <p:sp>
        <p:nvSpPr>
          <p:cNvPr id="4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62787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048000" y="609600"/>
            <a:ext cx="31109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Modulation frequency</a:t>
            </a:r>
            <a:endParaRPr lang="en-US" altLang="en-US" sz="24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892580"/>
            <a:ext cx="3568842" cy="2279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Rectangle 24"/>
          <p:cNvSpPr/>
          <p:nvPr/>
        </p:nvSpPr>
        <p:spPr>
          <a:xfrm>
            <a:off x="152400" y="2979003"/>
            <a:ext cx="89154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The modulation frequency is constant on a frame.</a:t>
            </a:r>
          </a:p>
          <a:p>
            <a:pPr marL="285750" indent="-285750">
              <a:buFont typeface="Wingdings" panose="05000000000000000000" pitchFamily="2" charset="2"/>
              <a:buChar char="§"/>
            </a:pPr>
            <a:r>
              <a:rPr lang="en-US" sz="1600" dirty="0" smtClean="0"/>
              <a:t>The upper threshold of frequency band in use is less than the shutter speed of camera (Currently, Smartphone has a shutter speed of 8kHz).</a:t>
            </a:r>
          </a:p>
        </p:txBody>
      </p:sp>
      <p:sp>
        <p:nvSpPr>
          <p:cNvPr id="3" name="Rectangle 2"/>
          <p:cNvSpPr/>
          <p:nvPr/>
        </p:nvSpPr>
        <p:spPr>
          <a:xfrm>
            <a:off x="4976188" y="6123801"/>
            <a:ext cx="4234301" cy="276999"/>
          </a:xfrm>
          <a:prstGeom prst="rect">
            <a:avLst/>
          </a:prstGeom>
        </p:spPr>
        <p:txBody>
          <a:bodyPr wrap="none">
            <a:spAutoFit/>
          </a:bodyPr>
          <a:lstStyle/>
          <a:p>
            <a:r>
              <a:rPr lang="en-US" b="1" dirty="0" smtClean="0"/>
              <a:t>The practical response of a long-exposure-camera (A webcam)</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201643515"/>
              </p:ext>
            </p:extLst>
          </p:nvPr>
        </p:nvGraphicFramePr>
        <p:xfrm>
          <a:off x="152401" y="4343400"/>
          <a:ext cx="4953000" cy="1407160"/>
        </p:xfrm>
        <a:graphic>
          <a:graphicData uri="http://schemas.openxmlformats.org/drawingml/2006/table">
            <a:tbl>
              <a:tblPr firstRow="1" bandRow="1">
                <a:tableStyleId>{5940675A-B579-460E-94D1-54222C63F5DA}</a:tableStyleId>
              </a:tblPr>
              <a:tblGrid>
                <a:gridCol w="1142999"/>
                <a:gridCol w="3810001"/>
              </a:tblGrid>
              <a:tr h="370840">
                <a:tc>
                  <a:txBody>
                    <a:bodyPr/>
                    <a:lstStyle/>
                    <a:p>
                      <a:pPr algn="ctr"/>
                      <a:r>
                        <a:rPr lang="en-US" sz="1400" b="1" dirty="0" smtClean="0"/>
                        <a:t>Frequency</a:t>
                      </a:r>
                      <a:endParaRPr lang="en-US" sz="1400" b="1" dirty="0"/>
                    </a:p>
                  </a:txBody>
                  <a:tcPr/>
                </a:tc>
                <a:tc>
                  <a:txBody>
                    <a:bodyPr/>
                    <a:lstStyle/>
                    <a:p>
                      <a:pPr algn="ctr"/>
                      <a:r>
                        <a:rPr lang="en-US" sz="1400" b="1" dirty="0" smtClean="0"/>
                        <a:t>Compatibility</a:t>
                      </a:r>
                      <a:endParaRPr lang="en-US" sz="1400" b="1" dirty="0"/>
                    </a:p>
                  </a:txBody>
                  <a:tcPr/>
                </a:tc>
              </a:tr>
              <a:tr h="370840">
                <a:tc>
                  <a:txBody>
                    <a:bodyPr/>
                    <a:lstStyle/>
                    <a:p>
                      <a:pPr algn="ctr"/>
                      <a:r>
                        <a:rPr lang="en-US" sz="1400" dirty="0" smtClean="0"/>
                        <a:t>2 kHz</a:t>
                      </a:r>
                      <a:endParaRPr lang="en-US" sz="1400" dirty="0"/>
                    </a:p>
                  </a:txBody>
                  <a:tcPr/>
                </a:tc>
                <a:tc>
                  <a:txBody>
                    <a:bodyPr/>
                    <a:lstStyle/>
                    <a:p>
                      <a:r>
                        <a:rPr lang="en-US" sz="1400" dirty="0" smtClean="0"/>
                        <a:t>Webcams, </a:t>
                      </a:r>
                    </a:p>
                    <a:p>
                      <a:r>
                        <a:rPr lang="en-US" sz="1400" dirty="0" smtClean="0"/>
                        <a:t>Smartphone</a:t>
                      </a:r>
                      <a:r>
                        <a:rPr lang="en-US" sz="1400" baseline="0" dirty="0" smtClean="0"/>
                        <a:t> cameras (Auto-exposure is OFF)</a:t>
                      </a:r>
                      <a:endParaRPr lang="en-US" sz="1400" dirty="0"/>
                    </a:p>
                  </a:txBody>
                  <a:tcPr/>
                </a:tc>
              </a:tr>
              <a:tr h="370840">
                <a:tc>
                  <a:txBody>
                    <a:bodyPr/>
                    <a:lstStyle/>
                    <a:p>
                      <a:pPr algn="ctr"/>
                      <a:r>
                        <a:rPr lang="en-US" sz="1400" dirty="0" smtClean="0"/>
                        <a:t>4 kHz</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Smartphone cameras </a:t>
                      </a:r>
                      <a:r>
                        <a:rPr lang="en-US" sz="1400" baseline="0" dirty="0" smtClean="0"/>
                        <a:t>(Auto-exposure is OFF)</a:t>
                      </a:r>
                      <a:endParaRPr lang="en-US" sz="1400" dirty="0" smtClean="0"/>
                    </a:p>
                    <a:p>
                      <a:endParaRPr lang="en-US" sz="1400" dirty="0"/>
                    </a:p>
                  </a:txBody>
                  <a:tcPr/>
                </a:tc>
              </a:tr>
            </a:tbl>
          </a:graphicData>
        </a:graphic>
      </p:graphicFrame>
      <p:grpSp>
        <p:nvGrpSpPr>
          <p:cNvPr id="29" name="Group 28"/>
          <p:cNvGrpSpPr/>
          <p:nvPr/>
        </p:nvGrpSpPr>
        <p:grpSpPr>
          <a:xfrm>
            <a:off x="1143000" y="762000"/>
            <a:ext cx="7261860" cy="2133806"/>
            <a:chOff x="1143000" y="762000"/>
            <a:chExt cx="7261860" cy="2133806"/>
          </a:xfrm>
        </p:grpSpPr>
        <p:grpSp>
          <p:nvGrpSpPr>
            <p:cNvPr id="9" name="Group 8"/>
            <p:cNvGrpSpPr/>
            <p:nvPr/>
          </p:nvGrpSpPr>
          <p:grpSpPr>
            <a:xfrm>
              <a:off x="1143000" y="762000"/>
              <a:ext cx="7261860" cy="2133806"/>
              <a:chOff x="1143000" y="685800"/>
              <a:chExt cx="7261860" cy="2133806"/>
            </a:xfrm>
          </p:grpSpPr>
          <p:grpSp>
            <p:nvGrpSpPr>
              <p:cNvPr id="10" name="Group 9"/>
              <p:cNvGrpSpPr/>
              <p:nvPr/>
            </p:nvGrpSpPr>
            <p:grpSpPr>
              <a:xfrm>
                <a:off x="1143000" y="685800"/>
                <a:ext cx="7261860" cy="1981200"/>
                <a:chOff x="1143000" y="383262"/>
                <a:chExt cx="7261860" cy="1981200"/>
              </a:xfrm>
            </p:grpSpPr>
            <p:sp>
              <p:nvSpPr>
                <p:cNvPr id="17"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8"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Rectangle 19"/>
                <p:cNvSpPr/>
                <p:nvPr/>
              </p:nvSpPr>
              <p:spPr>
                <a:xfrm>
                  <a:off x="3657600" y="996665"/>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21" name="Text Box 10"/>
                <p:cNvSpPr txBox="1">
                  <a:spLocks noChangeArrowheads="1"/>
                </p:cNvSpPr>
                <p:nvPr/>
              </p:nvSpPr>
              <p:spPr bwMode="auto">
                <a:xfrm>
                  <a:off x="733806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22" name="Straight Arrow Connector 21"/>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27" name="Rectangle 26"/>
                <p:cNvSpPr/>
                <p:nvPr/>
              </p:nvSpPr>
              <p:spPr>
                <a:xfrm rot="16200000">
                  <a:off x="6229994" y="1279256"/>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11" name="TextBox 10"/>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13" name="TextBox 12"/>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cxnSp>
          <p:nvCxnSpPr>
            <p:cNvPr id="7" name="Straight Arrow Connector 6"/>
            <p:cNvCxnSpPr/>
            <p:nvPr/>
          </p:nvCxnSpPr>
          <p:spPr bwMode="auto">
            <a:xfrm flipV="1">
              <a:off x="5257800" y="1752600"/>
              <a:ext cx="0" cy="757678"/>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3550260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2714</TotalTime>
  <Words>1533</Words>
  <Application>Microsoft Office PowerPoint</Application>
  <PresentationFormat>화면 슬라이드 쇼(4:3)</PresentationFormat>
  <Paragraphs>426</Paragraphs>
  <Slides>21</Slides>
  <Notes>1</Notes>
  <HiddenSlides>0</HiddenSlides>
  <MMClips>0</MMClips>
  <ScaleCrop>false</ScaleCrop>
  <HeadingPairs>
    <vt:vector size="4" baseType="variant">
      <vt:variant>
        <vt:lpstr>테마</vt:lpstr>
      </vt:variant>
      <vt:variant>
        <vt:i4>2</vt:i4>
      </vt:variant>
      <vt:variant>
        <vt:lpstr>슬라이드 제목</vt:lpstr>
      </vt:variant>
      <vt:variant>
        <vt:i4>21</vt:i4>
      </vt:variant>
    </vt:vector>
  </HeadingPairs>
  <TitlesOfParts>
    <vt:vector size="23" baseType="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user</cp:lastModifiedBy>
  <cp:revision>482</cp:revision>
  <cp:lastPrinted>2015-12-29T06:55:16Z</cp:lastPrinted>
  <dcterms:created xsi:type="dcterms:W3CDTF">2015-01-04T22:39:23Z</dcterms:created>
  <dcterms:modified xsi:type="dcterms:W3CDTF">2016-01-10T15:15:01Z</dcterms:modified>
</cp:coreProperties>
</file>