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8"/>
  </p:notesMasterIdLst>
  <p:handoutMasterIdLst>
    <p:handoutMasterId r:id="rId29"/>
  </p:handoutMasterIdLst>
  <p:sldIdLst>
    <p:sldId id="259" r:id="rId3"/>
    <p:sldId id="262" r:id="rId4"/>
    <p:sldId id="314" r:id="rId5"/>
    <p:sldId id="315" r:id="rId6"/>
    <p:sldId id="297" r:id="rId7"/>
    <p:sldId id="316" r:id="rId8"/>
    <p:sldId id="317" r:id="rId9"/>
    <p:sldId id="318" r:id="rId10"/>
    <p:sldId id="320" r:id="rId11"/>
    <p:sldId id="321" r:id="rId12"/>
    <p:sldId id="319" r:id="rId13"/>
    <p:sldId id="322" r:id="rId14"/>
    <p:sldId id="328" r:id="rId15"/>
    <p:sldId id="329" r:id="rId16"/>
    <p:sldId id="325" r:id="rId17"/>
    <p:sldId id="326" r:id="rId18"/>
    <p:sldId id="298" r:id="rId19"/>
    <p:sldId id="299" r:id="rId20"/>
    <p:sldId id="300" r:id="rId21"/>
    <p:sldId id="301" r:id="rId22"/>
    <p:sldId id="327" r:id="rId23"/>
    <p:sldId id="302" r:id="rId24"/>
    <p:sldId id="313" r:id="rId25"/>
    <p:sldId id="330" r:id="rId26"/>
    <p:sldId id="331" r:id="rId27"/>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90" autoAdjust="0"/>
    <p:restoredTop sz="94660"/>
  </p:normalViewPr>
  <p:slideViewPr>
    <p:cSldViewPr>
      <p:cViewPr varScale="1">
        <p:scale>
          <a:sx n="116" d="100"/>
          <a:sy n="116" d="100"/>
        </p:scale>
        <p:origin x="-1728" y="-10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2016-01-15</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University Color Transmission PHY sub-proposal for ISC</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January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Trang Nguyen, Mohammad </a:t>
            </a:r>
            <a:r>
              <a:rPr lang="en-US" altLang="en-US" sz="1600" dirty="0" err="1" smtClean="0">
                <a:solidFill>
                  <a:schemeClr val="tx2"/>
                </a:solidFill>
              </a:rPr>
              <a:t>Arif</a:t>
            </a:r>
            <a:r>
              <a:rPr lang="en-US" altLang="en-US" sz="1600" dirty="0" smtClean="0">
                <a:solidFill>
                  <a:schemeClr val="tx2"/>
                </a:solidFill>
              </a:rPr>
              <a:t> Hossain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 PHY </a:t>
            </a:r>
            <a:r>
              <a:rPr lang="en-US" altLang="en-US" sz="1600" dirty="0">
                <a:solidFill>
                  <a:schemeClr val="tx2"/>
                </a:solidFill>
              </a:rPr>
              <a:t>sub-proposal </a:t>
            </a:r>
            <a:r>
              <a:rPr lang="en-US" altLang="en-US" sz="1600" dirty="0" smtClean="0">
                <a:solidFill>
                  <a:schemeClr val="tx2"/>
                </a:solidFill>
              </a:rPr>
              <a:t>for ISC using Color Transmission. The compatibility in image sensors is supported.</a:t>
            </a:r>
          </a:p>
          <a:p>
            <a:pPr>
              <a:spcBef>
                <a:spcPts val="600"/>
              </a:spcBef>
              <a:spcAft>
                <a:spcPts val="600"/>
              </a:spcAft>
            </a:pPr>
            <a:r>
              <a:rPr lang="en-US" altLang="en-US" sz="1600" b="1" dirty="0" smtClean="0">
                <a:solidFill>
                  <a:schemeClr val="tx2"/>
                </a:solidFill>
              </a:rPr>
              <a:t>Purpose: </a:t>
            </a:r>
            <a:r>
              <a:rPr lang="en-US" sz="1600" dirty="0"/>
              <a:t>Call for </a:t>
            </a:r>
            <a:r>
              <a:rPr lang="en-US" sz="1600" dirty="0" smtClean="0"/>
              <a:t>Proposal Response</a:t>
            </a:r>
            <a:r>
              <a:rPr lang="en-US" altLang="en-US" sz="1600" dirty="0">
                <a:solidFill>
                  <a:schemeClr val="tx2"/>
                </a:solidFill>
              </a:rPr>
              <a:t>	</a:t>
            </a: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77" y="1009710"/>
            <a:ext cx="4577293" cy="264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29000" y="3578423"/>
            <a:ext cx="3302407" cy="307777"/>
          </a:xfrm>
          <a:prstGeom prst="rect">
            <a:avLst/>
          </a:prstGeom>
        </p:spPr>
        <p:txBody>
          <a:bodyPr wrap="square">
            <a:spAutoFit/>
          </a:bodyPr>
          <a:lstStyle/>
          <a:p>
            <a:r>
              <a:rPr lang="en-US" sz="1400" b="1" dirty="0" smtClean="0"/>
              <a:t>A design of 16x16 </a:t>
            </a:r>
            <a:r>
              <a:rPr lang="en-US" sz="1400" b="1" dirty="0"/>
              <a:t>LEDs transmitter </a:t>
            </a:r>
          </a:p>
        </p:txBody>
      </p:sp>
      <p:sp>
        <p:nvSpPr>
          <p:cNvPr id="10" name="TextBox 9"/>
          <p:cNvSpPr txBox="1"/>
          <p:nvPr/>
        </p:nvSpPr>
        <p:spPr>
          <a:xfrm>
            <a:off x="2362201" y="609600"/>
            <a:ext cx="4800600" cy="400110"/>
          </a:xfrm>
          <a:prstGeom prst="rect">
            <a:avLst/>
          </a:prstGeom>
          <a:noFill/>
        </p:spPr>
        <p:txBody>
          <a:bodyPr wrap="square" rtlCol="0">
            <a:spAutoFit/>
          </a:bodyPr>
          <a:lstStyle/>
          <a:p>
            <a:pPr algn="ctr"/>
            <a:r>
              <a:rPr lang="en-US" sz="2000" b="1" dirty="0" smtClean="0"/>
              <a:t>Transmitter Design</a:t>
            </a:r>
            <a:endParaRPr lang="en-US" sz="2000" dirty="0"/>
          </a:p>
        </p:txBody>
      </p:sp>
      <p:sp>
        <p:nvSpPr>
          <p:cNvPr id="19" name="Rectangle 5"/>
          <p:cNvSpPr>
            <a:spLocks noChangeArrowheads="1"/>
          </p:cNvSpPr>
          <p:nvPr/>
        </p:nvSpPr>
        <p:spPr bwMode="auto">
          <a:xfrm>
            <a:off x="457200" y="4127718"/>
            <a:ext cx="845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q"/>
            </a:pPr>
            <a:r>
              <a:rPr lang="en-US" altLang="ko-KR" sz="1600" dirty="0" smtClean="0">
                <a:latin typeface="+mj-lt"/>
              </a:rPr>
              <a:t> </a:t>
            </a:r>
            <a:r>
              <a:rPr lang="en-US" altLang="ko-KR" sz="1600" b="1" dirty="0" smtClean="0">
                <a:latin typeface="+mj-lt"/>
              </a:rPr>
              <a:t>Reference LEDs </a:t>
            </a:r>
            <a:r>
              <a:rPr lang="en-US" altLang="ko-KR" sz="1600" dirty="0" smtClean="0">
                <a:latin typeface="+mj-lt"/>
              </a:rPr>
              <a:t>(4 LEDs at 4 corners):</a:t>
            </a:r>
          </a:p>
          <a:p>
            <a:pPr lvl="1" latinLnBrk="0">
              <a:spcBef>
                <a:spcPct val="0"/>
              </a:spcBef>
              <a:buFont typeface="Wingdings" panose="05000000000000000000" pitchFamily="2" charset="2"/>
              <a:buChar char="§"/>
            </a:pPr>
            <a:r>
              <a:rPr lang="en-US" altLang="ko-KR" sz="1600" dirty="0" smtClean="0">
                <a:latin typeface="+mj-lt"/>
              </a:rPr>
              <a:t>Transmit </a:t>
            </a:r>
            <a:r>
              <a:rPr lang="en-US" altLang="ko-KR" sz="1600" i="1" dirty="0" smtClean="0">
                <a:latin typeface="+mj-lt"/>
              </a:rPr>
              <a:t>clock information</a:t>
            </a:r>
            <a:r>
              <a:rPr lang="en-US" altLang="ko-KR" sz="1600" dirty="0" smtClean="0">
                <a:latin typeface="+mj-lt"/>
              </a:rPr>
              <a:t> to help a varying-frame rate receiver in performing </a:t>
            </a:r>
            <a:r>
              <a:rPr lang="en-US" altLang="ko-KR" sz="1600" i="1" dirty="0" smtClean="0">
                <a:latin typeface="+mj-lt"/>
              </a:rPr>
              <a:t>asynchronous decoding</a:t>
            </a:r>
          </a:p>
          <a:p>
            <a:pPr lvl="1" latinLnBrk="0">
              <a:spcBef>
                <a:spcPct val="0"/>
              </a:spcBef>
              <a:buFont typeface="Wingdings" panose="05000000000000000000" pitchFamily="2" charset="2"/>
              <a:buChar char="§"/>
            </a:pPr>
            <a:r>
              <a:rPr lang="en-US" altLang="ko-KR" sz="1600" dirty="0" smtClean="0">
                <a:latin typeface="+mj-lt"/>
              </a:rPr>
              <a:t>To mitigate the </a:t>
            </a:r>
            <a:r>
              <a:rPr lang="en-US" altLang="ko-KR" sz="1600" i="1" dirty="0" smtClean="0">
                <a:latin typeface="+mj-lt"/>
              </a:rPr>
              <a:t>rolling shutter effect</a:t>
            </a:r>
            <a:endParaRPr lang="en-US" altLang="ko-KR" sz="1600" i="1" dirty="0">
              <a:latin typeface="+mj-lt"/>
            </a:endParaRPr>
          </a:p>
          <a:p>
            <a:pPr latinLnBrk="0">
              <a:spcBef>
                <a:spcPct val="0"/>
              </a:spcBef>
              <a:buFont typeface="Wingdings" panose="05000000000000000000" pitchFamily="2" charset="2"/>
              <a:buChar char="§"/>
            </a:pPr>
            <a:endParaRPr lang="en-US" altLang="ko-KR" sz="1600" dirty="0" smtClean="0">
              <a:latin typeface="+mj-lt"/>
            </a:endParaRPr>
          </a:p>
          <a:p>
            <a:pPr latinLnBrk="0">
              <a:spcBef>
                <a:spcPct val="0"/>
              </a:spcBef>
              <a:buFont typeface="Wingdings" panose="05000000000000000000" pitchFamily="2" charset="2"/>
              <a:buChar char="q"/>
            </a:pPr>
            <a:r>
              <a:rPr lang="en-US" altLang="ko-KR" sz="1600" dirty="0" smtClean="0">
                <a:latin typeface="+mj-lt"/>
              </a:rPr>
              <a:t> </a:t>
            </a:r>
            <a:r>
              <a:rPr lang="en-US" altLang="ko-KR" sz="1600" b="1" dirty="0" smtClean="0">
                <a:latin typeface="+mj-lt"/>
              </a:rPr>
              <a:t>4 Surrounding lines (high gradient difference)</a:t>
            </a:r>
            <a:r>
              <a:rPr lang="en-US" altLang="ko-KR" sz="1600" dirty="0" smtClean="0">
                <a:latin typeface="+mj-lt"/>
              </a:rPr>
              <a:t>:</a:t>
            </a:r>
          </a:p>
          <a:p>
            <a:pPr lvl="1" latinLnBrk="0">
              <a:spcBef>
                <a:spcPct val="0"/>
              </a:spcBef>
              <a:buFont typeface="Wingdings" panose="05000000000000000000" pitchFamily="2" charset="2"/>
              <a:buChar char="§"/>
            </a:pPr>
            <a:r>
              <a:rPr lang="en-US" altLang="ko-KR" sz="1600" dirty="0" smtClean="0">
                <a:latin typeface="+mj-lt"/>
                <a:ea typeface="굴림" charset="-127"/>
              </a:rPr>
              <a:t>To help a receiver in detecting and extracting LEDs in real-time </a:t>
            </a:r>
            <a:endParaRPr lang="en-US" altLang="ko-KR" sz="1600" dirty="0">
              <a:latin typeface="+mj-lt"/>
              <a:ea typeface="굴림" charset="-127"/>
            </a:endParaRP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6842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603086449"/>
              </p:ext>
            </p:extLst>
          </p:nvPr>
        </p:nvGraphicFramePr>
        <p:xfrm>
          <a:off x="699880" y="3886199"/>
          <a:ext cx="3657600" cy="2286001"/>
        </p:xfrm>
        <a:graphic>
          <a:graphicData uri="http://schemas.openxmlformats.org/drawingml/2006/table">
            <a:tbl>
              <a:tblPr firstRow="1" firstCol="1" bandRow="1">
                <a:tableStyleId>{5940675A-B579-460E-94D1-54222C63F5DA}</a:tableStyleId>
              </a:tblPr>
              <a:tblGrid>
                <a:gridCol w="1532821"/>
                <a:gridCol w="2124779"/>
              </a:tblGrid>
              <a:tr h="314451">
                <a:tc>
                  <a:txBody>
                    <a:bodyPr/>
                    <a:lstStyle/>
                    <a:p>
                      <a:pPr marL="0" marR="0" algn="ctr">
                        <a:spcBef>
                          <a:spcPts val="0"/>
                        </a:spcBef>
                        <a:spcAft>
                          <a:spcPts val="0"/>
                        </a:spcAft>
                      </a:pPr>
                      <a:r>
                        <a:rPr lang="en-US" sz="1050" b="1" dirty="0" smtClean="0">
                          <a:effectLst/>
                        </a:rPr>
                        <a:t>3 bits-Input </a:t>
                      </a:r>
                      <a:endParaRPr lang="en-US" sz="1400" b="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050" b="1" dirty="0" smtClean="0">
                          <a:effectLst/>
                        </a:rPr>
                        <a:t>Color-Output</a:t>
                      </a:r>
                      <a:endParaRPr lang="en-US" sz="1400" b="1" dirty="0">
                        <a:effectLst/>
                        <a:latin typeface="Times New Roman"/>
                        <a:ea typeface="SimSun"/>
                      </a:endParaRPr>
                    </a:p>
                  </a:txBody>
                  <a:tcPr marL="68580" marR="68580" marT="0" marB="0" anchor="ctr"/>
                </a:tc>
              </a:tr>
              <a:tr h="241661">
                <a:tc>
                  <a:txBody>
                    <a:bodyPr/>
                    <a:lstStyle/>
                    <a:p>
                      <a:pPr marL="0" marR="0" algn="ctr">
                        <a:spcBef>
                          <a:spcPts val="0"/>
                        </a:spcBef>
                        <a:spcAft>
                          <a:spcPts val="0"/>
                        </a:spcAft>
                      </a:pPr>
                      <a:r>
                        <a:rPr lang="en-US" sz="1050" dirty="0">
                          <a:effectLst/>
                        </a:rPr>
                        <a:t>000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Black</a:t>
                      </a:r>
                      <a:endParaRPr lang="en-US" sz="1400" dirty="0">
                        <a:effectLst/>
                        <a:latin typeface="Times New Roman"/>
                        <a:ea typeface="SimSun"/>
                      </a:endParaRPr>
                    </a:p>
                  </a:txBody>
                  <a:tcPr marL="68580" marR="68580" marT="0" marB="0"/>
                </a:tc>
              </a:tr>
              <a:tr h="252737">
                <a:tc>
                  <a:txBody>
                    <a:bodyPr/>
                    <a:lstStyle/>
                    <a:p>
                      <a:pPr marL="0" marR="0" algn="ctr">
                        <a:spcBef>
                          <a:spcPts val="0"/>
                        </a:spcBef>
                        <a:spcAft>
                          <a:spcPts val="0"/>
                        </a:spcAft>
                      </a:pPr>
                      <a:r>
                        <a:rPr lang="en-US" sz="1050" dirty="0">
                          <a:effectLst/>
                        </a:rPr>
                        <a:t>100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Red</a:t>
                      </a:r>
                      <a:endParaRPr lang="en-US" sz="1400" dirty="0">
                        <a:effectLst/>
                        <a:latin typeface="Times New Roman"/>
                        <a:ea typeface="SimSun"/>
                      </a:endParaRPr>
                    </a:p>
                  </a:txBody>
                  <a:tcPr marL="68580" marR="68580" marT="0" marB="0"/>
                </a:tc>
              </a:tr>
              <a:tr h="252737">
                <a:tc>
                  <a:txBody>
                    <a:bodyPr/>
                    <a:lstStyle/>
                    <a:p>
                      <a:pPr marL="0" marR="0" algn="ctr">
                        <a:spcBef>
                          <a:spcPts val="0"/>
                        </a:spcBef>
                        <a:spcAft>
                          <a:spcPts val="0"/>
                        </a:spcAft>
                      </a:pPr>
                      <a:r>
                        <a:rPr lang="en-US" sz="1050" dirty="0">
                          <a:effectLst/>
                        </a:rPr>
                        <a:t>010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Green</a:t>
                      </a:r>
                      <a:endParaRPr lang="en-US" sz="1400" dirty="0">
                        <a:effectLst/>
                        <a:latin typeface="Times New Roman"/>
                        <a:ea typeface="SimSun"/>
                      </a:endParaRPr>
                    </a:p>
                  </a:txBody>
                  <a:tcPr marL="68580" marR="68580" marT="0" marB="0"/>
                </a:tc>
              </a:tr>
              <a:tr h="243674">
                <a:tc>
                  <a:txBody>
                    <a:bodyPr/>
                    <a:lstStyle/>
                    <a:p>
                      <a:pPr marL="0" marR="0" algn="ctr">
                        <a:spcBef>
                          <a:spcPts val="0"/>
                        </a:spcBef>
                        <a:spcAft>
                          <a:spcPts val="0"/>
                        </a:spcAft>
                      </a:pPr>
                      <a:r>
                        <a:rPr lang="en-US" sz="1050">
                          <a:effectLst/>
                        </a:rPr>
                        <a:t>001</a:t>
                      </a:r>
                      <a:endParaRPr lang="en-US" sz="140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Blue</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dirty="0">
                          <a:effectLst/>
                        </a:rPr>
                        <a:t>110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Yellow</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a:effectLst/>
                        </a:rPr>
                        <a:t>101</a:t>
                      </a:r>
                      <a:endParaRPr lang="en-US" sz="140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Magenta</a:t>
                      </a:r>
                      <a:endParaRPr lang="en-US" sz="1400" dirty="0">
                        <a:effectLst/>
                        <a:latin typeface="Times New Roman"/>
                        <a:ea typeface="SimSun"/>
                      </a:endParaRPr>
                    </a:p>
                  </a:txBody>
                  <a:tcPr marL="68580" marR="68580" marT="0" marB="0"/>
                </a:tc>
              </a:tr>
              <a:tr h="255758">
                <a:tc>
                  <a:txBody>
                    <a:bodyPr/>
                    <a:lstStyle/>
                    <a:p>
                      <a:pPr marL="0" marR="0" algn="ctr">
                        <a:spcBef>
                          <a:spcPts val="0"/>
                        </a:spcBef>
                        <a:spcAft>
                          <a:spcPts val="0"/>
                        </a:spcAft>
                      </a:pPr>
                      <a:r>
                        <a:rPr lang="en-US" sz="1050" dirty="0">
                          <a:effectLst/>
                        </a:rPr>
                        <a:t>011</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Cyan</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dirty="0">
                          <a:effectLst/>
                        </a:rPr>
                        <a:t>111</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White</a:t>
                      </a:r>
                      <a:endParaRPr lang="en-US" sz="1400" dirty="0">
                        <a:effectLst/>
                        <a:latin typeface="Times New Roman"/>
                        <a:ea typeface="SimSun"/>
                      </a:endParaRPr>
                    </a:p>
                  </a:txBody>
                  <a:tcPr marL="68580" marR="68580" marT="0" marB="0"/>
                </a:tc>
              </a:tr>
            </a:tbl>
          </a:graphicData>
        </a:graphic>
      </p:graphicFrame>
      <p:pic>
        <p:nvPicPr>
          <p:cNvPr id="17" name="Picture 1" descr="C:\Users\HP\Desktop\Present\REPORT\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666" y="3811486"/>
            <a:ext cx="2537734" cy="243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108963" y="3581398"/>
            <a:ext cx="3158237" cy="307777"/>
          </a:xfrm>
          <a:prstGeom prst="rect">
            <a:avLst/>
          </a:prstGeom>
        </p:spPr>
        <p:txBody>
          <a:bodyPr wrap="none">
            <a:spAutoFit/>
          </a:bodyPr>
          <a:lstStyle/>
          <a:p>
            <a:r>
              <a:rPr lang="en-US" sz="1400" b="1" dirty="0"/>
              <a:t>Multi-colors encoding true table</a:t>
            </a:r>
          </a:p>
        </p:txBody>
      </p:sp>
      <p:graphicFrame>
        <p:nvGraphicFramePr>
          <p:cNvPr id="20" name="Table 19"/>
          <p:cNvGraphicFramePr>
            <a:graphicFrameLocks noGrp="1"/>
          </p:cNvGraphicFramePr>
          <p:nvPr>
            <p:extLst>
              <p:ext uri="{D42A27DB-BD31-4B8C-83A1-F6EECF244321}">
                <p14:modId xmlns:p14="http://schemas.microsoft.com/office/powerpoint/2010/main" val="670601876"/>
              </p:ext>
            </p:extLst>
          </p:nvPr>
        </p:nvGraphicFramePr>
        <p:xfrm>
          <a:off x="2362201" y="1600200"/>
          <a:ext cx="5031740" cy="1626804"/>
        </p:xfrm>
        <a:graphic>
          <a:graphicData uri="http://schemas.openxmlformats.org/drawingml/2006/table">
            <a:tbl>
              <a:tblPr firstRow="1" firstCol="1" bandRow="1">
                <a:tableStyleId>{5940675A-B579-460E-94D1-54222C63F5DA}</a:tableStyleId>
              </a:tblPr>
              <a:tblGrid>
                <a:gridCol w="1600200"/>
                <a:gridCol w="1600200"/>
                <a:gridCol w="915670"/>
                <a:gridCol w="915670"/>
              </a:tblGrid>
              <a:tr h="378021">
                <a:tc>
                  <a:txBody>
                    <a:bodyPr/>
                    <a:lstStyle/>
                    <a:p>
                      <a:pPr marL="0" marR="0" algn="ctr">
                        <a:spcBef>
                          <a:spcPts val="0"/>
                        </a:spcBef>
                        <a:spcAft>
                          <a:spcPts val="0"/>
                        </a:spcAft>
                      </a:pPr>
                      <a:r>
                        <a:rPr lang="pt-BR" sz="1050" b="1" dirty="0">
                          <a:solidFill>
                            <a:srgbClr val="FF0000"/>
                          </a:solidFill>
                          <a:effectLst/>
                        </a:rPr>
                        <a:t>Reference LEDs</a:t>
                      </a:r>
                      <a:endParaRPr lang="en-US" sz="1050" b="1" dirty="0">
                        <a:solidFill>
                          <a:srgbClr val="FF0000"/>
                        </a:solidFill>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Red </a:t>
                      </a:r>
                      <a:r>
                        <a:rPr lang="pt-BR" sz="1050" dirty="0" smtClean="0">
                          <a:effectLst/>
                        </a:rPr>
                        <a:t>channel</a:t>
                      </a:r>
                      <a:endParaRPr lang="en-US" sz="1050" dirty="0">
                        <a:effectLst/>
                        <a:latin typeface="BatangChe"/>
                        <a:cs typeface="Times New Roman"/>
                      </a:endParaRPr>
                    </a:p>
                  </a:txBody>
                  <a:tcPr marL="68580" marR="68580" marT="0" marB="0" anchor="ctr"/>
                </a:tc>
                <a:tc gridSpan="2">
                  <a:txBody>
                    <a:bodyPr/>
                    <a:lstStyle/>
                    <a:p>
                      <a:pPr marL="0" marR="0" algn="ctr">
                        <a:spcBef>
                          <a:spcPts val="0"/>
                        </a:spcBef>
                        <a:spcAft>
                          <a:spcPts val="0"/>
                        </a:spcAft>
                      </a:pPr>
                      <a:r>
                        <a:rPr lang="pt-BR" sz="1050" dirty="0" smtClean="0">
                          <a:solidFill>
                            <a:srgbClr val="FF0000"/>
                          </a:solidFill>
                          <a:effectLst/>
                        </a:rPr>
                        <a:t>Clock infor. bits </a:t>
                      </a:r>
                      <a:r>
                        <a:rPr lang="pt-BR" sz="1050" dirty="0" smtClean="0">
                          <a:effectLst/>
                        </a:rPr>
                        <a:t>(0 </a:t>
                      </a:r>
                      <a:r>
                        <a:rPr lang="pt-BR" sz="1050" dirty="0">
                          <a:effectLst/>
                        </a:rPr>
                        <a:t>1 0 1 </a:t>
                      </a:r>
                      <a:r>
                        <a:rPr lang="pt-BR" sz="1050" dirty="0" smtClean="0">
                          <a:effectLst/>
                        </a:rPr>
                        <a:t> …)</a:t>
                      </a:r>
                      <a:endParaRPr lang="en-US" sz="1050" dirty="0">
                        <a:effectLst/>
                        <a:latin typeface="BatangChe"/>
                        <a:cs typeface="Times New Roman"/>
                      </a:endParaRPr>
                    </a:p>
                  </a:txBody>
                  <a:tcPr marL="68580" marR="68580" marT="0" marB="0" anchor="ctr"/>
                </a:tc>
                <a:tc hMerge="1">
                  <a:txBody>
                    <a:bodyPr/>
                    <a:lstStyle/>
                    <a:p>
                      <a:endParaRPr lang="en-US"/>
                    </a:p>
                  </a:txBody>
                  <a:tcPr/>
                </a:tc>
              </a:tr>
              <a:tr h="186651">
                <a:tc rowSpan="4">
                  <a:txBody>
                    <a:bodyPr/>
                    <a:lstStyle/>
                    <a:p>
                      <a:pPr marL="0" marR="0" algn="ctr">
                        <a:spcBef>
                          <a:spcPts val="0"/>
                        </a:spcBef>
                        <a:spcAft>
                          <a:spcPts val="0"/>
                        </a:spcAft>
                      </a:pPr>
                      <a:r>
                        <a:rPr lang="pt-BR" sz="1050" b="1" dirty="0">
                          <a:effectLst/>
                        </a:rPr>
                        <a:t>Data LEDs</a:t>
                      </a:r>
                      <a:endParaRPr lang="en-US" sz="1050" b="1" dirty="0">
                        <a:effectLst/>
                      </a:endParaRPr>
                    </a:p>
                    <a:p>
                      <a:pPr marL="0" marR="0" algn="ctr">
                        <a:spcBef>
                          <a:spcPts val="0"/>
                        </a:spcBef>
                        <a:spcAft>
                          <a:spcPts val="0"/>
                        </a:spcAft>
                      </a:pPr>
                      <a:r>
                        <a:rPr lang="pt-BR" sz="1050" dirty="0">
                          <a:effectLst/>
                        </a:rPr>
                        <a:t> </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 </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smtClean="0">
                          <a:effectLst/>
                        </a:rPr>
                        <a:t>data bit </a:t>
                      </a: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smtClean="0">
                          <a:effectLst/>
                        </a:rPr>
                        <a:t>data bit </a:t>
                      </a:r>
                      <a:r>
                        <a:rPr lang="pt-BR" sz="1050" dirty="0">
                          <a:effectLst/>
                        </a:rPr>
                        <a:t>“1”</a:t>
                      </a:r>
                      <a:endParaRPr lang="en-US" sz="1050" dirty="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Red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a:effectLst/>
                        </a:rPr>
                        <a:t>1</a:t>
                      </a:r>
                      <a:endParaRPr lang="en-US" sz="105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Greem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1</a:t>
                      </a:r>
                      <a:endParaRPr lang="en-US" sz="1050" dirty="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Blue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1</a:t>
                      </a:r>
                      <a:endParaRPr lang="en-US" sz="1050" dirty="0">
                        <a:effectLst/>
                        <a:latin typeface="BatangChe"/>
                        <a:cs typeface="Times New Roman"/>
                      </a:endParaRPr>
                    </a:p>
                  </a:txBody>
                  <a:tcPr marL="68580" marR="68580" marT="0" marB="0" anchor="ctr"/>
                </a:tc>
              </a:tr>
            </a:tbl>
          </a:graphicData>
        </a:graphic>
      </p:graphicFrame>
      <p:sp>
        <p:nvSpPr>
          <p:cNvPr id="21" name="Rectangle 1"/>
          <p:cNvSpPr>
            <a:spLocks noChangeArrowheads="1"/>
          </p:cNvSpPr>
          <p:nvPr/>
        </p:nvSpPr>
        <p:spPr bwMode="auto">
          <a:xfrm>
            <a:off x="2763564" y="1298377"/>
            <a:ext cx="4052520" cy="307777"/>
          </a:xfrm>
          <a:prstGeom prst="rect">
            <a:avLst/>
          </a:prstGeom>
        </p:spPr>
        <p:txBody>
          <a:bodyPr wrap="none">
            <a:spAutoFit/>
          </a:bodyPr>
          <a:lstStyle/>
          <a:p>
            <a:r>
              <a:rPr lang="en-US" altLang="zh-CN" sz="1400" b="1" dirty="0"/>
              <a:t>Encoding table for </a:t>
            </a:r>
            <a:r>
              <a:rPr lang="en-US" altLang="zh-CN" sz="1400" b="1" dirty="0" smtClean="0"/>
              <a:t>reference LEDs and data LEDs</a:t>
            </a:r>
            <a:endParaRPr lang="en-US" altLang="zh-CN" sz="1400" b="1" dirty="0"/>
          </a:p>
        </p:txBody>
      </p:sp>
      <p:sp>
        <p:nvSpPr>
          <p:cNvPr id="22" name="TextBox 21"/>
          <p:cNvSpPr txBox="1"/>
          <p:nvPr/>
        </p:nvSpPr>
        <p:spPr>
          <a:xfrm>
            <a:off x="2362201" y="609600"/>
            <a:ext cx="4800600" cy="400110"/>
          </a:xfrm>
          <a:prstGeom prst="rect">
            <a:avLst/>
          </a:prstGeom>
          <a:noFill/>
        </p:spPr>
        <p:txBody>
          <a:bodyPr wrap="square" rtlCol="0">
            <a:spAutoFit/>
          </a:bodyPr>
          <a:lstStyle/>
          <a:p>
            <a:pPr algn="ctr"/>
            <a:r>
              <a:rPr lang="en-US" sz="2000" b="1" dirty="0" smtClean="0"/>
              <a:t>Colors Encoding (Flicker mode)</a:t>
            </a:r>
            <a:endParaRPr lang="en-US" sz="2000"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930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534" y="1219200"/>
            <a:ext cx="5316132" cy="259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257300" y="3832384"/>
            <a:ext cx="6286500" cy="307777"/>
          </a:xfrm>
          <a:prstGeom prst="rect">
            <a:avLst/>
          </a:prstGeom>
        </p:spPr>
        <p:txBody>
          <a:bodyPr wrap="square">
            <a:spAutoFit/>
          </a:bodyPr>
          <a:lstStyle/>
          <a:p>
            <a:pPr algn="ctr"/>
            <a:r>
              <a:rPr lang="en-US" sz="1400" b="1" dirty="0"/>
              <a:t>LEDs </a:t>
            </a:r>
            <a:r>
              <a:rPr lang="en-US" sz="1400" b="1" dirty="0" smtClean="0"/>
              <a:t>extraction matrix using line detection under perspective distortion</a:t>
            </a:r>
            <a:endParaRPr lang="en-US" sz="14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1483555247"/>
              </p:ext>
            </p:extLst>
          </p:nvPr>
        </p:nvGraphicFramePr>
        <p:xfrm>
          <a:off x="5797093" y="4414974"/>
          <a:ext cx="3296107" cy="614226"/>
        </p:xfrm>
        <a:graphic>
          <a:graphicData uri="http://schemas.openxmlformats.org/presentationml/2006/ole">
            <mc:AlternateContent xmlns:mc="http://schemas.openxmlformats.org/markup-compatibility/2006">
              <mc:Choice xmlns:v="urn:schemas-microsoft-com:vml" Requires="v">
                <p:oleObj spid="_x0000_s3227" name="Equation" r:id="rId4" imgW="3048000" imgH="584200" progId="Equation.3">
                  <p:embed/>
                </p:oleObj>
              </mc:Choice>
              <mc:Fallback>
                <p:oleObj name="Equation" r:id="rId4" imgW="30480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093" y="4414974"/>
                        <a:ext cx="3296107" cy="614226"/>
                      </a:xfrm>
                      <a:prstGeom prst="rect">
                        <a:avLst/>
                      </a:prstGeom>
                      <a:noFill/>
                    </p:spPr>
                  </p:pic>
                </p:oleObj>
              </mc:Fallback>
            </mc:AlternateContent>
          </a:graphicData>
        </a:graphic>
      </p:graphicFrame>
      <p:sp>
        <p:nvSpPr>
          <p:cNvPr id="13" name="TextBox 12"/>
          <p:cNvSpPr txBox="1"/>
          <p:nvPr/>
        </p:nvSpPr>
        <p:spPr>
          <a:xfrm>
            <a:off x="1447800" y="609600"/>
            <a:ext cx="6705599" cy="400110"/>
          </a:xfrm>
          <a:prstGeom prst="rect">
            <a:avLst/>
          </a:prstGeom>
          <a:noFill/>
        </p:spPr>
        <p:txBody>
          <a:bodyPr wrap="square" rtlCol="0">
            <a:spAutoFit/>
          </a:bodyPr>
          <a:lstStyle/>
          <a:p>
            <a:pPr algn="ctr"/>
            <a:r>
              <a:rPr lang="en-US" sz="2000" b="1" dirty="0" smtClean="0"/>
              <a:t>LEDs extraction under Perspective Distortion and Rotation</a:t>
            </a:r>
            <a:endParaRPr lang="en-US" sz="2000" dirty="0"/>
          </a:p>
        </p:txBody>
      </p:sp>
      <p:sp>
        <p:nvSpPr>
          <p:cNvPr id="17" name="Rectangle 16"/>
          <p:cNvSpPr/>
          <p:nvPr/>
        </p:nvSpPr>
        <p:spPr>
          <a:xfrm>
            <a:off x="215900" y="4366736"/>
            <a:ext cx="8839200" cy="738664"/>
          </a:xfrm>
          <a:prstGeom prst="rect">
            <a:avLst/>
          </a:prstGeom>
        </p:spPr>
        <p:txBody>
          <a:bodyPr wrap="square">
            <a:spAutoFit/>
          </a:bodyPr>
          <a:lstStyle/>
          <a:p>
            <a:r>
              <a:rPr lang="en-US" sz="1400" b="1" dirty="0" smtClean="0"/>
              <a:t>Step 1: 4-Edges detection</a:t>
            </a:r>
          </a:p>
          <a:p>
            <a:pPr marL="742950" lvl="1" indent="-285750">
              <a:buFont typeface="Wingdings" panose="05000000000000000000" pitchFamily="2" charset="2"/>
              <a:buChar char="§"/>
            </a:pPr>
            <a:r>
              <a:rPr lang="en-US" sz="1400" dirty="0" smtClean="0"/>
              <a:t>Edges are detected by using Hough transform</a:t>
            </a:r>
          </a:p>
          <a:p>
            <a:pPr marL="742950" lvl="1" indent="-285750">
              <a:buFont typeface="Wingdings" panose="05000000000000000000" pitchFamily="2" charset="2"/>
              <a:buChar char="§"/>
            </a:pPr>
            <a:r>
              <a:rPr lang="en-US" altLang="zh-CN" sz="1400" dirty="0" smtClean="0">
                <a:ea typeface="SimSun" pitchFamily="2" charset="-122"/>
                <a:cs typeface="Times New Roman" pitchFamily="18" charset="0"/>
              </a:rPr>
              <a:t>The </a:t>
            </a:r>
            <a:r>
              <a:rPr lang="en-US" altLang="zh-CN" sz="1400" dirty="0">
                <a:ea typeface="SimSun" pitchFamily="2" charset="-122"/>
                <a:cs typeface="Times New Roman" pitchFamily="18" charset="0"/>
              </a:rPr>
              <a:t>position of 4 corners and matrix positions of LEDs</a:t>
            </a:r>
            <a:endParaRPr lang="en-US" sz="1400" dirty="0"/>
          </a:p>
        </p:txBody>
      </p:sp>
      <p:sp>
        <p:nvSpPr>
          <p:cNvPr id="18" name="Rectangle 17"/>
          <p:cNvSpPr/>
          <p:nvPr/>
        </p:nvSpPr>
        <p:spPr>
          <a:xfrm>
            <a:off x="304800" y="5433536"/>
            <a:ext cx="8839200" cy="738664"/>
          </a:xfrm>
          <a:prstGeom prst="rect">
            <a:avLst/>
          </a:prstGeom>
        </p:spPr>
        <p:txBody>
          <a:bodyPr wrap="square">
            <a:spAutoFit/>
          </a:bodyPr>
          <a:lstStyle/>
          <a:p>
            <a:r>
              <a:rPr lang="en-US" sz="1400" b="1" dirty="0" smtClean="0"/>
              <a:t>Step 2: 16x16 LED-positions Matrix forming</a:t>
            </a:r>
          </a:p>
          <a:p>
            <a:pPr marL="742950" lvl="1" indent="-285750">
              <a:buFont typeface="Wingdings" panose="05000000000000000000" pitchFamily="2" charset="2"/>
              <a:buChar char="§"/>
            </a:pPr>
            <a:r>
              <a:rPr lang="en-US" sz="1400" dirty="0" smtClean="0"/>
              <a:t>Input: 4-corner positions A</a:t>
            </a:r>
            <a:r>
              <a:rPr lang="en-US" sz="1400" baseline="-25000" dirty="0" smtClean="0"/>
              <a:t>i</a:t>
            </a:r>
            <a:r>
              <a:rPr lang="en-US" sz="1400" dirty="0" smtClean="0"/>
              <a:t>(w, h)</a:t>
            </a:r>
          </a:p>
          <a:p>
            <a:pPr marL="742950" lvl="1" indent="-285750">
              <a:buFont typeface="Wingdings" panose="05000000000000000000" pitchFamily="2" charset="2"/>
              <a:buChar char="§"/>
            </a:pPr>
            <a:r>
              <a:rPr lang="en-US" altLang="zh-CN" sz="1400" dirty="0" smtClean="0">
                <a:ea typeface="SimSun" pitchFamily="2" charset="-122"/>
                <a:cs typeface="Times New Roman" pitchFamily="18" charset="0"/>
              </a:rPr>
              <a:t>Output: 16x16 matrix of LED-positions</a:t>
            </a:r>
            <a:endParaRPr lang="en-US" sz="1400"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88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Box 7"/>
          <p:cNvSpPr txBox="1"/>
          <p:nvPr/>
        </p:nvSpPr>
        <p:spPr>
          <a:xfrm>
            <a:off x="2362201" y="609600"/>
            <a:ext cx="4800600" cy="400110"/>
          </a:xfrm>
          <a:prstGeom prst="rect">
            <a:avLst/>
          </a:prstGeom>
          <a:noFill/>
        </p:spPr>
        <p:txBody>
          <a:bodyPr wrap="square" rtlCol="0">
            <a:spAutoFit/>
          </a:bodyPr>
          <a:lstStyle/>
          <a:p>
            <a:pPr algn="ctr"/>
            <a:r>
              <a:rPr lang="en-US" sz="2000" b="1" dirty="0" smtClean="0"/>
              <a:t>Rolling effect Detection and Cancellation</a:t>
            </a:r>
            <a:endParaRPr lang="en-US"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678" y="2294690"/>
            <a:ext cx="6292922" cy="290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00660" y="1368623"/>
            <a:ext cx="4472940" cy="307777"/>
          </a:xfrm>
          <a:prstGeom prst="rect">
            <a:avLst/>
          </a:prstGeom>
        </p:spPr>
        <p:txBody>
          <a:bodyPr wrap="square">
            <a:spAutoFit/>
          </a:bodyPr>
          <a:lstStyle/>
          <a:p>
            <a:r>
              <a:rPr lang="en-US" sz="1400" b="1" dirty="0" smtClean="0"/>
              <a:t>A state-Matrix of 4 reference LEDs at the sample #k:</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626" y="1143000"/>
            <a:ext cx="1609467" cy="88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25730" y="5585936"/>
            <a:ext cx="5513070" cy="738664"/>
          </a:xfrm>
          <a:prstGeom prst="rect">
            <a:avLst/>
          </a:prstGeom>
        </p:spPr>
        <p:txBody>
          <a:bodyPr wrap="square">
            <a:spAutoFit/>
          </a:bodyPr>
          <a:lstStyle/>
          <a:p>
            <a:r>
              <a:rPr lang="en-US" sz="1400" b="1" dirty="0" smtClean="0"/>
              <a:t>Detect the rolling effect in an image:</a:t>
            </a:r>
          </a:p>
          <a:p>
            <a:r>
              <a:rPr lang="en-US" sz="1400" b="1" dirty="0" smtClean="0"/>
              <a:t>- If </a:t>
            </a:r>
            <a:r>
              <a:rPr lang="en-US" sz="1400" dirty="0" smtClean="0"/>
              <a:t>(M</a:t>
            </a:r>
            <a:r>
              <a:rPr lang="en-US" sz="1400" baseline="30000" dirty="0" smtClean="0"/>
              <a:t>k</a:t>
            </a:r>
            <a:r>
              <a:rPr lang="en-US" sz="1400" dirty="0" smtClean="0"/>
              <a:t> != 0 &amp;&amp; M</a:t>
            </a:r>
            <a:r>
              <a:rPr lang="en-US" sz="1400" baseline="30000" dirty="0" smtClean="0"/>
              <a:t>k</a:t>
            </a:r>
            <a:r>
              <a:rPr lang="en-US" sz="1400" dirty="0" smtClean="0"/>
              <a:t> </a:t>
            </a:r>
            <a:r>
              <a:rPr lang="en-US" sz="1400" dirty="0"/>
              <a:t>!= </a:t>
            </a:r>
            <a:r>
              <a:rPr lang="en-US" sz="1400" dirty="0" smtClean="0"/>
              <a:t>1)        </a:t>
            </a:r>
            <a:r>
              <a:rPr lang="en-US" sz="1400" b="1" dirty="0" smtClean="0"/>
              <a:t>then</a:t>
            </a:r>
            <a:r>
              <a:rPr lang="en-US" sz="1400" dirty="0" smtClean="0"/>
              <a:t> (the image has rolling effect)</a:t>
            </a:r>
            <a:endParaRPr lang="en-US" sz="1400" dirty="0"/>
          </a:p>
          <a:p>
            <a:endParaRPr lang="en-US" sz="1400" dirty="0" smtClean="0"/>
          </a:p>
        </p:txBody>
      </p:sp>
      <p:sp>
        <p:nvSpPr>
          <p:cNvPr id="17" name="Rectangle 16"/>
          <p:cNvSpPr/>
          <p:nvPr/>
        </p:nvSpPr>
        <p:spPr>
          <a:xfrm>
            <a:off x="5156577" y="5151614"/>
            <a:ext cx="3712308" cy="307777"/>
          </a:xfrm>
          <a:prstGeom prst="rect">
            <a:avLst/>
          </a:prstGeom>
        </p:spPr>
        <p:txBody>
          <a:bodyPr wrap="square">
            <a:spAutoFit/>
          </a:bodyPr>
          <a:lstStyle/>
          <a:p>
            <a:r>
              <a:rPr lang="en-US" sz="1400" b="1" dirty="0" smtClean="0"/>
              <a:t>Notice: </a:t>
            </a:r>
            <a:r>
              <a:rPr lang="en-US" sz="1400" dirty="0" smtClean="0"/>
              <a:t>The detection is still true under rotation!</a:t>
            </a:r>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213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Box 7"/>
          <p:cNvSpPr txBox="1"/>
          <p:nvPr/>
        </p:nvSpPr>
        <p:spPr>
          <a:xfrm>
            <a:off x="2362201" y="609600"/>
            <a:ext cx="4800600" cy="707886"/>
          </a:xfrm>
          <a:prstGeom prst="rect">
            <a:avLst/>
          </a:prstGeom>
          <a:noFill/>
        </p:spPr>
        <p:txBody>
          <a:bodyPr wrap="square" rtlCol="0">
            <a:spAutoFit/>
          </a:bodyPr>
          <a:lstStyle/>
          <a:p>
            <a:pPr algn="ctr"/>
            <a:r>
              <a:rPr lang="en-US" sz="2000" b="1" dirty="0" smtClean="0"/>
              <a:t>Frame rate variation Cancellation (Asynchronous Decoding)</a:t>
            </a:r>
            <a:endParaRPr lang="en-US" sz="20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82585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38760" y="5638800"/>
            <a:ext cx="8524240" cy="523220"/>
          </a:xfrm>
          <a:prstGeom prst="rect">
            <a:avLst/>
          </a:prstGeom>
        </p:spPr>
        <p:txBody>
          <a:bodyPr wrap="square">
            <a:spAutoFit/>
          </a:bodyPr>
          <a:lstStyle/>
          <a:p>
            <a:pPr marL="285750" indent="-285750">
              <a:buFont typeface="Wingdings" panose="05000000000000000000" pitchFamily="2" charset="2"/>
              <a:buChar char="§"/>
            </a:pPr>
            <a:r>
              <a:rPr lang="en-US" sz="1400" dirty="0" smtClean="0"/>
              <a:t>When at least one sample is captured on an interval of a symbol, a majority voting is applied</a:t>
            </a:r>
          </a:p>
          <a:p>
            <a:pPr marL="285750" indent="-285750">
              <a:buFont typeface="Wingdings" panose="05000000000000000000" pitchFamily="2" charset="2"/>
              <a:buChar char="§"/>
            </a:pPr>
            <a:r>
              <a:rPr lang="en-US" sz="1400" dirty="0" smtClean="0"/>
              <a:t>Clock information bit is helpful to identify the group of samples for a symbol voting.</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724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438400" y="2897187"/>
            <a:ext cx="3630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frame format</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1977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514600" y="762000"/>
            <a:ext cx="3630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frame format</a:t>
            </a:r>
            <a:endParaRPr lang="en-US" altLang="en-US" sz="3600" dirty="0"/>
          </a:p>
        </p:txBody>
      </p:sp>
      <mc:AlternateContent xmlns:mc="http://schemas.openxmlformats.org/markup-compatibility/2006" xmlns:a14="http://schemas.microsoft.com/office/drawing/2010/main">
        <mc:Choice Requires="a14">
          <p:sp>
            <p:nvSpPr>
              <p:cNvPr id="3" name="Rectangle 2"/>
              <p:cNvSpPr/>
              <p:nvPr/>
            </p:nvSpPr>
            <p:spPr>
              <a:xfrm>
                <a:off x="215900" y="3152001"/>
                <a:ext cx="8699499" cy="2062103"/>
              </a:xfrm>
              <a:prstGeom prst="rect">
                <a:avLst/>
              </a:prstGeom>
            </p:spPr>
            <p:txBody>
              <a:bodyPr wrap="square">
                <a:spAutoFit/>
              </a:bodyPr>
              <a:lstStyle/>
              <a:p>
                <a:pPr>
                  <a:spcBef>
                    <a:spcPts val="0"/>
                  </a:spcBef>
                  <a:spcAft>
                    <a:spcPts val="0"/>
                  </a:spcAft>
                </a:pPr>
                <a:r>
                  <a:rPr lang="en-US" sz="1600" b="1" dirty="0">
                    <a:solidFill>
                      <a:srgbClr val="000000"/>
                    </a:solidFill>
                    <a:ea typeface="Malgun Gothic"/>
                    <a:cs typeface="Times New Roman"/>
                  </a:rPr>
                  <a:t>Preamble and </a:t>
                </a:r>
                <a:r>
                  <a:rPr lang="en-US" sz="1600" b="1" dirty="0" smtClean="0">
                    <a:solidFill>
                      <a:srgbClr val="000000"/>
                    </a:solidFill>
                    <a:ea typeface="Malgun Gothic"/>
                    <a:cs typeface="Times New Roman"/>
                  </a:rPr>
                  <a:t>training</a:t>
                </a:r>
                <a:r>
                  <a:rPr lang="en-US" sz="1600" dirty="0" smtClean="0">
                    <a:solidFill>
                      <a:srgbClr val="000000"/>
                    </a:solidFill>
                    <a:ea typeface="Malgun Gothic"/>
                    <a:cs typeface="Times New Roman"/>
                  </a:rPr>
                  <a:t>: a symbol s and an inverse symbol </a:t>
                </a:r>
                <a14:m>
                  <m:oMath xmlns:m="http://schemas.openxmlformats.org/officeDocument/2006/math">
                    <m:acc>
                      <m:accPr>
                        <m:chr m:val="̅"/>
                        <m:ctrlPr>
                          <a:rPr lang="en-US" sz="1600" i="1" dirty="0">
                            <a:solidFill>
                              <a:srgbClr val="000000"/>
                            </a:solidFill>
                            <a:latin typeface="Cambria Math"/>
                            <a:ea typeface="Malgun Gothic"/>
                            <a:cs typeface="Times New Roman"/>
                          </a:rPr>
                        </m:ctrlPr>
                      </m:accPr>
                      <m:e>
                        <m:r>
                          <a:rPr lang="en-US" sz="1600" i="1" dirty="0">
                            <a:solidFill>
                              <a:srgbClr val="000000"/>
                            </a:solidFill>
                            <a:latin typeface="Cambria Math"/>
                            <a:ea typeface="Malgun Gothic"/>
                            <a:cs typeface="Times New Roman"/>
                          </a:rPr>
                          <m:t>𝑠</m:t>
                        </m:r>
                      </m:e>
                    </m:acc>
                  </m:oMath>
                </a14:m>
                <a:r>
                  <a:rPr lang="en-US" sz="1600" dirty="0" smtClean="0">
                    <a:solidFill>
                      <a:srgbClr val="000000"/>
                    </a:solidFill>
                    <a:ea typeface="Malgun Gothic"/>
                    <a:cs typeface="Times New Roman"/>
                  </a:rPr>
                  <a:t> </a:t>
                </a:r>
              </a:p>
              <a:p>
                <a:pPr marL="0" marR="0">
                  <a:spcBef>
                    <a:spcPts val="0"/>
                  </a:spcBef>
                  <a:spcAft>
                    <a:spcPts val="0"/>
                  </a:spcAft>
                </a:pPr>
                <a:endParaRPr lang="en-US" sz="1600" b="1" dirty="0" smtClean="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MCS ID: </a:t>
                </a:r>
                <a:r>
                  <a:rPr lang="en-US" sz="1600" dirty="0" smtClean="0">
                    <a:solidFill>
                      <a:srgbClr val="000000"/>
                    </a:solidFill>
                    <a:ea typeface="Malgun Gothic"/>
                    <a:cs typeface="Times New Roman"/>
                  </a:rPr>
                  <a:t>Modulation and Coding Scheme ID                                                                                                                                                                                    </a:t>
                </a:r>
                <a:endParaRPr lang="en-US" sz="1600" dirty="0">
                  <a:solidFill>
                    <a:srgbClr val="000000"/>
                  </a:solidFill>
                  <a:ea typeface="Malgun Gothic"/>
                  <a:cs typeface="Times New Roman"/>
                </a:endParaRPr>
              </a:p>
              <a:p>
                <a:pPr marL="0" marR="0">
                  <a:spcBef>
                    <a:spcPts val="0"/>
                  </a:spcBef>
                  <a:spcAft>
                    <a:spcPts val="0"/>
                  </a:spcAft>
                </a:pPr>
                <a:endParaRPr lang="en-US" sz="1600" dirty="0" smtClean="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PSDU: </a:t>
                </a:r>
                <a:r>
                  <a:rPr lang="en-US" sz="1600" dirty="0" smtClean="0">
                    <a:solidFill>
                      <a:srgbClr val="000000"/>
                    </a:solidFill>
                    <a:ea typeface="Malgun Gothic"/>
                    <a:cs typeface="Times New Roman"/>
                  </a:rPr>
                  <a:t>PHY Service Data Unit</a:t>
                </a:r>
              </a:p>
              <a:p>
                <a:pPr marL="0" marR="0">
                  <a:spcBef>
                    <a:spcPts val="0"/>
                  </a:spcBef>
                  <a:spcAft>
                    <a:spcPts val="0"/>
                  </a:spcAft>
                </a:pPr>
                <a:endParaRPr lang="en-US" sz="1600" dirty="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HCS: </a:t>
                </a:r>
                <a:r>
                  <a:rPr lang="en-US" sz="1600" dirty="0" smtClean="0">
                    <a:solidFill>
                      <a:srgbClr val="000000"/>
                    </a:solidFill>
                    <a:ea typeface="Malgun Gothic"/>
                    <a:cs typeface="Times New Roman"/>
                  </a:rPr>
                  <a:t>Header-Check Sequence</a:t>
                </a:r>
              </a:p>
              <a:p>
                <a:pPr marL="0" marR="0">
                  <a:spcBef>
                    <a:spcPts val="0"/>
                  </a:spcBef>
                  <a:spcAft>
                    <a:spcPts val="0"/>
                  </a:spcAft>
                </a:pPr>
                <a:r>
                  <a:rPr lang="en-US" sz="1600" dirty="0">
                    <a:solidFill>
                      <a:srgbClr val="000000"/>
                    </a:solidFill>
                    <a:latin typeface="Times New Roman"/>
                    <a:ea typeface="Malgun Gothic"/>
                    <a:cs typeface="Times New Roman"/>
                  </a:rPr>
                  <a:t>	</a:t>
                </a:r>
                <a:endParaRPr lang="en-US" sz="1800" dirty="0">
                  <a:latin typeface="Times New Roman"/>
                  <a:ea typeface="Malgun Gothic"/>
                </a:endParaRPr>
              </a:p>
            </p:txBody>
          </p:sp>
        </mc:Choice>
        <mc:Fallback xmlns="">
          <p:sp>
            <p:nvSpPr>
              <p:cNvPr id="3" name="Rectangle 2"/>
              <p:cNvSpPr>
                <a:spLocks noRot="1" noChangeAspect="1" noMove="1" noResize="1" noEditPoints="1" noAdjustHandles="1" noChangeArrowheads="1" noChangeShapeType="1" noTextEdit="1"/>
              </p:cNvSpPr>
              <p:nvPr/>
            </p:nvSpPr>
            <p:spPr>
              <a:xfrm>
                <a:off x="215900" y="3152001"/>
                <a:ext cx="8699499" cy="2062103"/>
              </a:xfrm>
              <a:prstGeom prst="rect">
                <a:avLst/>
              </a:prstGeom>
              <a:blipFill rotWithShape="1">
                <a:blip r:embed="rId2"/>
                <a:stretch>
                  <a:fillRect l="-350" t="-888" r="-561"/>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189519677"/>
              </p:ext>
            </p:extLst>
          </p:nvPr>
        </p:nvGraphicFramePr>
        <p:xfrm>
          <a:off x="276483" y="1915160"/>
          <a:ext cx="8653332" cy="828040"/>
        </p:xfrm>
        <a:graphic>
          <a:graphicData uri="http://schemas.openxmlformats.org/drawingml/2006/table">
            <a:tbl>
              <a:tblPr firstRow="1" bandRow="1">
                <a:tableStyleId>{5940675A-B579-460E-94D1-54222C63F5DA}</a:tableStyleId>
              </a:tblPr>
              <a:tblGrid>
                <a:gridCol w="1442222"/>
                <a:gridCol w="1024495"/>
                <a:gridCol w="838200"/>
                <a:gridCol w="838200"/>
                <a:gridCol w="762000"/>
                <a:gridCol w="3748215"/>
              </a:tblGrid>
              <a:tr h="370840">
                <a:tc>
                  <a:txBody>
                    <a:bodyPr/>
                    <a:lstStyle/>
                    <a:p>
                      <a:pPr algn="ctr"/>
                      <a:r>
                        <a:rPr lang="en-US" sz="1200" dirty="0" smtClean="0"/>
                        <a:t>Preamble and training</a:t>
                      </a:r>
                      <a:endParaRPr lang="en-US" sz="1200" dirty="0"/>
                    </a:p>
                  </a:txBody>
                  <a:tcPr/>
                </a:tc>
                <a:tc>
                  <a:txBody>
                    <a:bodyPr/>
                    <a:lstStyle/>
                    <a:p>
                      <a:pPr algn="ctr"/>
                      <a:r>
                        <a:rPr lang="en-US" sz="1200" dirty="0" smtClean="0"/>
                        <a:t>MCS ID</a:t>
                      </a:r>
                      <a:endParaRPr lang="en-US" sz="1200" dirty="0"/>
                    </a:p>
                  </a:txBody>
                  <a:tcPr/>
                </a:tc>
                <a:tc>
                  <a:txBody>
                    <a:bodyPr/>
                    <a:lstStyle/>
                    <a:p>
                      <a:pPr algn="ctr"/>
                      <a:r>
                        <a:rPr lang="en-US" sz="1200" dirty="0" smtClean="0"/>
                        <a:t>PSDU length</a:t>
                      </a:r>
                      <a:endParaRPr lang="en-US" sz="1200" dirty="0"/>
                    </a:p>
                  </a:txBody>
                  <a:tcPr/>
                </a:tc>
                <a:tc>
                  <a:txBody>
                    <a:bodyPr/>
                    <a:lstStyle/>
                    <a:p>
                      <a:pPr algn="ctr"/>
                      <a:r>
                        <a:rPr lang="en-US" sz="1200" dirty="0" smtClean="0"/>
                        <a:t>Reserved</a:t>
                      </a:r>
                      <a:endParaRPr lang="en-US" sz="1200" dirty="0"/>
                    </a:p>
                  </a:txBody>
                  <a:tcPr/>
                </a:tc>
                <a:tc>
                  <a:txBody>
                    <a:bodyPr/>
                    <a:lstStyle/>
                    <a:p>
                      <a:pPr algn="ctr"/>
                      <a:r>
                        <a:rPr lang="en-US" sz="1200" dirty="0" smtClean="0"/>
                        <a:t>HCS</a:t>
                      </a:r>
                      <a:endParaRPr lang="en-US" sz="1200" dirty="0"/>
                    </a:p>
                  </a:txBody>
                  <a:tcPr/>
                </a:tc>
                <a:tc>
                  <a:txBody>
                    <a:bodyPr/>
                    <a:lstStyle/>
                    <a:p>
                      <a:pPr algn="ctr"/>
                      <a:r>
                        <a:rPr lang="en-US" sz="1200" dirty="0" smtClean="0"/>
                        <a:t>PSDU</a:t>
                      </a:r>
                      <a:endParaRPr lang="en-US" sz="1200" dirty="0"/>
                    </a:p>
                  </a:txBody>
                  <a:tcPr/>
                </a:tc>
              </a:tr>
              <a:tr h="370840">
                <a:tc>
                  <a:txBody>
                    <a:bodyPr/>
                    <a:lstStyle/>
                    <a:p>
                      <a:pPr algn="ctr"/>
                      <a:r>
                        <a:rPr lang="en-US" sz="1200" dirty="0" smtClean="0"/>
                        <a:t>Symbols: 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x</a:t>
                      </a:r>
                      <a:endParaRPr lang="en-US" sz="1200" dirty="0"/>
                    </a:p>
                  </a:txBody>
                  <a:tcPr/>
                </a:tc>
                <a:tc>
                  <a:txBody>
                    <a:bodyPr/>
                    <a:lstStyle/>
                    <a:p>
                      <a:pPr algn="ctr"/>
                      <a:r>
                        <a:rPr lang="en-US" sz="1200" dirty="0" smtClean="0"/>
                        <a:t>Variable</a:t>
                      </a:r>
                      <a:endParaRPr lang="en-US" sz="1200" dirty="0"/>
                    </a:p>
                  </a:txBody>
                  <a:tcPr/>
                </a:tc>
              </a:tr>
            </a:tbl>
          </a:graphicData>
        </a:graphic>
      </p:graphicFrame>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428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228601" y="2845455"/>
            <a:ext cx="8686798" cy="462479"/>
            <a:chOff x="58993" y="9009"/>
            <a:chExt cx="9956975" cy="462479"/>
          </a:xfrm>
        </p:grpSpPr>
        <p:sp>
          <p:nvSpPr>
            <p:cNvPr id="9" name="Rectangle 8"/>
            <p:cNvSpPr/>
            <p:nvPr/>
          </p:nvSpPr>
          <p:spPr>
            <a:xfrm>
              <a:off x="58993" y="13970"/>
              <a:ext cx="1057557" cy="4572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symbol 1</a:t>
              </a:r>
              <a:endParaRPr lang="en-US" sz="1600" dirty="0">
                <a:effectLst/>
                <a:latin typeface="Times New Roman"/>
                <a:ea typeface="Malgun Gothic"/>
              </a:endParaRPr>
            </a:p>
          </p:txBody>
        </p:sp>
        <p:sp>
          <p:nvSpPr>
            <p:cNvPr id="10" name="Rectangle 9"/>
            <p:cNvSpPr/>
            <p:nvPr/>
          </p:nvSpPr>
          <p:spPr>
            <a:xfrm>
              <a:off x="5484414" y="14288"/>
              <a:ext cx="1070635"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11" name="Rectangle 10"/>
            <p:cNvSpPr/>
            <p:nvPr/>
          </p:nvSpPr>
          <p:spPr>
            <a:xfrm>
              <a:off x="2174667" y="9009"/>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ID</a:t>
              </a:r>
              <a:endParaRPr lang="en-US" sz="1600" dirty="0">
                <a:effectLst/>
                <a:latin typeface="Times New Roman"/>
                <a:ea typeface="Malgun Gothic"/>
              </a:endParaRPr>
            </a:p>
          </p:txBody>
        </p:sp>
        <p:sp>
          <p:nvSpPr>
            <p:cNvPr id="13" name="Rectangle 12"/>
            <p:cNvSpPr/>
            <p:nvPr/>
          </p:nvSpPr>
          <p:spPr>
            <a:xfrm>
              <a:off x="3277916" y="9009"/>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17" name="Rectangle 16"/>
            <p:cNvSpPr/>
            <p:nvPr/>
          </p:nvSpPr>
          <p:spPr>
            <a:xfrm>
              <a:off x="4381164" y="9485"/>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sp>
          <p:nvSpPr>
            <p:cNvPr id="18" name="Rectangle 17"/>
            <p:cNvSpPr/>
            <p:nvPr/>
          </p:nvSpPr>
          <p:spPr>
            <a:xfrm>
              <a:off x="6558341" y="13856"/>
              <a:ext cx="3457627"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sp>
          <p:nvSpPr>
            <p:cNvPr id="19" name="Rectangle 18"/>
            <p:cNvSpPr/>
            <p:nvPr/>
          </p:nvSpPr>
          <p:spPr>
            <a:xfrm>
              <a:off x="1116549" y="13970"/>
              <a:ext cx="1057557" cy="4572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symbol 2 </a:t>
              </a:r>
              <a:endParaRPr lang="en-US" sz="1600" dirty="0">
                <a:effectLst/>
                <a:latin typeface="Times New Roman"/>
                <a:ea typeface="Malgun Gothic"/>
              </a:endParaRPr>
            </a:p>
          </p:txBody>
        </p:sp>
      </p:grpSp>
      <p:cxnSp>
        <p:nvCxnSpPr>
          <p:cNvPr id="20" name="Straight Connector 19"/>
          <p:cNvCxnSpPr/>
          <p:nvPr/>
        </p:nvCxnSpPr>
        <p:spPr>
          <a:xfrm>
            <a:off x="228601" y="2354210"/>
            <a:ext cx="0" cy="206539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51249" y="3297977"/>
            <a:ext cx="0" cy="45266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95978" y="2354210"/>
            <a:ext cx="0" cy="194093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1" y="4217258"/>
            <a:ext cx="1845297"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3352800"/>
            <a:ext cx="617848" cy="338554"/>
          </a:xfrm>
          <a:prstGeom prst="rect">
            <a:avLst/>
          </a:prstGeom>
          <a:noFill/>
        </p:spPr>
        <p:txBody>
          <a:bodyPr wrap="square" rtlCol="0">
            <a:spAutoFit/>
          </a:bodyPr>
          <a:lstStyle/>
          <a:p>
            <a:r>
              <a:rPr lang="en-US" sz="1600" dirty="0" smtClean="0"/>
              <a:t>s</a:t>
            </a:r>
            <a:endParaRPr lang="en-US" sz="1600" baseline="-25000" dirty="0"/>
          </a:p>
        </p:txBody>
      </p:sp>
      <p:cxnSp>
        <p:nvCxnSpPr>
          <p:cNvPr id="25" name="Straight Arrow Connector 24"/>
          <p:cNvCxnSpPr/>
          <p:nvPr/>
        </p:nvCxnSpPr>
        <p:spPr>
          <a:xfrm>
            <a:off x="228600" y="2514600"/>
            <a:ext cx="5670250"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943600" y="2501660"/>
            <a:ext cx="2971799"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38400" y="1371600"/>
            <a:ext cx="2164094" cy="523220"/>
          </a:xfrm>
          <a:prstGeom prst="rect">
            <a:avLst/>
          </a:prstGeom>
          <a:noFill/>
        </p:spPr>
        <p:txBody>
          <a:bodyPr wrap="square" rtlCol="0">
            <a:spAutoFit/>
          </a:bodyPr>
          <a:lstStyle/>
          <a:p>
            <a:pPr algn="ctr"/>
            <a:r>
              <a:rPr lang="en-US" sz="1400" dirty="0" smtClean="0"/>
              <a:t>Spatial-MIMO </a:t>
            </a:r>
          </a:p>
          <a:p>
            <a:pPr algn="ctr"/>
            <a:r>
              <a:rPr lang="en-US" sz="1400" dirty="0" smtClean="0"/>
              <a:t>(resolution mode 1)</a:t>
            </a:r>
            <a:endParaRPr lang="en-US" sz="1400" baseline="-25000" dirty="0"/>
          </a:p>
        </p:txBody>
      </p:sp>
      <p:sp>
        <p:nvSpPr>
          <p:cNvPr id="28" name="TextBox 27"/>
          <p:cNvSpPr txBox="1"/>
          <p:nvPr/>
        </p:nvSpPr>
        <p:spPr>
          <a:xfrm>
            <a:off x="6993695" y="1311970"/>
            <a:ext cx="2165802" cy="523220"/>
          </a:xfrm>
          <a:prstGeom prst="rect">
            <a:avLst/>
          </a:prstGeom>
          <a:noFill/>
        </p:spPr>
        <p:txBody>
          <a:bodyPr wrap="square" rtlCol="0">
            <a:spAutoFit/>
          </a:bodyPr>
          <a:lstStyle/>
          <a:p>
            <a:pPr algn="ctr"/>
            <a:r>
              <a:rPr lang="en-US" sz="1400" dirty="0" smtClean="0"/>
              <a:t>spatial-MIMO </a:t>
            </a:r>
          </a:p>
          <a:p>
            <a:pPr algn="ctr"/>
            <a:r>
              <a:rPr lang="en-US" sz="1400" dirty="0" smtClean="0"/>
              <a:t>(resolution mode 2)</a:t>
            </a:r>
            <a:endParaRPr lang="en-US" sz="1400" baseline="-25000" dirty="0"/>
          </a:p>
        </p:txBody>
      </p:sp>
      <p:cxnSp>
        <p:nvCxnSpPr>
          <p:cNvPr id="29" name="Straight Arrow Connector 28"/>
          <p:cNvCxnSpPr/>
          <p:nvPr/>
        </p:nvCxnSpPr>
        <p:spPr>
          <a:xfrm flipV="1">
            <a:off x="228601" y="3694147"/>
            <a:ext cx="922648" cy="738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151249" y="3701529"/>
            <a:ext cx="922648" cy="738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73897" y="3311136"/>
            <a:ext cx="1" cy="103226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371600" y="3352800"/>
                <a:ext cx="533400" cy="339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dirty="0" smtClean="0">
                              <a:solidFill>
                                <a:srgbClr val="000000"/>
                              </a:solidFill>
                              <a:latin typeface="Cambria Math"/>
                              <a:ea typeface="Malgun Gothic"/>
                              <a:cs typeface="Times New Roman"/>
                            </a:rPr>
                          </m:ctrlPr>
                        </m:accPr>
                        <m:e>
                          <m:r>
                            <a:rPr lang="en-US" sz="1600" b="0" i="1" dirty="0" smtClean="0">
                              <a:solidFill>
                                <a:srgbClr val="000000"/>
                              </a:solidFill>
                              <a:latin typeface="Cambria Math"/>
                              <a:ea typeface="Malgun Gothic"/>
                              <a:cs typeface="Times New Roman"/>
                            </a:rPr>
                            <m:t>𝑠</m:t>
                          </m:r>
                        </m:e>
                      </m:acc>
                    </m:oMath>
                  </m:oMathPara>
                </a14:m>
                <a:endParaRPr lang="en-US" sz="16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1600" y="3352800"/>
                <a:ext cx="533400" cy="339132"/>
              </a:xfrm>
              <a:prstGeom prst="rect">
                <a:avLst/>
              </a:prstGeom>
              <a:blipFill rotWithShape="1">
                <a:blip r:embed="rId2"/>
                <a:stretch>
                  <a:fillRect r="-17045"/>
                </a:stretch>
              </a:blipFill>
            </p:spPr>
            <p:txBody>
              <a:bodyPr/>
              <a:lstStyle/>
              <a:p>
                <a:r>
                  <a:rPr lang="en-US">
                    <a:noFill/>
                  </a:rPr>
                  <a:t> </a:t>
                </a:r>
              </a:p>
            </p:txBody>
          </p:sp>
        </mc:Fallback>
      </mc:AlternateContent>
      <p:sp>
        <p:nvSpPr>
          <p:cNvPr id="33" name="TextBox 32"/>
          <p:cNvSpPr txBox="1"/>
          <p:nvPr/>
        </p:nvSpPr>
        <p:spPr>
          <a:xfrm>
            <a:off x="685800" y="3897868"/>
            <a:ext cx="1085850" cy="369332"/>
          </a:xfrm>
          <a:prstGeom prst="rect">
            <a:avLst/>
          </a:prstGeom>
          <a:noFill/>
        </p:spPr>
        <p:txBody>
          <a:bodyPr wrap="square" rtlCol="0">
            <a:spAutoFit/>
          </a:bodyPr>
          <a:lstStyle/>
          <a:p>
            <a:pPr algn="ctr"/>
            <a:r>
              <a:rPr lang="en-US" dirty="0" smtClean="0"/>
              <a:t>SHR</a:t>
            </a:r>
            <a:endParaRPr lang="en-US" baseline="-25000" dirty="0"/>
          </a:p>
        </p:txBody>
      </p:sp>
      <p:cxnSp>
        <p:nvCxnSpPr>
          <p:cNvPr id="34" name="Straight Arrow Connector 33"/>
          <p:cNvCxnSpPr/>
          <p:nvPr/>
        </p:nvCxnSpPr>
        <p:spPr>
          <a:xfrm>
            <a:off x="2073896" y="4216199"/>
            <a:ext cx="3850026" cy="1059"/>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26883" y="3864054"/>
            <a:ext cx="1893600" cy="369332"/>
          </a:xfrm>
          <a:prstGeom prst="rect">
            <a:avLst/>
          </a:prstGeom>
          <a:noFill/>
        </p:spPr>
        <p:txBody>
          <a:bodyPr wrap="square" rtlCol="0">
            <a:spAutoFit/>
          </a:bodyPr>
          <a:lstStyle/>
          <a:p>
            <a:pPr algn="ctr"/>
            <a:r>
              <a:rPr lang="en-US" dirty="0" smtClean="0"/>
              <a:t>PHR</a:t>
            </a:r>
            <a:endParaRPr lang="en-US" baseline="-25000" dirty="0"/>
          </a:p>
        </p:txBody>
      </p:sp>
      <p:sp>
        <p:nvSpPr>
          <p:cNvPr id="36" name="Rectangle 35"/>
          <p:cNvSpPr/>
          <p:nvPr/>
        </p:nvSpPr>
        <p:spPr>
          <a:xfrm>
            <a:off x="369302" y="5144869"/>
            <a:ext cx="8546097" cy="584775"/>
          </a:xfrm>
          <a:prstGeom prst="rect">
            <a:avLst/>
          </a:prstGeom>
        </p:spPr>
        <p:txBody>
          <a:bodyPr wrap="square">
            <a:spAutoFit/>
          </a:bodyPr>
          <a:lstStyle/>
          <a:p>
            <a:r>
              <a:rPr lang="en-US" sz="1600" b="1" dirty="0" smtClean="0"/>
              <a:t>SHR and PHR design:</a:t>
            </a:r>
          </a:p>
          <a:p>
            <a:pPr marL="285750" indent="-285750">
              <a:buFont typeface="Wingdings" panose="05000000000000000000" pitchFamily="2" charset="2"/>
              <a:buChar char="q"/>
            </a:pPr>
            <a:r>
              <a:rPr lang="en-US" sz="1600" dirty="0" smtClean="0"/>
              <a:t>On a low resolution to </a:t>
            </a:r>
            <a:r>
              <a:rPr lang="en-US" sz="1600" b="1" dirty="0" smtClean="0"/>
              <a:t>ensure compatibility </a:t>
            </a:r>
            <a:r>
              <a:rPr lang="en-US" sz="1600" dirty="0" smtClean="0"/>
              <a:t>to different resolutions versus distance. </a:t>
            </a:r>
            <a:endParaRPr lang="en-US" sz="1600" dirty="0"/>
          </a:p>
        </p:txBody>
      </p:sp>
      <p:grpSp>
        <p:nvGrpSpPr>
          <p:cNvPr id="37" name="Group 36"/>
          <p:cNvGrpSpPr/>
          <p:nvPr/>
        </p:nvGrpSpPr>
        <p:grpSpPr>
          <a:xfrm>
            <a:off x="1371600" y="990600"/>
            <a:ext cx="1295400" cy="1295400"/>
            <a:chOff x="1371600" y="304800"/>
            <a:chExt cx="1295400" cy="1295400"/>
          </a:xfrm>
        </p:grpSpPr>
        <p:sp>
          <p:nvSpPr>
            <p:cNvPr id="38" name="Rectangle 37"/>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975341" y="943633"/>
            <a:ext cx="1295400" cy="1295400"/>
            <a:chOff x="6192852" y="342900"/>
            <a:chExt cx="1295400" cy="1295400"/>
          </a:xfrm>
        </p:grpSpPr>
        <p:sp>
          <p:nvSpPr>
            <p:cNvPr id="56" name="Rectangle 55"/>
            <p:cNvSpPr/>
            <p:nvPr/>
          </p:nvSpPr>
          <p:spPr>
            <a:xfrm>
              <a:off x="6192852" y="3429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253833" y="398940"/>
              <a:ext cx="586719" cy="591660"/>
              <a:chOff x="6253833" y="442436"/>
              <a:chExt cx="1173438" cy="1119664"/>
            </a:xfrm>
          </p:grpSpPr>
          <p:sp>
            <p:nvSpPr>
              <p:cNvPr id="109" name="Oval 108"/>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858777" y="397450"/>
              <a:ext cx="586719" cy="591660"/>
              <a:chOff x="6253833" y="442436"/>
              <a:chExt cx="1173438" cy="1119664"/>
            </a:xfrm>
          </p:grpSpPr>
          <p:sp>
            <p:nvSpPr>
              <p:cNvPr id="93" name="Oval 92"/>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263237" y="1014890"/>
              <a:ext cx="586719" cy="591660"/>
              <a:chOff x="6253833" y="442436"/>
              <a:chExt cx="1173438" cy="1119664"/>
            </a:xfrm>
          </p:grpSpPr>
          <p:sp>
            <p:nvSpPr>
              <p:cNvPr id="77" name="Oval 76"/>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6868181" y="1013400"/>
              <a:ext cx="586719" cy="591660"/>
              <a:chOff x="6253833" y="442436"/>
              <a:chExt cx="1173438" cy="1119664"/>
            </a:xfrm>
          </p:grpSpPr>
          <p:sp>
            <p:nvSpPr>
              <p:cNvPr id="61" name="Oval 60"/>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1877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215900" y="739676"/>
                <a:ext cx="8470386" cy="2308324"/>
              </a:xfrm>
              <a:prstGeom prst="rect">
                <a:avLst/>
              </a:prstGeom>
            </p:spPr>
            <p:txBody>
              <a:bodyPr wrap="square">
                <a:spAutoFit/>
              </a:bodyPr>
              <a:lstStyle/>
              <a:p>
                <a:r>
                  <a:rPr lang="en-US" sz="1600" b="1" dirty="0" smtClean="0">
                    <a:solidFill>
                      <a:schemeClr val="tx1"/>
                    </a:solidFill>
                    <a:latin typeface="+mj-lt"/>
                  </a:rPr>
                  <a:t>Preamble design: 	</a:t>
                </a:r>
                <a:r>
                  <a:rPr lang="en-US" sz="1600" dirty="0" smtClean="0">
                    <a:solidFill>
                      <a:schemeClr val="tx1"/>
                    </a:solidFill>
                    <a:latin typeface="+mj-lt"/>
                  </a:rPr>
                  <a:t>			</a:t>
                </a:r>
              </a:p>
              <a:p>
                <a:pPr marL="285750" indent="-285750">
                  <a:buFont typeface="Wingdings" panose="05000000000000000000" pitchFamily="2" charset="2"/>
                  <a:buChar char="§"/>
                </a:pPr>
                <a:r>
                  <a:rPr lang="en-US" sz="1600" dirty="0" smtClean="0">
                    <a:solidFill>
                      <a:schemeClr val="tx1"/>
                    </a:solidFill>
                    <a:latin typeface="+mj-lt"/>
                    <a:ea typeface="Malgun Gothic"/>
                    <a:cs typeface="Times New Roman"/>
                  </a:rPr>
                  <a:t>Symbol s and </a:t>
                </a:r>
                <a14:m>
                  <m:oMath xmlns:m="http://schemas.openxmlformats.org/officeDocument/2006/math">
                    <m:r>
                      <m:rPr>
                        <m:sty m:val="p"/>
                      </m:rPr>
                      <a:rPr lang="en-US" sz="1600" dirty="0">
                        <a:solidFill>
                          <a:schemeClr val="tx1"/>
                        </a:solidFill>
                        <a:latin typeface="Cambria Math"/>
                        <a:ea typeface="Malgun Gothic"/>
                        <a:cs typeface="Times New Roman"/>
                      </a:rPr>
                      <m:t>symbol</m:t>
                    </m:r>
                    <m:r>
                      <a:rPr lang="en-US" sz="1600" i="1" dirty="0">
                        <a:solidFill>
                          <a:schemeClr val="tx1"/>
                        </a:solidFill>
                        <a:latin typeface="Cambria Math"/>
                        <a:ea typeface="Malgun Gothic"/>
                        <a:cs typeface="Times New Roman"/>
                      </a:rPr>
                      <m:t> </m:t>
                    </m:r>
                    <m:acc>
                      <m:accPr>
                        <m:chr m:val="̅"/>
                        <m:ctrlPr>
                          <a:rPr lang="en-US" sz="1600" i="1" dirty="0">
                            <a:solidFill>
                              <a:schemeClr val="tx1"/>
                            </a:solidFill>
                            <a:latin typeface="Cambria Math"/>
                            <a:ea typeface="Malgun Gothic"/>
                            <a:cs typeface="Times New Roman"/>
                          </a:rPr>
                        </m:ctrlPr>
                      </m:accPr>
                      <m:e>
                        <m:r>
                          <a:rPr lang="en-US" sz="1600" i="1" dirty="0">
                            <a:solidFill>
                              <a:schemeClr val="tx1"/>
                            </a:solidFill>
                            <a:latin typeface="Cambria Math"/>
                            <a:ea typeface="Malgun Gothic"/>
                            <a:cs typeface="Times New Roman"/>
                          </a:rPr>
                          <m:t>𝑠</m:t>
                        </m:r>
                      </m:e>
                    </m:acc>
                  </m:oMath>
                </a14:m>
                <a:r>
                  <a:rPr lang="en-US" sz="1600" dirty="0" smtClean="0">
                    <a:solidFill>
                      <a:schemeClr val="tx1"/>
                    </a:solidFill>
                    <a:latin typeface="+mj-lt"/>
                  </a:rPr>
                  <a:t> are inverse forms to provide  DC balance.</a:t>
                </a:r>
              </a:p>
              <a:p>
                <a:pPr marL="285750" indent="-285750">
                  <a:buFont typeface="Wingdings" panose="05000000000000000000" pitchFamily="2" charset="2"/>
                  <a:buChar char="§"/>
                </a:pPr>
                <a:r>
                  <a:rPr lang="en-US" sz="1600" dirty="0" smtClean="0">
                    <a:solidFill>
                      <a:schemeClr val="tx1"/>
                    </a:solidFill>
                    <a:latin typeface="+mj-lt"/>
                  </a:rPr>
                  <a:t>Preamble symbols are at low spatial-resolution among spatial-MIMO PHY modes.</a:t>
                </a:r>
              </a:p>
              <a:p>
                <a:pPr marL="285750" indent="-285750">
                  <a:buFont typeface="Wingdings" panose="05000000000000000000" pitchFamily="2" charset="2"/>
                  <a:buChar char="§"/>
                </a:pPr>
                <a:r>
                  <a:rPr lang="en-US" sz="1600" dirty="0" smtClean="0">
                    <a:solidFill>
                      <a:schemeClr val="tx1"/>
                    </a:solidFill>
                    <a:latin typeface="+mj-lt"/>
                  </a:rPr>
                  <a:t>Although the resolution can be increased at PSDU, the </a:t>
                </a:r>
                <a:r>
                  <a:rPr lang="en-US" sz="1600" i="1" dirty="0" smtClean="0">
                    <a:solidFill>
                      <a:schemeClr val="tx1"/>
                    </a:solidFill>
                    <a:latin typeface="+mj-lt"/>
                  </a:rPr>
                  <a:t>symbol rate </a:t>
                </a:r>
                <a:r>
                  <a:rPr lang="en-US" sz="1600" dirty="0" smtClean="0">
                    <a:solidFill>
                      <a:schemeClr val="tx1"/>
                    </a:solidFill>
                    <a:latin typeface="+mj-lt"/>
                  </a:rPr>
                  <a:t>does not change throughout the frame between preamble, header, and payload. Any symbol rate should be pre-noticed </a:t>
                </a:r>
              </a:p>
              <a:p>
                <a:r>
                  <a:rPr lang="en-US" sz="1600" b="1" dirty="0"/>
                  <a:t>PHY header design: 	</a:t>
                </a:r>
                <a:r>
                  <a:rPr lang="en-US" sz="1600" dirty="0"/>
                  <a:t>			</a:t>
                </a:r>
              </a:p>
              <a:p>
                <a:pPr marL="285750" indent="-285750">
                  <a:buFont typeface="Wingdings" panose="05000000000000000000" pitchFamily="2" charset="2"/>
                  <a:buChar char="§"/>
                </a:pPr>
                <a:r>
                  <a:rPr lang="en-US" sz="1600" dirty="0"/>
                  <a:t>SHR and PHR are at the same resolution (lowest among spatial-MIMO PHY modes).</a:t>
                </a:r>
              </a:p>
              <a:p>
                <a:pPr marL="285750" indent="-285750">
                  <a:buFont typeface="Wingdings" panose="05000000000000000000" pitchFamily="2" charset="2"/>
                  <a:buChar char="§"/>
                </a:pPr>
                <a:r>
                  <a:rPr lang="en-US" sz="1600" dirty="0"/>
                  <a:t>Although the resolution can be increased at PSDU, the </a:t>
                </a:r>
                <a:r>
                  <a:rPr lang="en-US" sz="1600" i="1" dirty="0"/>
                  <a:t>symbol rate </a:t>
                </a:r>
                <a:r>
                  <a:rPr lang="en-US" sz="1600" dirty="0"/>
                  <a:t>does not change throughout the frame between preamble, header, and payload. Any symbol rate should be pre-noticed </a:t>
                </a:r>
                <a:endParaRPr lang="en-US" sz="1600" dirty="0" smtClean="0">
                  <a:solidFill>
                    <a:schemeClr val="tx1"/>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215900" y="739676"/>
                <a:ext cx="8470386" cy="2308324"/>
              </a:xfrm>
              <a:prstGeom prst="rect">
                <a:avLst/>
              </a:prstGeom>
              <a:blipFill rotWithShape="1">
                <a:blip r:embed="rId2"/>
                <a:stretch>
                  <a:fillRect l="-360" t="-792" b="-2375"/>
                </a:stretch>
              </a:blipFill>
            </p:spPr>
            <p:txBody>
              <a:bodyPr/>
              <a:lstStyle/>
              <a:p>
                <a:r>
                  <a:rPr lang="en-US">
                    <a:noFill/>
                  </a:rPr>
                  <a:t> </a:t>
                </a:r>
              </a:p>
            </p:txBody>
          </p:sp>
        </mc:Fallback>
      </mc:AlternateContent>
      <p:grpSp>
        <p:nvGrpSpPr>
          <p:cNvPr id="9" name="Group 8"/>
          <p:cNvGrpSpPr/>
          <p:nvPr/>
        </p:nvGrpSpPr>
        <p:grpSpPr>
          <a:xfrm>
            <a:off x="381001" y="3487698"/>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456374" y="3487698"/>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439230" y="3124200"/>
            <a:ext cx="1364060" cy="369332"/>
          </a:xfrm>
          <a:prstGeom prst="rect">
            <a:avLst/>
          </a:prstGeom>
          <a:noFill/>
        </p:spPr>
        <p:txBody>
          <a:bodyPr wrap="square" rtlCol="0">
            <a:spAutoFit/>
          </a:bodyPr>
          <a:lstStyle/>
          <a:p>
            <a:pPr algn="ctr"/>
            <a:r>
              <a:rPr lang="en-US" dirty="0" smtClean="0"/>
              <a:t>symbol s</a:t>
            </a:r>
            <a:endParaRPr lang="en-US" baseline="-25000" dirty="0"/>
          </a:p>
        </p:txBody>
      </p:sp>
      <mc:AlternateContent xmlns:mc="http://schemas.openxmlformats.org/markup-compatibility/2006" xmlns:a14="http://schemas.microsoft.com/office/drawing/2010/main">
        <mc:Choice Requires="a14">
          <p:sp>
            <p:nvSpPr>
              <p:cNvPr id="50" name="TextBox 49"/>
              <p:cNvSpPr txBox="1"/>
              <p:nvPr/>
            </p:nvSpPr>
            <p:spPr>
              <a:xfrm>
                <a:off x="2418274" y="3139300"/>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418274" y="3139300"/>
                <a:ext cx="1447800" cy="302840"/>
              </a:xfrm>
              <a:prstGeom prst="rect">
                <a:avLst/>
              </a:prstGeom>
              <a:blipFill rotWithShape="1">
                <a:blip r:embed="rId3"/>
                <a:stretch>
                  <a:fillRect b="-10000"/>
                </a:stretch>
              </a:blipFill>
            </p:spPr>
            <p:txBody>
              <a:bodyPr/>
              <a:lstStyle/>
              <a:p>
                <a:r>
                  <a:rPr lang="en-US">
                    <a:noFill/>
                  </a:rPr>
                  <a:t> </a:t>
                </a:r>
              </a:p>
            </p:txBody>
          </p:sp>
        </mc:Fallback>
      </mc:AlternateContent>
      <p:cxnSp>
        <p:nvCxnSpPr>
          <p:cNvPr id="51" name="Straight Connector 50"/>
          <p:cNvCxnSpPr/>
          <p:nvPr/>
        </p:nvCxnSpPr>
        <p:spPr>
          <a:xfrm>
            <a:off x="381000" y="3453450"/>
            <a:ext cx="1" cy="27187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1000" y="5169932"/>
            <a:ext cx="337077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51774" y="398299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75324" y="4800600"/>
            <a:ext cx="1085850" cy="369332"/>
          </a:xfrm>
          <a:prstGeom prst="rect">
            <a:avLst/>
          </a:prstGeom>
          <a:noFill/>
        </p:spPr>
        <p:txBody>
          <a:bodyPr wrap="square" rtlCol="0">
            <a:spAutoFit/>
          </a:bodyPr>
          <a:lstStyle/>
          <a:p>
            <a:pPr algn="ctr"/>
            <a:r>
              <a:rPr lang="en-US" dirty="0" smtClean="0"/>
              <a:t>Preamble</a:t>
            </a:r>
            <a:endParaRPr lang="en-US" baseline="-25000" dirty="0"/>
          </a:p>
        </p:txBody>
      </p:sp>
      <p:sp>
        <p:nvSpPr>
          <p:cNvPr id="55" name="Rectangle 54"/>
          <p:cNvSpPr/>
          <p:nvPr/>
        </p:nvSpPr>
        <p:spPr>
          <a:xfrm>
            <a:off x="6658358" y="3873501"/>
            <a:ext cx="934058"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56" name="Rectangle 55"/>
          <p:cNvSpPr/>
          <p:nvPr/>
        </p:nvSpPr>
        <p:spPr>
          <a:xfrm>
            <a:off x="3770824" y="3868222"/>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ID</a:t>
            </a:r>
            <a:endParaRPr lang="en-US" sz="1600" dirty="0">
              <a:effectLst/>
              <a:latin typeface="Times New Roman"/>
              <a:ea typeface="Malgun Gothic"/>
            </a:endParaRPr>
          </a:p>
        </p:txBody>
      </p:sp>
      <p:sp>
        <p:nvSpPr>
          <p:cNvPr id="57" name="Rectangle 56"/>
          <p:cNvSpPr/>
          <p:nvPr/>
        </p:nvSpPr>
        <p:spPr>
          <a:xfrm>
            <a:off x="4733335" y="3868222"/>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58" name="Rectangle 57"/>
          <p:cNvSpPr/>
          <p:nvPr/>
        </p:nvSpPr>
        <p:spPr>
          <a:xfrm>
            <a:off x="5695846" y="3868698"/>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cxnSp>
        <p:nvCxnSpPr>
          <p:cNvPr id="59" name="Straight Connector 58"/>
          <p:cNvCxnSpPr/>
          <p:nvPr/>
        </p:nvCxnSpPr>
        <p:spPr>
          <a:xfrm>
            <a:off x="7592416" y="3550681"/>
            <a:ext cx="0" cy="216431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92416" y="3873501"/>
            <a:ext cx="141635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cxnSp>
        <p:nvCxnSpPr>
          <p:cNvPr id="61" name="Straight Arrow Connector 60"/>
          <p:cNvCxnSpPr/>
          <p:nvPr/>
        </p:nvCxnSpPr>
        <p:spPr>
          <a:xfrm>
            <a:off x="381000" y="5562600"/>
            <a:ext cx="721141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70823" y="5742801"/>
            <a:ext cx="2887533" cy="276999"/>
          </a:xfrm>
          <a:prstGeom prst="rect">
            <a:avLst/>
          </a:prstGeom>
          <a:noFill/>
        </p:spPr>
        <p:txBody>
          <a:bodyPr wrap="square" rtlCol="0">
            <a:spAutoFit/>
          </a:bodyPr>
          <a:lstStyle/>
          <a:p>
            <a:pPr algn="ctr"/>
            <a:r>
              <a:rPr lang="en-US" dirty="0" smtClean="0">
                <a:latin typeface="+mn-lt"/>
              </a:rPr>
              <a:t>constant symbol rate</a:t>
            </a:r>
            <a:endParaRPr lang="en-US" baseline="-25000" dirty="0">
              <a:latin typeface="+mn-lt"/>
            </a:endParaRPr>
          </a:p>
        </p:txBody>
      </p:sp>
      <p:sp>
        <p:nvSpPr>
          <p:cNvPr id="63" name="TextBox 62"/>
          <p:cNvSpPr txBox="1"/>
          <p:nvPr/>
        </p:nvSpPr>
        <p:spPr>
          <a:xfrm>
            <a:off x="2768094" y="5285601"/>
            <a:ext cx="3556506"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1</a:t>
            </a:r>
            <a:endParaRPr lang="en-US" i="1" baseline="-25000" dirty="0">
              <a:latin typeface="+mn-lt"/>
            </a:endParaRPr>
          </a:p>
        </p:txBody>
      </p:sp>
      <p:cxnSp>
        <p:nvCxnSpPr>
          <p:cNvPr id="64" name="Straight Connector 63"/>
          <p:cNvCxnSpPr/>
          <p:nvPr/>
        </p:nvCxnSpPr>
        <p:spPr>
          <a:xfrm>
            <a:off x="9008766" y="3182897"/>
            <a:ext cx="0" cy="29893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61951" y="6019800"/>
            <a:ext cx="8667749"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1482" y="5553075"/>
            <a:ext cx="143728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1941" y="5209401"/>
            <a:ext cx="1427759"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2</a:t>
            </a:r>
            <a:endParaRPr lang="en-US" i="1" baseline="-25000" dirty="0">
              <a:latin typeface="+mn-lt"/>
            </a:endParaRPr>
          </a:p>
        </p:txBody>
      </p:sp>
      <p:sp>
        <p:nvSpPr>
          <p:cNvPr id="6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711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395612128"/>
              </p:ext>
            </p:extLst>
          </p:nvPr>
        </p:nvGraphicFramePr>
        <p:xfrm>
          <a:off x="1905000" y="1584960"/>
          <a:ext cx="5181600" cy="2362200"/>
        </p:xfrm>
        <a:graphic>
          <a:graphicData uri="http://schemas.openxmlformats.org/drawingml/2006/table">
            <a:tbl>
              <a:tblPr firstRow="1" bandRow="1">
                <a:tableStyleId>{5940675A-B579-460E-94D1-54222C63F5DA}</a:tableStyleId>
              </a:tblPr>
              <a:tblGrid>
                <a:gridCol w="419100"/>
                <a:gridCol w="1104900"/>
                <a:gridCol w="762000"/>
                <a:gridCol w="647700"/>
                <a:gridCol w="609600"/>
                <a:gridCol w="1638300"/>
              </a:tblGrid>
              <a:tr h="257175">
                <a:tc>
                  <a:txBody>
                    <a:bodyPr/>
                    <a:lstStyle/>
                    <a:p>
                      <a:endParaRPr lang="en-US" sz="1400" dirty="0"/>
                    </a:p>
                  </a:txBody>
                  <a:tcPr/>
                </a:tc>
                <a:tc>
                  <a:txBody>
                    <a:bodyPr/>
                    <a:lstStyle/>
                    <a:p>
                      <a:pPr algn="ctr"/>
                      <a:r>
                        <a:rPr lang="en-US" sz="1400" dirty="0" smtClean="0"/>
                        <a:t>MCS indication</a:t>
                      </a:r>
                      <a:endParaRPr lang="en-US" sz="1400" dirty="0"/>
                    </a:p>
                  </a:txBody>
                  <a:tcPr/>
                </a:tc>
                <a:tc>
                  <a:txBody>
                    <a:bodyPr/>
                    <a:lstStyle/>
                    <a:p>
                      <a:pPr algn="ctr"/>
                      <a:r>
                        <a:rPr lang="en-US" sz="1400" dirty="0" smtClean="0"/>
                        <a:t>PHY</a:t>
                      </a:r>
                      <a:r>
                        <a:rPr lang="en-US" sz="1400" baseline="0" dirty="0" smtClean="0"/>
                        <a:t> modes</a:t>
                      </a:r>
                      <a:endParaRPr lang="en-US" sz="1400" dirty="0"/>
                    </a:p>
                  </a:txBody>
                  <a:tcPr/>
                </a:tc>
                <a:tc>
                  <a:txBody>
                    <a:bodyPr/>
                    <a:lstStyle/>
                    <a:p>
                      <a:pPr algn="ctr"/>
                      <a:r>
                        <a:rPr lang="en-US" sz="1400" dirty="0" smtClean="0"/>
                        <a:t>Data</a:t>
                      </a:r>
                      <a:r>
                        <a:rPr lang="en-US" sz="1400" baseline="0" dirty="0" smtClean="0"/>
                        <a:t> rate</a:t>
                      </a:r>
                      <a:endParaRPr lang="en-US" sz="1400" dirty="0"/>
                    </a:p>
                  </a:txBody>
                  <a:tcPr/>
                </a:tc>
                <a:tc>
                  <a:txBody>
                    <a:bodyPr/>
                    <a:lstStyle/>
                    <a:p>
                      <a:pPr algn="ctr"/>
                      <a:r>
                        <a:rPr lang="en-US" sz="1400" dirty="0" smtClean="0"/>
                        <a:t>Unit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Note</a:t>
                      </a:r>
                    </a:p>
                  </a:txBody>
                  <a:tcPr/>
                </a:tc>
              </a:tr>
              <a:tr h="257175">
                <a:tc>
                  <a:txBody>
                    <a:bodyPr/>
                    <a:lstStyle/>
                    <a:p>
                      <a:r>
                        <a:rPr lang="en-US" sz="1400" dirty="0" smtClean="0"/>
                        <a:t>14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0000 1110</a:t>
                      </a:r>
                    </a:p>
                  </a:txBody>
                  <a:tcPr/>
                </a:tc>
                <a:tc>
                  <a:txBody>
                    <a:bodyPr/>
                    <a:lstStyle/>
                    <a:p>
                      <a:pPr algn="ctr"/>
                      <a:r>
                        <a:rPr lang="en-US" sz="1400" dirty="0" smtClean="0"/>
                        <a:t>I.11</a:t>
                      </a:r>
                      <a:endParaRPr lang="en-US" sz="1400" dirty="0"/>
                    </a:p>
                  </a:txBody>
                  <a:tcPr/>
                </a:tc>
                <a:tc>
                  <a:txBody>
                    <a:bodyPr/>
                    <a:lstStyle/>
                    <a:p>
                      <a:pPr algn="ctr"/>
                      <a:r>
                        <a:rPr lang="en-US" sz="1400" u="none" strike="noStrike" kern="1200" dirty="0" smtClean="0">
                          <a:effectLst/>
                        </a:rPr>
                        <a:t>2.5</a:t>
                      </a:r>
                      <a:endParaRPr lang="en-US" sz="1400" u="none" strike="noStrike" kern="1200" dirty="0">
                        <a:solidFill>
                          <a:schemeClr val="dk1"/>
                        </a:solidFill>
                        <a:effectLst/>
                        <a:latin typeface="+mn-lt"/>
                        <a:ea typeface="+mn-ea"/>
                        <a:cs typeface="+mn-cs"/>
                      </a:endParaRPr>
                    </a:p>
                  </a:txBody>
                  <a:tcPr marL="9525" marR="9525" marT="9525" marB="0" anchor="b"/>
                </a:tc>
                <a:tc rowSpan="5">
                  <a:txBody>
                    <a:bodyPr/>
                    <a:lstStyle/>
                    <a:p>
                      <a:pPr algn="ctr"/>
                      <a:endParaRPr lang="en-US" sz="1400" dirty="0" smtClean="0"/>
                    </a:p>
                    <a:p>
                      <a:pPr algn="ctr"/>
                      <a:endParaRPr lang="en-US" sz="1400" dirty="0" smtClean="0"/>
                    </a:p>
                    <a:p>
                      <a:pPr algn="ctr"/>
                      <a:endParaRPr lang="en-US" sz="1400" dirty="0" smtClean="0"/>
                    </a:p>
                    <a:p>
                      <a:pPr algn="ctr"/>
                      <a:r>
                        <a:rPr lang="en-US" sz="1400" dirty="0" smtClean="0"/>
                        <a:t>kbps</a:t>
                      </a:r>
                      <a:endParaRPr lang="en-US" sz="1400" dirty="0"/>
                    </a:p>
                  </a:txBody>
                  <a:tcPr/>
                </a:tc>
                <a:tc>
                  <a:txBody>
                    <a:bodyPr/>
                    <a:lstStyle/>
                    <a:p>
                      <a:pPr algn="l"/>
                      <a:r>
                        <a:rPr lang="en-US" sz="1200" dirty="0" smtClean="0"/>
                        <a:t>Flicker        </a:t>
                      </a:r>
                      <a:r>
                        <a:rPr lang="en-US" sz="1200" baseline="0" dirty="0" smtClean="0"/>
                        <a:t>(16 x 16)</a:t>
                      </a:r>
                      <a:endParaRPr lang="en-US" sz="1200" dirty="0"/>
                    </a:p>
                  </a:txBody>
                  <a:tcPr/>
                </a:tc>
              </a:tr>
              <a:tr h="0">
                <a:tc>
                  <a:txBody>
                    <a:bodyPr/>
                    <a:lstStyle/>
                    <a:p>
                      <a:r>
                        <a:rPr lang="en-US" sz="1400" dirty="0" smtClean="0"/>
                        <a:t>16</a:t>
                      </a:r>
                      <a:endParaRPr lang="en-US" sz="1400" dirty="0"/>
                    </a:p>
                  </a:txBody>
                  <a:tcPr/>
                </a:tc>
                <a:tc>
                  <a:txBody>
                    <a:bodyPr/>
                    <a:lstStyle/>
                    <a:p>
                      <a:r>
                        <a:rPr lang="en-US" sz="1400" kern="1200" dirty="0" smtClean="0"/>
                        <a:t>0001 0000</a:t>
                      </a:r>
                      <a:endParaRPr lang="en-US"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effectLst/>
                        </a:rPr>
                        <a:t>5</a:t>
                      </a:r>
                      <a:endParaRPr lang="en-US" sz="1400" b="0" i="0" u="none" strike="noStrike" kern="1200" dirty="0">
                        <a:solidFill>
                          <a:srgbClr val="000000"/>
                        </a:solidFill>
                        <a:effectLst/>
                        <a:latin typeface="+mn-lt"/>
                        <a:ea typeface="+mn-ea"/>
                        <a:cs typeface="+mn-cs"/>
                      </a:endParaRPr>
                    </a:p>
                  </a:txBody>
                  <a:tcPr/>
                </a:tc>
                <a:tc vMerge="1">
                  <a:txBody>
                    <a:bodyPr/>
                    <a:lstStyle/>
                    <a:p>
                      <a:pPr algn="ctr"/>
                      <a:endParaRPr lang="en-US" sz="1400" dirty="0"/>
                    </a:p>
                  </a:txBody>
                  <a:tcPr/>
                </a:tc>
                <a:tc>
                  <a:txBody>
                    <a:bodyPr/>
                    <a:lstStyle/>
                    <a:p>
                      <a:pPr algn="l"/>
                      <a:r>
                        <a:rPr lang="en-US" sz="1200" dirty="0" smtClean="0"/>
                        <a:t>Flicker        </a:t>
                      </a:r>
                      <a:r>
                        <a:rPr lang="en-US" sz="1200" baseline="0" dirty="0" smtClean="0"/>
                        <a:t>(16 x 16)</a:t>
                      </a:r>
                      <a:endParaRPr lang="en-US" sz="1200" dirty="0"/>
                    </a:p>
                  </a:txBody>
                  <a:tcPr/>
                </a:tc>
              </a:tr>
              <a:tr h="257175">
                <a:tc>
                  <a:txBody>
                    <a:bodyPr/>
                    <a:lstStyle/>
                    <a:p>
                      <a:r>
                        <a:rPr lang="en-US" sz="1400" dirty="0" smtClean="0"/>
                        <a:t>17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0001 0001</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7.5</a:t>
                      </a:r>
                      <a:endParaRPr lang="en-US" sz="1400" b="0" i="0" u="none" strike="noStrike" dirty="0" smtClean="0">
                        <a:solidFill>
                          <a:srgbClr val="000000"/>
                        </a:solidFill>
                        <a:effectLst/>
                        <a:latin typeface="+mn-lt"/>
                      </a:endParaRPr>
                    </a:p>
                  </a:txBody>
                  <a:tcPr/>
                </a:tc>
                <a:tc vMerge="1">
                  <a:txBody>
                    <a:bodyPr/>
                    <a:lstStyle/>
                    <a:p>
                      <a:pPr algn="ct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Flicker        </a:t>
                      </a:r>
                      <a:r>
                        <a:rPr lang="en-US" sz="1200" baseline="0" dirty="0" smtClean="0"/>
                        <a:t>(16 x 16)</a:t>
                      </a:r>
                      <a:endParaRPr lang="en-US" sz="1200" dirty="0" smtClean="0"/>
                    </a:p>
                  </a:txBody>
                  <a:tcPr/>
                </a:tc>
              </a:tr>
              <a:tr h="257175">
                <a:tc>
                  <a:txBody>
                    <a:bodyPr/>
                    <a:lstStyle/>
                    <a:p>
                      <a:r>
                        <a:rPr lang="en-US" sz="1400" dirty="0" smtClean="0"/>
                        <a:t>18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0001 0010</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I.14</a:t>
                      </a:r>
                    </a:p>
                  </a:txBody>
                  <a:tcPr/>
                </a:tc>
                <a:tc>
                  <a:txBody>
                    <a:bodyPr/>
                    <a:lstStyle/>
                    <a:p>
                      <a:pPr algn="ctr" fontAlgn="b"/>
                      <a:r>
                        <a:rPr lang="en-US" sz="1400" u="none" strike="noStrike" dirty="0" smtClean="0">
                          <a:effectLst/>
                        </a:rPr>
                        <a:t>40</a:t>
                      </a:r>
                      <a:endParaRPr lang="en-US" sz="1400" b="0" i="0" u="none" strike="noStrike" dirty="0">
                        <a:solidFill>
                          <a:srgbClr val="000000"/>
                        </a:solidFill>
                        <a:effectLst/>
                        <a:latin typeface="Calibri"/>
                      </a:endParaRPr>
                    </a:p>
                  </a:txBody>
                  <a:tcPr marL="9525" marR="9525" marT="9525" marB="0" anchor="b"/>
                </a:tc>
                <a:tc vMerge="1">
                  <a:txBody>
                    <a:bodyPr/>
                    <a:lstStyle/>
                    <a:p>
                      <a:pPr algn="ctr"/>
                      <a:endParaRPr lang="en-US" sz="1400" dirty="0"/>
                    </a:p>
                  </a:txBody>
                  <a:tcPr/>
                </a:tc>
                <a:tc>
                  <a:txBody>
                    <a:bodyPr/>
                    <a:lstStyle/>
                    <a:p>
                      <a:pPr algn="l"/>
                      <a:r>
                        <a:rPr lang="en-US" sz="1200" dirty="0" smtClean="0"/>
                        <a:t>Flicker        (64 x 64)</a:t>
                      </a:r>
                      <a:endParaRPr lang="en-US" sz="1200" dirty="0"/>
                    </a:p>
                  </a:txBody>
                  <a:tcPr/>
                </a:tc>
              </a:tr>
              <a:tr h="320040">
                <a:tc>
                  <a:txBody>
                    <a:bodyPr/>
                    <a:lstStyle/>
                    <a:p>
                      <a:r>
                        <a:rPr lang="en-US" sz="1400" dirty="0" smtClean="0"/>
                        <a:t>19</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0001 0011</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I.15</a:t>
                      </a:r>
                    </a:p>
                  </a:txBody>
                  <a:tcPr/>
                </a:tc>
                <a:tc>
                  <a:txBody>
                    <a:bodyPr/>
                    <a:lstStyle/>
                    <a:p>
                      <a:pPr algn="ctr" fontAlgn="b"/>
                      <a:r>
                        <a:rPr lang="en-US" sz="1400" u="none" strike="noStrike" dirty="0" smtClean="0">
                          <a:effectLst/>
                        </a:rPr>
                        <a:t>80</a:t>
                      </a:r>
                      <a:endParaRPr lang="en-US" sz="1400" b="0" i="0" u="none" strike="noStrike" dirty="0">
                        <a:solidFill>
                          <a:srgbClr val="000000"/>
                        </a:solidFill>
                        <a:effectLst/>
                        <a:latin typeface="Calibri"/>
                      </a:endParaRPr>
                    </a:p>
                  </a:txBody>
                  <a:tcPr marL="9525" marR="9525" marT="9525" marB="0" anchor="b"/>
                </a:tc>
                <a:tc vMerge="1">
                  <a:txBody>
                    <a:bodyPr/>
                    <a:lstStyle/>
                    <a:p>
                      <a:pPr algn="ct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Flicker        (64 x 64)</a:t>
                      </a:r>
                    </a:p>
                  </a:txBody>
                  <a:tcPr/>
                </a:tc>
              </a:tr>
              <a:tr h="257175">
                <a:tc gridSpan="2">
                  <a:txBody>
                    <a:bodyPr/>
                    <a:lstStyle/>
                    <a:p>
                      <a:pPr algn="ctr"/>
                      <a:r>
                        <a:rPr lang="en-US" sz="1400" dirty="0" smtClean="0"/>
                        <a:t>20 - 256</a:t>
                      </a:r>
                      <a:endParaRPr lang="en-US" sz="1400" dirty="0"/>
                    </a:p>
                  </a:txBody>
                  <a:tcPr/>
                </a:tc>
                <a:tc hMerge="1">
                  <a:txBody>
                    <a:bodyPr/>
                    <a:lstStyle/>
                    <a:p>
                      <a:endParaRPr lang="en-US" sz="1400" dirty="0">
                        <a:solidFill>
                          <a:srgbClr val="FF0000"/>
                        </a:solidFill>
                      </a:endParaRPr>
                    </a:p>
                  </a:txBody>
                  <a:tcPr/>
                </a:tc>
                <a:tc gridSpan="4">
                  <a:txBody>
                    <a:bodyPr/>
                    <a:lstStyle/>
                    <a:p>
                      <a:pPr algn="ctr"/>
                      <a:r>
                        <a:rPr lang="en-US" sz="1400" dirty="0" smtClean="0"/>
                        <a:t>reserved</a:t>
                      </a:r>
                      <a:endParaRPr lang="en-US" sz="1400" dirty="0"/>
                    </a:p>
                  </a:txBody>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hMerge="1">
                  <a:txBody>
                    <a:bodyPr/>
                    <a:lstStyle/>
                    <a:p>
                      <a:endParaRPr lang="en-US" sz="1400" dirty="0"/>
                    </a:p>
                  </a:txBody>
                  <a:tcPr/>
                </a:tc>
                <a:tc hMerge="1">
                  <a:txBody>
                    <a:bodyPr/>
                    <a:lstStyle/>
                    <a:p>
                      <a:pPr algn="ctr"/>
                      <a:endParaRPr lang="en-US" sz="1400" dirty="0"/>
                    </a:p>
                  </a:txBody>
                  <a:tcPr/>
                </a:tc>
              </a:tr>
            </a:tbl>
          </a:graphicData>
        </a:graphic>
      </p:graphicFrame>
      <p:sp>
        <p:nvSpPr>
          <p:cNvPr id="10" name="Text Box 2"/>
          <p:cNvSpPr txBox="1">
            <a:spLocks noChangeArrowheads="1"/>
          </p:cNvSpPr>
          <p:nvPr/>
        </p:nvSpPr>
        <p:spPr bwMode="auto">
          <a:xfrm>
            <a:off x="3720475" y="630195"/>
            <a:ext cx="24117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modes</a:t>
            </a:r>
            <a:endParaRPr lang="en-US" altLang="en-US" sz="3600" dirty="0"/>
          </a:p>
        </p:txBody>
      </p:sp>
      <p:sp>
        <p:nvSpPr>
          <p:cNvPr id="13" name="Rectangle 12"/>
          <p:cNvSpPr/>
          <p:nvPr/>
        </p:nvSpPr>
        <p:spPr>
          <a:xfrm>
            <a:off x="254000" y="5334000"/>
            <a:ext cx="8470386" cy="830997"/>
          </a:xfrm>
          <a:prstGeom prst="rect">
            <a:avLst/>
          </a:prstGeom>
        </p:spPr>
        <p:txBody>
          <a:bodyPr wrap="square">
            <a:spAutoFit/>
          </a:bodyPr>
          <a:lstStyle/>
          <a:p>
            <a:r>
              <a:rPr lang="en-US" sz="1600" b="1" dirty="0" smtClean="0">
                <a:latin typeface="+mj-lt"/>
              </a:rPr>
              <a:t>Notice</a:t>
            </a:r>
            <a:r>
              <a:rPr lang="en-US" sz="1600" b="1" dirty="0" smtClean="0">
                <a:solidFill>
                  <a:schemeClr val="tx1"/>
                </a:solidFill>
                <a:latin typeface="+mj-lt"/>
              </a:rPr>
              <a:t>	</a:t>
            </a:r>
            <a:r>
              <a:rPr lang="en-US" sz="1600" dirty="0" smtClean="0">
                <a:solidFill>
                  <a:schemeClr val="tx1"/>
                </a:solidFill>
                <a:latin typeface="+mj-lt"/>
              </a:rPr>
              <a:t>			</a:t>
            </a:r>
          </a:p>
          <a:p>
            <a:pPr marL="285750" indent="-285750">
              <a:buFont typeface="Wingdings" panose="05000000000000000000" pitchFamily="2" charset="2"/>
              <a:buChar char="§"/>
            </a:pPr>
            <a:r>
              <a:rPr lang="en-US" sz="1600" dirty="0" smtClean="0">
                <a:solidFill>
                  <a:schemeClr val="tx1"/>
                </a:solidFill>
                <a:latin typeface="+mj-lt"/>
                <a:ea typeface="Malgun Gothic"/>
                <a:cs typeface="Times New Roman"/>
              </a:rPr>
              <a:t>Data rate is counted at 10 symbol/sec</a:t>
            </a:r>
            <a:endParaRPr lang="en-US" sz="1600" dirty="0" smtClean="0">
              <a:solidFill>
                <a:schemeClr val="tx1"/>
              </a:solidFill>
              <a:latin typeface="+mj-lt"/>
            </a:endParaRPr>
          </a:p>
          <a:p>
            <a:pPr marL="285750" indent="-285750">
              <a:buFont typeface="Wingdings" panose="05000000000000000000" pitchFamily="2" charset="2"/>
              <a:buChar char="§"/>
            </a:pPr>
            <a:r>
              <a:rPr lang="en-US" sz="1600" dirty="0" smtClean="0">
                <a:solidFill>
                  <a:schemeClr val="tx1"/>
                </a:solidFill>
                <a:latin typeface="+mj-lt"/>
              </a:rPr>
              <a:t>Preamble symbols are at low spatial-resolution among spatial-MIMO PHY modes.</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0258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219200"/>
            <a:ext cx="8305800" cy="49530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r>
              <a:rPr lang="en-US" altLang="en-US" sz="1800" dirty="0" smtClean="0"/>
              <a:t>Frame rate variation</a:t>
            </a:r>
          </a:p>
          <a:p>
            <a:pPr lvl="1">
              <a:buFont typeface="Wingdings" panose="05000000000000000000" pitchFamily="2" charset="2"/>
              <a:buChar char="§"/>
            </a:pPr>
            <a:r>
              <a:rPr lang="en-US" altLang="en-US" sz="1800" dirty="0" smtClean="0"/>
              <a:t>Compatible to both shutter types</a:t>
            </a:r>
          </a:p>
          <a:p>
            <a:pPr lvl="1">
              <a:buFont typeface="Wingdings" panose="05000000000000000000" pitchFamily="2" charset="2"/>
              <a:buChar char="§"/>
            </a:pPr>
            <a:r>
              <a:rPr lang="en-US" altLang="en-US" sz="1800" dirty="0" smtClean="0"/>
              <a:t>Perspective distortion and Rotation mitigation</a:t>
            </a:r>
          </a:p>
          <a:p>
            <a:pPr lvl="1">
              <a:buFont typeface="Wingdings" panose="05000000000000000000" pitchFamily="2" charset="2"/>
              <a:buChar char="§"/>
            </a:pPr>
            <a:r>
              <a:rPr lang="en-US" altLang="en-US" sz="1800" dirty="0" smtClean="0"/>
              <a:t>Color-channels interference</a:t>
            </a:r>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System designs</a:t>
            </a:r>
            <a:endParaRPr lang="en-US" altLang="en-US" sz="1800" dirty="0" smtClean="0"/>
          </a:p>
          <a:p>
            <a:pPr lvl="1">
              <a:buFont typeface="Wingdings" panose="05000000000000000000" pitchFamily="2" charset="2"/>
              <a:buChar char="§"/>
            </a:pPr>
            <a:r>
              <a:rPr lang="en-US" altLang="en-US" sz="1800" dirty="0" smtClean="0"/>
              <a:t>Transmitter and encoding</a:t>
            </a:r>
          </a:p>
          <a:p>
            <a:pPr lvl="1">
              <a:buFont typeface="Wingdings" panose="05000000000000000000" pitchFamily="2" charset="2"/>
              <a:buChar char="§"/>
            </a:pPr>
            <a:r>
              <a:rPr lang="en-US" altLang="en-US" sz="1800" dirty="0"/>
              <a:t>Image processing </a:t>
            </a:r>
            <a:r>
              <a:rPr lang="en-US" altLang="en-US" sz="1800" dirty="0" smtClean="0"/>
              <a:t>and Decoding</a:t>
            </a:r>
            <a:endParaRPr lang="en-US" altLang="en-US" sz="1800" dirty="0"/>
          </a:p>
          <a:p>
            <a:pPr lvl="1">
              <a:buFont typeface="Wingdings" panose="05000000000000000000" pitchFamily="2" charset="2"/>
              <a:buChar char="§"/>
            </a:pPr>
            <a:r>
              <a:rPr lang="en-US" altLang="en-US" sz="1800" smtClean="0"/>
              <a:t>Compatibility features</a:t>
            </a:r>
            <a:endParaRPr lang="en-US" altLang="en-US" sz="1800" dirty="0" smtClean="0"/>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PHY format and PHY modes</a:t>
            </a:r>
          </a:p>
          <a:p>
            <a:pPr>
              <a:buFont typeface="Wingdings" panose="05000000000000000000" pitchFamily="2" charset="2"/>
              <a:buChar char="q"/>
            </a:pPr>
            <a:r>
              <a:rPr lang="en-US" altLang="en-US" sz="2000" dirty="0" smtClean="0"/>
              <a:t>Error correction</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47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9" name="Text Box 16"/>
          <p:cNvSpPr txBox="1">
            <a:spLocks noChangeArrowheads="1"/>
          </p:cNvSpPr>
          <p:nvPr/>
        </p:nvSpPr>
        <p:spPr bwMode="auto">
          <a:xfrm>
            <a:off x="254000" y="1659791"/>
            <a:ext cx="8763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hangingPunct="0">
              <a:buFont typeface="Wingdings" panose="05000000000000000000" pitchFamily="2" charset="2"/>
              <a:buChar char="q"/>
            </a:pPr>
            <a:r>
              <a:rPr lang="en-US" altLang="en-US" sz="1600" b="1" dirty="0" smtClean="0"/>
              <a:t>Error due to frame rate drops unexpectedly</a:t>
            </a:r>
          </a:p>
          <a:p>
            <a:pPr marL="742950" lvl="1" indent="-285750">
              <a:buFont typeface="Wingdings" panose="05000000000000000000" pitchFamily="2" charset="2"/>
              <a:buChar char="§"/>
            </a:pPr>
            <a:r>
              <a:rPr lang="en-US" altLang="en-US" sz="1600" dirty="0" smtClean="0"/>
              <a:t>A transmitted symbol is missed on sampling when the camera frame rate drops to lower than the symbol rate unexpectedly. Line coding can be used to correct this type of error</a:t>
            </a:r>
          </a:p>
          <a:p>
            <a:pPr marL="742950" lvl="1" indent="-285750">
              <a:buFont typeface="Wingdings" panose="05000000000000000000" pitchFamily="2" charset="2"/>
              <a:buChar char="§"/>
            </a:pPr>
            <a:r>
              <a:rPr lang="en-US" altLang="en-US" sz="1600" dirty="0" smtClean="0"/>
              <a:t>If this type of error happens frequently, a reduction of image resolution can achieved a higher frame rate.</a:t>
            </a:r>
            <a:endParaRPr lang="en-US" altLang="en-US" sz="1600" dirty="0"/>
          </a:p>
          <a:p>
            <a:pPr marL="285750" indent="-285750" eaLnBrk="0" hangingPunct="0">
              <a:buFont typeface="Wingdings" panose="05000000000000000000" pitchFamily="2" charset="2"/>
              <a:buChar char="q"/>
            </a:pPr>
            <a:endParaRPr lang="en-US" altLang="en-US" sz="1600" dirty="0" smtClean="0"/>
          </a:p>
          <a:p>
            <a:pPr marL="285750" indent="-285750" eaLnBrk="0" hangingPunct="0">
              <a:buFont typeface="Wingdings" panose="05000000000000000000" pitchFamily="2" charset="2"/>
              <a:buChar char="q"/>
            </a:pPr>
            <a:endParaRPr lang="en-US" altLang="en-US" sz="1600" dirty="0" smtClean="0"/>
          </a:p>
          <a:p>
            <a:pPr marL="285750" indent="-285750" eaLnBrk="0" hangingPunct="0">
              <a:buFont typeface="Wingdings" panose="05000000000000000000" pitchFamily="2" charset="2"/>
              <a:buChar char="q"/>
            </a:pPr>
            <a:endParaRPr lang="en-US" altLang="en-US" sz="1600" dirty="0" smtClean="0"/>
          </a:p>
          <a:p>
            <a:pPr marL="285750" indent="-285750">
              <a:buFont typeface="Wingdings" panose="05000000000000000000" pitchFamily="2" charset="2"/>
              <a:buChar char="q"/>
            </a:pPr>
            <a:r>
              <a:rPr lang="en-US" altLang="en-US" sz="1600" b="1" dirty="0"/>
              <a:t>Error due to </a:t>
            </a:r>
            <a:r>
              <a:rPr lang="en-US" altLang="en-US" sz="1600" b="1" dirty="0" smtClean="0"/>
              <a:t>interference/noise</a:t>
            </a:r>
          </a:p>
          <a:p>
            <a:pPr marL="742950" lvl="1" indent="-285750">
              <a:buFont typeface="Wingdings" panose="05000000000000000000" pitchFamily="2" charset="2"/>
              <a:buChar char="§"/>
            </a:pPr>
            <a:r>
              <a:rPr lang="en-US" altLang="en-US" sz="1600" dirty="0" smtClean="0"/>
              <a:t>A electronics noise/ or noise comes from environment/ or noise comes from an incorrect threshold </a:t>
            </a:r>
            <a:endParaRPr lang="en-US" altLang="en-US" sz="1600" dirty="0"/>
          </a:p>
          <a:p>
            <a:pPr marL="742950" lvl="1" indent="-285750">
              <a:buFont typeface="Wingdings" panose="05000000000000000000" pitchFamily="2" charset="2"/>
              <a:buChar char="§"/>
            </a:pPr>
            <a:r>
              <a:rPr lang="en-US" altLang="en-US" sz="1600" dirty="0"/>
              <a:t>If this type of error </a:t>
            </a:r>
            <a:r>
              <a:rPr lang="en-US" altLang="en-US" sz="1600" dirty="0" smtClean="0"/>
              <a:t>can be mitigated by using spatial coding as following slide.</a:t>
            </a:r>
            <a:endParaRPr lang="en-US" altLang="en-US" sz="1600" dirty="0"/>
          </a:p>
          <a:p>
            <a:pPr marL="285750" indent="-285750">
              <a:buFont typeface="Wingdings" panose="05000000000000000000" pitchFamily="2" charset="2"/>
              <a:buChar char="q"/>
            </a:pPr>
            <a:endParaRPr lang="en-US" altLang="en-US" sz="1600" b="1" dirty="0"/>
          </a:p>
        </p:txBody>
      </p:sp>
      <p:sp>
        <p:nvSpPr>
          <p:cNvPr id="40" name="TextBox 39"/>
          <p:cNvSpPr txBox="1"/>
          <p:nvPr/>
        </p:nvSpPr>
        <p:spPr>
          <a:xfrm>
            <a:off x="2362201" y="666690"/>
            <a:ext cx="4800600" cy="400110"/>
          </a:xfrm>
          <a:prstGeom prst="rect">
            <a:avLst/>
          </a:prstGeom>
          <a:noFill/>
        </p:spPr>
        <p:txBody>
          <a:bodyPr wrap="square" rtlCol="0">
            <a:spAutoFit/>
          </a:bodyPr>
          <a:lstStyle/>
          <a:p>
            <a:pPr algn="ctr"/>
            <a:r>
              <a:rPr lang="en-US" sz="2000" b="1" dirty="0" smtClean="0"/>
              <a:t>PHY Error Corrections</a:t>
            </a:r>
            <a:endParaRPr lang="en-US" sz="20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9181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extBox 9"/>
          <p:cNvSpPr txBox="1"/>
          <p:nvPr/>
        </p:nvSpPr>
        <p:spPr>
          <a:xfrm>
            <a:off x="1295400" y="609600"/>
            <a:ext cx="7010399" cy="707886"/>
          </a:xfrm>
          <a:prstGeom prst="rect">
            <a:avLst/>
          </a:prstGeom>
          <a:noFill/>
        </p:spPr>
        <p:txBody>
          <a:bodyPr wrap="square" rtlCol="0">
            <a:spAutoFit/>
          </a:bodyPr>
          <a:lstStyle/>
          <a:p>
            <a:pPr algn="ctr"/>
            <a:r>
              <a:rPr lang="en-US" sz="2000" b="1" dirty="0" smtClean="0"/>
              <a:t>Spatial Error Correction Coding to reduce BER</a:t>
            </a:r>
          </a:p>
          <a:p>
            <a:pPr algn="ctr"/>
            <a:r>
              <a:rPr lang="en-US" sz="2000" b="1" dirty="0" smtClean="0"/>
              <a:t>(TBD)</a:t>
            </a:r>
            <a:endParaRPr lang="en-US" sz="2000"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
        <p:nvSpPr>
          <p:cNvPr id="13" name="Rectangle 5"/>
          <p:cNvSpPr>
            <a:spLocks noChangeArrowheads="1"/>
          </p:cNvSpPr>
          <p:nvPr/>
        </p:nvSpPr>
        <p:spPr bwMode="auto">
          <a:xfrm>
            <a:off x="76200" y="1430179"/>
            <a:ext cx="498745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q"/>
            </a:pPr>
            <a:r>
              <a:rPr lang="en-US" altLang="ko-KR" sz="1600" b="1" dirty="0" smtClean="0">
                <a:latin typeface="+mj-lt"/>
              </a:rPr>
              <a:t> Example: 15x15 LEDs transmitter </a:t>
            </a:r>
          </a:p>
          <a:p>
            <a:pPr lvl="1" latinLnBrk="0">
              <a:spcBef>
                <a:spcPct val="0"/>
              </a:spcBef>
              <a:buFont typeface="Wingdings" panose="05000000000000000000" pitchFamily="2" charset="2"/>
              <a:buChar char="§"/>
            </a:pPr>
            <a:r>
              <a:rPr lang="en-US" altLang="ko-KR" sz="1600" dirty="0" smtClean="0">
                <a:latin typeface="+mj-lt"/>
              </a:rPr>
              <a:t>A fixed threshold </a:t>
            </a:r>
          </a:p>
          <a:p>
            <a:pPr marL="457200" lvl="1" indent="0" latinLnBrk="0">
              <a:spcBef>
                <a:spcPct val="0"/>
              </a:spcBef>
              <a:buNone/>
            </a:pPr>
            <a:r>
              <a:rPr lang="en-US" altLang="ko-KR" sz="1600" dirty="0" smtClean="0">
                <a:latin typeface="+mj-lt"/>
              </a:rPr>
              <a:t>=&gt; 15x15 = 225 bits per frame</a:t>
            </a:r>
          </a:p>
          <a:p>
            <a:pPr lvl="1" latinLnBrk="0">
              <a:spcBef>
                <a:spcPct val="0"/>
              </a:spcBef>
              <a:buFont typeface="Wingdings" panose="05000000000000000000" pitchFamily="2" charset="2"/>
              <a:buChar char="§"/>
            </a:pPr>
            <a:endParaRPr lang="en-US" altLang="ko-KR" sz="1600" dirty="0" smtClean="0">
              <a:latin typeface="+mj-lt"/>
            </a:endParaRPr>
          </a:p>
          <a:p>
            <a:pPr lvl="1" latinLnBrk="0">
              <a:spcBef>
                <a:spcPct val="0"/>
              </a:spcBef>
              <a:buFont typeface="Wingdings" panose="05000000000000000000" pitchFamily="2" charset="2"/>
              <a:buChar char="§"/>
            </a:pPr>
            <a:r>
              <a:rPr lang="en-US" altLang="ko-KR" sz="1600" dirty="0" smtClean="0">
                <a:latin typeface="+mj-lt"/>
              </a:rPr>
              <a:t>Use 3x3 spatial blocks to define 2x2 bits</a:t>
            </a:r>
          </a:p>
          <a:p>
            <a:pPr lvl="1" latinLnBrk="0">
              <a:spcBef>
                <a:spcPct val="0"/>
              </a:spcBef>
              <a:buFont typeface="Symbol"/>
              <a:buChar char="Þ"/>
            </a:pPr>
            <a:r>
              <a:rPr lang="en-US" altLang="ko-KR" sz="1600" dirty="0" smtClean="0">
                <a:latin typeface="+mj-lt"/>
              </a:rPr>
              <a:t>10x10 </a:t>
            </a:r>
            <a:r>
              <a:rPr lang="en-US" altLang="ko-KR" sz="1600" dirty="0">
                <a:latin typeface="+mj-lt"/>
              </a:rPr>
              <a:t>= </a:t>
            </a:r>
            <a:r>
              <a:rPr lang="en-US" altLang="ko-KR" sz="1600" dirty="0" smtClean="0">
                <a:latin typeface="+mj-lt"/>
              </a:rPr>
              <a:t>100 bits per frame</a:t>
            </a:r>
          </a:p>
          <a:p>
            <a:pPr lvl="1" latinLnBrk="0">
              <a:spcBef>
                <a:spcPct val="0"/>
              </a:spcBef>
              <a:buFont typeface="Symbol"/>
              <a:buChar char="Þ"/>
            </a:pPr>
            <a:endParaRPr lang="en-US" altLang="ko-KR" sz="1600" dirty="0" smtClean="0">
              <a:latin typeface="+mj-lt"/>
            </a:endParaRPr>
          </a:p>
          <a:p>
            <a:pPr lvl="1" latinLnBrk="0">
              <a:spcBef>
                <a:spcPct val="0"/>
              </a:spcBef>
              <a:buFont typeface="Symbol"/>
              <a:buChar char="Þ"/>
            </a:pPr>
            <a:endParaRPr lang="en-US" altLang="ko-KR" sz="1600" dirty="0">
              <a:latin typeface="+mj-lt"/>
            </a:endParaRPr>
          </a:p>
          <a:p>
            <a:pPr lvl="1" latinLnBrk="0">
              <a:spcBef>
                <a:spcPct val="0"/>
              </a:spcBef>
              <a:buFont typeface="Symbol"/>
              <a:buChar char="Þ"/>
            </a:pPr>
            <a:endParaRPr lang="en-US" altLang="ko-KR" sz="1600" dirty="0" smtClean="0">
              <a:latin typeface="+mj-lt"/>
            </a:endParaRPr>
          </a:p>
          <a:p>
            <a:pPr latinLnBrk="0">
              <a:spcBef>
                <a:spcPct val="0"/>
              </a:spcBef>
              <a:buFont typeface="Wingdings" panose="05000000000000000000" pitchFamily="2" charset="2"/>
              <a:buChar char="q"/>
            </a:pPr>
            <a:r>
              <a:rPr lang="en-US" altLang="ko-KR" sz="1600" dirty="0" smtClean="0"/>
              <a:t> </a:t>
            </a:r>
            <a:r>
              <a:rPr lang="en-US" altLang="ko-KR" sz="1600" b="1" dirty="0" smtClean="0"/>
              <a:t>Advantages:   </a:t>
            </a:r>
          </a:p>
          <a:p>
            <a:pPr lvl="1" latinLnBrk="0">
              <a:spcBef>
                <a:spcPct val="0"/>
              </a:spcBef>
              <a:buFont typeface="Wingdings" panose="05000000000000000000" pitchFamily="2" charset="2"/>
              <a:buChar char="§"/>
            </a:pPr>
            <a:r>
              <a:rPr lang="en-US" altLang="ko-KR" sz="1600" dirty="0" smtClean="0"/>
              <a:t>A reference point (a middle point) provides a reliable intensity threshold for the whole block to reduce error</a:t>
            </a:r>
          </a:p>
          <a:p>
            <a:pPr lvl="1" latinLnBrk="0">
              <a:spcBef>
                <a:spcPct val="0"/>
              </a:spcBef>
              <a:buFont typeface="Wingdings" panose="05000000000000000000" pitchFamily="2" charset="2"/>
              <a:buChar char="§"/>
            </a:pPr>
            <a:r>
              <a:rPr lang="en-US" altLang="ko-KR" sz="1600" dirty="0" smtClean="0"/>
              <a:t>A spatial code additionally reduces error 2</a:t>
            </a:r>
            <a:r>
              <a:rPr lang="en-US" altLang="ko-KR" sz="1600" baseline="30000" dirty="0" smtClean="0"/>
              <a:t>nd</a:t>
            </a:r>
            <a:r>
              <a:rPr lang="en-US" altLang="ko-KR" sz="1600" dirty="0" smtClean="0"/>
              <a:t> time</a:t>
            </a:r>
            <a:endParaRPr lang="en-US" altLang="ko-KR" sz="1600" dirty="0"/>
          </a:p>
          <a:p>
            <a:pPr lvl="1" latinLnBrk="0">
              <a:spcBef>
                <a:spcPct val="0"/>
              </a:spcBef>
              <a:buFont typeface="Symbol"/>
              <a:buChar char="Þ"/>
            </a:pPr>
            <a:endParaRPr lang="en-US" altLang="ko-KR" sz="1600" dirty="0">
              <a:latin typeface="+mj-lt"/>
            </a:endParaRPr>
          </a:p>
        </p:txBody>
      </p:sp>
      <p:sp>
        <p:nvSpPr>
          <p:cNvPr id="17" name="Rectangle 16"/>
          <p:cNvSpPr/>
          <p:nvPr/>
        </p:nvSpPr>
        <p:spPr>
          <a:xfrm>
            <a:off x="5612993" y="5215830"/>
            <a:ext cx="3302407" cy="307777"/>
          </a:xfrm>
          <a:prstGeom prst="rect">
            <a:avLst/>
          </a:prstGeom>
        </p:spPr>
        <p:txBody>
          <a:bodyPr wrap="square">
            <a:spAutoFit/>
          </a:bodyPr>
          <a:lstStyle/>
          <a:p>
            <a:pPr algn="ctr"/>
            <a:r>
              <a:rPr lang="en-US" sz="1400" b="1" dirty="0" smtClean="0"/>
              <a:t>3x3 LEDs block with error correction</a:t>
            </a:r>
            <a:endParaRPr lang="en-US" sz="1400" b="1" dirty="0"/>
          </a:p>
        </p:txBody>
      </p:sp>
      <p:sp>
        <p:nvSpPr>
          <p:cNvPr id="19" name="Rectangle 5"/>
          <p:cNvSpPr>
            <a:spLocks noChangeArrowheads="1"/>
          </p:cNvSpPr>
          <p:nvPr/>
        </p:nvSpPr>
        <p:spPr bwMode="auto">
          <a:xfrm>
            <a:off x="1257300" y="5943600"/>
            <a:ext cx="678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
            </a:pPr>
            <a:r>
              <a:rPr lang="en-US" altLang="ko-KR" sz="1600" dirty="0" smtClean="0">
                <a:latin typeface="+mj-lt"/>
              </a:rPr>
              <a:t>For a high-MIMO transmitter, what kind of error correction is needed?</a:t>
            </a:r>
            <a:endParaRPr lang="en-US" altLang="ko-KR" sz="1600" dirty="0">
              <a:latin typeface="+mj-lt"/>
              <a:ea typeface="굴림" charset="-127"/>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6" y="2133600"/>
            <a:ext cx="3295649" cy="289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bwMode="auto">
          <a:xfrm flipV="1">
            <a:off x="6281352" y="2312096"/>
            <a:ext cx="1219200" cy="304800"/>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a:xfrm>
            <a:off x="7195752" y="2174790"/>
            <a:ext cx="1600200" cy="261610"/>
          </a:xfrm>
          <a:prstGeom prst="rect">
            <a:avLst/>
          </a:prstGeom>
        </p:spPr>
        <p:txBody>
          <a:bodyPr wrap="square">
            <a:spAutoFit/>
          </a:bodyPr>
          <a:lstStyle/>
          <a:p>
            <a:pPr algn="ctr"/>
            <a:r>
              <a:rPr lang="en-US" sz="1100" dirty="0" smtClean="0"/>
              <a:t>Reference point</a:t>
            </a:r>
            <a:endParaRPr lang="en-US" sz="1100" dirty="0"/>
          </a:p>
        </p:txBody>
      </p:sp>
    </p:spTree>
    <p:extLst>
      <p:ext uri="{BB962C8B-B14F-4D97-AF65-F5344CB8AC3E}">
        <p14:creationId xmlns:p14="http://schemas.microsoft.com/office/powerpoint/2010/main" val="3989036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19909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a:t>PHY Summary</a:t>
            </a:r>
          </a:p>
        </p:txBody>
      </p:sp>
      <p:sp>
        <p:nvSpPr>
          <p:cNvPr id="9" name="Text Box 3"/>
          <p:cNvSpPr txBox="1">
            <a:spLocks noChangeArrowheads="1"/>
          </p:cNvSpPr>
          <p:nvPr/>
        </p:nvSpPr>
        <p:spPr bwMode="auto">
          <a:xfrm>
            <a:off x="558800" y="1360706"/>
            <a:ext cx="83439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anose="05000000000000000000" pitchFamily="2" charset="2"/>
              <a:buChar char="q"/>
            </a:pPr>
            <a:r>
              <a:rPr lang="en-US" altLang="en-US" sz="1600" dirty="0" smtClean="0"/>
              <a:t>The system design supports those functionalities:</a:t>
            </a:r>
          </a:p>
          <a:p>
            <a:pPr lvl="1">
              <a:buFont typeface="Wingdings" panose="05000000000000000000" pitchFamily="2" charset="2"/>
              <a:buChar char="§"/>
            </a:pPr>
            <a:r>
              <a:rPr lang="en-US" altLang="en-US" sz="1600" dirty="0"/>
              <a:t>Frame rate variation</a:t>
            </a:r>
          </a:p>
          <a:p>
            <a:pPr lvl="1">
              <a:buFont typeface="Wingdings" panose="05000000000000000000" pitchFamily="2" charset="2"/>
              <a:buChar char="§"/>
            </a:pPr>
            <a:r>
              <a:rPr lang="en-US" altLang="en-US" sz="1600" dirty="0"/>
              <a:t>Compatible to both shutter types</a:t>
            </a:r>
          </a:p>
          <a:p>
            <a:pPr lvl="1">
              <a:buFont typeface="Wingdings" panose="05000000000000000000" pitchFamily="2" charset="2"/>
              <a:buChar char="§"/>
            </a:pPr>
            <a:r>
              <a:rPr lang="en-US" altLang="en-US" sz="1600" dirty="0"/>
              <a:t>Perspective distortion and Rotation mitigation</a:t>
            </a:r>
          </a:p>
          <a:p>
            <a:pPr lvl="1">
              <a:buFont typeface="Wingdings" panose="05000000000000000000" pitchFamily="2" charset="2"/>
              <a:buChar char="§"/>
            </a:pPr>
            <a:r>
              <a:rPr lang="en-US" altLang="en-US" sz="1600" dirty="0"/>
              <a:t>Color-channels </a:t>
            </a:r>
            <a:r>
              <a:rPr lang="en-US" altLang="en-US" sz="1600" dirty="0" smtClean="0"/>
              <a:t>interference</a:t>
            </a:r>
            <a:endParaRPr lang="en-US" altLang="en-US" sz="1600" dirty="0" smtClean="0">
              <a:solidFill>
                <a:schemeClr val="bg1">
                  <a:lumMod val="75000"/>
                </a:schemeClr>
              </a:solidFill>
            </a:endParaRPr>
          </a:p>
          <a:p>
            <a:pPr marL="285750" indent="-285750" eaLnBrk="0" hangingPunct="0">
              <a:buFont typeface="Wingdings" panose="05000000000000000000" pitchFamily="2" charset="2"/>
              <a:buChar char="q"/>
            </a:pPr>
            <a:endParaRPr lang="en-US" altLang="en-US" sz="1600" dirty="0">
              <a:solidFill>
                <a:schemeClr val="bg1">
                  <a:lumMod val="75000"/>
                </a:schemeClr>
              </a:solidFill>
            </a:endParaRPr>
          </a:p>
          <a:p>
            <a:pPr marL="285750" indent="-285750" eaLnBrk="0" hangingPunct="0">
              <a:buFont typeface="Wingdings" panose="05000000000000000000" pitchFamily="2" charset="2"/>
              <a:buChar char="q"/>
            </a:pPr>
            <a:r>
              <a:rPr lang="en-US" altLang="en-US" sz="1600" dirty="0" smtClean="0"/>
              <a:t>The PHY design modes </a:t>
            </a:r>
          </a:p>
          <a:p>
            <a:pPr marL="742950" lvl="1" indent="-285750">
              <a:buFont typeface="Wingdings" panose="05000000000000000000" pitchFamily="2" charset="2"/>
              <a:buChar char="§"/>
            </a:pPr>
            <a:r>
              <a:rPr lang="en-US" altLang="en-US" sz="1600" dirty="0" smtClean="0"/>
              <a:t>PHY modes for </a:t>
            </a:r>
            <a:r>
              <a:rPr lang="en-US" altLang="en-US" sz="1600" dirty="0"/>
              <a:t>c</a:t>
            </a:r>
            <a:r>
              <a:rPr lang="en-US" altLang="en-US" sz="1600" dirty="0" smtClean="0"/>
              <a:t>olor transmission C-CSK (2.5kbps </a:t>
            </a:r>
            <a:r>
              <a:rPr lang="en-US" altLang="en-US" sz="1600" dirty="0"/>
              <a:t>- </a:t>
            </a:r>
            <a:r>
              <a:rPr lang="en-US" altLang="en-US" sz="1600" dirty="0" smtClean="0"/>
              <a:t>80kbps)</a:t>
            </a:r>
          </a:p>
          <a:p>
            <a:pPr marL="742950" lvl="1" indent="-285750">
              <a:buFont typeface="Wingdings" panose="05000000000000000000" pitchFamily="2" charset="2"/>
              <a:buChar char="§"/>
            </a:pPr>
            <a:r>
              <a:rPr lang="en-US" sz="1600" dirty="0"/>
              <a:t>Compatibility support in SHR and PHR design is highly considered. The lowest data mode among available PHY modes is used for both SHR and PHR.</a:t>
            </a:r>
          </a:p>
          <a:p>
            <a:pPr marL="1200150" lvl="2" indent="-285750">
              <a:buFont typeface="Arial" panose="020B0604020202020204" pitchFamily="34" charset="0"/>
              <a:buChar char="•"/>
            </a:pPr>
            <a:r>
              <a:rPr lang="en-US" sz="1600" dirty="0"/>
              <a:t>Low-resolution is used for SHR and PHR frames in spatial scheme</a:t>
            </a:r>
            <a:r>
              <a:rPr lang="en-US" sz="1600" dirty="0" smtClean="0"/>
              <a:t>.</a:t>
            </a:r>
          </a:p>
          <a:p>
            <a:pPr marL="1200150" lvl="2" indent="-285750">
              <a:buFont typeface="Arial" panose="020B0604020202020204" pitchFamily="34" charset="0"/>
              <a:buChar char="•"/>
            </a:pPr>
            <a:r>
              <a:rPr lang="en-US" sz="1600" dirty="0" smtClean="0"/>
              <a:t>The DPSU can use the same PHY mode or upgrade to higher PHY mode among </a:t>
            </a:r>
            <a:r>
              <a:rPr lang="en-US" sz="1600" dirty="0"/>
              <a:t>available </a:t>
            </a:r>
            <a:r>
              <a:rPr lang="en-US" sz="1600" dirty="0" smtClean="0"/>
              <a:t>PHY modes. The notice of DPSU PHY mode is MCS ID frame.</a:t>
            </a:r>
          </a:p>
          <a:p>
            <a:pPr marL="285750" indent="-285750">
              <a:buFont typeface="Wingdings" panose="05000000000000000000" pitchFamily="2" charset="2"/>
              <a:buChar char="q"/>
            </a:pPr>
            <a:endParaRPr lang="en-US" sz="1600" dirty="0" smtClean="0">
              <a:solidFill>
                <a:schemeClr val="bg1">
                  <a:lumMod val="75000"/>
                </a:schemeClr>
              </a:solidFill>
            </a:endParaRPr>
          </a:p>
          <a:p>
            <a:pPr marL="285750" indent="-285750">
              <a:buFont typeface="Wingdings" panose="05000000000000000000" pitchFamily="2" charset="2"/>
              <a:buChar char="q"/>
            </a:pPr>
            <a:r>
              <a:rPr lang="en-US" altLang="en-US" sz="1600" dirty="0" smtClean="0"/>
              <a:t>Two types of error correction: </a:t>
            </a:r>
          </a:p>
          <a:p>
            <a:pPr marL="742950" lvl="1" indent="-285750">
              <a:buFont typeface="Wingdings" panose="05000000000000000000" pitchFamily="2" charset="2"/>
              <a:buChar char="q"/>
            </a:pPr>
            <a:r>
              <a:rPr lang="en-US" altLang="en-US" sz="1600" dirty="0" smtClean="0"/>
              <a:t>Line coding</a:t>
            </a:r>
          </a:p>
          <a:p>
            <a:pPr marL="742950" lvl="1" indent="-285750">
              <a:buFont typeface="Wingdings" panose="05000000000000000000" pitchFamily="2" charset="2"/>
              <a:buChar char="q"/>
            </a:pPr>
            <a:r>
              <a:rPr lang="en-US" altLang="en-US" sz="1600" dirty="0" smtClean="0"/>
              <a:t>Spatial coding</a:t>
            </a:r>
            <a:endParaRPr lang="en-US" altLang="en-US" sz="1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89443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835547" y="2963238"/>
            <a:ext cx="78420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en-US" sz="3600" dirty="0" smtClean="0"/>
              <a:t>Appendix: QR-ISC Code</a:t>
            </a:r>
          </a:p>
          <a:p>
            <a:pPr algn="ctr" eaLnBrk="0" hangingPunct="0"/>
            <a:r>
              <a:rPr lang="en-US" altLang="en-US" sz="3200" dirty="0" smtClean="0"/>
              <a:t>(Integrating dynamic data into color-QR code</a:t>
            </a:r>
            <a:r>
              <a:rPr lang="en-US" altLang="en-US" sz="3600" dirty="0" smtClean="0"/>
              <a:t>)</a:t>
            </a:r>
          </a:p>
          <a:p>
            <a:pPr algn="ctr" eaLnBrk="0" hangingPunct="0"/>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6935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299455"/>
            <a:ext cx="68770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
          <p:cNvSpPr txBox="1">
            <a:spLocks noChangeArrowheads="1"/>
          </p:cNvSpPr>
          <p:nvPr/>
        </p:nvSpPr>
        <p:spPr bwMode="auto">
          <a:xfrm>
            <a:off x="2133600" y="614065"/>
            <a:ext cx="4400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Integration of ISC into QR code</a:t>
            </a:r>
            <a:endParaRPr lang="en-US" altLang="en-US" sz="2400" b="1" dirty="0"/>
          </a:p>
        </p:txBody>
      </p:sp>
      <p:sp>
        <p:nvSpPr>
          <p:cNvPr id="3" name="Rectangle 2"/>
          <p:cNvSpPr/>
          <p:nvPr/>
        </p:nvSpPr>
        <p:spPr>
          <a:xfrm>
            <a:off x="2019300" y="4572000"/>
            <a:ext cx="4595745" cy="338554"/>
          </a:xfrm>
          <a:prstGeom prst="rect">
            <a:avLst/>
          </a:prstGeom>
        </p:spPr>
        <p:txBody>
          <a:bodyPr wrap="none">
            <a:spAutoFit/>
          </a:bodyPr>
          <a:lstStyle/>
          <a:p>
            <a:r>
              <a:rPr lang="en-US" altLang="en-US" sz="1600" b="1" dirty="0" smtClean="0"/>
              <a:t>Block Diagram of QR-ISC Tag in Transmitter side</a:t>
            </a:r>
            <a:endParaRPr lang="en-US" altLang="en-US" sz="1600" b="1" dirty="0"/>
          </a:p>
        </p:txBody>
      </p:sp>
      <p:sp>
        <p:nvSpPr>
          <p:cNvPr id="5" name="Rectangle 4"/>
          <p:cNvSpPr/>
          <p:nvPr/>
        </p:nvSpPr>
        <p:spPr>
          <a:xfrm>
            <a:off x="274955" y="1226403"/>
            <a:ext cx="8597900" cy="830997"/>
          </a:xfrm>
          <a:prstGeom prst="rect">
            <a:avLst/>
          </a:prstGeom>
        </p:spPr>
        <p:txBody>
          <a:bodyPr wrap="square">
            <a:spAutoFit/>
          </a:bodyPr>
          <a:lstStyle/>
          <a:p>
            <a:r>
              <a:rPr lang="en-US" sz="1600" dirty="0"/>
              <a:t>QR-ISC Tag is color modulation in Image Sensor Communications (ISC) integrated into QR code. The ISC uses three channels of Red, Green and Blue to transmit data, along with that is the </a:t>
            </a:r>
            <a:r>
              <a:rPr lang="en-US" sz="1600" b="1" dirty="0"/>
              <a:t>asynchronous symbols</a:t>
            </a:r>
            <a:r>
              <a:rPr lang="en-US" sz="1600" dirty="0"/>
              <a:t> to support </a:t>
            </a:r>
            <a:r>
              <a:rPr lang="en-US" sz="1600" b="1" dirty="0"/>
              <a:t>varying-frame-rate</a:t>
            </a:r>
            <a:r>
              <a:rPr lang="en-US" sz="1600" dirty="0"/>
              <a:t> camera receivers.</a:t>
            </a:r>
          </a:p>
        </p:txBody>
      </p:sp>
      <p:sp>
        <p:nvSpPr>
          <p:cNvPr id="6" name="Oval 5"/>
          <p:cNvSpPr/>
          <p:nvPr/>
        </p:nvSpPr>
        <p:spPr bwMode="auto">
          <a:xfrm>
            <a:off x="3021772" y="2209800"/>
            <a:ext cx="2057400" cy="199465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 name="Rectangle 16"/>
          <p:cNvSpPr/>
          <p:nvPr/>
        </p:nvSpPr>
        <p:spPr>
          <a:xfrm>
            <a:off x="268777" y="5435025"/>
            <a:ext cx="8597900" cy="584775"/>
          </a:xfrm>
          <a:prstGeom prst="rect">
            <a:avLst/>
          </a:prstGeom>
        </p:spPr>
        <p:txBody>
          <a:bodyPr wrap="square">
            <a:spAutoFit/>
          </a:bodyPr>
          <a:lstStyle/>
          <a:p>
            <a:pPr marL="285750" indent="-285750">
              <a:buFont typeface="Wingdings" panose="05000000000000000000" pitchFamily="2" charset="2"/>
              <a:buChar char="§"/>
            </a:pPr>
            <a:r>
              <a:rPr lang="en-US" sz="1600" dirty="0" smtClean="0"/>
              <a:t>We borrow the format and error correction from QR code standard.</a:t>
            </a:r>
          </a:p>
          <a:p>
            <a:pPr marL="285750" indent="-285750">
              <a:buFont typeface="Wingdings" panose="05000000000000000000" pitchFamily="2" charset="2"/>
              <a:buChar char="§"/>
            </a:pPr>
            <a:r>
              <a:rPr lang="en-US" sz="1600" dirty="0" smtClean="0"/>
              <a:t>How data is transmitted was already presented in our PHY above.</a:t>
            </a:r>
          </a:p>
        </p:txBody>
      </p:sp>
      <p:sp>
        <p:nvSpPr>
          <p:cNvPr id="1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28896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ext Box 2"/>
          <p:cNvSpPr txBox="1">
            <a:spLocks noChangeArrowheads="1"/>
          </p:cNvSpPr>
          <p:nvPr/>
        </p:nvSpPr>
        <p:spPr bwMode="auto">
          <a:xfrm>
            <a:off x="3429000" y="614065"/>
            <a:ext cx="2169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Considerations</a:t>
            </a:r>
            <a:endParaRPr lang="en-US" altLang="en-US" sz="2400" b="1" dirty="0"/>
          </a:p>
        </p:txBody>
      </p:sp>
      <p:sp>
        <p:nvSpPr>
          <p:cNvPr id="3" name="Rectangle 2"/>
          <p:cNvSpPr/>
          <p:nvPr/>
        </p:nvSpPr>
        <p:spPr>
          <a:xfrm>
            <a:off x="1938419" y="5986046"/>
            <a:ext cx="4595745" cy="338554"/>
          </a:xfrm>
          <a:prstGeom prst="rect">
            <a:avLst/>
          </a:prstGeom>
        </p:spPr>
        <p:txBody>
          <a:bodyPr wrap="none">
            <a:spAutoFit/>
          </a:bodyPr>
          <a:lstStyle/>
          <a:p>
            <a:r>
              <a:rPr lang="en-US" altLang="en-US" sz="1600" b="1" dirty="0" smtClean="0"/>
              <a:t>Block Diagram of QR-ISC Tag in Transmitter side</a:t>
            </a:r>
            <a:endParaRPr lang="en-US" altLang="en-US" sz="1600" b="1" dirty="0"/>
          </a:p>
        </p:txBody>
      </p:sp>
      <p:sp>
        <p:nvSpPr>
          <p:cNvPr id="5" name="Rectangle 4"/>
          <p:cNvSpPr/>
          <p:nvPr/>
        </p:nvSpPr>
        <p:spPr>
          <a:xfrm>
            <a:off x="274955" y="1143000"/>
            <a:ext cx="8597900" cy="1323439"/>
          </a:xfrm>
          <a:prstGeom prst="rect">
            <a:avLst/>
          </a:prstGeom>
        </p:spPr>
        <p:txBody>
          <a:bodyPr wrap="square">
            <a:spAutoFit/>
          </a:bodyPr>
          <a:lstStyle/>
          <a:p>
            <a:r>
              <a:rPr lang="en-US" sz="1600" dirty="0" smtClean="0"/>
              <a:t>There are some consideration in integrating dynamic data into color QR code:</a:t>
            </a:r>
          </a:p>
          <a:p>
            <a:pPr marL="285750" indent="-285750">
              <a:buFont typeface="Wingdings" panose="05000000000000000000" pitchFamily="2" charset="2"/>
              <a:buChar char="§"/>
            </a:pPr>
            <a:r>
              <a:rPr lang="en-US" sz="1600" dirty="0" smtClean="0"/>
              <a:t>The size of QR code </a:t>
            </a:r>
            <a:endParaRPr lang="en-US" sz="1600" dirty="0"/>
          </a:p>
          <a:p>
            <a:pPr marL="285750" indent="-285750">
              <a:buFont typeface="Wingdings" panose="05000000000000000000" pitchFamily="2" charset="2"/>
              <a:buChar char="§"/>
            </a:pPr>
            <a:r>
              <a:rPr lang="en-US" sz="1600" dirty="0" smtClean="0"/>
              <a:t>The symbol rate of transmission</a:t>
            </a:r>
          </a:p>
          <a:p>
            <a:r>
              <a:rPr lang="en-US" sz="1600" dirty="0" smtClean="0"/>
              <a:t>The decoding does not require to be real-time; however the processing of an image should finish before a new image comes to sequence.</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771636" y="2667000"/>
            <a:ext cx="4781564" cy="3276600"/>
          </a:xfrm>
          <a:prstGeom prst="rect">
            <a:avLst/>
          </a:prstGeom>
          <a:noFill/>
          <a:ln w="6350">
            <a:solidFill>
              <a:schemeClr val="tx1"/>
            </a:solidFill>
          </a:ln>
        </p:spPr>
      </p:pic>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2298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028825" y="2897188"/>
            <a:ext cx="5194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design considerations</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412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2933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Frame rate variation</a:t>
            </a:r>
            <a:endParaRPr lang="en-US" altLang="en-US" sz="24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Table 12"/>
          <p:cNvGraphicFramePr>
            <a:graphicFrameLocks noGrp="1"/>
          </p:cNvGraphicFramePr>
          <p:nvPr>
            <p:extLst>
              <p:ext uri="{D42A27DB-BD31-4B8C-83A1-F6EECF244321}">
                <p14:modId xmlns:p14="http://schemas.microsoft.com/office/powerpoint/2010/main" val="1896317370"/>
              </p:ext>
            </p:extLst>
          </p:nvPr>
        </p:nvGraphicFramePr>
        <p:xfrm>
          <a:off x="1428478" y="2074197"/>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sp>
        <p:nvSpPr>
          <p:cNvPr id="18" name="Rectangle 17"/>
          <p:cNvSpPr/>
          <p:nvPr/>
        </p:nvSpPr>
        <p:spPr>
          <a:xfrm>
            <a:off x="2665532" y="287429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33800" y="2848069"/>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2856432"/>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62610" y="2814007"/>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380351" y="1086218"/>
            <a:ext cx="5133833" cy="835579"/>
            <a:chOff x="1831181" y="990600"/>
            <a:chExt cx="5638007" cy="835579"/>
          </a:xfrm>
        </p:grpSpPr>
        <p:grpSp>
          <p:nvGrpSpPr>
            <p:cNvPr id="23" name="Group 22"/>
            <p:cNvGrpSpPr/>
            <p:nvPr/>
          </p:nvGrpSpPr>
          <p:grpSpPr>
            <a:xfrm>
              <a:off x="1987550" y="990600"/>
              <a:ext cx="5481638" cy="835579"/>
              <a:chOff x="1987550" y="990600"/>
              <a:chExt cx="5481638" cy="835579"/>
            </a:xfrm>
          </p:grpSpPr>
          <p:sp>
            <p:nvSpPr>
              <p:cNvPr id="25" name="Rectangle 24"/>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52374" y="1304823"/>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1" name="Straight Connector 30"/>
          <p:cNvCxnSpPr/>
          <p:nvPr/>
        </p:nvCxnSpPr>
        <p:spPr>
          <a:xfrm>
            <a:off x="5011483" y="1151493"/>
            <a:ext cx="25891"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200" y="2971800"/>
            <a:ext cx="1628972" cy="523220"/>
          </a:xfrm>
          <a:prstGeom prst="rect">
            <a:avLst/>
          </a:prstGeom>
          <a:noFill/>
        </p:spPr>
        <p:txBody>
          <a:bodyPr wrap="none" rtlCol="0">
            <a:spAutoFit/>
          </a:bodyPr>
          <a:lstStyle/>
          <a:p>
            <a:r>
              <a:rPr lang="en-US" sz="1400" dirty="0" smtClean="0"/>
              <a:t>Camera sampling</a:t>
            </a:r>
          </a:p>
          <a:p>
            <a:r>
              <a:rPr lang="en-US" sz="1400" dirty="0" smtClean="0"/>
              <a:t>(varying frame rate)</a:t>
            </a:r>
            <a:endParaRPr lang="en-US" sz="1400" dirty="0"/>
          </a:p>
        </p:txBody>
      </p:sp>
      <p:sp>
        <p:nvSpPr>
          <p:cNvPr id="35" name="Right Brace 34"/>
          <p:cNvSpPr/>
          <p:nvPr/>
        </p:nvSpPr>
        <p:spPr>
          <a:xfrm rot="5400000">
            <a:off x="3654358" y="2557650"/>
            <a:ext cx="228599" cy="24285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52510" y="3810000"/>
            <a:ext cx="1321644" cy="307777"/>
          </a:xfrm>
          <a:prstGeom prst="rect">
            <a:avLst/>
          </a:prstGeom>
          <a:noFill/>
        </p:spPr>
        <p:txBody>
          <a:bodyPr wrap="none" rtlCol="0">
            <a:spAutoFit/>
          </a:bodyPr>
          <a:lstStyle/>
          <a:p>
            <a:r>
              <a:rPr lang="en-US" sz="1400" dirty="0" smtClean="0"/>
              <a:t>Majority Voting</a:t>
            </a:r>
            <a:endParaRPr lang="en-US" sz="1400" dirty="0"/>
          </a:p>
        </p:txBody>
      </p:sp>
      <p:sp>
        <p:nvSpPr>
          <p:cNvPr id="37" name="TextBox 36"/>
          <p:cNvSpPr txBox="1"/>
          <p:nvPr/>
        </p:nvSpPr>
        <p:spPr>
          <a:xfrm>
            <a:off x="3147995" y="3883223"/>
            <a:ext cx="1311578" cy="307777"/>
          </a:xfrm>
          <a:prstGeom prst="rect">
            <a:avLst/>
          </a:prstGeom>
          <a:noFill/>
        </p:spPr>
        <p:txBody>
          <a:bodyPr wrap="none" rtlCol="0">
            <a:spAutoFit/>
          </a:bodyPr>
          <a:lstStyle/>
          <a:p>
            <a:r>
              <a:rPr lang="en-US" sz="1400" dirty="0" smtClean="0"/>
              <a:t>symbol </a:t>
            </a:r>
            <a:r>
              <a:rPr lang="en-US" sz="1400" dirty="0" err="1" smtClean="0"/>
              <a:t>i</a:t>
            </a:r>
            <a:r>
              <a:rPr lang="en-US" sz="1400" dirty="0" smtClean="0"/>
              <a:t> voting</a:t>
            </a:r>
            <a:endParaRPr lang="en-US" sz="1400" dirty="0"/>
          </a:p>
        </p:txBody>
      </p:sp>
      <p:sp>
        <p:nvSpPr>
          <p:cNvPr id="38" name="Right Brace 37"/>
          <p:cNvSpPr/>
          <p:nvPr/>
        </p:nvSpPr>
        <p:spPr>
          <a:xfrm rot="5400000">
            <a:off x="6195643" y="2644881"/>
            <a:ext cx="261695" cy="22871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5674906" y="3886200"/>
            <a:ext cx="1620957" cy="307777"/>
          </a:xfrm>
          <a:prstGeom prst="rect">
            <a:avLst/>
          </a:prstGeom>
          <a:noFill/>
        </p:spPr>
        <p:txBody>
          <a:bodyPr wrap="none" rtlCol="0">
            <a:spAutoFit/>
          </a:bodyPr>
          <a:lstStyle/>
          <a:p>
            <a:r>
              <a:rPr lang="en-US" sz="1400" dirty="0" smtClean="0"/>
              <a:t>symbol (i+1) voting</a:t>
            </a:r>
            <a:endParaRPr lang="en-US" sz="1400" dirty="0"/>
          </a:p>
        </p:txBody>
      </p:sp>
      <p:cxnSp>
        <p:nvCxnSpPr>
          <p:cNvPr id="40" name="Straight Connector 39"/>
          <p:cNvCxnSpPr/>
          <p:nvPr/>
        </p:nvCxnSpPr>
        <p:spPr>
          <a:xfrm>
            <a:off x="2514600" y="1089431"/>
            <a:ext cx="0"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936238" y="2836197"/>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7515594" y="914400"/>
            <a:ext cx="25891"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20126" y="5943600"/>
            <a:ext cx="3751348" cy="338554"/>
          </a:xfrm>
          <a:prstGeom prst="rect">
            <a:avLst/>
          </a:prstGeom>
          <a:noFill/>
          <a:ln>
            <a:solidFill>
              <a:srgbClr val="00B050"/>
            </a:solidFill>
          </a:ln>
        </p:spPr>
        <p:txBody>
          <a:bodyPr wrap="none" rtlCol="0">
            <a:spAutoFit/>
          </a:bodyPr>
          <a:lstStyle/>
          <a:p>
            <a:r>
              <a:rPr lang="en-US" sz="1600" b="1" dirty="0" smtClean="0"/>
              <a:t>Clock interval &gt; Max{sampling interval}</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426024744"/>
              </p:ext>
            </p:extLst>
          </p:nvPr>
        </p:nvGraphicFramePr>
        <p:xfrm>
          <a:off x="1625600" y="4897120"/>
          <a:ext cx="6096000" cy="741680"/>
        </p:xfrm>
        <a:graphic>
          <a:graphicData uri="http://schemas.openxmlformats.org/drawingml/2006/table">
            <a:tbl>
              <a:tblPr firstRow="1" bandRow="1">
                <a:tableStyleId>{5940675A-B579-460E-94D1-54222C63F5DA}</a:tableStyleId>
              </a:tblPr>
              <a:tblGrid>
                <a:gridCol w="3048000"/>
                <a:gridCol w="3048000"/>
              </a:tblGrid>
              <a:tr h="370840">
                <a:tc>
                  <a:txBody>
                    <a:bodyPr/>
                    <a:lstStyle/>
                    <a:p>
                      <a:pPr algn="ctr"/>
                      <a:r>
                        <a:rPr lang="en-US" sz="1600" dirty="0" smtClean="0"/>
                        <a:t>Camera frame rate range</a:t>
                      </a:r>
                      <a:endParaRPr lang="en-US" sz="1600" dirty="0"/>
                    </a:p>
                  </a:txBody>
                  <a:tcPr/>
                </a:tc>
                <a:tc>
                  <a:txBody>
                    <a:bodyPr/>
                    <a:lstStyle/>
                    <a:p>
                      <a:pPr algn="ctr"/>
                      <a:r>
                        <a:rPr lang="en-US" sz="1600" dirty="0" smtClean="0"/>
                        <a:t>Symbol rate</a:t>
                      </a:r>
                      <a:endParaRPr lang="en-US" sz="1600" dirty="0"/>
                    </a:p>
                  </a:txBody>
                  <a:tcPr/>
                </a:tc>
              </a:tr>
              <a:tr h="370840">
                <a:tc>
                  <a:txBody>
                    <a:bodyPr/>
                    <a:lstStyle/>
                    <a:p>
                      <a:pPr algn="ctr"/>
                      <a:r>
                        <a:rPr lang="en-US" sz="1600" dirty="0" smtClean="0"/>
                        <a:t>&gt;</a:t>
                      </a:r>
                      <a:r>
                        <a:rPr lang="en-US" sz="1600" baseline="0" dirty="0" smtClean="0"/>
                        <a:t> </a:t>
                      </a:r>
                      <a:r>
                        <a:rPr lang="en-US" sz="1600" b="1" baseline="0" dirty="0" smtClean="0"/>
                        <a:t>20 </a:t>
                      </a:r>
                      <a:r>
                        <a:rPr lang="en-US" sz="1600" baseline="0" dirty="0" smtClean="0"/>
                        <a:t>fps</a:t>
                      </a:r>
                      <a:endParaRPr lang="en-US" sz="1600" dirty="0"/>
                    </a:p>
                  </a:txBody>
                  <a:tcPr/>
                </a:tc>
                <a:tc>
                  <a:txBody>
                    <a:bodyPr/>
                    <a:lstStyle/>
                    <a:p>
                      <a:pPr algn="ctr"/>
                      <a:r>
                        <a:rPr lang="en-US" sz="1600" b="1" dirty="0" smtClean="0"/>
                        <a:t>5/10/15</a:t>
                      </a:r>
                      <a:r>
                        <a:rPr lang="en-US" sz="1600" dirty="0" smtClean="0"/>
                        <a:t> (symbol/sec)</a:t>
                      </a:r>
                      <a:endParaRPr lang="en-US" sz="1600" dirty="0"/>
                    </a:p>
                  </a:txBody>
                  <a:tcPr/>
                </a:tc>
              </a:tr>
            </a:tbl>
          </a:graphicData>
        </a:graphic>
      </p:graphicFrame>
      <p:cxnSp>
        <p:nvCxnSpPr>
          <p:cNvPr id="7" name="Straight Arrow Connector 6"/>
          <p:cNvCxnSpPr/>
          <p:nvPr/>
        </p:nvCxnSpPr>
        <p:spPr bwMode="auto">
          <a:xfrm>
            <a:off x="2819400" y="3229069"/>
            <a:ext cx="90251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3886200" y="3228741"/>
            <a:ext cx="68580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4722446" y="3228413"/>
            <a:ext cx="940164"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5815010" y="3217197"/>
            <a:ext cx="111919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7664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2"/>
          <p:cNvSpPr txBox="1">
            <a:spLocks noChangeArrowheads="1"/>
          </p:cNvSpPr>
          <p:nvPr/>
        </p:nvSpPr>
        <p:spPr bwMode="auto">
          <a:xfrm>
            <a:off x="2809035" y="610157"/>
            <a:ext cx="3830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Compatible to shutter types</a:t>
            </a:r>
            <a:endParaRPr lang="en-US" altLang="en-US" sz="2400" b="1" dirty="0"/>
          </a:p>
        </p:txBody>
      </p:sp>
      <p:cxnSp>
        <p:nvCxnSpPr>
          <p:cNvPr id="13" name="Straight Connector 12"/>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Table 16"/>
          <p:cNvGraphicFramePr>
            <a:graphicFrameLocks noGrp="1"/>
          </p:cNvGraphicFramePr>
          <p:nvPr>
            <p:extLst>
              <p:ext uri="{D42A27DB-BD31-4B8C-83A1-F6EECF244321}">
                <p14:modId xmlns:p14="http://schemas.microsoft.com/office/powerpoint/2010/main" val="3959303688"/>
              </p:ext>
            </p:extLst>
          </p:nvPr>
        </p:nvGraphicFramePr>
        <p:xfrm>
          <a:off x="1428478" y="2207179"/>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1</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2</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sp>
        <p:nvSpPr>
          <p:cNvPr id="18" name="Rectangle 17"/>
          <p:cNvSpPr/>
          <p:nvPr/>
        </p:nvSpPr>
        <p:spPr>
          <a:xfrm>
            <a:off x="2971800" y="29922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0" y="2981051"/>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400" y="298941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667375" y="2946989"/>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380351" y="1219200"/>
            <a:ext cx="5133833" cy="835579"/>
            <a:chOff x="1831181" y="990600"/>
            <a:chExt cx="5638007" cy="835579"/>
          </a:xfrm>
        </p:grpSpPr>
        <p:grpSp>
          <p:nvGrpSpPr>
            <p:cNvPr id="23" name="Group 22"/>
            <p:cNvGrpSpPr/>
            <p:nvPr/>
          </p:nvGrpSpPr>
          <p:grpSpPr>
            <a:xfrm>
              <a:off x="1987550" y="990600"/>
              <a:ext cx="5481638" cy="835579"/>
              <a:chOff x="1987550" y="990600"/>
              <a:chExt cx="5481638" cy="835579"/>
            </a:xfrm>
          </p:grpSpPr>
          <p:sp>
            <p:nvSpPr>
              <p:cNvPr id="25" name="Rectangle 24"/>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52374" y="1437805"/>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0" name="Straight Connector 29"/>
          <p:cNvCxnSpPr/>
          <p:nvPr/>
        </p:nvCxnSpPr>
        <p:spPr>
          <a:xfrm>
            <a:off x="5011483" y="1436875"/>
            <a:ext cx="25891" cy="303950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3178005"/>
            <a:ext cx="1731564" cy="307777"/>
          </a:xfrm>
          <a:prstGeom prst="rect">
            <a:avLst/>
          </a:prstGeom>
          <a:noFill/>
        </p:spPr>
        <p:txBody>
          <a:bodyPr wrap="none" rtlCol="0">
            <a:spAutoFit/>
          </a:bodyPr>
          <a:lstStyle/>
          <a:p>
            <a:r>
              <a:rPr lang="en-US" sz="1400" dirty="0"/>
              <a:t>G</a:t>
            </a:r>
            <a:r>
              <a:rPr lang="en-US" sz="1400" dirty="0" smtClean="0"/>
              <a:t>lobal sampling type</a:t>
            </a:r>
          </a:p>
        </p:txBody>
      </p:sp>
      <p:sp>
        <p:nvSpPr>
          <p:cNvPr id="33" name="TextBox 32"/>
          <p:cNvSpPr txBox="1"/>
          <p:nvPr/>
        </p:nvSpPr>
        <p:spPr>
          <a:xfrm>
            <a:off x="4491681" y="5238382"/>
            <a:ext cx="1173655" cy="307777"/>
          </a:xfrm>
          <a:prstGeom prst="rect">
            <a:avLst/>
          </a:prstGeom>
          <a:noFill/>
        </p:spPr>
        <p:txBody>
          <a:bodyPr wrap="none" rtlCol="0">
            <a:spAutoFit/>
          </a:bodyPr>
          <a:lstStyle/>
          <a:p>
            <a:r>
              <a:rPr lang="en-US" sz="1400" dirty="0" smtClean="0"/>
              <a:t>Rolling effect</a:t>
            </a:r>
            <a:endParaRPr lang="en-US" sz="1400" dirty="0"/>
          </a:p>
        </p:txBody>
      </p:sp>
      <p:cxnSp>
        <p:nvCxnSpPr>
          <p:cNvPr id="37" name="Straight Connector 36"/>
          <p:cNvCxnSpPr/>
          <p:nvPr/>
        </p:nvCxnSpPr>
        <p:spPr>
          <a:xfrm>
            <a:off x="2514600" y="1222413"/>
            <a:ext cx="10305" cy="40159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936238" y="2969179"/>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7515594" y="990600"/>
            <a:ext cx="25891" cy="43434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 y="4702005"/>
            <a:ext cx="1781257" cy="307777"/>
          </a:xfrm>
          <a:prstGeom prst="rect">
            <a:avLst/>
          </a:prstGeom>
          <a:noFill/>
        </p:spPr>
        <p:txBody>
          <a:bodyPr wrap="none" rtlCol="0">
            <a:spAutoFit/>
          </a:bodyPr>
          <a:lstStyle/>
          <a:p>
            <a:r>
              <a:rPr lang="en-US" sz="1400" dirty="0" smtClean="0"/>
              <a:t>Rolling sampling type</a:t>
            </a:r>
          </a:p>
        </p:txBody>
      </p:sp>
      <p:sp>
        <p:nvSpPr>
          <p:cNvPr id="41" name="Rectangle 40"/>
          <p:cNvSpPr/>
          <p:nvPr/>
        </p:nvSpPr>
        <p:spPr>
          <a:xfrm>
            <a:off x="2969761" y="4476382"/>
            <a:ext cx="57130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07961" y="4465166"/>
            <a:ext cx="57130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665336" y="4431104"/>
            <a:ext cx="571309"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34199" y="4453294"/>
            <a:ext cx="571309"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22361" y="4473529"/>
            <a:ext cx="535438" cy="762799"/>
            <a:chOff x="4722361" y="4340547"/>
            <a:chExt cx="535438" cy="762799"/>
          </a:xfrm>
        </p:grpSpPr>
        <p:sp>
          <p:nvSpPr>
            <p:cNvPr id="43" name="Rectangle 42"/>
            <p:cNvSpPr/>
            <p:nvPr/>
          </p:nvSpPr>
          <p:spPr>
            <a:xfrm>
              <a:off x="4722361" y="4340547"/>
              <a:ext cx="315013"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024428" y="4342745"/>
              <a:ext cx="233371" cy="757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4345453"/>
              <a:ext cx="533399" cy="757893"/>
            </a:xfrm>
            <a:prstGeom prst="rect">
              <a:avLst/>
            </a:prstGeom>
            <a:solidFill>
              <a:srgbClr val="C000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3380286" y="5943600"/>
            <a:ext cx="2856359" cy="338554"/>
          </a:xfrm>
          <a:prstGeom prst="rect">
            <a:avLst/>
          </a:prstGeom>
          <a:noFill/>
          <a:ln>
            <a:solidFill>
              <a:srgbClr val="00B050"/>
            </a:solidFill>
          </a:ln>
        </p:spPr>
        <p:txBody>
          <a:bodyPr wrap="none" rtlCol="0">
            <a:spAutoFit/>
          </a:bodyPr>
          <a:lstStyle/>
          <a:p>
            <a:r>
              <a:rPr lang="en-US" sz="1600" b="1" dirty="0" smtClean="0"/>
              <a:t>How to mitigate rolling effect?</a:t>
            </a:r>
            <a:endParaRPr lang="en-US" sz="1600" b="1" dirty="0"/>
          </a:p>
        </p:txBody>
      </p:sp>
      <p:sp>
        <p:nvSpPr>
          <p:cNvPr id="4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27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188355" y="609600"/>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Perspective Distortion and Rotation</a:t>
            </a:r>
            <a:endParaRPr lang="en-US" altLang="en-US" sz="2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902" y="3657600"/>
            <a:ext cx="5240097" cy="200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229" y="1279118"/>
            <a:ext cx="2865209" cy="203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02"/>
          <p:cNvSpPr/>
          <p:nvPr/>
        </p:nvSpPr>
        <p:spPr>
          <a:xfrm>
            <a:off x="6795402" y="1828800"/>
            <a:ext cx="2168068" cy="338554"/>
          </a:xfrm>
          <a:prstGeom prst="rect">
            <a:avLst/>
          </a:prstGeom>
        </p:spPr>
        <p:txBody>
          <a:bodyPr wrap="square">
            <a:spAutoFit/>
          </a:bodyPr>
          <a:lstStyle/>
          <a:p>
            <a:pPr algn="ctr">
              <a:defRPr/>
            </a:pPr>
            <a:r>
              <a:rPr lang="en-US" sz="1600" b="1" dirty="0" smtClean="0">
                <a:latin typeface="+mj-lt"/>
                <a:ea typeface="Gulim" pitchFamily="34" charset="-127"/>
              </a:rPr>
              <a:t>Perspective Distortion </a:t>
            </a:r>
            <a:endParaRPr lang="en-US" sz="1600" b="1" dirty="0">
              <a:latin typeface="+mj-lt"/>
              <a:ea typeface="Gulim" pitchFamily="34" charset="-127"/>
            </a:endParaRPr>
          </a:p>
        </p:txBody>
      </p:sp>
      <p:sp>
        <p:nvSpPr>
          <p:cNvPr id="17" name="Rectangle 102"/>
          <p:cNvSpPr/>
          <p:nvPr/>
        </p:nvSpPr>
        <p:spPr>
          <a:xfrm>
            <a:off x="7239000" y="4635257"/>
            <a:ext cx="1600200" cy="338554"/>
          </a:xfrm>
          <a:prstGeom prst="rect">
            <a:avLst/>
          </a:prstGeom>
        </p:spPr>
        <p:txBody>
          <a:bodyPr wrap="square">
            <a:spAutoFit/>
          </a:bodyPr>
          <a:lstStyle/>
          <a:p>
            <a:pPr algn="ctr">
              <a:defRPr/>
            </a:pPr>
            <a:r>
              <a:rPr lang="en-US" sz="1600" b="1" dirty="0" smtClean="0">
                <a:latin typeface="+mj-lt"/>
                <a:ea typeface="Gulim" pitchFamily="34" charset="-127"/>
              </a:rPr>
              <a:t>Rotation</a:t>
            </a:r>
            <a:endParaRPr lang="en-US" sz="1600" b="1" dirty="0">
              <a:latin typeface="+mj-lt"/>
              <a:ea typeface="Gulim" pitchFamily="34" charset="-127"/>
            </a:endParaRPr>
          </a:p>
        </p:txBody>
      </p:sp>
      <p:grpSp>
        <p:nvGrpSpPr>
          <p:cNvPr id="26" name="Group 25"/>
          <p:cNvGrpSpPr/>
          <p:nvPr/>
        </p:nvGrpSpPr>
        <p:grpSpPr>
          <a:xfrm>
            <a:off x="4800600" y="1358899"/>
            <a:ext cx="1990268" cy="1905000"/>
            <a:chOff x="4805134" y="1358899"/>
            <a:chExt cx="1990268" cy="1905000"/>
          </a:xfrm>
        </p:grpSpPr>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134" y="1358899"/>
              <a:ext cx="199026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V="1">
              <a:off x="4876800" y="1358899"/>
              <a:ext cx="1905000" cy="2413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6768198" y="1358899"/>
              <a:ext cx="13602" cy="1231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844148" y="2451102"/>
              <a:ext cx="1937652" cy="139698"/>
            </a:xfrm>
            <a:prstGeom prst="line">
              <a:avLst/>
            </a:prstGeom>
            <a:solidFill>
              <a:schemeClr val="accent1"/>
            </a:solidFill>
            <a:ln w="12700" cap="flat" cmpd="sng" algn="ctr">
              <a:solidFill>
                <a:srgbClr val="FF0000"/>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844148" y="1600200"/>
              <a:ext cx="32652" cy="850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a:xfrm>
            <a:off x="2362200" y="5943600"/>
            <a:ext cx="4836067" cy="338554"/>
          </a:xfrm>
          <a:prstGeom prst="rect">
            <a:avLst/>
          </a:prstGeom>
          <a:noFill/>
          <a:ln>
            <a:solidFill>
              <a:srgbClr val="00B050"/>
            </a:solidFill>
          </a:ln>
        </p:spPr>
        <p:txBody>
          <a:bodyPr wrap="none" rtlCol="0">
            <a:spAutoFit/>
          </a:bodyPr>
          <a:lstStyle/>
          <a:p>
            <a:r>
              <a:rPr lang="en-US" sz="1600" b="1" dirty="0" smtClean="0"/>
              <a:t>How to mitigate perspective distortion and rotation?</a:t>
            </a:r>
            <a:endParaRPr lang="en-US" sz="1600" b="1"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977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188354" y="609600"/>
            <a:ext cx="46696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Channels Interference</a:t>
            </a:r>
            <a:endParaRPr lang="en-US" altLang="en-US" sz="2400" b="1" dirty="0"/>
          </a:p>
        </p:txBody>
      </p:sp>
      <p:pic>
        <p:nvPicPr>
          <p:cNvPr id="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30" y="1553201"/>
            <a:ext cx="4465462" cy="309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199" y="1649187"/>
            <a:ext cx="4165600" cy="290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
          <p:cNvSpPr>
            <a:spLocks noChangeArrowheads="1"/>
          </p:cNvSpPr>
          <p:nvPr/>
        </p:nvSpPr>
        <p:spPr bwMode="auto">
          <a:xfrm>
            <a:off x="2121876" y="506559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
            </a:pPr>
            <a:r>
              <a:rPr lang="en-US" altLang="ko-KR" sz="1600" dirty="0" smtClean="0">
                <a:latin typeface="+mj-lt"/>
              </a:rPr>
              <a:t>Interference between color channels due to the Bayer filter of image sensor</a:t>
            </a:r>
          </a:p>
          <a:p>
            <a:pPr latinLnBrk="0">
              <a:spcBef>
                <a:spcPct val="0"/>
              </a:spcBef>
              <a:buFont typeface="Wingdings" panose="05000000000000000000" pitchFamily="2" charset="2"/>
              <a:buChar char="§"/>
            </a:pPr>
            <a:r>
              <a:rPr lang="en-US" altLang="ko-KR" sz="1600" dirty="0" smtClean="0">
                <a:latin typeface="+mj-lt"/>
              </a:rPr>
              <a:t>A fixed threshold may cause error.</a:t>
            </a:r>
            <a:endParaRPr lang="en-US" altLang="ko-KR" sz="1600" dirty="0">
              <a:latin typeface="+mj-lt"/>
              <a:ea typeface="굴림" charset="-127"/>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85" y="4806651"/>
            <a:ext cx="1616599" cy="110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79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3048000" y="2902684"/>
            <a:ext cx="29674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System Design</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877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Box 7"/>
          <p:cNvSpPr txBox="1"/>
          <p:nvPr/>
        </p:nvSpPr>
        <p:spPr>
          <a:xfrm>
            <a:off x="2362201" y="609600"/>
            <a:ext cx="4800600" cy="400110"/>
          </a:xfrm>
          <a:prstGeom prst="rect">
            <a:avLst/>
          </a:prstGeom>
          <a:noFill/>
        </p:spPr>
        <p:txBody>
          <a:bodyPr wrap="square" rtlCol="0">
            <a:spAutoFit/>
          </a:bodyPr>
          <a:lstStyle/>
          <a:p>
            <a:pPr algn="ctr"/>
            <a:r>
              <a:rPr lang="en-US" sz="2000" b="1" dirty="0" smtClean="0"/>
              <a:t>System Architecture</a:t>
            </a:r>
            <a:endParaRPr lang="en-US" sz="2000" dirty="0"/>
          </a:p>
        </p:txBody>
      </p:sp>
      <p:sp>
        <p:nvSpPr>
          <p:cNvPr id="10" name="Rectangle 9"/>
          <p:cNvSpPr/>
          <p:nvPr/>
        </p:nvSpPr>
        <p:spPr>
          <a:xfrm>
            <a:off x="838200" y="990600"/>
            <a:ext cx="2184604" cy="307777"/>
          </a:xfrm>
          <a:prstGeom prst="rect">
            <a:avLst/>
          </a:prstGeom>
        </p:spPr>
        <p:txBody>
          <a:bodyPr wrap="square">
            <a:spAutoFit/>
          </a:bodyPr>
          <a:lstStyle/>
          <a:p>
            <a:pPr algn="ctr"/>
            <a:r>
              <a:rPr lang="en-US" sz="1400" b="1" dirty="0" smtClean="0"/>
              <a:t>Transmitter side</a:t>
            </a:r>
            <a:endParaRPr lang="en-US" sz="1400" b="1" dirty="0"/>
          </a:p>
        </p:txBody>
      </p:sp>
      <p:sp>
        <p:nvSpPr>
          <p:cNvPr id="11" name="Rectangle 10"/>
          <p:cNvSpPr/>
          <p:nvPr/>
        </p:nvSpPr>
        <p:spPr>
          <a:xfrm>
            <a:off x="6019800" y="990600"/>
            <a:ext cx="2184604" cy="307777"/>
          </a:xfrm>
          <a:prstGeom prst="rect">
            <a:avLst/>
          </a:prstGeom>
        </p:spPr>
        <p:txBody>
          <a:bodyPr wrap="square">
            <a:spAutoFit/>
          </a:bodyPr>
          <a:lstStyle/>
          <a:p>
            <a:pPr algn="ctr"/>
            <a:r>
              <a:rPr lang="en-US" sz="1400" b="1" dirty="0" smtClean="0"/>
              <a:t>Receiver side</a:t>
            </a:r>
            <a:endParaRPr lang="en-US" sz="1400" b="1" dirty="0"/>
          </a:p>
        </p:txBody>
      </p:sp>
      <p:sp>
        <p:nvSpPr>
          <p:cNvPr id="3" name="Rectangle 2"/>
          <p:cNvSpPr/>
          <p:nvPr/>
        </p:nvSpPr>
        <p:spPr>
          <a:xfrm>
            <a:off x="152374" y="3505200"/>
            <a:ext cx="8801126" cy="830997"/>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1600" b="1" dirty="0"/>
              <a:t>clock information (of a data packet/symbol)</a:t>
            </a:r>
            <a:r>
              <a:rPr lang="en-US" sz="1600" dirty="0"/>
              <a:t>: The information represents the state of a symbol clocked out. The clock information is transmitted along with a symbol to help a receiver </a:t>
            </a:r>
            <a:r>
              <a:rPr lang="en-US" sz="1600" dirty="0" smtClean="0"/>
              <a:t>in identifying </a:t>
            </a:r>
            <a:r>
              <a:rPr lang="en-US" sz="1600" dirty="0"/>
              <a:t>an arrival state of new symbol under presence of frame rate variation. </a:t>
            </a:r>
          </a:p>
        </p:txBody>
      </p:sp>
      <p:graphicFrame>
        <p:nvGraphicFramePr>
          <p:cNvPr id="13" name="Table 12"/>
          <p:cNvGraphicFramePr>
            <a:graphicFrameLocks noGrp="1"/>
          </p:cNvGraphicFramePr>
          <p:nvPr>
            <p:extLst>
              <p:ext uri="{D42A27DB-BD31-4B8C-83A1-F6EECF244321}">
                <p14:modId xmlns:p14="http://schemas.microsoft.com/office/powerpoint/2010/main" val="2330168676"/>
              </p:ext>
            </p:extLst>
          </p:nvPr>
        </p:nvGraphicFramePr>
        <p:xfrm>
          <a:off x="1428478" y="5788579"/>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28" name="Group 27"/>
          <p:cNvGrpSpPr/>
          <p:nvPr/>
        </p:nvGrpSpPr>
        <p:grpSpPr>
          <a:xfrm>
            <a:off x="152374" y="4662586"/>
            <a:ext cx="7391426" cy="1662014"/>
            <a:chOff x="152374" y="4662586"/>
            <a:chExt cx="7391426" cy="1662014"/>
          </a:xfrm>
        </p:grpSpPr>
        <p:grpSp>
          <p:nvGrpSpPr>
            <p:cNvPr id="17" name="Group 16"/>
            <p:cNvGrpSpPr/>
            <p:nvPr/>
          </p:nvGrpSpPr>
          <p:grpSpPr>
            <a:xfrm>
              <a:off x="2380351" y="4800600"/>
              <a:ext cx="5163449" cy="835579"/>
              <a:chOff x="1831181" y="990600"/>
              <a:chExt cx="5638007" cy="835579"/>
            </a:xfrm>
          </p:grpSpPr>
          <p:grpSp>
            <p:nvGrpSpPr>
              <p:cNvPr id="18" name="Group 17"/>
              <p:cNvGrpSpPr/>
              <p:nvPr/>
            </p:nvGrpSpPr>
            <p:grpSpPr>
              <a:xfrm>
                <a:off x="1987550" y="990600"/>
                <a:ext cx="5481638" cy="835579"/>
                <a:chOff x="1987550" y="990600"/>
                <a:chExt cx="5481638" cy="835579"/>
              </a:xfrm>
            </p:grpSpPr>
            <p:sp>
              <p:nvSpPr>
                <p:cNvPr id="20" name="Rectangle 19"/>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52374" y="5019205"/>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25" name="Straight Connector 24"/>
            <p:cNvCxnSpPr/>
            <p:nvPr/>
          </p:nvCxnSpPr>
          <p:spPr>
            <a:xfrm>
              <a:off x="5028150" y="5018275"/>
              <a:ext cx="2640" cy="130632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4803813"/>
              <a:ext cx="10305" cy="15207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37391" y="4724400"/>
              <a:ext cx="0" cy="1600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95600" y="4662586"/>
              <a:ext cx="1505540" cy="523220"/>
            </a:xfrm>
            <a:prstGeom prst="rect">
              <a:avLst/>
            </a:prstGeom>
            <a:noFill/>
          </p:spPr>
          <p:txBody>
            <a:bodyPr wrap="none" rtlCol="0">
              <a:spAutoFit/>
            </a:bodyPr>
            <a:lstStyle/>
            <a:p>
              <a:r>
                <a:rPr lang="en-US" sz="1400" dirty="0" smtClean="0"/>
                <a:t>Clock information</a:t>
              </a:r>
            </a:p>
            <a:p>
              <a:pPr algn="ctr"/>
              <a:r>
                <a:rPr lang="en-US" sz="1400" dirty="0" smtClean="0">
                  <a:solidFill>
                    <a:srgbClr val="FF0000"/>
                  </a:solidFill>
                </a:rPr>
                <a:t>bit = 1</a:t>
              </a:r>
              <a:endParaRPr lang="en-US" sz="1400" dirty="0">
                <a:solidFill>
                  <a:srgbClr val="FF0000"/>
                </a:solidFill>
              </a:endParaRPr>
            </a:p>
          </p:txBody>
        </p:sp>
        <p:sp>
          <p:nvSpPr>
            <p:cNvPr id="30" name="TextBox 29"/>
            <p:cNvSpPr txBox="1"/>
            <p:nvPr/>
          </p:nvSpPr>
          <p:spPr>
            <a:xfrm>
              <a:off x="5606562" y="5144898"/>
              <a:ext cx="1505540" cy="523220"/>
            </a:xfrm>
            <a:prstGeom prst="rect">
              <a:avLst/>
            </a:prstGeom>
            <a:noFill/>
          </p:spPr>
          <p:txBody>
            <a:bodyPr wrap="none" rtlCol="0">
              <a:spAutoFit/>
            </a:bodyPr>
            <a:lstStyle/>
            <a:p>
              <a:r>
                <a:rPr lang="en-US" sz="1400" dirty="0" smtClean="0"/>
                <a:t>Clock information</a:t>
              </a:r>
            </a:p>
            <a:p>
              <a:pPr algn="ctr"/>
              <a:r>
                <a:rPr lang="en-US" sz="1400" dirty="0" smtClean="0">
                  <a:solidFill>
                    <a:srgbClr val="FF0000"/>
                  </a:solidFill>
                </a:rPr>
                <a:t>bit = 0</a:t>
              </a:r>
              <a:endParaRPr lang="en-US" sz="1400" dirty="0">
                <a:solidFill>
                  <a:srgbClr val="FF0000"/>
                </a:solidFill>
              </a:endParaRPr>
            </a:p>
          </p:txBody>
        </p: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98377"/>
            <a:ext cx="8953499" cy="18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-01-007a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39826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2151</TotalTime>
  <Words>1572</Words>
  <Application>Microsoft Office PowerPoint</Application>
  <PresentationFormat>On-screen Show (4:3)</PresentationFormat>
  <Paragraphs>419</Paragraphs>
  <Slides>25</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Office Theme</vt:lpstr>
      <vt:lpstr>디자인 사용자 지정</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386</cp:revision>
  <cp:lastPrinted>2015-12-29T06:55:16Z</cp:lastPrinted>
  <dcterms:created xsi:type="dcterms:W3CDTF">2015-01-04T22:39:23Z</dcterms:created>
  <dcterms:modified xsi:type="dcterms:W3CDTF">2016-01-15T05:45:59Z</dcterms:modified>
</cp:coreProperties>
</file>