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4"/>
  </p:notesMasterIdLst>
  <p:handoutMasterIdLst>
    <p:handoutMasterId r:id="rId25"/>
  </p:handoutMasterIdLst>
  <p:sldIdLst>
    <p:sldId id="259" r:id="rId3"/>
    <p:sldId id="262" r:id="rId4"/>
    <p:sldId id="314" r:id="rId5"/>
    <p:sldId id="315" r:id="rId6"/>
    <p:sldId id="297" r:id="rId7"/>
    <p:sldId id="316" r:id="rId8"/>
    <p:sldId id="317" r:id="rId9"/>
    <p:sldId id="318" r:id="rId10"/>
    <p:sldId id="320" r:id="rId11"/>
    <p:sldId id="321" r:id="rId12"/>
    <p:sldId id="319" r:id="rId13"/>
    <p:sldId id="322" r:id="rId14"/>
    <p:sldId id="325" r:id="rId15"/>
    <p:sldId id="326" r:id="rId16"/>
    <p:sldId id="298" r:id="rId17"/>
    <p:sldId id="299" r:id="rId18"/>
    <p:sldId id="300" r:id="rId19"/>
    <p:sldId id="301" r:id="rId20"/>
    <p:sldId id="327" r:id="rId21"/>
    <p:sldId id="302" r:id="rId22"/>
    <p:sldId id="313" r:id="rId23"/>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90" autoAdjust="0"/>
    <p:restoredTop sz="94660"/>
  </p:normalViewPr>
  <p:slideViewPr>
    <p:cSldViewPr>
      <p:cViewPr>
        <p:scale>
          <a:sx n="78" d="100"/>
          <a:sy n="78" d="100"/>
        </p:scale>
        <p:origin x="-1099" y="259"/>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79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3843" y="175750"/>
            <a:ext cx="27235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702966" y="175750"/>
            <a:ext cx="23351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206561" y="8997439"/>
            <a:ext cx="2181120" cy="15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726802" y="8997439"/>
            <a:ext cx="1401117" cy="15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8677">
              <a:defRPr sz="1000"/>
            </a:lvl1pPr>
          </a:lstStyle>
          <a:p>
            <a:r>
              <a:rPr lang="en-US" altLang="en-US"/>
              <a:t>Page </a:t>
            </a:r>
            <a:fld id="{97310A61-983B-4502-A285-03424D4CB2B1}" type="slidenum">
              <a:rPr lang="en-US" altLang="en-US"/>
              <a:pPr/>
              <a:t>‹#›</a:t>
            </a:fld>
            <a:endParaRPr lang="en-US" altLang="en-US"/>
          </a:p>
        </p:txBody>
      </p:sp>
      <p:sp>
        <p:nvSpPr>
          <p:cNvPr id="3078" name="Line 6"/>
          <p:cNvSpPr>
            <a:spLocks noChangeShapeType="1"/>
          </p:cNvSpPr>
          <p:nvPr/>
        </p:nvSpPr>
        <p:spPr bwMode="auto">
          <a:xfrm>
            <a:off x="701362" y="388013"/>
            <a:ext cx="56076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
        <p:nvSpPr>
          <p:cNvPr id="3079" name="Rectangle 7"/>
          <p:cNvSpPr>
            <a:spLocks noChangeArrowheads="1"/>
          </p:cNvSpPr>
          <p:nvPr/>
        </p:nvSpPr>
        <p:spPr bwMode="auto">
          <a:xfrm>
            <a:off x="701362" y="8997440"/>
            <a:ext cx="7190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p:cNvSpPr>
            <a:spLocks noChangeShapeType="1"/>
          </p:cNvSpPr>
          <p:nvPr/>
        </p:nvSpPr>
        <p:spPr bwMode="auto">
          <a:xfrm>
            <a:off x="701362" y="8986308"/>
            <a:ext cx="57633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Tree>
    <p:extLst>
      <p:ext uri="{BB962C8B-B14F-4D97-AF65-F5344CB8AC3E}">
        <p14:creationId xmlns:p14="http://schemas.microsoft.com/office/powerpoint/2010/main" val="2472550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05200" y="96239"/>
            <a:ext cx="28455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US" altLang="en-US"/>
              <a:t>doc.: IEEE 802.15-&lt;doc#&gt;</a:t>
            </a:r>
          </a:p>
        </p:txBody>
      </p:sp>
      <p:sp>
        <p:nvSpPr>
          <p:cNvPr id="2051" name="Rectangle 3"/>
          <p:cNvSpPr>
            <a:spLocks noGrp="1" noChangeArrowheads="1"/>
          </p:cNvSpPr>
          <p:nvPr>
            <p:ph type="dt" idx="1"/>
          </p:nvPr>
        </p:nvSpPr>
        <p:spPr bwMode="auto">
          <a:xfrm>
            <a:off x="661238" y="96239"/>
            <a:ext cx="27669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4078" y="4416029"/>
            <a:ext cx="5142244" cy="418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87" tIns="46296" rIns="94187" bIns="4629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3813349" y="9000621"/>
            <a:ext cx="25374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9760" lvl="4" algn="r" defTabSz="938677">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65938" y="9000621"/>
            <a:ext cx="8104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a:lvl1pPr>
          </a:lstStyle>
          <a:p>
            <a:r>
              <a:rPr lang="en-US" altLang="en-US"/>
              <a:t>Page </a:t>
            </a:r>
            <a:fld id="{FEE786A2-147A-4A22-9D8E-A54774A8D73C}" type="slidenum">
              <a:rPr lang="en-US" altLang="en-US"/>
              <a:pPr/>
              <a:t>‹#›</a:t>
            </a:fld>
            <a:endParaRPr lang="en-US" altLang="en-US"/>
          </a:p>
        </p:txBody>
      </p:sp>
      <p:sp>
        <p:nvSpPr>
          <p:cNvPr id="2056" name="Rectangle 8"/>
          <p:cNvSpPr>
            <a:spLocks noChangeArrowheads="1"/>
          </p:cNvSpPr>
          <p:nvPr/>
        </p:nvSpPr>
        <p:spPr bwMode="auto">
          <a:xfrm>
            <a:off x="731855" y="9000621"/>
            <a:ext cx="7190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31855" y="8999030"/>
            <a:ext cx="55466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
        <p:nvSpPr>
          <p:cNvPr id="2058" name="Line 10"/>
          <p:cNvSpPr>
            <a:spLocks noChangeShapeType="1"/>
          </p:cNvSpPr>
          <p:nvPr/>
        </p:nvSpPr>
        <p:spPr bwMode="auto">
          <a:xfrm>
            <a:off x="654818" y="297371"/>
            <a:ext cx="57007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US"/>
          </a:p>
        </p:txBody>
      </p:sp>
    </p:spTree>
    <p:extLst>
      <p:ext uri="{BB962C8B-B14F-4D97-AF65-F5344CB8AC3E}">
        <p14:creationId xmlns:p14="http://schemas.microsoft.com/office/powerpoint/2010/main" val="12180868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FEE786A2-147A-4A22-9D8E-A54774A8D73C}" type="slidenum">
              <a:rPr lang="en-US" altLang="en-US" smtClean="0"/>
              <a:pPr/>
              <a:t>1</a:t>
            </a:fld>
            <a:endParaRPr lang="en-US" altLang="en-US"/>
          </a:p>
        </p:txBody>
      </p:sp>
    </p:spTree>
    <p:extLst>
      <p:ext uri="{BB962C8B-B14F-4D97-AF65-F5344CB8AC3E}">
        <p14:creationId xmlns:p14="http://schemas.microsoft.com/office/powerpoint/2010/main" val="413140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3FACC1E0-D046-4250-A6CE-5FE33D4141D9}" type="slidenum">
              <a:rPr lang="en-US" altLang="en-US"/>
              <a:pPr/>
              <a:t>‹#›</a:t>
            </a:fld>
            <a:endParaRPr lang="en-US" altLang="en-US"/>
          </a:p>
        </p:txBody>
      </p:sp>
    </p:spTree>
    <p:extLst>
      <p:ext uri="{BB962C8B-B14F-4D97-AF65-F5344CB8AC3E}">
        <p14:creationId xmlns:p14="http://schemas.microsoft.com/office/powerpoint/2010/main" val="174981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EC21D7AC-7849-4768-B6E2-5E6FDA5E5AFA}" type="slidenum">
              <a:rPr lang="en-US" altLang="en-US"/>
              <a:pPr/>
              <a:t>‹#›</a:t>
            </a:fld>
            <a:endParaRPr lang="en-US" altLang="en-US"/>
          </a:p>
        </p:txBody>
      </p:sp>
    </p:spTree>
    <p:extLst>
      <p:ext uri="{BB962C8B-B14F-4D97-AF65-F5344CB8AC3E}">
        <p14:creationId xmlns:p14="http://schemas.microsoft.com/office/powerpoint/2010/main" val="212876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130E49F4-5569-4B9D-9995-871A562C2166}" type="slidenum">
              <a:rPr lang="en-US" altLang="en-US"/>
              <a:pPr/>
              <a:t>‹#›</a:t>
            </a:fld>
            <a:endParaRPr lang="en-US" altLang="en-US"/>
          </a:p>
        </p:txBody>
      </p:sp>
    </p:spTree>
    <p:extLst>
      <p:ext uri="{BB962C8B-B14F-4D97-AF65-F5344CB8AC3E}">
        <p14:creationId xmlns:p14="http://schemas.microsoft.com/office/powerpoint/2010/main" val="203518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337314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701800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8"/>
            <a:ext cx="78867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731072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2865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329225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30238" y="365125"/>
            <a:ext cx="78867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30238" y="2505075"/>
            <a:ext cx="386873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29150" y="2505075"/>
            <a:ext cx="38877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317994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4023750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562607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65606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FE9452A1-664C-4B11-815F-D412087E161B}" type="slidenum">
              <a:rPr lang="en-US" altLang="en-US"/>
              <a:pPr/>
              <a:t>‹#›</a:t>
            </a:fld>
            <a:endParaRPr lang="en-US" altLang="en-US"/>
          </a:p>
        </p:txBody>
      </p:sp>
    </p:spTree>
    <p:extLst>
      <p:ext uri="{BB962C8B-B14F-4D97-AF65-F5344CB8AC3E}">
        <p14:creationId xmlns:p14="http://schemas.microsoft.com/office/powerpoint/2010/main" val="323760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3920883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2637842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28650" y="365125"/>
            <a:ext cx="5762625"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55584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16ADF9E7-6020-4217-A2E7-7378B7879D7B}" type="slidenum">
              <a:rPr lang="en-US" altLang="en-US"/>
              <a:pPr/>
              <a:t>‹#›</a:t>
            </a:fld>
            <a:endParaRPr lang="en-US" altLang="en-US"/>
          </a:p>
        </p:txBody>
      </p:sp>
    </p:spTree>
    <p:extLst>
      <p:ext uri="{BB962C8B-B14F-4D97-AF65-F5344CB8AC3E}">
        <p14:creationId xmlns:p14="http://schemas.microsoft.com/office/powerpoint/2010/main" val="371525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53BABFDC-8BEE-4341-9A44-AEC52D884F8D}" type="slidenum">
              <a:rPr lang="en-US" altLang="en-US"/>
              <a:pPr/>
              <a:t>‹#›</a:t>
            </a:fld>
            <a:endParaRPr lang="en-US" altLang="en-US"/>
          </a:p>
        </p:txBody>
      </p:sp>
    </p:spTree>
    <p:extLst>
      <p:ext uri="{BB962C8B-B14F-4D97-AF65-F5344CB8AC3E}">
        <p14:creationId xmlns:p14="http://schemas.microsoft.com/office/powerpoint/2010/main" val="217988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8" name="Footer Placeholder 7"/>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Slide </a:t>
            </a:r>
            <a:fld id="{1DCCB424-2A74-4E26-8FBA-6983C605F859}" type="slidenum">
              <a:rPr lang="en-US" altLang="en-US"/>
              <a:pPr/>
              <a:t>‹#›</a:t>
            </a:fld>
            <a:endParaRPr lang="en-US" altLang="en-US"/>
          </a:p>
        </p:txBody>
      </p:sp>
    </p:spTree>
    <p:extLst>
      <p:ext uri="{BB962C8B-B14F-4D97-AF65-F5344CB8AC3E}">
        <p14:creationId xmlns:p14="http://schemas.microsoft.com/office/powerpoint/2010/main" val="357238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dirty="0" smtClean="0"/>
              <a:t>September 2015</a:t>
            </a:r>
            <a:endParaRPr lang="en-US" altLang="en-US" dirty="0"/>
          </a:p>
        </p:txBody>
      </p:sp>
      <p:sp>
        <p:nvSpPr>
          <p:cNvPr id="4" name="Footer Placeholder 3"/>
          <p:cNvSpPr>
            <a:spLocks noGrp="1"/>
          </p:cNvSpPr>
          <p:nvPr>
            <p:ph type="ftr" sz="quarter" idx="11"/>
          </p:nvPr>
        </p:nvSpPr>
        <p:spPr>
          <a:xfrm>
            <a:off x="5486400" y="6475413"/>
            <a:ext cx="3124200" cy="184666"/>
          </a:xfrm>
        </p:spPr>
        <p:txBody>
          <a:bodyPr/>
          <a:lstStyle>
            <a:lvl1pPr>
              <a:defRPr/>
            </a:lvl1pPr>
          </a:lstStyle>
          <a:p>
            <a:r>
              <a:rPr lang="en-US" altLang="en-US" dirty="0" smtClean="0"/>
              <a:t>Yeong Min Jang [Kookmin University]</a:t>
            </a:r>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a:t>Slide </a:t>
            </a:r>
            <a:fld id="{18E7FE83-17A2-4576-B00D-94BC9CB307EE}" type="slidenum">
              <a:rPr lang="en-US" altLang="en-US"/>
              <a:pPr/>
              <a:t>‹#›</a:t>
            </a:fld>
            <a:endParaRPr lang="en-US" altLang="en-US"/>
          </a:p>
        </p:txBody>
      </p:sp>
    </p:spTree>
    <p:extLst>
      <p:ext uri="{BB962C8B-B14F-4D97-AF65-F5344CB8AC3E}">
        <p14:creationId xmlns:p14="http://schemas.microsoft.com/office/powerpoint/2010/main" val="359801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smtClean="0"/>
              <a:t>September  2015</a:t>
            </a:r>
            <a:endParaRPr lang="en-US" altLang="en-US" dirty="0"/>
          </a:p>
        </p:txBody>
      </p:sp>
      <p:sp>
        <p:nvSpPr>
          <p:cNvPr id="3" name="Footer Placeholder 2"/>
          <p:cNvSpPr>
            <a:spLocks noGrp="1"/>
          </p:cNvSpPr>
          <p:nvPr>
            <p:ph type="ftr" sz="quarter" idx="11"/>
          </p:nvPr>
        </p:nvSpPr>
        <p:spPr>
          <a:xfrm>
            <a:off x="5486400" y="6475413"/>
            <a:ext cx="3124200" cy="184666"/>
          </a:xfrm>
        </p:spPr>
        <p:txBody>
          <a:bodyPr/>
          <a:lstStyle>
            <a:lvl1pPr>
              <a:defRPr/>
            </a:lvl1pPr>
          </a:lstStyle>
          <a:p>
            <a:r>
              <a:rPr lang="en-US" altLang="en-US" dirty="0" smtClean="0"/>
              <a:t>Yeong Min Jang [Kookmin Univ.]</a:t>
            </a:r>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a:t>Slide </a:t>
            </a:r>
            <a:fld id="{510B4A18-2979-4553-AC3A-464D2DF94E7E}" type="slidenum">
              <a:rPr lang="en-US" altLang="en-US"/>
              <a:pPr/>
              <a:t>‹#›</a:t>
            </a:fld>
            <a:endParaRPr lang="en-US" altLang="en-US"/>
          </a:p>
        </p:txBody>
      </p:sp>
    </p:spTree>
    <p:extLst>
      <p:ext uri="{BB962C8B-B14F-4D97-AF65-F5344CB8AC3E}">
        <p14:creationId xmlns:p14="http://schemas.microsoft.com/office/powerpoint/2010/main" val="370732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2930846A-50D8-49A8-9CF5-525B02F2D980}" type="slidenum">
              <a:rPr lang="en-US" altLang="en-US"/>
              <a:pPr/>
              <a:t>‹#›</a:t>
            </a:fld>
            <a:endParaRPr lang="en-US" altLang="en-US"/>
          </a:p>
        </p:txBody>
      </p:sp>
    </p:spTree>
    <p:extLst>
      <p:ext uri="{BB962C8B-B14F-4D97-AF65-F5344CB8AC3E}">
        <p14:creationId xmlns:p14="http://schemas.microsoft.com/office/powerpoint/2010/main" val="145428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F3D187A4-C1C1-4BAD-9E4B-AFE580DD5800}" type="slidenum">
              <a:rPr lang="en-US" altLang="en-US"/>
              <a:pPr/>
              <a:t>‹#›</a:t>
            </a:fld>
            <a:endParaRPr lang="en-US" altLang="en-US"/>
          </a:p>
        </p:txBody>
      </p:sp>
    </p:spTree>
    <p:extLst>
      <p:ext uri="{BB962C8B-B14F-4D97-AF65-F5344CB8AC3E}">
        <p14:creationId xmlns:p14="http://schemas.microsoft.com/office/powerpoint/2010/main" val="246726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dirty="0" smtClean="0"/>
              <a:t>May 2015</a:t>
            </a:r>
            <a:endParaRPr lang="en-US" altLang="en-US"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smtClean="0"/>
              <a:t>Rick Roberts [Intel]</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A2454337-12A2-4A57-99F0-291A8E08AF76}" type="slidenum">
              <a:rPr lang="en-US" altLang="en-US"/>
              <a:pPr/>
              <a:t>‹#›</a:t>
            </a:fld>
            <a:endParaRPr lang="en-US" altLang="en-US"/>
          </a:p>
        </p:txBody>
      </p:sp>
      <p:sp>
        <p:nvSpPr>
          <p:cNvPr id="1031" name="Rectangle 7"/>
          <p:cNvSpPr>
            <a:spLocks noChangeArrowheads="1"/>
          </p:cNvSpPr>
          <p:nvPr/>
        </p:nvSpPr>
        <p:spPr bwMode="auto">
          <a:xfrm>
            <a:off x="3352800" y="394156"/>
            <a:ext cx="5105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802.15-15-0274-01-007a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1FF6D-F4FC-433A-999C-17A2D03F7B13}" type="datetimeFigureOut">
              <a:rPr lang="ko-KR" altLang="en-US" smtClean="0"/>
              <a:pPr/>
              <a:t>2016-01-11</a:t>
            </a:fld>
            <a:endParaRPr lang="ko-KR" altLang="en-US"/>
          </a:p>
        </p:txBody>
      </p:sp>
      <p:sp>
        <p:nvSpPr>
          <p:cNvPr id="5" name="바닥글 개체 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val="1496396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ltLang="en-US" dirty="0" smtClean="0"/>
              <a:t>January 2016</a:t>
            </a:r>
            <a:endParaRPr lang="en-US" altLang="en-US" dirty="0"/>
          </a:p>
        </p:txBody>
      </p:sp>
      <p:sp>
        <p:nvSpPr>
          <p:cNvPr id="5"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sp>
        <p:nvSpPr>
          <p:cNvPr id="6" name="Slide Number Placeholder 3"/>
          <p:cNvSpPr>
            <a:spLocks noGrp="1"/>
          </p:cNvSpPr>
          <p:nvPr>
            <p:ph type="sldNum" sz="quarter" idx="12"/>
          </p:nvPr>
        </p:nvSpPr>
        <p:spPr/>
        <p:txBody>
          <a:bodyPr/>
          <a:lstStyle/>
          <a:p>
            <a:r>
              <a:rPr lang="en-US" altLang="en-US"/>
              <a:t>Slide </a:t>
            </a:r>
            <a:fld id="{3CA57235-9295-4494-BA5D-3D862F91E8D2}" type="slidenum">
              <a:rPr lang="en-US" altLang="en-US"/>
              <a:pPr/>
              <a:t>1</a:t>
            </a:fld>
            <a:endParaRPr lang="en-US" altLang="en-US"/>
          </a:p>
        </p:txBody>
      </p:sp>
      <p:sp>
        <p:nvSpPr>
          <p:cNvPr id="27651" name="Rectangle 3"/>
          <p:cNvSpPr>
            <a:spLocks noChangeArrowheads="1"/>
          </p:cNvSpPr>
          <p:nvPr/>
        </p:nvSpPr>
        <p:spPr bwMode="auto">
          <a:xfrm>
            <a:off x="152400" y="12192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smtClean="0">
              <a:solidFill>
                <a:schemeClr val="tx2"/>
              </a:solidFill>
            </a:endParaRPr>
          </a:p>
          <a:p>
            <a:r>
              <a:rPr lang="en-US" altLang="en-US" sz="1600" b="1" dirty="0" smtClean="0">
                <a:solidFill>
                  <a:schemeClr val="tx2"/>
                </a:solidFill>
              </a:rPr>
              <a:t>Submission Title:</a:t>
            </a:r>
            <a:r>
              <a:rPr lang="en-US" altLang="en-US" sz="1600" dirty="0" smtClean="0">
                <a:solidFill>
                  <a:schemeClr val="tx2"/>
                </a:solidFill>
              </a:rPr>
              <a:t> Kookmin University Color Transmission PHY sub-proposal for ISC</a:t>
            </a:r>
          </a:p>
          <a:p>
            <a:r>
              <a:rPr lang="en-US" altLang="en-US" sz="1600" dirty="0" smtClean="0">
                <a:solidFill>
                  <a:schemeClr val="tx2"/>
                </a:solidFill>
              </a:rPr>
              <a:t>	</a:t>
            </a:r>
          </a:p>
          <a:p>
            <a:r>
              <a:rPr lang="en-US" altLang="en-US" sz="1600" b="1" dirty="0" smtClean="0">
                <a:solidFill>
                  <a:schemeClr val="tx2"/>
                </a:solidFill>
              </a:rPr>
              <a:t>Date </a:t>
            </a:r>
            <a:r>
              <a:rPr lang="en-US" altLang="en-US" sz="1600" b="1" dirty="0">
                <a:solidFill>
                  <a:schemeClr val="tx2"/>
                </a:solidFill>
              </a:rPr>
              <a:t>Submitted: </a:t>
            </a:r>
            <a:r>
              <a:rPr lang="en-US" altLang="en-US" sz="1600" dirty="0" smtClean="0">
                <a:solidFill>
                  <a:schemeClr val="tx2"/>
                </a:solidFill>
              </a:rPr>
              <a:t>January 2016</a:t>
            </a:r>
            <a:r>
              <a:rPr lang="en-US" altLang="en-US" sz="1600" dirty="0">
                <a:solidFill>
                  <a:schemeClr val="tx2"/>
                </a:solidFill>
              </a:rPr>
              <a:t>	</a:t>
            </a:r>
            <a:endParaRPr lang="en-US" altLang="en-US" sz="1600" dirty="0" smtClean="0">
              <a:solidFill>
                <a:schemeClr val="tx2"/>
              </a:solidFill>
            </a:endParaRPr>
          </a:p>
          <a:p>
            <a:r>
              <a:rPr lang="en-US" altLang="en-US" sz="1600" b="1" dirty="0" smtClean="0">
                <a:solidFill>
                  <a:schemeClr val="tx2"/>
                </a:solidFill>
              </a:rPr>
              <a:t>Source:</a:t>
            </a:r>
            <a:r>
              <a:rPr lang="en-US" altLang="en-US" sz="1600" dirty="0" smtClean="0">
                <a:solidFill>
                  <a:schemeClr val="tx2"/>
                </a:solidFill>
              </a:rPr>
              <a:t> </a:t>
            </a:r>
            <a:r>
              <a:rPr lang="en-US" altLang="en-US" sz="1600" dirty="0" err="1" smtClean="0">
                <a:solidFill>
                  <a:schemeClr val="tx2"/>
                </a:solidFill>
              </a:rPr>
              <a:t>Yeong</a:t>
            </a:r>
            <a:r>
              <a:rPr lang="en-US" altLang="en-US" sz="1600" dirty="0" smtClean="0">
                <a:solidFill>
                  <a:schemeClr val="tx2"/>
                </a:solidFill>
              </a:rPr>
              <a:t> Min Jang, Trang Nguyen, Mohammad </a:t>
            </a:r>
            <a:r>
              <a:rPr lang="en-US" altLang="en-US" sz="1600" dirty="0" err="1" smtClean="0">
                <a:solidFill>
                  <a:schemeClr val="tx2"/>
                </a:solidFill>
              </a:rPr>
              <a:t>Arif</a:t>
            </a:r>
            <a:r>
              <a:rPr lang="en-US" altLang="en-US" sz="1600" dirty="0" smtClean="0">
                <a:solidFill>
                  <a:schemeClr val="tx2"/>
                </a:solidFill>
              </a:rPr>
              <a:t> Hossain [Kookmin University]</a:t>
            </a:r>
          </a:p>
          <a:p>
            <a:endParaRPr lang="en-US" altLang="en-US" sz="1600" dirty="0" smtClean="0">
              <a:solidFill>
                <a:schemeClr val="tx2"/>
              </a:solidFill>
            </a:endParaRPr>
          </a:p>
          <a:p>
            <a:r>
              <a:rPr lang="en-US" altLang="en-US" sz="1600" dirty="0" smtClean="0">
                <a:solidFill>
                  <a:schemeClr val="tx2"/>
                </a:solidFill>
              </a:rPr>
              <a:t>Contact: +82-2-910-5068	E-Mail: yjang@kookmin.ac.kr</a:t>
            </a:r>
            <a:r>
              <a:rPr lang="en-US" altLang="en-US" sz="1600" dirty="0">
                <a:solidFill>
                  <a:schemeClr val="tx2"/>
                </a:solidFill>
              </a:rPr>
              <a:t>	</a:t>
            </a:r>
          </a:p>
          <a:p>
            <a:pPr>
              <a:spcBef>
                <a:spcPts val="600"/>
              </a:spcBef>
              <a:spcAft>
                <a:spcPts val="600"/>
              </a:spcAft>
            </a:pPr>
            <a:r>
              <a:rPr lang="en-US" altLang="en-US" sz="1600" b="1" dirty="0">
                <a:solidFill>
                  <a:schemeClr val="tx2"/>
                </a:solidFill>
              </a:rPr>
              <a:t>Re</a:t>
            </a:r>
            <a:r>
              <a:rPr lang="en-US" altLang="en-US" sz="1600" b="1" dirty="0" smtClean="0">
                <a:solidFill>
                  <a:schemeClr val="tx2"/>
                </a:solidFill>
              </a:rPr>
              <a:t>:</a:t>
            </a:r>
            <a:endParaRPr lang="en-US" altLang="en-US" sz="1600" dirty="0">
              <a:solidFill>
                <a:schemeClr val="tx2"/>
              </a:solidFill>
            </a:endParaRPr>
          </a:p>
          <a:p>
            <a:pPr>
              <a:spcBef>
                <a:spcPts val="600"/>
              </a:spcBef>
              <a:spcAft>
                <a:spcPts val="600"/>
              </a:spcAft>
            </a:pPr>
            <a:r>
              <a:rPr lang="en-US" altLang="en-US" sz="1600" b="1" dirty="0" smtClean="0">
                <a:solidFill>
                  <a:schemeClr val="tx2"/>
                </a:solidFill>
              </a:rPr>
              <a:t>Abstract</a:t>
            </a:r>
            <a:r>
              <a:rPr lang="en-US" altLang="en-US" sz="1600" b="1" dirty="0">
                <a:solidFill>
                  <a:schemeClr val="tx2"/>
                </a:solidFill>
              </a:rPr>
              <a:t>:</a:t>
            </a:r>
            <a:r>
              <a:rPr lang="en-US" altLang="en-US" sz="1600" dirty="0">
                <a:solidFill>
                  <a:schemeClr val="tx2"/>
                </a:solidFill>
              </a:rPr>
              <a:t>	</a:t>
            </a:r>
            <a:r>
              <a:rPr lang="en-US" altLang="en-US" sz="1600" dirty="0" smtClean="0">
                <a:solidFill>
                  <a:schemeClr val="tx2"/>
                </a:solidFill>
              </a:rPr>
              <a:t>This is a PHY </a:t>
            </a:r>
            <a:r>
              <a:rPr lang="en-US" altLang="en-US" sz="1600" dirty="0">
                <a:solidFill>
                  <a:schemeClr val="tx2"/>
                </a:solidFill>
              </a:rPr>
              <a:t>sub-proposal </a:t>
            </a:r>
            <a:r>
              <a:rPr lang="en-US" altLang="en-US" sz="1600" dirty="0" smtClean="0">
                <a:solidFill>
                  <a:schemeClr val="tx2"/>
                </a:solidFill>
              </a:rPr>
              <a:t>for ISC using Color Transmission. The compatibility in image sensors is supported.</a:t>
            </a:r>
          </a:p>
          <a:p>
            <a:pPr>
              <a:spcBef>
                <a:spcPts val="600"/>
              </a:spcBef>
              <a:spcAft>
                <a:spcPts val="600"/>
              </a:spcAft>
            </a:pPr>
            <a:r>
              <a:rPr lang="en-US" altLang="en-US" sz="1600" b="1" dirty="0" smtClean="0">
                <a:solidFill>
                  <a:schemeClr val="tx2"/>
                </a:solidFill>
              </a:rPr>
              <a:t>Purpose: </a:t>
            </a:r>
            <a:r>
              <a:rPr lang="en-US" sz="1600" dirty="0"/>
              <a:t>Call for </a:t>
            </a:r>
            <a:r>
              <a:rPr lang="en-US" sz="1600" dirty="0" smtClean="0"/>
              <a:t>Proposal Response</a:t>
            </a:r>
            <a:r>
              <a:rPr lang="en-US" altLang="en-US" sz="1600" dirty="0">
                <a:solidFill>
                  <a:schemeClr val="tx2"/>
                </a:solidFill>
              </a:rPr>
              <a:t>	</a:t>
            </a:r>
          </a:p>
          <a:p>
            <a:r>
              <a:rPr lang="en-US" altLang="en-US" sz="1600" b="1" dirty="0" smtClean="0">
                <a:solidFill>
                  <a:schemeClr val="tx2"/>
                </a:solidFill>
              </a:rPr>
              <a:t>Notice:</a:t>
            </a:r>
            <a:r>
              <a:rPr lang="en-US" altLang="en-US" sz="1600" dirty="0" smtClean="0">
                <a:solidFill>
                  <a:schemeClr val="tx2"/>
                </a:solidFill>
              </a:rPr>
              <a:t>	This </a:t>
            </a:r>
            <a:r>
              <a:rPr lang="en-US" altLang="en-US" sz="1600" dirty="0">
                <a:solidFill>
                  <a:schemeClr val="tx2"/>
                </a:solidFill>
              </a:rPr>
              <a:t>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
        <p:nvSpPr>
          <p:cNvPr id="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10</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pic>
        <p:nvPicPr>
          <p:cNvPr id="8"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677" y="1009710"/>
            <a:ext cx="4577293" cy="2647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429000" y="3578423"/>
            <a:ext cx="3302407" cy="307777"/>
          </a:xfrm>
          <a:prstGeom prst="rect">
            <a:avLst/>
          </a:prstGeom>
        </p:spPr>
        <p:txBody>
          <a:bodyPr wrap="square">
            <a:spAutoFit/>
          </a:bodyPr>
          <a:lstStyle/>
          <a:p>
            <a:r>
              <a:rPr lang="en-US" sz="1400" b="1" dirty="0" smtClean="0"/>
              <a:t>A design of 16x16 </a:t>
            </a:r>
            <a:r>
              <a:rPr lang="en-US" sz="1400" b="1" dirty="0"/>
              <a:t>LEDs transmitter </a:t>
            </a:r>
          </a:p>
        </p:txBody>
      </p:sp>
      <p:sp>
        <p:nvSpPr>
          <p:cNvPr id="10" name="TextBox 9"/>
          <p:cNvSpPr txBox="1"/>
          <p:nvPr/>
        </p:nvSpPr>
        <p:spPr>
          <a:xfrm>
            <a:off x="2362201" y="609600"/>
            <a:ext cx="4800600" cy="400110"/>
          </a:xfrm>
          <a:prstGeom prst="rect">
            <a:avLst/>
          </a:prstGeom>
          <a:noFill/>
        </p:spPr>
        <p:txBody>
          <a:bodyPr wrap="square" rtlCol="0">
            <a:spAutoFit/>
          </a:bodyPr>
          <a:lstStyle/>
          <a:p>
            <a:pPr algn="ctr"/>
            <a:r>
              <a:rPr lang="en-US" sz="2000" b="1" dirty="0" smtClean="0"/>
              <a:t>Transmitter Design</a:t>
            </a:r>
            <a:endParaRPr lang="en-US" sz="2000" dirty="0"/>
          </a:p>
        </p:txBody>
      </p:sp>
      <p:sp>
        <p:nvSpPr>
          <p:cNvPr id="19" name="Rectangle 5"/>
          <p:cNvSpPr>
            <a:spLocks noChangeArrowheads="1"/>
          </p:cNvSpPr>
          <p:nvPr/>
        </p:nvSpPr>
        <p:spPr bwMode="auto">
          <a:xfrm>
            <a:off x="457200" y="4127718"/>
            <a:ext cx="8458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171450" eaLnBrk="0" latinLnBrk="1" hangingPunct="0">
              <a:spcBef>
                <a:spcPct val="20000"/>
              </a:spcBef>
              <a:buChar char="•"/>
              <a:defRPr sz="2800">
                <a:solidFill>
                  <a:schemeClr val="tx1"/>
                </a:solidFill>
                <a:latin typeface="Corbel" pitchFamily="34" charset="0"/>
              </a:defRPr>
            </a:lvl1pPr>
            <a:lvl2pPr marL="742950" indent="-285750" eaLnBrk="0" latinLnBrk="1" hangingPunct="0">
              <a:spcBef>
                <a:spcPct val="20000"/>
              </a:spcBef>
              <a:buChar char="–"/>
              <a:defRPr sz="2400">
                <a:solidFill>
                  <a:schemeClr val="tx1"/>
                </a:solidFill>
                <a:latin typeface="Corbel" pitchFamily="34" charset="0"/>
              </a:defRPr>
            </a:lvl2pPr>
            <a:lvl3pPr marL="1143000" indent="-228600" eaLnBrk="0" latinLnBrk="1" hangingPunct="0">
              <a:spcBef>
                <a:spcPct val="20000"/>
              </a:spcBef>
              <a:buChar char="•"/>
              <a:defRPr sz="2400">
                <a:solidFill>
                  <a:schemeClr val="tx1"/>
                </a:solidFill>
                <a:latin typeface="Corbel" pitchFamily="34" charset="0"/>
              </a:defRPr>
            </a:lvl3pPr>
            <a:lvl4pPr marL="1600200" indent="-228600" eaLnBrk="0" latinLnBrk="1" hangingPunct="0">
              <a:spcBef>
                <a:spcPct val="20000"/>
              </a:spcBef>
              <a:buChar char="–"/>
              <a:defRPr sz="2000">
                <a:solidFill>
                  <a:schemeClr val="tx1"/>
                </a:solidFill>
                <a:latin typeface="Corbel" pitchFamily="34" charset="0"/>
              </a:defRPr>
            </a:lvl4pPr>
            <a:lvl5pPr marL="2057400" indent="-228600" eaLnBrk="0" latinLnBrk="1" hangingPunct="0">
              <a:spcBef>
                <a:spcPct val="20000"/>
              </a:spcBef>
              <a:buChar char="»"/>
              <a:defRPr sz="2000">
                <a:solidFill>
                  <a:schemeClr val="tx1"/>
                </a:solidFill>
                <a:latin typeface="Corbel" pitchFamily="34" charset="0"/>
              </a:defRPr>
            </a:lvl5pPr>
            <a:lvl6pPr marL="2514600" indent="-228600" eaLnBrk="0" fontAlgn="base" hangingPunct="0">
              <a:spcBef>
                <a:spcPct val="20000"/>
              </a:spcBef>
              <a:spcAft>
                <a:spcPct val="0"/>
              </a:spcAft>
              <a:buChar char="»"/>
              <a:defRPr sz="2000">
                <a:solidFill>
                  <a:schemeClr val="tx1"/>
                </a:solidFill>
                <a:latin typeface="Corbel" pitchFamily="34" charset="0"/>
              </a:defRPr>
            </a:lvl6pPr>
            <a:lvl7pPr marL="2971800" indent="-228600" eaLnBrk="0" fontAlgn="base" hangingPunct="0">
              <a:spcBef>
                <a:spcPct val="20000"/>
              </a:spcBef>
              <a:spcAft>
                <a:spcPct val="0"/>
              </a:spcAft>
              <a:buChar char="»"/>
              <a:defRPr sz="2000">
                <a:solidFill>
                  <a:schemeClr val="tx1"/>
                </a:solidFill>
                <a:latin typeface="Corbel" pitchFamily="34" charset="0"/>
              </a:defRPr>
            </a:lvl7pPr>
            <a:lvl8pPr marL="3429000" indent="-228600" eaLnBrk="0" fontAlgn="base" hangingPunct="0">
              <a:spcBef>
                <a:spcPct val="20000"/>
              </a:spcBef>
              <a:spcAft>
                <a:spcPct val="0"/>
              </a:spcAft>
              <a:buChar char="»"/>
              <a:defRPr sz="2000">
                <a:solidFill>
                  <a:schemeClr val="tx1"/>
                </a:solidFill>
                <a:latin typeface="Corbel" pitchFamily="34" charset="0"/>
              </a:defRPr>
            </a:lvl8pPr>
            <a:lvl9pPr marL="3886200" indent="-228600" eaLnBrk="0" fontAlgn="base" hangingPunct="0">
              <a:spcBef>
                <a:spcPct val="20000"/>
              </a:spcBef>
              <a:spcAft>
                <a:spcPct val="0"/>
              </a:spcAft>
              <a:buChar char="»"/>
              <a:defRPr sz="2000">
                <a:solidFill>
                  <a:schemeClr val="tx1"/>
                </a:solidFill>
                <a:latin typeface="Corbel" pitchFamily="34" charset="0"/>
              </a:defRPr>
            </a:lvl9pPr>
          </a:lstStyle>
          <a:p>
            <a:pPr latinLnBrk="0">
              <a:spcBef>
                <a:spcPct val="0"/>
              </a:spcBef>
              <a:buFont typeface="Wingdings" panose="05000000000000000000" pitchFamily="2" charset="2"/>
              <a:buChar char="q"/>
            </a:pPr>
            <a:r>
              <a:rPr lang="en-US" altLang="ko-KR" sz="1600" dirty="0" smtClean="0">
                <a:latin typeface="+mj-lt"/>
              </a:rPr>
              <a:t> </a:t>
            </a:r>
            <a:r>
              <a:rPr lang="en-US" altLang="ko-KR" sz="1600" b="1" dirty="0" smtClean="0">
                <a:latin typeface="+mj-lt"/>
              </a:rPr>
              <a:t>Reference LEDs </a:t>
            </a:r>
            <a:r>
              <a:rPr lang="en-US" altLang="ko-KR" sz="1600" dirty="0" smtClean="0">
                <a:latin typeface="+mj-lt"/>
              </a:rPr>
              <a:t>(4 LEDs at 4 corners):</a:t>
            </a:r>
          </a:p>
          <a:p>
            <a:pPr lvl="1" latinLnBrk="0">
              <a:spcBef>
                <a:spcPct val="0"/>
              </a:spcBef>
              <a:buFont typeface="Wingdings" panose="05000000000000000000" pitchFamily="2" charset="2"/>
              <a:buChar char="§"/>
            </a:pPr>
            <a:r>
              <a:rPr lang="en-US" altLang="ko-KR" sz="1600" dirty="0" smtClean="0">
                <a:latin typeface="+mj-lt"/>
              </a:rPr>
              <a:t>Transmit </a:t>
            </a:r>
            <a:r>
              <a:rPr lang="en-US" altLang="ko-KR" sz="1600" i="1" dirty="0" smtClean="0">
                <a:latin typeface="+mj-lt"/>
              </a:rPr>
              <a:t>clock information</a:t>
            </a:r>
            <a:r>
              <a:rPr lang="en-US" altLang="ko-KR" sz="1600" dirty="0" smtClean="0">
                <a:latin typeface="+mj-lt"/>
              </a:rPr>
              <a:t> to help a varying-frame rate receiver in performing </a:t>
            </a:r>
            <a:r>
              <a:rPr lang="en-US" altLang="ko-KR" sz="1600" i="1" dirty="0" smtClean="0">
                <a:latin typeface="+mj-lt"/>
              </a:rPr>
              <a:t>asynchronous decoding</a:t>
            </a:r>
          </a:p>
          <a:p>
            <a:pPr lvl="1" latinLnBrk="0">
              <a:spcBef>
                <a:spcPct val="0"/>
              </a:spcBef>
              <a:buFont typeface="Wingdings" panose="05000000000000000000" pitchFamily="2" charset="2"/>
              <a:buChar char="§"/>
            </a:pPr>
            <a:r>
              <a:rPr lang="en-US" altLang="ko-KR" sz="1600" dirty="0" smtClean="0">
                <a:latin typeface="+mj-lt"/>
              </a:rPr>
              <a:t>To mitigate the </a:t>
            </a:r>
            <a:r>
              <a:rPr lang="en-US" altLang="ko-KR" sz="1600" i="1" dirty="0" smtClean="0">
                <a:latin typeface="+mj-lt"/>
              </a:rPr>
              <a:t>rolling shutter effect</a:t>
            </a:r>
            <a:endParaRPr lang="en-US" altLang="ko-KR" sz="1600" i="1" dirty="0">
              <a:latin typeface="+mj-lt"/>
            </a:endParaRPr>
          </a:p>
          <a:p>
            <a:pPr latinLnBrk="0">
              <a:spcBef>
                <a:spcPct val="0"/>
              </a:spcBef>
              <a:buFont typeface="Wingdings" panose="05000000000000000000" pitchFamily="2" charset="2"/>
              <a:buChar char="§"/>
            </a:pPr>
            <a:endParaRPr lang="en-US" altLang="ko-KR" sz="1600" dirty="0" smtClean="0">
              <a:latin typeface="+mj-lt"/>
            </a:endParaRPr>
          </a:p>
          <a:p>
            <a:pPr latinLnBrk="0">
              <a:spcBef>
                <a:spcPct val="0"/>
              </a:spcBef>
              <a:buFont typeface="Wingdings" panose="05000000000000000000" pitchFamily="2" charset="2"/>
              <a:buChar char="q"/>
            </a:pPr>
            <a:r>
              <a:rPr lang="en-US" altLang="ko-KR" sz="1600" dirty="0" smtClean="0">
                <a:latin typeface="+mj-lt"/>
              </a:rPr>
              <a:t> </a:t>
            </a:r>
            <a:r>
              <a:rPr lang="en-US" altLang="ko-KR" sz="1600" b="1" dirty="0" smtClean="0">
                <a:latin typeface="+mj-lt"/>
              </a:rPr>
              <a:t>4 Surrounding lines (high gradient difference)</a:t>
            </a:r>
            <a:r>
              <a:rPr lang="en-US" altLang="ko-KR" sz="1600" dirty="0" smtClean="0">
                <a:latin typeface="+mj-lt"/>
              </a:rPr>
              <a:t>:</a:t>
            </a:r>
          </a:p>
          <a:p>
            <a:pPr lvl="1" latinLnBrk="0">
              <a:spcBef>
                <a:spcPct val="0"/>
              </a:spcBef>
              <a:buFont typeface="Wingdings" panose="05000000000000000000" pitchFamily="2" charset="2"/>
              <a:buChar char="§"/>
            </a:pPr>
            <a:r>
              <a:rPr lang="en-US" altLang="ko-KR" sz="1600" dirty="0" smtClean="0">
                <a:latin typeface="+mj-lt"/>
                <a:ea typeface="굴림" charset="-127"/>
              </a:rPr>
              <a:t>To help a receiver in detecting and extracting LEDs in real-time </a:t>
            </a:r>
            <a:endParaRPr lang="en-US" altLang="ko-KR" sz="1600" dirty="0">
              <a:latin typeface="+mj-lt"/>
              <a:ea typeface="굴림" charset="-127"/>
            </a:endParaRPr>
          </a:p>
        </p:txBody>
      </p:sp>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68421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11</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2603086449"/>
              </p:ext>
            </p:extLst>
          </p:nvPr>
        </p:nvGraphicFramePr>
        <p:xfrm>
          <a:off x="699880" y="3886199"/>
          <a:ext cx="3657600" cy="2286001"/>
        </p:xfrm>
        <a:graphic>
          <a:graphicData uri="http://schemas.openxmlformats.org/drawingml/2006/table">
            <a:tbl>
              <a:tblPr firstRow="1" firstCol="1" bandRow="1">
                <a:tableStyleId>{5940675A-B579-460E-94D1-54222C63F5DA}</a:tableStyleId>
              </a:tblPr>
              <a:tblGrid>
                <a:gridCol w="1532821"/>
                <a:gridCol w="2124779"/>
              </a:tblGrid>
              <a:tr h="314451">
                <a:tc>
                  <a:txBody>
                    <a:bodyPr/>
                    <a:lstStyle/>
                    <a:p>
                      <a:pPr marL="0" marR="0" algn="ctr">
                        <a:spcBef>
                          <a:spcPts val="0"/>
                        </a:spcBef>
                        <a:spcAft>
                          <a:spcPts val="0"/>
                        </a:spcAft>
                      </a:pPr>
                      <a:r>
                        <a:rPr lang="en-US" sz="1050" b="1" dirty="0" smtClean="0">
                          <a:effectLst/>
                        </a:rPr>
                        <a:t>3 bits-Input </a:t>
                      </a:r>
                      <a:endParaRPr lang="en-US" sz="1400" b="1"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050" b="1" dirty="0" smtClean="0">
                          <a:effectLst/>
                        </a:rPr>
                        <a:t>Color-Output</a:t>
                      </a:r>
                      <a:endParaRPr lang="en-US" sz="1400" b="1" dirty="0">
                        <a:effectLst/>
                        <a:latin typeface="Times New Roman"/>
                        <a:ea typeface="SimSun"/>
                      </a:endParaRPr>
                    </a:p>
                  </a:txBody>
                  <a:tcPr marL="68580" marR="68580" marT="0" marB="0" anchor="ctr"/>
                </a:tc>
              </a:tr>
              <a:tr h="241661">
                <a:tc>
                  <a:txBody>
                    <a:bodyPr/>
                    <a:lstStyle/>
                    <a:p>
                      <a:pPr marL="0" marR="0" algn="ctr">
                        <a:spcBef>
                          <a:spcPts val="0"/>
                        </a:spcBef>
                        <a:spcAft>
                          <a:spcPts val="0"/>
                        </a:spcAft>
                      </a:pPr>
                      <a:r>
                        <a:rPr lang="en-US" sz="1050" dirty="0">
                          <a:effectLst/>
                        </a:rPr>
                        <a:t>000</a:t>
                      </a:r>
                      <a:endParaRPr lang="en-US" sz="1400" dirty="0">
                        <a:effectLst/>
                        <a:latin typeface="Times New Roman"/>
                        <a:ea typeface="SimSun"/>
                      </a:endParaRPr>
                    </a:p>
                  </a:txBody>
                  <a:tcPr marL="68580" marR="68580" marT="0" marB="0"/>
                </a:tc>
                <a:tc>
                  <a:txBody>
                    <a:bodyPr/>
                    <a:lstStyle/>
                    <a:p>
                      <a:pPr marL="0" marR="0" algn="ctr">
                        <a:spcBef>
                          <a:spcPts val="0"/>
                        </a:spcBef>
                        <a:spcAft>
                          <a:spcPts val="0"/>
                        </a:spcAft>
                      </a:pPr>
                      <a:r>
                        <a:rPr lang="en-US" sz="1050" dirty="0">
                          <a:effectLst/>
                        </a:rPr>
                        <a:t>Black</a:t>
                      </a:r>
                      <a:endParaRPr lang="en-US" sz="1400" dirty="0">
                        <a:effectLst/>
                        <a:latin typeface="Times New Roman"/>
                        <a:ea typeface="SimSun"/>
                      </a:endParaRPr>
                    </a:p>
                  </a:txBody>
                  <a:tcPr marL="68580" marR="68580" marT="0" marB="0"/>
                </a:tc>
              </a:tr>
              <a:tr h="252737">
                <a:tc>
                  <a:txBody>
                    <a:bodyPr/>
                    <a:lstStyle/>
                    <a:p>
                      <a:pPr marL="0" marR="0" algn="ctr">
                        <a:spcBef>
                          <a:spcPts val="0"/>
                        </a:spcBef>
                        <a:spcAft>
                          <a:spcPts val="0"/>
                        </a:spcAft>
                      </a:pPr>
                      <a:r>
                        <a:rPr lang="en-US" sz="1050" dirty="0">
                          <a:effectLst/>
                        </a:rPr>
                        <a:t>100</a:t>
                      </a:r>
                      <a:endParaRPr lang="en-US" sz="1400" dirty="0">
                        <a:effectLst/>
                        <a:latin typeface="Times New Roman"/>
                        <a:ea typeface="SimSun"/>
                      </a:endParaRPr>
                    </a:p>
                  </a:txBody>
                  <a:tcPr marL="68580" marR="68580" marT="0" marB="0"/>
                </a:tc>
                <a:tc>
                  <a:txBody>
                    <a:bodyPr/>
                    <a:lstStyle/>
                    <a:p>
                      <a:pPr marL="0" marR="0" algn="ctr">
                        <a:spcBef>
                          <a:spcPts val="0"/>
                        </a:spcBef>
                        <a:spcAft>
                          <a:spcPts val="0"/>
                        </a:spcAft>
                      </a:pPr>
                      <a:r>
                        <a:rPr lang="en-US" sz="1050" dirty="0">
                          <a:effectLst/>
                        </a:rPr>
                        <a:t>Red</a:t>
                      </a:r>
                      <a:endParaRPr lang="en-US" sz="1400" dirty="0">
                        <a:effectLst/>
                        <a:latin typeface="Times New Roman"/>
                        <a:ea typeface="SimSun"/>
                      </a:endParaRPr>
                    </a:p>
                  </a:txBody>
                  <a:tcPr marL="68580" marR="68580" marT="0" marB="0"/>
                </a:tc>
              </a:tr>
              <a:tr h="252737">
                <a:tc>
                  <a:txBody>
                    <a:bodyPr/>
                    <a:lstStyle/>
                    <a:p>
                      <a:pPr marL="0" marR="0" algn="ctr">
                        <a:spcBef>
                          <a:spcPts val="0"/>
                        </a:spcBef>
                        <a:spcAft>
                          <a:spcPts val="0"/>
                        </a:spcAft>
                      </a:pPr>
                      <a:r>
                        <a:rPr lang="en-US" sz="1050" dirty="0">
                          <a:effectLst/>
                        </a:rPr>
                        <a:t>010</a:t>
                      </a:r>
                      <a:endParaRPr lang="en-US" sz="1400" dirty="0">
                        <a:effectLst/>
                        <a:latin typeface="Times New Roman"/>
                        <a:ea typeface="SimSun"/>
                      </a:endParaRPr>
                    </a:p>
                  </a:txBody>
                  <a:tcPr marL="68580" marR="68580" marT="0" marB="0"/>
                </a:tc>
                <a:tc>
                  <a:txBody>
                    <a:bodyPr/>
                    <a:lstStyle/>
                    <a:p>
                      <a:pPr marL="0" marR="0" algn="ctr">
                        <a:spcBef>
                          <a:spcPts val="0"/>
                        </a:spcBef>
                        <a:spcAft>
                          <a:spcPts val="0"/>
                        </a:spcAft>
                      </a:pPr>
                      <a:r>
                        <a:rPr lang="en-US" sz="1050" dirty="0">
                          <a:effectLst/>
                        </a:rPr>
                        <a:t>Green</a:t>
                      </a:r>
                      <a:endParaRPr lang="en-US" sz="1400" dirty="0">
                        <a:effectLst/>
                        <a:latin typeface="Times New Roman"/>
                        <a:ea typeface="SimSun"/>
                      </a:endParaRPr>
                    </a:p>
                  </a:txBody>
                  <a:tcPr marL="68580" marR="68580" marT="0" marB="0"/>
                </a:tc>
              </a:tr>
              <a:tr h="243674">
                <a:tc>
                  <a:txBody>
                    <a:bodyPr/>
                    <a:lstStyle/>
                    <a:p>
                      <a:pPr marL="0" marR="0" algn="ctr">
                        <a:spcBef>
                          <a:spcPts val="0"/>
                        </a:spcBef>
                        <a:spcAft>
                          <a:spcPts val="0"/>
                        </a:spcAft>
                      </a:pPr>
                      <a:r>
                        <a:rPr lang="en-US" sz="1050">
                          <a:effectLst/>
                        </a:rPr>
                        <a:t>001</a:t>
                      </a:r>
                      <a:endParaRPr lang="en-US" sz="1400">
                        <a:effectLst/>
                        <a:latin typeface="Times New Roman"/>
                        <a:ea typeface="SimSun"/>
                      </a:endParaRPr>
                    </a:p>
                  </a:txBody>
                  <a:tcPr marL="68580" marR="68580" marT="0" marB="0"/>
                </a:tc>
                <a:tc>
                  <a:txBody>
                    <a:bodyPr/>
                    <a:lstStyle/>
                    <a:p>
                      <a:pPr marL="0" marR="0" algn="ctr">
                        <a:spcBef>
                          <a:spcPts val="0"/>
                        </a:spcBef>
                        <a:spcAft>
                          <a:spcPts val="0"/>
                        </a:spcAft>
                      </a:pPr>
                      <a:r>
                        <a:rPr lang="en-US" sz="1050" dirty="0">
                          <a:effectLst/>
                        </a:rPr>
                        <a:t>Blue</a:t>
                      </a:r>
                      <a:endParaRPr lang="en-US" sz="1400" dirty="0">
                        <a:effectLst/>
                        <a:latin typeface="Times New Roman"/>
                        <a:ea typeface="SimSun"/>
                      </a:endParaRPr>
                    </a:p>
                  </a:txBody>
                  <a:tcPr marL="68580" marR="68580" marT="0" marB="0"/>
                </a:tc>
              </a:tr>
              <a:tr h="241661">
                <a:tc>
                  <a:txBody>
                    <a:bodyPr/>
                    <a:lstStyle/>
                    <a:p>
                      <a:pPr marL="0" marR="0" algn="ctr">
                        <a:spcBef>
                          <a:spcPts val="0"/>
                        </a:spcBef>
                        <a:spcAft>
                          <a:spcPts val="0"/>
                        </a:spcAft>
                      </a:pPr>
                      <a:r>
                        <a:rPr lang="en-US" sz="1050" dirty="0">
                          <a:effectLst/>
                        </a:rPr>
                        <a:t>110</a:t>
                      </a:r>
                      <a:endParaRPr lang="en-US" sz="1400" dirty="0">
                        <a:effectLst/>
                        <a:latin typeface="Times New Roman"/>
                        <a:ea typeface="SimSun"/>
                      </a:endParaRPr>
                    </a:p>
                  </a:txBody>
                  <a:tcPr marL="68580" marR="68580" marT="0" marB="0"/>
                </a:tc>
                <a:tc>
                  <a:txBody>
                    <a:bodyPr/>
                    <a:lstStyle/>
                    <a:p>
                      <a:pPr marL="0" marR="0" algn="ctr">
                        <a:spcBef>
                          <a:spcPts val="0"/>
                        </a:spcBef>
                        <a:spcAft>
                          <a:spcPts val="0"/>
                        </a:spcAft>
                      </a:pPr>
                      <a:r>
                        <a:rPr lang="en-US" sz="1050" dirty="0">
                          <a:effectLst/>
                        </a:rPr>
                        <a:t>Yellow</a:t>
                      </a:r>
                      <a:endParaRPr lang="en-US" sz="1400" dirty="0">
                        <a:effectLst/>
                        <a:latin typeface="Times New Roman"/>
                        <a:ea typeface="SimSun"/>
                      </a:endParaRPr>
                    </a:p>
                  </a:txBody>
                  <a:tcPr marL="68580" marR="68580" marT="0" marB="0"/>
                </a:tc>
              </a:tr>
              <a:tr h="241661">
                <a:tc>
                  <a:txBody>
                    <a:bodyPr/>
                    <a:lstStyle/>
                    <a:p>
                      <a:pPr marL="0" marR="0" algn="ctr">
                        <a:spcBef>
                          <a:spcPts val="0"/>
                        </a:spcBef>
                        <a:spcAft>
                          <a:spcPts val="0"/>
                        </a:spcAft>
                      </a:pPr>
                      <a:r>
                        <a:rPr lang="en-US" sz="1050">
                          <a:effectLst/>
                        </a:rPr>
                        <a:t>101</a:t>
                      </a:r>
                      <a:endParaRPr lang="en-US" sz="1400">
                        <a:effectLst/>
                        <a:latin typeface="Times New Roman"/>
                        <a:ea typeface="SimSun"/>
                      </a:endParaRPr>
                    </a:p>
                  </a:txBody>
                  <a:tcPr marL="68580" marR="68580" marT="0" marB="0"/>
                </a:tc>
                <a:tc>
                  <a:txBody>
                    <a:bodyPr/>
                    <a:lstStyle/>
                    <a:p>
                      <a:pPr marL="0" marR="0" algn="ctr">
                        <a:spcBef>
                          <a:spcPts val="0"/>
                        </a:spcBef>
                        <a:spcAft>
                          <a:spcPts val="0"/>
                        </a:spcAft>
                      </a:pPr>
                      <a:r>
                        <a:rPr lang="en-US" sz="1050" dirty="0">
                          <a:effectLst/>
                        </a:rPr>
                        <a:t>Magenta</a:t>
                      </a:r>
                      <a:endParaRPr lang="en-US" sz="1400" dirty="0">
                        <a:effectLst/>
                        <a:latin typeface="Times New Roman"/>
                        <a:ea typeface="SimSun"/>
                      </a:endParaRPr>
                    </a:p>
                  </a:txBody>
                  <a:tcPr marL="68580" marR="68580" marT="0" marB="0"/>
                </a:tc>
              </a:tr>
              <a:tr h="255758">
                <a:tc>
                  <a:txBody>
                    <a:bodyPr/>
                    <a:lstStyle/>
                    <a:p>
                      <a:pPr marL="0" marR="0" algn="ctr">
                        <a:spcBef>
                          <a:spcPts val="0"/>
                        </a:spcBef>
                        <a:spcAft>
                          <a:spcPts val="0"/>
                        </a:spcAft>
                      </a:pPr>
                      <a:r>
                        <a:rPr lang="en-US" sz="1050" dirty="0">
                          <a:effectLst/>
                        </a:rPr>
                        <a:t>011</a:t>
                      </a:r>
                      <a:endParaRPr lang="en-US" sz="1400" dirty="0">
                        <a:effectLst/>
                        <a:latin typeface="Times New Roman"/>
                        <a:ea typeface="SimSun"/>
                      </a:endParaRPr>
                    </a:p>
                  </a:txBody>
                  <a:tcPr marL="68580" marR="68580" marT="0" marB="0"/>
                </a:tc>
                <a:tc>
                  <a:txBody>
                    <a:bodyPr/>
                    <a:lstStyle/>
                    <a:p>
                      <a:pPr marL="0" marR="0" algn="ctr">
                        <a:spcBef>
                          <a:spcPts val="0"/>
                        </a:spcBef>
                        <a:spcAft>
                          <a:spcPts val="0"/>
                        </a:spcAft>
                      </a:pPr>
                      <a:r>
                        <a:rPr lang="en-US" sz="1050" dirty="0">
                          <a:effectLst/>
                        </a:rPr>
                        <a:t>Cyan</a:t>
                      </a:r>
                      <a:endParaRPr lang="en-US" sz="1400" dirty="0">
                        <a:effectLst/>
                        <a:latin typeface="Times New Roman"/>
                        <a:ea typeface="SimSun"/>
                      </a:endParaRPr>
                    </a:p>
                  </a:txBody>
                  <a:tcPr marL="68580" marR="68580" marT="0" marB="0"/>
                </a:tc>
              </a:tr>
              <a:tr h="241661">
                <a:tc>
                  <a:txBody>
                    <a:bodyPr/>
                    <a:lstStyle/>
                    <a:p>
                      <a:pPr marL="0" marR="0" algn="ctr">
                        <a:spcBef>
                          <a:spcPts val="0"/>
                        </a:spcBef>
                        <a:spcAft>
                          <a:spcPts val="0"/>
                        </a:spcAft>
                      </a:pPr>
                      <a:r>
                        <a:rPr lang="en-US" sz="1050" dirty="0">
                          <a:effectLst/>
                        </a:rPr>
                        <a:t>111</a:t>
                      </a:r>
                      <a:endParaRPr lang="en-US" sz="1400" dirty="0">
                        <a:effectLst/>
                        <a:latin typeface="Times New Roman"/>
                        <a:ea typeface="SimSun"/>
                      </a:endParaRPr>
                    </a:p>
                  </a:txBody>
                  <a:tcPr marL="68580" marR="68580" marT="0" marB="0"/>
                </a:tc>
                <a:tc>
                  <a:txBody>
                    <a:bodyPr/>
                    <a:lstStyle/>
                    <a:p>
                      <a:pPr marL="0" marR="0" algn="ctr">
                        <a:spcBef>
                          <a:spcPts val="0"/>
                        </a:spcBef>
                        <a:spcAft>
                          <a:spcPts val="0"/>
                        </a:spcAft>
                      </a:pPr>
                      <a:r>
                        <a:rPr lang="en-US" sz="1050" dirty="0">
                          <a:effectLst/>
                        </a:rPr>
                        <a:t>White</a:t>
                      </a:r>
                      <a:endParaRPr lang="en-US" sz="1400" dirty="0">
                        <a:effectLst/>
                        <a:latin typeface="Times New Roman"/>
                        <a:ea typeface="SimSun"/>
                      </a:endParaRPr>
                    </a:p>
                  </a:txBody>
                  <a:tcPr marL="68580" marR="68580" marT="0" marB="0"/>
                </a:tc>
              </a:tr>
            </a:tbl>
          </a:graphicData>
        </a:graphic>
      </p:graphicFrame>
      <p:pic>
        <p:nvPicPr>
          <p:cNvPr id="17" name="Picture 1" descr="C:\Users\HP\Desktop\Present\REPORT\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4666" y="3811486"/>
            <a:ext cx="2537734" cy="243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1108963" y="3581398"/>
            <a:ext cx="3158237" cy="307777"/>
          </a:xfrm>
          <a:prstGeom prst="rect">
            <a:avLst/>
          </a:prstGeom>
        </p:spPr>
        <p:txBody>
          <a:bodyPr wrap="none">
            <a:spAutoFit/>
          </a:bodyPr>
          <a:lstStyle/>
          <a:p>
            <a:r>
              <a:rPr lang="en-US" sz="1400" b="1" dirty="0"/>
              <a:t>Multi-colors encoding true table</a:t>
            </a:r>
          </a:p>
        </p:txBody>
      </p:sp>
      <p:graphicFrame>
        <p:nvGraphicFramePr>
          <p:cNvPr id="20" name="Table 19"/>
          <p:cNvGraphicFramePr>
            <a:graphicFrameLocks noGrp="1"/>
          </p:cNvGraphicFramePr>
          <p:nvPr>
            <p:extLst>
              <p:ext uri="{D42A27DB-BD31-4B8C-83A1-F6EECF244321}">
                <p14:modId xmlns:p14="http://schemas.microsoft.com/office/powerpoint/2010/main" val="670601876"/>
              </p:ext>
            </p:extLst>
          </p:nvPr>
        </p:nvGraphicFramePr>
        <p:xfrm>
          <a:off x="2362201" y="1600200"/>
          <a:ext cx="5031740" cy="1626804"/>
        </p:xfrm>
        <a:graphic>
          <a:graphicData uri="http://schemas.openxmlformats.org/drawingml/2006/table">
            <a:tbl>
              <a:tblPr firstRow="1" firstCol="1" bandRow="1">
                <a:tableStyleId>{5940675A-B579-460E-94D1-54222C63F5DA}</a:tableStyleId>
              </a:tblPr>
              <a:tblGrid>
                <a:gridCol w="1600200"/>
                <a:gridCol w="1600200"/>
                <a:gridCol w="915670"/>
                <a:gridCol w="915670"/>
              </a:tblGrid>
              <a:tr h="378021">
                <a:tc>
                  <a:txBody>
                    <a:bodyPr/>
                    <a:lstStyle/>
                    <a:p>
                      <a:pPr marL="0" marR="0" algn="ctr">
                        <a:spcBef>
                          <a:spcPts val="0"/>
                        </a:spcBef>
                        <a:spcAft>
                          <a:spcPts val="0"/>
                        </a:spcAft>
                      </a:pPr>
                      <a:r>
                        <a:rPr lang="pt-BR" sz="1050" b="1" dirty="0">
                          <a:solidFill>
                            <a:srgbClr val="FF0000"/>
                          </a:solidFill>
                          <a:effectLst/>
                        </a:rPr>
                        <a:t>Reference LEDs</a:t>
                      </a:r>
                      <a:endParaRPr lang="en-US" sz="1050" b="1" dirty="0">
                        <a:solidFill>
                          <a:srgbClr val="FF0000"/>
                        </a:solidFill>
                        <a:effectLst/>
                        <a:latin typeface="BatangChe"/>
                        <a:cs typeface="Times New Roman"/>
                      </a:endParaRPr>
                    </a:p>
                  </a:txBody>
                  <a:tcPr marL="68580" marR="68580" marT="0" marB="0" anchor="ctr"/>
                </a:tc>
                <a:tc>
                  <a:txBody>
                    <a:bodyPr/>
                    <a:lstStyle/>
                    <a:p>
                      <a:pPr marL="0" marR="0" algn="ctr">
                        <a:spcBef>
                          <a:spcPts val="0"/>
                        </a:spcBef>
                        <a:spcAft>
                          <a:spcPts val="0"/>
                        </a:spcAft>
                      </a:pPr>
                      <a:r>
                        <a:rPr lang="pt-BR" sz="1050" dirty="0">
                          <a:effectLst/>
                        </a:rPr>
                        <a:t>Red </a:t>
                      </a:r>
                      <a:r>
                        <a:rPr lang="pt-BR" sz="1050" dirty="0" smtClean="0">
                          <a:effectLst/>
                        </a:rPr>
                        <a:t>channel</a:t>
                      </a:r>
                      <a:endParaRPr lang="en-US" sz="1050" dirty="0">
                        <a:effectLst/>
                        <a:latin typeface="BatangChe"/>
                        <a:cs typeface="Times New Roman"/>
                      </a:endParaRPr>
                    </a:p>
                  </a:txBody>
                  <a:tcPr marL="68580" marR="68580" marT="0" marB="0" anchor="ctr"/>
                </a:tc>
                <a:tc gridSpan="2">
                  <a:txBody>
                    <a:bodyPr/>
                    <a:lstStyle/>
                    <a:p>
                      <a:pPr marL="0" marR="0" algn="ctr">
                        <a:spcBef>
                          <a:spcPts val="0"/>
                        </a:spcBef>
                        <a:spcAft>
                          <a:spcPts val="0"/>
                        </a:spcAft>
                      </a:pPr>
                      <a:r>
                        <a:rPr lang="pt-BR" sz="1050" dirty="0" smtClean="0">
                          <a:solidFill>
                            <a:srgbClr val="FF0000"/>
                          </a:solidFill>
                          <a:effectLst/>
                        </a:rPr>
                        <a:t>Clock infor. bits </a:t>
                      </a:r>
                      <a:r>
                        <a:rPr lang="pt-BR" sz="1050" dirty="0" smtClean="0">
                          <a:effectLst/>
                        </a:rPr>
                        <a:t>(0 </a:t>
                      </a:r>
                      <a:r>
                        <a:rPr lang="pt-BR" sz="1050" dirty="0">
                          <a:effectLst/>
                        </a:rPr>
                        <a:t>1 0 1 </a:t>
                      </a:r>
                      <a:r>
                        <a:rPr lang="pt-BR" sz="1050" dirty="0" smtClean="0">
                          <a:effectLst/>
                        </a:rPr>
                        <a:t> …)</a:t>
                      </a:r>
                      <a:endParaRPr lang="en-US" sz="1050" dirty="0">
                        <a:effectLst/>
                        <a:latin typeface="BatangChe"/>
                        <a:cs typeface="Times New Roman"/>
                      </a:endParaRPr>
                    </a:p>
                  </a:txBody>
                  <a:tcPr marL="68580" marR="68580" marT="0" marB="0" anchor="ctr"/>
                </a:tc>
                <a:tc hMerge="1">
                  <a:txBody>
                    <a:bodyPr/>
                    <a:lstStyle/>
                    <a:p>
                      <a:endParaRPr lang="en-US"/>
                    </a:p>
                  </a:txBody>
                  <a:tcPr/>
                </a:tc>
              </a:tr>
              <a:tr h="186651">
                <a:tc rowSpan="4">
                  <a:txBody>
                    <a:bodyPr/>
                    <a:lstStyle/>
                    <a:p>
                      <a:pPr marL="0" marR="0" algn="ctr">
                        <a:spcBef>
                          <a:spcPts val="0"/>
                        </a:spcBef>
                        <a:spcAft>
                          <a:spcPts val="0"/>
                        </a:spcAft>
                      </a:pPr>
                      <a:r>
                        <a:rPr lang="pt-BR" sz="1050" b="1" dirty="0">
                          <a:effectLst/>
                        </a:rPr>
                        <a:t>Data LEDs</a:t>
                      </a:r>
                      <a:endParaRPr lang="en-US" sz="1050" b="1" dirty="0">
                        <a:effectLst/>
                      </a:endParaRPr>
                    </a:p>
                    <a:p>
                      <a:pPr marL="0" marR="0" algn="ctr">
                        <a:spcBef>
                          <a:spcPts val="0"/>
                        </a:spcBef>
                        <a:spcAft>
                          <a:spcPts val="0"/>
                        </a:spcAft>
                      </a:pPr>
                      <a:r>
                        <a:rPr lang="pt-BR" sz="1050" dirty="0">
                          <a:effectLst/>
                        </a:rPr>
                        <a:t> </a:t>
                      </a:r>
                      <a:endParaRPr lang="en-US" sz="1050" dirty="0">
                        <a:effectLst/>
                        <a:latin typeface="BatangChe"/>
                        <a:cs typeface="Times New Roman"/>
                      </a:endParaRPr>
                    </a:p>
                  </a:txBody>
                  <a:tcPr marL="68580" marR="68580" marT="0" marB="0" anchor="ctr"/>
                </a:tc>
                <a:tc>
                  <a:txBody>
                    <a:bodyPr/>
                    <a:lstStyle/>
                    <a:p>
                      <a:pPr marL="0" marR="0" algn="ctr">
                        <a:spcBef>
                          <a:spcPts val="0"/>
                        </a:spcBef>
                        <a:spcAft>
                          <a:spcPts val="0"/>
                        </a:spcAft>
                      </a:pPr>
                      <a:r>
                        <a:rPr lang="pt-BR" sz="1050" dirty="0">
                          <a:effectLst/>
                        </a:rPr>
                        <a:t> </a:t>
                      </a:r>
                      <a:endParaRPr lang="en-US" sz="1050" dirty="0">
                        <a:effectLst/>
                        <a:latin typeface="BatangChe"/>
                        <a:cs typeface="Times New Roman"/>
                      </a:endParaRPr>
                    </a:p>
                  </a:txBody>
                  <a:tcPr marL="68580" marR="68580" marT="0" marB="0" anchor="ctr"/>
                </a:tc>
                <a:tc>
                  <a:txBody>
                    <a:bodyPr/>
                    <a:lstStyle/>
                    <a:p>
                      <a:pPr marL="0" marR="0" algn="ctr">
                        <a:spcBef>
                          <a:spcPts val="0"/>
                        </a:spcBef>
                        <a:spcAft>
                          <a:spcPts val="0"/>
                        </a:spcAft>
                      </a:pPr>
                      <a:r>
                        <a:rPr lang="pt-BR" sz="1050" dirty="0" smtClean="0">
                          <a:effectLst/>
                        </a:rPr>
                        <a:t>data bit </a:t>
                      </a:r>
                      <a:r>
                        <a:rPr lang="pt-BR" sz="1050" dirty="0">
                          <a:effectLst/>
                        </a:rPr>
                        <a:t>“0”</a:t>
                      </a:r>
                      <a:endParaRPr lang="en-US" sz="1050" dirty="0">
                        <a:effectLst/>
                        <a:latin typeface="BatangChe"/>
                        <a:cs typeface="Times New Roman"/>
                      </a:endParaRPr>
                    </a:p>
                  </a:txBody>
                  <a:tcPr marL="68580" marR="68580" marT="0" marB="0" anchor="ctr"/>
                </a:tc>
                <a:tc>
                  <a:txBody>
                    <a:bodyPr/>
                    <a:lstStyle/>
                    <a:p>
                      <a:pPr marL="0" marR="0" algn="ctr">
                        <a:spcBef>
                          <a:spcPts val="0"/>
                        </a:spcBef>
                        <a:spcAft>
                          <a:spcPts val="0"/>
                        </a:spcAft>
                      </a:pPr>
                      <a:r>
                        <a:rPr lang="pt-BR" sz="1050" dirty="0" smtClean="0">
                          <a:effectLst/>
                        </a:rPr>
                        <a:t>data bit </a:t>
                      </a:r>
                      <a:r>
                        <a:rPr lang="pt-BR" sz="1050" dirty="0">
                          <a:effectLst/>
                        </a:rPr>
                        <a:t>“1”</a:t>
                      </a:r>
                      <a:endParaRPr lang="en-US" sz="1050" dirty="0">
                        <a:effectLst/>
                        <a:latin typeface="BatangChe"/>
                        <a:cs typeface="Times New Roman"/>
                      </a:endParaRPr>
                    </a:p>
                  </a:txBody>
                  <a:tcPr marL="68580" marR="68580" marT="0" marB="0" anchor="ctr"/>
                </a:tc>
              </a:tr>
              <a:tr h="354044">
                <a:tc vMerge="1">
                  <a:txBody>
                    <a:bodyPr/>
                    <a:lstStyle/>
                    <a:p>
                      <a:endParaRPr lang="en-US"/>
                    </a:p>
                  </a:txBody>
                  <a:tcPr/>
                </a:tc>
                <a:tc>
                  <a:txBody>
                    <a:bodyPr/>
                    <a:lstStyle/>
                    <a:p>
                      <a:pPr marL="0" marR="0" algn="ctr">
                        <a:spcBef>
                          <a:spcPts val="0"/>
                        </a:spcBef>
                        <a:spcAft>
                          <a:spcPts val="0"/>
                        </a:spcAft>
                      </a:pPr>
                      <a:r>
                        <a:rPr lang="pt-BR" sz="1050" dirty="0">
                          <a:effectLst/>
                        </a:rPr>
                        <a:t>Red channel</a:t>
                      </a:r>
                      <a:endParaRPr lang="en-US" sz="1050" dirty="0">
                        <a:effectLst/>
                        <a:latin typeface="BatangChe"/>
                        <a:cs typeface="Times New Roman"/>
                      </a:endParaRPr>
                    </a:p>
                  </a:txBody>
                  <a:tcPr marL="68580" marR="68580" marT="0" marB="0" anchor="ctr"/>
                </a:tc>
                <a:tc>
                  <a:txBody>
                    <a:bodyPr/>
                    <a:lstStyle/>
                    <a:p>
                      <a:pPr marL="0" marR="0" algn="ctr">
                        <a:spcBef>
                          <a:spcPts val="0"/>
                        </a:spcBef>
                        <a:spcAft>
                          <a:spcPts val="0"/>
                        </a:spcAft>
                      </a:pPr>
                      <a:r>
                        <a:rPr lang="pt-BR" sz="1050" dirty="0">
                          <a:effectLst/>
                        </a:rPr>
                        <a:t>0</a:t>
                      </a:r>
                      <a:endParaRPr lang="en-US" sz="1050" dirty="0">
                        <a:effectLst/>
                        <a:latin typeface="BatangChe"/>
                        <a:cs typeface="Times New Roman"/>
                      </a:endParaRPr>
                    </a:p>
                  </a:txBody>
                  <a:tcPr marL="68580" marR="68580" marT="0" marB="0" anchor="ctr"/>
                </a:tc>
                <a:tc>
                  <a:txBody>
                    <a:bodyPr/>
                    <a:lstStyle/>
                    <a:p>
                      <a:pPr marL="0" marR="0" algn="ctr">
                        <a:spcBef>
                          <a:spcPts val="0"/>
                        </a:spcBef>
                        <a:spcAft>
                          <a:spcPts val="0"/>
                        </a:spcAft>
                      </a:pPr>
                      <a:r>
                        <a:rPr lang="pt-BR" sz="1050">
                          <a:effectLst/>
                        </a:rPr>
                        <a:t>1</a:t>
                      </a:r>
                      <a:endParaRPr lang="en-US" sz="1050">
                        <a:effectLst/>
                        <a:latin typeface="BatangChe"/>
                        <a:cs typeface="Times New Roman"/>
                      </a:endParaRPr>
                    </a:p>
                  </a:txBody>
                  <a:tcPr marL="68580" marR="68580" marT="0" marB="0" anchor="ctr"/>
                </a:tc>
              </a:tr>
              <a:tr h="354044">
                <a:tc vMerge="1">
                  <a:txBody>
                    <a:bodyPr/>
                    <a:lstStyle/>
                    <a:p>
                      <a:endParaRPr lang="en-US"/>
                    </a:p>
                  </a:txBody>
                  <a:tcPr/>
                </a:tc>
                <a:tc>
                  <a:txBody>
                    <a:bodyPr/>
                    <a:lstStyle/>
                    <a:p>
                      <a:pPr marL="0" marR="0" algn="ctr">
                        <a:spcBef>
                          <a:spcPts val="0"/>
                        </a:spcBef>
                        <a:spcAft>
                          <a:spcPts val="0"/>
                        </a:spcAft>
                      </a:pPr>
                      <a:r>
                        <a:rPr lang="pt-BR" sz="1050" dirty="0">
                          <a:effectLst/>
                        </a:rPr>
                        <a:t>Greem channel</a:t>
                      </a:r>
                      <a:endParaRPr lang="en-US" sz="1050" dirty="0">
                        <a:effectLst/>
                        <a:latin typeface="BatangChe"/>
                        <a:cs typeface="Times New Roman"/>
                      </a:endParaRPr>
                    </a:p>
                  </a:txBody>
                  <a:tcPr marL="68580" marR="68580" marT="0" marB="0" anchor="ctr"/>
                </a:tc>
                <a:tc>
                  <a:txBody>
                    <a:bodyPr/>
                    <a:lstStyle/>
                    <a:p>
                      <a:pPr marL="0" marR="0" algn="ctr">
                        <a:spcBef>
                          <a:spcPts val="0"/>
                        </a:spcBef>
                        <a:spcAft>
                          <a:spcPts val="0"/>
                        </a:spcAft>
                      </a:pPr>
                      <a:r>
                        <a:rPr lang="pt-BR" sz="1050" dirty="0">
                          <a:effectLst/>
                        </a:rPr>
                        <a:t>0</a:t>
                      </a:r>
                      <a:endParaRPr lang="en-US" sz="1050" dirty="0">
                        <a:effectLst/>
                        <a:latin typeface="BatangChe"/>
                        <a:cs typeface="Times New Roman"/>
                      </a:endParaRPr>
                    </a:p>
                  </a:txBody>
                  <a:tcPr marL="68580" marR="68580" marT="0" marB="0" anchor="ctr"/>
                </a:tc>
                <a:tc>
                  <a:txBody>
                    <a:bodyPr/>
                    <a:lstStyle/>
                    <a:p>
                      <a:pPr marL="0" marR="0" algn="ctr">
                        <a:spcBef>
                          <a:spcPts val="0"/>
                        </a:spcBef>
                        <a:spcAft>
                          <a:spcPts val="0"/>
                        </a:spcAft>
                      </a:pPr>
                      <a:r>
                        <a:rPr lang="pt-BR" sz="1050" dirty="0">
                          <a:effectLst/>
                        </a:rPr>
                        <a:t>1</a:t>
                      </a:r>
                      <a:endParaRPr lang="en-US" sz="1050" dirty="0">
                        <a:effectLst/>
                        <a:latin typeface="BatangChe"/>
                        <a:cs typeface="Times New Roman"/>
                      </a:endParaRPr>
                    </a:p>
                  </a:txBody>
                  <a:tcPr marL="68580" marR="68580" marT="0" marB="0" anchor="ctr"/>
                </a:tc>
              </a:tr>
              <a:tr h="354044">
                <a:tc vMerge="1">
                  <a:txBody>
                    <a:bodyPr/>
                    <a:lstStyle/>
                    <a:p>
                      <a:endParaRPr lang="en-US"/>
                    </a:p>
                  </a:txBody>
                  <a:tcPr/>
                </a:tc>
                <a:tc>
                  <a:txBody>
                    <a:bodyPr/>
                    <a:lstStyle/>
                    <a:p>
                      <a:pPr marL="0" marR="0" algn="ctr">
                        <a:spcBef>
                          <a:spcPts val="0"/>
                        </a:spcBef>
                        <a:spcAft>
                          <a:spcPts val="0"/>
                        </a:spcAft>
                      </a:pPr>
                      <a:r>
                        <a:rPr lang="pt-BR" sz="1050" dirty="0">
                          <a:effectLst/>
                        </a:rPr>
                        <a:t>Blue channel</a:t>
                      </a:r>
                      <a:endParaRPr lang="en-US" sz="1050" dirty="0">
                        <a:effectLst/>
                        <a:latin typeface="BatangChe"/>
                        <a:cs typeface="Times New Roman"/>
                      </a:endParaRPr>
                    </a:p>
                  </a:txBody>
                  <a:tcPr marL="68580" marR="68580" marT="0" marB="0" anchor="ctr"/>
                </a:tc>
                <a:tc>
                  <a:txBody>
                    <a:bodyPr/>
                    <a:lstStyle/>
                    <a:p>
                      <a:pPr marL="0" marR="0" algn="ctr">
                        <a:spcBef>
                          <a:spcPts val="0"/>
                        </a:spcBef>
                        <a:spcAft>
                          <a:spcPts val="0"/>
                        </a:spcAft>
                      </a:pPr>
                      <a:r>
                        <a:rPr lang="pt-BR" sz="1050" dirty="0">
                          <a:effectLst/>
                        </a:rPr>
                        <a:t>0</a:t>
                      </a:r>
                      <a:endParaRPr lang="en-US" sz="1050" dirty="0">
                        <a:effectLst/>
                        <a:latin typeface="BatangChe"/>
                        <a:cs typeface="Times New Roman"/>
                      </a:endParaRPr>
                    </a:p>
                  </a:txBody>
                  <a:tcPr marL="68580" marR="68580" marT="0" marB="0" anchor="ctr"/>
                </a:tc>
                <a:tc>
                  <a:txBody>
                    <a:bodyPr/>
                    <a:lstStyle/>
                    <a:p>
                      <a:pPr marL="0" marR="0" algn="ctr">
                        <a:spcBef>
                          <a:spcPts val="0"/>
                        </a:spcBef>
                        <a:spcAft>
                          <a:spcPts val="0"/>
                        </a:spcAft>
                      </a:pPr>
                      <a:r>
                        <a:rPr lang="pt-BR" sz="1050" dirty="0">
                          <a:effectLst/>
                        </a:rPr>
                        <a:t>1</a:t>
                      </a:r>
                      <a:endParaRPr lang="en-US" sz="1050" dirty="0">
                        <a:effectLst/>
                        <a:latin typeface="BatangChe"/>
                        <a:cs typeface="Times New Roman"/>
                      </a:endParaRPr>
                    </a:p>
                  </a:txBody>
                  <a:tcPr marL="68580" marR="68580" marT="0" marB="0" anchor="ctr"/>
                </a:tc>
              </a:tr>
            </a:tbl>
          </a:graphicData>
        </a:graphic>
      </p:graphicFrame>
      <p:sp>
        <p:nvSpPr>
          <p:cNvPr id="21" name="Rectangle 1"/>
          <p:cNvSpPr>
            <a:spLocks noChangeArrowheads="1"/>
          </p:cNvSpPr>
          <p:nvPr/>
        </p:nvSpPr>
        <p:spPr bwMode="auto">
          <a:xfrm>
            <a:off x="2763564" y="1298377"/>
            <a:ext cx="4052520" cy="307777"/>
          </a:xfrm>
          <a:prstGeom prst="rect">
            <a:avLst/>
          </a:prstGeom>
        </p:spPr>
        <p:txBody>
          <a:bodyPr wrap="none">
            <a:spAutoFit/>
          </a:bodyPr>
          <a:lstStyle/>
          <a:p>
            <a:r>
              <a:rPr lang="en-US" altLang="zh-CN" sz="1400" b="1" dirty="0"/>
              <a:t>Encoding table for </a:t>
            </a:r>
            <a:r>
              <a:rPr lang="en-US" altLang="zh-CN" sz="1400" b="1" dirty="0" smtClean="0"/>
              <a:t>reference LEDs and data LEDs</a:t>
            </a:r>
            <a:endParaRPr lang="en-US" altLang="zh-CN" sz="1400" b="1" dirty="0"/>
          </a:p>
        </p:txBody>
      </p:sp>
      <p:sp>
        <p:nvSpPr>
          <p:cNvPr id="22" name="TextBox 21"/>
          <p:cNvSpPr txBox="1"/>
          <p:nvPr/>
        </p:nvSpPr>
        <p:spPr>
          <a:xfrm>
            <a:off x="2362201" y="609600"/>
            <a:ext cx="4800600" cy="400110"/>
          </a:xfrm>
          <a:prstGeom prst="rect">
            <a:avLst/>
          </a:prstGeom>
          <a:noFill/>
        </p:spPr>
        <p:txBody>
          <a:bodyPr wrap="square" rtlCol="0">
            <a:spAutoFit/>
          </a:bodyPr>
          <a:lstStyle/>
          <a:p>
            <a:pPr algn="ctr"/>
            <a:r>
              <a:rPr lang="en-US" sz="2000" b="1" dirty="0" smtClean="0"/>
              <a:t>Colors Encoding (Flicker mode)</a:t>
            </a:r>
            <a:endParaRPr lang="en-US" sz="2000" dirty="0"/>
          </a:p>
        </p:txBody>
      </p:sp>
      <p:sp>
        <p:nvSpPr>
          <p:cNvPr id="1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79305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534" y="1219200"/>
            <a:ext cx="5316132" cy="2590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257300" y="3832384"/>
            <a:ext cx="6286500" cy="307777"/>
          </a:xfrm>
          <a:prstGeom prst="rect">
            <a:avLst/>
          </a:prstGeom>
        </p:spPr>
        <p:txBody>
          <a:bodyPr wrap="square">
            <a:spAutoFit/>
          </a:bodyPr>
          <a:lstStyle/>
          <a:p>
            <a:pPr algn="ctr"/>
            <a:r>
              <a:rPr lang="en-US" sz="1400" b="1" dirty="0"/>
              <a:t>LEDs </a:t>
            </a:r>
            <a:r>
              <a:rPr lang="en-US" sz="1400" b="1" dirty="0" smtClean="0"/>
              <a:t>extraction matrix using line detection under perspective distortion</a:t>
            </a:r>
            <a:endParaRPr lang="en-US" sz="1400" b="1" dirty="0"/>
          </a:p>
        </p:txBody>
      </p:sp>
      <p:graphicFrame>
        <p:nvGraphicFramePr>
          <p:cNvPr id="11" name="Object 10"/>
          <p:cNvGraphicFramePr>
            <a:graphicFrameLocks noChangeAspect="1"/>
          </p:cNvGraphicFramePr>
          <p:nvPr>
            <p:extLst>
              <p:ext uri="{D42A27DB-BD31-4B8C-83A1-F6EECF244321}">
                <p14:modId xmlns:p14="http://schemas.microsoft.com/office/powerpoint/2010/main" val="1483555247"/>
              </p:ext>
            </p:extLst>
          </p:nvPr>
        </p:nvGraphicFramePr>
        <p:xfrm>
          <a:off x="5797093" y="4414974"/>
          <a:ext cx="3296107" cy="614226"/>
        </p:xfrm>
        <a:graphic>
          <a:graphicData uri="http://schemas.openxmlformats.org/presentationml/2006/ole">
            <mc:AlternateContent xmlns:mc="http://schemas.openxmlformats.org/markup-compatibility/2006">
              <mc:Choice xmlns:v="urn:schemas-microsoft-com:vml" Requires="v">
                <p:oleObj spid="_x0000_s3224" name="Equation" r:id="rId4" imgW="3048000" imgH="584200" progId="Equation.3">
                  <p:embed/>
                </p:oleObj>
              </mc:Choice>
              <mc:Fallback>
                <p:oleObj name="Equation" r:id="rId4" imgW="3048000" imgH="584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093" y="4414974"/>
                        <a:ext cx="3296107" cy="614226"/>
                      </a:xfrm>
                      <a:prstGeom prst="rect">
                        <a:avLst/>
                      </a:prstGeom>
                      <a:noFill/>
                    </p:spPr>
                  </p:pic>
                </p:oleObj>
              </mc:Fallback>
            </mc:AlternateContent>
          </a:graphicData>
        </a:graphic>
      </p:graphicFrame>
      <p:sp>
        <p:nvSpPr>
          <p:cNvPr id="13" name="TextBox 12"/>
          <p:cNvSpPr txBox="1"/>
          <p:nvPr/>
        </p:nvSpPr>
        <p:spPr>
          <a:xfrm>
            <a:off x="1447800" y="609600"/>
            <a:ext cx="6705599" cy="400110"/>
          </a:xfrm>
          <a:prstGeom prst="rect">
            <a:avLst/>
          </a:prstGeom>
          <a:noFill/>
        </p:spPr>
        <p:txBody>
          <a:bodyPr wrap="square" rtlCol="0">
            <a:spAutoFit/>
          </a:bodyPr>
          <a:lstStyle/>
          <a:p>
            <a:pPr algn="ctr"/>
            <a:r>
              <a:rPr lang="en-US" sz="2000" b="1" dirty="0" smtClean="0"/>
              <a:t>LEDs extraction under Perspective Distortion and Rotation</a:t>
            </a:r>
            <a:endParaRPr lang="en-US" sz="2000" dirty="0"/>
          </a:p>
        </p:txBody>
      </p:sp>
      <p:sp>
        <p:nvSpPr>
          <p:cNvPr id="17" name="Rectangle 16"/>
          <p:cNvSpPr/>
          <p:nvPr/>
        </p:nvSpPr>
        <p:spPr>
          <a:xfrm>
            <a:off x="215900" y="4366736"/>
            <a:ext cx="8839200" cy="738664"/>
          </a:xfrm>
          <a:prstGeom prst="rect">
            <a:avLst/>
          </a:prstGeom>
        </p:spPr>
        <p:txBody>
          <a:bodyPr wrap="square">
            <a:spAutoFit/>
          </a:bodyPr>
          <a:lstStyle/>
          <a:p>
            <a:r>
              <a:rPr lang="en-US" sz="1400" b="1" dirty="0" smtClean="0"/>
              <a:t>Step 1: 4-Edges detection</a:t>
            </a:r>
          </a:p>
          <a:p>
            <a:pPr marL="742950" lvl="1" indent="-285750">
              <a:buFont typeface="Wingdings" panose="05000000000000000000" pitchFamily="2" charset="2"/>
              <a:buChar char="§"/>
            </a:pPr>
            <a:r>
              <a:rPr lang="en-US" sz="1400" dirty="0" smtClean="0"/>
              <a:t>Edges are detected by using Hough transform</a:t>
            </a:r>
          </a:p>
          <a:p>
            <a:pPr marL="742950" lvl="1" indent="-285750">
              <a:buFont typeface="Wingdings" panose="05000000000000000000" pitchFamily="2" charset="2"/>
              <a:buChar char="§"/>
            </a:pPr>
            <a:r>
              <a:rPr lang="en-US" altLang="zh-CN" sz="1400" dirty="0" smtClean="0">
                <a:ea typeface="SimSun" pitchFamily="2" charset="-122"/>
                <a:cs typeface="Times New Roman" pitchFamily="18" charset="0"/>
              </a:rPr>
              <a:t>The </a:t>
            </a:r>
            <a:r>
              <a:rPr lang="en-US" altLang="zh-CN" sz="1400" dirty="0">
                <a:ea typeface="SimSun" pitchFamily="2" charset="-122"/>
                <a:cs typeface="Times New Roman" pitchFamily="18" charset="0"/>
              </a:rPr>
              <a:t>position of 4 corners and matrix positions of LEDs</a:t>
            </a:r>
            <a:endParaRPr lang="en-US" sz="1400" dirty="0"/>
          </a:p>
        </p:txBody>
      </p:sp>
      <p:sp>
        <p:nvSpPr>
          <p:cNvPr id="18" name="Rectangle 17"/>
          <p:cNvSpPr/>
          <p:nvPr/>
        </p:nvSpPr>
        <p:spPr>
          <a:xfrm>
            <a:off x="304800" y="5433536"/>
            <a:ext cx="8839200" cy="738664"/>
          </a:xfrm>
          <a:prstGeom prst="rect">
            <a:avLst/>
          </a:prstGeom>
        </p:spPr>
        <p:txBody>
          <a:bodyPr wrap="square">
            <a:spAutoFit/>
          </a:bodyPr>
          <a:lstStyle/>
          <a:p>
            <a:r>
              <a:rPr lang="en-US" sz="1400" b="1" dirty="0" smtClean="0"/>
              <a:t>Step 2: 16x16 LED-positions Matrix forming</a:t>
            </a:r>
          </a:p>
          <a:p>
            <a:pPr marL="742950" lvl="1" indent="-285750">
              <a:buFont typeface="Wingdings" panose="05000000000000000000" pitchFamily="2" charset="2"/>
              <a:buChar char="§"/>
            </a:pPr>
            <a:r>
              <a:rPr lang="en-US" sz="1400" dirty="0" smtClean="0"/>
              <a:t>Input: 4-corner positions A</a:t>
            </a:r>
            <a:r>
              <a:rPr lang="en-US" sz="1400" baseline="-25000" dirty="0" smtClean="0"/>
              <a:t>i</a:t>
            </a:r>
            <a:r>
              <a:rPr lang="en-US" sz="1400" dirty="0" smtClean="0"/>
              <a:t>(w, h)</a:t>
            </a:r>
          </a:p>
          <a:p>
            <a:pPr marL="742950" lvl="1" indent="-285750">
              <a:buFont typeface="Wingdings" panose="05000000000000000000" pitchFamily="2" charset="2"/>
              <a:buChar char="§"/>
            </a:pPr>
            <a:r>
              <a:rPr lang="en-US" altLang="zh-CN" sz="1400" dirty="0" smtClean="0">
                <a:ea typeface="SimSun" pitchFamily="2" charset="-122"/>
                <a:cs typeface="Times New Roman" pitchFamily="18" charset="0"/>
              </a:rPr>
              <a:t>Output: 16x16 matrix of LED-positions</a:t>
            </a:r>
            <a:endParaRPr lang="en-US" sz="1400" dirty="0"/>
          </a:p>
        </p:txBody>
      </p:sp>
      <p:sp>
        <p:nvSpPr>
          <p:cNvPr id="1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6884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2438400" y="2897187"/>
            <a:ext cx="36300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600" dirty="0"/>
              <a:t>PHY </a:t>
            </a:r>
            <a:r>
              <a:rPr lang="en-US" altLang="en-US" sz="3600" dirty="0" smtClean="0"/>
              <a:t>frame format</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81977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14</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2514600" y="762000"/>
            <a:ext cx="36300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600" dirty="0"/>
              <a:t>PHY </a:t>
            </a:r>
            <a:r>
              <a:rPr lang="en-US" altLang="en-US" sz="3600" dirty="0" smtClean="0"/>
              <a:t>frame format</a:t>
            </a:r>
            <a:endParaRPr lang="en-US" altLang="en-US" sz="3600" dirty="0"/>
          </a:p>
        </p:txBody>
      </p:sp>
      <mc:AlternateContent xmlns:mc="http://schemas.openxmlformats.org/markup-compatibility/2006" xmlns:a14="http://schemas.microsoft.com/office/drawing/2010/main">
        <mc:Choice Requires="a14">
          <p:sp>
            <p:nvSpPr>
              <p:cNvPr id="3" name="Rectangle 2"/>
              <p:cNvSpPr/>
              <p:nvPr/>
            </p:nvSpPr>
            <p:spPr>
              <a:xfrm>
                <a:off x="215900" y="3152001"/>
                <a:ext cx="8699499" cy="2062103"/>
              </a:xfrm>
              <a:prstGeom prst="rect">
                <a:avLst/>
              </a:prstGeom>
            </p:spPr>
            <p:txBody>
              <a:bodyPr wrap="square">
                <a:spAutoFit/>
              </a:bodyPr>
              <a:lstStyle/>
              <a:p>
                <a:pPr>
                  <a:spcBef>
                    <a:spcPts val="0"/>
                  </a:spcBef>
                  <a:spcAft>
                    <a:spcPts val="0"/>
                  </a:spcAft>
                </a:pPr>
                <a:r>
                  <a:rPr lang="en-US" sz="1600" b="1" dirty="0">
                    <a:solidFill>
                      <a:srgbClr val="000000"/>
                    </a:solidFill>
                    <a:ea typeface="Malgun Gothic"/>
                    <a:cs typeface="Times New Roman"/>
                  </a:rPr>
                  <a:t>Preamble and </a:t>
                </a:r>
                <a:r>
                  <a:rPr lang="en-US" sz="1600" b="1" dirty="0" smtClean="0">
                    <a:solidFill>
                      <a:srgbClr val="000000"/>
                    </a:solidFill>
                    <a:ea typeface="Malgun Gothic"/>
                    <a:cs typeface="Times New Roman"/>
                  </a:rPr>
                  <a:t>training</a:t>
                </a:r>
                <a:r>
                  <a:rPr lang="en-US" sz="1600" dirty="0" smtClean="0">
                    <a:solidFill>
                      <a:srgbClr val="000000"/>
                    </a:solidFill>
                    <a:ea typeface="Malgun Gothic"/>
                    <a:cs typeface="Times New Roman"/>
                  </a:rPr>
                  <a:t>: a symbol s and an inverse symbol </a:t>
                </a:r>
                <a14:m>
                  <m:oMath xmlns:m="http://schemas.openxmlformats.org/officeDocument/2006/math">
                    <m:acc>
                      <m:accPr>
                        <m:chr m:val="̅"/>
                        <m:ctrlPr>
                          <a:rPr lang="en-US" sz="1600" i="1" dirty="0">
                            <a:solidFill>
                              <a:srgbClr val="000000"/>
                            </a:solidFill>
                            <a:latin typeface="Cambria Math"/>
                            <a:ea typeface="Malgun Gothic"/>
                            <a:cs typeface="Times New Roman"/>
                          </a:rPr>
                        </m:ctrlPr>
                      </m:accPr>
                      <m:e>
                        <m:r>
                          <a:rPr lang="en-US" sz="1600" i="1" dirty="0">
                            <a:solidFill>
                              <a:srgbClr val="000000"/>
                            </a:solidFill>
                            <a:latin typeface="Cambria Math"/>
                            <a:ea typeface="Malgun Gothic"/>
                            <a:cs typeface="Times New Roman"/>
                          </a:rPr>
                          <m:t>𝑠</m:t>
                        </m:r>
                      </m:e>
                    </m:acc>
                  </m:oMath>
                </a14:m>
                <a:r>
                  <a:rPr lang="en-US" sz="1600" dirty="0" smtClean="0">
                    <a:solidFill>
                      <a:srgbClr val="000000"/>
                    </a:solidFill>
                    <a:ea typeface="Malgun Gothic"/>
                    <a:cs typeface="Times New Roman"/>
                  </a:rPr>
                  <a:t> </a:t>
                </a:r>
              </a:p>
              <a:p>
                <a:pPr marL="0" marR="0">
                  <a:spcBef>
                    <a:spcPts val="0"/>
                  </a:spcBef>
                  <a:spcAft>
                    <a:spcPts val="0"/>
                  </a:spcAft>
                </a:pPr>
                <a:endParaRPr lang="en-US" sz="1600" b="1" dirty="0" smtClean="0">
                  <a:solidFill>
                    <a:srgbClr val="000000"/>
                  </a:solidFill>
                  <a:ea typeface="Malgun Gothic"/>
                  <a:cs typeface="Times New Roman"/>
                </a:endParaRPr>
              </a:p>
              <a:p>
                <a:pPr marL="0" marR="0">
                  <a:spcBef>
                    <a:spcPts val="0"/>
                  </a:spcBef>
                  <a:spcAft>
                    <a:spcPts val="0"/>
                  </a:spcAft>
                </a:pPr>
                <a:r>
                  <a:rPr lang="en-US" sz="1600" b="1" dirty="0" smtClean="0">
                    <a:solidFill>
                      <a:srgbClr val="000000"/>
                    </a:solidFill>
                    <a:ea typeface="Malgun Gothic"/>
                    <a:cs typeface="Times New Roman"/>
                  </a:rPr>
                  <a:t>MCS ID: </a:t>
                </a:r>
                <a:r>
                  <a:rPr lang="en-US" sz="1600" dirty="0" smtClean="0">
                    <a:solidFill>
                      <a:srgbClr val="000000"/>
                    </a:solidFill>
                    <a:ea typeface="Malgun Gothic"/>
                    <a:cs typeface="Times New Roman"/>
                  </a:rPr>
                  <a:t>Modulation and Coding Scheme ID                                                                                                                                                                                    </a:t>
                </a:r>
                <a:endParaRPr lang="en-US" sz="1600" dirty="0">
                  <a:solidFill>
                    <a:srgbClr val="000000"/>
                  </a:solidFill>
                  <a:ea typeface="Malgun Gothic"/>
                  <a:cs typeface="Times New Roman"/>
                </a:endParaRPr>
              </a:p>
              <a:p>
                <a:pPr marL="0" marR="0">
                  <a:spcBef>
                    <a:spcPts val="0"/>
                  </a:spcBef>
                  <a:spcAft>
                    <a:spcPts val="0"/>
                  </a:spcAft>
                </a:pPr>
                <a:endParaRPr lang="en-US" sz="1600" dirty="0" smtClean="0">
                  <a:solidFill>
                    <a:srgbClr val="000000"/>
                  </a:solidFill>
                  <a:ea typeface="Malgun Gothic"/>
                  <a:cs typeface="Times New Roman"/>
                </a:endParaRPr>
              </a:p>
              <a:p>
                <a:pPr marL="0" marR="0">
                  <a:spcBef>
                    <a:spcPts val="0"/>
                  </a:spcBef>
                  <a:spcAft>
                    <a:spcPts val="0"/>
                  </a:spcAft>
                </a:pPr>
                <a:r>
                  <a:rPr lang="en-US" sz="1600" b="1" dirty="0" smtClean="0">
                    <a:solidFill>
                      <a:srgbClr val="000000"/>
                    </a:solidFill>
                    <a:ea typeface="Malgun Gothic"/>
                    <a:cs typeface="Times New Roman"/>
                  </a:rPr>
                  <a:t>PSDU: </a:t>
                </a:r>
                <a:r>
                  <a:rPr lang="en-US" sz="1600" dirty="0" smtClean="0">
                    <a:solidFill>
                      <a:srgbClr val="000000"/>
                    </a:solidFill>
                    <a:ea typeface="Malgun Gothic"/>
                    <a:cs typeface="Times New Roman"/>
                  </a:rPr>
                  <a:t>PHY Service Data Unit</a:t>
                </a:r>
              </a:p>
              <a:p>
                <a:pPr marL="0" marR="0">
                  <a:spcBef>
                    <a:spcPts val="0"/>
                  </a:spcBef>
                  <a:spcAft>
                    <a:spcPts val="0"/>
                  </a:spcAft>
                </a:pPr>
                <a:endParaRPr lang="en-US" sz="1600" dirty="0">
                  <a:solidFill>
                    <a:srgbClr val="000000"/>
                  </a:solidFill>
                  <a:ea typeface="Malgun Gothic"/>
                  <a:cs typeface="Times New Roman"/>
                </a:endParaRPr>
              </a:p>
              <a:p>
                <a:pPr marL="0" marR="0">
                  <a:spcBef>
                    <a:spcPts val="0"/>
                  </a:spcBef>
                  <a:spcAft>
                    <a:spcPts val="0"/>
                  </a:spcAft>
                </a:pPr>
                <a:r>
                  <a:rPr lang="en-US" sz="1600" b="1" dirty="0" smtClean="0">
                    <a:solidFill>
                      <a:srgbClr val="000000"/>
                    </a:solidFill>
                    <a:ea typeface="Malgun Gothic"/>
                    <a:cs typeface="Times New Roman"/>
                  </a:rPr>
                  <a:t>HCS: </a:t>
                </a:r>
                <a:r>
                  <a:rPr lang="en-US" sz="1600" dirty="0" smtClean="0">
                    <a:solidFill>
                      <a:srgbClr val="000000"/>
                    </a:solidFill>
                    <a:ea typeface="Malgun Gothic"/>
                    <a:cs typeface="Times New Roman"/>
                  </a:rPr>
                  <a:t>Header-Check Sequence</a:t>
                </a:r>
              </a:p>
              <a:p>
                <a:pPr marL="0" marR="0">
                  <a:spcBef>
                    <a:spcPts val="0"/>
                  </a:spcBef>
                  <a:spcAft>
                    <a:spcPts val="0"/>
                  </a:spcAft>
                </a:pPr>
                <a:r>
                  <a:rPr lang="en-US" sz="1600" dirty="0">
                    <a:solidFill>
                      <a:srgbClr val="000000"/>
                    </a:solidFill>
                    <a:latin typeface="Times New Roman"/>
                    <a:ea typeface="Malgun Gothic"/>
                    <a:cs typeface="Times New Roman"/>
                  </a:rPr>
                  <a:t>	</a:t>
                </a:r>
                <a:endParaRPr lang="en-US" sz="1800" dirty="0">
                  <a:latin typeface="Times New Roman"/>
                  <a:ea typeface="Malgun Gothic"/>
                </a:endParaRPr>
              </a:p>
            </p:txBody>
          </p:sp>
        </mc:Choice>
        <mc:Fallback xmlns="">
          <p:sp>
            <p:nvSpPr>
              <p:cNvPr id="3" name="Rectangle 2"/>
              <p:cNvSpPr>
                <a:spLocks noRot="1" noChangeAspect="1" noMove="1" noResize="1" noEditPoints="1" noAdjustHandles="1" noChangeArrowheads="1" noChangeShapeType="1" noTextEdit="1"/>
              </p:cNvSpPr>
              <p:nvPr/>
            </p:nvSpPr>
            <p:spPr>
              <a:xfrm>
                <a:off x="215900" y="3152001"/>
                <a:ext cx="8699499" cy="2062103"/>
              </a:xfrm>
              <a:prstGeom prst="rect">
                <a:avLst/>
              </a:prstGeom>
              <a:blipFill rotWithShape="1">
                <a:blip r:embed="rId2"/>
                <a:stretch>
                  <a:fillRect l="-350" t="-888" r="-561"/>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2189519677"/>
              </p:ext>
            </p:extLst>
          </p:nvPr>
        </p:nvGraphicFramePr>
        <p:xfrm>
          <a:off x="276483" y="1915160"/>
          <a:ext cx="8653332" cy="828040"/>
        </p:xfrm>
        <a:graphic>
          <a:graphicData uri="http://schemas.openxmlformats.org/drawingml/2006/table">
            <a:tbl>
              <a:tblPr firstRow="1" bandRow="1">
                <a:tableStyleId>{5940675A-B579-460E-94D1-54222C63F5DA}</a:tableStyleId>
              </a:tblPr>
              <a:tblGrid>
                <a:gridCol w="1442222"/>
                <a:gridCol w="1024495"/>
                <a:gridCol w="838200"/>
                <a:gridCol w="838200"/>
                <a:gridCol w="762000"/>
                <a:gridCol w="3748215"/>
              </a:tblGrid>
              <a:tr h="370840">
                <a:tc>
                  <a:txBody>
                    <a:bodyPr/>
                    <a:lstStyle/>
                    <a:p>
                      <a:pPr algn="ctr"/>
                      <a:r>
                        <a:rPr lang="en-US" sz="1200" dirty="0" smtClean="0"/>
                        <a:t>Preamble and training</a:t>
                      </a:r>
                      <a:endParaRPr lang="en-US" sz="1200" dirty="0"/>
                    </a:p>
                  </a:txBody>
                  <a:tcPr/>
                </a:tc>
                <a:tc>
                  <a:txBody>
                    <a:bodyPr/>
                    <a:lstStyle/>
                    <a:p>
                      <a:pPr algn="ctr"/>
                      <a:r>
                        <a:rPr lang="en-US" sz="1200" dirty="0" smtClean="0"/>
                        <a:t>MCS ID</a:t>
                      </a:r>
                      <a:endParaRPr lang="en-US" sz="1200" dirty="0"/>
                    </a:p>
                  </a:txBody>
                  <a:tcPr/>
                </a:tc>
                <a:tc>
                  <a:txBody>
                    <a:bodyPr/>
                    <a:lstStyle/>
                    <a:p>
                      <a:pPr algn="ctr"/>
                      <a:r>
                        <a:rPr lang="en-US" sz="1200" dirty="0" smtClean="0"/>
                        <a:t>PSDU length</a:t>
                      </a:r>
                      <a:endParaRPr lang="en-US" sz="1200" dirty="0"/>
                    </a:p>
                  </a:txBody>
                  <a:tcPr/>
                </a:tc>
                <a:tc>
                  <a:txBody>
                    <a:bodyPr/>
                    <a:lstStyle/>
                    <a:p>
                      <a:pPr algn="ctr"/>
                      <a:r>
                        <a:rPr lang="en-US" sz="1200" dirty="0" smtClean="0"/>
                        <a:t>Reserved</a:t>
                      </a:r>
                      <a:endParaRPr lang="en-US" sz="1200" dirty="0"/>
                    </a:p>
                  </a:txBody>
                  <a:tcPr/>
                </a:tc>
                <a:tc>
                  <a:txBody>
                    <a:bodyPr/>
                    <a:lstStyle/>
                    <a:p>
                      <a:pPr algn="ctr"/>
                      <a:r>
                        <a:rPr lang="en-US" sz="1200" dirty="0" smtClean="0"/>
                        <a:t>HCS</a:t>
                      </a:r>
                      <a:endParaRPr lang="en-US" sz="1200" dirty="0"/>
                    </a:p>
                  </a:txBody>
                  <a:tcPr/>
                </a:tc>
                <a:tc>
                  <a:txBody>
                    <a:bodyPr/>
                    <a:lstStyle/>
                    <a:p>
                      <a:pPr algn="ctr"/>
                      <a:r>
                        <a:rPr lang="en-US" sz="1200" dirty="0" smtClean="0"/>
                        <a:t>PSDU</a:t>
                      </a:r>
                      <a:endParaRPr lang="en-US" sz="1200" dirty="0"/>
                    </a:p>
                  </a:txBody>
                  <a:tcPr/>
                </a:tc>
              </a:tr>
              <a:tr h="370840">
                <a:tc>
                  <a:txBody>
                    <a:bodyPr/>
                    <a:lstStyle/>
                    <a:p>
                      <a:pPr algn="ctr"/>
                      <a:r>
                        <a:rPr lang="en-US" sz="1200" dirty="0" smtClean="0"/>
                        <a:t>Symbols: 2</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x</a:t>
                      </a:r>
                      <a:endParaRPr lang="en-US" sz="1200" dirty="0"/>
                    </a:p>
                  </a:txBody>
                  <a:tcPr/>
                </a:tc>
                <a:tc>
                  <a:txBody>
                    <a:bodyPr/>
                    <a:lstStyle/>
                    <a:p>
                      <a:pPr algn="ctr"/>
                      <a:r>
                        <a:rPr lang="en-US" sz="1200" dirty="0" smtClean="0"/>
                        <a:t>Variable</a:t>
                      </a:r>
                      <a:endParaRPr lang="en-US" sz="1200" dirty="0"/>
                    </a:p>
                  </a:txBody>
                  <a:tcPr/>
                </a:tc>
              </a:tr>
            </a:tbl>
          </a:graphicData>
        </a:graphic>
      </p:graphicFrame>
      <p:sp>
        <p:nvSpPr>
          <p:cNvPr id="1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64286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15</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7620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8" name="Group 7"/>
          <p:cNvGrpSpPr/>
          <p:nvPr/>
        </p:nvGrpSpPr>
        <p:grpSpPr>
          <a:xfrm>
            <a:off x="228601" y="2845455"/>
            <a:ext cx="8686798" cy="462479"/>
            <a:chOff x="58993" y="9009"/>
            <a:chExt cx="9956975" cy="462479"/>
          </a:xfrm>
        </p:grpSpPr>
        <p:sp>
          <p:nvSpPr>
            <p:cNvPr id="9" name="Rectangle 8"/>
            <p:cNvSpPr/>
            <p:nvPr/>
          </p:nvSpPr>
          <p:spPr>
            <a:xfrm>
              <a:off x="58993" y="13970"/>
              <a:ext cx="1057557" cy="457200"/>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symbol 1</a:t>
              </a:r>
              <a:endParaRPr lang="en-US" sz="1600" dirty="0">
                <a:effectLst/>
                <a:latin typeface="Times New Roman"/>
                <a:ea typeface="Malgun Gothic"/>
              </a:endParaRPr>
            </a:p>
          </p:txBody>
        </p:sp>
        <p:sp>
          <p:nvSpPr>
            <p:cNvPr id="10" name="Rectangle 9"/>
            <p:cNvSpPr/>
            <p:nvPr/>
          </p:nvSpPr>
          <p:spPr>
            <a:xfrm>
              <a:off x="5484414" y="14288"/>
              <a:ext cx="1070635" cy="457200"/>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dirty="0" smtClean="0">
                  <a:solidFill>
                    <a:schemeClr val="tx1"/>
                  </a:solidFill>
                  <a:effectLst/>
                  <a:latin typeface="Times New Roman"/>
                  <a:ea typeface="Malgun Gothic"/>
                </a:rPr>
                <a:t>HCS</a:t>
              </a:r>
              <a:endParaRPr lang="en-US" sz="1600" dirty="0">
                <a:solidFill>
                  <a:schemeClr val="tx1"/>
                </a:solidFill>
                <a:effectLst/>
                <a:latin typeface="Times New Roman"/>
                <a:ea typeface="Malgun Gothic"/>
              </a:endParaRPr>
            </a:p>
          </p:txBody>
        </p:sp>
        <p:sp>
          <p:nvSpPr>
            <p:cNvPr id="11" name="Rectangle 10"/>
            <p:cNvSpPr/>
            <p:nvPr/>
          </p:nvSpPr>
          <p:spPr>
            <a:xfrm>
              <a:off x="2174667" y="9009"/>
              <a:ext cx="1103249"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MCS ID</a:t>
              </a:r>
              <a:endParaRPr lang="en-US" sz="1600" dirty="0">
                <a:effectLst/>
                <a:latin typeface="Times New Roman"/>
                <a:ea typeface="Malgun Gothic"/>
              </a:endParaRPr>
            </a:p>
          </p:txBody>
        </p:sp>
        <p:sp>
          <p:nvSpPr>
            <p:cNvPr id="13" name="Rectangle 12"/>
            <p:cNvSpPr/>
            <p:nvPr/>
          </p:nvSpPr>
          <p:spPr>
            <a:xfrm>
              <a:off x="3277916" y="9009"/>
              <a:ext cx="1103249"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PSDU length</a:t>
              </a:r>
              <a:endParaRPr lang="en-US" sz="1600" dirty="0">
                <a:effectLst/>
                <a:latin typeface="Times New Roman"/>
                <a:ea typeface="Malgun Gothic"/>
              </a:endParaRPr>
            </a:p>
          </p:txBody>
        </p:sp>
        <p:sp>
          <p:nvSpPr>
            <p:cNvPr id="17" name="Rectangle 16"/>
            <p:cNvSpPr/>
            <p:nvPr/>
          </p:nvSpPr>
          <p:spPr>
            <a:xfrm>
              <a:off x="4381164" y="9485"/>
              <a:ext cx="1103249"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Reserved</a:t>
              </a:r>
              <a:endParaRPr lang="en-US" sz="1600" dirty="0">
                <a:effectLst/>
                <a:latin typeface="Times New Roman"/>
                <a:ea typeface="Malgun Gothic"/>
              </a:endParaRPr>
            </a:p>
          </p:txBody>
        </p:sp>
        <p:sp>
          <p:nvSpPr>
            <p:cNvPr id="18" name="Rectangle 17"/>
            <p:cNvSpPr/>
            <p:nvPr/>
          </p:nvSpPr>
          <p:spPr>
            <a:xfrm>
              <a:off x="6558341" y="13856"/>
              <a:ext cx="3457627" cy="45720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dirty="0" smtClean="0">
                  <a:solidFill>
                    <a:schemeClr val="tx1"/>
                  </a:solidFill>
                  <a:effectLst/>
                  <a:latin typeface="Times New Roman"/>
                  <a:ea typeface="Malgun Gothic"/>
                </a:rPr>
                <a:t>PSDU</a:t>
              </a:r>
              <a:endParaRPr lang="en-US" sz="1600" dirty="0">
                <a:solidFill>
                  <a:schemeClr val="tx1"/>
                </a:solidFill>
                <a:effectLst/>
                <a:latin typeface="Times New Roman"/>
                <a:ea typeface="Malgun Gothic"/>
              </a:endParaRPr>
            </a:p>
          </p:txBody>
        </p:sp>
        <p:sp>
          <p:nvSpPr>
            <p:cNvPr id="19" name="Rectangle 18"/>
            <p:cNvSpPr/>
            <p:nvPr/>
          </p:nvSpPr>
          <p:spPr>
            <a:xfrm>
              <a:off x="1116549" y="13970"/>
              <a:ext cx="1057557" cy="457200"/>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symbol 2 </a:t>
              </a:r>
              <a:endParaRPr lang="en-US" sz="1600" dirty="0">
                <a:effectLst/>
                <a:latin typeface="Times New Roman"/>
                <a:ea typeface="Malgun Gothic"/>
              </a:endParaRPr>
            </a:p>
          </p:txBody>
        </p:sp>
      </p:grpSp>
      <p:cxnSp>
        <p:nvCxnSpPr>
          <p:cNvPr id="20" name="Straight Connector 19"/>
          <p:cNvCxnSpPr/>
          <p:nvPr/>
        </p:nvCxnSpPr>
        <p:spPr>
          <a:xfrm>
            <a:off x="228601" y="2354210"/>
            <a:ext cx="0" cy="206539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51249" y="3297977"/>
            <a:ext cx="0" cy="45266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895978" y="2354210"/>
            <a:ext cx="0" cy="194093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8601" y="4217258"/>
            <a:ext cx="1845297"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3400" y="3352800"/>
            <a:ext cx="617848" cy="338554"/>
          </a:xfrm>
          <a:prstGeom prst="rect">
            <a:avLst/>
          </a:prstGeom>
          <a:noFill/>
        </p:spPr>
        <p:txBody>
          <a:bodyPr wrap="square" rtlCol="0">
            <a:spAutoFit/>
          </a:bodyPr>
          <a:lstStyle/>
          <a:p>
            <a:r>
              <a:rPr lang="en-US" sz="1600" dirty="0" smtClean="0"/>
              <a:t>s</a:t>
            </a:r>
            <a:endParaRPr lang="en-US" sz="1600" baseline="-25000" dirty="0"/>
          </a:p>
        </p:txBody>
      </p:sp>
      <p:cxnSp>
        <p:nvCxnSpPr>
          <p:cNvPr id="25" name="Straight Arrow Connector 24"/>
          <p:cNvCxnSpPr/>
          <p:nvPr/>
        </p:nvCxnSpPr>
        <p:spPr>
          <a:xfrm>
            <a:off x="228600" y="2514600"/>
            <a:ext cx="5670250" cy="0"/>
          </a:xfrm>
          <a:prstGeom prst="straightConnector1">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943600" y="2501660"/>
            <a:ext cx="2971799" cy="0"/>
          </a:xfrm>
          <a:prstGeom prst="straightConnector1">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38400" y="1371600"/>
            <a:ext cx="2164094" cy="523220"/>
          </a:xfrm>
          <a:prstGeom prst="rect">
            <a:avLst/>
          </a:prstGeom>
          <a:noFill/>
        </p:spPr>
        <p:txBody>
          <a:bodyPr wrap="square" rtlCol="0">
            <a:spAutoFit/>
          </a:bodyPr>
          <a:lstStyle/>
          <a:p>
            <a:pPr algn="ctr"/>
            <a:r>
              <a:rPr lang="en-US" sz="1400" dirty="0" smtClean="0"/>
              <a:t>Spatial-MIMO </a:t>
            </a:r>
          </a:p>
          <a:p>
            <a:pPr algn="ctr"/>
            <a:r>
              <a:rPr lang="en-US" sz="1400" dirty="0" smtClean="0"/>
              <a:t>(resolution mode 1)</a:t>
            </a:r>
            <a:endParaRPr lang="en-US" sz="1400" baseline="-25000" dirty="0"/>
          </a:p>
        </p:txBody>
      </p:sp>
      <p:sp>
        <p:nvSpPr>
          <p:cNvPr id="28" name="TextBox 27"/>
          <p:cNvSpPr txBox="1"/>
          <p:nvPr/>
        </p:nvSpPr>
        <p:spPr>
          <a:xfrm>
            <a:off x="6993695" y="1311970"/>
            <a:ext cx="2165802" cy="523220"/>
          </a:xfrm>
          <a:prstGeom prst="rect">
            <a:avLst/>
          </a:prstGeom>
          <a:noFill/>
        </p:spPr>
        <p:txBody>
          <a:bodyPr wrap="square" rtlCol="0">
            <a:spAutoFit/>
          </a:bodyPr>
          <a:lstStyle/>
          <a:p>
            <a:pPr algn="ctr"/>
            <a:r>
              <a:rPr lang="en-US" sz="1400" dirty="0" smtClean="0"/>
              <a:t>spatial-MIMO </a:t>
            </a:r>
          </a:p>
          <a:p>
            <a:pPr algn="ctr"/>
            <a:r>
              <a:rPr lang="en-US" sz="1400" dirty="0" smtClean="0"/>
              <a:t>(resolution mode 2)</a:t>
            </a:r>
            <a:endParaRPr lang="en-US" sz="1400" baseline="-25000" dirty="0"/>
          </a:p>
        </p:txBody>
      </p:sp>
      <p:cxnSp>
        <p:nvCxnSpPr>
          <p:cNvPr id="29" name="Straight Arrow Connector 28"/>
          <p:cNvCxnSpPr/>
          <p:nvPr/>
        </p:nvCxnSpPr>
        <p:spPr>
          <a:xfrm flipV="1">
            <a:off x="228601" y="3694147"/>
            <a:ext cx="922648" cy="7382"/>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151249" y="3701529"/>
            <a:ext cx="922648" cy="7382"/>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073897" y="3311136"/>
            <a:ext cx="1" cy="1032264"/>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1371600" y="3352800"/>
                <a:ext cx="533400" cy="3391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dirty="0" smtClean="0">
                              <a:solidFill>
                                <a:srgbClr val="000000"/>
                              </a:solidFill>
                              <a:latin typeface="Cambria Math"/>
                              <a:ea typeface="Malgun Gothic"/>
                              <a:cs typeface="Times New Roman"/>
                            </a:rPr>
                          </m:ctrlPr>
                        </m:accPr>
                        <m:e>
                          <m:r>
                            <a:rPr lang="en-US" sz="1600" b="0" i="1" dirty="0" smtClean="0">
                              <a:solidFill>
                                <a:srgbClr val="000000"/>
                              </a:solidFill>
                              <a:latin typeface="Cambria Math"/>
                              <a:ea typeface="Malgun Gothic"/>
                              <a:cs typeface="Times New Roman"/>
                            </a:rPr>
                            <m:t>𝑠</m:t>
                          </m:r>
                        </m:e>
                      </m:acc>
                    </m:oMath>
                  </m:oMathPara>
                </a14:m>
                <a:endParaRPr lang="en-US" sz="1600" baseline="-25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371600" y="3352800"/>
                <a:ext cx="533400" cy="339132"/>
              </a:xfrm>
              <a:prstGeom prst="rect">
                <a:avLst/>
              </a:prstGeom>
              <a:blipFill rotWithShape="1">
                <a:blip r:embed="rId2"/>
                <a:stretch>
                  <a:fillRect r="-17045"/>
                </a:stretch>
              </a:blipFill>
            </p:spPr>
            <p:txBody>
              <a:bodyPr/>
              <a:lstStyle/>
              <a:p>
                <a:r>
                  <a:rPr lang="en-US">
                    <a:noFill/>
                  </a:rPr>
                  <a:t> </a:t>
                </a:r>
              </a:p>
            </p:txBody>
          </p:sp>
        </mc:Fallback>
      </mc:AlternateContent>
      <p:sp>
        <p:nvSpPr>
          <p:cNvPr id="33" name="TextBox 32"/>
          <p:cNvSpPr txBox="1"/>
          <p:nvPr/>
        </p:nvSpPr>
        <p:spPr>
          <a:xfrm>
            <a:off x="685800" y="3897868"/>
            <a:ext cx="1085850" cy="369332"/>
          </a:xfrm>
          <a:prstGeom prst="rect">
            <a:avLst/>
          </a:prstGeom>
          <a:noFill/>
        </p:spPr>
        <p:txBody>
          <a:bodyPr wrap="square" rtlCol="0">
            <a:spAutoFit/>
          </a:bodyPr>
          <a:lstStyle/>
          <a:p>
            <a:pPr algn="ctr"/>
            <a:r>
              <a:rPr lang="en-US" dirty="0" smtClean="0"/>
              <a:t>SHR</a:t>
            </a:r>
            <a:endParaRPr lang="en-US" baseline="-25000" dirty="0"/>
          </a:p>
        </p:txBody>
      </p:sp>
      <p:cxnSp>
        <p:nvCxnSpPr>
          <p:cNvPr id="34" name="Straight Arrow Connector 33"/>
          <p:cNvCxnSpPr/>
          <p:nvPr/>
        </p:nvCxnSpPr>
        <p:spPr>
          <a:xfrm>
            <a:off x="2073896" y="4216199"/>
            <a:ext cx="3850026" cy="1059"/>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026883" y="3864054"/>
            <a:ext cx="1893600" cy="369332"/>
          </a:xfrm>
          <a:prstGeom prst="rect">
            <a:avLst/>
          </a:prstGeom>
          <a:noFill/>
        </p:spPr>
        <p:txBody>
          <a:bodyPr wrap="square" rtlCol="0">
            <a:spAutoFit/>
          </a:bodyPr>
          <a:lstStyle/>
          <a:p>
            <a:pPr algn="ctr"/>
            <a:r>
              <a:rPr lang="en-US" dirty="0" smtClean="0"/>
              <a:t>PHR</a:t>
            </a:r>
            <a:endParaRPr lang="en-US" baseline="-25000" dirty="0"/>
          </a:p>
        </p:txBody>
      </p:sp>
      <p:sp>
        <p:nvSpPr>
          <p:cNvPr id="36" name="Rectangle 35"/>
          <p:cNvSpPr/>
          <p:nvPr/>
        </p:nvSpPr>
        <p:spPr>
          <a:xfrm>
            <a:off x="369302" y="5144869"/>
            <a:ext cx="8546097" cy="584775"/>
          </a:xfrm>
          <a:prstGeom prst="rect">
            <a:avLst/>
          </a:prstGeom>
        </p:spPr>
        <p:txBody>
          <a:bodyPr wrap="square">
            <a:spAutoFit/>
          </a:bodyPr>
          <a:lstStyle/>
          <a:p>
            <a:r>
              <a:rPr lang="en-US" sz="1600" b="1" dirty="0" smtClean="0"/>
              <a:t>SHR and PHR design:</a:t>
            </a:r>
          </a:p>
          <a:p>
            <a:pPr marL="285750" indent="-285750">
              <a:buFont typeface="Wingdings" panose="05000000000000000000" pitchFamily="2" charset="2"/>
              <a:buChar char="q"/>
            </a:pPr>
            <a:r>
              <a:rPr lang="en-US" sz="1600" dirty="0" smtClean="0"/>
              <a:t>On a low resolution to </a:t>
            </a:r>
            <a:r>
              <a:rPr lang="en-US" sz="1600" b="1" dirty="0" smtClean="0"/>
              <a:t>ensure compatibility </a:t>
            </a:r>
            <a:r>
              <a:rPr lang="en-US" sz="1600" dirty="0" smtClean="0"/>
              <a:t>to different resolutions versus distance. </a:t>
            </a:r>
            <a:endParaRPr lang="en-US" sz="1600" dirty="0"/>
          </a:p>
        </p:txBody>
      </p:sp>
      <p:grpSp>
        <p:nvGrpSpPr>
          <p:cNvPr id="37" name="Group 36"/>
          <p:cNvGrpSpPr/>
          <p:nvPr/>
        </p:nvGrpSpPr>
        <p:grpSpPr>
          <a:xfrm>
            <a:off x="1371600" y="990600"/>
            <a:ext cx="1295400" cy="1295400"/>
            <a:chOff x="1371600" y="304800"/>
            <a:chExt cx="1295400" cy="1295400"/>
          </a:xfrm>
        </p:grpSpPr>
        <p:sp>
          <p:nvSpPr>
            <p:cNvPr id="38" name="Rectangle 37"/>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432581"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74072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436505"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0574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3622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439169"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441833"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74071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0573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3621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4071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0573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3621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74071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0573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3621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5975341" y="943633"/>
            <a:ext cx="1295400" cy="1295400"/>
            <a:chOff x="6192852" y="342900"/>
            <a:chExt cx="1295400" cy="1295400"/>
          </a:xfrm>
        </p:grpSpPr>
        <p:sp>
          <p:nvSpPr>
            <p:cNvPr id="56" name="Rectangle 55"/>
            <p:cNvSpPr/>
            <p:nvPr/>
          </p:nvSpPr>
          <p:spPr>
            <a:xfrm>
              <a:off x="6192852" y="3429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6253833" y="398940"/>
              <a:ext cx="586719" cy="591660"/>
              <a:chOff x="6253833" y="442436"/>
              <a:chExt cx="1173438" cy="1119664"/>
            </a:xfrm>
          </p:grpSpPr>
          <p:sp>
            <p:nvSpPr>
              <p:cNvPr id="109" name="Oval 108"/>
              <p:cNvSpPr/>
              <p:nvPr/>
            </p:nvSpPr>
            <p:spPr>
              <a:xfrm>
                <a:off x="6253833"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6197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257757"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87865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18345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6260421"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6263085"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6197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87865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18345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56197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87865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18345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56196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87864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718344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6858777" y="397450"/>
              <a:ext cx="586719" cy="591660"/>
              <a:chOff x="6253833" y="442436"/>
              <a:chExt cx="1173438" cy="1119664"/>
            </a:xfrm>
          </p:grpSpPr>
          <p:sp>
            <p:nvSpPr>
              <p:cNvPr id="93" name="Oval 92"/>
              <p:cNvSpPr/>
              <p:nvPr/>
            </p:nvSpPr>
            <p:spPr>
              <a:xfrm>
                <a:off x="6253833"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56197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257757"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87865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718345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260421"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263085"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56197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87865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18345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56197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87865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718345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56196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87864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18344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6263237" y="1014890"/>
              <a:ext cx="586719" cy="591660"/>
              <a:chOff x="6253833" y="442436"/>
              <a:chExt cx="1173438" cy="1119664"/>
            </a:xfrm>
          </p:grpSpPr>
          <p:sp>
            <p:nvSpPr>
              <p:cNvPr id="77" name="Oval 76"/>
              <p:cNvSpPr/>
              <p:nvPr/>
            </p:nvSpPr>
            <p:spPr>
              <a:xfrm>
                <a:off x="6253833"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56197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257757"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87865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18345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260421"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263085"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56197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87865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18345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56197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87865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18345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56196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87864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18344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6868181" y="1013400"/>
              <a:ext cx="586719" cy="591660"/>
              <a:chOff x="6253833" y="442436"/>
              <a:chExt cx="1173438" cy="1119664"/>
            </a:xfrm>
          </p:grpSpPr>
          <p:sp>
            <p:nvSpPr>
              <p:cNvPr id="61" name="Oval 60"/>
              <p:cNvSpPr/>
              <p:nvPr/>
            </p:nvSpPr>
            <p:spPr>
              <a:xfrm>
                <a:off x="6253833"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56197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257757"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87865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183452" y="442436"/>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260421"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263085"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56197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87865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183451" y="7239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56197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87865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183450" y="10287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56196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87864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183449" y="1333500"/>
                <a:ext cx="243819"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5"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18773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16</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008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mc:AlternateContent xmlns:mc="http://schemas.openxmlformats.org/markup-compatibility/2006" xmlns:a14="http://schemas.microsoft.com/office/drawing/2010/main">
        <mc:Choice Requires="a14">
          <p:sp>
            <p:nvSpPr>
              <p:cNvPr id="8" name="Rectangle 7"/>
              <p:cNvSpPr/>
              <p:nvPr/>
            </p:nvSpPr>
            <p:spPr>
              <a:xfrm>
                <a:off x="215900" y="739676"/>
                <a:ext cx="8470386" cy="2308324"/>
              </a:xfrm>
              <a:prstGeom prst="rect">
                <a:avLst/>
              </a:prstGeom>
            </p:spPr>
            <p:txBody>
              <a:bodyPr wrap="square">
                <a:spAutoFit/>
              </a:bodyPr>
              <a:lstStyle/>
              <a:p>
                <a:r>
                  <a:rPr lang="en-US" sz="1600" b="1" dirty="0" smtClean="0">
                    <a:solidFill>
                      <a:schemeClr val="tx1"/>
                    </a:solidFill>
                    <a:latin typeface="+mj-lt"/>
                  </a:rPr>
                  <a:t>Preamble design: 	</a:t>
                </a:r>
                <a:r>
                  <a:rPr lang="en-US" sz="1600" dirty="0" smtClean="0">
                    <a:solidFill>
                      <a:schemeClr val="tx1"/>
                    </a:solidFill>
                    <a:latin typeface="+mj-lt"/>
                  </a:rPr>
                  <a:t>			</a:t>
                </a:r>
              </a:p>
              <a:p>
                <a:pPr marL="285750" indent="-285750">
                  <a:buFont typeface="Wingdings" panose="05000000000000000000" pitchFamily="2" charset="2"/>
                  <a:buChar char="§"/>
                </a:pPr>
                <a:r>
                  <a:rPr lang="en-US" sz="1600" dirty="0" smtClean="0">
                    <a:solidFill>
                      <a:schemeClr val="tx1"/>
                    </a:solidFill>
                    <a:latin typeface="+mj-lt"/>
                    <a:ea typeface="Malgun Gothic"/>
                    <a:cs typeface="Times New Roman"/>
                  </a:rPr>
                  <a:t>Symbol s and </a:t>
                </a:r>
                <a14:m>
                  <m:oMath xmlns:m="http://schemas.openxmlformats.org/officeDocument/2006/math">
                    <m:r>
                      <m:rPr>
                        <m:sty m:val="p"/>
                      </m:rPr>
                      <a:rPr lang="en-US" sz="1600" dirty="0">
                        <a:solidFill>
                          <a:schemeClr val="tx1"/>
                        </a:solidFill>
                        <a:latin typeface="Cambria Math"/>
                        <a:ea typeface="Malgun Gothic"/>
                        <a:cs typeface="Times New Roman"/>
                      </a:rPr>
                      <m:t>symbol</m:t>
                    </m:r>
                    <m:r>
                      <a:rPr lang="en-US" sz="1600" i="1" dirty="0">
                        <a:solidFill>
                          <a:schemeClr val="tx1"/>
                        </a:solidFill>
                        <a:latin typeface="Cambria Math"/>
                        <a:ea typeface="Malgun Gothic"/>
                        <a:cs typeface="Times New Roman"/>
                      </a:rPr>
                      <m:t> </m:t>
                    </m:r>
                    <m:acc>
                      <m:accPr>
                        <m:chr m:val="̅"/>
                        <m:ctrlPr>
                          <a:rPr lang="en-US" sz="1600" i="1" dirty="0">
                            <a:solidFill>
                              <a:schemeClr val="tx1"/>
                            </a:solidFill>
                            <a:latin typeface="Cambria Math"/>
                            <a:ea typeface="Malgun Gothic"/>
                            <a:cs typeface="Times New Roman"/>
                          </a:rPr>
                        </m:ctrlPr>
                      </m:accPr>
                      <m:e>
                        <m:r>
                          <a:rPr lang="en-US" sz="1600" i="1" dirty="0">
                            <a:solidFill>
                              <a:schemeClr val="tx1"/>
                            </a:solidFill>
                            <a:latin typeface="Cambria Math"/>
                            <a:ea typeface="Malgun Gothic"/>
                            <a:cs typeface="Times New Roman"/>
                          </a:rPr>
                          <m:t>𝑠</m:t>
                        </m:r>
                      </m:e>
                    </m:acc>
                  </m:oMath>
                </a14:m>
                <a:r>
                  <a:rPr lang="en-US" sz="1600" dirty="0" smtClean="0">
                    <a:solidFill>
                      <a:schemeClr val="tx1"/>
                    </a:solidFill>
                    <a:latin typeface="+mj-lt"/>
                  </a:rPr>
                  <a:t> are inverse forms to provide  DC balance.</a:t>
                </a:r>
              </a:p>
              <a:p>
                <a:pPr marL="285750" indent="-285750">
                  <a:buFont typeface="Wingdings" panose="05000000000000000000" pitchFamily="2" charset="2"/>
                  <a:buChar char="§"/>
                </a:pPr>
                <a:r>
                  <a:rPr lang="en-US" sz="1600" dirty="0" smtClean="0">
                    <a:solidFill>
                      <a:schemeClr val="tx1"/>
                    </a:solidFill>
                    <a:latin typeface="+mj-lt"/>
                  </a:rPr>
                  <a:t>Preamble symbols are at low spatial-resolution among spatial-MIMO PHY modes.</a:t>
                </a:r>
              </a:p>
              <a:p>
                <a:pPr marL="285750" indent="-285750">
                  <a:buFont typeface="Wingdings" panose="05000000000000000000" pitchFamily="2" charset="2"/>
                  <a:buChar char="§"/>
                </a:pPr>
                <a:r>
                  <a:rPr lang="en-US" sz="1600" dirty="0" smtClean="0">
                    <a:solidFill>
                      <a:schemeClr val="tx1"/>
                    </a:solidFill>
                    <a:latin typeface="+mj-lt"/>
                  </a:rPr>
                  <a:t>Although the resolution can be increased at PSDU, the </a:t>
                </a:r>
                <a:r>
                  <a:rPr lang="en-US" sz="1600" i="1" dirty="0" smtClean="0">
                    <a:solidFill>
                      <a:schemeClr val="tx1"/>
                    </a:solidFill>
                    <a:latin typeface="+mj-lt"/>
                  </a:rPr>
                  <a:t>symbol rate </a:t>
                </a:r>
                <a:r>
                  <a:rPr lang="en-US" sz="1600" dirty="0" smtClean="0">
                    <a:solidFill>
                      <a:schemeClr val="tx1"/>
                    </a:solidFill>
                    <a:latin typeface="+mj-lt"/>
                  </a:rPr>
                  <a:t>does not change throughout the frame between preamble, header, and payload. Any symbol rate should be pre-noticed </a:t>
                </a:r>
              </a:p>
              <a:p>
                <a:r>
                  <a:rPr lang="en-US" sz="1600" b="1" dirty="0"/>
                  <a:t>PHY header design: 	</a:t>
                </a:r>
                <a:r>
                  <a:rPr lang="en-US" sz="1600" dirty="0"/>
                  <a:t>			</a:t>
                </a:r>
              </a:p>
              <a:p>
                <a:pPr marL="285750" indent="-285750">
                  <a:buFont typeface="Wingdings" panose="05000000000000000000" pitchFamily="2" charset="2"/>
                  <a:buChar char="§"/>
                </a:pPr>
                <a:r>
                  <a:rPr lang="en-US" sz="1600" dirty="0"/>
                  <a:t>SHR and PHR are at the same resolution (lowest among spatial-MIMO PHY modes).</a:t>
                </a:r>
              </a:p>
              <a:p>
                <a:pPr marL="285750" indent="-285750">
                  <a:buFont typeface="Wingdings" panose="05000000000000000000" pitchFamily="2" charset="2"/>
                  <a:buChar char="§"/>
                </a:pPr>
                <a:r>
                  <a:rPr lang="en-US" sz="1600" dirty="0"/>
                  <a:t>Although the resolution can be increased at PSDU, the </a:t>
                </a:r>
                <a:r>
                  <a:rPr lang="en-US" sz="1600" i="1" dirty="0"/>
                  <a:t>symbol rate </a:t>
                </a:r>
                <a:r>
                  <a:rPr lang="en-US" sz="1600" dirty="0"/>
                  <a:t>does not change throughout the frame between preamble, header, and payload. Any symbol rate should be pre-noticed </a:t>
                </a:r>
                <a:endParaRPr lang="en-US" sz="1600" dirty="0" smtClean="0">
                  <a:solidFill>
                    <a:schemeClr val="tx1"/>
                  </a:solidFill>
                  <a:latin typeface="+mj-lt"/>
                </a:endParaRPr>
              </a:p>
            </p:txBody>
          </p:sp>
        </mc:Choice>
        <mc:Fallback xmlns="">
          <p:sp>
            <p:nvSpPr>
              <p:cNvPr id="8" name="Rectangle 7"/>
              <p:cNvSpPr>
                <a:spLocks noRot="1" noChangeAspect="1" noMove="1" noResize="1" noEditPoints="1" noAdjustHandles="1" noChangeArrowheads="1" noChangeShapeType="1" noTextEdit="1"/>
              </p:cNvSpPr>
              <p:nvPr/>
            </p:nvSpPr>
            <p:spPr>
              <a:xfrm>
                <a:off x="215900" y="739676"/>
                <a:ext cx="8470386" cy="2308324"/>
              </a:xfrm>
              <a:prstGeom prst="rect">
                <a:avLst/>
              </a:prstGeom>
              <a:blipFill rotWithShape="1">
                <a:blip r:embed="rId2"/>
                <a:stretch>
                  <a:fillRect l="-360" t="-792" b="-2375"/>
                </a:stretch>
              </a:blipFill>
            </p:spPr>
            <p:txBody>
              <a:bodyPr/>
              <a:lstStyle/>
              <a:p>
                <a:r>
                  <a:rPr lang="en-US">
                    <a:noFill/>
                  </a:rPr>
                  <a:t> </a:t>
                </a:r>
              </a:p>
            </p:txBody>
          </p:sp>
        </mc:Fallback>
      </mc:AlternateContent>
      <p:grpSp>
        <p:nvGrpSpPr>
          <p:cNvPr id="9" name="Group 8"/>
          <p:cNvGrpSpPr/>
          <p:nvPr/>
        </p:nvGrpSpPr>
        <p:grpSpPr>
          <a:xfrm>
            <a:off x="381001" y="3487698"/>
            <a:ext cx="1295400" cy="1295400"/>
            <a:chOff x="1371600" y="304800"/>
            <a:chExt cx="1295400" cy="1295400"/>
          </a:xfrm>
        </p:grpSpPr>
        <p:sp>
          <p:nvSpPr>
            <p:cNvPr id="10" name="Rectangle 9"/>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32581"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4072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36505"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574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622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39169"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41833"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4071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0573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621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74071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0573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621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74071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573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3621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456374" y="3487698"/>
            <a:ext cx="1295400" cy="1295400"/>
            <a:chOff x="1371600" y="304800"/>
            <a:chExt cx="1295400" cy="1295400"/>
          </a:xfrm>
        </p:grpSpPr>
        <p:sp>
          <p:nvSpPr>
            <p:cNvPr id="32" name="Rectangle 31"/>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32581"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74072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436505"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0574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3622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439169"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441833"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74071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0573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3621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74071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0573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3621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74071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0573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3621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439230" y="3124200"/>
            <a:ext cx="1364060" cy="369332"/>
          </a:xfrm>
          <a:prstGeom prst="rect">
            <a:avLst/>
          </a:prstGeom>
          <a:noFill/>
        </p:spPr>
        <p:txBody>
          <a:bodyPr wrap="square" rtlCol="0">
            <a:spAutoFit/>
          </a:bodyPr>
          <a:lstStyle/>
          <a:p>
            <a:pPr algn="ctr"/>
            <a:r>
              <a:rPr lang="en-US" dirty="0" smtClean="0"/>
              <a:t>symbol s</a:t>
            </a:r>
            <a:endParaRPr lang="en-US" baseline="-25000" dirty="0"/>
          </a:p>
        </p:txBody>
      </p:sp>
      <mc:AlternateContent xmlns:mc="http://schemas.openxmlformats.org/markup-compatibility/2006" xmlns:a14="http://schemas.microsoft.com/office/drawing/2010/main">
        <mc:Choice Requires="a14">
          <p:sp>
            <p:nvSpPr>
              <p:cNvPr id="50" name="TextBox 49"/>
              <p:cNvSpPr txBox="1"/>
              <p:nvPr/>
            </p:nvSpPr>
            <p:spPr>
              <a:xfrm>
                <a:off x="2418274" y="3139300"/>
                <a:ext cx="1447800" cy="302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dirty="0" smtClean="0">
                          <a:solidFill>
                            <a:srgbClr val="000000"/>
                          </a:solidFill>
                          <a:latin typeface="Cambria Math"/>
                          <a:ea typeface="Malgun Gothic"/>
                          <a:cs typeface="Times New Roman"/>
                        </a:rPr>
                        <m:t>symbol</m:t>
                      </m:r>
                      <m:r>
                        <a:rPr lang="en-US" sz="1400" b="0" i="1" dirty="0" smtClean="0">
                          <a:solidFill>
                            <a:srgbClr val="000000"/>
                          </a:solidFill>
                          <a:latin typeface="Cambria Math"/>
                          <a:ea typeface="Malgun Gothic"/>
                          <a:cs typeface="Times New Roman"/>
                        </a:rPr>
                        <m:t> </m:t>
                      </m:r>
                      <m:acc>
                        <m:accPr>
                          <m:chr m:val="̅"/>
                          <m:ctrlPr>
                            <a:rPr lang="en-US" sz="1400" i="1" dirty="0" smtClean="0">
                              <a:solidFill>
                                <a:srgbClr val="000000"/>
                              </a:solidFill>
                              <a:latin typeface="Cambria Math"/>
                              <a:ea typeface="Malgun Gothic"/>
                              <a:cs typeface="Times New Roman"/>
                            </a:rPr>
                          </m:ctrlPr>
                        </m:accPr>
                        <m:e>
                          <m:r>
                            <a:rPr lang="en-US" sz="1400" b="0" i="1" dirty="0" smtClean="0">
                              <a:solidFill>
                                <a:srgbClr val="000000"/>
                              </a:solidFill>
                              <a:latin typeface="Cambria Math"/>
                              <a:ea typeface="Malgun Gothic"/>
                              <a:cs typeface="Times New Roman"/>
                            </a:rPr>
                            <m:t>𝑠</m:t>
                          </m:r>
                        </m:e>
                      </m:acc>
                    </m:oMath>
                  </m:oMathPara>
                </a14:m>
                <a:endParaRPr lang="en-US" sz="1400" baseline="-25000" dirty="0"/>
              </a:p>
            </p:txBody>
          </p:sp>
        </mc:Choice>
        <mc:Fallback xmlns="">
          <p:sp>
            <p:nvSpPr>
              <p:cNvPr id="50" name="TextBox 49"/>
              <p:cNvSpPr txBox="1">
                <a:spLocks noRot="1" noChangeAspect="1" noMove="1" noResize="1" noEditPoints="1" noAdjustHandles="1" noChangeArrowheads="1" noChangeShapeType="1" noTextEdit="1"/>
              </p:cNvSpPr>
              <p:nvPr/>
            </p:nvSpPr>
            <p:spPr>
              <a:xfrm>
                <a:off x="2418274" y="3139300"/>
                <a:ext cx="1447800" cy="302840"/>
              </a:xfrm>
              <a:prstGeom prst="rect">
                <a:avLst/>
              </a:prstGeom>
              <a:blipFill rotWithShape="1">
                <a:blip r:embed="rId3"/>
                <a:stretch>
                  <a:fillRect b="-10000"/>
                </a:stretch>
              </a:blipFill>
            </p:spPr>
            <p:txBody>
              <a:bodyPr/>
              <a:lstStyle/>
              <a:p>
                <a:r>
                  <a:rPr lang="en-US">
                    <a:noFill/>
                  </a:rPr>
                  <a:t> </a:t>
                </a:r>
              </a:p>
            </p:txBody>
          </p:sp>
        </mc:Fallback>
      </mc:AlternateContent>
      <p:cxnSp>
        <p:nvCxnSpPr>
          <p:cNvPr id="51" name="Straight Connector 50"/>
          <p:cNvCxnSpPr/>
          <p:nvPr/>
        </p:nvCxnSpPr>
        <p:spPr>
          <a:xfrm>
            <a:off x="381000" y="3453450"/>
            <a:ext cx="1" cy="271875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81000" y="5169932"/>
            <a:ext cx="3370774"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751774" y="3982998"/>
            <a:ext cx="0" cy="13510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675324" y="4800600"/>
            <a:ext cx="1085850" cy="369332"/>
          </a:xfrm>
          <a:prstGeom prst="rect">
            <a:avLst/>
          </a:prstGeom>
          <a:noFill/>
        </p:spPr>
        <p:txBody>
          <a:bodyPr wrap="square" rtlCol="0">
            <a:spAutoFit/>
          </a:bodyPr>
          <a:lstStyle/>
          <a:p>
            <a:pPr algn="ctr"/>
            <a:r>
              <a:rPr lang="en-US" dirty="0" smtClean="0"/>
              <a:t>Preamble</a:t>
            </a:r>
            <a:endParaRPr lang="en-US" baseline="-25000" dirty="0"/>
          </a:p>
        </p:txBody>
      </p:sp>
      <p:sp>
        <p:nvSpPr>
          <p:cNvPr id="55" name="Rectangle 54"/>
          <p:cNvSpPr/>
          <p:nvPr/>
        </p:nvSpPr>
        <p:spPr>
          <a:xfrm>
            <a:off x="6658358" y="3873501"/>
            <a:ext cx="934058" cy="457200"/>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dirty="0" smtClean="0">
                <a:solidFill>
                  <a:schemeClr val="tx1"/>
                </a:solidFill>
                <a:effectLst/>
                <a:latin typeface="Times New Roman"/>
                <a:ea typeface="Malgun Gothic"/>
              </a:rPr>
              <a:t>HCS</a:t>
            </a:r>
            <a:endParaRPr lang="en-US" sz="1600" dirty="0">
              <a:solidFill>
                <a:schemeClr val="tx1"/>
              </a:solidFill>
              <a:effectLst/>
              <a:latin typeface="Times New Roman"/>
              <a:ea typeface="Malgun Gothic"/>
            </a:endParaRPr>
          </a:p>
        </p:txBody>
      </p:sp>
      <p:sp>
        <p:nvSpPr>
          <p:cNvPr id="56" name="Rectangle 55"/>
          <p:cNvSpPr/>
          <p:nvPr/>
        </p:nvSpPr>
        <p:spPr>
          <a:xfrm>
            <a:off x="3770824" y="3868222"/>
            <a:ext cx="962511"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MCS ID</a:t>
            </a:r>
            <a:endParaRPr lang="en-US" sz="1600" dirty="0">
              <a:effectLst/>
              <a:latin typeface="Times New Roman"/>
              <a:ea typeface="Malgun Gothic"/>
            </a:endParaRPr>
          </a:p>
        </p:txBody>
      </p:sp>
      <p:sp>
        <p:nvSpPr>
          <p:cNvPr id="57" name="Rectangle 56"/>
          <p:cNvSpPr/>
          <p:nvPr/>
        </p:nvSpPr>
        <p:spPr>
          <a:xfrm>
            <a:off x="4733335" y="3868222"/>
            <a:ext cx="962511"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PSDU length</a:t>
            </a:r>
            <a:endParaRPr lang="en-US" sz="1600" dirty="0">
              <a:effectLst/>
              <a:latin typeface="Times New Roman"/>
              <a:ea typeface="Malgun Gothic"/>
            </a:endParaRPr>
          </a:p>
        </p:txBody>
      </p:sp>
      <p:sp>
        <p:nvSpPr>
          <p:cNvPr id="58" name="Rectangle 57"/>
          <p:cNvSpPr/>
          <p:nvPr/>
        </p:nvSpPr>
        <p:spPr>
          <a:xfrm>
            <a:off x="5695846" y="3868698"/>
            <a:ext cx="962511"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Reserved</a:t>
            </a:r>
            <a:endParaRPr lang="en-US" sz="1600" dirty="0">
              <a:effectLst/>
              <a:latin typeface="Times New Roman"/>
              <a:ea typeface="Malgun Gothic"/>
            </a:endParaRPr>
          </a:p>
        </p:txBody>
      </p:sp>
      <p:cxnSp>
        <p:nvCxnSpPr>
          <p:cNvPr id="59" name="Straight Connector 58"/>
          <p:cNvCxnSpPr/>
          <p:nvPr/>
        </p:nvCxnSpPr>
        <p:spPr>
          <a:xfrm>
            <a:off x="7592416" y="3550681"/>
            <a:ext cx="0" cy="2164319"/>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7592416" y="3873501"/>
            <a:ext cx="1416350" cy="45720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dirty="0" smtClean="0">
                <a:solidFill>
                  <a:schemeClr val="tx1"/>
                </a:solidFill>
                <a:effectLst/>
                <a:latin typeface="Times New Roman"/>
                <a:ea typeface="Malgun Gothic"/>
              </a:rPr>
              <a:t>PSDU</a:t>
            </a:r>
            <a:endParaRPr lang="en-US" sz="1600" dirty="0">
              <a:solidFill>
                <a:schemeClr val="tx1"/>
              </a:solidFill>
              <a:effectLst/>
              <a:latin typeface="Times New Roman"/>
              <a:ea typeface="Malgun Gothic"/>
            </a:endParaRPr>
          </a:p>
        </p:txBody>
      </p:sp>
      <p:cxnSp>
        <p:nvCxnSpPr>
          <p:cNvPr id="61" name="Straight Arrow Connector 60"/>
          <p:cNvCxnSpPr/>
          <p:nvPr/>
        </p:nvCxnSpPr>
        <p:spPr>
          <a:xfrm>
            <a:off x="381000" y="5562600"/>
            <a:ext cx="7211416"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770823" y="5742801"/>
            <a:ext cx="2887533" cy="276999"/>
          </a:xfrm>
          <a:prstGeom prst="rect">
            <a:avLst/>
          </a:prstGeom>
          <a:noFill/>
        </p:spPr>
        <p:txBody>
          <a:bodyPr wrap="square" rtlCol="0">
            <a:spAutoFit/>
          </a:bodyPr>
          <a:lstStyle/>
          <a:p>
            <a:pPr algn="ctr"/>
            <a:r>
              <a:rPr lang="en-US" dirty="0" smtClean="0">
                <a:latin typeface="+mn-lt"/>
              </a:rPr>
              <a:t>constant symbol rate</a:t>
            </a:r>
            <a:endParaRPr lang="en-US" baseline="-25000" dirty="0">
              <a:latin typeface="+mn-lt"/>
            </a:endParaRPr>
          </a:p>
        </p:txBody>
      </p:sp>
      <p:sp>
        <p:nvSpPr>
          <p:cNvPr id="63" name="TextBox 62"/>
          <p:cNvSpPr txBox="1"/>
          <p:nvPr/>
        </p:nvSpPr>
        <p:spPr>
          <a:xfrm>
            <a:off x="2768094" y="5285601"/>
            <a:ext cx="3556506" cy="276999"/>
          </a:xfrm>
          <a:prstGeom prst="rect">
            <a:avLst/>
          </a:prstGeom>
          <a:noFill/>
        </p:spPr>
        <p:txBody>
          <a:bodyPr wrap="square" rtlCol="0">
            <a:spAutoFit/>
          </a:bodyPr>
          <a:lstStyle/>
          <a:p>
            <a:pPr algn="ctr"/>
            <a:r>
              <a:rPr lang="en-US" dirty="0" smtClean="0">
                <a:latin typeface="+mn-lt"/>
              </a:rPr>
              <a:t>resolution </a:t>
            </a:r>
            <a:r>
              <a:rPr lang="en-US" i="1" dirty="0" smtClean="0">
                <a:latin typeface="+mn-lt"/>
              </a:rPr>
              <a:t>mode 1</a:t>
            </a:r>
            <a:endParaRPr lang="en-US" i="1" baseline="-25000" dirty="0">
              <a:latin typeface="+mn-lt"/>
            </a:endParaRPr>
          </a:p>
        </p:txBody>
      </p:sp>
      <p:cxnSp>
        <p:nvCxnSpPr>
          <p:cNvPr id="64" name="Straight Connector 63"/>
          <p:cNvCxnSpPr/>
          <p:nvPr/>
        </p:nvCxnSpPr>
        <p:spPr>
          <a:xfrm>
            <a:off x="9008766" y="3182897"/>
            <a:ext cx="0" cy="298930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61951" y="6019800"/>
            <a:ext cx="8667749"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571482" y="5553075"/>
            <a:ext cx="1437284"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601941" y="5209401"/>
            <a:ext cx="1427759" cy="276999"/>
          </a:xfrm>
          <a:prstGeom prst="rect">
            <a:avLst/>
          </a:prstGeom>
          <a:noFill/>
        </p:spPr>
        <p:txBody>
          <a:bodyPr wrap="square" rtlCol="0">
            <a:spAutoFit/>
          </a:bodyPr>
          <a:lstStyle/>
          <a:p>
            <a:pPr algn="ctr"/>
            <a:r>
              <a:rPr lang="en-US" dirty="0" smtClean="0">
                <a:latin typeface="+mn-lt"/>
              </a:rPr>
              <a:t>resolution </a:t>
            </a:r>
            <a:r>
              <a:rPr lang="en-US" i="1" dirty="0" smtClean="0">
                <a:latin typeface="+mn-lt"/>
              </a:rPr>
              <a:t>mode 2</a:t>
            </a:r>
            <a:endParaRPr lang="en-US" i="1" baseline="-25000" dirty="0">
              <a:latin typeface="+mn-lt"/>
            </a:endParaRPr>
          </a:p>
        </p:txBody>
      </p:sp>
      <p:sp>
        <p:nvSpPr>
          <p:cNvPr id="6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67119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17</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2395612128"/>
              </p:ext>
            </p:extLst>
          </p:nvPr>
        </p:nvGraphicFramePr>
        <p:xfrm>
          <a:off x="1905000" y="1584960"/>
          <a:ext cx="5181600" cy="2362200"/>
        </p:xfrm>
        <a:graphic>
          <a:graphicData uri="http://schemas.openxmlformats.org/drawingml/2006/table">
            <a:tbl>
              <a:tblPr firstRow="1" bandRow="1">
                <a:tableStyleId>{5940675A-B579-460E-94D1-54222C63F5DA}</a:tableStyleId>
              </a:tblPr>
              <a:tblGrid>
                <a:gridCol w="419100"/>
                <a:gridCol w="1104900"/>
                <a:gridCol w="762000"/>
                <a:gridCol w="647700"/>
                <a:gridCol w="609600"/>
                <a:gridCol w="1638300"/>
              </a:tblGrid>
              <a:tr h="257175">
                <a:tc>
                  <a:txBody>
                    <a:bodyPr/>
                    <a:lstStyle/>
                    <a:p>
                      <a:endParaRPr lang="en-US" sz="1400" dirty="0"/>
                    </a:p>
                  </a:txBody>
                  <a:tcPr/>
                </a:tc>
                <a:tc>
                  <a:txBody>
                    <a:bodyPr/>
                    <a:lstStyle/>
                    <a:p>
                      <a:pPr algn="ctr"/>
                      <a:r>
                        <a:rPr lang="en-US" sz="1400" dirty="0" smtClean="0"/>
                        <a:t>MCS indication</a:t>
                      </a:r>
                      <a:endParaRPr lang="en-US" sz="1400" dirty="0"/>
                    </a:p>
                  </a:txBody>
                  <a:tcPr/>
                </a:tc>
                <a:tc>
                  <a:txBody>
                    <a:bodyPr/>
                    <a:lstStyle/>
                    <a:p>
                      <a:pPr algn="ctr"/>
                      <a:r>
                        <a:rPr lang="en-US" sz="1400" dirty="0" smtClean="0"/>
                        <a:t>PHY</a:t>
                      </a:r>
                      <a:r>
                        <a:rPr lang="en-US" sz="1400" baseline="0" dirty="0" smtClean="0"/>
                        <a:t> modes</a:t>
                      </a:r>
                      <a:endParaRPr lang="en-US" sz="1400" dirty="0"/>
                    </a:p>
                  </a:txBody>
                  <a:tcPr/>
                </a:tc>
                <a:tc>
                  <a:txBody>
                    <a:bodyPr/>
                    <a:lstStyle/>
                    <a:p>
                      <a:pPr algn="ctr"/>
                      <a:r>
                        <a:rPr lang="en-US" sz="1400" dirty="0" smtClean="0"/>
                        <a:t>Data</a:t>
                      </a:r>
                      <a:r>
                        <a:rPr lang="en-US" sz="1400" baseline="0" dirty="0" smtClean="0"/>
                        <a:t> rate</a:t>
                      </a:r>
                      <a:endParaRPr lang="en-US" sz="1400" dirty="0"/>
                    </a:p>
                  </a:txBody>
                  <a:tcPr/>
                </a:tc>
                <a:tc>
                  <a:txBody>
                    <a:bodyPr/>
                    <a:lstStyle/>
                    <a:p>
                      <a:pPr algn="ctr"/>
                      <a:r>
                        <a:rPr lang="en-US" sz="1400" dirty="0" smtClean="0"/>
                        <a:t>Unit</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Note</a:t>
                      </a:r>
                    </a:p>
                  </a:txBody>
                  <a:tcPr/>
                </a:tc>
              </a:tr>
              <a:tr h="257175">
                <a:tc>
                  <a:txBody>
                    <a:bodyPr/>
                    <a:lstStyle/>
                    <a:p>
                      <a:r>
                        <a:rPr lang="en-US" sz="1400" dirty="0" smtClean="0"/>
                        <a:t>14</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0000 1110</a:t>
                      </a:r>
                    </a:p>
                  </a:txBody>
                  <a:tcPr/>
                </a:tc>
                <a:tc>
                  <a:txBody>
                    <a:bodyPr/>
                    <a:lstStyle/>
                    <a:p>
                      <a:pPr algn="ctr"/>
                      <a:r>
                        <a:rPr lang="en-US" sz="1400" dirty="0" smtClean="0"/>
                        <a:t>I.11</a:t>
                      </a:r>
                      <a:endParaRPr lang="en-US" sz="1400" dirty="0"/>
                    </a:p>
                  </a:txBody>
                  <a:tcPr/>
                </a:tc>
                <a:tc>
                  <a:txBody>
                    <a:bodyPr/>
                    <a:lstStyle/>
                    <a:p>
                      <a:pPr algn="ctr"/>
                      <a:r>
                        <a:rPr lang="en-US" sz="1400" u="none" strike="noStrike" kern="1200" dirty="0" smtClean="0">
                          <a:effectLst/>
                        </a:rPr>
                        <a:t>2.5</a:t>
                      </a:r>
                      <a:endParaRPr lang="en-US" sz="1400" u="none" strike="noStrike" kern="1200" dirty="0">
                        <a:solidFill>
                          <a:schemeClr val="dk1"/>
                        </a:solidFill>
                        <a:effectLst/>
                        <a:latin typeface="+mn-lt"/>
                        <a:ea typeface="+mn-ea"/>
                        <a:cs typeface="+mn-cs"/>
                      </a:endParaRPr>
                    </a:p>
                  </a:txBody>
                  <a:tcPr marL="9525" marR="9525" marT="9525" marB="0" anchor="b"/>
                </a:tc>
                <a:tc rowSpan="5">
                  <a:txBody>
                    <a:bodyPr/>
                    <a:lstStyle/>
                    <a:p>
                      <a:pPr algn="ctr"/>
                      <a:endParaRPr lang="en-US" sz="1400" dirty="0" smtClean="0"/>
                    </a:p>
                    <a:p>
                      <a:pPr algn="ctr"/>
                      <a:endParaRPr lang="en-US" sz="1400" dirty="0" smtClean="0"/>
                    </a:p>
                    <a:p>
                      <a:pPr algn="ctr"/>
                      <a:endParaRPr lang="en-US" sz="1400" dirty="0" smtClean="0"/>
                    </a:p>
                    <a:p>
                      <a:pPr algn="ctr"/>
                      <a:r>
                        <a:rPr lang="en-US" sz="1400" dirty="0" smtClean="0"/>
                        <a:t>kbps</a:t>
                      </a:r>
                      <a:endParaRPr lang="en-US" sz="1400" dirty="0"/>
                    </a:p>
                  </a:txBody>
                  <a:tcPr/>
                </a:tc>
                <a:tc>
                  <a:txBody>
                    <a:bodyPr/>
                    <a:lstStyle/>
                    <a:p>
                      <a:pPr algn="l"/>
                      <a:r>
                        <a:rPr lang="en-US" sz="1200" dirty="0" smtClean="0"/>
                        <a:t>Flicker        </a:t>
                      </a:r>
                      <a:r>
                        <a:rPr lang="en-US" sz="1200" baseline="0" dirty="0" smtClean="0"/>
                        <a:t>(16 x 16)</a:t>
                      </a:r>
                      <a:endParaRPr lang="en-US" sz="1200" dirty="0"/>
                    </a:p>
                  </a:txBody>
                  <a:tcPr/>
                </a:tc>
              </a:tr>
              <a:tr h="0">
                <a:tc>
                  <a:txBody>
                    <a:bodyPr/>
                    <a:lstStyle/>
                    <a:p>
                      <a:r>
                        <a:rPr lang="en-US" sz="1400" dirty="0" smtClean="0"/>
                        <a:t>16</a:t>
                      </a:r>
                      <a:endParaRPr lang="en-US" sz="1400" dirty="0"/>
                    </a:p>
                  </a:txBody>
                  <a:tcPr/>
                </a:tc>
                <a:tc>
                  <a:txBody>
                    <a:bodyPr/>
                    <a:lstStyle/>
                    <a:p>
                      <a:r>
                        <a:rPr lang="en-US" sz="1400" kern="1200" dirty="0" smtClean="0"/>
                        <a:t>0001 0000</a:t>
                      </a:r>
                      <a:endParaRPr lang="en-US"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I.12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dirty="0" smtClean="0">
                          <a:effectLst/>
                        </a:rPr>
                        <a:t>5</a:t>
                      </a:r>
                      <a:endParaRPr lang="en-US" sz="1400" b="0" i="0" u="none" strike="noStrike" kern="1200" dirty="0">
                        <a:solidFill>
                          <a:srgbClr val="000000"/>
                        </a:solidFill>
                        <a:effectLst/>
                        <a:latin typeface="+mn-lt"/>
                        <a:ea typeface="+mn-ea"/>
                        <a:cs typeface="+mn-cs"/>
                      </a:endParaRPr>
                    </a:p>
                  </a:txBody>
                  <a:tcPr/>
                </a:tc>
                <a:tc vMerge="1">
                  <a:txBody>
                    <a:bodyPr/>
                    <a:lstStyle/>
                    <a:p>
                      <a:pPr algn="ctr"/>
                      <a:endParaRPr lang="en-US" sz="1400" dirty="0"/>
                    </a:p>
                  </a:txBody>
                  <a:tcPr/>
                </a:tc>
                <a:tc>
                  <a:txBody>
                    <a:bodyPr/>
                    <a:lstStyle/>
                    <a:p>
                      <a:pPr algn="l"/>
                      <a:r>
                        <a:rPr lang="en-US" sz="1200" dirty="0" smtClean="0"/>
                        <a:t>Flicker        </a:t>
                      </a:r>
                      <a:r>
                        <a:rPr lang="en-US" sz="1200" baseline="0" dirty="0" smtClean="0"/>
                        <a:t>(16 x 16)</a:t>
                      </a:r>
                      <a:endParaRPr lang="en-US" sz="1200" dirty="0"/>
                    </a:p>
                  </a:txBody>
                  <a:tcPr/>
                </a:tc>
              </a:tr>
              <a:tr h="257175">
                <a:tc>
                  <a:txBody>
                    <a:bodyPr/>
                    <a:lstStyle/>
                    <a:p>
                      <a:r>
                        <a:rPr lang="en-US" sz="1400" dirty="0" smtClean="0"/>
                        <a:t>17</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0001 0001</a:t>
                      </a:r>
                      <a:endParaRPr lang="en-US" sz="1400"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I.13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rPr>
                        <a:t>7.5</a:t>
                      </a:r>
                      <a:endParaRPr lang="en-US" sz="1400" b="0" i="0" u="none" strike="noStrike" dirty="0" smtClean="0">
                        <a:solidFill>
                          <a:srgbClr val="000000"/>
                        </a:solidFill>
                        <a:effectLst/>
                        <a:latin typeface="+mn-lt"/>
                      </a:endParaRPr>
                    </a:p>
                  </a:txBody>
                  <a:tcPr/>
                </a:tc>
                <a:tc vMerge="1">
                  <a:txBody>
                    <a:bodyPr/>
                    <a:lstStyle/>
                    <a:p>
                      <a:pPr algn="ct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Flicker        </a:t>
                      </a:r>
                      <a:r>
                        <a:rPr lang="en-US" sz="1200" baseline="0" dirty="0" smtClean="0"/>
                        <a:t>(16 x 16)</a:t>
                      </a:r>
                      <a:endParaRPr lang="en-US" sz="1200" dirty="0" smtClean="0"/>
                    </a:p>
                  </a:txBody>
                  <a:tcPr/>
                </a:tc>
              </a:tr>
              <a:tr h="257175">
                <a:tc>
                  <a:txBody>
                    <a:bodyPr/>
                    <a:lstStyle/>
                    <a:p>
                      <a:r>
                        <a:rPr lang="en-US" sz="1400" dirty="0" smtClean="0"/>
                        <a:t>18</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0001 0010</a:t>
                      </a:r>
                      <a:endParaRPr lang="en-US" sz="1400"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I.14</a:t>
                      </a:r>
                    </a:p>
                  </a:txBody>
                  <a:tcPr/>
                </a:tc>
                <a:tc>
                  <a:txBody>
                    <a:bodyPr/>
                    <a:lstStyle/>
                    <a:p>
                      <a:pPr algn="ctr" fontAlgn="b"/>
                      <a:r>
                        <a:rPr lang="en-US" sz="1400" u="none" strike="noStrike" dirty="0" smtClean="0">
                          <a:effectLst/>
                        </a:rPr>
                        <a:t>40</a:t>
                      </a:r>
                      <a:endParaRPr lang="en-US" sz="1400" b="0" i="0" u="none" strike="noStrike" dirty="0">
                        <a:solidFill>
                          <a:srgbClr val="000000"/>
                        </a:solidFill>
                        <a:effectLst/>
                        <a:latin typeface="Calibri"/>
                      </a:endParaRPr>
                    </a:p>
                  </a:txBody>
                  <a:tcPr marL="9525" marR="9525" marT="9525" marB="0" anchor="b"/>
                </a:tc>
                <a:tc vMerge="1">
                  <a:txBody>
                    <a:bodyPr/>
                    <a:lstStyle/>
                    <a:p>
                      <a:pPr algn="ctr"/>
                      <a:endParaRPr lang="en-US" sz="1400" dirty="0"/>
                    </a:p>
                  </a:txBody>
                  <a:tcPr/>
                </a:tc>
                <a:tc>
                  <a:txBody>
                    <a:bodyPr/>
                    <a:lstStyle/>
                    <a:p>
                      <a:pPr algn="l"/>
                      <a:r>
                        <a:rPr lang="en-US" sz="1200" dirty="0" smtClean="0"/>
                        <a:t>Flicker        (64 x 64)</a:t>
                      </a:r>
                      <a:endParaRPr lang="en-US" sz="1200" dirty="0"/>
                    </a:p>
                  </a:txBody>
                  <a:tcPr/>
                </a:tc>
              </a:tr>
              <a:tr h="320040">
                <a:tc>
                  <a:txBody>
                    <a:bodyPr/>
                    <a:lstStyle/>
                    <a:p>
                      <a:r>
                        <a:rPr lang="en-US" sz="1400" dirty="0" smtClean="0"/>
                        <a:t>19</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0001 0011</a:t>
                      </a:r>
                      <a:endParaRPr lang="en-US" sz="1400"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I.15</a:t>
                      </a:r>
                    </a:p>
                  </a:txBody>
                  <a:tcPr/>
                </a:tc>
                <a:tc>
                  <a:txBody>
                    <a:bodyPr/>
                    <a:lstStyle/>
                    <a:p>
                      <a:pPr algn="ctr" fontAlgn="b"/>
                      <a:r>
                        <a:rPr lang="en-US" sz="1400" u="none" strike="noStrike" dirty="0" smtClean="0">
                          <a:effectLst/>
                        </a:rPr>
                        <a:t>80</a:t>
                      </a:r>
                      <a:endParaRPr lang="en-US" sz="1400" b="0" i="0" u="none" strike="noStrike" dirty="0">
                        <a:solidFill>
                          <a:srgbClr val="000000"/>
                        </a:solidFill>
                        <a:effectLst/>
                        <a:latin typeface="Calibri"/>
                      </a:endParaRPr>
                    </a:p>
                  </a:txBody>
                  <a:tcPr marL="9525" marR="9525" marT="9525" marB="0" anchor="b"/>
                </a:tc>
                <a:tc vMerge="1">
                  <a:txBody>
                    <a:bodyPr/>
                    <a:lstStyle/>
                    <a:p>
                      <a:pPr algn="ct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Flicker        (64 x 64)</a:t>
                      </a:r>
                    </a:p>
                  </a:txBody>
                  <a:tcPr/>
                </a:tc>
              </a:tr>
              <a:tr h="257175">
                <a:tc gridSpan="2">
                  <a:txBody>
                    <a:bodyPr/>
                    <a:lstStyle/>
                    <a:p>
                      <a:pPr algn="ctr"/>
                      <a:r>
                        <a:rPr lang="en-US" sz="1400" dirty="0" smtClean="0"/>
                        <a:t>20 - 256</a:t>
                      </a:r>
                      <a:endParaRPr lang="en-US" sz="1400" dirty="0"/>
                    </a:p>
                  </a:txBody>
                  <a:tcPr/>
                </a:tc>
                <a:tc hMerge="1">
                  <a:txBody>
                    <a:bodyPr/>
                    <a:lstStyle/>
                    <a:p>
                      <a:endParaRPr lang="en-US" sz="1400" dirty="0">
                        <a:solidFill>
                          <a:srgbClr val="FF0000"/>
                        </a:solidFill>
                      </a:endParaRPr>
                    </a:p>
                  </a:txBody>
                  <a:tcPr/>
                </a:tc>
                <a:tc gridSpan="4">
                  <a:txBody>
                    <a:bodyPr/>
                    <a:lstStyle/>
                    <a:p>
                      <a:pPr algn="ctr"/>
                      <a:r>
                        <a:rPr lang="en-US" sz="1400" dirty="0" smtClean="0"/>
                        <a:t>reserved</a:t>
                      </a:r>
                      <a:endParaRPr lang="en-US" sz="1400" dirty="0"/>
                    </a:p>
                  </a:txBody>
                  <a:tcPr/>
                </a:tc>
                <a:tc hMerge="1">
                  <a:txBody>
                    <a:bodyPr/>
                    <a:lstStyle/>
                    <a:p>
                      <a:pPr algn="ctr" fontAlgn="b"/>
                      <a:endParaRPr lang="en-US" sz="1400" b="0" i="0" u="none" strike="noStrike" dirty="0">
                        <a:solidFill>
                          <a:srgbClr val="000000"/>
                        </a:solidFill>
                        <a:effectLst/>
                        <a:latin typeface="Calibri"/>
                      </a:endParaRPr>
                    </a:p>
                  </a:txBody>
                  <a:tcPr marL="9525" marR="9525" marT="9525" marB="0" anchor="b"/>
                </a:tc>
                <a:tc hMerge="1">
                  <a:txBody>
                    <a:bodyPr/>
                    <a:lstStyle/>
                    <a:p>
                      <a:endParaRPr lang="en-US" sz="1400" dirty="0"/>
                    </a:p>
                  </a:txBody>
                  <a:tcPr/>
                </a:tc>
                <a:tc hMerge="1">
                  <a:txBody>
                    <a:bodyPr/>
                    <a:lstStyle/>
                    <a:p>
                      <a:pPr algn="ctr"/>
                      <a:endParaRPr lang="en-US" sz="1400" dirty="0"/>
                    </a:p>
                  </a:txBody>
                  <a:tcPr/>
                </a:tc>
              </a:tr>
            </a:tbl>
          </a:graphicData>
        </a:graphic>
      </p:graphicFrame>
      <p:sp>
        <p:nvSpPr>
          <p:cNvPr id="10" name="Text Box 2"/>
          <p:cNvSpPr txBox="1">
            <a:spLocks noChangeArrowheads="1"/>
          </p:cNvSpPr>
          <p:nvPr/>
        </p:nvSpPr>
        <p:spPr bwMode="auto">
          <a:xfrm>
            <a:off x="3720475" y="630195"/>
            <a:ext cx="24117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600" dirty="0"/>
              <a:t>PHY </a:t>
            </a:r>
            <a:r>
              <a:rPr lang="en-US" altLang="en-US" sz="3600" dirty="0" smtClean="0"/>
              <a:t>modes</a:t>
            </a:r>
            <a:endParaRPr lang="en-US" altLang="en-US" sz="3600" dirty="0"/>
          </a:p>
        </p:txBody>
      </p:sp>
      <p:sp>
        <p:nvSpPr>
          <p:cNvPr id="13" name="Rectangle 12"/>
          <p:cNvSpPr/>
          <p:nvPr/>
        </p:nvSpPr>
        <p:spPr>
          <a:xfrm>
            <a:off x="254000" y="5334000"/>
            <a:ext cx="8470386" cy="830997"/>
          </a:xfrm>
          <a:prstGeom prst="rect">
            <a:avLst/>
          </a:prstGeom>
        </p:spPr>
        <p:txBody>
          <a:bodyPr wrap="square">
            <a:spAutoFit/>
          </a:bodyPr>
          <a:lstStyle/>
          <a:p>
            <a:r>
              <a:rPr lang="en-US" sz="1600" b="1" dirty="0" smtClean="0">
                <a:latin typeface="+mj-lt"/>
              </a:rPr>
              <a:t>Notice</a:t>
            </a:r>
            <a:r>
              <a:rPr lang="en-US" sz="1600" b="1" dirty="0" smtClean="0">
                <a:solidFill>
                  <a:schemeClr val="tx1"/>
                </a:solidFill>
                <a:latin typeface="+mj-lt"/>
              </a:rPr>
              <a:t>	</a:t>
            </a:r>
            <a:r>
              <a:rPr lang="en-US" sz="1600" dirty="0" smtClean="0">
                <a:solidFill>
                  <a:schemeClr val="tx1"/>
                </a:solidFill>
                <a:latin typeface="+mj-lt"/>
              </a:rPr>
              <a:t>			</a:t>
            </a:r>
          </a:p>
          <a:p>
            <a:pPr marL="285750" indent="-285750">
              <a:buFont typeface="Wingdings" panose="05000000000000000000" pitchFamily="2" charset="2"/>
              <a:buChar char="§"/>
            </a:pPr>
            <a:r>
              <a:rPr lang="en-US" sz="1600" dirty="0" smtClean="0">
                <a:solidFill>
                  <a:schemeClr val="tx1"/>
                </a:solidFill>
                <a:latin typeface="+mj-lt"/>
                <a:ea typeface="Malgun Gothic"/>
                <a:cs typeface="Times New Roman"/>
              </a:rPr>
              <a:t>Data rate is counted at 10 symbol/sec</a:t>
            </a:r>
            <a:endParaRPr lang="en-US" sz="1600" dirty="0" smtClean="0">
              <a:solidFill>
                <a:schemeClr val="tx1"/>
              </a:solidFill>
              <a:latin typeface="+mj-lt"/>
            </a:endParaRPr>
          </a:p>
          <a:p>
            <a:pPr marL="285750" indent="-285750">
              <a:buFont typeface="Wingdings" panose="05000000000000000000" pitchFamily="2" charset="2"/>
              <a:buChar char="§"/>
            </a:pPr>
            <a:r>
              <a:rPr lang="en-US" sz="1600" dirty="0" smtClean="0">
                <a:solidFill>
                  <a:schemeClr val="tx1"/>
                </a:solidFill>
                <a:latin typeface="+mj-lt"/>
              </a:rPr>
              <a:t>Preamble symbols are at low spatial-resolution among spatial-MIMO PHY modes.</a:t>
            </a:r>
          </a:p>
        </p:txBody>
      </p:sp>
      <p:sp>
        <p:nvSpPr>
          <p:cNvPr id="1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02582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18</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39" name="Text Box 16"/>
          <p:cNvSpPr txBox="1">
            <a:spLocks noChangeArrowheads="1"/>
          </p:cNvSpPr>
          <p:nvPr/>
        </p:nvSpPr>
        <p:spPr bwMode="auto">
          <a:xfrm>
            <a:off x="254000" y="1659791"/>
            <a:ext cx="87630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eaLnBrk="0" hangingPunct="0">
              <a:buFont typeface="Wingdings" panose="05000000000000000000" pitchFamily="2" charset="2"/>
              <a:buChar char="q"/>
            </a:pPr>
            <a:r>
              <a:rPr lang="en-US" altLang="en-US" sz="1600" b="1" dirty="0" smtClean="0"/>
              <a:t>Error due to frame rate drops unexpectedly</a:t>
            </a:r>
          </a:p>
          <a:p>
            <a:pPr marL="742950" lvl="1" indent="-285750">
              <a:buFont typeface="Wingdings" panose="05000000000000000000" pitchFamily="2" charset="2"/>
              <a:buChar char="§"/>
            </a:pPr>
            <a:r>
              <a:rPr lang="en-US" altLang="en-US" sz="1600" dirty="0" smtClean="0"/>
              <a:t>A transmitted symbol is missed on sampling when the camera frame rate drops to lower than the symbol rate unexpectedly. Line coding can be used to correct this type of error</a:t>
            </a:r>
          </a:p>
          <a:p>
            <a:pPr marL="742950" lvl="1" indent="-285750">
              <a:buFont typeface="Wingdings" panose="05000000000000000000" pitchFamily="2" charset="2"/>
              <a:buChar char="§"/>
            </a:pPr>
            <a:r>
              <a:rPr lang="en-US" altLang="en-US" sz="1600" dirty="0" smtClean="0"/>
              <a:t>If this type of error happens frequently, a reduction of image resolution can achieved a higher frame rate.</a:t>
            </a:r>
            <a:endParaRPr lang="en-US" altLang="en-US" sz="1600" dirty="0"/>
          </a:p>
          <a:p>
            <a:pPr marL="285750" indent="-285750" eaLnBrk="0" hangingPunct="0">
              <a:buFont typeface="Wingdings" panose="05000000000000000000" pitchFamily="2" charset="2"/>
              <a:buChar char="q"/>
            </a:pPr>
            <a:endParaRPr lang="en-US" altLang="en-US" sz="1600" dirty="0" smtClean="0"/>
          </a:p>
          <a:p>
            <a:pPr marL="285750" indent="-285750" eaLnBrk="0" hangingPunct="0">
              <a:buFont typeface="Wingdings" panose="05000000000000000000" pitchFamily="2" charset="2"/>
              <a:buChar char="q"/>
            </a:pPr>
            <a:endParaRPr lang="en-US" altLang="en-US" sz="1600" dirty="0" smtClean="0"/>
          </a:p>
          <a:p>
            <a:pPr marL="285750" indent="-285750" eaLnBrk="0" hangingPunct="0">
              <a:buFont typeface="Wingdings" panose="05000000000000000000" pitchFamily="2" charset="2"/>
              <a:buChar char="q"/>
            </a:pPr>
            <a:endParaRPr lang="en-US" altLang="en-US" sz="1600" dirty="0" smtClean="0"/>
          </a:p>
          <a:p>
            <a:pPr marL="285750" indent="-285750">
              <a:buFont typeface="Wingdings" panose="05000000000000000000" pitchFamily="2" charset="2"/>
              <a:buChar char="q"/>
            </a:pPr>
            <a:r>
              <a:rPr lang="en-US" altLang="en-US" sz="1600" b="1" dirty="0"/>
              <a:t>Error due to </a:t>
            </a:r>
            <a:r>
              <a:rPr lang="en-US" altLang="en-US" sz="1600" b="1" dirty="0" smtClean="0"/>
              <a:t>interference/noise</a:t>
            </a:r>
          </a:p>
          <a:p>
            <a:pPr marL="742950" lvl="1" indent="-285750">
              <a:buFont typeface="Wingdings" panose="05000000000000000000" pitchFamily="2" charset="2"/>
              <a:buChar char="§"/>
            </a:pPr>
            <a:r>
              <a:rPr lang="en-US" altLang="en-US" sz="1600" dirty="0" smtClean="0"/>
              <a:t>A electronics noise/ or noise comes from environment/ or noise comes from an incorrect threshold </a:t>
            </a:r>
            <a:endParaRPr lang="en-US" altLang="en-US" sz="1600" dirty="0"/>
          </a:p>
          <a:p>
            <a:pPr marL="742950" lvl="1" indent="-285750">
              <a:buFont typeface="Wingdings" panose="05000000000000000000" pitchFamily="2" charset="2"/>
              <a:buChar char="§"/>
            </a:pPr>
            <a:r>
              <a:rPr lang="en-US" altLang="en-US" sz="1600" dirty="0"/>
              <a:t>If this type of error </a:t>
            </a:r>
            <a:r>
              <a:rPr lang="en-US" altLang="en-US" sz="1600" dirty="0" smtClean="0"/>
              <a:t>can be mitigated by using spatial coding as following slide.</a:t>
            </a:r>
            <a:endParaRPr lang="en-US" altLang="en-US" sz="1600" dirty="0"/>
          </a:p>
          <a:p>
            <a:pPr marL="285750" indent="-285750">
              <a:buFont typeface="Wingdings" panose="05000000000000000000" pitchFamily="2" charset="2"/>
              <a:buChar char="q"/>
            </a:pPr>
            <a:endParaRPr lang="en-US" altLang="en-US" sz="1600" b="1" dirty="0"/>
          </a:p>
        </p:txBody>
      </p:sp>
      <p:sp>
        <p:nvSpPr>
          <p:cNvPr id="40" name="TextBox 39"/>
          <p:cNvSpPr txBox="1"/>
          <p:nvPr/>
        </p:nvSpPr>
        <p:spPr>
          <a:xfrm>
            <a:off x="2362201" y="666690"/>
            <a:ext cx="4800600" cy="400110"/>
          </a:xfrm>
          <a:prstGeom prst="rect">
            <a:avLst/>
          </a:prstGeom>
          <a:noFill/>
        </p:spPr>
        <p:txBody>
          <a:bodyPr wrap="square" rtlCol="0">
            <a:spAutoFit/>
          </a:bodyPr>
          <a:lstStyle/>
          <a:p>
            <a:pPr algn="ctr"/>
            <a:r>
              <a:rPr lang="en-US" sz="2000" b="1" dirty="0" smtClean="0"/>
              <a:t>PHY Error Corrections</a:t>
            </a:r>
            <a:endParaRPr lang="en-US" sz="2000" dirty="0"/>
          </a:p>
        </p:txBody>
      </p:sp>
      <p:sp>
        <p:nvSpPr>
          <p:cNvPr id="1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39181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19</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0" name="TextBox 9"/>
          <p:cNvSpPr txBox="1"/>
          <p:nvPr/>
        </p:nvSpPr>
        <p:spPr>
          <a:xfrm>
            <a:off x="1295400" y="609600"/>
            <a:ext cx="7010399" cy="707886"/>
          </a:xfrm>
          <a:prstGeom prst="rect">
            <a:avLst/>
          </a:prstGeom>
          <a:noFill/>
        </p:spPr>
        <p:txBody>
          <a:bodyPr wrap="square" rtlCol="0">
            <a:spAutoFit/>
          </a:bodyPr>
          <a:lstStyle/>
          <a:p>
            <a:pPr algn="ctr"/>
            <a:r>
              <a:rPr lang="en-US" sz="2000" b="1" dirty="0" smtClean="0"/>
              <a:t>Spatial Error Correction Coding to reduce BER</a:t>
            </a:r>
          </a:p>
          <a:p>
            <a:pPr algn="ctr"/>
            <a:r>
              <a:rPr lang="en-US" sz="2000" b="1" dirty="0" smtClean="0"/>
              <a:t>(TBD)</a:t>
            </a:r>
            <a:endParaRPr lang="en-US" sz="2000" dirty="0"/>
          </a:p>
        </p:txBody>
      </p:sp>
      <p:sp>
        <p:nvSpPr>
          <p:cNvPr id="18" name="Rectangle 5"/>
          <p:cNvSpPr>
            <a:spLocks noChangeArrowheads="1"/>
          </p:cNvSpPr>
          <p:nvPr/>
        </p:nvSpPr>
        <p:spPr bwMode="auto">
          <a:xfrm>
            <a:off x="1257300" y="5943600"/>
            <a:ext cx="6781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171450" eaLnBrk="0" latinLnBrk="1" hangingPunct="0">
              <a:spcBef>
                <a:spcPct val="20000"/>
              </a:spcBef>
              <a:buChar char="•"/>
              <a:defRPr sz="2800">
                <a:solidFill>
                  <a:schemeClr val="tx1"/>
                </a:solidFill>
                <a:latin typeface="Corbel" pitchFamily="34" charset="0"/>
              </a:defRPr>
            </a:lvl1pPr>
            <a:lvl2pPr marL="742950" indent="-285750" eaLnBrk="0" latinLnBrk="1" hangingPunct="0">
              <a:spcBef>
                <a:spcPct val="20000"/>
              </a:spcBef>
              <a:buChar char="–"/>
              <a:defRPr sz="2400">
                <a:solidFill>
                  <a:schemeClr val="tx1"/>
                </a:solidFill>
                <a:latin typeface="Corbel" pitchFamily="34" charset="0"/>
              </a:defRPr>
            </a:lvl2pPr>
            <a:lvl3pPr marL="1143000" indent="-228600" eaLnBrk="0" latinLnBrk="1" hangingPunct="0">
              <a:spcBef>
                <a:spcPct val="20000"/>
              </a:spcBef>
              <a:buChar char="•"/>
              <a:defRPr sz="2400">
                <a:solidFill>
                  <a:schemeClr val="tx1"/>
                </a:solidFill>
                <a:latin typeface="Corbel" pitchFamily="34" charset="0"/>
              </a:defRPr>
            </a:lvl3pPr>
            <a:lvl4pPr marL="1600200" indent="-228600" eaLnBrk="0" latinLnBrk="1" hangingPunct="0">
              <a:spcBef>
                <a:spcPct val="20000"/>
              </a:spcBef>
              <a:buChar char="–"/>
              <a:defRPr sz="2000">
                <a:solidFill>
                  <a:schemeClr val="tx1"/>
                </a:solidFill>
                <a:latin typeface="Corbel" pitchFamily="34" charset="0"/>
              </a:defRPr>
            </a:lvl4pPr>
            <a:lvl5pPr marL="2057400" indent="-228600" eaLnBrk="0" latinLnBrk="1" hangingPunct="0">
              <a:spcBef>
                <a:spcPct val="20000"/>
              </a:spcBef>
              <a:buChar char="»"/>
              <a:defRPr sz="2000">
                <a:solidFill>
                  <a:schemeClr val="tx1"/>
                </a:solidFill>
                <a:latin typeface="Corbel" pitchFamily="34" charset="0"/>
              </a:defRPr>
            </a:lvl5pPr>
            <a:lvl6pPr marL="2514600" indent="-228600" eaLnBrk="0" fontAlgn="base" hangingPunct="0">
              <a:spcBef>
                <a:spcPct val="20000"/>
              </a:spcBef>
              <a:spcAft>
                <a:spcPct val="0"/>
              </a:spcAft>
              <a:buChar char="»"/>
              <a:defRPr sz="2000">
                <a:solidFill>
                  <a:schemeClr val="tx1"/>
                </a:solidFill>
                <a:latin typeface="Corbel" pitchFamily="34" charset="0"/>
              </a:defRPr>
            </a:lvl6pPr>
            <a:lvl7pPr marL="2971800" indent="-228600" eaLnBrk="0" fontAlgn="base" hangingPunct="0">
              <a:spcBef>
                <a:spcPct val="20000"/>
              </a:spcBef>
              <a:spcAft>
                <a:spcPct val="0"/>
              </a:spcAft>
              <a:buChar char="»"/>
              <a:defRPr sz="2000">
                <a:solidFill>
                  <a:schemeClr val="tx1"/>
                </a:solidFill>
                <a:latin typeface="Corbel" pitchFamily="34" charset="0"/>
              </a:defRPr>
            </a:lvl7pPr>
            <a:lvl8pPr marL="3429000" indent="-228600" eaLnBrk="0" fontAlgn="base" hangingPunct="0">
              <a:spcBef>
                <a:spcPct val="20000"/>
              </a:spcBef>
              <a:spcAft>
                <a:spcPct val="0"/>
              </a:spcAft>
              <a:buChar char="»"/>
              <a:defRPr sz="2000">
                <a:solidFill>
                  <a:schemeClr val="tx1"/>
                </a:solidFill>
                <a:latin typeface="Corbel" pitchFamily="34" charset="0"/>
              </a:defRPr>
            </a:lvl8pPr>
            <a:lvl9pPr marL="3886200" indent="-228600" eaLnBrk="0" fontAlgn="base" hangingPunct="0">
              <a:spcBef>
                <a:spcPct val="20000"/>
              </a:spcBef>
              <a:spcAft>
                <a:spcPct val="0"/>
              </a:spcAft>
              <a:buChar char="»"/>
              <a:defRPr sz="2000">
                <a:solidFill>
                  <a:schemeClr val="tx1"/>
                </a:solidFill>
                <a:latin typeface="Corbel" pitchFamily="34" charset="0"/>
              </a:defRPr>
            </a:lvl9pPr>
          </a:lstStyle>
          <a:p>
            <a:pPr latinLnBrk="0">
              <a:spcBef>
                <a:spcPct val="0"/>
              </a:spcBef>
              <a:buFont typeface="Wingdings" panose="05000000000000000000" pitchFamily="2" charset="2"/>
              <a:buChar char="§"/>
            </a:pPr>
            <a:r>
              <a:rPr lang="en-US" altLang="ko-KR" sz="1600" dirty="0" smtClean="0">
                <a:latin typeface="+mj-lt"/>
              </a:rPr>
              <a:t>Will be updated later</a:t>
            </a:r>
            <a:endParaRPr lang="en-US" altLang="ko-KR" sz="1600" dirty="0">
              <a:latin typeface="+mj-lt"/>
              <a:ea typeface="굴림" charset="-127"/>
            </a:endParaRPr>
          </a:p>
        </p:txBody>
      </p:sp>
      <p:sp>
        <p:nvSpPr>
          <p:cNvPr id="1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89036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0" name="Title 1"/>
          <p:cNvSpPr txBox="1">
            <a:spLocks/>
          </p:cNvSpPr>
          <p:nvPr/>
        </p:nvSpPr>
        <p:spPr>
          <a:xfrm>
            <a:off x="457200" y="609600"/>
            <a:ext cx="8229600" cy="457200"/>
          </a:xfrm>
          <a:prstGeom prst="rect">
            <a:avLst/>
          </a:prstGeom>
        </p:spPr>
        <p:txBody>
          <a:bodyPr>
            <a:normAutofit fontScale="92500" lnSpcReduction="10000"/>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altLang="en-US" sz="2800" b="1" dirty="0" smtClean="0"/>
              <a:t>Content</a:t>
            </a:r>
          </a:p>
        </p:txBody>
      </p:sp>
      <p:sp>
        <p:nvSpPr>
          <p:cNvPr id="17" name="Content Placeholder 2"/>
          <p:cNvSpPr txBox="1">
            <a:spLocks/>
          </p:cNvSpPr>
          <p:nvPr/>
        </p:nvSpPr>
        <p:spPr>
          <a:xfrm>
            <a:off x="609600" y="1219200"/>
            <a:ext cx="8305800" cy="4953000"/>
          </a:xfrm>
          <a:prstGeom prst="rect">
            <a:avLst/>
          </a:prstGeom>
        </p:spPr>
        <p:txBody>
          <a:bodyPr>
            <a:no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altLang="en-US" sz="2000" dirty="0" smtClean="0"/>
              <a:t>PHY design considerations</a:t>
            </a:r>
          </a:p>
          <a:p>
            <a:pPr lvl="1">
              <a:buFont typeface="Wingdings" panose="05000000000000000000" pitchFamily="2" charset="2"/>
              <a:buChar char="§"/>
            </a:pPr>
            <a:r>
              <a:rPr lang="en-US" altLang="en-US" sz="1800" dirty="0" smtClean="0"/>
              <a:t>Frame rate variation</a:t>
            </a:r>
          </a:p>
          <a:p>
            <a:pPr lvl="1">
              <a:buFont typeface="Wingdings" panose="05000000000000000000" pitchFamily="2" charset="2"/>
              <a:buChar char="§"/>
            </a:pPr>
            <a:r>
              <a:rPr lang="en-US" altLang="en-US" sz="1800" dirty="0" smtClean="0"/>
              <a:t>Compatible to both shutter types</a:t>
            </a:r>
          </a:p>
          <a:p>
            <a:pPr lvl="1">
              <a:buFont typeface="Wingdings" panose="05000000000000000000" pitchFamily="2" charset="2"/>
              <a:buChar char="§"/>
            </a:pPr>
            <a:r>
              <a:rPr lang="en-US" altLang="en-US" sz="1800" dirty="0" smtClean="0"/>
              <a:t>Perspective distortion and Rotation mitigation</a:t>
            </a:r>
          </a:p>
          <a:p>
            <a:pPr lvl="1">
              <a:buFont typeface="Wingdings" panose="05000000000000000000" pitchFamily="2" charset="2"/>
              <a:buChar char="§"/>
            </a:pPr>
            <a:r>
              <a:rPr lang="en-US" altLang="en-US" sz="1800" dirty="0" smtClean="0"/>
              <a:t>Color-channels interference</a:t>
            </a:r>
          </a:p>
          <a:p>
            <a:pPr lvl="1">
              <a:buFont typeface="Wingdings" panose="05000000000000000000" pitchFamily="2" charset="2"/>
              <a:buChar char="§"/>
            </a:pPr>
            <a:endParaRPr lang="en-US" altLang="en-US" sz="1800" dirty="0" smtClean="0"/>
          </a:p>
          <a:p>
            <a:pPr>
              <a:buFont typeface="Wingdings" panose="05000000000000000000" pitchFamily="2" charset="2"/>
              <a:buChar char="q"/>
            </a:pPr>
            <a:r>
              <a:rPr lang="en-US" altLang="en-US" sz="2000" dirty="0" smtClean="0"/>
              <a:t>System designs</a:t>
            </a:r>
            <a:endParaRPr lang="en-US" altLang="en-US" sz="1800" dirty="0" smtClean="0"/>
          </a:p>
          <a:p>
            <a:pPr lvl="1">
              <a:buFont typeface="Wingdings" panose="05000000000000000000" pitchFamily="2" charset="2"/>
              <a:buChar char="§"/>
            </a:pPr>
            <a:r>
              <a:rPr lang="en-US" altLang="en-US" sz="1800" dirty="0" smtClean="0"/>
              <a:t>Transmitter and encoding</a:t>
            </a:r>
          </a:p>
          <a:p>
            <a:pPr lvl="1">
              <a:buFont typeface="Wingdings" panose="05000000000000000000" pitchFamily="2" charset="2"/>
              <a:buChar char="§"/>
            </a:pPr>
            <a:r>
              <a:rPr lang="en-US" altLang="en-US" sz="1800" dirty="0"/>
              <a:t>Image processing </a:t>
            </a:r>
            <a:r>
              <a:rPr lang="en-US" altLang="en-US" sz="1800" dirty="0" smtClean="0"/>
              <a:t>and Decoding</a:t>
            </a:r>
            <a:endParaRPr lang="en-US" altLang="en-US" sz="1800" dirty="0"/>
          </a:p>
          <a:p>
            <a:pPr lvl="1">
              <a:buFont typeface="Wingdings" panose="05000000000000000000" pitchFamily="2" charset="2"/>
              <a:buChar char="§"/>
            </a:pPr>
            <a:r>
              <a:rPr lang="en-US" altLang="en-US" sz="1800" smtClean="0"/>
              <a:t>Compatibility features</a:t>
            </a:r>
            <a:endParaRPr lang="en-US" altLang="en-US" sz="1800" dirty="0" smtClean="0"/>
          </a:p>
          <a:p>
            <a:pPr lvl="1">
              <a:buFont typeface="Wingdings" panose="05000000000000000000" pitchFamily="2" charset="2"/>
              <a:buChar char="§"/>
            </a:pPr>
            <a:endParaRPr lang="en-US" altLang="en-US" sz="1800" dirty="0" smtClean="0"/>
          </a:p>
          <a:p>
            <a:pPr>
              <a:buFont typeface="Wingdings" panose="05000000000000000000" pitchFamily="2" charset="2"/>
              <a:buChar char="q"/>
            </a:pPr>
            <a:r>
              <a:rPr lang="en-US" altLang="en-US" sz="2000" dirty="0" smtClean="0"/>
              <a:t>PHY format and PHY modes</a:t>
            </a:r>
          </a:p>
          <a:p>
            <a:pPr>
              <a:buFont typeface="Wingdings" panose="05000000000000000000" pitchFamily="2" charset="2"/>
              <a:buChar char="q"/>
            </a:pPr>
            <a:r>
              <a:rPr lang="en-US" altLang="en-US" sz="2000" dirty="0" smtClean="0"/>
              <a:t>Error correction</a:t>
            </a:r>
          </a:p>
        </p:txBody>
      </p:sp>
      <p:sp>
        <p:nvSpPr>
          <p:cNvPr id="1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0474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20</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3471863" y="609600"/>
            <a:ext cx="19909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a:t>PHY Summary</a:t>
            </a:r>
          </a:p>
        </p:txBody>
      </p:sp>
      <p:sp>
        <p:nvSpPr>
          <p:cNvPr id="9" name="Text Box 3"/>
          <p:cNvSpPr txBox="1">
            <a:spLocks noChangeArrowheads="1"/>
          </p:cNvSpPr>
          <p:nvPr/>
        </p:nvSpPr>
        <p:spPr bwMode="auto">
          <a:xfrm>
            <a:off x="558800" y="1360706"/>
            <a:ext cx="83439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eaLnBrk="0" hangingPunct="0">
              <a:buFont typeface="Wingdings" panose="05000000000000000000" pitchFamily="2" charset="2"/>
              <a:buChar char="q"/>
            </a:pPr>
            <a:r>
              <a:rPr lang="en-US" altLang="en-US" sz="1600" dirty="0" smtClean="0"/>
              <a:t>The system design supports those functionalities:</a:t>
            </a:r>
          </a:p>
          <a:p>
            <a:pPr lvl="1">
              <a:buFont typeface="Wingdings" panose="05000000000000000000" pitchFamily="2" charset="2"/>
              <a:buChar char="§"/>
            </a:pPr>
            <a:r>
              <a:rPr lang="en-US" altLang="en-US" sz="1600" dirty="0"/>
              <a:t>Frame rate variation</a:t>
            </a:r>
          </a:p>
          <a:p>
            <a:pPr lvl="1">
              <a:buFont typeface="Wingdings" panose="05000000000000000000" pitchFamily="2" charset="2"/>
              <a:buChar char="§"/>
            </a:pPr>
            <a:r>
              <a:rPr lang="en-US" altLang="en-US" sz="1600" dirty="0"/>
              <a:t>Compatible to both shutter types</a:t>
            </a:r>
          </a:p>
          <a:p>
            <a:pPr lvl="1">
              <a:buFont typeface="Wingdings" panose="05000000000000000000" pitchFamily="2" charset="2"/>
              <a:buChar char="§"/>
            </a:pPr>
            <a:r>
              <a:rPr lang="en-US" altLang="en-US" sz="1600" dirty="0"/>
              <a:t>Perspective distortion and Rotation mitigation</a:t>
            </a:r>
          </a:p>
          <a:p>
            <a:pPr lvl="1">
              <a:buFont typeface="Wingdings" panose="05000000000000000000" pitchFamily="2" charset="2"/>
              <a:buChar char="§"/>
            </a:pPr>
            <a:r>
              <a:rPr lang="en-US" altLang="en-US" sz="1600" dirty="0"/>
              <a:t>Color-channels </a:t>
            </a:r>
            <a:r>
              <a:rPr lang="en-US" altLang="en-US" sz="1600" dirty="0" smtClean="0"/>
              <a:t>interference</a:t>
            </a:r>
            <a:endParaRPr lang="en-US" altLang="en-US" sz="1600" dirty="0" smtClean="0">
              <a:solidFill>
                <a:schemeClr val="bg1">
                  <a:lumMod val="75000"/>
                </a:schemeClr>
              </a:solidFill>
            </a:endParaRPr>
          </a:p>
          <a:p>
            <a:pPr marL="285750" indent="-285750" eaLnBrk="0" hangingPunct="0">
              <a:buFont typeface="Wingdings" panose="05000000000000000000" pitchFamily="2" charset="2"/>
              <a:buChar char="q"/>
            </a:pPr>
            <a:endParaRPr lang="en-US" altLang="en-US" sz="1600" dirty="0">
              <a:solidFill>
                <a:schemeClr val="bg1">
                  <a:lumMod val="75000"/>
                </a:schemeClr>
              </a:solidFill>
            </a:endParaRPr>
          </a:p>
          <a:p>
            <a:pPr marL="285750" indent="-285750" eaLnBrk="0" hangingPunct="0">
              <a:buFont typeface="Wingdings" panose="05000000000000000000" pitchFamily="2" charset="2"/>
              <a:buChar char="q"/>
            </a:pPr>
            <a:r>
              <a:rPr lang="en-US" altLang="en-US" sz="1600" dirty="0" smtClean="0"/>
              <a:t>The PHY design modes </a:t>
            </a:r>
          </a:p>
          <a:p>
            <a:pPr marL="742950" lvl="1" indent="-285750">
              <a:buFont typeface="Wingdings" panose="05000000000000000000" pitchFamily="2" charset="2"/>
              <a:buChar char="§"/>
            </a:pPr>
            <a:r>
              <a:rPr lang="en-US" altLang="en-US" sz="1600" dirty="0" smtClean="0"/>
              <a:t>PHY modes for </a:t>
            </a:r>
            <a:r>
              <a:rPr lang="en-US" altLang="en-US" sz="1600" dirty="0"/>
              <a:t>c</a:t>
            </a:r>
            <a:r>
              <a:rPr lang="en-US" altLang="en-US" sz="1600" dirty="0" smtClean="0"/>
              <a:t>olor transmission C-CSK (2.5kbps </a:t>
            </a:r>
            <a:r>
              <a:rPr lang="en-US" altLang="en-US" sz="1600" dirty="0"/>
              <a:t>- </a:t>
            </a:r>
            <a:r>
              <a:rPr lang="en-US" altLang="en-US" sz="1600" dirty="0" smtClean="0"/>
              <a:t>80kbps)</a:t>
            </a:r>
          </a:p>
          <a:p>
            <a:pPr marL="742950" lvl="1" indent="-285750">
              <a:buFont typeface="Wingdings" panose="05000000000000000000" pitchFamily="2" charset="2"/>
              <a:buChar char="§"/>
            </a:pPr>
            <a:r>
              <a:rPr lang="en-US" sz="1600" dirty="0"/>
              <a:t>Compatibility support in SHR and PHR design is highly considered. The lowest data mode among available PHY modes is used for both SHR and PHR.</a:t>
            </a:r>
          </a:p>
          <a:p>
            <a:pPr marL="1200150" lvl="2" indent="-285750">
              <a:buFont typeface="Arial" panose="020B0604020202020204" pitchFamily="34" charset="0"/>
              <a:buChar char="•"/>
            </a:pPr>
            <a:r>
              <a:rPr lang="en-US" sz="1600" dirty="0"/>
              <a:t>Low-resolution is used for SHR and PHR frames in spatial scheme</a:t>
            </a:r>
            <a:r>
              <a:rPr lang="en-US" sz="1600" dirty="0" smtClean="0"/>
              <a:t>.</a:t>
            </a:r>
          </a:p>
          <a:p>
            <a:pPr marL="1200150" lvl="2" indent="-285750">
              <a:buFont typeface="Arial" panose="020B0604020202020204" pitchFamily="34" charset="0"/>
              <a:buChar char="•"/>
            </a:pPr>
            <a:r>
              <a:rPr lang="en-US" sz="1600" dirty="0" smtClean="0"/>
              <a:t>The DPSU can use the same PHY mode or upgrade to higher PHY mode among </a:t>
            </a:r>
            <a:r>
              <a:rPr lang="en-US" sz="1600" dirty="0"/>
              <a:t>available </a:t>
            </a:r>
            <a:r>
              <a:rPr lang="en-US" sz="1600" dirty="0" smtClean="0"/>
              <a:t>PHY modes. The notice of DPSU PHY mode is MCS ID frame.</a:t>
            </a:r>
          </a:p>
          <a:p>
            <a:pPr marL="285750" indent="-285750">
              <a:buFont typeface="Wingdings" panose="05000000000000000000" pitchFamily="2" charset="2"/>
              <a:buChar char="q"/>
            </a:pPr>
            <a:endParaRPr lang="en-US" sz="1600" dirty="0" smtClean="0">
              <a:solidFill>
                <a:schemeClr val="bg1">
                  <a:lumMod val="75000"/>
                </a:schemeClr>
              </a:solidFill>
            </a:endParaRPr>
          </a:p>
          <a:p>
            <a:pPr marL="285750" indent="-285750">
              <a:buFont typeface="Wingdings" panose="05000000000000000000" pitchFamily="2" charset="2"/>
              <a:buChar char="q"/>
            </a:pPr>
            <a:r>
              <a:rPr lang="en-US" altLang="en-US" sz="1600" dirty="0" smtClean="0"/>
              <a:t>Two types of error correction: </a:t>
            </a:r>
          </a:p>
          <a:p>
            <a:pPr marL="742950" lvl="1" indent="-285750">
              <a:buFont typeface="Wingdings" panose="05000000000000000000" pitchFamily="2" charset="2"/>
              <a:buChar char="q"/>
            </a:pPr>
            <a:r>
              <a:rPr lang="en-US" altLang="en-US" sz="1600" dirty="0" smtClean="0"/>
              <a:t>Line coding</a:t>
            </a:r>
          </a:p>
          <a:p>
            <a:pPr marL="742950" lvl="1" indent="-285750">
              <a:buFont typeface="Wingdings" panose="05000000000000000000" pitchFamily="2" charset="2"/>
              <a:buChar char="q"/>
            </a:pPr>
            <a:r>
              <a:rPr lang="en-US" altLang="en-US" sz="1600" dirty="0" smtClean="0"/>
              <a:t>Spatial coding</a:t>
            </a:r>
            <a:endParaRPr lang="en-US" altLang="en-US" sz="1600" dirty="0"/>
          </a:p>
        </p:txBody>
      </p:sp>
      <p:sp>
        <p:nvSpPr>
          <p:cNvPr id="1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89443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21</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835547" y="2963238"/>
            <a:ext cx="784201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fontAlgn="base">
              <a:spcBef>
                <a:spcPct val="0"/>
              </a:spcBef>
              <a:spcAft>
                <a:spcPct val="0"/>
              </a:spcAft>
              <a:defRPr sz="1200">
                <a:solidFill>
                  <a:schemeClr val="tx1"/>
                </a:solidFill>
                <a:latin typeface="Times New Roman" pitchFamily="18" charset="0"/>
                <a:cs typeface="Arial" charset="0"/>
              </a:defRPr>
            </a:lvl6pPr>
            <a:lvl7pPr marL="2971800" indent="-228600" fontAlgn="base">
              <a:spcBef>
                <a:spcPct val="0"/>
              </a:spcBef>
              <a:spcAft>
                <a:spcPct val="0"/>
              </a:spcAft>
              <a:defRPr sz="1200">
                <a:solidFill>
                  <a:schemeClr val="tx1"/>
                </a:solidFill>
                <a:latin typeface="Times New Roman" pitchFamily="18" charset="0"/>
                <a:cs typeface="Arial" charset="0"/>
              </a:defRPr>
            </a:lvl7pPr>
            <a:lvl8pPr marL="3429000" indent="-228600" fontAlgn="base">
              <a:spcBef>
                <a:spcPct val="0"/>
              </a:spcBef>
              <a:spcAft>
                <a:spcPct val="0"/>
              </a:spcAft>
              <a:defRPr sz="1200">
                <a:solidFill>
                  <a:schemeClr val="tx1"/>
                </a:solidFill>
                <a:latin typeface="Times New Roman" pitchFamily="18" charset="0"/>
                <a:cs typeface="Arial" charset="0"/>
              </a:defRPr>
            </a:lvl8pPr>
            <a:lvl9pPr marL="3886200" indent="-228600" fontAlgn="base">
              <a:spcBef>
                <a:spcPct val="0"/>
              </a:spcBef>
              <a:spcAft>
                <a:spcPct val="0"/>
              </a:spcAft>
              <a:defRPr sz="1200">
                <a:solidFill>
                  <a:schemeClr val="tx1"/>
                </a:solidFill>
                <a:latin typeface="Times New Roman" pitchFamily="18" charset="0"/>
                <a:cs typeface="Arial" charset="0"/>
              </a:defRPr>
            </a:lvl9pPr>
          </a:lstStyle>
          <a:p>
            <a:pPr algn="ctr" eaLnBrk="0" hangingPunct="0"/>
            <a:r>
              <a:rPr lang="en-US" altLang="en-US" sz="3600" dirty="0" smtClean="0"/>
              <a:t>Appendix: QR-ISC Code</a:t>
            </a:r>
          </a:p>
          <a:p>
            <a:pPr algn="ctr" eaLnBrk="0" hangingPunct="0"/>
            <a:r>
              <a:rPr lang="en-US" altLang="en-US" sz="3200" dirty="0" smtClean="0"/>
              <a:t>(Integrating dynamic data into color-QR code</a:t>
            </a:r>
            <a:r>
              <a:rPr lang="en-US" altLang="en-US" sz="3600" dirty="0" smtClean="0"/>
              <a:t>)</a:t>
            </a:r>
          </a:p>
          <a:p>
            <a:pPr algn="ctr" eaLnBrk="0" hangingPunct="0"/>
            <a:endParaRPr lang="en-US" altLang="en-US" sz="3600" dirty="0"/>
          </a:p>
          <a:p>
            <a:pPr algn="ctr" eaLnBrk="0" hangingPunct="0"/>
            <a:r>
              <a:rPr lang="en-US" altLang="en-US" sz="2400" dirty="0" smtClean="0"/>
              <a:t>will </a:t>
            </a:r>
            <a:r>
              <a:rPr lang="en-US" altLang="en-US" sz="2400" dirty="0" smtClean="0"/>
              <a:t>be added later</a:t>
            </a:r>
            <a:endParaRPr lang="en-US" altLang="en-US" sz="24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06935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2028825" y="2897188"/>
            <a:ext cx="51945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600" dirty="0"/>
              <a:t>PHY </a:t>
            </a:r>
            <a:r>
              <a:rPr lang="en-US" altLang="en-US" sz="3600" dirty="0" smtClean="0"/>
              <a:t>design considerations</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84124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4</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3471863" y="609600"/>
            <a:ext cx="29338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Frame rate variation</a:t>
            </a:r>
            <a:endParaRPr lang="en-US" altLang="en-US" sz="2400" b="1" dirty="0"/>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3" name="Table 12"/>
          <p:cNvGraphicFramePr>
            <a:graphicFrameLocks noGrp="1"/>
          </p:cNvGraphicFramePr>
          <p:nvPr>
            <p:extLst>
              <p:ext uri="{D42A27DB-BD31-4B8C-83A1-F6EECF244321}">
                <p14:modId xmlns:p14="http://schemas.microsoft.com/office/powerpoint/2010/main" val="1896317370"/>
              </p:ext>
            </p:extLst>
          </p:nvPr>
        </p:nvGraphicFramePr>
        <p:xfrm>
          <a:off x="1428478" y="2074197"/>
          <a:ext cx="7258322" cy="370840"/>
        </p:xfrm>
        <a:graphic>
          <a:graphicData uri="http://schemas.openxmlformats.org/drawingml/2006/table">
            <a:tbl>
              <a:tblPr firstRow="1" bandRow="1">
                <a:tableStyleId>{D7AC3CCA-C797-4891-BE02-D94E43425B78}</a:tableStyleId>
              </a:tblPr>
              <a:tblGrid>
                <a:gridCol w="1093303"/>
                <a:gridCol w="2512417"/>
                <a:gridCol w="2509602"/>
                <a:gridCol w="1143000"/>
              </a:tblGrid>
              <a:tr h="370840">
                <a:tc>
                  <a:txBody>
                    <a:bodyPr/>
                    <a:lstStyle/>
                    <a:p>
                      <a:pPr algn="ctr"/>
                      <a:r>
                        <a:rPr lang="en-US" sz="1100" b="0" dirty="0" smtClean="0"/>
                        <a:t>…</a:t>
                      </a:r>
                      <a:endParaRPr lang="en-US" sz="1100" b="0" dirty="0"/>
                    </a:p>
                  </a:txBody>
                  <a:tcPr>
                    <a:solidFill>
                      <a:schemeClr val="bg1">
                        <a:lumMod val="85000"/>
                      </a:schemeClr>
                    </a:solidFill>
                  </a:tcPr>
                </a:tc>
                <a:tc>
                  <a:txBody>
                    <a:bodyPr/>
                    <a:lstStyle/>
                    <a:p>
                      <a:pPr algn="ctr"/>
                      <a:r>
                        <a:rPr lang="en-US" sz="1100" b="0" dirty="0" smtClean="0"/>
                        <a:t>symbol </a:t>
                      </a:r>
                      <a:r>
                        <a:rPr lang="en-US" sz="1100" b="0" dirty="0" err="1" smtClean="0"/>
                        <a:t>i</a:t>
                      </a:r>
                      <a:endParaRPr lang="en-US" sz="1100" b="0" dirty="0"/>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symbol (i+1)</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a:t>
                      </a:r>
                    </a:p>
                  </a:txBody>
                  <a:tcPr>
                    <a:lnT w="12700" cap="flat" cmpd="sng" algn="ctr">
                      <a:solidFill>
                        <a:schemeClr val="tx1"/>
                      </a:solidFill>
                      <a:prstDash val="solid"/>
                      <a:round/>
                      <a:headEnd type="none" w="med" len="med"/>
                      <a:tailEnd type="none" w="med" len="med"/>
                    </a:lnT>
                    <a:solidFill>
                      <a:schemeClr val="bg1">
                        <a:lumMod val="85000"/>
                      </a:schemeClr>
                    </a:solidFill>
                  </a:tcPr>
                </a:tc>
              </a:tr>
            </a:tbl>
          </a:graphicData>
        </a:graphic>
      </p:graphicFrame>
      <p:sp>
        <p:nvSpPr>
          <p:cNvPr id="18" name="Rectangle 17"/>
          <p:cNvSpPr/>
          <p:nvPr/>
        </p:nvSpPr>
        <p:spPr>
          <a:xfrm>
            <a:off x="2665532" y="287429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733800" y="2848069"/>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572000" y="2856432"/>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662610" y="2814007"/>
            <a:ext cx="152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2380351" y="1086218"/>
            <a:ext cx="5133833" cy="835579"/>
            <a:chOff x="1831181" y="990600"/>
            <a:chExt cx="5638007" cy="835579"/>
          </a:xfrm>
        </p:grpSpPr>
        <p:grpSp>
          <p:nvGrpSpPr>
            <p:cNvPr id="23" name="Group 22"/>
            <p:cNvGrpSpPr/>
            <p:nvPr/>
          </p:nvGrpSpPr>
          <p:grpSpPr>
            <a:xfrm>
              <a:off x="1987550" y="990600"/>
              <a:ext cx="5481638" cy="835579"/>
              <a:chOff x="1987550" y="990600"/>
              <a:chExt cx="5481638" cy="835579"/>
            </a:xfrm>
          </p:grpSpPr>
          <p:sp>
            <p:nvSpPr>
              <p:cNvPr id="25" name="Rectangle 24"/>
              <p:cNvSpPr/>
              <p:nvPr/>
            </p:nvSpPr>
            <p:spPr>
              <a:xfrm>
                <a:off x="1987550" y="1137166"/>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723606" y="1137166"/>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87550" y="1591745"/>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33132" y="990600"/>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p:nvCxnSpPr>
          <p:spPr>
            <a:xfrm>
              <a:off x="1831181" y="1601272"/>
              <a:ext cx="158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152374" y="1304823"/>
            <a:ext cx="1451038" cy="307777"/>
          </a:xfrm>
          <a:prstGeom prst="rect">
            <a:avLst/>
          </a:prstGeom>
          <a:noFill/>
        </p:spPr>
        <p:txBody>
          <a:bodyPr wrap="none" rtlCol="0">
            <a:spAutoFit/>
          </a:bodyPr>
          <a:lstStyle/>
          <a:p>
            <a:r>
              <a:rPr lang="en-US" sz="1400" dirty="0" smtClean="0"/>
              <a:t>Symbol clock out</a:t>
            </a:r>
            <a:endParaRPr lang="en-US" sz="1400" dirty="0"/>
          </a:p>
        </p:txBody>
      </p:sp>
      <p:cxnSp>
        <p:nvCxnSpPr>
          <p:cNvPr id="31" name="Straight Connector 30"/>
          <p:cNvCxnSpPr/>
          <p:nvPr/>
        </p:nvCxnSpPr>
        <p:spPr>
          <a:xfrm>
            <a:off x="5011483" y="1151493"/>
            <a:ext cx="25891" cy="288976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6200" y="2971800"/>
            <a:ext cx="1628972" cy="523220"/>
          </a:xfrm>
          <a:prstGeom prst="rect">
            <a:avLst/>
          </a:prstGeom>
          <a:noFill/>
        </p:spPr>
        <p:txBody>
          <a:bodyPr wrap="none" rtlCol="0">
            <a:spAutoFit/>
          </a:bodyPr>
          <a:lstStyle/>
          <a:p>
            <a:r>
              <a:rPr lang="en-US" sz="1400" dirty="0" smtClean="0"/>
              <a:t>Camera sampling</a:t>
            </a:r>
          </a:p>
          <a:p>
            <a:r>
              <a:rPr lang="en-US" sz="1400" dirty="0" smtClean="0"/>
              <a:t>(varying frame rate)</a:t>
            </a:r>
            <a:endParaRPr lang="en-US" sz="1400" dirty="0"/>
          </a:p>
        </p:txBody>
      </p:sp>
      <p:sp>
        <p:nvSpPr>
          <p:cNvPr id="35" name="Right Brace 34"/>
          <p:cNvSpPr/>
          <p:nvPr/>
        </p:nvSpPr>
        <p:spPr>
          <a:xfrm rot="5400000">
            <a:off x="3654358" y="2557650"/>
            <a:ext cx="228599" cy="24285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152510" y="3810000"/>
            <a:ext cx="1321644" cy="307777"/>
          </a:xfrm>
          <a:prstGeom prst="rect">
            <a:avLst/>
          </a:prstGeom>
          <a:noFill/>
        </p:spPr>
        <p:txBody>
          <a:bodyPr wrap="none" rtlCol="0">
            <a:spAutoFit/>
          </a:bodyPr>
          <a:lstStyle/>
          <a:p>
            <a:r>
              <a:rPr lang="en-US" sz="1400" dirty="0" smtClean="0"/>
              <a:t>Majority Voting</a:t>
            </a:r>
            <a:endParaRPr lang="en-US" sz="1400" dirty="0"/>
          </a:p>
        </p:txBody>
      </p:sp>
      <p:sp>
        <p:nvSpPr>
          <p:cNvPr id="37" name="TextBox 36"/>
          <p:cNvSpPr txBox="1"/>
          <p:nvPr/>
        </p:nvSpPr>
        <p:spPr>
          <a:xfrm>
            <a:off x="3147995" y="3883223"/>
            <a:ext cx="1311578" cy="307777"/>
          </a:xfrm>
          <a:prstGeom prst="rect">
            <a:avLst/>
          </a:prstGeom>
          <a:noFill/>
        </p:spPr>
        <p:txBody>
          <a:bodyPr wrap="none" rtlCol="0">
            <a:spAutoFit/>
          </a:bodyPr>
          <a:lstStyle/>
          <a:p>
            <a:r>
              <a:rPr lang="en-US" sz="1400" dirty="0" smtClean="0"/>
              <a:t>symbol </a:t>
            </a:r>
            <a:r>
              <a:rPr lang="en-US" sz="1400" dirty="0" err="1" smtClean="0"/>
              <a:t>i</a:t>
            </a:r>
            <a:r>
              <a:rPr lang="en-US" sz="1400" dirty="0" smtClean="0"/>
              <a:t> voting</a:t>
            </a:r>
            <a:endParaRPr lang="en-US" sz="1400" dirty="0"/>
          </a:p>
        </p:txBody>
      </p:sp>
      <p:sp>
        <p:nvSpPr>
          <p:cNvPr id="38" name="Right Brace 37"/>
          <p:cNvSpPr/>
          <p:nvPr/>
        </p:nvSpPr>
        <p:spPr>
          <a:xfrm rot="5400000">
            <a:off x="6195643" y="2644881"/>
            <a:ext cx="261695" cy="228713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5674906" y="3886200"/>
            <a:ext cx="1620957" cy="307777"/>
          </a:xfrm>
          <a:prstGeom prst="rect">
            <a:avLst/>
          </a:prstGeom>
          <a:noFill/>
        </p:spPr>
        <p:txBody>
          <a:bodyPr wrap="none" rtlCol="0">
            <a:spAutoFit/>
          </a:bodyPr>
          <a:lstStyle/>
          <a:p>
            <a:r>
              <a:rPr lang="en-US" sz="1400" dirty="0" smtClean="0"/>
              <a:t>symbol (i+1) voting</a:t>
            </a:r>
            <a:endParaRPr lang="en-US" sz="1400" dirty="0"/>
          </a:p>
        </p:txBody>
      </p:sp>
      <p:cxnSp>
        <p:nvCxnSpPr>
          <p:cNvPr id="40" name="Straight Connector 39"/>
          <p:cNvCxnSpPr/>
          <p:nvPr/>
        </p:nvCxnSpPr>
        <p:spPr>
          <a:xfrm>
            <a:off x="2514600" y="1089431"/>
            <a:ext cx="0" cy="288976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936238" y="2836197"/>
            <a:ext cx="152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a:off x="7515594" y="914400"/>
            <a:ext cx="25891" cy="288976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620126" y="5943600"/>
            <a:ext cx="3751348" cy="338554"/>
          </a:xfrm>
          <a:prstGeom prst="rect">
            <a:avLst/>
          </a:prstGeom>
          <a:noFill/>
          <a:ln>
            <a:solidFill>
              <a:srgbClr val="00B050"/>
            </a:solidFill>
          </a:ln>
        </p:spPr>
        <p:txBody>
          <a:bodyPr wrap="none" rtlCol="0">
            <a:spAutoFit/>
          </a:bodyPr>
          <a:lstStyle/>
          <a:p>
            <a:r>
              <a:rPr lang="en-US" sz="1600" b="1" dirty="0" smtClean="0"/>
              <a:t>Clock interval &gt; Max{sampling interval}</a:t>
            </a:r>
            <a:endParaRPr lang="en-US" sz="1600" b="1" dirty="0"/>
          </a:p>
        </p:txBody>
      </p:sp>
      <p:graphicFrame>
        <p:nvGraphicFramePr>
          <p:cNvPr id="3" name="Table 2"/>
          <p:cNvGraphicFramePr>
            <a:graphicFrameLocks noGrp="1"/>
          </p:cNvGraphicFramePr>
          <p:nvPr>
            <p:extLst>
              <p:ext uri="{D42A27DB-BD31-4B8C-83A1-F6EECF244321}">
                <p14:modId xmlns:p14="http://schemas.microsoft.com/office/powerpoint/2010/main" val="426024744"/>
              </p:ext>
            </p:extLst>
          </p:nvPr>
        </p:nvGraphicFramePr>
        <p:xfrm>
          <a:off x="1625600" y="4897120"/>
          <a:ext cx="6096000" cy="741680"/>
        </p:xfrm>
        <a:graphic>
          <a:graphicData uri="http://schemas.openxmlformats.org/drawingml/2006/table">
            <a:tbl>
              <a:tblPr firstRow="1" bandRow="1">
                <a:tableStyleId>{5940675A-B579-460E-94D1-54222C63F5DA}</a:tableStyleId>
              </a:tblPr>
              <a:tblGrid>
                <a:gridCol w="3048000"/>
                <a:gridCol w="3048000"/>
              </a:tblGrid>
              <a:tr h="370840">
                <a:tc>
                  <a:txBody>
                    <a:bodyPr/>
                    <a:lstStyle/>
                    <a:p>
                      <a:pPr algn="ctr"/>
                      <a:r>
                        <a:rPr lang="en-US" sz="1600" dirty="0" smtClean="0"/>
                        <a:t>Camera frame rate range</a:t>
                      </a:r>
                      <a:endParaRPr lang="en-US" sz="1600" dirty="0"/>
                    </a:p>
                  </a:txBody>
                  <a:tcPr/>
                </a:tc>
                <a:tc>
                  <a:txBody>
                    <a:bodyPr/>
                    <a:lstStyle/>
                    <a:p>
                      <a:pPr algn="ctr"/>
                      <a:r>
                        <a:rPr lang="en-US" sz="1600" dirty="0" smtClean="0"/>
                        <a:t>Symbol rate</a:t>
                      </a:r>
                      <a:endParaRPr lang="en-US" sz="1600" dirty="0"/>
                    </a:p>
                  </a:txBody>
                  <a:tcPr/>
                </a:tc>
              </a:tr>
              <a:tr h="370840">
                <a:tc>
                  <a:txBody>
                    <a:bodyPr/>
                    <a:lstStyle/>
                    <a:p>
                      <a:pPr algn="ctr"/>
                      <a:r>
                        <a:rPr lang="en-US" sz="1600" dirty="0" smtClean="0"/>
                        <a:t>&gt;</a:t>
                      </a:r>
                      <a:r>
                        <a:rPr lang="en-US" sz="1600" baseline="0" dirty="0" smtClean="0"/>
                        <a:t> </a:t>
                      </a:r>
                      <a:r>
                        <a:rPr lang="en-US" sz="1600" b="1" baseline="0" dirty="0" smtClean="0"/>
                        <a:t>20 </a:t>
                      </a:r>
                      <a:r>
                        <a:rPr lang="en-US" sz="1600" baseline="0" dirty="0" smtClean="0"/>
                        <a:t>fps</a:t>
                      </a:r>
                      <a:endParaRPr lang="en-US" sz="1600" dirty="0"/>
                    </a:p>
                  </a:txBody>
                  <a:tcPr/>
                </a:tc>
                <a:tc>
                  <a:txBody>
                    <a:bodyPr/>
                    <a:lstStyle/>
                    <a:p>
                      <a:pPr algn="ctr"/>
                      <a:r>
                        <a:rPr lang="en-US" sz="1600" b="1" dirty="0" smtClean="0"/>
                        <a:t>5/10/15</a:t>
                      </a:r>
                      <a:r>
                        <a:rPr lang="en-US" sz="1600" dirty="0" smtClean="0"/>
                        <a:t> (symbol/sec)</a:t>
                      </a:r>
                      <a:endParaRPr lang="en-US" sz="1600" dirty="0"/>
                    </a:p>
                  </a:txBody>
                  <a:tcPr/>
                </a:tc>
              </a:tr>
            </a:tbl>
          </a:graphicData>
        </a:graphic>
      </p:graphicFrame>
      <p:cxnSp>
        <p:nvCxnSpPr>
          <p:cNvPr id="7" name="Straight Arrow Connector 6"/>
          <p:cNvCxnSpPr/>
          <p:nvPr/>
        </p:nvCxnSpPr>
        <p:spPr bwMode="auto">
          <a:xfrm>
            <a:off x="2819400" y="3229069"/>
            <a:ext cx="902510" cy="0"/>
          </a:xfrm>
          <a:prstGeom prst="straightConnector1">
            <a:avLst/>
          </a:prstGeom>
          <a:solidFill>
            <a:schemeClr val="accent1"/>
          </a:solidFill>
          <a:ln w="12700"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p:cNvCxnSpPr/>
          <p:nvPr/>
        </p:nvCxnSpPr>
        <p:spPr bwMode="auto">
          <a:xfrm>
            <a:off x="3886200" y="3228741"/>
            <a:ext cx="685800" cy="0"/>
          </a:xfrm>
          <a:prstGeom prst="straightConnector1">
            <a:avLst/>
          </a:prstGeom>
          <a:solidFill>
            <a:schemeClr val="accent1"/>
          </a:solidFill>
          <a:ln w="12700"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Arrow Connector 48"/>
          <p:cNvCxnSpPr/>
          <p:nvPr/>
        </p:nvCxnSpPr>
        <p:spPr bwMode="auto">
          <a:xfrm>
            <a:off x="4722446" y="3228413"/>
            <a:ext cx="940164" cy="0"/>
          </a:xfrm>
          <a:prstGeom prst="straightConnector1">
            <a:avLst/>
          </a:prstGeom>
          <a:solidFill>
            <a:schemeClr val="accent1"/>
          </a:solidFill>
          <a:ln w="12700"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p:nvPr/>
        </p:nvCxnSpPr>
        <p:spPr bwMode="auto">
          <a:xfrm>
            <a:off x="5815010" y="3217197"/>
            <a:ext cx="1119190" cy="0"/>
          </a:xfrm>
          <a:prstGeom prst="straightConnector1">
            <a:avLst/>
          </a:prstGeom>
          <a:solidFill>
            <a:schemeClr val="accent1"/>
          </a:solidFill>
          <a:ln w="12700"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76640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5</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2"/>
          <p:cNvSpPr txBox="1">
            <a:spLocks noChangeArrowheads="1"/>
          </p:cNvSpPr>
          <p:nvPr/>
        </p:nvSpPr>
        <p:spPr bwMode="auto">
          <a:xfrm>
            <a:off x="2809035" y="610157"/>
            <a:ext cx="38307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Compatible to shutter types</a:t>
            </a:r>
            <a:endParaRPr lang="en-US" altLang="en-US" sz="2400" b="1" dirty="0"/>
          </a:p>
        </p:txBody>
      </p:sp>
      <p:cxnSp>
        <p:nvCxnSpPr>
          <p:cNvPr id="13" name="Straight Connector 12"/>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7" name="Table 16"/>
          <p:cNvGraphicFramePr>
            <a:graphicFrameLocks noGrp="1"/>
          </p:cNvGraphicFramePr>
          <p:nvPr>
            <p:extLst>
              <p:ext uri="{D42A27DB-BD31-4B8C-83A1-F6EECF244321}">
                <p14:modId xmlns:p14="http://schemas.microsoft.com/office/powerpoint/2010/main" val="3959303688"/>
              </p:ext>
            </p:extLst>
          </p:nvPr>
        </p:nvGraphicFramePr>
        <p:xfrm>
          <a:off x="1428478" y="2207179"/>
          <a:ext cx="7258322" cy="370840"/>
        </p:xfrm>
        <a:graphic>
          <a:graphicData uri="http://schemas.openxmlformats.org/drawingml/2006/table">
            <a:tbl>
              <a:tblPr firstRow="1" bandRow="1">
                <a:tableStyleId>{D7AC3CCA-C797-4891-BE02-D94E43425B78}</a:tableStyleId>
              </a:tblPr>
              <a:tblGrid>
                <a:gridCol w="1093303"/>
                <a:gridCol w="2512417"/>
                <a:gridCol w="2509602"/>
                <a:gridCol w="1143000"/>
              </a:tblGrid>
              <a:tr h="370840">
                <a:tc>
                  <a:txBody>
                    <a:bodyPr/>
                    <a:lstStyle/>
                    <a:p>
                      <a:pPr algn="ctr"/>
                      <a:r>
                        <a:rPr lang="en-US" sz="1100" b="0" dirty="0" smtClean="0"/>
                        <a:t>…</a:t>
                      </a:r>
                      <a:endParaRPr lang="en-US" sz="1100" b="0" dirty="0"/>
                    </a:p>
                  </a:txBody>
                  <a:tcPr>
                    <a:solidFill>
                      <a:schemeClr val="bg1">
                        <a:lumMod val="85000"/>
                      </a:schemeClr>
                    </a:solidFill>
                  </a:tcPr>
                </a:tc>
                <a:tc>
                  <a:txBody>
                    <a:bodyPr/>
                    <a:lstStyle/>
                    <a:p>
                      <a:pPr algn="ctr"/>
                      <a:r>
                        <a:rPr lang="en-US" sz="1100" b="0" dirty="0" smtClean="0"/>
                        <a:t>symbol 1</a:t>
                      </a:r>
                      <a:endParaRPr lang="en-US" sz="1100" b="0" dirty="0"/>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symbol 2</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a:t>
                      </a:r>
                    </a:p>
                  </a:txBody>
                  <a:tcPr>
                    <a:lnT w="12700" cap="flat" cmpd="sng" algn="ctr">
                      <a:solidFill>
                        <a:schemeClr val="tx1"/>
                      </a:solidFill>
                      <a:prstDash val="solid"/>
                      <a:round/>
                      <a:headEnd type="none" w="med" len="med"/>
                      <a:tailEnd type="none" w="med" len="med"/>
                    </a:lnT>
                    <a:solidFill>
                      <a:schemeClr val="bg1">
                        <a:lumMod val="85000"/>
                      </a:schemeClr>
                    </a:solidFill>
                  </a:tcPr>
                </a:tc>
              </a:tr>
            </a:tbl>
          </a:graphicData>
        </a:graphic>
      </p:graphicFrame>
      <p:sp>
        <p:nvSpPr>
          <p:cNvPr id="18" name="Rectangle 17"/>
          <p:cNvSpPr/>
          <p:nvPr/>
        </p:nvSpPr>
        <p:spPr>
          <a:xfrm>
            <a:off x="2971800" y="2992267"/>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10000" y="2981051"/>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24400" y="2989414"/>
            <a:ext cx="1524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667375" y="2946989"/>
            <a:ext cx="152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2380351" y="1219200"/>
            <a:ext cx="5133833" cy="835579"/>
            <a:chOff x="1831181" y="990600"/>
            <a:chExt cx="5638007" cy="835579"/>
          </a:xfrm>
        </p:grpSpPr>
        <p:grpSp>
          <p:nvGrpSpPr>
            <p:cNvPr id="23" name="Group 22"/>
            <p:cNvGrpSpPr/>
            <p:nvPr/>
          </p:nvGrpSpPr>
          <p:grpSpPr>
            <a:xfrm>
              <a:off x="1987550" y="990600"/>
              <a:ext cx="5481638" cy="835579"/>
              <a:chOff x="1987550" y="990600"/>
              <a:chExt cx="5481638" cy="835579"/>
            </a:xfrm>
          </p:grpSpPr>
          <p:sp>
            <p:nvSpPr>
              <p:cNvPr id="25" name="Rectangle 24"/>
              <p:cNvSpPr/>
              <p:nvPr/>
            </p:nvSpPr>
            <p:spPr>
              <a:xfrm>
                <a:off x="1987550" y="1137166"/>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723606" y="1137166"/>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87550" y="1591745"/>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33132" y="990600"/>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p:nvCxnSpPr>
          <p:spPr>
            <a:xfrm>
              <a:off x="1831181" y="1601272"/>
              <a:ext cx="158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52374" y="1437805"/>
            <a:ext cx="1451038" cy="307777"/>
          </a:xfrm>
          <a:prstGeom prst="rect">
            <a:avLst/>
          </a:prstGeom>
          <a:noFill/>
        </p:spPr>
        <p:txBody>
          <a:bodyPr wrap="none" rtlCol="0">
            <a:spAutoFit/>
          </a:bodyPr>
          <a:lstStyle/>
          <a:p>
            <a:r>
              <a:rPr lang="en-US" sz="1400" dirty="0" smtClean="0"/>
              <a:t>Symbol clock out</a:t>
            </a:r>
            <a:endParaRPr lang="en-US" sz="1400" dirty="0"/>
          </a:p>
        </p:txBody>
      </p:sp>
      <p:cxnSp>
        <p:nvCxnSpPr>
          <p:cNvPr id="30" name="Straight Connector 29"/>
          <p:cNvCxnSpPr/>
          <p:nvPr/>
        </p:nvCxnSpPr>
        <p:spPr>
          <a:xfrm>
            <a:off x="5011483" y="1436875"/>
            <a:ext cx="25891" cy="303950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6200" y="3178005"/>
            <a:ext cx="1731564" cy="307777"/>
          </a:xfrm>
          <a:prstGeom prst="rect">
            <a:avLst/>
          </a:prstGeom>
          <a:noFill/>
        </p:spPr>
        <p:txBody>
          <a:bodyPr wrap="none" rtlCol="0">
            <a:spAutoFit/>
          </a:bodyPr>
          <a:lstStyle/>
          <a:p>
            <a:r>
              <a:rPr lang="en-US" sz="1400" dirty="0"/>
              <a:t>G</a:t>
            </a:r>
            <a:r>
              <a:rPr lang="en-US" sz="1400" dirty="0" smtClean="0"/>
              <a:t>lobal sampling type</a:t>
            </a:r>
          </a:p>
        </p:txBody>
      </p:sp>
      <p:sp>
        <p:nvSpPr>
          <p:cNvPr id="33" name="TextBox 32"/>
          <p:cNvSpPr txBox="1"/>
          <p:nvPr/>
        </p:nvSpPr>
        <p:spPr>
          <a:xfrm>
            <a:off x="4491681" y="5238382"/>
            <a:ext cx="1173655" cy="307777"/>
          </a:xfrm>
          <a:prstGeom prst="rect">
            <a:avLst/>
          </a:prstGeom>
          <a:noFill/>
        </p:spPr>
        <p:txBody>
          <a:bodyPr wrap="none" rtlCol="0">
            <a:spAutoFit/>
          </a:bodyPr>
          <a:lstStyle/>
          <a:p>
            <a:r>
              <a:rPr lang="en-US" sz="1400" dirty="0" smtClean="0"/>
              <a:t>Rolling effect</a:t>
            </a:r>
            <a:endParaRPr lang="en-US" sz="1400" dirty="0"/>
          </a:p>
        </p:txBody>
      </p:sp>
      <p:cxnSp>
        <p:nvCxnSpPr>
          <p:cNvPr id="37" name="Straight Connector 36"/>
          <p:cNvCxnSpPr/>
          <p:nvPr/>
        </p:nvCxnSpPr>
        <p:spPr>
          <a:xfrm>
            <a:off x="2514600" y="1222413"/>
            <a:ext cx="10305" cy="4015969"/>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936238" y="2969179"/>
            <a:ext cx="1524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7515594" y="990600"/>
            <a:ext cx="25891" cy="43434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6200" y="4702005"/>
            <a:ext cx="1781257" cy="307777"/>
          </a:xfrm>
          <a:prstGeom prst="rect">
            <a:avLst/>
          </a:prstGeom>
          <a:noFill/>
        </p:spPr>
        <p:txBody>
          <a:bodyPr wrap="none" rtlCol="0">
            <a:spAutoFit/>
          </a:bodyPr>
          <a:lstStyle/>
          <a:p>
            <a:r>
              <a:rPr lang="en-US" sz="1400" dirty="0" smtClean="0"/>
              <a:t>Rolling sampling type</a:t>
            </a:r>
          </a:p>
        </p:txBody>
      </p:sp>
      <p:sp>
        <p:nvSpPr>
          <p:cNvPr id="41" name="Rectangle 40"/>
          <p:cNvSpPr/>
          <p:nvPr/>
        </p:nvSpPr>
        <p:spPr>
          <a:xfrm>
            <a:off x="2969761" y="4476382"/>
            <a:ext cx="571309"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807961" y="4465166"/>
            <a:ext cx="571309"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665336" y="4431104"/>
            <a:ext cx="571309"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934199" y="4453294"/>
            <a:ext cx="571309"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722361" y="4473529"/>
            <a:ext cx="535438" cy="762799"/>
            <a:chOff x="4722361" y="4340547"/>
            <a:chExt cx="535438" cy="762799"/>
          </a:xfrm>
        </p:grpSpPr>
        <p:sp>
          <p:nvSpPr>
            <p:cNvPr id="43" name="Rectangle 42"/>
            <p:cNvSpPr/>
            <p:nvPr/>
          </p:nvSpPr>
          <p:spPr>
            <a:xfrm>
              <a:off x="4722361" y="4340547"/>
              <a:ext cx="315013"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5024428" y="4342745"/>
              <a:ext cx="233371" cy="7578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24400" y="4345453"/>
              <a:ext cx="533399" cy="757893"/>
            </a:xfrm>
            <a:prstGeom prst="rect">
              <a:avLst/>
            </a:prstGeom>
            <a:solidFill>
              <a:srgbClr val="C00000">
                <a:alpha val="3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p:cNvSpPr txBox="1"/>
          <p:nvPr/>
        </p:nvSpPr>
        <p:spPr>
          <a:xfrm>
            <a:off x="3380286" y="5943600"/>
            <a:ext cx="2856359" cy="338554"/>
          </a:xfrm>
          <a:prstGeom prst="rect">
            <a:avLst/>
          </a:prstGeom>
          <a:noFill/>
          <a:ln>
            <a:solidFill>
              <a:srgbClr val="00B050"/>
            </a:solidFill>
          </a:ln>
        </p:spPr>
        <p:txBody>
          <a:bodyPr wrap="none" rtlCol="0">
            <a:spAutoFit/>
          </a:bodyPr>
          <a:lstStyle/>
          <a:p>
            <a:r>
              <a:rPr lang="en-US" sz="1600" b="1" dirty="0" smtClean="0"/>
              <a:t>How to mitigate rolling effect?</a:t>
            </a:r>
            <a:endParaRPr lang="en-US" sz="1600" b="1" dirty="0"/>
          </a:p>
        </p:txBody>
      </p:sp>
      <p:sp>
        <p:nvSpPr>
          <p:cNvPr id="4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40276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6</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2188355" y="609600"/>
            <a:ext cx="48942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dirty="0" smtClean="0"/>
              <a:t>Perspective Distortion and Rotation</a:t>
            </a:r>
            <a:endParaRPr lang="en-US" altLang="en-US" sz="24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8902" y="3657600"/>
            <a:ext cx="5240097" cy="2002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1229" y="1279118"/>
            <a:ext cx="2865209" cy="2039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02"/>
          <p:cNvSpPr/>
          <p:nvPr/>
        </p:nvSpPr>
        <p:spPr>
          <a:xfrm>
            <a:off x="6795402" y="1828800"/>
            <a:ext cx="2168068" cy="338554"/>
          </a:xfrm>
          <a:prstGeom prst="rect">
            <a:avLst/>
          </a:prstGeom>
        </p:spPr>
        <p:txBody>
          <a:bodyPr wrap="square">
            <a:spAutoFit/>
          </a:bodyPr>
          <a:lstStyle/>
          <a:p>
            <a:pPr algn="ctr">
              <a:defRPr/>
            </a:pPr>
            <a:r>
              <a:rPr lang="en-US" sz="1600" b="1" dirty="0" smtClean="0">
                <a:latin typeface="+mj-lt"/>
                <a:ea typeface="Gulim" pitchFamily="34" charset="-127"/>
              </a:rPr>
              <a:t>Perspective Distortion </a:t>
            </a:r>
            <a:endParaRPr lang="en-US" sz="1600" b="1" dirty="0">
              <a:latin typeface="+mj-lt"/>
              <a:ea typeface="Gulim" pitchFamily="34" charset="-127"/>
            </a:endParaRPr>
          </a:p>
        </p:txBody>
      </p:sp>
      <p:sp>
        <p:nvSpPr>
          <p:cNvPr id="17" name="Rectangle 102"/>
          <p:cNvSpPr/>
          <p:nvPr/>
        </p:nvSpPr>
        <p:spPr>
          <a:xfrm>
            <a:off x="7239000" y="4635257"/>
            <a:ext cx="1600200" cy="338554"/>
          </a:xfrm>
          <a:prstGeom prst="rect">
            <a:avLst/>
          </a:prstGeom>
        </p:spPr>
        <p:txBody>
          <a:bodyPr wrap="square">
            <a:spAutoFit/>
          </a:bodyPr>
          <a:lstStyle/>
          <a:p>
            <a:pPr algn="ctr">
              <a:defRPr/>
            </a:pPr>
            <a:r>
              <a:rPr lang="en-US" sz="1600" b="1" dirty="0" smtClean="0">
                <a:latin typeface="+mj-lt"/>
                <a:ea typeface="Gulim" pitchFamily="34" charset="-127"/>
              </a:rPr>
              <a:t>Rotation</a:t>
            </a:r>
            <a:endParaRPr lang="en-US" sz="1600" b="1" dirty="0">
              <a:latin typeface="+mj-lt"/>
              <a:ea typeface="Gulim" pitchFamily="34" charset="-127"/>
            </a:endParaRPr>
          </a:p>
        </p:txBody>
      </p:sp>
      <p:grpSp>
        <p:nvGrpSpPr>
          <p:cNvPr id="26" name="Group 25"/>
          <p:cNvGrpSpPr/>
          <p:nvPr/>
        </p:nvGrpSpPr>
        <p:grpSpPr>
          <a:xfrm>
            <a:off x="4800600" y="1358899"/>
            <a:ext cx="1990268" cy="1905000"/>
            <a:chOff x="4805134" y="1358899"/>
            <a:chExt cx="1990268" cy="1905000"/>
          </a:xfrm>
        </p:grpSpPr>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5134" y="1358899"/>
              <a:ext cx="1990268"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bwMode="auto">
            <a:xfrm flipV="1">
              <a:off x="4876800" y="1358899"/>
              <a:ext cx="1905000" cy="241301"/>
            </a:xfrm>
            <a:prstGeom prst="line">
              <a:avLst/>
            </a:prstGeom>
            <a:solidFill>
              <a:schemeClr val="accent1"/>
            </a:solidFill>
            <a:ln w="127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V="1">
              <a:off x="6768198" y="1358899"/>
              <a:ext cx="13602" cy="1231901"/>
            </a:xfrm>
            <a:prstGeom prst="line">
              <a:avLst/>
            </a:prstGeom>
            <a:solidFill>
              <a:schemeClr val="accent1"/>
            </a:solidFill>
            <a:ln w="127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4844148" y="2451102"/>
              <a:ext cx="1937652" cy="139698"/>
            </a:xfrm>
            <a:prstGeom prst="line">
              <a:avLst/>
            </a:prstGeom>
            <a:solidFill>
              <a:schemeClr val="accent1"/>
            </a:solidFill>
            <a:ln w="12700" cap="flat" cmpd="sng" algn="ctr">
              <a:solidFill>
                <a:srgbClr val="FF0000"/>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V="1">
              <a:off x="4844148" y="1600200"/>
              <a:ext cx="32652" cy="850901"/>
            </a:xfrm>
            <a:prstGeom prst="line">
              <a:avLst/>
            </a:prstGeom>
            <a:solidFill>
              <a:schemeClr val="accent1"/>
            </a:solidFill>
            <a:ln w="127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 name="TextBox 27"/>
          <p:cNvSpPr txBox="1"/>
          <p:nvPr/>
        </p:nvSpPr>
        <p:spPr>
          <a:xfrm>
            <a:off x="2362200" y="5943600"/>
            <a:ext cx="4836067" cy="338554"/>
          </a:xfrm>
          <a:prstGeom prst="rect">
            <a:avLst/>
          </a:prstGeom>
          <a:noFill/>
          <a:ln>
            <a:solidFill>
              <a:srgbClr val="00B050"/>
            </a:solidFill>
          </a:ln>
        </p:spPr>
        <p:txBody>
          <a:bodyPr wrap="none" rtlCol="0">
            <a:spAutoFit/>
          </a:bodyPr>
          <a:lstStyle/>
          <a:p>
            <a:r>
              <a:rPr lang="en-US" sz="1600" b="1" dirty="0" smtClean="0"/>
              <a:t>How to mitigate perspective distortion and rotation?</a:t>
            </a:r>
            <a:endParaRPr lang="en-US" sz="1600" b="1" dirty="0"/>
          </a:p>
        </p:txBody>
      </p:sp>
      <p:sp>
        <p:nvSpPr>
          <p:cNvPr id="2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19774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7</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2188354" y="609600"/>
            <a:ext cx="46696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Channels Interference</a:t>
            </a:r>
            <a:endParaRPr lang="en-US" altLang="en-US" sz="2400" b="1" dirty="0"/>
          </a:p>
        </p:txBody>
      </p:sp>
      <p:pic>
        <p:nvPicPr>
          <p:cNvPr id="9"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130" y="1553201"/>
            <a:ext cx="4465462" cy="309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5199" y="1649187"/>
            <a:ext cx="4165600" cy="2903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5"/>
          <p:cNvSpPr>
            <a:spLocks noChangeArrowheads="1"/>
          </p:cNvSpPr>
          <p:nvPr/>
        </p:nvSpPr>
        <p:spPr bwMode="auto">
          <a:xfrm>
            <a:off x="2121876" y="5065590"/>
            <a:ext cx="678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171450" eaLnBrk="0" latinLnBrk="1" hangingPunct="0">
              <a:spcBef>
                <a:spcPct val="20000"/>
              </a:spcBef>
              <a:buChar char="•"/>
              <a:defRPr sz="2800">
                <a:solidFill>
                  <a:schemeClr val="tx1"/>
                </a:solidFill>
                <a:latin typeface="Corbel" pitchFamily="34" charset="0"/>
              </a:defRPr>
            </a:lvl1pPr>
            <a:lvl2pPr marL="742950" indent="-285750" eaLnBrk="0" latinLnBrk="1" hangingPunct="0">
              <a:spcBef>
                <a:spcPct val="20000"/>
              </a:spcBef>
              <a:buChar char="–"/>
              <a:defRPr sz="2400">
                <a:solidFill>
                  <a:schemeClr val="tx1"/>
                </a:solidFill>
                <a:latin typeface="Corbel" pitchFamily="34" charset="0"/>
              </a:defRPr>
            </a:lvl2pPr>
            <a:lvl3pPr marL="1143000" indent="-228600" eaLnBrk="0" latinLnBrk="1" hangingPunct="0">
              <a:spcBef>
                <a:spcPct val="20000"/>
              </a:spcBef>
              <a:buChar char="•"/>
              <a:defRPr sz="2400">
                <a:solidFill>
                  <a:schemeClr val="tx1"/>
                </a:solidFill>
                <a:latin typeface="Corbel" pitchFamily="34" charset="0"/>
              </a:defRPr>
            </a:lvl3pPr>
            <a:lvl4pPr marL="1600200" indent="-228600" eaLnBrk="0" latinLnBrk="1" hangingPunct="0">
              <a:spcBef>
                <a:spcPct val="20000"/>
              </a:spcBef>
              <a:buChar char="–"/>
              <a:defRPr sz="2000">
                <a:solidFill>
                  <a:schemeClr val="tx1"/>
                </a:solidFill>
                <a:latin typeface="Corbel" pitchFamily="34" charset="0"/>
              </a:defRPr>
            </a:lvl4pPr>
            <a:lvl5pPr marL="2057400" indent="-228600" eaLnBrk="0" latinLnBrk="1" hangingPunct="0">
              <a:spcBef>
                <a:spcPct val="20000"/>
              </a:spcBef>
              <a:buChar char="»"/>
              <a:defRPr sz="2000">
                <a:solidFill>
                  <a:schemeClr val="tx1"/>
                </a:solidFill>
                <a:latin typeface="Corbel" pitchFamily="34" charset="0"/>
              </a:defRPr>
            </a:lvl5pPr>
            <a:lvl6pPr marL="2514600" indent="-228600" eaLnBrk="0" fontAlgn="base" hangingPunct="0">
              <a:spcBef>
                <a:spcPct val="20000"/>
              </a:spcBef>
              <a:spcAft>
                <a:spcPct val="0"/>
              </a:spcAft>
              <a:buChar char="»"/>
              <a:defRPr sz="2000">
                <a:solidFill>
                  <a:schemeClr val="tx1"/>
                </a:solidFill>
                <a:latin typeface="Corbel" pitchFamily="34" charset="0"/>
              </a:defRPr>
            </a:lvl6pPr>
            <a:lvl7pPr marL="2971800" indent="-228600" eaLnBrk="0" fontAlgn="base" hangingPunct="0">
              <a:spcBef>
                <a:spcPct val="20000"/>
              </a:spcBef>
              <a:spcAft>
                <a:spcPct val="0"/>
              </a:spcAft>
              <a:buChar char="»"/>
              <a:defRPr sz="2000">
                <a:solidFill>
                  <a:schemeClr val="tx1"/>
                </a:solidFill>
                <a:latin typeface="Corbel" pitchFamily="34" charset="0"/>
              </a:defRPr>
            </a:lvl7pPr>
            <a:lvl8pPr marL="3429000" indent="-228600" eaLnBrk="0" fontAlgn="base" hangingPunct="0">
              <a:spcBef>
                <a:spcPct val="20000"/>
              </a:spcBef>
              <a:spcAft>
                <a:spcPct val="0"/>
              </a:spcAft>
              <a:buChar char="»"/>
              <a:defRPr sz="2000">
                <a:solidFill>
                  <a:schemeClr val="tx1"/>
                </a:solidFill>
                <a:latin typeface="Corbel" pitchFamily="34" charset="0"/>
              </a:defRPr>
            </a:lvl8pPr>
            <a:lvl9pPr marL="3886200" indent="-228600" eaLnBrk="0" fontAlgn="base" hangingPunct="0">
              <a:spcBef>
                <a:spcPct val="20000"/>
              </a:spcBef>
              <a:spcAft>
                <a:spcPct val="0"/>
              </a:spcAft>
              <a:buChar char="»"/>
              <a:defRPr sz="2000">
                <a:solidFill>
                  <a:schemeClr val="tx1"/>
                </a:solidFill>
                <a:latin typeface="Corbel" pitchFamily="34" charset="0"/>
              </a:defRPr>
            </a:lvl9pPr>
          </a:lstStyle>
          <a:p>
            <a:pPr latinLnBrk="0">
              <a:spcBef>
                <a:spcPct val="0"/>
              </a:spcBef>
              <a:buFont typeface="Wingdings" panose="05000000000000000000" pitchFamily="2" charset="2"/>
              <a:buChar char="§"/>
            </a:pPr>
            <a:r>
              <a:rPr lang="en-US" altLang="ko-KR" sz="1600" dirty="0" smtClean="0">
                <a:latin typeface="+mj-lt"/>
              </a:rPr>
              <a:t>Interference between color channels due to the Bayer filter of image sensor</a:t>
            </a:r>
          </a:p>
          <a:p>
            <a:pPr latinLnBrk="0">
              <a:spcBef>
                <a:spcPct val="0"/>
              </a:spcBef>
              <a:buFont typeface="Wingdings" panose="05000000000000000000" pitchFamily="2" charset="2"/>
              <a:buChar char="§"/>
            </a:pPr>
            <a:r>
              <a:rPr lang="en-US" altLang="ko-KR" sz="1600" dirty="0" smtClean="0">
                <a:latin typeface="+mj-lt"/>
              </a:rPr>
              <a:t>A fixed threshold may cause error.</a:t>
            </a:r>
            <a:endParaRPr lang="en-US" altLang="ko-KR" sz="1600" dirty="0">
              <a:latin typeface="+mj-lt"/>
              <a:ea typeface="굴림" charset="-127"/>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285" y="4806651"/>
            <a:ext cx="1616599" cy="1102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5796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8</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3048000" y="2902684"/>
            <a:ext cx="29674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600" dirty="0" smtClean="0"/>
              <a:t>System Design</a:t>
            </a:r>
            <a:endParaRPr lang="en-US" altLang="en-US" sz="3600" dirty="0"/>
          </a:p>
        </p:txBody>
      </p:sp>
      <p:sp>
        <p:nvSpPr>
          <p:cNvPr id="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48777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9</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Box 7"/>
          <p:cNvSpPr txBox="1"/>
          <p:nvPr/>
        </p:nvSpPr>
        <p:spPr>
          <a:xfrm>
            <a:off x="2362201" y="609600"/>
            <a:ext cx="4800600" cy="400110"/>
          </a:xfrm>
          <a:prstGeom prst="rect">
            <a:avLst/>
          </a:prstGeom>
          <a:noFill/>
        </p:spPr>
        <p:txBody>
          <a:bodyPr wrap="square" rtlCol="0">
            <a:spAutoFit/>
          </a:bodyPr>
          <a:lstStyle/>
          <a:p>
            <a:pPr algn="ctr"/>
            <a:r>
              <a:rPr lang="en-US" sz="2000" b="1" dirty="0" smtClean="0"/>
              <a:t>System Architecture</a:t>
            </a:r>
            <a:endParaRPr lang="en-US" sz="2000" dirty="0"/>
          </a:p>
        </p:txBody>
      </p:sp>
      <p:sp>
        <p:nvSpPr>
          <p:cNvPr id="10" name="Rectangle 9"/>
          <p:cNvSpPr/>
          <p:nvPr/>
        </p:nvSpPr>
        <p:spPr>
          <a:xfrm>
            <a:off x="838200" y="990600"/>
            <a:ext cx="2184604" cy="307777"/>
          </a:xfrm>
          <a:prstGeom prst="rect">
            <a:avLst/>
          </a:prstGeom>
        </p:spPr>
        <p:txBody>
          <a:bodyPr wrap="square">
            <a:spAutoFit/>
          </a:bodyPr>
          <a:lstStyle/>
          <a:p>
            <a:pPr algn="ctr"/>
            <a:r>
              <a:rPr lang="en-US" sz="1400" b="1" dirty="0" smtClean="0"/>
              <a:t>Transmitter side</a:t>
            </a:r>
            <a:endParaRPr lang="en-US" sz="1400" b="1" dirty="0"/>
          </a:p>
        </p:txBody>
      </p:sp>
      <p:sp>
        <p:nvSpPr>
          <p:cNvPr id="11" name="Rectangle 10"/>
          <p:cNvSpPr/>
          <p:nvPr/>
        </p:nvSpPr>
        <p:spPr>
          <a:xfrm>
            <a:off x="6019800" y="990600"/>
            <a:ext cx="2184604" cy="307777"/>
          </a:xfrm>
          <a:prstGeom prst="rect">
            <a:avLst/>
          </a:prstGeom>
        </p:spPr>
        <p:txBody>
          <a:bodyPr wrap="square">
            <a:spAutoFit/>
          </a:bodyPr>
          <a:lstStyle/>
          <a:p>
            <a:pPr algn="ctr"/>
            <a:r>
              <a:rPr lang="en-US" sz="1400" b="1" dirty="0" smtClean="0"/>
              <a:t>Receiver side</a:t>
            </a:r>
            <a:endParaRPr lang="en-US" sz="1400" b="1" dirty="0"/>
          </a:p>
        </p:txBody>
      </p:sp>
      <p:sp>
        <p:nvSpPr>
          <p:cNvPr id="3" name="Rectangle 2"/>
          <p:cNvSpPr/>
          <p:nvPr/>
        </p:nvSpPr>
        <p:spPr>
          <a:xfrm>
            <a:off x="152374" y="3505200"/>
            <a:ext cx="8801126" cy="830997"/>
          </a:xfrm>
          <a:prstGeom prst="rect">
            <a:avLst/>
          </a:prstGeom>
        </p:spPr>
        <p:txBody>
          <a:bodyPr wrap="square">
            <a:spAutoFit/>
          </a:bodyPr>
          <a:lstStyle/>
          <a:p>
            <a:pPr marL="342900" indent="-342900">
              <a:spcAft>
                <a:spcPts val="600"/>
              </a:spcAft>
              <a:buFont typeface="Wingdings" panose="05000000000000000000" pitchFamily="2" charset="2"/>
              <a:buChar char="q"/>
            </a:pPr>
            <a:r>
              <a:rPr lang="en-US" sz="1600" b="1" dirty="0"/>
              <a:t>clock information (of a data packet/symbol)</a:t>
            </a:r>
            <a:r>
              <a:rPr lang="en-US" sz="1600" dirty="0"/>
              <a:t>: The information represents the state of a symbol clocked out. The clock information is transmitted along with a symbol to help a receiver </a:t>
            </a:r>
            <a:r>
              <a:rPr lang="en-US" sz="1600" dirty="0" smtClean="0"/>
              <a:t>in identifying </a:t>
            </a:r>
            <a:r>
              <a:rPr lang="en-US" sz="1600" dirty="0"/>
              <a:t>an arrival state of new symbol under presence of frame rate variation. </a:t>
            </a:r>
          </a:p>
        </p:txBody>
      </p:sp>
      <p:graphicFrame>
        <p:nvGraphicFramePr>
          <p:cNvPr id="13" name="Table 12"/>
          <p:cNvGraphicFramePr>
            <a:graphicFrameLocks noGrp="1"/>
          </p:cNvGraphicFramePr>
          <p:nvPr>
            <p:extLst>
              <p:ext uri="{D42A27DB-BD31-4B8C-83A1-F6EECF244321}">
                <p14:modId xmlns:p14="http://schemas.microsoft.com/office/powerpoint/2010/main" val="2330168676"/>
              </p:ext>
            </p:extLst>
          </p:nvPr>
        </p:nvGraphicFramePr>
        <p:xfrm>
          <a:off x="1428478" y="5788579"/>
          <a:ext cx="7258322" cy="370840"/>
        </p:xfrm>
        <a:graphic>
          <a:graphicData uri="http://schemas.openxmlformats.org/drawingml/2006/table">
            <a:tbl>
              <a:tblPr firstRow="1" bandRow="1">
                <a:tableStyleId>{D7AC3CCA-C797-4891-BE02-D94E43425B78}</a:tableStyleId>
              </a:tblPr>
              <a:tblGrid>
                <a:gridCol w="1093303"/>
                <a:gridCol w="2512417"/>
                <a:gridCol w="2509602"/>
                <a:gridCol w="1143000"/>
              </a:tblGrid>
              <a:tr h="370840">
                <a:tc>
                  <a:txBody>
                    <a:bodyPr/>
                    <a:lstStyle/>
                    <a:p>
                      <a:pPr algn="ctr"/>
                      <a:r>
                        <a:rPr lang="en-US" sz="1100" b="0" dirty="0" smtClean="0"/>
                        <a:t>…</a:t>
                      </a:r>
                      <a:endParaRPr lang="en-US" sz="1100" b="0" dirty="0"/>
                    </a:p>
                  </a:txBody>
                  <a:tcPr>
                    <a:solidFill>
                      <a:schemeClr val="bg1">
                        <a:lumMod val="85000"/>
                      </a:schemeClr>
                    </a:solidFill>
                  </a:tcPr>
                </a:tc>
                <a:tc>
                  <a:txBody>
                    <a:bodyPr/>
                    <a:lstStyle/>
                    <a:p>
                      <a:pPr algn="ctr"/>
                      <a:r>
                        <a:rPr lang="en-US" sz="1100" b="0" dirty="0" smtClean="0"/>
                        <a:t>symbol </a:t>
                      </a:r>
                      <a:r>
                        <a:rPr lang="en-US" sz="1100" b="0" dirty="0" err="1" smtClean="0"/>
                        <a:t>i</a:t>
                      </a:r>
                      <a:endParaRPr lang="en-US" sz="1100" b="0" dirty="0"/>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symbol (i+1)</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t>…</a:t>
                      </a:r>
                    </a:p>
                  </a:txBody>
                  <a:tcPr>
                    <a:lnT w="12700" cap="flat" cmpd="sng" algn="ctr">
                      <a:solidFill>
                        <a:schemeClr val="tx1"/>
                      </a:solidFill>
                      <a:prstDash val="solid"/>
                      <a:round/>
                      <a:headEnd type="none" w="med" len="med"/>
                      <a:tailEnd type="none" w="med" len="med"/>
                    </a:lnT>
                    <a:solidFill>
                      <a:schemeClr val="bg1">
                        <a:lumMod val="85000"/>
                      </a:schemeClr>
                    </a:solidFill>
                  </a:tcPr>
                </a:tc>
              </a:tr>
            </a:tbl>
          </a:graphicData>
        </a:graphic>
      </p:graphicFrame>
      <p:grpSp>
        <p:nvGrpSpPr>
          <p:cNvPr id="28" name="Group 27"/>
          <p:cNvGrpSpPr/>
          <p:nvPr/>
        </p:nvGrpSpPr>
        <p:grpSpPr>
          <a:xfrm>
            <a:off x="152374" y="4662586"/>
            <a:ext cx="7391426" cy="1662014"/>
            <a:chOff x="152374" y="4662586"/>
            <a:chExt cx="7391426" cy="1662014"/>
          </a:xfrm>
        </p:grpSpPr>
        <p:grpSp>
          <p:nvGrpSpPr>
            <p:cNvPr id="17" name="Group 16"/>
            <p:cNvGrpSpPr/>
            <p:nvPr/>
          </p:nvGrpSpPr>
          <p:grpSpPr>
            <a:xfrm>
              <a:off x="2380351" y="4800600"/>
              <a:ext cx="5163449" cy="835579"/>
              <a:chOff x="1831181" y="990600"/>
              <a:chExt cx="5638007" cy="835579"/>
            </a:xfrm>
          </p:grpSpPr>
          <p:grpSp>
            <p:nvGrpSpPr>
              <p:cNvPr id="18" name="Group 17"/>
              <p:cNvGrpSpPr/>
              <p:nvPr/>
            </p:nvGrpSpPr>
            <p:grpSpPr>
              <a:xfrm>
                <a:off x="1987550" y="990600"/>
                <a:ext cx="5481638" cy="835579"/>
                <a:chOff x="1987550" y="990600"/>
                <a:chExt cx="5481638" cy="835579"/>
              </a:xfrm>
            </p:grpSpPr>
            <p:sp>
              <p:nvSpPr>
                <p:cNvPr id="20" name="Rectangle 19"/>
                <p:cNvSpPr/>
                <p:nvPr/>
              </p:nvSpPr>
              <p:spPr>
                <a:xfrm>
                  <a:off x="1987550" y="1137166"/>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23606" y="1137166"/>
                  <a:ext cx="2736056" cy="4688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987550" y="1591745"/>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733132" y="990600"/>
                  <a:ext cx="2736056" cy="2344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Connector 18"/>
              <p:cNvCxnSpPr/>
              <p:nvPr/>
            </p:nvCxnSpPr>
            <p:spPr>
              <a:xfrm>
                <a:off x="1831181" y="1601272"/>
                <a:ext cx="158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152374" y="5019205"/>
              <a:ext cx="1451038" cy="307777"/>
            </a:xfrm>
            <a:prstGeom prst="rect">
              <a:avLst/>
            </a:prstGeom>
            <a:noFill/>
          </p:spPr>
          <p:txBody>
            <a:bodyPr wrap="none" rtlCol="0">
              <a:spAutoFit/>
            </a:bodyPr>
            <a:lstStyle/>
            <a:p>
              <a:r>
                <a:rPr lang="en-US" sz="1400" dirty="0" smtClean="0"/>
                <a:t>Symbol clock out</a:t>
              </a:r>
              <a:endParaRPr lang="en-US" sz="1400" dirty="0"/>
            </a:p>
          </p:txBody>
        </p:sp>
        <p:cxnSp>
          <p:nvCxnSpPr>
            <p:cNvPr id="25" name="Straight Connector 24"/>
            <p:cNvCxnSpPr/>
            <p:nvPr/>
          </p:nvCxnSpPr>
          <p:spPr>
            <a:xfrm>
              <a:off x="5028150" y="5018275"/>
              <a:ext cx="2640" cy="130632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4803813"/>
              <a:ext cx="10305" cy="152078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537391" y="4724400"/>
              <a:ext cx="0" cy="16002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895600" y="4662586"/>
              <a:ext cx="1505540" cy="523220"/>
            </a:xfrm>
            <a:prstGeom prst="rect">
              <a:avLst/>
            </a:prstGeom>
            <a:noFill/>
          </p:spPr>
          <p:txBody>
            <a:bodyPr wrap="none" rtlCol="0">
              <a:spAutoFit/>
            </a:bodyPr>
            <a:lstStyle/>
            <a:p>
              <a:r>
                <a:rPr lang="en-US" sz="1400" dirty="0" smtClean="0"/>
                <a:t>Clock information</a:t>
              </a:r>
            </a:p>
            <a:p>
              <a:pPr algn="ctr"/>
              <a:r>
                <a:rPr lang="en-US" sz="1400" dirty="0" smtClean="0">
                  <a:solidFill>
                    <a:srgbClr val="FF0000"/>
                  </a:solidFill>
                </a:rPr>
                <a:t>bit = 1</a:t>
              </a:r>
              <a:endParaRPr lang="en-US" sz="1400" dirty="0">
                <a:solidFill>
                  <a:srgbClr val="FF0000"/>
                </a:solidFill>
              </a:endParaRPr>
            </a:p>
          </p:txBody>
        </p:sp>
        <p:sp>
          <p:nvSpPr>
            <p:cNvPr id="30" name="TextBox 29"/>
            <p:cNvSpPr txBox="1"/>
            <p:nvPr/>
          </p:nvSpPr>
          <p:spPr>
            <a:xfrm>
              <a:off x="5606562" y="5144898"/>
              <a:ext cx="1505540" cy="523220"/>
            </a:xfrm>
            <a:prstGeom prst="rect">
              <a:avLst/>
            </a:prstGeom>
            <a:noFill/>
          </p:spPr>
          <p:txBody>
            <a:bodyPr wrap="none" rtlCol="0">
              <a:spAutoFit/>
            </a:bodyPr>
            <a:lstStyle/>
            <a:p>
              <a:r>
                <a:rPr lang="en-US" sz="1400" dirty="0" smtClean="0"/>
                <a:t>Clock information</a:t>
              </a:r>
            </a:p>
            <a:p>
              <a:pPr algn="ctr"/>
              <a:r>
                <a:rPr lang="en-US" sz="1400" dirty="0" smtClean="0">
                  <a:solidFill>
                    <a:srgbClr val="FF0000"/>
                  </a:solidFill>
                </a:rPr>
                <a:t>bit = 0</a:t>
              </a:r>
              <a:endParaRPr lang="en-US" sz="1400" dirty="0">
                <a:solidFill>
                  <a:srgbClr val="FF0000"/>
                </a:solidFill>
              </a:endParaRPr>
            </a:p>
          </p:txBody>
        </p:sp>
      </p:gr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1" y="1298377"/>
            <a:ext cx="8953499" cy="1844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0012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-00-007a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39826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디자인 사용자 지정">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2151</TotalTime>
  <Words>1205</Words>
  <Application>Microsoft Office PowerPoint</Application>
  <PresentationFormat>화면 슬라이드 쇼(4:3)</PresentationFormat>
  <Paragraphs>368</Paragraphs>
  <Slides>21</Slides>
  <Notes>1</Notes>
  <HiddenSlides>0</HiddenSlides>
  <MMClips>0</MMClips>
  <ScaleCrop>false</ScaleCrop>
  <HeadingPairs>
    <vt:vector size="6" baseType="variant">
      <vt:variant>
        <vt:lpstr>테마</vt:lpstr>
      </vt:variant>
      <vt:variant>
        <vt:i4>2</vt:i4>
      </vt:variant>
      <vt:variant>
        <vt:lpstr>포함된 OLE 서버</vt:lpstr>
      </vt:variant>
      <vt:variant>
        <vt:i4>1</vt:i4>
      </vt:variant>
      <vt:variant>
        <vt:lpstr>슬라이드 제목</vt:lpstr>
      </vt:variant>
      <vt:variant>
        <vt:i4>21</vt:i4>
      </vt:variant>
    </vt:vector>
  </HeadingPairs>
  <TitlesOfParts>
    <vt:vector size="24" baseType="lpstr">
      <vt:lpstr>Office Theme</vt:lpstr>
      <vt:lpstr>디자인 사용자 지정</vt:lpstr>
      <vt:lpstr>Equation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Roberts, Richard D</dc:creator>
  <dc:description>&lt;doc#&gt;</dc:description>
  <cp:lastModifiedBy>user</cp:lastModifiedBy>
  <cp:revision>382</cp:revision>
  <cp:lastPrinted>2015-12-29T06:55:16Z</cp:lastPrinted>
  <dcterms:created xsi:type="dcterms:W3CDTF">2015-01-04T22:39:23Z</dcterms:created>
  <dcterms:modified xsi:type="dcterms:W3CDTF">2016-01-10T16:02:02Z</dcterms:modified>
</cp:coreProperties>
</file>