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44"/>
  </p:notesMasterIdLst>
  <p:handoutMasterIdLst>
    <p:handoutMasterId r:id="rId45"/>
  </p:handoutMasterIdLst>
  <p:sldIdLst>
    <p:sldId id="259" r:id="rId3"/>
    <p:sldId id="315" r:id="rId4"/>
    <p:sldId id="262" r:id="rId5"/>
    <p:sldId id="317" r:id="rId6"/>
    <p:sldId id="318" r:id="rId7"/>
    <p:sldId id="279" r:id="rId8"/>
    <p:sldId id="280" r:id="rId9"/>
    <p:sldId id="281" r:id="rId10"/>
    <p:sldId id="282" r:id="rId11"/>
    <p:sldId id="283" r:id="rId12"/>
    <p:sldId id="284" r:id="rId13"/>
    <p:sldId id="285" r:id="rId14"/>
    <p:sldId id="316" r:id="rId15"/>
    <p:sldId id="286" r:id="rId16"/>
    <p:sldId id="287" r:id="rId17"/>
    <p:sldId id="288" r:id="rId18"/>
    <p:sldId id="289"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303" r:id="rId32"/>
    <p:sldId id="304" r:id="rId33"/>
    <p:sldId id="305" r:id="rId34"/>
    <p:sldId id="306" r:id="rId35"/>
    <p:sldId id="307" r:id="rId36"/>
    <p:sldId id="308" r:id="rId37"/>
    <p:sldId id="309" r:id="rId38"/>
    <p:sldId id="310" r:id="rId39"/>
    <p:sldId id="311" r:id="rId40"/>
    <p:sldId id="312" r:id="rId41"/>
    <p:sldId id="313" r:id="rId42"/>
    <p:sldId id="314" r:id="rId43"/>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87" autoAdjust="0"/>
    <p:restoredTop sz="94660"/>
  </p:normalViewPr>
  <p:slideViewPr>
    <p:cSldViewPr>
      <p:cViewPr varScale="1">
        <p:scale>
          <a:sx n="116" d="100"/>
          <a:sy n="116" d="100"/>
        </p:scale>
        <p:origin x="-1482" y="-102"/>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771FF6D-F4FC-433A-999C-17A2D03F7B13}" type="datetimeFigureOut">
              <a:rPr lang="ko-KR" altLang="en-US" smtClean="0"/>
              <a:pPr/>
              <a:t>2016-01-15</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771FF6D-F4FC-433A-999C-17A2D03F7B13}" type="datetimeFigureOut">
              <a:rPr lang="ko-KR" altLang="en-US" smtClean="0"/>
              <a:pPr/>
              <a:t>2016-01-15</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771FF6D-F4FC-433A-999C-17A2D03F7B13}" type="datetimeFigureOut">
              <a:rPr lang="ko-KR" altLang="en-US" smtClean="0"/>
              <a:pPr/>
              <a:t>2016-01-15</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2015</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1FF6D-F4FC-433A-999C-17A2D03F7B13}" type="datetimeFigureOut">
              <a:rPr lang="ko-KR" altLang="en-US" smtClean="0"/>
              <a:pPr/>
              <a:t>2016-01-15</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January 2016</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smtClean="0">
              <a:solidFill>
                <a:schemeClr val="tx2"/>
              </a:solidFill>
            </a:endParaRPr>
          </a:p>
          <a:p>
            <a:r>
              <a:rPr lang="en-US" altLang="en-US" sz="1600" b="1" dirty="0" smtClean="0">
                <a:solidFill>
                  <a:schemeClr val="tx2"/>
                </a:solidFill>
              </a:rPr>
              <a:t>Submission Title:</a:t>
            </a:r>
            <a:r>
              <a:rPr lang="en-US" altLang="en-US" sz="1600" dirty="0" smtClean="0">
                <a:solidFill>
                  <a:schemeClr val="tx2"/>
                </a:solidFill>
              </a:rPr>
              <a:t> General Architecture of Kookmin University PHY and MAC multiple-proposal </a:t>
            </a:r>
            <a:r>
              <a:rPr lang="en-US" altLang="en-US" sz="1600" dirty="0">
                <a:solidFill>
                  <a:schemeClr val="tx2"/>
                </a:solidFill>
              </a:rPr>
              <a:t>for Image Sensor Communication</a:t>
            </a:r>
            <a:endParaRPr lang="en-US" altLang="en-US" sz="1600" dirty="0" smtClean="0">
              <a:solidFill>
                <a:schemeClr val="tx2"/>
              </a:solidFill>
            </a:endParaRPr>
          </a:p>
          <a:p>
            <a:r>
              <a:rPr lang="en-US" altLang="en-US" sz="1600" b="1" dirty="0" smtClean="0">
                <a:solidFill>
                  <a:schemeClr val="tx2"/>
                </a:solidFill>
              </a:rPr>
              <a:t>Date </a:t>
            </a:r>
            <a:r>
              <a:rPr lang="en-US" altLang="en-US" sz="1600" b="1" dirty="0">
                <a:solidFill>
                  <a:schemeClr val="tx2"/>
                </a:solidFill>
              </a:rPr>
              <a:t>Submitted: </a:t>
            </a:r>
            <a:r>
              <a:rPr lang="en-US" altLang="en-US" sz="1600" dirty="0" smtClean="0">
                <a:solidFill>
                  <a:schemeClr val="tx2"/>
                </a:solidFill>
              </a:rPr>
              <a:t>January 2016</a:t>
            </a:r>
            <a:r>
              <a:rPr lang="en-US" altLang="en-US" sz="1600" dirty="0">
                <a:solidFill>
                  <a:schemeClr val="tx2"/>
                </a:solidFill>
              </a:rPr>
              <a:t>	</a:t>
            </a:r>
            <a:endParaRPr lang="en-US" altLang="en-US" sz="1600" dirty="0" smtClean="0">
              <a:solidFill>
                <a:schemeClr val="tx2"/>
              </a:solidFill>
            </a:endParaRPr>
          </a:p>
          <a:p>
            <a:r>
              <a:rPr lang="en-US" altLang="en-US" sz="1600" b="1" dirty="0" smtClean="0">
                <a:solidFill>
                  <a:schemeClr val="tx2"/>
                </a:solidFill>
              </a:rPr>
              <a:t>Source:</a:t>
            </a:r>
            <a:r>
              <a:rPr lang="en-US" altLang="en-US" sz="1600" dirty="0" smtClean="0">
                <a:solidFill>
                  <a:schemeClr val="tx2"/>
                </a:solidFill>
              </a:rPr>
              <a:t> </a:t>
            </a:r>
            <a:r>
              <a:rPr lang="en-US" altLang="en-US" sz="1600" dirty="0" err="1" smtClean="0">
                <a:solidFill>
                  <a:schemeClr val="tx2"/>
                </a:solidFill>
              </a:rPr>
              <a:t>Yeong</a:t>
            </a:r>
            <a:r>
              <a:rPr lang="en-US" altLang="en-US" sz="1600" dirty="0" smtClean="0">
                <a:solidFill>
                  <a:schemeClr val="tx2"/>
                </a:solidFill>
              </a:rPr>
              <a:t> Min Jang, Trang Nguyen, Nam Tuan </a:t>
            </a:r>
            <a:r>
              <a:rPr lang="en-US" altLang="en-US" sz="1600" dirty="0">
                <a:solidFill>
                  <a:schemeClr val="tx2"/>
                </a:solidFill>
              </a:rPr>
              <a:t>Le, </a:t>
            </a:r>
            <a:r>
              <a:rPr lang="en-US" sz="1600" dirty="0"/>
              <a:t>Md. </a:t>
            </a:r>
            <a:r>
              <a:rPr lang="en-US" sz="1600" dirty="0" err="1"/>
              <a:t>Shareef</a:t>
            </a:r>
            <a:r>
              <a:rPr lang="en-US" sz="1600" dirty="0"/>
              <a:t> </a:t>
            </a:r>
            <a:r>
              <a:rPr lang="en-US" sz="1600" dirty="0" err="1" smtClean="0"/>
              <a:t>Ifthekhar</a:t>
            </a:r>
            <a:r>
              <a:rPr lang="en-US" sz="1600" dirty="0" smtClean="0"/>
              <a:t>, </a:t>
            </a:r>
            <a:r>
              <a:rPr lang="en-US" altLang="en-US" sz="1600" dirty="0" smtClean="0">
                <a:solidFill>
                  <a:schemeClr val="tx2"/>
                </a:solidFill>
              </a:rPr>
              <a:t>Mohammad </a:t>
            </a:r>
            <a:r>
              <a:rPr lang="en-US" altLang="en-US" sz="1600" dirty="0" err="1">
                <a:solidFill>
                  <a:schemeClr val="tx2"/>
                </a:solidFill>
              </a:rPr>
              <a:t>Arif</a:t>
            </a:r>
            <a:r>
              <a:rPr lang="en-US" altLang="en-US" sz="1600" dirty="0">
                <a:solidFill>
                  <a:schemeClr val="tx2"/>
                </a:solidFill>
              </a:rPr>
              <a:t> </a:t>
            </a:r>
            <a:r>
              <a:rPr lang="en-US" altLang="en-US" sz="1600" dirty="0" smtClean="0">
                <a:solidFill>
                  <a:schemeClr val="tx2"/>
                </a:solidFill>
              </a:rPr>
              <a:t>Hossain, </a:t>
            </a:r>
            <a:r>
              <a:rPr lang="en-US" sz="1600" dirty="0"/>
              <a:t>Hong Chang </a:t>
            </a:r>
            <a:r>
              <a:rPr lang="en-US" sz="1600" dirty="0" smtClean="0"/>
              <a:t>Hyun, </a:t>
            </a:r>
            <a:r>
              <a:rPr lang="en-US" sz="1600" dirty="0" err="1" smtClean="0"/>
              <a:t>Amirul</a:t>
            </a:r>
            <a:r>
              <a:rPr lang="en-US" sz="1600" dirty="0" smtClean="0"/>
              <a:t> Islam</a:t>
            </a:r>
            <a:r>
              <a:rPr lang="en-US" altLang="en-US" sz="1600" dirty="0" smtClean="0">
                <a:solidFill>
                  <a:schemeClr val="tx2"/>
                </a:solidFill>
              </a:rPr>
              <a:t> [Kookmin University]</a:t>
            </a:r>
          </a:p>
          <a:p>
            <a:endParaRPr lang="en-US" altLang="en-US" sz="1600" dirty="0" smtClean="0">
              <a:solidFill>
                <a:schemeClr val="tx2"/>
              </a:solidFill>
            </a:endParaRPr>
          </a:p>
          <a:p>
            <a:r>
              <a:rPr lang="en-US" altLang="en-US" sz="1600" dirty="0" smtClean="0">
                <a:solidFill>
                  <a:schemeClr val="tx2"/>
                </a:solidFill>
              </a:rPr>
              <a:t>Contact: +82-2-910-5068	E-Mail: yjang@kookmin.ac.kr</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is a general architecture of Kookmin University ISC PHY and MAC Multiple-Proposal</a:t>
            </a:r>
          </a:p>
          <a:p>
            <a:pPr>
              <a:spcBef>
                <a:spcPts val="600"/>
              </a:spcBef>
              <a:spcAft>
                <a:spcPts val="600"/>
              </a:spcAft>
            </a:pPr>
            <a:r>
              <a:rPr lang="en-US" altLang="en-US" sz="1600" b="1" dirty="0" smtClean="0">
                <a:solidFill>
                  <a:schemeClr val="tx2"/>
                </a:solidFill>
              </a:rPr>
              <a:t>Purpose: </a:t>
            </a:r>
            <a:r>
              <a:rPr lang="en-US" sz="1600" dirty="0"/>
              <a:t>Call for </a:t>
            </a:r>
            <a:r>
              <a:rPr lang="en-US" sz="1600" dirty="0" smtClean="0"/>
              <a:t>Proposal Response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Rectangle 7"/>
          <p:cNvSpPr/>
          <p:nvPr/>
        </p:nvSpPr>
        <p:spPr>
          <a:xfrm>
            <a:off x="352502" y="3850272"/>
            <a:ext cx="6730209" cy="816978"/>
          </a:xfrm>
          <a:prstGeom prst="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Box 2"/>
          <p:cNvSpPr txBox="1">
            <a:spLocks noChangeArrowheads="1"/>
          </p:cNvSpPr>
          <p:nvPr/>
        </p:nvSpPr>
        <p:spPr bwMode="auto">
          <a:xfrm>
            <a:off x="457200" y="651439"/>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2400" b="1" dirty="0" smtClean="0"/>
              <a:t>Compatibility to global shutter and rolling shutter</a:t>
            </a:r>
            <a:endParaRPr lang="en-US" altLang="en-US" sz="2400" b="1" dirty="0"/>
          </a:p>
        </p:txBody>
      </p:sp>
      <p:sp>
        <p:nvSpPr>
          <p:cNvPr id="10" name="Rectangle 9"/>
          <p:cNvSpPr/>
          <p:nvPr/>
        </p:nvSpPr>
        <p:spPr>
          <a:xfrm>
            <a:off x="352504" y="1699260"/>
            <a:ext cx="2314496"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DSM-PSK</a:t>
            </a:r>
          </a:p>
          <a:p>
            <a:pPr algn="ctr"/>
            <a:r>
              <a:rPr lang="en-US" sz="1400" dirty="0" smtClean="0">
                <a:solidFill>
                  <a:srgbClr val="000000"/>
                </a:solidFill>
                <a:latin typeface="Times New Roman"/>
                <a:ea typeface="Malgun Gothic"/>
                <a:cs typeface="Times New Roman"/>
              </a:rPr>
              <a:t>(Dimmable Spatial M-PSK)</a:t>
            </a:r>
            <a:endParaRPr lang="en-US" sz="1600" dirty="0">
              <a:effectLst/>
              <a:latin typeface="Times New Roman"/>
              <a:ea typeface="Malgun Gothic"/>
            </a:endParaRPr>
          </a:p>
        </p:txBody>
      </p:sp>
      <p:sp>
        <p:nvSpPr>
          <p:cNvPr id="11" name="Rectangle 10"/>
          <p:cNvSpPr/>
          <p:nvPr/>
        </p:nvSpPr>
        <p:spPr>
          <a:xfrm>
            <a:off x="4800600" y="2057400"/>
            <a:ext cx="2282110"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ea typeface="Malgun Gothic"/>
                <a:cs typeface="Times New Roman"/>
              </a:rPr>
              <a:t>CM-FSK</a:t>
            </a:r>
            <a:endParaRPr lang="en-US" sz="1400" kern="1200" dirty="0" smtClean="0">
              <a:solidFill>
                <a:schemeClr val="tx1"/>
              </a:solidFill>
              <a:effectLst/>
              <a:ea typeface="Malgun Gothic"/>
              <a:cs typeface="Times New Roman"/>
            </a:endParaRPr>
          </a:p>
          <a:p>
            <a:pPr algn="ctr"/>
            <a:r>
              <a:rPr lang="en-US" sz="1400" dirty="0" smtClean="0">
                <a:solidFill>
                  <a:srgbClr val="000000"/>
                </a:solidFill>
                <a:latin typeface="Times New Roman"/>
                <a:ea typeface="Malgun Gothic"/>
                <a:cs typeface="Times New Roman"/>
              </a:rPr>
              <a:t>(Compatible M-FSK)</a:t>
            </a:r>
            <a:endParaRPr lang="en-US" sz="1600" dirty="0">
              <a:effectLst/>
              <a:latin typeface="Times New Roman"/>
              <a:ea typeface="Malgun Gothic"/>
            </a:endParaRPr>
          </a:p>
        </p:txBody>
      </p:sp>
      <p:sp>
        <p:nvSpPr>
          <p:cNvPr id="13" name="TextBox 12"/>
          <p:cNvSpPr txBox="1"/>
          <p:nvPr/>
        </p:nvSpPr>
        <p:spPr>
          <a:xfrm>
            <a:off x="7775004" y="710625"/>
            <a:ext cx="1258293" cy="584775"/>
          </a:xfrm>
          <a:prstGeom prst="rect">
            <a:avLst/>
          </a:prstGeom>
          <a:noFill/>
        </p:spPr>
        <p:txBody>
          <a:bodyPr wrap="none" rtlCol="0">
            <a:spAutoFit/>
          </a:bodyPr>
          <a:lstStyle/>
          <a:p>
            <a:r>
              <a:rPr lang="en-US" sz="1600" dirty="0" smtClean="0"/>
              <a:t>Performance</a:t>
            </a:r>
          </a:p>
          <a:p>
            <a:pPr algn="ctr"/>
            <a:r>
              <a:rPr lang="en-US" sz="1600" dirty="0" smtClean="0"/>
              <a:t>(Link rate)</a:t>
            </a:r>
            <a:endParaRPr lang="en-US" sz="1600" dirty="0"/>
          </a:p>
        </p:txBody>
      </p:sp>
      <p:sp>
        <p:nvSpPr>
          <p:cNvPr id="17" name="Rectangle 16"/>
          <p:cNvSpPr/>
          <p:nvPr/>
        </p:nvSpPr>
        <p:spPr>
          <a:xfrm>
            <a:off x="457200" y="4071678"/>
            <a:ext cx="1905000"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b="1" kern="1200" dirty="0" smtClean="0">
                <a:solidFill>
                  <a:srgbClr val="000000"/>
                </a:solidFill>
                <a:effectLst/>
                <a:ea typeface="Malgun Gothic"/>
                <a:cs typeface="Times New Roman"/>
              </a:rPr>
              <a:t>Spatial 2-PSK </a:t>
            </a:r>
            <a:r>
              <a:rPr lang="en-US" sz="1400" b="1" kern="1200" baseline="30000" dirty="0" smtClean="0">
                <a:solidFill>
                  <a:srgbClr val="000000"/>
                </a:solidFill>
                <a:effectLst/>
                <a:ea typeface="Malgun Gothic"/>
                <a:cs typeface="Times New Roman"/>
              </a:rPr>
              <a:t>1</a:t>
            </a:r>
            <a:endParaRPr lang="en-US" sz="1600" b="1" baseline="30000" dirty="0">
              <a:effectLst/>
              <a:latin typeface="Times New Roman"/>
              <a:ea typeface="Malgun Gothic"/>
            </a:endParaRPr>
          </a:p>
        </p:txBody>
      </p:sp>
      <p:sp>
        <p:nvSpPr>
          <p:cNvPr id="18" name="Rectangle 17"/>
          <p:cNvSpPr/>
          <p:nvPr/>
        </p:nvSpPr>
        <p:spPr>
          <a:xfrm>
            <a:off x="0" y="4876800"/>
            <a:ext cx="7596154" cy="152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kern="1200" baseline="30000" dirty="0" smtClean="0">
                <a:solidFill>
                  <a:srgbClr val="000000"/>
                </a:solidFill>
                <a:effectLst/>
                <a:latin typeface="Times New Roman" panose="02020603050405020304" pitchFamily="18" charset="0"/>
                <a:ea typeface="Malgun Gothic"/>
                <a:cs typeface="Times New Roman" panose="02020603050405020304" pitchFamily="18" charset="0"/>
              </a:rPr>
              <a:t>1 </a:t>
            </a:r>
            <a:r>
              <a:rPr lang="en-US" sz="900" dirty="0" smtClean="0">
                <a:solidFill>
                  <a:srgbClr val="000000"/>
                </a:solidFill>
                <a:latin typeface="Times New Roman" panose="02020603050405020304" pitchFamily="18" charset="0"/>
                <a:ea typeface="Malgun Gothic"/>
                <a:cs typeface="Times New Roman" panose="02020603050405020304" pitchFamily="18" charset="0"/>
              </a:rPr>
              <a:t>Our spatial 2-PSK (a subset of  SM-PSK) is proposed to be compatible to both global and rolling shutter types, and compatible to varying frame-rate cameras.</a:t>
            </a:r>
          </a:p>
          <a:p>
            <a:endParaRPr lang="en-US" sz="900" kern="1200" dirty="0">
              <a:solidFill>
                <a:srgbClr val="000000"/>
              </a:solidFill>
              <a:effectLst/>
              <a:latin typeface="Times New Roman" panose="02020603050405020304" pitchFamily="18" charset="0"/>
              <a:ea typeface="Malgun Gothic"/>
              <a:cs typeface="Times New Roman" panose="02020603050405020304" pitchFamily="18" charset="0"/>
            </a:endParaRPr>
          </a:p>
          <a:p>
            <a:r>
              <a:rPr lang="en-US" sz="900" kern="1200" baseline="30000" dirty="0" smtClean="0">
                <a:solidFill>
                  <a:srgbClr val="000000"/>
                </a:solidFill>
                <a:effectLst/>
                <a:latin typeface="Times New Roman" panose="02020603050405020304" pitchFamily="18" charset="0"/>
                <a:ea typeface="Malgun Gothic"/>
                <a:cs typeface="Times New Roman" panose="02020603050405020304" pitchFamily="18" charset="0"/>
              </a:rPr>
              <a:t>2 </a:t>
            </a:r>
            <a:r>
              <a:rPr lang="en-US" sz="1000" dirty="0" smtClean="0">
                <a:solidFill>
                  <a:schemeClr val="tx1"/>
                </a:solidFill>
                <a:latin typeface="Times New Roman" panose="02020603050405020304" pitchFamily="18" charset="0"/>
                <a:ea typeface="Malgun Gothic"/>
                <a:cs typeface="Times New Roman" panose="02020603050405020304" pitchFamily="18" charset="0"/>
              </a:rPr>
              <a:t>Our CM-FSK </a:t>
            </a:r>
            <a:r>
              <a:rPr lang="en-US" sz="1000" dirty="0">
                <a:solidFill>
                  <a:schemeClr val="tx1"/>
                </a:solidFill>
                <a:latin typeface="Times New Roman" panose="02020603050405020304" pitchFamily="18" charset="0"/>
                <a:ea typeface="Malgun Gothic"/>
                <a:cs typeface="Times New Roman" panose="02020603050405020304" pitchFamily="18" charset="0"/>
              </a:rPr>
              <a:t>scheme which </a:t>
            </a:r>
            <a:r>
              <a:rPr lang="en-US" sz="1000" dirty="0" smtClean="0">
                <a:solidFill>
                  <a:schemeClr val="tx1"/>
                </a:solidFill>
                <a:latin typeface="Times New Roman" panose="02020603050405020304" pitchFamily="18" charset="0"/>
                <a:ea typeface="Malgun Gothic"/>
                <a:cs typeface="Times New Roman" panose="02020603050405020304" pitchFamily="18" charset="0"/>
              </a:rPr>
              <a:t>is designed mainly for rolling shutter types can support for a varying frame-rate and be compatible to different sampling rates/shutter speeds. If the number of frequency, M&gt;2, global shutter is not supported. 2-FSK can support for both types of shutter.</a:t>
            </a:r>
          </a:p>
          <a:p>
            <a:endParaRPr lang="en-US" sz="1000" dirty="0">
              <a:solidFill>
                <a:schemeClr val="tx1"/>
              </a:solidFill>
              <a:latin typeface="Times New Roman" panose="02020603050405020304" pitchFamily="18" charset="0"/>
              <a:ea typeface="Malgun Gothic"/>
              <a:cs typeface="Times New Roman" panose="02020603050405020304" pitchFamily="18" charset="0"/>
            </a:endParaRPr>
          </a:p>
          <a:p>
            <a:r>
              <a:rPr lang="en-US" sz="1000" dirty="0" smtClean="0">
                <a:solidFill>
                  <a:srgbClr val="000000"/>
                </a:solidFill>
                <a:latin typeface="Times New Roman" panose="02020603050405020304" pitchFamily="18" charset="0"/>
                <a:ea typeface="Malgun Gothic"/>
                <a:cs typeface="Times New Roman" panose="02020603050405020304" pitchFamily="18" charset="0"/>
              </a:rPr>
              <a:t>Our hybrid M-PSK/CM-FSK </a:t>
            </a:r>
            <a:r>
              <a:rPr lang="en-US" sz="1000" dirty="0">
                <a:solidFill>
                  <a:srgbClr val="000000"/>
                </a:solidFill>
                <a:latin typeface="Times New Roman" panose="02020603050405020304" pitchFamily="18" charset="0"/>
                <a:ea typeface="Malgun Gothic"/>
                <a:cs typeface="Times New Roman" panose="02020603050405020304" pitchFamily="18" charset="0"/>
              </a:rPr>
              <a:t>is proposed to </a:t>
            </a:r>
            <a:r>
              <a:rPr lang="en-US" sz="1000" dirty="0" smtClean="0">
                <a:solidFill>
                  <a:srgbClr val="000000"/>
                </a:solidFill>
                <a:latin typeface="Times New Roman" panose="02020603050405020304" pitchFamily="18" charset="0"/>
                <a:ea typeface="Malgun Gothic"/>
                <a:cs typeface="Times New Roman" panose="02020603050405020304" pitchFamily="18" charset="0"/>
              </a:rPr>
              <a:t>give best performance in rolling shutter type with </a:t>
            </a:r>
            <a:r>
              <a:rPr lang="en-US" sz="1000" dirty="0">
                <a:solidFill>
                  <a:schemeClr val="tx1"/>
                </a:solidFill>
                <a:latin typeface="Times New Roman" panose="02020603050405020304" pitchFamily="18" charset="0"/>
                <a:ea typeface="Malgun Gothic"/>
                <a:cs typeface="Times New Roman" panose="02020603050405020304" pitchFamily="18" charset="0"/>
              </a:rPr>
              <a:t>supports for a varying frame-rate and </a:t>
            </a:r>
            <a:r>
              <a:rPr lang="en-US" sz="1000" dirty="0" smtClean="0">
                <a:solidFill>
                  <a:schemeClr val="tx1"/>
                </a:solidFill>
                <a:latin typeface="Times New Roman" panose="02020603050405020304" pitchFamily="18" charset="0"/>
                <a:ea typeface="Malgun Gothic"/>
                <a:cs typeface="Times New Roman" panose="02020603050405020304" pitchFamily="18" charset="0"/>
              </a:rPr>
              <a:t>different </a:t>
            </a:r>
            <a:r>
              <a:rPr lang="en-US" sz="1000" dirty="0">
                <a:solidFill>
                  <a:schemeClr val="tx1"/>
                </a:solidFill>
                <a:latin typeface="Times New Roman" panose="02020603050405020304" pitchFamily="18" charset="0"/>
                <a:ea typeface="Malgun Gothic"/>
                <a:cs typeface="Times New Roman" panose="02020603050405020304" pitchFamily="18" charset="0"/>
              </a:rPr>
              <a:t>sampling rates/shutter </a:t>
            </a:r>
            <a:r>
              <a:rPr lang="en-US" sz="1000" dirty="0" smtClean="0">
                <a:solidFill>
                  <a:schemeClr val="tx1"/>
                </a:solidFill>
                <a:latin typeface="Times New Roman" panose="02020603050405020304" pitchFamily="18" charset="0"/>
                <a:ea typeface="Malgun Gothic"/>
                <a:cs typeface="Times New Roman" panose="02020603050405020304" pitchFamily="18" charset="0"/>
              </a:rPr>
              <a:t>speeds. </a:t>
            </a:r>
            <a:r>
              <a:rPr lang="en-US" sz="1000" dirty="0">
                <a:solidFill>
                  <a:srgbClr val="000000"/>
                </a:solidFill>
                <a:latin typeface="Times New Roman" panose="02020603050405020304" pitchFamily="18" charset="0"/>
                <a:ea typeface="Malgun Gothic"/>
                <a:cs typeface="Times New Roman" panose="02020603050405020304" pitchFamily="18" charset="0"/>
              </a:rPr>
              <a:t>Dimming </a:t>
            </a:r>
            <a:r>
              <a:rPr lang="en-US" sz="1000" dirty="0" smtClean="0">
                <a:solidFill>
                  <a:srgbClr val="000000"/>
                </a:solidFill>
                <a:latin typeface="Times New Roman" panose="02020603050405020304" pitchFamily="18" charset="0"/>
                <a:ea typeface="Malgun Gothic"/>
                <a:cs typeface="Times New Roman" panose="02020603050405020304" pitchFamily="18" charset="0"/>
              </a:rPr>
              <a:t>is </a:t>
            </a:r>
            <a:r>
              <a:rPr lang="en-US" sz="1000" dirty="0">
                <a:solidFill>
                  <a:srgbClr val="000000"/>
                </a:solidFill>
                <a:latin typeface="Times New Roman" panose="02020603050405020304" pitchFamily="18" charset="0"/>
                <a:ea typeface="Malgun Gothic"/>
                <a:cs typeface="Times New Roman" panose="02020603050405020304" pitchFamily="18" charset="0"/>
              </a:rPr>
              <a:t>also supported by performing PWM in </a:t>
            </a:r>
            <a:r>
              <a:rPr lang="en-US" sz="1000" dirty="0" smtClean="0">
                <a:solidFill>
                  <a:srgbClr val="000000"/>
                </a:solidFill>
                <a:latin typeface="Times New Roman" panose="02020603050405020304" pitchFamily="18" charset="0"/>
                <a:ea typeface="Malgun Gothic"/>
                <a:cs typeface="Times New Roman" panose="02020603050405020304" pitchFamily="18" charset="0"/>
              </a:rPr>
              <a:t>FSK</a:t>
            </a:r>
            <a:r>
              <a:rPr lang="en-US" sz="1000" dirty="0">
                <a:solidFill>
                  <a:srgbClr val="000000"/>
                </a:solidFill>
                <a:latin typeface="Times New Roman" panose="02020603050405020304" pitchFamily="18" charset="0"/>
                <a:ea typeface="Malgun Gothic"/>
                <a:cs typeface="Times New Roman" panose="02020603050405020304" pitchFamily="18" charset="0"/>
              </a:rPr>
              <a:t>. </a:t>
            </a:r>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19" name="Rectangle 18"/>
          <p:cNvSpPr/>
          <p:nvPr/>
        </p:nvSpPr>
        <p:spPr>
          <a:xfrm>
            <a:off x="4953000" y="4057650"/>
            <a:ext cx="1752600"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b="1" kern="1200" dirty="0" smtClean="0">
                <a:solidFill>
                  <a:srgbClr val="000000"/>
                </a:solidFill>
                <a:effectLst/>
                <a:ea typeface="Malgun Gothic"/>
                <a:cs typeface="Times New Roman"/>
              </a:rPr>
              <a:t>2-FSK </a:t>
            </a:r>
            <a:r>
              <a:rPr lang="en-US" sz="1400" b="1" kern="1200" baseline="30000" dirty="0" smtClean="0">
                <a:solidFill>
                  <a:srgbClr val="000000"/>
                </a:solidFill>
                <a:effectLst/>
                <a:ea typeface="Malgun Gothic"/>
                <a:cs typeface="Times New Roman"/>
              </a:rPr>
              <a:t>2</a:t>
            </a:r>
            <a:endParaRPr lang="en-US" sz="1600" b="1" baseline="30000" dirty="0">
              <a:effectLst/>
              <a:latin typeface="Times New Roman"/>
              <a:ea typeface="Malgun Gothic"/>
            </a:endParaRPr>
          </a:p>
        </p:txBody>
      </p:sp>
      <p:sp>
        <p:nvSpPr>
          <p:cNvPr id="20" name="Rectangle 19"/>
          <p:cNvSpPr/>
          <p:nvPr/>
        </p:nvSpPr>
        <p:spPr>
          <a:xfrm>
            <a:off x="76200" y="1405862"/>
            <a:ext cx="2971800" cy="32385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kern="1200" dirty="0" smtClean="0">
                <a:solidFill>
                  <a:srgbClr val="000000"/>
                </a:solidFill>
                <a:effectLst/>
                <a:ea typeface="Malgun Gothic"/>
                <a:cs typeface="Times New Roman"/>
              </a:rPr>
              <a:t>(for only global shutter </a:t>
            </a:r>
            <a:r>
              <a:rPr lang="en-US" sz="1200" dirty="0" smtClean="0">
                <a:solidFill>
                  <a:srgbClr val="000000"/>
                </a:solidFill>
                <a:ea typeface="Malgun Gothic"/>
                <a:cs typeface="Times New Roman"/>
              </a:rPr>
              <a:t>in case of M &gt;2)</a:t>
            </a:r>
            <a:endParaRPr lang="en-US" sz="1400" dirty="0">
              <a:solidFill>
                <a:schemeClr val="tx1"/>
              </a:solidFill>
            </a:endParaRPr>
          </a:p>
        </p:txBody>
      </p:sp>
      <p:sp>
        <p:nvSpPr>
          <p:cNvPr id="21" name="Rectangle 20"/>
          <p:cNvSpPr/>
          <p:nvPr/>
        </p:nvSpPr>
        <p:spPr>
          <a:xfrm>
            <a:off x="4405772" y="1405862"/>
            <a:ext cx="3071765" cy="31432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kern="1200" dirty="0" smtClean="0">
                <a:solidFill>
                  <a:srgbClr val="000000"/>
                </a:solidFill>
                <a:effectLst/>
                <a:ea typeface="Malgun Gothic"/>
                <a:cs typeface="Times New Roman"/>
              </a:rPr>
              <a:t>(for only rolling shutter </a:t>
            </a:r>
            <a:r>
              <a:rPr lang="en-US" sz="1200" dirty="0" smtClean="0">
                <a:solidFill>
                  <a:srgbClr val="000000"/>
                </a:solidFill>
                <a:ea typeface="Malgun Gothic"/>
                <a:cs typeface="Times New Roman"/>
              </a:rPr>
              <a:t>in case of M &gt;2)</a:t>
            </a:r>
            <a:endParaRPr lang="en-US" sz="1400" dirty="0">
              <a:solidFill>
                <a:schemeClr val="tx1"/>
              </a:solidFill>
            </a:endParaRPr>
          </a:p>
        </p:txBody>
      </p:sp>
      <p:cxnSp>
        <p:nvCxnSpPr>
          <p:cNvPr id="25" name="Straight Arrow Connector 24"/>
          <p:cNvCxnSpPr>
            <a:endCxn id="17" idx="0"/>
          </p:cNvCxnSpPr>
          <p:nvPr/>
        </p:nvCxnSpPr>
        <p:spPr>
          <a:xfrm>
            <a:off x="1409700" y="2209800"/>
            <a:ext cx="0" cy="1861878"/>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810250" y="2514600"/>
            <a:ext cx="19050" cy="1543050"/>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1988820" y="3486150"/>
            <a:ext cx="3497580" cy="32385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kern="1200" dirty="0" smtClean="0">
                <a:solidFill>
                  <a:srgbClr val="000000"/>
                </a:solidFill>
                <a:effectLst/>
                <a:ea typeface="Malgun Gothic"/>
                <a:cs typeface="Times New Roman"/>
              </a:rPr>
              <a:t>Compatible to both types of shutter</a:t>
            </a:r>
            <a:endParaRPr lang="en-US" sz="1600" dirty="0">
              <a:solidFill>
                <a:schemeClr val="tx1"/>
              </a:solidFill>
            </a:endParaRPr>
          </a:p>
        </p:txBody>
      </p:sp>
      <p:sp>
        <p:nvSpPr>
          <p:cNvPr id="28" name="TextBox 27"/>
          <p:cNvSpPr txBox="1"/>
          <p:nvPr/>
        </p:nvSpPr>
        <p:spPr>
          <a:xfrm>
            <a:off x="7338966" y="5206425"/>
            <a:ext cx="1424034" cy="584775"/>
          </a:xfrm>
          <a:prstGeom prst="rect">
            <a:avLst/>
          </a:prstGeom>
          <a:noFill/>
        </p:spPr>
        <p:txBody>
          <a:bodyPr wrap="square" rtlCol="0">
            <a:spAutoFit/>
          </a:bodyPr>
          <a:lstStyle/>
          <a:p>
            <a:pPr algn="ctr"/>
            <a:r>
              <a:rPr lang="en-US" sz="1600" dirty="0" smtClean="0"/>
              <a:t>Both Shutters Support</a:t>
            </a:r>
          </a:p>
        </p:txBody>
      </p:sp>
      <p:grpSp>
        <p:nvGrpSpPr>
          <p:cNvPr id="29" name="Group 28"/>
          <p:cNvGrpSpPr/>
          <p:nvPr/>
        </p:nvGrpSpPr>
        <p:grpSpPr>
          <a:xfrm>
            <a:off x="8229600" y="1318232"/>
            <a:ext cx="838200" cy="3939568"/>
            <a:chOff x="8229600" y="1258910"/>
            <a:chExt cx="838200" cy="3939568"/>
          </a:xfrm>
        </p:grpSpPr>
        <p:cxnSp>
          <p:nvCxnSpPr>
            <p:cNvPr id="30" name="Straight Arrow Connector 29"/>
            <p:cNvCxnSpPr/>
            <p:nvPr/>
          </p:nvCxnSpPr>
          <p:spPr>
            <a:xfrm flipV="1">
              <a:off x="8305800" y="1258910"/>
              <a:ext cx="0" cy="3939568"/>
            </a:xfrm>
            <a:prstGeom prst="straightConnector1">
              <a:avLst/>
            </a:prstGeom>
            <a:ln w="19050">
              <a:solidFill>
                <a:srgbClr val="7030A0"/>
              </a:solidFill>
              <a:tailEnd type="stealt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8305800" y="3810000"/>
              <a:ext cx="304800" cy="11084"/>
            </a:xfrm>
            <a:prstGeom prst="line">
              <a:avLst/>
            </a:prstGeom>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8229600" y="3790950"/>
              <a:ext cx="762000" cy="32385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kern="1200" dirty="0" smtClean="0">
                  <a:solidFill>
                    <a:srgbClr val="000000"/>
                  </a:solidFill>
                  <a:effectLst/>
                  <a:ea typeface="Malgun Gothic"/>
                  <a:cs typeface="Times New Roman"/>
                </a:rPr>
                <a:t>Lowest</a:t>
              </a:r>
              <a:endParaRPr lang="en-US" sz="1600" dirty="0">
                <a:solidFill>
                  <a:schemeClr val="tx1"/>
                </a:solidFill>
              </a:endParaRPr>
            </a:p>
          </p:txBody>
        </p:sp>
        <p:cxnSp>
          <p:nvCxnSpPr>
            <p:cNvPr id="34" name="Straight Connector 33"/>
            <p:cNvCxnSpPr/>
            <p:nvPr/>
          </p:nvCxnSpPr>
          <p:spPr>
            <a:xfrm>
              <a:off x="8295672" y="1760566"/>
              <a:ext cx="381000" cy="0"/>
            </a:xfrm>
            <a:prstGeom prst="line">
              <a:avLst/>
            </a:prstGeom>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8229600" y="1504950"/>
              <a:ext cx="838200" cy="32385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kern="1200" dirty="0" smtClean="0">
                  <a:solidFill>
                    <a:srgbClr val="000000"/>
                  </a:solidFill>
                  <a:effectLst/>
                  <a:ea typeface="Malgun Gothic"/>
                  <a:cs typeface="Times New Roman"/>
                </a:rPr>
                <a:t>Highest</a:t>
              </a:r>
              <a:endParaRPr lang="en-US" sz="1600" dirty="0">
                <a:solidFill>
                  <a:schemeClr val="tx1"/>
                </a:solidFill>
              </a:endParaRPr>
            </a:p>
          </p:txBody>
        </p:sp>
      </p:grpSp>
      <p:grpSp>
        <p:nvGrpSpPr>
          <p:cNvPr id="37" name="Group 36"/>
          <p:cNvGrpSpPr/>
          <p:nvPr/>
        </p:nvGrpSpPr>
        <p:grpSpPr>
          <a:xfrm>
            <a:off x="7239000" y="1524000"/>
            <a:ext cx="845820" cy="3756660"/>
            <a:chOff x="7239000" y="1447800"/>
            <a:chExt cx="845820" cy="3756660"/>
          </a:xfrm>
        </p:grpSpPr>
        <p:sp>
          <p:nvSpPr>
            <p:cNvPr id="38" name="Rectangle 37"/>
            <p:cNvSpPr/>
            <p:nvPr/>
          </p:nvSpPr>
          <p:spPr>
            <a:xfrm>
              <a:off x="7239000" y="2038350"/>
              <a:ext cx="838200" cy="32385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kern="1200" dirty="0" smtClean="0">
                  <a:solidFill>
                    <a:srgbClr val="000000"/>
                  </a:solidFill>
                  <a:effectLst/>
                  <a:ea typeface="Malgun Gothic"/>
                  <a:cs typeface="Times New Roman"/>
                </a:rPr>
                <a:t>No</a:t>
              </a:r>
            </a:p>
            <a:p>
              <a:r>
                <a:rPr lang="en-US" sz="1400" dirty="0" smtClean="0">
                  <a:solidFill>
                    <a:srgbClr val="000000"/>
                  </a:solidFill>
                  <a:ea typeface="Malgun Gothic"/>
                  <a:cs typeface="Times New Roman"/>
                </a:rPr>
                <a:t>(M &gt;2)</a:t>
              </a:r>
              <a:endParaRPr lang="en-US" sz="1600" dirty="0">
                <a:solidFill>
                  <a:schemeClr val="tx1"/>
                </a:solidFill>
              </a:endParaRPr>
            </a:p>
          </p:txBody>
        </p:sp>
        <p:cxnSp>
          <p:nvCxnSpPr>
            <p:cNvPr id="39" name="Straight Arrow Connector 38"/>
            <p:cNvCxnSpPr/>
            <p:nvPr/>
          </p:nvCxnSpPr>
          <p:spPr>
            <a:xfrm>
              <a:off x="7993063" y="1447800"/>
              <a:ext cx="22860" cy="3756660"/>
            </a:xfrm>
            <a:prstGeom prst="straightConnector1">
              <a:avLst/>
            </a:prstGeom>
            <a:ln w="19050">
              <a:solidFill>
                <a:schemeClr val="accent6">
                  <a:lumMod val="75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7620000" y="3800475"/>
              <a:ext cx="38100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634923" y="2141566"/>
              <a:ext cx="381000"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7246620" y="3638550"/>
              <a:ext cx="838200" cy="32385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kern="1200" dirty="0" smtClean="0">
                  <a:solidFill>
                    <a:srgbClr val="000000"/>
                  </a:solidFill>
                  <a:effectLst/>
                  <a:ea typeface="Malgun Gothic"/>
                  <a:cs typeface="Times New Roman"/>
                </a:rPr>
                <a:t>YES</a:t>
              </a:r>
            </a:p>
            <a:p>
              <a:r>
                <a:rPr lang="en-US" sz="1400" dirty="0" smtClean="0">
                  <a:solidFill>
                    <a:srgbClr val="000000"/>
                  </a:solidFill>
                  <a:ea typeface="Malgun Gothic"/>
                  <a:cs typeface="Times New Roman"/>
                </a:rPr>
                <a:t>(M =2)</a:t>
              </a:r>
              <a:endParaRPr lang="en-US" sz="1600" dirty="0">
                <a:solidFill>
                  <a:schemeClr val="tx1"/>
                </a:solidFill>
              </a:endParaRPr>
            </a:p>
          </p:txBody>
        </p:sp>
      </p:grpSp>
      <p:sp>
        <p:nvSpPr>
          <p:cNvPr id="36"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
        <p:nvSpPr>
          <p:cNvPr id="43" name="Rectangle 42"/>
          <p:cNvSpPr/>
          <p:nvPr/>
        </p:nvSpPr>
        <p:spPr>
          <a:xfrm>
            <a:off x="3161529" y="1819888"/>
            <a:ext cx="1473971"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solidFill>
                  <a:schemeClr val="tx1"/>
                </a:solidFill>
              </a:rPr>
              <a:t>Hybrid M-PSK.M-FSK</a:t>
            </a:r>
          </a:p>
          <a:p>
            <a:pPr algn="ctr"/>
            <a:r>
              <a:rPr lang="en-US" sz="1000" dirty="0" smtClean="0">
                <a:solidFill>
                  <a:srgbClr val="000000"/>
                </a:solidFill>
                <a:latin typeface="Times New Roman"/>
                <a:ea typeface="Malgun Gothic"/>
                <a:cs typeface="Times New Roman"/>
              </a:rPr>
              <a:t>For rolling shutter</a:t>
            </a:r>
            <a:endParaRPr lang="en-US" sz="1050" dirty="0">
              <a:effectLst/>
              <a:latin typeface="Times New Roman"/>
              <a:ea typeface="Malgun Gothic"/>
            </a:endParaRPr>
          </a:p>
        </p:txBody>
      </p:sp>
    </p:spTree>
    <p:extLst>
      <p:ext uri="{BB962C8B-B14F-4D97-AF65-F5344CB8AC3E}">
        <p14:creationId xmlns:p14="http://schemas.microsoft.com/office/powerpoint/2010/main" val="24324142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457200" y="762001"/>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2400" b="1" dirty="0" smtClean="0"/>
              <a:t>Compatibility to global shutters and rolling shutters</a:t>
            </a:r>
            <a:endParaRPr lang="en-US" altLang="en-US" sz="2400" b="1" dirty="0"/>
          </a:p>
        </p:txBody>
      </p:sp>
      <p:sp>
        <p:nvSpPr>
          <p:cNvPr id="9" name="Rectangle 8"/>
          <p:cNvSpPr/>
          <p:nvPr/>
        </p:nvSpPr>
        <p:spPr>
          <a:xfrm>
            <a:off x="800099" y="1524000"/>
            <a:ext cx="2933701"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b="1" kern="1200" dirty="0" smtClean="0">
                <a:solidFill>
                  <a:srgbClr val="000000"/>
                </a:solidFill>
                <a:effectLst/>
                <a:ea typeface="Malgun Gothic"/>
                <a:cs typeface="Times New Roman"/>
              </a:rPr>
              <a:t>Color </a:t>
            </a:r>
            <a:r>
              <a:rPr lang="en-US" sz="1600" b="1" kern="1200" dirty="0" smtClean="0">
                <a:solidFill>
                  <a:schemeClr val="tx1"/>
                </a:solidFill>
                <a:effectLst/>
                <a:ea typeface="Malgun Gothic"/>
                <a:cs typeface="Times New Roman"/>
              </a:rPr>
              <a:t>Transmission (C-CSK)</a:t>
            </a:r>
          </a:p>
        </p:txBody>
      </p:sp>
      <p:sp>
        <p:nvSpPr>
          <p:cNvPr id="10" name="Rectangle 9"/>
          <p:cNvSpPr/>
          <p:nvPr/>
        </p:nvSpPr>
        <p:spPr>
          <a:xfrm>
            <a:off x="838199" y="4114800"/>
            <a:ext cx="2895601"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b="1" kern="1200" dirty="0" smtClean="0">
                <a:solidFill>
                  <a:srgbClr val="000000"/>
                </a:solidFill>
                <a:effectLst/>
                <a:ea typeface="Malgun Gothic"/>
                <a:cs typeface="Times New Roman"/>
              </a:rPr>
              <a:t>OOK </a:t>
            </a:r>
            <a:r>
              <a:rPr lang="en-US" sz="1600" b="1" kern="1200" dirty="0" smtClean="0">
                <a:solidFill>
                  <a:schemeClr val="tx1"/>
                </a:solidFill>
                <a:effectLst/>
                <a:ea typeface="Malgun Gothic"/>
                <a:cs typeface="Times New Roman"/>
              </a:rPr>
              <a:t>Scheme (C-OOK)</a:t>
            </a:r>
          </a:p>
        </p:txBody>
      </p:sp>
      <p:sp>
        <p:nvSpPr>
          <p:cNvPr id="11" name="Rectangle 10"/>
          <p:cNvSpPr/>
          <p:nvPr/>
        </p:nvSpPr>
        <p:spPr>
          <a:xfrm>
            <a:off x="800097" y="2057400"/>
            <a:ext cx="7962903" cy="14478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en-US" sz="1400" dirty="0" smtClean="0">
                <a:solidFill>
                  <a:schemeClr val="tx1"/>
                </a:solidFill>
                <a:latin typeface="Times New Roman" panose="02020603050405020304" pitchFamily="18" charset="0"/>
                <a:ea typeface="Malgun Gothic"/>
                <a:cs typeface="Times New Roman" panose="02020603050405020304" pitchFamily="18" charset="0"/>
              </a:rPr>
              <a:t>This scheme is compatible to both global shutter and rolling shutter types because the </a:t>
            </a:r>
            <a:r>
              <a:rPr lang="en-US" sz="1400" i="1" dirty="0" smtClean="0">
                <a:solidFill>
                  <a:schemeClr val="tx1"/>
                </a:solidFill>
                <a:latin typeface="Times New Roman" panose="02020603050405020304" pitchFamily="18" charset="0"/>
                <a:ea typeface="Malgun Gothic"/>
                <a:cs typeface="Times New Roman" panose="02020603050405020304" pitchFamily="18" charset="0"/>
              </a:rPr>
              <a:t>symbol rate </a:t>
            </a:r>
            <a:r>
              <a:rPr lang="en-US" sz="1400" dirty="0" smtClean="0">
                <a:solidFill>
                  <a:schemeClr val="tx1"/>
                </a:solidFill>
                <a:latin typeface="Times New Roman" panose="02020603050405020304" pitchFamily="18" charset="0"/>
                <a:ea typeface="Malgun Gothic"/>
                <a:cs typeface="Times New Roman" panose="02020603050405020304" pitchFamily="18" charset="0"/>
              </a:rPr>
              <a:t>of transmission is less than the minimum frame rate of a camera.</a:t>
            </a:r>
          </a:p>
          <a:p>
            <a:endParaRPr lang="en-US" sz="1400" dirty="0" smtClean="0">
              <a:solidFill>
                <a:schemeClr val="tx1"/>
              </a:solidFill>
              <a:latin typeface="Times New Roman" panose="02020603050405020304" pitchFamily="18" charset="0"/>
              <a:ea typeface="Malgun Gothic"/>
              <a:cs typeface="Times New Roman" panose="02020603050405020304" pitchFamily="18" charset="0"/>
            </a:endParaRPr>
          </a:p>
          <a:p>
            <a:pPr marL="285750" indent="-285750">
              <a:buFont typeface="Wingdings" panose="05000000000000000000" pitchFamily="2" charset="2"/>
              <a:buChar char="§"/>
            </a:pPr>
            <a:r>
              <a:rPr lang="en-US" sz="1400" dirty="0" smtClean="0">
                <a:solidFill>
                  <a:schemeClr val="tx1"/>
                </a:solidFill>
                <a:latin typeface="Times New Roman" panose="02020603050405020304" pitchFamily="18" charset="0"/>
                <a:ea typeface="Malgun Gothic"/>
                <a:cs typeface="Times New Roman" panose="02020603050405020304" pitchFamily="18" charset="0"/>
              </a:rPr>
              <a:t>The </a:t>
            </a:r>
            <a:r>
              <a:rPr lang="en-US" sz="1400" i="1" dirty="0" smtClean="0">
                <a:solidFill>
                  <a:schemeClr val="tx1"/>
                </a:solidFill>
                <a:latin typeface="Times New Roman" panose="02020603050405020304" pitchFamily="18" charset="0"/>
                <a:ea typeface="Malgun Gothic"/>
                <a:cs typeface="Times New Roman" panose="02020603050405020304" pitchFamily="18" charset="0"/>
              </a:rPr>
              <a:t>rolling effect </a:t>
            </a:r>
            <a:r>
              <a:rPr lang="en-US" sz="1400" dirty="0" smtClean="0">
                <a:solidFill>
                  <a:schemeClr val="tx1"/>
                </a:solidFill>
                <a:latin typeface="Times New Roman" panose="02020603050405020304" pitchFamily="18" charset="0"/>
                <a:ea typeface="Malgun Gothic"/>
                <a:cs typeface="Times New Roman" panose="02020603050405020304" pitchFamily="18" charset="0"/>
              </a:rPr>
              <a:t>is also considered and mitigated in our C-CSK scheme on a rolling shutter receiver. </a:t>
            </a:r>
          </a:p>
          <a:p>
            <a:r>
              <a:rPr lang="en-US" sz="1400" dirty="0">
                <a:solidFill>
                  <a:schemeClr val="tx1"/>
                </a:solidFill>
                <a:latin typeface="Times New Roman" panose="02020603050405020304" pitchFamily="18" charset="0"/>
                <a:ea typeface="Malgun Gothic"/>
                <a:cs typeface="Times New Roman" panose="02020603050405020304" pitchFamily="18" charset="0"/>
              </a:rPr>
              <a:t>(</a:t>
            </a:r>
            <a:r>
              <a:rPr lang="en-US" sz="1400" dirty="0" smtClean="0">
                <a:solidFill>
                  <a:schemeClr val="tx1"/>
                </a:solidFill>
                <a:latin typeface="Times New Roman" panose="02020603050405020304" pitchFamily="18" charset="0"/>
                <a:ea typeface="Malgun Gothic"/>
                <a:cs typeface="Times New Roman" panose="02020603050405020304" pitchFamily="18" charset="0"/>
              </a:rPr>
              <a:t>Rolling effect causes the problem that different LEDs may be captured at different time instances)</a:t>
            </a:r>
          </a:p>
          <a:p>
            <a:pPr marL="285750" indent="-285750">
              <a:buFont typeface="Wingdings" panose="05000000000000000000" pitchFamily="2" charset="2"/>
              <a:buChar char="§"/>
            </a:pPr>
            <a:endParaRPr lang="en-US" sz="1400" dirty="0">
              <a:solidFill>
                <a:schemeClr val="tx1"/>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838196" y="4724400"/>
            <a:ext cx="7810501" cy="12954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en-US" sz="1400" dirty="0" smtClean="0">
                <a:solidFill>
                  <a:schemeClr val="tx1"/>
                </a:solidFill>
                <a:latin typeface="Times New Roman" panose="02020603050405020304" pitchFamily="18" charset="0"/>
                <a:ea typeface="Malgun Gothic"/>
                <a:cs typeface="Times New Roman" panose="02020603050405020304" pitchFamily="18" charset="0"/>
              </a:rPr>
              <a:t>This scheme is not designed to be compatible to global shutter type. Only rolling shutter type is considered as a receiver. </a:t>
            </a:r>
          </a:p>
          <a:p>
            <a:pPr marL="285750" indent="-285750">
              <a:buFont typeface="Wingdings" panose="05000000000000000000" pitchFamily="2" charset="2"/>
              <a:buChar char="§"/>
            </a:pPr>
            <a:endParaRPr lang="en-US" sz="1400" dirty="0" smtClean="0">
              <a:solidFill>
                <a:schemeClr val="tx1"/>
              </a:solidFill>
              <a:latin typeface="Times New Roman" panose="02020603050405020304" pitchFamily="18" charset="0"/>
              <a:ea typeface="Malgun Gothic"/>
              <a:cs typeface="Times New Roman" panose="02020603050405020304" pitchFamily="18" charset="0"/>
            </a:endParaRPr>
          </a:p>
          <a:p>
            <a:r>
              <a:rPr lang="en-US" sz="1400" dirty="0" smtClean="0">
                <a:solidFill>
                  <a:schemeClr val="tx1"/>
                </a:solidFill>
                <a:latin typeface="Times New Roman" panose="02020603050405020304" pitchFamily="18" charset="0"/>
                <a:ea typeface="Malgun Gothic"/>
                <a:cs typeface="Times New Roman" panose="02020603050405020304" pitchFamily="18" charset="0"/>
              </a:rPr>
              <a:t>(</a:t>
            </a:r>
            <a:r>
              <a:rPr lang="en-US" sz="1400" i="1" dirty="0" smtClean="0">
                <a:solidFill>
                  <a:schemeClr val="tx1"/>
                </a:solidFill>
                <a:latin typeface="Times New Roman" panose="02020603050405020304" pitchFamily="18" charset="0"/>
                <a:ea typeface="Malgun Gothic"/>
                <a:cs typeface="Times New Roman" panose="02020603050405020304" pitchFamily="18" charset="0"/>
              </a:rPr>
              <a:t>optical </a:t>
            </a:r>
            <a:r>
              <a:rPr lang="en-US" sz="1400" i="1" dirty="0">
                <a:solidFill>
                  <a:schemeClr val="tx1"/>
                </a:solidFill>
                <a:latin typeface="Times New Roman" panose="02020603050405020304" pitchFamily="18" charset="0"/>
                <a:ea typeface="Malgun Gothic"/>
                <a:cs typeface="Times New Roman" panose="02020603050405020304" pitchFamily="18" charset="0"/>
              </a:rPr>
              <a:t>clock rate </a:t>
            </a:r>
            <a:r>
              <a:rPr lang="en-US" sz="1400" dirty="0">
                <a:solidFill>
                  <a:schemeClr val="tx1"/>
                </a:solidFill>
                <a:latin typeface="Times New Roman" panose="02020603050405020304" pitchFamily="18" charset="0"/>
                <a:ea typeface="Malgun Gothic"/>
                <a:cs typeface="Times New Roman" panose="02020603050405020304" pitchFamily="18" charset="0"/>
              </a:rPr>
              <a:t>is about several kHz to target high performance of rolling shutter </a:t>
            </a:r>
            <a:r>
              <a:rPr lang="en-US" sz="1400" dirty="0" smtClean="0">
                <a:solidFill>
                  <a:schemeClr val="tx1"/>
                </a:solidFill>
                <a:latin typeface="Times New Roman" panose="02020603050405020304" pitchFamily="18" charset="0"/>
                <a:ea typeface="Malgun Gothic"/>
                <a:cs typeface="Times New Roman" panose="02020603050405020304" pitchFamily="18" charset="0"/>
              </a:rPr>
              <a:t>receiver which has </a:t>
            </a:r>
            <a:r>
              <a:rPr lang="en-US" sz="1400" i="1" dirty="0" smtClean="0">
                <a:solidFill>
                  <a:schemeClr val="tx1"/>
                </a:solidFill>
                <a:latin typeface="Times New Roman" panose="02020603050405020304" pitchFamily="18" charset="0"/>
                <a:ea typeface="Malgun Gothic"/>
                <a:cs typeface="Times New Roman" panose="02020603050405020304" pitchFamily="18" charset="0"/>
              </a:rPr>
              <a:t>sampling rate </a:t>
            </a:r>
            <a:r>
              <a:rPr lang="en-US" sz="1400" dirty="0" smtClean="0">
                <a:solidFill>
                  <a:schemeClr val="tx1"/>
                </a:solidFill>
                <a:latin typeface="Times New Roman" panose="02020603050405020304" pitchFamily="18" charset="0"/>
                <a:ea typeface="Malgun Gothic"/>
                <a:cs typeface="Times New Roman" panose="02020603050405020304" pitchFamily="18" charset="0"/>
              </a:rPr>
              <a:t>up to tens of kHz)</a:t>
            </a:r>
            <a:endParaRPr lang="en-US" sz="1400" dirty="0">
              <a:solidFill>
                <a:schemeClr val="tx1"/>
              </a:solidFill>
              <a:latin typeface="Times New Roman" panose="02020603050405020304" pitchFamily="18" charset="0"/>
              <a:cs typeface="Times New Roman" panose="02020603050405020304" pitchFamily="18" charset="0"/>
            </a:endParaRPr>
          </a:p>
          <a:p>
            <a:r>
              <a:rPr lang="en-US" sz="1400" dirty="0" smtClean="0">
                <a:solidFill>
                  <a:schemeClr val="tx1"/>
                </a:solidFill>
                <a:latin typeface="Times New Roman" panose="02020603050405020304" pitchFamily="18" charset="0"/>
                <a:ea typeface="Malgun Gothic"/>
                <a:cs typeface="Times New Roman" panose="02020603050405020304" pitchFamily="18" charset="0"/>
              </a:rPr>
              <a:t>(The C-OOK mainly supports compatibility in frame rate variation and different sampling rates.)</a:t>
            </a:r>
          </a:p>
        </p:txBody>
      </p:sp>
      <p:sp>
        <p:nvSpPr>
          <p:cNvPr id="17"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646525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457200" y="663477"/>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2400" b="1" dirty="0" smtClean="0"/>
              <a:t>Compatibility to resolutions</a:t>
            </a:r>
            <a:endParaRPr lang="en-US" altLang="en-US" sz="2400" b="1" dirty="0"/>
          </a:p>
        </p:txBody>
      </p:sp>
      <p:sp>
        <p:nvSpPr>
          <p:cNvPr id="9" name="Rectangle 8"/>
          <p:cNvSpPr/>
          <p:nvPr/>
        </p:nvSpPr>
        <p:spPr>
          <a:xfrm>
            <a:off x="609600" y="1349276"/>
            <a:ext cx="7848600" cy="2308324"/>
          </a:xfrm>
          <a:prstGeom prst="rect">
            <a:avLst/>
          </a:prstGeom>
        </p:spPr>
        <p:txBody>
          <a:bodyPr wrap="square">
            <a:spAutoFit/>
          </a:bodyPr>
          <a:lstStyle/>
          <a:p>
            <a:pPr lvl="0"/>
            <a:r>
              <a:rPr lang="en-US" sz="1600" b="1" dirty="0"/>
              <a:t>Problem</a:t>
            </a:r>
            <a:endParaRPr lang="en-US" sz="1600" dirty="0"/>
          </a:p>
          <a:p>
            <a:pPr marL="285750" indent="-285750">
              <a:buFont typeface="Wingdings" panose="05000000000000000000" pitchFamily="2" charset="2"/>
              <a:buChar char="§"/>
            </a:pPr>
            <a:r>
              <a:rPr lang="en-US" sz="1600" dirty="0" smtClean="0"/>
              <a:t>The high resolution causes to the long readout time and post-processing time, reducing the frame rate of a camera receiver. A camera has a different capacity of resolution and frame rate limit from the other’s. The resolution should be small enough to target high frame rate range, e.g. above 20fps (to avoid missing data when dropping frame rate to below the symbol rate of transmission).</a:t>
            </a:r>
          </a:p>
          <a:p>
            <a:pPr marL="285750" indent="-285750">
              <a:buFont typeface="Wingdings" panose="05000000000000000000" pitchFamily="2" charset="2"/>
              <a:buChar char="§"/>
            </a:pPr>
            <a:r>
              <a:rPr lang="en-US" sz="1600" dirty="0" smtClean="0"/>
              <a:t>The </a:t>
            </a:r>
            <a:r>
              <a:rPr lang="en-US" sz="1600" i="1" dirty="0" smtClean="0"/>
              <a:t>sampling rate </a:t>
            </a:r>
            <a:r>
              <a:rPr lang="en-US" sz="1600" dirty="0" smtClean="0"/>
              <a:t>on an rolling image sensor is constant. However, by reducing resolution in read-out process, the downsampled image causes reducing the </a:t>
            </a:r>
            <a:r>
              <a:rPr lang="en-US" sz="1600" i="1" dirty="0" smtClean="0"/>
              <a:t>rolling sampling rate</a:t>
            </a:r>
            <a:r>
              <a:rPr lang="en-US" sz="1600" dirty="0" smtClean="0"/>
              <a:t> practically.</a:t>
            </a:r>
            <a:endParaRPr lang="en-US" sz="1600" dirty="0"/>
          </a:p>
        </p:txBody>
      </p:sp>
      <p:sp>
        <p:nvSpPr>
          <p:cNvPr id="10" name="Rectangle 9"/>
          <p:cNvSpPr/>
          <p:nvPr/>
        </p:nvSpPr>
        <p:spPr>
          <a:xfrm>
            <a:off x="740228" y="4038600"/>
            <a:ext cx="8098972" cy="2062103"/>
          </a:xfrm>
          <a:prstGeom prst="rect">
            <a:avLst/>
          </a:prstGeom>
        </p:spPr>
        <p:txBody>
          <a:bodyPr wrap="square">
            <a:spAutoFit/>
          </a:bodyPr>
          <a:lstStyle/>
          <a:p>
            <a:pPr lvl="0"/>
            <a:r>
              <a:rPr lang="en-US" sz="1600" b="1" dirty="0" smtClean="0"/>
              <a:t>Solution: </a:t>
            </a:r>
          </a:p>
          <a:p>
            <a:pPr marL="285750" lvl="0" indent="-285750">
              <a:buFont typeface="Wingdings" panose="05000000000000000000" pitchFamily="2" charset="2"/>
              <a:buChar char="§"/>
            </a:pPr>
            <a:r>
              <a:rPr lang="en-US" sz="1600" dirty="0" smtClean="0"/>
              <a:t>A camera receiver operates a preview mode before getting data in order to select the proper </a:t>
            </a:r>
            <a:r>
              <a:rPr lang="en-US" sz="1600" i="1" dirty="0" smtClean="0"/>
              <a:t>resolution </a:t>
            </a:r>
            <a:r>
              <a:rPr lang="en-US" sz="1600" dirty="0" smtClean="0"/>
              <a:t>mode in which the </a:t>
            </a:r>
            <a:r>
              <a:rPr lang="en-US" sz="1600" i="1" dirty="0" smtClean="0"/>
              <a:t>frame rate range </a:t>
            </a:r>
            <a:r>
              <a:rPr lang="en-US" sz="1600" dirty="0" smtClean="0"/>
              <a:t>is suitable for communications (i.e. above the symbol rate, 20fps for example). Higher frame rate range is better for error correction in using majority symbol voting.</a:t>
            </a:r>
          </a:p>
          <a:p>
            <a:pPr marL="285750" lvl="0" indent="-285750">
              <a:buFont typeface="Wingdings" panose="05000000000000000000" pitchFamily="2" charset="2"/>
              <a:buChar char="§"/>
            </a:pPr>
            <a:endParaRPr lang="en-US" sz="1600" dirty="0"/>
          </a:p>
          <a:p>
            <a:pPr marL="285750" lvl="0" indent="-285750">
              <a:buFont typeface="Wingdings" panose="05000000000000000000" pitchFamily="2" charset="2"/>
              <a:buChar char="§"/>
            </a:pPr>
            <a:r>
              <a:rPr lang="en-US" sz="1600" dirty="0" smtClean="0"/>
              <a:t>Especially in the rolling shutter receiver, the selected resolution should provide a </a:t>
            </a:r>
            <a:r>
              <a:rPr lang="en-US" sz="1600" i="1" dirty="0" smtClean="0"/>
              <a:t>rolling sampling rate </a:t>
            </a:r>
            <a:r>
              <a:rPr lang="en-US" sz="1600" dirty="0" smtClean="0"/>
              <a:t>high enough for the reliable communications.</a:t>
            </a:r>
            <a:endParaRPr lang="en-US" sz="1600" b="1" i="1" dirty="0" smtClean="0"/>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6653083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3385157" y="2897187"/>
            <a:ext cx="24117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a:t>PHY </a:t>
            </a:r>
            <a:r>
              <a:rPr lang="en-US" altLang="en-US" sz="3600" dirty="0" smtClean="0"/>
              <a:t>modes</a:t>
            </a:r>
            <a:endParaRPr lang="en-US" altLang="en-US" sz="3600" dirty="0"/>
          </a:p>
        </p:txBody>
      </p:sp>
      <p:sp>
        <p:nvSpPr>
          <p:cNvPr id="9" name="Rectangle 8"/>
          <p:cNvSpPr/>
          <p:nvPr/>
        </p:nvSpPr>
        <p:spPr>
          <a:xfrm>
            <a:off x="740228" y="4623375"/>
            <a:ext cx="8098972" cy="584775"/>
          </a:xfrm>
          <a:prstGeom prst="rect">
            <a:avLst/>
          </a:prstGeom>
        </p:spPr>
        <p:txBody>
          <a:bodyPr wrap="square">
            <a:spAutoFit/>
          </a:bodyPr>
          <a:lstStyle/>
          <a:p>
            <a:pPr lvl="0"/>
            <a:r>
              <a:rPr lang="en-US" sz="1600" dirty="0" smtClean="0"/>
              <a:t>The IEEE 802.15.7 specification classified PHY types into PHY I, PHY II and PHY III upon the data rate. Our proposed PHY modes for Image Sensor Communications belong to PHY I.</a:t>
            </a:r>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4579565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136524" y="655320"/>
            <a:ext cx="7940675" cy="4593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sz="2400" b="1" dirty="0" smtClean="0"/>
              <a:t>PHY modes (TBD)</a:t>
            </a:r>
            <a:endParaRPr lang="en-US" altLang="en-US" sz="2400" b="1" dirty="0"/>
          </a:p>
          <a:p>
            <a:pPr eaLnBrk="0" hangingPunct="0"/>
            <a:endParaRPr lang="en-US" altLang="en-US" sz="1050" dirty="0"/>
          </a:p>
          <a:p>
            <a:pPr marL="285750" indent="-285750" eaLnBrk="0" hangingPunct="0">
              <a:buFont typeface="Wingdings" panose="05000000000000000000" pitchFamily="2" charset="2"/>
              <a:buChar char="q"/>
            </a:pPr>
            <a:r>
              <a:rPr lang="en-US" altLang="en-US" sz="1800" b="1" i="1" dirty="0"/>
              <a:t> </a:t>
            </a:r>
            <a:r>
              <a:rPr lang="en-US" altLang="en-US" sz="1600" b="1" i="1" dirty="0" smtClean="0"/>
              <a:t>Low-rate PHY I modes (Flicker-free)</a:t>
            </a:r>
          </a:p>
          <a:p>
            <a:pPr marL="742950" lvl="1" indent="-285750">
              <a:buFont typeface="Wingdings" panose="05000000000000000000" pitchFamily="2" charset="2"/>
              <a:buChar char="§"/>
            </a:pPr>
            <a:r>
              <a:rPr lang="en-US" altLang="en-US" sz="1400" dirty="0" smtClean="0"/>
              <a:t>Modulation		: </a:t>
            </a:r>
            <a:r>
              <a:rPr lang="en-US" altLang="en-US" sz="1400" dirty="0"/>
              <a:t>CM-FSK or hybrid </a:t>
            </a:r>
            <a:r>
              <a:rPr lang="en-US" altLang="en-US" sz="1400" dirty="0" smtClean="0"/>
              <a:t>CM-FSK/</a:t>
            </a:r>
            <a:r>
              <a:rPr lang="en-US" altLang="en-US" sz="1400" dirty="0"/>
              <a:t> M-PSK </a:t>
            </a:r>
            <a:r>
              <a:rPr lang="en-US" altLang="en-US" sz="1400" dirty="0" smtClean="0"/>
              <a:t>		</a:t>
            </a:r>
          </a:p>
          <a:p>
            <a:pPr marL="742950" lvl="1" indent="-285750" eaLnBrk="0" hangingPunct="0">
              <a:buFont typeface="Wingdings" panose="05000000000000000000" pitchFamily="2" charset="2"/>
              <a:buChar char="§"/>
            </a:pPr>
            <a:r>
              <a:rPr lang="en-US" altLang="en-US" sz="1400" dirty="0" smtClean="0"/>
              <a:t>Line Coding		: None</a:t>
            </a:r>
          </a:p>
          <a:p>
            <a:pPr marL="742950" lvl="1" indent="-285750" eaLnBrk="0" hangingPunct="0">
              <a:buFont typeface="Wingdings" panose="05000000000000000000" pitchFamily="2" charset="2"/>
              <a:buChar char="§"/>
            </a:pPr>
            <a:r>
              <a:rPr lang="en-US" altLang="en-US" sz="1400" dirty="0" smtClean="0"/>
              <a:t>Symbol rate 		: 5/10/15  (symbol/sec)</a:t>
            </a:r>
          </a:p>
          <a:p>
            <a:pPr marL="742950" lvl="1" indent="-285750" eaLnBrk="0" hangingPunct="0">
              <a:buFont typeface="Wingdings" panose="05000000000000000000" pitchFamily="2" charset="2"/>
              <a:buChar char="§"/>
            </a:pPr>
            <a:r>
              <a:rPr lang="en-US" altLang="en-US" sz="1400" dirty="0" smtClean="0"/>
              <a:t>Data rate		: 20 bps – 120 bps</a:t>
            </a:r>
          </a:p>
          <a:p>
            <a:pPr marL="742950" lvl="1" indent="-285750" eaLnBrk="0" hangingPunct="0">
              <a:buFont typeface="Wingdings" panose="05000000000000000000" pitchFamily="2" charset="2"/>
              <a:buChar char="§"/>
            </a:pPr>
            <a:r>
              <a:rPr lang="en-US" altLang="en-US" sz="1400" dirty="0" smtClean="0"/>
              <a:t>Compatibility features support: varying frame-rates (YES); shutter speeds/sampling rates </a:t>
            </a:r>
            <a:r>
              <a:rPr lang="en-US" altLang="en-US" sz="1400" dirty="0"/>
              <a:t>(YES)</a:t>
            </a:r>
            <a:r>
              <a:rPr lang="en-US" altLang="en-US" sz="1400" dirty="0" smtClean="0"/>
              <a:t>; rolling shutter type </a:t>
            </a:r>
            <a:r>
              <a:rPr lang="en-US" altLang="en-US" sz="1400" dirty="0"/>
              <a:t>(YES)</a:t>
            </a:r>
            <a:r>
              <a:rPr lang="en-US" altLang="en-US" sz="1400" dirty="0" smtClean="0"/>
              <a:t>; global shutter type (YES if 2-FSK).  </a:t>
            </a:r>
          </a:p>
          <a:p>
            <a:pPr marL="742950" lvl="1" indent="-285750" eaLnBrk="0" hangingPunct="0">
              <a:buFont typeface="Wingdings" panose="05000000000000000000" pitchFamily="2" charset="2"/>
              <a:buChar char="§"/>
            </a:pPr>
            <a:endParaRPr lang="en-US" altLang="en-US" sz="1000" dirty="0" smtClean="0"/>
          </a:p>
          <a:p>
            <a:pPr marL="742950" lvl="1" indent="-285750" eaLnBrk="0" hangingPunct="0">
              <a:buFont typeface="Wingdings" panose="05000000000000000000" pitchFamily="2" charset="2"/>
              <a:buChar char="§"/>
            </a:pPr>
            <a:endParaRPr lang="en-US" altLang="en-US" sz="1000" dirty="0" smtClean="0"/>
          </a:p>
          <a:p>
            <a:pPr marL="285750" indent="-285750" eaLnBrk="0" hangingPunct="0">
              <a:buFont typeface="Wingdings" panose="05000000000000000000" pitchFamily="2" charset="2"/>
              <a:buChar char="q"/>
            </a:pPr>
            <a:r>
              <a:rPr lang="en-US" altLang="en-US" sz="1600" b="1" i="1" dirty="0" smtClean="0"/>
              <a:t>Medium-rate PHY I modes (Flicker-free)</a:t>
            </a:r>
          </a:p>
          <a:p>
            <a:pPr marL="742950" lvl="1" indent="-285750" eaLnBrk="0" hangingPunct="0">
              <a:buFont typeface="Wingdings" panose="05000000000000000000" pitchFamily="2" charset="2"/>
              <a:buChar char="§"/>
            </a:pPr>
            <a:r>
              <a:rPr lang="en-US" altLang="en-US" sz="1400" dirty="0"/>
              <a:t>Modulation	</a:t>
            </a:r>
            <a:r>
              <a:rPr lang="en-US" altLang="en-US" sz="1400" dirty="0" smtClean="0"/>
              <a:t>	: C-OOK			</a:t>
            </a:r>
            <a:endParaRPr lang="en-US" altLang="en-US" sz="1400" dirty="0" smtClean="0">
              <a:solidFill>
                <a:srgbClr val="FF0000"/>
              </a:solidFill>
            </a:endParaRPr>
          </a:p>
          <a:p>
            <a:pPr marL="742950" lvl="1" indent="-285750" eaLnBrk="0" hangingPunct="0">
              <a:buFont typeface="Wingdings" panose="05000000000000000000" pitchFamily="2" charset="2"/>
              <a:buChar char="§"/>
            </a:pPr>
            <a:r>
              <a:rPr lang="en-US" altLang="en-US" sz="1400" dirty="0" smtClean="0"/>
              <a:t>Line Coding		: Manchester/4B6B/8B10B</a:t>
            </a:r>
          </a:p>
          <a:p>
            <a:pPr marL="742950" lvl="1" indent="-285750" eaLnBrk="0" hangingPunct="0">
              <a:buFont typeface="Wingdings" panose="05000000000000000000" pitchFamily="2" charset="2"/>
              <a:buChar char="§"/>
            </a:pPr>
            <a:r>
              <a:rPr lang="en-US" altLang="en-US" sz="1400" dirty="0" smtClean="0"/>
              <a:t>Optical clock rate	: 2 kHz/ 4 kHz	         Symbol rate : 5/10/15 </a:t>
            </a:r>
            <a:r>
              <a:rPr lang="en-US" altLang="en-US" sz="1400" dirty="0"/>
              <a:t> (</a:t>
            </a:r>
            <a:r>
              <a:rPr lang="en-US" altLang="en-US" sz="1400" dirty="0" smtClean="0"/>
              <a:t>symbol/sec)</a:t>
            </a:r>
          </a:p>
          <a:p>
            <a:pPr marL="742950" lvl="1" indent="-285750" eaLnBrk="0" hangingPunct="0">
              <a:buFont typeface="Wingdings" panose="05000000000000000000" pitchFamily="2" charset="2"/>
              <a:buChar char="§"/>
            </a:pPr>
            <a:r>
              <a:rPr lang="en-US" altLang="en-US" sz="1400" dirty="0" smtClean="0"/>
              <a:t>Data </a:t>
            </a:r>
            <a:r>
              <a:rPr lang="en-US" altLang="en-US" sz="1400" dirty="0"/>
              <a:t>rate		: </a:t>
            </a:r>
            <a:r>
              <a:rPr lang="en-US" altLang="en-US" sz="1400" dirty="0" smtClean="0"/>
              <a:t>500 </a:t>
            </a:r>
            <a:r>
              <a:rPr lang="en-US" altLang="en-US" sz="1400" dirty="0"/>
              <a:t>bps – </a:t>
            </a:r>
            <a:r>
              <a:rPr lang="en-US" altLang="en-US" sz="1400" dirty="0" smtClean="0"/>
              <a:t>3.2 kbps</a:t>
            </a:r>
            <a:endParaRPr lang="en-US" altLang="en-US" sz="1400" dirty="0"/>
          </a:p>
          <a:p>
            <a:pPr marL="742950" lvl="1" indent="-285750" eaLnBrk="0" hangingPunct="0">
              <a:buFont typeface="Wingdings" panose="05000000000000000000" pitchFamily="2" charset="2"/>
              <a:buChar char="§"/>
            </a:pPr>
            <a:r>
              <a:rPr lang="en-US" altLang="en-US" sz="1400" dirty="0"/>
              <a:t>Compatibility </a:t>
            </a:r>
            <a:r>
              <a:rPr lang="en-US" altLang="en-US" sz="1400" dirty="0" smtClean="0"/>
              <a:t>features support: </a:t>
            </a:r>
            <a:r>
              <a:rPr lang="en-US" altLang="en-US" sz="1400" dirty="0"/>
              <a:t>varying frame-rates (YES); shutter speeds/sampling rates (YES); rolling shutter type (YES); global shutter type </a:t>
            </a:r>
            <a:r>
              <a:rPr lang="en-US" altLang="en-US" sz="1400" dirty="0" smtClean="0"/>
              <a:t>(NO).  </a:t>
            </a:r>
          </a:p>
          <a:p>
            <a:pPr marL="742950" lvl="1" indent="-285750" eaLnBrk="0" hangingPunct="0">
              <a:buFont typeface="Wingdings" panose="05000000000000000000" pitchFamily="2" charset="2"/>
              <a:buChar char="§"/>
            </a:pPr>
            <a:endParaRPr lang="en-US" altLang="en-US" sz="1000" dirty="0" smtClean="0"/>
          </a:p>
          <a:p>
            <a:pPr marL="742950" lvl="1" indent="-285750" eaLnBrk="0" hangingPunct="0">
              <a:buFont typeface="Wingdings" panose="05000000000000000000" pitchFamily="2" charset="2"/>
              <a:buChar char="§"/>
            </a:pPr>
            <a:endParaRPr lang="en-US" altLang="en-US" sz="1000" dirty="0" smtClean="0"/>
          </a:p>
          <a:p>
            <a:pPr marL="285750" indent="-285750" eaLnBrk="0" hangingPunct="0">
              <a:buFont typeface="Wingdings" panose="05000000000000000000" pitchFamily="2" charset="2"/>
              <a:buChar char="q"/>
            </a:pPr>
            <a:r>
              <a:rPr lang="en-US" altLang="en-US" sz="1600" b="1" i="1" dirty="0" smtClean="0"/>
              <a:t>High-rate PHY I modes (Spatial MIMO)</a:t>
            </a:r>
            <a:r>
              <a:rPr lang="en-US" altLang="en-US" dirty="0" smtClean="0"/>
              <a:t> </a:t>
            </a:r>
            <a:endParaRPr lang="en-US" altLang="en-US" sz="1800" b="1" i="1"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8477387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1491794546"/>
              </p:ext>
            </p:extLst>
          </p:nvPr>
        </p:nvGraphicFramePr>
        <p:xfrm>
          <a:off x="358775" y="2057400"/>
          <a:ext cx="8480425" cy="1986280"/>
        </p:xfrm>
        <a:graphic>
          <a:graphicData uri="http://schemas.openxmlformats.org/drawingml/2006/table">
            <a:tbl>
              <a:tblPr firstRow="1" bandRow="1">
                <a:tableStyleId>{5940675A-B579-460E-94D1-54222C63F5DA}</a:tableStyleId>
              </a:tblPr>
              <a:tblGrid>
                <a:gridCol w="4289426"/>
                <a:gridCol w="4190999"/>
              </a:tblGrid>
              <a:tr h="264160">
                <a:tc>
                  <a:txBody>
                    <a:bodyPr/>
                    <a:lstStyle/>
                    <a:p>
                      <a:pPr marL="0" lvl="1" indent="0" algn="ctr" eaLnBrk="0" hangingPunct="0">
                        <a:buFontTx/>
                        <a:buNone/>
                      </a:pPr>
                      <a:r>
                        <a:rPr lang="en-US" sz="1400" dirty="0" smtClean="0"/>
                        <a:t>Color Transmission (Flicker)</a:t>
                      </a:r>
                      <a:endParaRPr lang="en-US" sz="1400" dirty="0"/>
                    </a:p>
                  </a:txBody>
                  <a:tcPr/>
                </a:tc>
                <a:tc>
                  <a:txBody>
                    <a:bodyPr/>
                    <a:lstStyle/>
                    <a:p>
                      <a:pPr marL="0" lvl="1" indent="0" algn="ctr" eaLnBrk="0" hangingPunct="0">
                        <a:buFontTx/>
                        <a:buNone/>
                      </a:pPr>
                      <a:r>
                        <a:rPr lang="en-US" sz="1400" dirty="0" smtClean="0"/>
                        <a:t>Spatial-MIMO LEDs (Flicker-free)</a:t>
                      </a:r>
                    </a:p>
                  </a:txBody>
                  <a:tcPr/>
                </a:tc>
              </a:tr>
              <a:tr h="1681480">
                <a:tc>
                  <a:txBody>
                    <a:bodyPr/>
                    <a:lstStyle/>
                    <a:p>
                      <a:pPr marL="274320" lvl="1" indent="-285750" eaLnBrk="0" hangingPunct="0">
                        <a:buFont typeface="Wingdings" panose="05000000000000000000" pitchFamily="2" charset="2"/>
                        <a:buChar char="§"/>
                      </a:pPr>
                      <a:r>
                        <a:rPr lang="en-US" altLang="en-US" sz="1400" dirty="0" smtClean="0"/>
                        <a:t>Modulation	: </a:t>
                      </a:r>
                      <a:r>
                        <a:rPr lang="en-US" altLang="en-US" sz="1400" b="0" dirty="0" smtClean="0">
                          <a:solidFill>
                            <a:schemeClr val="tx1"/>
                          </a:solidFill>
                        </a:rPr>
                        <a:t>C-CSK</a:t>
                      </a:r>
                    </a:p>
                    <a:p>
                      <a:pPr marL="274320" lvl="1" indent="-285750" eaLnBrk="0" hangingPunct="0">
                        <a:buFont typeface="Wingdings" panose="05000000000000000000" pitchFamily="2" charset="2"/>
                        <a:buChar char="§"/>
                      </a:pPr>
                      <a:r>
                        <a:rPr lang="en-US" altLang="en-US" sz="1400" dirty="0" smtClean="0">
                          <a:solidFill>
                            <a:schemeClr val="tx1"/>
                          </a:solidFill>
                        </a:rPr>
                        <a:t>Symbol</a:t>
                      </a:r>
                      <a:r>
                        <a:rPr lang="en-US" altLang="en-US" sz="1400" baseline="0" dirty="0" smtClean="0">
                          <a:solidFill>
                            <a:schemeClr val="tx1"/>
                          </a:solidFill>
                        </a:rPr>
                        <a:t> rate   </a:t>
                      </a:r>
                      <a:r>
                        <a:rPr lang="en-US" altLang="en-US" sz="1400" baseline="0" dirty="0" smtClean="0">
                          <a:solidFill>
                            <a:srgbClr val="FF0000"/>
                          </a:solidFill>
                        </a:rPr>
                        <a:t>         </a:t>
                      </a:r>
                      <a:r>
                        <a:rPr lang="en-US" altLang="en-US" sz="1400" dirty="0" smtClean="0"/>
                        <a:t>: 5/10/15</a:t>
                      </a:r>
                      <a:r>
                        <a:rPr lang="en-US" altLang="en-US" sz="1400" baseline="0" dirty="0" smtClean="0"/>
                        <a:t> </a:t>
                      </a:r>
                      <a:r>
                        <a:rPr lang="en-US" altLang="en-US" sz="1400" dirty="0" smtClean="0"/>
                        <a:t>(symbol/sec)</a:t>
                      </a:r>
                    </a:p>
                    <a:p>
                      <a:pPr marL="274320" lvl="1" indent="-285750" eaLnBrk="0" hangingPunct="0">
                        <a:buFont typeface="Wingdings" panose="05000000000000000000" pitchFamily="2" charset="2"/>
                        <a:buChar char="§"/>
                      </a:pPr>
                      <a:r>
                        <a:rPr lang="en-US" altLang="en-US" sz="1400" dirty="0" smtClean="0"/>
                        <a:t>Data rate	: kbps –  Mbps</a:t>
                      </a:r>
                    </a:p>
                    <a:p>
                      <a:pPr marL="274320" lvl="1" indent="-285750" eaLnBrk="0" hangingPunct="0">
                        <a:buFont typeface="Wingdings" panose="05000000000000000000" pitchFamily="2" charset="2"/>
                        <a:buChar char="§"/>
                      </a:pPr>
                      <a:r>
                        <a:rPr lang="en-US" altLang="en-US" sz="1400" dirty="0" smtClean="0"/>
                        <a:t>Compatibility features: </a:t>
                      </a:r>
                    </a:p>
                    <a:p>
                      <a:pPr marL="731520" lvl="1" indent="0" eaLnBrk="0" hangingPunct="0">
                        <a:buFontTx/>
                        <a:buNone/>
                      </a:pPr>
                      <a:r>
                        <a:rPr lang="en-US" altLang="en-US" sz="1400" dirty="0" smtClean="0"/>
                        <a:t>varying frame-rates (YES); </a:t>
                      </a:r>
                    </a:p>
                    <a:p>
                      <a:pPr marL="731520" lvl="1" indent="0" eaLnBrk="0" hangingPunct="0">
                        <a:buFontTx/>
                        <a:buNone/>
                      </a:pPr>
                      <a:r>
                        <a:rPr lang="en-US" altLang="en-US" sz="1400" dirty="0" smtClean="0"/>
                        <a:t>rolling shutter type (YES); </a:t>
                      </a:r>
                    </a:p>
                    <a:p>
                      <a:pPr marL="731520" lvl="1" indent="0" eaLnBrk="0" hangingPunct="0">
                        <a:buFontTx/>
                        <a:buNone/>
                      </a:pPr>
                      <a:r>
                        <a:rPr lang="en-US" altLang="en-US" sz="1400" dirty="0" smtClean="0"/>
                        <a:t>global shutter type (YES).  </a:t>
                      </a:r>
                      <a:endParaRPr lang="en-US" sz="1600" dirty="0"/>
                    </a:p>
                  </a:txBody>
                  <a:tcPr/>
                </a:tc>
                <a:tc>
                  <a:txBody>
                    <a:bodyPr/>
                    <a:lstStyle/>
                    <a:p>
                      <a:pPr marL="274320" marR="0" lvl="1" indent="-285750" algn="l" defTabSz="914400" rtl="0" eaLnBrk="0" fontAlgn="auto" latinLnBrk="0" hangingPunct="0">
                        <a:lnSpc>
                          <a:spcPct val="100000"/>
                        </a:lnSpc>
                        <a:spcBef>
                          <a:spcPts val="0"/>
                        </a:spcBef>
                        <a:spcAft>
                          <a:spcPts val="0"/>
                        </a:spcAft>
                        <a:buClrTx/>
                        <a:buSzTx/>
                        <a:buFont typeface="Wingdings" panose="05000000000000000000" pitchFamily="2" charset="2"/>
                        <a:buChar char="§"/>
                        <a:tabLst/>
                        <a:defRPr/>
                      </a:pPr>
                      <a:r>
                        <a:rPr lang="en-US" altLang="en-US" sz="1400" dirty="0" smtClean="0"/>
                        <a:t>Modulation	: </a:t>
                      </a:r>
                      <a:r>
                        <a:rPr lang="en-US" altLang="en-US" sz="1400" b="0" dirty="0" smtClean="0">
                          <a:solidFill>
                            <a:schemeClr val="tx1"/>
                          </a:solidFill>
                        </a:rPr>
                        <a:t>SM-PSK/ DSM-PSK</a:t>
                      </a:r>
                    </a:p>
                    <a:p>
                      <a:pPr marL="274320" lvl="1" indent="-285750" eaLnBrk="0" hangingPunct="0">
                        <a:buFont typeface="Wingdings" panose="05000000000000000000" pitchFamily="2" charset="2"/>
                        <a:buChar char="§"/>
                      </a:pPr>
                      <a:r>
                        <a:rPr lang="en-US" altLang="en-US" sz="1400" dirty="0" smtClean="0">
                          <a:solidFill>
                            <a:schemeClr val="tx1"/>
                          </a:solidFill>
                        </a:rPr>
                        <a:t>Symbol</a:t>
                      </a:r>
                      <a:r>
                        <a:rPr lang="en-US" altLang="en-US" sz="1400" baseline="0" dirty="0" smtClean="0">
                          <a:solidFill>
                            <a:schemeClr val="tx1"/>
                          </a:solidFill>
                        </a:rPr>
                        <a:t> rate            </a:t>
                      </a:r>
                      <a:r>
                        <a:rPr lang="en-US" altLang="en-US" sz="1400" dirty="0" smtClean="0"/>
                        <a:t>: 5/ 10/ 15</a:t>
                      </a:r>
                      <a:r>
                        <a:rPr lang="en-US" altLang="en-US" sz="1400" baseline="0" dirty="0" smtClean="0"/>
                        <a:t> </a:t>
                      </a:r>
                      <a:r>
                        <a:rPr lang="en-US" altLang="en-US" sz="1400" dirty="0" smtClean="0"/>
                        <a:t>(symbol/sec)</a:t>
                      </a:r>
                    </a:p>
                    <a:p>
                      <a:pPr marL="274320" lvl="1" indent="-285750" eaLnBrk="0" hangingPunct="0">
                        <a:buFont typeface="Wingdings" panose="05000000000000000000" pitchFamily="2" charset="2"/>
                        <a:buChar char="§"/>
                      </a:pPr>
                      <a:r>
                        <a:rPr lang="en-US" altLang="en-US" sz="1400" dirty="0" smtClean="0"/>
                        <a:t>Data rate	: kbps – Mbps</a:t>
                      </a:r>
                    </a:p>
                    <a:p>
                      <a:pPr marL="274320" lvl="1" indent="-285750" eaLnBrk="0" hangingPunct="0">
                        <a:buFont typeface="Wingdings" panose="05000000000000000000" pitchFamily="2" charset="2"/>
                        <a:buChar char="§"/>
                      </a:pPr>
                      <a:r>
                        <a:rPr lang="en-US" altLang="en-US" sz="1400" dirty="0" smtClean="0"/>
                        <a:t>Compatibility features: </a:t>
                      </a:r>
                    </a:p>
                    <a:p>
                      <a:pPr marL="731520" lvl="1" indent="0" eaLnBrk="0" hangingPunct="0">
                        <a:buFontTx/>
                        <a:buNone/>
                      </a:pPr>
                      <a:r>
                        <a:rPr lang="en-US" altLang="en-US" sz="1400" dirty="0" smtClean="0"/>
                        <a:t>varying frame-rates (YES); </a:t>
                      </a:r>
                    </a:p>
                    <a:p>
                      <a:pPr marL="731520" lvl="1" indent="0" eaLnBrk="0" hangingPunct="0">
                        <a:buFontTx/>
                        <a:buNone/>
                      </a:pPr>
                      <a:r>
                        <a:rPr lang="en-US" altLang="en-US" sz="1400" dirty="0" smtClean="0"/>
                        <a:t>global shutter type (YES); </a:t>
                      </a:r>
                    </a:p>
                    <a:p>
                      <a:pPr marL="731520" lvl="1" indent="0" eaLnBrk="0" hangingPunct="0">
                        <a:buFontTx/>
                        <a:buNone/>
                      </a:pPr>
                      <a:r>
                        <a:rPr lang="en-US" altLang="en-US" sz="1400" dirty="0" smtClean="0"/>
                        <a:t>rolling shutter type (NO).  </a:t>
                      </a:r>
                      <a:endParaRPr lang="en-US" sz="1600" dirty="0" smtClean="0"/>
                    </a:p>
                  </a:txBody>
                  <a:tcPr/>
                </a:tc>
              </a:tr>
            </a:tbl>
          </a:graphicData>
        </a:graphic>
      </p:graphicFrame>
      <p:sp>
        <p:nvSpPr>
          <p:cNvPr id="10" name="Text Box 2"/>
          <p:cNvSpPr txBox="1">
            <a:spLocks noChangeArrowheads="1"/>
          </p:cNvSpPr>
          <p:nvPr/>
        </p:nvSpPr>
        <p:spPr bwMode="auto">
          <a:xfrm>
            <a:off x="136524" y="655320"/>
            <a:ext cx="7940675" cy="1177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sz="2400" b="1" dirty="0" smtClean="0"/>
              <a:t>PHY modes (TBD) continue</a:t>
            </a:r>
            <a:endParaRPr lang="en-US" altLang="en-US" sz="2400" b="1" dirty="0"/>
          </a:p>
          <a:p>
            <a:pPr eaLnBrk="0" hangingPunct="0"/>
            <a:endParaRPr lang="en-US" altLang="en-US" sz="1050" dirty="0" smtClean="0"/>
          </a:p>
          <a:p>
            <a:pPr eaLnBrk="0" hangingPunct="0"/>
            <a:endParaRPr lang="en-US" altLang="en-US" sz="1000" dirty="0" smtClean="0"/>
          </a:p>
          <a:p>
            <a:pPr eaLnBrk="0" hangingPunct="0"/>
            <a:endParaRPr lang="en-US" altLang="en-US" sz="1000" dirty="0" smtClean="0"/>
          </a:p>
          <a:p>
            <a:pPr marL="285750" indent="-285750" eaLnBrk="0" hangingPunct="0">
              <a:buFont typeface="Wingdings" panose="05000000000000000000" pitchFamily="2" charset="2"/>
              <a:buChar char="q"/>
            </a:pPr>
            <a:r>
              <a:rPr lang="en-US" altLang="en-US" sz="1600" b="1" i="1" dirty="0" smtClean="0"/>
              <a:t>High-rate PHY I modes (Spatial MIMO)</a:t>
            </a:r>
            <a:r>
              <a:rPr lang="en-US" altLang="en-US" dirty="0" smtClean="0"/>
              <a:t> </a:t>
            </a:r>
            <a:endParaRPr lang="en-US" altLang="en-US" sz="1800" b="1" i="1" dirty="0"/>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0465567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746125" y="838200"/>
            <a:ext cx="361868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285750" indent="-285750" eaLnBrk="0" hangingPunct="0">
              <a:buFont typeface="Wingdings" panose="05000000000000000000" pitchFamily="2" charset="2"/>
              <a:buChar char="q"/>
            </a:pPr>
            <a:r>
              <a:rPr lang="en-US" altLang="en-US" sz="1600" b="1" i="1" dirty="0" smtClean="0"/>
              <a:t>Low-rate </a:t>
            </a:r>
            <a:r>
              <a:rPr lang="en-US" altLang="en-US" sz="1600" b="1" i="1" dirty="0"/>
              <a:t>PHY I </a:t>
            </a:r>
            <a:r>
              <a:rPr lang="en-US" altLang="en-US" sz="1600" b="1" i="1" dirty="0" smtClean="0"/>
              <a:t>modes (Flicker-free)</a:t>
            </a:r>
            <a:endParaRPr lang="en-US" altLang="en-US" sz="1600" b="1" i="1" dirty="0"/>
          </a:p>
        </p:txBody>
      </p:sp>
      <p:graphicFrame>
        <p:nvGraphicFramePr>
          <p:cNvPr id="9" name="Table 8"/>
          <p:cNvGraphicFramePr>
            <a:graphicFrameLocks noGrp="1"/>
          </p:cNvGraphicFramePr>
          <p:nvPr>
            <p:extLst>
              <p:ext uri="{D42A27DB-BD31-4B8C-83A1-F6EECF244321}">
                <p14:modId xmlns:p14="http://schemas.microsoft.com/office/powerpoint/2010/main" val="1943025481"/>
              </p:ext>
            </p:extLst>
          </p:nvPr>
        </p:nvGraphicFramePr>
        <p:xfrm>
          <a:off x="228600" y="1376542"/>
          <a:ext cx="8686800" cy="1940493"/>
        </p:xfrm>
        <a:graphic>
          <a:graphicData uri="http://schemas.openxmlformats.org/drawingml/2006/table">
            <a:tbl>
              <a:tblPr>
                <a:tableStyleId>{793D81CF-94F2-401A-BA57-92F5A7B2D0C5}</a:tableStyleId>
              </a:tblPr>
              <a:tblGrid>
                <a:gridCol w="381000"/>
                <a:gridCol w="914400"/>
                <a:gridCol w="1219200"/>
                <a:gridCol w="533400"/>
                <a:gridCol w="1143000"/>
                <a:gridCol w="1295400"/>
                <a:gridCol w="990600"/>
                <a:gridCol w="1295400"/>
                <a:gridCol w="914400"/>
              </a:tblGrid>
              <a:tr h="351428">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a:effectLst/>
                          <a:latin typeface="Calibri" panose="020F0502020204030204" pitchFamily="34" charset="0"/>
                        </a:rPr>
                        <a:t>Data rate</a:t>
                      </a:r>
                      <a:endParaRPr lang="en-US" sz="1400" b="1" i="0" u="none" strike="noStrike" dirty="0">
                        <a:solidFill>
                          <a:srgbClr val="000000"/>
                        </a:solidFill>
                        <a:effectLst/>
                        <a:latin typeface="Calibri" panose="020F0502020204030204" pitchFamily="34" charset="0"/>
                      </a:endParaRPr>
                    </a:p>
                  </a:txBody>
                  <a:tcPr marL="9525" marR="9525" marT="9525" marB="0" anchor="b"/>
                </a:tc>
                <a:tc gridSpan="3">
                  <a:txBody>
                    <a:bodyPr/>
                    <a:lstStyle/>
                    <a:p>
                      <a:pPr algn="ctr" fontAlgn="b"/>
                      <a:r>
                        <a:rPr lang="en-US" sz="1400" b="1" u="none" strike="noStrike" dirty="0">
                          <a:effectLst/>
                          <a:latin typeface="Calibri" panose="020F0502020204030204" pitchFamily="34" charset="0"/>
                        </a:rPr>
                        <a:t>Compatibility Support</a:t>
                      </a:r>
                      <a:endParaRPr lang="en-US" sz="14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r>
              <a:tr h="457200">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gridSpan="2">
                  <a:txBody>
                    <a:bodyPr/>
                    <a:lstStyle/>
                    <a:p>
                      <a:pPr algn="l" fontAlgn="b"/>
                      <a:r>
                        <a:rPr lang="en-US" sz="1400" b="1" u="none" strike="noStrike" dirty="0">
                          <a:effectLst/>
                          <a:latin typeface="Calibri" panose="020F0502020204030204" pitchFamily="34" charset="0"/>
                        </a:rPr>
                        <a:t>Modulation</a:t>
                      </a:r>
                      <a:endParaRPr lang="en-US" sz="1400" b="1" i="1"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400" b="1" i="1"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effectLst/>
                          <a:latin typeface="Calibri" panose="020F0502020204030204" pitchFamily="34" charset="0"/>
                        </a:rPr>
                        <a:t>Symbol </a:t>
                      </a:r>
                      <a:r>
                        <a:rPr lang="en-US" sz="1400" b="1" u="none" strike="noStrike" dirty="0" smtClean="0">
                          <a:effectLst/>
                          <a:latin typeface="Calibri" panose="020F0502020204030204" pitchFamily="34" charset="0"/>
                        </a:rPr>
                        <a:t>Rate</a:t>
                      </a:r>
                    </a:p>
                    <a:p>
                      <a:pPr algn="l" fontAlgn="b"/>
                      <a:r>
                        <a:rPr lang="en-US" sz="1400" b="0" i="0" u="none" strike="noStrike" dirty="0" smtClean="0">
                          <a:solidFill>
                            <a:srgbClr val="000000"/>
                          </a:solidFill>
                          <a:effectLst/>
                          <a:latin typeface="Calibri" panose="020F0502020204030204" pitchFamily="34" charset="0"/>
                        </a:rPr>
                        <a:t>(symbol/sec)</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latin typeface="Calibri" panose="020F0502020204030204" pitchFamily="34" charset="0"/>
                        </a:rPr>
                        <a:t>(e.g. 10 </a:t>
                      </a:r>
                      <a:r>
                        <a:rPr lang="en-US" sz="1400" u="none" strike="noStrike" dirty="0" err="1" smtClean="0">
                          <a:effectLst/>
                          <a:latin typeface="Calibri" panose="020F0502020204030204" pitchFamily="34" charset="0"/>
                        </a:rPr>
                        <a:t>sym</a:t>
                      </a:r>
                      <a:r>
                        <a:rPr lang="en-US" sz="1400" u="none" strike="noStrike" dirty="0" smtClean="0">
                          <a:effectLst/>
                          <a:latin typeface="Calibri" panose="020F0502020204030204" pitchFamily="34" charset="0"/>
                        </a:rPr>
                        <a:t>/sec)</a:t>
                      </a:r>
                      <a:endParaRPr lang="en-US" sz="1400" b="1" i="1"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Varying frame rates</a:t>
                      </a:r>
                      <a:endParaRPr lang="en-US" sz="1400" b="1" i="1"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Shutter speeds/</a:t>
                      </a:r>
                      <a:br>
                        <a:rPr lang="en-US" sz="1400" u="none" strike="noStrike" dirty="0">
                          <a:effectLst/>
                          <a:latin typeface="Calibri" panose="020F0502020204030204" pitchFamily="34" charset="0"/>
                        </a:rPr>
                      </a:br>
                      <a:r>
                        <a:rPr lang="en-US" sz="1400" u="none" strike="noStrike" dirty="0">
                          <a:effectLst/>
                          <a:latin typeface="Calibri" panose="020F0502020204030204" pitchFamily="34" charset="0"/>
                        </a:rPr>
                        <a:t>Sampling rates</a:t>
                      </a:r>
                      <a:endParaRPr lang="en-US" sz="1400" b="1" i="1"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latin typeface="Calibri" panose="020F0502020204030204" pitchFamily="34" charset="0"/>
                        </a:rPr>
                        <a:t>Shutter </a:t>
                      </a:r>
                      <a:r>
                        <a:rPr lang="en-US" sz="1400" u="none" strike="noStrike" dirty="0">
                          <a:effectLst/>
                          <a:latin typeface="Calibri" panose="020F0502020204030204" pitchFamily="34" charset="0"/>
                        </a:rPr>
                        <a:t>type</a:t>
                      </a:r>
                      <a:endParaRPr lang="en-US" sz="1400" b="1" i="1" u="none" strike="noStrike" dirty="0">
                        <a:solidFill>
                          <a:srgbClr val="000000"/>
                        </a:solidFill>
                        <a:effectLst/>
                        <a:latin typeface="Calibri" panose="020F0502020204030204" pitchFamily="34" charset="0"/>
                      </a:endParaRPr>
                    </a:p>
                  </a:txBody>
                  <a:tcPr marL="9525" marR="9525" marT="9525" marB="0" anchor="b"/>
                </a:tc>
              </a:tr>
              <a:tr h="226373">
                <a:tc>
                  <a:txBody>
                    <a:bodyPr/>
                    <a:lstStyle/>
                    <a:p>
                      <a:pPr algn="r" fontAlgn="b"/>
                      <a:r>
                        <a:rPr lang="en-US" sz="1400" u="none" strike="noStrike" dirty="0">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9525" marR="9525" marT="9525" marB="0" anchor="b"/>
                </a:tc>
                <a:tc rowSpan="5">
                  <a:txBody>
                    <a:bodyPr/>
                    <a:lstStyle/>
                    <a:p>
                      <a:pPr algn="ctr" fontAlgn="ctr"/>
                      <a:r>
                        <a:rPr lang="en-US" sz="1400" u="none" strike="noStrike" dirty="0">
                          <a:effectLst/>
                          <a:latin typeface="Calibri" panose="020F0502020204030204" pitchFamily="34" charset="0"/>
                        </a:rPr>
                        <a:t>Low </a:t>
                      </a:r>
                      <a:r>
                        <a:rPr lang="en-US" sz="1400" u="none" strike="noStrike" dirty="0" smtClean="0">
                          <a:effectLst/>
                          <a:latin typeface="Calibri" panose="020F0502020204030204" pitchFamily="34" charset="0"/>
                        </a:rPr>
                        <a:t>rate</a:t>
                      </a:r>
                    </a:p>
                    <a:p>
                      <a:pPr algn="ctr" fontAlgn="ctr"/>
                      <a:r>
                        <a:rPr lang="en-US" sz="1400" u="none" strike="noStrike" dirty="0" smtClean="0">
                          <a:effectLst/>
                          <a:latin typeface="Calibri" panose="020F0502020204030204" pitchFamily="34" charset="0"/>
                        </a:rPr>
                        <a:t>PHY I</a:t>
                      </a:r>
                      <a:endParaRPr lang="en-US" sz="1400" b="1" i="0" u="none" strike="noStrike" dirty="0">
                        <a:solidFill>
                          <a:srgbClr val="000000"/>
                        </a:solidFill>
                        <a:effectLst/>
                        <a:latin typeface="Calibri" panose="020F0502020204030204" pitchFamily="34" charset="0"/>
                      </a:endParaRPr>
                    </a:p>
                  </a:txBody>
                  <a:tcPr marL="9525" marR="9525" marT="9525" marB="0" anchor="ctr"/>
                </a:tc>
                <a:tc gridSpan="2">
                  <a:txBody>
                    <a:bodyPr/>
                    <a:lstStyle/>
                    <a:p>
                      <a:pPr algn="l" fontAlgn="b"/>
                      <a:r>
                        <a:rPr lang="en-US" sz="1400" u="none" strike="noStrike" dirty="0" smtClean="0">
                          <a:solidFill>
                            <a:schemeClr val="tx1"/>
                          </a:solidFill>
                          <a:effectLst/>
                          <a:latin typeface="Calibri" panose="020F0502020204030204" pitchFamily="34" charset="0"/>
                        </a:rPr>
                        <a:t>S2-PSK </a:t>
                      </a:r>
                      <a:r>
                        <a:rPr lang="en-US" sz="1400" u="none" strike="noStrike" baseline="30000" dirty="0" smtClean="0">
                          <a:solidFill>
                            <a:schemeClr val="tx1"/>
                          </a:solidFill>
                          <a:effectLst/>
                          <a:latin typeface="Calibri" panose="020F0502020204030204" pitchFamily="34" charset="0"/>
                        </a:rPr>
                        <a:t>*</a:t>
                      </a:r>
                      <a:endParaRPr lang="en-US" sz="1400" b="0" i="0" u="none" strike="noStrike" baseline="30000" dirty="0">
                        <a:solidFill>
                          <a:schemeClr val="tx1"/>
                        </a:solidFill>
                        <a:effectLst/>
                        <a:latin typeface="Calibri" panose="020F0502020204030204" pitchFamily="34" charset="0"/>
                      </a:endParaRPr>
                    </a:p>
                  </a:txBody>
                  <a:tcPr marL="9525" marR="9525" marT="9525" marB="0" anchor="b"/>
                </a:tc>
                <a:tc hMerge="1">
                  <a:txBody>
                    <a:bodyPr/>
                    <a:lstStyle/>
                    <a:p>
                      <a:pPr algn="l" fontAlgn="b"/>
                      <a:endParaRPr lang="en-US" sz="14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400" u="none" strike="noStrike" dirty="0">
                          <a:solidFill>
                            <a:schemeClr val="tx1"/>
                          </a:solidFill>
                          <a:effectLst/>
                          <a:latin typeface="Calibri" panose="020F0502020204030204" pitchFamily="34" charset="0"/>
                        </a:rPr>
                        <a:t>5/ 10/ </a:t>
                      </a:r>
                      <a:r>
                        <a:rPr lang="en-US" sz="1400" u="none" strike="noStrike" dirty="0" smtClean="0">
                          <a:solidFill>
                            <a:schemeClr val="tx1"/>
                          </a:solidFill>
                          <a:effectLst/>
                          <a:latin typeface="Calibri" panose="020F0502020204030204" pitchFamily="34" charset="0"/>
                        </a:rPr>
                        <a:t>15</a:t>
                      </a:r>
                      <a:endParaRPr lang="en-US" sz="14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solidFill>
                            <a:schemeClr val="tx1"/>
                          </a:solidFill>
                          <a:effectLst/>
                          <a:latin typeface="Calibri" panose="020F0502020204030204" pitchFamily="34" charset="0"/>
                        </a:rPr>
                        <a:t>10 bps</a:t>
                      </a:r>
                      <a:endParaRPr lang="en-US" sz="14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400" u="none" strike="noStrike" dirty="0">
                          <a:solidFill>
                            <a:schemeClr val="tx1"/>
                          </a:solidFill>
                          <a:effectLst/>
                          <a:latin typeface="Calibri" panose="020F0502020204030204" pitchFamily="34" charset="0"/>
                        </a:rPr>
                        <a:t>Y</a:t>
                      </a:r>
                      <a:endParaRPr lang="en-US" sz="14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400" u="none" strike="noStrike" dirty="0">
                          <a:solidFill>
                            <a:schemeClr val="tx1"/>
                          </a:solidFill>
                          <a:effectLst/>
                          <a:latin typeface="Calibri" panose="020F0502020204030204" pitchFamily="34" charset="0"/>
                        </a:rPr>
                        <a:t>Y</a:t>
                      </a:r>
                      <a:endParaRPr lang="en-US" sz="14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400" u="none" strike="noStrike" dirty="0">
                          <a:solidFill>
                            <a:schemeClr val="tx1"/>
                          </a:solidFill>
                          <a:effectLst/>
                          <a:latin typeface="Calibri" panose="020F0502020204030204" pitchFamily="34" charset="0"/>
                        </a:rPr>
                        <a:t>Both</a:t>
                      </a:r>
                      <a:endParaRPr lang="en-US" sz="1400" b="0" i="0" u="none" strike="noStrike" dirty="0">
                        <a:solidFill>
                          <a:schemeClr val="tx1"/>
                        </a:solidFill>
                        <a:effectLst/>
                        <a:latin typeface="Calibri" panose="020F0502020204030204" pitchFamily="34" charset="0"/>
                      </a:endParaRPr>
                    </a:p>
                  </a:txBody>
                  <a:tcPr marL="9525" marR="9525" marT="9525" marB="0" anchor="b"/>
                </a:tc>
              </a:tr>
              <a:tr h="226373">
                <a:tc>
                  <a:txBody>
                    <a:bodyPr/>
                    <a:lstStyle/>
                    <a:p>
                      <a:pPr algn="r" fontAlgn="b"/>
                      <a:r>
                        <a:rPr lang="en-US" sz="1400" u="none" strike="noStrike" dirty="0">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endParaRPr lang="en-US"/>
                    </a:p>
                  </a:txBody>
                  <a:tcPr/>
                </a:tc>
                <a:tc>
                  <a:txBody>
                    <a:bodyPr/>
                    <a:lstStyle/>
                    <a:p>
                      <a:pPr algn="l" fontAlgn="b"/>
                      <a:r>
                        <a:rPr lang="en-US" sz="1400" u="none" strike="noStrike" dirty="0">
                          <a:effectLst/>
                          <a:latin typeface="Calibri" panose="020F0502020204030204" pitchFamily="34" charset="0"/>
                        </a:rPr>
                        <a:t>32-FSK</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5/ 10/ </a:t>
                      </a:r>
                      <a:r>
                        <a:rPr lang="en-US" sz="1400" u="none" strike="noStrike" dirty="0" smtClean="0">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50 bps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latin typeface="Calibri" panose="020F0502020204030204" pitchFamily="34" charset="0"/>
                        </a:rPr>
                        <a:t>Y</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Rolling</a:t>
                      </a:r>
                      <a:endParaRPr lang="en-US" sz="1400" b="0" i="0" u="none" strike="noStrike" dirty="0">
                        <a:solidFill>
                          <a:srgbClr val="000000"/>
                        </a:solidFill>
                        <a:effectLst/>
                        <a:latin typeface="Calibri" panose="020F0502020204030204" pitchFamily="34" charset="0"/>
                      </a:endParaRPr>
                    </a:p>
                  </a:txBody>
                  <a:tcPr marL="9525" marR="9525" marT="9525" marB="0" anchor="b"/>
                </a:tc>
              </a:tr>
              <a:tr h="226373">
                <a:tc>
                  <a:txBody>
                    <a:bodyPr/>
                    <a:lstStyle/>
                    <a:p>
                      <a:pPr algn="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Calibri" panose="020F0502020204030204" pitchFamily="34" charset="0"/>
                        </a:rPr>
                        <a:t>hybrid</a:t>
                      </a:r>
                      <a:r>
                        <a:rPr lang="en-US" sz="1400" u="none" strike="noStrike" baseline="0" dirty="0" smtClean="0">
                          <a:effectLst/>
                          <a:latin typeface="Calibri" panose="020F0502020204030204" pitchFamily="34" charset="0"/>
                        </a:rPr>
                        <a:t> </a:t>
                      </a:r>
                      <a:r>
                        <a:rPr lang="en-US" sz="1400" u="none" strike="noStrike" dirty="0" smtClean="0">
                          <a:effectLst/>
                          <a:latin typeface="Calibri" panose="020F0502020204030204" pitchFamily="34" charset="0"/>
                        </a:rPr>
                        <a:t>32-FSK/</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latin typeface="Calibri" panose="020F0502020204030204" pitchFamily="34" charset="0"/>
                        </a:rPr>
                        <a:t>2-PSK</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5/ 10/ </a:t>
                      </a:r>
                      <a:r>
                        <a:rPr lang="en-US" sz="1400" u="none" strike="noStrike" dirty="0" smtClean="0">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60 bps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latin typeface="Calibri" panose="020F0502020204030204" pitchFamily="34" charset="0"/>
                        </a:rPr>
                        <a:t>Rolling</a:t>
                      </a:r>
                      <a:endParaRPr lang="en-US" sz="1400" b="0" i="0" u="none" strike="noStrike">
                        <a:solidFill>
                          <a:srgbClr val="000000"/>
                        </a:solidFill>
                        <a:effectLst/>
                        <a:latin typeface="Calibri" panose="020F0502020204030204" pitchFamily="34" charset="0"/>
                      </a:endParaRPr>
                    </a:p>
                  </a:txBody>
                  <a:tcPr marL="9525" marR="9525" marT="9525" marB="0" anchor="b"/>
                </a:tc>
              </a:tr>
              <a:tr h="226373">
                <a:tc>
                  <a:txBody>
                    <a:bodyPr/>
                    <a:lstStyle/>
                    <a:p>
                      <a:pPr algn="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Calibri" panose="020F0502020204030204" pitchFamily="34" charset="0"/>
                        </a:rPr>
                        <a:t>hybrid 64-FSK/</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latin typeface="Calibri" panose="020F0502020204030204" pitchFamily="34" charset="0"/>
                        </a:rPr>
                        <a:t>2-PSK</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5/ 10/ </a:t>
                      </a:r>
                      <a:r>
                        <a:rPr lang="en-US" sz="1400" u="none" strike="noStrike" dirty="0" smtClean="0">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70 bps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latin typeface="Calibri" panose="020F0502020204030204" pitchFamily="34" charset="0"/>
                        </a:rPr>
                        <a:t>Y</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latin typeface="Calibri" panose="020F0502020204030204" pitchFamily="34" charset="0"/>
                        </a:rPr>
                        <a:t>Rolling</a:t>
                      </a:r>
                      <a:endParaRPr lang="en-US" sz="1400" b="0" i="0" u="none" strike="noStrike">
                        <a:solidFill>
                          <a:srgbClr val="000000"/>
                        </a:solidFill>
                        <a:effectLst/>
                        <a:latin typeface="Calibri" panose="020F0502020204030204" pitchFamily="34" charset="0"/>
                      </a:endParaRPr>
                    </a:p>
                  </a:txBody>
                  <a:tcPr marL="9525" marR="9525" marT="9525" marB="0" anchor="b"/>
                </a:tc>
              </a:tr>
              <a:tr h="226373">
                <a:tc>
                  <a:txBody>
                    <a:bodyPr/>
                    <a:lstStyle/>
                    <a:p>
                      <a:pPr algn="r" fontAlgn="b"/>
                      <a:r>
                        <a:rPr lang="en-US" sz="1400" u="none" strike="noStrike" dirty="0" smtClean="0">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pPr algn="ctr" fontAlgn="ctr"/>
                      <a:endParaRPr lang="en-US" sz="1400" b="1"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dirty="0" smtClean="0">
                          <a:effectLst/>
                          <a:latin typeface="Calibri" panose="020F0502020204030204" pitchFamily="34" charset="0"/>
                        </a:rPr>
                        <a:t>hybrid 64-FSK/</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latin typeface="Calibri" panose="020F0502020204030204" pitchFamily="34" charset="0"/>
                        </a:rPr>
                        <a:t>4-PSK</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5/ 10/ </a:t>
                      </a:r>
                      <a:r>
                        <a:rPr lang="en-US" sz="1400" u="none" strike="noStrike" dirty="0" smtClean="0">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80 bps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Rolling</a:t>
                      </a:r>
                      <a:endParaRPr lang="en-US" sz="1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
        <p:nvSpPr>
          <p:cNvPr id="10" name="Rectangle 9"/>
          <p:cNvSpPr/>
          <p:nvPr/>
        </p:nvSpPr>
        <p:spPr>
          <a:xfrm>
            <a:off x="176340" y="4876800"/>
            <a:ext cx="8612060" cy="1323439"/>
          </a:xfrm>
          <a:prstGeom prst="rect">
            <a:avLst/>
          </a:prstGeom>
        </p:spPr>
        <p:txBody>
          <a:bodyPr wrap="square">
            <a:spAutoFit/>
          </a:bodyPr>
          <a:lstStyle/>
          <a:p>
            <a:pPr lvl="1" eaLnBrk="0" hangingPunct="0"/>
            <a:r>
              <a:rPr lang="en-US" altLang="en-US" sz="1600" b="1" dirty="0" smtClean="0"/>
              <a:t>Other supports: </a:t>
            </a:r>
            <a:endParaRPr lang="en-US" altLang="en-US" sz="1600" b="1" dirty="0"/>
          </a:p>
          <a:p>
            <a:pPr marL="742950" lvl="1" indent="-285750" eaLnBrk="0" hangingPunct="0">
              <a:buFont typeface="Wingdings" panose="05000000000000000000" pitchFamily="2" charset="2"/>
              <a:buChar char="§"/>
            </a:pPr>
            <a:r>
              <a:rPr lang="en-US" altLang="en-US" sz="1600" dirty="0" smtClean="0"/>
              <a:t>In a hybrid M-FSK and M-PSK scheme, dimming is supported in FSK by performing PWM.</a:t>
            </a:r>
          </a:p>
          <a:p>
            <a:pPr marL="742950" lvl="1" indent="-285750">
              <a:buFont typeface="Wingdings" panose="05000000000000000000" pitchFamily="2" charset="2"/>
              <a:buChar char="§"/>
            </a:pPr>
            <a:r>
              <a:rPr lang="en-US" altLang="en-US" sz="1600" dirty="0" smtClean="0"/>
              <a:t>The maximum number of frequencies is limited by the </a:t>
            </a:r>
            <a:r>
              <a:rPr lang="en-US" altLang="en-US" sz="1600" i="1" dirty="0" smtClean="0"/>
              <a:t>available bandwidth (B) </a:t>
            </a:r>
            <a:r>
              <a:rPr lang="en-US" altLang="en-US" sz="1600" dirty="0" smtClean="0"/>
              <a:t>divided by frequency </a:t>
            </a:r>
            <a:r>
              <a:rPr lang="en-US" altLang="en-US" sz="1600" dirty="0"/>
              <a:t>separation (∆f </a:t>
            </a:r>
            <a:r>
              <a:rPr lang="en-US" altLang="en-US" sz="1600" dirty="0" smtClean="0"/>
              <a:t>):</a:t>
            </a:r>
          </a:p>
          <a:p>
            <a:pPr lvl="2" eaLnBrk="0" hangingPunct="0"/>
            <a:r>
              <a:rPr lang="en-US" altLang="en-US" sz="1600" dirty="0" smtClean="0"/>
              <a:t>	</a:t>
            </a:r>
            <a:r>
              <a:rPr lang="en-US" altLang="en-US" sz="1600" dirty="0" err="1" smtClean="0"/>
              <a:t>Number_of_frequency</a:t>
            </a:r>
            <a:r>
              <a:rPr lang="en-US" altLang="en-US" sz="1600" dirty="0" smtClean="0"/>
              <a:t> = (B/ ∆f)</a:t>
            </a:r>
            <a:endParaRPr lang="en-US" altLang="en-US" sz="1600" dirty="0"/>
          </a:p>
        </p:txBody>
      </p:sp>
      <p:sp>
        <p:nvSpPr>
          <p:cNvPr id="3" name="Rectangle 2"/>
          <p:cNvSpPr/>
          <p:nvPr/>
        </p:nvSpPr>
        <p:spPr>
          <a:xfrm>
            <a:off x="254001" y="3352800"/>
            <a:ext cx="8737600" cy="415498"/>
          </a:xfrm>
          <a:prstGeom prst="rect">
            <a:avLst/>
          </a:prstGeom>
        </p:spPr>
        <p:txBody>
          <a:bodyPr wrap="square">
            <a:spAutoFit/>
          </a:bodyPr>
          <a:lstStyle/>
          <a:p>
            <a:r>
              <a:rPr lang="en-US" altLang="en-US" sz="1050" dirty="0" smtClean="0"/>
              <a:t>*S2-PSK scheme (Spatial 2-PSK) uses a couple of LEDs to transmit data. The inverse relation in phases of two LEDs blinks bit 0; otherwise the similarity in phases blinks bit 1.  </a:t>
            </a:r>
            <a:endParaRPr lang="en-US" sz="1050" dirty="0"/>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9273558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 Box 2"/>
          <p:cNvSpPr txBox="1">
            <a:spLocks noChangeArrowheads="1"/>
          </p:cNvSpPr>
          <p:nvPr/>
        </p:nvSpPr>
        <p:spPr bwMode="auto">
          <a:xfrm>
            <a:off x="746125" y="917606"/>
            <a:ext cx="396332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285750" indent="-285750">
              <a:buFont typeface="Wingdings" panose="05000000000000000000" pitchFamily="2" charset="2"/>
              <a:buChar char="q"/>
            </a:pPr>
            <a:r>
              <a:rPr lang="en-US" altLang="en-US" sz="1600" b="1" i="1" dirty="0" smtClean="0"/>
              <a:t>Medium-rate </a:t>
            </a:r>
            <a:r>
              <a:rPr lang="en-US" altLang="en-US" sz="1600" b="1" i="1" dirty="0"/>
              <a:t>PHY I modes (</a:t>
            </a:r>
            <a:r>
              <a:rPr lang="en-US" altLang="en-US" sz="1600" b="1" i="1" dirty="0" smtClean="0"/>
              <a:t>Flicker-free)</a:t>
            </a:r>
            <a:endParaRPr lang="en-US" altLang="en-US" sz="1600" b="1" i="1" dirty="0"/>
          </a:p>
        </p:txBody>
      </p:sp>
      <p:graphicFrame>
        <p:nvGraphicFramePr>
          <p:cNvPr id="11" name="Table 10"/>
          <p:cNvGraphicFramePr>
            <a:graphicFrameLocks noGrp="1"/>
          </p:cNvGraphicFramePr>
          <p:nvPr>
            <p:extLst>
              <p:ext uri="{D42A27DB-BD31-4B8C-83A1-F6EECF244321}">
                <p14:modId xmlns:p14="http://schemas.microsoft.com/office/powerpoint/2010/main" val="3355126735"/>
              </p:ext>
            </p:extLst>
          </p:nvPr>
        </p:nvGraphicFramePr>
        <p:xfrm>
          <a:off x="152400" y="1256160"/>
          <a:ext cx="8839200" cy="2325240"/>
        </p:xfrm>
        <a:graphic>
          <a:graphicData uri="http://schemas.openxmlformats.org/drawingml/2006/table">
            <a:tbl>
              <a:tblPr>
                <a:tableStyleId>{793D81CF-94F2-401A-BA57-92F5A7B2D0C5}</a:tableStyleId>
              </a:tblPr>
              <a:tblGrid>
                <a:gridCol w="228600"/>
                <a:gridCol w="685800"/>
                <a:gridCol w="914400"/>
                <a:gridCol w="1066800"/>
                <a:gridCol w="762000"/>
                <a:gridCol w="838200"/>
                <a:gridCol w="685800"/>
                <a:gridCol w="838817"/>
                <a:gridCol w="700049"/>
                <a:gridCol w="1190083"/>
                <a:gridCol w="928651"/>
              </a:tblGrid>
              <a:tr h="266928">
                <a:tc>
                  <a:txBody>
                    <a:bodyPr/>
                    <a:lstStyle/>
                    <a:p>
                      <a:pPr algn="l" fontAlgn="b"/>
                      <a:r>
                        <a:rPr lang="en-US" sz="1400" u="none" strike="noStrike" dirty="0">
                          <a:effectLst/>
                          <a:latin typeface="+mj-lt"/>
                        </a:rPr>
                        <a:t> </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a:effectLst/>
                          <a:latin typeface="+mj-lt"/>
                        </a:rPr>
                        <a:t> </a:t>
                      </a:r>
                      <a:endParaRPr lang="en-US" sz="1400" b="0" i="0" u="none" strike="noStrike">
                        <a:solidFill>
                          <a:srgbClr val="000000"/>
                        </a:solidFill>
                        <a:effectLst/>
                        <a:latin typeface="+mj-lt"/>
                      </a:endParaRPr>
                    </a:p>
                  </a:txBody>
                  <a:tcPr marL="9525" marR="9525" marT="9525" marB="0" anchor="b"/>
                </a:tc>
                <a:tc>
                  <a:txBody>
                    <a:bodyPr/>
                    <a:lstStyle/>
                    <a:p>
                      <a:pPr algn="l" fontAlgn="b"/>
                      <a:r>
                        <a:rPr lang="en-US" sz="1400" u="none" strike="noStrike">
                          <a:effectLst/>
                          <a:latin typeface="+mj-lt"/>
                        </a:rPr>
                        <a:t> </a:t>
                      </a:r>
                      <a:endParaRPr lang="en-US" sz="1400" b="0" i="0" u="none" strike="noStrike">
                        <a:solidFill>
                          <a:srgbClr val="000000"/>
                        </a:solidFill>
                        <a:effectLst/>
                        <a:latin typeface="+mj-lt"/>
                      </a:endParaRPr>
                    </a:p>
                  </a:txBody>
                  <a:tcPr marL="9525" marR="9525" marT="9525" marB="0" anchor="b"/>
                </a:tc>
                <a:tc>
                  <a:txBody>
                    <a:bodyPr/>
                    <a:lstStyle/>
                    <a:p>
                      <a:pPr algn="l" fontAlgn="b"/>
                      <a:r>
                        <a:rPr lang="en-US" sz="1400" u="none" strike="noStrike">
                          <a:effectLst/>
                          <a:latin typeface="+mj-lt"/>
                        </a:rPr>
                        <a:t> </a:t>
                      </a:r>
                      <a:endParaRPr lang="en-US" sz="1400" b="0" i="0" u="none" strike="noStrike">
                        <a:solidFill>
                          <a:srgbClr val="000000"/>
                        </a:solidFill>
                        <a:effectLst/>
                        <a:latin typeface="+mj-lt"/>
                      </a:endParaRPr>
                    </a:p>
                  </a:txBody>
                  <a:tcPr marL="9525" marR="9525" marT="9525" marB="0" anchor="b"/>
                </a:tc>
                <a:tc>
                  <a:txBody>
                    <a:bodyPr/>
                    <a:lstStyle/>
                    <a:p>
                      <a:pPr algn="l" fontAlgn="b"/>
                      <a:r>
                        <a:rPr lang="en-US" sz="1400" u="none" strike="noStrike">
                          <a:effectLst/>
                          <a:latin typeface="+mj-lt"/>
                        </a:rPr>
                        <a:t> </a:t>
                      </a:r>
                      <a:endParaRPr lang="en-US" sz="1400" b="0" i="0" u="none" strike="noStrike">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 </a:t>
                      </a:r>
                      <a:endParaRPr lang="en-US" sz="1400" b="0" i="0" u="none" strike="noStrike" dirty="0">
                        <a:solidFill>
                          <a:srgbClr val="000000"/>
                        </a:solidFill>
                        <a:effectLst/>
                        <a:latin typeface="+mj-lt"/>
                      </a:endParaRPr>
                    </a:p>
                  </a:txBody>
                  <a:tcPr marL="9525" marR="9525" marT="9525" marB="0" anchor="b"/>
                </a:tc>
                <a:tc>
                  <a:txBody>
                    <a:bodyPr/>
                    <a:lstStyle/>
                    <a:p>
                      <a:pPr algn="ctr" fontAlgn="b"/>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1" u="none" strike="noStrike" dirty="0">
                          <a:effectLst/>
                          <a:latin typeface="+mj-lt"/>
                        </a:rPr>
                        <a:t> </a:t>
                      </a:r>
                      <a:r>
                        <a:rPr lang="en-US" sz="1400" b="1" u="none" strike="noStrike" dirty="0" smtClean="0">
                          <a:effectLst/>
                          <a:latin typeface="+mj-lt"/>
                        </a:rPr>
                        <a:t>Data rate</a:t>
                      </a:r>
                      <a:endParaRPr lang="en-US" sz="1400" b="1" i="1" u="none" strike="noStrike" dirty="0" smtClean="0">
                        <a:solidFill>
                          <a:srgbClr val="000000"/>
                        </a:solidFill>
                        <a:effectLst/>
                        <a:latin typeface="+mj-lt"/>
                      </a:endParaRPr>
                    </a:p>
                  </a:txBody>
                  <a:tcPr marL="9525" marR="9525" marT="9525" marB="0" anchor="b"/>
                </a:tc>
                <a:tc gridSpan="3">
                  <a:txBody>
                    <a:bodyPr/>
                    <a:lstStyle/>
                    <a:p>
                      <a:pPr algn="ctr" fontAlgn="b"/>
                      <a:r>
                        <a:rPr lang="en-US" sz="1400" b="1" u="none" strike="noStrike" dirty="0">
                          <a:effectLst/>
                          <a:latin typeface="+mj-lt"/>
                        </a:rPr>
                        <a:t>Compatibility Support</a:t>
                      </a:r>
                      <a:endParaRPr lang="en-US" sz="1400" b="1" i="0" u="none" strike="noStrike" dirty="0">
                        <a:solidFill>
                          <a:srgbClr val="000000"/>
                        </a:solidFill>
                        <a:effectLst/>
                        <a:latin typeface="+mj-lt"/>
                      </a:endParaRPr>
                    </a:p>
                  </a:txBody>
                  <a:tcPr marL="9525" marR="9525" marT="9525" marB="0" anchor="b"/>
                </a:tc>
                <a:tc hMerge="1">
                  <a:txBody>
                    <a:bodyPr/>
                    <a:lstStyle/>
                    <a:p>
                      <a:endParaRPr lang="en-US"/>
                    </a:p>
                  </a:txBody>
                  <a:tcPr/>
                </a:tc>
                <a:tc hMerge="1">
                  <a:txBody>
                    <a:bodyPr/>
                    <a:lstStyle/>
                    <a:p>
                      <a:endParaRPr lang="en-US"/>
                    </a:p>
                  </a:txBody>
                  <a:tcPr/>
                </a:tc>
              </a:tr>
              <a:tr h="723672">
                <a:tc>
                  <a:txBody>
                    <a:bodyPr/>
                    <a:lstStyle/>
                    <a:p>
                      <a:pPr algn="l" fontAlgn="b"/>
                      <a:r>
                        <a:rPr lang="en-US" sz="1400" u="none" strike="noStrike">
                          <a:effectLst/>
                          <a:latin typeface="+mj-lt"/>
                        </a:rPr>
                        <a:t> </a:t>
                      </a:r>
                      <a:endParaRPr lang="en-US" sz="1400" b="0" i="0" u="none" strike="noStrike">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 </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b="1" u="none" strike="noStrike" dirty="0">
                          <a:effectLst/>
                          <a:latin typeface="+mj-lt"/>
                        </a:rPr>
                        <a:t>Modulation</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b="1" u="none" strike="noStrike" dirty="0">
                          <a:effectLst/>
                          <a:latin typeface="+mj-lt"/>
                        </a:rPr>
                        <a:t>Coding</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b="1" u="none" strike="noStrike" dirty="0">
                          <a:effectLst/>
                          <a:latin typeface="+mj-lt"/>
                        </a:rPr>
                        <a:t>Optical </a:t>
                      </a:r>
                      <a:r>
                        <a:rPr lang="en-US" sz="1400" b="1" u="none" strike="noStrike" dirty="0">
                          <a:effectLst/>
                          <a:latin typeface="Calibri" panose="020F0502020204030204" pitchFamily="34" charset="0"/>
                        </a:rPr>
                        <a:t>Clock</a:t>
                      </a:r>
                      <a:r>
                        <a:rPr lang="en-US" sz="1400" b="1" u="none" strike="noStrike" dirty="0">
                          <a:effectLst/>
                          <a:latin typeface="+mj-lt"/>
                        </a:rPr>
                        <a:t> rate</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b="1" i="0" u="none" strike="noStrike" dirty="0" smtClean="0">
                          <a:solidFill>
                            <a:srgbClr val="000000"/>
                          </a:solidFill>
                          <a:effectLst/>
                          <a:latin typeface="+mj-lt"/>
                        </a:rPr>
                        <a:t>Symbol</a:t>
                      </a:r>
                      <a:r>
                        <a:rPr lang="en-US" sz="1400" b="1" i="0" u="none" strike="noStrike" baseline="0" dirty="0" smtClean="0">
                          <a:solidFill>
                            <a:srgbClr val="000000"/>
                          </a:solidFill>
                          <a:effectLst/>
                          <a:latin typeface="+mj-lt"/>
                        </a:rPr>
                        <a:t> rate</a:t>
                      </a:r>
                      <a:endParaRPr lang="en-US" sz="1400" b="1"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baseline="0" dirty="0" smtClean="0">
                          <a:solidFill>
                            <a:schemeClr val="tx1"/>
                          </a:solidFill>
                          <a:effectLst/>
                          <a:latin typeface="+mj-lt"/>
                        </a:rPr>
                        <a:t>RPFR</a:t>
                      </a:r>
                      <a:endParaRPr lang="en-US" sz="1400" b="1" i="1" u="none" strike="noStrike" baseline="-25000" dirty="0" smtClean="0">
                        <a:solidFill>
                          <a:schemeClr val="tx1"/>
                        </a:solidFill>
                        <a:effectLst/>
                        <a:latin typeface="+mj-lt"/>
                      </a:endParaRPr>
                    </a:p>
                  </a:txBody>
                  <a:tcPr marL="9525" marR="9525" marT="9525" marB="0" anchor="b"/>
                </a:tc>
                <a:tc>
                  <a:txBody>
                    <a:bodyPr/>
                    <a:lstStyle/>
                    <a:p>
                      <a:pPr algn="ctr" fontAlgn="b"/>
                      <a:r>
                        <a:rPr lang="en-US" sz="1400" u="none" strike="noStrike" dirty="0" smtClean="0">
                          <a:effectLst/>
                          <a:latin typeface="+mj-lt"/>
                        </a:rPr>
                        <a:t>(e.g. </a:t>
                      </a:r>
                    </a:p>
                    <a:p>
                      <a:pPr algn="ctr" fontAlgn="b"/>
                      <a:r>
                        <a:rPr lang="en-US" sz="1400" u="none" strike="noStrike" dirty="0" smtClean="0">
                          <a:effectLst/>
                          <a:latin typeface="+mj-lt"/>
                        </a:rPr>
                        <a:t>10 </a:t>
                      </a:r>
                      <a:r>
                        <a:rPr lang="en-US" sz="1400" u="none" strike="noStrike" dirty="0" err="1" smtClean="0">
                          <a:effectLst/>
                          <a:latin typeface="+mj-lt"/>
                        </a:rPr>
                        <a:t>sym</a:t>
                      </a:r>
                      <a:r>
                        <a:rPr lang="en-US" sz="1400" u="none" strike="noStrike" dirty="0" smtClean="0">
                          <a:effectLst/>
                          <a:latin typeface="+mj-lt"/>
                        </a:rPr>
                        <a:t>/s)</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Varying frame rates</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Shutter speeds/</a:t>
                      </a:r>
                      <a:br>
                        <a:rPr lang="en-US" sz="1400" u="none" strike="noStrike" dirty="0">
                          <a:effectLst/>
                          <a:latin typeface="+mj-lt"/>
                        </a:rPr>
                      </a:br>
                      <a:r>
                        <a:rPr lang="en-US" sz="1400" u="none" strike="noStrike" dirty="0">
                          <a:effectLst/>
                          <a:latin typeface="+mj-lt"/>
                        </a:rPr>
                        <a:t>Sampling rates</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shutter type</a:t>
                      </a:r>
                      <a:endParaRPr lang="en-US" sz="1400" b="1" i="1" u="none" strike="noStrike" dirty="0">
                        <a:solidFill>
                          <a:srgbClr val="000000"/>
                        </a:solidFill>
                        <a:effectLst/>
                        <a:latin typeface="+mj-lt"/>
                      </a:endParaRPr>
                    </a:p>
                  </a:txBody>
                  <a:tcPr marL="9525" marR="9525" marT="9525" marB="0" anchor="b"/>
                </a:tc>
              </a:tr>
              <a:tr h="266928">
                <a:tc>
                  <a:txBody>
                    <a:bodyPr/>
                    <a:lstStyle/>
                    <a:p>
                      <a:pPr algn="r" fontAlgn="b"/>
                      <a:r>
                        <a:rPr lang="en-US" sz="1400" b="0" i="0" u="none" strike="noStrike" dirty="0" smtClean="0">
                          <a:solidFill>
                            <a:srgbClr val="000000"/>
                          </a:solidFill>
                          <a:effectLst/>
                          <a:latin typeface="+mj-lt"/>
                        </a:rPr>
                        <a:t>6</a:t>
                      </a:r>
                      <a:endParaRPr lang="en-US" sz="1400" b="0" i="0" u="none" strike="noStrike" dirty="0">
                        <a:solidFill>
                          <a:srgbClr val="000000"/>
                        </a:solidFill>
                        <a:effectLst/>
                        <a:latin typeface="+mj-lt"/>
                      </a:endParaRPr>
                    </a:p>
                  </a:txBody>
                  <a:tcPr marL="9525" marR="9525" marT="9525" marB="0" anchor="b"/>
                </a:tc>
                <a:tc rowSpan="5">
                  <a:txBody>
                    <a:bodyPr/>
                    <a:lstStyle/>
                    <a:p>
                      <a:pPr algn="ctr" fontAlgn="ctr"/>
                      <a:r>
                        <a:rPr lang="en-US" sz="1400" u="none" strike="noStrike" dirty="0">
                          <a:effectLst/>
                          <a:latin typeface="+mj-lt"/>
                        </a:rPr>
                        <a:t>Medium </a:t>
                      </a:r>
                      <a:endParaRPr lang="en-US" sz="1400" u="none" strike="noStrike" dirty="0" smtClean="0">
                        <a:effectLst/>
                        <a:latin typeface="+mj-lt"/>
                      </a:endParaRPr>
                    </a:p>
                    <a:p>
                      <a:pPr algn="ctr" fontAlgn="ctr"/>
                      <a:r>
                        <a:rPr lang="en-US" sz="1400" u="none" strike="noStrike" dirty="0" smtClean="0">
                          <a:effectLst/>
                          <a:latin typeface="+mj-lt"/>
                        </a:rPr>
                        <a:t>PHY </a:t>
                      </a:r>
                      <a:r>
                        <a:rPr lang="en-US" sz="1400" u="none" strike="noStrike" dirty="0">
                          <a:effectLst/>
                          <a:latin typeface="+mj-lt"/>
                        </a:rPr>
                        <a:t>I</a:t>
                      </a:r>
                      <a:br>
                        <a:rPr lang="en-US" sz="1400" u="none" strike="noStrike" dirty="0">
                          <a:effectLst/>
                          <a:latin typeface="+mj-lt"/>
                        </a:rPr>
                      </a:br>
                      <a:r>
                        <a:rPr lang="en-US" sz="1400" u="none" strike="noStrike" dirty="0">
                          <a:effectLst/>
                          <a:latin typeface="+mj-lt"/>
                        </a:rPr>
                        <a:t> </a:t>
                      </a:r>
                      <a:r>
                        <a:rPr lang="en-US" sz="1400" u="none" strike="noStrike" dirty="0" smtClean="0">
                          <a:effectLst/>
                          <a:latin typeface="+mj-lt"/>
                        </a:rPr>
                        <a:t>(kbps</a:t>
                      </a:r>
                      <a:r>
                        <a:rPr lang="en-US" sz="1400" u="none" strike="noStrike" dirty="0">
                          <a:effectLst/>
                          <a:latin typeface="+mj-lt"/>
                        </a:rPr>
                        <a:t>)</a:t>
                      </a:r>
                      <a:endParaRPr lang="en-US" sz="1400" b="0" i="0" u="none" strike="noStrike" dirty="0">
                        <a:solidFill>
                          <a:srgbClr val="000000"/>
                        </a:solidFill>
                        <a:effectLst/>
                        <a:latin typeface="+mj-lt"/>
                      </a:endParaRPr>
                    </a:p>
                  </a:txBody>
                  <a:tcPr marL="9525" marR="9525" marT="9525" marB="0" anchor="ctr"/>
                </a:tc>
                <a:tc>
                  <a:txBody>
                    <a:bodyPr/>
                    <a:lstStyle/>
                    <a:p>
                      <a:pPr algn="l" fontAlgn="b"/>
                      <a:r>
                        <a:rPr lang="en-US" sz="1400" u="none" strike="noStrike" dirty="0" smtClean="0">
                          <a:effectLst/>
                          <a:latin typeface="+mj-lt"/>
                        </a:rPr>
                        <a:t>C-OOK</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smtClean="0">
                          <a:effectLst/>
                          <a:latin typeface="+mj-lt"/>
                        </a:rPr>
                        <a:t>Manchester</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2</a:t>
                      </a:r>
                      <a:r>
                        <a:rPr lang="en-US" sz="1400" u="none" strike="noStrike" dirty="0" smtClean="0">
                          <a:effectLst/>
                          <a:latin typeface="+mj-lt"/>
                        </a:rPr>
                        <a:t> </a:t>
                      </a:r>
                      <a:r>
                        <a:rPr lang="en-US" sz="1400" u="none" strike="noStrike" dirty="0">
                          <a:effectLst/>
                          <a:latin typeface="+mj-lt"/>
                        </a:rPr>
                        <a:t>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b="0" i="0" u="none" strike="noStrike" dirty="0" smtClean="0">
                          <a:solidFill>
                            <a:srgbClr val="000000"/>
                          </a:solidFill>
                          <a:effectLst/>
                          <a:latin typeface="+mj-lt"/>
                        </a:rPr>
                        <a:t>25%</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84 </a:t>
                      </a:r>
                      <a:r>
                        <a:rPr lang="en-US" sz="1400" u="none" strike="noStrike" dirty="0">
                          <a:effectLst/>
                          <a:latin typeface="+mj-lt"/>
                        </a:rPr>
                        <a:t>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Rolling</a:t>
                      </a:r>
                      <a:endParaRPr lang="en-US" sz="1400" b="0" i="0" u="none" strike="noStrike" dirty="0">
                        <a:solidFill>
                          <a:srgbClr val="000000"/>
                        </a:solidFill>
                        <a:effectLst/>
                        <a:latin typeface="+mj-lt"/>
                      </a:endParaRPr>
                    </a:p>
                  </a:txBody>
                  <a:tcPr marL="9525" marR="9525" marT="9525" marB="0" anchor="b"/>
                </a:tc>
              </a:tr>
              <a:tr h="266928">
                <a:tc>
                  <a:txBody>
                    <a:bodyPr/>
                    <a:lstStyle/>
                    <a:p>
                      <a:pPr algn="r" fontAlgn="b"/>
                      <a:r>
                        <a:rPr lang="en-US" sz="1400" b="0" i="0" u="none" strike="noStrike" dirty="0" smtClean="0">
                          <a:solidFill>
                            <a:srgbClr val="000000"/>
                          </a:solidFill>
                          <a:effectLst/>
                          <a:latin typeface="+mj-lt"/>
                        </a:rPr>
                        <a:t>7</a:t>
                      </a:r>
                      <a:endParaRPr lang="en-US" sz="1400" b="0" i="0" u="none" strike="noStrike" dirty="0">
                        <a:solidFill>
                          <a:srgbClr val="000000"/>
                        </a:solidFill>
                        <a:effectLst/>
                        <a:latin typeface="+mj-lt"/>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mj-lt"/>
                        </a:rPr>
                        <a:t>C-OOK</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smtClean="0">
                          <a:effectLst/>
                          <a:latin typeface="+mj-lt"/>
                        </a:rPr>
                        <a:t>Manchester</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2 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j-lt"/>
                        </a:rPr>
                        <a:t>50%</a:t>
                      </a:r>
                    </a:p>
                  </a:txBody>
                  <a:tcPr marL="9525" marR="9525" marT="9525" marB="0" anchor="b"/>
                </a:tc>
                <a:tc>
                  <a:txBody>
                    <a:bodyPr/>
                    <a:lstStyle/>
                    <a:p>
                      <a:pPr algn="ctr" fontAlgn="b"/>
                      <a:r>
                        <a:rPr lang="en-US" sz="1400" u="none" strike="noStrike" dirty="0" smtClean="0">
                          <a:effectLst/>
                          <a:latin typeface="+mj-lt"/>
                        </a:rPr>
                        <a:t>0.17</a:t>
                      </a:r>
                      <a:r>
                        <a:rPr lang="en-US" sz="1400" u="none" strike="noStrike" baseline="0" dirty="0" smtClean="0">
                          <a:effectLst/>
                          <a:latin typeface="+mj-lt"/>
                        </a:rPr>
                        <a:t> k</a:t>
                      </a:r>
                      <a:r>
                        <a:rPr lang="en-US" sz="1400" u="none" strike="noStrike" dirty="0" smtClean="0">
                          <a:effectLst/>
                          <a:latin typeface="+mj-lt"/>
                        </a:rPr>
                        <a:t>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smtClean="0">
                          <a:effectLst/>
                          <a:latin typeface="+mj-lt"/>
                        </a:rPr>
                        <a:t>Rolling</a:t>
                      </a:r>
                      <a:endParaRPr lang="en-US" sz="1400" b="0" i="0" u="none" strike="noStrike" dirty="0">
                        <a:solidFill>
                          <a:srgbClr val="000000"/>
                        </a:solidFill>
                        <a:effectLst/>
                        <a:latin typeface="+mj-lt"/>
                      </a:endParaRPr>
                    </a:p>
                  </a:txBody>
                  <a:tcPr marL="9525" marR="9525" marT="9525" marB="0" anchor="b"/>
                </a:tc>
              </a:tr>
              <a:tr h="266928">
                <a:tc>
                  <a:txBody>
                    <a:bodyPr/>
                    <a:lstStyle/>
                    <a:p>
                      <a:pPr algn="r" fontAlgn="b"/>
                      <a:r>
                        <a:rPr lang="en-US" sz="1400" b="0" i="0" u="none" strike="noStrike" dirty="0" smtClean="0">
                          <a:solidFill>
                            <a:srgbClr val="000000"/>
                          </a:solidFill>
                          <a:effectLst/>
                          <a:latin typeface="+mj-lt"/>
                        </a:rPr>
                        <a:t>8</a:t>
                      </a:r>
                      <a:endParaRPr lang="en-US" sz="1400" b="0" i="0" u="none" strike="noStrike" dirty="0">
                        <a:solidFill>
                          <a:srgbClr val="000000"/>
                        </a:solidFill>
                        <a:effectLst/>
                        <a:latin typeface="+mj-lt"/>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mj-lt"/>
                        </a:rPr>
                        <a:t>C-OOK</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4B6B</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2 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j-lt"/>
                        </a:rPr>
                        <a:t>50%</a:t>
                      </a:r>
                    </a:p>
                  </a:txBody>
                  <a:tcPr marL="9525" marR="9525" marT="9525" marB="0" anchor="b"/>
                </a:tc>
                <a:tc>
                  <a:txBody>
                    <a:bodyPr/>
                    <a:lstStyle/>
                    <a:p>
                      <a:pPr algn="ctr" fontAlgn="b"/>
                      <a:r>
                        <a:rPr lang="en-US" sz="1400" u="none" strike="noStrike" dirty="0" smtClean="0">
                          <a:effectLst/>
                          <a:latin typeface="+mj-lt"/>
                        </a:rPr>
                        <a:t>0.22 </a:t>
                      </a:r>
                      <a:r>
                        <a:rPr lang="en-US" sz="1400" u="none" strike="noStrike" dirty="0">
                          <a:effectLst/>
                          <a:latin typeface="+mj-lt"/>
                        </a:rPr>
                        <a:t>kbps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Y</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Rolling</a:t>
                      </a:r>
                      <a:endParaRPr lang="en-US" sz="1400" b="0" i="0" u="none" strike="noStrike" dirty="0">
                        <a:solidFill>
                          <a:srgbClr val="000000"/>
                        </a:solidFill>
                        <a:effectLst/>
                        <a:latin typeface="+mj-lt"/>
                      </a:endParaRPr>
                    </a:p>
                  </a:txBody>
                  <a:tcPr marL="9525" marR="9525" marT="9525" marB="0" anchor="b"/>
                </a:tc>
              </a:tr>
              <a:tr h="266928">
                <a:tc>
                  <a:txBody>
                    <a:bodyPr/>
                    <a:lstStyle/>
                    <a:p>
                      <a:pPr algn="r" fontAlgn="b"/>
                      <a:r>
                        <a:rPr lang="en-US" sz="1400" b="0" i="0" u="none" strike="noStrike" dirty="0" smtClean="0">
                          <a:solidFill>
                            <a:srgbClr val="000000"/>
                          </a:solidFill>
                          <a:effectLst/>
                          <a:latin typeface="+mj-lt"/>
                        </a:rPr>
                        <a:t>9</a:t>
                      </a:r>
                      <a:endParaRPr lang="en-US" sz="1400" b="0" i="0" u="none" strike="noStrike" dirty="0">
                        <a:solidFill>
                          <a:srgbClr val="000000"/>
                        </a:solidFill>
                        <a:effectLst/>
                        <a:latin typeface="+mj-lt"/>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mj-lt"/>
                        </a:rPr>
                        <a:t>C-OOK</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4B6B</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4 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j-lt"/>
                        </a:rPr>
                        <a:t>50%</a:t>
                      </a:r>
                    </a:p>
                  </a:txBody>
                  <a:tcPr marL="9525" marR="9525" marT="9525" marB="0" anchor="b"/>
                </a:tc>
                <a:tc>
                  <a:txBody>
                    <a:bodyPr/>
                    <a:lstStyle/>
                    <a:p>
                      <a:pPr algn="ctr" fontAlgn="b"/>
                      <a:r>
                        <a:rPr lang="en-US" sz="1400" u="none" strike="noStrike" dirty="0" smtClean="0">
                          <a:effectLst/>
                          <a:latin typeface="+mj-lt"/>
                        </a:rPr>
                        <a:t>0.44 </a:t>
                      </a:r>
                      <a:r>
                        <a:rPr lang="en-US" sz="1400" u="none" strike="noStrike" dirty="0">
                          <a:effectLst/>
                          <a:latin typeface="+mj-lt"/>
                        </a:rPr>
                        <a:t>kbps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Y</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Y</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Rolling</a:t>
                      </a:r>
                      <a:endParaRPr lang="en-US" sz="1400" b="0" i="0" u="none" strike="noStrike" dirty="0">
                        <a:solidFill>
                          <a:srgbClr val="000000"/>
                        </a:solidFill>
                        <a:effectLst/>
                        <a:latin typeface="+mj-lt"/>
                      </a:endParaRPr>
                    </a:p>
                  </a:txBody>
                  <a:tcPr marL="9525" marR="9525" marT="9525" marB="0" anchor="b"/>
                </a:tc>
              </a:tr>
              <a:tr h="266928">
                <a:tc>
                  <a:txBody>
                    <a:bodyPr/>
                    <a:lstStyle/>
                    <a:p>
                      <a:pPr algn="r" fontAlgn="b"/>
                      <a:r>
                        <a:rPr lang="en-US" sz="1400" b="0" i="0" u="none" strike="noStrike" dirty="0" smtClean="0">
                          <a:solidFill>
                            <a:srgbClr val="000000"/>
                          </a:solidFill>
                          <a:effectLst/>
                          <a:latin typeface="+mj-lt"/>
                        </a:rPr>
                        <a:t>10</a:t>
                      </a:r>
                      <a:endParaRPr lang="en-US" sz="1400" b="0" i="0" u="none" strike="noStrike" dirty="0">
                        <a:solidFill>
                          <a:srgbClr val="000000"/>
                        </a:solidFill>
                        <a:effectLst/>
                        <a:latin typeface="+mj-lt"/>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mj-lt"/>
                        </a:rPr>
                        <a:t>C-OOK</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a:effectLst/>
                          <a:latin typeface="+mj-lt"/>
                        </a:rPr>
                        <a:t>8B10B</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4 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j-lt"/>
                        </a:rPr>
                        <a:t>50%</a:t>
                      </a:r>
                    </a:p>
                  </a:txBody>
                  <a:tcPr marL="9525" marR="9525" marT="9525" marB="0" anchor="b"/>
                </a:tc>
                <a:tc>
                  <a:txBody>
                    <a:bodyPr/>
                    <a:lstStyle/>
                    <a:p>
                      <a:pPr algn="ctr" fontAlgn="b"/>
                      <a:r>
                        <a:rPr lang="en-US" sz="1400" u="none" strike="noStrike" dirty="0" smtClean="0">
                          <a:effectLst/>
                          <a:latin typeface="+mj-lt"/>
                        </a:rPr>
                        <a:t>0.53 </a:t>
                      </a:r>
                      <a:r>
                        <a:rPr lang="en-US" sz="1400" u="none" strike="noStrike" dirty="0">
                          <a:effectLst/>
                          <a:latin typeface="+mj-lt"/>
                        </a:rPr>
                        <a:t>kbps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Rolling</a:t>
                      </a:r>
                      <a:endParaRPr lang="en-US" sz="1400" b="0" i="0" u="none" strike="noStrike" dirty="0">
                        <a:solidFill>
                          <a:srgbClr val="000000"/>
                        </a:solidFill>
                        <a:effectLst/>
                        <a:latin typeface="+mj-lt"/>
                      </a:endParaRPr>
                    </a:p>
                  </a:txBody>
                  <a:tcPr marL="9525" marR="9525" marT="9525" marB="0" anchor="b"/>
                </a:tc>
              </a:tr>
            </a:tbl>
          </a:graphicData>
        </a:graphic>
      </p:graphicFrame>
      <p:sp>
        <p:nvSpPr>
          <p:cNvPr id="13" name="Rectangle 12"/>
          <p:cNvSpPr/>
          <p:nvPr/>
        </p:nvSpPr>
        <p:spPr>
          <a:xfrm>
            <a:off x="746124" y="3996154"/>
            <a:ext cx="7788275" cy="307777"/>
          </a:xfrm>
          <a:prstGeom prst="rect">
            <a:avLst/>
          </a:prstGeom>
        </p:spPr>
        <p:txBody>
          <a:bodyPr wrap="square">
            <a:spAutoFit/>
          </a:bodyPr>
          <a:lstStyle/>
          <a:p>
            <a:r>
              <a:rPr lang="en-US" altLang="en-US" sz="1400" dirty="0" smtClean="0"/>
              <a:t>Data rate = (optical clock rate) x (RPFR) x (symbol rate) </a:t>
            </a:r>
            <a:endParaRPr lang="en-US" sz="1400" dirty="0"/>
          </a:p>
        </p:txBody>
      </p:sp>
      <p:sp>
        <p:nvSpPr>
          <p:cNvPr id="17" name="Rectangle 16"/>
          <p:cNvSpPr/>
          <p:nvPr/>
        </p:nvSpPr>
        <p:spPr>
          <a:xfrm>
            <a:off x="-76200" y="4495800"/>
            <a:ext cx="8612060" cy="1815882"/>
          </a:xfrm>
          <a:prstGeom prst="rect">
            <a:avLst/>
          </a:prstGeom>
        </p:spPr>
        <p:txBody>
          <a:bodyPr wrap="square">
            <a:spAutoFit/>
          </a:bodyPr>
          <a:lstStyle/>
          <a:p>
            <a:pPr lvl="1" eaLnBrk="0" hangingPunct="0"/>
            <a:r>
              <a:rPr lang="en-US" altLang="en-US" sz="1600" b="1" dirty="0" smtClean="0"/>
              <a:t>Other supports: </a:t>
            </a:r>
            <a:endParaRPr lang="en-US" altLang="en-US" sz="1600" b="1" dirty="0"/>
          </a:p>
          <a:p>
            <a:pPr marL="742950" lvl="1" indent="-285750" eaLnBrk="0" hangingPunct="0">
              <a:buFont typeface="Wingdings" panose="05000000000000000000" pitchFamily="2" charset="2"/>
              <a:buChar char="§"/>
            </a:pPr>
            <a:r>
              <a:rPr lang="en-US" altLang="en-US" sz="1600" dirty="0"/>
              <a:t>D</a:t>
            </a:r>
            <a:r>
              <a:rPr lang="en-US" altLang="en-US" sz="1600" dirty="0" smtClean="0"/>
              <a:t>imming is supported in OOK by performing dimmed-OOK.</a:t>
            </a:r>
          </a:p>
          <a:p>
            <a:pPr marL="742950" lvl="1" indent="-285750" eaLnBrk="0" hangingPunct="0">
              <a:buFont typeface="Wingdings" panose="05000000000000000000" pitchFamily="2" charset="2"/>
              <a:buChar char="§"/>
            </a:pPr>
            <a:r>
              <a:rPr lang="en-US" altLang="en-US" sz="1600" dirty="0" smtClean="0"/>
              <a:t>In rolling shutter receiver, the maximum optical clock rate is limited by the </a:t>
            </a:r>
            <a:r>
              <a:rPr lang="en-US" altLang="en-US" sz="1600" i="1" dirty="0" smtClean="0"/>
              <a:t>observed sampling rate </a:t>
            </a:r>
            <a:r>
              <a:rPr lang="en-US" altLang="en-US" sz="1600" dirty="0" smtClean="0"/>
              <a:t>(about tens of </a:t>
            </a:r>
            <a:r>
              <a:rPr lang="en-US" altLang="en-US" sz="1600" dirty="0" err="1" smtClean="0"/>
              <a:t>kS</a:t>
            </a:r>
            <a:r>
              <a:rPr lang="en-US" altLang="en-US" sz="1600" dirty="0" smtClean="0"/>
              <a:t>/s) and the </a:t>
            </a:r>
            <a:r>
              <a:rPr lang="en-US" altLang="en-US" sz="1600" i="1" dirty="0" smtClean="0"/>
              <a:t>shutter speed </a:t>
            </a:r>
            <a:r>
              <a:rPr lang="en-US" altLang="en-US" sz="1600" dirty="0" smtClean="0"/>
              <a:t>(about 8 kHz for typical smartphone cameras). </a:t>
            </a:r>
          </a:p>
          <a:p>
            <a:pPr marL="742950" lvl="1" indent="-285750" eaLnBrk="0" hangingPunct="0">
              <a:buFont typeface="Wingdings" panose="05000000000000000000" pitchFamily="2" charset="2"/>
              <a:buChar char="§"/>
            </a:pPr>
            <a:r>
              <a:rPr lang="en-US" altLang="en-US" sz="1600" dirty="0" smtClean="0"/>
              <a:t>A rolling shutter camera has an </a:t>
            </a:r>
            <a:r>
              <a:rPr lang="en-US" altLang="en-US" sz="1600" i="1" dirty="0" smtClean="0"/>
              <a:t>global exposure time </a:t>
            </a:r>
            <a:r>
              <a:rPr lang="en-US" altLang="en-US" sz="1600" dirty="0" smtClean="0"/>
              <a:t> which is different from the other rolling shutter camera’s. The value of global exposure time is a limitation to the data </a:t>
            </a:r>
            <a:r>
              <a:rPr lang="en-US" altLang="en-US" sz="1600" i="1" dirty="0" smtClean="0"/>
              <a:t>packet length</a:t>
            </a:r>
            <a:r>
              <a:rPr lang="en-US" altLang="en-US" sz="1600" dirty="0" smtClean="0"/>
              <a:t>.</a:t>
            </a:r>
            <a:endParaRPr lang="en-US" altLang="en-US" sz="1600" dirty="0"/>
          </a:p>
        </p:txBody>
      </p:sp>
      <p:sp>
        <p:nvSpPr>
          <p:cNvPr id="1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2402258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746125" y="838200"/>
            <a:ext cx="472796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285750" indent="-285750">
              <a:buFont typeface="Wingdings" panose="05000000000000000000" pitchFamily="2" charset="2"/>
              <a:buChar char="q"/>
            </a:pPr>
            <a:r>
              <a:rPr lang="en-US" altLang="en-US" sz="1600" b="1" i="1" dirty="0" smtClean="0"/>
              <a:t>High-rate </a:t>
            </a:r>
            <a:r>
              <a:rPr lang="en-US" altLang="en-US" sz="1600" b="1" i="1" dirty="0"/>
              <a:t>PHY I modes (</a:t>
            </a:r>
            <a:r>
              <a:rPr lang="en-US" altLang="en-US" sz="1600" b="1" i="1" dirty="0" smtClean="0"/>
              <a:t>Flicker and Flicker-free)</a:t>
            </a:r>
            <a:endParaRPr lang="en-US" altLang="en-US" sz="1600" b="1" i="1" dirty="0"/>
          </a:p>
        </p:txBody>
      </p:sp>
      <p:graphicFrame>
        <p:nvGraphicFramePr>
          <p:cNvPr id="9" name="Table 8"/>
          <p:cNvGraphicFramePr>
            <a:graphicFrameLocks noGrp="1"/>
          </p:cNvGraphicFramePr>
          <p:nvPr>
            <p:extLst>
              <p:ext uri="{D42A27DB-BD31-4B8C-83A1-F6EECF244321}">
                <p14:modId xmlns:p14="http://schemas.microsoft.com/office/powerpoint/2010/main" val="691515194"/>
              </p:ext>
            </p:extLst>
          </p:nvPr>
        </p:nvGraphicFramePr>
        <p:xfrm>
          <a:off x="76200" y="1219200"/>
          <a:ext cx="8915400" cy="3836670"/>
        </p:xfrm>
        <a:graphic>
          <a:graphicData uri="http://schemas.openxmlformats.org/drawingml/2006/table">
            <a:tbl>
              <a:tblPr>
                <a:tableStyleId>{793D81CF-94F2-401A-BA57-92F5A7B2D0C5}</a:tableStyleId>
              </a:tblPr>
              <a:tblGrid>
                <a:gridCol w="476900"/>
                <a:gridCol w="1504301"/>
                <a:gridCol w="1371599"/>
                <a:gridCol w="152400"/>
                <a:gridCol w="762000"/>
                <a:gridCol w="609600"/>
                <a:gridCol w="1768365"/>
                <a:gridCol w="670036"/>
                <a:gridCol w="843454"/>
                <a:gridCol w="756745"/>
              </a:tblGrid>
              <a:tr h="190500">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a:effectLst/>
                          <a:latin typeface="Calibri" panose="020F0502020204030204" pitchFamily="34" charset="0"/>
                        </a:rPr>
                        <a:t>Data rate</a:t>
                      </a:r>
                      <a:endParaRPr lang="en-US" sz="1400" b="1" i="0" u="none" strike="noStrike" dirty="0">
                        <a:solidFill>
                          <a:srgbClr val="000000"/>
                        </a:solidFill>
                        <a:effectLst/>
                        <a:latin typeface="Calibri" panose="020F0502020204030204" pitchFamily="34" charset="0"/>
                      </a:endParaRPr>
                    </a:p>
                  </a:txBody>
                  <a:tcPr marL="9525" marR="9525" marT="9525" marB="0" anchor="b"/>
                </a:tc>
                <a:tc gridSpan="3">
                  <a:txBody>
                    <a:bodyPr/>
                    <a:lstStyle/>
                    <a:p>
                      <a:pPr algn="ctr" fontAlgn="b"/>
                      <a:r>
                        <a:rPr lang="en-US" sz="1400" b="1" u="none" strike="noStrike" dirty="0">
                          <a:effectLst/>
                          <a:latin typeface="Calibri" panose="020F0502020204030204" pitchFamily="34" charset="0"/>
                        </a:rPr>
                        <a:t>Compatibility Support</a:t>
                      </a:r>
                      <a:endParaRPr lang="en-US" sz="14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r>
              <a:tr h="390525">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0" i="0" u="none" strike="noStrike" dirty="0" smtClean="0">
                          <a:solidFill>
                            <a:srgbClr val="000000"/>
                          </a:solidFill>
                          <a:effectLst/>
                          <a:latin typeface="Calibri" panose="020F0502020204030204" pitchFamily="34" charset="0"/>
                        </a:rPr>
                        <a:t>High PHY I modes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effectLst/>
                          <a:latin typeface="Calibri" panose="020F0502020204030204" pitchFamily="34" charset="0"/>
                        </a:rPr>
                        <a:t>Modulation</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1" i="0" u="none" strike="noStrike" dirty="0">
                        <a:solidFill>
                          <a:srgbClr val="000000"/>
                        </a:solidFill>
                        <a:effectLst/>
                        <a:latin typeface="Calibri" panose="020F0502020204030204" pitchFamily="34" charset="0"/>
                      </a:endParaRPr>
                    </a:p>
                  </a:txBody>
                  <a:tcPr marL="9525" marR="9525" marT="9525" marB="0" anchor="b"/>
                </a:tc>
                <a:tc gridSpan="2">
                  <a:txBody>
                    <a:bodyPr/>
                    <a:lstStyle/>
                    <a:p>
                      <a:pPr algn="l" fontAlgn="b"/>
                      <a:r>
                        <a:rPr lang="en-US" sz="1400" u="none" strike="noStrike" dirty="0">
                          <a:effectLst/>
                          <a:latin typeface="Calibri" panose="020F0502020204030204" pitchFamily="34" charset="0"/>
                        </a:rPr>
                        <a:t>Symbol </a:t>
                      </a:r>
                      <a:r>
                        <a:rPr lang="en-US" sz="1400" u="none" strike="noStrike" dirty="0" smtClean="0">
                          <a:effectLst/>
                          <a:latin typeface="Calibri" panose="020F0502020204030204" pitchFamily="34" charset="0"/>
                        </a:rPr>
                        <a:t>Rate (/sec)</a:t>
                      </a:r>
                      <a:endParaRPr lang="en-US" sz="1400" b="1"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a:effectLst/>
                          <a:latin typeface="Calibri" panose="020F0502020204030204" pitchFamily="34" charset="0"/>
                        </a:rPr>
                        <a:t>(e.g. 10 </a:t>
                      </a:r>
                      <a:endParaRPr lang="en-US" sz="1400" u="none" strike="noStrike" dirty="0" smtClean="0">
                        <a:effectLst/>
                        <a:latin typeface="Calibri" panose="020F0502020204030204" pitchFamily="34" charset="0"/>
                      </a:endParaRPr>
                    </a:p>
                    <a:p>
                      <a:pPr algn="ctr" fontAlgn="b"/>
                      <a:r>
                        <a:rPr lang="en-US" sz="1400" u="none" strike="noStrike" dirty="0" smtClean="0">
                          <a:effectLst/>
                          <a:latin typeface="Calibri" panose="020F0502020204030204" pitchFamily="34" charset="0"/>
                        </a:rPr>
                        <a:t>symbol/s</a:t>
                      </a:r>
                      <a:r>
                        <a:rPr lang="en-US" sz="1400" u="none" strike="noStrike" dirty="0">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latin typeface="Calibri" panose="020F0502020204030204" pitchFamily="34" charset="0"/>
                        </a:rPr>
                        <a:t>Varying frame rates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latin typeface="Calibri" panose="020F0502020204030204" pitchFamily="34" charset="0"/>
                        </a:rPr>
                        <a:t>Shutter </a:t>
                      </a:r>
                      <a:r>
                        <a:rPr lang="en-US" sz="1400" u="none" strike="noStrike" dirty="0" smtClean="0">
                          <a:effectLst/>
                          <a:latin typeface="Calibri" panose="020F0502020204030204" pitchFamily="34" charset="0"/>
                        </a:rPr>
                        <a:t>speeds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latin typeface="Calibri" panose="020F0502020204030204" pitchFamily="34" charset="0"/>
                        </a:rPr>
                        <a:t>shutter type</a:t>
                      </a:r>
                      <a:endParaRPr lang="en-US" sz="1400" b="0" i="0" u="none" strike="noStrike">
                        <a:solidFill>
                          <a:srgbClr val="000000"/>
                        </a:solidFill>
                        <a:effectLst/>
                        <a:latin typeface="Calibri" panose="020F0502020204030204" pitchFamily="34" charset="0"/>
                      </a:endParaRPr>
                    </a:p>
                  </a:txBody>
                  <a:tcPr marL="9525" marR="9525" marT="9525" marB="0" anchor="b"/>
                </a:tc>
              </a:tr>
              <a:tr h="381000">
                <a:tc>
                  <a:txBody>
                    <a:bodyPr/>
                    <a:lstStyle/>
                    <a:p>
                      <a:pPr algn="ctr" fontAlgn="b"/>
                      <a:r>
                        <a:rPr lang="en-US" sz="1400" u="none" strike="noStrike" dirty="0" smtClean="0">
                          <a:effectLst/>
                          <a:latin typeface="Calibri" panose="020F0502020204030204" pitchFamily="34" charset="0"/>
                        </a:rPr>
                        <a:t>11</a:t>
                      </a:r>
                      <a:endParaRPr lang="en-US" sz="1400" b="0" i="0" u="none" strike="noStrike" dirty="0">
                        <a:solidFill>
                          <a:srgbClr val="000000"/>
                        </a:solidFill>
                        <a:effectLst/>
                        <a:latin typeface="Calibri" panose="020F0502020204030204" pitchFamily="34" charset="0"/>
                      </a:endParaRPr>
                    </a:p>
                  </a:txBody>
                  <a:tcPr marL="9525" marR="9525" marT="9525" marB="0" anchor="b"/>
                </a:tc>
                <a:tc rowSpan="3">
                  <a:txBody>
                    <a:bodyPr/>
                    <a:lstStyle/>
                    <a:p>
                      <a:pPr algn="ctr" fontAlgn="ctr"/>
                      <a:r>
                        <a:rPr lang="en-US" sz="1400" b="0" i="0" u="none" strike="noStrike" dirty="0" smtClean="0">
                          <a:solidFill>
                            <a:srgbClr val="000000"/>
                          </a:solidFill>
                          <a:effectLst/>
                          <a:latin typeface="Calibri" panose="020F0502020204030204" pitchFamily="34" charset="0"/>
                        </a:rPr>
                        <a:t>Flicker</a:t>
                      </a:r>
                    </a:p>
                    <a:p>
                      <a:pPr algn="ctr" fontAlgn="ctr"/>
                      <a:r>
                        <a:rPr lang="en-US" sz="1400" b="0" i="0" u="none" strike="noStrike" dirty="0" smtClean="0">
                          <a:solidFill>
                            <a:srgbClr val="000000"/>
                          </a:solidFill>
                          <a:effectLst/>
                          <a:latin typeface="Calibri" panose="020F0502020204030204" pitchFamily="34" charset="0"/>
                        </a:rPr>
                        <a:t>(16 x 16)</a:t>
                      </a:r>
                      <a:endParaRPr lang="en-US" sz="1400" b="0" i="0" u="none" strike="noStrike" dirty="0">
                        <a:solidFill>
                          <a:srgbClr val="000000"/>
                        </a:solidFill>
                        <a:effectLst/>
                        <a:latin typeface="Calibri" panose="020F0502020204030204" pitchFamily="34"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b"/>
                      <a:r>
                        <a:rPr lang="en-US" sz="1400" u="none" strike="noStrike" dirty="0" smtClean="0">
                          <a:effectLst/>
                          <a:latin typeface="Calibri" panose="020F0502020204030204" pitchFamily="34" charset="0"/>
                        </a:rPr>
                        <a:t>C-2CSK (OOK)</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latin typeface="Calibri" panose="020F0502020204030204" pitchFamily="34" charset="0"/>
                        </a:rPr>
                        <a:t> </a:t>
                      </a:r>
                      <a:endParaRPr lang="en-US" sz="1400" b="0" i="0" u="none" strike="noStrike" dirty="0">
                        <a:solidFill>
                          <a:srgbClr val="000000"/>
                        </a:solidFill>
                        <a:effectLst/>
                        <a:latin typeface="Calibri" panose="020F0502020204030204" pitchFamily="34" charset="0"/>
                      </a:endParaRPr>
                    </a:p>
                  </a:txBody>
                  <a:tcPr marL="9525" marR="9525" marT="9525" marB="0" anchor="b"/>
                </a:tc>
                <a:tc gridSpan="2">
                  <a:txBody>
                    <a:bodyPr/>
                    <a:lstStyle/>
                    <a:p>
                      <a:pPr algn="ctr" fontAlgn="b"/>
                      <a:r>
                        <a:rPr lang="en-US" sz="1400" u="none" strike="noStrike" dirty="0">
                          <a:effectLst/>
                          <a:latin typeface="Calibri" panose="020F0502020204030204" pitchFamily="34" charset="0"/>
                        </a:rPr>
                        <a:t> </a:t>
                      </a:r>
                      <a:r>
                        <a:rPr lang="en-US" sz="1400" u="none" strike="noStrike" dirty="0" smtClean="0">
                          <a:effectLst/>
                          <a:latin typeface="Calibri" panose="020F0502020204030204" pitchFamily="34" charset="0"/>
                        </a:rPr>
                        <a:t>5</a:t>
                      </a:r>
                      <a:r>
                        <a:rPr lang="en-US" sz="1400" u="none" strike="noStrike" dirty="0">
                          <a:effectLst/>
                          <a:latin typeface="Calibri" panose="020F0502020204030204" pitchFamily="34" charset="0"/>
                        </a:rPr>
                        <a:t>/ 10/ </a:t>
                      </a:r>
                      <a:r>
                        <a:rPr lang="en-US" sz="1400" u="none" strike="noStrike" dirty="0" smtClean="0">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ctr" fontAlgn="b"/>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a:effectLst/>
                          <a:latin typeface="Calibri" panose="020F0502020204030204" pitchFamily="34" charset="0"/>
                        </a:rPr>
                        <a:t>2.5 kbps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US" sz="1400" u="none" strike="noStrike" dirty="0">
                          <a:effectLst/>
                          <a:latin typeface="Calibri" panose="020F0502020204030204" pitchFamily="34" charset="0"/>
                        </a:rPr>
                        <a:t>n/a</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latin typeface="Calibri" panose="020F0502020204030204" pitchFamily="34" charset="0"/>
                        </a:rPr>
                        <a:t>Both</a:t>
                      </a:r>
                      <a:endParaRPr lang="en-US" sz="1400" b="0" i="0" u="none" strike="noStrike" dirty="0">
                        <a:solidFill>
                          <a:srgbClr val="000000"/>
                        </a:solidFill>
                        <a:effectLst/>
                        <a:latin typeface="Calibri" panose="020F0502020204030204" pitchFamily="34" charset="0"/>
                      </a:endParaRPr>
                    </a:p>
                  </a:txBody>
                  <a:tcPr marL="9525" marR="9525" marT="9525" marB="0" anchor="ctr"/>
                </a:tc>
              </a:tr>
              <a:tr h="190500">
                <a:tc>
                  <a:txBody>
                    <a:bodyPr/>
                    <a:lstStyle/>
                    <a:p>
                      <a:pPr algn="ctr" fontAlgn="b"/>
                      <a:r>
                        <a:rPr lang="en-US" sz="1400" u="none" strike="noStrike" dirty="0" smtClean="0">
                          <a:effectLst/>
                          <a:latin typeface="Calibri" panose="020F0502020204030204" pitchFamily="34" charset="0"/>
                        </a:rPr>
                        <a:t>12</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pPr algn="l" fontAlgn="ctr"/>
                      <a:endParaRPr lang="en-US" sz="1400" b="0" i="0" u="none" strike="noStrike">
                        <a:solidFill>
                          <a:srgbClr val="000000"/>
                        </a:solidFill>
                        <a:effectLst/>
                        <a:latin typeface="Calibri"/>
                      </a:endParaRPr>
                    </a:p>
                  </a:txBody>
                  <a:tcPr marL="9525" marR="9525" marT="9525" marB="0" anchor="ctr"/>
                </a:tc>
                <a:tc>
                  <a:txBody>
                    <a:bodyPr/>
                    <a:lstStyle/>
                    <a:p>
                      <a:pPr algn="l" fontAlgn="b"/>
                      <a:r>
                        <a:rPr lang="en-US" sz="1400" u="none" strike="noStrike" dirty="0" smtClean="0">
                          <a:effectLst/>
                          <a:latin typeface="Calibri" panose="020F0502020204030204" pitchFamily="34" charset="0"/>
                        </a:rPr>
                        <a:t>C-4CSK (4 Color)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gridSpan="2">
                  <a:txBody>
                    <a:bodyPr/>
                    <a:lstStyle/>
                    <a:p>
                      <a:pPr marL="0" algn="ctr" defTabSz="914400" rtl="0" eaLnBrk="1" fontAlgn="b" latinLnBrk="0" hangingPunct="1"/>
                      <a:r>
                        <a:rPr lang="en-US" sz="1400" u="none" strike="noStrike" kern="1200" dirty="0">
                          <a:solidFill>
                            <a:schemeClr val="dk1"/>
                          </a:solidFill>
                          <a:effectLst/>
                          <a:latin typeface="Calibri" panose="020F0502020204030204" pitchFamily="34" charset="0"/>
                          <a:ea typeface="+mn-ea"/>
                          <a:cs typeface="+mn-cs"/>
                        </a:rPr>
                        <a:t>5/ 10/ </a:t>
                      </a:r>
                      <a:r>
                        <a:rPr lang="en-US" sz="1400" u="none" strike="noStrike" kern="1200" dirty="0" smtClean="0">
                          <a:solidFill>
                            <a:schemeClr val="dk1"/>
                          </a:solidFill>
                          <a:effectLst/>
                          <a:latin typeface="Calibri" panose="020F0502020204030204" pitchFamily="34" charset="0"/>
                          <a:ea typeface="+mn-ea"/>
                          <a:cs typeface="+mn-cs"/>
                        </a:rPr>
                        <a:t>15</a:t>
                      </a:r>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tc>
                <a:tc hMerge="1">
                  <a:txBody>
                    <a:bodyPr/>
                    <a:lstStyle/>
                    <a:p>
                      <a:pPr marL="0" algn="l" defTabSz="914400" rtl="0" eaLnBrk="1" fontAlgn="b" latinLnBrk="0" hangingPunct="1"/>
                      <a:endParaRPr lang="en-US" sz="1400" u="none" strike="noStrike" kern="1200" dirty="0">
                        <a:solidFill>
                          <a:schemeClr val="dk1"/>
                        </a:solidFill>
                        <a:effectLst/>
                        <a:latin typeface="+mn-lt"/>
                        <a:ea typeface="+mn-ea"/>
                        <a:cs typeface="+mn-cs"/>
                      </a:endParaRPr>
                    </a:p>
                  </a:txBody>
                  <a:tcPr marL="9525" marR="9525" marT="9525" marB="0" anchor="b"/>
                </a:tc>
                <a:tc>
                  <a:txBody>
                    <a:bodyPr/>
                    <a:lstStyle/>
                    <a:p>
                      <a:pPr algn="ctr" fontAlgn="b"/>
                      <a:r>
                        <a:rPr lang="en-US" sz="1400" u="none" strike="noStrike" dirty="0">
                          <a:effectLst/>
                          <a:latin typeface="Calibri" panose="020F0502020204030204" pitchFamily="34" charset="0"/>
                        </a:rPr>
                        <a:t>5 kbps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US" sz="1400" u="none" strike="noStrike" dirty="0">
                          <a:effectLst/>
                          <a:latin typeface="Calibri" panose="020F0502020204030204" pitchFamily="34" charset="0"/>
                        </a:rPr>
                        <a:t>n/a</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latin typeface="Calibri" panose="020F0502020204030204" pitchFamily="34" charset="0"/>
                        </a:rPr>
                        <a:t>Both</a:t>
                      </a:r>
                      <a:endParaRPr lang="en-US" sz="1400" b="0" i="0" u="none" strike="noStrike" dirty="0">
                        <a:solidFill>
                          <a:srgbClr val="000000"/>
                        </a:solidFill>
                        <a:effectLst/>
                        <a:latin typeface="Calibri" panose="020F0502020204030204" pitchFamily="34" charset="0"/>
                      </a:endParaRPr>
                    </a:p>
                  </a:txBody>
                  <a:tcPr marL="9525" marR="9525" marT="9525" marB="0" anchor="ctr"/>
                </a:tc>
              </a:tr>
              <a:tr h="190500">
                <a:tc>
                  <a:txBody>
                    <a:bodyPr/>
                    <a:lstStyle/>
                    <a:p>
                      <a:pPr algn="ctr" fontAlgn="b"/>
                      <a:r>
                        <a:rPr lang="en-US" sz="1400" u="none" strike="noStrike" dirty="0" smtClean="0">
                          <a:effectLst/>
                          <a:latin typeface="Calibri" panose="020F0502020204030204" pitchFamily="34" charset="0"/>
                        </a:rPr>
                        <a:t>13</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pPr algn="l" fontAlgn="ctr"/>
                      <a:endParaRPr lang="en-US" sz="1400" b="0"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dirty="0" smtClean="0">
                          <a:effectLst/>
                          <a:latin typeface="Calibri" panose="020F0502020204030204" pitchFamily="34" charset="0"/>
                        </a:rPr>
                        <a:t>C-8CSK (8 Color)</a:t>
                      </a:r>
                      <a:endParaRPr lang="en-US" sz="14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gridSpan="2">
                  <a:txBody>
                    <a:bodyPr/>
                    <a:lstStyle/>
                    <a:p>
                      <a:pPr algn="ctr" fontAlgn="b"/>
                      <a:r>
                        <a:rPr lang="en-US" sz="1400" u="none" strike="noStrike" dirty="0">
                          <a:effectLst/>
                          <a:latin typeface="Calibri" panose="020F0502020204030204" pitchFamily="34" charset="0"/>
                        </a:rPr>
                        <a:t>5/ 10/ </a:t>
                      </a:r>
                      <a:r>
                        <a:rPr lang="en-US" sz="1400" u="none" strike="noStrike" dirty="0" smtClean="0">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ctr" fontAlgn="b"/>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a:effectLst/>
                          <a:latin typeface="Calibri" panose="020F0502020204030204" pitchFamily="34" charset="0"/>
                        </a:rPr>
                        <a:t>7.5 kbps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US" sz="1400" u="none" strike="noStrike" dirty="0">
                          <a:effectLst/>
                          <a:latin typeface="Calibri" panose="020F0502020204030204" pitchFamily="34" charset="0"/>
                        </a:rPr>
                        <a:t>n/a</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latin typeface="Calibri" panose="020F0502020204030204" pitchFamily="34" charset="0"/>
                        </a:rPr>
                        <a:t>Both</a:t>
                      </a:r>
                      <a:endParaRPr lang="en-US" sz="1400" b="0" i="0" u="none" strike="noStrike" dirty="0">
                        <a:solidFill>
                          <a:srgbClr val="000000"/>
                        </a:solidFill>
                        <a:effectLst/>
                        <a:latin typeface="Calibri" panose="020F0502020204030204" pitchFamily="34" charset="0"/>
                      </a:endParaRPr>
                    </a:p>
                  </a:txBody>
                  <a:tcPr marL="9525" marR="9525" marT="9525" marB="0" anchor="ctr"/>
                </a:tc>
              </a:tr>
              <a:tr h="190500">
                <a:tc>
                  <a:txBody>
                    <a:bodyPr/>
                    <a:lstStyle/>
                    <a:p>
                      <a:pPr algn="ctr" fontAlgn="b"/>
                      <a:r>
                        <a:rPr lang="en-US" sz="1400" b="0" i="0" u="none" strike="noStrike" dirty="0" smtClean="0">
                          <a:solidFill>
                            <a:srgbClr val="000000"/>
                          </a:solidFill>
                          <a:effectLst/>
                          <a:latin typeface="Calibri" panose="020F0502020204030204" pitchFamily="34" charset="0"/>
                        </a:rPr>
                        <a:t>14</a:t>
                      </a:r>
                      <a:endParaRPr lang="en-US" sz="1400" b="0" i="0" u="none" strike="noStrike" dirty="0">
                        <a:solidFill>
                          <a:srgbClr val="000000"/>
                        </a:solidFill>
                        <a:effectLst/>
                        <a:latin typeface="Calibri" panose="020F0502020204030204" pitchFamily="34" charset="0"/>
                      </a:endParaRPr>
                    </a:p>
                  </a:txBody>
                  <a:tcPr marL="9525" marR="9525" marT="9525" marB="0" anchor="b"/>
                </a:tc>
                <a:tc rowSpan="2">
                  <a:txBody>
                    <a:bodyPr/>
                    <a:lstStyle/>
                    <a:p>
                      <a:pPr algn="ctr" fontAlgn="ctr"/>
                      <a:r>
                        <a:rPr lang="en-US" sz="1400" b="0" i="0" u="none" strike="noStrike" dirty="0" smtClean="0">
                          <a:solidFill>
                            <a:srgbClr val="000000"/>
                          </a:solidFill>
                          <a:effectLst/>
                          <a:latin typeface="Calibri" panose="020F0502020204030204" pitchFamily="34" charset="0"/>
                        </a:rPr>
                        <a:t>Flicker </a:t>
                      </a:r>
                    </a:p>
                    <a:p>
                      <a:pPr algn="ctr" fontAlgn="ctr"/>
                      <a:r>
                        <a:rPr lang="en-US" sz="1400" b="0" i="0" u="none" strike="noStrike" dirty="0" smtClean="0">
                          <a:solidFill>
                            <a:srgbClr val="000000"/>
                          </a:solidFill>
                          <a:effectLst/>
                          <a:latin typeface="Calibri" panose="020F0502020204030204" pitchFamily="34" charset="0"/>
                        </a:rPr>
                        <a:t>(64 x 64)</a:t>
                      </a:r>
                      <a:endParaRPr lang="en-US" sz="1400" b="0"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u="none" strike="noStrike" dirty="0" smtClean="0">
                          <a:effectLst/>
                          <a:latin typeface="Calibri" panose="020F0502020204030204" pitchFamily="34" charset="0"/>
                        </a:rPr>
                        <a:t>C-2CSK (OOK)</a:t>
                      </a:r>
                      <a:endParaRPr lang="en-US" sz="14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tc>
                <a:tc gridSpan="2">
                  <a:txBody>
                    <a:bodyPr/>
                    <a:lstStyle/>
                    <a:p>
                      <a:pPr algn="ctr" fontAlgn="b"/>
                      <a:r>
                        <a:rPr lang="en-US" sz="1400" u="none" strike="noStrike" dirty="0">
                          <a:effectLst/>
                          <a:latin typeface="Calibri" panose="020F0502020204030204" pitchFamily="34" charset="0"/>
                        </a:rPr>
                        <a:t>5/ 10/ </a:t>
                      </a:r>
                      <a:r>
                        <a:rPr lang="en-US" sz="1400" u="none" strike="noStrike" dirty="0" smtClean="0">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ctr" fontAlgn="b"/>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smtClean="0">
                          <a:effectLst/>
                          <a:latin typeface="Calibri" panose="020F0502020204030204" pitchFamily="34" charset="0"/>
                        </a:rPr>
                        <a:t>40 </a:t>
                      </a:r>
                      <a:r>
                        <a:rPr lang="en-US" sz="1400" u="none" strike="noStrike" dirty="0">
                          <a:effectLst/>
                          <a:latin typeface="Calibri" panose="020F0502020204030204" pitchFamily="34" charset="0"/>
                        </a:rPr>
                        <a:t>kbps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US" sz="1400" u="none" strike="noStrike" dirty="0">
                          <a:effectLst/>
                          <a:latin typeface="Calibri" panose="020F0502020204030204" pitchFamily="34" charset="0"/>
                        </a:rPr>
                        <a:t>n/a</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latin typeface="Calibri" panose="020F0502020204030204" pitchFamily="34" charset="0"/>
                        </a:rPr>
                        <a:t>Both</a:t>
                      </a:r>
                      <a:endParaRPr lang="en-US" sz="1400" b="0" i="0" u="none" strike="noStrike" dirty="0">
                        <a:solidFill>
                          <a:srgbClr val="000000"/>
                        </a:solidFill>
                        <a:effectLst/>
                        <a:latin typeface="Calibri" panose="020F0502020204030204" pitchFamily="34" charset="0"/>
                      </a:endParaRPr>
                    </a:p>
                  </a:txBody>
                  <a:tcPr marL="9525" marR="9525" marT="9525" marB="0" anchor="ctr"/>
                </a:tc>
              </a:tr>
              <a:tr h="190500">
                <a:tc>
                  <a:txBody>
                    <a:bodyPr/>
                    <a:lstStyle/>
                    <a:p>
                      <a:pPr algn="ctr" fontAlgn="b"/>
                      <a:r>
                        <a:rPr lang="en-US" sz="1400" b="0" i="0" u="none" strike="noStrike" dirty="0" smtClean="0">
                          <a:solidFill>
                            <a:srgbClr val="000000"/>
                          </a:solidFill>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pPr algn="ctr" fontAlgn="ctr"/>
                      <a:endParaRPr lang="en-US" sz="14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u="none" strike="noStrike" dirty="0" smtClean="0">
                          <a:effectLst/>
                          <a:latin typeface="Calibri" panose="020F0502020204030204" pitchFamily="34" charset="0"/>
                        </a:rPr>
                        <a:t>C-4CSK (4 Color)</a:t>
                      </a:r>
                      <a:endParaRPr lang="en-US" sz="14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5/ 10/ 15</a:t>
                      </a:r>
                      <a:r>
                        <a:rPr lang="en-US" sz="1400" u="none" strike="noStrike" dirty="0">
                          <a:effectLst/>
                          <a:latin typeface="Calibri" panose="020F0502020204030204" pitchFamily="34" charset="0"/>
                        </a:rPr>
                        <a:t> </a:t>
                      </a:r>
                      <a:endParaRPr lang="en-US" sz="1400" b="1"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400" b="1" i="0" u="none" strike="noStrike" dirty="0">
                        <a:solidFill>
                          <a:srgbClr val="000000"/>
                        </a:solidFill>
                        <a:effectLst/>
                        <a:latin typeface="Calibri"/>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u="none" strike="noStrike" dirty="0">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80</a:t>
                      </a:r>
                      <a:r>
                        <a:rPr lang="en-US" sz="1400" b="0" i="0" u="none" strike="noStrike" baseline="0" dirty="0" smtClean="0">
                          <a:solidFill>
                            <a:srgbClr val="000000"/>
                          </a:solidFill>
                          <a:effectLst/>
                          <a:latin typeface="Calibri" panose="020F0502020204030204" pitchFamily="34" charset="0"/>
                        </a:rPr>
                        <a:t> kbps</a:t>
                      </a:r>
                      <a:endParaRPr lang="en-US" sz="1400" b="0" i="0" u="none" strike="noStrike" dirty="0" smtClean="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US" sz="1400" u="none" strike="noStrike" dirty="0">
                          <a:effectLst/>
                          <a:latin typeface="Calibri" panose="020F0502020204030204" pitchFamily="34" charset="0"/>
                        </a:rPr>
                        <a:t>n/a</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latin typeface="Calibri" panose="020F0502020204030204" pitchFamily="34" charset="0"/>
                        </a:rPr>
                        <a:t>Both</a:t>
                      </a:r>
                      <a:endParaRPr lang="en-US" sz="1400" b="0" i="0" u="none" strike="noStrike" dirty="0">
                        <a:solidFill>
                          <a:srgbClr val="000000"/>
                        </a:solidFill>
                        <a:effectLst/>
                        <a:latin typeface="Calibri" panose="020F0502020204030204" pitchFamily="34" charset="0"/>
                      </a:endParaRPr>
                    </a:p>
                  </a:txBody>
                  <a:tcPr marL="9525" marR="9525" marT="9525" marB="0" anchor="ctr"/>
                </a:tc>
              </a:tr>
              <a:tr h="287655">
                <a:tc>
                  <a:txBody>
                    <a:bodyPr/>
                    <a:lstStyle/>
                    <a:p>
                      <a:pPr algn="ctr" fontAlgn="b"/>
                      <a:r>
                        <a:rPr lang="en-US" sz="1400" b="0" i="0" u="none" strike="noStrike" dirty="0" smtClean="0">
                          <a:solidFill>
                            <a:srgbClr val="000000"/>
                          </a:solidFill>
                          <a:effectLst/>
                          <a:latin typeface="Calibri" panose="020F0502020204030204" pitchFamily="34" charset="0"/>
                        </a:rPr>
                        <a:t>16</a:t>
                      </a:r>
                      <a:endParaRPr lang="en-US" sz="1400" b="0" i="0" u="none" strike="noStrike" dirty="0">
                        <a:solidFill>
                          <a:srgbClr val="000000"/>
                        </a:solidFill>
                        <a:effectLst/>
                        <a:latin typeface="Calibri" panose="020F0502020204030204" pitchFamily="34" charset="0"/>
                      </a:endParaRPr>
                    </a:p>
                  </a:txBody>
                  <a:tcPr marL="9525" marR="9525" marT="9525" marB="0" anchor="b"/>
                </a:tc>
                <a:tc rowSpan="3">
                  <a:txBody>
                    <a:bodyPr/>
                    <a:lstStyle/>
                    <a:p>
                      <a:pPr algn="ctr" fontAlgn="ctr"/>
                      <a:r>
                        <a:rPr lang="en-US" sz="1400" b="0" i="0" u="none" strike="noStrike" dirty="0" smtClean="0">
                          <a:solidFill>
                            <a:srgbClr val="000000"/>
                          </a:solidFill>
                          <a:effectLst/>
                          <a:latin typeface="Calibri" panose="020F0502020204030204" pitchFamily="34" charset="0"/>
                        </a:rPr>
                        <a:t>Flicker-free</a:t>
                      </a:r>
                    </a:p>
                    <a:p>
                      <a:pPr algn="ctr" fontAlgn="ctr"/>
                      <a:r>
                        <a:rPr lang="en-US" sz="1400" b="0" i="0" u="none" strike="noStrike" dirty="0" smtClean="0">
                          <a:solidFill>
                            <a:srgbClr val="000000"/>
                          </a:solidFill>
                          <a:effectLst/>
                          <a:latin typeface="Calibri" panose="020F0502020204030204" pitchFamily="34" charset="0"/>
                        </a:rPr>
                        <a:t>(16 x 16)</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u="none" strike="noStrike" kern="1200" dirty="0" smtClean="0">
                          <a:solidFill>
                            <a:schemeClr val="dk1"/>
                          </a:solidFill>
                          <a:effectLst/>
                          <a:latin typeface="Calibri" panose="020F0502020204030204" pitchFamily="34" charset="0"/>
                          <a:ea typeface="+mn-ea"/>
                          <a:cs typeface="+mn-cs"/>
                        </a:rPr>
                        <a:t>S2-PSK</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latin typeface="Calibri" panose="020F0502020204030204" pitchFamily="34" charset="0"/>
                      </a:endParaRPr>
                    </a:p>
                  </a:txBody>
                  <a:tcPr marL="9525" marR="9525" marT="9525" marB="0" anchor="b"/>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5/ 10/ 15</a:t>
                      </a:r>
                      <a:endParaRPr lang="en-US" sz="1400" b="0" i="0" u="none" strike="noStrike" dirty="0" smtClean="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ctr"/>
                      <a:r>
                        <a:rPr lang="en-US" sz="1400" u="none" strike="noStrike" kern="1200" dirty="0" smtClean="0">
                          <a:solidFill>
                            <a:schemeClr val="dk1"/>
                          </a:solidFill>
                          <a:effectLst/>
                          <a:latin typeface="Calibri" panose="020F0502020204030204" pitchFamily="34" charset="0"/>
                          <a:ea typeface="+mn-ea"/>
                          <a:cs typeface="+mn-cs"/>
                        </a:rPr>
                        <a:t>2.5 kbps</a:t>
                      </a:r>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u="none" strike="noStrike" kern="1200" dirty="0" smtClean="0">
                          <a:solidFill>
                            <a:schemeClr val="dk1"/>
                          </a:solidFill>
                          <a:effectLst/>
                          <a:latin typeface="Calibri" panose="020F0502020204030204" pitchFamily="34" charset="0"/>
                          <a:ea typeface="+mn-ea"/>
                          <a:cs typeface="+mn-cs"/>
                        </a:rPr>
                        <a:t>Y</a:t>
                      </a: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Global</a:t>
                      </a:r>
                      <a:endParaRPr lang="en-US" sz="1800" b="0" i="0" u="none" strike="noStrike" dirty="0" smtClean="0">
                        <a:solidFill>
                          <a:srgbClr val="000000"/>
                        </a:solidFill>
                        <a:effectLst/>
                        <a:latin typeface="Calibri" panose="020F0502020204030204" pitchFamily="34" charset="0"/>
                      </a:endParaRPr>
                    </a:p>
                  </a:txBody>
                  <a:tcPr marL="9525" marR="9525" marT="9525" marB="0" anchor="ctr"/>
                </a:tc>
              </a:tr>
              <a:tr h="287655">
                <a:tc>
                  <a:txBody>
                    <a:bodyPr/>
                    <a:lstStyle/>
                    <a:p>
                      <a:pPr algn="ctr" fontAlgn="b"/>
                      <a:r>
                        <a:rPr lang="en-US" sz="1400" u="none" strike="noStrike" dirty="0" smtClean="0">
                          <a:effectLst/>
                          <a:latin typeface="Calibri" panose="020F0502020204030204" pitchFamily="34" charset="0"/>
                        </a:rPr>
                        <a:t>17</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pPr algn="ctr" fontAlgn="ctr"/>
                      <a:endParaRPr lang="en-US" sz="1400" b="0" i="0" u="none" strike="noStrike" dirty="0" smtClean="0">
                        <a:solidFill>
                          <a:srgbClr val="000000"/>
                        </a:solidFill>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r>
                        <a:rPr lang="en-US" sz="1400" u="none" strike="noStrike" kern="1200" dirty="0" smtClean="0">
                          <a:solidFill>
                            <a:schemeClr val="dk1"/>
                          </a:solidFill>
                          <a:effectLst/>
                          <a:latin typeface="Calibri" panose="020F0502020204030204" pitchFamily="34" charset="0"/>
                          <a:ea typeface="+mn-ea"/>
                          <a:cs typeface="+mn-cs"/>
                        </a:rPr>
                        <a:t>S8-PSK</a:t>
                      </a:r>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endParaRPr lang="en-US" dirty="0">
                        <a:latin typeface="Calibri" panose="020F0502020204030204" pitchFamily="34" charset="0"/>
                      </a:endParaRPr>
                    </a:p>
                  </a:txBody>
                  <a:tcPr marL="9525" marR="9525" marT="9525" marB="0" anchor="b"/>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5/ 10/ 15</a:t>
                      </a:r>
                      <a:endParaRPr lang="en-US" sz="1400" b="0" i="0" u="none" strike="noStrike" dirty="0" smtClean="0">
                        <a:solidFill>
                          <a:srgbClr val="000000"/>
                        </a:solidFill>
                        <a:effectLst/>
                        <a:latin typeface="Calibri" panose="020F0502020204030204" pitchFamily="34" charset="0"/>
                      </a:endParaRPr>
                    </a:p>
                  </a:txBody>
                  <a:tcPr marL="9525" marR="9525" marT="9525" marB="0" anchor="b"/>
                </a:tc>
                <a:tc hMerge="1">
                  <a:txBody>
                    <a:bodyPr/>
                    <a:lstStyle/>
                    <a:p>
                      <a:pPr algn="ctr" fontAlgn="b"/>
                      <a:endParaRPr lang="en-US" sz="1400" b="0" i="0" u="none" strike="noStrike" dirty="0">
                        <a:solidFill>
                          <a:srgbClr val="000000"/>
                        </a:solidFill>
                        <a:effectLst/>
                        <a:latin typeface="Calibri"/>
                      </a:endParaRPr>
                    </a:p>
                  </a:txBody>
                  <a:tcPr marL="9525" marR="9525" marT="9525" marB="0" anchor="b"/>
                </a:tc>
                <a:tc>
                  <a:txBody>
                    <a:bodyPr/>
                    <a:lstStyle/>
                    <a:p>
                      <a:pPr algn="ctr"/>
                      <a:r>
                        <a:rPr lang="en-US" sz="1400" u="none" strike="noStrike" kern="1200" dirty="0" smtClean="0">
                          <a:solidFill>
                            <a:schemeClr val="dk1"/>
                          </a:solidFill>
                          <a:effectLst/>
                          <a:latin typeface="Calibri" panose="020F0502020204030204" pitchFamily="34" charset="0"/>
                          <a:ea typeface="+mn-ea"/>
                          <a:cs typeface="+mn-cs"/>
                        </a:rPr>
                        <a:t>1.92 kbps</a:t>
                      </a:r>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u="none" strike="noStrike" kern="1200" dirty="0" smtClean="0">
                          <a:solidFill>
                            <a:schemeClr val="dk1"/>
                          </a:solidFill>
                          <a:effectLst/>
                          <a:latin typeface="Calibri" panose="020F0502020204030204" pitchFamily="34" charset="0"/>
                          <a:ea typeface="+mn-ea"/>
                          <a:cs typeface="+mn-cs"/>
                        </a:rPr>
                        <a:t>Y</a:t>
                      </a: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Global</a:t>
                      </a:r>
                      <a:endParaRPr lang="en-US" sz="1800" b="0" i="0" u="none" strike="noStrike" dirty="0" smtClean="0">
                        <a:solidFill>
                          <a:srgbClr val="000000"/>
                        </a:solidFill>
                        <a:effectLst/>
                        <a:latin typeface="Calibri" panose="020F0502020204030204" pitchFamily="34" charset="0"/>
                      </a:endParaRPr>
                    </a:p>
                  </a:txBody>
                  <a:tcPr marL="9525" marR="9525" marT="9525" marB="0" anchor="ctr"/>
                </a:tc>
              </a:tr>
              <a:tr h="190500">
                <a:tc>
                  <a:txBody>
                    <a:bodyPr/>
                    <a:lstStyle/>
                    <a:p>
                      <a:pPr algn="ct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pPr algn="ctr" fontAlgn="ctr"/>
                      <a:endParaRPr lang="en-US" sz="1400" b="0"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kern="1200" dirty="0" smtClean="0">
                          <a:solidFill>
                            <a:schemeClr val="dk1"/>
                          </a:solidFill>
                          <a:effectLst/>
                          <a:latin typeface="Calibri" panose="020F0502020204030204" pitchFamily="34" charset="0"/>
                          <a:ea typeface="+mn-ea"/>
                          <a:cs typeface="+mn-cs"/>
                        </a:rPr>
                        <a:t>Dimmable S8-PSK</a:t>
                      </a:r>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5/ 10/ 15</a:t>
                      </a:r>
                      <a:endParaRPr lang="en-US" sz="1400" b="0" i="0" u="none" strike="noStrike" dirty="0" smtClean="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u="none" strike="noStrike" kern="1200" dirty="0" smtClean="0">
                          <a:solidFill>
                            <a:schemeClr val="dk1"/>
                          </a:solidFill>
                          <a:effectLst/>
                          <a:latin typeface="Calibri" panose="020F0502020204030204" pitchFamily="34" charset="0"/>
                          <a:ea typeface="+mn-ea"/>
                          <a:cs typeface="+mn-cs"/>
                        </a:rPr>
                        <a:t>0.96 kbps</a:t>
                      </a: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Y</a:t>
                      </a:r>
                      <a:endParaRPr lang="en-US" sz="1400" b="0" i="0" u="none" strike="noStrike" dirty="0" smtClean="0">
                        <a:solidFill>
                          <a:srgbClr val="000000"/>
                        </a:solidFill>
                        <a:effectLst/>
                        <a:latin typeface="Calibri" panose="020F0502020204030204" pitchFamily="34" charset="0"/>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Global</a:t>
                      </a:r>
                      <a:endParaRPr lang="en-US" sz="1400" b="0" i="0" u="none" strike="noStrike" dirty="0" smtClean="0">
                        <a:solidFill>
                          <a:srgbClr val="000000"/>
                        </a:solidFill>
                        <a:effectLst/>
                        <a:latin typeface="Calibri" panose="020F0502020204030204" pitchFamily="34" charset="0"/>
                      </a:endParaRPr>
                    </a:p>
                  </a:txBody>
                  <a:tcPr marL="9525" marR="9525" marT="9525" marB="0" anchor="ctr"/>
                </a:tc>
              </a:tr>
              <a:tr h="190500">
                <a:tc>
                  <a:txBody>
                    <a:bodyPr/>
                    <a:lstStyle/>
                    <a:p>
                      <a:pPr algn="ctr" fontAlgn="b"/>
                      <a:r>
                        <a:rPr lang="en-US" sz="1400" b="0" i="0" u="none" strike="noStrike" dirty="0" smtClean="0">
                          <a:solidFill>
                            <a:srgbClr val="000000"/>
                          </a:solidFill>
                          <a:effectLst/>
                          <a:latin typeface="Calibri" panose="020F0502020204030204" pitchFamily="34" charset="0"/>
                        </a:rPr>
                        <a:t>19</a:t>
                      </a:r>
                      <a:endParaRPr lang="en-US" sz="1400" b="0" i="0" u="none" strike="noStrike" dirty="0">
                        <a:solidFill>
                          <a:srgbClr val="000000"/>
                        </a:solidFill>
                        <a:effectLst/>
                        <a:latin typeface="Calibri" panose="020F0502020204030204" pitchFamily="34" charset="0"/>
                      </a:endParaRPr>
                    </a:p>
                  </a:txBody>
                  <a:tcPr marL="9525" marR="9525" marT="9525" marB="0" anchor="b"/>
                </a:tc>
                <a:tc rowSpan="3">
                  <a:txBody>
                    <a:bodyPr/>
                    <a:lstStyle/>
                    <a:p>
                      <a:pPr algn="ctr" fontAlgn="ctr"/>
                      <a:r>
                        <a:rPr lang="en-US" sz="1400" b="0" i="0" u="none" strike="noStrike" dirty="0" smtClean="0">
                          <a:solidFill>
                            <a:srgbClr val="000000"/>
                          </a:solidFill>
                          <a:effectLst/>
                          <a:latin typeface="Calibri" panose="020F0502020204030204" pitchFamily="34" charset="0"/>
                        </a:rPr>
                        <a:t>Flicker-free</a:t>
                      </a:r>
                    </a:p>
                    <a:p>
                      <a:pPr algn="ctr" fontAlgn="ctr"/>
                      <a:r>
                        <a:rPr lang="en-US" sz="1400" b="0" i="0" u="none" strike="noStrike" dirty="0" smtClean="0">
                          <a:solidFill>
                            <a:srgbClr val="000000"/>
                          </a:solidFill>
                          <a:effectLst/>
                          <a:latin typeface="Calibri" panose="020F0502020204030204" pitchFamily="34" charset="0"/>
                        </a:rPr>
                        <a:t>(64 x 64)</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u="none" strike="noStrike" kern="1200" dirty="0" smtClean="0">
                          <a:solidFill>
                            <a:schemeClr val="dk1"/>
                          </a:solidFill>
                          <a:effectLst/>
                          <a:latin typeface="Calibri" panose="020F0502020204030204" pitchFamily="34" charset="0"/>
                          <a:ea typeface="+mn-ea"/>
                          <a:cs typeface="+mn-cs"/>
                        </a:rPr>
                        <a:t>S2-PSK</a:t>
                      </a:r>
                    </a:p>
                  </a:txBody>
                  <a:tcPr marL="9525" marR="9525" marT="9525" marB="0" anchor="b"/>
                </a:tc>
                <a:tc>
                  <a:txBody>
                    <a:bodyPr/>
                    <a:lstStyle/>
                    <a:p>
                      <a:endParaRPr lang="en-US" dirty="0">
                        <a:latin typeface="Calibri" panose="020F0502020204030204" pitchFamily="34" charset="0"/>
                      </a:endParaRPr>
                    </a:p>
                  </a:txBody>
                  <a:tcPr marL="9525" marR="9525" marT="9525" marB="0" anchor="b"/>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5/ 10/ 15</a:t>
                      </a:r>
                      <a:endParaRPr lang="en-US" sz="1400" b="0" i="0" u="none" strike="noStrike" dirty="0" smtClean="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ctr"/>
                      <a:r>
                        <a:rPr lang="en-US" sz="1400" u="none" strike="noStrike" kern="1200" dirty="0" smtClean="0">
                          <a:solidFill>
                            <a:schemeClr val="dk1"/>
                          </a:solidFill>
                          <a:effectLst/>
                          <a:latin typeface="Calibri" panose="020F0502020204030204" pitchFamily="34" charset="0"/>
                          <a:ea typeface="+mn-ea"/>
                          <a:cs typeface="+mn-cs"/>
                        </a:rPr>
                        <a:t>40 kbps</a:t>
                      </a:r>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u="none" strike="noStrike" kern="1200" dirty="0" smtClean="0">
                          <a:solidFill>
                            <a:schemeClr val="dk1"/>
                          </a:solidFill>
                          <a:effectLst/>
                          <a:latin typeface="Calibri" panose="020F0502020204030204" pitchFamily="34" charset="0"/>
                          <a:ea typeface="+mn-ea"/>
                          <a:cs typeface="+mn-cs"/>
                        </a:rPr>
                        <a:t>Y</a:t>
                      </a: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Global</a:t>
                      </a:r>
                      <a:endParaRPr lang="en-US" sz="1800" b="0" i="0" u="none" strike="noStrike" dirty="0" smtClean="0">
                        <a:solidFill>
                          <a:srgbClr val="000000"/>
                        </a:solidFill>
                        <a:effectLst/>
                        <a:latin typeface="Calibri" panose="020F0502020204030204" pitchFamily="34" charset="0"/>
                      </a:endParaRPr>
                    </a:p>
                  </a:txBody>
                  <a:tcPr marL="9525" marR="9525" marT="9525" marB="0" anchor="ctr"/>
                </a:tc>
              </a:tr>
              <a:tr h="190500">
                <a:tc>
                  <a:txBody>
                    <a:bodyPr/>
                    <a:lstStyle/>
                    <a:p>
                      <a:pPr algn="ctr" fontAlgn="b"/>
                      <a:r>
                        <a:rPr lang="en-US" sz="1400" b="0" i="0" u="none" strike="noStrike" dirty="0" smtClean="0">
                          <a:solidFill>
                            <a:srgbClr val="000000"/>
                          </a:solidFill>
                          <a:effectLst/>
                          <a:latin typeface="Calibri" panose="020F0502020204030204" pitchFamily="34" charset="0"/>
                        </a:rPr>
                        <a:t>20</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pPr algn="ctr" fontAlgn="ct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r>
                        <a:rPr lang="en-US" sz="1400" u="none" strike="noStrike" kern="1200" dirty="0" smtClean="0">
                          <a:solidFill>
                            <a:schemeClr val="dk1"/>
                          </a:solidFill>
                          <a:effectLst/>
                          <a:latin typeface="Calibri" panose="020F0502020204030204" pitchFamily="34" charset="0"/>
                          <a:ea typeface="+mn-ea"/>
                          <a:cs typeface="+mn-cs"/>
                        </a:rPr>
                        <a:t>S8-PSK</a:t>
                      </a:r>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tc>
                <a:tc>
                  <a:txBody>
                    <a:bodyPr/>
                    <a:lstStyle/>
                    <a:p>
                      <a:endParaRPr lang="en-US" dirty="0">
                        <a:latin typeface="Calibri" panose="020F0502020204030204" pitchFamily="34" charset="0"/>
                      </a:endParaRPr>
                    </a:p>
                  </a:txBody>
                  <a:tcPr marL="9525" marR="9525" marT="9525" marB="0" anchor="b"/>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5/ 10/ 15</a:t>
                      </a:r>
                      <a:endParaRPr lang="en-US" sz="1400" b="0" i="0" u="none" strike="noStrike" dirty="0" smtClean="0">
                        <a:solidFill>
                          <a:srgbClr val="000000"/>
                        </a:solidFill>
                        <a:effectLst/>
                        <a:latin typeface="Calibri" panose="020F0502020204030204" pitchFamily="34" charset="0"/>
                      </a:endParaRPr>
                    </a:p>
                  </a:txBody>
                  <a:tcPr marL="9525" marR="9525" marT="9525" marB="0" anchor="b"/>
                </a:tc>
                <a:tc hMerge="1">
                  <a:txBody>
                    <a:bodyPr/>
                    <a:lstStyle/>
                    <a:p>
                      <a:pPr algn="ctr" fontAlgn="b"/>
                      <a:endParaRPr lang="en-US" sz="1400" b="0" i="0" u="none" strike="noStrike" dirty="0">
                        <a:solidFill>
                          <a:srgbClr val="000000"/>
                        </a:solidFill>
                        <a:effectLst/>
                        <a:latin typeface="Calibri"/>
                      </a:endParaRPr>
                    </a:p>
                  </a:txBody>
                  <a:tcPr marL="9525" marR="9525" marT="9525"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kern="1200" dirty="0" smtClean="0">
                          <a:solidFill>
                            <a:srgbClr val="000000"/>
                          </a:solidFill>
                          <a:effectLst/>
                          <a:latin typeface="Calibri" panose="020F0502020204030204" pitchFamily="34" charset="0"/>
                          <a:ea typeface="+mn-ea"/>
                          <a:cs typeface="+mn-cs"/>
                        </a:rPr>
                        <a:t>30.7 kbps</a:t>
                      </a:r>
                      <a:endParaRPr lang="en-US" sz="1400" b="0" i="0" u="none" strike="noStrike" kern="1200" dirty="0">
                        <a:solidFill>
                          <a:srgbClr val="000000"/>
                        </a:solidFill>
                        <a:effectLst/>
                        <a:latin typeface="Calibri" panose="020F0502020204030204" pitchFamily="34" charset="0"/>
                        <a:ea typeface="+mn-ea"/>
                        <a:cs typeface="+mn-cs"/>
                      </a:endParaRPr>
                    </a:p>
                  </a:txBody>
                  <a:tcPr/>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Global</a:t>
                      </a:r>
                      <a:endParaRPr lang="en-US" sz="1800" b="0" i="0" u="none" strike="noStrike" dirty="0" smtClean="0">
                        <a:solidFill>
                          <a:srgbClr val="000000"/>
                        </a:solidFill>
                        <a:effectLst/>
                        <a:latin typeface="Calibri" panose="020F0502020204030204" pitchFamily="34" charset="0"/>
                      </a:endParaRPr>
                    </a:p>
                  </a:txBody>
                  <a:tcPr marL="9525" marR="9525" marT="9525" marB="0" anchor="ctr"/>
                </a:tc>
              </a:tr>
              <a:tr h="190500">
                <a:tc>
                  <a:txBody>
                    <a:bodyPr/>
                    <a:lstStyle/>
                    <a:p>
                      <a:pPr algn="ctr" fontAlgn="b"/>
                      <a:r>
                        <a:rPr lang="en-US" sz="1400" b="0" i="0" u="none" strike="noStrike" dirty="0" smtClean="0">
                          <a:solidFill>
                            <a:srgbClr val="000000"/>
                          </a:solidFill>
                          <a:effectLst/>
                          <a:latin typeface="Calibri" panose="020F0502020204030204" pitchFamily="34" charset="0"/>
                        </a:rPr>
                        <a:t>21</a:t>
                      </a:r>
                      <a:endParaRPr lang="en-US" sz="1400" b="0" i="0" u="none" strike="noStrike" dirty="0">
                        <a:solidFill>
                          <a:srgbClr val="000000"/>
                        </a:solidFill>
                        <a:effectLst/>
                        <a:latin typeface="Calibri" panose="020F0502020204030204" pitchFamily="34" charset="0"/>
                      </a:endParaRPr>
                    </a:p>
                  </a:txBody>
                  <a:tcPr marL="9525" marR="9525" marT="9525" marB="0" anchor="b"/>
                </a:tc>
                <a:tc vMerge="1">
                  <a:txBody>
                    <a:bodyPr/>
                    <a:lstStyle/>
                    <a:p>
                      <a:pPr algn="ctr" fontAlgn="ctr"/>
                      <a:endParaRPr lang="en-US" sz="1400" b="0"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kern="1200" dirty="0" smtClean="0">
                          <a:solidFill>
                            <a:schemeClr val="dk1"/>
                          </a:solidFill>
                          <a:effectLst/>
                          <a:latin typeface="Calibri" panose="020F0502020204030204" pitchFamily="34" charset="0"/>
                          <a:ea typeface="+mn-ea"/>
                          <a:cs typeface="+mn-cs"/>
                        </a:rPr>
                        <a:t>Dimmable S8-PSK</a:t>
                      </a:r>
                      <a:endParaRPr lang="en-US" sz="1400" u="none" strike="noStrike" kern="1200" dirty="0">
                        <a:solidFill>
                          <a:schemeClr val="dk1"/>
                        </a:solidFill>
                        <a:effectLst/>
                        <a:latin typeface="Calibri" panose="020F0502020204030204" pitchFamily="34" charset="0"/>
                        <a:ea typeface="+mn-ea"/>
                        <a:cs typeface="+mn-cs"/>
                      </a:endParaRPr>
                    </a:p>
                  </a:txBody>
                  <a:tcPr marL="9525" marR="9525" marT="952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5/ 10/ 15</a:t>
                      </a:r>
                      <a:endParaRPr lang="en-US" sz="1400" b="0" i="0" u="none" strike="noStrike" dirty="0" smtClean="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15.3 kbps</a:t>
                      </a:r>
                    </a:p>
                  </a:txBody>
                  <a:tcPr/>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latin typeface="Calibri" panose="020F0502020204030204" pitchFamily="34" charset="0"/>
                        </a:rPr>
                        <a:t>Y</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rPr>
                        <a:t>Global</a:t>
                      </a:r>
                      <a:endParaRPr lang="en-US" sz="1400" b="0" i="0" u="none" strike="noStrike" dirty="0" smtClean="0">
                        <a:solidFill>
                          <a:srgbClr val="000000"/>
                        </a:solidFill>
                        <a:effectLst/>
                        <a:latin typeface="Calibri" panose="020F0502020204030204" pitchFamily="34" charset="0"/>
                      </a:endParaRPr>
                    </a:p>
                  </a:txBody>
                  <a:tcPr marL="9525" marR="9525" marT="9525" marB="0" anchor="ctr"/>
                </a:tc>
              </a:tr>
            </a:tbl>
          </a:graphicData>
        </a:graphic>
      </p:graphicFrame>
      <p:sp>
        <p:nvSpPr>
          <p:cNvPr id="10" name="Rectangle 9"/>
          <p:cNvSpPr/>
          <p:nvPr/>
        </p:nvSpPr>
        <p:spPr>
          <a:xfrm>
            <a:off x="152400" y="5493603"/>
            <a:ext cx="8864600" cy="830997"/>
          </a:xfrm>
          <a:prstGeom prst="rect">
            <a:avLst/>
          </a:prstGeom>
        </p:spPr>
        <p:txBody>
          <a:bodyPr wrap="square">
            <a:spAutoFit/>
          </a:bodyPr>
          <a:lstStyle/>
          <a:p>
            <a:pPr lvl="1" eaLnBrk="0" hangingPunct="0"/>
            <a:r>
              <a:rPr lang="en-US" altLang="en-US" sz="1600" b="1" dirty="0" smtClean="0"/>
              <a:t>Other supports: </a:t>
            </a:r>
            <a:endParaRPr lang="en-US" altLang="en-US" sz="1600" b="1" dirty="0"/>
          </a:p>
          <a:p>
            <a:pPr marL="742950" lvl="1" indent="-285750" eaLnBrk="0" hangingPunct="0">
              <a:buFont typeface="Wingdings" panose="05000000000000000000" pitchFamily="2" charset="2"/>
              <a:buChar char="§"/>
            </a:pPr>
            <a:r>
              <a:rPr lang="en-US" altLang="en-US" sz="1600" dirty="0" smtClean="0"/>
              <a:t>dimming is not proposed in color transmission.</a:t>
            </a:r>
          </a:p>
          <a:p>
            <a:pPr marL="742950" lvl="1" indent="-285750" eaLnBrk="0" hangingPunct="0">
              <a:buFont typeface="Wingdings" panose="05000000000000000000" pitchFamily="2" charset="2"/>
              <a:buChar char="§"/>
            </a:pPr>
            <a:r>
              <a:rPr lang="en-US" altLang="en-US" sz="1600" dirty="0" smtClean="0"/>
              <a:t>In dimmable spatial-MIMO M-PSK scheme (DSM-PSK), dimming is supported in steps of 1/M.</a:t>
            </a:r>
            <a:endParaRPr lang="en-US" altLang="en-US" sz="1600" dirty="0"/>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77769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28600" y="968514"/>
            <a:ext cx="86106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2000" b="1" dirty="0" smtClean="0"/>
              <a:t>PHY I Frame Format	 –class I</a:t>
            </a:r>
          </a:p>
          <a:p>
            <a:pPr eaLnBrk="0" hangingPunct="0"/>
            <a:r>
              <a:rPr lang="en-US" sz="2000" b="1" dirty="0" smtClean="0"/>
              <a:t> </a:t>
            </a:r>
            <a:r>
              <a:rPr lang="en-US" sz="2000" b="1" dirty="0"/>
              <a:t>for temporal and/or frequency-domain scheme</a:t>
            </a:r>
            <a:endParaRPr lang="en-US" altLang="en-US" sz="2000" b="1" dirty="0"/>
          </a:p>
        </p:txBody>
      </p:sp>
      <p:graphicFrame>
        <p:nvGraphicFramePr>
          <p:cNvPr id="9" name="Table 8"/>
          <p:cNvGraphicFramePr>
            <a:graphicFrameLocks noGrp="1"/>
          </p:cNvGraphicFramePr>
          <p:nvPr>
            <p:extLst>
              <p:ext uri="{D42A27DB-BD31-4B8C-83A1-F6EECF244321}">
                <p14:modId xmlns:p14="http://schemas.microsoft.com/office/powerpoint/2010/main" val="2924390460"/>
              </p:ext>
            </p:extLst>
          </p:nvPr>
        </p:nvGraphicFramePr>
        <p:xfrm>
          <a:off x="1019175" y="1793240"/>
          <a:ext cx="6248400" cy="949960"/>
        </p:xfrm>
        <a:graphic>
          <a:graphicData uri="http://schemas.openxmlformats.org/drawingml/2006/table">
            <a:tbl>
              <a:tblPr firstRow="1" bandRow="1">
                <a:tableStyleId>{D7AC3CCA-C797-4891-BE02-D94E43425B78}</a:tableStyleId>
              </a:tblPr>
              <a:tblGrid>
                <a:gridCol w="1447800"/>
                <a:gridCol w="1114425"/>
                <a:gridCol w="914400"/>
                <a:gridCol w="2771775"/>
              </a:tblGrid>
              <a:tr h="370840">
                <a:tc>
                  <a:txBody>
                    <a:bodyPr/>
                    <a:lstStyle/>
                    <a:p>
                      <a:pPr algn="ctr"/>
                      <a:r>
                        <a:rPr lang="en-US" sz="1600" b="0" dirty="0" smtClean="0">
                          <a:solidFill>
                            <a:schemeClr val="tx1"/>
                          </a:solidFill>
                        </a:rPr>
                        <a:t>Preamble</a:t>
                      </a:r>
                    </a:p>
                    <a:p>
                      <a:pPr algn="ctr"/>
                      <a:r>
                        <a:rPr lang="en-US" sz="1600" b="0" dirty="0" smtClean="0">
                          <a:solidFill>
                            <a:schemeClr val="tx1"/>
                          </a:solidFill>
                        </a:rPr>
                        <a:t>and training</a:t>
                      </a:r>
                      <a:endParaRPr lang="en-US" sz="1600" b="0" dirty="0">
                        <a:solidFill>
                          <a:schemeClr val="tx1"/>
                        </a:solidFill>
                      </a:endParaRPr>
                    </a:p>
                  </a:txBody>
                  <a:tcPr/>
                </a:tc>
                <a:tc>
                  <a:txBody>
                    <a:bodyPr/>
                    <a:lstStyle/>
                    <a:p>
                      <a:pPr algn="ctr"/>
                      <a:r>
                        <a:rPr lang="en-US" sz="1600" b="0" dirty="0" smtClean="0"/>
                        <a:t>PHY header</a:t>
                      </a:r>
                      <a:endParaRPr lang="en-US" sz="1600" b="0" dirty="0"/>
                    </a:p>
                  </a:txBody>
                  <a:tcPr/>
                </a:tc>
                <a:tc>
                  <a:txBody>
                    <a:bodyPr/>
                    <a:lstStyle/>
                    <a:p>
                      <a:pPr algn="ctr"/>
                      <a:r>
                        <a:rPr lang="en-US" sz="1600" b="0" dirty="0" smtClean="0"/>
                        <a:t>HCS</a:t>
                      </a:r>
                      <a:endParaRPr lang="en-US" sz="1600" b="0" dirty="0"/>
                    </a:p>
                  </a:txBody>
                  <a:tcPr/>
                </a:tc>
                <a:tc>
                  <a:txBody>
                    <a:bodyPr/>
                    <a:lstStyle/>
                    <a:p>
                      <a:pPr algn="ctr"/>
                      <a:r>
                        <a:rPr lang="en-US" sz="1600" b="0" dirty="0" smtClean="0"/>
                        <a:t>PSDU</a:t>
                      </a:r>
                    </a:p>
                    <a:p>
                      <a:pPr algn="ctr"/>
                      <a:endParaRPr lang="en-US" sz="1600" b="0" dirty="0"/>
                    </a:p>
                  </a:txBody>
                  <a:tcPr/>
                </a:tc>
              </a:tr>
              <a:tr h="370840">
                <a:tc>
                  <a:txBody>
                    <a:bodyPr/>
                    <a:lstStyle/>
                    <a:p>
                      <a:pPr algn="ctr"/>
                      <a:r>
                        <a:rPr lang="en-US" sz="1600" b="0" dirty="0" smtClean="0"/>
                        <a:t>SHR</a:t>
                      </a:r>
                      <a:endParaRPr lang="en-US" sz="1600" b="0" dirty="0"/>
                    </a:p>
                  </a:txBody>
                  <a:tcPr/>
                </a:tc>
                <a:tc gridSpan="2">
                  <a:txBody>
                    <a:bodyPr/>
                    <a:lstStyle/>
                    <a:p>
                      <a:pPr algn="ctr"/>
                      <a:r>
                        <a:rPr lang="en-US" sz="1600" b="0" dirty="0" smtClean="0"/>
                        <a:t>PHR</a:t>
                      </a:r>
                      <a:endParaRPr lang="en-US" sz="1600" b="0" dirty="0"/>
                    </a:p>
                  </a:txBody>
                  <a:tcPr/>
                </a:tc>
                <a:tc hMerge="1">
                  <a:txBody>
                    <a:bodyPr/>
                    <a:lstStyle/>
                    <a:p>
                      <a:pPr algn="ctr"/>
                      <a:endParaRPr lang="en-US" sz="1600" b="0" dirty="0"/>
                    </a:p>
                  </a:txBody>
                  <a:tcPr/>
                </a:tc>
                <a:tc>
                  <a:txBody>
                    <a:bodyPr/>
                    <a:lstStyle/>
                    <a:p>
                      <a:pPr algn="ctr"/>
                      <a:r>
                        <a:rPr lang="en-US" sz="1600" b="0" dirty="0" smtClean="0"/>
                        <a:t>PHY payload</a:t>
                      </a:r>
                      <a:endParaRPr lang="en-US" sz="1600" b="0" dirty="0"/>
                    </a:p>
                  </a:txBody>
                  <a:tcPr/>
                </a:tc>
              </a:tr>
            </a:tbl>
          </a:graphicData>
        </a:graphic>
      </p:graphicFrame>
      <p:sp>
        <p:nvSpPr>
          <p:cNvPr id="10" name="Text Box 2"/>
          <p:cNvSpPr txBox="1">
            <a:spLocks noChangeArrowheads="1"/>
          </p:cNvSpPr>
          <p:nvPr/>
        </p:nvSpPr>
        <p:spPr bwMode="auto">
          <a:xfrm>
            <a:off x="228600" y="4043680"/>
            <a:ext cx="779145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2000" b="1" dirty="0" smtClean="0"/>
              <a:t>PHY I Frame Format	 – class II</a:t>
            </a:r>
          </a:p>
          <a:p>
            <a:pPr eaLnBrk="0" hangingPunct="0"/>
            <a:r>
              <a:rPr lang="en-US" sz="2000" b="1" dirty="0" smtClean="0"/>
              <a:t>for spatial MIMO scheme</a:t>
            </a:r>
            <a:endParaRPr lang="en-US" altLang="en-US" sz="2000" b="1" dirty="0"/>
          </a:p>
        </p:txBody>
      </p:sp>
      <p:graphicFrame>
        <p:nvGraphicFramePr>
          <p:cNvPr id="11" name="Table 10"/>
          <p:cNvGraphicFramePr>
            <a:graphicFrameLocks noGrp="1"/>
          </p:cNvGraphicFramePr>
          <p:nvPr>
            <p:extLst>
              <p:ext uri="{D42A27DB-BD31-4B8C-83A1-F6EECF244321}">
                <p14:modId xmlns:p14="http://schemas.microsoft.com/office/powerpoint/2010/main" val="2262726287"/>
              </p:ext>
            </p:extLst>
          </p:nvPr>
        </p:nvGraphicFramePr>
        <p:xfrm>
          <a:off x="1019175" y="5029200"/>
          <a:ext cx="6248400" cy="949960"/>
        </p:xfrm>
        <a:graphic>
          <a:graphicData uri="http://schemas.openxmlformats.org/drawingml/2006/table">
            <a:tbl>
              <a:tblPr firstRow="1" bandRow="1">
                <a:tableStyleId>{D7AC3CCA-C797-4891-BE02-D94E43425B78}</a:tableStyleId>
              </a:tblPr>
              <a:tblGrid>
                <a:gridCol w="1447800"/>
                <a:gridCol w="1114425"/>
                <a:gridCol w="1095375"/>
                <a:gridCol w="2590800"/>
              </a:tblGrid>
              <a:tr h="370840">
                <a:tc>
                  <a:txBody>
                    <a:bodyPr/>
                    <a:lstStyle/>
                    <a:p>
                      <a:pPr algn="ctr"/>
                      <a:r>
                        <a:rPr lang="en-US" sz="1600" b="0" dirty="0" smtClean="0"/>
                        <a:t>Preamble</a:t>
                      </a:r>
                    </a:p>
                  </a:txBody>
                  <a:tcPr/>
                </a:tc>
                <a:tc>
                  <a:txBody>
                    <a:bodyPr/>
                    <a:lstStyle/>
                    <a:p>
                      <a:pPr algn="ctr"/>
                      <a:r>
                        <a:rPr lang="en-US" sz="1600" b="0" dirty="0" smtClean="0"/>
                        <a:t>PHY header</a:t>
                      </a:r>
                      <a:endParaRPr lang="en-US" sz="1600" b="0" dirty="0"/>
                    </a:p>
                  </a:txBody>
                  <a:tcPr/>
                </a:tc>
                <a:tc>
                  <a:txBody>
                    <a:bodyPr/>
                    <a:lstStyle/>
                    <a:p>
                      <a:pPr algn="ctr"/>
                      <a:r>
                        <a:rPr lang="en-US" sz="1600" b="0" dirty="0" smtClean="0"/>
                        <a:t>HCS</a:t>
                      </a:r>
                      <a:endParaRPr lang="en-US" sz="1600" b="0" dirty="0"/>
                    </a:p>
                  </a:txBody>
                  <a:tcPr/>
                </a:tc>
                <a:tc>
                  <a:txBody>
                    <a:bodyPr/>
                    <a:lstStyle/>
                    <a:p>
                      <a:pPr algn="ctr"/>
                      <a:r>
                        <a:rPr lang="en-US" sz="1600" b="0" dirty="0" smtClean="0"/>
                        <a:t>PSDU</a:t>
                      </a:r>
                    </a:p>
                    <a:p>
                      <a:pPr algn="ctr"/>
                      <a:endParaRPr lang="en-US" sz="1600" b="0" dirty="0"/>
                    </a:p>
                  </a:txBody>
                  <a:tcPr/>
                </a:tc>
              </a:tr>
              <a:tr h="370840">
                <a:tc>
                  <a:txBody>
                    <a:bodyPr/>
                    <a:lstStyle/>
                    <a:p>
                      <a:pPr algn="ctr"/>
                      <a:r>
                        <a:rPr lang="en-US" sz="1600" b="0" dirty="0" smtClean="0"/>
                        <a:t>SHR</a:t>
                      </a:r>
                      <a:endParaRPr lang="en-US" sz="1600" b="0" dirty="0"/>
                    </a:p>
                  </a:txBody>
                  <a:tcPr/>
                </a:tc>
                <a:tc gridSpan="2">
                  <a:txBody>
                    <a:bodyPr/>
                    <a:lstStyle/>
                    <a:p>
                      <a:pPr algn="ctr"/>
                      <a:r>
                        <a:rPr lang="en-US" sz="1600" b="0" dirty="0" smtClean="0"/>
                        <a:t>PHR</a:t>
                      </a:r>
                      <a:endParaRPr lang="en-US" sz="1600" b="0" dirty="0"/>
                    </a:p>
                  </a:txBody>
                  <a:tcPr/>
                </a:tc>
                <a:tc hMerge="1">
                  <a:txBody>
                    <a:bodyPr/>
                    <a:lstStyle/>
                    <a:p>
                      <a:pPr algn="ctr"/>
                      <a:endParaRPr lang="en-US" sz="1600" b="0" dirty="0"/>
                    </a:p>
                  </a:txBody>
                  <a:tcPr/>
                </a:tc>
                <a:tc>
                  <a:txBody>
                    <a:bodyPr/>
                    <a:lstStyle/>
                    <a:p>
                      <a:pPr algn="ctr"/>
                      <a:r>
                        <a:rPr lang="en-US" sz="1600" b="0" dirty="0" smtClean="0"/>
                        <a:t>PHY payload</a:t>
                      </a:r>
                      <a:endParaRPr lang="en-US" sz="1600" b="0" dirty="0"/>
                    </a:p>
                  </a:txBody>
                  <a:tcPr/>
                </a:tc>
              </a:tr>
            </a:tbl>
          </a:graphicData>
        </a:graphic>
      </p:graphicFrame>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194621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itle 1"/>
          <p:cNvSpPr txBox="1">
            <a:spLocks/>
          </p:cNvSpPr>
          <p:nvPr/>
        </p:nvSpPr>
        <p:spPr>
          <a:xfrm>
            <a:off x="457200" y="609600"/>
            <a:ext cx="8229600" cy="457200"/>
          </a:xfrm>
          <a:prstGeom prst="rect">
            <a:avLst/>
          </a:prstGeom>
        </p:spPr>
        <p:txBody>
          <a:bodyPr>
            <a:normAutofit fontScale="92500" lnSpcReduction="10000"/>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en-US" sz="2800" b="1" dirty="0" smtClean="0"/>
              <a:t>Content</a:t>
            </a:r>
          </a:p>
        </p:txBody>
      </p:sp>
      <p:sp>
        <p:nvSpPr>
          <p:cNvPr id="9" name="Content Placeholder 2"/>
          <p:cNvSpPr txBox="1">
            <a:spLocks/>
          </p:cNvSpPr>
          <p:nvPr/>
        </p:nvSpPr>
        <p:spPr>
          <a:xfrm>
            <a:off x="609600" y="1219200"/>
            <a:ext cx="8305800" cy="4953000"/>
          </a:xfrm>
          <a:prstGeom prst="rect">
            <a:avLst/>
          </a:prstGeom>
        </p:spPr>
        <p:txBody>
          <a:bodyPr>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altLang="en-US" sz="2000" dirty="0" smtClean="0"/>
              <a:t>PHY Layer Introduction</a:t>
            </a:r>
          </a:p>
          <a:p>
            <a:pPr lvl="1">
              <a:buFont typeface="Wingdings" panose="05000000000000000000" pitchFamily="2" charset="2"/>
              <a:buChar char="§"/>
            </a:pPr>
            <a:r>
              <a:rPr lang="en-US" altLang="en-US" sz="1800" dirty="0" smtClean="0"/>
              <a:t>Definitions</a:t>
            </a:r>
          </a:p>
          <a:p>
            <a:pPr lvl="1">
              <a:buFont typeface="Wingdings" panose="05000000000000000000" pitchFamily="2" charset="2"/>
              <a:buChar char="§"/>
            </a:pPr>
            <a:r>
              <a:rPr lang="en-US" altLang="en-US" sz="1800" dirty="0" smtClean="0"/>
              <a:t>PHY design principles and considerations</a:t>
            </a:r>
          </a:p>
          <a:p>
            <a:pPr lvl="1">
              <a:buFont typeface="Wingdings" panose="05000000000000000000" pitchFamily="2" charset="2"/>
              <a:buChar char="§"/>
            </a:pPr>
            <a:r>
              <a:rPr lang="en-US" altLang="en-US" sz="1800" dirty="0" smtClean="0"/>
              <a:t>Compatibility features</a:t>
            </a:r>
          </a:p>
          <a:p>
            <a:pPr>
              <a:buFont typeface="Wingdings" panose="05000000000000000000" pitchFamily="2" charset="2"/>
              <a:buChar char="q"/>
            </a:pPr>
            <a:r>
              <a:rPr lang="en-US" altLang="en-US" sz="2000" dirty="0" smtClean="0"/>
              <a:t>PHY layer specification</a:t>
            </a:r>
            <a:endParaRPr lang="en-US" altLang="en-US" sz="1800" dirty="0" smtClean="0"/>
          </a:p>
          <a:p>
            <a:pPr lvl="1">
              <a:buFont typeface="Wingdings" panose="05000000000000000000" pitchFamily="2" charset="2"/>
              <a:buChar char="§"/>
            </a:pPr>
            <a:r>
              <a:rPr lang="en-US" altLang="en-US" sz="1800" dirty="0" smtClean="0"/>
              <a:t>PHY modes</a:t>
            </a:r>
          </a:p>
          <a:p>
            <a:pPr lvl="1">
              <a:buFont typeface="Wingdings" panose="05000000000000000000" pitchFamily="2" charset="2"/>
              <a:buChar char="§"/>
            </a:pPr>
            <a:r>
              <a:rPr lang="en-US" altLang="en-US" sz="1800" dirty="0" smtClean="0"/>
              <a:t>PHY frame format – class I</a:t>
            </a:r>
          </a:p>
          <a:p>
            <a:pPr lvl="1">
              <a:buFont typeface="Wingdings" panose="05000000000000000000" pitchFamily="2" charset="2"/>
              <a:buChar char="§"/>
            </a:pPr>
            <a:r>
              <a:rPr lang="en-US" altLang="en-US" sz="1800" dirty="0" smtClean="0"/>
              <a:t>PHY frame format – class II</a:t>
            </a:r>
          </a:p>
          <a:p>
            <a:pPr>
              <a:buFont typeface="Wingdings" panose="05000000000000000000" pitchFamily="2" charset="2"/>
              <a:buChar char="q"/>
            </a:pPr>
            <a:r>
              <a:rPr lang="en-US" altLang="en-US" sz="2000" dirty="0" smtClean="0"/>
              <a:t>Error correction</a:t>
            </a:r>
          </a:p>
          <a:p>
            <a:pPr>
              <a:buFont typeface="Wingdings" panose="05000000000000000000" pitchFamily="2" charset="2"/>
              <a:buChar char="q"/>
            </a:pPr>
            <a:r>
              <a:rPr lang="en-US" altLang="en-US" sz="2000" dirty="0" smtClean="0"/>
              <a:t>MAC Layer specification</a:t>
            </a:r>
          </a:p>
          <a:p>
            <a:pPr lvl="1">
              <a:buFont typeface="Wingdings" panose="05000000000000000000" pitchFamily="2" charset="2"/>
              <a:buChar char="§"/>
            </a:pPr>
            <a:r>
              <a:rPr lang="en-US" sz="1800" dirty="0" smtClean="0"/>
              <a:t>MAC considerations</a:t>
            </a:r>
          </a:p>
          <a:p>
            <a:pPr lvl="1">
              <a:buFont typeface="Wingdings" panose="05000000000000000000" pitchFamily="2" charset="2"/>
              <a:buChar char="§"/>
            </a:pPr>
            <a:r>
              <a:rPr lang="en-US" sz="1800" dirty="0" smtClean="0"/>
              <a:t>General MAC frame format</a:t>
            </a:r>
          </a:p>
          <a:p>
            <a:pPr lvl="1">
              <a:buFont typeface="Wingdings" panose="05000000000000000000" pitchFamily="2" charset="2"/>
              <a:buChar char="§"/>
            </a:pPr>
            <a:r>
              <a:rPr lang="en-US" sz="1800" dirty="0" smtClean="0"/>
              <a:t>Broadcast/Beacon MAC frame format</a:t>
            </a:r>
          </a:p>
          <a:p>
            <a:pPr lvl="1">
              <a:buFont typeface="Wingdings" panose="05000000000000000000" pitchFamily="2" charset="2"/>
              <a:buChar char="§"/>
            </a:pPr>
            <a:r>
              <a:rPr lang="en-US" altLang="en-US" sz="1800" dirty="0" smtClean="0"/>
              <a:t>Data transfer MAC frame format</a:t>
            </a:r>
          </a:p>
          <a:p>
            <a:pPr lvl="1">
              <a:buFont typeface="Wingdings" panose="05000000000000000000" pitchFamily="2" charset="2"/>
              <a:buChar char="§"/>
            </a:pPr>
            <a:r>
              <a:rPr lang="en-US" altLang="en-US" sz="1800" dirty="0" smtClean="0"/>
              <a:t>Command MAC frame format</a:t>
            </a:r>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6961922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66700" y="2743200"/>
            <a:ext cx="86106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2400" b="1" dirty="0" smtClean="0"/>
              <a:t>PHY I Frame Format	 –class I</a:t>
            </a:r>
          </a:p>
          <a:p>
            <a:pPr eaLnBrk="0" hangingPunct="0"/>
            <a:r>
              <a:rPr lang="en-US" sz="2000" b="1" dirty="0" smtClean="0"/>
              <a:t>for temporal (C-OOK) and/or frequency-domain(CM-FSK) scheme</a:t>
            </a:r>
            <a:endParaRPr lang="en-US" altLang="en-US" sz="2000" b="1"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685480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152401" y="2767529"/>
            <a:ext cx="8610599" cy="462479"/>
            <a:chOff x="58993" y="9009"/>
            <a:chExt cx="9869634" cy="462479"/>
          </a:xfrm>
        </p:grpSpPr>
        <p:sp>
          <p:nvSpPr>
            <p:cNvPr id="9" name="Rectangle 8"/>
            <p:cNvSpPr/>
            <p:nvPr/>
          </p:nvSpPr>
          <p:spPr>
            <a:xfrm>
              <a:off x="58993" y="13970"/>
              <a:ext cx="1057557" cy="457200"/>
            </a:xfrm>
            <a:prstGeom prst="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SHR symbol 1</a:t>
              </a:r>
              <a:endParaRPr lang="en-US" sz="1600" dirty="0">
                <a:effectLst/>
                <a:latin typeface="Times New Roman"/>
                <a:ea typeface="Malgun Gothic"/>
              </a:endParaRPr>
            </a:p>
          </p:txBody>
        </p:sp>
        <p:sp>
          <p:nvSpPr>
            <p:cNvPr id="10" name="Rectangle 9"/>
            <p:cNvSpPr/>
            <p:nvPr/>
          </p:nvSpPr>
          <p:spPr>
            <a:xfrm>
              <a:off x="5484414" y="14288"/>
              <a:ext cx="1070635" cy="457200"/>
            </a:xfrm>
            <a:prstGeom prst="rect">
              <a:avLst/>
            </a:prstGeom>
            <a:solidFill>
              <a:schemeClr val="accent3">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dirty="0" smtClean="0">
                  <a:solidFill>
                    <a:schemeClr val="tx1"/>
                  </a:solidFill>
                  <a:effectLst/>
                  <a:latin typeface="Times New Roman"/>
                  <a:ea typeface="Malgun Gothic"/>
                </a:rPr>
                <a:t>HCS</a:t>
              </a:r>
              <a:endParaRPr lang="en-US" sz="1600" dirty="0">
                <a:solidFill>
                  <a:schemeClr val="tx1"/>
                </a:solidFill>
                <a:effectLst/>
                <a:latin typeface="Times New Roman"/>
                <a:ea typeface="Malgun Gothic"/>
              </a:endParaRPr>
            </a:p>
          </p:txBody>
        </p:sp>
        <p:sp>
          <p:nvSpPr>
            <p:cNvPr id="11" name="Rectangle 10"/>
            <p:cNvSpPr/>
            <p:nvPr/>
          </p:nvSpPr>
          <p:spPr>
            <a:xfrm>
              <a:off x="2174667" y="9009"/>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MCS ID</a:t>
              </a:r>
              <a:endParaRPr lang="en-US" sz="1600" dirty="0">
                <a:effectLst/>
                <a:latin typeface="Times New Roman"/>
                <a:ea typeface="Malgun Gothic"/>
              </a:endParaRPr>
            </a:p>
          </p:txBody>
        </p:sp>
        <p:sp>
          <p:nvSpPr>
            <p:cNvPr id="13" name="Rectangle 12"/>
            <p:cNvSpPr/>
            <p:nvPr/>
          </p:nvSpPr>
          <p:spPr>
            <a:xfrm>
              <a:off x="3277916" y="9009"/>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PSDU length</a:t>
              </a:r>
              <a:endParaRPr lang="en-US" sz="1600" dirty="0">
                <a:effectLst/>
                <a:latin typeface="Times New Roman"/>
                <a:ea typeface="Malgun Gothic"/>
              </a:endParaRPr>
            </a:p>
          </p:txBody>
        </p:sp>
        <p:sp>
          <p:nvSpPr>
            <p:cNvPr id="17" name="Rectangle 16"/>
            <p:cNvSpPr/>
            <p:nvPr/>
          </p:nvSpPr>
          <p:spPr>
            <a:xfrm>
              <a:off x="4381164" y="9485"/>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Reserved</a:t>
              </a:r>
              <a:endParaRPr lang="en-US" sz="1600" dirty="0">
                <a:effectLst/>
                <a:latin typeface="Times New Roman"/>
                <a:ea typeface="Malgun Gothic"/>
              </a:endParaRPr>
            </a:p>
          </p:txBody>
        </p:sp>
        <p:sp>
          <p:nvSpPr>
            <p:cNvPr id="18" name="Rectangle 17"/>
            <p:cNvSpPr/>
            <p:nvPr/>
          </p:nvSpPr>
          <p:spPr>
            <a:xfrm>
              <a:off x="6558341" y="13856"/>
              <a:ext cx="3370286" cy="457200"/>
            </a:xfrm>
            <a:prstGeom prst="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dirty="0" smtClean="0">
                  <a:solidFill>
                    <a:schemeClr val="tx1"/>
                  </a:solidFill>
                  <a:effectLst/>
                  <a:latin typeface="Times New Roman"/>
                  <a:ea typeface="Malgun Gothic"/>
                </a:rPr>
                <a:t>PSDU</a:t>
              </a:r>
              <a:endParaRPr lang="en-US" sz="1600" dirty="0">
                <a:solidFill>
                  <a:schemeClr val="tx1"/>
                </a:solidFill>
                <a:effectLst/>
                <a:latin typeface="Times New Roman"/>
                <a:ea typeface="Malgun Gothic"/>
              </a:endParaRPr>
            </a:p>
          </p:txBody>
        </p:sp>
        <p:sp>
          <p:nvSpPr>
            <p:cNvPr id="19" name="Rectangle 18"/>
            <p:cNvSpPr/>
            <p:nvPr/>
          </p:nvSpPr>
          <p:spPr>
            <a:xfrm>
              <a:off x="1116549" y="13970"/>
              <a:ext cx="1057557" cy="457200"/>
            </a:xfrm>
            <a:prstGeom prst="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SHR symbol 2</a:t>
              </a:r>
              <a:endParaRPr lang="en-US" sz="1600" dirty="0">
                <a:effectLst/>
                <a:latin typeface="Times New Roman"/>
                <a:ea typeface="Malgun Gothic"/>
              </a:endParaRPr>
            </a:p>
          </p:txBody>
        </p:sp>
      </p:grpSp>
      <p:cxnSp>
        <p:nvCxnSpPr>
          <p:cNvPr id="20" name="Straight Connector 19"/>
          <p:cNvCxnSpPr/>
          <p:nvPr/>
        </p:nvCxnSpPr>
        <p:spPr>
          <a:xfrm>
            <a:off x="152401" y="2276284"/>
            <a:ext cx="0" cy="206539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075049" y="3220051"/>
            <a:ext cx="0" cy="45266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819778" y="2276284"/>
            <a:ext cx="0" cy="1940936"/>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152401" y="4010804"/>
            <a:ext cx="1845297"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57200" y="3274874"/>
            <a:ext cx="457200" cy="369332"/>
          </a:xfrm>
          <a:prstGeom prst="rect">
            <a:avLst/>
          </a:prstGeom>
          <a:noFill/>
        </p:spPr>
        <p:txBody>
          <a:bodyPr wrap="square" rtlCol="0">
            <a:spAutoFit/>
          </a:bodyPr>
          <a:lstStyle/>
          <a:p>
            <a:r>
              <a:rPr lang="en-US" dirty="0" err="1" smtClean="0"/>
              <a:t>f</a:t>
            </a:r>
            <a:r>
              <a:rPr lang="en-US" baseline="-25000" dirty="0" err="1" smtClean="0"/>
              <a:t>SF</a:t>
            </a:r>
            <a:endParaRPr lang="en-US" baseline="-25000" dirty="0"/>
          </a:p>
        </p:txBody>
      </p:sp>
      <p:cxnSp>
        <p:nvCxnSpPr>
          <p:cNvPr id="25" name="Straight Arrow Connector 24"/>
          <p:cNvCxnSpPr/>
          <p:nvPr/>
        </p:nvCxnSpPr>
        <p:spPr>
          <a:xfrm>
            <a:off x="152400" y="2590800"/>
            <a:ext cx="5670250" cy="0"/>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867400" y="2590800"/>
            <a:ext cx="2828924" cy="0"/>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83369" y="2297668"/>
            <a:ext cx="4974432" cy="276999"/>
          </a:xfrm>
          <a:prstGeom prst="rect">
            <a:avLst/>
          </a:prstGeom>
          <a:noFill/>
        </p:spPr>
        <p:txBody>
          <a:bodyPr wrap="square" rtlCol="0">
            <a:spAutoFit/>
          </a:bodyPr>
          <a:lstStyle/>
          <a:p>
            <a:pPr algn="ctr"/>
            <a:r>
              <a:rPr lang="en-US" dirty="0" smtClean="0"/>
              <a:t>CM-FSK scheme (on the best-compatible-band)</a:t>
            </a:r>
            <a:endParaRPr lang="en-US" baseline="-25000" dirty="0"/>
          </a:p>
        </p:txBody>
      </p:sp>
      <p:sp>
        <p:nvSpPr>
          <p:cNvPr id="28" name="TextBox 27"/>
          <p:cNvSpPr txBox="1"/>
          <p:nvPr/>
        </p:nvSpPr>
        <p:spPr>
          <a:xfrm>
            <a:off x="5874017" y="2286000"/>
            <a:ext cx="2565134" cy="276999"/>
          </a:xfrm>
          <a:prstGeom prst="rect">
            <a:avLst/>
          </a:prstGeom>
          <a:noFill/>
        </p:spPr>
        <p:txBody>
          <a:bodyPr wrap="square" rtlCol="0">
            <a:spAutoFit/>
          </a:bodyPr>
          <a:lstStyle/>
          <a:p>
            <a:pPr algn="ctr"/>
            <a:r>
              <a:rPr lang="en-US" dirty="0" smtClean="0"/>
              <a:t>CM-FSK/ C-OOK (extended band) </a:t>
            </a:r>
            <a:endParaRPr lang="en-US" baseline="-25000" dirty="0"/>
          </a:p>
        </p:txBody>
      </p:sp>
      <p:cxnSp>
        <p:nvCxnSpPr>
          <p:cNvPr id="29" name="Straight Arrow Connector 28"/>
          <p:cNvCxnSpPr/>
          <p:nvPr/>
        </p:nvCxnSpPr>
        <p:spPr>
          <a:xfrm flipV="1">
            <a:off x="152401" y="3505200"/>
            <a:ext cx="922648" cy="7382"/>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1075049" y="3512582"/>
            <a:ext cx="922648" cy="7382"/>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997697" y="3233210"/>
            <a:ext cx="1" cy="1032264"/>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295400" y="3274874"/>
            <a:ext cx="533400" cy="369332"/>
          </a:xfrm>
          <a:prstGeom prst="rect">
            <a:avLst/>
          </a:prstGeom>
          <a:noFill/>
        </p:spPr>
        <p:txBody>
          <a:bodyPr wrap="square" rtlCol="0">
            <a:spAutoFit/>
          </a:bodyPr>
          <a:lstStyle/>
          <a:p>
            <a:r>
              <a:rPr lang="en-US" dirty="0" err="1" smtClean="0"/>
              <a:t>f</a:t>
            </a:r>
            <a:r>
              <a:rPr lang="en-US" dirty="0" err="1" smtClean="0">
                <a:solidFill>
                  <a:srgbClr val="000000"/>
                </a:solidFill>
                <a:ea typeface="Malgun Gothic"/>
                <a:cs typeface="Times New Roman"/>
              </a:rPr>
              <a:t>’</a:t>
            </a:r>
            <a:r>
              <a:rPr lang="en-US" baseline="-25000" dirty="0" err="1" smtClean="0"/>
              <a:t>SF</a:t>
            </a:r>
            <a:endParaRPr lang="en-US" baseline="-25000" dirty="0"/>
          </a:p>
        </p:txBody>
      </p:sp>
      <p:sp>
        <p:nvSpPr>
          <p:cNvPr id="33" name="TextBox 32"/>
          <p:cNvSpPr txBox="1"/>
          <p:nvPr/>
        </p:nvSpPr>
        <p:spPr>
          <a:xfrm>
            <a:off x="742950" y="3745468"/>
            <a:ext cx="774372" cy="369332"/>
          </a:xfrm>
          <a:prstGeom prst="rect">
            <a:avLst/>
          </a:prstGeom>
          <a:noFill/>
        </p:spPr>
        <p:txBody>
          <a:bodyPr wrap="square" rtlCol="0">
            <a:spAutoFit/>
          </a:bodyPr>
          <a:lstStyle/>
          <a:p>
            <a:pPr algn="ctr"/>
            <a:r>
              <a:rPr lang="en-US" dirty="0" smtClean="0"/>
              <a:t>SHR</a:t>
            </a:r>
            <a:endParaRPr lang="en-US" baseline="-25000" dirty="0"/>
          </a:p>
        </p:txBody>
      </p:sp>
      <p:cxnSp>
        <p:nvCxnSpPr>
          <p:cNvPr id="34" name="Straight Arrow Connector 33"/>
          <p:cNvCxnSpPr/>
          <p:nvPr/>
        </p:nvCxnSpPr>
        <p:spPr>
          <a:xfrm>
            <a:off x="1997696" y="4009745"/>
            <a:ext cx="3850026" cy="1059"/>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950683" y="3745468"/>
            <a:ext cx="1893600" cy="369332"/>
          </a:xfrm>
          <a:prstGeom prst="rect">
            <a:avLst/>
          </a:prstGeom>
          <a:noFill/>
        </p:spPr>
        <p:txBody>
          <a:bodyPr wrap="square" rtlCol="0">
            <a:spAutoFit/>
          </a:bodyPr>
          <a:lstStyle/>
          <a:p>
            <a:pPr algn="ctr"/>
            <a:r>
              <a:rPr lang="en-US" dirty="0" smtClean="0"/>
              <a:t>PHR</a:t>
            </a:r>
            <a:endParaRPr lang="en-US" baseline="-25000" dirty="0"/>
          </a:p>
        </p:txBody>
      </p:sp>
      <p:sp>
        <p:nvSpPr>
          <p:cNvPr id="36" name="Line 6"/>
          <p:cNvSpPr>
            <a:spLocks noChangeShapeType="1"/>
          </p:cNvSpPr>
          <p:nvPr/>
        </p:nvSpPr>
        <p:spPr bwMode="auto">
          <a:xfrm>
            <a:off x="634685" y="611326"/>
            <a:ext cx="0" cy="14514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 name="Line 7"/>
          <p:cNvSpPr>
            <a:spLocks noChangeShapeType="1"/>
          </p:cNvSpPr>
          <p:nvPr/>
        </p:nvSpPr>
        <p:spPr bwMode="auto">
          <a:xfrm>
            <a:off x="381000" y="1863617"/>
            <a:ext cx="41812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 name="AutoShape 9"/>
          <p:cNvSpPr>
            <a:spLocks noChangeArrowheads="1"/>
          </p:cNvSpPr>
          <p:nvPr/>
        </p:nvSpPr>
        <p:spPr bwMode="auto">
          <a:xfrm flipV="1">
            <a:off x="812670" y="1461218"/>
            <a:ext cx="1411435" cy="3982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39" name="Text Box 10"/>
          <p:cNvSpPr txBox="1">
            <a:spLocks noChangeArrowheads="1"/>
          </p:cNvSpPr>
          <p:nvPr/>
        </p:nvSpPr>
        <p:spPr bwMode="auto">
          <a:xfrm>
            <a:off x="862790" y="814887"/>
            <a:ext cx="131119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smtClean="0">
                <a:latin typeface="Verdana" pitchFamily="34" charset="0"/>
                <a:ea typeface="굴림" pitchFamily="50" charset="-127"/>
              </a:rPr>
              <a:t>Best Compatible Band</a:t>
            </a:r>
            <a:endParaRPr lang="en-US" altLang="ko-KR" dirty="0">
              <a:latin typeface="Verdana" pitchFamily="34" charset="0"/>
              <a:ea typeface="굴림" pitchFamily="50" charset="-127"/>
            </a:endParaRPr>
          </a:p>
        </p:txBody>
      </p:sp>
      <p:sp>
        <p:nvSpPr>
          <p:cNvPr id="40" name="AutoShape 9"/>
          <p:cNvSpPr>
            <a:spLocks noChangeArrowheads="1"/>
          </p:cNvSpPr>
          <p:nvPr/>
        </p:nvSpPr>
        <p:spPr bwMode="auto">
          <a:xfrm flipV="1">
            <a:off x="812670" y="1461217"/>
            <a:ext cx="3216193" cy="3982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no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42" name="Line 6"/>
          <p:cNvSpPr>
            <a:spLocks noChangeShapeType="1"/>
          </p:cNvSpPr>
          <p:nvPr/>
        </p:nvSpPr>
        <p:spPr bwMode="auto">
          <a:xfrm>
            <a:off x="5882748" y="639546"/>
            <a:ext cx="0" cy="14514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 name="Line 7"/>
          <p:cNvSpPr>
            <a:spLocks noChangeShapeType="1"/>
          </p:cNvSpPr>
          <p:nvPr/>
        </p:nvSpPr>
        <p:spPr bwMode="auto">
          <a:xfrm>
            <a:off x="5629064" y="1891837"/>
            <a:ext cx="3429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 name="AutoShape 9"/>
          <p:cNvSpPr>
            <a:spLocks noChangeArrowheads="1"/>
          </p:cNvSpPr>
          <p:nvPr/>
        </p:nvSpPr>
        <p:spPr bwMode="auto">
          <a:xfrm flipV="1">
            <a:off x="6060733" y="1489435"/>
            <a:ext cx="2159130" cy="3982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2">
              <a:lumMod val="90000"/>
            </a:schemeClr>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45" name="Text Box 10"/>
          <p:cNvSpPr txBox="1">
            <a:spLocks noChangeArrowheads="1"/>
          </p:cNvSpPr>
          <p:nvPr/>
        </p:nvSpPr>
        <p:spPr bwMode="auto">
          <a:xfrm>
            <a:off x="6352284" y="1489438"/>
            <a:ext cx="13111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smtClean="0">
                <a:latin typeface="Verdana" pitchFamily="34" charset="0"/>
                <a:ea typeface="굴림" pitchFamily="50" charset="-127"/>
              </a:rPr>
              <a:t>Extended band</a:t>
            </a:r>
            <a:endParaRPr lang="en-US" altLang="ko-KR" dirty="0">
              <a:latin typeface="Verdana" pitchFamily="34" charset="0"/>
              <a:ea typeface="굴림" pitchFamily="50" charset="-127"/>
            </a:endParaRPr>
          </a:p>
        </p:txBody>
      </p:sp>
      <p:sp>
        <p:nvSpPr>
          <p:cNvPr id="46" name="AutoShape 9"/>
          <p:cNvSpPr>
            <a:spLocks noChangeArrowheads="1"/>
          </p:cNvSpPr>
          <p:nvPr/>
        </p:nvSpPr>
        <p:spPr bwMode="auto">
          <a:xfrm flipV="1">
            <a:off x="6060734" y="1489435"/>
            <a:ext cx="2844930" cy="398278"/>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no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47" name="Text Box 10"/>
          <p:cNvSpPr txBox="1">
            <a:spLocks noChangeArrowheads="1"/>
          </p:cNvSpPr>
          <p:nvPr/>
        </p:nvSpPr>
        <p:spPr bwMode="auto">
          <a:xfrm>
            <a:off x="8439151" y="1274802"/>
            <a:ext cx="70484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sz="1000" dirty="0" smtClean="0">
                <a:latin typeface="Verdana" pitchFamily="34" charset="0"/>
                <a:ea typeface="굴림" pitchFamily="50" charset="-127"/>
              </a:rPr>
              <a:t>Camera</a:t>
            </a:r>
          </a:p>
          <a:p>
            <a:pPr algn="ctr" eaLnBrk="0" hangingPunct="0"/>
            <a:r>
              <a:rPr lang="en-US" altLang="ko-KR" sz="1000" dirty="0" smtClean="0">
                <a:latin typeface="Verdana" pitchFamily="34" charset="0"/>
                <a:ea typeface="굴림" pitchFamily="50" charset="-127"/>
              </a:rPr>
              <a:t>Physical</a:t>
            </a:r>
          </a:p>
          <a:p>
            <a:pPr algn="ctr" eaLnBrk="0" hangingPunct="0"/>
            <a:r>
              <a:rPr lang="en-US" altLang="ko-KR" sz="1000" dirty="0" smtClean="0">
                <a:latin typeface="Verdana" pitchFamily="34" charset="0"/>
                <a:ea typeface="굴림" pitchFamily="50" charset="-127"/>
              </a:rPr>
              <a:t>limit</a:t>
            </a:r>
            <a:endParaRPr lang="en-US" altLang="ko-KR" sz="1000" dirty="0">
              <a:latin typeface="Verdana" pitchFamily="34" charset="0"/>
              <a:ea typeface="굴림" pitchFamily="50" charset="-127"/>
            </a:endParaRPr>
          </a:p>
        </p:txBody>
      </p:sp>
      <p:sp>
        <p:nvSpPr>
          <p:cNvPr id="48" name="Text Box 10"/>
          <p:cNvSpPr txBox="1">
            <a:spLocks noChangeArrowheads="1"/>
          </p:cNvSpPr>
          <p:nvPr/>
        </p:nvSpPr>
        <p:spPr bwMode="auto">
          <a:xfrm>
            <a:off x="3699614" y="1198602"/>
            <a:ext cx="70484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sz="1000" dirty="0" smtClean="0">
                <a:latin typeface="Verdana" pitchFamily="34" charset="0"/>
                <a:ea typeface="굴림" pitchFamily="50" charset="-127"/>
              </a:rPr>
              <a:t>Camera</a:t>
            </a:r>
          </a:p>
          <a:p>
            <a:pPr algn="ctr" eaLnBrk="0" hangingPunct="0"/>
            <a:r>
              <a:rPr lang="en-US" altLang="ko-KR" sz="1000" dirty="0" smtClean="0">
                <a:latin typeface="Verdana" pitchFamily="34" charset="0"/>
                <a:ea typeface="굴림" pitchFamily="50" charset="-127"/>
              </a:rPr>
              <a:t>Physical</a:t>
            </a:r>
          </a:p>
          <a:p>
            <a:pPr algn="ctr" eaLnBrk="0" hangingPunct="0"/>
            <a:r>
              <a:rPr lang="en-US" altLang="ko-KR" sz="1000" dirty="0" smtClean="0">
                <a:latin typeface="Verdana" pitchFamily="34" charset="0"/>
                <a:ea typeface="굴림" pitchFamily="50" charset="-127"/>
              </a:rPr>
              <a:t>limit</a:t>
            </a:r>
            <a:endParaRPr lang="en-US" altLang="ko-KR" sz="1000" dirty="0">
              <a:latin typeface="Verdana" pitchFamily="34" charset="0"/>
              <a:ea typeface="굴림" pitchFamily="50" charset="-127"/>
            </a:endParaRPr>
          </a:p>
        </p:txBody>
      </p:sp>
      <p:sp>
        <p:nvSpPr>
          <p:cNvPr id="49" name="Rectangle 48"/>
          <p:cNvSpPr/>
          <p:nvPr/>
        </p:nvSpPr>
        <p:spPr>
          <a:xfrm>
            <a:off x="152400" y="4419600"/>
            <a:ext cx="8902700" cy="2062103"/>
          </a:xfrm>
          <a:prstGeom prst="rect">
            <a:avLst/>
          </a:prstGeom>
        </p:spPr>
        <p:txBody>
          <a:bodyPr wrap="square">
            <a:spAutoFit/>
          </a:bodyPr>
          <a:lstStyle/>
          <a:p>
            <a:r>
              <a:rPr lang="en-US" sz="1600" b="1" dirty="0" smtClean="0"/>
              <a:t>SHR and PHR design:</a:t>
            </a:r>
          </a:p>
          <a:p>
            <a:r>
              <a:rPr lang="en-US" sz="1600" dirty="0" smtClean="0"/>
              <a:t>This part should have compatibility to most of rolling shutter cameras</a:t>
            </a:r>
          </a:p>
          <a:p>
            <a:pPr marL="742950" lvl="1" indent="-285750">
              <a:buFont typeface="Wingdings" panose="05000000000000000000" pitchFamily="2" charset="2"/>
              <a:buChar char="§"/>
            </a:pPr>
            <a:r>
              <a:rPr lang="en-US" sz="1600" dirty="0" smtClean="0"/>
              <a:t>CM-FSK is chosen because of its error rate advantages compared to C-OOK: </a:t>
            </a:r>
          </a:p>
          <a:p>
            <a:pPr marL="1200150" lvl="2" indent="-285750">
              <a:buFont typeface="Arial" panose="020B0604020202020204" pitchFamily="34" charset="0"/>
              <a:buChar char="•"/>
            </a:pPr>
            <a:r>
              <a:rPr lang="en-US" sz="1600" dirty="0" smtClean="0"/>
              <a:t>Hence CM-FSK is more reliable in detection and synchronization</a:t>
            </a:r>
          </a:p>
          <a:p>
            <a:pPr marL="1200150" lvl="2" indent="-285750">
              <a:buFont typeface="Arial" panose="020B0604020202020204" pitchFamily="34" charset="0"/>
              <a:buChar char="•"/>
            </a:pPr>
            <a:r>
              <a:rPr lang="en-US" sz="1600" dirty="0" smtClean="0"/>
              <a:t>The frequency band for encoding SHR and PHR is the </a:t>
            </a:r>
            <a:r>
              <a:rPr lang="en-US" sz="1600" i="1" dirty="0" smtClean="0"/>
              <a:t>low band</a:t>
            </a:r>
            <a:r>
              <a:rPr lang="en-US" sz="1600" dirty="0" smtClean="0"/>
              <a:t>. This is to ensure the accuracy and compatibility to any rolling shutter camera.</a:t>
            </a:r>
          </a:p>
          <a:p>
            <a:pPr marL="742950" lvl="1" indent="-285750">
              <a:buFont typeface="Wingdings" panose="05000000000000000000" pitchFamily="2" charset="2"/>
              <a:buChar char="§"/>
            </a:pPr>
            <a:r>
              <a:rPr lang="en-US" sz="1600" dirty="0" smtClean="0"/>
              <a:t>The PSDU can keep CM-FSK scheme or switch to C-OOK </a:t>
            </a:r>
            <a:r>
              <a:rPr lang="en-US" sz="1600" dirty="0"/>
              <a:t>scheme, </a:t>
            </a:r>
            <a:r>
              <a:rPr lang="en-US" sz="1600" dirty="0" smtClean="0"/>
              <a:t>and is </a:t>
            </a:r>
            <a:r>
              <a:rPr lang="en-US" sz="1600" dirty="0"/>
              <a:t>performed on </a:t>
            </a:r>
            <a:r>
              <a:rPr lang="en-US" sz="1600" i="1" dirty="0"/>
              <a:t>extended </a:t>
            </a:r>
            <a:r>
              <a:rPr lang="en-US" sz="1600" i="1" dirty="0" smtClean="0"/>
              <a:t>band </a:t>
            </a:r>
            <a:r>
              <a:rPr lang="en-US" sz="1600" dirty="0" smtClean="0"/>
              <a:t>to achieve higher link rate in specific situations. </a:t>
            </a:r>
            <a:endParaRPr lang="en-US" sz="1600" dirty="0"/>
          </a:p>
        </p:txBody>
      </p:sp>
      <p:sp>
        <p:nvSpPr>
          <p:cNvPr id="5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700829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1143000" y="651331"/>
            <a:ext cx="7239000" cy="2436138"/>
            <a:chOff x="1143000" y="383262"/>
            <a:chExt cx="7239000" cy="2436138"/>
          </a:xfrm>
        </p:grpSpPr>
        <p:sp>
          <p:nvSpPr>
            <p:cNvPr id="9" name="AutoShape 9"/>
            <p:cNvSpPr>
              <a:spLocks noChangeArrowheads="1"/>
            </p:cNvSpPr>
            <p:nvPr/>
          </p:nvSpPr>
          <p:spPr bwMode="auto">
            <a:xfrm flipV="1">
              <a:off x="1888604" y="1297662"/>
              <a:ext cx="4969395" cy="7893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3">
                <a:lumMod val="60000"/>
                <a:lumOff val="40000"/>
              </a:schemeClr>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10" name="Line 6"/>
            <p:cNvSpPr>
              <a:spLocks noChangeShapeType="1"/>
            </p:cNvSpPr>
            <p:nvPr/>
          </p:nvSpPr>
          <p:spPr bwMode="auto">
            <a:xfrm>
              <a:off x="1480493" y="383262"/>
              <a:ext cx="0" cy="1981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Line 7"/>
            <p:cNvSpPr>
              <a:spLocks noChangeShapeType="1"/>
            </p:cNvSpPr>
            <p:nvPr/>
          </p:nvSpPr>
          <p:spPr bwMode="auto">
            <a:xfrm flipV="1">
              <a:off x="1143000" y="2087012"/>
              <a:ext cx="6934200" cy="562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AutoShape 9"/>
            <p:cNvSpPr>
              <a:spLocks noChangeArrowheads="1"/>
            </p:cNvSpPr>
            <p:nvPr/>
          </p:nvSpPr>
          <p:spPr bwMode="auto">
            <a:xfrm flipV="1">
              <a:off x="1856078" y="1297662"/>
              <a:ext cx="1877722" cy="7893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17" name="Text Box 10"/>
            <p:cNvSpPr txBox="1">
              <a:spLocks noChangeArrowheads="1"/>
            </p:cNvSpPr>
            <p:nvPr/>
          </p:nvSpPr>
          <p:spPr bwMode="auto">
            <a:xfrm>
              <a:off x="1480493" y="1037536"/>
              <a:ext cx="60285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err="1" smtClean="0">
                  <a:latin typeface="Verdana" pitchFamily="34" charset="0"/>
                  <a:ea typeface="굴림" pitchFamily="50" charset="-127"/>
                </a:rPr>
                <a:t>f</a:t>
              </a:r>
              <a:r>
                <a:rPr lang="en-US" altLang="ko-KR" baseline="-25000" dirty="0" err="1" smtClean="0">
                  <a:latin typeface="Verdana" pitchFamily="34" charset="0"/>
                  <a:ea typeface="굴림" pitchFamily="50" charset="-127"/>
                </a:rPr>
                <a:t>SF</a:t>
              </a:r>
              <a:endParaRPr lang="en-US" altLang="ko-KR" baseline="-25000" dirty="0">
                <a:latin typeface="Verdana" pitchFamily="34" charset="0"/>
                <a:ea typeface="굴림" pitchFamily="50" charset="-127"/>
              </a:endParaRPr>
            </a:p>
          </p:txBody>
        </p:sp>
        <p:sp>
          <p:nvSpPr>
            <p:cNvPr id="18" name="Text Box 10"/>
            <p:cNvSpPr txBox="1">
              <a:spLocks noChangeArrowheads="1"/>
            </p:cNvSpPr>
            <p:nvPr/>
          </p:nvSpPr>
          <p:spPr bwMode="auto">
            <a:xfrm>
              <a:off x="3622872" y="991342"/>
              <a:ext cx="60285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err="1" smtClean="0">
                  <a:latin typeface="Verdana" pitchFamily="34" charset="0"/>
                  <a:ea typeface="굴림" pitchFamily="50" charset="-127"/>
                </a:rPr>
                <a:t>f'</a:t>
              </a:r>
              <a:r>
                <a:rPr lang="en-US" altLang="ko-KR" baseline="-25000" dirty="0" err="1" smtClean="0">
                  <a:latin typeface="Verdana" pitchFamily="34" charset="0"/>
                  <a:ea typeface="굴림" pitchFamily="50" charset="-127"/>
                </a:rPr>
                <a:t>SF</a:t>
              </a:r>
              <a:endParaRPr lang="en-US" altLang="ko-KR" baseline="-25000" dirty="0">
                <a:latin typeface="Verdana" pitchFamily="34" charset="0"/>
                <a:ea typeface="굴림" pitchFamily="50" charset="-127"/>
              </a:endParaRPr>
            </a:p>
          </p:txBody>
        </p:sp>
        <p:cxnSp>
          <p:nvCxnSpPr>
            <p:cNvPr id="19" name="Straight Arrow Connector 18"/>
            <p:cNvCxnSpPr/>
            <p:nvPr/>
          </p:nvCxnSpPr>
          <p:spPr>
            <a:xfrm flipV="1">
              <a:off x="1752600" y="1406841"/>
              <a:ext cx="0" cy="685800"/>
            </a:xfrm>
            <a:prstGeom prst="straightConnector1">
              <a:avLst/>
            </a:prstGeom>
            <a:ln w="19050">
              <a:solidFill>
                <a:srgbClr val="7030A0"/>
              </a:solidFill>
              <a:tailEnd type="stealth"/>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871776" y="870466"/>
              <a:ext cx="1734268" cy="461665"/>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best compatible band</a:t>
              </a:r>
              <a:endParaRPr lang="en-US" altLang="ko-KR" sz="1200" dirty="0">
                <a:latin typeface="Verdana" pitchFamily="34" charset="0"/>
                <a:ea typeface="굴림" pitchFamily="50" charset="-127"/>
              </a:endParaRPr>
            </a:p>
          </p:txBody>
        </p:sp>
        <p:cxnSp>
          <p:nvCxnSpPr>
            <p:cNvPr id="21" name="Straight Arrow Connector 20"/>
            <p:cNvCxnSpPr/>
            <p:nvPr/>
          </p:nvCxnSpPr>
          <p:spPr>
            <a:xfrm flipV="1">
              <a:off x="3886200" y="1406841"/>
              <a:ext cx="0" cy="685800"/>
            </a:xfrm>
            <a:prstGeom prst="straightConnector1">
              <a:avLst/>
            </a:prstGeom>
            <a:ln w="19050">
              <a:solidFill>
                <a:srgbClr val="7030A0"/>
              </a:solidFill>
              <a:tailEnd type="stealth"/>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2083349" y="1413327"/>
              <a:ext cx="0" cy="685800"/>
            </a:xfrm>
            <a:prstGeom prst="straightConnector1">
              <a:avLst/>
            </a:prstGeom>
            <a:ln w="19050">
              <a:solidFill>
                <a:srgbClr val="FFC000"/>
              </a:solidFill>
              <a:tailEnd type="stealth"/>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2438400" y="1413327"/>
              <a:ext cx="0" cy="685800"/>
            </a:xfrm>
            <a:prstGeom prst="straightConnector1">
              <a:avLst/>
            </a:prstGeom>
            <a:ln w="19050">
              <a:solidFill>
                <a:srgbClr val="FFC000"/>
              </a:solidFill>
              <a:tailEnd type="stealth"/>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3148502" y="1413327"/>
              <a:ext cx="0" cy="685800"/>
            </a:xfrm>
            <a:prstGeom prst="straightConnector1">
              <a:avLst/>
            </a:prstGeom>
            <a:ln w="19050">
              <a:solidFill>
                <a:srgbClr val="FFC000"/>
              </a:solidFill>
              <a:tailEnd type="stealth"/>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3503553" y="1413327"/>
              <a:ext cx="0" cy="685800"/>
            </a:xfrm>
            <a:prstGeom prst="straightConnector1">
              <a:avLst/>
            </a:prstGeom>
            <a:ln w="19050">
              <a:solidFill>
                <a:srgbClr val="FFC000"/>
              </a:solidFill>
              <a:tailEnd type="stealt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595205" y="1743391"/>
              <a:ext cx="399468" cy="307777"/>
            </a:xfrm>
            <a:prstGeom prst="rect">
              <a:avLst/>
            </a:prstGeom>
            <a:noFill/>
          </p:spPr>
          <p:txBody>
            <a:bodyPr wrap="none" rtlCol="0">
              <a:spAutoFit/>
            </a:bodyPr>
            <a:lstStyle/>
            <a:p>
              <a:r>
                <a:rPr lang="en-US" sz="1400" dirty="0" smtClean="0">
                  <a:solidFill>
                    <a:srgbClr val="FFC000"/>
                  </a:solidFill>
                </a:rPr>
                <a:t>. . .</a:t>
              </a:r>
              <a:endParaRPr lang="en-US" sz="1400" dirty="0">
                <a:solidFill>
                  <a:srgbClr val="FFC000"/>
                </a:solidFill>
              </a:endParaRPr>
            </a:p>
          </p:txBody>
        </p:sp>
        <p:sp>
          <p:nvSpPr>
            <p:cNvPr id="27" name="Right Brace 26"/>
            <p:cNvSpPr/>
            <p:nvPr/>
          </p:nvSpPr>
          <p:spPr>
            <a:xfrm rot="5400000">
              <a:off x="2642101" y="1583412"/>
              <a:ext cx="304800" cy="1562100"/>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Rectangle 27"/>
            <p:cNvSpPr/>
            <p:nvPr/>
          </p:nvSpPr>
          <p:spPr>
            <a:xfrm>
              <a:off x="1999532" y="2542401"/>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32 frequency</a:t>
              </a:r>
              <a:endParaRPr lang="en-US" altLang="ko-KR" sz="1200" dirty="0">
                <a:latin typeface="Verdana" pitchFamily="34" charset="0"/>
                <a:ea typeface="굴림" pitchFamily="50" charset="-127"/>
              </a:endParaRPr>
            </a:p>
          </p:txBody>
        </p:sp>
        <p:cxnSp>
          <p:nvCxnSpPr>
            <p:cNvPr id="29" name="Straight Arrow Connector 28"/>
            <p:cNvCxnSpPr/>
            <p:nvPr/>
          </p:nvCxnSpPr>
          <p:spPr>
            <a:xfrm flipV="1">
              <a:off x="4267200" y="1406841"/>
              <a:ext cx="0" cy="685800"/>
            </a:xfrm>
            <a:prstGeom prst="straightConnector1">
              <a:avLst/>
            </a:prstGeom>
            <a:ln w="19050">
              <a:solidFill>
                <a:schemeClr val="accent3">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4622251" y="1406841"/>
              <a:ext cx="0" cy="685800"/>
            </a:xfrm>
            <a:prstGeom prst="straightConnector1">
              <a:avLst/>
            </a:prstGeom>
            <a:ln w="19050">
              <a:solidFill>
                <a:schemeClr val="accent3">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6324600" y="1427202"/>
              <a:ext cx="0" cy="685800"/>
            </a:xfrm>
            <a:prstGeom prst="straightConnector1">
              <a:avLst/>
            </a:prstGeom>
            <a:ln w="19050">
              <a:solidFill>
                <a:schemeClr val="accent3">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6679651" y="1427202"/>
              <a:ext cx="0" cy="685800"/>
            </a:xfrm>
            <a:prstGeom prst="straightConnector1">
              <a:avLst/>
            </a:prstGeom>
            <a:ln w="19050">
              <a:solidFill>
                <a:schemeClr val="accent3">
                  <a:lumMod val="50000"/>
                </a:schemeClr>
              </a:solidFill>
              <a:tailEnd type="stealth"/>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209560" y="1743390"/>
              <a:ext cx="559769" cy="307777"/>
            </a:xfrm>
            <a:prstGeom prst="rect">
              <a:avLst/>
            </a:prstGeom>
            <a:noFill/>
            <a:ln>
              <a:noFill/>
            </a:ln>
          </p:spPr>
          <p:txBody>
            <a:bodyPr wrap="none" rtlCol="0">
              <a:spAutoFit/>
            </a:bodyPr>
            <a:lstStyle/>
            <a:p>
              <a:r>
                <a:rPr lang="en-US" sz="1400" dirty="0" smtClean="0"/>
                <a:t>.   .   .</a:t>
              </a:r>
              <a:endParaRPr lang="en-US" sz="1400" dirty="0"/>
            </a:p>
          </p:txBody>
        </p:sp>
        <p:sp>
          <p:nvSpPr>
            <p:cNvPr id="34" name="Rectangle 33"/>
            <p:cNvSpPr/>
            <p:nvPr/>
          </p:nvSpPr>
          <p:spPr>
            <a:xfrm>
              <a:off x="4539993" y="996758"/>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extended band</a:t>
              </a:r>
              <a:endParaRPr lang="en-US" altLang="ko-KR" sz="1200" dirty="0">
                <a:latin typeface="Verdana" pitchFamily="34" charset="0"/>
                <a:ea typeface="굴림" pitchFamily="50" charset="-127"/>
              </a:endParaRPr>
            </a:p>
          </p:txBody>
        </p:sp>
        <p:sp>
          <p:nvSpPr>
            <p:cNvPr id="35" name="Text Box 10"/>
            <p:cNvSpPr txBox="1">
              <a:spLocks noChangeArrowheads="1"/>
            </p:cNvSpPr>
            <p:nvPr/>
          </p:nvSpPr>
          <p:spPr bwMode="auto">
            <a:xfrm>
              <a:off x="7315200" y="1327666"/>
              <a:ext cx="1066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smtClean="0">
                  <a:latin typeface="Verdana" pitchFamily="34" charset="0"/>
                  <a:ea typeface="굴림" pitchFamily="50" charset="-127"/>
                </a:rPr>
                <a:t>Camera </a:t>
              </a:r>
            </a:p>
            <a:p>
              <a:pPr algn="ctr" eaLnBrk="0" hangingPunct="0"/>
              <a:r>
                <a:rPr lang="en-US" altLang="ko-KR" dirty="0" smtClean="0">
                  <a:latin typeface="Verdana" pitchFamily="34" charset="0"/>
                  <a:ea typeface="굴림" pitchFamily="50" charset="-127"/>
                </a:rPr>
                <a:t>limit</a:t>
              </a:r>
              <a:endParaRPr lang="en-US" altLang="ko-KR" dirty="0">
                <a:latin typeface="Verdana" pitchFamily="34" charset="0"/>
                <a:ea typeface="굴림" pitchFamily="50" charset="-127"/>
              </a:endParaRPr>
            </a:p>
          </p:txBody>
        </p:sp>
        <p:cxnSp>
          <p:nvCxnSpPr>
            <p:cNvPr id="36" name="Straight Arrow Connector 35"/>
            <p:cNvCxnSpPr/>
            <p:nvPr/>
          </p:nvCxnSpPr>
          <p:spPr>
            <a:xfrm flipV="1">
              <a:off x="7851775" y="1897279"/>
              <a:ext cx="0" cy="281235"/>
            </a:xfrm>
            <a:prstGeom prst="straightConnector1">
              <a:avLst/>
            </a:prstGeom>
            <a:ln w="19050">
              <a:solidFill>
                <a:schemeClr val="accent3">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7800700"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1701525"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3835125" y="2022927"/>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Rectangle 39"/>
          <p:cNvSpPr/>
          <p:nvPr/>
        </p:nvSpPr>
        <p:spPr>
          <a:xfrm>
            <a:off x="1076629" y="3163669"/>
            <a:ext cx="6003567" cy="584775"/>
          </a:xfrm>
          <a:prstGeom prst="rect">
            <a:avLst/>
          </a:prstGeom>
        </p:spPr>
        <p:txBody>
          <a:bodyPr wrap="none">
            <a:spAutoFit/>
          </a:bodyPr>
          <a:lstStyle/>
          <a:p>
            <a:r>
              <a:rPr lang="en-US" sz="1600" dirty="0" smtClean="0"/>
              <a:t>Data frequency:		f</a:t>
            </a:r>
            <a:r>
              <a:rPr lang="en-US" sz="1600" baseline="-25000" dirty="0" smtClean="0"/>
              <a:t>i</a:t>
            </a:r>
            <a:r>
              <a:rPr lang="en-US" sz="1600" dirty="0" smtClean="0"/>
              <a:t> = </a:t>
            </a:r>
            <a:r>
              <a:rPr lang="en-US" sz="1600" dirty="0" err="1" smtClean="0"/>
              <a:t>f</a:t>
            </a:r>
            <a:r>
              <a:rPr lang="en-US" sz="1600" baseline="-25000" dirty="0" err="1" smtClean="0"/>
              <a:t>SF</a:t>
            </a:r>
            <a:r>
              <a:rPr lang="en-US" sz="1600" baseline="-25000" dirty="0" smtClean="0"/>
              <a:t> </a:t>
            </a:r>
            <a:r>
              <a:rPr lang="en-US" sz="1600" dirty="0"/>
              <a:t>+ </a:t>
            </a:r>
            <a:r>
              <a:rPr lang="en-US" sz="1600" dirty="0" err="1"/>
              <a:t>i</a:t>
            </a:r>
            <a:r>
              <a:rPr lang="en-US" sz="1600" dirty="0" smtClean="0"/>
              <a:t>.</a:t>
            </a:r>
            <a:r>
              <a:rPr lang="en-US" altLang="en-US" sz="1600" dirty="0"/>
              <a:t>∆</a:t>
            </a:r>
            <a:r>
              <a:rPr lang="en-US" altLang="en-US" sz="1600" dirty="0" smtClean="0"/>
              <a:t>f 	(</a:t>
            </a:r>
            <a:r>
              <a:rPr lang="en-US" altLang="en-US" sz="1600" dirty="0" err="1" smtClean="0"/>
              <a:t>i</a:t>
            </a:r>
            <a:r>
              <a:rPr lang="en-US" altLang="en-US" sz="1600" dirty="0" smtClean="0"/>
              <a:t>=1; 2;…; 32)</a:t>
            </a:r>
            <a:endParaRPr lang="en-US" sz="1600" dirty="0"/>
          </a:p>
          <a:p>
            <a:r>
              <a:rPr lang="en-US" sz="1600" dirty="0" smtClean="0"/>
              <a:t>Preamble frequency:		</a:t>
            </a:r>
            <a:r>
              <a:rPr lang="en-US" sz="1600" dirty="0" err="1" smtClean="0"/>
              <a:t>f</a:t>
            </a:r>
            <a:r>
              <a:rPr lang="en-US" sz="1600" dirty="0" err="1" smtClean="0">
                <a:ea typeface="Malgun Gothic"/>
                <a:cs typeface="Times New Roman"/>
              </a:rPr>
              <a:t>’</a:t>
            </a:r>
            <a:r>
              <a:rPr lang="en-US" sz="1600" baseline="-25000" dirty="0" err="1" smtClean="0"/>
              <a:t>SF</a:t>
            </a:r>
            <a:r>
              <a:rPr lang="en-US" sz="1600" baseline="-25000" dirty="0" smtClean="0"/>
              <a:t> </a:t>
            </a:r>
            <a:r>
              <a:rPr lang="en-US" sz="1600" dirty="0"/>
              <a:t>= </a:t>
            </a:r>
            <a:r>
              <a:rPr lang="en-US" sz="1600" dirty="0" err="1"/>
              <a:t>f</a:t>
            </a:r>
            <a:r>
              <a:rPr lang="en-US" sz="1600" baseline="-25000" dirty="0" err="1"/>
              <a:t>SF</a:t>
            </a:r>
            <a:r>
              <a:rPr lang="en-US" sz="1600" baseline="-25000" dirty="0"/>
              <a:t> </a:t>
            </a:r>
            <a:r>
              <a:rPr lang="en-US" sz="1600" dirty="0"/>
              <a:t>+ 33.</a:t>
            </a:r>
            <a:r>
              <a:rPr lang="en-US" altLang="en-US" sz="1600" dirty="0"/>
              <a:t>∆f</a:t>
            </a:r>
            <a:endParaRPr lang="en-US" sz="1600" dirty="0"/>
          </a:p>
        </p:txBody>
      </p:sp>
      <p:sp>
        <p:nvSpPr>
          <p:cNvPr id="41" name="TextBox 40"/>
          <p:cNvSpPr txBox="1"/>
          <p:nvPr/>
        </p:nvSpPr>
        <p:spPr>
          <a:xfrm>
            <a:off x="7580242" y="2450782"/>
            <a:ext cx="80663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8 kHz</a:t>
            </a:r>
            <a:endParaRPr lang="en-US" sz="1600" dirty="0"/>
          </a:p>
        </p:txBody>
      </p:sp>
      <p:sp>
        <p:nvSpPr>
          <p:cNvPr id="42" name="Rectangle 41"/>
          <p:cNvSpPr/>
          <p:nvPr/>
        </p:nvSpPr>
        <p:spPr>
          <a:xfrm>
            <a:off x="152400" y="4458563"/>
            <a:ext cx="8839200" cy="1569660"/>
          </a:xfrm>
          <a:prstGeom prst="rect">
            <a:avLst/>
          </a:prstGeom>
        </p:spPr>
        <p:txBody>
          <a:bodyPr wrap="square">
            <a:spAutoFit/>
          </a:bodyPr>
          <a:lstStyle/>
          <a:p>
            <a:r>
              <a:rPr lang="en-US" sz="1600" b="1" dirty="0" smtClean="0"/>
              <a:t>Preamble design: 	</a:t>
            </a:r>
            <a:r>
              <a:rPr lang="en-US" sz="1600" dirty="0" smtClean="0"/>
              <a:t>			</a:t>
            </a:r>
          </a:p>
          <a:p>
            <a:pPr marL="285750" indent="-285750">
              <a:buFont typeface="Wingdings" panose="05000000000000000000" pitchFamily="2" charset="2"/>
              <a:buChar char="q"/>
            </a:pPr>
            <a:r>
              <a:rPr lang="en-US" sz="1600" dirty="0" smtClean="0"/>
              <a:t>On the lowest-band among the CM-FSK PHY modes to </a:t>
            </a:r>
            <a:r>
              <a:rPr lang="en-US" sz="1600" b="1" dirty="0" smtClean="0"/>
              <a:t>ensure compatibility </a:t>
            </a:r>
            <a:r>
              <a:rPr lang="en-US" sz="1600" dirty="0" smtClean="0"/>
              <a:t>with low sampling-rate cameras.</a:t>
            </a:r>
          </a:p>
          <a:p>
            <a:pPr marL="285750" indent="-285750">
              <a:buFont typeface="Wingdings" panose="05000000000000000000" pitchFamily="2" charset="2"/>
              <a:buChar char="q"/>
            </a:pPr>
            <a:r>
              <a:rPr lang="en-US" sz="1600" dirty="0" smtClean="0"/>
              <a:t>Relationship between </a:t>
            </a:r>
            <a:r>
              <a:rPr lang="en-US" sz="1600" dirty="0" err="1" smtClean="0"/>
              <a:t>f</a:t>
            </a:r>
            <a:r>
              <a:rPr lang="en-US" sz="1600" baseline="-25000" dirty="0" err="1" smtClean="0"/>
              <a:t>SF</a:t>
            </a:r>
            <a:r>
              <a:rPr lang="en-US" sz="1600" baseline="-25000" dirty="0" smtClean="0"/>
              <a:t> </a:t>
            </a:r>
            <a:r>
              <a:rPr lang="en-US" sz="1600" dirty="0" smtClean="0"/>
              <a:t>and </a:t>
            </a:r>
            <a:r>
              <a:rPr lang="en-US" sz="1600" dirty="0" err="1" smtClean="0"/>
              <a:t>f</a:t>
            </a:r>
            <a:r>
              <a:rPr lang="en-US" sz="1600" dirty="0" err="1" smtClean="0">
                <a:solidFill>
                  <a:srgbClr val="000000"/>
                </a:solidFill>
                <a:ea typeface="Malgun Gothic"/>
                <a:cs typeface="Times New Roman"/>
              </a:rPr>
              <a:t>’</a:t>
            </a:r>
            <a:r>
              <a:rPr lang="en-US" sz="1600" baseline="-25000" dirty="0" err="1" smtClean="0"/>
              <a:t>SF</a:t>
            </a:r>
            <a:r>
              <a:rPr lang="en-US" sz="1600" baseline="-25000" dirty="0" smtClean="0"/>
              <a:t> </a:t>
            </a:r>
            <a:r>
              <a:rPr lang="en-US" sz="1600" dirty="0" smtClean="0"/>
              <a:t> is for </a:t>
            </a:r>
            <a:r>
              <a:rPr lang="en-US" sz="1600" b="1" dirty="0" smtClean="0"/>
              <a:t>training</a:t>
            </a:r>
          </a:p>
          <a:p>
            <a:pPr marL="742950" lvl="1" indent="-285750">
              <a:buFont typeface="Wingdings" panose="05000000000000000000" pitchFamily="2" charset="2"/>
              <a:buChar char="§"/>
            </a:pPr>
            <a:r>
              <a:rPr lang="en-US" sz="1600" dirty="0" err="1" smtClean="0"/>
              <a:t>f</a:t>
            </a:r>
            <a:r>
              <a:rPr lang="en-US" sz="1600" baseline="-25000" dirty="0" err="1" smtClean="0"/>
              <a:t>SF</a:t>
            </a:r>
            <a:r>
              <a:rPr lang="en-US" sz="1600" baseline="-25000" dirty="0" smtClean="0"/>
              <a:t> </a:t>
            </a:r>
            <a:r>
              <a:rPr lang="en-US" sz="1600" dirty="0" smtClean="0"/>
              <a:t>is chosen as lowest frequency on the available bandwidth, e.g. 200Hz, to be easily detected.</a:t>
            </a:r>
          </a:p>
          <a:p>
            <a:pPr marL="742950" lvl="1" indent="-285750">
              <a:buFont typeface="Wingdings" panose="05000000000000000000" pitchFamily="2" charset="2"/>
              <a:buChar char="§"/>
            </a:pPr>
            <a:r>
              <a:rPr lang="en-US" sz="1600" dirty="0" err="1" smtClean="0"/>
              <a:t>f</a:t>
            </a:r>
            <a:r>
              <a:rPr lang="en-US" sz="1600" dirty="0" err="1" smtClean="0">
                <a:solidFill>
                  <a:srgbClr val="000000"/>
                </a:solidFill>
                <a:ea typeface="Malgun Gothic"/>
                <a:cs typeface="Times New Roman"/>
              </a:rPr>
              <a:t>’</a:t>
            </a:r>
            <a:r>
              <a:rPr lang="en-US" sz="1600" baseline="-25000" dirty="0" err="1" smtClean="0"/>
              <a:t>SF</a:t>
            </a:r>
            <a:r>
              <a:rPr lang="en-US" sz="1600" baseline="-25000" dirty="0" smtClean="0"/>
              <a:t> </a:t>
            </a:r>
            <a:r>
              <a:rPr lang="en-US" sz="1600" dirty="0" smtClean="0"/>
              <a:t>= </a:t>
            </a:r>
            <a:r>
              <a:rPr lang="en-US" sz="1600" dirty="0" err="1" smtClean="0"/>
              <a:t>f</a:t>
            </a:r>
            <a:r>
              <a:rPr lang="en-US" sz="1600" baseline="-25000" dirty="0" err="1" smtClean="0"/>
              <a:t>SF</a:t>
            </a:r>
            <a:r>
              <a:rPr lang="en-US" sz="1600" baseline="-25000" dirty="0" smtClean="0"/>
              <a:t> </a:t>
            </a:r>
            <a:r>
              <a:rPr lang="en-US" sz="1600" dirty="0" smtClean="0"/>
              <a:t>+ 33x </a:t>
            </a:r>
            <a:r>
              <a:rPr lang="en-US" altLang="en-US" sz="1600" dirty="0" smtClean="0"/>
              <a:t>∆f	to train different cameras which have different sampling rates.</a:t>
            </a:r>
          </a:p>
        </p:txBody>
      </p:sp>
      <p:sp>
        <p:nvSpPr>
          <p:cNvPr id="4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583811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Rectangle 7"/>
          <p:cNvSpPr/>
          <p:nvPr/>
        </p:nvSpPr>
        <p:spPr>
          <a:xfrm>
            <a:off x="76200" y="608886"/>
            <a:ext cx="3886200" cy="4031873"/>
          </a:xfrm>
          <a:prstGeom prst="rect">
            <a:avLst/>
          </a:prstGeom>
        </p:spPr>
        <p:txBody>
          <a:bodyPr wrap="square">
            <a:spAutoFit/>
          </a:bodyPr>
          <a:lstStyle/>
          <a:p>
            <a:r>
              <a:rPr lang="en-US" sz="1600" b="1" dirty="0" smtClean="0"/>
              <a:t>PHY header design: 	</a:t>
            </a:r>
            <a:r>
              <a:rPr lang="en-US" sz="1600" dirty="0" smtClean="0"/>
              <a:t>			</a:t>
            </a:r>
          </a:p>
          <a:p>
            <a:pPr marL="742950" lvl="1" indent="-285750">
              <a:buFont typeface="Wingdings" panose="05000000000000000000" pitchFamily="2" charset="2"/>
              <a:buChar char="§"/>
            </a:pPr>
            <a:r>
              <a:rPr lang="en-US" sz="1600" dirty="0" smtClean="0"/>
              <a:t>All frequencies used for PHY header are on low- band of the available bandwidth (e.g. 200Hz – 2kHz). This is to be compatible to low sampling rate cameras.</a:t>
            </a:r>
          </a:p>
          <a:p>
            <a:pPr marL="742950" lvl="1" indent="-285750">
              <a:buFont typeface="Wingdings" panose="05000000000000000000" pitchFamily="2" charset="2"/>
              <a:buChar char="§"/>
            </a:pPr>
            <a:r>
              <a:rPr lang="en-US" sz="1600" dirty="0" smtClean="0"/>
              <a:t>SHR and PHR are allocated in a common band (low-band)</a:t>
            </a:r>
          </a:p>
          <a:p>
            <a:pPr marL="742950" lvl="1" indent="-285750">
              <a:buFont typeface="Wingdings" panose="05000000000000000000" pitchFamily="2" charset="2"/>
              <a:buChar char="§"/>
            </a:pPr>
            <a:r>
              <a:rPr lang="en-US" sz="1600" dirty="0" smtClean="0"/>
              <a:t>The length for each frequency symbol is </a:t>
            </a:r>
            <a:r>
              <a:rPr lang="en-US" sz="1600" dirty="0"/>
              <a:t>constant throughout the frame between preamble, header, and payload </a:t>
            </a:r>
            <a:endParaRPr lang="en-US" sz="1600" dirty="0" smtClean="0"/>
          </a:p>
          <a:p>
            <a:pPr marL="742950" lvl="1" indent="-285750">
              <a:buFont typeface="Wingdings" panose="05000000000000000000" pitchFamily="2" charset="2"/>
              <a:buChar char="§"/>
            </a:pPr>
            <a:r>
              <a:rPr lang="en-US" sz="1600" dirty="0" smtClean="0"/>
              <a:t>PSDU can be allocated on the extended band.</a:t>
            </a:r>
          </a:p>
          <a:p>
            <a:pPr marL="742950" lvl="1" indent="-285750">
              <a:buFont typeface="Wingdings" panose="05000000000000000000" pitchFamily="2" charset="2"/>
              <a:buChar char="§"/>
            </a:pPr>
            <a:endParaRPr lang="en-US" sz="1600" dirty="0" smtClean="0">
              <a:solidFill>
                <a:schemeClr val="accent6">
                  <a:lumMod val="75000"/>
                </a:scheme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4087208551"/>
              </p:ext>
            </p:extLst>
          </p:nvPr>
        </p:nvGraphicFramePr>
        <p:xfrm>
          <a:off x="4495800" y="774412"/>
          <a:ext cx="4191000" cy="3568988"/>
        </p:xfrm>
        <a:graphic>
          <a:graphicData uri="http://schemas.openxmlformats.org/drawingml/2006/table">
            <a:tbl>
              <a:tblPr firstRow="1" bandRow="1">
                <a:tableStyleId>{5940675A-B579-460E-94D1-54222C63F5DA}</a:tableStyleId>
              </a:tblPr>
              <a:tblGrid>
                <a:gridCol w="381000"/>
                <a:gridCol w="1066800"/>
                <a:gridCol w="762000"/>
                <a:gridCol w="914400"/>
                <a:gridCol w="1066800"/>
              </a:tblGrid>
              <a:tr h="257175">
                <a:tc>
                  <a:txBody>
                    <a:bodyPr/>
                    <a:lstStyle/>
                    <a:p>
                      <a:endParaRPr lang="en-US" sz="1400" dirty="0"/>
                    </a:p>
                  </a:txBody>
                  <a:tcPr/>
                </a:tc>
                <a:tc>
                  <a:txBody>
                    <a:bodyPr/>
                    <a:lstStyle/>
                    <a:p>
                      <a:pPr algn="ctr"/>
                      <a:r>
                        <a:rPr lang="en-US" sz="1400" dirty="0" smtClean="0"/>
                        <a:t>MCS indication</a:t>
                      </a:r>
                      <a:endParaRPr lang="en-US" sz="1400" dirty="0"/>
                    </a:p>
                  </a:txBody>
                  <a:tcPr/>
                </a:tc>
                <a:tc>
                  <a:txBody>
                    <a:bodyPr/>
                    <a:lstStyle/>
                    <a:p>
                      <a:r>
                        <a:rPr lang="en-US" sz="1400" dirty="0" smtClean="0"/>
                        <a:t>PHY</a:t>
                      </a:r>
                      <a:r>
                        <a:rPr lang="en-US" sz="1400" baseline="0" dirty="0" smtClean="0"/>
                        <a:t> modes</a:t>
                      </a:r>
                      <a:endParaRPr lang="en-US" sz="1400" dirty="0"/>
                    </a:p>
                  </a:txBody>
                  <a:tcPr/>
                </a:tc>
                <a:tc>
                  <a:txBody>
                    <a:bodyPr/>
                    <a:lstStyle/>
                    <a:p>
                      <a:r>
                        <a:rPr lang="en-US" sz="1400" dirty="0" smtClean="0"/>
                        <a:t>Data</a:t>
                      </a:r>
                      <a:r>
                        <a:rPr lang="en-US" sz="1400" baseline="0" dirty="0" smtClean="0"/>
                        <a:t> rate</a:t>
                      </a:r>
                      <a:endParaRPr lang="en-US" sz="1400" dirty="0"/>
                    </a:p>
                  </a:txBody>
                  <a:tcPr/>
                </a:tc>
                <a:tc>
                  <a:txBody>
                    <a:bodyPr/>
                    <a:lstStyle/>
                    <a:p>
                      <a:pPr algn="ctr"/>
                      <a:r>
                        <a:rPr lang="en-US" sz="1400" dirty="0" smtClean="0"/>
                        <a:t>Unit</a:t>
                      </a:r>
                      <a:endParaRPr lang="en-US" sz="1400" dirty="0"/>
                    </a:p>
                  </a:txBody>
                  <a:tcPr/>
                </a:tc>
              </a:tr>
              <a:tr h="257175">
                <a:tc>
                  <a:txBody>
                    <a:bodyPr/>
                    <a:lstStyle/>
                    <a:p>
                      <a:r>
                        <a:rPr lang="en-US" sz="1400" dirty="0" smtClean="0"/>
                        <a:t>1</a:t>
                      </a:r>
                      <a:endParaRPr lang="en-US" sz="1400" dirty="0"/>
                    </a:p>
                  </a:txBody>
                  <a:tcPr/>
                </a:tc>
                <a:tc>
                  <a:txBody>
                    <a:bodyPr/>
                    <a:lstStyle/>
                    <a:p>
                      <a:r>
                        <a:rPr lang="en-US" sz="1400" dirty="0" smtClean="0"/>
                        <a:t>0000 0000</a:t>
                      </a:r>
                      <a:endParaRPr lang="en-US" sz="1400" dirty="0"/>
                    </a:p>
                  </a:txBody>
                  <a:tcPr/>
                </a:tc>
                <a:tc>
                  <a:txBody>
                    <a:bodyPr/>
                    <a:lstStyle/>
                    <a:p>
                      <a:pPr algn="ctr"/>
                      <a:r>
                        <a:rPr lang="en-US" sz="1400" dirty="0" smtClean="0"/>
                        <a:t>I.1</a:t>
                      </a:r>
                      <a:endParaRPr lang="en-US" sz="1400" dirty="0"/>
                    </a:p>
                  </a:txBody>
                  <a:tcPr/>
                </a:tc>
                <a:tc>
                  <a:txBody>
                    <a:bodyPr/>
                    <a:lstStyle/>
                    <a:p>
                      <a:pPr algn="ctr" fontAlgn="b"/>
                      <a:r>
                        <a:rPr lang="en-US" sz="1400" u="none" strike="noStrike" dirty="0" smtClean="0">
                          <a:effectLst/>
                        </a:rPr>
                        <a:t>10</a:t>
                      </a:r>
                      <a:endParaRPr lang="en-US" sz="1400" b="0" i="0" u="none" strike="noStrike" dirty="0">
                        <a:solidFill>
                          <a:srgbClr val="000000"/>
                        </a:solidFill>
                        <a:effectLst/>
                        <a:latin typeface="Calibri"/>
                      </a:endParaRPr>
                    </a:p>
                  </a:txBody>
                  <a:tcPr marL="9525" marR="9525" marT="9525" marB="0" anchor="b"/>
                </a:tc>
                <a:tc rowSpan="6">
                  <a:txBody>
                    <a:bodyPr/>
                    <a:lstStyle/>
                    <a:p>
                      <a:pPr algn="ctr" fontAlgn="b"/>
                      <a:r>
                        <a:rPr lang="en-US" sz="1400" u="none" strike="noStrike" dirty="0" smtClean="0">
                          <a:effectLst/>
                        </a:rPr>
                        <a:t>bps</a:t>
                      </a:r>
                    </a:p>
                    <a:p>
                      <a:pPr algn="ctr" fontAlgn="b"/>
                      <a:endParaRPr lang="en-US" sz="1400" u="none" strike="noStrike" dirty="0" smtClean="0">
                        <a:effectLst/>
                      </a:endParaRPr>
                    </a:p>
                    <a:p>
                      <a:pPr algn="ctr" fontAlgn="b"/>
                      <a:endParaRPr lang="en-US" sz="1400" u="none" strike="noStrike" dirty="0" smtClean="0">
                        <a:effectLst/>
                      </a:endParaRPr>
                    </a:p>
                    <a:p>
                      <a:pPr algn="ctr" fontAlgn="b"/>
                      <a:endParaRPr lang="en-US" sz="1400" u="none" strike="noStrike" dirty="0" smtClean="0">
                        <a:effectLst/>
                      </a:endParaRPr>
                    </a:p>
                    <a:p>
                      <a:pPr algn="ctr" fontAlgn="b"/>
                      <a:endParaRPr lang="en-US" sz="1400" u="none" strike="noStrike" dirty="0" smtClean="0">
                        <a:effectLst/>
                      </a:endParaRPr>
                    </a:p>
                    <a:p>
                      <a:pPr algn="ctr" fontAlgn="b"/>
                      <a:endParaRPr lang="en-US" sz="14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tcPr>
                </a:tc>
              </a:tr>
              <a:tr h="257175">
                <a:tc>
                  <a:txBody>
                    <a:bodyPr/>
                    <a:lstStyle/>
                    <a:p>
                      <a:r>
                        <a:rPr lang="en-US" sz="1400" dirty="0" smtClean="0"/>
                        <a:t>2</a:t>
                      </a:r>
                      <a:endParaRPr lang="en-US" sz="1400" dirty="0"/>
                    </a:p>
                  </a:txBody>
                  <a:tcPr/>
                </a:tc>
                <a:tc>
                  <a:txBody>
                    <a:bodyPr/>
                    <a:lstStyle/>
                    <a:p>
                      <a:r>
                        <a:rPr lang="en-US" sz="1400" dirty="0" smtClean="0"/>
                        <a:t>0000 0001</a:t>
                      </a:r>
                      <a:endParaRPr lang="en-US" sz="1400" dirty="0"/>
                    </a:p>
                  </a:txBody>
                  <a:tcPr/>
                </a:tc>
                <a:tc>
                  <a:txBody>
                    <a:bodyPr/>
                    <a:lstStyle/>
                    <a:p>
                      <a:pPr algn="ctr"/>
                      <a:r>
                        <a:rPr lang="en-US" sz="1400" dirty="0" smtClean="0"/>
                        <a:t>I.2</a:t>
                      </a:r>
                      <a:endParaRPr lang="en-US" sz="1400" dirty="0"/>
                    </a:p>
                  </a:txBody>
                  <a:tcPr/>
                </a:tc>
                <a:tc>
                  <a:txBody>
                    <a:bodyPr/>
                    <a:lstStyle/>
                    <a:p>
                      <a:pPr algn="ctr" fontAlgn="b"/>
                      <a:r>
                        <a:rPr lang="en-US" sz="1400" u="none" strike="noStrike" dirty="0" smtClean="0">
                          <a:effectLst/>
                        </a:rPr>
                        <a:t>50</a:t>
                      </a:r>
                      <a:endParaRPr lang="en-US" sz="1400" b="0" i="0" u="none" strike="noStrike" dirty="0">
                        <a:solidFill>
                          <a:srgbClr val="000000"/>
                        </a:solidFill>
                        <a:effectLst/>
                        <a:latin typeface="Calibri"/>
                      </a:endParaRPr>
                    </a:p>
                  </a:txBody>
                  <a:tcPr marL="9525" marR="9525" marT="9525" marB="0" anchor="b"/>
                </a:tc>
                <a:tc vMerge="1">
                  <a:txBody>
                    <a:bodyPr/>
                    <a:lstStyle/>
                    <a:p>
                      <a:pPr algn="ctr" fontAlgn="b"/>
                      <a:endParaRPr lang="en-US" sz="1400" b="0" i="0" u="none" strike="noStrike" dirty="0">
                        <a:solidFill>
                          <a:srgbClr val="000000"/>
                        </a:solidFill>
                        <a:effectLst/>
                        <a:latin typeface="Calibri"/>
                      </a:endParaRPr>
                    </a:p>
                  </a:txBody>
                  <a:tcPr marL="9525" marR="9525" marT="9525" marB="0" anchor="b"/>
                </a:tc>
              </a:tr>
              <a:tr h="257175">
                <a:tc>
                  <a:txBody>
                    <a:bodyPr/>
                    <a:lstStyle/>
                    <a:p>
                      <a:r>
                        <a:rPr lang="en-US" sz="1400" dirty="0" smtClean="0"/>
                        <a:t>3</a:t>
                      </a:r>
                      <a:endParaRPr lang="en-US" sz="1400" dirty="0"/>
                    </a:p>
                  </a:txBody>
                  <a:tcPr/>
                </a:tc>
                <a:tc>
                  <a:txBody>
                    <a:bodyPr/>
                    <a:lstStyle/>
                    <a:p>
                      <a:r>
                        <a:rPr lang="en-US" sz="1400" dirty="0" smtClean="0"/>
                        <a:t>0000 0010</a:t>
                      </a:r>
                      <a:endParaRPr lang="en-US" sz="1400" dirty="0"/>
                    </a:p>
                  </a:txBody>
                  <a:tcPr/>
                </a:tc>
                <a:tc>
                  <a:txBody>
                    <a:bodyPr/>
                    <a:lstStyle/>
                    <a:p>
                      <a:pPr algn="ctr"/>
                      <a:r>
                        <a:rPr lang="en-US" sz="1400" dirty="0" smtClean="0"/>
                        <a:t>I.3</a:t>
                      </a:r>
                      <a:endParaRPr lang="en-US" sz="1400" dirty="0"/>
                    </a:p>
                  </a:txBody>
                  <a:tcPr/>
                </a:tc>
                <a:tc>
                  <a:txBody>
                    <a:bodyPr/>
                    <a:lstStyle/>
                    <a:p>
                      <a:pPr algn="ctr" fontAlgn="b"/>
                      <a:r>
                        <a:rPr lang="en-US" sz="1400" u="none" strike="noStrike" dirty="0" smtClean="0">
                          <a:effectLst/>
                        </a:rPr>
                        <a:t>60</a:t>
                      </a:r>
                      <a:endParaRPr lang="en-US" sz="1400" b="0" i="0" u="none" strike="noStrike" dirty="0">
                        <a:solidFill>
                          <a:srgbClr val="000000"/>
                        </a:solidFill>
                        <a:effectLst/>
                        <a:latin typeface="Calibri"/>
                      </a:endParaRPr>
                    </a:p>
                  </a:txBody>
                  <a:tcPr marL="9525" marR="9525" marT="9525" marB="0" anchor="b"/>
                </a:tc>
                <a:tc vMerge="1">
                  <a:txBody>
                    <a:bodyPr/>
                    <a:lstStyle/>
                    <a:p>
                      <a:pPr algn="ctr" fontAlgn="b"/>
                      <a:endParaRPr lang="en-US" sz="1400" b="0" i="0" u="none" strike="noStrike" dirty="0">
                        <a:solidFill>
                          <a:srgbClr val="000000"/>
                        </a:solidFill>
                        <a:effectLst/>
                        <a:latin typeface="Calibri"/>
                      </a:endParaRPr>
                    </a:p>
                  </a:txBody>
                  <a:tcPr marL="9525" marR="9525" marT="9525" marB="0" anchor="b"/>
                </a:tc>
              </a:tr>
              <a:tr h="307628">
                <a:tc>
                  <a:txBody>
                    <a:bodyPr/>
                    <a:lstStyle/>
                    <a:p>
                      <a:r>
                        <a:rPr lang="en-US" sz="1400" dirty="0" smtClean="0"/>
                        <a:t>4</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0000 0011</a:t>
                      </a:r>
                    </a:p>
                  </a:txBody>
                  <a:tcPr/>
                </a:tc>
                <a:tc>
                  <a:txBody>
                    <a:bodyPr/>
                    <a:lstStyle/>
                    <a:p>
                      <a:pPr algn="ctr"/>
                      <a:r>
                        <a:rPr lang="en-US" sz="1400" dirty="0" smtClean="0"/>
                        <a:t>I.4</a:t>
                      </a:r>
                      <a:endParaRPr lang="en-US" sz="1400" dirty="0"/>
                    </a:p>
                  </a:txBody>
                  <a:tcPr/>
                </a:tc>
                <a:tc>
                  <a:txBody>
                    <a:bodyPr/>
                    <a:lstStyle/>
                    <a:p>
                      <a:pPr algn="ctr" fontAlgn="b"/>
                      <a:r>
                        <a:rPr lang="en-US" sz="1400" u="none" strike="noStrike" dirty="0" smtClean="0">
                          <a:effectLst/>
                        </a:rPr>
                        <a:t>70</a:t>
                      </a:r>
                      <a:endParaRPr lang="en-US" sz="1400" b="0" i="0" u="none" strike="noStrike" dirty="0">
                        <a:solidFill>
                          <a:srgbClr val="000000"/>
                        </a:solidFill>
                        <a:effectLst/>
                        <a:latin typeface="Calibri"/>
                      </a:endParaRPr>
                    </a:p>
                  </a:txBody>
                  <a:tcPr marL="9525" marR="9525" marT="9525" marB="0" anchor="b"/>
                </a:tc>
                <a:tc vMerge="1">
                  <a:txBody>
                    <a:bodyPr/>
                    <a:lstStyle/>
                    <a:p>
                      <a:pPr algn="ctr" fontAlgn="b"/>
                      <a:endParaRPr lang="en-US" sz="1400" b="0" i="0" u="none" strike="noStrike" dirty="0">
                        <a:solidFill>
                          <a:srgbClr val="000000"/>
                        </a:solidFill>
                        <a:effectLst/>
                        <a:latin typeface="Calibri"/>
                      </a:endParaRPr>
                    </a:p>
                  </a:txBody>
                  <a:tcPr marL="9525" marR="9525" marT="9525" marB="0" anchor="b"/>
                </a:tc>
              </a:tr>
              <a:tr h="257175">
                <a:tc>
                  <a:txBody>
                    <a:bodyPr/>
                    <a:lstStyle/>
                    <a:p>
                      <a:r>
                        <a:rPr lang="en-US" sz="1400" dirty="0" smtClean="0"/>
                        <a:t>5</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0000 0100</a:t>
                      </a:r>
                      <a:endParaRPr lang="en-US" sz="1400" dirty="0"/>
                    </a:p>
                  </a:txBody>
                  <a:tcPr/>
                </a:tc>
                <a:tc>
                  <a:txBody>
                    <a:bodyPr/>
                    <a:lstStyle/>
                    <a:p>
                      <a:pPr algn="ctr"/>
                      <a:r>
                        <a:rPr lang="en-US" sz="1400" dirty="0" smtClean="0"/>
                        <a:t>I.5</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rPr>
                        <a:t>80</a:t>
                      </a:r>
                      <a:endParaRPr lang="en-US" sz="1400" b="0" i="0" u="none" strike="noStrike" dirty="0" smtClean="0">
                        <a:solidFill>
                          <a:srgbClr val="000000"/>
                        </a:solidFill>
                        <a:effectLst/>
                        <a:latin typeface="+mn-lt"/>
                      </a:endParaRPr>
                    </a:p>
                  </a:txBody>
                  <a:tcPr/>
                </a:tc>
                <a:tc vMerge="1">
                  <a:txBody>
                    <a:bodyPr/>
                    <a:lstStyle/>
                    <a:p>
                      <a:pPr algn="ctr" fontAlgn="b"/>
                      <a:endParaRPr lang="en-US" sz="1400" b="0" i="0" u="none" strike="noStrike" dirty="0">
                        <a:solidFill>
                          <a:srgbClr val="000000"/>
                        </a:solidFill>
                        <a:effectLst/>
                        <a:latin typeface="Calibri"/>
                      </a:endParaRPr>
                    </a:p>
                  </a:txBody>
                  <a:tcPr marL="9525" marR="9525" marT="9525" marB="0" anchor="b"/>
                </a:tc>
              </a:tr>
              <a:tr h="257175">
                <a:tc>
                  <a:txBody>
                    <a:bodyPr/>
                    <a:lstStyle/>
                    <a:p>
                      <a:r>
                        <a:rPr lang="en-US" sz="1400" dirty="0" smtClean="0"/>
                        <a:t>6</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0000 0101</a:t>
                      </a:r>
                    </a:p>
                  </a:txBody>
                  <a:tcPr/>
                </a:tc>
                <a:tc>
                  <a:txBody>
                    <a:bodyPr/>
                    <a:lstStyle/>
                    <a:p>
                      <a:pPr algn="ctr"/>
                      <a:r>
                        <a:rPr lang="en-US" sz="1400" dirty="0" smtClean="0"/>
                        <a:t>I.6</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n-lt"/>
                        </a:rPr>
                        <a:t>84</a:t>
                      </a:r>
                    </a:p>
                  </a:txBody>
                  <a:tcPr>
                    <a:lnB w="12700" cap="flat" cmpd="sng" algn="ctr">
                      <a:solidFill>
                        <a:schemeClr val="tx1"/>
                      </a:solidFill>
                      <a:prstDash val="solid"/>
                      <a:round/>
                      <a:headEnd type="none" w="med" len="med"/>
                      <a:tailEnd type="none" w="med" len="med"/>
                    </a:lnB>
                  </a:tcPr>
                </a:tc>
                <a:tc vMerge="1">
                  <a:txBody>
                    <a:bodyPr/>
                    <a:lstStyle/>
                    <a:p>
                      <a:pPr algn="ctr" fontAlgn="b"/>
                      <a:endParaRPr lang="en-US" sz="1400" b="0" i="0" u="none" strike="noStrike" dirty="0">
                        <a:solidFill>
                          <a:srgbClr val="000000"/>
                        </a:solidFill>
                        <a:effectLst/>
                        <a:latin typeface="Calibri"/>
                      </a:endParaRPr>
                    </a:p>
                  </a:txBody>
                  <a:tcPr marL="9525" marR="9525" marT="9525" marB="0" anchor="b"/>
                </a:tc>
              </a:tr>
              <a:tr h="257175">
                <a:tc>
                  <a:txBody>
                    <a:bodyPr/>
                    <a:lstStyle/>
                    <a:p>
                      <a:r>
                        <a:rPr lang="en-US" sz="1400" dirty="0" smtClean="0"/>
                        <a:t>7</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0000 0110</a:t>
                      </a:r>
                    </a:p>
                  </a:txBody>
                  <a:tcPr/>
                </a:tc>
                <a:tc>
                  <a:txBody>
                    <a:bodyPr/>
                    <a:lstStyle/>
                    <a:p>
                      <a:pPr algn="ctr"/>
                      <a:r>
                        <a:rPr lang="en-US" sz="1400" dirty="0" smtClean="0"/>
                        <a:t>I.7</a:t>
                      </a:r>
                      <a:endParaRPr lang="en-US" sz="1400" dirty="0"/>
                    </a:p>
                  </a:txBody>
                  <a:tcPr/>
                </a:tc>
                <a:tc>
                  <a:txBody>
                    <a:bodyPr/>
                    <a:lstStyle/>
                    <a:p>
                      <a:pPr algn="ctr" fontAlgn="b"/>
                      <a:r>
                        <a:rPr lang="en-US" sz="1400" u="none" strike="noStrike" dirty="0" smtClean="0">
                          <a:effectLst/>
                        </a:rPr>
                        <a:t>0.17 </a:t>
                      </a:r>
                      <a:endParaRPr lang="en-US" sz="14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tcPr>
                </a:tc>
                <a:tc rowSpan="4">
                  <a:txBody>
                    <a:bodyPr/>
                    <a:lstStyle/>
                    <a:p>
                      <a:pPr algn="ctr"/>
                      <a:endParaRPr lang="en-US" sz="1400" dirty="0" smtClean="0"/>
                    </a:p>
                    <a:p>
                      <a:pPr algn="ctr"/>
                      <a:r>
                        <a:rPr lang="en-US" sz="1400" dirty="0" smtClean="0"/>
                        <a:t>kbps</a:t>
                      </a:r>
                    </a:p>
                    <a:p>
                      <a:pPr algn="ctr"/>
                      <a:endParaRPr lang="en-US" sz="1400" dirty="0" smtClean="0"/>
                    </a:p>
                    <a:p>
                      <a:pPr algn="ctr"/>
                      <a:endParaRPr lang="en-US" sz="1400" dirty="0" smtClean="0"/>
                    </a:p>
                    <a:p>
                      <a:pPr algn="ctr"/>
                      <a:endParaRPr lang="en-US" sz="1400" dirty="0" smtClean="0"/>
                    </a:p>
                  </a:txBody>
                  <a:tcPr marL="9525" marR="9525" marT="9525" marB="0" anchor="b">
                    <a:lnT w="12700" cap="flat" cmpd="sng" algn="ctr">
                      <a:solidFill>
                        <a:schemeClr val="tx1"/>
                      </a:solidFill>
                      <a:prstDash val="solid"/>
                      <a:round/>
                      <a:headEnd type="none" w="med" len="med"/>
                      <a:tailEnd type="none" w="med" len="med"/>
                    </a:lnT>
                  </a:tcPr>
                </a:tc>
              </a:tr>
              <a:tr h="257175">
                <a:tc>
                  <a:txBody>
                    <a:bodyPr/>
                    <a:lstStyle/>
                    <a:p>
                      <a:r>
                        <a:rPr lang="en-US" sz="1400" dirty="0" smtClean="0"/>
                        <a:t>8</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0000 0111</a:t>
                      </a:r>
                    </a:p>
                  </a:txBody>
                  <a:tcPr/>
                </a:tc>
                <a:tc>
                  <a:txBody>
                    <a:bodyPr/>
                    <a:lstStyle/>
                    <a:p>
                      <a:pPr algn="ctr"/>
                      <a:r>
                        <a:rPr lang="en-US" sz="1400" dirty="0" smtClean="0"/>
                        <a:t>I.8</a:t>
                      </a:r>
                      <a:endParaRPr lang="en-US" sz="1400" dirty="0"/>
                    </a:p>
                  </a:txBody>
                  <a:tcPr/>
                </a:tc>
                <a:tc>
                  <a:txBody>
                    <a:bodyPr/>
                    <a:lstStyle/>
                    <a:p>
                      <a:pPr algn="ctr" fontAlgn="b"/>
                      <a:r>
                        <a:rPr lang="en-US" sz="1400" u="none" strike="noStrike" dirty="0" smtClean="0">
                          <a:effectLst/>
                        </a:rPr>
                        <a:t>0.22</a:t>
                      </a:r>
                      <a:endParaRPr lang="en-US" sz="1400" b="0" i="0" u="none" strike="noStrike" dirty="0">
                        <a:solidFill>
                          <a:srgbClr val="000000"/>
                        </a:solidFill>
                        <a:effectLst/>
                        <a:latin typeface="Calibri"/>
                      </a:endParaRPr>
                    </a:p>
                  </a:txBody>
                  <a:tcPr marL="9525" marR="9525" marT="9525" marB="0" anchor="b"/>
                </a:tc>
                <a:tc vMerge="1">
                  <a:txBody>
                    <a:bodyPr/>
                    <a:lstStyle/>
                    <a:p>
                      <a:pPr algn="ctr"/>
                      <a:endParaRPr lang="en-US" sz="1400" dirty="0"/>
                    </a:p>
                  </a:txBody>
                  <a:tcPr/>
                </a:tc>
              </a:tr>
              <a:tr h="257175">
                <a:tc>
                  <a:txBody>
                    <a:bodyPr/>
                    <a:lstStyle/>
                    <a:p>
                      <a:r>
                        <a:rPr lang="en-US" sz="1400" dirty="0" smtClean="0"/>
                        <a:t>9</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0000 1000</a:t>
                      </a:r>
                    </a:p>
                  </a:txBody>
                  <a:tcPr/>
                </a:tc>
                <a:tc>
                  <a:txBody>
                    <a:bodyPr/>
                    <a:lstStyle/>
                    <a:p>
                      <a:pPr algn="ctr"/>
                      <a:r>
                        <a:rPr lang="en-US" sz="1400" dirty="0" smtClean="0"/>
                        <a:t>I.9</a:t>
                      </a:r>
                      <a:endParaRPr lang="en-US" sz="1400" dirty="0"/>
                    </a:p>
                  </a:txBody>
                  <a:tcPr/>
                </a:tc>
                <a:tc>
                  <a:txBody>
                    <a:bodyPr/>
                    <a:lstStyle/>
                    <a:p>
                      <a:pPr algn="ctr" fontAlgn="b"/>
                      <a:r>
                        <a:rPr lang="en-US" sz="1400" u="none" strike="noStrike" dirty="0" smtClean="0">
                          <a:effectLst/>
                        </a:rPr>
                        <a:t>0.44</a:t>
                      </a:r>
                      <a:endParaRPr lang="en-US" sz="1400" b="0" i="0" u="none" strike="noStrike" dirty="0">
                        <a:solidFill>
                          <a:srgbClr val="000000"/>
                        </a:solidFill>
                        <a:effectLst/>
                        <a:latin typeface="Calibri"/>
                      </a:endParaRPr>
                    </a:p>
                  </a:txBody>
                  <a:tcPr marL="9525" marR="9525" marT="9525" marB="0" anchor="b"/>
                </a:tc>
                <a:tc vMerge="1">
                  <a:txBody>
                    <a:bodyPr/>
                    <a:lstStyle/>
                    <a:p>
                      <a:endParaRPr lang="en-US" sz="1400" dirty="0"/>
                    </a:p>
                  </a:txBody>
                  <a:tcPr/>
                </a:tc>
              </a:tr>
              <a:tr h="257175">
                <a:tc>
                  <a:txBody>
                    <a:bodyPr/>
                    <a:lstStyle/>
                    <a:p>
                      <a:r>
                        <a:rPr lang="en-US" sz="1400" dirty="0" smtClean="0"/>
                        <a:t>10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0000 1001</a:t>
                      </a:r>
                    </a:p>
                  </a:txBody>
                  <a:tcPr/>
                </a:tc>
                <a:tc>
                  <a:txBody>
                    <a:bodyPr/>
                    <a:lstStyle/>
                    <a:p>
                      <a:pPr algn="ctr"/>
                      <a:r>
                        <a:rPr lang="en-US" sz="1400" dirty="0" smtClean="0"/>
                        <a:t>I.10</a:t>
                      </a:r>
                      <a:endParaRPr lang="en-US" sz="1400" dirty="0"/>
                    </a:p>
                  </a:txBody>
                  <a:tcPr/>
                </a:tc>
                <a:tc>
                  <a:txBody>
                    <a:bodyPr/>
                    <a:lstStyle/>
                    <a:p>
                      <a:pPr algn="ctr" fontAlgn="b"/>
                      <a:r>
                        <a:rPr lang="en-US" sz="1400" u="none" strike="noStrike" dirty="0" smtClean="0">
                          <a:effectLst/>
                        </a:rPr>
                        <a:t>0.53</a:t>
                      </a:r>
                      <a:endParaRPr lang="en-US" sz="1400" b="0" i="0" u="none" strike="noStrike" dirty="0">
                        <a:solidFill>
                          <a:srgbClr val="000000"/>
                        </a:solidFill>
                        <a:effectLst/>
                        <a:latin typeface="Calibri"/>
                      </a:endParaRPr>
                    </a:p>
                  </a:txBody>
                  <a:tcPr marL="9525" marR="9525" marT="9525" marB="0" anchor="b"/>
                </a:tc>
                <a:tc vMerge="1">
                  <a:txBody>
                    <a:bodyPr/>
                    <a:lstStyle/>
                    <a:p>
                      <a:endParaRPr lang="en-US" sz="1400" dirty="0"/>
                    </a:p>
                  </a:txBody>
                  <a:tcPr/>
                </a:tc>
              </a:tr>
            </a:tbl>
          </a:graphicData>
        </a:graphic>
      </p:graphicFrame>
      <p:sp>
        <p:nvSpPr>
          <p:cNvPr id="10" name="Rectangle 9"/>
          <p:cNvSpPr/>
          <p:nvPr/>
        </p:nvSpPr>
        <p:spPr>
          <a:xfrm>
            <a:off x="457200" y="4953000"/>
            <a:ext cx="6172200" cy="1077218"/>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US" sz="1600" b="1" dirty="0" smtClean="0"/>
              <a:t>32-FSK </a:t>
            </a:r>
            <a:r>
              <a:rPr lang="en-US" sz="1600" dirty="0" smtClean="0"/>
              <a:t>==&gt; (5 bit/symbol)</a:t>
            </a:r>
          </a:p>
          <a:p>
            <a:endParaRPr lang="en-US" sz="1600" dirty="0"/>
          </a:p>
          <a:p>
            <a:r>
              <a:rPr lang="en-US" sz="1600" b="1" dirty="0" smtClean="0"/>
              <a:t>MCS ID: </a:t>
            </a:r>
            <a:r>
              <a:rPr lang="en-US" sz="1600" dirty="0" smtClean="0"/>
              <a:t>2 symbols (8 bit ID)</a:t>
            </a:r>
          </a:p>
          <a:p>
            <a:r>
              <a:rPr lang="en-US" sz="1600" dirty="0" smtClean="0"/>
              <a:t>1 freq. symbol ==&gt; 1 (asynchronous bit)  and 4 (ID bits)</a:t>
            </a:r>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3328247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28600" y="2819400"/>
            <a:ext cx="878205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2400" b="1" dirty="0" smtClean="0"/>
              <a:t>PHY Frame Format	 – type II</a:t>
            </a:r>
          </a:p>
          <a:p>
            <a:pPr eaLnBrk="0" hangingPunct="0"/>
            <a:r>
              <a:rPr lang="en-US" sz="2000" b="1" dirty="0" smtClean="0"/>
              <a:t>for </a:t>
            </a:r>
            <a:r>
              <a:rPr lang="en-US" sz="2000" b="1" dirty="0" smtClean="0"/>
              <a:t>spatial-MIMO </a:t>
            </a:r>
            <a:r>
              <a:rPr lang="en-US" sz="2000" b="1" dirty="0" smtClean="0"/>
              <a:t>scheme</a:t>
            </a:r>
            <a:endParaRPr lang="en-US" altLang="en-US" sz="2000" b="1"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940276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228601" y="2845455"/>
            <a:ext cx="8686798" cy="462479"/>
            <a:chOff x="58993" y="9009"/>
            <a:chExt cx="9956975" cy="462479"/>
          </a:xfrm>
        </p:grpSpPr>
        <p:sp>
          <p:nvSpPr>
            <p:cNvPr id="9" name="Rectangle 8"/>
            <p:cNvSpPr/>
            <p:nvPr/>
          </p:nvSpPr>
          <p:spPr>
            <a:xfrm>
              <a:off x="58993" y="13970"/>
              <a:ext cx="1057557" cy="457200"/>
            </a:xfrm>
            <a:prstGeom prst="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symbol 1</a:t>
              </a:r>
              <a:endParaRPr lang="en-US" sz="1600" dirty="0">
                <a:effectLst/>
                <a:latin typeface="Times New Roman"/>
                <a:ea typeface="Malgun Gothic"/>
              </a:endParaRPr>
            </a:p>
          </p:txBody>
        </p:sp>
        <p:sp>
          <p:nvSpPr>
            <p:cNvPr id="10" name="Rectangle 9"/>
            <p:cNvSpPr/>
            <p:nvPr/>
          </p:nvSpPr>
          <p:spPr>
            <a:xfrm>
              <a:off x="5484414" y="14288"/>
              <a:ext cx="1070635" cy="457200"/>
            </a:xfrm>
            <a:prstGeom prst="rect">
              <a:avLst/>
            </a:prstGeom>
            <a:solidFill>
              <a:schemeClr val="accent3">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dirty="0" smtClean="0">
                  <a:solidFill>
                    <a:schemeClr val="tx1"/>
                  </a:solidFill>
                  <a:effectLst/>
                  <a:latin typeface="Times New Roman"/>
                  <a:ea typeface="Malgun Gothic"/>
                </a:rPr>
                <a:t>HCS</a:t>
              </a:r>
              <a:endParaRPr lang="en-US" sz="1600" dirty="0">
                <a:solidFill>
                  <a:schemeClr val="tx1"/>
                </a:solidFill>
                <a:effectLst/>
                <a:latin typeface="Times New Roman"/>
                <a:ea typeface="Malgun Gothic"/>
              </a:endParaRPr>
            </a:p>
          </p:txBody>
        </p:sp>
        <p:sp>
          <p:nvSpPr>
            <p:cNvPr id="11" name="Rectangle 10"/>
            <p:cNvSpPr/>
            <p:nvPr/>
          </p:nvSpPr>
          <p:spPr>
            <a:xfrm>
              <a:off x="2174667" y="9009"/>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MCS ID</a:t>
              </a:r>
              <a:endParaRPr lang="en-US" sz="1600" dirty="0">
                <a:effectLst/>
                <a:latin typeface="Times New Roman"/>
                <a:ea typeface="Malgun Gothic"/>
              </a:endParaRPr>
            </a:p>
          </p:txBody>
        </p:sp>
        <p:sp>
          <p:nvSpPr>
            <p:cNvPr id="13" name="Rectangle 12"/>
            <p:cNvSpPr/>
            <p:nvPr/>
          </p:nvSpPr>
          <p:spPr>
            <a:xfrm>
              <a:off x="3277916" y="9009"/>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PSDU length</a:t>
              </a:r>
              <a:endParaRPr lang="en-US" sz="1600" dirty="0">
                <a:effectLst/>
                <a:latin typeface="Times New Roman"/>
                <a:ea typeface="Malgun Gothic"/>
              </a:endParaRPr>
            </a:p>
          </p:txBody>
        </p:sp>
        <p:sp>
          <p:nvSpPr>
            <p:cNvPr id="17" name="Rectangle 16"/>
            <p:cNvSpPr/>
            <p:nvPr/>
          </p:nvSpPr>
          <p:spPr>
            <a:xfrm>
              <a:off x="4381164" y="9485"/>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Reserved</a:t>
              </a:r>
              <a:endParaRPr lang="en-US" sz="1600" dirty="0">
                <a:effectLst/>
                <a:latin typeface="Times New Roman"/>
                <a:ea typeface="Malgun Gothic"/>
              </a:endParaRPr>
            </a:p>
          </p:txBody>
        </p:sp>
        <p:sp>
          <p:nvSpPr>
            <p:cNvPr id="18" name="Rectangle 17"/>
            <p:cNvSpPr/>
            <p:nvPr/>
          </p:nvSpPr>
          <p:spPr>
            <a:xfrm>
              <a:off x="6558341" y="13856"/>
              <a:ext cx="3457627" cy="457200"/>
            </a:xfrm>
            <a:prstGeom prst="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dirty="0" smtClean="0">
                  <a:solidFill>
                    <a:schemeClr val="tx1"/>
                  </a:solidFill>
                  <a:effectLst/>
                  <a:latin typeface="Times New Roman"/>
                  <a:ea typeface="Malgun Gothic"/>
                </a:rPr>
                <a:t>PSDU</a:t>
              </a:r>
              <a:endParaRPr lang="en-US" sz="1600" dirty="0">
                <a:solidFill>
                  <a:schemeClr val="tx1"/>
                </a:solidFill>
                <a:effectLst/>
                <a:latin typeface="Times New Roman"/>
                <a:ea typeface="Malgun Gothic"/>
              </a:endParaRPr>
            </a:p>
          </p:txBody>
        </p:sp>
        <p:sp>
          <p:nvSpPr>
            <p:cNvPr id="19" name="Rectangle 18"/>
            <p:cNvSpPr/>
            <p:nvPr/>
          </p:nvSpPr>
          <p:spPr>
            <a:xfrm>
              <a:off x="1116549" y="13970"/>
              <a:ext cx="1057557" cy="457200"/>
            </a:xfrm>
            <a:prstGeom prst="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symbol 2 </a:t>
              </a:r>
              <a:endParaRPr lang="en-US" sz="1600" dirty="0">
                <a:effectLst/>
                <a:latin typeface="Times New Roman"/>
                <a:ea typeface="Malgun Gothic"/>
              </a:endParaRPr>
            </a:p>
          </p:txBody>
        </p:sp>
      </p:grpSp>
      <p:cxnSp>
        <p:nvCxnSpPr>
          <p:cNvPr id="20" name="Straight Connector 19"/>
          <p:cNvCxnSpPr/>
          <p:nvPr/>
        </p:nvCxnSpPr>
        <p:spPr>
          <a:xfrm>
            <a:off x="228601" y="2354210"/>
            <a:ext cx="0" cy="206539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151249" y="3297977"/>
            <a:ext cx="0" cy="45266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895978" y="2354210"/>
            <a:ext cx="0" cy="1940936"/>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28601" y="4217258"/>
            <a:ext cx="1845297"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33400" y="3352800"/>
            <a:ext cx="617848" cy="338554"/>
          </a:xfrm>
          <a:prstGeom prst="rect">
            <a:avLst/>
          </a:prstGeom>
          <a:noFill/>
        </p:spPr>
        <p:txBody>
          <a:bodyPr wrap="square" rtlCol="0">
            <a:spAutoFit/>
          </a:bodyPr>
          <a:lstStyle/>
          <a:p>
            <a:r>
              <a:rPr lang="en-US" sz="1600" dirty="0" smtClean="0"/>
              <a:t>s</a:t>
            </a:r>
            <a:endParaRPr lang="en-US" sz="1600" baseline="-25000" dirty="0"/>
          </a:p>
        </p:txBody>
      </p:sp>
      <p:cxnSp>
        <p:nvCxnSpPr>
          <p:cNvPr id="25" name="Straight Arrow Connector 24"/>
          <p:cNvCxnSpPr/>
          <p:nvPr/>
        </p:nvCxnSpPr>
        <p:spPr>
          <a:xfrm>
            <a:off x="228600" y="2514600"/>
            <a:ext cx="5670250" cy="0"/>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943600" y="2501660"/>
            <a:ext cx="2971799" cy="0"/>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438400" y="1371600"/>
            <a:ext cx="2164094" cy="523220"/>
          </a:xfrm>
          <a:prstGeom prst="rect">
            <a:avLst/>
          </a:prstGeom>
          <a:noFill/>
        </p:spPr>
        <p:txBody>
          <a:bodyPr wrap="square" rtlCol="0">
            <a:spAutoFit/>
          </a:bodyPr>
          <a:lstStyle/>
          <a:p>
            <a:pPr algn="ctr"/>
            <a:r>
              <a:rPr lang="en-US" sz="1400" dirty="0" smtClean="0"/>
              <a:t>Spatial-MIMO </a:t>
            </a:r>
          </a:p>
          <a:p>
            <a:pPr algn="ctr"/>
            <a:r>
              <a:rPr lang="en-US" sz="1400" dirty="0" smtClean="0"/>
              <a:t>(resolution mode 1)</a:t>
            </a:r>
            <a:endParaRPr lang="en-US" sz="1400" baseline="-25000" dirty="0"/>
          </a:p>
        </p:txBody>
      </p:sp>
      <p:sp>
        <p:nvSpPr>
          <p:cNvPr id="28" name="TextBox 27"/>
          <p:cNvSpPr txBox="1"/>
          <p:nvPr/>
        </p:nvSpPr>
        <p:spPr>
          <a:xfrm>
            <a:off x="6993695" y="1311970"/>
            <a:ext cx="2165802" cy="523220"/>
          </a:xfrm>
          <a:prstGeom prst="rect">
            <a:avLst/>
          </a:prstGeom>
          <a:noFill/>
        </p:spPr>
        <p:txBody>
          <a:bodyPr wrap="square" rtlCol="0">
            <a:spAutoFit/>
          </a:bodyPr>
          <a:lstStyle/>
          <a:p>
            <a:pPr algn="ctr"/>
            <a:r>
              <a:rPr lang="en-US" sz="1400" dirty="0" smtClean="0"/>
              <a:t>spatial-MIMO </a:t>
            </a:r>
          </a:p>
          <a:p>
            <a:pPr algn="ctr"/>
            <a:r>
              <a:rPr lang="en-US" sz="1400" dirty="0" smtClean="0"/>
              <a:t>(resolution mode 2)</a:t>
            </a:r>
            <a:endParaRPr lang="en-US" sz="1400" baseline="-25000" dirty="0"/>
          </a:p>
        </p:txBody>
      </p:sp>
      <p:cxnSp>
        <p:nvCxnSpPr>
          <p:cNvPr id="29" name="Straight Arrow Connector 28"/>
          <p:cNvCxnSpPr/>
          <p:nvPr/>
        </p:nvCxnSpPr>
        <p:spPr>
          <a:xfrm flipV="1">
            <a:off x="228601" y="3694147"/>
            <a:ext cx="922648" cy="7382"/>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1151249" y="3701529"/>
            <a:ext cx="922648" cy="7382"/>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073897" y="3311136"/>
            <a:ext cx="1" cy="1032264"/>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TextBox 31"/>
              <p:cNvSpPr txBox="1"/>
              <p:nvPr/>
            </p:nvSpPr>
            <p:spPr>
              <a:xfrm>
                <a:off x="1371600" y="3352800"/>
                <a:ext cx="533400" cy="3391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n-US" sz="1600" i="1" dirty="0" smtClean="0">
                              <a:solidFill>
                                <a:srgbClr val="000000"/>
                              </a:solidFill>
                              <a:latin typeface="Cambria Math"/>
                              <a:ea typeface="Malgun Gothic"/>
                              <a:cs typeface="Times New Roman"/>
                            </a:rPr>
                          </m:ctrlPr>
                        </m:accPr>
                        <m:e>
                          <m:r>
                            <a:rPr lang="en-US" sz="1600" b="0" i="1" dirty="0" smtClean="0">
                              <a:solidFill>
                                <a:srgbClr val="000000"/>
                              </a:solidFill>
                              <a:latin typeface="Cambria Math"/>
                              <a:ea typeface="Malgun Gothic"/>
                              <a:cs typeface="Times New Roman"/>
                            </a:rPr>
                            <m:t>𝑠</m:t>
                          </m:r>
                        </m:e>
                      </m:acc>
                    </m:oMath>
                  </m:oMathPara>
                </a14:m>
                <a:endParaRPr lang="en-US" sz="1600" baseline="-25000" dirty="0"/>
              </a:p>
            </p:txBody>
          </p:sp>
        </mc:Choice>
        <mc:Fallback xmlns="">
          <p:sp>
            <p:nvSpPr>
              <p:cNvPr id="32" name="TextBox 31"/>
              <p:cNvSpPr txBox="1">
                <a:spLocks noRot="1" noChangeAspect="1" noMove="1" noResize="1" noEditPoints="1" noAdjustHandles="1" noChangeArrowheads="1" noChangeShapeType="1" noTextEdit="1"/>
              </p:cNvSpPr>
              <p:nvPr/>
            </p:nvSpPr>
            <p:spPr>
              <a:xfrm>
                <a:off x="1371600" y="3352800"/>
                <a:ext cx="533400" cy="339132"/>
              </a:xfrm>
              <a:prstGeom prst="rect">
                <a:avLst/>
              </a:prstGeom>
              <a:blipFill rotWithShape="1">
                <a:blip r:embed="rId2"/>
                <a:stretch>
                  <a:fillRect r="-17045"/>
                </a:stretch>
              </a:blipFill>
            </p:spPr>
            <p:txBody>
              <a:bodyPr/>
              <a:lstStyle/>
              <a:p>
                <a:r>
                  <a:rPr lang="en-US">
                    <a:noFill/>
                  </a:rPr>
                  <a:t> </a:t>
                </a:r>
              </a:p>
            </p:txBody>
          </p:sp>
        </mc:Fallback>
      </mc:AlternateContent>
      <p:sp>
        <p:nvSpPr>
          <p:cNvPr id="33" name="TextBox 32"/>
          <p:cNvSpPr txBox="1"/>
          <p:nvPr/>
        </p:nvSpPr>
        <p:spPr>
          <a:xfrm>
            <a:off x="685800" y="3897868"/>
            <a:ext cx="1085850" cy="369332"/>
          </a:xfrm>
          <a:prstGeom prst="rect">
            <a:avLst/>
          </a:prstGeom>
          <a:noFill/>
        </p:spPr>
        <p:txBody>
          <a:bodyPr wrap="square" rtlCol="0">
            <a:spAutoFit/>
          </a:bodyPr>
          <a:lstStyle/>
          <a:p>
            <a:pPr algn="ctr"/>
            <a:r>
              <a:rPr lang="en-US" dirty="0" smtClean="0"/>
              <a:t>SHR</a:t>
            </a:r>
            <a:endParaRPr lang="en-US" baseline="-25000" dirty="0"/>
          </a:p>
        </p:txBody>
      </p:sp>
      <p:cxnSp>
        <p:nvCxnSpPr>
          <p:cNvPr id="34" name="Straight Arrow Connector 33"/>
          <p:cNvCxnSpPr/>
          <p:nvPr/>
        </p:nvCxnSpPr>
        <p:spPr>
          <a:xfrm>
            <a:off x="2073896" y="4216199"/>
            <a:ext cx="3850026" cy="1059"/>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026883" y="3864054"/>
            <a:ext cx="1893600" cy="369332"/>
          </a:xfrm>
          <a:prstGeom prst="rect">
            <a:avLst/>
          </a:prstGeom>
          <a:noFill/>
        </p:spPr>
        <p:txBody>
          <a:bodyPr wrap="square" rtlCol="0">
            <a:spAutoFit/>
          </a:bodyPr>
          <a:lstStyle/>
          <a:p>
            <a:pPr algn="ctr"/>
            <a:r>
              <a:rPr lang="en-US" dirty="0" smtClean="0"/>
              <a:t>PHR</a:t>
            </a:r>
            <a:endParaRPr lang="en-US" baseline="-25000" dirty="0"/>
          </a:p>
        </p:txBody>
      </p:sp>
      <p:sp>
        <p:nvSpPr>
          <p:cNvPr id="36" name="Rectangle 35"/>
          <p:cNvSpPr/>
          <p:nvPr/>
        </p:nvSpPr>
        <p:spPr>
          <a:xfrm>
            <a:off x="369302" y="5144869"/>
            <a:ext cx="8546097" cy="584775"/>
          </a:xfrm>
          <a:prstGeom prst="rect">
            <a:avLst/>
          </a:prstGeom>
        </p:spPr>
        <p:txBody>
          <a:bodyPr wrap="square">
            <a:spAutoFit/>
          </a:bodyPr>
          <a:lstStyle/>
          <a:p>
            <a:r>
              <a:rPr lang="en-US" sz="1600" b="1" dirty="0" smtClean="0"/>
              <a:t>SHR and PHR design:</a:t>
            </a:r>
          </a:p>
          <a:p>
            <a:pPr marL="285750" indent="-285750">
              <a:buFont typeface="Wingdings" panose="05000000000000000000" pitchFamily="2" charset="2"/>
              <a:buChar char="q"/>
            </a:pPr>
            <a:r>
              <a:rPr lang="en-US" sz="1600" dirty="0" smtClean="0"/>
              <a:t>On a low resolution to </a:t>
            </a:r>
            <a:r>
              <a:rPr lang="en-US" sz="1600" b="1" dirty="0" smtClean="0"/>
              <a:t>ensure compatibility </a:t>
            </a:r>
            <a:r>
              <a:rPr lang="en-US" sz="1600" dirty="0" smtClean="0"/>
              <a:t>to different resolutions versus distance. </a:t>
            </a:r>
            <a:endParaRPr lang="en-US" sz="1600" dirty="0"/>
          </a:p>
        </p:txBody>
      </p:sp>
      <p:grpSp>
        <p:nvGrpSpPr>
          <p:cNvPr id="37" name="Group 36"/>
          <p:cNvGrpSpPr/>
          <p:nvPr/>
        </p:nvGrpSpPr>
        <p:grpSpPr>
          <a:xfrm>
            <a:off x="1371600" y="990600"/>
            <a:ext cx="1295400" cy="1295400"/>
            <a:chOff x="1371600" y="304800"/>
            <a:chExt cx="1295400" cy="1295400"/>
          </a:xfrm>
        </p:grpSpPr>
        <p:sp>
          <p:nvSpPr>
            <p:cNvPr id="38" name="Rectangle 37"/>
            <p:cNvSpPr/>
            <p:nvPr/>
          </p:nvSpPr>
          <p:spPr>
            <a:xfrm>
              <a:off x="1371600" y="304800"/>
              <a:ext cx="1295400" cy="1295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1432581" y="404336"/>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1740720" y="404336"/>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1436505" y="6858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2057400" y="404336"/>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2362200" y="404336"/>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1439169" y="9906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1441833" y="12954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1740719" y="6858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2057399" y="6858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2362199" y="6858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1740718" y="9906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2057398" y="9906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2362198" y="9906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1740717" y="12954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2057397" y="12954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2362197" y="12954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p:cNvGrpSpPr/>
          <p:nvPr/>
        </p:nvGrpSpPr>
        <p:grpSpPr>
          <a:xfrm>
            <a:off x="5975341" y="943633"/>
            <a:ext cx="1295400" cy="1295400"/>
            <a:chOff x="6192852" y="342900"/>
            <a:chExt cx="1295400" cy="1295400"/>
          </a:xfrm>
        </p:grpSpPr>
        <p:sp>
          <p:nvSpPr>
            <p:cNvPr id="56" name="Rectangle 55"/>
            <p:cNvSpPr/>
            <p:nvPr/>
          </p:nvSpPr>
          <p:spPr>
            <a:xfrm>
              <a:off x="6192852" y="342900"/>
              <a:ext cx="1295400" cy="1295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p:cNvGrpSpPr/>
            <p:nvPr/>
          </p:nvGrpSpPr>
          <p:grpSpPr>
            <a:xfrm>
              <a:off x="6253833" y="398940"/>
              <a:ext cx="586719" cy="591660"/>
              <a:chOff x="6253833" y="442436"/>
              <a:chExt cx="1173438" cy="1119664"/>
            </a:xfrm>
          </p:grpSpPr>
          <p:sp>
            <p:nvSpPr>
              <p:cNvPr id="109" name="Oval 108"/>
              <p:cNvSpPr/>
              <p:nvPr/>
            </p:nvSpPr>
            <p:spPr>
              <a:xfrm>
                <a:off x="6253833"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656197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p:cNvSpPr/>
              <p:nvPr/>
            </p:nvSpPr>
            <p:spPr>
              <a:xfrm>
                <a:off x="6257757"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a:off x="687865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718345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p:cNvSpPr/>
              <p:nvPr/>
            </p:nvSpPr>
            <p:spPr>
              <a:xfrm>
                <a:off x="6260421"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a:off x="6263085"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656197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p:cNvSpPr/>
              <p:nvPr/>
            </p:nvSpPr>
            <p:spPr>
              <a:xfrm>
                <a:off x="687865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718345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656197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p:cNvSpPr/>
              <p:nvPr/>
            </p:nvSpPr>
            <p:spPr>
              <a:xfrm>
                <a:off x="687865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718345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656196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687864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718344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8" name="Group 57"/>
            <p:cNvGrpSpPr/>
            <p:nvPr/>
          </p:nvGrpSpPr>
          <p:grpSpPr>
            <a:xfrm>
              <a:off x="6858777" y="397450"/>
              <a:ext cx="586719" cy="591660"/>
              <a:chOff x="6253833" y="442436"/>
              <a:chExt cx="1173438" cy="1119664"/>
            </a:xfrm>
          </p:grpSpPr>
          <p:sp>
            <p:nvSpPr>
              <p:cNvPr id="93" name="Oval 92"/>
              <p:cNvSpPr/>
              <p:nvPr/>
            </p:nvSpPr>
            <p:spPr>
              <a:xfrm>
                <a:off x="6253833"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656197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6257757"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687865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718345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6260421"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6263085"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656197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687865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718345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656197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687865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718345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656196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687864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p:cNvSpPr/>
              <p:nvPr/>
            </p:nvSpPr>
            <p:spPr>
              <a:xfrm>
                <a:off x="718344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9" name="Group 58"/>
            <p:cNvGrpSpPr/>
            <p:nvPr/>
          </p:nvGrpSpPr>
          <p:grpSpPr>
            <a:xfrm>
              <a:off x="6263237" y="1014890"/>
              <a:ext cx="586719" cy="591660"/>
              <a:chOff x="6253833" y="442436"/>
              <a:chExt cx="1173438" cy="1119664"/>
            </a:xfrm>
          </p:grpSpPr>
          <p:sp>
            <p:nvSpPr>
              <p:cNvPr id="77" name="Oval 76"/>
              <p:cNvSpPr/>
              <p:nvPr/>
            </p:nvSpPr>
            <p:spPr>
              <a:xfrm>
                <a:off x="6253833"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656197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6257757"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687865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718345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6260421"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6263085"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656197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687865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718345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656197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687865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718345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656196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687864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718344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59"/>
            <p:cNvGrpSpPr/>
            <p:nvPr/>
          </p:nvGrpSpPr>
          <p:grpSpPr>
            <a:xfrm>
              <a:off x="6868181" y="1013400"/>
              <a:ext cx="586719" cy="591660"/>
              <a:chOff x="6253833" y="442436"/>
              <a:chExt cx="1173438" cy="1119664"/>
            </a:xfrm>
          </p:grpSpPr>
          <p:sp>
            <p:nvSpPr>
              <p:cNvPr id="61" name="Oval 60"/>
              <p:cNvSpPr/>
              <p:nvPr/>
            </p:nvSpPr>
            <p:spPr>
              <a:xfrm>
                <a:off x="6253833"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656197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6257757"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687865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7183452" y="442436"/>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6260421"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6263085"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656197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687865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7183451" y="7239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656197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687865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7183450" y="10287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656196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687864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7183449" y="1333500"/>
                <a:ext cx="243819" cy="228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25"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5187733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008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mc:AlternateContent xmlns:mc="http://schemas.openxmlformats.org/markup-compatibility/2006" xmlns:a14="http://schemas.microsoft.com/office/drawing/2010/main">
        <mc:Choice Requires="a14">
          <p:sp>
            <p:nvSpPr>
              <p:cNvPr id="8" name="Rectangle 7"/>
              <p:cNvSpPr/>
              <p:nvPr/>
            </p:nvSpPr>
            <p:spPr>
              <a:xfrm>
                <a:off x="228600" y="762000"/>
                <a:ext cx="8470386" cy="830997"/>
              </a:xfrm>
              <a:prstGeom prst="rect">
                <a:avLst/>
              </a:prstGeom>
            </p:spPr>
            <p:txBody>
              <a:bodyPr wrap="square">
                <a:spAutoFit/>
              </a:bodyPr>
              <a:lstStyle/>
              <a:p>
                <a:r>
                  <a:rPr lang="en-US" sz="1600" b="1" dirty="0" smtClean="0">
                    <a:latin typeface="+mj-lt"/>
                  </a:rPr>
                  <a:t>Preamble design: 	</a:t>
                </a:r>
                <a:r>
                  <a:rPr lang="en-US" sz="1600" dirty="0" smtClean="0">
                    <a:latin typeface="+mj-lt"/>
                  </a:rPr>
                  <a:t>			</a:t>
                </a:r>
              </a:p>
              <a:p>
                <a:pPr marL="285750" indent="-285750">
                  <a:buFont typeface="Wingdings" panose="05000000000000000000" pitchFamily="2" charset="2"/>
                  <a:buChar char="§"/>
                </a:pPr>
                <a:r>
                  <a:rPr lang="en-US" sz="1600" dirty="0" smtClean="0">
                    <a:solidFill>
                      <a:srgbClr val="000000"/>
                    </a:solidFill>
                    <a:latin typeface="+mj-lt"/>
                    <a:ea typeface="Malgun Gothic"/>
                    <a:cs typeface="Times New Roman"/>
                  </a:rPr>
                  <a:t>Symbol its inverse form (s and </a:t>
                </a:r>
                <a14:m>
                  <m:oMath xmlns:m="http://schemas.openxmlformats.org/officeDocument/2006/math">
                    <m:acc>
                      <m:accPr>
                        <m:chr m:val="̅"/>
                        <m:ctrlPr>
                          <a:rPr lang="en-US" sz="1600" i="1" dirty="0">
                            <a:solidFill>
                              <a:srgbClr val="000000"/>
                            </a:solidFill>
                            <a:latin typeface="Cambria Math"/>
                            <a:ea typeface="Malgun Gothic"/>
                            <a:cs typeface="Times New Roman"/>
                          </a:rPr>
                        </m:ctrlPr>
                      </m:accPr>
                      <m:e>
                        <m:r>
                          <a:rPr lang="en-US" sz="1600" i="1" dirty="0">
                            <a:solidFill>
                              <a:srgbClr val="000000"/>
                            </a:solidFill>
                            <a:latin typeface="Cambria Math"/>
                            <a:ea typeface="Malgun Gothic"/>
                            <a:cs typeface="Times New Roman"/>
                          </a:rPr>
                          <m:t>𝑠</m:t>
                        </m:r>
                      </m:e>
                    </m:acc>
                  </m:oMath>
                </a14:m>
                <a:r>
                  <a:rPr lang="en-US" sz="1600" dirty="0" smtClean="0">
                    <a:latin typeface="+mj-lt"/>
                  </a:rPr>
                  <a:t>) are to help receiver in identifying LEDs.</a:t>
                </a:r>
              </a:p>
              <a:p>
                <a:pPr marL="285750" indent="-285750">
                  <a:buFont typeface="Wingdings" panose="05000000000000000000" pitchFamily="2" charset="2"/>
                  <a:buChar char="§"/>
                </a:pPr>
                <a:r>
                  <a:rPr lang="en-US" sz="1600" dirty="0" smtClean="0">
                    <a:latin typeface="+mj-lt"/>
                  </a:rPr>
                  <a:t>Preamble symbols are at low spatial-resolution among spatial-MIMO PHY modes.</a:t>
                </a:r>
              </a:p>
            </p:txBody>
          </p:sp>
        </mc:Choice>
        <mc:Fallback xmlns="">
          <p:sp>
            <p:nvSpPr>
              <p:cNvPr id="8" name="Rectangle 7"/>
              <p:cNvSpPr>
                <a:spLocks noRot="1" noChangeAspect="1" noMove="1" noResize="1" noEditPoints="1" noAdjustHandles="1" noChangeArrowheads="1" noChangeShapeType="1" noTextEdit="1"/>
              </p:cNvSpPr>
              <p:nvPr/>
            </p:nvSpPr>
            <p:spPr>
              <a:xfrm>
                <a:off x="228600" y="762000"/>
                <a:ext cx="8470386" cy="830997"/>
              </a:xfrm>
              <a:prstGeom prst="rect">
                <a:avLst/>
              </a:prstGeom>
              <a:blipFill rotWithShape="1">
                <a:blip r:embed="rId2"/>
                <a:stretch>
                  <a:fillRect l="-432" t="-2206" b="-8824"/>
                </a:stretch>
              </a:blipFill>
            </p:spPr>
            <p:txBody>
              <a:bodyPr/>
              <a:lstStyle/>
              <a:p>
                <a:r>
                  <a:rPr lang="en-US">
                    <a:noFill/>
                  </a:rPr>
                  <a:t> </a:t>
                </a:r>
              </a:p>
            </p:txBody>
          </p:sp>
        </mc:Fallback>
      </mc:AlternateContent>
      <p:grpSp>
        <p:nvGrpSpPr>
          <p:cNvPr id="9" name="Group 8"/>
          <p:cNvGrpSpPr/>
          <p:nvPr/>
        </p:nvGrpSpPr>
        <p:grpSpPr>
          <a:xfrm>
            <a:off x="381001" y="2268498"/>
            <a:ext cx="1295400" cy="1295400"/>
            <a:chOff x="1371600" y="304800"/>
            <a:chExt cx="1295400" cy="1295400"/>
          </a:xfrm>
        </p:grpSpPr>
        <p:sp>
          <p:nvSpPr>
            <p:cNvPr id="10" name="Rectangle 9"/>
            <p:cNvSpPr/>
            <p:nvPr/>
          </p:nvSpPr>
          <p:spPr>
            <a:xfrm>
              <a:off x="1371600" y="304800"/>
              <a:ext cx="1295400" cy="1295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432581" y="404336"/>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740720" y="404336"/>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436505" y="6858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057400" y="404336"/>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362200" y="404336"/>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1439169" y="9906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441833" y="12954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1740719" y="6858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2057399" y="6858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2362199" y="6858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1740718" y="9906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2057398" y="9906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362198" y="9906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740717" y="12954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2057397" y="12954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2362197" y="12954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p:cNvGrpSpPr/>
          <p:nvPr/>
        </p:nvGrpSpPr>
        <p:grpSpPr>
          <a:xfrm>
            <a:off x="2456374" y="2268498"/>
            <a:ext cx="1295400" cy="1295400"/>
            <a:chOff x="1371600" y="304800"/>
            <a:chExt cx="1295400" cy="1295400"/>
          </a:xfrm>
        </p:grpSpPr>
        <p:sp>
          <p:nvSpPr>
            <p:cNvPr id="32" name="Rectangle 31"/>
            <p:cNvSpPr/>
            <p:nvPr/>
          </p:nvSpPr>
          <p:spPr>
            <a:xfrm>
              <a:off x="1371600" y="304800"/>
              <a:ext cx="1295400" cy="1295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432581" y="404336"/>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1740720" y="404336"/>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1436505" y="6858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2057400" y="404336"/>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2362200" y="404336"/>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1439169" y="9906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1441833" y="12954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1740719" y="6858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2057399" y="6858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2362199" y="6858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1740718" y="9906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2057398" y="9906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2362198" y="9906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1740717" y="12954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2057397" y="1295400"/>
              <a:ext cx="243819" cy="2286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2362197" y="1295400"/>
              <a:ext cx="243819"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p:cNvSpPr txBox="1"/>
          <p:nvPr/>
        </p:nvSpPr>
        <p:spPr>
          <a:xfrm>
            <a:off x="439230" y="1905000"/>
            <a:ext cx="1364060" cy="369332"/>
          </a:xfrm>
          <a:prstGeom prst="rect">
            <a:avLst/>
          </a:prstGeom>
          <a:noFill/>
        </p:spPr>
        <p:txBody>
          <a:bodyPr wrap="square" rtlCol="0">
            <a:spAutoFit/>
          </a:bodyPr>
          <a:lstStyle/>
          <a:p>
            <a:pPr algn="ctr"/>
            <a:r>
              <a:rPr lang="en-US" dirty="0" smtClean="0"/>
              <a:t>symbol s</a:t>
            </a:r>
            <a:endParaRPr lang="en-US" baseline="-25000" dirty="0"/>
          </a:p>
        </p:txBody>
      </p:sp>
      <mc:AlternateContent xmlns:mc="http://schemas.openxmlformats.org/markup-compatibility/2006" xmlns:a14="http://schemas.microsoft.com/office/drawing/2010/main">
        <mc:Choice Requires="a14">
          <p:sp>
            <p:nvSpPr>
              <p:cNvPr id="50" name="TextBox 49"/>
              <p:cNvSpPr txBox="1"/>
              <p:nvPr/>
            </p:nvSpPr>
            <p:spPr>
              <a:xfrm>
                <a:off x="2418274" y="1920100"/>
                <a:ext cx="1447800" cy="3391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1600" b="0" i="0" dirty="0" smtClean="0">
                          <a:solidFill>
                            <a:srgbClr val="000000"/>
                          </a:solidFill>
                          <a:latin typeface="Cambria Math"/>
                          <a:ea typeface="Malgun Gothic"/>
                          <a:cs typeface="Times New Roman"/>
                        </a:rPr>
                        <m:t>symbol</m:t>
                      </m:r>
                      <m:r>
                        <a:rPr lang="en-US" sz="1600" b="0" i="1" dirty="0" smtClean="0">
                          <a:solidFill>
                            <a:srgbClr val="000000"/>
                          </a:solidFill>
                          <a:latin typeface="Cambria Math"/>
                          <a:ea typeface="Malgun Gothic"/>
                          <a:cs typeface="Times New Roman"/>
                        </a:rPr>
                        <m:t> </m:t>
                      </m:r>
                      <m:acc>
                        <m:accPr>
                          <m:chr m:val="̅"/>
                          <m:ctrlPr>
                            <a:rPr lang="en-US" sz="1600" i="1" dirty="0" smtClean="0">
                              <a:solidFill>
                                <a:srgbClr val="000000"/>
                              </a:solidFill>
                              <a:latin typeface="Cambria Math"/>
                              <a:ea typeface="Malgun Gothic"/>
                              <a:cs typeface="Times New Roman"/>
                            </a:rPr>
                          </m:ctrlPr>
                        </m:accPr>
                        <m:e>
                          <m:r>
                            <a:rPr lang="en-US" sz="1600" b="0" i="1" dirty="0" smtClean="0">
                              <a:solidFill>
                                <a:srgbClr val="000000"/>
                              </a:solidFill>
                              <a:latin typeface="Cambria Math"/>
                              <a:ea typeface="Malgun Gothic"/>
                              <a:cs typeface="Times New Roman"/>
                            </a:rPr>
                            <m:t>𝑠</m:t>
                          </m:r>
                        </m:e>
                      </m:acc>
                    </m:oMath>
                  </m:oMathPara>
                </a14:m>
                <a:endParaRPr lang="en-US" sz="1600" baseline="-25000" dirty="0"/>
              </a:p>
            </p:txBody>
          </p:sp>
        </mc:Choice>
        <mc:Fallback xmlns="">
          <p:sp>
            <p:nvSpPr>
              <p:cNvPr id="50" name="TextBox 49"/>
              <p:cNvSpPr txBox="1">
                <a:spLocks noRot="1" noChangeAspect="1" noMove="1" noResize="1" noEditPoints="1" noAdjustHandles="1" noChangeArrowheads="1" noChangeShapeType="1" noTextEdit="1"/>
              </p:cNvSpPr>
              <p:nvPr/>
            </p:nvSpPr>
            <p:spPr>
              <a:xfrm>
                <a:off x="2418274" y="1920100"/>
                <a:ext cx="1447800" cy="339132"/>
              </a:xfrm>
              <a:prstGeom prst="rect">
                <a:avLst/>
              </a:prstGeom>
              <a:blipFill rotWithShape="1">
                <a:blip r:embed="rId3"/>
                <a:stretch>
                  <a:fillRect b="-10714"/>
                </a:stretch>
              </a:blipFill>
            </p:spPr>
            <p:txBody>
              <a:bodyPr/>
              <a:lstStyle/>
              <a:p>
                <a:r>
                  <a:rPr lang="en-US">
                    <a:noFill/>
                  </a:rPr>
                  <a:t> </a:t>
                </a:r>
              </a:p>
            </p:txBody>
          </p:sp>
        </mc:Fallback>
      </mc:AlternateContent>
      <p:cxnSp>
        <p:nvCxnSpPr>
          <p:cNvPr id="51" name="Straight Connector 50"/>
          <p:cNvCxnSpPr/>
          <p:nvPr/>
        </p:nvCxnSpPr>
        <p:spPr>
          <a:xfrm>
            <a:off x="381000" y="2438400"/>
            <a:ext cx="1" cy="271875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381000" y="3950732"/>
            <a:ext cx="3370774"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3751774" y="2763798"/>
            <a:ext cx="0" cy="1351002"/>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1675324" y="3581400"/>
            <a:ext cx="1085850" cy="369332"/>
          </a:xfrm>
          <a:prstGeom prst="rect">
            <a:avLst/>
          </a:prstGeom>
          <a:noFill/>
        </p:spPr>
        <p:txBody>
          <a:bodyPr wrap="square" rtlCol="0">
            <a:spAutoFit/>
          </a:bodyPr>
          <a:lstStyle/>
          <a:p>
            <a:pPr algn="ctr"/>
            <a:r>
              <a:rPr lang="en-US" dirty="0" smtClean="0"/>
              <a:t>Preamble</a:t>
            </a:r>
            <a:endParaRPr lang="en-US" baseline="-25000" dirty="0"/>
          </a:p>
        </p:txBody>
      </p:sp>
      <p:sp>
        <p:nvSpPr>
          <p:cNvPr id="55" name="Rectangle 54"/>
          <p:cNvSpPr/>
          <p:nvPr/>
        </p:nvSpPr>
        <p:spPr>
          <a:xfrm>
            <a:off x="6658358" y="2654301"/>
            <a:ext cx="934058" cy="457200"/>
          </a:xfrm>
          <a:prstGeom prst="rect">
            <a:avLst/>
          </a:prstGeom>
          <a:solidFill>
            <a:schemeClr val="accent3">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dirty="0" smtClean="0">
                <a:solidFill>
                  <a:schemeClr val="tx1"/>
                </a:solidFill>
                <a:effectLst/>
                <a:latin typeface="Times New Roman"/>
                <a:ea typeface="Malgun Gothic"/>
              </a:rPr>
              <a:t>HCS</a:t>
            </a:r>
            <a:endParaRPr lang="en-US" sz="1600" dirty="0">
              <a:solidFill>
                <a:schemeClr val="tx1"/>
              </a:solidFill>
              <a:effectLst/>
              <a:latin typeface="Times New Roman"/>
              <a:ea typeface="Malgun Gothic"/>
            </a:endParaRPr>
          </a:p>
        </p:txBody>
      </p:sp>
      <p:sp>
        <p:nvSpPr>
          <p:cNvPr id="56" name="Rectangle 55"/>
          <p:cNvSpPr/>
          <p:nvPr/>
        </p:nvSpPr>
        <p:spPr>
          <a:xfrm>
            <a:off x="3770824" y="2649022"/>
            <a:ext cx="962511"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MCS ID</a:t>
            </a:r>
            <a:endParaRPr lang="en-US" sz="1600" dirty="0">
              <a:effectLst/>
              <a:latin typeface="Times New Roman"/>
              <a:ea typeface="Malgun Gothic"/>
            </a:endParaRPr>
          </a:p>
        </p:txBody>
      </p:sp>
      <p:sp>
        <p:nvSpPr>
          <p:cNvPr id="57" name="Rectangle 56"/>
          <p:cNvSpPr/>
          <p:nvPr/>
        </p:nvSpPr>
        <p:spPr>
          <a:xfrm>
            <a:off x="4733335" y="2649022"/>
            <a:ext cx="962511"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PSDU length</a:t>
            </a:r>
            <a:endParaRPr lang="en-US" sz="1600" dirty="0">
              <a:effectLst/>
              <a:latin typeface="Times New Roman"/>
              <a:ea typeface="Malgun Gothic"/>
            </a:endParaRPr>
          </a:p>
        </p:txBody>
      </p:sp>
      <p:sp>
        <p:nvSpPr>
          <p:cNvPr id="58" name="Rectangle 57"/>
          <p:cNvSpPr/>
          <p:nvPr/>
        </p:nvSpPr>
        <p:spPr>
          <a:xfrm>
            <a:off x="5695846" y="2649498"/>
            <a:ext cx="962511"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Reserved</a:t>
            </a:r>
            <a:endParaRPr lang="en-US" sz="1600" dirty="0">
              <a:effectLst/>
              <a:latin typeface="Times New Roman"/>
              <a:ea typeface="Malgun Gothic"/>
            </a:endParaRPr>
          </a:p>
        </p:txBody>
      </p:sp>
      <p:cxnSp>
        <p:nvCxnSpPr>
          <p:cNvPr id="59" name="Straight Connector 58"/>
          <p:cNvCxnSpPr/>
          <p:nvPr/>
        </p:nvCxnSpPr>
        <p:spPr>
          <a:xfrm>
            <a:off x="7592416" y="2483881"/>
            <a:ext cx="0" cy="2164319"/>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7592416" y="2654301"/>
            <a:ext cx="1416350" cy="457200"/>
          </a:xfrm>
          <a:prstGeom prst="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dirty="0" smtClean="0">
                <a:solidFill>
                  <a:schemeClr val="tx1"/>
                </a:solidFill>
                <a:effectLst/>
                <a:latin typeface="Times New Roman"/>
                <a:ea typeface="Malgun Gothic"/>
              </a:rPr>
              <a:t>PSDU</a:t>
            </a:r>
            <a:endParaRPr lang="en-US" sz="1600" dirty="0">
              <a:solidFill>
                <a:schemeClr val="tx1"/>
              </a:solidFill>
              <a:effectLst/>
              <a:latin typeface="Times New Roman"/>
              <a:ea typeface="Malgun Gothic"/>
            </a:endParaRPr>
          </a:p>
        </p:txBody>
      </p:sp>
      <p:cxnSp>
        <p:nvCxnSpPr>
          <p:cNvPr id="61" name="Straight Arrow Connector 60"/>
          <p:cNvCxnSpPr/>
          <p:nvPr/>
        </p:nvCxnSpPr>
        <p:spPr>
          <a:xfrm>
            <a:off x="381000" y="4495800"/>
            <a:ext cx="7211416"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3770823" y="4648200"/>
            <a:ext cx="2887533" cy="276999"/>
          </a:xfrm>
          <a:prstGeom prst="rect">
            <a:avLst/>
          </a:prstGeom>
          <a:noFill/>
        </p:spPr>
        <p:txBody>
          <a:bodyPr wrap="square" rtlCol="0">
            <a:spAutoFit/>
          </a:bodyPr>
          <a:lstStyle/>
          <a:p>
            <a:pPr algn="ctr"/>
            <a:r>
              <a:rPr lang="en-US" dirty="0" smtClean="0">
                <a:latin typeface="+mn-lt"/>
              </a:rPr>
              <a:t>constant symbol rate</a:t>
            </a:r>
            <a:endParaRPr lang="en-US" baseline="-25000" dirty="0">
              <a:latin typeface="+mn-lt"/>
            </a:endParaRPr>
          </a:p>
        </p:txBody>
      </p:sp>
      <p:sp>
        <p:nvSpPr>
          <p:cNvPr id="63" name="TextBox 62"/>
          <p:cNvSpPr txBox="1"/>
          <p:nvPr/>
        </p:nvSpPr>
        <p:spPr>
          <a:xfrm>
            <a:off x="2768094" y="4218801"/>
            <a:ext cx="3556506" cy="276999"/>
          </a:xfrm>
          <a:prstGeom prst="rect">
            <a:avLst/>
          </a:prstGeom>
          <a:noFill/>
        </p:spPr>
        <p:txBody>
          <a:bodyPr wrap="square" rtlCol="0">
            <a:spAutoFit/>
          </a:bodyPr>
          <a:lstStyle/>
          <a:p>
            <a:pPr algn="ctr"/>
            <a:r>
              <a:rPr lang="en-US" dirty="0" smtClean="0">
                <a:latin typeface="+mn-lt"/>
              </a:rPr>
              <a:t>resolution </a:t>
            </a:r>
            <a:r>
              <a:rPr lang="en-US" i="1" dirty="0" smtClean="0">
                <a:latin typeface="+mn-lt"/>
              </a:rPr>
              <a:t>mode 1</a:t>
            </a:r>
            <a:endParaRPr lang="en-US" i="1" baseline="-25000" dirty="0">
              <a:latin typeface="+mn-lt"/>
            </a:endParaRPr>
          </a:p>
        </p:txBody>
      </p:sp>
      <p:cxnSp>
        <p:nvCxnSpPr>
          <p:cNvPr id="64" name="Straight Connector 63"/>
          <p:cNvCxnSpPr/>
          <p:nvPr/>
        </p:nvCxnSpPr>
        <p:spPr>
          <a:xfrm>
            <a:off x="9008766" y="2133600"/>
            <a:ext cx="0" cy="298930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361951" y="4925199"/>
            <a:ext cx="8667749"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7571482" y="4486275"/>
            <a:ext cx="1437284"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7601941" y="4142601"/>
            <a:ext cx="1427759" cy="276999"/>
          </a:xfrm>
          <a:prstGeom prst="rect">
            <a:avLst/>
          </a:prstGeom>
          <a:noFill/>
        </p:spPr>
        <p:txBody>
          <a:bodyPr wrap="square" rtlCol="0">
            <a:spAutoFit/>
          </a:bodyPr>
          <a:lstStyle/>
          <a:p>
            <a:pPr algn="ctr"/>
            <a:r>
              <a:rPr lang="en-US" dirty="0" smtClean="0">
                <a:latin typeface="+mn-lt"/>
              </a:rPr>
              <a:t>resolution </a:t>
            </a:r>
            <a:r>
              <a:rPr lang="en-US" i="1" dirty="0" smtClean="0">
                <a:latin typeface="+mn-lt"/>
              </a:rPr>
              <a:t>mode 2</a:t>
            </a:r>
            <a:endParaRPr lang="en-US" i="1" baseline="-25000" dirty="0">
              <a:latin typeface="+mn-lt"/>
            </a:endParaRPr>
          </a:p>
        </p:txBody>
      </p:sp>
      <p:sp>
        <p:nvSpPr>
          <p:cNvPr id="3" name="Rectangle 2"/>
          <p:cNvSpPr/>
          <p:nvPr/>
        </p:nvSpPr>
        <p:spPr>
          <a:xfrm>
            <a:off x="347322" y="5486400"/>
            <a:ext cx="8796677" cy="584775"/>
          </a:xfrm>
          <a:prstGeom prst="rect">
            <a:avLst/>
          </a:prstGeom>
        </p:spPr>
        <p:txBody>
          <a:bodyPr wrap="square">
            <a:spAutoFit/>
          </a:bodyPr>
          <a:lstStyle/>
          <a:p>
            <a:pPr marL="285750" indent="-285750">
              <a:buFont typeface="Wingdings" panose="05000000000000000000" pitchFamily="2" charset="2"/>
              <a:buChar char="§"/>
            </a:pPr>
            <a:r>
              <a:rPr lang="en-US" sz="1600" dirty="0"/>
              <a:t>Although the resolution can be increased at PSDU, the </a:t>
            </a:r>
            <a:r>
              <a:rPr lang="en-US" sz="1600" i="1" dirty="0"/>
              <a:t>symbol rate </a:t>
            </a:r>
            <a:r>
              <a:rPr lang="en-US" sz="1600" dirty="0"/>
              <a:t>does not change throughout the </a:t>
            </a:r>
            <a:r>
              <a:rPr lang="en-US" sz="1600" dirty="0" smtClean="0"/>
              <a:t>frames </a:t>
            </a:r>
            <a:r>
              <a:rPr lang="en-US" sz="1600" dirty="0"/>
              <a:t>between preamble, header, and payload. Any symbol rate should be pre-noticed </a:t>
            </a:r>
          </a:p>
        </p:txBody>
      </p:sp>
      <p:sp>
        <p:nvSpPr>
          <p:cNvPr id="6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2671191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Rectangle 7"/>
          <p:cNvSpPr/>
          <p:nvPr/>
        </p:nvSpPr>
        <p:spPr>
          <a:xfrm>
            <a:off x="304800" y="726281"/>
            <a:ext cx="8915400" cy="1323439"/>
          </a:xfrm>
          <a:prstGeom prst="rect">
            <a:avLst/>
          </a:prstGeom>
        </p:spPr>
        <p:txBody>
          <a:bodyPr wrap="square">
            <a:spAutoFit/>
          </a:bodyPr>
          <a:lstStyle/>
          <a:p>
            <a:r>
              <a:rPr lang="en-US" sz="1600" b="1" dirty="0" smtClean="0"/>
              <a:t>PHY header design: 	</a:t>
            </a:r>
            <a:r>
              <a:rPr lang="en-US" sz="1600" dirty="0" smtClean="0"/>
              <a:t>			</a:t>
            </a:r>
          </a:p>
          <a:p>
            <a:pPr marL="285750" indent="-285750">
              <a:buFont typeface="Wingdings" panose="05000000000000000000" pitchFamily="2" charset="2"/>
              <a:buChar char="§"/>
            </a:pPr>
            <a:r>
              <a:rPr lang="en-US" sz="1600" dirty="0" smtClean="0"/>
              <a:t>SHR and PHR are at the same resolution (lowest among </a:t>
            </a:r>
            <a:r>
              <a:rPr lang="en-US" sz="1600" dirty="0"/>
              <a:t>spatial-MIMO PHY </a:t>
            </a:r>
            <a:r>
              <a:rPr lang="en-US" sz="1600" dirty="0" smtClean="0"/>
              <a:t>modes).</a:t>
            </a:r>
            <a:endParaRPr lang="en-US" sz="1600" dirty="0"/>
          </a:p>
          <a:p>
            <a:pPr marL="285750" indent="-285750">
              <a:buFont typeface="Wingdings" panose="05000000000000000000" pitchFamily="2" charset="2"/>
              <a:buChar char="§"/>
            </a:pPr>
            <a:r>
              <a:rPr lang="en-US" sz="1600" dirty="0"/>
              <a:t>Although the resolution can be increased at PSDU, the </a:t>
            </a:r>
            <a:r>
              <a:rPr lang="en-US" sz="1600" i="1" dirty="0"/>
              <a:t>symbol rate </a:t>
            </a:r>
            <a:r>
              <a:rPr lang="en-US" sz="1600" dirty="0"/>
              <a:t>does not change throughout the frame between preamble, header, and payload. Any symbol rate should be pre-noticed </a:t>
            </a:r>
          </a:p>
          <a:p>
            <a:pPr marL="742950" lvl="1" indent="-285750">
              <a:buFont typeface="Wingdings" panose="05000000000000000000" pitchFamily="2" charset="2"/>
              <a:buChar char="§"/>
            </a:pPr>
            <a:endParaRPr lang="en-US" sz="1600" dirty="0" smtClean="0">
              <a:solidFill>
                <a:schemeClr val="accent6">
                  <a:lumMod val="75000"/>
                </a:scheme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2467997148"/>
              </p:ext>
            </p:extLst>
          </p:nvPr>
        </p:nvGraphicFramePr>
        <p:xfrm>
          <a:off x="1219200" y="1981200"/>
          <a:ext cx="6781800" cy="4206240"/>
        </p:xfrm>
        <a:graphic>
          <a:graphicData uri="http://schemas.openxmlformats.org/drawingml/2006/table">
            <a:tbl>
              <a:tblPr firstRow="1" bandRow="1">
                <a:tableStyleId>{5940675A-B579-460E-94D1-54222C63F5DA}</a:tableStyleId>
              </a:tblPr>
              <a:tblGrid>
                <a:gridCol w="457200"/>
                <a:gridCol w="1143000"/>
                <a:gridCol w="990600"/>
                <a:gridCol w="838200"/>
                <a:gridCol w="609600"/>
                <a:gridCol w="1676400"/>
                <a:gridCol w="1066800"/>
              </a:tblGrid>
              <a:tr h="257175">
                <a:tc>
                  <a:txBody>
                    <a:bodyPr/>
                    <a:lstStyle/>
                    <a:p>
                      <a:endParaRPr lang="en-US" sz="1400" dirty="0"/>
                    </a:p>
                  </a:txBody>
                  <a:tcPr/>
                </a:tc>
                <a:tc>
                  <a:txBody>
                    <a:bodyPr/>
                    <a:lstStyle/>
                    <a:p>
                      <a:pPr algn="ctr"/>
                      <a:r>
                        <a:rPr lang="en-US" sz="1400" dirty="0" smtClean="0"/>
                        <a:t>MCS indication</a:t>
                      </a:r>
                      <a:endParaRPr lang="en-US" sz="1400" dirty="0"/>
                    </a:p>
                  </a:txBody>
                  <a:tcPr/>
                </a:tc>
                <a:tc>
                  <a:txBody>
                    <a:bodyPr/>
                    <a:lstStyle/>
                    <a:p>
                      <a:pPr algn="ctr"/>
                      <a:r>
                        <a:rPr lang="en-US" sz="1400" dirty="0" smtClean="0"/>
                        <a:t>PHY</a:t>
                      </a:r>
                      <a:r>
                        <a:rPr lang="en-US" sz="1400" baseline="0" dirty="0" smtClean="0"/>
                        <a:t> modes</a:t>
                      </a:r>
                      <a:endParaRPr lang="en-US" sz="1400" dirty="0"/>
                    </a:p>
                  </a:txBody>
                  <a:tcPr/>
                </a:tc>
                <a:tc>
                  <a:txBody>
                    <a:bodyPr/>
                    <a:lstStyle/>
                    <a:p>
                      <a:pPr algn="ctr"/>
                      <a:r>
                        <a:rPr lang="en-US" sz="1400" dirty="0" smtClean="0"/>
                        <a:t>Data</a:t>
                      </a:r>
                      <a:r>
                        <a:rPr lang="en-US" sz="1400" baseline="0" dirty="0" smtClean="0"/>
                        <a:t> rate</a:t>
                      </a:r>
                      <a:endParaRPr lang="en-US" sz="1400" dirty="0"/>
                    </a:p>
                  </a:txBody>
                  <a:tcPr/>
                </a:tc>
                <a:tc>
                  <a:txBody>
                    <a:bodyPr/>
                    <a:lstStyle/>
                    <a:p>
                      <a:pPr algn="ctr"/>
                      <a:r>
                        <a:rPr lang="en-US" sz="1400" dirty="0" smtClean="0"/>
                        <a:t>Unit</a:t>
                      </a:r>
                      <a:endParaRPr lang="en-US" sz="1400"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Note</a:t>
                      </a:r>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r>
              <a:tr h="257175">
                <a:tc>
                  <a:txBody>
                    <a:bodyPr/>
                    <a:lstStyle/>
                    <a:p>
                      <a:r>
                        <a:rPr lang="en-US" sz="1400" dirty="0" smtClean="0">
                          <a:solidFill>
                            <a:schemeClr val="tx1"/>
                          </a:solidFill>
                        </a:rPr>
                        <a:t>11</a:t>
                      </a:r>
                      <a:endParaRPr 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0000 1011</a:t>
                      </a:r>
                    </a:p>
                  </a:txBody>
                  <a:tcPr/>
                </a:tc>
                <a:tc>
                  <a:txBody>
                    <a:bodyPr/>
                    <a:lstStyle/>
                    <a:p>
                      <a:pPr algn="ctr"/>
                      <a:r>
                        <a:rPr lang="en-US" sz="1400" dirty="0" smtClean="0">
                          <a:solidFill>
                            <a:schemeClr val="tx1"/>
                          </a:solidFill>
                        </a:rPr>
                        <a:t>I.18</a:t>
                      </a:r>
                      <a:endParaRPr lang="en-US" sz="1400" dirty="0">
                        <a:solidFill>
                          <a:schemeClr val="tx1"/>
                        </a:solidFill>
                      </a:endParaRPr>
                    </a:p>
                  </a:txBody>
                  <a:tcPr/>
                </a:tc>
                <a:tc>
                  <a:txBody>
                    <a:bodyPr/>
                    <a:lstStyle/>
                    <a:p>
                      <a:pPr algn="ctr" fontAlgn="b"/>
                      <a:r>
                        <a:rPr lang="en-US" sz="1400" u="none" strike="noStrike" dirty="0" smtClean="0">
                          <a:solidFill>
                            <a:schemeClr val="tx1"/>
                          </a:solidFill>
                          <a:effectLst/>
                        </a:rPr>
                        <a:t>0.96</a:t>
                      </a:r>
                      <a:endParaRPr lang="en-US" sz="1400" b="0" i="0" u="none" strike="noStrike" dirty="0">
                        <a:solidFill>
                          <a:schemeClr val="tx1"/>
                        </a:solidFill>
                        <a:effectLst/>
                        <a:latin typeface="Calibri"/>
                      </a:endParaRPr>
                    </a:p>
                  </a:txBody>
                  <a:tcPr marL="9525" marR="9525" marT="9525" marB="0" anchor="b"/>
                </a:tc>
                <a:tc rowSpan="11">
                  <a:txBody>
                    <a:bodyPr/>
                    <a:lstStyle/>
                    <a:p>
                      <a:pPr algn="ctr"/>
                      <a:endParaRPr lang="en-US" sz="1400" dirty="0" smtClean="0"/>
                    </a:p>
                    <a:p>
                      <a:pPr algn="ctr"/>
                      <a:endParaRPr lang="en-US" sz="1400" dirty="0" smtClean="0"/>
                    </a:p>
                    <a:p>
                      <a:pPr algn="ctr"/>
                      <a:endParaRPr lang="en-US" sz="1400" dirty="0" smtClean="0"/>
                    </a:p>
                    <a:p>
                      <a:pPr algn="ctr"/>
                      <a:endParaRPr lang="en-US" sz="1400" dirty="0" smtClean="0"/>
                    </a:p>
                    <a:p>
                      <a:pPr algn="ctr"/>
                      <a:endParaRPr lang="en-US" sz="1400" dirty="0" smtClean="0"/>
                    </a:p>
                    <a:p>
                      <a:pPr algn="ctr"/>
                      <a:r>
                        <a:rPr lang="en-US" sz="1400" dirty="0" smtClean="0"/>
                        <a:t>kbps</a:t>
                      </a:r>
                      <a:endParaRPr lang="en-US" sz="1400" dirty="0"/>
                    </a:p>
                  </a:txBody>
                  <a:tcPr/>
                </a:tc>
                <a:tc rowSpan="3">
                  <a:txBody>
                    <a:bodyPr/>
                    <a:lstStyle/>
                    <a:p>
                      <a:pPr algn="l"/>
                      <a:endParaRPr lang="en-US" sz="1200" dirty="0" smtClean="0"/>
                    </a:p>
                    <a:p>
                      <a:pPr algn="l"/>
                      <a:r>
                        <a:rPr lang="en-US" sz="1200" dirty="0" smtClean="0"/>
                        <a:t>Flicker-free(16 x 16)</a:t>
                      </a:r>
                      <a:endParaRPr lang="en-US" sz="1200" dirty="0"/>
                    </a:p>
                  </a:txBody>
                  <a:tcPr/>
                </a:tc>
                <a:tc>
                  <a:txBody>
                    <a:bodyPr/>
                    <a:lstStyle/>
                    <a:p>
                      <a:pPr algn="l"/>
                      <a:r>
                        <a:rPr lang="en-US" sz="1200" dirty="0" smtClean="0"/>
                        <a:t>DS8-PSK</a:t>
                      </a:r>
                      <a:endParaRPr lang="en-US" sz="1200" dirty="0"/>
                    </a:p>
                  </a:txBody>
                  <a:tcPr/>
                </a:tc>
              </a:tr>
              <a:tr h="257175">
                <a:tc>
                  <a:txBody>
                    <a:bodyPr/>
                    <a:lstStyle/>
                    <a:p>
                      <a:r>
                        <a:rPr lang="en-US" sz="1400" dirty="0" smtClean="0">
                          <a:solidFill>
                            <a:schemeClr val="tx1"/>
                          </a:solidFill>
                        </a:rPr>
                        <a:t>12</a:t>
                      </a:r>
                      <a:endParaRPr 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0000 1100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I.17</a:t>
                      </a:r>
                      <a:endParaRPr lang="en-US" sz="1400" dirty="0">
                        <a:solidFill>
                          <a:schemeClr val="tx1"/>
                        </a:solidFill>
                      </a:endParaRPr>
                    </a:p>
                  </a:txBody>
                  <a:tcPr/>
                </a:tc>
                <a:tc>
                  <a:txBody>
                    <a:bodyPr/>
                    <a:lstStyle/>
                    <a:p>
                      <a:pPr algn="ctr" fontAlgn="b"/>
                      <a:r>
                        <a:rPr lang="en-US" sz="1400" u="none" strike="noStrike" dirty="0" smtClean="0">
                          <a:solidFill>
                            <a:schemeClr val="tx1"/>
                          </a:solidFill>
                          <a:effectLst/>
                        </a:rPr>
                        <a:t>1.92</a:t>
                      </a:r>
                      <a:endParaRPr lang="en-US" sz="1400" b="0" i="0" u="none" strike="noStrike" dirty="0">
                        <a:solidFill>
                          <a:schemeClr val="tx1"/>
                        </a:solidFill>
                        <a:effectLst/>
                        <a:latin typeface="Calibri"/>
                      </a:endParaRPr>
                    </a:p>
                  </a:txBody>
                  <a:tcPr marL="9525" marR="9525" marT="9525" marB="0" anchor="b"/>
                </a:tc>
                <a:tc vMerge="1">
                  <a:txBody>
                    <a:bodyPr/>
                    <a:lstStyle/>
                    <a:p>
                      <a:pPr algn="ctr"/>
                      <a:endParaRPr lang="en-US" sz="1400" dirty="0"/>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S8-PSK</a:t>
                      </a:r>
                    </a:p>
                  </a:txBody>
                  <a:tcPr/>
                </a:tc>
              </a:tr>
              <a:tr h="257175">
                <a:tc>
                  <a:txBody>
                    <a:bodyPr/>
                    <a:lstStyle/>
                    <a:p>
                      <a:r>
                        <a:rPr lang="en-US" sz="1400" dirty="0" smtClean="0">
                          <a:solidFill>
                            <a:schemeClr val="tx1"/>
                          </a:solidFill>
                        </a:rPr>
                        <a:t>13</a:t>
                      </a:r>
                      <a:endParaRPr 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0000 1101</a:t>
                      </a:r>
                    </a:p>
                  </a:txBody>
                  <a:tcPr/>
                </a:tc>
                <a:tc>
                  <a:txBody>
                    <a:bodyPr/>
                    <a:lstStyle/>
                    <a:p>
                      <a:pPr algn="ctr"/>
                      <a:r>
                        <a:rPr lang="en-US" sz="1400" dirty="0" smtClean="0"/>
                        <a:t>I. 16</a:t>
                      </a:r>
                      <a:endParaRPr lang="en-US" sz="1400" dirty="0"/>
                    </a:p>
                  </a:txBody>
                  <a:tcPr/>
                </a:tc>
                <a:tc>
                  <a:txBody>
                    <a:bodyPr/>
                    <a:lstStyle/>
                    <a:p>
                      <a:pPr algn="ctr"/>
                      <a:r>
                        <a:rPr lang="en-US" sz="1400" u="none" strike="noStrike" kern="1200" dirty="0" smtClean="0">
                          <a:solidFill>
                            <a:schemeClr val="dk1"/>
                          </a:solidFill>
                          <a:effectLst/>
                          <a:latin typeface="+mn-lt"/>
                          <a:ea typeface="+mn-ea"/>
                          <a:cs typeface="+mn-cs"/>
                        </a:rPr>
                        <a:t>2.5</a:t>
                      </a:r>
                      <a:endParaRPr lang="en-US" sz="1400" u="none" strike="noStrike" kern="1200" dirty="0">
                        <a:solidFill>
                          <a:schemeClr val="dk1"/>
                        </a:solidFill>
                        <a:effectLst/>
                        <a:latin typeface="+mn-lt"/>
                        <a:ea typeface="+mn-ea"/>
                        <a:cs typeface="+mn-cs"/>
                      </a:endParaRPr>
                    </a:p>
                  </a:txBody>
                  <a:tcPr marL="9525" marR="9525" marT="9525" marB="0" anchor="b"/>
                </a:tc>
                <a:tc vMerge="1">
                  <a:txBody>
                    <a:bodyPr/>
                    <a:lstStyle/>
                    <a:p>
                      <a:endParaRPr 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pPr algn="l"/>
                      <a:r>
                        <a:rPr lang="en-US" sz="1200" dirty="0" smtClean="0"/>
                        <a:t>S2-PSK</a:t>
                      </a:r>
                      <a:endParaRPr lang="en-US" sz="1200" dirty="0"/>
                    </a:p>
                  </a:txBody>
                  <a:tcPr/>
                </a:tc>
              </a:tr>
              <a:tr h="257175">
                <a:tc>
                  <a:txBody>
                    <a:bodyPr/>
                    <a:lstStyle/>
                    <a:p>
                      <a:r>
                        <a:rPr lang="en-US" sz="1400" dirty="0" smtClean="0">
                          <a:solidFill>
                            <a:schemeClr val="tx1"/>
                          </a:solidFill>
                        </a:rPr>
                        <a:t>14</a:t>
                      </a:r>
                      <a:endParaRPr 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0000 1110</a:t>
                      </a:r>
                    </a:p>
                  </a:txBody>
                  <a:tcPr/>
                </a:tc>
                <a:tc>
                  <a:txBody>
                    <a:bodyPr/>
                    <a:lstStyle/>
                    <a:p>
                      <a:pPr algn="ctr"/>
                      <a:r>
                        <a:rPr lang="en-US" sz="1400" dirty="0" smtClean="0"/>
                        <a:t>I.11</a:t>
                      </a:r>
                      <a:endParaRPr lang="en-US" sz="1400" dirty="0"/>
                    </a:p>
                  </a:txBody>
                  <a:tcPr/>
                </a:tc>
                <a:tc>
                  <a:txBody>
                    <a:bodyPr/>
                    <a:lstStyle/>
                    <a:p>
                      <a:pPr algn="ctr"/>
                      <a:r>
                        <a:rPr lang="en-US" sz="1400" u="none" strike="noStrike" kern="1200" dirty="0" smtClean="0">
                          <a:effectLst/>
                        </a:rPr>
                        <a:t>2.5</a:t>
                      </a:r>
                      <a:endParaRPr lang="en-US" sz="1400" u="none" strike="noStrike" kern="1200" dirty="0">
                        <a:solidFill>
                          <a:schemeClr val="dk1"/>
                        </a:solidFill>
                        <a:effectLst/>
                        <a:latin typeface="+mn-lt"/>
                        <a:ea typeface="+mn-ea"/>
                        <a:cs typeface="+mn-cs"/>
                      </a:endParaRPr>
                    </a:p>
                  </a:txBody>
                  <a:tcPr marL="9525" marR="9525" marT="9525" marB="0" anchor="b"/>
                </a:tc>
                <a:tc vMerge="1">
                  <a:txBody>
                    <a:bodyPr/>
                    <a:lstStyle/>
                    <a:p>
                      <a:pPr algn="ctr"/>
                      <a:endParaRPr lang="en-US" sz="1400" dirty="0"/>
                    </a:p>
                  </a:txBody>
                  <a:tcPr/>
                </a:tc>
                <a:tc rowSpan="3">
                  <a:txBody>
                    <a:bodyPr/>
                    <a:lstStyle/>
                    <a:p>
                      <a:pPr algn="l"/>
                      <a:endParaRPr lang="en-US" sz="1200" dirty="0" smtClean="0"/>
                    </a:p>
                    <a:p>
                      <a:pPr algn="l"/>
                      <a:r>
                        <a:rPr lang="en-US" sz="1200" dirty="0" smtClean="0"/>
                        <a:t>Flicker         </a:t>
                      </a:r>
                      <a:r>
                        <a:rPr lang="en-US" sz="1200" baseline="0" dirty="0" smtClean="0"/>
                        <a:t>(16 x 16)</a:t>
                      </a:r>
                      <a:endParaRPr lang="en-US" sz="1200" dirty="0"/>
                    </a:p>
                  </a:txBody>
                  <a:tcPr/>
                </a:tc>
                <a:tc>
                  <a:txBody>
                    <a:bodyPr/>
                    <a:lstStyle/>
                    <a:p>
                      <a:pPr algn="l"/>
                      <a:r>
                        <a:rPr lang="en-US" sz="1200" dirty="0" smtClean="0"/>
                        <a:t>C-2CSK</a:t>
                      </a:r>
                      <a:endParaRPr lang="en-US" sz="1200" dirty="0"/>
                    </a:p>
                  </a:txBody>
                  <a:tcPr/>
                </a:tc>
              </a:tr>
              <a:tr h="257175">
                <a:tc>
                  <a:txBody>
                    <a:bodyPr/>
                    <a:lstStyle/>
                    <a:p>
                      <a:r>
                        <a:rPr lang="en-US" sz="1400" dirty="0" smtClean="0">
                          <a:solidFill>
                            <a:schemeClr val="tx1"/>
                          </a:solidFill>
                        </a:rPr>
                        <a:t>15</a:t>
                      </a:r>
                      <a:endParaRPr 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0000 1111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I.12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kern="1200" dirty="0" smtClean="0">
                          <a:effectLst/>
                        </a:rPr>
                        <a:t>5</a:t>
                      </a:r>
                      <a:endParaRPr lang="en-US" sz="1400" b="0" i="0" u="none" strike="noStrike" kern="1200" dirty="0">
                        <a:solidFill>
                          <a:srgbClr val="000000"/>
                        </a:solidFill>
                        <a:effectLst/>
                        <a:latin typeface="+mn-lt"/>
                        <a:ea typeface="+mn-ea"/>
                        <a:cs typeface="+mn-cs"/>
                      </a:endParaRPr>
                    </a:p>
                  </a:txBody>
                  <a:tcPr/>
                </a:tc>
                <a:tc vMerge="1">
                  <a:txBody>
                    <a:bodyPr/>
                    <a:lstStyle/>
                    <a:p>
                      <a:pPr algn="ctr"/>
                      <a:endParaRPr lang="en-US" sz="1400" dirty="0"/>
                    </a:p>
                  </a:txBody>
                  <a:tcPr/>
                </a:tc>
                <a:tc vMerge="1">
                  <a:txBody>
                    <a:bodyPr/>
                    <a:lstStyle/>
                    <a:p>
                      <a:pPr algn="l"/>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C-4CSK</a:t>
                      </a:r>
                    </a:p>
                  </a:txBody>
                  <a:tcPr/>
                </a:tc>
              </a:tr>
              <a:tr h="320040">
                <a:tc>
                  <a:txBody>
                    <a:bodyPr/>
                    <a:lstStyle/>
                    <a:p>
                      <a:r>
                        <a:rPr lang="en-US" sz="1400" dirty="0" smtClean="0"/>
                        <a:t>16</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0001 0000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I.13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rPr>
                        <a:t>7.5</a:t>
                      </a:r>
                      <a:endParaRPr lang="en-US" sz="1400" b="0" i="0" u="none" strike="noStrike" dirty="0" smtClean="0">
                        <a:solidFill>
                          <a:srgbClr val="000000"/>
                        </a:solidFill>
                        <a:effectLst/>
                        <a:latin typeface="+mn-lt"/>
                      </a:endParaRPr>
                    </a:p>
                  </a:txBody>
                  <a:tcPr/>
                </a:tc>
                <a:tc vMerge="1">
                  <a:txBody>
                    <a:bodyPr/>
                    <a:lstStyle/>
                    <a:p>
                      <a:pPr algn="ctr"/>
                      <a:endParaRPr lang="en-US" sz="1400" dirty="0"/>
                    </a:p>
                  </a:txBody>
                  <a:tcPr/>
                </a:tc>
                <a:tc vMerge="1">
                  <a:txBody>
                    <a:bodyPr/>
                    <a:lstStyle/>
                    <a:p>
                      <a:pPr algn="l"/>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C-8CSK</a:t>
                      </a:r>
                    </a:p>
                  </a:txBody>
                  <a:tcPr/>
                </a:tc>
              </a:tr>
              <a:tr h="0">
                <a:tc>
                  <a:txBody>
                    <a:bodyPr/>
                    <a:lstStyle/>
                    <a:p>
                      <a:r>
                        <a:rPr lang="en-US" sz="1400" dirty="0" smtClean="0"/>
                        <a:t>17</a:t>
                      </a:r>
                      <a:endParaRPr lang="en-US" sz="1400" dirty="0"/>
                    </a:p>
                  </a:txBody>
                  <a:tcPr/>
                </a:tc>
                <a:tc>
                  <a:txBody>
                    <a:bodyPr/>
                    <a:lstStyle/>
                    <a:p>
                      <a:r>
                        <a:rPr lang="en-US" sz="1400" kern="1200" dirty="0" smtClean="0"/>
                        <a:t>0001 0001</a:t>
                      </a:r>
                      <a:endParaRPr lang="en-US" sz="1400" kern="1200" dirty="0">
                        <a:solidFill>
                          <a:schemeClr val="dk1"/>
                        </a:solidFill>
                        <a:latin typeface="+mn-lt"/>
                        <a:ea typeface="+mn-ea"/>
                        <a:cs typeface="+mn-cs"/>
                      </a:endParaRPr>
                    </a:p>
                  </a:txBody>
                  <a:tcPr/>
                </a:tc>
                <a:tc>
                  <a:txBody>
                    <a:bodyPr/>
                    <a:lstStyle/>
                    <a:p>
                      <a:pPr algn="ctr"/>
                      <a:r>
                        <a:rPr lang="en-US" sz="1400" dirty="0" smtClean="0">
                          <a:solidFill>
                            <a:schemeClr val="tx1"/>
                          </a:solidFill>
                        </a:rPr>
                        <a:t>I.21</a:t>
                      </a:r>
                      <a:endParaRPr lang="en-US" sz="1400" dirty="0">
                        <a:solidFill>
                          <a:schemeClr val="tx1"/>
                        </a:solidFill>
                      </a:endParaRPr>
                    </a:p>
                  </a:txBody>
                  <a:tcPr/>
                </a:tc>
                <a:tc>
                  <a:txBody>
                    <a:bodyPr/>
                    <a:lstStyle/>
                    <a:p>
                      <a:pPr algn="ctr" fontAlgn="b"/>
                      <a:r>
                        <a:rPr lang="en-US" sz="1400" u="none" strike="noStrike" dirty="0" smtClean="0">
                          <a:solidFill>
                            <a:schemeClr val="tx1"/>
                          </a:solidFill>
                          <a:effectLst/>
                        </a:rPr>
                        <a:t>15.3</a:t>
                      </a:r>
                      <a:endParaRPr lang="en-US" sz="1400" b="0" i="0" u="none" strike="noStrike" dirty="0">
                        <a:solidFill>
                          <a:schemeClr val="tx1"/>
                        </a:solidFill>
                        <a:effectLst/>
                        <a:latin typeface="Calibri"/>
                      </a:endParaRPr>
                    </a:p>
                  </a:txBody>
                  <a:tcPr marL="9525" marR="9525" marT="9525" marB="0" anchor="b"/>
                </a:tc>
                <a:tc vMerge="1">
                  <a:txBody>
                    <a:bodyPr/>
                    <a:lstStyle/>
                    <a:p>
                      <a:pPr algn="ctr"/>
                      <a:endParaRPr lang="en-US" sz="1400" dirty="0"/>
                    </a:p>
                  </a:txBody>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Flicker-free(64 x 64)</a:t>
                      </a:r>
                    </a:p>
                  </a:txBody>
                  <a:tcPr/>
                </a:tc>
                <a:tc>
                  <a:txBody>
                    <a:bodyPr/>
                    <a:lstStyle/>
                    <a:p>
                      <a:pPr algn="l"/>
                      <a:r>
                        <a:rPr lang="en-US" sz="1200" dirty="0" smtClean="0"/>
                        <a:t>DS8-PSK</a:t>
                      </a:r>
                      <a:endParaRPr lang="en-US" sz="1200" dirty="0"/>
                    </a:p>
                  </a:txBody>
                  <a:tcPr/>
                </a:tc>
              </a:tr>
              <a:tr h="257175">
                <a:tc>
                  <a:txBody>
                    <a:bodyPr/>
                    <a:lstStyle/>
                    <a:p>
                      <a:r>
                        <a:rPr lang="en-US" sz="1400" dirty="0" smtClean="0"/>
                        <a:t>18</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t>0001 0010</a:t>
                      </a:r>
                      <a:endParaRPr lang="en-US" sz="1400" kern="1200" dirty="0" smtClean="0">
                        <a:solidFill>
                          <a:schemeClr val="dk1"/>
                        </a:solidFill>
                        <a:latin typeface="+mn-lt"/>
                        <a:ea typeface="+mn-ea"/>
                        <a:cs typeface="+mn-cs"/>
                      </a:endParaRPr>
                    </a:p>
                  </a:txBody>
                  <a:tcPr/>
                </a:tc>
                <a:tc>
                  <a:txBody>
                    <a:bodyPr/>
                    <a:lstStyle/>
                    <a:p>
                      <a:pPr algn="ctr"/>
                      <a:r>
                        <a:rPr lang="en-US" sz="1400" dirty="0" smtClean="0">
                          <a:solidFill>
                            <a:schemeClr val="tx1"/>
                          </a:solidFill>
                        </a:rPr>
                        <a:t>I.20</a:t>
                      </a:r>
                      <a:endParaRPr lang="en-US" sz="1400" dirty="0">
                        <a:solidFill>
                          <a:schemeClr val="tx1"/>
                        </a:solidFill>
                      </a:endParaRPr>
                    </a:p>
                  </a:txBody>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u="none" strike="noStrike" kern="1200" dirty="0" smtClean="0">
                          <a:solidFill>
                            <a:schemeClr val="tx1"/>
                          </a:solidFill>
                          <a:effectLst/>
                        </a:rPr>
                        <a:t>30.7</a:t>
                      </a:r>
                      <a:endParaRPr lang="en-US" sz="1400" u="none" strike="noStrike" kern="1200" dirty="0" smtClean="0">
                        <a:solidFill>
                          <a:schemeClr val="tx1"/>
                        </a:solidFill>
                        <a:effectLst/>
                        <a:latin typeface="+mn-lt"/>
                        <a:ea typeface="+mn-ea"/>
                        <a:cs typeface="+mn-cs"/>
                      </a:endParaRPr>
                    </a:p>
                  </a:txBody>
                  <a:tcPr marL="9525" marR="9525" marT="9525" marB="0" anchor="b"/>
                </a:tc>
                <a:tc vMerge="1">
                  <a:txBody>
                    <a:bodyPr/>
                    <a:lstStyle/>
                    <a:p>
                      <a:pPr algn="ctr"/>
                      <a:endParaRPr lang="en-US" sz="1400" dirty="0"/>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S8-PSK</a:t>
                      </a:r>
                    </a:p>
                  </a:txBody>
                  <a:tcPr/>
                </a:tc>
              </a:tr>
              <a:tr h="257175">
                <a:tc>
                  <a:txBody>
                    <a:bodyPr/>
                    <a:lstStyle/>
                    <a:p>
                      <a:r>
                        <a:rPr lang="en-US" sz="1400" dirty="0" smtClean="0"/>
                        <a:t>19</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t>0001 0011</a:t>
                      </a:r>
                      <a:endParaRPr lang="en-US" sz="1400" kern="1200" dirty="0" smtClean="0">
                        <a:solidFill>
                          <a:schemeClr val="dk1"/>
                        </a:solidFill>
                        <a:latin typeface="+mn-lt"/>
                        <a:ea typeface="+mn-ea"/>
                        <a:cs typeface="+mn-cs"/>
                      </a:endParaRPr>
                    </a:p>
                  </a:txBody>
                  <a:tcPr/>
                </a:tc>
                <a:tc>
                  <a:txBody>
                    <a:bodyPr/>
                    <a:lstStyle/>
                    <a:p>
                      <a:pPr algn="ctr"/>
                      <a:r>
                        <a:rPr lang="en-US" sz="1400" dirty="0" smtClean="0">
                          <a:solidFill>
                            <a:schemeClr val="tx1"/>
                          </a:solidFill>
                        </a:rPr>
                        <a:t>I.19</a:t>
                      </a:r>
                      <a:endParaRPr lang="en-US" sz="1400" dirty="0">
                        <a:solidFill>
                          <a:schemeClr val="tx1"/>
                        </a:solidFill>
                      </a:endParaRPr>
                    </a:p>
                  </a:txBody>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u="none" strike="noStrike" kern="1200" dirty="0" smtClean="0">
                          <a:solidFill>
                            <a:schemeClr val="tx1"/>
                          </a:solidFill>
                          <a:effectLst/>
                          <a:latin typeface="+mn-lt"/>
                          <a:ea typeface="+mn-ea"/>
                          <a:cs typeface="+mn-cs"/>
                        </a:rPr>
                        <a:t>40</a:t>
                      </a:r>
                    </a:p>
                  </a:txBody>
                  <a:tcPr marL="9525" marR="9525" marT="9525" marB="0" anchor="b"/>
                </a:tc>
                <a:tc vMerge="1">
                  <a:txBody>
                    <a:bodyPr/>
                    <a:lstStyle/>
                    <a:p>
                      <a:endParaRPr 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S2-PSK</a:t>
                      </a:r>
                    </a:p>
                  </a:txBody>
                  <a:tcPr/>
                </a:tc>
              </a:tr>
              <a:tr h="257175">
                <a:tc>
                  <a:txBody>
                    <a:bodyPr/>
                    <a:lstStyle/>
                    <a:p>
                      <a:r>
                        <a:rPr lang="en-US" sz="1400" dirty="0" smtClean="0"/>
                        <a:t>20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t>0001 0100</a:t>
                      </a:r>
                      <a:endParaRPr lang="en-US" sz="1400" kern="1200" dirty="0" smtClean="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I.14</a:t>
                      </a:r>
                    </a:p>
                  </a:txBody>
                  <a:tcPr/>
                </a:tc>
                <a:tc>
                  <a:txBody>
                    <a:bodyPr/>
                    <a:lstStyle/>
                    <a:p>
                      <a:pPr algn="ctr" fontAlgn="b"/>
                      <a:r>
                        <a:rPr lang="en-US" sz="1400" u="none" strike="noStrike" dirty="0" smtClean="0">
                          <a:effectLst/>
                        </a:rPr>
                        <a:t>40</a:t>
                      </a:r>
                      <a:endParaRPr lang="en-US" sz="1400" b="0" i="0" u="none" strike="noStrike" dirty="0">
                        <a:solidFill>
                          <a:srgbClr val="000000"/>
                        </a:solidFill>
                        <a:effectLst/>
                        <a:latin typeface="Calibri"/>
                      </a:endParaRPr>
                    </a:p>
                  </a:txBody>
                  <a:tcPr marL="9525" marR="9525" marT="9525" marB="0" anchor="b"/>
                </a:tc>
                <a:tc vMerge="1">
                  <a:txBody>
                    <a:bodyPr/>
                    <a:lstStyle/>
                    <a:p>
                      <a:pPr algn="ctr"/>
                      <a:endParaRPr lang="en-US" sz="1400" dirty="0"/>
                    </a:p>
                  </a:txBody>
                  <a:tcPr/>
                </a:tc>
                <a:tc rowSpan="2">
                  <a:txBody>
                    <a:bodyPr/>
                    <a:lstStyle/>
                    <a:p>
                      <a:pPr algn="l"/>
                      <a:endParaRPr lang="en-US" sz="1200" dirty="0" smtClean="0"/>
                    </a:p>
                    <a:p>
                      <a:pPr algn="l"/>
                      <a:r>
                        <a:rPr lang="en-US" sz="1200" dirty="0" smtClean="0"/>
                        <a:t>Flicker        (64 x 64)</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C-2CSK</a:t>
                      </a:r>
                    </a:p>
                  </a:txBody>
                  <a:tcPr/>
                </a:tc>
              </a:tr>
              <a:tr h="320040">
                <a:tc>
                  <a:txBody>
                    <a:bodyPr/>
                    <a:lstStyle/>
                    <a:p>
                      <a:r>
                        <a:rPr lang="en-US" sz="1400" dirty="0" smtClean="0"/>
                        <a:t>21</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t>0001 0101</a:t>
                      </a:r>
                      <a:endParaRPr lang="en-US" sz="1400" kern="1200" dirty="0" smtClean="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I.15</a:t>
                      </a:r>
                    </a:p>
                  </a:txBody>
                  <a:tcPr/>
                </a:tc>
                <a:tc>
                  <a:txBody>
                    <a:bodyPr/>
                    <a:lstStyle/>
                    <a:p>
                      <a:pPr algn="ctr" fontAlgn="b"/>
                      <a:r>
                        <a:rPr lang="en-US" sz="1400" u="none" strike="noStrike" dirty="0" smtClean="0">
                          <a:effectLst/>
                        </a:rPr>
                        <a:t>80</a:t>
                      </a:r>
                      <a:endParaRPr lang="en-US" sz="1400" b="0" i="0" u="none" strike="noStrike" dirty="0">
                        <a:solidFill>
                          <a:srgbClr val="000000"/>
                        </a:solidFill>
                        <a:effectLst/>
                        <a:latin typeface="Calibri"/>
                      </a:endParaRPr>
                    </a:p>
                  </a:txBody>
                  <a:tcPr marL="9525" marR="9525" marT="9525" marB="0" anchor="b"/>
                </a:tc>
                <a:tc vMerge="1">
                  <a:txBody>
                    <a:bodyPr/>
                    <a:lstStyle/>
                    <a:p>
                      <a:pPr algn="ctr"/>
                      <a:endParaRPr lang="en-US" sz="1400" dirty="0"/>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C-4CSK</a:t>
                      </a:r>
                    </a:p>
                  </a:txBody>
                  <a:tcPr/>
                </a:tc>
              </a:tr>
              <a:tr h="257175">
                <a:tc gridSpan="2">
                  <a:txBody>
                    <a:bodyPr/>
                    <a:lstStyle/>
                    <a:p>
                      <a:pPr algn="ctr"/>
                      <a:r>
                        <a:rPr lang="en-US" sz="1400" dirty="0" smtClean="0"/>
                        <a:t>22 - 256</a:t>
                      </a:r>
                      <a:endParaRPr lang="en-US" sz="1400" dirty="0"/>
                    </a:p>
                  </a:txBody>
                  <a:tcPr/>
                </a:tc>
                <a:tc hMerge="1">
                  <a:txBody>
                    <a:bodyPr/>
                    <a:lstStyle/>
                    <a:p>
                      <a:endParaRPr lang="en-US" sz="1400" dirty="0">
                        <a:solidFill>
                          <a:srgbClr val="FF0000"/>
                        </a:solidFill>
                      </a:endParaRPr>
                    </a:p>
                  </a:txBody>
                  <a:tcPr/>
                </a:tc>
                <a:tc gridSpan="4">
                  <a:txBody>
                    <a:bodyPr/>
                    <a:lstStyle/>
                    <a:p>
                      <a:pPr algn="ctr"/>
                      <a:r>
                        <a:rPr lang="en-US" sz="1400" dirty="0" smtClean="0"/>
                        <a:t>reserved</a:t>
                      </a:r>
                      <a:endParaRPr lang="en-US" sz="1400" dirty="0"/>
                    </a:p>
                  </a:txBody>
                  <a:tcPr/>
                </a:tc>
                <a:tc hMerge="1">
                  <a:txBody>
                    <a:bodyPr/>
                    <a:lstStyle/>
                    <a:p>
                      <a:pPr algn="ctr" fontAlgn="b"/>
                      <a:endParaRPr lang="en-US" sz="1400" b="0" i="0" u="none" strike="noStrike" dirty="0">
                        <a:solidFill>
                          <a:srgbClr val="000000"/>
                        </a:solidFill>
                        <a:effectLst/>
                        <a:latin typeface="Calibri"/>
                      </a:endParaRPr>
                    </a:p>
                  </a:txBody>
                  <a:tcPr marL="9525" marR="9525" marT="9525" marB="0" anchor="b"/>
                </a:tc>
                <a:tc hMerge="1">
                  <a:txBody>
                    <a:bodyPr/>
                    <a:lstStyle/>
                    <a:p>
                      <a:endParaRPr lang="en-US" sz="1400" dirty="0"/>
                    </a:p>
                  </a:txBody>
                  <a:tcPr/>
                </a:tc>
                <a:tc hMerge="1">
                  <a:txBody>
                    <a:bodyPr/>
                    <a:lstStyle/>
                    <a:p>
                      <a:pPr algn="ctr"/>
                      <a:endParaRPr lang="en-US" sz="1400" dirty="0"/>
                    </a:p>
                  </a:txBody>
                  <a:tcPr/>
                </a:tc>
                <a:tc>
                  <a:txBody>
                    <a:bodyPr/>
                    <a:lstStyle/>
                    <a:p>
                      <a:pPr algn="ctr"/>
                      <a:endParaRPr lang="en-US" sz="1400" dirty="0"/>
                    </a:p>
                  </a:txBody>
                  <a:tcPr/>
                </a:tc>
              </a:tr>
            </a:tbl>
          </a:graphicData>
        </a:graphic>
      </p:graphicFrame>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7025828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Rectangle 7"/>
          <p:cNvSpPr/>
          <p:nvPr/>
        </p:nvSpPr>
        <p:spPr>
          <a:xfrm>
            <a:off x="284141" y="685800"/>
            <a:ext cx="2687659" cy="400110"/>
          </a:xfrm>
          <a:prstGeom prst="rect">
            <a:avLst/>
          </a:prstGeom>
        </p:spPr>
        <p:txBody>
          <a:bodyPr wrap="none">
            <a:spAutoFit/>
          </a:bodyPr>
          <a:lstStyle/>
          <a:p>
            <a:r>
              <a:rPr lang="en-US" sz="2000" b="1" dirty="0"/>
              <a:t>PHY </a:t>
            </a:r>
            <a:r>
              <a:rPr lang="en-US" sz="2000" b="1" dirty="0" smtClean="0"/>
              <a:t>error correction: </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1745214809"/>
              </p:ext>
            </p:extLst>
          </p:nvPr>
        </p:nvGraphicFramePr>
        <p:xfrm>
          <a:off x="1428478" y="2590800"/>
          <a:ext cx="7686947" cy="426720"/>
        </p:xfrm>
        <a:graphic>
          <a:graphicData uri="http://schemas.openxmlformats.org/drawingml/2006/table">
            <a:tbl>
              <a:tblPr firstRow="1" bandRow="1">
                <a:tableStyleId>{D7AC3CCA-C797-4891-BE02-D94E43425B78}</a:tableStyleId>
              </a:tblPr>
              <a:tblGrid>
                <a:gridCol w="600347"/>
                <a:gridCol w="492956"/>
                <a:gridCol w="917579"/>
                <a:gridCol w="762748"/>
                <a:gridCol w="832090"/>
                <a:gridCol w="832090"/>
                <a:gridCol w="832090"/>
                <a:gridCol w="1664179"/>
                <a:gridCol w="752868"/>
              </a:tblGrid>
              <a:tr h="370840">
                <a:tc>
                  <a:txBody>
                    <a:bodyPr/>
                    <a:lstStyle/>
                    <a:p>
                      <a:pPr algn="ctr"/>
                      <a:r>
                        <a:rPr lang="en-US" sz="1100" b="0" dirty="0" smtClean="0"/>
                        <a:t>SHR</a:t>
                      </a:r>
                      <a:endParaRPr lang="en-US" sz="1100" b="0" dirty="0"/>
                    </a:p>
                  </a:txBody>
                  <a:tcPr>
                    <a:solidFill>
                      <a:schemeClr val="accent6">
                        <a:lumMod val="40000"/>
                        <a:lumOff val="60000"/>
                      </a:schemeClr>
                    </a:solidFill>
                  </a:tcPr>
                </a:tc>
                <a:tc>
                  <a:txBody>
                    <a:bodyPr/>
                    <a:lstStyle/>
                    <a:p>
                      <a:pPr algn="ctr"/>
                      <a:r>
                        <a:rPr lang="en-US" sz="1100" b="0" dirty="0" smtClean="0"/>
                        <a:t>PHR</a:t>
                      </a:r>
                      <a:endParaRPr lang="en-US" sz="1100" b="0" dirty="0"/>
                    </a:p>
                  </a:txBody>
                  <a:tcPr>
                    <a:solidFill>
                      <a:schemeClr val="accent6">
                        <a:lumMod val="40000"/>
                        <a:lumOff val="60000"/>
                      </a:schemeClr>
                    </a:solidFill>
                  </a:tcPr>
                </a:tc>
                <a:tc>
                  <a:txBody>
                    <a:bodyPr/>
                    <a:lstStyle/>
                    <a:p>
                      <a:pPr algn="ctr"/>
                      <a:r>
                        <a:rPr lang="en-US" sz="1100" b="0" dirty="0" smtClean="0"/>
                        <a:t>PHY </a:t>
                      </a:r>
                    </a:p>
                    <a:p>
                      <a:pPr algn="ctr"/>
                      <a:r>
                        <a:rPr lang="en-US" sz="1100" b="0" dirty="0" smtClean="0"/>
                        <a:t>symbol 1</a:t>
                      </a:r>
                      <a:endParaRPr lang="en-US" sz="1100" b="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PHY symbol 1</a:t>
                      </a:r>
                      <a:endParaRPr lang="en-US" sz="1100" b="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PHY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symbol 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PHY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symbol 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PHY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symbol 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a:t>
                      </a:r>
                    </a:p>
                  </a:txBody>
                  <a:tcPr/>
                </a:tc>
                <a:tc>
                  <a:txBody>
                    <a:bodyPr/>
                    <a:lstStyle/>
                    <a:p>
                      <a:pPr algn="ctr"/>
                      <a:r>
                        <a:rPr lang="en-US" sz="1100" b="0" dirty="0" smtClean="0"/>
                        <a:t>FCS</a:t>
                      </a:r>
                      <a:endParaRPr lang="en-US" sz="1100" b="0" dirty="0"/>
                    </a:p>
                  </a:txBody>
                  <a:tcPr/>
                </a:tc>
              </a:tr>
            </a:tbl>
          </a:graphicData>
        </a:graphic>
      </p:graphicFrame>
      <p:cxnSp>
        <p:nvCxnSpPr>
          <p:cNvPr id="10" name="Straight Arrow Connector 9"/>
          <p:cNvCxnSpPr/>
          <p:nvPr/>
        </p:nvCxnSpPr>
        <p:spPr>
          <a:xfrm>
            <a:off x="2514600" y="2002322"/>
            <a:ext cx="2481253"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971800" y="3375888"/>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733800" y="3364672"/>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572000" y="3373035"/>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5438775" y="3352800"/>
            <a:ext cx="1524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p:nvPr/>
        </p:nvGrpSpPr>
        <p:grpSpPr>
          <a:xfrm>
            <a:off x="2370826" y="990600"/>
            <a:ext cx="5270659" cy="835579"/>
            <a:chOff x="1831181" y="990600"/>
            <a:chExt cx="5788270" cy="835579"/>
          </a:xfrm>
        </p:grpSpPr>
        <p:grpSp>
          <p:nvGrpSpPr>
            <p:cNvPr id="20" name="Group 19"/>
            <p:cNvGrpSpPr/>
            <p:nvPr/>
          </p:nvGrpSpPr>
          <p:grpSpPr>
            <a:xfrm>
              <a:off x="1987550" y="990600"/>
              <a:ext cx="5631901" cy="835579"/>
              <a:chOff x="1987550" y="990600"/>
              <a:chExt cx="5631901" cy="835579"/>
            </a:xfrm>
          </p:grpSpPr>
          <p:sp>
            <p:nvSpPr>
              <p:cNvPr id="22" name="Rectangle 21"/>
              <p:cNvSpPr/>
              <p:nvPr/>
            </p:nvSpPr>
            <p:spPr>
              <a:xfrm>
                <a:off x="1987550"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723606"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87550" y="1591745"/>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733132" y="990600"/>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7027940" y="1142999"/>
                <a:ext cx="591511" cy="548101"/>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1" name="Straight Connector 20"/>
            <p:cNvCxnSpPr/>
            <p:nvPr/>
          </p:nvCxnSpPr>
          <p:spPr>
            <a:xfrm>
              <a:off x="1831181" y="1601272"/>
              <a:ext cx="1587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7" name="TextBox 26"/>
          <p:cNvSpPr txBox="1"/>
          <p:nvPr/>
        </p:nvSpPr>
        <p:spPr>
          <a:xfrm>
            <a:off x="123577" y="1250996"/>
            <a:ext cx="1476623" cy="307777"/>
          </a:xfrm>
          <a:prstGeom prst="rect">
            <a:avLst/>
          </a:prstGeom>
          <a:noFill/>
        </p:spPr>
        <p:txBody>
          <a:bodyPr wrap="none" rtlCol="0">
            <a:spAutoFit/>
          </a:bodyPr>
          <a:lstStyle/>
          <a:p>
            <a:r>
              <a:rPr lang="en-US" sz="1400" dirty="0" smtClean="0"/>
              <a:t>Clock information</a:t>
            </a:r>
            <a:endParaRPr lang="en-US" sz="1400" dirty="0"/>
          </a:p>
        </p:txBody>
      </p:sp>
      <p:cxnSp>
        <p:nvCxnSpPr>
          <p:cNvPr id="28" name="Straight Connector 27"/>
          <p:cNvCxnSpPr/>
          <p:nvPr/>
        </p:nvCxnSpPr>
        <p:spPr>
          <a:xfrm>
            <a:off x="5011483" y="1668096"/>
            <a:ext cx="25891" cy="2889766"/>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493199" y="1691101"/>
            <a:ext cx="912301" cy="307777"/>
          </a:xfrm>
          <a:prstGeom prst="rect">
            <a:avLst/>
          </a:prstGeom>
          <a:noFill/>
        </p:spPr>
        <p:txBody>
          <a:bodyPr wrap="none" rtlCol="0">
            <a:spAutoFit/>
          </a:bodyPr>
          <a:lstStyle/>
          <a:p>
            <a:r>
              <a:rPr lang="en-US" sz="1400" dirty="0" smtClean="0"/>
              <a:t>repetition</a:t>
            </a:r>
            <a:endParaRPr lang="en-US" sz="1400" dirty="0"/>
          </a:p>
        </p:txBody>
      </p:sp>
      <p:sp>
        <p:nvSpPr>
          <p:cNvPr id="30" name="TextBox 29"/>
          <p:cNvSpPr txBox="1"/>
          <p:nvPr/>
        </p:nvSpPr>
        <p:spPr>
          <a:xfrm>
            <a:off x="119264" y="2592481"/>
            <a:ext cx="1185389" cy="307777"/>
          </a:xfrm>
          <a:prstGeom prst="rect">
            <a:avLst/>
          </a:prstGeom>
          <a:noFill/>
        </p:spPr>
        <p:txBody>
          <a:bodyPr wrap="none" rtlCol="0">
            <a:spAutoFit/>
          </a:bodyPr>
          <a:lstStyle/>
          <a:p>
            <a:r>
              <a:rPr lang="en-US" sz="1400" dirty="0" smtClean="0"/>
              <a:t>PHY structure</a:t>
            </a:r>
            <a:endParaRPr lang="en-US" sz="1400" dirty="0"/>
          </a:p>
        </p:txBody>
      </p:sp>
      <p:sp>
        <p:nvSpPr>
          <p:cNvPr id="31" name="TextBox 30"/>
          <p:cNvSpPr txBox="1"/>
          <p:nvPr/>
        </p:nvSpPr>
        <p:spPr>
          <a:xfrm>
            <a:off x="140601" y="3752575"/>
            <a:ext cx="1442574" cy="307777"/>
          </a:xfrm>
          <a:prstGeom prst="rect">
            <a:avLst/>
          </a:prstGeom>
          <a:noFill/>
        </p:spPr>
        <p:txBody>
          <a:bodyPr wrap="none" rtlCol="0">
            <a:spAutoFit/>
          </a:bodyPr>
          <a:lstStyle/>
          <a:p>
            <a:r>
              <a:rPr lang="en-US" sz="1400" dirty="0" smtClean="0"/>
              <a:t>Camera sampling</a:t>
            </a:r>
            <a:endParaRPr lang="en-US" sz="1400" dirty="0"/>
          </a:p>
        </p:txBody>
      </p:sp>
      <p:sp>
        <p:nvSpPr>
          <p:cNvPr id="32" name="Right Brace 31"/>
          <p:cNvSpPr/>
          <p:nvPr/>
        </p:nvSpPr>
        <p:spPr>
          <a:xfrm rot="5400000">
            <a:off x="3654358" y="3220819"/>
            <a:ext cx="228599" cy="24285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TextBox 32"/>
          <p:cNvSpPr txBox="1"/>
          <p:nvPr/>
        </p:nvSpPr>
        <p:spPr>
          <a:xfrm>
            <a:off x="152510" y="4419600"/>
            <a:ext cx="1321644" cy="307777"/>
          </a:xfrm>
          <a:prstGeom prst="rect">
            <a:avLst/>
          </a:prstGeom>
          <a:noFill/>
        </p:spPr>
        <p:txBody>
          <a:bodyPr wrap="none" rtlCol="0">
            <a:spAutoFit/>
          </a:bodyPr>
          <a:lstStyle/>
          <a:p>
            <a:r>
              <a:rPr lang="en-US" sz="1400" dirty="0" smtClean="0"/>
              <a:t>Majority Voting</a:t>
            </a:r>
            <a:endParaRPr lang="en-US" sz="1400" dirty="0"/>
          </a:p>
        </p:txBody>
      </p:sp>
      <p:sp>
        <p:nvSpPr>
          <p:cNvPr id="34" name="TextBox 33"/>
          <p:cNvSpPr txBox="1"/>
          <p:nvPr/>
        </p:nvSpPr>
        <p:spPr>
          <a:xfrm>
            <a:off x="3048000" y="4582464"/>
            <a:ext cx="1347805" cy="307777"/>
          </a:xfrm>
          <a:prstGeom prst="rect">
            <a:avLst/>
          </a:prstGeom>
          <a:noFill/>
        </p:spPr>
        <p:txBody>
          <a:bodyPr wrap="none" rtlCol="0">
            <a:spAutoFit/>
          </a:bodyPr>
          <a:lstStyle/>
          <a:p>
            <a:r>
              <a:rPr lang="en-US" sz="1400" dirty="0" smtClean="0"/>
              <a:t>symbol 1 voting</a:t>
            </a:r>
            <a:endParaRPr lang="en-US" sz="1400" dirty="0"/>
          </a:p>
        </p:txBody>
      </p:sp>
      <p:sp>
        <p:nvSpPr>
          <p:cNvPr id="35" name="Right Brace 34"/>
          <p:cNvSpPr/>
          <p:nvPr/>
        </p:nvSpPr>
        <p:spPr>
          <a:xfrm rot="5400000">
            <a:off x="6195643" y="3269778"/>
            <a:ext cx="261695" cy="2287133"/>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TextBox 35"/>
          <p:cNvSpPr txBox="1"/>
          <p:nvPr/>
        </p:nvSpPr>
        <p:spPr>
          <a:xfrm>
            <a:off x="5591219" y="4598537"/>
            <a:ext cx="1335494" cy="307777"/>
          </a:xfrm>
          <a:prstGeom prst="rect">
            <a:avLst/>
          </a:prstGeom>
          <a:noFill/>
        </p:spPr>
        <p:txBody>
          <a:bodyPr wrap="none" rtlCol="0">
            <a:spAutoFit/>
          </a:bodyPr>
          <a:lstStyle/>
          <a:p>
            <a:r>
              <a:rPr lang="en-US" sz="1400" dirty="0" smtClean="0"/>
              <a:t>symbol 2 voting</a:t>
            </a:r>
            <a:endParaRPr lang="en-US" sz="1400" dirty="0"/>
          </a:p>
        </p:txBody>
      </p:sp>
      <p:cxnSp>
        <p:nvCxnSpPr>
          <p:cNvPr id="37" name="Straight Connector 36"/>
          <p:cNvCxnSpPr/>
          <p:nvPr/>
        </p:nvCxnSpPr>
        <p:spPr>
          <a:xfrm>
            <a:off x="2514600" y="1606034"/>
            <a:ext cx="0" cy="2889766"/>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6174091" y="3352800"/>
            <a:ext cx="1524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 Box 16"/>
          <p:cNvSpPr txBox="1">
            <a:spLocks noChangeArrowheads="1"/>
          </p:cNvSpPr>
          <p:nvPr/>
        </p:nvSpPr>
        <p:spPr bwMode="auto">
          <a:xfrm>
            <a:off x="292100" y="5027001"/>
            <a:ext cx="87630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sz="1600" dirty="0">
                <a:solidFill>
                  <a:srgbClr val="FF0000"/>
                </a:solidFill>
              </a:rPr>
              <a:t>Note: </a:t>
            </a:r>
            <a:endParaRPr lang="en-US" altLang="en-US" sz="1600" dirty="0" smtClean="0">
              <a:solidFill>
                <a:srgbClr val="FF0000"/>
              </a:solidFill>
            </a:endParaRPr>
          </a:p>
          <a:p>
            <a:pPr marL="285750" indent="-285750" eaLnBrk="0" hangingPunct="0">
              <a:buFont typeface="Wingdings" panose="05000000000000000000" pitchFamily="2" charset="2"/>
              <a:buChar char="q"/>
            </a:pPr>
            <a:r>
              <a:rPr lang="en-US" altLang="en-US" sz="1600" dirty="0" smtClean="0"/>
              <a:t>For a simple error correction, a repetition of transmission and majority voting scheme are together applied. The camera sampling rate is faster than the symbol rate at any condition. </a:t>
            </a:r>
            <a:r>
              <a:rPr lang="en-US" altLang="en-US" sz="1600" i="1" dirty="0" smtClean="0"/>
              <a:t>The clock information</a:t>
            </a:r>
            <a:r>
              <a:rPr lang="en-US" altLang="en-US" sz="1600" dirty="0" smtClean="0"/>
              <a:t> becomes indispensable for the voting, especially under presence of frame rate variation.</a:t>
            </a:r>
          </a:p>
          <a:p>
            <a:pPr marL="285750" indent="-285750" eaLnBrk="0" hangingPunct="0">
              <a:buFont typeface="Wingdings" panose="05000000000000000000" pitchFamily="2" charset="2"/>
              <a:buChar char="q"/>
            </a:pPr>
            <a:r>
              <a:rPr lang="en-US" altLang="en-US" sz="1600" dirty="0" smtClean="0"/>
              <a:t>Two types of voting: a symbol (a group of bits) majority voting/ every single bit majority voting </a:t>
            </a:r>
            <a:endParaRPr lang="en-US" altLang="en-US" sz="1600" dirty="0"/>
          </a:p>
        </p:txBody>
      </p:sp>
      <p:sp>
        <p:nvSpPr>
          <p:cNvPr id="4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5391810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3471863" y="609600"/>
            <a:ext cx="199099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a:t>PHY Summary</a:t>
            </a:r>
          </a:p>
        </p:txBody>
      </p:sp>
      <p:sp>
        <p:nvSpPr>
          <p:cNvPr id="9" name="Text Box 3"/>
          <p:cNvSpPr txBox="1">
            <a:spLocks noChangeArrowheads="1"/>
          </p:cNvSpPr>
          <p:nvPr/>
        </p:nvSpPr>
        <p:spPr bwMode="auto">
          <a:xfrm>
            <a:off x="215900" y="969288"/>
            <a:ext cx="8928100"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eaLnBrk="0" hangingPunct="0">
              <a:buFont typeface="Wingdings" panose="05000000000000000000" pitchFamily="2" charset="2"/>
              <a:buChar char="q"/>
            </a:pPr>
            <a:r>
              <a:rPr lang="en-US" altLang="en-US" sz="1600" dirty="0" smtClean="0"/>
              <a:t>20 PHY modes were proposed up on modulation schemes</a:t>
            </a:r>
          </a:p>
          <a:p>
            <a:pPr marL="285750" indent="-285750" eaLnBrk="0" hangingPunct="0">
              <a:buFont typeface="Wingdings" panose="05000000000000000000" pitchFamily="2" charset="2"/>
              <a:buChar char="q"/>
            </a:pPr>
            <a:endParaRPr lang="en-US" altLang="en-US" sz="900" dirty="0" smtClean="0"/>
          </a:p>
          <a:p>
            <a:pPr marL="285750" indent="-285750" eaLnBrk="0" hangingPunct="0">
              <a:buFont typeface="Wingdings" panose="05000000000000000000" pitchFamily="2" charset="2"/>
              <a:buChar char="q"/>
            </a:pPr>
            <a:r>
              <a:rPr lang="en-US" altLang="en-US" sz="1600" dirty="0" smtClean="0"/>
              <a:t>Two PHY frame format </a:t>
            </a:r>
            <a:r>
              <a:rPr lang="en-US" altLang="en-US" sz="1600" dirty="0"/>
              <a:t>Types: </a:t>
            </a:r>
            <a:endParaRPr lang="en-US" altLang="en-US" sz="1600" dirty="0" smtClean="0"/>
          </a:p>
          <a:p>
            <a:pPr marL="742950" lvl="1" indent="-285750" eaLnBrk="0" hangingPunct="0">
              <a:buFont typeface="Wingdings" panose="05000000000000000000" pitchFamily="2" charset="2"/>
              <a:buChar char="§"/>
            </a:pPr>
            <a:r>
              <a:rPr lang="en-US" altLang="en-US" sz="1600" dirty="0" smtClean="0"/>
              <a:t>An common PHY frame format for Temporal/Frequency-Domain scheme </a:t>
            </a:r>
          </a:p>
          <a:p>
            <a:pPr marL="1200150" lvl="2" indent="-285750" eaLnBrk="0" hangingPunct="0">
              <a:buFont typeface="Arial" panose="020B0604020202020204" pitchFamily="34" charset="0"/>
              <a:buChar char="•"/>
            </a:pPr>
            <a:r>
              <a:rPr lang="en-US" altLang="en-US" sz="1600" dirty="0" smtClean="0"/>
              <a:t>CM-FSK and hybrid CM-FSK/M-PSK(&lt;100 bps</a:t>
            </a:r>
            <a:r>
              <a:rPr lang="en-US" altLang="en-US" sz="1600" dirty="0"/>
              <a:t>) </a:t>
            </a:r>
            <a:endParaRPr lang="en-US" altLang="en-US" sz="1600" dirty="0" smtClean="0"/>
          </a:p>
          <a:p>
            <a:pPr marL="1200150" lvl="2" indent="-285750" eaLnBrk="0" hangingPunct="0">
              <a:buFont typeface="Arial" panose="020B0604020202020204" pitchFamily="34" charset="0"/>
              <a:buChar char="•"/>
            </a:pPr>
            <a:r>
              <a:rPr lang="en-US" altLang="en-US" sz="1600" dirty="0" smtClean="0"/>
              <a:t>C-OOK (100bps - 1kbps)</a:t>
            </a:r>
          </a:p>
          <a:p>
            <a:pPr marL="742950" lvl="1" indent="-285750" eaLnBrk="0" hangingPunct="0">
              <a:buFont typeface="Wingdings" panose="05000000000000000000" pitchFamily="2" charset="2"/>
              <a:buChar char="§"/>
            </a:pPr>
            <a:r>
              <a:rPr lang="en-US" altLang="en-US" sz="1600" dirty="0" smtClean="0"/>
              <a:t>An identical PHY frame format for both Spatial-MIMO schemes</a:t>
            </a:r>
          </a:p>
          <a:p>
            <a:pPr marL="1200150" lvl="2" indent="-285750" eaLnBrk="0" hangingPunct="0">
              <a:buFont typeface="Arial" panose="020B0604020202020204" pitchFamily="34" charset="0"/>
              <a:buChar char="•"/>
            </a:pPr>
            <a:r>
              <a:rPr lang="en-US" altLang="en-US" sz="1600" dirty="0" smtClean="0"/>
              <a:t>Flicker mode: Color transmission C-CSK (2.5kbps </a:t>
            </a:r>
            <a:r>
              <a:rPr lang="en-US" altLang="en-US" sz="1600" dirty="0"/>
              <a:t>- </a:t>
            </a:r>
            <a:r>
              <a:rPr lang="en-US" altLang="en-US" sz="1600" dirty="0" smtClean="0"/>
              <a:t>80kbps)</a:t>
            </a:r>
          </a:p>
          <a:p>
            <a:pPr marL="1200150" lvl="2" indent="-285750" eaLnBrk="0" hangingPunct="0">
              <a:buFont typeface="Arial" panose="020B0604020202020204" pitchFamily="34" charset="0"/>
              <a:buChar char="•"/>
            </a:pPr>
            <a:r>
              <a:rPr lang="en-US" altLang="en-US" sz="1600" dirty="0" smtClean="0"/>
              <a:t>Flicker-free mode: CM-PSK/DCM-PSK (100bps – 3kbps)</a:t>
            </a:r>
          </a:p>
          <a:p>
            <a:pPr marL="1200150" lvl="2" indent="-285750" eaLnBrk="0" hangingPunct="0">
              <a:buFont typeface="Arial" panose="020B0604020202020204" pitchFamily="34" charset="0"/>
              <a:buChar char="•"/>
            </a:pPr>
            <a:endParaRPr lang="en-US" altLang="en-US" sz="1000" dirty="0"/>
          </a:p>
          <a:p>
            <a:pPr marL="342900" indent="-342900">
              <a:buFont typeface="Wingdings" panose="05000000000000000000" pitchFamily="2" charset="2"/>
              <a:buChar char="q"/>
            </a:pPr>
            <a:r>
              <a:rPr lang="en-US" sz="1600" dirty="0" smtClean="0"/>
              <a:t>The </a:t>
            </a:r>
            <a:r>
              <a:rPr lang="en-US" sz="1600" i="1" dirty="0"/>
              <a:t>symbol rate </a:t>
            </a:r>
            <a:r>
              <a:rPr lang="en-US" sz="1600" dirty="0"/>
              <a:t>does not change throughout the </a:t>
            </a:r>
            <a:r>
              <a:rPr lang="en-US" sz="1600" dirty="0" smtClean="0"/>
              <a:t>frames </a:t>
            </a:r>
            <a:r>
              <a:rPr lang="en-US" sz="1600" dirty="0"/>
              <a:t>between preamble, header, and payload. Any symbol rate should be pre-noticed </a:t>
            </a:r>
            <a:endParaRPr lang="en-US" sz="1600" dirty="0" smtClean="0"/>
          </a:p>
          <a:p>
            <a:pPr marL="342900" indent="-342900">
              <a:buFont typeface="Wingdings" panose="05000000000000000000" pitchFamily="2" charset="2"/>
              <a:buChar char="q"/>
            </a:pPr>
            <a:endParaRPr lang="en-US" sz="900" dirty="0" smtClean="0"/>
          </a:p>
          <a:p>
            <a:pPr marL="285750" indent="-285750">
              <a:buFont typeface="Wingdings" panose="05000000000000000000" pitchFamily="2" charset="2"/>
              <a:buChar char="q"/>
            </a:pPr>
            <a:r>
              <a:rPr lang="en-US" sz="1600" dirty="0" smtClean="0"/>
              <a:t>Compatibility support in SHR and PHR design is highly considered. The lowest data mode among available PHY modes is used for both SHR and PHR.</a:t>
            </a:r>
          </a:p>
          <a:p>
            <a:pPr marL="742950" lvl="1" indent="-285750">
              <a:buFont typeface="Wingdings" panose="05000000000000000000" pitchFamily="2" charset="2"/>
              <a:buChar char="§"/>
            </a:pPr>
            <a:r>
              <a:rPr lang="en-US" sz="1600" dirty="0" smtClean="0"/>
              <a:t>Low-band CM-FSK is used as common PHY for </a:t>
            </a:r>
            <a:r>
              <a:rPr lang="en-US" altLang="en-US" sz="1600" dirty="0"/>
              <a:t>Temporal/Frequency-Domain scheme </a:t>
            </a:r>
            <a:endParaRPr lang="en-US" altLang="en-US" sz="1600" dirty="0" smtClean="0"/>
          </a:p>
          <a:p>
            <a:pPr marL="742950" lvl="1" indent="-285750">
              <a:buFont typeface="Wingdings" panose="05000000000000000000" pitchFamily="2" charset="2"/>
              <a:buChar char="§"/>
            </a:pPr>
            <a:r>
              <a:rPr lang="en-US" sz="1600" dirty="0" smtClean="0"/>
              <a:t>Low-resolution is used for SHR and PHR frames in </a:t>
            </a:r>
            <a:r>
              <a:rPr lang="en-US" sz="1600" dirty="0"/>
              <a:t>spatial </a:t>
            </a:r>
            <a:r>
              <a:rPr lang="en-US" sz="1600" dirty="0" smtClean="0"/>
              <a:t>scheme.</a:t>
            </a:r>
          </a:p>
          <a:p>
            <a:pPr marL="742950" lvl="1" indent="-285750">
              <a:buFont typeface="Wingdings" panose="05000000000000000000" pitchFamily="2" charset="2"/>
              <a:buChar char="§"/>
            </a:pPr>
            <a:endParaRPr lang="en-US" sz="1000" dirty="0" smtClean="0"/>
          </a:p>
          <a:p>
            <a:pPr marL="285750" indent="-285750">
              <a:buFont typeface="Wingdings" panose="05000000000000000000" pitchFamily="2" charset="2"/>
              <a:buChar char="q"/>
            </a:pPr>
            <a:r>
              <a:rPr lang="en-US" sz="1600" dirty="0" smtClean="0"/>
              <a:t>The DPSU can use the same PHY mode or upgrade to another PHY mode (higher data rate) among </a:t>
            </a:r>
            <a:r>
              <a:rPr lang="en-US" sz="1600" dirty="0"/>
              <a:t>available </a:t>
            </a:r>
            <a:r>
              <a:rPr lang="en-US" sz="1600" dirty="0" smtClean="0"/>
              <a:t>PHY modes. The notice of DPSU PHY mode is MCS ID frame.</a:t>
            </a:r>
          </a:p>
          <a:p>
            <a:pPr marL="285750" indent="-285750">
              <a:buFont typeface="Wingdings" panose="05000000000000000000" pitchFamily="2" charset="2"/>
              <a:buChar char="q"/>
            </a:pPr>
            <a:endParaRPr lang="en-US" sz="900" dirty="0" smtClean="0"/>
          </a:p>
          <a:p>
            <a:pPr marL="285750" indent="-285750">
              <a:buFont typeface="Wingdings" panose="05000000000000000000" pitchFamily="2" charset="2"/>
              <a:buChar char="q"/>
            </a:pPr>
            <a:r>
              <a:rPr lang="en-US" altLang="en-US" sz="1600" dirty="0" smtClean="0"/>
              <a:t>The error is corrected by repeating transmission along with a majority voting. The clock information transmission is helpful (and indispensable) for the voting under presence of frame rate variation.</a:t>
            </a:r>
            <a:endParaRPr lang="en-US" altLang="en-US" sz="1600" dirty="0"/>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089443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294698" y="2897188"/>
            <a:ext cx="468160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a:t>PHY </a:t>
            </a:r>
            <a:r>
              <a:rPr lang="en-US" altLang="en-US" sz="3600" dirty="0" smtClean="0"/>
              <a:t>Layer Introduction</a:t>
            </a:r>
            <a:endParaRPr lang="en-US" altLang="en-US" sz="3600" dirty="0"/>
          </a:p>
        </p:txBody>
      </p:sp>
      <p:sp>
        <p:nvSpPr>
          <p:cNvPr id="9" name="Date Placeholder 1"/>
          <p:cNvSpPr txBox="1">
            <a:spLocks/>
          </p:cNvSpPr>
          <p:nvPr/>
        </p:nvSpPr>
        <p:spPr bwMode="auto">
          <a:xfrm>
            <a:off x="5791200" y="3810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904744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3295650" y="2897188"/>
            <a:ext cx="2406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3600" dirty="0"/>
              <a:t>MAC Layer</a:t>
            </a:r>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6495743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4"/>
          <p:cNvSpPr txBox="1">
            <a:spLocks noChangeArrowheads="1"/>
          </p:cNvSpPr>
          <p:nvPr/>
        </p:nvSpPr>
        <p:spPr bwMode="auto">
          <a:xfrm>
            <a:off x="746125" y="1228725"/>
            <a:ext cx="81026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800" dirty="0" smtClean="0"/>
              <a:t>Kookmin MAC supports 4 </a:t>
            </a:r>
            <a:r>
              <a:rPr lang="en-US" altLang="en-US" sz="1800" dirty="0"/>
              <a:t>modes based on applications/usages:</a:t>
            </a:r>
          </a:p>
          <a:p>
            <a:pPr eaLnBrk="0" hangingPunct="0"/>
            <a:endParaRPr lang="en-US" altLang="en-US" sz="1800" dirty="0"/>
          </a:p>
          <a:p>
            <a:pPr eaLnBrk="0" hangingPunct="0">
              <a:buFontTx/>
              <a:buChar char="•"/>
            </a:pPr>
            <a:r>
              <a:rPr lang="en-US" altLang="en-US" sz="1800" dirty="0" smtClean="0"/>
              <a:t> Beacon broadcast (Low overhead beacon broadcast) mode</a:t>
            </a:r>
          </a:p>
          <a:p>
            <a:pPr eaLnBrk="0" hangingPunct="0">
              <a:buFontTx/>
              <a:buChar char="•"/>
            </a:pPr>
            <a:r>
              <a:rPr lang="en-US" altLang="en-US" sz="1800" dirty="0" smtClean="0"/>
              <a:t> Information </a:t>
            </a:r>
            <a:r>
              <a:rPr lang="en-US" altLang="en-US" sz="1800" dirty="0"/>
              <a:t>Broadcast (IB) mode</a:t>
            </a:r>
          </a:p>
          <a:p>
            <a:pPr eaLnBrk="0" hangingPunct="0">
              <a:buFontTx/>
              <a:buChar char="•"/>
            </a:pPr>
            <a:r>
              <a:rPr lang="en-US" altLang="en-US" sz="1800" dirty="0"/>
              <a:t> </a:t>
            </a:r>
            <a:r>
              <a:rPr lang="en-US" altLang="en-US" sz="1800" dirty="0" smtClean="0"/>
              <a:t>Bidirectional communication mode</a:t>
            </a:r>
            <a:endParaRPr lang="en-US" altLang="en-US" sz="1800" dirty="0"/>
          </a:p>
          <a:p>
            <a:pPr eaLnBrk="0" hangingPunct="0">
              <a:buFontTx/>
              <a:buChar char="•"/>
            </a:pPr>
            <a:r>
              <a:rPr lang="en-US" altLang="en-US" sz="1800" dirty="0"/>
              <a:t> </a:t>
            </a:r>
            <a:r>
              <a:rPr lang="en-US" altLang="en-US" sz="1800" dirty="0" smtClean="0"/>
              <a:t>Device-to-Device (D2D) mode</a:t>
            </a:r>
            <a:endParaRPr lang="en-US" altLang="en-US" sz="1800" dirty="0"/>
          </a:p>
        </p:txBody>
      </p:sp>
      <p:sp>
        <p:nvSpPr>
          <p:cNvPr id="9" name="Rectangle 5"/>
          <p:cNvSpPr>
            <a:spLocks noChangeArrowheads="1"/>
          </p:cNvSpPr>
          <p:nvPr/>
        </p:nvSpPr>
        <p:spPr bwMode="auto">
          <a:xfrm>
            <a:off x="2328863" y="685800"/>
            <a:ext cx="40846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2000" b="1" dirty="0" smtClean="0"/>
              <a:t>Four </a:t>
            </a:r>
            <a:r>
              <a:rPr lang="en-US" altLang="en-US" sz="2000" b="1" dirty="0"/>
              <a:t>MAC </a:t>
            </a:r>
            <a:r>
              <a:rPr lang="en-US" altLang="en-US" sz="2000" b="1" dirty="0" smtClean="0"/>
              <a:t>Types</a:t>
            </a:r>
            <a:endParaRPr lang="en-US" altLang="en-US" sz="2000" b="1" dirty="0"/>
          </a:p>
        </p:txBody>
      </p:sp>
      <p:sp>
        <p:nvSpPr>
          <p:cNvPr id="10" name="Rectangle 9"/>
          <p:cNvSpPr/>
          <p:nvPr/>
        </p:nvSpPr>
        <p:spPr bwMode="auto">
          <a:xfrm>
            <a:off x="927100" y="4152900"/>
            <a:ext cx="846138" cy="300038"/>
          </a:xfrm>
          <a:prstGeom prst="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sz="1600" dirty="0" smtClean="0">
                <a:cs typeface="+mn-cs"/>
              </a:rPr>
              <a:t>Sources</a:t>
            </a:r>
            <a:endParaRPr lang="en-US" sz="1600" dirty="0">
              <a:cs typeface="+mn-cs"/>
            </a:endParaRPr>
          </a:p>
        </p:txBody>
      </p:sp>
      <p:sp>
        <p:nvSpPr>
          <p:cNvPr id="11" name="Oval 10"/>
          <p:cNvSpPr/>
          <p:nvPr/>
        </p:nvSpPr>
        <p:spPr bwMode="auto">
          <a:xfrm>
            <a:off x="428022" y="5207000"/>
            <a:ext cx="795941" cy="365125"/>
          </a:xfrm>
          <a:prstGeom prst="ellipse">
            <a:avLst/>
          </a:prstGeom>
          <a:solidFill>
            <a:schemeClr val="accent3">
              <a:lumMod val="40000"/>
              <a:lumOff val="60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Tag</a:t>
            </a:r>
            <a:endParaRPr lang="en-US" altLang="en-US" dirty="0"/>
          </a:p>
        </p:txBody>
      </p:sp>
      <p:sp>
        <p:nvSpPr>
          <p:cNvPr id="13" name="TextBox 12"/>
          <p:cNvSpPr txBox="1">
            <a:spLocks noChangeArrowheads="1"/>
          </p:cNvSpPr>
          <p:nvPr/>
        </p:nvSpPr>
        <p:spPr bwMode="auto">
          <a:xfrm>
            <a:off x="2141538" y="4937125"/>
            <a:ext cx="441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2000" b="1" dirty="0"/>
              <a:t>…</a:t>
            </a:r>
          </a:p>
        </p:txBody>
      </p:sp>
      <p:sp>
        <p:nvSpPr>
          <p:cNvPr id="17" name="Arc 16"/>
          <p:cNvSpPr/>
          <p:nvPr/>
        </p:nvSpPr>
        <p:spPr bwMode="auto">
          <a:xfrm rot="6938333">
            <a:off x="796926" y="3733800"/>
            <a:ext cx="914400" cy="981075"/>
          </a:xfrm>
          <a:prstGeom prst="arc">
            <a:avLst/>
          </a:pr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a:cs typeface="+mn-cs"/>
            </a:endParaRPr>
          </a:p>
        </p:txBody>
      </p:sp>
      <p:sp>
        <p:nvSpPr>
          <p:cNvPr id="18" name="Arc 17"/>
          <p:cNvSpPr/>
          <p:nvPr/>
        </p:nvSpPr>
        <p:spPr bwMode="auto">
          <a:xfrm rot="6938333">
            <a:off x="686594" y="3650456"/>
            <a:ext cx="1131888" cy="1285875"/>
          </a:xfrm>
          <a:prstGeom prst="arc">
            <a:avLst/>
          </a:pr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a:cs typeface="+mn-cs"/>
            </a:endParaRPr>
          </a:p>
        </p:txBody>
      </p:sp>
      <p:sp>
        <p:nvSpPr>
          <p:cNvPr id="19" name="Arc 18"/>
          <p:cNvSpPr/>
          <p:nvPr/>
        </p:nvSpPr>
        <p:spPr bwMode="auto">
          <a:xfrm rot="6938333">
            <a:off x="511969" y="3499644"/>
            <a:ext cx="1624012" cy="1587500"/>
          </a:xfrm>
          <a:prstGeom prst="arc">
            <a:avLst/>
          </a:pr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a:cs typeface="+mn-cs"/>
            </a:endParaRPr>
          </a:p>
        </p:txBody>
      </p:sp>
      <p:sp>
        <p:nvSpPr>
          <p:cNvPr id="20" name="Rectangle 16"/>
          <p:cNvSpPr>
            <a:spLocks noChangeArrowheads="1"/>
          </p:cNvSpPr>
          <p:nvPr/>
        </p:nvSpPr>
        <p:spPr bwMode="auto">
          <a:xfrm>
            <a:off x="196676" y="5741963"/>
            <a:ext cx="33085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a:t>Unidirectional </a:t>
            </a:r>
            <a:r>
              <a:rPr lang="en-US" altLang="en-US" sz="1400" b="1" dirty="0" smtClean="0"/>
              <a:t>broadcast of beacon/information</a:t>
            </a:r>
            <a:endParaRPr lang="en-US" altLang="en-US" sz="1400" b="1" dirty="0"/>
          </a:p>
        </p:txBody>
      </p:sp>
      <p:sp>
        <p:nvSpPr>
          <p:cNvPr id="21" name="Rectangle 20"/>
          <p:cNvSpPr/>
          <p:nvPr/>
        </p:nvSpPr>
        <p:spPr bwMode="auto">
          <a:xfrm>
            <a:off x="4287391" y="3822503"/>
            <a:ext cx="1306513" cy="580648"/>
          </a:xfrm>
          <a:prstGeom prst="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a:lstStyle/>
          <a:p>
            <a:pPr algn="ctr" eaLnBrk="0" hangingPunct="0">
              <a:defRPr/>
            </a:pPr>
            <a:r>
              <a:rPr lang="en-US" sz="1600" dirty="0" smtClean="0">
                <a:cs typeface="+mn-cs"/>
              </a:rPr>
              <a:t>Connected</a:t>
            </a:r>
          </a:p>
          <a:p>
            <a:pPr algn="ctr" eaLnBrk="0" hangingPunct="0">
              <a:defRPr/>
            </a:pPr>
            <a:r>
              <a:rPr lang="en-US" sz="1600" dirty="0" smtClean="0">
                <a:cs typeface="+mn-cs"/>
              </a:rPr>
              <a:t>Coordinators</a:t>
            </a:r>
            <a:endParaRPr lang="en-US" sz="1600" dirty="0">
              <a:cs typeface="+mn-cs"/>
            </a:endParaRPr>
          </a:p>
        </p:txBody>
      </p:sp>
      <p:sp>
        <p:nvSpPr>
          <p:cNvPr id="22" name="Oval 21"/>
          <p:cNvSpPr/>
          <p:nvPr/>
        </p:nvSpPr>
        <p:spPr bwMode="auto">
          <a:xfrm>
            <a:off x="5593904" y="4749582"/>
            <a:ext cx="822325" cy="366712"/>
          </a:xfrm>
          <a:prstGeom prst="ellipse">
            <a:avLst/>
          </a:prstGeom>
          <a:solidFill>
            <a:schemeClr val="accent3">
              <a:lumMod val="40000"/>
              <a:lumOff val="60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Tag</a:t>
            </a:r>
            <a:endParaRPr lang="en-US" altLang="en-US" dirty="0"/>
          </a:p>
          <a:p>
            <a:pPr eaLnBrk="0" hangingPunct="0"/>
            <a:endParaRPr lang="en-US" altLang="en-US" dirty="0"/>
          </a:p>
        </p:txBody>
      </p:sp>
      <p:sp>
        <p:nvSpPr>
          <p:cNvPr id="23" name="Oval 22"/>
          <p:cNvSpPr/>
          <p:nvPr/>
        </p:nvSpPr>
        <p:spPr bwMode="auto">
          <a:xfrm>
            <a:off x="3865116" y="5268694"/>
            <a:ext cx="749300" cy="365125"/>
          </a:xfrm>
          <a:prstGeom prst="ellipse">
            <a:avLst/>
          </a:prstGeom>
          <a:solidFill>
            <a:schemeClr val="accent3">
              <a:lumMod val="40000"/>
              <a:lumOff val="60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Tag</a:t>
            </a:r>
            <a:endParaRPr lang="en-US" altLang="en-US" dirty="0"/>
          </a:p>
          <a:p>
            <a:pPr eaLnBrk="0" hangingPunct="0"/>
            <a:endParaRPr lang="en-US" altLang="en-US" dirty="0"/>
          </a:p>
        </p:txBody>
      </p:sp>
      <p:sp>
        <p:nvSpPr>
          <p:cNvPr id="24" name="Oval 23"/>
          <p:cNvSpPr/>
          <p:nvPr/>
        </p:nvSpPr>
        <p:spPr bwMode="auto">
          <a:xfrm>
            <a:off x="4739829" y="5321082"/>
            <a:ext cx="866775" cy="365125"/>
          </a:xfrm>
          <a:prstGeom prst="ellipse">
            <a:avLst/>
          </a:prstGeom>
          <a:solidFill>
            <a:schemeClr val="accent3">
              <a:lumMod val="40000"/>
              <a:lumOff val="60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Tag</a:t>
            </a:r>
            <a:endParaRPr lang="en-US" altLang="en-US" dirty="0"/>
          </a:p>
          <a:p>
            <a:pPr eaLnBrk="0" hangingPunct="0"/>
            <a:endParaRPr lang="en-US" altLang="en-US" dirty="0"/>
          </a:p>
        </p:txBody>
      </p:sp>
      <p:sp>
        <p:nvSpPr>
          <p:cNvPr id="25" name="TextBox 21"/>
          <p:cNvSpPr txBox="1">
            <a:spLocks noChangeArrowheads="1"/>
          </p:cNvSpPr>
          <p:nvPr/>
        </p:nvSpPr>
        <p:spPr bwMode="auto">
          <a:xfrm>
            <a:off x="5501829" y="4998819"/>
            <a:ext cx="441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2000" b="1"/>
              <a:t>…</a:t>
            </a:r>
          </a:p>
        </p:txBody>
      </p:sp>
      <p:cxnSp>
        <p:nvCxnSpPr>
          <p:cNvPr id="26" name="Straight Arrow Connector 22"/>
          <p:cNvCxnSpPr>
            <a:cxnSpLocks noChangeShapeType="1"/>
            <a:stCxn id="21" idx="2"/>
            <a:endCxn id="23" idx="0"/>
          </p:cNvCxnSpPr>
          <p:nvPr/>
        </p:nvCxnSpPr>
        <p:spPr bwMode="auto">
          <a:xfrm flipH="1">
            <a:off x="4239766" y="4403151"/>
            <a:ext cx="700882" cy="865543"/>
          </a:xfrm>
          <a:prstGeom prst="straightConnector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27" name="Straight Arrow Connector 23"/>
          <p:cNvCxnSpPr>
            <a:cxnSpLocks noChangeShapeType="1"/>
            <a:stCxn id="21" idx="2"/>
            <a:endCxn id="24" idx="0"/>
          </p:cNvCxnSpPr>
          <p:nvPr/>
        </p:nvCxnSpPr>
        <p:spPr bwMode="auto">
          <a:xfrm>
            <a:off x="4940648" y="4403151"/>
            <a:ext cx="232569" cy="917931"/>
          </a:xfrm>
          <a:prstGeom prst="straightConnector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28" name="Straight Arrow Connector 24"/>
          <p:cNvCxnSpPr>
            <a:cxnSpLocks noChangeShapeType="1"/>
            <a:stCxn id="21" idx="2"/>
            <a:endCxn id="22" idx="1"/>
          </p:cNvCxnSpPr>
          <p:nvPr/>
        </p:nvCxnSpPr>
        <p:spPr bwMode="auto">
          <a:xfrm>
            <a:off x="4940648" y="4403151"/>
            <a:ext cx="773683" cy="400135"/>
          </a:xfrm>
          <a:prstGeom prst="straightConnector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29" name="Rectangle 25"/>
          <p:cNvSpPr>
            <a:spLocks noChangeArrowheads="1"/>
          </p:cNvSpPr>
          <p:nvPr/>
        </p:nvSpPr>
        <p:spPr bwMode="auto">
          <a:xfrm>
            <a:off x="4155629" y="5802094"/>
            <a:ext cx="2266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a:t> Bidirectional star topology</a:t>
            </a:r>
          </a:p>
        </p:txBody>
      </p:sp>
      <p:sp>
        <p:nvSpPr>
          <p:cNvPr id="30" name="Oval 29"/>
          <p:cNvSpPr/>
          <p:nvPr/>
        </p:nvSpPr>
        <p:spPr bwMode="auto">
          <a:xfrm>
            <a:off x="7756360" y="3961607"/>
            <a:ext cx="1092365" cy="491332"/>
          </a:xfrm>
          <a:prstGeom prst="ellipse">
            <a:avLst/>
          </a:prstGeom>
          <a:solidFill>
            <a:schemeClr val="accent3">
              <a:lumMod val="40000"/>
              <a:lumOff val="60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Device 1</a:t>
            </a:r>
            <a:endParaRPr lang="en-US" altLang="en-US" dirty="0"/>
          </a:p>
          <a:p>
            <a:pPr eaLnBrk="0" hangingPunct="0"/>
            <a:endParaRPr lang="en-US" altLang="en-US" dirty="0"/>
          </a:p>
        </p:txBody>
      </p:sp>
      <p:sp>
        <p:nvSpPr>
          <p:cNvPr id="31" name="Oval 30"/>
          <p:cNvSpPr/>
          <p:nvPr/>
        </p:nvSpPr>
        <p:spPr bwMode="auto">
          <a:xfrm>
            <a:off x="7654760" y="5122833"/>
            <a:ext cx="1108240" cy="449292"/>
          </a:xfrm>
          <a:prstGeom prst="ellipse">
            <a:avLst/>
          </a:prstGeom>
          <a:solidFill>
            <a:schemeClr val="accent3">
              <a:lumMod val="40000"/>
              <a:lumOff val="60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dirty="0" smtClean="0"/>
              <a:t>Device 2</a:t>
            </a:r>
            <a:endParaRPr lang="en-US" altLang="en-US" dirty="0"/>
          </a:p>
          <a:p>
            <a:pPr algn="ctr" eaLnBrk="0" hangingPunct="0"/>
            <a:endParaRPr lang="en-US" altLang="en-US" dirty="0"/>
          </a:p>
        </p:txBody>
      </p:sp>
      <p:cxnSp>
        <p:nvCxnSpPr>
          <p:cNvPr id="32" name="Straight Arrow Connector 28"/>
          <p:cNvCxnSpPr>
            <a:cxnSpLocks noChangeShapeType="1"/>
            <a:stCxn id="30" idx="4"/>
            <a:endCxn id="31" idx="0"/>
          </p:cNvCxnSpPr>
          <p:nvPr/>
        </p:nvCxnSpPr>
        <p:spPr bwMode="auto">
          <a:xfrm flipH="1">
            <a:off x="8208880" y="4452939"/>
            <a:ext cx="93663" cy="669894"/>
          </a:xfrm>
          <a:prstGeom prst="straightConnector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33" name="Rectangle 29"/>
          <p:cNvSpPr>
            <a:spLocks noChangeArrowheads="1"/>
          </p:cNvSpPr>
          <p:nvPr/>
        </p:nvSpPr>
        <p:spPr bwMode="auto">
          <a:xfrm>
            <a:off x="7251700" y="5849938"/>
            <a:ext cx="1816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a:t> Bidirectional unicast</a:t>
            </a:r>
          </a:p>
        </p:txBody>
      </p:sp>
      <p:sp>
        <p:nvSpPr>
          <p:cNvPr id="34" name="TextBox 30"/>
          <p:cNvSpPr txBox="1">
            <a:spLocks noChangeArrowheads="1"/>
          </p:cNvSpPr>
          <p:nvPr/>
        </p:nvSpPr>
        <p:spPr bwMode="auto">
          <a:xfrm>
            <a:off x="685800" y="3320863"/>
            <a:ext cx="2582758"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smtClean="0"/>
              <a:t>1) Low-overhead beacon mode/</a:t>
            </a:r>
          </a:p>
          <a:p>
            <a:pPr eaLnBrk="0" hangingPunct="0"/>
            <a:endParaRPr lang="en-US" altLang="en-US" sz="600" b="1" dirty="0" smtClean="0"/>
          </a:p>
          <a:p>
            <a:pPr eaLnBrk="0" hangingPunct="0"/>
            <a:r>
              <a:rPr lang="en-US" altLang="en-US" sz="1400" b="1" dirty="0" smtClean="0"/>
              <a:t>2) IB </a:t>
            </a:r>
            <a:r>
              <a:rPr lang="en-US" altLang="en-US" sz="1400" b="1" dirty="0"/>
              <a:t>Mode</a:t>
            </a:r>
          </a:p>
        </p:txBody>
      </p:sp>
      <p:sp>
        <p:nvSpPr>
          <p:cNvPr id="35" name="TextBox 31"/>
          <p:cNvSpPr txBox="1">
            <a:spLocks noChangeArrowheads="1"/>
          </p:cNvSpPr>
          <p:nvPr/>
        </p:nvSpPr>
        <p:spPr bwMode="auto">
          <a:xfrm>
            <a:off x="4025007" y="3362325"/>
            <a:ext cx="272215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smtClean="0"/>
              <a:t>3) Bidirectional Communications</a:t>
            </a:r>
            <a:endParaRPr lang="en-US" altLang="en-US" sz="1400" b="1" dirty="0"/>
          </a:p>
        </p:txBody>
      </p:sp>
      <p:sp>
        <p:nvSpPr>
          <p:cNvPr id="36" name="TextBox 32"/>
          <p:cNvSpPr txBox="1">
            <a:spLocks noChangeArrowheads="1"/>
          </p:cNvSpPr>
          <p:nvPr/>
        </p:nvSpPr>
        <p:spPr bwMode="auto">
          <a:xfrm>
            <a:off x="7620000" y="3429000"/>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smtClean="0"/>
              <a:t>4) D2D </a:t>
            </a:r>
            <a:r>
              <a:rPr lang="en-US" altLang="en-US" sz="1400" b="1" dirty="0"/>
              <a:t>Mode</a:t>
            </a:r>
          </a:p>
        </p:txBody>
      </p:sp>
      <p:sp>
        <p:nvSpPr>
          <p:cNvPr id="37" name="Oval 36"/>
          <p:cNvSpPr/>
          <p:nvPr/>
        </p:nvSpPr>
        <p:spPr bwMode="auto">
          <a:xfrm>
            <a:off x="1376363" y="5310158"/>
            <a:ext cx="795941" cy="365125"/>
          </a:xfrm>
          <a:prstGeom prst="ellipse">
            <a:avLst/>
          </a:prstGeom>
          <a:solidFill>
            <a:schemeClr val="accent3">
              <a:lumMod val="40000"/>
              <a:lumOff val="60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Tag</a:t>
            </a:r>
            <a:endParaRPr lang="en-US" altLang="en-US" dirty="0"/>
          </a:p>
        </p:txBody>
      </p:sp>
      <p:sp>
        <p:nvSpPr>
          <p:cNvPr id="38" name="Oval 37"/>
          <p:cNvSpPr/>
          <p:nvPr/>
        </p:nvSpPr>
        <p:spPr bwMode="auto">
          <a:xfrm>
            <a:off x="2399581" y="4653344"/>
            <a:ext cx="795941" cy="365125"/>
          </a:xfrm>
          <a:prstGeom prst="ellipse">
            <a:avLst/>
          </a:prstGeom>
          <a:solidFill>
            <a:schemeClr val="accent3">
              <a:lumMod val="40000"/>
              <a:lumOff val="60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Tag</a:t>
            </a:r>
            <a:endParaRPr lang="en-US" altLang="en-US" dirty="0"/>
          </a:p>
        </p:txBody>
      </p:sp>
      <p:sp>
        <p:nvSpPr>
          <p:cNvPr id="3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453849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4"/>
          <p:cNvSpPr txBox="1">
            <a:spLocks noChangeArrowheads="1"/>
          </p:cNvSpPr>
          <p:nvPr/>
        </p:nvSpPr>
        <p:spPr bwMode="auto">
          <a:xfrm>
            <a:off x="677863" y="1935301"/>
            <a:ext cx="7718425"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marL="342900" indent="-342900">
              <a:buFont typeface="Wingdings" panose="05000000000000000000" pitchFamily="2" charset="2"/>
              <a:buChar char="q"/>
            </a:pPr>
            <a:r>
              <a:rPr lang="en-US" sz="2000" b="1" dirty="0" smtClean="0"/>
              <a:t>Low </a:t>
            </a:r>
            <a:r>
              <a:rPr lang="en-US" sz="2000" b="1" dirty="0"/>
              <a:t>complexity and low </a:t>
            </a:r>
            <a:r>
              <a:rPr lang="en-US" sz="2000" b="1" dirty="0" smtClean="0"/>
              <a:t>overhead</a:t>
            </a:r>
            <a:r>
              <a:rPr lang="en-US" sz="2000" dirty="0" smtClean="0"/>
              <a:t>. </a:t>
            </a:r>
          </a:p>
          <a:p>
            <a:r>
              <a:rPr lang="en-US" sz="2000" dirty="0" smtClean="0"/>
              <a:t>     This is critical </a:t>
            </a:r>
            <a:r>
              <a:rPr lang="en-US" sz="2000" dirty="0"/>
              <a:t>because of low data </a:t>
            </a:r>
            <a:r>
              <a:rPr lang="en-US" sz="2000" dirty="0" smtClean="0"/>
              <a:t>rate in ISC</a:t>
            </a:r>
            <a:endParaRPr lang="en-US" sz="2000" dirty="0"/>
          </a:p>
          <a:p>
            <a:pPr marL="342900" indent="-342900">
              <a:buFont typeface="Wingdings" panose="05000000000000000000" pitchFamily="2" charset="2"/>
              <a:buChar char="q"/>
            </a:pPr>
            <a:endParaRPr lang="en-US" sz="2000" dirty="0" smtClean="0"/>
          </a:p>
          <a:p>
            <a:pPr marL="342900" indent="-342900">
              <a:buFont typeface="Wingdings" panose="05000000000000000000" pitchFamily="2" charset="2"/>
              <a:buChar char="q"/>
            </a:pPr>
            <a:r>
              <a:rPr lang="en-US" sz="2000" b="1" dirty="0" smtClean="0"/>
              <a:t>Flexibility</a:t>
            </a:r>
          </a:p>
          <a:p>
            <a:r>
              <a:rPr lang="en-US" sz="2000" b="1" dirty="0"/>
              <a:t> </a:t>
            </a:r>
            <a:r>
              <a:rPr lang="en-US" sz="2000" b="1" dirty="0" smtClean="0"/>
              <a:t>    </a:t>
            </a:r>
            <a:r>
              <a:rPr lang="en-US" sz="2000" dirty="0" smtClean="0"/>
              <a:t>a common MAC frame format for</a:t>
            </a:r>
            <a:endParaRPr lang="en-US" sz="2000" dirty="0"/>
          </a:p>
          <a:p>
            <a:pPr marL="1085850" lvl="1" indent="-342900">
              <a:buFont typeface="Wingdings" panose="05000000000000000000" pitchFamily="2" charset="2"/>
              <a:buChar char="§"/>
            </a:pPr>
            <a:r>
              <a:rPr lang="en-US" sz="2000" i="1" dirty="0" smtClean="0"/>
              <a:t>Beacon broadcast mode</a:t>
            </a:r>
            <a:r>
              <a:rPr lang="en-US" sz="2000" dirty="0" smtClean="0"/>
              <a:t>: The most basic and lowest overhead with localization supported</a:t>
            </a:r>
          </a:p>
          <a:p>
            <a:pPr marL="1085850" lvl="1" indent="-342900">
              <a:buFont typeface="Wingdings" panose="05000000000000000000" pitchFamily="2" charset="2"/>
              <a:buChar char="§"/>
            </a:pPr>
            <a:r>
              <a:rPr lang="en-US" sz="2000" i="1" dirty="0" smtClean="0"/>
              <a:t>IB mode</a:t>
            </a:r>
            <a:r>
              <a:rPr lang="en-US" sz="2000" dirty="0" smtClean="0"/>
              <a:t>: Unidirectional information broadcast</a:t>
            </a:r>
          </a:p>
          <a:p>
            <a:pPr marL="1085850" lvl="1" indent="-342900">
              <a:buFont typeface="Wingdings" panose="05000000000000000000" pitchFamily="2" charset="2"/>
              <a:buChar char="§"/>
            </a:pPr>
            <a:r>
              <a:rPr lang="en-US" sz="2000" i="1" dirty="0" smtClean="0"/>
              <a:t>Bidirectional data transfer mode</a:t>
            </a:r>
          </a:p>
          <a:p>
            <a:pPr marL="1085850" lvl="1" indent="-342900">
              <a:buFont typeface="Wingdings" panose="05000000000000000000" pitchFamily="2" charset="2"/>
              <a:buChar char="§"/>
            </a:pPr>
            <a:r>
              <a:rPr lang="en-US" sz="2000" i="1" dirty="0" smtClean="0"/>
              <a:t>D2D mode</a:t>
            </a:r>
            <a:r>
              <a:rPr lang="en-US" sz="2000" i="1" dirty="0"/>
              <a:t>	</a:t>
            </a:r>
            <a:endParaRPr lang="en-US" altLang="en-US" sz="2000" b="1" i="1" dirty="0"/>
          </a:p>
        </p:txBody>
      </p:sp>
      <p:sp>
        <p:nvSpPr>
          <p:cNvPr id="9" name="Rectangle 5"/>
          <p:cNvSpPr>
            <a:spLocks noChangeArrowheads="1"/>
          </p:cNvSpPr>
          <p:nvPr/>
        </p:nvSpPr>
        <p:spPr bwMode="auto">
          <a:xfrm>
            <a:off x="2328863" y="639901"/>
            <a:ext cx="40846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2400" b="1" dirty="0"/>
              <a:t>MAC design principles</a:t>
            </a:r>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9185218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3400060" y="1371168"/>
            <a:ext cx="4829540" cy="457632"/>
            <a:chOff x="4909323" y="13856"/>
            <a:chExt cx="5535713" cy="457632"/>
          </a:xfrm>
        </p:grpSpPr>
        <p:sp>
          <p:nvSpPr>
            <p:cNvPr id="9" name="Rectangle 8"/>
            <p:cNvSpPr/>
            <p:nvPr/>
          </p:nvSpPr>
          <p:spPr>
            <a:xfrm>
              <a:off x="5752594" y="14288"/>
              <a:ext cx="802454"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dirty="0" smtClean="0">
                  <a:solidFill>
                    <a:schemeClr val="tx1"/>
                  </a:solidFill>
                  <a:effectLst/>
                  <a:latin typeface="Times New Roman"/>
                  <a:ea typeface="Malgun Gothic"/>
                </a:rPr>
                <a:t>PHR</a:t>
              </a:r>
              <a:endParaRPr lang="en-US" sz="1600" dirty="0">
                <a:solidFill>
                  <a:schemeClr val="tx1"/>
                </a:solidFill>
                <a:effectLst/>
                <a:latin typeface="Times New Roman"/>
                <a:ea typeface="Malgun Gothic"/>
              </a:endParaRPr>
            </a:p>
          </p:txBody>
        </p:sp>
        <p:sp>
          <p:nvSpPr>
            <p:cNvPr id="10" name="Rectangle 9"/>
            <p:cNvSpPr/>
            <p:nvPr/>
          </p:nvSpPr>
          <p:spPr>
            <a:xfrm>
              <a:off x="4909323" y="14248"/>
              <a:ext cx="843271"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kern="1200" dirty="0" smtClean="0">
                  <a:solidFill>
                    <a:srgbClr val="000000"/>
                  </a:solidFill>
                  <a:effectLst/>
                  <a:latin typeface="Times New Roman" panose="02020603050405020304" pitchFamily="18" charset="0"/>
                  <a:ea typeface="Malgun Gothic"/>
                  <a:cs typeface="Times New Roman" panose="02020603050405020304" pitchFamily="18" charset="0"/>
                </a:rPr>
                <a:t>SHR</a:t>
              </a:r>
              <a:endParaRPr lang="en-US" dirty="0">
                <a:effectLst/>
                <a:latin typeface="Times New Roman" panose="02020603050405020304" pitchFamily="18" charset="0"/>
                <a:ea typeface="Malgun Gothic"/>
                <a:cs typeface="Times New Roman" panose="02020603050405020304" pitchFamily="18" charset="0"/>
              </a:endParaRPr>
            </a:p>
          </p:txBody>
        </p:sp>
        <p:sp>
          <p:nvSpPr>
            <p:cNvPr id="11" name="Rectangle 10"/>
            <p:cNvSpPr/>
            <p:nvPr/>
          </p:nvSpPr>
          <p:spPr>
            <a:xfrm>
              <a:off x="6558340" y="13856"/>
              <a:ext cx="3886696" cy="457200"/>
            </a:xfrm>
            <a:prstGeom prst="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dirty="0" smtClean="0">
                  <a:solidFill>
                    <a:schemeClr val="tx1"/>
                  </a:solidFill>
                  <a:effectLst/>
                  <a:latin typeface="Times New Roman"/>
                  <a:ea typeface="Malgun Gothic"/>
                </a:rPr>
                <a:t>PSDU</a:t>
              </a:r>
              <a:endParaRPr lang="en-US" sz="1600" dirty="0">
                <a:solidFill>
                  <a:schemeClr val="tx1"/>
                </a:solidFill>
                <a:effectLst/>
                <a:latin typeface="Times New Roman"/>
                <a:ea typeface="Malgun Gothic"/>
              </a:endParaRPr>
            </a:p>
          </p:txBody>
        </p:sp>
      </p:grpSp>
      <p:cxnSp>
        <p:nvCxnSpPr>
          <p:cNvPr id="13" name="Straight Connector 12"/>
          <p:cNvCxnSpPr/>
          <p:nvPr/>
        </p:nvCxnSpPr>
        <p:spPr>
          <a:xfrm>
            <a:off x="8229600" y="1828368"/>
            <a:ext cx="609600" cy="60829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7" name="Table 16"/>
          <p:cNvGraphicFramePr>
            <a:graphicFrameLocks noGrp="1"/>
          </p:cNvGraphicFramePr>
          <p:nvPr>
            <p:extLst>
              <p:ext uri="{D42A27DB-BD31-4B8C-83A1-F6EECF244321}">
                <p14:modId xmlns:p14="http://schemas.microsoft.com/office/powerpoint/2010/main" val="4284070340"/>
              </p:ext>
            </p:extLst>
          </p:nvPr>
        </p:nvGraphicFramePr>
        <p:xfrm>
          <a:off x="2705867" y="2435423"/>
          <a:ext cx="6096000" cy="370840"/>
        </p:xfrm>
        <a:graphic>
          <a:graphicData uri="http://schemas.openxmlformats.org/drawingml/2006/table">
            <a:tbl>
              <a:tblPr firstRow="1" bandRow="1">
                <a:tableStyleId>{5940675A-B579-460E-94D1-54222C63F5DA}</a:tableStyleId>
              </a:tblPr>
              <a:tblGrid>
                <a:gridCol w="762000"/>
                <a:gridCol w="762000"/>
                <a:gridCol w="762000"/>
                <a:gridCol w="762000"/>
                <a:gridCol w="762000"/>
                <a:gridCol w="762000"/>
                <a:gridCol w="762000"/>
                <a:gridCol w="762000"/>
              </a:tblGrid>
              <a:tr h="370840">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r>
            </a:tbl>
          </a:graphicData>
        </a:graphic>
      </p:graphicFrame>
      <p:sp>
        <p:nvSpPr>
          <p:cNvPr id="18" name="TextBox 30"/>
          <p:cNvSpPr txBox="1">
            <a:spLocks noChangeArrowheads="1"/>
          </p:cNvSpPr>
          <p:nvPr/>
        </p:nvSpPr>
        <p:spPr bwMode="auto">
          <a:xfrm>
            <a:off x="8626" y="3486090"/>
            <a:ext cx="238879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smtClean="0"/>
              <a:t>Low-overhead beacon mode</a:t>
            </a:r>
          </a:p>
          <a:p>
            <a:pPr eaLnBrk="0" hangingPunct="0"/>
            <a:endParaRPr lang="en-US" altLang="en-US" sz="600" b="1" dirty="0" smtClean="0"/>
          </a:p>
        </p:txBody>
      </p:sp>
      <p:sp>
        <p:nvSpPr>
          <p:cNvPr id="19" name="TextBox 31"/>
          <p:cNvSpPr txBox="1">
            <a:spLocks noChangeArrowheads="1"/>
          </p:cNvSpPr>
          <p:nvPr/>
        </p:nvSpPr>
        <p:spPr bwMode="auto">
          <a:xfrm>
            <a:off x="76200" y="4492823"/>
            <a:ext cx="8595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smtClean="0"/>
              <a:t>IB Mode</a:t>
            </a:r>
            <a:endParaRPr lang="en-US" altLang="en-US" sz="1400" b="1" dirty="0"/>
          </a:p>
        </p:txBody>
      </p:sp>
      <p:sp>
        <p:nvSpPr>
          <p:cNvPr id="20" name="TextBox 32"/>
          <p:cNvSpPr txBox="1">
            <a:spLocks noChangeArrowheads="1"/>
          </p:cNvSpPr>
          <p:nvPr/>
        </p:nvSpPr>
        <p:spPr bwMode="auto">
          <a:xfrm>
            <a:off x="71998" y="2511623"/>
            <a:ext cx="10182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smtClean="0"/>
              <a:t>D2D </a:t>
            </a:r>
            <a:r>
              <a:rPr lang="en-US" altLang="en-US" sz="1400" b="1" dirty="0"/>
              <a:t>Mode</a:t>
            </a:r>
          </a:p>
        </p:txBody>
      </p:sp>
      <p:sp>
        <p:nvSpPr>
          <p:cNvPr id="21" name="TextBox 31"/>
          <p:cNvSpPr txBox="1">
            <a:spLocks noChangeArrowheads="1"/>
          </p:cNvSpPr>
          <p:nvPr/>
        </p:nvSpPr>
        <p:spPr bwMode="auto">
          <a:xfrm>
            <a:off x="62607" y="5635823"/>
            <a:ext cx="229959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b="1" dirty="0" smtClean="0"/>
              <a:t>Bidirectional multiple access Mode</a:t>
            </a:r>
            <a:endParaRPr lang="en-US" altLang="en-US" sz="1400" b="1" dirty="0"/>
          </a:p>
        </p:txBody>
      </p:sp>
      <p:graphicFrame>
        <p:nvGraphicFramePr>
          <p:cNvPr id="22" name="Table 21"/>
          <p:cNvGraphicFramePr>
            <a:graphicFrameLocks noGrp="1"/>
          </p:cNvGraphicFramePr>
          <p:nvPr>
            <p:extLst>
              <p:ext uri="{D42A27DB-BD31-4B8C-83A1-F6EECF244321}">
                <p14:modId xmlns:p14="http://schemas.microsoft.com/office/powerpoint/2010/main" val="321838867"/>
              </p:ext>
            </p:extLst>
          </p:nvPr>
        </p:nvGraphicFramePr>
        <p:xfrm>
          <a:off x="2687878" y="3436183"/>
          <a:ext cx="6096000" cy="370840"/>
        </p:xfrm>
        <a:graphic>
          <a:graphicData uri="http://schemas.openxmlformats.org/drawingml/2006/table">
            <a:tbl>
              <a:tblPr firstRow="1" bandRow="1">
                <a:tableStyleId>{5940675A-B579-460E-94D1-54222C63F5DA}</a:tableStyleId>
              </a:tblPr>
              <a:tblGrid>
                <a:gridCol w="762000"/>
                <a:gridCol w="762000"/>
                <a:gridCol w="762000"/>
                <a:gridCol w="762000"/>
                <a:gridCol w="762000"/>
                <a:gridCol w="762000"/>
                <a:gridCol w="762000"/>
                <a:gridCol w="762000"/>
              </a:tblGrid>
              <a:tr h="370840">
                <a:tc>
                  <a:txBody>
                    <a:bodyPr/>
                    <a:lstStyle/>
                    <a:p>
                      <a:endParaRPr lang="en-US" dirty="0"/>
                    </a:p>
                  </a:txBody>
                  <a:tcPr>
                    <a:solidFill>
                      <a:srgbClr val="7030A0"/>
                    </a:solidFill>
                  </a:tcPr>
                </a:tc>
                <a:tc>
                  <a:txBody>
                    <a:bodyPr/>
                    <a:lstStyle/>
                    <a:p>
                      <a:endParaRPr lang="en-US" dirty="0"/>
                    </a:p>
                  </a:txBody>
                  <a:tcPr>
                    <a:solidFill>
                      <a:schemeClr val="accent4">
                        <a:lumMod val="40000"/>
                        <a:lumOff val="60000"/>
                      </a:schemeClr>
                    </a:solidFill>
                  </a:tcPr>
                </a:tc>
                <a:tc>
                  <a:txBody>
                    <a:bodyPr/>
                    <a:lstStyle/>
                    <a:p>
                      <a:endParaRPr lang="en-US" dirty="0"/>
                    </a:p>
                  </a:txBody>
                  <a:tcPr>
                    <a:solidFill>
                      <a:schemeClr val="accent4">
                        <a:lumMod val="40000"/>
                        <a:lumOff val="60000"/>
                      </a:schemeClr>
                    </a:solidFill>
                  </a:tcPr>
                </a:tc>
                <a:tc>
                  <a:txBody>
                    <a:bodyPr/>
                    <a:lstStyle/>
                    <a:p>
                      <a:endParaRPr lang="en-US" dirty="0"/>
                    </a:p>
                  </a:txBody>
                  <a:tcPr>
                    <a:solidFill>
                      <a:schemeClr val="accent4">
                        <a:lumMod val="40000"/>
                        <a:lumOff val="60000"/>
                      </a:schemeClr>
                    </a:solidFill>
                  </a:tcPr>
                </a:tc>
                <a:tc>
                  <a:txBody>
                    <a:bodyPr/>
                    <a:lstStyle/>
                    <a:p>
                      <a:endParaRPr lang="en-US" dirty="0"/>
                    </a:p>
                  </a:txBody>
                  <a:tcPr>
                    <a:solidFill>
                      <a:srgbClr val="7030A0"/>
                    </a:solidFill>
                  </a:tcPr>
                </a:tc>
                <a:tc>
                  <a:txBody>
                    <a:bodyPr/>
                    <a:lstStyle/>
                    <a:p>
                      <a:endParaRPr lang="en-US" dirty="0"/>
                    </a:p>
                  </a:txBody>
                  <a:tcPr>
                    <a:solidFill>
                      <a:schemeClr val="accent4">
                        <a:lumMod val="40000"/>
                        <a:lumOff val="60000"/>
                      </a:schemeClr>
                    </a:solidFill>
                  </a:tcPr>
                </a:tc>
                <a:tc>
                  <a:txBody>
                    <a:bodyPr/>
                    <a:lstStyle/>
                    <a:p>
                      <a:endParaRPr lang="en-US" dirty="0"/>
                    </a:p>
                  </a:txBody>
                  <a:tcPr>
                    <a:solidFill>
                      <a:schemeClr val="accent4">
                        <a:lumMod val="40000"/>
                        <a:lumOff val="60000"/>
                      </a:schemeClr>
                    </a:solidFill>
                  </a:tcPr>
                </a:tc>
                <a:tc>
                  <a:txBody>
                    <a:bodyPr/>
                    <a:lstStyle/>
                    <a:p>
                      <a:endParaRPr lang="en-US" dirty="0"/>
                    </a:p>
                  </a:txBody>
                  <a:tcPr>
                    <a:solidFill>
                      <a:schemeClr val="accent4">
                        <a:lumMod val="40000"/>
                        <a:lumOff val="60000"/>
                      </a:schemeClr>
                    </a:solidFill>
                  </a:tcPr>
                </a:tc>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601660565"/>
              </p:ext>
            </p:extLst>
          </p:nvPr>
        </p:nvGraphicFramePr>
        <p:xfrm>
          <a:off x="2676376" y="4502983"/>
          <a:ext cx="6096000" cy="370840"/>
        </p:xfrm>
        <a:graphic>
          <a:graphicData uri="http://schemas.openxmlformats.org/drawingml/2006/table">
            <a:tbl>
              <a:tblPr firstRow="1" bandRow="1">
                <a:tableStyleId>{5940675A-B579-460E-94D1-54222C63F5DA}</a:tableStyleId>
              </a:tblPr>
              <a:tblGrid>
                <a:gridCol w="762000"/>
                <a:gridCol w="762000"/>
                <a:gridCol w="762000"/>
                <a:gridCol w="762000"/>
                <a:gridCol w="762000"/>
                <a:gridCol w="762000"/>
                <a:gridCol w="762000"/>
                <a:gridCol w="762000"/>
              </a:tblGrid>
              <a:tr h="370840">
                <a:tc>
                  <a:txBody>
                    <a:bodyPr/>
                    <a:lstStyle/>
                    <a:p>
                      <a:endParaRPr lang="en-US" dirty="0"/>
                    </a:p>
                  </a:txBody>
                  <a:tcPr>
                    <a:solidFill>
                      <a:srgbClr val="7030A0"/>
                    </a:solid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rgbClr val="7030A0"/>
                    </a:solid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chemeClr val="accent1">
                        <a:lumMod val="20000"/>
                        <a:lumOff val="80000"/>
                      </a:schemeClr>
                    </a:solidFill>
                  </a:tcPr>
                </a:tc>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2766893835"/>
              </p:ext>
            </p:extLst>
          </p:nvPr>
        </p:nvGraphicFramePr>
        <p:xfrm>
          <a:off x="2664874" y="5645983"/>
          <a:ext cx="6096000" cy="370840"/>
        </p:xfrm>
        <a:graphic>
          <a:graphicData uri="http://schemas.openxmlformats.org/drawingml/2006/table">
            <a:tbl>
              <a:tblPr firstRow="1" bandRow="1">
                <a:tableStyleId>{5940675A-B579-460E-94D1-54222C63F5DA}</a:tableStyleId>
              </a:tblPr>
              <a:tblGrid>
                <a:gridCol w="762000"/>
                <a:gridCol w="762000"/>
                <a:gridCol w="762000"/>
                <a:gridCol w="762000"/>
                <a:gridCol w="762000"/>
                <a:gridCol w="762000"/>
                <a:gridCol w="762000"/>
                <a:gridCol w="762000"/>
              </a:tblGrid>
              <a:tr h="370840">
                <a:tc>
                  <a:txBody>
                    <a:bodyPr/>
                    <a:lstStyle/>
                    <a:p>
                      <a:endParaRPr lang="en-US" dirty="0"/>
                    </a:p>
                  </a:txBody>
                  <a:tcPr>
                    <a:solidFill>
                      <a:srgbClr val="7030A0"/>
                    </a:solidFill>
                  </a:tcPr>
                </a:tc>
                <a:tc>
                  <a:txBody>
                    <a:bodyPr/>
                    <a:lstStyle/>
                    <a:p>
                      <a:endParaRPr lang="en-US" dirty="0"/>
                    </a:p>
                  </a:txBody>
                  <a:tcPr>
                    <a:solidFill>
                      <a:schemeClr val="accent1">
                        <a:lumMod val="60000"/>
                        <a:lumOff val="40000"/>
                      </a:schemeClr>
                    </a:solid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chemeClr val="accent1">
                        <a:lumMod val="20000"/>
                        <a:lumOff val="80000"/>
                      </a:schemeClr>
                    </a:solidFill>
                  </a:tcPr>
                </a:tc>
              </a:tr>
            </a:tbl>
          </a:graphicData>
        </a:graphic>
      </p:graphicFrame>
      <p:sp>
        <p:nvSpPr>
          <p:cNvPr id="25" name="TextBox 24"/>
          <p:cNvSpPr txBox="1">
            <a:spLocks noChangeArrowheads="1"/>
          </p:cNvSpPr>
          <p:nvPr/>
        </p:nvSpPr>
        <p:spPr bwMode="auto">
          <a:xfrm>
            <a:off x="4724400" y="2795378"/>
            <a:ext cx="199125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dirty="0" smtClean="0"/>
              <a:t>All slots are data transfer</a:t>
            </a:r>
          </a:p>
          <a:p>
            <a:pPr eaLnBrk="0" hangingPunct="0"/>
            <a:endParaRPr lang="en-US" altLang="en-US" sz="600" dirty="0" smtClean="0"/>
          </a:p>
        </p:txBody>
      </p:sp>
      <p:sp>
        <p:nvSpPr>
          <p:cNvPr id="26" name="TextBox 25"/>
          <p:cNvSpPr txBox="1">
            <a:spLocks noChangeArrowheads="1"/>
          </p:cNvSpPr>
          <p:nvPr/>
        </p:nvSpPr>
        <p:spPr bwMode="auto">
          <a:xfrm>
            <a:off x="4343400" y="3807023"/>
            <a:ext cx="38122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dirty="0" smtClean="0"/>
              <a:t>Beacon, </a:t>
            </a:r>
            <a:r>
              <a:rPr lang="en-US" altLang="en-US" sz="1400" dirty="0" smtClean="0">
                <a:solidFill>
                  <a:schemeClr val="accent6">
                    <a:lumMod val="75000"/>
                  </a:schemeClr>
                </a:solidFill>
              </a:rPr>
              <a:t>shorten beacons</a:t>
            </a:r>
            <a:r>
              <a:rPr lang="en-US" altLang="en-US" sz="1400" dirty="0" smtClean="0"/>
              <a:t>, beacon, </a:t>
            </a:r>
            <a:r>
              <a:rPr lang="en-US" altLang="en-US" sz="1400" dirty="0" smtClean="0">
                <a:solidFill>
                  <a:schemeClr val="accent6">
                    <a:lumMod val="75000"/>
                  </a:schemeClr>
                </a:solidFill>
              </a:rPr>
              <a:t>shorten beacons</a:t>
            </a:r>
          </a:p>
          <a:p>
            <a:pPr eaLnBrk="0" hangingPunct="0"/>
            <a:endParaRPr lang="en-US" altLang="en-US" sz="600" dirty="0" smtClean="0"/>
          </a:p>
        </p:txBody>
      </p:sp>
      <p:sp>
        <p:nvSpPr>
          <p:cNvPr id="27" name="TextBox 26"/>
          <p:cNvSpPr txBox="1">
            <a:spLocks noChangeArrowheads="1"/>
          </p:cNvSpPr>
          <p:nvPr/>
        </p:nvSpPr>
        <p:spPr bwMode="auto">
          <a:xfrm>
            <a:off x="3609654" y="4899223"/>
            <a:ext cx="492474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dirty="0" smtClean="0"/>
              <a:t>Beacon, </a:t>
            </a:r>
            <a:r>
              <a:rPr lang="en-US" altLang="en-US" sz="1400" dirty="0" smtClean="0">
                <a:solidFill>
                  <a:schemeClr val="accent6">
                    <a:lumMod val="75000"/>
                  </a:schemeClr>
                </a:solidFill>
              </a:rPr>
              <a:t>low-overhead downlink</a:t>
            </a:r>
            <a:r>
              <a:rPr lang="en-US" altLang="en-US" sz="1400" dirty="0" smtClean="0"/>
              <a:t>, beacon</a:t>
            </a:r>
            <a:r>
              <a:rPr lang="en-US" altLang="en-US" sz="1400" dirty="0"/>
              <a:t>, </a:t>
            </a:r>
            <a:r>
              <a:rPr lang="en-US" altLang="en-US" sz="1400" dirty="0">
                <a:solidFill>
                  <a:schemeClr val="accent6">
                    <a:lumMod val="75000"/>
                  </a:schemeClr>
                </a:solidFill>
              </a:rPr>
              <a:t>low-overhead downlink</a:t>
            </a:r>
            <a:endParaRPr lang="en-US" altLang="en-US" sz="1400" dirty="0" smtClean="0">
              <a:solidFill>
                <a:schemeClr val="accent6">
                  <a:lumMod val="75000"/>
                </a:schemeClr>
              </a:solidFill>
            </a:endParaRPr>
          </a:p>
        </p:txBody>
      </p:sp>
      <p:sp>
        <p:nvSpPr>
          <p:cNvPr id="28" name="TextBox 27"/>
          <p:cNvSpPr txBox="1">
            <a:spLocks noChangeArrowheads="1"/>
          </p:cNvSpPr>
          <p:nvPr/>
        </p:nvSpPr>
        <p:spPr bwMode="auto">
          <a:xfrm>
            <a:off x="4572000" y="6016823"/>
            <a:ext cx="28889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1400" dirty="0" smtClean="0"/>
              <a:t>Beacon, contention, uplink, downlink</a:t>
            </a:r>
          </a:p>
        </p:txBody>
      </p:sp>
      <p:cxnSp>
        <p:nvCxnSpPr>
          <p:cNvPr id="29" name="Straight Connector 28"/>
          <p:cNvCxnSpPr/>
          <p:nvPr/>
        </p:nvCxnSpPr>
        <p:spPr>
          <a:xfrm flipH="1">
            <a:off x="2667003" y="1828368"/>
            <a:ext cx="2171714" cy="60829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5"/>
          <p:cNvSpPr>
            <a:spLocks noChangeArrowheads="1"/>
          </p:cNvSpPr>
          <p:nvPr/>
        </p:nvSpPr>
        <p:spPr bwMode="auto">
          <a:xfrm>
            <a:off x="2066295" y="681335"/>
            <a:ext cx="46609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2400" b="1" dirty="0" smtClean="0"/>
              <a:t>MAC Overview</a:t>
            </a:r>
            <a:endParaRPr lang="en-US" altLang="en-US" sz="2400" b="1" dirty="0"/>
          </a:p>
        </p:txBody>
      </p:sp>
      <p:sp>
        <p:nvSpPr>
          <p:cNvPr id="3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6899523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452340910"/>
              </p:ext>
            </p:extLst>
          </p:nvPr>
        </p:nvGraphicFramePr>
        <p:xfrm>
          <a:off x="1019175" y="1600200"/>
          <a:ext cx="7467601" cy="1320800"/>
        </p:xfrm>
        <a:graphic>
          <a:graphicData uri="http://schemas.openxmlformats.org/drawingml/2006/table">
            <a:tbl>
              <a:tblPr firstRow="1" bandRow="1">
                <a:tableStyleId>{D7AC3CCA-C797-4891-BE02-D94E43425B78}</a:tableStyleId>
              </a:tblPr>
              <a:tblGrid>
                <a:gridCol w="885825"/>
                <a:gridCol w="1143000"/>
                <a:gridCol w="1295400"/>
                <a:gridCol w="990600"/>
                <a:gridCol w="2514600"/>
                <a:gridCol w="638176"/>
              </a:tblGrid>
              <a:tr h="370840">
                <a:tc>
                  <a:txBody>
                    <a:bodyPr/>
                    <a:lstStyle/>
                    <a:p>
                      <a:pPr algn="ctr"/>
                      <a:r>
                        <a:rPr lang="en-US" sz="1600" b="0" dirty="0" smtClean="0">
                          <a:solidFill>
                            <a:schemeClr val="tx1"/>
                          </a:solidFill>
                        </a:rPr>
                        <a:t>6/16/10</a:t>
                      </a:r>
                      <a:endParaRPr lang="en-US" sz="1600" b="0" dirty="0">
                        <a:solidFill>
                          <a:schemeClr val="tx1"/>
                        </a:solidFill>
                      </a:endParaRPr>
                    </a:p>
                  </a:txBody>
                  <a:tcPr/>
                </a:tc>
                <a:tc>
                  <a:txBody>
                    <a:bodyPr/>
                    <a:lstStyle/>
                    <a:p>
                      <a:pPr algn="ctr"/>
                      <a:r>
                        <a:rPr lang="en-US" sz="1600" b="0" dirty="0" smtClean="0">
                          <a:solidFill>
                            <a:srgbClr val="FF0000"/>
                          </a:solidFill>
                        </a:rPr>
                        <a:t>0/x</a:t>
                      </a:r>
                      <a:endParaRPr lang="en-US" sz="1600" b="0" dirty="0">
                        <a:solidFill>
                          <a:srgbClr val="FF0000"/>
                        </a:solidFill>
                      </a:endParaRPr>
                    </a:p>
                  </a:txBody>
                  <a:tcPr/>
                </a:tc>
                <a:tc>
                  <a:txBody>
                    <a:bodyPr/>
                    <a:lstStyle/>
                    <a:p>
                      <a:pPr algn="ctr"/>
                      <a:r>
                        <a:rPr lang="en-US" sz="1600" b="0" dirty="0" smtClean="0"/>
                        <a:t>0/16</a:t>
                      </a:r>
                      <a:endParaRPr lang="en-US" sz="1600" b="0" dirty="0"/>
                    </a:p>
                  </a:txBody>
                  <a:tcPr/>
                </a:tc>
                <a:tc>
                  <a:txBody>
                    <a:bodyPr/>
                    <a:lstStyle/>
                    <a:p>
                      <a:pPr algn="ctr"/>
                      <a:r>
                        <a:rPr lang="en-US" sz="1600" b="0" dirty="0" smtClean="0">
                          <a:solidFill>
                            <a:srgbClr val="FF0000"/>
                          </a:solidFill>
                        </a:rPr>
                        <a:t>0/x</a:t>
                      </a:r>
                      <a:endParaRPr lang="en-US" sz="1600" b="0" dirty="0">
                        <a:solidFill>
                          <a:srgbClr val="FF0000"/>
                        </a:solidFill>
                      </a:endParaRPr>
                    </a:p>
                  </a:txBody>
                  <a:tcPr/>
                </a:tc>
                <a:tc>
                  <a:txBody>
                    <a:bodyPr/>
                    <a:lstStyle/>
                    <a:p>
                      <a:pPr algn="ctr"/>
                      <a:r>
                        <a:rPr lang="en-US" sz="1600" b="0" dirty="0" smtClean="0"/>
                        <a:t>variable</a:t>
                      </a:r>
                      <a:endParaRPr lang="en-US" sz="1600" b="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solidFill>
                            <a:srgbClr val="FF0000"/>
                          </a:solidFill>
                        </a:rPr>
                        <a:t>0/x</a:t>
                      </a:r>
                    </a:p>
                  </a:txBody>
                  <a:tcPr/>
                </a:tc>
              </a:tr>
              <a:tr h="370840">
                <a:tc>
                  <a:txBody>
                    <a:bodyPr/>
                    <a:lstStyle/>
                    <a:p>
                      <a:pPr algn="ctr"/>
                      <a:r>
                        <a:rPr lang="en-US" sz="1600" b="0" dirty="0" smtClean="0">
                          <a:solidFill>
                            <a:schemeClr val="tx1"/>
                          </a:solidFill>
                        </a:rPr>
                        <a:t>Frame</a:t>
                      </a:r>
                      <a:r>
                        <a:rPr lang="en-US" sz="1600" b="0" baseline="0" dirty="0" smtClean="0">
                          <a:solidFill>
                            <a:schemeClr val="tx1"/>
                          </a:solidFill>
                        </a:rPr>
                        <a:t> control</a:t>
                      </a:r>
                      <a:endParaRPr lang="en-US" sz="1600" b="0" dirty="0">
                        <a:solidFill>
                          <a:schemeClr val="tx1"/>
                        </a:solidFill>
                      </a:endParaRPr>
                    </a:p>
                  </a:txBody>
                  <a:tcPr/>
                </a:tc>
                <a:tc>
                  <a:txBody>
                    <a:bodyPr/>
                    <a:lstStyle/>
                    <a:p>
                      <a:pPr algn="ctr"/>
                      <a:r>
                        <a:rPr lang="en-US" sz="1600" b="0" dirty="0" smtClean="0"/>
                        <a:t>Sequence number</a:t>
                      </a:r>
                      <a:endParaRPr lang="en-US" sz="1600" b="0" dirty="0"/>
                    </a:p>
                  </a:txBody>
                  <a:tcPr/>
                </a:tc>
                <a:tc>
                  <a:txBody>
                    <a:bodyPr/>
                    <a:lstStyle/>
                    <a:p>
                      <a:pPr algn="ctr"/>
                      <a:r>
                        <a:rPr lang="en-US" sz="1600" b="0" dirty="0" smtClean="0"/>
                        <a:t>Addressing fields</a:t>
                      </a:r>
                      <a:endParaRPr lang="en-US" sz="1600" b="0" dirty="0"/>
                    </a:p>
                  </a:txBody>
                  <a:tcPr/>
                </a:tc>
                <a:tc>
                  <a:txBody>
                    <a:bodyPr/>
                    <a:lstStyle/>
                    <a:p>
                      <a:pPr algn="ctr"/>
                      <a:r>
                        <a:rPr lang="en-US" sz="1600" b="0" dirty="0" smtClean="0"/>
                        <a:t>Security</a:t>
                      </a:r>
                      <a:r>
                        <a:rPr lang="en-US" sz="1600" b="0" baseline="0" dirty="0" smtClean="0"/>
                        <a:t> Field</a:t>
                      </a:r>
                      <a:endParaRPr lang="en-US" sz="1600" b="0" dirty="0"/>
                    </a:p>
                  </a:txBody>
                  <a:tcPr/>
                </a:tc>
                <a:tc>
                  <a:txBody>
                    <a:bodyPr/>
                    <a:lstStyle/>
                    <a:p>
                      <a:pPr algn="ctr"/>
                      <a:r>
                        <a:rPr lang="en-US" sz="1600" b="0" dirty="0" smtClean="0"/>
                        <a:t>PSDU</a:t>
                      </a:r>
                    </a:p>
                    <a:p>
                      <a:pPr algn="ctr"/>
                      <a:endParaRPr lang="en-US" sz="1600" b="0" dirty="0"/>
                    </a:p>
                  </a:txBody>
                  <a:tcPr/>
                </a:tc>
                <a:tc>
                  <a:txBody>
                    <a:bodyPr/>
                    <a:lstStyle/>
                    <a:p>
                      <a:pPr algn="ctr"/>
                      <a:r>
                        <a:rPr lang="en-US" sz="1600" b="0" dirty="0" smtClean="0"/>
                        <a:t>FCS</a:t>
                      </a:r>
                      <a:endParaRPr lang="en-US" sz="1600" b="0" dirty="0"/>
                    </a:p>
                  </a:txBody>
                  <a:tcPr/>
                </a:tc>
              </a:tr>
              <a:tr h="370840">
                <a:tc gridSpan="4">
                  <a:txBody>
                    <a:bodyPr/>
                    <a:lstStyle/>
                    <a:p>
                      <a:pPr algn="ctr"/>
                      <a:r>
                        <a:rPr lang="en-US" sz="1600" b="0" dirty="0" smtClean="0"/>
                        <a:t>              MHR</a:t>
                      </a:r>
                      <a:endParaRPr lang="en-US" sz="1600" b="0" dirty="0"/>
                    </a:p>
                  </a:txBody>
                  <a:tcPr/>
                </a:tc>
                <a:tc hMerge="1">
                  <a:txBody>
                    <a:bodyPr/>
                    <a:lstStyle/>
                    <a:p>
                      <a:pPr algn="ctr"/>
                      <a:endParaRPr lang="en-US" sz="1600" b="0" dirty="0"/>
                    </a:p>
                  </a:txBody>
                  <a:tcPr/>
                </a:tc>
                <a:tc hMerge="1">
                  <a:txBody>
                    <a:bodyPr/>
                    <a:lstStyle/>
                    <a:p>
                      <a:pPr algn="ctr"/>
                      <a:endParaRPr lang="en-US" sz="1600" b="0" dirty="0"/>
                    </a:p>
                  </a:txBody>
                  <a:tcPr/>
                </a:tc>
                <a:tc hMerge="1">
                  <a:txBody>
                    <a:bodyPr/>
                    <a:lstStyle/>
                    <a:p>
                      <a:pPr algn="ctr"/>
                      <a:endParaRPr lang="en-US" sz="1600" b="0" dirty="0"/>
                    </a:p>
                  </a:txBody>
                  <a:tcPr/>
                </a:tc>
                <a:tc>
                  <a:txBody>
                    <a:bodyPr/>
                    <a:lstStyle/>
                    <a:p>
                      <a:pPr algn="ctr"/>
                      <a:r>
                        <a:rPr lang="en-US" sz="1600" b="0" dirty="0" smtClean="0"/>
                        <a:t>MSDU</a:t>
                      </a:r>
                      <a:endParaRPr lang="en-US" sz="1600" b="0" dirty="0"/>
                    </a:p>
                  </a:txBody>
                  <a:tcPr/>
                </a:tc>
                <a:tc>
                  <a:txBody>
                    <a:bodyPr/>
                    <a:lstStyle/>
                    <a:p>
                      <a:pPr algn="ctr"/>
                      <a:r>
                        <a:rPr lang="en-US" sz="1600" b="0" dirty="0" smtClean="0"/>
                        <a:t>MFR</a:t>
                      </a:r>
                      <a:endParaRPr lang="en-US" sz="1600" b="0" dirty="0"/>
                    </a:p>
                  </a:txBody>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965181857"/>
              </p:ext>
            </p:extLst>
          </p:nvPr>
        </p:nvGraphicFramePr>
        <p:xfrm>
          <a:off x="533400" y="3581400"/>
          <a:ext cx="6629400" cy="889000"/>
        </p:xfrm>
        <a:graphic>
          <a:graphicData uri="http://schemas.openxmlformats.org/drawingml/2006/table">
            <a:tbl>
              <a:tblPr firstRow="1" bandRow="1">
                <a:tableStyleId>{D7AC3CCA-C797-4891-BE02-D94E43425B78}</a:tableStyleId>
              </a:tblPr>
              <a:tblGrid>
                <a:gridCol w="762000"/>
                <a:gridCol w="762000"/>
                <a:gridCol w="838200"/>
                <a:gridCol w="1600200"/>
                <a:gridCol w="1676400"/>
                <a:gridCol w="990600"/>
              </a:tblGrid>
              <a:tr h="370840">
                <a:tc>
                  <a:txBody>
                    <a:bodyPr/>
                    <a:lstStyle/>
                    <a:p>
                      <a:pPr algn="ctr"/>
                      <a:r>
                        <a:rPr lang="en-US" sz="1600" b="0" dirty="0" smtClean="0">
                          <a:solidFill>
                            <a:schemeClr val="tx1"/>
                          </a:solidFill>
                        </a:rPr>
                        <a:t>Bits: 3</a:t>
                      </a:r>
                      <a:endParaRPr lang="en-US" sz="1600" b="0" dirty="0">
                        <a:solidFill>
                          <a:schemeClr val="tx1"/>
                        </a:solidFill>
                      </a:endParaRPr>
                    </a:p>
                  </a:txBody>
                  <a:tcPr/>
                </a:tc>
                <a:tc>
                  <a:txBody>
                    <a:bodyPr/>
                    <a:lstStyle/>
                    <a:p>
                      <a:pPr algn="ctr"/>
                      <a:r>
                        <a:rPr lang="en-US" sz="1600" b="0" dirty="0" smtClean="0"/>
                        <a:t>0/2</a:t>
                      </a:r>
                      <a:endParaRPr lang="en-US" sz="1600" b="0" dirty="0"/>
                    </a:p>
                  </a:txBody>
                  <a:tcPr/>
                </a:tc>
                <a:tc>
                  <a:txBody>
                    <a:bodyPr/>
                    <a:lstStyle/>
                    <a:p>
                      <a:pPr algn="ctr"/>
                      <a:r>
                        <a:rPr lang="en-US" sz="1600" b="0" dirty="0" smtClean="0"/>
                        <a:t>0/1</a:t>
                      </a:r>
                      <a:endParaRPr lang="en-US" sz="1600" b="0" dirty="0"/>
                    </a:p>
                  </a:txBody>
                  <a:tcPr/>
                </a:tc>
                <a:tc>
                  <a:txBody>
                    <a:bodyPr/>
                    <a:lstStyle/>
                    <a:p>
                      <a:pPr algn="ctr"/>
                      <a:r>
                        <a:rPr lang="en-US" sz="1600" b="0" dirty="0" smtClean="0"/>
                        <a:t>0/2</a:t>
                      </a:r>
                      <a:endParaRPr lang="en-US" sz="1600" b="0" dirty="0"/>
                    </a:p>
                  </a:txBody>
                  <a:tcPr/>
                </a:tc>
                <a:tc>
                  <a:txBody>
                    <a:bodyPr/>
                    <a:lstStyle/>
                    <a:p>
                      <a:pPr algn="ctr"/>
                      <a:r>
                        <a:rPr lang="en-US" sz="1600" b="0" dirty="0" smtClean="0"/>
                        <a:t>0/2</a:t>
                      </a:r>
                      <a:endParaRPr lang="en-US" sz="1600" b="0" dirty="0"/>
                    </a:p>
                  </a:txBody>
                  <a:tcPr/>
                </a:tc>
                <a:tc>
                  <a:txBody>
                    <a:bodyPr/>
                    <a:lstStyle/>
                    <a:p>
                      <a:pPr algn="ctr"/>
                      <a:r>
                        <a:rPr lang="en-US" sz="1600" b="0" dirty="0" smtClean="0"/>
                        <a:t>3/13/0</a:t>
                      </a:r>
                      <a:endParaRPr lang="en-US" sz="1600" b="0" dirty="0"/>
                    </a:p>
                  </a:txBody>
                  <a:tcPr/>
                </a:tc>
              </a:tr>
              <a:tr h="370840">
                <a:tc>
                  <a:txBody>
                    <a:bodyPr/>
                    <a:lstStyle/>
                    <a:p>
                      <a:pPr algn="ctr"/>
                      <a:r>
                        <a:rPr lang="en-US" sz="1400" b="0" dirty="0" smtClean="0">
                          <a:solidFill>
                            <a:schemeClr val="tx1"/>
                          </a:solidFill>
                        </a:rPr>
                        <a:t>Frame</a:t>
                      </a:r>
                      <a:r>
                        <a:rPr lang="en-US" sz="1400" b="0" baseline="0" dirty="0" smtClean="0">
                          <a:solidFill>
                            <a:schemeClr val="tx1"/>
                          </a:solidFill>
                        </a:rPr>
                        <a:t> type</a:t>
                      </a:r>
                      <a:endParaRPr lang="en-US" sz="1400" b="0" dirty="0">
                        <a:solidFill>
                          <a:schemeClr val="tx1"/>
                        </a:solidFill>
                      </a:endParaRPr>
                    </a:p>
                  </a:txBody>
                  <a:tcPr/>
                </a:tc>
                <a:tc>
                  <a:txBody>
                    <a:bodyPr/>
                    <a:lstStyle/>
                    <a:p>
                      <a:pPr algn="ctr"/>
                      <a:r>
                        <a:rPr lang="en-US" sz="1400" b="0" dirty="0" smtClean="0"/>
                        <a:t>Frame</a:t>
                      </a:r>
                      <a:r>
                        <a:rPr lang="en-US" sz="1400" b="0" baseline="0" dirty="0" smtClean="0"/>
                        <a:t> version</a:t>
                      </a:r>
                      <a:endParaRPr lang="en-US" sz="1400" b="0" dirty="0"/>
                    </a:p>
                  </a:txBody>
                  <a:tcPr/>
                </a:tc>
                <a:tc>
                  <a:txBody>
                    <a:bodyPr/>
                    <a:lstStyle/>
                    <a:p>
                      <a:pPr algn="ctr"/>
                      <a:r>
                        <a:rPr lang="en-US" sz="1400" b="0" dirty="0" smtClean="0"/>
                        <a:t>Security Enabled</a:t>
                      </a:r>
                      <a:endParaRPr lang="en-US" sz="1400" b="0" dirty="0"/>
                    </a:p>
                  </a:txBody>
                  <a:tcPr/>
                </a:tc>
                <a:tc>
                  <a:txBody>
                    <a:bodyPr/>
                    <a:lstStyle/>
                    <a:p>
                      <a:pPr algn="ctr"/>
                      <a:r>
                        <a:rPr lang="en-US" sz="1400" b="0" dirty="0" err="1" smtClean="0"/>
                        <a:t>Dest</a:t>
                      </a:r>
                      <a:endParaRPr lang="en-US" sz="1400" b="0" dirty="0" smtClean="0"/>
                    </a:p>
                    <a:p>
                      <a:pPr algn="ctr"/>
                      <a:r>
                        <a:rPr lang="en-US" sz="1400" b="0" dirty="0" smtClean="0"/>
                        <a:t>Addressing mode</a:t>
                      </a:r>
                      <a:endParaRPr lang="en-US" sz="1400" b="0" dirty="0"/>
                    </a:p>
                  </a:txBody>
                  <a:tcPr/>
                </a:tc>
                <a:tc>
                  <a:txBody>
                    <a:bodyPr/>
                    <a:lstStyle/>
                    <a:p>
                      <a:pPr algn="ctr"/>
                      <a:r>
                        <a:rPr lang="en-US" sz="1400" b="0" dirty="0" smtClean="0"/>
                        <a:t>Source</a:t>
                      </a:r>
                    </a:p>
                    <a:p>
                      <a:pPr algn="ctr"/>
                      <a:r>
                        <a:rPr lang="en-US" sz="1400" b="0" dirty="0" smtClean="0"/>
                        <a:t>Addressing mode</a:t>
                      </a:r>
                    </a:p>
                  </a:txBody>
                  <a:tcPr/>
                </a:tc>
                <a:tc>
                  <a:txBody>
                    <a:bodyPr/>
                    <a:lstStyle/>
                    <a:p>
                      <a:pPr algn="ctr"/>
                      <a:r>
                        <a:rPr lang="en-US" sz="1400" b="0" dirty="0" smtClean="0"/>
                        <a:t>Optional</a:t>
                      </a:r>
                      <a:r>
                        <a:rPr lang="en-US" sz="1400" b="0" baseline="0" dirty="0" smtClean="0"/>
                        <a:t> </a:t>
                      </a:r>
                    </a:p>
                    <a:p>
                      <a:pPr algn="ctr"/>
                      <a:r>
                        <a:rPr lang="en-US" sz="1400" b="0" dirty="0" smtClean="0"/>
                        <a:t>fields</a:t>
                      </a:r>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713562001"/>
              </p:ext>
            </p:extLst>
          </p:nvPr>
        </p:nvGraphicFramePr>
        <p:xfrm>
          <a:off x="304800" y="4953000"/>
          <a:ext cx="2248597" cy="1371600"/>
        </p:xfrm>
        <a:graphic>
          <a:graphicData uri="http://schemas.openxmlformats.org/drawingml/2006/table">
            <a:tbl>
              <a:tblPr firstRow="1" bandRow="1">
                <a:tableStyleId>{5940675A-B579-460E-94D1-54222C63F5DA}</a:tableStyleId>
              </a:tblPr>
              <a:tblGrid>
                <a:gridCol w="1524000"/>
                <a:gridCol w="724597"/>
              </a:tblGrid>
              <a:tr h="0">
                <a:tc>
                  <a:txBody>
                    <a:bodyPr/>
                    <a:lstStyle/>
                    <a:p>
                      <a:r>
                        <a:rPr lang="en-US" sz="1200" dirty="0" smtClean="0"/>
                        <a:t>Beacon</a:t>
                      </a:r>
                      <a:endParaRPr lang="en-US" sz="1200" b="0" dirty="0"/>
                    </a:p>
                  </a:txBody>
                  <a:tcPr/>
                </a:tc>
                <a:tc>
                  <a:txBody>
                    <a:bodyPr/>
                    <a:lstStyle/>
                    <a:p>
                      <a:r>
                        <a:rPr lang="en-US" sz="1200" dirty="0" smtClean="0"/>
                        <a:t>000</a:t>
                      </a:r>
                      <a:endParaRPr lang="en-US" sz="1200" b="0" dirty="0"/>
                    </a:p>
                  </a:txBody>
                  <a:tcPr/>
                </a:tc>
              </a:tr>
              <a:tr h="0">
                <a:tc>
                  <a:txBody>
                    <a:bodyPr/>
                    <a:lstStyle/>
                    <a:p>
                      <a:r>
                        <a:rPr lang="en-US" sz="1200" dirty="0" smtClean="0"/>
                        <a:t>Data</a:t>
                      </a:r>
                      <a:endParaRPr lang="en-US" sz="1200" dirty="0"/>
                    </a:p>
                  </a:txBody>
                  <a:tcPr/>
                </a:tc>
                <a:tc>
                  <a:txBody>
                    <a:bodyPr/>
                    <a:lstStyle/>
                    <a:p>
                      <a:r>
                        <a:rPr lang="en-US" sz="1200" dirty="0" smtClean="0"/>
                        <a:t>001</a:t>
                      </a:r>
                      <a:endParaRPr lang="en-US" sz="1200" dirty="0"/>
                    </a:p>
                  </a:txBody>
                  <a:tcPr/>
                </a:tc>
              </a:tr>
              <a:tr h="0">
                <a:tc>
                  <a:txBody>
                    <a:bodyPr/>
                    <a:lstStyle/>
                    <a:p>
                      <a:r>
                        <a:rPr lang="en-US" sz="1200" dirty="0" smtClean="0">
                          <a:solidFill>
                            <a:schemeClr val="bg1">
                              <a:lumMod val="65000"/>
                            </a:schemeClr>
                          </a:solidFill>
                        </a:rPr>
                        <a:t>Acknowledgement</a:t>
                      </a:r>
                      <a:endParaRPr lang="en-US" sz="1200" dirty="0">
                        <a:solidFill>
                          <a:schemeClr val="bg1">
                            <a:lumMod val="65000"/>
                          </a:schemeClr>
                        </a:solidFill>
                      </a:endParaRPr>
                    </a:p>
                  </a:txBody>
                  <a:tcPr/>
                </a:tc>
                <a:tc>
                  <a:txBody>
                    <a:bodyPr/>
                    <a:lstStyle/>
                    <a:p>
                      <a:r>
                        <a:rPr lang="en-US" sz="1200" dirty="0" smtClean="0">
                          <a:solidFill>
                            <a:schemeClr val="bg1">
                              <a:lumMod val="65000"/>
                            </a:schemeClr>
                          </a:solidFill>
                        </a:rPr>
                        <a:t>010</a:t>
                      </a:r>
                      <a:endParaRPr lang="en-US" sz="1200" dirty="0">
                        <a:solidFill>
                          <a:schemeClr val="bg1">
                            <a:lumMod val="65000"/>
                          </a:schemeClr>
                        </a:solidFill>
                      </a:endParaRPr>
                    </a:p>
                  </a:txBody>
                  <a:tcPr/>
                </a:tc>
              </a:tr>
              <a:tr h="0">
                <a:tc>
                  <a:txBody>
                    <a:bodyPr/>
                    <a:lstStyle/>
                    <a:p>
                      <a:r>
                        <a:rPr lang="en-US" sz="1200" dirty="0" smtClean="0"/>
                        <a:t>MAC command</a:t>
                      </a:r>
                      <a:endParaRPr lang="en-US" sz="1200" dirty="0"/>
                    </a:p>
                  </a:txBody>
                  <a:tcPr/>
                </a:tc>
                <a:tc>
                  <a:txBody>
                    <a:bodyPr/>
                    <a:lstStyle/>
                    <a:p>
                      <a:r>
                        <a:rPr lang="en-US" sz="1200" dirty="0" smtClean="0"/>
                        <a:t>011</a:t>
                      </a:r>
                      <a:endParaRPr lang="en-US" sz="1200" dirty="0"/>
                    </a:p>
                  </a:txBody>
                  <a:tcPr/>
                </a:tc>
              </a:tr>
              <a:tr h="0">
                <a:tc gridSpan="2">
                  <a:txBody>
                    <a:bodyPr/>
                    <a:lstStyle/>
                    <a:p>
                      <a:r>
                        <a:rPr lang="en-US" sz="1200" dirty="0" smtClean="0"/>
                        <a:t>Reserved</a:t>
                      </a:r>
                      <a:endParaRPr lang="en-US" sz="1200" dirty="0"/>
                    </a:p>
                  </a:txBody>
                  <a:tcPr/>
                </a:tc>
                <a:tc hMerge="1">
                  <a:txBody>
                    <a:bodyPr/>
                    <a:lstStyle/>
                    <a:p>
                      <a:endParaRPr lang="en-US" sz="1200" dirty="0"/>
                    </a:p>
                  </a:txBody>
                  <a:tcPr/>
                </a:tc>
              </a:tr>
            </a:tbl>
          </a:graphicData>
        </a:graphic>
      </p:graphicFrame>
      <p:cxnSp>
        <p:nvCxnSpPr>
          <p:cNvPr id="11" name="Straight Connector 10"/>
          <p:cNvCxnSpPr/>
          <p:nvPr/>
        </p:nvCxnSpPr>
        <p:spPr>
          <a:xfrm flipH="1">
            <a:off x="533402" y="2590800"/>
            <a:ext cx="457198" cy="9802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905000" y="2514600"/>
            <a:ext cx="5181600" cy="10564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304800" y="4436066"/>
            <a:ext cx="228602" cy="5117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314450" y="4436066"/>
            <a:ext cx="1200150" cy="5117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990600" y="1192113"/>
            <a:ext cx="5181600" cy="338554"/>
          </a:xfrm>
          <a:prstGeom prst="rect">
            <a:avLst/>
          </a:prstGeom>
        </p:spPr>
        <p:txBody>
          <a:bodyPr wrap="square">
            <a:spAutoFit/>
          </a:bodyPr>
          <a:lstStyle/>
          <a:p>
            <a:r>
              <a:rPr lang="en-US" sz="1600" dirty="0" smtClean="0"/>
              <a:t>(all left options are for low overhead beacon)</a:t>
            </a:r>
            <a:endParaRPr lang="en-US" sz="1600" dirty="0"/>
          </a:p>
        </p:txBody>
      </p:sp>
      <p:sp>
        <p:nvSpPr>
          <p:cNvPr id="20" name="TextBox 19"/>
          <p:cNvSpPr txBox="1"/>
          <p:nvPr/>
        </p:nvSpPr>
        <p:spPr>
          <a:xfrm>
            <a:off x="304800" y="4640055"/>
            <a:ext cx="1649234" cy="307777"/>
          </a:xfrm>
          <a:prstGeom prst="rect">
            <a:avLst/>
          </a:prstGeom>
          <a:noFill/>
        </p:spPr>
        <p:txBody>
          <a:bodyPr wrap="none">
            <a:spAutoFit/>
          </a:bodyPr>
          <a:lstStyle/>
          <a:p>
            <a:pPr eaLnBrk="0" hangingPunct="0">
              <a:defRPr/>
            </a:pPr>
            <a:r>
              <a:rPr lang="en-US" sz="1400" u="sng" dirty="0">
                <a:solidFill>
                  <a:srgbClr val="FF0000"/>
                </a:solidFill>
                <a:effectLst>
                  <a:outerShdw blurRad="38100" dist="38100" dir="2700000" algn="tl">
                    <a:srgbClr val="000000">
                      <a:alpha val="43137"/>
                    </a:srgbClr>
                  </a:outerShdw>
                </a:effectLst>
                <a:cs typeface="+mn-cs"/>
              </a:rPr>
              <a:t>Frame Types </a:t>
            </a:r>
            <a:r>
              <a:rPr lang="en-US" sz="1400" u="sng" dirty="0" smtClean="0">
                <a:solidFill>
                  <a:srgbClr val="FF0000"/>
                </a:solidFill>
                <a:effectLst>
                  <a:outerShdw blurRad="38100" dist="38100" dir="2700000" algn="tl">
                    <a:srgbClr val="000000">
                      <a:alpha val="43137"/>
                    </a:srgbClr>
                  </a:outerShdw>
                </a:effectLst>
                <a:cs typeface="+mn-cs"/>
              </a:rPr>
              <a:t>(3 bits)</a:t>
            </a:r>
            <a:endParaRPr lang="en-US" sz="1400" u="sng" dirty="0">
              <a:solidFill>
                <a:srgbClr val="FF0000"/>
              </a:solidFill>
              <a:effectLst>
                <a:outerShdw blurRad="38100" dist="38100" dir="2700000" algn="tl">
                  <a:srgbClr val="000000">
                    <a:alpha val="43137"/>
                  </a:srgbClr>
                </a:outerShdw>
              </a:effectLst>
              <a:cs typeface="+mn-cs"/>
            </a:endParaRPr>
          </a:p>
        </p:txBody>
      </p:sp>
      <p:graphicFrame>
        <p:nvGraphicFramePr>
          <p:cNvPr id="21" name="Table 20"/>
          <p:cNvGraphicFramePr>
            <a:graphicFrameLocks noGrp="1"/>
          </p:cNvGraphicFramePr>
          <p:nvPr>
            <p:extLst>
              <p:ext uri="{D42A27DB-BD31-4B8C-83A1-F6EECF244321}">
                <p14:modId xmlns:p14="http://schemas.microsoft.com/office/powerpoint/2010/main" val="2941012844"/>
              </p:ext>
            </p:extLst>
          </p:nvPr>
        </p:nvGraphicFramePr>
        <p:xfrm>
          <a:off x="5562600" y="5029200"/>
          <a:ext cx="2514600" cy="741680"/>
        </p:xfrm>
        <a:graphic>
          <a:graphicData uri="http://schemas.openxmlformats.org/drawingml/2006/table">
            <a:tbl>
              <a:tblPr firstRow="1" bandRow="1">
                <a:tableStyleId>{D7AC3CCA-C797-4891-BE02-D94E43425B78}</a:tableStyleId>
              </a:tblPr>
              <a:tblGrid>
                <a:gridCol w="1066800"/>
                <a:gridCol w="1447800"/>
              </a:tblGrid>
              <a:tr h="370840">
                <a:tc>
                  <a:txBody>
                    <a:bodyPr/>
                    <a:lstStyle/>
                    <a:p>
                      <a:pPr algn="ctr"/>
                      <a:r>
                        <a:rPr lang="en-US" sz="1400" b="0" dirty="0" smtClean="0"/>
                        <a:t>3 bits</a:t>
                      </a:r>
                      <a:endParaRPr lang="en-US" sz="1400" b="0" dirty="0"/>
                    </a:p>
                  </a:txBody>
                  <a:tcPr/>
                </a:tc>
                <a:tc>
                  <a:txBody>
                    <a:bodyPr/>
                    <a:lstStyle/>
                    <a:p>
                      <a:pPr algn="ctr"/>
                      <a:r>
                        <a:rPr lang="en-US" sz="1400" b="0" dirty="0" smtClean="0"/>
                        <a:t>0/10 bits</a:t>
                      </a:r>
                      <a:endParaRPr lang="en-US" sz="1400" b="0" dirty="0"/>
                    </a:p>
                  </a:txBody>
                  <a:tcPr/>
                </a:tc>
              </a:tr>
              <a:tr h="370840">
                <a:tc>
                  <a:txBody>
                    <a:bodyPr/>
                    <a:lstStyle/>
                    <a:p>
                      <a:pPr algn="ctr"/>
                      <a:r>
                        <a:rPr lang="en-US" sz="1200" b="0" dirty="0" smtClean="0"/>
                        <a:t>Beacon type</a:t>
                      </a:r>
                    </a:p>
                  </a:txBody>
                  <a:tcPr/>
                </a:tc>
                <a:tc>
                  <a:txBody>
                    <a:bodyPr/>
                    <a:lstStyle/>
                    <a:p>
                      <a:pPr algn="ctr"/>
                      <a:r>
                        <a:rPr lang="en-US" sz="1200" b="0" dirty="0" smtClean="0"/>
                        <a:t>Company ID</a:t>
                      </a:r>
                    </a:p>
                  </a:txBody>
                  <a:tcPr/>
                </a:tc>
              </a:tr>
            </a:tbl>
          </a:graphicData>
        </a:graphic>
      </p:graphicFrame>
      <p:cxnSp>
        <p:nvCxnSpPr>
          <p:cNvPr id="22" name="Straight Connector 21"/>
          <p:cNvCxnSpPr/>
          <p:nvPr/>
        </p:nvCxnSpPr>
        <p:spPr>
          <a:xfrm flipH="1">
            <a:off x="5562600" y="4461945"/>
            <a:ext cx="609600" cy="56725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162800" y="4461945"/>
            <a:ext cx="914400" cy="56725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Rectangle 5"/>
          <p:cNvSpPr>
            <a:spLocks noChangeArrowheads="1"/>
          </p:cNvSpPr>
          <p:nvPr/>
        </p:nvSpPr>
        <p:spPr bwMode="auto">
          <a:xfrm>
            <a:off x="1219200" y="666690"/>
            <a:ext cx="70865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2400" b="1" dirty="0" smtClean="0"/>
              <a:t>General MAC frame format</a:t>
            </a:r>
            <a:endParaRPr lang="en-US" altLang="en-US" sz="2400" b="1" dirty="0"/>
          </a:p>
        </p:txBody>
      </p:sp>
      <p:sp>
        <p:nvSpPr>
          <p:cNvPr id="25"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1010061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Rectangle 2"/>
          <p:cNvSpPr>
            <a:spLocks noChangeArrowheads="1"/>
          </p:cNvSpPr>
          <p:nvPr/>
        </p:nvSpPr>
        <p:spPr bwMode="auto">
          <a:xfrm>
            <a:off x="2405983" y="681335"/>
            <a:ext cx="42907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2400" b="1" dirty="0"/>
              <a:t>Broadcast MAC frame formats</a:t>
            </a:r>
          </a:p>
        </p:txBody>
      </p:sp>
      <p:sp>
        <p:nvSpPr>
          <p:cNvPr id="9" name="Rectangle 11"/>
          <p:cNvSpPr>
            <a:spLocks noChangeArrowheads="1"/>
          </p:cNvSpPr>
          <p:nvPr/>
        </p:nvSpPr>
        <p:spPr bwMode="auto">
          <a:xfrm>
            <a:off x="450812" y="2433598"/>
            <a:ext cx="762000" cy="457200"/>
          </a:xfrm>
          <a:prstGeom prst="rect">
            <a:avLst/>
          </a:prstGeom>
          <a:solidFill>
            <a:schemeClr val="accent3">
              <a:lumMod val="40000"/>
              <a:lumOff val="6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800" dirty="0" smtClean="0"/>
              <a:t>Full beacon</a:t>
            </a:r>
          </a:p>
          <a:p>
            <a:pPr algn="ctr" eaLnBrk="0" hangingPunct="0"/>
            <a:r>
              <a:rPr lang="en-US" altLang="en-US" sz="800" dirty="0" smtClean="0"/>
              <a:t>prefix</a:t>
            </a:r>
          </a:p>
        </p:txBody>
      </p:sp>
      <p:sp>
        <p:nvSpPr>
          <p:cNvPr id="10" name="Rectangle 11"/>
          <p:cNvSpPr>
            <a:spLocks noChangeArrowheads="1"/>
          </p:cNvSpPr>
          <p:nvPr/>
        </p:nvSpPr>
        <p:spPr bwMode="auto">
          <a:xfrm>
            <a:off x="1212812" y="2433598"/>
            <a:ext cx="1295400" cy="457200"/>
          </a:xfrm>
          <a:prstGeom prst="rect">
            <a:avLst/>
          </a:prstGeom>
          <a:solidFill>
            <a:schemeClr val="accent6">
              <a:lumMod val="40000"/>
              <a:lumOff val="6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800" dirty="0" smtClean="0"/>
              <a:t>Full beacon </a:t>
            </a:r>
          </a:p>
          <a:p>
            <a:pPr algn="ctr" eaLnBrk="0" hangingPunct="0"/>
            <a:r>
              <a:rPr lang="en-US" altLang="en-US" sz="800" dirty="0" smtClean="0"/>
              <a:t>Content</a:t>
            </a:r>
          </a:p>
        </p:txBody>
      </p:sp>
      <p:sp>
        <p:nvSpPr>
          <p:cNvPr id="11" name="Rectangle 11"/>
          <p:cNvSpPr>
            <a:spLocks noChangeArrowheads="1"/>
          </p:cNvSpPr>
          <p:nvPr/>
        </p:nvSpPr>
        <p:spPr bwMode="auto">
          <a:xfrm>
            <a:off x="2508212" y="2433598"/>
            <a:ext cx="533400"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800" dirty="0" smtClean="0"/>
              <a:t>Shorten prefix</a:t>
            </a:r>
          </a:p>
        </p:txBody>
      </p:sp>
      <p:cxnSp>
        <p:nvCxnSpPr>
          <p:cNvPr id="13" name="Straight Arrow Connector 12"/>
          <p:cNvCxnSpPr/>
          <p:nvPr/>
        </p:nvCxnSpPr>
        <p:spPr>
          <a:xfrm>
            <a:off x="450812" y="1595398"/>
            <a:ext cx="6172200"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50812" y="1351510"/>
            <a:ext cx="0" cy="1699332"/>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623012" y="1290598"/>
            <a:ext cx="0" cy="2148888"/>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513963" y="1976398"/>
            <a:ext cx="0" cy="1074444"/>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886162" y="2076764"/>
            <a:ext cx="0" cy="1074444"/>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508212" y="2204998"/>
            <a:ext cx="1371600"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2" name="Rectangle 11"/>
          <p:cNvSpPr>
            <a:spLocks noChangeArrowheads="1"/>
          </p:cNvSpPr>
          <p:nvPr/>
        </p:nvSpPr>
        <p:spPr bwMode="auto">
          <a:xfrm>
            <a:off x="3041611" y="2433598"/>
            <a:ext cx="838201"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800" dirty="0" smtClean="0"/>
              <a:t>Shorten Content</a:t>
            </a:r>
            <a:endParaRPr lang="en-US" altLang="en-US" sz="800" dirty="0"/>
          </a:p>
        </p:txBody>
      </p:sp>
      <p:sp>
        <p:nvSpPr>
          <p:cNvPr id="23" name="TextBox 20"/>
          <p:cNvSpPr txBox="1">
            <a:spLocks noChangeArrowheads="1"/>
          </p:cNvSpPr>
          <p:nvPr/>
        </p:nvSpPr>
        <p:spPr bwMode="auto">
          <a:xfrm>
            <a:off x="609600" y="2890798"/>
            <a:ext cx="6254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2 bytes</a:t>
            </a:r>
            <a:endParaRPr lang="en-US" altLang="en-US" dirty="0"/>
          </a:p>
        </p:txBody>
      </p:sp>
      <p:sp>
        <p:nvSpPr>
          <p:cNvPr id="24" name="TextBox 20"/>
          <p:cNvSpPr txBox="1">
            <a:spLocks noChangeArrowheads="1"/>
          </p:cNvSpPr>
          <p:nvPr/>
        </p:nvSpPr>
        <p:spPr bwMode="auto">
          <a:xfrm>
            <a:off x="2525877" y="2874209"/>
            <a:ext cx="5229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6 bits</a:t>
            </a:r>
            <a:endParaRPr lang="en-US" altLang="en-US" dirty="0"/>
          </a:p>
        </p:txBody>
      </p:sp>
      <p:cxnSp>
        <p:nvCxnSpPr>
          <p:cNvPr id="25" name="Straight Arrow Connector 24"/>
          <p:cNvCxnSpPr/>
          <p:nvPr/>
        </p:nvCxnSpPr>
        <p:spPr>
          <a:xfrm>
            <a:off x="450812" y="2201176"/>
            <a:ext cx="2057400" cy="3822"/>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6" name="TextBox 20"/>
          <p:cNvSpPr txBox="1">
            <a:spLocks noChangeArrowheads="1"/>
          </p:cNvSpPr>
          <p:nvPr/>
        </p:nvSpPr>
        <p:spPr bwMode="auto">
          <a:xfrm>
            <a:off x="1146214" y="1908985"/>
            <a:ext cx="90922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Full beacon</a:t>
            </a:r>
            <a:endParaRPr lang="en-US" altLang="en-US" dirty="0"/>
          </a:p>
        </p:txBody>
      </p:sp>
      <p:sp>
        <p:nvSpPr>
          <p:cNvPr id="27" name="TextBox 20"/>
          <p:cNvSpPr txBox="1">
            <a:spLocks noChangeArrowheads="1"/>
          </p:cNvSpPr>
          <p:nvPr/>
        </p:nvSpPr>
        <p:spPr bwMode="auto">
          <a:xfrm>
            <a:off x="2736812" y="1908984"/>
            <a:ext cx="11144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shorten beacon</a:t>
            </a:r>
            <a:endParaRPr lang="en-US" altLang="en-US" dirty="0"/>
          </a:p>
        </p:txBody>
      </p:sp>
      <p:sp>
        <p:nvSpPr>
          <p:cNvPr id="28" name="Rectangle 11"/>
          <p:cNvSpPr>
            <a:spLocks noChangeArrowheads="1"/>
          </p:cNvSpPr>
          <p:nvPr/>
        </p:nvSpPr>
        <p:spPr bwMode="auto">
          <a:xfrm>
            <a:off x="3881383" y="2436558"/>
            <a:ext cx="533400"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800" dirty="0" smtClean="0"/>
              <a:t>Shorten prefix</a:t>
            </a:r>
          </a:p>
        </p:txBody>
      </p:sp>
      <p:sp>
        <p:nvSpPr>
          <p:cNvPr id="29" name="Rectangle 11"/>
          <p:cNvSpPr>
            <a:spLocks noChangeArrowheads="1"/>
          </p:cNvSpPr>
          <p:nvPr/>
        </p:nvSpPr>
        <p:spPr bwMode="auto">
          <a:xfrm>
            <a:off x="4414782" y="2436558"/>
            <a:ext cx="838201"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800" dirty="0" smtClean="0"/>
              <a:t>Shorten Content</a:t>
            </a:r>
            <a:endParaRPr lang="en-US" altLang="en-US" sz="800" dirty="0"/>
          </a:p>
        </p:txBody>
      </p:sp>
      <p:cxnSp>
        <p:nvCxnSpPr>
          <p:cNvPr id="30" name="Straight Connector 29"/>
          <p:cNvCxnSpPr/>
          <p:nvPr/>
        </p:nvCxnSpPr>
        <p:spPr>
          <a:xfrm>
            <a:off x="5245045" y="2117332"/>
            <a:ext cx="0" cy="1074444"/>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890908" y="2204998"/>
            <a:ext cx="1371600"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2" name="TextBox 20"/>
          <p:cNvSpPr txBox="1">
            <a:spLocks noChangeArrowheads="1"/>
          </p:cNvSpPr>
          <p:nvPr/>
        </p:nvSpPr>
        <p:spPr bwMode="auto">
          <a:xfrm>
            <a:off x="4077309" y="1908984"/>
            <a:ext cx="11144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shorten beacon</a:t>
            </a:r>
            <a:endParaRPr lang="en-US" altLang="en-US" dirty="0"/>
          </a:p>
        </p:txBody>
      </p:sp>
      <p:sp>
        <p:nvSpPr>
          <p:cNvPr id="33" name="Rectangle 11"/>
          <p:cNvSpPr>
            <a:spLocks noChangeArrowheads="1"/>
          </p:cNvSpPr>
          <p:nvPr/>
        </p:nvSpPr>
        <p:spPr bwMode="auto">
          <a:xfrm>
            <a:off x="6623012" y="2433598"/>
            <a:ext cx="762000" cy="457200"/>
          </a:xfrm>
          <a:prstGeom prst="rect">
            <a:avLst/>
          </a:prstGeom>
          <a:solidFill>
            <a:schemeClr val="accent3">
              <a:lumMod val="40000"/>
              <a:lumOff val="6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800" dirty="0" smtClean="0"/>
              <a:t>Full beacon</a:t>
            </a:r>
          </a:p>
          <a:p>
            <a:pPr algn="ctr" eaLnBrk="0" hangingPunct="0"/>
            <a:r>
              <a:rPr lang="en-US" altLang="en-US" sz="800" dirty="0" smtClean="0"/>
              <a:t>prefix</a:t>
            </a:r>
          </a:p>
        </p:txBody>
      </p:sp>
      <p:sp>
        <p:nvSpPr>
          <p:cNvPr id="34" name="Rectangle 11"/>
          <p:cNvSpPr>
            <a:spLocks noChangeArrowheads="1"/>
          </p:cNvSpPr>
          <p:nvPr/>
        </p:nvSpPr>
        <p:spPr bwMode="auto">
          <a:xfrm>
            <a:off x="7385012" y="2433598"/>
            <a:ext cx="1295400" cy="457200"/>
          </a:xfrm>
          <a:prstGeom prst="rect">
            <a:avLst/>
          </a:prstGeom>
          <a:solidFill>
            <a:schemeClr val="accent6">
              <a:lumMod val="40000"/>
              <a:lumOff val="6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800" dirty="0" smtClean="0"/>
              <a:t>Full beacon</a:t>
            </a:r>
          </a:p>
          <a:p>
            <a:pPr algn="ctr" eaLnBrk="0" hangingPunct="0"/>
            <a:r>
              <a:rPr lang="en-US" altLang="en-US" sz="800" dirty="0" smtClean="0"/>
              <a:t>Content</a:t>
            </a:r>
          </a:p>
        </p:txBody>
      </p:sp>
      <p:sp>
        <p:nvSpPr>
          <p:cNvPr id="35" name="TextBox 20"/>
          <p:cNvSpPr txBox="1">
            <a:spLocks noChangeArrowheads="1"/>
          </p:cNvSpPr>
          <p:nvPr/>
        </p:nvSpPr>
        <p:spPr bwMode="auto">
          <a:xfrm>
            <a:off x="2402046" y="1304174"/>
            <a:ext cx="15023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t>long-beacon interval</a:t>
            </a:r>
            <a:endParaRPr lang="en-US" altLang="en-US" dirty="0"/>
          </a:p>
        </p:txBody>
      </p:sp>
      <p:sp>
        <p:nvSpPr>
          <p:cNvPr id="36" name="TextBox 35"/>
          <p:cNvSpPr txBox="1"/>
          <p:nvPr/>
        </p:nvSpPr>
        <p:spPr>
          <a:xfrm>
            <a:off x="5778424" y="2480492"/>
            <a:ext cx="463588" cy="369332"/>
          </a:xfrm>
          <a:prstGeom prst="rect">
            <a:avLst/>
          </a:prstGeom>
          <a:noFill/>
        </p:spPr>
        <p:txBody>
          <a:bodyPr wrap="none" rtlCol="0">
            <a:spAutoFit/>
          </a:bodyPr>
          <a:lstStyle/>
          <a:p>
            <a:r>
              <a:rPr lang="en-US" dirty="0" smtClean="0"/>
              <a:t>. . .</a:t>
            </a:r>
            <a:endParaRPr lang="en-US" dirty="0"/>
          </a:p>
        </p:txBody>
      </p:sp>
      <p:sp>
        <p:nvSpPr>
          <p:cNvPr id="37" name="TextBox 36"/>
          <p:cNvSpPr txBox="1"/>
          <p:nvPr/>
        </p:nvSpPr>
        <p:spPr>
          <a:xfrm>
            <a:off x="8680412" y="2448226"/>
            <a:ext cx="463588" cy="369332"/>
          </a:xfrm>
          <a:prstGeom prst="rect">
            <a:avLst/>
          </a:prstGeom>
          <a:noFill/>
        </p:spPr>
        <p:txBody>
          <a:bodyPr wrap="none" rtlCol="0">
            <a:spAutoFit/>
          </a:bodyPr>
          <a:lstStyle/>
          <a:p>
            <a:r>
              <a:rPr lang="en-US" dirty="0" smtClean="0"/>
              <a:t>. . .</a:t>
            </a:r>
            <a:endParaRPr lang="en-US" dirty="0"/>
          </a:p>
        </p:txBody>
      </p:sp>
      <p:sp>
        <p:nvSpPr>
          <p:cNvPr id="38" name="Rectangle 9"/>
          <p:cNvSpPr>
            <a:spLocks noChangeArrowheads="1"/>
          </p:cNvSpPr>
          <p:nvPr/>
        </p:nvSpPr>
        <p:spPr bwMode="auto">
          <a:xfrm>
            <a:off x="1822411" y="3652798"/>
            <a:ext cx="914407"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3 bits</a:t>
            </a:r>
          </a:p>
          <a:p>
            <a:pPr algn="ctr" eaLnBrk="0" hangingPunct="0"/>
            <a:r>
              <a:rPr lang="en-US" altLang="en-US" sz="1100" dirty="0" smtClean="0"/>
              <a:t>Beacon type</a:t>
            </a:r>
            <a:endParaRPr lang="en-US" altLang="en-US" sz="1100" dirty="0"/>
          </a:p>
        </p:txBody>
      </p:sp>
      <p:sp>
        <p:nvSpPr>
          <p:cNvPr id="39" name="Rectangle 7"/>
          <p:cNvSpPr>
            <a:spLocks noChangeArrowheads="1"/>
          </p:cNvSpPr>
          <p:nvPr/>
        </p:nvSpPr>
        <p:spPr bwMode="auto">
          <a:xfrm>
            <a:off x="831811" y="3657600"/>
            <a:ext cx="990600"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000</a:t>
            </a:r>
          </a:p>
          <a:p>
            <a:pPr algn="ctr" eaLnBrk="0" hangingPunct="0"/>
            <a:r>
              <a:rPr lang="en-US" altLang="en-US" sz="1100" dirty="0" smtClean="0"/>
              <a:t>(frame type)</a:t>
            </a:r>
            <a:endParaRPr lang="en-US" altLang="en-US" sz="1100" dirty="0"/>
          </a:p>
        </p:txBody>
      </p:sp>
      <p:cxnSp>
        <p:nvCxnSpPr>
          <p:cNvPr id="40" name="Straight Connector 39"/>
          <p:cNvCxnSpPr/>
          <p:nvPr/>
        </p:nvCxnSpPr>
        <p:spPr>
          <a:xfrm>
            <a:off x="450812" y="2890798"/>
            <a:ext cx="381000" cy="76680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212812" y="2893758"/>
            <a:ext cx="2626130" cy="76384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Rectangle 9"/>
          <p:cNvSpPr>
            <a:spLocks noChangeArrowheads="1"/>
          </p:cNvSpPr>
          <p:nvPr/>
        </p:nvSpPr>
        <p:spPr bwMode="auto">
          <a:xfrm>
            <a:off x="2736819" y="3652798"/>
            <a:ext cx="1102123"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10 bits</a:t>
            </a:r>
          </a:p>
          <a:p>
            <a:pPr algn="ctr" eaLnBrk="0" hangingPunct="0"/>
            <a:r>
              <a:rPr lang="en-US" altLang="en-US" sz="1100" dirty="0" smtClean="0"/>
              <a:t>Optional fields</a:t>
            </a:r>
            <a:endParaRPr lang="en-US" altLang="en-US" sz="1100" dirty="0"/>
          </a:p>
        </p:txBody>
      </p:sp>
      <p:sp>
        <p:nvSpPr>
          <p:cNvPr id="43" name="TextBox 42"/>
          <p:cNvSpPr txBox="1"/>
          <p:nvPr/>
        </p:nvSpPr>
        <p:spPr>
          <a:xfrm>
            <a:off x="3692930" y="4257675"/>
            <a:ext cx="1649234" cy="307777"/>
          </a:xfrm>
          <a:prstGeom prst="rect">
            <a:avLst/>
          </a:prstGeom>
          <a:noFill/>
        </p:spPr>
        <p:txBody>
          <a:bodyPr wrap="none">
            <a:spAutoFit/>
          </a:bodyPr>
          <a:lstStyle/>
          <a:p>
            <a:pPr eaLnBrk="0" hangingPunct="0">
              <a:defRPr/>
            </a:pPr>
            <a:r>
              <a:rPr lang="en-US" sz="1400" u="sng" dirty="0">
                <a:solidFill>
                  <a:srgbClr val="FF0000"/>
                </a:solidFill>
                <a:effectLst>
                  <a:outerShdw blurRad="38100" dist="38100" dir="2700000" algn="tl">
                    <a:srgbClr val="000000">
                      <a:alpha val="43137"/>
                    </a:srgbClr>
                  </a:outerShdw>
                </a:effectLst>
                <a:cs typeface="+mn-cs"/>
              </a:rPr>
              <a:t>Frame Types </a:t>
            </a:r>
            <a:r>
              <a:rPr lang="en-US" sz="1400" u="sng" dirty="0" smtClean="0">
                <a:solidFill>
                  <a:srgbClr val="FF0000"/>
                </a:solidFill>
                <a:effectLst>
                  <a:outerShdw blurRad="38100" dist="38100" dir="2700000" algn="tl">
                    <a:srgbClr val="000000">
                      <a:alpha val="43137"/>
                    </a:srgbClr>
                  </a:outerShdw>
                </a:effectLst>
                <a:cs typeface="+mn-cs"/>
              </a:rPr>
              <a:t>(3 bits)</a:t>
            </a:r>
            <a:endParaRPr lang="en-US" sz="1400" u="sng" dirty="0">
              <a:solidFill>
                <a:srgbClr val="FF0000"/>
              </a:solidFill>
              <a:effectLst>
                <a:outerShdw blurRad="38100" dist="38100" dir="2700000" algn="tl">
                  <a:srgbClr val="000000">
                    <a:alpha val="43137"/>
                  </a:srgbClr>
                </a:outerShdw>
              </a:effectLst>
              <a:cs typeface="+mn-cs"/>
            </a:endParaRPr>
          </a:p>
        </p:txBody>
      </p:sp>
      <p:graphicFrame>
        <p:nvGraphicFramePr>
          <p:cNvPr id="44" name="Table 43"/>
          <p:cNvGraphicFramePr>
            <a:graphicFrameLocks noGrp="1"/>
          </p:cNvGraphicFramePr>
          <p:nvPr>
            <p:extLst>
              <p:ext uri="{D42A27DB-BD31-4B8C-83A1-F6EECF244321}">
                <p14:modId xmlns:p14="http://schemas.microsoft.com/office/powerpoint/2010/main" val="1408920315"/>
              </p:ext>
            </p:extLst>
          </p:nvPr>
        </p:nvGraphicFramePr>
        <p:xfrm>
          <a:off x="3657566" y="4724400"/>
          <a:ext cx="2286034" cy="1371600"/>
        </p:xfrm>
        <a:graphic>
          <a:graphicData uri="http://schemas.openxmlformats.org/drawingml/2006/table">
            <a:tbl>
              <a:tblPr firstRow="1" bandRow="1">
                <a:tableStyleId>{5940675A-B579-460E-94D1-54222C63F5DA}</a:tableStyleId>
              </a:tblPr>
              <a:tblGrid>
                <a:gridCol w="1828835"/>
                <a:gridCol w="457199"/>
              </a:tblGrid>
              <a:tr h="0">
                <a:tc>
                  <a:txBody>
                    <a:bodyPr/>
                    <a:lstStyle/>
                    <a:p>
                      <a:r>
                        <a:rPr lang="en-US" sz="1200" dirty="0" smtClean="0"/>
                        <a:t>Beacon</a:t>
                      </a:r>
                      <a:endParaRPr lang="en-US" sz="1200" dirty="0"/>
                    </a:p>
                  </a:txBody>
                  <a:tcPr/>
                </a:tc>
                <a:tc>
                  <a:txBody>
                    <a:bodyPr/>
                    <a:lstStyle/>
                    <a:p>
                      <a:r>
                        <a:rPr lang="en-US" sz="1200" dirty="0" smtClean="0"/>
                        <a:t>000</a:t>
                      </a:r>
                      <a:endParaRPr lang="en-US" sz="1200" dirty="0"/>
                    </a:p>
                  </a:txBody>
                  <a:tcPr/>
                </a:tc>
              </a:tr>
              <a:tr h="0">
                <a:tc>
                  <a:txBody>
                    <a:bodyPr/>
                    <a:lstStyle/>
                    <a:p>
                      <a:r>
                        <a:rPr lang="en-US" sz="1200" dirty="0" smtClean="0"/>
                        <a:t>Data</a:t>
                      </a:r>
                      <a:endParaRPr lang="en-US" sz="1200" dirty="0"/>
                    </a:p>
                  </a:txBody>
                  <a:tcPr/>
                </a:tc>
                <a:tc>
                  <a:txBody>
                    <a:bodyPr/>
                    <a:lstStyle/>
                    <a:p>
                      <a:r>
                        <a:rPr lang="en-US" sz="1200" dirty="0" smtClean="0"/>
                        <a:t>001</a:t>
                      </a:r>
                      <a:endParaRPr lang="en-US" sz="1200" dirty="0"/>
                    </a:p>
                  </a:txBody>
                  <a:tcPr/>
                </a:tc>
              </a:tr>
              <a:tr h="0">
                <a:tc>
                  <a:txBody>
                    <a:bodyPr/>
                    <a:lstStyle/>
                    <a:p>
                      <a:r>
                        <a:rPr lang="en-US" sz="1200" dirty="0" smtClean="0">
                          <a:solidFill>
                            <a:schemeClr val="bg1">
                              <a:lumMod val="65000"/>
                            </a:schemeClr>
                          </a:solidFill>
                        </a:rPr>
                        <a:t>Acknowledgement</a:t>
                      </a:r>
                      <a:endParaRPr lang="en-US" sz="1200" dirty="0">
                        <a:solidFill>
                          <a:schemeClr val="bg1">
                            <a:lumMod val="65000"/>
                          </a:schemeClr>
                        </a:solidFill>
                      </a:endParaRPr>
                    </a:p>
                  </a:txBody>
                  <a:tcPr/>
                </a:tc>
                <a:tc>
                  <a:txBody>
                    <a:bodyPr/>
                    <a:lstStyle/>
                    <a:p>
                      <a:r>
                        <a:rPr lang="en-US" sz="1200" dirty="0" smtClean="0">
                          <a:solidFill>
                            <a:schemeClr val="bg1">
                              <a:lumMod val="65000"/>
                            </a:schemeClr>
                          </a:solidFill>
                        </a:rPr>
                        <a:t>010</a:t>
                      </a:r>
                      <a:endParaRPr lang="en-US" sz="1200" dirty="0">
                        <a:solidFill>
                          <a:schemeClr val="bg1">
                            <a:lumMod val="65000"/>
                          </a:schemeClr>
                        </a:solidFill>
                      </a:endParaRPr>
                    </a:p>
                  </a:txBody>
                  <a:tcPr/>
                </a:tc>
              </a:tr>
              <a:tr h="0">
                <a:tc>
                  <a:txBody>
                    <a:bodyPr/>
                    <a:lstStyle/>
                    <a:p>
                      <a:r>
                        <a:rPr lang="en-US" sz="1200" dirty="0" smtClean="0"/>
                        <a:t>MAC command</a:t>
                      </a:r>
                      <a:endParaRPr lang="en-US" sz="1200" dirty="0"/>
                    </a:p>
                  </a:txBody>
                  <a:tcPr/>
                </a:tc>
                <a:tc>
                  <a:txBody>
                    <a:bodyPr/>
                    <a:lstStyle/>
                    <a:p>
                      <a:r>
                        <a:rPr lang="en-US" sz="1200" dirty="0" smtClean="0"/>
                        <a:t>011</a:t>
                      </a:r>
                      <a:endParaRPr lang="en-US" sz="1200" dirty="0"/>
                    </a:p>
                  </a:txBody>
                  <a:tcPr/>
                </a:tc>
              </a:tr>
              <a:tr h="0">
                <a:tc gridSpan="2">
                  <a:txBody>
                    <a:bodyPr/>
                    <a:lstStyle/>
                    <a:p>
                      <a:r>
                        <a:rPr lang="en-US" sz="1200" dirty="0" smtClean="0"/>
                        <a:t>Reserved</a:t>
                      </a:r>
                      <a:endParaRPr lang="en-US" sz="1200" dirty="0"/>
                    </a:p>
                  </a:txBody>
                  <a:tcPr/>
                </a:tc>
                <a:tc hMerge="1">
                  <a:txBody>
                    <a:bodyPr/>
                    <a:lstStyle/>
                    <a:p>
                      <a:endParaRPr lang="en-US" sz="1200" dirty="0"/>
                    </a:p>
                  </a:txBody>
                  <a:tcPr/>
                </a:tc>
              </a:tr>
            </a:tbl>
          </a:graphicData>
        </a:graphic>
      </p:graphicFrame>
      <p:sp>
        <p:nvSpPr>
          <p:cNvPr id="45" name="TextBox 44"/>
          <p:cNvSpPr txBox="1"/>
          <p:nvPr/>
        </p:nvSpPr>
        <p:spPr>
          <a:xfrm>
            <a:off x="6598153" y="4372926"/>
            <a:ext cx="1707647" cy="307777"/>
          </a:xfrm>
          <a:prstGeom prst="rect">
            <a:avLst/>
          </a:prstGeom>
          <a:noFill/>
        </p:spPr>
        <p:txBody>
          <a:bodyPr wrap="none">
            <a:spAutoFit/>
          </a:bodyPr>
          <a:lstStyle/>
          <a:p>
            <a:pPr eaLnBrk="0" hangingPunct="0">
              <a:defRPr/>
            </a:pPr>
            <a:r>
              <a:rPr lang="en-US" sz="1400" u="sng" dirty="0" smtClean="0">
                <a:solidFill>
                  <a:srgbClr val="FF0000"/>
                </a:solidFill>
                <a:effectLst>
                  <a:outerShdw blurRad="38100" dist="38100" dir="2700000" algn="tl">
                    <a:srgbClr val="000000">
                      <a:alpha val="43137"/>
                    </a:srgbClr>
                  </a:outerShdw>
                </a:effectLst>
                <a:cs typeface="+mn-cs"/>
              </a:rPr>
              <a:t>Beacon types (3 bits)</a:t>
            </a:r>
            <a:endParaRPr lang="en-US" sz="1400" u="sng" dirty="0">
              <a:solidFill>
                <a:srgbClr val="FF0000"/>
              </a:solidFill>
              <a:effectLst>
                <a:outerShdw blurRad="38100" dist="38100" dir="2700000" algn="tl">
                  <a:srgbClr val="000000">
                    <a:alpha val="43137"/>
                  </a:srgbClr>
                </a:outerShdw>
              </a:effectLst>
              <a:cs typeface="+mn-cs"/>
            </a:endParaRPr>
          </a:p>
        </p:txBody>
      </p:sp>
      <p:graphicFrame>
        <p:nvGraphicFramePr>
          <p:cNvPr id="46" name="Table 45"/>
          <p:cNvGraphicFramePr>
            <a:graphicFrameLocks noGrp="1"/>
          </p:cNvGraphicFramePr>
          <p:nvPr>
            <p:extLst>
              <p:ext uri="{D42A27DB-BD31-4B8C-83A1-F6EECF244321}">
                <p14:modId xmlns:p14="http://schemas.microsoft.com/office/powerpoint/2010/main" val="3777979740"/>
              </p:ext>
            </p:extLst>
          </p:nvPr>
        </p:nvGraphicFramePr>
        <p:xfrm>
          <a:off x="6477000" y="4772143"/>
          <a:ext cx="2438401" cy="1280160"/>
        </p:xfrm>
        <a:graphic>
          <a:graphicData uri="http://schemas.openxmlformats.org/drawingml/2006/table">
            <a:tbl>
              <a:tblPr firstRow="1" bandRow="1">
                <a:tableStyleId>{5940675A-B579-460E-94D1-54222C63F5DA}</a:tableStyleId>
              </a:tblPr>
              <a:tblGrid>
                <a:gridCol w="2000390"/>
                <a:gridCol w="438011"/>
              </a:tblGrid>
              <a:tr h="0">
                <a:tc>
                  <a:txBody>
                    <a:bodyPr/>
                    <a:lstStyle/>
                    <a:p>
                      <a:r>
                        <a:rPr lang="en-US" sz="1200" dirty="0" smtClean="0"/>
                        <a:t>(3 fields) LED-ID beacon</a:t>
                      </a:r>
                      <a:endParaRPr lang="en-US" sz="1200" b="0" dirty="0"/>
                    </a:p>
                  </a:txBody>
                  <a:tcPr/>
                </a:tc>
                <a:tc>
                  <a:txBody>
                    <a:bodyPr/>
                    <a:lstStyle/>
                    <a:p>
                      <a:r>
                        <a:rPr lang="en-US" sz="1200" dirty="0" smtClean="0"/>
                        <a:t>000</a:t>
                      </a:r>
                      <a:endParaRPr lang="en-US" sz="1200" b="0" dirty="0"/>
                    </a:p>
                  </a:txBody>
                  <a:tcPr/>
                </a:tc>
              </a:tr>
              <a:tr h="0">
                <a:tc>
                  <a:txBody>
                    <a:bodyPr/>
                    <a:lstStyle/>
                    <a:p>
                      <a:r>
                        <a:rPr lang="en-US" sz="1200" dirty="0" smtClean="0"/>
                        <a:t>(4 fields) LED-ID beacon and</a:t>
                      </a:r>
                      <a:r>
                        <a:rPr lang="en-US" sz="1200" baseline="0" dirty="0" smtClean="0"/>
                        <a:t> Advertisement D</a:t>
                      </a:r>
                      <a:r>
                        <a:rPr lang="en-US" sz="1200" dirty="0" smtClean="0"/>
                        <a:t>ata</a:t>
                      </a:r>
                      <a:endParaRPr lang="en-US" sz="1200" dirty="0"/>
                    </a:p>
                  </a:txBody>
                  <a:tcPr/>
                </a:tc>
                <a:tc>
                  <a:txBody>
                    <a:bodyPr/>
                    <a:lstStyle/>
                    <a:p>
                      <a:r>
                        <a:rPr lang="en-US" sz="1200" dirty="0" smtClean="0"/>
                        <a:t>001</a:t>
                      </a:r>
                      <a:endParaRPr lang="en-US" sz="1200" dirty="0"/>
                    </a:p>
                  </a:txBody>
                  <a:tcPr/>
                </a:tc>
              </a:tr>
              <a:tr h="0">
                <a:tc>
                  <a:txBody>
                    <a:bodyPr/>
                    <a:lstStyle/>
                    <a:p>
                      <a:r>
                        <a:rPr lang="en-US" sz="1200" dirty="0" smtClean="0"/>
                        <a:t>Shorten</a:t>
                      </a:r>
                      <a:r>
                        <a:rPr lang="en-US" sz="1200" baseline="0" dirty="0" smtClean="0"/>
                        <a:t> beacon</a:t>
                      </a:r>
                      <a:endParaRPr lang="en-US" sz="1200" dirty="0"/>
                    </a:p>
                  </a:txBody>
                  <a:tcPr/>
                </a:tc>
                <a:tc>
                  <a:txBody>
                    <a:bodyPr/>
                    <a:lstStyle/>
                    <a:p>
                      <a:r>
                        <a:rPr lang="en-US" sz="1200" dirty="0" smtClean="0"/>
                        <a:t>010</a:t>
                      </a:r>
                      <a:endParaRPr lang="en-US" sz="1200" dirty="0"/>
                    </a:p>
                  </a:txBody>
                  <a:tcPr/>
                </a:tc>
              </a:tr>
              <a:tr h="0">
                <a:tc gridSpan="2">
                  <a:txBody>
                    <a:bodyPr/>
                    <a:lstStyle/>
                    <a:p>
                      <a:r>
                        <a:rPr lang="en-US" sz="1200" dirty="0" smtClean="0"/>
                        <a:t>Reserved</a:t>
                      </a:r>
                      <a:endParaRPr lang="en-US" sz="1200" dirty="0"/>
                    </a:p>
                  </a:txBody>
                  <a:tcPr/>
                </a:tc>
                <a:tc hMerge="1">
                  <a:txBody>
                    <a:bodyPr/>
                    <a:lstStyle/>
                    <a:p>
                      <a:endParaRPr lang="en-US" sz="1200" dirty="0"/>
                    </a:p>
                  </a:txBody>
                  <a:tcPr/>
                </a:tc>
              </a:tr>
            </a:tbl>
          </a:graphicData>
        </a:graphic>
      </p:graphicFrame>
      <p:sp>
        <p:nvSpPr>
          <p:cNvPr id="47"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75220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Rectangle 7"/>
          <p:cNvSpPr>
            <a:spLocks noChangeArrowheads="1"/>
          </p:cNvSpPr>
          <p:nvPr/>
        </p:nvSpPr>
        <p:spPr bwMode="auto">
          <a:xfrm>
            <a:off x="4876800" y="2042692"/>
            <a:ext cx="914400"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ID-SN</a:t>
            </a:r>
          </a:p>
        </p:txBody>
      </p:sp>
      <p:sp>
        <p:nvSpPr>
          <p:cNvPr id="9" name="Rectangle 8"/>
          <p:cNvSpPr>
            <a:spLocks noChangeArrowheads="1"/>
          </p:cNvSpPr>
          <p:nvPr/>
        </p:nvSpPr>
        <p:spPr bwMode="auto">
          <a:xfrm>
            <a:off x="3202072" y="2059660"/>
            <a:ext cx="1188953"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Company ID</a:t>
            </a:r>
            <a:endParaRPr lang="en-US" altLang="en-US" sz="1100" dirty="0"/>
          </a:p>
        </p:txBody>
      </p:sp>
      <p:sp>
        <p:nvSpPr>
          <p:cNvPr id="10" name="Rectangle 9"/>
          <p:cNvSpPr>
            <a:spLocks noChangeArrowheads="1"/>
          </p:cNvSpPr>
          <p:nvPr/>
        </p:nvSpPr>
        <p:spPr bwMode="auto">
          <a:xfrm>
            <a:off x="2097756" y="2055354"/>
            <a:ext cx="1104316"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Beacon type</a:t>
            </a:r>
            <a:endParaRPr lang="en-US" altLang="en-US" sz="1100" dirty="0"/>
          </a:p>
        </p:txBody>
      </p:sp>
      <p:sp>
        <p:nvSpPr>
          <p:cNvPr id="11" name="Rectangle 12"/>
          <p:cNvSpPr>
            <a:spLocks noChangeArrowheads="1"/>
          </p:cNvSpPr>
          <p:nvPr/>
        </p:nvSpPr>
        <p:spPr bwMode="auto">
          <a:xfrm>
            <a:off x="2525485" y="1154080"/>
            <a:ext cx="1290541" cy="457200"/>
          </a:xfrm>
          <a:prstGeom prst="rect">
            <a:avLst/>
          </a:prstGeom>
          <a:solidFill>
            <a:schemeClr val="accent1">
              <a:lumMod val="20000"/>
              <a:lumOff val="8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050" dirty="0" smtClean="0"/>
              <a:t>Zone-ID field</a:t>
            </a:r>
          </a:p>
          <a:p>
            <a:pPr algn="ctr" eaLnBrk="0" hangingPunct="0"/>
            <a:r>
              <a:rPr lang="en-US" altLang="en-US" dirty="0" smtClean="0">
                <a:solidFill>
                  <a:srgbClr val="FF0000"/>
                </a:solidFill>
              </a:rPr>
              <a:t>1-2 bytes</a:t>
            </a:r>
            <a:endParaRPr lang="en-US" altLang="en-US" dirty="0">
              <a:solidFill>
                <a:srgbClr val="FF0000"/>
              </a:solidFill>
            </a:endParaRPr>
          </a:p>
        </p:txBody>
      </p:sp>
      <p:sp>
        <p:nvSpPr>
          <p:cNvPr id="13" name="Rectangle 13"/>
          <p:cNvSpPr>
            <a:spLocks noChangeArrowheads="1"/>
          </p:cNvSpPr>
          <p:nvPr/>
        </p:nvSpPr>
        <p:spPr bwMode="auto">
          <a:xfrm>
            <a:off x="8359775" y="1152144"/>
            <a:ext cx="727984" cy="457200"/>
          </a:xfrm>
          <a:prstGeom prst="rect">
            <a:avLst/>
          </a:prstGeom>
          <a:solidFill>
            <a:schemeClr val="accent1">
              <a:lumMod val="20000"/>
              <a:lumOff val="8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050" dirty="0" smtClean="0"/>
              <a:t>FCS</a:t>
            </a:r>
          </a:p>
          <a:p>
            <a:pPr algn="ctr" eaLnBrk="0" hangingPunct="0"/>
            <a:r>
              <a:rPr lang="en-US" altLang="en-US" dirty="0" smtClean="0">
                <a:solidFill>
                  <a:srgbClr val="FF0000"/>
                </a:solidFill>
              </a:rPr>
              <a:t>x bytes</a:t>
            </a:r>
            <a:endParaRPr lang="en-US" altLang="en-US" dirty="0">
              <a:solidFill>
                <a:srgbClr val="FF0000"/>
              </a:solidFill>
            </a:endParaRPr>
          </a:p>
        </p:txBody>
      </p:sp>
      <p:sp>
        <p:nvSpPr>
          <p:cNvPr id="17" name="TextBox 20"/>
          <p:cNvSpPr txBox="1">
            <a:spLocks noChangeArrowheads="1"/>
          </p:cNvSpPr>
          <p:nvPr/>
        </p:nvSpPr>
        <p:spPr bwMode="auto">
          <a:xfrm>
            <a:off x="59328" y="2145493"/>
            <a:ext cx="96853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b="1" dirty="0" smtClean="0"/>
              <a:t>Full Beacon</a:t>
            </a:r>
            <a:endParaRPr lang="en-US" altLang="en-US" b="1" dirty="0"/>
          </a:p>
        </p:txBody>
      </p:sp>
      <p:sp>
        <p:nvSpPr>
          <p:cNvPr id="18" name="Rectangle 11"/>
          <p:cNvSpPr>
            <a:spLocks noChangeArrowheads="1"/>
          </p:cNvSpPr>
          <p:nvPr/>
        </p:nvSpPr>
        <p:spPr bwMode="auto">
          <a:xfrm>
            <a:off x="1066800" y="1154080"/>
            <a:ext cx="1365250" cy="457200"/>
          </a:xfrm>
          <a:prstGeom prst="rect">
            <a:avLst/>
          </a:prstGeom>
          <a:solidFill>
            <a:srgbClr val="7030A0"/>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050" dirty="0" smtClean="0">
                <a:solidFill>
                  <a:schemeClr val="bg1"/>
                </a:solidFill>
              </a:rPr>
              <a:t>Beacon prefix</a:t>
            </a:r>
          </a:p>
          <a:p>
            <a:pPr algn="ctr" eaLnBrk="0" hangingPunct="0"/>
            <a:r>
              <a:rPr lang="en-US" altLang="en-US" dirty="0" smtClean="0">
                <a:solidFill>
                  <a:schemeClr val="accent6">
                    <a:lumMod val="75000"/>
                  </a:schemeClr>
                </a:solidFill>
              </a:rPr>
              <a:t>2 bytes</a:t>
            </a:r>
            <a:endParaRPr lang="en-US" altLang="en-US" dirty="0">
              <a:solidFill>
                <a:schemeClr val="accent6">
                  <a:lumMod val="75000"/>
                </a:schemeClr>
              </a:solidFill>
            </a:endParaRPr>
          </a:p>
        </p:txBody>
      </p:sp>
      <p:sp>
        <p:nvSpPr>
          <p:cNvPr id="19" name="Rectangle 12"/>
          <p:cNvSpPr>
            <a:spLocks noChangeArrowheads="1"/>
          </p:cNvSpPr>
          <p:nvPr/>
        </p:nvSpPr>
        <p:spPr bwMode="auto">
          <a:xfrm>
            <a:off x="3914762" y="1154080"/>
            <a:ext cx="1350976" cy="457200"/>
          </a:xfrm>
          <a:prstGeom prst="rect">
            <a:avLst/>
          </a:prstGeom>
          <a:solidFill>
            <a:schemeClr val="accent1">
              <a:lumMod val="20000"/>
              <a:lumOff val="8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050" dirty="0" smtClean="0"/>
              <a:t>Sub-Zone ID field 1</a:t>
            </a:r>
            <a:endParaRPr lang="en-US" altLang="en-US" sz="1050" dirty="0"/>
          </a:p>
          <a:p>
            <a:pPr algn="ctr" eaLnBrk="0" hangingPunct="0"/>
            <a:r>
              <a:rPr lang="en-US" altLang="en-US" dirty="0" smtClean="0">
                <a:solidFill>
                  <a:srgbClr val="FF0000"/>
                </a:solidFill>
              </a:rPr>
              <a:t>1-2 bytes</a:t>
            </a:r>
            <a:endParaRPr lang="en-US" altLang="en-US" dirty="0">
              <a:solidFill>
                <a:srgbClr val="FF0000"/>
              </a:solidFill>
            </a:endParaRPr>
          </a:p>
        </p:txBody>
      </p:sp>
      <p:sp>
        <p:nvSpPr>
          <p:cNvPr id="20" name="TextBox 20"/>
          <p:cNvSpPr txBox="1">
            <a:spLocks noChangeArrowheads="1"/>
          </p:cNvSpPr>
          <p:nvPr/>
        </p:nvSpPr>
        <p:spPr bwMode="auto">
          <a:xfrm>
            <a:off x="2362200" y="1761745"/>
            <a:ext cx="4635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solidFill>
                  <a:srgbClr val="FF0000"/>
                </a:solidFill>
              </a:rPr>
              <a:t>3 bit</a:t>
            </a:r>
            <a:endParaRPr lang="en-US" altLang="en-US" dirty="0">
              <a:solidFill>
                <a:srgbClr val="FF0000"/>
              </a:solidFill>
            </a:endParaRPr>
          </a:p>
        </p:txBody>
      </p:sp>
      <p:sp>
        <p:nvSpPr>
          <p:cNvPr id="21" name="TextBox 20"/>
          <p:cNvSpPr txBox="1">
            <a:spLocks noChangeArrowheads="1"/>
          </p:cNvSpPr>
          <p:nvPr/>
        </p:nvSpPr>
        <p:spPr bwMode="auto">
          <a:xfrm>
            <a:off x="3352800" y="1783157"/>
            <a:ext cx="54053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solidFill>
                  <a:srgbClr val="FF0000"/>
                </a:solidFill>
              </a:rPr>
              <a:t>10 bit</a:t>
            </a:r>
            <a:endParaRPr lang="en-US" altLang="en-US" dirty="0">
              <a:solidFill>
                <a:srgbClr val="FF0000"/>
              </a:solidFill>
            </a:endParaRPr>
          </a:p>
        </p:txBody>
      </p:sp>
      <p:sp>
        <p:nvSpPr>
          <p:cNvPr id="22" name="Rectangle 7"/>
          <p:cNvSpPr>
            <a:spLocks noChangeArrowheads="1"/>
          </p:cNvSpPr>
          <p:nvPr/>
        </p:nvSpPr>
        <p:spPr bwMode="auto">
          <a:xfrm>
            <a:off x="1073734" y="2060156"/>
            <a:ext cx="1024022"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000</a:t>
            </a:r>
          </a:p>
          <a:p>
            <a:pPr algn="ctr" eaLnBrk="0" hangingPunct="0"/>
            <a:r>
              <a:rPr lang="en-US" altLang="en-US" sz="1100" dirty="0" smtClean="0"/>
              <a:t>(frame type)</a:t>
            </a:r>
            <a:endParaRPr lang="en-US" altLang="en-US" sz="1100" dirty="0"/>
          </a:p>
        </p:txBody>
      </p:sp>
      <p:cxnSp>
        <p:nvCxnSpPr>
          <p:cNvPr id="23" name="Straight Connector 22"/>
          <p:cNvCxnSpPr/>
          <p:nvPr/>
        </p:nvCxnSpPr>
        <p:spPr>
          <a:xfrm>
            <a:off x="1066800" y="1610116"/>
            <a:ext cx="1" cy="4468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454910" y="1609344"/>
            <a:ext cx="1936115" cy="44763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0"/>
          <p:cNvSpPr txBox="1">
            <a:spLocks noChangeArrowheads="1"/>
          </p:cNvSpPr>
          <p:nvPr/>
        </p:nvSpPr>
        <p:spPr bwMode="auto">
          <a:xfrm>
            <a:off x="5181600" y="1761744"/>
            <a:ext cx="4796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solidFill>
                  <a:srgbClr val="FF0000"/>
                </a:solidFill>
              </a:rPr>
              <a:t>3 bit</a:t>
            </a:r>
            <a:endParaRPr lang="en-US" altLang="en-US" dirty="0">
              <a:solidFill>
                <a:srgbClr val="FF0000"/>
              </a:solidFill>
            </a:endParaRPr>
          </a:p>
        </p:txBody>
      </p:sp>
      <p:sp>
        <p:nvSpPr>
          <p:cNvPr id="26" name="TextBox 20"/>
          <p:cNvSpPr txBox="1">
            <a:spLocks noChangeArrowheads="1"/>
          </p:cNvSpPr>
          <p:nvPr/>
        </p:nvSpPr>
        <p:spPr bwMode="auto">
          <a:xfrm>
            <a:off x="4952309" y="2450068"/>
            <a:ext cx="37437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900" dirty="0" smtClean="0"/>
              <a:t>ID-SN (ID sequence number):</a:t>
            </a:r>
          </a:p>
          <a:p>
            <a:pPr eaLnBrk="0" hangingPunct="0"/>
            <a:r>
              <a:rPr lang="en-US" altLang="en-US" sz="900" dirty="0" smtClean="0"/>
              <a:t>to match an ID frame to the correct ID field when there are multi ID fields.</a:t>
            </a:r>
          </a:p>
        </p:txBody>
      </p:sp>
      <p:sp>
        <p:nvSpPr>
          <p:cNvPr id="27" name="Rectangle 12"/>
          <p:cNvSpPr>
            <a:spLocks noChangeArrowheads="1"/>
          </p:cNvSpPr>
          <p:nvPr/>
        </p:nvSpPr>
        <p:spPr bwMode="auto">
          <a:xfrm>
            <a:off x="5345431" y="1152916"/>
            <a:ext cx="1435099" cy="457200"/>
          </a:xfrm>
          <a:prstGeom prst="rect">
            <a:avLst/>
          </a:prstGeom>
          <a:solidFill>
            <a:schemeClr val="accent1">
              <a:lumMod val="20000"/>
              <a:lumOff val="8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000" dirty="0" smtClean="0"/>
              <a:t>Sub-Zone ID field 2</a:t>
            </a:r>
          </a:p>
          <a:p>
            <a:pPr algn="ctr" eaLnBrk="0" hangingPunct="0"/>
            <a:r>
              <a:rPr lang="en-US" altLang="en-US" dirty="0" smtClean="0">
                <a:solidFill>
                  <a:srgbClr val="FF0000"/>
                </a:solidFill>
              </a:rPr>
              <a:t>1-2 bytes</a:t>
            </a:r>
            <a:endParaRPr lang="en-US" altLang="en-US" dirty="0">
              <a:solidFill>
                <a:srgbClr val="FF0000"/>
              </a:solidFill>
            </a:endParaRPr>
          </a:p>
        </p:txBody>
      </p:sp>
      <p:cxnSp>
        <p:nvCxnSpPr>
          <p:cNvPr id="28" name="Straight Connector 27"/>
          <p:cNvCxnSpPr/>
          <p:nvPr/>
        </p:nvCxnSpPr>
        <p:spPr>
          <a:xfrm flipH="1">
            <a:off x="4876800" y="1619642"/>
            <a:ext cx="457200" cy="4468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Rectangle 8"/>
          <p:cNvSpPr>
            <a:spLocks noChangeArrowheads="1"/>
          </p:cNvSpPr>
          <p:nvPr/>
        </p:nvSpPr>
        <p:spPr bwMode="auto">
          <a:xfrm>
            <a:off x="5791200" y="2042175"/>
            <a:ext cx="1298575"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ID data</a:t>
            </a:r>
            <a:endParaRPr lang="en-US" altLang="en-US" sz="1100" dirty="0"/>
          </a:p>
        </p:txBody>
      </p:sp>
      <p:sp>
        <p:nvSpPr>
          <p:cNvPr id="30" name="TextBox 20"/>
          <p:cNvSpPr txBox="1">
            <a:spLocks noChangeArrowheads="1"/>
          </p:cNvSpPr>
          <p:nvPr/>
        </p:nvSpPr>
        <p:spPr bwMode="auto">
          <a:xfrm>
            <a:off x="6200678" y="1783157"/>
            <a:ext cx="6687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a:solidFill>
                  <a:srgbClr val="FF0000"/>
                </a:solidFill>
              </a:rPr>
              <a:t>5</a:t>
            </a:r>
            <a:r>
              <a:rPr lang="en-US" altLang="en-US" dirty="0" smtClean="0">
                <a:solidFill>
                  <a:srgbClr val="FF0000"/>
                </a:solidFill>
              </a:rPr>
              <a:t>-13 bit</a:t>
            </a:r>
            <a:endParaRPr lang="en-US" altLang="en-US" dirty="0">
              <a:solidFill>
                <a:srgbClr val="FF0000"/>
              </a:solidFill>
            </a:endParaRPr>
          </a:p>
        </p:txBody>
      </p:sp>
      <p:cxnSp>
        <p:nvCxnSpPr>
          <p:cNvPr id="31" name="Straight Connector 30"/>
          <p:cNvCxnSpPr/>
          <p:nvPr/>
        </p:nvCxnSpPr>
        <p:spPr>
          <a:xfrm>
            <a:off x="6780530" y="1619642"/>
            <a:ext cx="309245" cy="41910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20"/>
          <p:cNvSpPr txBox="1">
            <a:spLocks noChangeArrowheads="1"/>
          </p:cNvSpPr>
          <p:nvPr/>
        </p:nvSpPr>
        <p:spPr bwMode="auto">
          <a:xfrm>
            <a:off x="1371600" y="1783157"/>
            <a:ext cx="4635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solidFill>
                  <a:srgbClr val="FF0000"/>
                </a:solidFill>
              </a:rPr>
              <a:t>3 bit</a:t>
            </a:r>
            <a:endParaRPr lang="en-US" altLang="en-US" dirty="0">
              <a:solidFill>
                <a:srgbClr val="FF0000"/>
              </a:solidFill>
            </a:endParaRPr>
          </a:p>
        </p:txBody>
      </p:sp>
      <p:sp>
        <p:nvSpPr>
          <p:cNvPr id="33" name="Rectangle 12"/>
          <p:cNvSpPr>
            <a:spLocks noChangeArrowheads="1"/>
          </p:cNvSpPr>
          <p:nvPr/>
        </p:nvSpPr>
        <p:spPr bwMode="auto">
          <a:xfrm>
            <a:off x="6867526" y="1162442"/>
            <a:ext cx="1435099" cy="457200"/>
          </a:xfrm>
          <a:prstGeom prst="rect">
            <a:avLst/>
          </a:prstGeom>
          <a:solidFill>
            <a:schemeClr val="accent1">
              <a:lumMod val="20000"/>
              <a:lumOff val="8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000" dirty="0" smtClean="0"/>
              <a:t>Adv. field</a:t>
            </a:r>
          </a:p>
          <a:p>
            <a:pPr algn="ctr" eaLnBrk="0" hangingPunct="0"/>
            <a:r>
              <a:rPr lang="en-US" altLang="en-US" dirty="0" smtClean="0">
                <a:solidFill>
                  <a:srgbClr val="FF0000"/>
                </a:solidFill>
              </a:rPr>
              <a:t>1-2 bytes</a:t>
            </a:r>
            <a:endParaRPr lang="en-US" altLang="en-US" dirty="0">
              <a:solidFill>
                <a:srgbClr val="FF0000"/>
              </a:solidFill>
            </a:endParaRPr>
          </a:p>
        </p:txBody>
      </p:sp>
      <p:sp>
        <p:nvSpPr>
          <p:cNvPr id="34" name="Rectangle 7"/>
          <p:cNvSpPr>
            <a:spLocks noChangeArrowheads="1"/>
          </p:cNvSpPr>
          <p:nvPr/>
        </p:nvSpPr>
        <p:spPr bwMode="auto">
          <a:xfrm>
            <a:off x="4114800" y="3709986"/>
            <a:ext cx="914400"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010</a:t>
            </a:r>
          </a:p>
          <a:p>
            <a:pPr algn="ctr" eaLnBrk="0" hangingPunct="0"/>
            <a:r>
              <a:rPr lang="en-US" altLang="en-US" sz="1100" dirty="0"/>
              <a:t>(</a:t>
            </a:r>
            <a:r>
              <a:rPr lang="en-US" altLang="en-US" sz="1100" dirty="0" smtClean="0"/>
              <a:t>ID-SN)</a:t>
            </a:r>
          </a:p>
        </p:txBody>
      </p:sp>
      <p:sp>
        <p:nvSpPr>
          <p:cNvPr id="35" name="Rectangle 9"/>
          <p:cNvSpPr>
            <a:spLocks noChangeArrowheads="1"/>
          </p:cNvSpPr>
          <p:nvPr/>
        </p:nvSpPr>
        <p:spPr bwMode="auto">
          <a:xfrm>
            <a:off x="2395622" y="3733800"/>
            <a:ext cx="1211178"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010</a:t>
            </a:r>
          </a:p>
          <a:p>
            <a:pPr algn="ctr" eaLnBrk="0" hangingPunct="0"/>
            <a:r>
              <a:rPr lang="en-US" altLang="en-US" sz="1100" dirty="0" smtClean="0"/>
              <a:t>(shorten beacon)</a:t>
            </a:r>
            <a:endParaRPr lang="en-US" altLang="en-US" sz="1100" dirty="0"/>
          </a:p>
        </p:txBody>
      </p:sp>
      <p:sp>
        <p:nvSpPr>
          <p:cNvPr id="36" name="TextBox 20"/>
          <p:cNvSpPr txBox="1">
            <a:spLocks noChangeArrowheads="1"/>
          </p:cNvSpPr>
          <p:nvPr/>
        </p:nvSpPr>
        <p:spPr bwMode="auto">
          <a:xfrm>
            <a:off x="76200" y="3812787"/>
            <a:ext cx="122341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b="1" dirty="0" smtClean="0"/>
              <a:t>Shorten Beacon</a:t>
            </a:r>
            <a:endParaRPr lang="en-US" altLang="en-US" b="1" dirty="0"/>
          </a:p>
        </p:txBody>
      </p:sp>
      <p:sp>
        <p:nvSpPr>
          <p:cNvPr id="37" name="Rectangle 11"/>
          <p:cNvSpPr>
            <a:spLocks noChangeArrowheads="1"/>
          </p:cNvSpPr>
          <p:nvPr/>
        </p:nvSpPr>
        <p:spPr bwMode="auto">
          <a:xfrm>
            <a:off x="2393950" y="2971800"/>
            <a:ext cx="1365250" cy="457200"/>
          </a:xfrm>
          <a:prstGeom prst="rect">
            <a:avLst/>
          </a:prstGeom>
          <a:solidFill>
            <a:schemeClr val="accent4">
              <a:lumMod val="40000"/>
              <a:lumOff val="6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050" dirty="0" smtClean="0"/>
              <a:t>Beacon prefix</a:t>
            </a:r>
          </a:p>
          <a:p>
            <a:pPr algn="ctr" eaLnBrk="0" hangingPunct="0"/>
            <a:r>
              <a:rPr lang="en-US" altLang="en-US" dirty="0">
                <a:solidFill>
                  <a:srgbClr val="FF0000"/>
                </a:solidFill>
              </a:rPr>
              <a:t>6</a:t>
            </a:r>
            <a:r>
              <a:rPr lang="en-US" altLang="en-US" dirty="0" smtClean="0">
                <a:solidFill>
                  <a:srgbClr val="FF0000"/>
                </a:solidFill>
              </a:rPr>
              <a:t> </a:t>
            </a:r>
            <a:r>
              <a:rPr lang="en-US" altLang="en-US" dirty="0" err="1" smtClean="0">
                <a:solidFill>
                  <a:srgbClr val="FF0000"/>
                </a:solidFill>
              </a:rPr>
              <a:t>bíts</a:t>
            </a:r>
            <a:endParaRPr lang="en-US" altLang="en-US" dirty="0">
              <a:solidFill>
                <a:srgbClr val="FF0000"/>
              </a:solidFill>
            </a:endParaRPr>
          </a:p>
        </p:txBody>
      </p:sp>
      <p:sp>
        <p:nvSpPr>
          <p:cNvPr id="38" name="Rectangle 12"/>
          <p:cNvSpPr>
            <a:spLocks noChangeArrowheads="1"/>
          </p:cNvSpPr>
          <p:nvPr/>
        </p:nvSpPr>
        <p:spPr bwMode="auto">
          <a:xfrm>
            <a:off x="3886200" y="2971800"/>
            <a:ext cx="1350976" cy="457200"/>
          </a:xfrm>
          <a:prstGeom prst="rect">
            <a:avLst/>
          </a:prstGeom>
          <a:solidFill>
            <a:schemeClr val="accent1">
              <a:lumMod val="20000"/>
              <a:lumOff val="80000"/>
            </a:schemeClr>
          </a:solidFill>
          <a:ln w="12700" algn="ctr">
            <a:solidFill>
              <a:schemeClr val="tx1"/>
            </a:solidFill>
            <a:round/>
            <a:headEnd type="none" w="sm" len="sm"/>
            <a:tailEnd type="none" w="sm" len="sm"/>
          </a:ln>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050" dirty="0" smtClean="0"/>
              <a:t>Sub-Zone ID field 2</a:t>
            </a:r>
            <a:endParaRPr lang="en-US" altLang="en-US" sz="1050" dirty="0"/>
          </a:p>
          <a:p>
            <a:pPr algn="ctr" eaLnBrk="0" hangingPunct="0"/>
            <a:r>
              <a:rPr lang="en-US" altLang="en-US" dirty="0" smtClean="0">
                <a:solidFill>
                  <a:srgbClr val="FF0000"/>
                </a:solidFill>
              </a:rPr>
              <a:t>1-2 bytes</a:t>
            </a:r>
            <a:endParaRPr lang="en-US" altLang="en-US" dirty="0">
              <a:solidFill>
                <a:srgbClr val="FF0000"/>
              </a:solidFill>
            </a:endParaRPr>
          </a:p>
        </p:txBody>
      </p:sp>
      <p:sp>
        <p:nvSpPr>
          <p:cNvPr id="39" name="TextBox 20"/>
          <p:cNvSpPr txBox="1">
            <a:spLocks noChangeArrowheads="1"/>
          </p:cNvSpPr>
          <p:nvPr/>
        </p:nvSpPr>
        <p:spPr bwMode="auto">
          <a:xfrm>
            <a:off x="2768581" y="3450451"/>
            <a:ext cx="4635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solidFill>
                  <a:srgbClr val="FF0000"/>
                </a:solidFill>
              </a:rPr>
              <a:t>3 bit</a:t>
            </a:r>
            <a:endParaRPr lang="en-US" altLang="en-US" dirty="0">
              <a:solidFill>
                <a:srgbClr val="FF0000"/>
              </a:solidFill>
            </a:endParaRPr>
          </a:p>
        </p:txBody>
      </p:sp>
      <p:sp>
        <p:nvSpPr>
          <p:cNvPr id="40" name="Rectangle 7"/>
          <p:cNvSpPr>
            <a:spLocks noChangeArrowheads="1"/>
          </p:cNvSpPr>
          <p:nvPr/>
        </p:nvSpPr>
        <p:spPr bwMode="auto">
          <a:xfrm>
            <a:off x="1371600" y="3727450"/>
            <a:ext cx="1024022"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000</a:t>
            </a:r>
          </a:p>
          <a:p>
            <a:pPr algn="ctr" eaLnBrk="0" hangingPunct="0"/>
            <a:r>
              <a:rPr lang="en-US" altLang="en-US" sz="1100" dirty="0" smtClean="0"/>
              <a:t>(frame type)</a:t>
            </a:r>
            <a:endParaRPr lang="en-US" altLang="en-US" sz="1100" dirty="0"/>
          </a:p>
        </p:txBody>
      </p:sp>
      <p:cxnSp>
        <p:nvCxnSpPr>
          <p:cNvPr id="41" name="Straight Connector 40"/>
          <p:cNvCxnSpPr/>
          <p:nvPr/>
        </p:nvCxnSpPr>
        <p:spPr>
          <a:xfrm flipH="1">
            <a:off x="1371600" y="3429000"/>
            <a:ext cx="1012312"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3606800" y="3429000"/>
            <a:ext cx="15240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20"/>
          <p:cNvSpPr txBox="1">
            <a:spLocks noChangeArrowheads="1"/>
          </p:cNvSpPr>
          <p:nvPr/>
        </p:nvSpPr>
        <p:spPr bwMode="auto">
          <a:xfrm>
            <a:off x="4267200" y="3429038"/>
            <a:ext cx="4796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solidFill>
                  <a:srgbClr val="FF0000"/>
                </a:solidFill>
              </a:rPr>
              <a:t>3 bit</a:t>
            </a:r>
            <a:endParaRPr lang="en-US" altLang="en-US" dirty="0">
              <a:solidFill>
                <a:srgbClr val="FF0000"/>
              </a:solidFill>
            </a:endParaRPr>
          </a:p>
        </p:txBody>
      </p:sp>
      <p:cxnSp>
        <p:nvCxnSpPr>
          <p:cNvPr id="44" name="Straight Connector 43"/>
          <p:cNvCxnSpPr/>
          <p:nvPr/>
        </p:nvCxnSpPr>
        <p:spPr>
          <a:xfrm>
            <a:off x="3914762" y="3429000"/>
            <a:ext cx="200038" cy="28098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Rectangle 8"/>
          <p:cNvSpPr>
            <a:spLocks noChangeArrowheads="1"/>
          </p:cNvSpPr>
          <p:nvPr/>
        </p:nvSpPr>
        <p:spPr bwMode="auto">
          <a:xfrm>
            <a:off x="5029200" y="3709469"/>
            <a:ext cx="1298575" cy="4572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1100" dirty="0" smtClean="0"/>
              <a:t>ID data</a:t>
            </a:r>
            <a:endParaRPr lang="en-US" altLang="en-US" sz="1100" dirty="0"/>
          </a:p>
        </p:txBody>
      </p:sp>
      <p:sp>
        <p:nvSpPr>
          <p:cNvPr id="46" name="TextBox 20"/>
          <p:cNvSpPr txBox="1">
            <a:spLocks noChangeArrowheads="1"/>
          </p:cNvSpPr>
          <p:nvPr/>
        </p:nvSpPr>
        <p:spPr bwMode="auto">
          <a:xfrm>
            <a:off x="5105400" y="3450451"/>
            <a:ext cx="6687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a:solidFill>
                  <a:srgbClr val="FF0000"/>
                </a:solidFill>
              </a:rPr>
              <a:t>5</a:t>
            </a:r>
            <a:r>
              <a:rPr lang="en-US" altLang="en-US" dirty="0" smtClean="0">
                <a:solidFill>
                  <a:srgbClr val="FF0000"/>
                </a:solidFill>
              </a:rPr>
              <a:t>-13 bit</a:t>
            </a:r>
            <a:endParaRPr lang="en-US" altLang="en-US" dirty="0">
              <a:solidFill>
                <a:srgbClr val="FF0000"/>
              </a:solidFill>
            </a:endParaRPr>
          </a:p>
        </p:txBody>
      </p:sp>
      <p:cxnSp>
        <p:nvCxnSpPr>
          <p:cNvPr id="47" name="Straight Connector 46"/>
          <p:cNvCxnSpPr/>
          <p:nvPr/>
        </p:nvCxnSpPr>
        <p:spPr>
          <a:xfrm>
            <a:off x="5237176" y="3429000"/>
            <a:ext cx="1090599" cy="2770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TextBox 20"/>
          <p:cNvSpPr txBox="1">
            <a:spLocks noChangeArrowheads="1"/>
          </p:cNvSpPr>
          <p:nvPr/>
        </p:nvSpPr>
        <p:spPr bwMode="auto">
          <a:xfrm>
            <a:off x="1822412" y="3450451"/>
            <a:ext cx="4635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dirty="0" smtClean="0">
                <a:solidFill>
                  <a:srgbClr val="FF0000"/>
                </a:solidFill>
              </a:rPr>
              <a:t>3 bit</a:t>
            </a:r>
            <a:endParaRPr lang="en-US" altLang="en-US" dirty="0">
              <a:solidFill>
                <a:srgbClr val="FF0000"/>
              </a:solidFill>
            </a:endParaRPr>
          </a:p>
        </p:txBody>
      </p:sp>
      <p:sp>
        <p:nvSpPr>
          <p:cNvPr id="49" name="TextBox 48"/>
          <p:cNvSpPr txBox="1"/>
          <p:nvPr/>
        </p:nvSpPr>
        <p:spPr>
          <a:xfrm>
            <a:off x="529967" y="4419600"/>
            <a:ext cx="1649234" cy="307777"/>
          </a:xfrm>
          <a:prstGeom prst="rect">
            <a:avLst/>
          </a:prstGeom>
          <a:noFill/>
        </p:spPr>
        <p:txBody>
          <a:bodyPr wrap="none">
            <a:spAutoFit/>
          </a:bodyPr>
          <a:lstStyle/>
          <a:p>
            <a:pPr eaLnBrk="0" hangingPunct="0">
              <a:defRPr/>
            </a:pPr>
            <a:r>
              <a:rPr lang="en-US" sz="1400" u="sng" dirty="0">
                <a:solidFill>
                  <a:srgbClr val="FF0000"/>
                </a:solidFill>
                <a:effectLst>
                  <a:outerShdw blurRad="38100" dist="38100" dir="2700000" algn="tl">
                    <a:srgbClr val="000000">
                      <a:alpha val="43137"/>
                    </a:srgbClr>
                  </a:outerShdw>
                </a:effectLst>
                <a:cs typeface="+mn-cs"/>
              </a:rPr>
              <a:t>Frame </a:t>
            </a:r>
            <a:r>
              <a:rPr lang="en-US" sz="1400" u="sng" dirty="0" smtClean="0">
                <a:solidFill>
                  <a:srgbClr val="FF0000"/>
                </a:solidFill>
                <a:effectLst>
                  <a:outerShdw blurRad="38100" dist="38100" dir="2700000" algn="tl">
                    <a:srgbClr val="000000">
                      <a:alpha val="43137"/>
                    </a:srgbClr>
                  </a:outerShdw>
                </a:effectLst>
                <a:cs typeface="+mn-cs"/>
              </a:rPr>
              <a:t>Types (3 bits)</a:t>
            </a:r>
            <a:endParaRPr lang="en-US" sz="1400" u="sng" dirty="0">
              <a:solidFill>
                <a:srgbClr val="FF0000"/>
              </a:solidFill>
              <a:effectLst>
                <a:outerShdw blurRad="38100" dist="38100" dir="2700000" algn="tl">
                  <a:srgbClr val="000000">
                    <a:alpha val="43137"/>
                  </a:srgbClr>
                </a:outerShdw>
              </a:effectLst>
              <a:cs typeface="+mn-cs"/>
            </a:endParaRPr>
          </a:p>
        </p:txBody>
      </p:sp>
      <p:graphicFrame>
        <p:nvGraphicFramePr>
          <p:cNvPr id="50" name="Table 49"/>
          <p:cNvGraphicFramePr>
            <a:graphicFrameLocks noGrp="1"/>
          </p:cNvGraphicFramePr>
          <p:nvPr>
            <p:extLst>
              <p:ext uri="{D42A27DB-BD31-4B8C-83A1-F6EECF244321}">
                <p14:modId xmlns:p14="http://schemas.microsoft.com/office/powerpoint/2010/main" val="1111060299"/>
              </p:ext>
            </p:extLst>
          </p:nvPr>
        </p:nvGraphicFramePr>
        <p:xfrm>
          <a:off x="254001" y="4710014"/>
          <a:ext cx="2489200" cy="1371600"/>
        </p:xfrm>
        <a:graphic>
          <a:graphicData uri="http://schemas.openxmlformats.org/drawingml/2006/table">
            <a:tbl>
              <a:tblPr firstRow="1" bandRow="1">
                <a:tableStyleId>{5940675A-B579-460E-94D1-54222C63F5DA}</a:tableStyleId>
              </a:tblPr>
              <a:tblGrid>
                <a:gridCol w="1561311"/>
                <a:gridCol w="927889"/>
              </a:tblGrid>
              <a:tr h="0">
                <a:tc>
                  <a:txBody>
                    <a:bodyPr/>
                    <a:lstStyle/>
                    <a:p>
                      <a:r>
                        <a:rPr lang="en-US" sz="1200" dirty="0" smtClean="0"/>
                        <a:t>Beacon</a:t>
                      </a:r>
                      <a:endParaRPr lang="en-US" sz="1200" b="0" dirty="0"/>
                    </a:p>
                  </a:txBody>
                  <a:tcPr/>
                </a:tc>
                <a:tc>
                  <a:txBody>
                    <a:bodyPr/>
                    <a:lstStyle/>
                    <a:p>
                      <a:r>
                        <a:rPr lang="en-US" sz="1200" dirty="0" smtClean="0"/>
                        <a:t>000</a:t>
                      </a:r>
                      <a:endParaRPr lang="en-US" sz="1200" b="0" dirty="0"/>
                    </a:p>
                  </a:txBody>
                  <a:tcPr/>
                </a:tc>
              </a:tr>
              <a:tr h="0">
                <a:tc>
                  <a:txBody>
                    <a:bodyPr/>
                    <a:lstStyle/>
                    <a:p>
                      <a:r>
                        <a:rPr lang="en-US" sz="1200" dirty="0" smtClean="0"/>
                        <a:t>Data</a:t>
                      </a:r>
                      <a:endParaRPr lang="en-US" sz="1200" dirty="0"/>
                    </a:p>
                  </a:txBody>
                  <a:tcPr/>
                </a:tc>
                <a:tc>
                  <a:txBody>
                    <a:bodyPr/>
                    <a:lstStyle/>
                    <a:p>
                      <a:r>
                        <a:rPr lang="en-US" sz="1200" dirty="0" smtClean="0"/>
                        <a:t>001</a:t>
                      </a:r>
                      <a:endParaRPr lang="en-US" sz="1200" dirty="0"/>
                    </a:p>
                  </a:txBody>
                  <a:tcPr/>
                </a:tc>
              </a:tr>
              <a:tr h="0">
                <a:tc>
                  <a:txBody>
                    <a:bodyPr/>
                    <a:lstStyle/>
                    <a:p>
                      <a:r>
                        <a:rPr lang="en-US" sz="1200" dirty="0" smtClean="0">
                          <a:solidFill>
                            <a:schemeClr val="bg1">
                              <a:lumMod val="65000"/>
                            </a:schemeClr>
                          </a:solidFill>
                        </a:rPr>
                        <a:t>Acknowledgement</a:t>
                      </a:r>
                      <a:endParaRPr lang="en-US" sz="1200" dirty="0">
                        <a:solidFill>
                          <a:schemeClr val="bg1">
                            <a:lumMod val="65000"/>
                          </a:schemeClr>
                        </a:solidFill>
                      </a:endParaRPr>
                    </a:p>
                  </a:txBody>
                  <a:tcPr/>
                </a:tc>
                <a:tc>
                  <a:txBody>
                    <a:bodyPr/>
                    <a:lstStyle/>
                    <a:p>
                      <a:r>
                        <a:rPr lang="en-US" sz="1200" dirty="0" smtClean="0">
                          <a:solidFill>
                            <a:schemeClr val="bg1">
                              <a:lumMod val="65000"/>
                            </a:schemeClr>
                          </a:solidFill>
                        </a:rPr>
                        <a:t>010</a:t>
                      </a:r>
                      <a:endParaRPr lang="en-US" sz="1200" dirty="0">
                        <a:solidFill>
                          <a:schemeClr val="bg1">
                            <a:lumMod val="65000"/>
                          </a:schemeClr>
                        </a:solidFill>
                      </a:endParaRPr>
                    </a:p>
                  </a:txBody>
                  <a:tcPr/>
                </a:tc>
              </a:tr>
              <a:tr h="0">
                <a:tc>
                  <a:txBody>
                    <a:bodyPr/>
                    <a:lstStyle/>
                    <a:p>
                      <a:r>
                        <a:rPr lang="en-US" sz="1200" dirty="0" smtClean="0"/>
                        <a:t>MAC command</a:t>
                      </a:r>
                      <a:endParaRPr lang="en-US" sz="1200" dirty="0"/>
                    </a:p>
                  </a:txBody>
                  <a:tcPr/>
                </a:tc>
                <a:tc>
                  <a:txBody>
                    <a:bodyPr/>
                    <a:lstStyle/>
                    <a:p>
                      <a:r>
                        <a:rPr lang="en-US" sz="1200" dirty="0" smtClean="0"/>
                        <a:t>011</a:t>
                      </a:r>
                      <a:endParaRPr lang="en-US" sz="1200" dirty="0"/>
                    </a:p>
                  </a:txBody>
                  <a:tcPr/>
                </a:tc>
              </a:tr>
              <a:tr h="0">
                <a:tc gridSpan="2">
                  <a:txBody>
                    <a:bodyPr/>
                    <a:lstStyle/>
                    <a:p>
                      <a:r>
                        <a:rPr lang="en-US" sz="1200" dirty="0" smtClean="0"/>
                        <a:t>Reserved</a:t>
                      </a:r>
                      <a:endParaRPr lang="en-US" sz="1200" dirty="0"/>
                    </a:p>
                  </a:txBody>
                  <a:tcPr/>
                </a:tc>
                <a:tc hMerge="1">
                  <a:txBody>
                    <a:bodyPr/>
                    <a:lstStyle/>
                    <a:p>
                      <a:endParaRPr lang="en-US" sz="1200" dirty="0"/>
                    </a:p>
                  </a:txBody>
                  <a:tcPr/>
                </a:tc>
              </a:tr>
            </a:tbl>
          </a:graphicData>
        </a:graphic>
      </p:graphicFrame>
      <p:sp>
        <p:nvSpPr>
          <p:cNvPr id="51" name="TextBox 50"/>
          <p:cNvSpPr txBox="1"/>
          <p:nvPr/>
        </p:nvSpPr>
        <p:spPr>
          <a:xfrm>
            <a:off x="3692615" y="4419600"/>
            <a:ext cx="1707647" cy="307777"/>
          </a:xfrm>
          <a:prstGeom prst="rect">
            <a:avLst/>
          </a:prstGeom>
          <a:noFill/>
        </p:spPr>
        <p:txBody>
          <a:bodyPr wrap="none">
            <a:spAutoFit/>
          </a:bodyPr>
          <a:lstStyle/>
          <a:p>
            <a:pPr eaLnBrk="0" hangingPunct="0">
              <a:defRPr/>
            </a:pPr>
            <a:r>
              <a:rPr lang="en-US" sz="1400" u="sng" dirty="0" smtClean="0">
                <a:solidFill>
                  <a:srgbClr val="FF0000"/>
                </a:solidFill>
                <a:effectLst>
                  <a:outerShdw blurRad="38100" dist="38100" dir="2700000" algn="tl">
                    <a:srgbClr val="000000">
                      <a:alpha val="43137"/>
                    </a:srgbClr>
                  </a:outerShdw>
                </a:effectLst>
                <a:cs typeface="+mn-cs"/>
              </a:rPr>
              <a:t>Beacon types (3 bits)</a:t>
            </a:r>
            <a:endParaRPr lang="en-US" sz="1400" u="sng" dirty="0">
              <a:solidFill>
                <a:srgbClr val="FF0000"/>
              </a:solidFill>
              <a:effectLst>
                <a:outerShdw blurRad="38100" dist="38100" dir="2700000" algn="tl">
                  <a:srgbClr val="000000">
                    <a:alpha val="43137"/>
                  </a:srgbClr>
                </a:outerShdw>
              </a:effectLst>
              <a:cs typeface="+mn-cs"/>
            </a:endParaRPr>
          </a:p>
        </p:txBody>
      </p:sp>
      <p:graphicFrame>
        <p:nvGraphicFramePr>
          <p:cNvPr id="52" name="Table 51"/>
          <p:cNvGraphicFramePr>
            <a:graphicFrameLocks noGrp="1"/>
          </p:cNvGraphicFramePr>
          <p:nvPr>
            <p:extLst>
              <p:ext uri="{D42A27DB-BD31-4B8C-83A1-F6EECF244321}">
                <p14:modId xmlns:p14="http://schemas.microsoft.com/office/powerpoint/2010/main" val="1158994723"/>
              </p:ext>
            </p:extLst>
          </p:nvPr>
        </p:nvGraphicFramePr>
        <p:xfrm>
          <a:off x="3355975" y="4725889"/>
          <a:ext cx="2743201" cy="1280160"/>
        </p:xfrm>
        <a:graphic>
          <a:graphicData uri="http://schemas.openxmlformats.org/drawingml/2006/table">
            <a:tbl>
              <a:tblPr firstRow="1" bandRow="1">
                <a:tableStyleId>{5940675A-B579-460E-94D1-54222C63F5DA}</a:tableStyleId>
              </a:tblPr>
              <a:tblGrid>
                <a:gridCol w="2250438"/>
                <a:gridCol w="492763"/>
              </a:tblGrid>
              <a:tr h="0">
                <a:tc>
                  <a:txBody>
                    <a:bodyPr/>
                    <a:lstStyle/>
                    <a:p>
                      <a:r>
                        <a:rPr lang="en-US" sz="1200" dirty="0" smtClean="0"/>
                        <a:t>(3 fields) LED-ID beacon</a:t>
                      </a:r>
                      <a:endParaRPr lang="en-US" sz="1200" b="0" dirty="0"/>
                    </a:p>
                  </a:txBody>
                  <a:tcPr/>
                </a:tc>
                <a:tc>
                  <a:txBody>
                    <a:bodyPr/>
                    <a:lstStyle/>
                    <a:p>
                      <a:r>
                        <a:rPr lang="en-US" sz="1200" dirty="0" smtClean="0"/>
                        <a:t>000</a:t>
                      </a:r>
                      <a:endParaRPr lang="en-US" sz="1200" b="0" dirty="0"/>
                    </a:p>
                  </a:txBody>
                  <a:tcPr/>
                </a:tc>
              </a:tr>
              <a:tr h="0">
                <a:tc>
                  <a:txBody>
                    <a:bodyPr/>
                    <a:lstStyle/>
                    <a:p>
                      <a:r>
                        <a:rPr lang="en-US" sz="1200" dirty="0" smtClean="0"/>
                        <a:t>(4 fields) LED-ID beacon and</a:t>
                      </a:r>
                      <a:r>
                        <a:rPr lang="en-US" sz="1200" baseline="0" dirty="0" smtClean="0"/>
                        <a:t> Advertisement D</a:t>
                      </a:r>
                      <a:r>
                        <a:rPr lang="en-US" sz="1200" dirty="0" smtClean="0"/>
                        <a:t>ata</a:t>
                      </a:r>
                      <a:endParaRPr lang="en-US" sz="1200" dirty="0"/>
                    </a:p>
                  </a:txBody>
                  <a:tcPr/>
                </a:tc>
                <a:tc>
                  <a:txBody>
                    <a:bodyPr/>
                    <a:lstStyle/>
                    <a:p>
                      <a:r>
                        <a:rPr lang="en-US" sz="1200" dirty="0" smtClean="0"/>
                        <a:t>001</a:t>
                      </a:r>
                      <a:endParaRPr lang="en-US" sz="1200" dirty="0"/>
                    </a:p>
                  </a:txBody>
                  <a:tcPr/>
                </a:tc>
              </a:tr>
              <a:tr h="0">
                <a:tc>
                  <a:txBody>
                    <a:bodyPr/>
                    <a:lstStyle/>
                    <a:p>
                      <a:r>
                        <a:rPr lang="en-US" sz="1200" dirty="0" smtClean="0"/>
                        <a:t>Shorten</a:t>
                      </a:r>
                      <a:r>
                        <a:rPr lang="en-US" sz="1200" baseline="0" dirty="0" smtClean="0"/>
                        <a:t> beacon</a:t>
                      </a:r>
                      <a:endParaRPr lang="en-US" sz="1200" dirty="0"/>
                    </a:p>
                  </a:txBody>
                  <a:tcPr/>
                </a:tc>
                <a:tc>
                  <a:txBody>
                    <a:bodyPr/>
                    <a:lstStyle/>
                    <a:p>
                      <a:r>
                        <a:rPr lang="en-US" sz="1200" dirty="0" smtClean="0"/>
                        <a:t>010</a:t>
                      </a:r>
                      <a:endParaRPr lang="en-US" sz="1200" dirty="0"/>
                    </a:p>
                  </a:txBody>
                  <a:tcPr/>
                </a:tc>
              </a:tr>
              <a:tr h="0">
                <a:tc gridSpan="2">
                  <a:txBody>
                    <a:bodyPr/>
                    <a:lstStyle/>
                    <a:p>
                      <a:r>
                        <a:rPr lang="en-US" sz="1200" dirty="0" smtClean="0"/>
                        <a:t>Reserved</a:t>
                      </a:r>
                      <a:endParaRPr lang="en-US" sz="1200" dirty="0"/>
                    </a:p>
                  </a:txBody>
                  <a:tcPr/>
                </a:tc>
                <a:tc hMerge="1">
                  <a:txBody>
                    <a:bodyPr/>
                    <a:lstStyle/>
                    <a:p>
                      <a:endParaRPr lang="en-US" sz="1200" dirty="0"/>
                    </a:p>
                  </a:txBody>
                  <a:tcPr/>
                </a:tc>
              </a:tr>
            </a:tbl>
          </a:graphicData>
        </a:graphic>
      </p:graphicFrame>
      <p:sp>
        <p:nvSpPr>
          <p:cNvPr id="53" name="TextBox 52"/>
          <p:cNvSpPr txBox="1"/>
          <p:nvPr/>
        </p:nvSpPr>
        <p:spPr>
          <a:xfrm>
            <a:off x="6739913" y="4416623"/>
            <a:ext cx="1140056" cy="307777"/>
          </a:xfrm>
          <a:prstGeom prst="rect">
            <a:avLst/>
          </a:prstGeom>
          <a:noFill/>
        </p:spPr>
        <p:txBody>
          <a:bodyPr wrap="none">
            <a:spAutoFit/>
          </a:bodyPr>
          <a:lstStyle/>
          <a:p>
            <a:pPr eaLnBrk="0" hangingPunct="0">
              <a:defRPr/>
            </a:pPr>
            <a:r>
              <a:rPr lang="en-US" sz="1400" u="sng" dirty="0" smtClean="0">
                <a:solidFill>
                  <a:srgbClr val="FF0000"/>
                </a:solidFill>
                <a:effectLst>
                  <a:outerShdw blurRad="38100" dist="38100" dir="2700000" algn="tl">
                    <a:srgbClr val="000000">
                      <a:alpha val="43137"/>
                    </a:srgbClr>
                  </a:outerShdw>
                </a:effectLst>
              </a:rPr>
              <a:t>ID-</a:t>
            </a:r>
            <a:r>
              <a:rPr lang="en-US" sz="1400" u="sng" dirty="0" smtClean="0">
                <a:solidFill>
                  <a:srgbClr val="FF0000"/>
                </a:solidFill>
                <a:effectLst>
                  <a:outerShdw blurRad="38100" dist="38100" dir="2700000" algn="tl">
                    <a:srgbClr val="000000">
                      <a:alpha val="43137"/>
                    </a:srgbClr>
                  </a:outerShdw>
                </a:effectLst>
                <a:cs typeface="+mn-cs"/>
              </a:rPr>
              <a:t>SN (3 bits)</a:t>
            </a:r>
            <a:endParaRPr lang="en-US" sz="1400" u="sng" dirty="0">
              <a:solidFill>
                <a:srgbClr val="FF0000"/>
              </a:solidFill>
              <a:effectLst>
                <a:outerShdw blurRad="38100" dist="38100" dir="2700000" algn="tl">
                  <a:srgbClr val="000000">
                    <a:alpha val="43137"/>
                  </a:srgbClr>
                </a:outerShdw>
              </a:effectLst>
              <a:cs typeface="+mn-cs"/>
            </a:endParaRPr>
          </a:p>
        </p:txBody>
      </p:sp>
      <p:graphicFrame>
        <p:nvGraphicFramePr>
          <p:cNvPr id="54" name="Table 53"/>
          <p:cNvGraphicFramePr>
            <a:graphicFrameLocks noGrp="1"/>
          </p:cNvGraphicFramePr>
          <p:nvPr>
            <p:extLst>
              <p:ext uri="{D42A27DB-BD31-4B8C-83A1-F6EECF244321}">
                <p14:modId xmlns:p14="http://schemas.microsoft.com/office/powerpoint/2010/main" val="2400983148"/>
              </p:ext>
            </p:extLst>
          </p:nvPr>
        </p:nvGraphicFramePr>
        <p:xfrm>
          <a:off x="6596381" y="4724400"/>
          <a:ext cx="2319019" cy="1371600"/>
        </p:xfrm>
        <a:graphic>
          <a:graphicData uri="http://schemas.openxmlformats.org/drawingml/2006/table">
            <a:tbl>
              <a:tblPr firstRow="1" bandRow="1">
                <a:tableStyleId>{5940675A-B579-460E-94D1-54222C63F5DA}</a:tableStyleId>
              </a:tblPr>
              <a:tblGrid>
                <a:gridCol w="1752536"/>
                <a:gridCol w="566483"/>
              </a:tblGrid>
              <a:tr h="0">
                <a:tc>
                  <a:txBody>
                    <a:bodyPr/>
                    <a:lstStyle/>
                    <a:p>
                      <a:r>
                        <a:rPr lang="en-US" sz="1200" dirty="0" smtClean="0"/>
                        <a:t>Zone-ID</a:t>
                      </a:r>
                      <a:endParaRPr lang="en-US" sz="1200" b="0" dirty="0"/>
                    </a:p>
                  </a:txBody>
                  <a:tcPr/>
                </a:tc>
                <a:tc>
                  <a:txBody>
                    <a:bodyPr/>
                    <a:lstStyle/>
                    <a:p>
                      <a:r>
                        <a:rPr lang="en-US" sz="1200" dirty="0" smtClean="0"/>
                        <a:t>000</a:t>
                      </a:r>
                      <a:endParaRPr lang="en-US" sz="1200" b="0" dirty="0"/>
                    </a:p>
                  </a:txBody>
                  <a:tcPr/>
                </a:tc>
              </a:tr>
              <a:tr h="0">
                <a:tc>
                  <a:txBody>
                    <a:bodyPr/>
                    <a:lstStyle/>
                    <a:p>
                      <a:r>
                        <a:rPr lang="en-US" sz="1200" dirty="0" smtClean="0"/>
                        <a:t>Sub-Zone-1 ID (floor)</a:t>
                      </a:r>
                      <a:endParaRPr lang="en-US" sz="1200" dirty="0"/>
                    </a:p>
                  </a:txBody>
                  <a:tcPr/>
                </a:tc>
                <a:tc>
                  <a:txBody>
                    <a:bodyPr/>
                    <a:lstStyle/>
                    <a:p>
                      <a:r>
                        <a:rPr lang="en-US" sz="1200" dirty="0" smtClean="0"/>
                        <a:t>001</a:t>
                      </a:r>
                      <a:endParaRPr lang="en-US" sz="1200" dirty="0"/>
                    </a:p>
                  </a:txBody>
                  <a:tcPr/>
                </a:tc>
              </a:tr>
              <a:tr h="0">
                <a:tc>
                  <a:txBody>
                    <a:bodyPr/>
                    <a:lstStyle/>
                    <a:p>
                      <a:r>
                        <a:rPr lang="en-US" sz="1200" dirty="0" smtClean="0"/>
                        <a:t>Sub-Zone-2</a:t>
                      </a:r>
                      <a:r>
                        <a:rPr lang="en-US" sz="1200" baseline="0" dirty="0" smtClean="0"/>
                        <a:t> ID (LED #)</a:t>
                      </a:r>
                      <a:endParaRPr lang="en-US" sz="1200" dirty="0"/>
                    </a:p>
                  </a:txBody>
                  <a:tcPr/>
                </a:tc>
                <a:tc>
                  <a:txBody>
                    <a:bodyPr/>
                    <a:lstStyle/>
                    <a:p>
                      <a:r>
                        <a:rPr lang="en-US" sz="1200" dirty="0" smtClean="0"/>
                        <a:t>010</a:t>
                      </a:r>
                      <a:endParaRPr lang="en-US" sz="1200" dirty="0"/>
                    </a:p>
                  </a:txBody>
                  <a:tcPr/>
                </a:tc>
              </a:tr>
              <a:tr h="0">
                <a:tc>
                  <a:txBody>
                    <a:bodyPr/>
                    <a:lstStyle/>
                    <a:p>
                      <a:r>
                        <a:rPr lang="en-US" sz="1200" dirty="0" smtClean="0"/>
                        <a:t>Advertisement data</a:t>
                      </a:r>
                      <a:endParaRPr lang="en-US" sz="1200" dirty="0"/>
                    </a:p>
                  </a:txBody>
                  <a:tcPr/>
                </a:tc>
                <a:tc>
                  <a:txBody>
                    <a:bodyPr/>
                    <a:lstStyle/>
                    <a:p>
                      <a:r>
                        <a:rPr lang="en-US" sz="1200" dirty="0" smtClean="0"/>
                        <a:t>011</a:t>
                      </a:r>
                      <a:endParaRPr lang="en-US" sz="1200" dirty="0"/>
                    </a:p>
                  </a:txBody>
                  <a:tcPr/>
                </a:tc>
              </a:tr>
              <a:tr h="0">
                <a:tc gridSpan="2">
                  <a:txBody>
                    <a:bodyPr/>
                    <a:lstStyle/>
                    <a:p>
                      <a:r>
                        <a:rPr lang="en-US" sz="1200" dirty="0" smtClean="0"/>
                        <a:t>Reserved                  </a:t>
                      </a:r>
                      <a:endParaRPr lang="en-US" sz="1200" dirty="0"/>
                    </a:p>
                  </a:txBody>
                  <a:tcPr/>
                </a:tc>
                <a:tc hMerge="1">
                  <a:txBody>
                    <a:bodyPr/>
                    <a:lstStyle/>
                    <a:p>
                      <a:endParaRPr lang="en-US" sz="1200" dirty="0"/>
                    </a:p>
                  </a:txBody>
                  <a:tcPr/>
                </a:tc>
              </a:tr>
            </a:tbl>
          </a:graphicData>
        </a:graphic>
      </p:graphicFrame>
      <p:sp>
        <p:nvSpPr>
          <p:cNvPr id="55" name="Rectangle 2"/>
          <p:cNvSpPr>
            <a:spLocks noChangeArrowheads="1"/>
          </p:cNvSpPr>
          <p:nvPr/>
        </p:nvSpPr>
        <p:spPr bwMode="auto">
          <a:xfrm>
            <a:off x="2405983" y="605135"/>
            <a:ext cx="42907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2400" b="1" dirty="0"/>
              <a:t>Broadcast MAC frame formats</a:t>
            </a:r>
          </a:p>
        </p:txBody>
      </p:sp>
      <p:sp>
        <p:nvSpPr>
          <p:cNvPr id="56"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3081883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Rectangle 5"/>
          <p:cNvSpPr>
            <a:spLocks noChangeArrowheads="1"/>
          </p:cNvSpPr>
          <p:nvPr/>
        </p:nvSpPr>
        <p:spPr bwMode="auto">
          <a:xfrm>
            <a:off x="1219200" y="666690"/>
            <a:ext cx="70865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2000" b="1" dirty="0" smtClean="0"/>
              <a:t>D2D mode: Data frame format</a:t>
            </a:r>
            <a:endParaRPr lang="en-US" altLang="en-US" sz="2000" b="1" dirty="0"/>
          </a:p>
        </p:txBody>
      </p:sp>
      <p:graphicFrame>
        <p:nvGraphicFramePr>
          <p:cNvPr id="9" name="Table 8"/>
          <p:cNvGraphicFramePr>
            <a:graphicFrameLocks noGrp="1"/>
          </p:cNvGraphicFramePr>
          <p:nvPr>
            <p:extLst>
              <p:ext uri="{D42A27DB-BD31-4B8C-83A1-F6EECF244321}">
                <p14:modId xmlns:p14="http://schemas.microsoft.com/office/powerpoint/2010/main" val="3385814756"/>
              </p:ext>
            </p:extLst>
          </p:nvPr>
        </p:nvGraphicFramePr>
        <p:xfrm>
          <a:off x="838201" y="1371600"/>
          <a:ext cx="7648576" cy="1320800"/>
        </p:xfrm>
        <a:graphic>
          <a:graphicData uri="http://schemas.openxmlformats.org/drawingml/2006/table">
            <a:tbl>
              <a:tblPr firstRow="1" bandRow="1">
                <a:tableStyleId>{D7AC3CCA-C797-4891-BE02-D94E43425B78}</a:tableStyleId>
              </a:tblPr>
              <a:tblGrid>
                <a:gridCol w="990599"/>
                <a:gridCol w="1143000"/>
                <a:gridCol w="1219200"/>
                <a:gridCol w="1066800"/>
                <a:gridCol w="2575335"/>
                <a:gridCol w="653642"/>
              </a:tblGrid>
              <a:tr h="370840">
                <a:tc>
                  <a:txBody>
                    <a:bodyPr/>
                    <a:lstStyle/>
                    <a:p>
                      <a:pPr algn="ctr"/>
                      <a:r>
                        <a:rPr lang="en-US" sz="1600" b="0" dirty="0" smtClean="0">
                          <a:solidFill>
                            <a:schemeClr val="tx1"/>
                          </a:solidFill>
                        </a:rPr>
                        <a:t>10</a:t>
                      </a:r>
                      <a:endParaRPr lang="en-US" sz="1600" b="0" dirty="0">
                        <a:solidFill>
                          <a:schemeClr val="tx1"/>
                        </a:solidFill>
                      </a:endParaRPr>
                    </a:p>
                  </a:txBody>
                  <a:tcPr/>
                </a:tc>
                <a:tc>
                  <a:txBody>
                    <a:bodyPr/>
                    <a:lstStyle/>
                    <a:p>
                      <a:pPr algn="ctr"/>
                      <a:r>
                        <a:rPr lang="en-US" sz="1600" b="0" dirty="0" smtClean="0">
                          <a:solidFill>
                            <a:srgbClr val="FF0000"/>
                          </a:solidFill>
                        </a:rPr>
                        <a:t>x</a:t>
                      </a:r>
                      <a:endParaRPr lang="en-US" sz="1600" b="0" dirty="0">
                        <a:solidFill>
                          <a:srgbClr val="FF0000"/>
                        </a:solidFill>
                      </a:endParaRPr>
                    </a:p>
                  </a:txBody>
                  <a:tcPr/>
                </a:tc>
                <a:tc>
                  <a:txBody>
                    <a:bodyPr/>
                    <a:lstStyle/>
                    <a:p>
                      <a:pPr algn="ctr"/>
                      <a:r>
                        <a:rPr lang="en-US" sz="1600" b="0" dirty="0" smtClean="0"/>
                        <a:t>16</a:t>
                      </a:r>
                      <a:endParaRPr lang="en-US" sz="1600" b="0" dirty="0"/>
                    </a:p>
                  </a:txBody>
                  <a:tcPr/>
                </a:tc>
                <a:tc>
                  <a:txBody>
                    <a:bodyPr/>
                    <a:lstStyle/>
                    <a:p>
                      <a:pPr algn="ctr"/>
                      <a:r>
                        <a:rPr lang="en-US" sz="1600" b="0" dirty="0" smtClean="0">
                          <a:solidFill>
                            <a:srgbClr val="FF0000"/>
                          </a:solidFill>
                        </a:rPr>
                        <a:t>x</a:t>
                      </a:r>
                      <a:endParaRPr lang="en-US" sz="1600" b="0" dirty="0">
                        <a:solidFill>
                          <a:srgbClr val="FF0000"/>
                        </a:solidFill>
                      </a:endParaRPr>
                    </a:p>
                  </a:txBody>
                  <a:tcPr/>
                </a:tc>
                <a:tc>
                  <a:txBody>
                    <a:bodyPr/>
                    <a:lstStyle/>
                    <a:p>
                      <a:pPr algn="ctr"/>
                      <a:r>
                        <a:rPr lang="en-US" sz="1600" b="0" dirty="0" smtClean="0"/>
                        <a:t>variable</a:t>
                      </a:r>
                      <a:endParaRPr lang="en-US" sz="1600" b="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solidFill>
                            <a:srgbClr val="FF0000"/>
                          </a:solidFill>
                        </a:rPr>
                        <a:t>x</a:t>
                      </a:r>
                    </a:p>
                  </a:txBody>
                  <a:tcPr/>
                </a:tc>
              </a:tr>
              <a:tr h="370840">
                <a:tc>
                  <a:txBody>
                    <a:bodyPr/>
                    <a:lstStyle/>
                    <a:p>
                      <a:pPr algn="ctr"/>
                      <a:r>
                        <a:rPr lang="en-US" sz="1600" b="0" dirty="0" smtClean="0">
                          <a:solidFill>
                            <a:schemeClr val="tx1"/>
                          </a:solidFill>
                        </a:rPr>
                        <a:t>Frame</a:t>
                      </a:r>
                      <a:r>
                        <a:rPr lang="en-US" sz="1600" b="0" baseline="0" dirty="0" smtClean="0">
                          <a:solidFill>
                            <a:schemeClr val="tx1"/>
                          </a:solidFill>
                        </a:rPr>
                        <a:t> control</a:t>
                      </a:r>
                      <a:endParaRPr lang="en-US" sz="1600" b="0" dirty="0">
                        <a:solidFill>
                          <a:schemeClr val="tx1"/>
                        </a:solidFill>
                      </a:endParaRPr>
                    </a:p>
                  </a:txBody>
                  <a:tcPr/>
                </a:tc>
                <a:tc>
                  <a:txBody>
                    <a:bodyPr/>
                    <a:lstStyle/>
                    <a:p>
                      <a:pPr algn="ctr"/>
                      <a:r>
                        <a:rPr lang="en-US" sz="1600" b="0" dirty="0" smtClean="0"/>
                        <a:t>Sequence number</a:t>
                      </a:r>
                      <a:endParaRPr lang="en-US" sz="1600" b="0" dirty="0"/>
                    </a:p>
                  </a:txBody>
                  <a:tcPr/>
                </a:tc>
                <a:tc>
                  <a:txBody>
                    <a:bodyPr/>
                    <a:lstStyle/>
                    <a:p>
                      <a:pPr algn="ctr"/>
                      <a:r>
                        <a:rPr lang="en-US" sz="1600" b="0" dirty="0" smtClean="0"/>
                        <a:t>Addressing fields</a:t>
                      </a:r>
                      <a:endParaRPr lang="en-US" sz="1600" b="0" dirty="0"/>
                    </a:p>
                  </a:txBody>
                  <a:tcPr/>
                </a:tc>
                <a:tc>
                  <a:txBody>
                    <a:bodyPr/>
                    <a:lstStyle/>
                    <a:p>
                      <a:pPr algn="ctr"/>
                      <a:r>
                        <a:rPr lang="en-US" sz="1600" b="0" dirty="0" smtClean="0"/>
                        <a:t>Security</a:t>
                      </a:r>
                      <a:r>
                        <a:rPr lang="en-US" sz="1600" b="0" baseline="0" dirty="0" smtClean="0"/>
                        <a:t> Field</a:t>
                      </a:r>
                      <a:endParaRPr lang="en-US" sz="1600" b="0" dirty="0"/>
                    </a:p>
                  </a:txBody>
                  <a:tcPr/>
                </a:tc>
                <a:tc>
                  <a:txBody>
                    <a:bodyPr/>
                    <a:lstStyle/>
                    <a:p>
                      <a:pPr algn="ctr"/>
                      <a:r>
                        <a:rPr lang="en-US" sz="1600" b="0" dirty="0" smtClean="0"/>
                        <a:t>PSDU</a:t>
                      </a:r>
                    </a:p>
                    <a:p>
                      <a:pPr algn="ctr"/>
                      <a:endParaRPr lang="en-US" sz="1600" b="0" dirty="0"/>
                    </a:p>
                  </a:txBody>
                  <a:tcPr/>
                </a:tc>
                <a:tc>
                  <a:txBody>
                    <a:bodyPr/>
                    <a:lstStyle/>
                    <a:p>
                      <a:pPr algn="ctr"/>
                      <a:r>
                        <a:rPr lang="en-US" sz="1600" b="0" dirty="0" smtClean="0"/>
                        <a:t>FCS</a:t>
                      </a:r>
                      <a:endParaRPr lang="en-US" sz="1600" b="0" dirty="0"/>
                    </a:p>
                  </a:txBody>
                  <a:tcPr/>
                </a:tc>
              </a:tr>
              <a:tr h="370840">
                <a:tc gridSpan="4">
                  <a:txBody>
                    <a:bodyPr/>
                    <a:lstStyle/>
                    <a:p>
                      <a:pPr algn="ctr"/>
                      <a:r>
                        <a:rPr lang="en-US" sz="1600" b="0" dirty="0" smtClean="0"/>
                        <a:t>              MHR</a:t>
                      </a:r>
                      <a:endParaRPr lang="en-US" sz="1600" b="0" dirty="0"/>
                    </a:p>
                  </a:txBody>
                  <a:tcPr/>
                </a:tc>
                <a:tc hMerge="1">
                  <a:txBody>
                    <a:bodyPr/>
                    <a:lstStyle/>
                    <a:p>
                      <a:pPr algn="ctr"/>
                      <a:endParaRPr lang="en-US" sz="1600" b="0" dirty="0"/>
                    </a:p>
                  </a:txBody>
                  <a:tcPr/>
                </a:tc>
                <a:tc hMerge="1">
                  <a:txBody>
                    <a:bodyPr/>
                    <a:lstStyle/>
                    <a:p>
                      <a:pPr algn="ctr"/>
                      <a:endParaRPr lang="en-US" sz="1600" b="0" dirty="0"/>
                    </a:p>
                  </a:txBody>
                  <a:tcPr/>
                </a:tc>
                <a:tc hMerge="1">
                  <a:txBody>
                    <a:bodyPr/>
                    <a:lstStyle/>
                    <a:p>
                      <a:pPr algn="ctr"/>
                      <a:endParaRPr lang="en-US" sz="1600" b="0" dirty="0"/>
                    </a:p>
                  </a:txBody>
                  <a:tcPr/>
                </a:tc>
                <a:tc>
                  <a:txBody>
                    <a:bodyPr/>
                    <a:lstStyle/>
                    <a:p>
                      <a:pPr algn="ctr"/>
                      <a:r>
                        <a:rPr lang="en-US" sz="1600" b="0" dirty="0" smtClean="0"/>
                        <a:t>MSDU</a:t>
                      </a:r>
                      <a:endParaRPr lang="en-US" sz="1600" b="0" dirty="0"/>
                    </a:p>
                  </a:txBody>
                  <a:tcPr/>
                </a:tc>
                <a:tc>
                  <a:txBody>
                    <a:bodyPr/>
                    <a:lstStyle/>
                    <a:p>
                      <a:pPr algn="ctr"/>
                      <a:r>
                        <a:rPr lang="en-US" sz="1600" b="0" dirty="0" smtClean="0"/>
                        <a:t>MFR</a:t>
                      </a:r>
                      <a:endParaRPr lang="en-US" sz="1600" b="0"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942395392"/>
              </p:ext>
            </p:extLst>
          </p:nvPr>
        </p:nvGraphicFramePr>
        <p:xfrm>
          <a:off x="533400" y="3352800"/>
          <a:ext cx="5715000" cy="889000"/>
        </p:xfrm>
        <a:graphic>
          <a:graphicData uri="http://schemas.openxmlformats.org/drawingml/2006/table">
            <a:tbl>
              <a:tblPr firstRow="1" bandRow="1">
                <a:tableStyleId>{D7AC3CCA-C797-4891-BE02-D94E43425B78}</a:tableStyleId>
              </a:tblPr>
              <a:tblGrid>
                <a:gridCol w="773065"/>
                <a:gridCol w="827135"/>
                <a:gridCol w="838200"/>
                <a:gridCol w="1676400"/>
                <a:gridCol w="1600200"/>
              </a:tblGrid>
              <a:tr h="370840">
                <a:tc>
                  <a:txBody>
                    <a:bodyPr/>
                    <a:lstStyle/>
                    <a:p>
                      <a:pPr algn="ctr"/>
                      <a:r>
                        <a:rPr lang="en-US" sz="1600" b="0" dirty="0" smtClean="0">
                          <a:solidFill>
                            <a:schemeClr val="tx1"/>
                          </a:solidFill>
                        </a:rPr>
                        <a:t>Bits: 3</a:t>
                      </a:r>
                      <a:endParaRPr lang="en-US" sz="1600" b="0" dirty="0">
                        <a:solidFill>
                          <a:schemeClr val="tx1"/>
                        </a:solidFill>
                      </a:endParaRPr>
                    </a:p>
                  </a:txBody>
                  <a:tcPr/>
                </a:tc>
                <a:tc>
                  <a:txBody>
                    <a:bodyPr/>
                    <a:lstStyle/>
                    <a:p>
                      <a:pPr algn="ctr"/>
                      <a:r>
                        <a:rPr lang="en-US" sz="1600" b="0" dirty="0" smtClean="0"/>
                        <a:t>2</a:t>
                      </a:r>
                      <a:endParaRPr lang="en-US" sz="1600" b="0" dirty="0"/>
                    </a:p>
                  </a:txBody>
                  <a:tcPr/>
                </a:tc>
                <a:tc>
                  <a:txBody>
                    <a:bodyPr/>
                    <a:lstStyle/>
                    <a:p>
                      <a:pPr algn="ctr"/>
                      <a:r>
                        <a:rPr lang="en-US" sz="1600" b="0" dirty="0" smtClean="0"/>
                        <a:t>1</a:t>
                      </a:r>
                      <a:endParaRPr lang="en-US" sz="1600" b="0" dirty="0"/>
                    </a:p>
                  </a:txBody>
                  <a:tcPr/>
                </a:tc>
                <a:tc>
                  <a:txBody>
                    <a:bodyPr/>
                    <a:lstStyle/>
                    <a:p>
                      <a:pPr algn="ctr"/>
                      <a:r>
                        <a:rPr lang="en-US" sz="1600" b="0" dirty="0" smtClean="0"/>
                        <a:t>2</a:t>
                      </a:r>
                      <a:endParaRPr lang="en-US" sz="1600" b="0" dirty="0"/>
                    </a:p>
                  </a:txBody>
                  <a:tcPr/>
                </a:tc>
                <a:tc>
                  <a:txBody>
                    <a:bodyPr/>
                    <a:lstStyle/>
                    <a:p>
                      <a:pPr algn="ctr"/>
                      <a:r>
                        <a:rPr lang="en-US" sz="1600" b="0" dirty="0" smtClean="0"/>
                        <a:t>2</a:t>
                      </a:r>
                      <a:endParaRPr lang="en-US" sz="1600" b="0" dirty="0"/>
                    </a:p>
                  </a:txBody>
                  <a:tcPr/>
                </a:tc>
              </a:tr>
              <a:tr h="370840">
                <a:tc>
                  <a:txBody>
                    <a:bodyPr/>
                    <a:lstStyle/>
                    <a:p>
                      <a:pPr algn="ctr"/>
                      <a:r>
                        <a:rPr lang="en-US" sz="1400" b="0" dirty="0" smtClean="0">
                          <a:solidFill>
                            <a:schemeClr val="tx1"/>
                          </a:solidFill>
                        </a:rPr>
                        <a:t>Frame</a:t>
                      </a:r>
                      <a:r>
                        <a:rPr lang="en-US" sz="1400" b="0" baseline="0" dirty="0" smtClean="0">
                          <a:solidFill>
                            <a:schemeClr val="tx1"/>
                          </a:solidFill>
                        </a:rPr>
                        <a:t> type</a:t>
                      </a:r>
                      <a:endParaRPr lang="en-US" sz="1400" b="0" dirty="0">
                        <a:solidFill>
                          <a:schemeClr val="tx1"/>
                        </a:solidFill>
                      </a:endParaRPr>
                    </a:p>
                  </a:txBody>
                  <a:tcPr/>
                </a:tc>
                <a:tc>
                  <a:txBody>
                    <a:bodyPr/>
                    <a:lstStyle/>
                    <a:p>
                      <a:pPr algn="ctr"/>
                      <a:r>
                        <a:rPr lang="en-US" sz="1400" b="0" dirty="0" smtClean="0"/>
                        <a:t>Frame</a:t>
                      </a:r>
                      <a:r>
                        <a:rPr lang="en-US" sz="1400" b="0" baseline="0" dirty="0" smtClean="0"/>
                        <a:t> version</a:t>
                      </a:r>
                      <a:endParaRPr lang="en-US" sz="1400" b="0" dirty="0"/>
                    </a:p>
                  </a:txBody>
                  <a:tcPr/>
                </a:tc>
                <a:tc>
                  <a:txBody>
                    <a:bodyPr/>
                    <a:lstStyle/>
                    <a:p>
                      <a:pPr algn="ctr"/>
                      <a:r>
                        <a:rPr lang="en-US" sz="1400" b="0" dirty="0" smtClean="0"/>
                        <a:t>Security Enabled</a:t>
                      </a:r>
                      <a:endParaRPr lang="en-US" sz="1400" b="0" dirty="0"/>
                    </a:p>
                  </a:txBody>
                  <a:tcPr/>
                </a:tc>
                <a:tc>
                  <a:txBody>
                    <a:bodyPr/>
                    <a:lstStyle/>
                    <a:p>
                      <a:pPr algn="ctr"/>
                      <a:r>
                        <a:rPr lang="en-US" sz="1400" b="0" dirty="0" err="1" smtClean="0"/>
                        <a:t>Dest</a:t>
                      </a:r>
                      <a:endParaRPr lang="en-US" sz="1400" b="0" dirty="0" smtClean="0"/>
                    </a:p>
                    <a:p>
                      <a:pPr algn="ctr"/>
                      <a:r>
                        <a:rPr lang="en-US" sz="1400" b="0" dirty="0" smtClean="0"/>
                        <a:t>Addressing mode</a:t>
                      </a:r>
                      <a:endParaRPr lang="en-US" sz="1400" b="0" dirty="0"/>
                    </a:p>
                  </a:txBody>
                  <a:tcPr/>
                </a:tc>
                <a:tc>
                  <a:txBody>
                    <a:bodyPr/>
                    <a:lstStyle/>
                    <a:p>
                      <a:pPr algn="ctr"/>
                      <a:r>
                        <a:rPr lang="en-US" sz="1400" b="0" dirty="0" smtClean="0"/>
                        <a:t>Source</a:t>
                      </a:r>
                    </a:p>
                    <a:p>
                      <a:pPr algn="ctr"/>
                      <a:r>
                        <a:rPr lang="en-US" sz="1400" b="0" dirty="0" smtClean="0"/>
                        <a:t>Addressing mode</a:t>
                      </a:r>
                    </a:p>
                  </a:txBody>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525738768"/>
              </p:ext>
            </p:extLst>
          </p:nvPr>
        </p:nvGraphicFramePr>
        <p:xfrm>
          <a:off x="228600" y="4724400"/>
          <a:ext cx="2553397" cy="1371600"/>
        </p:xfrm>
        <a:graphic>
          <a:graphicData uri="http://schemas.openxmlformats.org/drawingml/2006/table">
            <a:tbl>
              <a:tblPr firstRow="1" bandRow="1">
                <a:tableStyleId>{5940675A-B579-460E-94D1-54222C63F5DA}</a:tableStyleId>
              </a:tblPr>
              <a:tblGrid>
                <a:gridCol w="1715197"/>
                <a:gridCol w="838200"/>
              </a:tblGrid>
              <a:tr h="0">
                <a:tc>
                  <a:txBody>
                    <a:bodyPr/>
                    <a:lstStyle/>
                    <a:p>
                      <a:r>
                        <a:rPr lang="en-US" sz="1200" dirty="0" smtClean="0"/>
                        <a:t>Beacon</a:t>
                      </a:r>
                      <a:endParaRPr lang="en-US" sz="1200" b="0" dirty="0"/>
                    </a:p>
                  </a:txBody>
                  <a:tcPr/>
                </a:tc>
                <a:tc>
                  <a:txBody>
                    <a:bodyPr/>
                    <a:lstStyle/>
                    <a:p>
                      <a:r>
                        <a:rPr lang="en-US" sz="1200" dirty="0" smtClean="0"/>
                        <a:t>000</a:t>
                      </a:r>
                      <a:endParaRPr lang="en-US" sz="1200" b="0" dirty="0"/>
                    </a:p>
                  </a:txBody>
                  <a:tcPr/>
                </a:tc>
              </a:tr>
              <a:tr h="0">
                <a:tc>
                  <a:txBody>
                    <a:bodyPr/>
                    <a:lstStyle/>
                    <a:p>
                      <a:r>
                        <a:rPr lang="en-US" sz="1200" dirty="0" smtClean="0"/>
                        <a:t>Data</a:t>
                      </a:r>
                      <a:endParaRPr lang="en-US" sz="1200" dirty="0"/>
                    </a:p>
                  </a:txBody>
                  <a:tcPr/>
                </a:tc>
                <a:tc>
                  <a:txBody>
                    <a:bodyPr/>
                    <a:lstStyle/>
                    <a:p>
                      <a:r>
                        <a:rPr lang="en-US" sz="1200" dirty="0" smtClean="0"/>
                        <a:t>001</a:t>
                      </a:r>
                      <a:endParaRPr lang="en-US" sz="1200" dirty="0"/>
                    </a:p>
                  </a:txBody>
                  <a:tcPr/>
                </a:tc>
              </a:tr>
              <a:tr h="0">
                <a:tc>
                  <a:txBody>
                    <a:bodyPr/>
                    <a:lstStyle/>
                    <a:p>
                      <a:r>
                        <a:rPr lang="en-US" sz="1200" dirty="0" smtClean="0">
                          <a:solidFill>
                            <a:schemeClr val="bg1">
                              <a:lumMod val="65000"/>
                            </a:schemeClr>
                          </a:solidFill>
                        </a:rPr>
                        <a:t>Acknowledgement</a:t>
                      </a:r>
                      <a:endParaRPr lang="en-US" sz="1200" dirty="0">
                        <a:solidFill>
                          <a:schemeClr val="bg1">
                            <a:lumMod val="65000"/>
                          </a:schemeClr>
                        </a:solidFill>
                      </a:endParaRPr>
                    </a:p>
                  </a:txBody>
                  <a:tcPr/>
                </a:tc>
                <a:tc>
                  <a:txBody>
                    <a:bodyPr/>
                    <a:lstStyle/>
                    <a:p>
                      <a:r>
                        <a:rPr lang="en-US" sz="1200" dirty="0" smtClean="0">
                          <a:solidFill>
                            <a:schemeClr val="bg1">
                              <a:lumMod val="65000"/>
                            </a:schemeClr>
                          </a:solidFill>
                        </a:rPr>
                        <a:t>010</a:t>
                      </a:r>
                      <a:endParaRPr lang="en-US" sz="1200" dirty="0">
                        <a:solidFill>
                          <a:schemeClr val="bg1">
                            <a:lumMod val="65000"/>
                          </a:schemeClr>
                        </a:solidFill>
                      </a:endParaRPr>
                    </a:p>
                  </a:txBody>
                  <a:tcPr/>
                </a:tc>
              </a:tr>
              <a:tr h="0">
                <a:tc>
                  <a:txBody>
                    <a:bodyPr/>
                    <a:lstStyle/>
                    <a:p>
                      <a:r>
                        <a:rPr lang="en-US" sz="1200" dirty="0" smtClean="0"/>
                        <a:t>MAC command</a:t>
                      </a:r>
                      <a:endParaRPr lang="en-US" sz="1200" dirty="0"/>
                    </a:p>
                  </a:txBody>
                  <a:tcPr/>
                </a:tc>
                <a:tc>
                  <a:txBody>
                    <a:bodyPr/>
                    <a:lstStyle/>
                    <a:p>
                      <a:r>
                        <a:rPr lang="en-US" sz="1200" dirty="0" smtClean="0"/>
                        <a:t>011</a:t>
                      </a:r>
                      <a:endParaRPr lang="en-US" sz="1200" dirty="0"/>
                    </a:p>
                  </a:txBody>
                  <a:tcPr/>
                </a:tc>
              </a:tr>
              <a:tr h="0">
                <a:tc gridSpan="2">
                  <a:txBody>
                    <a:bodyPr/>
                    <a:lstStyle/>
                    <a:p>
                      <a:r>
                        <a:rPr lang="en-US" sz="1200" dirty="0" smtClean="0"/>
                        <a:t>Reserved</a:t>
                      </a:r>
                      <a:endParaRPr lang="en-US" sz="1200" dirty="0"/>
                    </a:p>
                  </a:txBody>
                  <a:tcPr/>
                </a:tc>
                <a:tc hMerge="1">
                  <a:txBody>
                    <a:bodyPr/>
                    <a:lstStyle/>
                    <a:p>
                      <a:endParaRPr lang="en-US" sz="1200" dirty="0"/>
                    </a:p>
                  </a:txBody>
                  <a:tcPr/>
                </a:tc>
              </a:tr>
            </a:tbl>
          </a:graphicData>
        </a:graphic>
      </p:graphicFrame>
      <p:cxnSp>
        <p:nvCxnSpPr>
          <p:cNvPr id="13" name="Straight Connector 12"/>
          <p:cNvCxnSpPr/>
          <p:nvPr/>
        </p:nvCxnSpPr>
        <p:spPr>
          <a:xfrm flipH="1">
            <a:off x="533402" y="2286000"/>
            <a:ext cx="380998" cy="10564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752600" y="2286000"/>
            <a:ext cx="4343400" cy="10564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254000" y="4267200"/>
            <a:ext cx="279402" cy="45203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371600" y="4267200"/>
            <a:ext cx="1428750" cy="45203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3537554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Rectangle 5"/>
          <p:cNvSpPr>
            <a:spLocks noChangeArrowheads="1"/>
          </p:cNvSpPr>
          <p:nvPr/>
        </p:nvSpPr>
        <p:spPr bwMode="auto">
          <a:xfrm>
            <a:off x="1219200" y="666690"/>
            <a:ext cx="70865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2000" b="1" dirty="0" smtClean="0"/>
              <a:t>MAC command frame format</a:t>
            </a:r>
            <a:endParaRPr lang="en-US" altLang="en-US" sz="2000" b="1" dirty="0"/>
          </a:p>
        </p:txBody>
      </p:sp>
      <p:graphicFrame>
        <p:nvGraphicFramePr>
          <p:cNvPr id="9" name="Table 8"/>
          <p:cNvGraphicFramePr>
            <a:graphicFrameLocks noGrp="1"/>
          </p:cNvGraphicFramePr>
          <p:nvPr>
            <p:extLst>
              <p:ext uri="{D42A27DB-BD31-4B8C-83A1-F6EECF244321}">
                <p14:modId xmlns:p14="http://schemas.microsoft.com/office/powerpoint/2010/main" val="3309831861"/>
              </p:ext>
            </p:extLst>
          </p:nvPr>
        </p:nvGraphicFramePr>
        <p:xfrm>
          <a:off x="685801" y="1254760"/>
          <a:ext cx="7800976" cy="1564640"/>
        </p:xfrm>
        <a:graphic>
          <a:graphicData uri="http://schemas.openxmlformats.org/drawingml/2006/table">
            <a:tbl>
              <a:tblPr firstRow="1" bandRow="1">
                <a:tableStyleId>{D7AC3CCA-C797-4891-BE02-D94E43425B78}</a:tableStyleId>
              </a:tblPr>
              <a:tblGrid>
                <a:gridCol w="925371"/>
                <a:gridCol w="1208228"/>
                <a:gridCol w="1371600"/>
                <a:gridCol w="990600"/>
                <a:gridCol w="1219200"/>
                <a:gridCol w="1419311"/>
                <a:gridCol w="666666"/>
              </a:tblGrid>
              <a:tr h="370840">
                <a:tc>
                  <a:txBody>
                    <a:bodyPr/>
                    <a:lstStyle/>
                    <a:p>
                      <a:pPr algn="ctr"/>
                      <a:r>
                        <a:rPr lang="en-US" sz="1600" b="0" dirty="0" smtClean="0">
                          <a:solidFill>
                            <a:schemeClr val="tx1"/>
                          </a:solidFill>
                        </a:rPr>
                        <a:t>Bits: 10</a:t>
                      </a:r>
                      <a:endParaRPr lang="en-US" sz="1600" b="0" dirty="0">
                        <a:solidFill>
                          <a:schemeClr val="tx1"/>
                        </a:solidFill>
                      </a:endParaRPr>
                    </a:p>
                  </a:txBody>
                  <a:tcPr/>
                </a:tc>
                <a:tc>
                  <a:txBody>
                    <a:bodyPr/>
                    <a:lstStyle/>
                    <a:p>
                      <a:pPr algn="ctr"/>
                      <a:r>
                        <a:rPr lang="en-US" sz="1600" b="0" dirty="0" smtClean="0">
                          <a:solidFill>
                            <a:srgbClr val="FF0000"/>
                          </a:solidFill>
                        </a:rPr>
                        <a:t>x</a:t>
                      </a:r>
                      <a:endParaRPr lang="en-US" sz="1600" b="0" dirty="0">
                        <a:solidFill>
                          <a:srgbClr val="FF0000"/>
                        </a:solidFill>
                      </a:endParaRPr>
                    </a:p>
                  </a:txBody>
                  <a:tcPr/>
                </a:tc>
                <a:tc>
                  <a:txBody>
                    <a:bodyPr/>
                    <a:lstStyle/>
                    <a:p>
                      <a:pPr algn="ctr"/>
                      <a:r>
                        <a:rPr lang="en-US" sz="1600" b="0" dirty="0" smtClean="0"/>
                        <a:t>16</a:t>
                      </a:r>
                      <a:endParaRPr lang="en-US" sz="1600" b="0" dirty="0"/>
                    </a:p>
                  </a:txBody>
                  <a:tcPr/>
                </a:tc>
                <a:tc>
                  <a:txBody>
                    <a:bodyPr/>
                    <a:lstStyle/>
                    <a:p>
                      <a:pPr algn="ctr"/>
                      <a:r>
                        <a:rPr lang="en-US" sz="1600" b="0" dirty="0" smtClean="0">
                          <a:solidFill>
                            <a:srgbClr val="FF0000"/>
                          </a:solidFill>
                        </a:rPr>
                        <a:t>x</a:t>
                      </a:r>
                      <a:endParaRPr lang="en-US" sz="1600" b="0" dirty="0">
                        <a:solidFill>
                          <a:srgbClr val="FF0000"/>
                        </a:solidFill>
                      </a:endParaRPr>
                    </a:p>
                  </a:txBody>
                  <a:tcPr/>
                </a:tc>
                <a:tc>
                  <a:txBody>
                    <a:bodyPr/>
                    <a:lstStyle/>
                    <a:p>
                      <a:pPr algn="ctr"/>
                      <a:r>
                        <a:rPr lang="en-US" sz="1600" b="0" dirty="0" smtClean="0"/>
                        <a:t>8</a:t>
                      </a:r>
                      <a:endParaRPr lang="en-US" sz="1600" b="0" dirty="0"/>
                    </a:p>
                  </a:txBody>
                  <a:tcPr>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t>variable</a:t>
                      </a:r>
                    </a:p>
                  </a:txBody>
                  <a:tcPr>
                    <a:lnL w="127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solidFill>
                            <a:srgbClr val="FF0000"/>
                          </a:solidFill>
                        </a:rPr>
                        <a:t>x</a:t>
                      </a:r>
                    </a:p>
                  </a:txBody>
                  <a:tcPr/>
                </a:tc>
              </a:tr>
              <a:tr h="370840">
                <a:tc>
                  <a:txBody>
                    <a:bodyPr/>
                    <a:lstStyle/>
                    <a:p>
                      <a:pPr algn="ctr"/>
                      <a:r>
                        <a:rPr lang="en-US" sz="1600" b="0" dirty="0" smtClean="0">
                          <a:solidFill>
                            <a:schemeClr val="tx1"/>
                          </a:solidFill>
                        </a:rPr>
                        <a:t>Frame</a:t>
                      </a:r>
                      <a:r>
                        <a:rPr lang="en-US" sz="1600" b="0" baseline="0" dirty="0" smtClean="0">
                          <a:solidFill>
                            <a:schemeClr val="tx1"/>
                          </a:solidFill>
                        </a:rPr>
                        <a:t> control</a:t>
                      </a:r>
                      <a:endParaRPr lang="en-US" sz="1600" b="0" dirty="0">
                        <a:solidFill>
                          <a:schemeClr val="tx1"/>
                        </a:solidFill>
                      </a:endParaRPr>
                    </a:p>
                  </a:txBody>
                  <a:tcPr/>
                </a:tc>
                <a:tc>
                  <a:txBody>
                    <a:bodyPr/>
                    <a:lstStyle/>
                    <a:p>
                      <a:pPr algn="ctr"/>
                      <a:r>
                        <a:rPr lang="en-US" sz="1600" b="0" dirty="0" smtClean="0"/>
                        <a:t>Sequence number</a:t>
                      </a:r>
                      <a:endParaRPr lang="en-US" sz="1600" b="0" dirty="0"/>
                    </a:p>
                  </a:txBody>
                  <a:tcPr/>
                </a:tc>
                <a:tc>
                  <a:txBody>
                    <a:bodyPr/>
                    <a:lstStyle/>
                    <a:p>
                      <a:pPr algn="ctr"/>
                      <a:r>
                        <a:rPr lang="en-US" sz="1600" b="0" dirty="0" smtClean="0"/>
                        <a:t>Addressing fields</a:t>
                      </a:r>
                      <a:endParaRPr lang="en-US" sz="1600" b="0" dirty="0"/>
                    </a:p>
                  </a:txBody>
                  <a:tcPr/>
                </a:tc>
                <a:tc>
                  <a:txBody>
                    <a:bodyPr/>
                    <a:lstStyle/>
                    <a:p>
                      <a:pPr algn="ctr"/>
                      <a:r>
                        <a:rPr lang="en-US" sz="1600" b="0" dirty="0" smtClean="0"/>
                        <a:t>Security</a:t>
                      </a:r>
                      <a:r>
                        <a:rPr lang="en-US" sz="1600" b="0" baseline="0" dirty="0" smtClean="0"/>
                        <a:t> Field</a:t>
                      </a:r>
                      <a:endParaRPr lang="en-US" sz="1600" b="0" dirty="0"/>
                    </a:p>
                  </a:txBody>
                  <a:tcPr/>
                </a:tc>
                <a:tc>
                  <a:txBody>
                    <a:bodyPr/>
                    <a:lstStyle/>
                    <a:p>
                      <a:pPr algn="ctr"/>
                      <a:r>
                        <a:rPr lang="en-US" sz="1600" b="0" dirty="0" smtClean="0"/>
                        <a:t>Command</a:t>
                      </a:r>
                    </a:p>
                    <a:p>
                      <a:pPr algn="ctr"/>
                      <a:r>
                        <a:rPr lang="en-US" sz="1600" b="0" baseline="0" dirty="0" smtClean="0"/>
                        <a:t>ID</a:t>
                      </a:r>
                      <a:endParaRPr lang="en-US" sz="1600" b="0" dirty="0" smtClean="0"/>
                    </a:p>
                    <a:p>
                      <a:pPr algn="ctr"/>
                      <a:endParaRPr lang="en-US" sz="1600" b="0" dirty="0"/>
                    </a:p>
                  </a:txBody>
                  <a:tcPr>
                    <a:lnR w="12700" cap="flat" cmpd="sng" algn="ctr">
                      <a:solidFill>
                        <a:schemeClr val="tx1"/>
                      </a:solidFill>
                      <a:prstDash val="solid"/>
                      <a:round/>
                      <a:headEnd type="none" w="med" len="med"/>
                      <a:tailEnd type="none" w="med" len="med"/>
                    </a:lnR>
                  </a:tcPr>
                </a:tc>
                <a:tc>
                  <a:txBody>
                    <a:bodyPr/>
                    <a:lstStyle/>
                    <a:p>
                      <a:pPr algn="ctr"/>
                      <a:r>
                        <a:rPr lang="en-US" sz="1600" b="0" dirty="0" smtClean="0"/>
                        <a:t>Command </a:t>
                      </a:r>
                    </a:p>
                    <a:p>
                      <a:pPr algn="ctr"/>
                      <a:r>
                        <a:rPr lang="en-US" sz="1600" b="0" dirty="0" smtClean="0"/>
                        <a:t>payload</a:t>
                      </a:r>
                      <a:endParaRPr lang="en-US" sz="1600" b="0" dirty="0"/>
                    </a:p>
                  </a:txBody>
                  <a:tcPr>
                    <a:lnL w="12700" cap="flat" cmpd="sng" algn="ctr">
                      <a:solidFill>
                        <a:schemeClr val="tx1"/>
                      </a:solidFill>
                      <a:prstDash val="solid"/>
                      <a:round/>
                      <a:headEnd type="none" w="med" len="med"/>
                      <a:tailEnd type="none" w="med" len="med"/>
                    </a:lnL>
                  </a:tcPr>
                </a:tc>
                <a:tc>
                  <a:txBody>
                    <a:bodyPr/>
                    <a:lstStyle/>
                    <a:p>
                      <a:pPr algn="ctr"/>
                      <a:r>
                        <a:rPr lang="en-US" sz="1600" b="0" dirty="0" smtClean="0"/>
                        <a:t>FCS</a:t>
                      </a:r>
                      <a:endParaRPr lang="en-US" sz="1600" b="0" dirty="0"/>
                    </a:p>
                  </a:txBody>
                  <a:tcPr/>
                </a:tc>
              </a:tr>
              <a:tr h="370840">
                <a:tc gridSpan="4">
                  <a:txBody>
                    <a:bodyPr/>
                    <a:lstStyle/>
                    <a:p>
                      <a:pPr algn="ctr"/>
                      <a:r>
                        <a:rPr lang="en-US" sz="1600" b="0" dirty="0" smtClean="0"/>
                        <a:t>              MHR</a:t>
                      </a:r>
                      <a:endParaRPr lang="en-US" sz="1600" b="0" dirty="0"/>
                    </a:p>
                  </a:txBody>
                  <a:tcPr/>
                </a:tc>
                <a:tc hMerge="1">
                  <a:txBody>
                    <a:bodyPr/>
                    <a:lstStyle/>
                    <a:p>
                      <a:pPr algn="ctr"/>
                      <a:endParaRPr lang="en-US" sz="1600" b="0" dirty="0"/>
                    </a:p>
                  </a:txBody>
                  <a:tcPr/>
                </a:tc>
                <a:tc hMerge="1">
                  <a:txBody>
                    <a:bodyPr/>
                    <a:lstStyle/>
                    <a:p>
                      <a:pPr algn="ctr"/>
                      <a:endParaRPr lang="en-US" sz="1600" b="0" dirty="0"/>
                    </a:p>
                  </a:txBody>
                  <a:tcPr/>
                </a:tc>
                <a:tc hMerge="1">
                  <a:txBody>
                    <a:bodyPr/>
                    <a:lstStyle/>
                    <a:p>
                      <a:pPr algn="ctr"/>
                      <a:endParaRPr lang="en-US" sz="1600" b="0" dirty="0"/>
                    </a:p>
                  </a:txBody>
                  <a:tcPr/>
                </a:tc>
                <a:tc gridSpan="2">
                  <a:txBody>
                    <a:bodyPr/>
                    <a:lstStyle/>
                    <a:p>
                      <a:pPr algn="ctr"/>
                      <a:r>
                        <a:rPr lang="en-US" sz="1600" b="0" dirty="0" smtClean="0"/>
                        <a:t>MSDU</a:t>
                      </a:r>
                      <a:endParaRPr lang="en-US" sz="1600" b="0" dirty="0"/>
                    </a:p>
                  </a:txBody>
                  <a:tcPr/>
                </a:tc>
                <a:tc hMerge="1">
                  <a:txBody>
                    <a:bodyPr/>
                    <a:lstStyle/>
                    <a:p>
                      <a:endParaRPr lang="en-US"/>
                    </a:p>
                  </a:txBody>
                  <a:tcPr/>
                </a:tc>
                <a:tc>
                  <a:txBody>
                    <a:bodyPr/>
                    <a:lstStyle/>
                    <a:p>
                      <a:pPr algn="ctr"/>
                      <a:r>
                        <a:rPr lang="en-US" sz="1600" b="0" dirty="0" smtClean="0"/>
                        <a:t>MFR</a:t>
                      </a:r>
                      <a:endParaRPr lang="en-US" sz="1600" b="0"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709173215"/>
              </p:ext>
            </p:extLst>
          </p:nvPr>
        </p:nvGraphicFramePr>
        <p:xfrm>
          <a:off x="609600" y="3327400"/>
          <a:ext cx="7924800" cy="2844800"/>
        </p:xfrm>
        <a:graphic>
          <a:graphicData uri="http://schemas.openxmlformats.org/drawingml/2006/table">
            <a:tbl>
              <a:tblPr firstRow="1" bandRow="1">
                <a:tableStyleId>{5940675A-B579-460E-94D1-54222C63F5DA}</a:tableStyleId>
              </a:tblPr>
              <a:tblGrid>
                <a:gridCol w="1219200"/>
                <a:gridCol w="2286000"/>
                <a:gridCol w="3581400"/>
                <a:gridCol w="457200"/>
                <a:gridCol w="381000"/>
              </a:tblGrid>
              <a:tr h="370840">
                <a:tc>
                  <a:txBody>
                    <a:bodyPr/>
                    <a:lstStyle/>
                    <a:p>
                      <a:r>
                        <a:rPr lang="en-US" sz="1200" dirty="0" smtClean="0"/>
                        <a:t>Command ID</a:t>
                      </a:r>
                      <a:endParaRPr lang="en-US" sz="1200" b="0" dirty="0"/>
                    </a:p>
                  </a:txBody>
                  <a:tcPr/>
                </a:tc>
                <a:tc>
                  <a:txBody>
                    <a:bodyPr/>
                    <a:lstStyle/>
                    <a:p>
                      <a:r>
                        <a:rPr lang="en-US" sz="1200" dirty="0" smtClean="0"/>
                        <a:t>Command name</a:t>
                      </a:r>
                      <a:endParaRPr lang="en-US" sz="1200" b="0" dirty="0"/>
                    </a:p>
                  </a:txBody>
                  <a:tcPr/>
                </a:tc>
                <a:tc>
                  <a:txBody>
                    <a:bodyPr/>
                    <a:lstStyle/>
                    <a:p>
                      <a:pPr algn="ctr"/>
                      <a:r>
                        <a:rPr lang="en-US" sz="1200" dirty="0" smtClean="0"/>
                        <a:t>Purpose</a:t>
                      </a:r>
                      <a:endParaRPr lang="en-US" sz="1200" b="0" dirty="0"/>
                    </a:p>
                  </a:txBody>
                  <a:tcPr/>
                </a:tc>
                <a:tc>
                  <a:txBody>
                    <a:bodyPr/>
                    <a:lstStyle/>
                    <a:p>
                      <a:pPr algn="ctr"/>
                      <a:r>
                        <a:rPr lang="en-US" sz="1200" dirty="0" err="1" smtClean="0"/>
                        <a:t>Tx</a:t>
                      </a:r>
                      <a:endParaRPr lang="en-US" sz="1200" b="0" dirty="0"/>
                    </a:p>
                  </a:txBody>
                  <a:tcPr/>
                </a:tc>
                <a:tc>
                  <a:txBody>
                    <a:bodyPr/>
                    <a:lstStyle/>
                    <a:p>
                      <a:pPr algn="ctr"/>
                      <a:r>
                        <a:rPr lang="en-US" sz="1200" dirty="0" smtClean="0"/>
                        <a:t>Rx</a:t>
                      </a:r>
                      <a:endParaRPr lang="en-US" sz="1200" b="0"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pPr algn="ctr"/>
                      <a:r>
                        <a:rPr lang="en-US" sz="1200" dirty="0" smtClean="0"/>
                        <a:t>0x15</a:t>
                      </a:r>
                      <a:endParaRPr lang="en-US" sz="1200" dirty="0"/>
                    </a:p>
                  </a:txBody>
                  <a:tcPr/>
                </a:tc>
                <a:tc>
                  <a:txBody>
                    <a:bodyPr/>
                    <a:lstStyle/>
                    <a:p>
                      <a:r>
                        <a:rPr lang="en-US" sz="1200" dirty="0" smtClean="0"/>
                        <a:t>Symbol</a:t>
                      </a:r>
                      <a:r>
                        <a:rPr lang="en-US" sz="1200" baseline="0" dirty="0" smtClean="0"/>
                        <a:t> rate change request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To adapt </a:t>
                      </a:r>
                      <a:r>
                        <a:rPr lang="en-US" sz="1200" dirty="0" err="1" smtClean="0"/>
                        <a:t>Tx</a:t>
                      </a:r>
                      <a:r>
                        <a:rPr lang="en-US" sz="1200" baseline="0" dirty="0" smtClean="0"/>
                        <a:t> symbol rate versus </a:t>
                      </a:r>
                      <a:r>
                        <a:rPr lang="en-US" sz="1200" dirty="0" smtClean="0"/>
                        <a:t>Rx</a:t>
                      </a:r>
                      <a:r>
                        <a:rPr lang="en-US" sz="1200" baseline="0" dirty="0" smtClean="0"/>
                        <a:t> </a:t>
                      </a:r>
                      <a:r>
                        <a:rPr lang="en-US" sz="1200" dirty="0" smtClean="0"/>
                        <a:t>frame rate variation when Rx</a:t>
                      </a:r>
                      <a:r>
                        <a:rPr lang="en-US" sz="1200" baseline="0" dirty="0" smtClean="0"/>
                        <a:t> has the minimum frame rate below the symbol rate. </a:t>
                      </a:r>
                      <a:endParaRPr lang="en-US" sz="1200" dirty="0"/>
                    </a:p>
                  </a:txBody>
                  <a:tcPr/>
                </a:tc>
                <a:tc>
                  <a:txBody>
                    <a:bodyPr/>
                    <a:lstStyle/>
                    <a:p>
                      <a:pPr algn="ctr"/>
                      <a:r>
                        <a:rPr lang="en-US" sz="1200" dirty="0" smtClean="0"/>
                        <a:t>X</a:t>
                      </a:r>
                      <a:endParaRPr lang="en-US" sz="1200" dirty="0"/>
                    </a:p>
                  </a:txBody>
                  <a:tcPr/>
                </a:tc>
                <a:tc>
                  <a:txBody>
                    <a:bodyPr/>
                    <a:lstStyle/>
                    <a:p>
                      <a:pPr algn="ctr"/>
                      <a:r>
                        <a:rPr lang="en-US" sz="1200" dirty="0" smtClean="0"/>
                        <a:t>X</a:t>
                      </a:r>
                      <a:endParaRPr lang="en-US" sz="1200" dirty="0"/>
                    </a:p>
                  </a:txBody>
                  <a:tcPr/>
                </a:tc>
              </a:tr>
              <a:tr h="365760">
                <a:tc>
                  <a:txBody>
                    <a:bodyPr/>
                    <a:lstStyle/>
                    <a:p>
                      <a:pPr algn="ctr"/>
                      <a:r>
                        <a:rPr lang="en-US" sz="1200" dirty="0" smtClean="0"/>
                        <a:t>0x16</a:t>
                      </a:r>
                      <a:endParaRPr lang="en-US" sz="1200" dirty="0"/>
                    </a:p>
                  </a:txBody>
                  <a:tcPr/>
                </a:tc>
                <a:tc>
                  <a:txBody>
                    <a:bodyPr/>
                    <a:lstStyle/>
                    <a:p>
                      <a:r>
                        <a:rPr lang="en-US" sz="1200" baseline="0" dirty="0" smtClean="0"/>
                        <a:t>Bandwidth change request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To adapt </a:t>
                      </a:r>
                      <a:r>
                        <a:rPr lang="en-US" sz="1200" dirty="0" err="1" smtClean="0"/>
                        <a:t>Tx</a:t>
                      </a:r>
                      <a:r>
                        <a:rPr lang="en-US" sz="1200" baseline="0" dirty="0" smtClean="0"/>
                        <a:t> frequency band versus </a:t>
                      </a:r>
                      <a:r>
                        <a:rPr lang="en-US" sz="1200" dirty="0" smtClean="0"/>
                        <a:t>Rx</a:t>
                      </a:r>
                      <a:r>
                        <a:rPr lang="en-US" sz="1200" baseline="0" dirty="0" smtClean="0"/>
                        <a:t> </a:t>
                      </a:r>
                      <a:r>
                        <a:rPr lang="en-US" sz="1200" dirty="0" smtClean="0"/>
                        <a:t>sampling rate when Rx</a:t>
                      </a:r>
                      <a:r>
                        <a:rPr lang="en-US" sz="1200" baseline="0" dirty="0" smtClean="0"/>
                        <a:t> has a low sampling rate that cannot get data in PSDU frames. </a:t>
                      </a:r>
                      <a:endParaRPr lang="en-US" sz="1200" dirty="0" smtClean="0"/>
                    </a:p>
                  </a:txBody>
                  <a:tcPr/>
                </a:tc>
                <a:tc>
                  <a:txBody>
                    <a:bodyPr/>
                    <a:lstStyle/>
                    <a:p>
                      <a:pPr algn="ctr"/>
                      <a:r>
                        <a:rPr lang="en-US" sz="1200" dirty="0" smtClean="0"/>
                        <a:t>X</a:t>
                      </a:r>
                      <a:endParaRPr lang="en-US" sz="1200" dirty="0"/>
                    </a:p>
                  </a:txBody>
                  <a:tcPr/>
                </a:tc>
                <a:tc>
                  <a:txBody>
                    <a:bodyPr/>
                    <a:lstStyle/>
                    <a:p>
                      <a:pPr algn="ctr"/>
                      <a:r>
                        <a:rPr lang="en-US" sz="1200" dirty="0" smtClean="0"/>
                        <a:t>X</a:t>
                      </a:r>
                      <a:endParaRPr lang="en-US" sz="1200" dirty="0"/>
                    </a:p>
                  </a:txBody>
                  <a:tcPr/>
                </a:tc>
              </a:tr>
              <a:tr h="365760">
                <a:tc>
                  <a:txBody>
                    <a:bodyPr/>
                    <a:lstStyle/>
                    <a:p>
                      <a:pPr algn="ctr"/>
                      <a:r>
                        <a:rPr lang="en-US" sz="1200" dirty="0" smtClean="0"/>
                        <a:t>0x17</a:t>
                      </a:r>
                      <a:endParaRPr lang="en-US" sz="1200" dirty="0"/>
                    </a:p>
                  </a:txBody>
                  <a:tcPr/>
                </a:tc>
                <a:tc>
                  <a:txBody>
                    <a:bodyPr/>
                    <a:lstStyle/>
                    <a:p>
                      <a:r>
                        <a:rPr lang="en-US" sz="1200" baseline="0" dirty="0" smtClean="0"/>
                        <a:t>Resolution change request</a:t>
                      </a:r>
                      <a:endParaRPr lang="en-US" sz="1200" dirty="0"/>
                    </a:p>
                  </a:txBody>
                  <a:tcPr/>
                </a:tc>
                <a:tc>
                  <a:txBody>
                    <a:bodyPr/>
                    <a:lstStyle/>
                    <a:p>
                      <a:pPr algn="l"/>
                      <a:r>
                        <a:rPr lang="en-US" sz="1200" dirty="0" smtClean="0"/>
                        <a:t>To adapt the number of </a:t>
                      </a:r>
                      <a:r>
                        <a:rPr lang="en-US" sz="1200" dirty="0" err="1" smtClean="0"/>
                        <a:t>Tx</a:t>
                      </a:r>
                      <a:r>
                        <a:rPr lang="en-US" sz="1200" baseline="0" dirty="0" smtClean="0"/>
                        <a:t> LEDs spatially (resolution) versus </a:t>
                      </a:r>
                      <a:r>
                        <a:rPr lang="en-US" sz="1200" dirty="0" smtClean="0"/>
                        <a:t>Rx</a:t>
                      </a:r>
                      <a:r>
                        <a:rPr lang="en-US" sz="1200" baseline="0" dirty="0" smtClean="0"/>
                        <a:t> image </a:t>
                      </a:r>
                      <a:r>
                        <a:rPr lang="en-US" sz="1200" dirty="0" smtClean="0"/>
                        <a:t>resolution mode.</a:t>
                      </a:r>
                      <a:endParaRPr lang="en-US" sz="1200" dirty="0"/>
                    </a:p>
                  </a:txBody>
                  <a:tcPr/>
                </a:tc>
                <a:tc>
                  <a:txBody>
                    <a:bodyPr/>
                    <a:lstStyle/>
                    <a:p>
                      <a:pPr algn="ctr"/>
                      <a:r>
                        <a:rPr lang="en-US" sz="1200" dirty="0" smtClean="0"/>
                        <a:t>X</a:t>
                      </a:r>
                      <a:endParaRPr lang="en-US" sz="1200" dirty="0"/>
                    </a:p>
                  </a:txBody>
                  <a:tcPr/>
                </a:tc>
                <a:tc>
                  <a:txBody>
                    <a:bodyPr/>
                    <a:lstStyle/>
                    <a:p>
                      <a:pPr algn="ctr"/>
                      <a:r>
                        <a:rPr lang="en-US" sz="1200" dirty="0" smtClean="0"/>
                        <a:t>X</a:t>
                      </a:r>
                      <a:endParaRPr lang="en-US" sz="1200" dirty="0"/>
                    </a:p>
                  </a:txBody>
                  <a:tcPr/>
                </a:tc>
              </a:tr>
              <a:tr h="3657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0x18 - 0xff</a:t>
                      </a:r>
                    </a:p>
                  </a:txBody>
                  <a:tcPr/>
                </a:tc>
                <a:tc gridSpan="2">
                  <a:txBody>
                    <a:bodyPr/>
                    <a:lstStyle/>
                    <a:p>
                      <a:r>
                        <a:rPr lang="en-US" sz="1200" dirty="0" smtClean="0"/>
                        <a:t>Reserved</a:t>
                      </a:r>
                      <a:endParaRPr lang="en-US" sz="1200" dirty="0"/>
                    </a:p>
                  </a:txBody>
                  <a:tcPr/>
                </a:tc>
                <a:tc hMerge="1">
                  <a:txBody>
                    <a:bodyPr/>
                    <a:lstStyle/>
                    <a:p>
                      <a:pPr algn="l"/>
                      <a:endParaRPr lang="en-US" sz="1200" dirty="0"/>
                    </a:p>
                  </a:txBody>
                  <a:tcPr/>
                </a:tc>
                <a:tc>
                  <a:txBody>
                    <a:bodyPr/>
                    <a:lstStyle/>
                    <a:p>
                      <a:pPr algn="ctr"/>
                      <a:endParaRPr lang="en-US" sz="1200" dirty="0"/>
                    </a:p>
                  </a:txBody>
                  <a:tcPr/>
                </a:tc>
                <a:tc>
                  <a:txBody>
                    <a:bodyPr/>
                    <a:lstStyle/>
                    <a:p>
                      <a:pPr algn="ctr"/>
                      <a:endParaRPr lang="en-US" sz="1200" dirty="0"/>
                    </a:p>
                  </a:txBody>
                  <a:tcPr/>
                </a:tc>
              </a:tr>
            </a:tbl>
          </a:graphicData>
        </a:graphic>
      </p:graphicFrame>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4755961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itle 1"/>
          <p:cNvSpPr txBox="1">
            <a:spLocks/>
          </p:cNvSpPr>
          <p:nvPr/>
        </p:nvSpPr>
        <p:spPr>
          <a:xfrm>
            <a:off x="457200" y="609600"/>
            <a:ext cx="8229600" cy="914400"/>
          </a:xfrm>
          <a:prstGeom prst="rect">
            <a:avLst/>
          </a:prstGeom>
        </p:spPr>
        <p:txBody>
          <a:bodyPr>
            <a:normAutofit/>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en-US" sz="2800" b="1" dirty="0" smtClean="0"/>
              <a:t>MAC Summary</a:t>
            </a:r>
          </a:p>
        </p:txBody>
      </p:sp>
      <p:sp>
        <p:nvSpPr>
          <p:cNvPr id="9" name="Content Placeholder 2"/>
          <p:cNvSpPr txBox="1">
            <a:spLocks/>
          </p:cNvSpPr>
          <p:nvPr/>
        </p:nvSpPr>
        <p:spPr>
          <a:xfrm>
            <a:off x="685800" y="1752600"/>
            <a:ext cx="7772400" cy="4114800"/>
          </a:xfrm>
          <a:prstGeom prst="rect">
            <a:avLst/>
          </a:prstGeom>
        </p:spPr>
        <p:txBody>
          <a:bodyPr>
            <a:normAutofit fontScale="77500" lnSpcReduction="20000"/>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altLang="en-US" sz="2400" dirty="0" smtClean="0"/>
              <a:t>Four MAC types</a:t>
            </a:r>
          </a:p>
          <a:p>
            <a:pPr lvl="1">
              <a:buFont typeface="Wingdings" panose="05000000000000000000" pitchFamily="2" charset="2"/>
              <a:buChar char="§"/>
            </a:pPr>
            <a:r>
              <a:rPr lang="en-US" altLang="en-US" sz="2000" dirty="0" smtClean="0"/>
              <a:t>3 bits frame type used to identify a MAC frame</a:t>
            </a:r>
          </a:p>
          <a:p>
            <a:pPr lvl="1">
              <a:buFont typeface="Wingdings" panose="05000000000000000000" pitchFamily="2" charset="2"/>
              <a:buChar char="§"/>
            </a:pPr>
            <a:r>
              <a:rPr lang="en-US" altLang="en-US" sz="2000" dirty="0" smtClean="0"/>
              <a:t>Without an acknowledgement</a:t>
            </a:r>
          </a:p>
          <a:p>
            <a:pPr lvl="1">
              <a:buFont typeface="Wingdings" panose="05000000000000000000" pitchFamily="2" charset="2"/>
              <a:buChar char="§"/>
            </a:pPr>
            <a:endParaRPr lang="en-US" altLang="en-US" sz="2000" dirty="0" smtClean="0"/>
          </a:p>
          <a:p>
            <a:pPr>
              <a:buFont typeface="Wingdings" panose="05000000000000000000" pitchFamily="2" charset="2"/>
              <a:buChar char="q"/>
            </a:pPr>
            <a:r>
              <a:rPr lang="en-US" altLang="en-US" sz="2400" dirty="0" smtClean="0"/>
              <a:t>Low overhead broadcast mode MAC frame format</a:t>
            </a:r>
          </a:p>
          <a:p>
            <a:pPr lvl="1">
              <a:buFont typeface="Wingdings" panose="05000000000000000000" pitchFamily="2" charset="2"/>
              <a:buChar char="§"/>
            </a:pPr>
            <a:r>
              <a:rPr lang="en-US" altLang="en-US" sz="2000" dirty="0" smtClean="0"/>
              <a:t>Low overhead Beacon: a full and a shorten beacon frame</a:t>
            </a:r>
          </a:p>
          <a:p>
            <a:pPr lvl="1">
              <a:buFont typeface="Wingdings" panose="05000000000000000000" pitchFamily="2" charset="2"/>
              <a:buChar char="§"/>
            </a:pPr>
            <a:r>
              <a:rPr lang="en-US" altLang="en-US" sz="2000" dirty="0" smtClean="0"/>
              <a:t>IB mode: low overhead downlink MAC frame</a:t>
            </a:r>
          </a:p>
          <a:p>
            <a:pPr lvl="1">
              <a:buFont typeface="Wingdings" panose="05000000000000000000" pitchFamily="2" charset="2"/>
              <a:buChar char="§"/>
            </a:pPr>
            <a:endParaRPr lang="en-US" altLang="en-US" sz="2000" dirty="0" smtClean="0"/>
          </a:p>
          <a:p>
            <a:pPr>
              <a:buFont typeface="Wingdings" panose="05000000000000000000" pitchFamily="2" charset="2"/>
              <a:buChar char="q"/>
            </a:pPr>
            <a:r>
              <a:rPr lang="en-US" altLang="en-US" sz="2400" dirty="0" smtClean="0"/>
              <a:t>Low complexity</a:t>
            </a:r>
          </a:p>
          <a:p>
            <a:pPr lvl="1">
              <a:buFont typeface="Wingdings" panose="05000000000000000000" pitchFamily="2" charset="2"/>
              <a:buChar char="§"/>
            </a:pPr>
            <a:r>
              <a:rPr lang="en-US" altLang="en-US" sz="2000" dirty="0" smtClean="0"/>
              <a:t>D2D mode requires security (sometimes) then the security frame is considered. </a:t>
            </a:r>
          </a:p>
          <a:p>
            <a:pPr lvl="1">
              <a:buFont typeface="Wingdings" panose="05000000000000000000" pitchFamily="2" charset="2"/>
              <a:buChar char="§"/>
            </a:pPr>
            <a:endParaRPr lang="en-US" altLang="en-US" sz="2000" dirty="0" smtClean="0"/>
          </a:p>
          <a:p>
            <a:pPr>
              <a:buFont typeface="Wingdings" panose="05000000000000000000" pitchFamily="2" charset="2"/>
              <a:buChar char="q"/>
            </a:pPr>
            <a:r>
              <a:rPr lang="en-US" altLang="en-US" sz="2400" dirty="0" smtClean="0"/>
              <a:t>MAC frame command: Add 3 command-IDs to support compatibility</a:t>
            </a:r>
          </a:p>
          <a:p>
            <a:pPr lvl="1">
              <a:buFont typeface="Wingdings" panose="05000000000000000000" pitchFamily="2" charset="2"/>
              <a:buChar char="§"/>
            </a:pPr>
            <a:r>
              <a:rPr lang="en-US" sz="2000" dirty="0" smtClean="0"/>
              <a:t>Symbol rate change request</a:t>
            </a:r>
          </a:p>
          <a:p>
            <a:pPr lvl="1">
              <a:buFont typeface="Wingdings" panose="05000000000000000000" pitchFamily="2" charset="2"/>
              <a:buChar char="§"/>
            </a:pPr>
            <a:r>
              <a:rPr lang="en-US" sz="2000" dirty="0" smtClean="0"/>
              <a:t>Bandwidth change request</a:t>
            </a:r>
          </a:p>
          <a:p>
            <a:pPr lvl="1">
              <a:buFont typeface="Wingdings" panose="05000000000000000000" pitchFamily="2" charset="2"/>
              <a:buChar char="§"/>
            </a:pPr>
            <a:r>
              <a:rPr lang="en-US" sz="2000" dirty="0" smtClean="0"/>
              <a:t>Resolution change request</a:t>
            </a:r>
            <a:endParaRPr lang="en-US" altLang="en-US" sz="2000" dirty="0" smtClean="0">
              <a:solidFill>
                <a:srgbClr val="FF0000"/>
              </a:solidFill>
            </a:endParaRPr>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614046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 Box 3"/>
          <p:cNvSpPr txBox="1">
            <a:spLocks noChangeArrowheads="1"/>
          </p:cNvSpPr>
          <p:nvPr/>
        </p:nvSpPr>
        <p:spPr bwMode="auto">
          <a:xfrm>
            <a:off x="257175" y="1043255"/>
            <a:ext cx="8534399"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spcAft>
                <a:spcPts val="600"/>
              </a:spcAft>
              <a:buFont typeface="Wingdings" panose="05000000000000000000" pitchFamily="2" charset="2"/>
              <a:buChar char="q"/>
            </a:pPr>
            <a:r>
              <a:rPr lang="en-US" sz="1100" b="1" dirty="0"/>
              <a:t>optical clock rate</a:t>
            </a:r>
            <a:r>
              <a:rPr lang="en-US" sz="1100" dirty="0"/>
              <a:t>: The frequency at which the data is clocked out to the optical source. </a:t>
            </a:r>
          </a:p>
          <a:p>
            <a:pPr marL="342900" indent="-342900">
              <a:spcAft>
                <a:spcPts val="600"/>
              </a:spcAft>
              <a:buFont typeface="Wingdings" panose="05000000000000000000" pitchFamily="2" charset="2"/>
              <a:buChar char="q"/>
            </a:pPr>
            <a:r>
              <a:rPr lang="en-US" sz="1100" b="1" dirty="0" smtClean="0"/>
              <a:t>symbol </a:t>
            </a:r>
            <a:r>
              <a:rPr lang="en-US" sz="1100" b="1" dirty="0"/>
              <a:t>rate</a:t>
            </a:r>
            <a:r>
              <a:rPr lang="en-US" sz="1100" dirty="0"/>
              <a:t>: The </a:t>
            </a:r>
            <a:r>
              <a:rPr lang="en-US" sz="1100" dirty="0" smtClean="0"/>
              <a:t>number of different symbols across the transmission medium per time.  It shows how </a:t>
            </a:r>
            <a:r>
              <a:rPr lang="en-US" sz="1100" dirty="0"/>
              <a:t>fast the data symbol is clocked out (e.g. 10 symbol/sec</a:t>
            </a:r>
            <a:r>
              <a:rPr lang="en-US" sz="1100" dirty="0" smtClean="0"/>
              <a:t>). Note that a symbol definition is up to the modulation scheme. </a:t>
            </a:r>
          </a:p>
          <a:p>
            <a:pPr marL="342900" indent="-342900">
              <a:spcAft>
                <a:spcPts val="600"/>
              </a:spcAft>
              <a:buFont typeface="Wingdings" panose="05000000000000000000" pitchFamily="2" charset="2"/>
              <a:buChar char="q"/>
            </a:pPr>
            <a:r>
              <a:rPr lang="en-US" sz="1100" b="1" dirty="0" smtClean="0"/>
              <a:t>modulation rate</a:t>
            </a:r>
            <a:r>
              <a:rPr lang="en-US" sz="1100" dirty="0" smtClean="0"/>
              <a:t>: This </a:t>
            </a:r>
            <a:r>
              <a:rPr lang="en-US" sz="1100" dirty="0"/>
              <a:t>term is used only for LED use case to show how fast LED is </a:t>
            </a:r>
            <a:r>
              <a:rPr lang="en-US" sz="1100" dirty="0" smtClean="0"/>
              <a:t>modulated. </a:t>
            </a:r>
          </a:p>
          <a:p>
            <a:pPr marL="342900" indent="-342900">
              <a:spcAft>
                <a:spcPts val="600"/>
              </a:spcAft>
              <a:buFont typeface="Wingdings" panose="05000000000000000000" pitchFamily="2" charset="2"/>
              <a:buChar char="q"/>
            </a:pPr>
            <a:r>
              <a:rPr lang="en-US" sz="1100" b="1" dirty="0" smtClean="0"/>
              <a:t>clock </a:t>
            </a:r>
            <a:r>
              <a:rPr lang="en-US" sz="1100" b="1" dirty="0"/>
              <a:t>information </a:t>
            </a:r>
            <a:r>
              <a:rPr lang="en-US" sz="1100" b="1" dirty="0" smtClean="0"/>
              <a:t>(of </a:t>
            </a:r>
            <a:r>
              <a:rPr lang="en-US" sz="1100" b="1" dirty="0"/>
              <a:t>a </a:t>
            </a:r>
            <a:r>
              <a:rPr lang="en-US" sz="1100" b="1" dirty="0" smtClean="0"/>
              <a:t>data packet/symbol)</a:t>
            </a:r>
            <a:r>
              <a:rPr lang="en-US" sz="1100" dirty="0" smtClean="0"/>
              <a:t>: The information represents the state of a symbol clocked out. The clock information is transmitted along with a symbol to help a receiver identifying an arrival state of new symbol under presence of frame rate variation. </a:t>
            </a:r>
          </a:p>
          <a:p>
            <a:pPr marL="342900" indent="-342900">
              <a:spcAft>
                <a:spcPts val="600"/>
              </a:spcAft>
              <a:buFont typeface="Wingdings" panose="05000000000000000000" pitchFamily="2" charset="2"/>
              <a:buChar char="q"/>
            </a:pPr>
            <a:r>
              <a:rPr lang="en-US" sz="1100" b="1" dirty="0" smtClean="0"/>
              <a:t>frame rate variation: </a:t>
            </a:r>
            <a:r>
              <a:rPr lang="en-US" sz="1100" dirty="0" smtClean="0"/>
              <a:t>This term is applied for a typical camera when a fixed frame rate video mode is not supported or an auto-frame rate mode is selected by a software application. The frame rate variation is limited by the range of frame rate (</a:t>
            </a:r>
            <a:r>
              <a:rPr lang="en-US" sz="1100" i="1" dirty="0" smtClean="0"/>
              <a:t>frame rate range</a:t>
            </a:r>
            <a:r>
              <a:rPr lang="en-US" sz="1100" dirty="0" smtClean="0"/>
              <a:t>)</a:t>
            </a:r>
          </a:p>
          <a:p>
            <a:pPr marL="342900" indent="-342900">
              <a:spcAft>
                <a:spcPts val="600"/>
              </a:spcAft>
              <a:buFont typeface="Wingdings" panose="05000000000000000000" pitchFamily="2" charset="2"/>
              <a:buChar char="q"/>
            </a:pPr>
            <a:r>
              <a:rPr lang="en-US" sz="1100" b="1" dirty="0" smtClean="0"/>
              <a:t>frame rate </a:t>
            </a:r>
            <a:r>
              <a:rPr lang="en-US" sz="1100" b="1" dirty="0"/>
              <a:t>range</a:t>
            </a:r>
            <a:r>
              <a:rPr lang="en-US" sz="1100" dirty="0"/>
              <a:t>: T</a:t>
            </a:r>
            <a:r>
              <a:rPr lang="en-US" sz="1100" dirty="0" smtClean="0"/>
              <a:t>he range observed of frame rate in a selected video mode which is lower limited by the minimum practical frame rate and upper limited by the maximum practical frame rate during the recording time. </a:t>
            </a:r>
          </a:p>
          <a:p>
            <a:pPr marL="342900" indent="-342900">
              <a:spcAft>
                <a:spcPts val="600"/>
              </a:spcAft>
              <a:buFont typeface="Wingdings" panose="05000000000000000000" pitchFamily="2" charset="2"/>
              <a:buChar char="q"/>
            </a:pPr>
            <a:r>
              <a:rPr lang="en-US" sz="1100" b="1" dirty="0" smtClean="0"/>
              <a:t>varying shutter speed</a:t>
            </a:r>
            <a:r>
              <a:rPr lang="en-US" sz="1100" dirty="0" smtClean="0"/>
              <a:t>: Shutter speed stands for the length of time a camera shutter is open to expose light into the image sensor. Auto-exposure in video mode causes the variation in shutter speed, hence the </a:t>
            </a:r>
            <a:r>
              <a:rPr lang="en-US" sz="1100" i="1" dirty="0" smtClean="0"/>
              <a:t>available bandwidth</a:t>
            </a:r>
            <a:r>
              <a:rPr lang="en-US" sz="1100" dirty="0" smtClean="0"/>
              <a:t> is varying.</a:t>
            </a:r>
          </a:p>
          <a:p>
            <a:pPr marL="342900" indent="-342900">
              <a:spcAft>
                <a:spcPts val="600"/>
              </a:spcAft>
              <a:buFont typeface="Wingdings" panose="05000000000000000000" pitchFamily="2" charset="2"/>
              <a:buChar char="q"/>
            </a:pPr>
            <a:r>
              <a:rPr lang="en-US" sz="1100" b="1" dirty="0" smtClean="0"/>
              <a:t>sampling rate</a:t>
            </a:r>
            <a:r>
              <a:rPr lang="en-US" sz="1100" dirty="0" smtClean="0"/>
              <a:t>: The number of rows are sequentially obtained  per time in a rolling shutter image sensor (also known as row-scanning rate). However, in a global shutter image sensor, the frame rate is equal to the sampling rate.</a:t>
            </a:r>
          </a:p>
          <a:p>
            <a:pPr marL="342900" indent="-342900">
              <a:spcAft>
                <a:spcPts val="600"/>
              </a:spcAft>
              <a:buFont typeface="Wingdings" panose="05000000000000000000" pitchFamily="2" charset="2"/>
              <a:buChar char="q"/>
            </a:pPr>
            <a:r>
              <a:rPr lang="en-US" sz="1100" b="1" dirty="0" smtClean="0"/>
              <a:t>rolling sampling rate</a:t>
            </a:r>
            <a:r>
              <a:rPr lang="en-US" sz="1100" dirty="0" smtClean="0"/>
              <a:t>: the practical sampling rate observed from the selected resolution mode of an output image. By using a output image </a:t>
            </a:r>
            <a:r>
              <a:rPr lang="en-US" sz="1100" dirty="0"/>
              <a:t>to </a:t>
            </a:r>
            <a:r>
              <a:rPr lang="en-US" sz="1100" dirty="0" smtClean="0"/>
              <a:t>extract data, the practical sampling rate is less than the sampling rate in an image sensor because the output image resolution is reduced.</a:t>
            </a:r>
          </a:p>
          <a:p>
            <a:pPr marL="342900" indent="-342900">
              <a:spcAft>
                <a:spcPts val="600"/>
              </a:spcAft>
              <a:buFont typeface="Wingdings" panose="05000000000000000000" pitchFamily="2" charset="2"/>
              <a:buChar char="q"/>
            </a:pPr>
            <a:r>
              <a:rPr lang="en-US" sz="1100" b="1" dirty="0" smtClean="0"/>
              <a:t>spatial </a:t>
            </a:r>
            <a:r>
              <a:rPr lang="en-US" sz="1100" b="1" dirty="0"/>
              <a:t>scheme</a:t>
            </a:r>
            <a:r>
              <a:rPr lang="en-US" sz="1100" dirty="0"/>
              <a:t>: The communications scheme to solve the problem of frame-rate variation in the receiver by transmitting data along with its clock information spatially. </a:t>
            </a:r>
            <a:r>
              <a:rPr lang="en-US" sz="1100" dirty="0" smtClean="0"/>
              <a:t>A spatial-MIMO transmitter is used in this scheme.</a:t>
            </a:r>
            <a:endParaRPr lang="en-US" sz="1100" dirty="0"/>
          </a:p>
          <a:p>
            <a:pPr marL="342900" indent="-342900">
              <a:spcAft>
                <a:spcPts val="600"/>
              </a:spcAft>
              <a:buFont typeface="Wingdings" panose="05000000000000000000" pitchFamily="2" charset="2"/>
              <a:buChar char="q"/>
            </a:pPr>
            <a:r>
              <a:rPr lang="en-US" sz="1100" b="1" dirty="0" smtClean="0"/>
              <a:t>Spatial M-PSK (SM-PSK)</a:t>
            </a:r>
            <a:r>
              <a:rPr lang="en-US" sz="1100" dirty="0" smtClean="0"/>
              <a:t>: A communications scheme in which a group of LEDs consists of multiple LEDs which are modulated at different phases together transmit a phase spatially. At a time, the camera captures multiple states of those LEDs (a group of LEDs) and uses those states to decode a transmitted phase, outputting a data symbol.</a:t>
            </a:r>
          </a:p>
          <a:p>
            <a:pPr marL="342900" indent="-342900">
              <a:spcAft>
                <a:spcPts val="600"/>
              </a:spcAft>
              <a:buFont typeface="Wingdings" panose="05000000000000000000" pitchFamily="2" charset="2"/>
              <a:buChar char="q"/>
            </a:pPr>
            <a:r>
              <a:rPr lang="en-US" sz="1100" b="1" dirty="0" smtClean="0"/>
              <a:t>dimmable spatial M-PSK (DSM-PSK)</a:t>
            </a:r>
            <a:r>
              <a:rPr lang="en-US" sz="1100" dirty="0" smtClean="0"/>
              <a:t>: A specific form of </a:t>
            </a:r>
            <a:r>
              <a:rPr lang="en-US" sz="1100" dirty="0"/>
              <a:t>S</a:t>
            </a:r>
            <a:r>
              <a:rPr lang="en-US" sz="1100" dirty="0" smtClean="0"/>
              <a:t>M-PSK in which dimming is supported in steps of 1/M.</a:t>
            </a:r>
          </a:p>
          <a:p>
            <a:pPr marL="342900" indent="-342900">
              <a:spcAft>
                <a:spcPts val="600"/>
              </a:spcAft>
              <a:buFont typeface="Wingdings" panose="05000000000000000000" pitchFamily="2" charset="2"/>
              <a:buChar char="q"/>
            </a:pPr>
            <a:r>
              <a:rPr lang="en-US" sz="1100" b="1" dirty="0" smtClean="0"/>
              <a:t>reference LEDs</a:t>
            </a:r>
            <a:r>
              <a:rPr lang="en-US" sz="1100" dirty="0" smtClean="0"/>
              <a:t>: In the </a:t>
            </a:r>
            <a:r>
              <a:rPr lang="en-US" sz="1100" i="1" dirty="0" smtClean="0"/>
              <a:t>spatial sc</a:t>
            </a:r>
            <a:r>
              <a:rPr lang="en-US" sz="1100" dirty="0" smtClean="0"/>
              <a:t>heme, the reference-LEDs do not transmit any data but a reference signal (a specific form of clock information) to help a  varying frame-rate receiver decoding data.</a:t>
            </a:r>
          </a:p>
          <a:p>
            <a:pPr marL="342900" indent="-342900">
              <a:spcAft>
                <a:spcPts val="600"/>
              </a:spcAft>
              <a:buFont typeface="Wingdings" panose="05000000000000000000" pitchFamily="2" charset="2"/>
              <a:buChar char="q"/>
            </a:pPr>
            <a:r>
              <a:rPr lang="en-US" sz="1100" b="1" dirty="0" smtClean="0"/>
              <a:t>data LEDs</a:t>
            </a:r>
            <a:r>
              <a:rPr lang="en-US" sz="1100" dirty="0" smtClean="0"/>
              <a:t>: The LEDs </a:t>
            </a:r>
            <a:r>
              <a:rPr lang="en-US" sz="1100" dirty="0"/>
              <a:t>which transmit data </a:t>
            </a:r>
            <a:r>
              <a:rPr lang="en-US" sz="1100" dirty="0" smtClean="0"/>
              <a:t>in the </a:t>
            </a:r>
            <a:r>
              <a:rPr lang="en-US" sz="1100" i="1" dirty="0" smtClean="0"/>
              <a:t>spatial </a:t>
            </a:r>
            <a:r>
              <a:rPr lang="en-US" sz="1100" i="1" dirty="0"/>
              <a:t>scheme</a:t>
            </a:r>
            <a:r>
              <a:rPr lang="en-US" sz="1100" dirty="0" smtClean="0"/>
              <a:t>.</a:t>
            </a:r>
            <a:endParaRPr lang="en-US" sz="1100" dirty="0"/>
          </a:p>
        </p:txBody>
      </p:sp>
      <p:sp>
        <p:nvSpPr>
          <p:cNvPr id="11" name="Text Box 2"/>
          <p:cNvSpPr txBox="1">
            <a:spLocks noChangeArrowheads="1"/>
          </p:cNvSpPr>
          <p:nvPr/>
        </p:nvSpPr>
        <p:spPr bwMode="auto">
          <a:xfrm>
            <a:off x="457200" y="60513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sz="2400" b="1" dirty="0" smtClean="0"/>
              <a:t>Definitions</a:t>
            </a:r>
            <a:endParaRPr lang="en-US" altLang="en-US" sz="2400" b="1" dirty="0"/>
          </a:p>
        </p:txBody>
      </p:sp>
      <p:sp>
        <p:nvSpPr>
          <p:cNvPr id="13" name="Date Placeholder 1"/>
          <p:cNvSpPr txBox="1">
            <a:spLocks/>
          </p:cNvSpPr>
          <p:nvPr/>
        </p:nvSpPr>
        <p:spPr bwMode="auto">
          <a:xfrm>
            <a:off x="5791200" y="3810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846477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40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3190875" y="2897188"/>
            <a:ext cx="220765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4000" dirty="0" smtClean="0"/>
              <a:t>Appendix</a:t>
            </a:r>
            <a:endParaRPr lang="en-US" altLang="en-US" sz="40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6069353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41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itle 1"/>
          <p:cNvSpPr txBox="1">
            <a:spLocks/>
          </p:cNvSpPr>
          <p:nvPr/>
        </p:nvSpPr>
        <p:spPr>
          <a:xfrm>
            <a:off x="457200" y="651173"/>
            <a:ext cx="8229600" cy="86836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2400" dirty="0" smtClean="0"/>
              <a:t>Related Sub-Proposals (Kookmin University)</a:t>
            </a:r>
          </a:p>
        </p:txBody>
      </p:sp>
      <p:sp>
        <p:nvSpPr>
          <p:cNvPr id="11" name="Rectangle 10"/>
          <p:cNvSpPr/>
          <p:nvPr/>
        </p:nvSpPr>
        <p:spPr>
          <a:xfrm>
            <a:off x="76200" y="5181600"/>
            <a:ext cx="8498457" cy="738664"/>
          </a:xfrm>
          <a:prstGeom prst="rect">
            <a:avLst/>
          </a:prstGeom>
        </p:spPr>
        <p:txBody>
          <a:bodyPr wrap="square">
            <a:spAutoFit/>
          </a:bodyPr>
          <a:lstStyle/>
          <a:p>
            <a:pPr lvl="1"/>
            <a:r>
              <a:rPr lang="en-US" sz="1400" baseline="30000" dirty="0" smtClean="0"/>
              <a:t>1; 2 </a:t>
            </a:r>
            <a:r>
              <a:rPr lang="en-US" sz="1400" dirty="0" smtClean="0"/>
              <a:t>Compatibility </a:t>
            </a:r>
            <a:r>
              <a:rPr lang="en-US" sz="1400" dirty="0"/>
              <a:t>features </a:t>
            </a:r>
            <a:r>
              <a:rPr lang="en-US" sz="1400" dirty="0" smtClean="0"/>
              <a:t>supported include: </a:t>
            </a:r>
            <a:r>
              <a:rPr lang="en-US" sz="1400" dirty="0"/>
              <a:t>Compatible </a:t>
            </a:r>
            <a:r>
              <a:rPr lang="en-US" sz="1400" dirty="0" smtClean="0"/>
              <a:t>to different varying-frame-rates; Compatible </a:t>
            </a:r>
            <a:r>
              <a:rPr lang="en-US" sz="1400" dirty="0"/>
              <a:t>to </a:t>
            </a:r>
            <a:r>
              <a:rPr lang="en-US" sz="1400" dirty="0" smtClean="0"/>
              <a:t>different sampling </a:t>
            </a:r>
            <a:r>
              <a:rPr lang="en-US" sz="1400" dirty="0"/>
              <a:t>rates/shutter </a:t>
            </a:r>
            <a:r>
              <a:rPr lang="en-US" sz="1400" dirty="0" smtClean="0"/>
              <a:t>speeds; Compatible </a:t>
            </a:r>
            <a:r>
              <a:rPr lang="en-US" sz="1400" dirty="0"/>
              <a:t>to global shutter and rolling shutter </a:t>
            </a:r>
            <a:r>
              <a:rPr lang="en-US" sz="1400" dirty="0" smtClean="0"/>
              <a:t>types (optional); and Compatible </a:t>
            </a:r>
            <a:r>
              <a:rPr lang="en-US" sz="1400" dirty="0"/>
              <a:t>to </a:t>
            </a:r>
            <a:r>
              <a:rPr lang="en-US" sz="1400" dirty="0" smtClean="0"/>
              <a:t>different resolutions.</a:t>
            </a:r>
            <a:endParaRPr lang="en-US" sz="1400" dirty="0"/>
          </a:p>
        </p:txBody>
      </p:sp>
      <p:graphicFrame>
        <p:nvGraphicFramePr>
          <p:cNvPr id="3" name="Table 2"/>
          <p:cNvGraphicFramePr>
            <a:graphicFrameLocks noGrp="1"/>
          </p:cNvGraphicFramePr>
          <p:nvPr>
            <p:extLst>
              <p:ext uri="{D42A27DB-BD31-4B8C-83A1-F6EECF244321}">
                <p14:modId xmlns:p14="http://schemas.microsoft.com/office/powerpoint/2010/main" val="2534194629"/>
              </p:ext>
            </p:extLst>
          </p:nvPr>
        </p:nvGraphicFramePr>
        <p:xfrm>
          <a:off x="215900" y="1981200"/>
          <a:ext cx="8547100" cy="1899920"/>
        </p:xfrm>
        <a:graphic>
          <a:graphicData uri="http://schemas.openxmlformats.org/drawingml/2006/table">
            <a:tbl>
              <a:tblPr firstRow="1" bandRow="1">
                <a:tableStyleId>{9D7B26C5-4107-4FEC-AEDC-1716B250A1EF}</a:tableStyleId>
              </a:tblPr>
              <a:tblGrid>
                <a:gridCol w="317500"/>
                <a:gridCol w="6781800"/>
                <a:gridCol w="1447800"/>
              </a:tblGrid>
              <a:tr h="370840">
                <a:tc>
                  <a:txBody>
                    <a:bodyPr/>
                    <a:lstStyle/>
                    <a:p>
                      <a:r>
                        <a:rPr lang="en-US" sz="1600" b="0" dirty="0" smtClean="0"/>
                        <a:t>1</a:t>
                      </a:r>
                      <a:endParaRPr lang="en-US" sz="1600" b="0" dirty="0"/>
                    </a:p>
                  </a:txBody>
                  <a:tcPr/>
                </a:tc>
                <a:tc>
                  <a:txBody>
                    <a:bodyPr/>
                    <a:lstStyle/>
                    <a:p>
                      <a:r>
                        <a:rPr lang="en-US" sz="1600" b="0" dirty="0" smtClean="0"/>
                        <a:t>Color transmission PHY sub-proposal for ISC </a:t>
                      </a:r>
                      <a:endParaRPr lang="en-US" sz="16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t>Flicker</a:t>
                      </a:r>
                    </a:p>
                  </a:txBody>
                  <a:tcPr/>
                </a:tc>
              </a:tr>
              <a:tr h="370840">
                <a:tc>
                  <a:txBody>
                    <a:bodyPr/>
                    <a:lstStyle/>
                    <a:p>
                      <a:r>
                        <a:rPr lang="en-US" sz="1600" dirty="0" smtClean="0"/>
                        <a:t>2</a:t>
                      </a:r>
                      <a:endParaRPr lang="en-US" sz="1600" dirty="0"/>
                    </a:p>
                  </a:txBody>
                  <a:tcPr/>
                </a:tc>
                <a:tc>
                  <a:txBody>
                    <a:bodyPr/>
                    <a:lstStyle/>
                    <a:p>
                      <a:r>
                        <a:rPr lang="en-US" sz="1600" dirty="0" smtClean="0"/>
                        <a:t>Asynchronous temporal-Scheme PHY sub-proposal for ISC (C-OOK) </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Flicker-free</a:t>
                      </a:r>
                    </a:p>
                  </a:txBody>
                  <a:tcPr/>
                </a:tc>
              </a:tr>
              <a:tr h="370840">
                <a:tc>
                  <a:txBody>
                    <a:bodyPr/>
                    <a:lstStyle/>
                    <a:p>
                      <a:r>
                        <a:rPr lang="en-US" sz="1600" dirty="0" smtClean="0"/>
                        <a:t>3</a:t>
                      </a:r>
                      <a:endParaRPr lang="en-US" sz="1600" dirty="0"/>
                    </a:p>
                  </a:txBody>
                  <a:tcPr/>
                </a:tc>
                <a:tc>
                  <a:txBody>
                    <a:bodyPr/>
                    <a:lstStyle/>
                    <a:p>
                      <a:r>
                        <a:rPr lang="en-US" sz="1600" dirty="0" smtClean="0"/>
                        <a:t>Asynchronous Frequency-Scheme PHY sub-proposal (CM-FSK with Compatibility features support</a:t>
                      </a:r>
                      <a:r>
                        <a:rPr lang="en-US" sz="1600" baseline="30000" dirty="0" smtClean="0"/>
                        <a:t>1</a:t>
                      </a:r>
                      <a:r>
                        <a:rPr lang="en-US" sz="1600" dirty="0" smtClean="0"/>
                        <a:t>) for  ISC</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Flicker-free</a:t>
                      </a:r>
                    </a:p>
                  </a:txBody>
                  <a:tcPr/>
                </a:tc>
              </a:tr>
              <a:tr h="370840">
                <a:tc>
                  <a:txBody>
                    <a:bodyPr/>
                    <a:lstStyle/>
                    <a:p>
                      <a:r>
                        <a:rPr lang="en-US" sz="1600" dirty="0" smtClean="0"/>
                        <a:t>4</a:t>
                      </a:r>
                      <a:endParaRPr lang="en-US" sz="1600" dirty="0"/>
                    </a:p>
                  </a:txBody>
                  <a:tcPr/>
                </a:tc>
                <a:tc>
                  <a:txBody>
                    <a:bodyPr/>
                    <a:lstStyle/>
                    <a:p>
                      <a:r>
                        <a:rPr lang="en-US" sz="1600" dirty="0" smtClean="0"/>
                        <a:t>Dimmable Spatial-MIMO PHY sub-proposal (SM-PSK/DSM-PSK with Compatibility features support</a:t>
                      </a:r>
                      <a:r>
                        <a:rPr lang="en-US" sz="1600" baseline="30000" dirty="0" smtClean="0"/>
                        <a:t>2</a:t>
                      </a:r>
                      <a:r>
                        <a:rPr lang="en-US" sz="1600" dirty="0" smtClean="0"/>
                        <a:t>) for ISC</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Flicker-free</a:t>
                      </a:r>
                    </a:p>
                  </a:txBody>
                  <a:tcPr/>
                </a:tc>
              </a:tr>
            </a:tbl>
          </a:graphicData>
        </a:graphic>
      </p:graphicFrame>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196018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3"/>
          <p:cNvSpPr txBox="1">
            <a:spLocks noChangeArrowheads="1"/>
          </p:cNvSpPr>
          <p:nvPr/>
        </p:nvSpPr>
        <p:spPr bwMode="auto">
          <a:xfrm>
            <a:off x="257175" y="722322"/>
            <a:ext cx="8534399" cy="5678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spcAft>
                <a:spcPts val="600"/>
              </a:spcAft>
              <a:buFont typeface="Wingdings" panose="05000000000000000000" pitchFamily="2" charset="2"/>
              <a:buChar char="q"/>
            </a:pPr>
            <a:r>
              <a:rPr lang="en-US" sz="1100" b="1" dirty="0"/>
              <a:t>temporal scheme</a:t>
            </a:r>
            <a:r>
              <a:rPr lang="en-US" sz="1100" dirty="0"/>
              <a:t>: The communications scheme to solve the problem of frame-rate variation in the receiver by transmitting data along with its clock information together as one packet.</a:t>
            </a:r>
            <a:endParaRPr lang="en-US" sz="1100" b="1" dirty="0">
              <a:solidFill>
                <a:schemeClr val="accent6">
                  <a:lumMod val="75000"/>
                </a:schemeClr>
              </a:solidFill>
            </a:endParaRPr>
          </a:p>
          <a:p>
            <a:pPr marL="342900" indent="-342900">
              <a:spcAft>
                <a:spcPts val="600"/>
              </a:spcAft>
              <a:buFont typeface="Wingdings" panose="05000000000000000000" pitchFamily="2" charset="2"/>
              <a:buChar char="q"/>
            </a:pPr>
            <a:r>
              <a:rPr lang="en-US" sz="1100" b="1" dirty="0" smtClean="0"/>
              <a:t>asynchronous </a:t>
            </a:r>
            <a:r>
              <a:rPr lang="en-US" sz="1100" b="1" dirty="0"/>
              <a:t>bit/symbol</a:t>
            </a:r>
            <a:r>
              <a:rPr lang="en-US" sz="1100" dirty="0"/>
              <a:t>: </a:t>
            </a:r>
            <a:r>
              <a:rPr lang="en-US" sz="1100" dirty="0" smtClean="0"/>
              <a:t>a form of </a:t>
            </a:r>
            <a:r>
              <a:rPr lang="en-US" sz="1100" i="1" dirty="0" smtClean="0"/>
              <a:t>clock information </a:t>
            </a:r>
            <a:r>
              <a:rPr lang="en-US" sz="1100" dirty="0" smtClean="0"/>
              <a:t>in the temporal scheme to solve </a:t>
            </a:r>
            <a:r>
              <a:rPr lang="en-US" sz="1100" i="1" dirty="0" smtClean="0"/>
              <a:t>frame rate variation </a:t>
            </a:r>
            <a:r>
              <a:rPr lang="en-US" sz="1100" dirty="0" smtClean="0"/>
              <a:t>problem. </a:t>
            </a:r>
          </a:p>
          <a:p>
            <a:pPr marL="342900" indent="-342900">
              <a:spcAft>
                <a:spcPts val="600"/>
              </a:spcAft>
              <a:buFont typeface="Wingdings" panose="05000000000000000000" pitchFamily="2" charset="2"/>
              <a:buChar char="q"/>
            </a:pPr>
            <a:r>
              <a:rPr lang="en-US" sz="1100" b="1" dirty="0" smtClean="0"/>
              <a:t>interrupted </a:t>
            </a:r>
            <a:r>
              <a:rPr lang="en-US" sz="1100" b="1" dirty="0"/>
              <a:t>Lighthouse-to-Ship</a:t>
            </a:r>
            <a:r>
              <a:rPr lang="en-US" sz="1100" dirty="0"/>
              <a:t>: Lighthouse rotation causes to the cyclical interruption in transmission from lighthouse to ship. The period of repetition is about 9s for example</a:t>
            </a:r>
            <a:r>
              <a:rPr lang="en-US" sz="1100" dirty="0" smtClean="0"/>
              <a:t>.</a:t>
            </a:r>
            <a:endParaRPr lang="en-US" sz="1100" b="1" dirty="0" smtClean="0">
              <a:solidFill>
                <a:schemeClr val="accent6">
                  <a:lumMod val="75000"/>
                </a:schemeClr>
              </a:solidFill>
            </a:endParaRPr>
          </a:p>
          <a:p>
            <a:pPr marL="342900" indent="-342900">
              <a:spcAft>
                <a:spcPts val="600"/>
              </a:spcAft>
              <a:buFont typeface="Wingdings" panose="05000000000000000000" pitchFamily="2" charset="2"/>
              <a:buChar char="q"/>
            </a:pPr>
            <a:r>
              <a:rPr lang="en-US" sz="1100" b="1" dirty="0"/>
              <a:t>frequency-domain scheme</a:t>
            </a:r>
            <a:r>
              <a:rPr lang="en-US" sz="1100" dirty="0"/>
              <a:t>: The communications scheme to solve the problem of frame-rate variation in the receiver. A data along with its clock information together are transmitted as one </a:t>
            </a:r>
            <a:r>
              <a:rPr lang="en-US" sz="1100" i="1" dirty="0"/>
              <a:t>symbol</a:t>
            </a:r>
            <a:r>
              <a:rPr lang="en-US" sz="1100" dirty="0"/>
              <a:t>. But before transmission, the packet is encoded in frequency domain</a:t>
            </a:r>
            <a:r>
              <a:rPr lang="en-US" sz="1100" dirty="0" smtClean="0"/>
              <a:t>.</a:t>
            </a:r>
            <a:endParaRPr lang="en-US" sz="1100" b="1" dirty="0" smtClean="0">
              <a:solidFill>
                <a:schemeClr val="accent6">
                  <a:lumMod val="75000"/>
                </a:schemeClr>
              </a:solidFill>
            </a:endParaRPr>
          </a:p>
          <a:p>
            <a:pPr marL="342900" indent="-342900">
              <a:spcAft>
                <a:spcPts val="600"/>
              </a:spcAft>
              <a:buFont typeface="Wingdings" panose="05000000000000000000" pitchFamily="2" charset="2"/>
              <a:buChar char="q"/>
            </a:pPr>
            <a:r>
              <a:rPr lang="en-US" sz="1100" b="1" dirty="0" smtClean="0"/>
              <a:t>Compatible Multiple-Frequency Shift Keying (CM-FSK)</a:t>
            </a:r>
            <a:r>
              <a:rPr lang="en-US" sz="1100" dirty="0" smtClean="0"/>
              <a:t>: The modified M-FSK scheme to be compatible to a varying frame-rate camera receiver by transforming a data packet </a:t>
            </a:r>
            <a:r>
              <a:rPr lang="en-US" sz="1100" dirty="0"/>
              <a:t>along with its clock information together </a:t>
            </a:r>
            <a:r>
              <a:rPr lang="en-US" sz="1100" dirty="0" smtClean="0"/>
              <a:t>into a frequency symbol. </a:t>
            </a:r>
            <a:r>
              <a:rPr lang="en-US" sz="1100" dirty="0"/>
              <a:t>Additionally, </a:t>
            </a:r>
            <a:r>
              <a:rPr lang="en-US" sz="1100" dirty="0" smtClean="0"/>
              <a:t>CM-FSK </a:t>
            </a:r>
            <a:r>
              <a:rPr lang="en-US" sz="1100" dirty="0"/>
              <a:t>also supports compatibility in different sampling rates at different rolling shutter receivers</a:t>
            </a:r>
            <a:r>
              <a:rPr lang="en-US" sz="1100" dirty="0" smtClean="0"/>
              <a:t>.</a:t>
            </a:r>
          </a:p>
          <a:p>
            <a:pPr marL="342900" indent="-342900">
              <a:spcAft>
                <a:spcPts val="600"/>
              </a:spcAft>
              <a:buFont typeface="Wingdings" panose="05000000000000000000" pitchFamily="2" charset="2"/>
              <a:buChar char="q"/>
            </a:pPr>
            <a:r>
              <a:rPr lang="en-US" sz="1100" b="1" dirty="0" smtClean="0"/>
              <a:t>Compatible On-Off-Keying </a:t>
            </a:r>
            <a:r>
              <a:rPr lang="en-US" sz="1100" b="1" dirty="0"/>
              <a:t>(</a:t>
            </a:r>
            <a:r>
              <a:rPr lang="en-US" sz="1100" b="1" dirty="0" smtClean="0"/>
              <a:t>C-OOK</a:t>
            </a:r>
            <a:r>
              <a:rPr lang="en-US" sz="1100" b="1" dirty="0"/>
              <a:t>)</a:t>
            </a:r>
            <a:r>
              <a:rPr lang="en-US" sz="1100" dirty="0"/>
              <a:t>: </a:t>
            </a:r>
            <a:r>
              <a:rPr lang="en-US" sz="1100" dirty="0" smtClean="0"/>
              <a:t>The modified OOK </a:t>
            </a:r>
            <a:r>
              <a:rPr lang="en-US" sz="1100" dirty="0"/>
              <a:t>scheme to </a:t>
            </a:r>
            <a:r>
              <a:rPr lang="en-US" sz="1100" dirty="0" smtClean="0"/>
              <a:t>be compatible to a varying frame-rate camera receiver by </a:t>
            </a:r>
            <a:r>
              <a:rPr lang="en-US" sz="1100" dirty="0"/>
              <a:t>transmitting data along with its clock information together as one </a:t>
            </a:r>
            <a:r>
              <a:rPr lang="en-US" sz="1100" dirty="0" smtClean="0"/>
              <a:t>packet. Additionally, C-OOK also supports compatibility in different sampling rates at different rolling shutter receivers.</a:t>
            </a:r>
          </a:p>
          <a:p>
            <a:pPr marL="342900" indent="-342900">
              <a:spcAft>
                <a:spcPts val="600"/>
              </a:spcAft>
              <a:buFont typeface="Wingdings" panose="05000000000000000000" pitchFamily="2" charset="2"/>
              <a:buChar char="q"/>
            </a:pPr>
            <a:r>
              <a:rPr lang="en-US" sz="1100" b="1" dirty="0" smtClean="0"/>
              <a:t>Compatible Color-Shift-Keying </a:t>
            </a:r>
            <a:r>
              <a:rPr lang="en-US" sz="1100" b="1" dirty="0"/>
              <a:t>(</a:t>
            </a:r>
            <a:r>
              <a:rPr lang="en-US" sz="1100" b="1" dirty="0" smtClean="0"/>
              <a:t>C-CSK): </a:t>
            </a:r>
            <a:r>
              <a:rPr lang="en-US" sz="1100" dirty="0" smtClean="0"/>
              <a:t>a modification of CSK scheme to be compatible to a varying frame-rate camera receiver.</a:t>
            </a:r>
          </a:p>
          <a:p>
            <a:pPr marL="342900" indent="-342900">
              <a:spcAft>
                <a:spcPts val="600"/>
              </a:spcAft>
              <a:buFont typeface="Wingdings" panose="05000000000000000000" pitchFamily="2" charset="2"/>
              <a:buChar char="q"/>
            </a:pPr>
            <a:r>
              <a:rPr lang="en-US" sz="1100" b="1" dirty="0" smtClean="0"/>
              <a:t>rolling effect</a:t>
            </a:r>
            <a:r>
              <a:rPr lang="en-US" sz="1100" dirty="0" smtClean="0"/>
              <a:t>: This happens in a rolling shutter camera receiver in which camera exposes sequentially to light. Different LEDs may be captured at different time instances on an image due to the rolling effect.</a:t>
            </a:r>
          </a:p>
          <a:p>
            <a:pPr marL="342900" indent="-342900">
              <a:spcAft>
                <a:spcPts val="600"/>
              </a:spcAft>
              <a:buFont typeface="Wingdings" panose="05000000000000000000" pitchFamily="2" charset="2"/>
              <a:buChar char="q"/>
            </a:pPr>
            <a:r>
              <a:rPr lang="en-US" sz="1100" b="1" dirty="0" smtClean="0"/>
              <a:t>majority symbol voting</a:t>
            </a:r>
            <a:r>
              <a:rPr lang="en-US" sz="1100" dirty="0" smtClean="0"/>
              <a:t>: When the frame rate of a camera receiver is much less than the symbol rate of a transmitter, a symbol which is transmitted multiple times will be re-captured multiple times. The clock information of a symbol shows that the symbol is repeated or first time transmitted. The majority voting scheme which is applied to vote all captured symbols on a same clock to output a data symbol can enhance error rate. </a:t>
            </a:r>
          </a:p>
          <a:p>
            <a:pPr marL="342900" indent="-342900">
              <a:spcAft>
                <a:spcPts val="600"/>
              </a:spcAft>
              <a:buFont typeface="Wingdings" panose="05000000000000000000" pitchFamily="2" charset="2"/>
              <a:buChar char="q"/>
            </a:pPr>
            <a:r>
              <a:rPr lang="en-US" sz="1100" b="1" dirty="0" smtClean="0"/>
              <a:t>available bandwidth: </a:t>
            </a:r>
            <a:r>
              <a:rPr lang="en-US" sz="1100" dirty="0" smtClean="0"/>
              <a:t>the bandwidth limited by the upper physical limit of camera; typically by the shutter speed. The lower limit for the available bandwidth is defined by eye cut-off frequency, e.g. 200Hz, for flicker-free application.</a:t>
            </a:r>
          </a:p>
          <a:p>
            <a:pPr marL="342900" indent="-342900">
              <a:spcAft>
                <a:spcPts val="600"/>
              </a:spcAft>
              <a:buFont typeface="Wingdings" panose="05000000000000000000" pitchFamily="2" charset="2"/>
              <a:buChar char="q"/>
            </a:pPr>
            <a:r>
              <a:rPr lang="en-US" sz="1100" b="1" dirty="0" smtClean="0"/>
              <a:t>global exposure time (or capturing time)</a:t>
            </a:r>
            <a:r>
              <a:rPr lang="en-US" sz="1100" dirty="0" smtClean="0"/>
              <a:t>: This term is used specifically in rolling shutter camera to differentiate with the exposure time (the time a row of pixel in an image sensor exposes to light). It is the time from the moment the first-row shutter opens to the moment the last-row shutter close. </a:t>
            </a:r>
          </a:p>
          <a:p>
            <a:pPr marL="342900" indent="-342900">
              <a:spcAft>
                <a:spcPts val="600"/>
              </a:spcAft>
              <a:buFont typeface="Wingdings" panose="05000000000000000000" pitchFamily="2" charset="2"/>
              <a:buChar char="q"/>
            </a:pPr>
            <a:r>
              <a:rPr lang="en-US" sz="1100" b="1" dirty="0"/>
              <a:t>R</a:t>
            </a:r>
            <a:r>
              <a:rPr lang="en-US" sz="1100" b="1" dirty="0" smtClean="0"/>
              <a:t>olling -shutter –Packet  period to Frame interval Ratio (RPFR): </a:t>
            </a:r>
            <a:r>
              <a:rPr lang="en-US" sz="1100" dirty="0" smtClean="0"/>
              <a:t>This term is applied in C-OOK scheme in which a processed rolling image outputs a data packet. The ratio of the period of the data packet decoded from an rolling image to the frame interval shows how efficiency the transmission is.</a:t>
            </a:r>
            <a:endParaRPr lang="en-US" sz="1100" dirty="0"/>
          </a:p>
        </p:txBody>
      </p:sp>
      <p:sp>
        <p:nvSpPr>
          <p:cNvPr id="9" name="Date Placeholder 1"/>
          <p:cNvSpPr txBox="1">
            <a:spLocks/>
          </p:cNvSpPr>
          <p:nvPr/>
        </p:nvSpPr>
        <p:spPr bwMode="auto">
          <a:xfrm>
            <a:off x="5791200" y="3810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603509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533400" y="766763"/>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2400" b="1" dirty="0" smtClean="0"/>
              <a:t>PHY </a:t>
            </a:r>
            <a:r>
              <a:rPr lang="en-US" sz="2400" b="1" dirty="0"/>
              <a:t>Design principles and Considerations: </a:t>
            </a:r>
            <a:endParaRPr lang="en-US" altLang="en-US" sz="2400" b="1" dirty="0"/>
          </a:p>
        </p:txBody>
      </p:sp>
      <p:sp>
        <p:nvSpPr>
          <p:cNvPr id="9" name="Text Box 3"/>
          <p:cNvSpPr txBox="1">
            <a:spLocks noChangeArrowheads="1"/>
          </p:cNvSpPr>
          <p:nvPr/>
        </p:nvSpPr>
        <p:spPr bwMode="auto">
          <a:xfrm>
            <a:off x="520460" y="1524000"/>
            <a:ext cx="8534399"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buFont typeface="Wingdings" panose="05000000000000000000" pitchFamily="2" charset="2"/>
              <a:buChar char="q"/>
            </a:pPr>
            <a:r>
              <a:rPr lang="en-US" sz="2000" dirty="0" smtClean="0"/>
              <a:t>Compatibility </a:t>
            </a:r>
            <a:r>
              <a:rPr lang="en-US" sz="2000" dirty="0"/>
              <a:t>Support for Commercial Cameras</a:t>
            </a:r>
          </a:p>
          <a:p>
            <a:pPr marL="800100" lvl="1" indent="-342900">
              <a:buFont typeface="Wingdings" panose="05000000000000000000" pitchFamily="2" charset="2"/>
              <a:buChar char="§"/>
            </a:pPr>
            <a:r>
              <a:rPr lang="en-US" sz="2000" dirty="0" smtClean="0"/>
              <a:t>Compatible </a:t>
            </a:r>
            <a:r>
              <a:rPr lang="en-US" sz="2000" dirty="0"/>
              <a:t>to </a:t>
            </a:r>
            <a:r>
              <a:rPr lang="en-US" sz="2000" dirty="0" smtClean="0"/>
              <a:t>varying frame-rates</a:t>
            </a:r>
            <a:endParaRPr lang="en-US" sz="2000" dirty="0"/>
          </a:p>
          <a:p>
            <a:pPr marL="800100" lvl="1" indent="-342900">
              <a:buFont typeface="Wingdings" panose="05000000000000000000" pitchFamily="2" charset="2"/>
              <a:buChar char="§"/>
            </a:pPr>
            <a:r>
              <a:rPr lang="en-US" sz="2000" dirty="0" smtClean="0"/>
              <a:t>Compatible </a:t>
            </a:r>
            <a:r>
              <a:rPr lang="en-US" sz="2000" dirty="0"/>
              <a:t>to sampling rates/shutter </a:t>
            </a:r>
            <a:r>
              <a:rPr lang="en-US" sz="2000" dirty="0" smtClean="0"/>
              <a:t>speeds</a:t>
            </a:r>
          </a:p>
          <a:p>
            <a:pPr marL="800100" lvl="1" indent="-342900">
              <a:buFont typeface="Wingdings" panose="05000000000000000000" pitchFamily="2" charset="2"/>
              <a:buChar char="§"/>
            </a:pPr>
            <a:r>
              <a:rPr lang="en-US" sz="2000" dirty="0"/>
              <a:t>Compatible to </a:t>
            </a:r>
            <a:r>
              <a:rPr lang="en-US" sz="2000" dirty="0" smtClean="0"/>
              <a:t>both global </a:t>
            </a:r>
            <a:r>
              <a:rPr lang="en-US" sz="2000" dirty="0"/>
              <a:t>shutter and rolling </a:t>
            </a:r>
            <a:r>
              <a:rPr lang="en-US" sz="2000" dirty="0" smtClean="0"/>
              <a:t>shutter receivers.</a:t>
            </a:r>
            <a:endParaRPr lang="en-US" sz="2000" dirty="0"/>
          </a:p>
          <a:p>
            <a:pPr marL="800100" lvl="1" indent="-342900">
              <a:spcAft>
                <a:spcPts val="1200"/>
              </a:spcAft>
              <a:buFont typeface="Wingdings" panose="05000000000000000000" pitchFamily="2" charset="2"/>
              <a:buChar char="§"/>
            </a:pPr>
            <a:r>
              <a:rPr lang="en-US" sz="2000" dirty="0" smtClean="0"/>
              <a:t>Compatible </a:t>
            </a:r>
            <a:r>
              <a:rPr lang="en-US" sz="2000" dirty="0"/>
              <a:t>to </a:t>
            </a:r>
            <a:r>
              <a:rPr lang="en-US" sz="2000" dirty="0" smtClean="0"/>
              <a:t>different resolutions</a:t>
            </a:r>
          </a:p>
          <a:p>
            <a:pPr marL="342900" indent="-342900">
              <a:spcAft>
                <a:spcPts val="1200"/>
              </a:spcAft>
              <a:buFont typeface="Wingdings" panose="05000000000000000000" pitchFamily="2" charset="2"/>
              <a:buChar char="q"/>
            </a:pPr>
            <a:r>
              <a:rPr lang="en-US" sz="2000" dirty="0" smtClean="0"/>
              <a:t>Performance (e.g. link rate, distance) is considered when the available bandwidth is narrow. Low </a:t>
            </a:r>
            <a:r>
              <a:rPr lang="en-US" sz="2000" dirty="0"/>
              <a:t>overhead </a:t>
            </a:r>
            <a:r>
              <a:rPr lang="en-US" sz="2000" dirty="0" smtClean="0"/>
              <a:t>transmission mode will be supported.</a:t>
            </a:r>
            <a:endParaRPr lang="en-US" sz="2000" dirty="0"/>
          </a:p>
          <a:p>
            <a:pPr marL="342900" indent="-342900">
              <a:spcAft>
                <a:spcPts val="1200"/>
              </a:spcAft>
              <a:buFont typeface="Wingdings" panose="05000000000000000000" pitchFamily="2" charset="2"/>
              <a:buChar char="q"/>
            </a:pPr>
            <a:r>
              <a:rPr lang="en-US" sz="2000" dirty="0" smtClean="0"/>
              <a:t>Dimming Support (the step of dimming depends on a specific application)</a:t>
            </a:r>
            <a:endParaRPr lang="en-US" sz="2000" dirty="0"/>
          </a:p>
          <a:p>
            <a:pPr marL="342900" indent="-342900">
              <a:spcAft>
                <a:spcPts val="1200"/>
              </a:spcAft>
              <a:buFont typeface="Wingdings" panose="05000000000000000000" pitchFamily="2" charset="2"/>
              <a:buChar char="q"/>
            </a:pPr>
            <a:r>
              <a:rPr lang="en-US" sz="2000" dirty="0" smtClean="0"/>
              <a:t>Localization</a:t>
            </a:r>
          </a:p>
          <a:p>
            <a:pPr marL="342900" indent="-342900">
              <a:spcAft>
                <a:spcPts val="1200"/>
              </a:spcAft>
              <a:buFont typeface="Wingdings" panose="05000000000000000000" pitchFamily="2" charset="2"/>
              <a:buChar char="q"/>
            </a:pPr>
            <a:r>
              <a:rPr lang="en-US" sz="2000" dirty="0" smtClean="0"/>
              <a:t>Identification of multiple transmitters</a:t>
            </a:r>
            <a:endParaRPr lang="en-US" sz="2000" dirty="0"/>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541996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457200" y="75753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2400" b="1" dirty="0" smtClean="0"/>
              <a:t>Compatibility to varying-frame-rates</a:t>
            </a:r>
            <a:endParaRPr lang="en-US" altLang="en-US" sz="2400" b="1" dirty="0"/>
          </a:p>
        </p:txBody>
      </p:sp>
      <p:sp>
        <p:nvSpPr>
          <p:cNvPr id="9" name="Text Box 3"/>
          <p:cNvSpPr txBox="1">
            <a:spLocks noChangeArrowheads="1"/>
          </p:cNvSpPr>
          <p:nvPr/>
        </p:nvSpPr>
        <p:spPr bwMode="auto">
          <a:xfrm>
            <a:off x="638175" y="1371600"/>
            <a:ext cx="8277225"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1800" b="1" dirty="0" smtClean="0"/>
              <a:t>Assume that:</a:t>
            </a:r>
          </a:p>
          <a:p>
            <a:pPr marL="342900" indent="-342900">
              <a:buFont typeface="Wingdings" panose="05000000000000000000" pitchFamily="2" charset="2"/>
              <a:buChar char="q"/>
            </a:pPr>
            <a:r>
              <a:rPr lang="en-US" sz="1800" dirty="0" smtClean="0"/>
              <a:t>A camera has a varying frame-rate within a variation range that is different from the other cameras’.</a:t>
            </a:r>
          </a:p>
          <a:p>
            <a:pPr marL="342900" indent="-342900">
              <a:buFont typeface="Wingdings" panose="05000000000000000000" pitchFamily="2" charset="2"/>
              <a:buChar char="q"/>
            </a:pPr>
            <a:r>
              <a:rPr lang="en-US" sz="1800" dirty="0" smtClean="0"/>
              <a:t>The variation in frame rate is irregular, but for communications let assume it is always above a specific value (e.g. 10fps). (If anytime the frame rate drops to below the condition, e.g. 10fps, the FEC is required to correct error lately)</a:t>
            </a:r>
            <a:endParaRPr lang="en-US" sz="1800" dirty="0"/>
          </a:p>
        </p:txBody>
      </p:sp>
      <p:sp>
        <p:nvSpPr>
          <p:cNvPr id="10" name="Text Box 3"/>
          <p:cNvSpPr txBox="1">
            <a:spLocks noChangeArrowheads="1"/>
          </p:cNvSpPr>
          <p:nvPr/>
        </p:nvSpPr>
        <p:spPr bwMode="auto">
          <a:xfrm>
            <a:off x="609599" y="3409890"/>
            <a:ext cx="804227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000" b="1" dirty="0" smtClean="0"/>
              <a:t>Three solutions are proposed:</a:t>
            </a:r>
            <a:endParaRPr lang="en-US" sz="2000" dirty="0"/>
          </a:p>
        </p:txBody>
      </p:sp>
      <p:graphicFrame>
        <p:nvGraphicFramePr>
          <p:cNvPr id="11" name="Table 10"/>
          <p:cNvGraphicFramePr>
            <a:graphicFrameLocks noGrp="1"/>
          </p:cNvGraphicFramePr>
          <p:nvPr>
            <p:extLst>
              <p:ext uri="{D42A27DB-BD31-4B8C-83A1-F6EECF244321}">
                <p14:modId xmlns:p14="http://schemas.microsoft.com/office/powerpoint/2010/main" val="2517479294"/>
              </p:ext>
            </p:extLst>
          </p:nvPr>
        </p:nvGraphicFramePr>
        <p:xfrm>
          <a:off x="609600" y="3855720"/>
          <a:ext cx="7994650" cy="2468880"/>
        </p:xfrm>
        <a:graphic>
          <a:graphicData uri="http://schemas.openxmlformats.org/drawingml/2006/table">
            <a:tbl>
              <a:tblPr firstRow="1" bandRow="1">
                <a:tableStyleId>{5940675A-B579-460E-94D1-54222C63F5DA}</a:tableStyleId>
              </a:tblPr>
              <a:tblGrid>
                <a:gridCol w="2514600"/>
                <a:gridCol w="5480050"/>
              </a:tblGrid>
              <a:tr h="370840">
                <a:tc>
                  <a:txBody>
                    <a:bodyPr/>
                    <a:lstStyle/>
                    <a:p>
                      <a:r>
                        <a:rPr lang="en-US" sz="1600" dirty="0" smtClean="0">
                          <a:latin typeface="+mj-lt"/>
                        </a:rPr>
                        <a:t>Temporal Scheme </a:t>
                      </a:r>
                    </a:p>
                    <a:p>
                      <a:r>
                        <a:rPr lang="en-US" sz="1600" dirty="0" smtClean="0">
                          <a:latin typeface="+mj-lt"/>
                        </a:rPr>
                        <a:t>(Compatible-OOK)</a:t>
                      </a:r>
                      <a:endParaRPr lang="en-US" sz="1600"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j-lt"/>
                        </a:rPr>
                        <a:t>Data along with its clock information are</a:t>
                      </a:r>
                      <a:r>
                        <a:rPr lang="en-US" sz="1600" baseline="0" dirty="0" smtClean="0">
                          <a:latin typeface="+mj-lt"/>
                        </a:rPr>
                        <a:t> transmitted as one packet</a:t>
                      </a:r>
                      <a:r>
                        <a:rPr lang="en-US" sz="1600" dirty="0" smtClean="0">
                          <a:latin typeface="+mj-lt"/>
                        </a:rPr>
                        <a:t>.</a:t>
                      </a:r>
                    </a:p>
                  </a:txBody>
                  <a:tcPr/>
                </a:tc>
              </a:tr>
              <a:tr h="370840">
                <a:tc>
                  <a:txBody>
                    <a:bodyPr/>
                    <a:lstStyle/>
                    <a:p>
                      <a:r>
                        <a:rPr lang="en-US" sz="1600" dirty="0" smtClean="0">
                          <a:latin typeface="+mj-lt"/>
                        </a:rPr>
                        <a:t>Spatial Scheme </a:t>
                      </a:r>
                    </a:p>
                    <a:p>
                      <a:r>
                        <a:rPr lang="en-US" sz="1600" dirty="0" smtClean="0">
                          <a:latin typeface="+mj-lt"/>
                        </a:rPr>
                        <a:t>(Spatial M-PSK/ Dimmable Spatial M-PSK)</a:t>
                      </a:r>
                      <a:endParaRPr lang="en-US" sz="1600"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j-lt"/>
                        </a:rPr>
                        <a:t>Clock information is also encoded spatially with data. We call those LEDs which transmit reference signal (clock information of a data symbol) are </a:t>
                      </a:r>
                      <a:r>
                        <a:rPr lang="en-US" sz="1600" i="1" dirty="0" smtClean="0">
                          <a:latin typeface="+mj-lt"/>
                        </a:rPr>
                        <a:t>reference-LED</a:t>
                      </a:r>
                      <a:r>
                        <a:rPr lang="en-US" sz="1600" dirty="0" smtClean="0">
                          <a:latin typeface="+mj-lt"/>
                        </a:rPr>
                        <a:t>s. The other LEDs which transmit data are called </a:t>
                      </a:r>
                      <a:r>
                        <a:rPr lang="en-US" sz="1600" i="1" dirty="0" smtClean="0">
                          <a:latin typeface="+mj-lt"/>
                        </a:rPr>
                        <a:t>data-LEDs</a:t>
                      </a:r>
                      <a:r>
                        <a:rPr lang="en-US" sz="1600" dirty="0" smtClean="0">
                          <a:latin typeface="+mj-lt"/>
                        </a:rPr>
                        <a:t>.</a:t>
                      </a:r>
                      <a:endParaRPr lang="en-US" sz="1600" dirty="0">
                        <a:latin typeface="+mj-lt"/>
                      </a:endParaRPr>
                    </a:p>
                  </a:txBody>
                  <a:tcPr/>
                </a:tc>
              </a:tr>
              <a:tr h="370840">
                <a:tc>
                  <a:txBody>
                    <a:bodyPr/>
                    <a:lstStyle/>
                    <a:p>
                      <a:r>
                        <a:rPr lang="en-US" sz="1600" dirty="0" smtClean="0">
                          <a:latin typeface="+mj-lt"/>
                        </a:rPr>
                        <a:t>Frequency Domain Scheme</a:t>
                      </a:r>
                    </a:p>
                    <a:p>
                      <a:r>
                        <a:rPr lang="en-US" sz="1600" dirty="0" smtClean="0">
                          <a:latin typeface="+mj-lt"/>
                        </a:rPr>
                        <a:t>(Compatible M-FSK)</a:t>
                      </a:r>
                      <a:endParaRPr lang="en-US" sz="1600"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j-lt"/>
                        </a:rPr>
                        <a:t>Data  along with its clock information are</a:t>
                      </a:r>
                      <a:r>
                        <a:rPr lang="en-US" sz="1600" baseline="0" dirty="0" smtClean="0">
                          <a:latin typeface="+mj-lt"/>
                        </a:rPr>
                        <a:t> transmitted as one </a:t>
                      </a:r>
                      <a:r>
                        <a:rPr lang="en-US" sz="1600" i="1" baseline="0" dirty="0" smtClean="0">
                          <a:latin typeface="+mj-lt"/>
                        </a:rPr>
                        <a:t>symbol</a:t>
                      </a:r>
                      <a:r>
                        <a:rPr lang="en-US" sz="1600" baseline="0" dirty="0" smtClean="0">
                          <a:latin typeface="+mj-lt"/>
                        </a:rPr>
                        <a:t>. But before transmission, the packet is encoded in frequency domain.</a:t>
                      </a:r>
                      <a:endParaRPr lang="en-US" sz="1600" dirty="0">
                        <a:latin typeface="+mj-lt"/>
                      </a:endParaRPr>
                    </a:p>
                  </a:txBody>
                  <a:tcPr/>
                </a:tc>
              </a:tr>
            </a:tbl>
          </a:graphicData>
        </a:graphic>
      </p:graphicFrame>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77172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457200" y="60513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2400" b="1" dirty="0" smtClean="0"/>
              <a:t>Compatibility to varying-frame-rates</a:t>
            </a:r>
            <a:endParaRPr lang="en-US" altLang="en-US" sz="2400" b="1"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181100"/>
            <a:ext cx="8540880" cy="5067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525345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457200" y="685800"/>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2400" b="1" dirty="0" smtClean="0"/>
              <a:t>Compatibility to different sampling-rates/shutter speeds</a:t>
            </a:r>
            <a:endParaRPr lang="en-US" altLang="en-US" sz="2400" b="1" dirty="0"/>
          </a:p>
        </p:txBody>
      </p:sp>
      <p:sp>
        <p:nvSpPr>
          <p:cNvPr id="9" name="Rectangle 8"/>
          <p:cNvSpPr/>
          <p:nvPr/>
        </p:nvSpPr>
        <p:spPr>
          <a:xfrm>
            <a:off x="609600" y="1219200"/>
            <a:ext cx="8001000" cy="1077218"/>
          </a:xfrm>
          <a:prstGeom prst="rect">
            <a:avLst/>
          </a:prstGeom>
        </p:spPr>
        <p:txBody>
          <a:bodyPr wrap="square">
            <a:spAutoFit/>
          </a:bodyPr>
          <a:lstStyle/>
          <a:p>
            <a:pPr lvl="0"/>
            <a:r>
              <a:rPr lang="en-US" sz="1600" b="1" dirty="0"/>
              <a:t>D</a:t>
            </a:r>
            <a:r>
              <a:rPr lang="en-US" sz="1600" b="1" dirty="0" smtClean="0"/>
              <a:t>ifferent </a:t>
            </a:r>
            <a:r>
              <a:rPr lang="en-US" sz="1600" b="1" dirty="0"/>
              <a:t>sampling </a:t>
            </a:r>
            <a:r>
              <a:rPr lang="en-US" sz="1600" b="1" dirty="0" smtClean="0"/>
              <a:t>rates problem</a:t>
            </a:r>
            <a:endParaRPr lang="en-US" sz="1600" dirty="0"/>
          </a:p>
          <a:p>
            <a:r>
              <a:rPr lang="en-US" sz="1600" dirty="0"/>
              <a:t>In Image Sensor Communications system using M-FSK modulation scheme and a rolling shutter camera receiver, a rolling shutter </a:t>
            </a:r>
            <a:r>
              <a:rPr lang="en-US" sz="1600" dirty="0" smtClean="0"/>
              <a:t>camera has a different sampling rate and a different shutter speed from </a:t>
            </a:r>
            <a:r>
              <a:rPr lang="en-US" sz="1600" dirty="0"/>
              <a:t>the other rolling shutter cameras’.   </a:t>
            </a:r>
          </a:p>
        </p:txBody>
      </p:sp>
      <p:sp>
        <p:nvSpPr>
          <p:cNvPr id="10" name="Rectangle 4"/>
          <p:cNvSpPr>
            <a:spLocks noChangeArrowheads="1"/>
          </p:cNvSpPr>
          <p:nvPr/>
        </p:nvSpPr>
        <p:spPr bwMode="auto">
          <a:xfrm>
            <a:off x="680902" y="2362200"/>
            <a:ext cx="8234498" cy="830997"/>
          </a:xfrm>
          <a:prstGeom prst="rect">
            <a:avLst/>
          </a:prstGeom>
        </p:spPr>
        <p:txBody>
          <a:bodyPr wrap="square">
            <a:spAutoFit/>
          </a:bodyPr>
          <a:lstStyle/>
          <a:p>
            <a:r>
              <a:rPr lang="en-US" altLang="en-US" sz="1600" b="1" dirty="0"/>
              <a:t>Solution:</a:t>
            </a:r>
          </a:p>
          <a:p>
            <a:r>
              <a:rPr lang="en-US" altLang="en-US" sz="1600" b="1" dirty="0"/>
              <a:t> </a:t>
            </a:r>
            <a:r>
              <a:rPr lang="en-US" altLang="en-US" sz="1600" dirty="0"/>
              <a:t>Compatibility </a:t>
            </a:r>
            <a:r>
              <a:rPr lang="en-US" altLang="en-US" sz="1600" dirty="0" smtClean="0"/>
              <a:t>Support for different sampling-rates/shutter speeds by using </a:t>
            </a:r>
            <a:r>
              <a:rPr lang="en-US" altLang="en-US" sz="1600" dirty="0"/>
              <a:t>Data Frame Structure with </a:t>
            </a:r>
            <a:r>
              <a:rPr lang="en-US" altLang="en-US" sz="1600" dirty="0" smtClean="0"/>
              <a:t>a specific frame (a training frame)</a:t>
            </a:r>
            <a:endParaRPr lang="en-US" altLang="en-US" sz="1600" dirty="0"/>
          </a:p>
        </p:txBody>
      </p:sp>
      <p:grpSp>
        <p:nvGrpSpPr>
          <p:cNvPr id="11" name="Group 10"/>
          <p:cNvGrpSpPr/>
          <p:nvPr/>
        </p:nvGrpSpPr>
        <p:grpSpPr>
          <a:xfrm>
            <a:off x="457200" y="3352800"/>
            <a:ext cx="8382000" cy="458371"/>
            <a:chOff x="404745" y="0"/>
            <a:chExt cx="8617135" cy="458371"/>
          </a:xfrm>
        </p:grpSpPr>
        <p:sp>
          <p:nvSpPr>
            <p:cNvPr id="13" name="Rectangle 12"/>
            <p:cNvSpPr/>
            <p:nvPr/>
          </p:nvSpPr>
          <p:spPr>
            <a:xfrm>
              <a:off x="404745" y="0"/>
              <a:ext cx="2624552" cy="457200"/>
            </a:xfrm>
            <a:prstGeom prst="rect">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Compatibility-support frame</a:t>
              </a:r>
            </a:p>
            <a:p>
              <a:pPr marL="0" marR="0" algn="ctr">
                <a:spcBef>
                  <a:spcPts val="0"/>
                </a:spcBef>
                <a:spcAft>
                  <a:spcPts val="0"/>
                </a:spcAft>
              </a:pPr>
              <a:r>
                <a:rPr lang="en-US" sz="1400" dirty="0" smtClean="0">
                  <a:solidFill>
                    <a:srgbClr val="000000"/>
                  </a:solidFill>
                  <a:latin typeface="Times New Roman"/>
                  <a:ea typeface="Malgun Gothic"/>
                  <a:cs typeface="Times New Roman"/>
                </a:rPr>
                <a:t>(training frame)</a:t>
              </a:r>
              <a:endParaRPr lang="en-US" sz="1600" dirty="0">
                <a:effectLst/>
                <a:latin typeface="Times New Roman"/>
                <a:ea typeface="Malgun Gothic"/>
              </a:endParaRPr>
            </a:p>
          </p:txBody>
        </p:sp>
        <p:sp>
          <p:nvSpPr>
            <p:cNvPr id="17" name="Rectangle 16"/>
            <p:cNvSpPr/>
            <p:nvPr/>
          </p:nvSpPr>
          <p:spPr>
            <a:xfrm>
              <a:off x="3029298" y="0"/>
              <a:ext cx="2636102"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a:solidFill>
                    <a:srgbClr val="000000"/>
                  </a:solidFill>
                  <a:effectLst/>
                  <a:ea typeface="Malgun Gothic"/>
                  <a:cs typeface="Times New Roman"/>
                </a:rPr>
                <a:t>Data </a:t>
              </a:r>
              <a:r>
                <a:rPr lang="en-US" sz="1400" kern="1200" dirty="0" smtClean="0">
                  <a:solidFill>
                    <a:srgbClr val="000000"/>
                  </a:solidFill>
                  <a:effectLst/>
                  <a:ea typeface="Malgun Gothic"/>
                  <a:cs typeface="Times New Roman"/>
                </a:rPr>
                <a:t>frame</a:t>
              </a:r>
              <a:endParaRPr lang="en-US" sz="1600" dirty="0">
                <a:effectLst/>
                <a:latin typeface="Times New Roman"/>
                <a:ea typeface="Malgun Gothic"/>
              </a:endParaRPr>
            </a:p>
          </p:txBody>
        </p:sp>
        <p:sp>
          <p:nvSpPr>
            <p:cNvPr id="18" name="Rectangle 17"/>
            <p:cNvSpPr/>
            <p:nvPr/>
          </p:nvSpPr>
          <p:spPr>
            <a:xfrm>
              <a:off x="5665400" y="1171"/>
              <a:ext cx="2671638"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a:solidFill>
                    <a:srgbClr val="000000"/>
                  </a:solidFill>
                  <a:effectLst/>
                  <a:ea typeface="Malgun Gothic"/>
                  <a:cs typeface="Times New Roman"/>
                </a:rPr>
                <a:t>Data </a:t>
              </a:r>
              <a:r>
                <a:rPr lang="en-US" sz="1400" kern="1200" dirty="0" smtClean="0">
                  <a:solidFill>
                    <a:srgbClr val="000000"/>
                  </a:solidFill>
                  <a:effectLst/>
                  <a:ea typeface="Malgun Gothic"/>
                  <a:cs typeface="Times New Roman"/>
                </a:rPr>
                <a:t>frame</a:t>
              </a:r>
              <a:endParaRPr lang="en-US" sz="1600" dirty="0">
                <a:effectLst/>
                <a:latin typeface="Times New Roman"/>
                <a:ea typeface="Malgun Gothic"/>
              </a:endParaRPr>
            </a:p>
          </p:txBody>
        </p:sp>
        <p:sp>
          <p:nvSpPr>
            <p:cNvPr id="19" name="Rectangle 18"/>
            <p:cNvSpPr/>
            <p:nvPr/>
          </p:nvSpPr>
          <p:spPr>
            <a:xfrm>
              <a:off x="8337038" y="1171"/>
              <a:ext cx="684842"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dirty="0" smtClean="0">
                  <a:solidFill>
                    <a:srgbClr val="000000"/>
                  </a:solidFill>
                  <a:effectLst/>
                  <a:ea typeface="Malgun Gothic"/>
                  <a:cs typeface="Times New Roman"/>
                </a:rPr>
                <a:t>…</a:t>
              </a:r>
              <a:endParaRPr lang="en-US" sz="1600" dirty="0">
                <a:effectLst/>
                <a:latin typeface="Times New Roman"/>
                <a:ea typeface="Malgun Gothic"/>
              </a:endParaRPr>
            </a:p>
          </p:txBody>
        </p:sp>
      </p:grpSp>
      <p:sp>
        <p:nvSpPr>
          <p:cNvPr id="20" name="Rectangle 19"/>
          <p:cNvSpPr/>
          <p:nvPr/>
        </p:nvSpPr>
        <p:spPr>
          <a:xfrm>
            <a:off x="266700" y="4678740"/>
            <a:ext cx="8610600" cy="1077218"/>
          </a:xfrm>
          <a:prstGeom prst="rect">
            <a:avLst/>
          </a:prstGeom>
        </p:spPr>
        <p:txBody>
          <a:bodyPr wrap="square">
            <a:spAutoFit/>
          </a:bodyPr>
          <a:lstStyle/>
          <a:p>
            <a:pPr marL="342900" indent="-342900">
              <a:buFont typeface="Wingdings" panose="05000000000000000000" pitchFamily="2" charset="2"/>
              <a:buChar char="q"/>
            </a:pPr>
            <a:r>
              <a:rPr lang="en-US" sz="1600" dirty="0" smtClean="0"/>
              <a:t>The roles of a compatibility-support frame</a:t>
            </a:r>
            <a:endParaRPr lang="en-US" sz="1600" dirty="0"/>
          </a:p>
          <a:p>
            <a:pPr marL="742950" lvl="1" indent="-285750">
              <a:buFont typeface="Wingdings" panose="05000000000000000000" pitchFamily="2" charset="2"/>
              <a:buChar char="§"/>
            </a:pPr>
            <a:r>
              <a:rPr lang="en-US" sz="1600" i="1" dirty="0" smtClean="0"/>
              <a:t>Training: </a:t>
            </a:r>
            <a:r>
              <a:rPr lang="en-US" sz="1600" dirty="0" smtClean="0"/>
              <a:t>Helps </a:t>
            </a:r>
            <a:r>
              <a:rPr lang="en-US" sz="1600" dirty="0"/>
              <a:t>a receiver </a:t>
            </a:r>
            <a:r>
              <a:rPr lang="en-US" sz="1600" dirty="0" smtClean="0"/>
              <a:t>previewing and self-identifying </a:t>
            </a:r>
            <a:r>
              <a:rPr lang="en-US" sz="1600" dirty="0"/>
              <a:t>the sampling rate (kHz). The </a:t>
            </a:r>
            <a:r>
              <a:rPr lang="en-US" sz="1600" dirty="0" smtClean="0"/>
              <a:t>value </a:t>
            </a:r>
            <a:r>
              <a:rPr lang="en-US" sz="1600" dirty="0"/>
              <a:t>of sampling rate </a:t>
            </a:r>
            <a:r>
              <a:rPr lang="en-US" sz="1600" dirty="0" smtClean="0"/>
              <a:t>(a constant in an image sensor) will </a:t>
            </a:r>
            <a:r>
              <a:rPr lang="en-US" sz="1600" dirty="0"/>
              <a:t>be </a:t>
            </a:r>
            <a:r>
              <a:rPr lang="en-US" sz="1600" dirty="0" smtClean="0"/>
              <a:t>restored </a:t>
            </a:r>
            <a:r>
              <a:rPr lang="en-US" sz="1600" dirty="0"/>
              <a:t>and used </a:t>
            </a:r>
            <a:r>
              <a:rPr lang="en-US" sz="1600" dirty="0" smtClean="0"/>
              <a:t>for decoding </a:t>
            </a:r>
            <a:r>
              <a:rPr lang="en-US" sz="1600" dirty="0"/>
              <a:t>of </a:t>
            </a:r>
            <a:r>
              <a:rPr lang="en-US" sz="1600" dirty="0" smtClean="0"/>
              <a:t>the following data packets.</a:t>
            </a:r>
          </a:p>
        </p:txBody>
      </p:sp>
      <p:sp>
        <p:nvSpPr>
          <p:cNvPr id="2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0011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763263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2630</TotalTime>
  <Words>5046</Words>
  <Application>Microsoft Office PowerPoint</Application>
  <PresentationFormat>On-screen Show (4:3)</PresentationFormat>
  <Paragraphs>1227</Paragraphs>
  <Slides>41</Slides>
  <Notes>1</Notes>
  <HiddenSlides>0</HiddenSlides>
  <MMClips>0</MMClips>
  <ScaleCrop>false</ScaleCrop>
  <HeadingPairs>
    <vt:vector size="4" baseType="variant">
      <vt:variant>
        <vt:lpstr>Theme</vt:lpstr>
      </vt:variant>
      <vt:variant>
        <vt:i4>2</vt:i4>
      </vt:variant>
      <vt:variant>
        <vt:lpstr>Slide Titles</vt:lpstr>
      </vt:variant>
      <vt:variant>
        <vt:i4>41</vt:i4>
      </vt:variant>
    </vt:vector>
  </HeadingPairs>
  <TitlesOfParts>
    <vt:vector size="43" baseType="lpstr">
      <vt:lpstr>Office Theme</vt:lpstr>
      <vt:lpstr>디자인 사용자 지정</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Trang</cp:lastModifiedBy>
  <cp:revision>315</cp:revision>
  <cp:lastPrinted>2015-12-29T06:55:16Z</cp:lastPrinted>
  <dcterms:created xsi:type="dcterms:W3CDTF">2015-01-04T22:39:23Z</dcterms:created>
  <dcterms:modified xsi:type="dcterms:W3CDTF">2016-01-15T01:46:40Z</dcterms:modified>
</cp:coreProperties>
</file>