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4411" r:id="rId2"/>
  </p:sldMasterIdLst>
  <p:notesMasterIdLst>
    <p:notesMasterId r:id="rId43"/>
  </p:notesMasterIdLst>
  <p:handoutMasterIdLst>
    <p:handoutMasterId r:id="rId44"/>
  </p:handoutMasterIdLst>
  <p:sldIdLst>
    <p:sldId id="424" r:id="rId3"/>
    <p:sldId id="398" r:id="rId4"/>
    <p:sldId id="425" r:id="rId5"/>
    <p:sldId id="426" r:id="rId6"/>
    <p:sldId id="427" r:id="rId7"/>
    <p:sldId id="428" r:id="rId8"/>
    <p:sldId id="429" r:id="rId9"/>
    <p:sldId id="430" r:id="rId10"/>
    <p:sldId id="431" r:id="rId11"/>
    <p:sldId id="432" r:id="rId12"/>
    <p:sldId id="433" r:id="rId13"/>
    <p:sldId id="434" r:id="rId14"/>
    <p:sldId id="459" r:id="rId15"/>
    <p:sldId id="460" r:id="rId16"/>
    <p:sldId id="461" r:id="rId17"/>
    <p:sldId id="435" r:id="rId18"/>
    <p:sldId id="436" r:id="rId19"/>
    <p:sldId id="437" r:id="rId20"/>
    <p:sldId id="438" r:id="rId21"/>
    <p:sldId id="439" r:id="rId22"/>
    <p:sldId id="440" r:id="rId23"/>
    <p:sldId id="441" r:id="rId24"/>
    <p:sldId id="442" r:id="rId25"/>
    <p:sldId id="443" r:id="rId26"/>
    <p:sldId id="444" r:id="rId27"/>
    <p:sldId id="445" r:id="rId28"/>
    <p:sldId id="446" r:id="rId29"/>
    <p:sldId id="447" r:id="rId30"/>
    <p:sldId id="448" r:id="rId31"/>
    <p:sldId id="449" r:id="rId32"/>
    <p:sldId id="450" r:id="rId33"/>
    <p:sldId id="451" r:id="rId34"/>
    <p:sldId id="452" r:id="rId35"/>
    <p:sldId id="453" r:id="rId36"/>
    <p:sldId id="454" r:id="rId37"/>
    <p:sldId id="455" r:id="rId38"/>
    <p:sldId id="456" r:id="rId39"/>
    <p:sldId id="457" r:id="rId40"/>
    <p:sldId id="458" r:id="rId41"/>
    <p:sldId id="462" r:id="rId42"/>
  </p:sldIdLst>
  <p:sldSz cx="9144000" cy="6858000" type="screen4x3"/>
  <p:notesSz cx="9923463" cy="6788150"/>
  <p:defaultTextStyle>
    <a:defPPr>
      <a:defRPr lang="en-US"/>
    </a:defPPr>
    <a:lvl1pPr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1pPr>
    <a:lvl2pPr marL="4572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2pPr>
    <a:lvl3pPr marL="9144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3pPr>
    <a:lvl4pPr marL="13716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4pPr>
    <a:lvl5pPr marL="18288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5pPr>
    <a:lvl6pPr marL="2286000" algn="l" defTabSz="914400" rtl="0" eaLnBrk="1" latinLnBrk="1" hangingPunct="1">
      <a:defRPr kumimoji="1" sz="1200" kern="1200">
        <a:solidFill>
          <a:schemeClr val="tx1"/>
        </a:solidFill>
        <a:latin typeface="Times New Roman" pitchFamily="18" charset="0"/>
        <a:ea typeface="굴림" charset="-127"/>
        <a:cs typeface="+mn-cs"/>
      </a:defRPr>
    </a:lvl6pPr>
    <a:lvl7pPr marL="2743200" algn="l" defTabSz="914400" rtl="0" eaLnBrk="1" latinLnBrk="1" hangingPunct="1">
      <a:defRPr kumimoji="1" sz="1200" kern="1200">
        <a:solidFill>
          <a:schemeClr val="tx1"/>
        </a:solidFill>
        <a:latin typeface="Times New Roman" pitchFamily="18" charset="0"/>
        <a:ea typeface="굴림" charset="-127"/>
        <a:cs typeface="+mn-cs"/>
      </a:defRPr>
    </a:lvl7pPr>
    <a:lvl8pPr marL="3200400" algn="l" defTabSz="914400" rtl="0" eaLnBrk="1" latinLnBrk="1" hangingPunct="1">
      <a:defRPr kumimoji="1" sz="1200" kern="1200">
        <a:solidFill>
          <a:schemeClr val="tx1"/>
        </a:solidFill>
        <a:latin typeface="Times New Roman" pitchFamily="18" charset="0"/>
        <a:ea typeface="굴림" charset="-127"/>
        <a:cs typeface="+mn-cs"/>
      </a:defRPr>
    </a:lvl8pPr>
    <a:lvl9pPr marL="3657600" algn="l" defTabSz="914400" rtl="0" eaLnBrk="1" latinLnBrk="1" hangingPunct="1">
      <a:defRPr kumimoji="1" sz="1200" kern="1200">
        <a:solidFill>
          <a:schemeClr val="tx1"/>
        </a:solidFill>
        <a:latin typeface="Times New Roman" pitchFamily="18" charset="0"/>
        <a:ea typeface="굴림" charset="-127"/>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0000"/>
    <a:srgbClr val="0000FF"/>
    <a:srgbClr val="FFFF33"/>
    <a:srgbClr val="CC0000"/>
    <a:srgbClr val="FFFF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밝은 스타일 3 - 강조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밝은 스타일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밝은 스타일 1 - 강조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밝은 스타일 1 - 강조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3" autoAdjust="0"/>
    <p:restoredTop sz="98487" autoAdjust="0"/>
  </p:normalViewPr>
  <p:slideViewPr>
    <p:cSldViewPr>
      <p:cViewPr varScale="1">
        <p:scale>
          <a:sx n="84" d="100"/>
          <a:sy n="84" d="100"/>
        </p:scale>
        <p:origin x="-1344" y="-62"/>
      </p:cViewPr>
      <p:guideLst>
        <p:guide orient="horz" pos="2160"/>
        <p:guide orient="horz" pos="912"/>
        <p:guide pos="2880"/>
        <p:guide pos="5376"/>
        <p:guide pos="432"/>
      </p:guideLst>
    </p:cSldViewPr>
  </p:slideViewPr>
  <p:notesTextViewPr>
    <p:cViewPr>
      <p:scale>
        <a:sx n="100" d="100"/>
        <a:sy n="100" d="100"/>
      </p:scale>
      <p:origin x="0" y="0"/>
    </p:cViewPr>
  </p:notesTextViewPr>
  <p:notesViewPr>
    <p:cSldViewPr>
      <p:cViewPr varScale="1">
        <p:scale>
          <a:sx n="85" d="100"/>
          <a:sy n="85" d="100"/>
        </p:scale>
        <p:origin x="-1829" y="-86"/>
      </p:cViewPr>
      <p:guideLst>
        <p:guide orient="horz" pos="2138"/>
        <p:guide pos="312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802.15.7r1\Jan%202016\CIRs_SER_&#48708;&#44368;(&#44608;&#51116;&#51008;_16010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v>On/Off</c:v>
          </c:tx>
          <c:spPr>
            <a:solidFill>
              <a:schemeClr val="tx1"/>
            </a:solidFill>
            <a:ln>
              <a:noFill/>
            </a:ln>
            <a:effectLst/>
          </c:spPr>
          <c:cat>
            <c:strRef>
              <c:f>Sheet1!$B$5:$B$28</c:f>
              <c:strCache>
                <c:ptCount val="24"/>
                <c:pt idx="0">
                  <c:v>D1</c:v>
                </c:pt>
                <c:pt idx="1">
                  <c:v>D2</c:v>
                </c:pt>
                <c:pt idx="2">
                  <c:v>D3</c:v>
                </c:pt>
                <c:pt idx="3">
                  <c:v>D4</c:v>
                </c:pt>
                <c:pt idx="4">
                  <c:v>D5</c:v>
                </c:pt>
                <c:pt idx="5">
                  <c:v>D6</c:v>
                </c:pt>
                <c:pt idx="6">
                  <c:v>D7</c:v>
                </c:pt>
                <c:pt idx="7">
                  <c:v>D8</c:v>
                </c:pt>
                <c:pt idx="8">
                  <c:v>D9</c:v>
                </c:pt>
                <c:pt idx="9">
                  <c:v>D10</c:v>
                </c:pt>
                <c:pt idx="10">
                  <c:v>D11</c:v>
                </c:pt>
                <c:pt idx="11">
                  <c:v>D12</c:v>
                </c:pt>
                <c:pt idx="12">
                  <c:v>D13</c:v>
                </c:pt>
                <c:pt idx="13">
                  <c:v>D14</c:v>
                </c:pt>
                <c:pt idx="14">
                  <c:v>D15</c:v>
                </c:pt>
                <c:pt idx="15">
                  <c:v>D16</c:v>
                </c:pt>
                <c:pt idx="16">
                  <c:v>D17</c:v>
                </c:pt>
                <c:pt idx="17">
                  <c:v>D18</c:v>
                </c:pt>
                <c:pt idx="18">
                  <c:v>D19</c:v>
                </c:pt>
                <c:pt idx="19">
                  <c:v>D20</c:v>
                </c:pt>
                <c:pt idx="20">
                  <c:v>D21</c:v>
                </c:pt>
                <c:pt idx="21">
                  <c:v>D22</c:v>
                </c:pt>
                <c:pt idx="22">
                  <c:v>D23</c:v>
                </c:pt>
                <c:pt idx="23">
                  <c:v>D24</c:v>
                </c:pt>
              </c:strCache>
            </c:strRef>
          </c:cat>
          <c:val>
            <c:numRef>
              <c:f>Sheet1!$D$5:$D$28</c:f>
              <c:numCache>
                <c:formatCode>0.00_ </c:formatCode>
                <c:ptCount val="24"/>
                <c:pt idx="0">
                  <c:v>0</c:v>
                </c:pt>
                <c:pt idx="1">
                  <c:v>0</c:v>
                </c:pt>
                <c:pt idx="2">
                  <c:v>3.0000000000000002E-2</c:v>
                </c:pt>
                <c:pt idx="3">
                  <c:v>0</c:v>
                </c:pt>
                <c:pt idx="4">
                  <c:v>0</c:v>
                </c:pt>
                <c:pt idx="5">
                  <c:v>0</c:v>
                </c:pt>
                <c:pt idx="6">
                  <c:v>0</c:v>
                </c:pt>
                <c:pt idx="7">
                  <c:v>0</c:v>
                </c:pt>
                <c:pt idx="8">
                  <c:v>0</c:v>
                </c:pt>
                <c:pt idx="9">
                  <c:v>0</c:v>
                </c:pt>
                <c:pt idx="10">
                  <c:v>0</c:v>
                </c:pt>
                <c:pt idx="11">
                  <c:v>0</c:v>
                </c:pt>
                <c:pt idx="12">
                  <c:v>7.0000000000000021E-2</c:v>
                </c:pt>
                <c:pt idx="13">
                  <c:v>0.15000000000000002</c:v>
                </c:pt>
                <c:pt idx="14">
                  <c:v>0.12000000000000001</c:v>
                </c:pt>
                <c:pt idx="15">
                  <c:v>0</c:v>
                </c:pt>
                <c:pt idx="16">
                  <c:v>0.05</c:v>
                </c:pt>
                <c:pt idx="17">
                  <c:v>0.15000000000000002</c:v>
                </c:pt>
                <c:pt idx="18">
                  <c:v>0.14000000000000001</c:v>
                </c:pt>
                <c:pt idx="19">
                  <c:v>0.30000000000000004</c:v>
                </c:pt>
                <c:pt idx="20">
                  <c:v>0.16</c:v>
                </c:pt>
                <c:pt idx="21">
                  <c:v>0</c:v>
                </c:pt>
                <c:pt idx="22">
                  <c:v>0</c:v>
                </c:pt>
                <c:pt idx="23">
                  <c:v>0.15000000000000002</c:v>
                </c:pt>
              </c:numCache>
            </c:numRef>
          </c:val>
        </c:ser>
        <c:ser>
          <c:idx val="1"/>
          <c:order val="1"/>
          <c:tx>
            <c:v>Intensity</c:v>
          </c:tx>
          <c:spPr>
            <a:solidFill>
              <a:srgbClr val="FF0000"/>
            </a:solidFill>
            <a:ln>
              <a:noFill/>
            </a:ln>
            <a:effectLst/>
          </c:spPr>
          <c:cat>
            <c:strRef>
              <c:f>Sheet1!$B$5:$B$28</c:f>
              <c:strCache>
                <c:ptCount val="24"/>
                <c:pt idx="0">
                  <c:v>D1</c:v>
                </c:pt>
                <c:pt idx="1">
                  <c:v>D2</c:v>
                </c:pt>
                <c:pt idx="2">
                  <c:v>D3</c:v>
                </c:pt>
                <c:pt idx="3">
                  <c:v>D4</c:v>
                </c:pt>
                <c:pt idx="4">
                  <c:v>D5</c:v>
                </c:pt>
                <c:pt idx="5">
                  <c:v>D6</c:v>
                </c:pt>
                <c:pt idx="6">
                  <c:v>D7</c:v>
                </c:pt>
                <c:pt idx="7">
                  <c:v>D8</c:v>
                </c:pt>
                <c:pt idx="8">
                  <c:v>D9</c:v>
                </c:pt>
                <c:pt idx="9">
                  <c:v>D10</c:v>
                </c:pt>
                <c:pt idx="10">
                  <c:v>D11</c:v>
                </c:pt>
                <c:pt idx="11">
                  <c:v>D12</c:v>
                </c:pt>
                <c:pt idx="12">
                  <c:v>D13</c:v>
                </c:pt>
                <c:pt idx="13">
                  <c:v>D14</c:v>
                </c:pt>
                <c:pt idx="14">
                  <c:v>D15</c:v>
                </c:pt>
                <c:pt idx="15">
                  <c:v>D16</c:v>
                </c:pt>
                <c:pt idx="16">
                  <c:v>D17</c:v>
                </c:pt>
                <c:pt idx="17">
                  <c:v>D18</c:v>
                </c:pt>
                <c:pt idx="18">
                  <c:v>D19</c:v>
                </c:pt>
                <c:pt idx="19">
                  <c:v>D20</c:v>
                </c:pt>
                <c:pt idx="20">
                  <c:v>D21</c:v>
                </c:pt>
                <c:pt idx="21">
                  <c:v>D22</c:v>
                </c:pt>
                <c:pt idx="22">
                  <c:v>D23</c:v>
                </c:pt>
                <c:pt idx="23">
                  <c:v>D24</c:v>
                </c:pt>
              </c:strCache>
            </c:strRef>
          </c:cat>
          <c:val>
            <c:numRef>
              <c:f>Sheet1!$E$5:$E$28</c:f>
              <c:numCache>
                <c:formatCode>0.00_ </c:formatCode>
                <c:ptCount val="24"/>
                <c:pt idx="0">
                  <c:v>0.15000000000000002</c:v>
                </c:pt>
                <c:pt idx="1">
                  <c:v>0.55000000000000004</c:v>
                </c:pt>
                <c:pt idx="2">
                  <c:v>0.5</c:v>
                </c:pt>
                <c:pt idx="3">
                  <c:v>0.31000000000000005</c:v>
                </c:pt>
                <c:pt idx="4">
                  <c:v>0.43000000000000005</c:v>
                </c:pt>
                <c:pt idx="5">
                  <c:v>0.38000000000000006</c:v>
                </c:pt>
                <c:pt idx="6">
                  <c:v>0.49000000000000005</c:v>
                </c:pt>
                <c:pt idx="7">
                  <c:v>0.23</c:v>
                </c:pt>
                <c:pt idx="8">
                  <c:v>0.13</c:v>
                </c:pt>
                <c:pt idx="9">
                  <c:v>0.47000000000000003</c:v>
                </c:pt>
                <c:pt idx="10">
                  <c:v>0.45</c:v>
                </c:pt>
                <c:pt idx="11">
                  <c:v>0.23</c:v>
                </c:pt>
                <c:pt idx="12">
                  <c:v>0.54</c:v>
                </c:pt>
                <c:pt idx="13">
                  <c:v>0.62000000000000011</c:v>
                </c:pt>
                <c:pt idx="14">
                  <c:v>0.71000000000000008</c:v>
                </c:pt>
                <c:pt idx="15">
                  <c:v>0.41000000000000003</c:v>
                </c:pt>
                <c:pt idx="16">
                  <c:v>0.56000000000000005</c:v>
                </c:pt>
                <c:pt idx="17">
                  <c:v>0.62000000000000011</c:v>
                </c:pt>
                <c:pt idx="18">
                  <c:v>0.60000000000000009</c:v>
                </c:pt>
                <c:pt idx="19">
                  <c:v>0.71000000000000008</c:v>
                </c:pt>
                <c:pt idx="20">
                  <c:v>0.64000000000000012</c:v>
                </c:pt>
                <c:pt idx="21">
                  <c:v>0.51</c:v>
                </c:pt>
                <c:pt idx="22">
                  <c:v>0.49000000000000005</c:v>
                </c:pt>
                <c:pt idx="23">
                  <c:v>0.67000000000000015</c:v>
                </c:pt>
              </c:numCache>
            </c:numRef>
          </c:val>
        </c:ser>
        <c:ser>
          <c:idx val="2"/>
          <c:order val="2"/>
          <c:tx>
            <c:v>GCM</c:v>
          </c:tx>
          <c:spPr>
            <a:solidFill>
              <a:srgbClr val="0000FF"/>
            </a:solidFill>
            <a:ln>
              <a:noFill/>
            </a:ln>
            <a:effectLst/>
          </c:spPr>
          <c:cat>
            <c:strRef>
              <c:f>Sheet1!$B$5:$B$28</c:f>
              <c:strCache>
                <c:ptCount val="24"/>
                <c:pt idx="0">
                  <c:v>D1</c:v>
                </c:pt>
                <c:pt idx="1">
                  <c:v>D2</c:v>
                </c:pt>
                <c:pt idx="2">
                  <c:v>D3</c:v>
                </c:pt>
                <c:pt idx="3">
                  <c:v>D4</c:v>
                </c:pt>
                <c:pt idx="4">
                  <c:v>D5</c:v>
                </c:pt>
                <c:pt idx="5">
                  <c:v>D6</c:v>
                </c:pt>
                <c:pt idx="6">
                  <c:v>D7</c:v>
                </c:pt>
                <c:pt idx="7">
                  <c:v>D8</c:v>
                </c:pt>
                <c:pt idx="8">
                  <c:v>D9</c:v>
                </c:pt>
                <c:pt idx="9">
                  <c:v>D10</c:v>
                </c:pt>
                <c:pt idx="10">
                  <c:v>D11</c:v>
                </c:pt>
                <c:pt idx="11">
                  <c:v>D12</c:v>
                </c:pt>
                <c:pt idx="12">
                  <c:v>D13</c:v>
                </c:pt>
                <c:pt idx="13">
                  <c:v>D14</c:v>
                </c:pt>
                <c:pt idx="14">
                  <c:v>D15</c:v>
                </c:pt>
                <c:pt idx="15">
                  <c:v>D16</c:v>
                </c:pt>
                <c:pt idx="16">
                  <c:v>D17</c:v>
                </c:pt>
                <c:pt idx="17">
                  <c:v>D18</c:v>
                </c:pt>
                <c:pt idx="18">
                  <c:v>D19</c:v>
                </c:pt>
                <c:pt idx="19">
                  <c:v>D20</c:v>
                </c:pt>
                <c:pt idx="20">
                  <c:v>D21</c:v>
                </c:pt>
                <c:pt idx="21">
                  <c:v>D22</c:v>
                </c:pt>
                <c:pt idx="22">
                  <c:v>D23</c:v>
                </c:pt>
                <c:pt idx="23">
                  <c:v>D24</c:v>
                </c:pt>
              </c:strCache>
            </c:strRef>
          </c:cat>
          <c:val>
            <c:numRef>
              <c:f>Sheet1!$F$5:$F$28</c:f>
              <c:numCache>
                <c:formatCode>0.00_ </c:formatCode>
                <c:ptCount val="24"/>
                <c:pt idx="0">
                  <c:v>0</c:v>
                </c:pt>
                <c:pt idx="1">
                  <c:v>0.15000000000000002</c:v>
                </c:pt>
                <c:pt idx="2">
                  <c:v>0.48000000000000004</c:v>
                </c:pt>
                <c:pt idx="3">
                  <c:v>0</c:v>
                </c:pt>
                <c:pt idx="4">
                  <c:v>0</c:v>
                </c:pt>
                <c:pt idx="5">
                  <c:v>0</c:v>
                </c:pt>
                <c:pt idx="6">
                  <c:v>7.0000000000000021E-2</c:v>
                </c:pt>
                <c:pt idx="7">
                  <c:v>0</c:v>
                </c:pt>
                <c:pt idx="8">
                  <c:v>0</c:v>
                </c:pt>
                <c:pt idx="9">
                  <c:v>0.6100000000000001</c:v>
                </c:pt>
                <c:pt idx="10">
                  <c:v>0.69000000000000006</c:v>
                </c:pt>
                <c:pt idx="11">
                  <c:v>0</c:v>
                </c:pt>
                <c:pt idx="12">
                  <c:v>0.38000000000000006</c:v>
                </c:pt>
                <c:pt idx="13">
                  <c:v>0.5</c:v>
                </c:pt>
                <c:pt idx="14">
                  <c:v>0.70000000000000007</c:v>
                </c:pt>
                <c:pt idx="15">
                  <c:v>0</c:v>
                </c:pt>
                <c:pt idx="16">
                  <c:v>0.18000000000000002</c:v>
                </c:pt>
                <c:pt idx="17">
                  <c:v>0.53</c:v>
                </c:pt>
                <c:pt idx="18">
                  <c:v>0.27</c:v>
                </c:pt>
                <c:pt idx="19">
                  <c:v>0.7400000000000001</c:v>
                </c:pt>
                <c:pt idx="20">
                  <c:v>0.63000000000000012</c:v>
                </c:pt>
                <c:pt idx="21">
                  <c:v>6.0000000000000005E-2</c:v>
                </c:pt>
                <c:pt idx="22">
                  <c:v>0.75000000000000011</c:v>
                </c:pt>
                <c:pt idx="23">
                  <c:v>0.64000000000000012</c:v>
                </c:pt>
              </c:numCache>
            </c:numRef>
          </c:val>
        </c:ser>
        <c:gapWidth val="219"/>
        <c:overlap val="-27"/>
        <c:axId val="438332032"/>
        <c:axId val="462115200"/>
      </c:barChart>
      <c:catAx>
        <c:axId val="43833203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62115200"/>
        <c:crosses val="autoZero"/>
        <c:auto val="1"/>
        <c:lblAlgn val="ctr"/>
        <c:lblOffset val="100"/>
      </c:catAx>
      <c:valAx>
        <c:axId val="462115200"/>
        <c:scaling>
          <c:orientation val="minMax"/>
          <c:max val="1"/>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altLang="ko-KR" sz="1400" b="1"/>
                  <a:t>SER</a:t>
                </a:r>
                <a:endParaRPr lang="ko-KR" altLang="en-US" sz="1400" b="1"/>
              </a:p>
            </c:rich>
          </c:tx>
          <c:layout/>
          <c:spPr>
            <a:noFill/>
            <a:ln>
              <a:noFill/>
            </a:ln>
            <a:effectLst/>
          </c:spPr>
        </c:title>
        <c:numFmt formatCode="0.00_ " sourceLinked="1"/>
        <c:maj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38332032"/>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072974" y="70065"/>
            <a:ext cx="3853974"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7462" eaLnBrk="0" latinLnBrk="0" hangingPunct="0">
              <a:defRPr kumimoji="0" sz="1400" b="1">
                <a:ea typeface="+mn-ea"/>
              </a:defRPr>
            </a:lvl1pPr>
          </a:lstStyle>
          <a:p>
            <a:pPr>
              <a:defRPr/>
            </a:pPr>
            <a:endParaRPr lang="en-US"/>
          </a:p>
        </p:txBody>
      </p:sp>
      <p:sp>
        <p:nvSpPr>
          <p:cNvPr id="3075" name="Rectangle 3"/>
          <p:cNvSpPr>
            <a:spLocks noGrp="1" noChangeArrowheads="1"/>
          </p:cNvSpPr>
          <p:nvPr>
            <p:ph type="dt" sz="quarter" idx="1"/>
          </p:nvPr>
        </p:nvSpPr>
        <p:spPr bwMode="auto">
          <a:xfrm>
            <a:off x="996519" y="70065"/>
            <a:ext cx="3304731"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7462" eaLnBrk="0" latinLnBrk="0" hangingPunct="0">
              <a:defRPr kumimoji="0" sz="1400" b="1">
                <a:ea typeface="+mn-ea"/>
              </a:defRPr>
            </a:lvl1pPr>
          </a:lstStyle>
          <a:p>
            <a:pPr>
              <a:defRPr/>
            </a:pPr>
            <a:fld id="{C96B1CBC-1A09-46C8-901C-304D10ADC5AE}" type="datetime1">
              <a:rPr lang="en-US" altLang="ko-KR"/>
              <a:pPr>
                <a:defRPr/>
              </a:pPr>
              <a:t>1/8/2016</a:t>
            </a:fld>
            <a:r>
              <a:rPr lang="en-US"/>
              <a:t>&lt;month year&gt;</a:t>
            </a:r>
          </a:p>
        </p:txBody>
      </p:sp>
      <p:sp>
        <p:nvSpPr>
          <p:cNvPr id="3076" name="Rectangle 4"/>
          <p:cNvSpPr>
            <a:spLocks noGrp="1" noChangeArrowheads="1"/>
          </p:cNvSpPr>
          <p:nvPr>
            <p:ph type="ftr" sz="quarter" idx="2"/>
          </p:nvPr>
        </p:nvSpPr>
        <p:spPr bwMode="auto">
          <a:xfrm>
            <a:off x="5955932" y="6569949"/>
            <a:ext cx="3086888" cy="15388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7462" eaLnBrk="0" latinLnBrk="0" hangingPunct="0">
              <a:defRPr kumimoji="0" sz="1000">
                <a:ea typeface="+mn-ea"/>
              </a:defRPr>
            </a:lvl1pPr>
          </a:lstStyle>
          <a:p>
            <a:pPr>
              <a:defRPr/>
            </a:pPr>
            <a:r>
              <a:rPr lang="en-US"/>
              <a:t>&lt;author&gt;, &lt;company&gt;</a:t>
            </a:r>
          </a:p>
        </p:txBody>
      </p:sp>
      <p:sp>
        <p:nvSpPr>
          <p:cNvPr id="3077" name="Rectangle 5"/>
          <p:cNvSpPr>
            <a:spLocks noGrp="1" noChangeArrowheads="1"/>
          </p:cNvSpPr>
          <p:nvPr>
            <p:ph type="sldNum" sz="quarter" idx="3"/>
          </p:nvPr>
        </p:nvSpPr>
        <p:spPr bwMode="auto">
          <a:xfrm>
            <a:off x="3860930" y="6569949"/>
            <a:ext cx="1981449" cy="15388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7462" eaLnBrk="0" latinLnBrk="0" hangingPunct="0">
              <a:defRPr kumimoji="0" sz="1000">
                <a:ea typeface="굴림" pitchFamily="50" charset="-127"/>
              </a:defRPr>
            </a:lvl1pPr>
          </a:lstStyle>
          <a:p>
            <a:pPr>
              <a:defRPr/>
            </a:pPr>
            <a:r>
              <a:rPr lang="en-US" altLang="ko-KR"/>
              <a:t>Page </a:t>
            </a:r>
            <a:fld id="{3A2B349F-B8C9-456A-A5F1-9B67FAB92E32}" type="slidenum">
              <a:rPr lang="en-US" altLang="ko-KR"/>
              <a:pPr>
                <a:defRPr/>
              </a:pPr>
              <a:t>‹#›</a:t>
            </a:fld>
            <a:endParaRPr lang="en-US" altLang="ko-KR"/>
          </a:p>
        </p:txBody>
      </p:sp>
      <p:sp>
        <p:nvSpPr>
          <p:cNvPr id="63494" name="Line 6"/>
          <p:cNvSpPr>
            <a:spLocks noChangeShapeType="1"/>
          </p:cNvSpPr>
          <p:nvPr/>
        </p:nvSpPr>
        <p:spPr bwMode="auto">
          <a:xfrm>
            <a:off x="994201" y="283337"/>
            <a:ext cx="7935063" cy="0"/>
          </a:xfrm>
          <a:prstGeom prst="line">
            <a:avLst/>
          </a:prstGeom>
          <a:noFill/>
          <a:ln w="12700">
            <a:solidFill>
              <a:schemeClr val="tx1"/>
            </a:solidFill>
            <a:round/>
            <a:headEnd type="none" w="sm" len="sm"/>
            <a:tailEnd type="none" w="sm" len="sm"/>
          </a:ln>
        </p:spPr>
        <p:txBody>
          <a:bodyPr wrap="none" lIns="91367" tIns="45683" rIns="91367" bIns="45683" anchor="ctr"/>
          <a:lstStyle/>
          <a:p>
            <a:endParaRPr lang="ko-KR" altLang="en-US"/>
          </a:p>
        </p:txBody>
      </p:sp>
      <p:sp>
        <p:nvSpPr>
          <p:cNvPr id="59399" name="Rectangle 7"/>
          <p:cNvSpPr>
            <a:spLocks noChangeArrowheads="1"/>
          </p:cNvSpPr>
          <p:nvPr/>
        </p:nvSpPr>
        <p:spPr bwMode="auto">
          <a:xfrm>
            <a:off x="994203" y="6569948"/>
            <a:ext cx="1017374"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938213" eaLnBrk="0" hangingPunct="0">
              <a:defRPr kumimoji="1" sz="1200">
                <a:solidFill>
                  <a:schemeClr val="tx1"/>
                </a:solidFill>
                <a:latin typeface="Times New Roman" pitchFamily="18" charset="0"/>
                <a:ea typeface="굴림" charset="-127"/>
              </a:defRPr>
            </a:lvl1pPr>
            <a:lvl2pPr marL="742950" indent="-285750" defTabSz="938213" eaLnBrk="0" hangingPunct="0">
              <a:defRPr kumimoji="1" sz="1200">
                <a:solidFill>
                  <a:schemeClr val="tx1"/>
                </a:solidFill>
                <a:latin typeface="Times New Roman" pitchFamily="18" charset="0"/>
                <a:ea typeface="굴림" charset="-127"/>
              </a:defRPr>
            </a:lvl2pPr>
            <a:lvl3pPr marL="1143000" indent="-228600" defTabSz="938213" eaLnBrk="0" hangingPunct="0">
              <a:defRPr kumimoji="1" sz="1200">
                <a:solidFill>
                  <a:schemeClr val="tx1"/>
                </a:solidFill>
                <a:latin typeface="Times New Roman" pitchFamily="18" charset="0"/>
                <a:ea typeface="굴림" charset="-127"/>
              </a:defRPr>
            </a:lvl3pPr>
            <a:lvl4pPr marL="1600200" indent="-228600" defTabSz="938213" eaLnBrk="0" hangingPunct="0">
              <a:defRPr kumimoji="1" sz="1200">
                <a:solidFill>
                  <a:schemeClr val="tx1"/>
                </a:solidFill>
                <a:latin typeface="Times New Roman" pitchFamily="18" charset="0"/>
                <a:ea typeface="굴림" charset="-127"/>
              </a:defRPr>
            </a:lvl4pPr>
            <a:lvl5pPr marL="2057400" indent="-228600" defTabSz="938213" eaLnBrk="0" hangingPunct="0">
              <a:defRPr kumimoji="1" sz="1200">
                <a:solidFill>
                  <a:schemeClr val="tx1"/>
                </a:solidFill>
                <a:latin typeface="Times New Roman" pitchFamily="18" charset="0"/>
                <a:ea typeface="굴림" charset="-127"/>
              </a:defRPr>
            </a:lvl5pPr>
            <a:lvl6pPr marL="2514600" indent="-228600" defTabSz="938213"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defTabSz="938213"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defTabSz="938213"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defTabSz="938213" eaLnBrk="0" fontAlgn="base" hangingPunct="0">
              <a:spcBef>
                <a:spcPct val="0"/>
              </a:spcBef>
              <a:spcAft>
                <a:spcPct val="0"/>
              </a:spcAft>
              <a:defRPr kumimoji="1" sz="1200">
                <a:solidFill>
                  <a:schemeClr val="tx1"/>
                </a:solidFill>
                <a:latin typeface="Times New Roman" pitchFamily="18" charset="0"/>
                <a:ea typeface="굴림" charset="-127"/>
              </a:defRPr>
            </a:lvl9pPr>
          </a:lstStyle>
          <a:p>
            <a:pPr latinLnBrk="0">
              <a:defRPr/>
            </a:pPr>
            <a:r>
              <a:rPr kumimoji="0" lang="en-US" altLang="ko-KR" smtClean="0"/>
              <a:t>Submission</a:t>
            </a:r>
          </a:p>
        </p:txBody>
      </p:sp>
      <p:sp>
        <p:nvSpPr>
          <p:cNvPr id="63496" name="Line 8"/>
          <p:cNvSpPr>
            <a:spLocks noChangeShapeType="1"/>
          </p:cNvSpPr>
          <p:nvPr/>
        </p:nvSpPr>
        <p:spPr bwMode="auto">
          <a:xfrm>
            <a:off x="994202" y="6562349"/>
            <a:ext cx="8155222" cy="0"/>
          </a:xfrm>
          <a:prstGeom prst="line">
            <a:avLst/>
          </a:prstGeom>
          <a:noFill/>
          <a:ln w="12700">
            <a:solidFill>
              <a:schemeClr val="tx1"/>
            </a:solidFill>
            <a:round/>
            <a:headEnd type="none" w="sm" len="sm"/>
            <a:tailEnd type="none" w="sm" len="sm"/>
          </a:ln>
        </p:spPr>
        <p:txBody>
          <a:bodyPr wrap="none" lIns="91367" tIns="45683" rIns="91367" bIns="45683" anchor="ctr"/>
          <a:lstStyle/>
          <a:p>
            <a:endParaRPr lang="ko-KR" altLang="en-US"/>
          </a:p>
        </p:txBody>
      </p:sp>
    </p:spTree>
    <p:extLst>
      <p:ext uri="{BB962C8B-B14F-4D97-AF65-F5344CB8AC3E}">
        <p14:creationId xmlns="" xmlns:p14="http://schemas.microsoft.com/office/powerpoint/2010/main" val="9171039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961735" y="11444"/>
            <a:ext cx="4027786"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7462" eaLnBrk="0" latinLnBrk="0" hangingPunct="0">
              <a:defRPr kumimoji="0" sz="1400" b="1">
                <a:ea typeface="+mn-ea"/>
              </a:defRPr>
            </a:lvl1pPr>
          </a:lstStyle>
          <a:p>
            <a:pPr marL="0" lvl="4" algn="r" defTabSz="937462" eaLnBrk="0" latinLnBrk="0" hangingPunct="0">
              <a:defRPr/>
            </a:pPr>
            <a:r>
              <a:rPr lang="en-US" altLang="en-US" sz="1400" b="1" dirty="0" smtClean="0"/>
              <a:t>doc.: IEEE 802.16-15-0196-00-007a</a:t>
            </a:r>
          </a:p>
        </p:txBody>
      </p:sp>
      <p:sp>
        <p:nvSpPr>
          <p:cNvPr id="2051" name="Rectangle 3"/>
          <p:cNvSpPr>
            <a:spLocks noGrp="1" noChangeArrowheads="1"/>
          </p:cNvSpPr>
          <p:nvPr>
            <p:ph type="dt" idx="1"/>
          </p:nvPr>
        </p:nvSpPr>
        <p:spPr bwMode="auto">
          <a:xfrm>
            <a:off x="936263" y="11444"/>
            <a:ext cx="391423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7462" eaLnBrk="0" latinLnBrk="0" hangingPunct="0">
              <a:defRPr kumimoji="0" sz="1400" b="1">
                <a:ea typeface="+mn-ea"/>
              </a:defRPr>
            </a:lvl1pPr>
          </a:lstStyle>
          <a:p>
            <a:pPr>
              <a:defRPr/>
            </a:pPr>
            <a:r>
              <a:rPr lang="en-US" altLang="ko-KR" dirty="0" smtClean="0"/>
              <a:t>Jan. 2016</a:t>
            </a:r>
            <a:endParaRPr lang="en-US" dirty="0"/>
          </a:p>
        </p:txBody>
      </p:sp>
      <p:sp>
        <p:nvSpPr>
          <p:cNvPr id="59396" name="Rectangle 4"/>
          <p:cNvSpPr>
            <a:spLocks noGrp="1" noRot="1" noChangeAspect="1" noChangeArrowheads="1" noTextEdit="1"/>
          </p:cNvSpPr>
          <p:nvPr>
            <p:ph type="sldImg" idx="2"/>
          </p:nvPr>
        </p:nvSpPr>
        <p:spPr bwMode="auto">
          <a:xfrm>
            <a:off x="542131" y="514349"/>
            <a:ext cx="8839200" cy="5785578"/>
          </a:xfrm>
          <a:prstGeom prst="rect">
            <a:avLst/>
          </a:prstGeom>
          <a:noFill/>
          <a:ln w="12700">
            <a:solidFill>
              <a:schemeClr val="tx1"/>
            </a:solidFill>
            <a:miter lim="800000"/>
            <a:headEnd/>
            <a:tailEnd/>
          </a:ln>
        </p:spPr>
      </p:sp>
      <p:sp>
        <p:nvSpPr>
          <p:cNvPr id="2054" name="Rectangle 6"/>
          <p:cNvSpPr>
            <a:spLocks noGrp="1" noChangeArrowheads="1"/>
          </p:cNvSpPr>
          <p:nvPr>
            <p:ph type="ftr" sz="quarter" idx="4"/>
          </p:nvPr>
        </p:nvSpPr>
        <p:spPr bwMode="auto">
          <a:xfrm>
            <a:off x="5397421" y="6572120"/>
            <a:ext cx="3592099"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60007" lvl="4" algn="r" defTabSz="937462" eaLnBrk="0" latinLnBrk="0" hangingPunct="0">
              <a:defRPr kumimoji="0">
                <a:ea typeface="+mn-ea"/>
              </a:defRPr>
            </a:lvl5pPr>
          </a:lstStyle>
          <a:p>
            <a:pPr lvl="4">
              <a:defRPr/>
            </a:pPr>
            <a:r>
              <a:rPr lang="en-US" dirty="0" err="1" smtClean="0"/>
              <a:t>Soo</a:t>
            </a:r>
            <a:r>
              <a:rPr lang="en-US" dirty="0" smtClean="0"/>
              <a:t>-Young Chang, SYCA</a:t>
            </a:r>
            <a:endParaRPr lang="en-US" dirty="0"/>
          </a:p>
        </p:txBody>
      </p:sp>
      <p:sp>
        <p:nvSpPr>
          <p:cNvPr id="2055" name="Rectangle 7"/>
          <p:cNvSpPr>
            <a:spLocks noGrp="1" noChangeArrowheads="1"/>
          </p:cNvSpPr>
          <p:nvPr>
            <p:ph type="sldNum" sz="quarter" idx="5"/>
          </p:nvPr>
        </p:nvSpPr>
        <p:spPr bwMode="auto">
          <a:xfrm>
            <a:off x="4196964" y="6572120"/>
            <a:ext cx="1149472"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7462" eaLnBrk="0" latinLnBrk="0" hangingPunct="0">
              <a:defRPr kumimoji="0">
                <a:ea typeface="굴림" pitchFamily="50" charset="-127"/>
              </a:defRPr>
            </a:lvl1pPr>
          </a:lstStyle>
          <a:p>
            <a:pPr>
              <a:defRPr/>
            </a:pPr>
            <a:r>
              <a:rPr lang="en-US" altLang="ko-KR"/>
              <a:t>Page </a:t>
            </a:r>
            <a:fld id="{E5F9F7E1-4C6F-4B5A-B5AD-04994CCC5F4F}" type="slidenum">
              <a:rPr lang="en-US" altLang="ko-KR"/>
              <a:pPr>
                <a:defRPr/>
              </a:pPr>
              <a:t>‹#›</a:t>
            </a:fld>
            <a:endParaRPr lang="en-US" altLang="ko-KR"/>
          </a:p>
        </p:txBody>
      </p:sp>
      <p:sp>
        <p:nvSpPr>
          <p:cNvPr id="55304" name="Rectangle 8"/>
          <p:cNvSpPr>
            <a:spLocks noChangeArrowheads="1"/>
          </p:cNvSpPr>
          <p:nvPr/>
        </p:nvSpPr>
        <p:spPr bwMode="auto">
          <a:xfrm>
            <a:off x="1035917" y="6572119"/>
            <a:ext cx="1017374"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919163" eaLnBrk="0" hangingPunct="0">
              <a:defRPr kumimoji="1" sz="1200">
                <a:solidFill>
                  <a:schemeClr val="tx1"/>
                </a:solidFill>
                <a:latin typeface="Times New Roman" pitchFamily="18" charset="0"/>
                <a:ea typeface="굴림" charset="-127"/>
              </a:defRPr>
            </a:lvl1pPr>
            <a:lvl2pPr marL="742950" indent="-285750" defTabSz="919163" eaLnBrk="0" hangingPunct="0">
              <a:defRPr kumimoji="1" sz="1200">
                <a:solidFill>
                  <a:schemeClr val="tx1"/>
                </a:solidFill>
                <a:latin typeface="Times New Roman" pitchFamily="18" charset="0"/>
                <a:ea typeface="굴림" charset="-127"/>
              </a:defRPr>
            </a:lvl2pPr>
            <a:lvl3pPr marL="1143000" indent="-228600" defTabSz="919163" eaLnBrk="0" hangingPunct="0">
              <a:defRPr kumimoji="1" sz="1200">
                <a:solidFill>
                  <a:schemeClr val="tx1"/>
                </a:solidFill>
                <a:latin typeface="Times New Roman" pitchFamily="18" charset="0"/>
                <a:ea typeface="굴림" charset="-127"/>
              </a:defRPr>
            </a:lvl3pPr>
            <a:lvl4pPr marL="1600200" indent="-228600" defTabSz="919163" eaLnBrk="0" hangingPunct="0">
              <a:defRPr kumimoji="1" sz="1200">
                <a:solidFill>
                  <a:schemeClr val="tx1"/>
                </a:solidFill>
                <a:latin typeface="Times New Roman" pitchFamily="18" charset="0"/>
                <a:ea typeface="굴림" charset="-127"/>
              </a:defRPr>
            </a:lvl4pPr>
            <a:lvl5pPr marL="2057400" indent="-228600" defTabSz="919163" eaLnBrk="0" hangingPunct="0">
              <a:defRPr kumimoji="1" sz="1200">
                <a:solidFill>
                  <a:schemeClr val="tx1"/>
                </a:solidFill>
                <a:latin typeface="Times New Roman" pitchFamily="18" charset="0"/>
                <a:ea typeface="굴림" charset="-127"/>
              </a:defRPr>
            </a:lvl5pPr>
            <a:lvl6pPr marL="2514600" indent="-228600" defTabSz="919163"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defTabSz="919163"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defTabSz="919163"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defTabSz="919163" eaLnBrk="0" fontAlgn="base" hangingPunct="0">
              <a:spcBef>
                <a:spcPct val="0"/>
              </a:spcBef>
              <a:spcAft>
                <a:spcPct val="0"/>
              </a:spcAft>
              <a:defRPr kumimoji="1" sz="1200">
                <a:solidFill>
                  <a:schemeClr val="tx1"/>
                </a:solidFill>
                <a:latin typeface="Times New Roman" pitchFamily="18" charset="0"/>
                <a:ea typeface="굴림" charset="-127"/>
              </a:defRPr>
            </a:lvl9pPr>
          </a:lstStyle>
          <a:p>
            <a:pPr latinLnBrk="0">
              <a:defRPr/>
            </a:pPr>
            <a:r>
              <a:rPr kumimoji="0" lang="en-US" altLang="ko-KR" smtClean="0"/>
              <a:t>Submission</a:t>
            </a:r>
          </a:p>
        </p:txBody>
      </p:sp>
      <p:sp>
        <p:nvSpPr>
          <p:cNvPr id="59401" name="Line 9"/>
          <p:cNvSpPr>
            <a:spLocks noChangeShapeType="1"/>
          </p:cNvSpPr>
          <p:nvPr/>
        </p:nvSpPr>
        <p:spPr bwMode="auto">
          <a:xfrm>
            <a:off x="1035916" y="6571034"/>
            <a:ext cx="7851634" cy="0"/>
          </a:xfrm>
          <a:prstGeom prst="line">
            <a:avLst/>
          </a:prstGeom>
          <a:noFill/>
          <a:ln w="12700">
            <a:solidFill>
              <a:schemeClr val="tx1"/>
            </a:solidFill>
            <a:round/>
            <a:headEnd type="none" w="sm" len="sm"/>
            <a:tailEnd type="none" w="sm" len="sm"/>
          </a:ln>
        </p:spPr>
        <p:txBody>
          <a:bodyPr wrap="none" lIns="91367" tIns="45683" rIns="91367" bIns="45683" anchor="ctr"/>
          <a:lstStyle/>
          <a:p>
            <a:endParaRPr lang="ko-KR" altLang="en-US"/>
          </a:p>
        </p:txBody>
      </p:sp>
      <p:sp>
        <p:nvSpPr>
          <p:cNvPr id="59402" name="Line 10"/>
          <p:cNvSpPr>
            <a:spLocks noChangeShapeType="1"/>
          </p:cNvSpPr>
          <p:nvPr/>
        </p:nvSpPr>
        <p:spPr bwMode="auto">
          <a:xfrm>
            <a:off x="924677" y="217116"/>
            <a:ext cx="8074111" cy="0"/>
          </a:xfrm>
          <a:prstGeom prst="line">
            <a:avLst/>
          </a:prstGeom>
          <a:noFill/>
          <a:ln w="12700">
            <a:solidFill>
              <a:schemeClr val="tx1"/>
            </a:solidFill>
            <a:round/>
            <a:headEnd type="none" w="sm" len="sm"/>
            <a:tailEnd type="none" w="sm" len="sm"/>
          </a:ln>
        </p:spPr>
        <p:txBody>
          <a:bodyPr wrap="none" lIns="91367" tIns="45683" rIns="91367" bIns="45683" anchor="ctr"/>
          <a:lstStyle/>
          <a:p>
            <a:endParaRPr lang="ko-KR" altLang="en-US"/>
          </a:p>
        </p:txBody>
      </p:sp>
    </p:spTree>
    <p:extLst>
      <p:ext uri="{BB962C8B-B14F-4D97-AF65-F5344CB8AC3E}">
        <p14:creationId xmlns="" xmlns:p14="http://schemas.microsoft.com/office/powerpoint/2010/main" val="1705001822"/>
      </p:ext>
    </p:extLst>
  </p:cSld>
  <p:clrMap bg1="lt1" tx1="dk1" bg2="lt2" tx2="dk2" accent1="accent1" accent2="accent2" accent3="accent3" accent4="accent4" accent5="accent5" accent6="accent6" hlink="hlink" folHlink="folHlink"/>
  <p:hf hdr="0"/>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1838" y="514350"/>
            <a:ext cx="3379787" cy="2535238"/>
          </a:xfrm>
        </p:spPr>
      </p:sp>
      <p:sp>
        <p:nvSpPr>
          <p:cNvPr id="3" name="Notes Placeholder 2"/>
          <p:cNvSpPr>
            <a:spLocks noGrp="1"/>
          </p:cNvSpPr>
          <p:nvPr>
            <p:ph type="body" idx="1"/>
          </p:nvPr>
        </p:nvSpPr>
        <p:spPr>
          <a:xfrm>
            <a:off x="1320967" y="3225269"/>
            <a:ext cx="7281532" cy="3053744"/>
          </a:xfrm>
          <a:prstGeom prst="rect">
            <a:avLst/>
          </a:prstGeom>
        </p:spPr>
        <p:txBody>
          <a:bodyPr/>
          <a:lstStyle/>
          <a:p>
            <a:endParaRPr lang="en-US"/>
          </a:p>
        </p:txBody>
      </p:sp>
      <p:sp>
        <p:nvSpPr>
          <p:cNvPr id="4" name="Header Placeholder 3"/>
          <p:cNvSpPr>
            <a:spLocks noGrp="1"/>
          </p:cNvSpPr>
          <p:nvPr>
            <p:ph type="hdr" sz="quarter" idx="10"/>
          </p:nvPr>
        </p:nvSpPr>
        <p:spPr/>
        <p:txBody>
          <a:bodyPr/>
          <a:lstStyle/>
          <a:p>
            <a:r>
              <a:rPr lang="en-US" altLang="en-US" smtClean="0"/>
              <a:t>doc.: IEEE 802.15-&lt;doc#&gt;</a:t>
            </a:r>
            <a:endParaRPr lang="en-US" altLang="en-US"/>
          </a:p>
        </p:txBody>
      </p:sp>
      <p:sp>
        <p:nvSpPr>
          <p:cNvPr id="5" name="Date Placeholder 4"/>
          <p:cNvSpPr>
            <a:spLocks noGrp="1"/>
          </p:cNvSpPr>
          <p:nvPr>
            <p:ph type="dt" idx="11"/>
          </p:nvPr>
        </p:nvSpPr>
        <p:spPr/>
        <p:txBody>
          <a:bodyPr/>
          <a:lstStyle/>
          <a:p>
            <a:r>
              <a:rPr lang="en-US" altLang="en-US" smtClean="0"/>
              <a:t>&lt;month year&gt;</a:t>
            </a:r>
            <a:endParaRPr lang="en-US" altLang="en-US"/>
          </a:p>
        </p:txBody>
      </p:sp>
      <p:sp>
        <p:nvSpPr>
          <p:cNvPr id="6" name="Footer Placeholder 5"/>
          <p:cNvSpPr>
            <a:spLocks noGrp="1"/>
          </p:cNvSpPr>
          <p:nvPr>
            <p:ph type="ftr" sz="quarter" idx="12"/>
          </p:nvPr>
        </p:nvSpPr>
        <p:spPr/>
        <p:txBody>
          <a:bodyPr/>
          <a:lstStyle/>
          <a:p>
            <a:pPr lvl="4"/>
            <a:r>
              <a:rPr lang="en-US" altLang="en-US" smtClean="0"/>
              <a:t>&lt;author&gt;, &lt;company&gt;</a:t>
            </a:r>
            <a:endParaRPr lang="en-US" altLang="en-US"/>
          </a:p>
        </p:txBody>
      </p:sp>
      <p:sp>
        <p:nvSpPr>
          <p:cNvPr id="7" name="Slide Number Placeholder 6"/>
          <p:cNvSpPr>
            <a:spLocks noGrp="1"/>
          </p:cNvSpPr>
          <p:nvPr>
            <p:ph type="sldNum" sz="quarter" idx="13"/>
          </p:nvPr>
        </p:nvSpPr>
        <p:spPr/>
        <p:txBody>
          <a:bodyPr/>
          <a:lstStyle/>
          <a:p>
            <a:r>
              <a:rPr lang="en-US" altLang="en-US" smtClean="0"/>
              <a:t>Page </a:t>
            </a:r>
            <a:fld id="{BEE1951F-AE85-4F81-802E-6A11B8879A30}" type="slidenum">
              <a:rPr lang="en-US" altLang="en-US" smtClean="0"/>
              <a:pPr/>
              <a:t>1</a:t>
            </a:fld>
            <a:endParaRPr lang="en-US" altLang="en-US"/>
          </a:p>
        </p:txBody>
      </p:sp>
    </p:spTree>
    <p:extLst>
      <p:ext uri="{BB962C8B-B14F-4D97-AF65-F5344CB8AC3E}">
        <p14:creationId xmlns:p14="http://schemas.microsoft.com/office/powerpoint/2010/main" xmlns="" val="672745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a:xfrm>
            <a:off x="4961735" y="11444"/>
            <a:ext cx="4027786" cy="215444"/>
          </a:xfrm>
          <a:noFill/>
        </p:spPr>
        <p:txBody>
          <a:bodyPr/>
          <a:lstStyle/>
          <a:p>
            <a:r>
              <a:rPr lang="en-US" altLang="ko-KR" smtClean="0">
                <a:ea typeface="굴림" charset="-127"/>
              </a:rPr>
              <a:t>September 2009doc.: IEEE 802.15-09-0117-00-0007</a:t>
            </a:r>
          </a:p>
        </p:txBody>
      </p:sp>
      <p:sp>
        <p:nvSpPr>
          <p:cNvPr id="60419" name="Rectangle 3"/>
          <p:cNvSpPr>
            <a:spLocks noGrp="1" noChangeArrowheads="1"/>
          </p:cNvSpPr>
          <p:nvPr>
            <p:ph type="dt" sz="quarter" idx="1"/>
          </p:nvPr>
        </p:nvSpPr>
        <p:spPr>
          <a:noFill/>
        </p:spPr>
        <p:txBody>
          <a:bodyPr/>
          <a:lstStyle/>
          <a:p>
            <a:fld id="{AADD6397-29C2-4D3E-BD07-19140A16E104}" type="datetime1">
              <a:rPr lang="en-US" altLang="ko-KR" smtClean="0">
                <a:ea typeface="굴림" charset="-127"/>
              </a:rPr>
              <a:pPr/>
              <a:t>1/8/2016</a:t>
            </a:fld>
            <a:r>
              <a:rPr lang="en-US" altLang="ko-KR" smtClean="0">
                <a:ea typeface="굴림" charset="-127"/>
              </a:rPr>
              <a:t>&lt;month year&gt;</a:t>
            </a:r>
          </a:p>
        </p:txBody>
      </p:sp>
      <p:sp>
        <p:nvSpPr>
          <p:cNvPr id="60420" name="Slide Image Placeholder 1"/>
          <p:cNvSpPr>
            <a:spLocks noGrp="1" noRot="1" noChangeAspect="1" noTextEdit="1"/>
          </p:cNvSpPr>
          <p:nvPr>
            <p:ph type="sldImg"/>
          </p:nvPr>
        </p:nvSpPr>
        <p:spPr>
          <a:xfrm>
            <a:off x="3271838" y="514350"/>
            <a:ext cx="3379787" cy="2535238"/>
          </a:xfrm>
          <a:ln/>
        </p:spPr>
      </p:sp>
      <p:sp>
        <p:nvSpPr>
          <p:cNvPr id="60421" name="Notes Placeholder 2"/>
          <p:cNvSpPr>
            <a:spLocks noGrp="1"/>
          </p:cNvSpPr>
          <p:nvPr>
            <p:ph type="body" idx="1"/>
          </p:nvPr>
        </p:nvSpPr>
        <p:spPr>
          <a:xfrm>
            <a:off x="1320967" y="3225269"/>
            <a:ext cx="7281532" cy="3053744"/>
          </a:xfrm>
          <a:prstGeom prst="rect">
            <a:avLst/>
          </a:prstGeom>
          <a:noFill/>
          <a:ln/>
        </p:spPr>
        <p:txBody>
          <a:bodyPr/>
          <a:lstStyle/>
          <a:p>
            <a:endParaRPr lang="en-US" altLang="ko-KR" smtClean="0">
              <a:ea typeface="굴림" charset="-127"/>
            </a:endParaRPr>
          </a:p>
        </p:txBody>
      </p:sp>
      <p:sp>
        <p:nvSpPr>
          <p:cNvPr id="60422" name="Header Placeholder 3"/>
          <p:cNvSpPr txBox="1">
            <a:spLocks noGrp="1"/>
          </p:cNvSpPr>
          <p:nvPr/>
        </p:nvSpPr>
        <p:spPr bwMode="auto">
          <a:xfrm>
            <a:off x="4961735" y="11444"/>
            <a:ext cx="4027786" cy="215444"/>
          </a:xfrm>
          <a:prstGeom prst="rect">
            <a:avLst/>
          </a:prstGeom>
          <a:noFill/>
          <a:ln w="9525">
            <a:noFill/>
            <a:miter lim="800000"/>
            <a:headEnd/>
            <a:tailEnd/>
          </a:ln>
        </p:spPr>
        <p:txBody>
          <a:bodyPr lIns="0" tIns="0" rIns="0" bIns="0" anchor="b">
            <a:spAutoFit/>
          </a:bodyPr>
          <a:lstStyle/>
          <a:p>
            <a:pPr algn="r" defTabSz="937462" eaLnBrk="0" latinLnBrk="0" hangingPunct="0"/>
            <a:r>
              <a:rPr kumimoji="0" lang="en-US" altLang="ko-KR" sz="1400" b="1"/>
              <a:t>doc.: IEEE 802.15-09-0117-00-0007</a:t>
            </a:r>
          </a:p>
        </p:txBody>
      </p:sp>
      <p:sp>
        <p:nvSpPr>
          <p:cNvPr id="60423" name="Date Placeholder 4"/>
          <p:cNvSpPr txBox="1">
            <a:spLocks noGrp="1"/>
          </p:cNvSpPr>
          <p:nvPr/>
        </p:nvSpPr>
        <p:spPr bwMode="auto">
          <a:xfrm>
            <a:off x="936263" y="11444"/>
            <a:ext cx="3914230" cy="215444"/>
          </a:xfrm>
          <a:prstGeom prst="rect">
            <a:avLst/>
          </a:prstGeom>
          <a:noFill/>
          <a:ln w="9525">
            <a:noFill/>
            <a:miter lim="800000"/>
            <a:headEnd/>
            <a:tailEnd/>
          </a:ln>
        </p:spPr>
        <p:txBody>
          <a:bodyPr lIns="0" tIns="0" rIns="0" bIns="0" anchor="b">
            <a:spAutoFit/>
          </a:bodyPr>
          <a:lstStyle/>
          <a:p>
            <a:pPr defTabSz="937462" eaLnBrk="0" latinLnBrk="0" hangingPunct="0"/>
            <a:r>
              <a:rPr kumimoji="0" lang="en-US" altLang="ko-KR" sz="1400" b="1"/>
              <a:t>&lt;month year&gt;</a:t>
            </a:r>
          </a:p>
        </p:txBody>
      </p:sp>
      <p:sp>
        <p:nvSpPr>
          <p:cNvPr id="60424" name="Footer Placeholder 5"/>
          <p:cNvSpPr>
            <a:spLocks noGrp="1"/>
          </p:cNvSpPr>
          <p:nvPr>
            <p:ph type="ftr" sz="quarter" idx="4"/>
          </p:nvPr>
        </p:nvSpPr>
        <p:spPr>
          <a:noFill/>
        </p:spPr>
        <p:txBody>
          <a:bodyPr/>
          <a:lstStyle/>
          <a:p>
            <a:pPr lvl="4"/>
            <a:r>
              <a:rPr lang="en-US" altLang="ko-KR" smtClean="0">
                <a:ea typeface="굴림" charset="-127"/>
              </a:rPr>
              <a:t>&lt;author&gt;, &lt;company&gt;</a:t>
            </a:r>
          </a:p>
        </p:txBody>
      </p:sp>
      <p:sp>
        <p:nvSpPr>
          <p:cNvPr id="60425" name="Slide Number Placeholder 6"/>
          <p:cNvSpPr>
            <a:spLocks noGrp="1"/>
          </p:cNvSpPr>
          <p:nvPr>
            <p:ph type="sldNum" sz="quarter" idx="5"/>
          </p:nvPr>
        </p:nvSpPr>
        <p:spPr>
          <a:noFill/>
        </p:spPr>
        <p:txBody>
          <a:bodyPr/>
          <a:lstStyle/>
          <a:p>
            <a:r>
              <a:rPr lang="en-US" altLang="ko-KR" smtClean="0">
                <a:ea typeface="굴림" charset="-127"/>
              </a:rPr>
              <a:t>Page </a:t>
            </a:r>
            <a:fld id="{94FC791E-5A32-49D5-9EB1-E6B54E4321EE}" type="slidenum">
              <a:rPr lang="en-US" altLang="ko-KR" smtClean="0">
                <a:ea typeface="굴림" charset="-127"/>
              </a:rPr>
              <a:pPr/>
              <a:t>2</a:t>
            </a:fld>
            <a:endParaRPr lang="en-US" altLang="ko-KR" smtClean="0">
              <a:ea typeface="굴림" charset="-127"/>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6"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7" name="Rectangle 11"/>
          <p:cNvSpPr>
            <a:spLocks noGrp="1" noChangeArrowheads="1"/>
          </p:cNvSpPr>
          <p:nvPr>
            <p:ph type="ftr" sz="quarter" idx="10"/>
          </p:nvPr>
        </p:nvSpPr>
        <p:spPr>
          <a:xfrm>
            <a:off x="4876800" y="6477000"/>
            <a:ext cx="3733800" cy="368300"/>
          </a:xfrm>
        </p:spPr>
        <p:txBody>
          <a:bodyPr/>
          <a:lstStyle>
            <a:lvl1pPr>
              <a:defRPr/>
            </a:lvl1pPr>
          </a:lstStyle>
          <a:p>
            <a:pPr>
              <a:defRPr/>
            </a:pPr>
            <a:r>
              <a:rPr lang="en-US" altLang="ko-KR"/>
              <a:t>Jaesang Cha, Seoul National Univ. of Science&amp;Tech</a:t>
            </a:r>
            <a:endParaRPr lang="en-US">
              <a:ea typeface="+mn-ea"/>
            </a:endParaRPr>
          </a:p>
        </p:txBody>
      </p:sp>
      <p:sp>
        <p:nvSpPr>
          <p:cNvPr id="8" name="Rectangle 12"/>
          <p:cNvSpPr>
            <a:spLocks noGrp="1" noChangeArrowheads="1"/>
          </p:cNvSpPr>
          <p:nvPr>
            <p:ph type="sldNum" sz="quarter" idx="11"/>
          </p:nvPr>
        </p:nvSpPr>
        <p:spPr/>
        <p:txBody>
          <a:bodyPr/>
          <a:lstStyle>
            <a:lvl1pPr>
              <a:defRPr/>
            </a:lvl1pPr>
          </a:lstStyle>
          <a:p>
            <a:pPr>
              <a:defRPr/>
            </a:pPr>
            <a:r>
              <a:rPr lang="en-US" altLang="ko-KR"/>
              <a:t>Slide </a:t>
            </a:r>
            <a:fld id="{E29F94EA-E208-4D23-8F2B-C5CD26F5000A}" type="slidenum">
              <a:rPr lang="en-US" altLang="ko-KR"/>
              <a:pPr>
                <a:defRPr/>
              </a:pPr>
              <a:t>‹#›</a:t>
            </a:fld>
            <a:endParaRPr lang="en-US" altLang="ko-KR"/>
          </a:p>
        </p:txBody>
      </p:sp>
      <p:sp>
        <p:nvSpPr>
          <p:cNvPr id="9" name="Line 8"/>
          <p:cNvSpPr>
            <a:spLocks noChangeShapeType="1"/>
          </p:cNvSpPr>
          <p:nvPr userDrawn="1"/>
        </p:nvSpPr>
        <p:spPr bwMode="auto">
          <a:xfrm>
            <a:off x="685800" y="609600"/>
            <a:ext cx="77724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10" name="Rectangle 7"/>
          <p:cNvSpPr>
            <a:spLocks noChangeArrowheads="1"/>
          </p:cNvSpPr>
          <p:nvPr userDrawn="1"/>
        </p:nvSpPr>
        <p:spPr bwMode="auto">
          <a:xfrm>
            <a:off x="3657600" y="424934"/>
            <a:ext cx="4800600"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200" b="1" dirty="0"/>
              <a:t>doc.: IEEE </a:t>
            </a:r>
            <a:r>
              <a:rPr lang="en-US" altLang="en-US" sz="1200" b="1" dirty="0" smtClean="0"/>
              <a:t>802.16-15-0196-00-007a</a:t>
            </a:r>
            <a:endParaRPr lang="en-US" altLang="en-US" sz="1200" b="1" dirty="0"/>
          </a:p>
        </p:txBody>
      </p:sp>
      <p:sp>
        <p:nvSpPr>
          <p:cNvPr id="11" name="Rectangle 7"/>
          <p:cNvSpPr>
            <a:spLocks noChangeArrowheads="1"/>
          </p:cNvSpPr>
          <p:nvPr userDrawn="1"/>
        </p:nvSpPr>
        <p:spPr bwMode="auto">
          <a:xfrm>
            <a:off x="609600" y="411778"/>
            <a:ext cx="4800600"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marL="0" lvl="4" indent="0" algn="just"/>
            <a:r>
              <a:rPr lang="en-US" altLang="en-US" sz="1200" b="1" dirty="0" smtClean="0"/>
              <a:t>January</a:t>
            </a:r>
            <a:r>
              <a:rPr lang="en-US" altLang="en-US" sz="1200" b="1" baseline="0" dirty="0" smtClean="0"/>
              <a:t> 2016</a:t>
            </a:r>
            <a:endParaRPr lang="en-US" altLang="en-US" sz="1200" b="1"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r>
              <a:rPr lang="en-US" altLang="ko-KR"/>
              <a:t>Slide </a:t>
            </a:r>
            <a:fld id="{17469F10-AD6C-4335-BE5D-BA80ACDA0CB7}" type="slidenum">
              <a:rPr lang="en-US" altLang="ko-KR"/>
              <a:pPr>
                <a:defRPr/>
              </a:pPr>
              <a:t>‹#›</a:t>
            </a:fld>
            <a:endParaRPr lang="en-US" altLang="ko-KR"/>
          </a:p>
        </p:txBody>
      </p:sp>
      <p:sp>
        <p:nvSpPr>
          <p:cNvPr id="5" name="Rectangle 4"/>
          <p:cNvSpPr>
            <a:spLocks noGrp="1" noChangeArrowheads="1"/>
          </p:cNvSpPr>
          <p:nvPr userDrawn="1">
            <p:ph type="dt" sz="half" idx="11"/>
          </p:nvPr>
        </p:nvSpPr>
        <p:spPr>
          <a:xfrm>
            <a:off x="685800" y="384175"/>
            <a:ext cx="1600200" cy="430213"/>
          </a:xfrm>
          <a:prstGeom prst="rect">
            <a:avLst/>
          </a:prstGeom>
        </p:spPr>
        <p:txBody>
          <a:bodyPr/>
          <a:lstStyle>
            <a:lvl1pPr>
              <a:defRPr>
                <a:ea typeface="굴림" pitchFamily="50" charset="-127"/>
              </a:defRPr>
            </a:lvl1pPr>
          </a:lstStyle>
          <a:p>
            <a:pPr>
              <a:defRPr/>
            </a:pPr>
            <a:endParaRPr lang="en-US" altLang="ko-KR"/>
          </a:p>
        </p:txBody>
      </p:sp>
      <p:sp>
        <p:nvSpPr>
          <p:cNvPr id="6" name="Rectangle 5"/>
          <p:cNvSpPr>
            <a:spLocks noGrp="1" noChangeArrowheads="1"/>
          </p:cNvSpPr>
          <p:nvPr>
            <p:ph type="ftr" sz="quarter" idx="12"/>
          </p:nvPr>
        </p:nvSpPr>
        <p:spPr/>
        <p:txBody>
          <a:bodyPr/>
          <a:lstStyle>
            <a:lvl1pPr algn="r" eaLnBrk="0" latinLnBrk="0" hangingPunct="0">
              <a:defRPr kumimoji="0">
                <a:ea typeface="굴림" charset="-127"/>
              </a:defRPr>
            </a:lvl1pPr>
          </a:lstStyle>
          <a:p>
            <a:pPr>
              <a:defRPr/>
            </a:pPr>
            <a:r>
              <a:rPr lang="en-US" altLang="ko-KR"/>
              <a:t>Jaesang Cha, Seoul National Univ. of Science&amp;Tech</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r>
              <a:rPr lang="en-US" altLang="ko-KR"/>
              <a:t>Slide </a:t>
            </a:r>
            <a:fld id="{C9963E2E-7ABD-4A9F-AE29-7BB03BFE4B0C}" type="slidenum">
              <a:rPr lang="en-US" altLang="ko-KR"/>
              <a:pPr>
                <a:defRPr/>
              </a:pPr>
              <a:t>‹#›</a:t>
            </a:fld>
            <a:endParaRPr lang="en-US" altLang="ko-KR"/>
          </a:p>
        </p:txBody>
      </p:sp>
      <p:sp>
        <p:nvSpPr>
          <p:cNvPr id="5" name="Rectangle 4"/>
          <p:cNvSpPr>
            <a:spLocks noGrp="1" noChangeArrowheads="1"/>
          </p:cNvSpPr>
          <p:nvPr userDrawn="1">
            <p:ph type="dt" sz="half" idx="11"/>
          </p:nvPr>
        </p:nvSpPr>
        <p:spPr>
          <a:xfrm>
            <a:off x="685800" y="384175"/>
            <a:ext cx="1600200" cy="430213"/>
          </a:xfrm>
          <a:prstGeom prst="rect">
            <a:avLst/>
          </a:prstGeom>
        </p:spPr>
        <p:txBody>
          <a:bodyPr/>
          <a:lstStyle>
            <a:lvl1pPr>
              <a:defRPr>
                <a:ea typeface="굴림" pitchFamily="50" charset="-127"/>
              </a:defRPr>
            </a:lvl1pPr>
          </a:lstStyle>
          <a:p>
            <a:pPr>
              <a:defRPr/>
            </a:pPr>
            <a:endParaRPr lang="en-US" altLang="ko-KR"/>
          </a:p>
        </p:txBody>
      </p:sp>
      <p:sp>
        <p:nvSpPr>
          <p:cNvPr id="6" name="Rectangle 5"/>
          <p:cNvSpPr>
            <a:spLocks noGrp="1" noChangeArrowheads="1"/>
          </p:cNvSpPr>
          <p:nvPr>
            <p:ph type="ftr" sz="quarter" idx="12"/>
          </p:nvPr>
        </p:nvSpPr>
        <p:spPr/>
        <p:txBody>
          <a:bodyPr/>
          <a:lstStyle>
            <a:lvl1pPr algn="r" eaLnBrk="0" latinLnBrk="0" hangingPunct="0">
              <a:defRPr kumimoji="0">
                <a:ea typeface="굴림" charset="-127"/>
              </a:defRPr>
            </a:lvl1pPr>
          </a:lstStyle>
          <a:p>
            <a:pPr>
              <a:defRPr/>
            </a:pPr>
            <a:r>
              <a:rPr lang="en-US" altLang="ko-KR"/>
              <a:t>Jaesang Cha, Seoul National Univ. of Science&amp;Tech</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Content Placeholder 2"/>
          <p:cNvSpPr>
            <a:spLocks noGrp="1"/>
          </p:cNvSpPr>
          <p:nvPr>
            <p:ph idx="1"/>
          </p:nvPr>
        </p:nvSpPr>
        <p:spPr>
          <a:xfrm>
            <a:off x="685800" y="1981200"/>
            <a:ext cx="7772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r>
              <a:rPr lang="en-US" altLang="ko-KR"/>
              <a:t>Slide </a:t>
            </a:r>
            <a:fld id="{7D2DE634-889A-408C-8BD6-A5146ACFE832}" type="slidenum">
              <a:rPr lang="en-US" altLang="ko-KR"/>
              <a:pPr>
                <a:defRPr/>
              </a:pPr>
              <a:t>‹#›</a:t>
            </a:fld>
            <a:endParaRPr lang="en-US" altLang="ko-KR"/>
          </a:p>
        </p:txBody>
      </p:sp>
      <p:sp>
        <p:nvSpPr>
          <p:cNvPr id="5" name="Rectangle 4"/>
          <p:cNvSpPr>
            <a:spLocks noGrp="1" noChangeArrowheads="1"/>
          </p:cNvSpPr>
          <p:nvPr userDrawn="1">
            <p:ph type="dt" sz="half" idx="11"/>
          </p:nvPr>
        </p:nvSpPr>
        <p:spPr>
          <a:xfrm>
            <a:off x="685800" y="384175"/>
            <a:ext cx="1600200" cy="430213"/>
          </a:xfrm>
          <a:prstGeom prst="rect">
            <a:avLst/>
          </a:prstGeom>
        </p:spPr>
        <p:txBody>
          <a:bodyPr/>
          <a:lstStyle>
            <a:lvl1pPr>
              <a:defRPr>
                <a:ea typeface="굴림" pitchFamily="50" charset="-127"/>
              </a:defRPr>
            </a:lvl1pPr>
          </a:lstStyle>
          <a:p>
            <a:pPr>
              <a:defRPr/>
            </a:pPr>
            <a:endParaRPr lang="en-US" altLang="ko-KR"/>
          </a:p>
        </p:txBody>
      </p:sp>
      <p:sp>
        <p:nvSpPr>
          <p:cNvPr id="6" name="Rectangle 5"/>
          <p:cNvSpPr>
            <a:spLocks noGrp="1" noChangeArrowheads="1"/>
          </p:cNvSpPr>
          <p:nvPr>
            <p:ph type="ftr" sz="quarter" idx="12"/>
          </p:nvPr>
        </p:nvSpPr>
        <p:spPr/>
        <p:txBody>
          <a:bodyPr/>
          <a:lstStyle>
            <a:lvl1pPr algn="r" eaLnBrk="0" latinLnBrk="0" hangingPunct="0">
              <a:defRPr kumimoji="0">
                <a:ea typeface="굴림" charset="-127"/>
              </a:defRPr>
            </a:lvl1pPr>
          </a:lstStyle>
          <a:p>
            <a:pPr>
              <a:defRPr/>
            </a:pPr>
            <a:r>
              <a:rPr lang="en-US" altLang="ko-KR"/>
              <a:t>Jaesang Cha, Seoul National Univ. of Science&amp;Tech</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5" name="Rectangle 9"/>
          <p:cNvSpPr>
            <a:spLocks noChangeArrowheads="1"/>
          </p:cNvSpPr>
          <p:nvPr/>
        </p:nvSpPr>
        <p:spPr bwMode="auto">
          <a:xfrm>
            <a:off x="685800" y="6475413"/>
            <a:ext cx="711200" cy="18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sz="1200">
                <a:solidFill>
                  <a:schemeClr val="tx1"/>
                </a:solidFill>
                <a:latin typeface="Times New Roman" pitchFamily="18" charset="0"/>
                <a:ea typeface="굴림" charset="-127"/>
              </a:defRPr>
            </a:lvl1pPr>
            <a:lvl2pPr marL="742950" indent="-285750" eaLnBrk="0" hangingPunct="0">
              <a:defRPr kumimoji="1" sz="1200">
                <a:solidFill>
                  <a:schemeClr val="tx1"/>
                </a:solidFill>
                <a:latin typeface="Times New Roman" pitchFamily="18" charset="0"/>
                <a:ea typeface="굴림" charset="-127"/>
              </a:defRPr>
            </a:lvl2pPr>
            <a:lvl3pPr marL="1143000" indent="-228600" eaLnBrk="0" hangingPunct="0">
              <a:defRPr kumimoji="1" sz="1200">
                <a:solidFill>
                  <a:schemeClr val="tx1"/>
                </a:solidFill>
                <a:latin typeface="Times New Roman" pitchFamily="18" charset="0"/>
                <a:ea typeface="굴림" charset="-127"/>
              </a:defRPr>
            </a:lvl3pPr>
            <a:lvl4pPr marL="1600200" indent="-228600" eaLnBrk="0" hangingPunct="0">
              <a:defRPr kumimoji="1" sz="1200">
                <a:solidFill>
                  <a:schemeClr val="tx1"/>
                </a:solidFill>
                <a:latin typeface="Times New Roman" pitchFamily="18" charset="0"/>
                <a:ea typeface="굴림" charset="-127"/>
              </a:defRPr>
            </a:lvl4pPr>
            <a:lvl5pPr marL="2057400" indent="-228600" eaLnBrk="0" hangingPunct="0">
              <a:defRPr kumimoji="1" sz="1200">
                <a:solidFill>
                  <a:schemeClr val="tx1"/>
                </a:solidFill>
                <a:latin typeface="Times New Roman" pitchFamily="18" charset="0"/>
                <a:ea typeface="굴림"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charset="-127"/>
              </a:defRPr>
            </a:lvl9pPr>
          </a:lstStyle>
          <a:p>
            <a:pPr latinLnBrk="0">
              <a:defRPr/>
            </a:pPr>
            <a:r>
              <a:rPr kumimoji="0" lang="en-US" altLang="ko-KR" smtClean="0">
                <a:solidFill>
                  <a:srgbClr val="000000"/>
                </a:solidFill>
              </a:rPr>
              <a:t>Submission</a:t>
            </a:r>
          </a:p>
        </p:txBody>
      </p:sp>
      <p:sp>
        <p:nvSpPr>
          <p:cNvPr id="6"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7" name="Rectangle 11"/>
          <p:cNvSpPr>
            <a:spLocks noGrp="1" noChangeArrowheads="1"/>
          </p:cNvSpPr>
          <p:nvPr>
            <p:ph type="ftr" sz="quarter" idx="10"/>
          </p:nvPr>
        </p:nvSpPr>
        <p:spPr>
          <a:xfrm>
            <a:off x="5486400" y="6475413"/>
            <a:ext cx="3124200" cy="182562"/>
          </a:xfrm>
        </p:spPr>
        <p:txBody>
          <a:bodyPr/>
          <a:lstStyle>
            <a:lvl1pPr>
              <a:defRPr/>
            </a:lvl1pPr>
          </a:lstStyle>
          <a:p>
            <a:pPr>
              <a:defRPr/>
            </a:pPr>
            <a:r>
              <a:rPr lang="en-US"/>
              <a:t>Yeong Min Jang, Kookmin UniversityYeong Min Jang, Kookmin University</a:t>
            </a:r>
          </a:p>
        </p:txBody>
      </p:sp>
      <p:sp>
        <p:nvSpPr>
          <p:cNvPr id="8" name="Rectangle 12"/>
          <p:cNvSpPr>
            <a:spLocks noGrp="1" noChangeArrowheads="1"/>
          </p:cNvSpPr>
          <p:nvPr>
            <p:ph type="sldNum" sz="quarter" idx="11"/>
          </p:nvPr>
        </p:nvSpPr>
        <p:spPr/>
        <p:txBody>
          <a:bodyPr/>
          <a:lstStyle>
            <a:lvl1pPr>
              <a:defRPr/>
            </a:lvl1pPr>
          </a:lstStyle>
          <a:p>
            <a:pPr>
              <a:defRPr/>
            </a:pPr>
            <a:r>
              <a:rPr lang="en-US" altLang="ko-KR"/>
              <a:t>Slide </a:t>
            </a:r>
            <a:fld id="{3FB79AD0-AE76-4821-B41E-3ED7332207BA}" type="slidenum">
              <a:rPr lang="en-US" altLang="ko-KR"/>
              <a:pPr>
                <a:defRPr/>
              </a:pPr>
              <a:t>‹#›</a:t>
            </a:fld>
            <a:endParaRPr lang="en-US" altLang="ko-K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7"/>
          <p:cNvSpPr>
            <a:spLocks noChangeArrowheads="1"/>
          </p:cNvSpPr>
          <p:nvPr/>
        </p:nvSpPr>
        <p:spPr bwMode="auto">
          <a:xfrm>
            <a:off x="4495800" y="396875"/>
            <a:ext cx="3962400"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spAutoFit/>
          </a:bodyPr>
          <a:lstStyle>
            <a:lvl1pPr marL="342900" indent="-342900" eaLnBrk="0" hangingPunct="0">
              <a:defRPr kumimoji="1" sz="1200">
                <a:solidFill>
                  <a:schemeClr val="tx1"/>
                </a:solidFill>
                <a:latin typeface="Times New Roman" pitchFamily="18" charset="0"/>
                <a:ea typeface="굴림" charset="-127"/>
              </a:defRPr>
            </a:lvl1pPr>
            <a:lvl2pPr marL="742950" indent="-285750" eaLnBrk="0" hangingPunct="0">
              <a:defRPr kumimoji="1" sz="1200">
                <a:solidFill>
                  <a:schemeClr val="tx1"/>
                </a:solidFill>
                <a:latin typeface="Times New Roman" pitchFamily="18" charset="0"/>
                <a:ea typeface="굴림" charset="-127"/>
              </a:defRPr>
            </a:lvl2pPr>
            <a:lvl3pPr marL="1143000" indent="-228600" eaLnBrk="0" hangingPunct="0">
              <a:defRPr kumimoji="1" sz="1200">
                <a:solidFill>
                  <a:schemeClr val="tx1"/>
                </a:solidFill>
                <a:latin typeface="Times New Roman" pitchFamily="18" charset="0"/>
                <a:ea typeface="굴림" charset="-127"/>
              </a:defRPr>
            </a:lvl3pPr>
            <a:lvl4pPr marL="1600200" indent="-228600" eaLnBrk="0" hangingPunct="0">
              <a:defRPr kumimoji="1" sz="1200">
                <a:solidFill>
                  <a:schemeClr val="tx1"/>
                </a:solidFill>
                <a:latin typeface="Times New Roman" pitchFamily="18" charset="0"/>
                <a:ea typeface="굴림" charset="-127"/>
              </a:defRPr>
            </a:lvl4pPr>
            <a:lvl5pPr eaLnBrk="0" hangingPunct="0">
              <a:defRPr kumimoji="1" sz="1200">
                <a:solidFill>
                  <a:schemeClr val="tx1"/>
                </a:solidFill>
                <a:latin typeface="Times New Roman" pitchFamily="18" charset="0"/>
                <a:ea typeface="굴림" charset="-127"/>
              </a:defRPr>
            </a:lvl5pPr>
            <a:lvl6pPr eaLnBrk="0" fontAlgn="base" hangingPunct="0">
              <a:spcBef>
                <a:spcPct val="0"/>
              </a:spcBef>
              <a:spcAft>
                <a:spcPct val="0"/>
              </a:spcAft>
              <a:defRPr kumimoji="1" sz="1200">
                <a:solidFill>
                  <a:schemeClr val="tx1"/>
                </a:solidFill>
                <a:latin typeface="Times New Roman" pitchFamily="18" charset="0"/>
                <a:ea typeface="굴림" charset="-127"/>
              </a:defRPr>
            </a:lvl6pPr>
            <a:lvl7pPr eaLnBrk="0" fontAlgn="base" hangingPunct="0">
              <a:spcBef>
                <a:spcPct val="0"/>
              </a:spcBef>
              <a:spcAft>
                <a:spcPct val="0"/>
              </a:spcAft>
              <a:defRPr kumimoji="1" sz="1200">
                <a:solidFill>
                  <a:schemeClr val="tx1"/>
                </a:solidFill>
                <a:latin typeface="Times New Roman" pitchFamily="18" charset="0"/>
                <a:ea typeface="굴림" charset="-127"/>
              </a:defRPr>
            </a:lvl7pPr>
            <a:lvl8pPr eaLnBrk="0" fontAlgn="base" hangingPunct="0">
              <a:spcBef>
                <a:spcPct val="0"/>
              </a:spcBef>
              <a:spcAft>
                <a:spcPct val="0"/>
              </a:spcAft>
              <a:defRPr kumimoji="1" sz="1200">
                <a:solidFill>
                  <a:schemeClr val="tx1"/>
                </a:solidFill>
                <a:latin typeface="Times New Roman" pitchFamily="18" charset="0"/>
                <a:ea typeface="굴림" charset="-127"/>
              </a:defRPr>
            </a:lvl8pPr>
            <a:lvl9pPr eaLnBrk="0" fontAlgn="base" hangingPunct="0">
              <a:spcBef>
                <a:spcPct val="0"/>
              </a:spcBef>
              <a:spcAft>
                <a:spcPct val="0"/>
              </a:spcAft>
              <a:defRPr kumimoji="1" sz="1200">
                <a:solidFill>
                  <a:schemeClr val="tx1"/>
                </a:solidFill>
                <a:latin typeface="Times New Roman" pitchFamily="18" charset="0"/>
                <a:ea typeface="굴림" charset="-127"/>
              </a:defRPr>
            </a:lvl9pPr>
          </a:lstStyle>
          <a:p>
            <a:pPr lvl="4" algn="r" latinLnBrk="0">
              <a:defRPr/>
            </a:pPr>
            <a:r>
              <a:rPr kumimoji="0" lang="en-US" altLang="ko-KR" sz="1400" b="1" smtClean="0">
                <a:solidFill>
                  <a:srgbClr val="000000"/>
                </a:solidFill>
              </a:rPr>
              <a:t>doc.: IEEE 802.15-xxxxx</a:t>
            </a:r>
          </a:p>
        </p:txBody>
      </p:sp>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6" name="Rectangle 9"/>
          <p:cNvSpPr>
            <a:spLocks noChangeArrowheads="1"/>
          </p:cNvSpPr>
          <p:nvPr/>
        </p:nvSpPr>
        <p:spPr bwMode="auto">
          <a:xfrm>
            <a:off x="685800" y="6475413"/>
            <a:ext cx="711200" cy="18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sz="1200">
                <a:solidFill>
                  <a:schemeClr val="tx1"/>
                </a:solidFill>
                <a:latin typeface="Times New Roman" pitchFamily="18" charset="0"/>
                <a:ea typeface="굴림" charset="-127"/>
              </a:defRPr>
            </a:lvl1pPr>
            <a:lvl2pPr marL="742950" indent="-285750" eaLnBrk="0" hangingPunct="0">
              <a:defRPr kumimoji="1" sz="1200">
                <a:solidFill>
                  <a:schemeClr val="tx1"/>
                </a:solidFill>
                <a:latin typeface="Times New Roman" pitchFamily="18" charset="0"/>
                <a:ea typeface="굴림" charset="-127"/>
              </a:defRPr>
            </a:lvl2pPr>
            <a:lvl3pPr marL="1143000" indent="-228600" eaLnBrk="0" hangingPunct="0">
              <a:defRPr kumimoji="1" sz="1200">
                <a:solidFill>
                  <a:schemeClr val="tx1"/>
                </a:solidFill>
                <a:latin typeface="Times New Roman" pitchFamily="18" charset="0"/>
                <a:ea typeface="굴림" charset="-127"/>
              </a:defRPr>
            </a:lvl3pPr>
            <a:lvl4pPr marL="1600200" indent="-228600" eaLnBrk="0" hangingPunct="0">
              <a:defRPr kumimoji="1" sz="1200">
                <a:solidFill>
                  <a:schemeClr val="tx1"/>
                </a:solidFill>
                <a:latin typeface="Times New Roman" pitchFamily="18" charset="0"/>
                <a:ea typeface="굴림" charset="-127"/>
              </a:defRPr>
            </a:lvl4pPr>
            <a:lvl5pPr marL="2057400" indent="-228600" eaLnBrk="0" hangingPunct="0">
              <a:defRPr kumimoji="1" sz="1200">
                <a:solidFill>
                  <a:schemeClr val="tx1"/>
                </a:solidFill>
                <a:latin typeface="Times New Roman" pitchFamily="18" charset="0"/>
                <a:ea typeface="굴림"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charset="-127"/>
              </a:defRPr>
            </a:lvl9pPr>
          </a:lstStyle>
          <a:p>
            <a:pPr latinLnBrk="0">
              <a:defRPr/>
            </a:pPr>
            <a:r>
              <a:rPr kumimoji="0" lang="en-US" altLang="ko-KR" smtClean="0">
                <a:solidFill>
                  <a:srgbClr val="000000"/>
                </a:solidFill>
              </a:rPr>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8" name="TextBox 7"/>
          <p:cNvSpPr txBox="1">
            <a:spLocks noChangeArrowheads="1"/>
          </p:cNvSpPr>
          <p:nvPr/>
        </p:nvSpPr>
        <p:spPr bwMode="auto">
          <a:xfrm>
            <a:off x="5791200" y="301625"/>
            <a:ext cx="3171825" cy="307975"/>
          </a:xfrm>
          <a:prstGeom prst="rect">
            <a:avLst/>
          </a:prstGeom>
          <a:solidFill>
            <a:schemeClr val="bg1"/>
          </a:solidFill>
          <a:ln>
            <a:noFill/>
          </a:ln>
          <a:extLst/>
        </p:spPr>
        <p:txBody>
          <a:bodyPr wrap="none">
            <a:spAutoFit/>
          </a:bodyPr>
          <a:lstStyle>
            <a:lvl1pPr eaLnBrk="0" hangingPunct="0">
              <a:defRPr kumimoji="1" sz="1200">
                <a:solidFill>
                  <a:schemeClr val="tx1"/>
                </a:solidFill>
                <a:latin typeface="Times New Roman" pitchFamily="18" charset="0"/>
                <a:ea typeface="굴림" charset="-127"/>
              </a:defRPr>
            </a:lvl1pPr>
            <a:lvl2pPr marL="742950" indent="-285750" eaLnBrk="0" hangingPunct="0">
              <a:defRPr kumimoji="1" sz="1200">
                <a:solidFill>
                  <a:schemeClr val="tx1"/>
                </a:solidFill>
                <a:latin typeface="Times New Roman" pitchFamily="18" charset="0"/>
                <a:ea typeface="굴림" charset="-127"/>
              </a:defRPr>
            </a:lvl2pPr>
            <a:lvl3pPr marL="1143000" indent="-228600" eaLnBrk="0" hangingPunct="0">
              <a:defRPr kumimoji="1" sz="1200">
                <a:solidFill>
                  <a:schemeClr val="tx1"/>
                </a:solidFill>
                <a:latin typeface="Times New Roman" pitchFamily="18" charset="0"/>
                <a:ea typeface="굴림" charset="-127"/>
              </a:defRPr>
            </a:lvl3pPr>
            <a:lvl4pPr marL="1600200" indent="-228600" eaLnBrk="0" hangingPunct="0">
              <a:defRPr kumimoji="1" sz="1200">
                <a:solidFill>
                  <a:schemeClr val="tx1"/>
                </a:solidFill>
                <a:latin typeface="Times New Roman" pitchFamily="18" charset="0"/>
                <a:ea typeface="굴림" charset="-127"/>
              </a:defRPr>
            </a:lvl4pPr>
            <a:lvl5pPr marL="2057400" indent="-228600" eaLnBrk="0" hangingPunct="0">
              <a:defRPr kumimoji="1" sz="1200">
                <a:solidFill>
                  <a:schemeClr val="tx1"/>
                </a:solidFill>
                <a:latin typeface="Times New Roman" pitchFamily="18" charset="0"/>
                <a:ea typeface="굴림"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charset="-127"/>
              </a:defRPr>
            </a:lvl9pPr>
          </a:lstStyle>
          <a:p>
            <a:pPr eaLnBrk="1" latinLnBrk="0" hangingPunct="1">
              <a:defRPr/>
            </a:pPr>
            <a:r>
              <a:rPr kumimoji="0" lang="en-US" altLang="ko-KR" sz="1400" b="1" smtClean="0">
                <a:solidFill>
                  <a:srgbClr val="000000"/>
                </a:solidFill>
              </a:rPr>
              <a:t>doc. : IEEE 802.15-15-09-0549-00-0007</a:t>
            </a:r>
          </a:p>
        </p:txBody>
      </p:sp>
      <p:sp>
        <p:nvSpPr>
          <p:cNvPr id="9" name="TextBox 8"/>
          <p:cNvSpPr txBox="1">
            <a:spLocks noChangeArrowheads="1"/>
          </p:cNvSpPr>
          <p:nvPr/>
        </p:nvSpPr>
        <p:spPr bwMode="auto">
          <a:xfrm>
            <a:off x="5791200" y="301625"/>
            <a:ext cx="3141663" cy="304800"/>
          </a:xfrm>
          <a:prstGeom prst="rect">
            <a:avLst/>
          </a:prstGeom>
          <a:solidFill>
            <a:schemeClr val="bg1"/>
          </a:solidFill>
          <a:ln>
            <a:noFill/>
          </a:ln>
          <a:extLst/>
        </p:spPr>
        <p:txBody>
          <a:bodyPr wrap="none">
            <a:spAutoFit/>
          </a:bodyPr>
          <a:lstStyle>
            <a:lvl1pPr eaLnBrk="0" hangingPunct="0">
              <a:defRPr kumimoji="1" sz="1200">
                <a:solidFill>
                  <a:schemeClr val="tx1"/>
                </a:solidFill>
                <a:latin typeface="Times New Roman" pitchFamily="18" charset="0"/>
                <a:ea typeface="굴림" charset="-127"/>
              </a:defRPr>
            </a:lvl1pPr>
            <a:lvl2pPr marL="742950" indent="-285750" eaLnBrk="0" hangingPunct="0">
              <a:defRPr kumimoji="1" sz="1200">
                <a:solidFill>
                  <a:schemeClr val="tx1"/>
                </a:solidFill>
                <a:latin typeface="Times New Roman" pitchFamily="18" charset="0"/>
                <a:ea typeface="굴림" charset="-127"/>
              </a:defRPr>
            </a:lvl2pPr>
            <a:lvl3pPr marL="1143000" indent="-228600" eaLnBrk="0" hangingPunct="0">
              <a:defRPr kumimoji="1" sz="1200">
                <a:solidFill>
                  <a:schemeClr val="tx1"/>
                </a:solidFill>
                <a:latin typeface="Times New Roman" pitchFamily="18" charset="0"/>
                <a:ea typeface="굴림" charset="-127"/>
              </a:defRPr>
            </a:lvl3pPr>
            <a:lvl4pPr marL="1600200" indent="-228600" eaLnBrk="0" hangingPunct="0">
              <a:defRPr kumimoji="1" sz="1200">
                <a:solidFill>
                  <a:schemeClr val="tx1"/>
                </a:solidFill>
                <a:latin typeface="Times New Roman" pitchFamily="18" charset="0"/>
                <a:ea typeface="굴림" charset="-127"/>
              </a:defRPr>
            </a:lvl4pPr>
            <a:lvl5pPr marL="2057400" indent="-228600" eaLnBrk="0" hangingPunct="0">
              <a:defRPr kumimoji="1" sz="1200">
                <a:solidFill>
                  <a:schemeClr val="tx1"/>
                </a:solidFill>
                <a:latin typeface="Times New Roman" pitchFamily="18" charset="0"/>
                <a:ea typeface="굴림"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charset="-127"/>
              </a:defRPr>
            </a:lvl9pPr>
          </a:lstStyle>
          <a:p>
            <a:pPr eaLnBrk="1" latinLnBrk="0" hangingPunct="1">
              <a:defRPr/>
            </a:pPr>
            <a:r>
              <a:rPr kumimoji="0" lang="en-US" altLang="ko-KR" sz="1400" b="1" smtClean="0">
                <a:solidFill>
                  <a:srgbClr val="000000"/>
                </a:solidFill>
              </a:rPr>
              <a:t>doc. : IEEE 802.15-1</a:t>
            </a:r>
            <a:r>
              <a:rPr kumimoji="0" lang="en-US" altLang="ko-KR" sz="1400" b="1" smtClean="0">
                <a:solidFill>
                  <a:srgbClr val="CC0000"/>
                </a:solidFill>
              </a:rPr>
              <a:t>5-09-0549-00-0007</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10"/>
          <p:cNvSpPr>
            <a:spLocks noGrp="1" noChangeArrowheads="1"/>
          </p:cNvSpPr>
          <p:nvPr>
            <p:ph type="ftr" sz="quarter" idx="10"/>
          </p:nvPr>
        </p:nvSpPr>
        <p:spPr/>
        <p:txBody>
          <a:bodyPr/>
          <a:lstStyle>
            <a:lvl1pPr>
              <a:defRPr/>
            </a:lvl1pPr>
          </a:lstStyle>
          <a:p>
            <a:pPr>
              <a:defRPr/>
            </a:pPr>
            <a:r>
              <a:rPr lang="en-US"/>
              <a:t>Yeong Min Jang, Kookmin UniversityYeong Min Jang, Kookmin University</a:t>
            </a:r>
          </a:p>
        </p:txBody>
      </p:sp>
      <p:sp>
        <p:nvSpPr>
          <p:cNvPr id="11" name="Rectangle 11"/>
          <p:cNvSpPr>
            <a:spLocks noGrp="1" noChangeArrowheads="1"/>
          </p:cNvSpPr>
          <p:nvPr>
            <p:ph type="sldNum" sz="quarter" idx="11"/>
          </p:nvPr>
        </p:nvSpPr>
        <p:spPr/>
        <p:txBody>
          <a:bodyPr/>
          <a:lstStyle>
            <a:lvl1pPr>
              <a:defRPr/>
            </a:lvl1pPr>
          </a:lstStyle>
          <a:p>
            <a:pPr>
              <a:defRPr/>
            </a:pPr>
            <a:r>
              <a:rPr lang="en-US" altLang="ko-KR"/>
              <a:t>Slide </a:t>
            </a:r>
            <a:fld id="{7B7DFD66-01FD-4342-ADA1-660A9155A536}" type="slidenum">
              <a:rPr lang="en-US" altLang="ko-KR"/>
              <a:pPr>
                <a:defRPr/>
              </a:pPr>
              <a:t>‹#›</a:t>
            </a:fld>
            <a:endParaRPr lang="en-US" altLang="ko-KR"/>
          </a:p>
        </p:txBody>
      </p:sp>
      <p:sp>
        <p:nvSpPr>
          <p:cNvPr id="12" name="Rectangle 4"/>
          <p:cNvSpPr>
            <a:spLocks noGrp="1" noChangeArrowheads="1"/>
          </p:cNvSpPr>
          <p:nvPr userDrawn="1">
            <p:ph type="dt" sz="half" idx="12"/>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p:txBody>
          <a:bodyPr/>
          <a:lstStyle>
            <a:lvl1pPr>
              <a:defRPr/>
            </a:lvl1pPr>
          </a:lstStyle>
          <a:p>
            <a:pPr>
              <a:defRPr/>
            </a:pPr>
            <a:r>
              <a:rPr lang="en-US"/>
              <a:t>Yeong Min Jang, Kookmin University</a:t>
            </a:r>
          </a:p>
        </p:txBody>
      </p:sp>
      <p:sp>
        <p:nvSpPr>
          <p:cNvPr id="5" name="Rectangle 6"/>
          <p:cNvSpPr>
            <a:spLocks noGrp="1" noChangeArrowheads="1"/>
          </p:cNvSpPr>
          <p:nvPr>
            <p:ph type="sldNum" sz="quarter" idx="11"/>
          </p:nvPr>
        </p:nvSpPr>
        <p:spPr/>
        <p:txBody>
          <a:bodyPr/>
          <a:lstStyle>
            <a:lvl1pPr>
              <a:defRPr/>
            </a:lvl1pPr>
          </a:lstStyle>
          <a:p>
            <a:pPr>
              <a:defRPr/>
            </a:pPr>
            <a:r>
              <a:rPr lang="en-US" altLang="ko-KR"/>
              <a:t>Slide </a:t>
            </a:r>
            <a:fld id="{358FD412-5520-43DC-8B9C-256FE4E1C143}" type="slidenum">
              <a:rPr lang="en-US" altLang="ko-KR"/>
              <a:pPr>
                <a:defRPr/>
              </a:pPr>
              <a:t>‹#›</a:t>
            </a:fld>
            <a:endParaRPr lang="en-US" altLang="ko-KR"/>
          </a:p>
        </p:txBody>
      </p:sp>
      <p:sp>
        <p:nvSpPr>
          <p:cNvPr id="6" name="Rectangle 4"/>
          <p:cNvSpPr>
            <a:spLocks noGrp="1" noChangeArrowheads="1"/>
          </p:cNvSpPr>
          <p:nvPr userDrawn="1">
            <p:ph type="dt" sz="half" idx="12"/>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p:txBody>
          <a:bodyPr/>
          <a:lstStyle>
            <a:lvl1pPr>
              <a:defRPr/>
            </a:lvl1pPr>
          </a:lstStyle>
          <a:p>
            <a:pPr>
              <a:defRPr/>
            </a:pPr>
            <a:r>
              <a:rPr lang="en-US"/>
              <a:t>Yeong Min Jang, Kookmin University</a:t>
            </a:r>
          </a:p>
        </p:txBody>
      </p:sp>
      <p:sp>
        <p:nvSpPr>
          <p:cNvPr id="6" name="Rectangle 6"/>
          <p:cNvSpPr>
            <a:spLocks noGrp="1" noChangeArrowheads="1"/>
          </p:cNvSpPr>
          <p:nvPr>
            <p:ph type="sldNum" sz="quarter" idx="11"/>
          </p:nvPr>
        </p:nvSpPr>
        <p:spPr/>
        <p:txBody>
          <a:bodyPr/>
          <a:lstStyle>
            <a:lvl1pPr>
              <a:defRPr/>
            </a:lvl1pPr>
          </a:lstStyle>
          <a:p>
            <a:pPr>
              <a:defRPr/>
            </a:pPr>
            <a:r>
              <a:rPr lang="en-US" altLang="ko-KR"/>
              <a:t>Slide </a:t>
            </a:r>
            <a:fld id="{13B98507-BCE4-4C65-AF96-AA42DFCBA757}" type="slidenum">
              <a:rPr lang="en-US" altLang="ko-KR"/>
              <a:pPr>
                <a:defRPr/>
              </a:pPr>
              <a:t>‹#›</a:t>
            </a:fld>
            <a:endParaRPr lang="en-US" altLang="ko-KR"/>
          </a:p>
        </p:txBody>
      </p:sp>
      <p:sp>
        <p:nvSpPr>
          <p:cNvPr id="7" name="Rectangle 4"/>
          <p:cNvSpPr>
            <a:spLocks noGrp="1" noChangeArrowheads="1"/>
          </p:cNvSpPr>
          <p:nvPr userDrawn="1">
            <p:ph type="dt" sz="half" idx="12"/>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p:txBody>
          <a:bodyPr/>
          <a:lstStyle>
            <a:lvl1pPr>
              <a:defRPr/>
            </a:lvl1pPr>
          </a:lstStyle>
          <a:p>
            <a:pPr>
              <a:defRPr/>
            </a:pPr>
            <a:r>
              <a:rPr lang="en-US"/>
              <a:t>Yeong Min Jang, Kookmin University</a:t>
            </a:r>
          </a:p>
        </p:txBody>
      </p:sp>
      <p:sp>
        <p:nvSpPr>
          <p:cNvPr id="8" name="Rectangle 6"/>
          <p:cNvSpPr>
            <a:spLocks noGrp="1" noChangeArrowheads="1"/>
          </p:cNvSpPr>
          <p:nvPr>
            <p:ph type="sldNum" sz="quarter" idx="11"/>
          </p:nvPr>
        </p:nvSpPr>
        <p:spPr/>
        <p:txBody>
          <a:bodyPr/>
          <a:lstStyle>
            <a:lvl1pPr>
              <a:defRPr/>
            </a:lvl1pPr>
          </a:lstStyle>
          <a:p>
            <a:pPr>
              <a:defRPr/>
            </a:pPr>
            <a:r>
              <a:rPr lang="en-US" altLang="ko-KR"/>
              <a:t>Slide </a:t>
            </a:r>
            <a:fld id="{E44286C0-A9B8-4892-99A5-C6B9BB3CA246}" type="slidenum">
              <a:rPr lang="en-US" altLang="ko-KR"/>
              <a:pPr>
                <a:defRPr/>
              </a:pPr>
              <a:t>‹#›</a:t>
            </a:fld>
            <a:endParaRPr lang="en-US" altLang="ko-KR"/>
          </a:p>
        </p:txBody>
      </p:sp>
      <p:sp>
        <p:nvSpPr>
          <p:cNvPr id="9" name="Rectangle 4"/>
          <p:cNvSpPr>
            <a:spLocks noGrp="1" noChangeArrowheads="1"/>
          </p:cNvSpPr>
          <p:nvPr userDrawn="1">
            <p:ph type="dt" sz="half" idx="12"/>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5"/>
          <p:cNvSpPr>
            <a:spLocks noGrp="1" noChangeArrowheads="1"/>
          </p:cNvSpPr>
          <p:nvPr>
            <p:ph type="ftr" sz="quarter" idx="10"/>
          </p:nvPr>
        </p:nvSpPr>
        <p:spPr/>
        <p:txBody>
          <a:bodyPr/>
          <a:lstStyle>
            <a:lvl1pPr>
              <a:defRPr/>
            </a:lvl1pPr>
          </a:lstStyle>
          <a:p>
            <a:pPr>
              <a:defRPr/>
            </a:pPr>
            <a:r>
              <a:rPr lang="en-US"/>
              <a:t>Yeong Min Jang, Kookmin University</a:t>
            </a:r>
          </a:p>
        </p:txBody>
      </p:sp>
      <p:sp>
        <p:nvSpPr>
          <p:cNvPr id="4" name="Rectangle 6"/>
          <p:cNvSpPr>
            <a:spLocks noGrp="1" noChangeArrowheads="1"/>
          </p:cNvSpPr>
          <p:nvPr>
            <p:ph type="sldNum" sz="quarter" idx="11"/>
          </p:nvPr>
        </p:nvSpPr>
        <p:spPr/>
        <p:txBody>
          <a:bodyPr/>
          <a:lstStyle>
            <a:lvl1pPr>
              <a:defRPr/>
            </a:lvl1pPr>
          </a:lstStyle>
          <a:p>
            <a:pPr>
              <a:defRPr/>
            </a:pPr>
            <a:r>
              <a:rPr lang="en-US" altLang="ko-KR"/>
              <a:t>Slide </a:t>
            </a:r>
            <a:fld id="{08F573C0-A30D-46F1-B066-421FCB434165}" type="slidenum">
              <a:rPr lang="en-US" altLang="ko-KR"/>
              <a:pPr>
                <a:defRPr/>
              </a:pPr>
              <a:t>‹#›</a:t>
            </a:fld>
            <a:endParaRPr lang="en-US" altLang="ko-KR"/>
          </a:p>
        </p:txBody>
      </p:sp>
      <p:sp>
        <p:nvSpPr>
          <p:cNvPr id="5" name="Rectangle 10"/>
          <p:cNvSpPr>
            <a:spLocks noGrp="1" noChangeArrowheads="1"/>
          </p:cNvSpPr>
          <p:nvPr userDrawn="1">
            <p:ph type="dt" sz="half" idx="12"/>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p:txBody>
          <a:bodyPr/>
          <a:lstStyle>
            <a:lvl1pPr>
              <a:defRPr/>
            </a:lvl1pPr>
          </a:lstStyle>
          <a:p>
            <a:pPr>
              <a:defRPr/>
            </a:pPr>
            <a:r>
              <a:rPr lang="en-US"/>
              <a:t>Yeong Min Jang, Kookmin University</a:t>
            </a:r>
          </a:p>
        </p:txBody>
      </p:sp>
      <p:sp>
        <p:nvSpPr>
          <p:cNvPr id="5" name="Rectangle 6"/>
          <p:cNvSpPr>
            <a:spLocks noGrp="1" noChangeArrowheads="1"/>
          </p:cNvSpPr>
          <p:nvPr>
            <p:ph type="sldNum" sz="quarter" idx="11"/>
          </p:nvPr>
        </p:nvSpPr>
        <p:spPr/>
        <p:txBody>
          <a:bodyPr/>
          <a:lstStyle>
            <a:lvl1pPr>
              <a:defRPr/>
            </a:lvl1pPr>
          </a:lstStyle>
          <a:p>
            <a:pPr>
              <a:defRPr/>
            </a:pPr>
            <a:r>
              <a:rPr lang="en-US" altLang="ko-KR"/>
              <a:t>Slide </a:t>
            </a:r>
            <a:fld id="{87375AB7-3E10-4CEE-948E-C0F8A3B5FC12}" type="slidenum">
              <a:rPr lang="en-US" altLang="ko-KR"/>
              <a:pPr>
                <a:defRPr/>
              </a:pPr>
              <a:t>‹#›</a:t>
            </a:fld>
            <a:endParaRPr lang="en-US" altLang="ko-KR"/>
          </a:p>
        </p:txBody>
      </p:sp>
      <p:sp>
        <p:nvSpPr>
          <p:cNvPr id="6" name="Rectangle 4"/>
          <p:cNvSpPr>
            <a:spLocks noGrp="1" noChangeArrowheads="1"/>
          </p:cNvSpPr>
          <p:nvPr userDrawn="1">
            <p:ph type="dt" sz="half" idx="12"/>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5"/>
          <p:cNvSpPr>
            <a:spLocks noGrp="1" noChangeArrowheads="1"/>
          </p:cNvSpPr>
          <p:nvPr>
            <p:ph type="ftr" sz="quarter" idx="3"/>
          </p:nvPr>
        </p:nvSpPr>
        <p:spPr bwMode="auto">
          <a:xfrm>
            <a:off x="5105400" y="6477000"/>
            <a:ext cx="35052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latinLnBrk="0" hangingPunct="0">
              <a:defRPr kumimoji="0">
                <a:ea typeface="굴림" charset="-127"/>
              </a:defRPr>
            </a:lvl1pPr>
          </a:lstStyle>
          <a:p>
            <a:pPr>
              <a:defRPr/>
            </a:pPr>
            <a:r>
              <a:rPr lang="en-US" altLang="ko-KR" dirty="0" err="1" smtClean="0"/>
              <a:t>Soo</a:t>
            </a:r>
            <a:r>
              <a:rPr lang="en-US" altLang="ko-KR" dirty="0" smtClean="0"/>
              <a:t>-Young Chang, SYCA</a:t>
            </a:r>
            <a:endParaRPr lang="en-US" altLang="ko-KR" dirty="0"/>
          </a:p>
        </p:txBody>
      </p:sp>
      <p:sp>
        <p:nvSpPr>
          <p:cNvPr id="11"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latinLnBrk="0" hangingPunct="0">
              <a:defRPr kumimoji="0">
                <a:ea typeface="굴림" pitchFamily="50" charset="-127"/>
              </a:defRPr>
            </a:lvl1pPr>
          </a:lstStyle>
          <a:p>
            <a:pPr>
              <a:defRPr/>
            </a:pPr>
            <a:r>
              <a:rPr lang="en-US" altLang="ko-KR"/>
              <a:t>Slide </a:t>
            </a:r>
            <a:fld id="{4E4FA928-9E26-4F86-946C-2B3B31589A58}" type="slidenum">
              <a:rPr lang="en-US" altLang="ko-KR"/>
              <a:pPr>
                <a:defRPr/>
              </a:pPr>
              <a:t>‹#›</a:t>
            </a:fld>
            <a:endParaRPr lang="en-US" altLang="ko-KR"/>
          </a:p>
        </p:txBody>
      </p:sp>
      <p:sp>
        <p:nvSpPr>
          <p:cNvPr id="12" name="Line 10"/>
          <p:cNvSpPr>
            <a:spLocks noChangeShapeType="1"/>
          </p:cNvSpPr>
          <p:nvPr userDrawn="1"/>
        </p:nvSpPr>
        <p:spPr bwMode="auto">
          <a:xfrm>
            <a:off x="685800" y="6477000"/>
            <a:ext cx="78486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13" name="Rectangle 7"/>
          <p:cNvSpPr>
            <a:spLocks noChangeArrowheads="1"/>
          </p:cNvSpPr>
          <p:nvPr userDrawn="1"/>
        </p:nvSpPr>
        <p:spPr bwMode="auto">
          <a:xfrm>
            <a:off x="609600" y="6507778"/>
            <a:ext cx="4800600"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marL="0" lvl="4" indent="0" algn="just"/>
            <a:r>
              <a:rPr lang="en-US" altLang="en-US" sz="1200" b="0" dirty="0" smtClean="0"/>
              <a:t>Submission</a:t>
            </a:r>
            <a:endParaRPr lang="en-US" altLang="en-US" sz="1200" b="0" dirty="0"/>
          </a:p>
        </p:txBody>
      </p:sp>
      <p:sp>
        <p:nvSpPr>
          <p:cNvPr id="14" name="Line 8"/>
          <p:cNvSpPr>
            <a:spLocks noChangeShapeType="1"/>
          </p:cNvSpPr>
          <p:nvPr userDrawn="1"/>
        </p:nvSpPr>
        <p:spPr bwMode="auto">
          <a:xfrm>
            <a:off x="685800" y="609600"/>
            <a:ext cx="77724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15" name="Rectangle 7"/>
          <p:cNvSpPr>
            <a:spLocks noChangeArrowheads="1"/>
          </p:cNvSpPr>
          <p:nvPr userDrawn="1"/>
        </p:nvSpPr>
        <p:spPr bwMode="auto">
          <a:xfrm>
            <a:off x="3657600" y="424934"/>
            <a:ext cx="4800600"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200" b="1" dirty="0"/>
              <a:t>doc.: IEEE </a:t>
            </a:r>
            <a:r>
              <a:rPr lang="en-US" altLang="en-US" sz="1200" b="1" dirty="0" smtClean="0"/>
              <a:t>802.15-16-0007-00-007a</a:t>
            </a:r>
            <a:endParaRPr lang="en-US" altLang="en-US" sz="1200" b="1" dirty="0"/>
          </a:p>
        </p:txBody>
      </p:sp>
      <p:sp>
        <p:nvSpPr>
          <p:cNvPr id="16" name="Rectangle 7"/>
          <p:cNvSpPr>
            <a:spLocks noChangeArrowheads="1"/>
          </p:cNvSpPr>
          <p:nvPr userDrawn="1"/>
        </p:nvSpPr>
        <p:spPr bwMode="auto">
          <a:xfrm>
            <a:off x="609600" y="411778"/>
            <a:ext cx="4800600"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marL="0" lvl="4" indent="0" algn="just"/>
            <a:r>
              <a:rPr lang="en-US" altLang="en-US" sz="1200" b="1" dirty="0" smtClean="0"/>
              <a:t>January</a:t>
            </a:r>
            <a:r>
              <a:rPr lang="en-US" altLang="en-US" sz="1200" b="1" baseline="0" dirty="0" smtClean="0"/>
              <a:t> 2016</a:t>
            </a:r>
            <a:endParaRPr lang="en-US" altLang="en-US" sz="1200" b="1"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Content Placeholder 2"/>
          <p:cNvSpPr>
            <a:spLocks noGrp="1"/>
          </p:cNvSpPr>
          <p:nvPr>
            <p:ph idx="1"/>
          </p:nvPr>
        </p:nvSpPr>
        <p:spPr>
          <a:xfrm>
            <a:off x="685800" y="1981200"/>
            <a:ext cx="7772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p:txBody>
          <a:bodyPr/>
          <a:lstStyle>
            <a:lvl1pPr>
              <a:defRPr/>
            </a:lvl1pPr>
          </a:lstStyle>
          <a:p>
            <a:pPr>
              <a:defRPr/>
            </a:pPr>
            <a:r>
              <a:rPr lang="en-US"/>
              <a:t>Yeong Min Jang, Kookmin University</a:t>
            </a:r>
          </a:p>
        </p:txBody>
      </p:sp>
      <p:sp>
        <p:nvSpPr>
          <p:cNvPr id="5" name="Rectangle 6"/>
          <p:cNvSpPr>
            <a:spLocks noGrp="1" noChangeArrowheads="1"/>
          </p:cNvSpPr>
          <p:nvPr>
            <p:ph type="sldNum" sz="quarter" idx="11"/>
          </p:nvPr>
        </p:nvSpPr>
        <p:spPr/>
        <p:txBody>
          <a:bodyPr/>
          <a:lstStyle>
            <a:lvl1pPr>
              <a:defRPr/>
            </a:lvl1pPr>
          </a:lstStyle>
          <a:p>
            <a:pPr>
              <a:defRPr/>
            </a:pPr>
            <a:r>
              <a:rPr lang="en-US" altLang="ko-KR"/>
              <a:t>Slide </a:t>
            </a:r>
            <a:fld id="{8DF0B21E-9161-430B-8887-E5E2D98A67A9}" type="slidenum">
              <a:rPr lang="en-US" altLang="ko-KR"/>
              <a:pPr>
                <a:defRPr/>
              </a:pPr>
              <a:t>‹#›</a:t>
            </a:fld>
            <a:endParaRPr lang="en-US" altLang="ko-KR"/>
          </a:p>
        </p:txBody>
      </p:sp>
      <p:sp>
        <p:nvSpPr>
          <p:cNvPr id="6" name="Rectangle 4"/>
          <p:cNvSpPr>
            <a:spLocks noGrp="1" noChangeArrowheads="1"/>
          </p:cNvSpPr>
          <p:nvPr userDrawn="1">
            <p:ph type="dt" sz="half" idx="12"/>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p:txBody>
          <a:bodyPr/>
          <a:lstStyle>
            <a:lvl1pPr>
              <a:defRPr/>
            </a:lvl1pPr>
          </a:lstStyle>
          <a:p>
            <a:pPr>
              <a:defRPr/>
            </a:pPr>
            <a:r>
              <a:rPr lang="en-US" altLang="ko-KR"/>
              <a:t>Slide </a:t>
            </a:r>
            <a:fld id="{D079EF0C-3B5F-4458-B778-82257741718E}" type="slidenum">
              <a:rPr lang="en-US" altLang="ko-KR"/>
              <a:pPr>
                <a:defRPr/>
              </a:pPr>
              <a:t>‹#›</a:t>
            </a:fld>
            <a:endParaRPr lang="en-US" altLang="ko-KR"/>
          </a:p>
        </p:txBody>
      </p:sp>
      <p:sp>
        <p:nvSpPr>
          <p:cNvPr id="6" name="Rectangle 5"/>
          <p:cNvSpPr>
            <a:spLocks noGrp="1" noChangeArrowheads="1"/>
          </p:cNvSpPr>
          <p:nvPr>
            <p:ph type="ftr" sz="quarter" idx="12"/>
          </p:nvPr>
        </p:nvSpPr>
        <p:spPr/>
        <p:txBody>
          <a:bodyPr/>
          <a:lstStyle>
            <a:lvl1pPr algn="r" eaLnBrk="0" latinLnBrk="0" hangingPunct="0">
              <a:defRPr kumimoji="0">
                <a:ea typeface="굴림" charset="-127"/>
              </a:defRPr>
            </a:lvl1pPr>
          </a:lstStyle>
          <a:p>
            <a:pPr>
              <a:defRPr/>
            </a:pPr>
            <a:r>
              <a:rPr lang="en-US" altLang="ko-KR"/>
              <a:t>Jaesang Cha, Seoul National Univ. of Science&amp;Tech</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a:lvl1pPr>
          </a:lstStyle>
          <a:p>
            <a:pPr>
              <a:defRPr/>
            </a:pPr>
            <a:r>
              <a:rPr lang="en-US" altLang="ko-KR"/>
              <a:t>Slide </a:t>
            </a:r>
            <a:fld id="{3546FB87-C6E2-4FD9-8187-D19DC05455F2}" type="slidenum">
              <a:rPr lang="en-US" altLang="ko-KR"/>
              <a:pPr>
                <a:defRPr/>
              </a:pPr>
              <a:t>‹#›</a:t>
            </a:fld>
            <a:endParaRPr lang="en-US" altLang="ko-KR"/>
          </a:p>
        </p:txBody>
      </p:sp>
      <p:sp>
        <p:nvSpPr>
          <p:cNvPr id="6" name="Rectangle 4"/>
          <p:cNvSpPr>
            <a:spLocks noGrp="1" noChangeArrowheads="1"/>
          </p:cNvSpPr>
          <p:nvPr userDrawn="1">
            <p:ph type="dt" sz="half" idx="11"/>
          </p:nvPr>
        </p:nvSpPr>
        <p:spPr>
          <a:xfrm>
            <a:off x="685800" y="384175"/>
            <a:ext cx="1600200" cy="430213"/>
          </a:xfrm>
          <a:prstGeom prst="rect">
            <a:avLst/>
          </a:prstGeom>
        </p:spPr>
        <p:txBody>
          <a:bodyPr/>
          <a:lstStyle>
            <a:lvl1pPr>
              <a:defRPr>
                <a:ea typeface="굴림" pitchFamily="50" charset="-127"/>
              </a:defRPr>
            </a:lvl1pPr>
          </a:lstStyle>
          <a:p>
            <a:pPr>
              <a:defRPr/>
            </a:pPr>
            <a:endParaRPr lang="en-US" altLang="ko-KR"/>
          </a:p>
        </p:txBody>
      </p:sp>
      <p:sp>
        <p:nvSpPr>
          <p:cNvPr id="7" name="Rectangle 5"/>
          <p:cNvSpPr>
            <a:spLocks noGrp="1" noChangeArrowheads="1"/>
          </p:cNvSpPr>
          <p:nvPr>
            <p:ph type="ftr" sz="quarter" idx="12"/>
          </p:nvPr>
        </p:nvSpPr>
        <p:spPr/>
        <p:txBody>
          <a:bodyPr/>
          <a:lstStyle>
            <a:lvl1pPr algn="r" eaLnBrk="0" latinLnBrk="0" hangingPunct="0">
              <a:defRPr kumimoji="0">
                <a:ea typeface="굴림" charset="-127"/>
              </a:defRPr>
            </a:lvl1pPr>
          </a:lstStyle>
          <a:p>
            <a:pPr>
              <a:defRPr/>
            </a:pPr>
            <a:r>
              <a:rPr lang="en-US" altLang="ko-KR"/>
              <a:t>Jaesang Cha, Seoul National Univ. of Science&amp;Tech</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defRPr/>
            </a:lvl1pPr>
          </a:lstStyle>
          <a:p>
            <a:pPr>
              <a:defRPr/>
            </a:pPr>
            <a:r>
              <a:rPr lang="en-US" altLang="ko-KR"/>
              <a:t>Slide </a:t>
            </a:r>
            <a:fld id="{FE1BE5DC-A3D9-4421-BD15-B378756F0D78}" type="slidenum">
              <a:rPr lang="en-US" altLang="ko-KR"/>
              <a:pPr>
                <a:defRPr/>
              </a:pPr>
              <a:t>‹#›</a:t>
            </a:fld>
            <a:endParaRPr lang="en-US" altLang="ko-KR"/>
          </a:p>
        </p:txBody>
      </p:sp>
      <p:sp>
        <p:nvSpPr>
          <p:cNvPr id="8" name="Rectangle 4"/>
          <p:cNvSpPr>
            <a:spLocks noGrp="1" noChangeArrowheads="1"/>
          </p:cNvSpPr>
          <p:nvPr userDrawn="1">
            <p:ph type="dt" sz="half" idx="11"/>
          </p:nvPr>
        </p:nvSpPr>
        <p:spPr>
          <a:xfrm>
            <a:off x="685800" y="384175"/>
            <a:ext cx="1600200" cy="430213"/>
          </a:xfrm>
          <a:prstGeom prst="rect">
            <a:avLst/>
          </a:prstGeom>
        </p:spPr>
        <p:txBody>
          <a:bodyPr/>
          <a:lstStyle>
            <a:lvl1pPr>
              <a:defRPr>
                <a:ea typeface="굴림" pitchFamily="50" charset="-127"/>
              </a:defRPr>
            </a:lvl1pPr>
          </a:lstStyle>
          <a:p>
            <a:pPr>
              <a:defRPr/>
            </a:pPr>
            <a:endParaRPr lang="en-US" altLang="ko-KR"/>
          </a:p>
        </p:txBody>
      </p:sp>
      <p:sp>
        <p:nvSpPr>
          <p:cNvPr id="9" name="Rectangle 5"/>
          <p:cNvSpPr>
            <a:spLocks noGrp="1" noChangeArrowheads="1"/>
          </p:cNvSpPr>
          <p:nvPr>
            <p:ph type="ftr" sz="quarter" idx="12"/>
          </p:nvPr>
        </p:nvSpPr>
        <p:spPr/>
        <p:txBody>
          <a:bodyPr/>
          <a:lstStyle>
            <a:lvl1pPr algn="r" eaLnBrk="0" latinLnBrk="0" hangingPunct="0">
              <a:defRPr kumimoji="0">
                <a:ea typeface="굴림" charset="-127"/>
              </a:defRPr>
            </a:lvl1pPr>
          </a:lstStyle>
          <a:p>
            <a:pPr>
              <a:defRPr/>
            </a:pPr>
            <a:r>
              <a:rPr lang="en-US" altLang="ko-KR"/>
              <a:t>Jaesang Cha, Seoul National Univ. of Science&amp;Tech</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Rectangle 4"/>
          <p:cNvSpPr>
            <a:spLocks noGrp="1" noChangeArrowheads="1"/>
          </p:cNvSpPr>
          <p:nvPr userDrawn="1">
            <p:ph type="dt" sz="half" idx="11"/>
          </p:nvPr>
        </p:nvSpPr>
        <p:spPr>
          <a:xfrm>
            <a:off x="685800" y="384175"/>
            <a:ext cx="1600200" cy="430213"/>
          </a:xfrm>
          <a:prstGeom prst="rect">
            <a:avLst/>
          </a:prstGeom>
        </p:spPr>
        <p:txBody>
          <a:bodyPr/>
          <a:lstStyle>
            <a:lvl1pPr>
              <a:defRPr>
                <a:ea typeface="굴림" pitchFamily="50" charset="-127"/>
              </a:defRPr>
            </a:lvl1pPr>
          </a:lstStyle>
          <a:p>
            <a:pPr>
              <a:defRPr/>
            </a:pPr>
            <a:endParaRPr lang="en-US" altLang="ko-KR"/>
          </a:p>
        </p:txBody>
      </p:sp>
      <p:sp>
        <p:nvSpPr>
          <p:cNvPr id="6" name="Rectangle 5"/>
          <p:cNvSpPr>
            <a:spLocks noGrp="1" noChangeArrowheads="1"/>
          </p:cNvSpPr>
          <p:nvPr>
            <p:ph type="ftr" sz="quarter" idx="3"/>
          </p:nvPr>
        </p:nvSpPr>
        <p:spPr bwMode="auto">
          <a:xfrm>
            <a:off x="5105400" y="6477000"/>
            <a:ext cx="35052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latinLnBrk="0" hangingPunct="0">
              <a:defRPr kumimoji="0">
                <a:ea typeface="굴림" charset="-127"/>
              </a:defRPr>
            </a:lvl1pPr>
          </a:lstStyle>
          <a:p>
            <a:pPr>
              <a:defRPr/>
            </a:pPr>
            <a:r>
              <a:rPr lang="en-US" altLang="ko-KR" dirty="0" err="1" smtClean="0"/>
              <a:t>Soo</a:t>
            </a:r>
            <a:r>
              <a:rPr lang="en-US" altLang="ko-KR" dirty="0" smtClean="0"/>
              <a:t>-Young Chang, SYCA</a:t>
            </a:r>
            <a:endParaRPr lang="en-US" altLang="ko-KR" dirty="0"/>
          </a:p>
        </p:txBody>
      </p:sp>
      <p:sp>
        <p:nvSpPr>
          <p:cNvPr id="7"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latinLnBrk="0" hangingPunct="0">
              <a:defRPr kumimoji="0">
                <a:ea typeface="굴림" pitchFamily="50" charset="-127"/>
              </a:defRPr>
            </a:lvl1pPr>
          </a:lstStyle>
          <a:p>
            <a:pPr>
              <a:defRPr/>
            </a:pPr>
            <a:r>
              <a:rPr lang="en-US" altLang="ko-KR"/>
              <a:t>Slide </a:t>
            </a:r>
            <a:fld id="{4E4FA928-9E26-4F86-946C-2B3B31589A58}" type="slidenum">
              <a:rPr lang="en-US" altLang="ko-KR"/>
              <a:pPr>
                <a:defRPr/>
              </a:pPr>
              <a:t>‹#›</a:t>
            </a:fld>
            <a:endParaRPr lang="en-US" altLang="ko-KR"/>
          </a:p>
        </p:txBody>
      </p:sp>
      <p:sp>
        <p:nvSpPr>
          <p:cNvPr id="8" name="Line 10"/>
          <p:cNvSpPr>
            <a:spLocks noChangeShapeType="1"/>
          </p:cNvSpPr>
          <p:nvPr userDrawn="1"/>
        </p:nvSpPr>
        <p:spPr bwMode="auto">
          <a:xfrm>
            <a:off x="685800" y="6477000"/>
            <a:ext cx="78486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9" name="Rectangle 7"/>
          <p:cNvSpPr>
            <a:spLocks noChangeArrowheads="1"/>
          </p:cNvSpPr>
          <p:nvPr userDrawn="1"/>
        </p:nvSpPr>
        <p:spPr bwMode="auto">
          <a:xfrm>
            <a:off x="609600" y="6507778"/>
            <a:ext cx="4800600"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marL="0" lvl="4" indent="0" algn="just"/>
            <a:r>
              <a:rPr lang="en-US" altLang="en-US" sz="1200" b="0" dirty="0" smtClean="0"/>
              <a:t>Submission</a:t>
            </a:r>
            <a:endParaRPr lang="en-US" altLang="en-US" sz="1200" b="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5"/>
          <p:cNvSpPr>
            <a:spLocks noGrp="1" noChangeArrowheads="1"/>
          </p:cNvSpPr>
          <p:nvPr>
            <p:ph type="ftr" sz="quarter" idx="3"/>
          </p:nvPr>
        </p:nvSpPr>
        <p:spPr bwMode="auto">
          <a:xfrm>
            <a:off x="5105400" y="6477000"/>
            <a:ext cx="35052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latinLnBrk="0" hangingPunct="0">
              <a:defRPr kumimoji="0">
                <a:ea typeface="굴림" charset="-127"/>
              </a:defRPr>
            </a:lvl1pPr>
          </a:lstStyle>
          <a:p>
            <a:pPr>
              <a:defRPr/>
            </a:pPr>
            <a:r>
              <a:rPr lang="en-US" altLang="ko-KR" dirty="0" err="1" smtClean="0"/>
              <a:t>Soo</a:t>
            </a:r>
            <a:r>
              <a:rPr lang="en-US" altLang="ko-KR" dirty="0" smtClean="0"/>
              <a:t>-Young Chang, SYCA</a:t>
            </a:r>
            <a:endParaRPr lang="en-US" altLang="ko-KR" dirty="0"/>
          </a:p>
        </p:txBody>
      </p:sp>
      <p:sp>
        <p:nvSpPr>
          <p:cNvPr id="6"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latinLnBrk="0" hangingPunct="0">
              <a:defRPr kumimoji="0">
                <a:ea typeface="굴림" pitchFamily="50" charset="-127"/>
              </a:defRPr>
            </a:lvl1pPr>
          </a:lstStyle>
          <a:p>
            <a:pPr>
              <a:defRPr/>
            </a:pPr>
            <a:r>
              <a:rPr lang="en-US" altLang="ko-KR"/>
              <a:t>Slide </a:t>
            </a:r>
            <a:fld id="{4E4FA928-9E26-4F86-946C-2B3B31589A58}" type="slidenum">
              <a:rPr lang="en-US" altLang="ko-KR"/>
              <a:pPr>
                <a:defRPr/>
              </a:pPr>
              <a:t>‹#›</a:t>
            </a:fld>
            <a:endParaRPr lang="en-US" altLang="ko-KR"/>
          </a:p>
        </p:txBody>
      </p:sp>
      <p:sp>
        <p:nvSpPr>
          <p:cNvPr id="7" name="Line 10"/>
          <p:cNvSpPr>
            <a:spLocks noChangeShapeType="1"/>
          </p:cNvSpPr>
          <p:nvPr userDrawn="1"/>
        </p:nvSpPr>
        <p:spPr bwMode="auto">
          <a:xfrm>
            <a:off x="685800" y="6477000"/>
            <a:ext cx="78486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8" name="Rectangle 7"/>
          <p:cNvSpPr>
            <a:spLocks noChangeArrowheads="1"/>
          </p:cNvSpPr>
          <p:nvPr userDrawn="1"/>
        </p:nvSpPr>
        <p:spPr bwMode="auto">
          <a:xfrm>
            <a:off x="609600" y="6507778"/>
            <a:ext cx="4800600"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marL="0" lvl="4" indent="0" algn="just"/>
            <a:r>
              <a:rPr lang="en-US" altLang="en-US" sz="1200" b="0" dirty="0" smtClean="0"/>
              <a:t>Submission</a:t>
            </a:r>
            <a:endParaRPr lang="en-US" altLang="en-US" sz="1200" b="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r>
              <a:rPr lang="en-US" altLang="ko-KR"/>
              <a:t>Slide </a:t>
            </a:r>
            <a:fld id="{1AAFD894-3509-438D-971D-00851BF113F6}" type="slidenum">
              <a:rPr lang="en-US" altLang="ko-KR"/>
              <a:pPr>
                <a:defRPr/>
              </a:pPr>
              <a:t>‹#›</a:t>
            </a:fld>
            <a:endParaRPr lang="en-US" altLang="ko-KR"/>
          </a:p>
        </p:txBody>
      </p:sp>
      <p:sp>
        <p:nvSpPr>
          <p:cNvPr id="6" name="Rectangle 4"/>
          <p:cNvSpPr>
            <a:spLocks noGrp="1" noChangeArrowheads="1"/>
          </p:cNvSpPr>
          <p:nvPr userDrawn="1">
            <p:ph type="dt" sz="half" idx="11"/>
          </p:nvPr>
        </p:nvSpPr>
        <p:spPr>
          <a:xfrm>
            <a:off x="685800" y="384175"/>
            <a:ext cx="1600200" cy="430213"/>
          </a:xfrm>
          <a:prstGeom prst="rect">
            <a:avLst/>
          </a:prstGeom>
        </p:spPr>
        <p:txBody>
          <a:bodyPr/>
          <a:lstStyle>
            <a:lvl1pPr>
              <a:defRPr>
                <a:ea typeface="굴림" pitchFamily="50" charset="-127"/>
              </a:defRPr>
            </a:lvl1pPr>
          </a:lstStyle>
          <a:p>
            <a:pPr>
              <a:defRPr/>
            </a:pPr>
            <a:endParaRPr lang="en-US" altLang="ko-KR"/>
          </a:p>
        </p:txBody>
      </p:sp>
      <p:sp>
        <p:nvSpPr>
          <p:cNvPr id="7" name="Rectangle 5"/>
          <p:cNvSpPr>
            <a:spLocks noGrp="1" noChangeArrowheads="1"/>
          </p:cNvSpPr>
          <p:nvPr>
            <p:ph type="ftr" sz="quarter" idx="12"/>
          </p:nvPr>
        </p:nvSpPr>
        <p:spPr/>
        <p:txBody>
          <a:bodyPr/>
          <a:lstStyle>
            <a:lvl1pPr algn="r" eaLnBrk="0" latinLnBrk="0" hangingPunct="0">
              <a:defRPr kumimoji="0">
                <a:ea typeface="굴림" charset="-127"/>
              </a:defRPr>
            </a:lvl1pPr>
          </a:lstStyle>
          <a:p>
            <a:pPr>
              <a:defRPr/>
            </a:pPr>
            <a:r>
              <a:rPr lang="en-US" altLang="ko-KR"/>
              <a:t>Jaesang Cha, Seoul National Univ. of Science&amp;Tech</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r>
              <a:rPr lang="en-US" altLang="ko-KR"/>
              <a:t>Slide </a:t>
            </a:r>
            <a:fld id="{71B37591-78F3-4E91-AD11-05A465275007}" type="slidenum">
              <a:rPr lang="en-US" altLang="ko-KR"/>
              <a:pPr>
                <a:defRPr/>
              </a:pPr>
              <a:t>‹#›</a:t>
            </a:fld>
            <a:endParaRPr lang="en-US" altLang="ko-KR"/>
          </a:p>
        </p:txBody>
      </p:sp>
      <p:sp>
        <p:nvSpPr>
          <p:cNvPr id="6" name="Rectangle 4"/>
          <p:cNvSpPr>
            <a:spLocks noGrp="1" noChangeArrowheads="1"/>
          </p:cNvSpPr>
          <p:nvPr userDrawn="1">
            <p:ph type="dt" sz="half" idx="11"/>
          </p:nvPr>
        </p:nvSpPr>
        <p:spPr>
          <a:xfrm>
            <a:off x="685800" y="384175"/>
            <a:ext cx="1600200" cy="430213"/>
          </a:xfrm>
          <a:prstGeom prst="rect">
            <a:avLst/>
          </a:prstGeom>
        </p:spPr>
        <p:txBody>
          <a:bodyPr/>
          <a:lstStyle>
            <a:lvl1pPr>
              <a:defRPr>
                <a:ea typeface="굴림" pitchFamily="50" charset="-127"/>
              </a:defRPr>
            </a:lvl1pPr>
          </a:lstStyle>
          <a:p>
            <a:pPr>
              <a:defRPr/>
            </a:pPr>
            <a:endParaRPr lang="en-US" altLang="ko-KR"/>
          </a:p>
        </p:txBody>
      </p:sp>
      <p:sp>
        <p:nvSpPr>
          <p:cNvPr id="7" name="Rectangle 5"/>
          <p:cNvSpPr>
            <a:spLocks noGrp="1" noChangeArrowheads="1"/>
          </p:cNvSpPr>
          <p:nvPr>
            <p:ph type="ftr" sz="quarter" idx="12"/>
          </p:nvPr>
        </p:nvSpPr>
        <p:spPr/>
        <p:txBody>
          <a:bodyPr/>
          <a:lstStyle>
            <a:lvl1pPr algn="r" eaLnBrk="0" latinLnBrk="0" hangingPunct="0">
              <a:defRPr kumimoji="0">
                <a:ea typeface="굴림" charset="-127"/>
              </a:defRPr>
            </a:lvl1pPr>
          </a:lstStyle>
          <a:p>
            <a:pPr>
              <a:defRPr/>
            </a:pPr>
            <a:r>
              <a:rPr lang="en-US" altLang="ko-KR"/>
              <a:t>Jaesang Cha, Seoul National Univ. of Science&amp;Tech</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ko-KR"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1029" name="Rectangle 5"/>
          <p:cNvSpPr>
            <a:spLocks noGrp="1" noChangeArrowheads="1"/>
          </p:cNvSpPr>
          <p:nvPr>
            <p:ph type="ftr" sz="quarter" idx="3"/>
          </p:nvPr>
        </p:nvSpPr>
        <p:spPr bwMode="auto">
          <a:xfrm>
            <a:off x="5105400" y="6477000"/>
            <a:ext cx="35052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latinLnBrk="0" hangingPunct="0">
              <a:defRPr kumimoji="0">
                <a:ea typeface="굴림" charset="-127"/>
              </a:defRPr>
            </a:lvl1pPr>
          </a:lstStyle>
          <a:p>
            <a:pPr>
              <a:defRPr/>
            </a:pPr>
            <a:r>
              <a:rPr lang="en-US" altLang="ko-KR" dirty="0" err="1" smtClean="0"/>
              <a:t>Soo</a:t>
            </a:r>
            <a:r>
              <a:rPr lang="en-US" altLang="ko-KR" dirty="0" smtClean="0"/>
              <a:t>-Young Chang, SYCA</a:t>
            </a:r>
            <a:endParaRPr lang="en-US" altLang="ko-KR"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latinLnBrk="0" hangingPunct="0">
              <a:defRPr kumimoji="0">
                <a:ea typeface="굴림" pitchFamily="50" charset="-127"/>
              </a:defRPr>
            </a:lvl1pPr>
          </a:lstStyle>
          <a:p>
            <a:pPr>
              <a:defRPr/>
            </a:pPr>
            <a:r>
              <a:rPr lang="en-US" altLang="ko-KR"/>
              <a:t>Slide </a:t>
            </a:r>
            <a:fld id="{4E4FA928-9E26-4F86-946C-2B3B31589A58}" type="slidenum">
              <a:rPr lang="en-US" altLang="ko-KR"/>
              <a:pPr>
                <a:defRPr/>
              </a:pPr>
              <a:t>‹#›</a:t>
            </a:fld>
            <a:endParaRPr lang="en-US" altLang="ko-KR"/>
          </a:p>
        </p:txBody>
      </p:sp>
      <p:sp>
        <p:nvSpPr>
          <p:cNvPr id="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1032"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8" name="Rectangle 7"/>
          <p:cNvSpPr>
            <a:spLocks noChangeArrowheads="1"/>
          </p:cNvSpPr>
          <p:nvPr userDrawn="1"/>
        </p:nvSpPr>
        <p:spPr bwMode="auto">
          <a:xfrm>
            <a:off x="3657600" y="424934"/>
            <a:ext cx="4800600"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200" b="1" dirty="0"/>
              <a:t>doc.: IEEE </a:t>
            </a:r>
            <a:r>
              <a:rPr lang="en-US" altLang="en-US" sz="1200" b="1" dirty="0" smtClean="0"/>
              <a:t>802.15-16-0007-00-007a</a:t>
            </a:r>
            <a:endParaRPr lang="en-US" altLang="en-US" sz="1200" b="1" dirty="0"/>
          </a:p>
        </p:txBody>
      </p:sp>
      <p:sp>
        <p:nvSpPr>
          <p:cNvPr id="9" name="Rectangle 7"/>
          <p:cNvSpPr>
            <a:spLocks noChangeArrowheads="1"/>
          </p:cNvSpPr>
          <p:nvPr userDrawn="1"/>
        </p:nvSpPr>
        <p:spPr bwMode="auto">
          <a:xfrm>
            <a:off x="609600" y="411778"/>
            <a:ext cx="4800600"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marL="0" lvl="4" indent="0" algn="just"/>
            <a:r>
              <a:rPr lang="en-US" altLang="en-US" sz="1200" b="1" dirty="0" smtClean="0"/>
              <a:t>January</a:t>
            </a:r>
            <a:r>
              <a:rPr lang="en-US" altLang="en-US" sz="1200" b="1" baseline="0" dirty="0" smtClean="0"/>
              <a:t> 2016</a:t>
            </a:r>
            <a:endParaRPr lang="en-US" altLang="en-US" sz="1200" b="1" dirty="0"/>
          </a:p>
        </p:txBody>
      </p:sp>
      <p:sp>
        <p:nvSpPr>
          <p:cNvPr id="10" name="Rectangle 7"/>
          <p:cNvSpPr>
            <a:spLocks noChangeArrowheads="1"/>
          </p:cNvSpPr>
          <p:nvPr userDrawn="1"/>
        </p:nvSpPr>
        <p:spPr bwMode="auto">
          <a:xfrm>
            <a:off x="609600" y="6507778"/>
            <a:ext cx="4800600"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marL="0" lvl="4" indent="0" algn="just"/>
            <a:r>
              <a:rPr lang="en-US" altLang="en-US" sz="1200" b="0" dirty="0" smtClean="0"/>
              <a:t>Submission</a:t>
            </a:r>
            <a:endParaRPr lang="en-US" altLang="en-US" sz="1200" b="0" dirty="0"/>
          </a:p>
        </p:txBody>
      </p:sp>
    </p:spTree>
  </p:cSld>
  <p:clrMap bg1="lt1" tx1="dk1" bg2="lt2" tx2="dk2" accent1="accent1" accent2="accent2" accent3="accent3" accent4="accent4" accent5="accent5" accent6="accent6" hlink="hlink" folHlink="folHlink"/>
  <p:sldLayoutIdLst>
    <p:sldLayoutId id="2147484993" r:id="rId1"/>
    <p:sldLayoutId id="2147484994" r:id="rId2"/>
    <p:sldLayoutId id="2147484995" r:id="rId3"/>
    <p:sldLayoutId id="2147484996" r:id="rId4"/>
    <p:sldLayoutId id="2147484997" r:id="rId5"/>
    <p:sldLayoutId id="2147484998" r:id="rId6"/>
    <p:sldLayoutId id="2147484999" r:id="rId7"/>
    <p:sldLayoutId id="2147485000" r:id="rId8"/>
    <p:sldLayoutId id="2147485001" r:id="rId9"/>
    <p:sldLayoutId id="2147485002" r:id="rId10"/>
    <p:sldLayoutId id="2147485003" r:id="rId11"/>
    <p:sldLayoutId id="2147485004" r:id="rId12"/>
  </p:sldLayoutIdLst>
  <p:hf hdr="0" dt="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085850" indent="-228600" algn="l" rtl="0" eaLnBrk="0" fontAlgn="base" hangingPunct="0">
        <a:spcBef>
          <a:spcPct val="20000"/>
        </a:spcBef>
        <a:spcAft>
          <a:spcPct val="0"/>
        </a:spcAft>
        <a:buChar char="•"/>
        <a:defRPr sz="2400">
          <a:solidFill>
            <a:schemeClr val="tx1"/>
          </a:solidFill>
          <a:latin typeface="Times New Roman" pitchFamily="18" charset="0"/>
        </a:defRPr>
      </a:lvl3pPr>
      <a:lvl4pPr marL="1428750" indent="-228600" algn="l" rtl="0" eaLnBrk="0" fontAlgn="base" hangingPunct="0">
        <a:spcBef>
          <a:spcPct val="20000"/>
        </a:spcBef>
        <a:spcAft>
          <a:spcPct val="0"/>
        </a:spcAft>
        <a:buChar char="–"/>
        <a:defRPr sz="2000">
          <a:solidFill>
            <a:schemeClr val="tx1"/>
          </a:solidFill>
          <a:latin typeface="Times New Roman" pitchFamily="18" charset="0"/>
        </a:defRPr>
      </a:lvl4pPr>
      <a:lvl5pPr marL="1771650" indent="-228600" algn="l" rtl="0" eaLnBrk="0" fontAlgn="base" hangingPunct="0">
        <a:spcBef>
          <a:spcPct val="20000"/>
        </a:spcBef>
        <a:spcAft>
          <a:spcPct val="0"/>
        </a:spcAft>
        <a:buChar char="•"/>
        <a:defRPr sz="2000">
          <a:solidFill>
            <a:schemeClr val="tx1"/>
          </a:solidFill>
          <a:latin typeface="Times New Roman" pitchFamily="18" charset="0"/>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ko-KR"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1029" name="Rectangle 5"/>
          <p:cNvSpPr>
            <a:spLocks noGrp="1" noChangeArrowheads="1"/>
          </p:cNvSpPr>
          <p:nvPr>
            <p:ph type="ftr" sz="quarter" idx="3"/>
          </p:nvPr>
        </p:nvSpPr>
        <p:spPr bwMode="auto">
          <a:xfrm>
            <a:off x="5486400" y="6475413"/>
            <a:ext cx="31242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latinLnBrk="0" hangingPunct="0">
              <a:defRPr kumimoji="0">
                <a:solidFill>
                  <a:srgbClr val="000000"/>
                </a:solidFill>
                <a:ea typeface="+mn-ea"/>
              </a:defRPr>
            </a:lvl1pPr>
          </a:lstStyle>
          <a:p>
            <a:pPr>
              <a:defRPr/>
            </a:pPr>
            <a:r>
              <a:rPr lang="en-US"/>
              <a:t>Yeong Min Jang, Kookmin University</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latinLnBrk="0" hangingPunct="0">
              <a:defRPr kumimoji="0">
                <a:solidFill>
                  <a:srgbClr val="000000"/>
                </a:solidFill>
                <a:ea typeface="굴림" pitchFamily="50" charset="-127"/>
              </a:defRPr>
            </a:lvl1pPr>
          </a:lstStyle>
          <a:p>
            <a:pPr>
              <a:defRPr/>
            </a:pPr>
            <a:r>
              <a:rPr lang="en-US" altLang="ko-KR"/>
              <a:t>Slide </a:t>
            </a:r>
            <a:fld id="{08279B14-8EB8-4C6E-AE1F-3A930F32462E}" type="slidenum">
              <a:rPr lang="en-US" altLang="ko-KR"/>
              <a:pPr>
                <a:defRPr/>
              </a:pPr>
              <a:t>‹#›</a:t>
            </a:fld>
            <a:endParaRPr lang="en-US" altLang="ko-KR"/>
          </a:p>
        </p:txBody>
      </p:sp>
      <p:sp>
        <p:nvSpPr>
          <p:cNvPr id="2054"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2056"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Tree>
  </p:cSld>
  <p:clrMap bg1="lt1" tx1="dk1" bg2="lt2" tx2="dk2" accent1="accent1" accent2="accent2" accent3="accent3" accent4="accent4" accent5="accent5" accent6="accent6" hlink="hlink" folHlink="folHlink"/>
  <p:sldLayoutIdLst>
    <p:sldLayoutId id="2147485005" r:id="rId1"/>
    <p:sldLayoutId id="2147485006" r:id="rId2"/>
    <p:sldLayoutId id="2147485007" r:id="rId3"/>
    <p:sldLayoutId id="2147485008" r:id="rId4"/>
    <p:sldLayoutId id="2147485009" r:id="rId5"/>
    <p:sldLayoutId id="2147485010" r:id="rId6"/>
    <p:sldLayoutId id="2147485014" r:id="rId7"/>
    <p:sldLayoutId id="2147485016" r:id="rId8"/>
  </p:sldLayoutIdLst>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085850" indent="-228600" algn="l" rtl="0" eaLnBrk="0" fontAlgn="base" hangingPunct="0">
        <a:spcBef>
          <a:spcPct val="20000"/>
        </a:spcBef>
        <a:spcAft>
          <a:spcPct val="0"/>
        </a:spcAft>
        <a:buChar char="•"/>
        <a:defRPr sz="2400">
          <a:solidFill>
            <a:schemeClr val="tx1"/>
          </a:solidFill>
          <a:latin typeface="Times New Roman" pitchFamily="18" charset="0"/>
        </a:defRPr>
      </a:lvl3pPr>
      <a:lvl4pPr marL="1428750" indent="-228600" algn="l" rtl="0" eaLnBrk="0" fontAlgn="base" hangingPunct="0">
        <a:spcBef>
          <a:spcPct val="20000"/>
        </a:spcBef>
        <a:spcAft>
          <a:spcPct val="0"/>
        </a:spcAft>
        <a:buChar char="–"/>
        <a:defRPr sz="2000">
          <a:solidFill>
            <a:schemeClr val="tx1"/>
          </a:solidFill>
          <a:latin typeface="Times New Roman" pitchFamily="18" charset="0"/>
        </a:defRPr>
      </a:lvl4pPr>
      <a:lvl5pPr marL="1771650" indent="-228600" algn="l" rtl="0" eaLnBrk="0" fontAlgn="base" hangingPunct="0">
        <a:spcBef>
          <a:spcPct val="20000"/>
        </a:spcBef>
        <a:spcAft>
          <a:spcPct val="0"/>
        </a:spcAft>
        <a:buChar char="•"/>
        <a:defRPr sz="2000">
          <a:solidFill>
            <a:schemeClr val="tx1"/>
          </a:solidFill>
          <a:latin typeface="Times New Roman" pitchFamily="18" charset="0"/>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hyperlink" Target="https://upload.wikimedia.org/wikipedia/commons/0/02/CIExy1931.svg"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ChangeArrowheads="1"/>
          </p:cNvSpPr>
          <p:nvPr/>
        </p:nvSpPr>
        <p:spPr bwMode="auto">
          <a:xfrm>
            <a:off x="152400" y="838200"/>
            <a:ext cx="8839200" cy="50167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alt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en-US" sz="1600" b="1" dirty="0">
              <a:solidFill>
                <a:schemeClr val="tx2"/>
              </a:solidFill>
            </a:endParaRPr>
          </a:p>
          <a:p>
            <a:endParaRPr lang="en-US" altLang="en-US" sz="1600" dirty="0">
              <a:solidFill>
                <a:schemeClr val="tx2"/>
              </a:solidFill>
            </a:endParaRPr>
          </a:p>
          <a:p>
            <a:r>
              <a:rPr lang="en-US" altLang="en-US" sz="1600" b="1" dirty="0">
                <a:solidFill>
                  <a:schemeClr val="tx2"/>
                </a:solidFill>
              </a:rPr>
              <a:t>Submission Title:</a:t>
            </a:r>
            <a:r>
              <a:rPr lang="en-US" altLang="en-US" sz="1600" dirty="0">
                <a:solidFill>
                  <a:schemeClr val="tx2"/>
                </a:solidFill>
              </a:rPr>
              <a:t> </a:t>
            </a:r>
            <a:r>
              <a:rPr kumimoji="0" lang="en-US" altLang="ko-KR" sz="1600" kern="0" dirty="0" smtClean="0"/>
              <a:t>Proposal for OWC Using Color Space Modulation</a:t>
            </a:r>
            <a:r>
              <a:rPr lang="en-US" altLang="en-US" sz="1600" dirty="0">
                <a:solidFill>
                  <a:schemeClr val="tx2"/>
                </a:solidFill>
              </a:rPr>
              <a:t>	</a:t>
            </a:r>
          </a:p>
          <a:p>
            <a:r>
              <a:rPr lang="en-US" altLang="en-US" sz="1600" b="1" dirty="0">
                <a:solidFill>
                  <a:schemeClr val="tx2"/>
                </a:solidFill>
              </a:rPr>
              <a:t>Date Submitted: </a:t>
            </a:r>
            <a:r>
              <a:rPr lang="en-US" altLang="en-US" sz="1600" b="1" dirty="0" smtClean="0">
                <a:solidFill>
                  <a:schemeClr val="tx2"/>
                </a:solidFill>
              </a:rPr>
              <a:t>	</a:t>
            </a:r>
            <a:r>
              <a:rPr lang="en-US" altLang="en-US" sz="1600" dirty="0" smtClean="0">
                <a:solidFill>
                  <a:schemeClr val="tx2"/>
                </a:solidFill>
              </a:rPr>
              <a:t>Jan</a:t>
            </a:r>
            <a:r>
              <a:rPr lang="en-US" altLang="en-US" sz="1600" dirty="0" smtClean="0">
                <a:solidFill>
                  <a:schemeClr val="tx2"/>
                </a:solidFill>
              </a:rPr>
              <a:t>. </a:t>
            </a:r>
            <a:r>
              <a:rPr lang="en-US" altLang="en-US" sz="1600" dirty="0" smtClean="0">
                <a:solidFill>
                  <a:schemeClr val="tx2"/>
                </a:solidFill>
              </a:rPr>
              <a:t>8, </a:t>
            </a:r>
            <a:r>
              <a:rPr lang="en-US" altLang="en-US" sz="1600" dirty="0" smtClean="0">
                <a:solidFill>
                  <a:schemeClr val="tx2"/>
                </a:solidFill>
              </a:rPr>
              <a:t>2016</a:t>
            </a:r>
            <a:r>
              <a:rPr lang="en-US" altLang="en-US" sz="1600" dirty="0">
                <a:solidFill>
                  <a:schemeClr val="tx2"/>
                </a:solidFill>
              </a:rPr>
              <a:t>	</a:t>
            </a:r>
          </a:p>
          <a:p>
            <a:r>
              <a:rPr lang="en-US" altLang="en-US" sz="1600" b="1" dirty="0">
                <a:solidFill>
                  <a:schemeClr val="tx2"/>
                </a:solidFill>
              </a:rPr>
              <a:t>Source:</a:t>
            </a:r>
            <a:r>
              <a:rPr lang="en-US" altLang="en-US" sz="1600" dirty="0">
                <a:solidFill>
                  <a:schemeClr val="tx2"/>
                </a:solidFill>
              </a:rPr>
              <a:t> </a:t>
            </a:r>
            <a:r>
              <a:rPr lang="en-US" altLang="en-US" sz="1600" dirty="0" smtClean="0">
                <a:solidFill>
                  <a:schemeClr val="tx2"/>
                </a:solidFill>
              </a:rPr>
              <a:t>	</a:t>
            </a:r>
            <a:r>
              <a:rPr lang="en-US" altLang="en-US" sz="1600" dirty="0" err="1" smtClean="0">
                <a:solidFill>
                  <a:schemeClr val="tx2"/>
                </a:solidFill>
              </a:rPr>
              <a:t>Soo</a:t>
            </a:r>
            <a:r>
              <a:rPr lang="en-US" altLang="en-US" sz="1600" dirty="0" smtClean="0">
                <a:solidFill>
                  <a:schemeClr val="tx2"/>
                </a:solidFill>
              </a:rPr>
              <a:t>-Young Chang</a:t>
            </a:r>
            <a:r>
              <a:rPr lang="en-US" altLang="en-US" sz="1600" dirty="0" smtClean="0">
                <a:solidFill>
                  <a:schemeClr val="tx2"/>
                </a:solidFill>
              </a:rPr>
              <a:t>	       </a:t>
            </a:r>
          </a:p>
          <a:p>
            <a:r>
              <a:rPr lang="en-US" altLang="en-US" sz="1600" dirty="0" smtClean="0">
                <a:solidFill>
                  <a:schemeClr val="tx2"/>
                </a:solidFill>
              </a:rPr>
              <a:t>  </a:t>
            </a:r>
            <a:r>
              <a:rPr lang="en-US" altLang="en-US" sz="1600" dirty="0" smtClean="0">
                <a:solidFill>
                  <a:schemeClr val="tx2"/>
                </a:solidFill>
              </a:rPr>
              <a:t>Company:     </a:t>
            </a:r>
            <a:r>
              <a:rPr lang="en-US" sz="1600" dirty="0" smtClean="0"/>
              <a:t>SYCA</a:t>
            </a:r>
            <a:endParaRPr lang="en-US" altLang="en-US" sz="1600" dirty="0"/>
          </a:p>
          <a:p>
            <a:r>
              <a:rPr lang="en-US" altLang="en-US" sz="1600" dirty="0" smtClean="0">
                <a:solidFill>
                  <a:schemeClr val="tx2"/>
                </a:solidFill>
              </a:rPr>
              <a:t> </a:t>
            </a:r>
            <a:r>
              <a:rPr lang="en-US" altLang="en-US" sz="1600" dirty="0" smtClean="0">
                <a:solidFill>
                  <a:schemeClr val="tx2"/>
                </a:solidFill>
              </a:rPr>
              <a:t> </a:t>
            </a:r>
            <a:r>
              <a:rPr lang="en-US" altLang="en-US" sz="1600" dirty="0" smtClean="0">
                <a:solidFill>
                  <a:schemeClr val="tx2"/>
                </a:solidFill>
              </a:rPr>
              <a:t>Address</a:t>
            </a:r>
            <a:r>
              <a:rPr lang="en-US" altLang="en-US" sz="1600" dirty="0" smtClean="0">
                <a:solidFill>
                  <a:schemeClr val="tx2"/>
                </a:solidFill>
              </a:rPr>
              <a:t>: </a:t>
            </a:r>
            <a:endParaRPr lang="en-US" altLang="en-US" sz="1600" dirty="0">
              <a:solidFill>
                <a:schemeClr val="tx2"/>
              </a:solidFill>
            </a:endParaRPr>
          </a:p>
          <a:p>
            <a:r>
              <a:rPr lang="en-US" altLang="en-US" sz="1600" dirty="0" smtClean="0">
                <a:solidFill>
                  <a:schemeClr val="tx2"/>
                </a:solidFill>
              </a:rPr>
              <a:t>  Voice</a:t>
            </a:r>
            <a:r>
              <a:rPr lang="en-US" altLang="en-US" sz="1600" dirty="0" smtClean="0">
                <a:solidFill>
                  <a:schemeClr val="tx2"/>
                </a:solidFill>
              </a:rPr>
              <a:t>: 530 574 2741</a:t>
            </a:r>
            <a:r>
              <a:rPr lang="en-US" altLang="en-US" sz="1600" dirty="0" smtClean="0">
                <a:solidFill>
                  <a:schemeClr val="tx2"/>
                </a:solidFill>
              </a:rPr>
              <a:t>	   FAX:	 E-Mail: </a:t>
            </a:r>
            <a:r>
              <a:rPr lang="en-US" altLang="en-US" sz="1600" dirty="0" smtClean="0"/>
              <a:t> </a:t>
            </a:r>
            <a:r>
              <a:rPr lang="en-US" sz="1600" dirty="0" smtClean="0"/>
              <a:t>sychang@ecs.csus.edu</a:t>
            </a:r>
            <a:endParaRPr lang="en-US" sz="1600" dirty="0" smtClean="0"/>
          </a:p>
          <a:p>
            <a:r>
              <a:rPr lang="en-US" altLang="en-US" sz="1600" dirty="0">
                <a:solidFill>
                  <a:schemeClr val="tx2"/>
                </a:solidFill>
              </a:rPr>
              <a:t>	</a:t>
            </a:r>
          </a:p>
          <a:p>
            <a:pPr>
              <a:spcBef>
                <a:spcPts val="600"/>
              </a:spcBef>
              <a:spcAft>
                <a:spcPts val="600"/>
              </a:spcAft>
            </a:pPr>
            <a:r>
              <a:rPr lang="en-US" altLang="en-US" sz="1600" b="1" dirty="0">
                <a:solidFill>
                  <a:schemeClr val="tx2"/>
                </a:solidFill>
              </a:rPr>
              <a:t>Re</a:t>
            </a:r>
            <a:r>
              <a:rPr lang="en-US" altLang="en-US" sz="1600" b="1" dirty="0" smtClean="0">
                <a:solidFill>
                  <a:schemeClr val="tx2"/>
                </a:solidFill>
              </a:rPr>
              <a:t>:    </a:t>
            </a:r>
            <a:r>
              <a:rPr lang="en-US" altLang="en-US" sz="1600" dirty="0" smtClean="0">
                <a:solidFill>
                  <a:schemeClr val="tx2"/>
                </a:solidFill>
              </a:rPr>
              <a:t>CFP of 15.7r1</a:t>
            </a:r>
            <a:endParaRPr lang="en-US" altLang="en-US" sz="1600" dirty="0">
              <a:solidFill>
                <a:schemeClr val="tx2"/>
              </a:solidFill>
            </a:endParaRPr>
          </a:p>
          <a:p>
            <a:pPr>
              <a:spcBef>
                <a:spcPts val="600"/>
              </a:spcBef>
              <a:spcAft>
                <a:spcPts val="600"/>
              </a:spcAft>
            </a:pPr>
            <a:r>
              <a:rPr lang="en-US" altLang="en-US" sz="1600" b="1" dirty="0" smtClean="0">
                <a:solidFill>
                  <a:schemeClr val="tx2"/>
                </a:solidFill>
              </a:rPr>
              <a:t>Abstract</a:t>
            </a:r>
            <a:r>
              <a:rPr lang="en-US" altLang="en-US" sz="1600" b="1" dirty="0">
                <a:solidFill>
                  <a:schemeClr val="tx2"/>
                </a:solidFill>
              </a:rPr>
              <a:t>:</a:t>
            </a:r>
            <a:r>
              <a:rPr lang="en-US" altLang="en-US" sz="1600" dirty="0">
                <a:solidFill>
                  <a:schemeClr val="tx2"/>
                </a:solidFill>
              </a:rPr>
              <a:t>	</a:t>
            </a:r>
            <a:r>
              <a:rPr lang="en-US" altLang="en-US" sz="1600" dirty="0" smtClean="0">
                <a:solidFill>
                  <a:schemeClr val="tx2"/>
                </a:solidFill>
              </a:rPr>
              <a:t>Proposal for OWC for Image sensor and high rate PD communications</a:t>
            </a:r>
            <a:endParaRPr lang="en-US" altLang="en-US" sz="1600" dirty="0">
              <a:solidFill>
                <a:schemeClr val="tx2"/>
              </a:solidFill>
            </a:endParaRPr>
          </a:p>
          <a:p>
            <a:pPr>
              <a:spcBef>
                <a:spcPts val="600"/>
              </a:spcBef>
              <a:spcAft>
                <a:spcPts val="600"/>
              </a:spcAft>
            </a:pPr>
            <a:r>
              <a:rPr lang="en-US" altLang="en-US" sz="1600" b="1" dirty="0">
                <a:solidFill>
                  <a:schemeClr val="tx2"/>
                </a:solidFill>
              </a:rPr>
              <a:t>Purpose:</a:t>
            </a:r>
            <a:r>
              <a:rPr lang="en-US" altLang="en-US" sz="1600" dirty="0">
                <a:solidFill>
                  <a:schemeClr val="tx2"/>
                </a:solidFill>
              </a:rPr>
              <a:t>	</a:t>
            </a:r>
            <a:r>
              <a:rPr lang="en-US" altLang="en-US" sz="1600" dirty="0" smtClean="0">
                <a:solidFill>
                  <a:schemeClr val="tx2"/>
                </a:solidFill>
              </a:rPr>
              <a:t>to submit a proposal for 802.15.7r1</a:t>
            </a:r>
            <a:endParaRPr lang="en-US" altLang="en-US" sz="1600" dirty="0">
              <a:solidFill>
                <a:schemeClr val="tx2"/>
              </a:solidFill>
            </a:endParaRPr>
          </a:p>
          <a:p>
            <a:r>
              <a:rPr lang="en-US" altLang="en-US" sz="1600" b="1" dirty="0">
                <a:solidFill>
                  <a:schemeClr val="tx2"/>
                </a:solidFill>
              </a:rPr>
              <a:t>Notice:</a:t>
            </a:r>
            <a:r>
              <a:rPr lang="en-US" alt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en-US" sz="1600" b="1" dirty="0">
                <a:solidFill>
                  <a:schemeClr val="tx2"/>
                </a:solidFill>
              </a:rPr>
              <a:t>Release:</a:t>
            </a:r>
            <a:r>
              <a:rPr lang="en-US" altLang="en-US" sz="1600" dirty="0">
                <a:solidFill>
                  <a:schemeClr val="tx2"/>
                </a:solidFill>
              </a:rPr>
              <a:t>	The contributor acknowledges and accepts that this contribution becomes the property of IEEE and may be made publicly available by P802.15.	</a:t>
            </a:r>
          </a:p>
        </p:txBody>
      </p:sp>
      <p:sp>
        <p:nvSpPr>
          <p:cNvPr id="8" name="Slide Number Placeholder 3"/>
          <p:cNvSpPr txBox="1">
            <a:spLocks noGrp="1"/>
          </p:cNvSpPr>
          <p:nvPr/>
        </p:nvSpPr>
        <p:spPr bwMode="auto">
          <a:xfrm>
            <a:off x="4344988" y="6475413"/>
            <a:ext cx="530225" cy="182562"/>
          </a:xfrm>
          <a:prstGeom prst="rect">
            <a:avLst/>
          </a:prstGeom>
          <a:noFill/>
          <a:ln w="9525">
            <a:noFill/>
            <a:miter lim="800000"/>
            <a:headEnd/>
            <a:tailEnd/>
          </a:ln>
        </p:spPr>
        <p:txBody>
          <a:bodyPr wrap="none" lIns="0" tIns="0" rIns="0" bIns="0">
            <a:spAutoFit/>
          </a:bodyPr>
          <a:lstStyle/>
          <a:p>
            <a:pPr algn="ctr" eaLnBrk="0" latinLnBrk="0" hangingPunct="0"/>
            <a:r>
              <a:rPr kumimoji="0" lang="en-US" altLang="ko-KR" dirty="0"/>
              <a:t>Slide </a:t>
            </a:r>
            <a:fld id="{C5FD28F7-B74E-4AD4-AD32-070BAA0369B9}" type="slidenum">
              <a:rPr kumimoji="0" lang="en-US" altLang="ko-KR"/>
              <a:pPr algn="ctr" eaLnBrk="0" latinLnBrk="0" hangingPunct="0"/>
              <a:t>1</a:t>
            </a:fld>
            <a:endParaRPr kumimoji="0" lang="en-US" altLang="ko-KR" dirty="0"/>
          </a:p>
        </p:txBody>
      </p:sp>
      <p:sp>
        <p:nvSpPr>
          <p:cNvPr id="11" name="Rectangle 7"/>
          <p:cNvSpPr>
            <a:spLocks noChangeArrowheads="1"/>
          </p:cNvSpPr>
          <p:nvPr/>
        </p:nvSpPr>
        <p:spPr bwMode="auto">
          <a:xfrm>
            <a:off x="3657600" y="6477000"/>
            <a:ext cx="4800600"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lvl="4" algn="r"/>
            <a:r>
              <a:rPr lang="en-US" altLang="en-US" dirty="0" err="1" smtClean="0"/>
              <a:t>Soo</a:t>
            </a:r>
            <a:r>
              <a:rPr lang="en-US" altLang="en-US" dirty="0" smtClean="0"/>
              <a:t>-Young Chang, SYCA</a:t>
            </a:r>
            <a:endParaRPr lang="en-US"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a:lnSpc>
                <a:spcPts val="3200"/>
              </a:lnSpc>
            </a:pPr>
            <a:r>
              <a:rPr lang="en-US" sz="3200" b="1" i="1" dirty="0" smtClean="0">
                <a:solidFill>
                  <a:srgbClr val="00B0F0"/>
                </a:solidFill>
                <a:latin typeface="Calibri" pitchFamily="34" charset="0"/>
              </a:rPr>
              <a:t>CIE </a:t>
            </a:r>
            <a:r>
              <a:rPr lang="en-US" sz="3200" b="1" i="1" dirty="0" smtClean="0">
                <a:solidFill>
                  <a:srgbClr val="00B0F0"/>
                </a:solidFill>
                <a:latin typeface="Calibri" pitchFamily="34" charset="0"/>
              </a:rPr>
              <a:t>1931 COLOR SPACE (1)</a:t>
            </a:r>
            <a:endParaRPr lang="en-US" sz="3200" dirty="0">
              <a:solidFill>
                <a:srgbClr val="00B0F0"/>
              </a:solidFill>
              <a:latin typeface="Calibri" pitchFamily="34" charset="0"/>
            </a:endParaRPr>
          </a:p>
        </p:txBody>
      </p:sp>
      <p:sp>
        <p:nvSpPr>
          <p:cNvPr id="3" name="내용 개체 틀 2"/>
          <p:cNvSpPr>
            <a:spLocks noGrp="1"/>
          </p:cNvSpPr>
          <p:nvPr>
            <p:ph idx="1"/>
          </p:nvPr>
        </p:nvSpPr>
        <p:spPr>
          <a:xfrm>
            <a:off x="685800" y="1828800"/>
            <a:ext cx="4572000" cy="4114800"/>
          </a:xfrm>
        </p:spPr>
        <p:txBody>
          <a:bodyPr/>
          <a:lstStyle/>
          <a:p>
            <a:pPr>
              <a:buNone/>
            </a:pPr>
            <a:r>
              <a:rPr lang="en-US" sz="1800" u="sng" dirty="0" smtClean="0"/>
              <a:t>The CIE </a:t>
            </a:r>
            <a:r>
              <a:rPr lang="en-US" sz="1800" i="1" u="sng" dirty="0" err="1" smtClean="0"/>
              <a:t>xy</a:t>
            </a:r>
            <a:r>
              <a:rPr lang="en-US" sz="1800" u="sng" dirty="0" smtClean="0"/>
              <a:t> chromaticity </a:t>
            </a:r>
            <a:r>
              <a:rPr lang="en-US" sz="1800" u="sng" dirty="0" smtClean="0"/>
              <a:t>diagram and the CIE </a:t>
            </a:r>
            <a:r>
              <a:rPr lang="en-US" sz="1800" i="1" u="sng" dirty="0" err="1" smtClean="0"/>
              <a:t>xyY</a:t>
            </a:r>
            <a:r>
              <a:rPr lang="en-US" sz="1800" u="sng" dirty="0" smtClean="0"/>
              <a:t> color </a:t>
            </a:r>
            <a:r>
              <a:rPr lang="en-US" sz="1800" u="sng" dirty="0" smtClean="0"/>
              <a:t>space</a:t>
            </a:r>
          </a:p>
          <a:p>
            <a:r>
              <a:rPr lang="en-US" sz="1800" dirty="0" smtClean="0"/>
              <a:t>The </a:t>
            </a:r>
            <a:r>
              <a:rPr lang="en-US" sz="1800" dirty="0" smtClean="0"/>
              <a:t>outer curved boundary is the spectral (or monochromatic) locus, with wavelengths shown in nanometers. </a:t>
            </a:r>
          </a:p>
          <a:p>
            <a:r>
              <a:rPr lang="en-US" sz="1800" dirty="0" smtClean="0"/>
              <a:t>The </a:t>
            </a:r>
            <a:r>
              <a:rPr lang="en-US" sz="1800" dirty="0" smtClean="0"/>
              <a:t>concept of color can be divided into two parts: brightness and chromaticity. </a:t>
            </a:r>
          </a:p>
          <a:p>
            <a:r>
              <a:rPr lang="en-US" sz="1800" dirty="0" smtClean="0"/>
              <a:t>The </a:t>
            </a:r>
            <a:r>
              <a:rPr lang="en-US" sz="1800" i="1" dirty="0" smtClean="0"/>
              <a:t>Y</a:t>
            </a:r>
            <a:r>
              <a:rPr lang="en-US" sz="1800" dirty="0" smtClean="0"/>
              <a:t> parameter is a measure of the brightness or luminance of a color. </a:t>
            </a:r>
          </a:p>
        </p:txBody>
      </p:sp>
      <p:sp>
        <p:nvSpPr>
          <p:cNvPr id="4" name="바닥글 개체 틀 3"/>
          <p:cNvSpPr>
            <a:spLocks noGrp="1"/>
          </p:cNvSpPr>
          <p:nvPr>
            <p:ph type="ftr" sz="quarter" idx="3"/>
          </p:nvPr>
        </p:nvSpPr>
        <p:spPr/>
        <p:txBody>
          <a:bodyPr/>
          <a:lstStyle/>
          <a:p>
            <a:pPr>
              <a:defRPr/>
            </a:pPr>
            <a:r>
              <a:rPr lang="en-US" altLang="ko-KR" smtClean="0"/>
              <a:t>Soo-Young Chang, SYCA</a:t>
            </a:r>
            <a:endParaRPr lang="en-US" altLang="ko-KR" dirty="0"/>
          </a:p>
        </p:txBody>
      </p:sp>
      <p:sp>
        <p:nvSpPr>
          <p:cNvPr id="5" name="슬라이드 번호 개체 틀 4"/>
          <p:cNvSpPr>
            <a:spLocks noGrp="1"/>
          </p:cNvSpPr>
          <p:nvPr>
            <p:ph type="sldNum" sz="quarter" idx="4"/>
          </p:nvPr>
        </p:nvSpPr>
        <p:spPr/>
        <p:txBody>
          <a:bodyPr/>
          <a:lstStyle/>
          <a:p>
            <a:pPr>
              <a:defRPr/>
            </a:pPr>
            <a:r>
              <a:rPr lang="en-US" altLang="ko-KR" smtClean="0"/>
              <a:t>Slide </a:t>
            </a:r>
            <a:fld id="{4E4FA928-9E26-4F86-946C-2B3B31589A58}" type="slidenum">
              <a:rPr lang="en-US" altLang="ko-KR" smtClean="0"/>
              <a:pPr>
                <a:defRPr/>
              </a:pPr>
              <a:t>10</a:t>
            </a:fld>
            <a:endParaRPr lang="en-US" altLang="ko-KR"/>
          </a:p>
        </p:txBody>
      </p:sp>
      <p:pic>
        <p:nvPicPr>
          <p:cNvPr id="40962" name="Picture 2"/>
          <p:cNvPicPr>
            <a:picLocks noChangeAspect="1" noChangeArrowheads="1"/>
          </p:cNvPicPr>
          <p:nvPr/>
        </p:nvPicPr>
        <p:blipFill>
          <a:blip r:embed="rId2" cstate="print"/>
          <a:srcRect/>
          <a:stretch>
            <a:fillRect/>
          </a:stretch>
        </p:blipFill>
        <p:spPr bwMode="auto">
          <a:xfrm>
            <a:off x="1143000" y="4695825"/>
            <a:ext cx="1295400" cy="409575"/>
          </a:xfrm>
          <a:prstGeom prst="rect">
            <a:avLst/>
          </a:prstGeom>
          <a:noFill/>
          <a:ln w="9525">
            <a:noFill/>
            <a:miter lim="800000"/>
            <a:headEnd/>
            <a:tailEnd/>
          </a:ln>
        </p:spPr>
      </p:pic>
      <p:pic>
        <p:nvPicPr>
          <p:cNvPr id="40963" name="Picture 3"/>
          <p:cNvPicPr>
            <a:picLocks noChangeAspect="1" noChangeArrowheads="1"/>
          </p:cNvPicPr>
          <p:nvPr/>
        </p:nvPicPr>
        <p:blipFill>
          <a:blip r:embed="rId3" cstate="print"/>
          <a:srcRect/>
          <a:stretch>
            <a:fillRect/>
          </a:stretch>
        </p:blipFill>
        <p:spPr bwMode="auto">
          <a:xfrm>
            <a:off x="3657600" y="4752975"/>
            <a:ext cx="714375" cy="428625"/>
          </a:xfrm>
          <a:prstGeom prst="rect">
            <a:avLst/>
          </a:prstGeom>
          <a:noFill/>
          <a:ln w="9525">
            <a:noFill/>
            <a:miter lim="800000"/>
            <a:headEnd/>
            <a:tailEnd/>
          </a:ln>
        </p:spPr>
      </p:pic>
      <p:pic>
        <p:nvPicPr>
          <p:cNvPr id="40964" name="Picture 4"/>
          <p:cNvPicPr>
            <a:picLocks noChangeAspect="1" noChangeArrowheads="1"/>
          </p:cNvPicPr>
          <p:nvPr/>
        </p:nvPicPr>
        <p:blipFill>
          <a:blip r:embed="rId4" cstate="print"/>
          <a:srcRect/>
          <a:stretch>
            <a:fillRect/>
          </a:stretch>
        </p:blipFill>
        <p:spPr bwMode="auto">
          <a:xfrm>
            <a:off x="1143000" y="5153025"/>
            <a:ext cx="1295400" cy="409575"/>
          </a:xfrm>
          <a:prstGeom prst="rect">
            <a:avLst/>
          </a:prstGeom>
          <a:noFill/>
          <a:ln w="9525">
            <a:noFill/>
            <a:miter lim="800000"/>
            <a:headEnd/>
            <a:tailEnd/>
          </a:ln>
        </p:spPr>
      </p:pic>
      <p:pic>
        <p:nvPicPr>
          <p:cNvPr id="40965" name="Picture 5"/>
          <p:cNvPicPr>
            <a:picLocks noChangeAspect="1" noChangeArrowheads="1"/>
          </p:cNvPicPr>
          <p:nvPr/>
        </p:nvPicPr>
        <p:blipFill>
          <a:blip r:embed="rId5" cstate="print"/>
          <a:srcRect/>
          <a:stretch>
            <a:fillRect/>
          </a:stretch>
        </p:blipFill>
        <p:spPr bwMode="auto">
          <a:xfrm>
            <a:off x="1143000" y="5610225"/>
            <a:ext cx="2314575" cy="409575"/>
          </a:xfrm>
          <a:prstGeom prst="rect">
            <a:avLst/>
          </a:prstGeom>
          <a:noFill/>
          <a:ln w="9525">
            <a:noFill/>
            <a:miter lim="800000"/>
            <a:headEnd/>
            <a:tailEnd/>
          </a:ln>
        </p:spPr>
      </p:pic>
      <p:pic>
        <p:nvPicPr>
          <p:cNvPr id="40966" name="Picture 6"/>
          <p:cNvPicPr>
            <a:picLocks noChangeAspect="1" noChangeArrowheads="1"/>
          </p:cNvPicPr>
          <p:nvPr/>
        </p:nvPicPr>
        <p:blipFill>
          <a:blip r:embed="rId6" cstate="print"/>
          <a:srcRect/>
          <a:stretch>
            <a:fillRect/>
          </a:stretch>
        </p:blipFill>
        <p:spPr bwMode="auto">
          <a:xfrm>
            <a:off x="3657600" y="5334000"/>
            <a:ext cx="1457325" cy="428625"/>
          </a:xfrm>
          <a:prstGeom prst="rect">
            <a:avLst/>
          </a:prstGeom>
          <a:noFill/>
          <a:ln w="9525">
            <a:noFill/>
            <a:miter lim="800000"/>
            <a:headEnd/>
            <a:tailEnd/>
          </a:ln>
        </p:spPr>
      </p:pic>
      <p:pic>
        <p:nvPicPr>
          <p:cNvPr id="40968" name="Picture 8" descr="File:CIExy1931.svg">
            <a:hlinkClick r:id="rId7"/>
          </p:cNvPr>
          <p:cNvPicPr>
            <a:picLocks noChangeAspect="1" noChangeArrowheads="1"/>
          </p:cNvPicPr>
          <p:nvPr/>
        </p:nvPicPr>
        <p:blipFill>
          <a:blip r:embed="rId8" cstate="print"/>
          <a:srcRect/>
          <a:stretch>
            <a:fillRect/>
          </a:stretch>
        </p:blipFill>
        <p:spPr bwMode="auto">
          <a:xfrm>
            <a:off x="5410200" y="2247899"/>
            <a:ext cx="3392029" cy="3848101"/>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a:lnSpc>
                <a:spcPts val="3200"/>
              </a:lnSpc>
            </a:pPr>
            <a:r>
              <a:rPr lang="en-US" sz="3200" b="1" i="1" dirty="0" smtClean="0">
                <a:solidFill>
                  <a:srgbClr val="00B0F0"/>
                </a:solidFill>
                <a:latin typeface="Calibri" pitchFamily="34" charset="0"/>
              </a:rPr>
              <a:t>CIE </a:t>
            </a:r>
            <a:r>
              <a:rPr lang="en-US" sz="3200" b="1" i="1" dirty="0" smtClean="0">
                <a:solidFill>
                  <a:srgbClr val="00B0F0"/>
                </a:solidFill>
                <a:latin typeface="Calibri" pitchFamily="34" charset="0"/>
              </a:rPr>
              <a:t>1931 COLOR SPACE </a:t>
            </a:r>
            <a:r>
              <a:rPr lang="en-US" sz="3200" b="1" i="1" dirty="0" smtClean="0">
                <a:solidFill>
                  <a:srgbClr val="00B0F0"/>
                </a:solidFill>
                <a:latin typeface="Calibri" pitchFamily="34" charset="0"/>
              </a:rPr>
              <a:t>(2)</a:t>
            </a:r>
            <a:endParaRPr lang="en-US" sz="3200" dirty="0">
              <a:solidFill>
                <a:srgbClr val="00B0F0"/>
              </a:solidFill>
              <a:latin typeface="Calibri" pitchFamily="34" charset="0"/>
            </a:endParaRPr>
          </a:p>
        </p:txBody>
      </p:sp>
      <p:sp>
        <p:nvSpPr>
          <p:cNvPr id="3" name="내용 개체 틀 2"/>
          <p:cNvSpPr>
            <a:spLocks noGrp="1"/>
          </p:cNvSpPr>
          <p:nvPr>
            <p:ph idx="1"/>
          </p:nvPr>
        </p:nvSpPr>
        <p:spPr>
          <a:xfrm>
            <a:off x="685800" y="1828800"/>
            <a:ext cx="7772400" cy="4114800"/>
          </a:xfrm>
        </p:spPr>
        <p:txBody>
          <a:bodyPr/>
          <a:lstStyle/>
          <a:p>
            <a:pPr>
              <a:buNone/>
            </a:pPr>
            <a:r>
              <a:rPr lang="en-US" sz="1800" u="sng" dirty="0" smtClean="0"/>
              <a:t>One important fact on CIE </a:t>
            </a:r>
            <a:r>
              <a:rPr lang="en-US" sz="1800" i="1" u="sng" dirty="0" err="1" smtClean="0"/>
              <a:t>xyY</a:t>
            </a:r>
            <a:r>
              <a:rPr lang="en-US" sz="1800" i="1" u="sng" dirty="0" smtClean="0"/>
              <a:t> </a:t>
            </a:r>
            <a:r>
              <a:rPr lang="en-US" sz="1800" u="sng" dirty="0" smtClean="0"/>
              <a:t>color space</a:t>
            </a:r>
            <a:endParaRPr lang="en-US" sz="1800" u="sng" dirty="0" smtClean="0"/>
          </a:p>
          <a:p>
            <a:r>
              <a:rPr lang="en-US" sz="1800" dirty="0" smtClean="0"/>
              <a:t>The CIE 1960, CIE 1964, and CIE 1976 color spaces were developed, with the goal of achieving perceptual uniformity (to have an equal distance in the color space correspond to equal differences in color). Although they were a distinct improvement over the CIE 1931 system, they were not completely free of distortion.</a:t>
            </a:r>
          </a:p>
          <a:p>
            <a:pPr>
              <a:buNone/>
            </a:pPr>
            <a:r>
              <a:rPr lang="en-US" sz="1800" dirty="0" smtClean="0"/>
              <a:t>	</a:t>
            </a:r>
            <a:r>
              <a:rPr lang="en-US" sz="1800" dirty="0" smtClean="0">
                <a:sym typeface="Wingdings" pitchFamily="2" charset="2"/>
              </a:rPr>
              <a:t></a:t>
            </a:r>
            <a:r>
              <a:rPr lang="en-US" sz="1800" dirty="0" smtClean="0"/>
              <a:t>To </a:t>
            </a:r>
            <a:r>
              <a:rPr lang="en-US" sz="1800" dirty="0" smtClean="0"/>
              <a:t>utilize better perceptual uniformity, the </a:t>
            </a:r>
            <a:r>
              <a:rPr lang="en-US" sz="1800" dirty="0" smtClean="0">
                <a:solidFill>
                  <a:srgbClr val="FF0000"/>
                </a:solidFill>
              </a:rPr>
              <a:t>CIE </a:t>
            </a:r>
            <a:r>
              <a:rPr lang="en-US" sz="1800" dirty="0" smtClean="0">
                <a:solidFill>
                  <a:srgbClr val="FF0000"/>
                </a:solidFill>
              </a:rPr>
              <a:t>1976 </a:t>
            </a:r>
            <a:r>
              <a:rPr lang="en-US" sz="1800" dirty="0" smtClean="0"/>
              <a:t>is </a:t>
            </a:r>
            <a:r>
              <a:rPr lang="en-US" sz="1800" dirty="0" smtClean="0"/>
              <a:t>more appropriate for a color space for modulation schemes using the constellation planes in a light color space including one suggested in this document. And also it has less area that can not be covered by a triangle made with any three point colors.</a:t>
            </a:r>
          </a:p>
          <a:p>
            <a:pPr>
              <a:buNone/>
            </a:pPr>
            <a:r>
              <a:rPr lang="en-US" sz="1800" u="sng" dirty="0" smtClean="0"/>
              <a:t>Another fact on primary colors</a:t>
            </a:r>
          </a:p>
          <a:p>
            <a:r>
              <a:rPr lang="en-US" sz="1800" dirty="0" smtClean="0"/>
              <a:t>Any choice of primary colors is essentially arbitrary; for example, an early color photographic process, </a:t>
            </a:r>
            <a:r>
              <a:rPr lang="en-US" sz="1800" dirty="0" err="1" smtClean="0"/>
              <a:t>autochrome</a:t>
            </a:r>
            <a:r>
              <a:rPr lang="en-US" sz="1800" dirty="0" smtClean="0"/>
              <a:t>, typically used orange, green, and violet primaries.</a:t>
            </a:r>
          </a:p>
        </p:txBody>
      </p:sp>
      <p:sp>
        <p:nvSpPr>
          <p:cNvPr id="4" name="바닥글 개체 틀 3"/>
          <p:cNvSpPr>
            <a:spLocks noGrp="1"/>
          </p:cNvSpPr>
          <p:nvPr>
            <p:ph type="ftr" sz="quarter" idx="3"/>
          </p:nvPr>
        </p:nvSpPr>
        <p:spPr/>
        <p:txBody>
          <a:bodyPr/>
          <a:lstStyle/>
          <a:p>
            <a:pPr>
              <a:defRPr/>
            </a:pPr>
            <a:r>
              <a:rPr lang="en-US" altLang="ko-KR" smtClean="0"/>
              <a:t>Soo-Young Chang, SYCA</a:t>
            </a:r>
            <a:endParaRPr lang="en-US" altLang="ko-KR" dirty="0"/>
          </a:p>
        </p:txBody>
      </p:sp>
      <p:sp>
        <p:nvSpPr>
          <p:cNvPr id="12" name="슬라이드 번호 개체 틀 4"/>
          <p:cNvSpPr>
            <a:spLocks noGrp="1"/>
          </p:cNvSpPr>
          <p:nvPr>
            <p:ph type="sldNum" sz="quarter" idx="4"/>
          </p:nvPr>
        </p:nvSpPr>
        <p:spPr>
          <a:xfrm>
            <a:off x="4344988" y="6475413"/>
            <a:ext cx="530225" cy="182562"/>
          </a:xfrm>
        </p:spPr>
        <p:txBody>
          <a:bodyPr/>
          <a:lstStyle/>
          <a:p>
            <a:pPr>
              <a:defRPr/>
            </a:pPr>
            <a:r>
              <a:rPr lang="en-US" altLang="ko-KR" dirty="0" smtClean="0"/>
              <a:t>Slide </a:t>
            </a:r>
            <a:fld id="{4E4FA928-9E26-4F86-946C-2B3B31589A58}" type="slidenum">
              <a:rPr lang="en-US" altLang="ko-KR" smtClean="0"/>
              <a:pPr>
                <a:defRPr/>
              </a:pPr>
              <a:t>11</a:t>
            </a:fld>
            <a:endParaRPr lang="en-US" altLang="ko-K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a:lnSpc>
                <a:spcPts val="3200"/>
              </a:lnSpc>
            </a:pPr>
            <a:r>
              <a:rPr lang="en-US" sz="3200" b="1" i="1" dirty="0" smtClean="0">
                <a:solidFill>
                  <a:srgbClr val="00B0F0"/>
                </a:solidFill>
                <a:latin typeface="Calibri" pitchFamily="34" charset="0"/>
              </a:rPr>
              <a:t>1976 </a:t>
            </a:r>
            <a:r>
              <a:rPr lang="en-US" sz="3200" b="1" i="1" dirty="0" smtClean="0">
                <a:solidFill>
                  <a:srgbClr val="00B0F0"/>
                </a:solidFill>
                <a:latin typeface="Calibri" pitchFamily="34" charset="0"/>
              </a:rPr>
              <a:t>CIE </a:t>
            </a:r>
            <a:r>
              <a:rPr lang="en-US" sz="3200" b="1" i="1" dirty="0" err="1" smtClean="0">
                <a:solidFill>
                  <a:srgbClr val="00B0F0"/>
                </a:solidFill>
                <a:latin typeface="Calibri" pitchFamily="34" charset="0"/>
              </a:rPr>
              <a:t>u’v</a:t>
            </a:r>
            <a:r>
              <a:rPr lang="en-US" sz="3200" b="1" i="1" dirty="0" smtClean="0">
                <a:solidFill>
                  <a:srgbClr val="00B0F0"/>
                </a:solidFill>
                <a:latin typeface="Calibri" pitchFamily="34" charset="0"/>
              </a:rPr>
              <a:t>’ COLOR SPACE</a:t>
            </a:r>
            <a:endParaRPr lang="en-US" sz="3200" dirty="0">
              <a:solidFill>
                <a:srgbClr val="00B0F0"/>
              </a:solidFill>
              <a:latin typeface="Calibri" pitchFamily="34" charset="0"/>
            </a:endParaRPr>
          </a:p>
        </p:txBody>
      </p:sp>
      <p:sp>
        <p:nvSpPr>
          <p:cNvPr id="3" name="내용 개체 틀 2"/>
          <p:cNvSpPr>
            <a:spLocks noGrp="1"/>
          </p:cNvSpPr>
          <p:nvPr>
            <p:ph idx="1"/>
          </p:nvPr>
        </p:nvSpPr>
        <p:spPr>
          <a:xfrm>
            <a:off x="685800" y="1828800"/>
            <a:ext cx="3810000" cy="4114800"/>
          </a:xfrm>
        </p:spPr>
        <p:txBody>
          <a:bodyPr/>
          <a:lstStyle/>
          <a:p>
            <a:pPr>
              <a:buNone/>
            </a:pPr>
            <a:r>
              <a:rPr lang="en-US" sz="1800" u="sng" dirty="0" smtClean="0"/>
              <a:t>1976 CIE </a:t>
            </a:r>
            <a:r>
              <a:rPr lang="en-US" sz="1800" i="1" u="sng" dirty="0" err="1" smtClean="0"/>
              <a:t>u’v</a:t>
            </a:r>
            <a:r>
              <a:rPr lang="en-US" sz="1800" i="1" u="sng" dirty="0" smtClean="0"/>
              <a:t>’ </a:t>
            </a:r>
            <a:r>
              <a:rPr lang="en-US" sz="1800" u="sng" dirty="0" smtClean="0"/>
              <a:t>(</a:t>
            </a:r>
            <a:r>
              <a:rPr lang="en-US" sz="1800" u="sng" dirty="0" smtClean="0"/>
              <a:t>or CIE </a:t>
            </a:r>
            <a:r>
              <a:rPr lang="en-US" sz="1800" i="1" u="sng" dirty="0" smtClean="0"/>
              <a:t>LUV</a:t>
            </a:r>
            <a:r>
              <a:rPr lang="en-US" sz="1800" u="sng" dirty="0" smtClean="0"/>
              <a:t>) Chromaticity Diagram (1)</a:t>
            </a:r>
          </a:p>
          <a:p>
            <a:r>
              <a:rPr lang="en-US" sz="1600" dirty="0" smtClean="0"/>
              <a:t>The </a:t>
            </a:r>
            <a:r>
              <a:rPr lang="en-US" sz="1600" dirty="0" smtClean="0"/>
              <a:t>advantage of the 1976 diagram is that the distance between points is now approximately proportional to the perceived color difference, something definitely not true in the 1931 diagram.</a:t>
            </a:r>
          </a:p>
          <a:p>
            <a:pPr>
              <a:buNone/>
            </a:pPr>
            <a:r>
              <a:rPr lang="en-US" sz="1600" dirty="0" smtClean="0"/>
              <a:t> 	</a:t>
            </a:r>
            <a:r>
              <a:rPr lang="en-US" sz="1600" dirty="0" smtClean="0">
                <a:sym typeface="Wingdings" pitchFamily="2" charset="2"/>
              </a:rPr>
              <a:t></a:t>
            </a:r>
            <a:r>
              <a:rPr lang="en-US" sz="1600" dirty="0" smtClean="0"/>
              <a:t>attempted </a:t>
            </a:r>
            <a:r>
              <a:rPr lang="en-US" sz="1600" dirty="0" smtClean="0"/>
              <a:t>perceptual uniformity</a:t>
            </a:r>
          </a:p>
          <a:p>
            <a:pPr>
              <a:buNone/>
            </a:pPr>
            <a:r>
              <a:rPr lang="en-US" sz="1600" dirty="0" smtClean="0"/>
              <a:t>	</a:t>
            </a:r>
            <a:r>
              <a:rPr lang="en-US" sz="1600" dirty="0" smtClean="0">
                <a:sym typeface="Wingdings" pitchFamily="2" charset="2"/>
              </a:rPr>
              <a:t></a:t>
            </a:r>
            <a:r>
              <a:rPr lang="en-US" sz="1600" dirty="0" smtClean="0"/>
              <a:t>additive </a:t>
            </a:r>
            <a:r>
              <a:rPr lang="en-US" sz="1600" dirty="0" smtClean="0"/>
              <a:t>mixtures of different colored lights will fall on a line in </a:t>
            </a:r>
            <a:r>
              <a:rPr lang="en-US" sz="1600" dirty="0" smtClean="0"/>
              <a:t>CIE </a:t>
            </a:r>
            <a:r>
              <a:rPr lang="en-US" sz="1600" i="1" dirty="0" smtClean="0"/>
              <a:t>LUV's </a:t>
            </a:r>
            <a:r>
              <a:rPr lang="en-US" sz="1600" dirty="0" smtClean="0"/>
              <a:t>uniform chromaticity diagram with a condition that the mixtures are constant in lightness.</a:t>
            </a:r>
          </a:p>
          <a:p>
            <a:r>
              <a:rPr lang="en-US" sz="1600" dirty="0" smtClean="0"/>
              <a:t>Historical </a:t>
            </a:r>
            <a:r>
              <a:rPr lang="en-US" sz="1600" dirty="0" smtClean="0"/>
              <a:t>inertia has won out over technical superiority: the 1976 diagram is not used as much as the original 1931 diagram.</a:t>
            </a:r>
          </a:p>
        </p:txBody>
      </p:sp>
      <p:sp>
        <p:nvSpPr>
          <p:cNvPr id="4" name="바닥글 개체 틀 3"/>
          <p:cNvSpPr>
            <a:spLocks noGrp="1"/>
          </p:cNvSpPr>
          <p:nvPr>
            <p:ph type="ftr" sz="quarter" idx="3"/>
          </p:nvPr>
        </p:nvSpPr>
        <p:spPr/>
        <p:txBody>
          <a:bodyPr/>
          <a:lstStyle/>
          <a:p>
            <a:pPr>
              <a:defRPr/>
            </a:pPr>
            <a:r>
              <a:rPr lang="en-US" altLang="ko-KR" smtClean="0"/>
              <a:t>Soo-Young Chang, SYCA</a:t>
            </a:r>
            <a:endParaRPr lang="en-US" altLang="ko-KR" dirty="0"/>
          </a:p>
        </p:txBody>
      </p:sp>
      <p:pic>
        <p:nvPicPr>
          <p:cNvPr id="47106" name="Picture 2"/>
          <p:cNvPicPr>
            <a:picLocks noChangeAspect="1" noChangeArrowheads="1"/>
          </p:cNvPicPr>
          <p:nvPr/>
        </p:nvPicPr>
        <p:blipFill>
          <a:blip r:embed="rId2" cstate="print"/>
          <a:srcRect/>
          <a:stretch>
            <a:fillRect/>
          </a:stretch>
        </p:blipFill>
        <p:spPr bwMode="auto">
          <a:xfrm>
            <a:off x="4648200" y="2057400"/>
            <a:ext cx="4038600" cy="4038600"/>
          </a:xfrm>
          <a:prstGeom prst="rect">
            <a:avLst/>
          </a:prstGeom>
          <a:noFill/>
          <a:ln w="9525">
            <a:noFill/>
            <a:miter lim="800000"/>
            <a:headEnd/>
            <a:tailEnd/>
          </a:ln>
        </p:spPr>
      </p:pic>
      <p:sp>
        <p:nvSpPr>
          <p:cNvPr id="6" name="슬라이드 번호 개체 틀 4"/>
          <p:cNvSpPr>
            <a:spLocks noGrp="1"/>
          </p:cNvSpPr>
          <p:nvPr>
            <p:ph type="sldNum" sz="quarter" idx="4"/>
          </p:nvPr>
        </p:nvSpPr>
        <p:spPr>
          <a:xfrm>
            <a:off x="4344988" y="6475413"/>
            <a:ext cx="530225" cy="182562"/>
          </a:xfrm>
        </p:spPr>
        <p:txBody>
          <a:bodyPr/>
          <a:lstStyle/>
          <a:p>
            <a:pPr>
              <a:defRPr/>
            </a:pPr>
            <a:r>
              <a:rPr lang="en-US" altLang="ko-KR" dirty="0" smtClean="0"/>
              <a:t>Slide </a:t>
            </a:r>
            <a:fld id="{4E4FA928-9E26-4F86-946C-2B3B31589A58}" type="slidenum">
              <a:rPr lang="en-US" altLang="ko-KR" smtClean="0"/>
              <a:pPr>
                <a:defRPr/>
              </a:pPr>
              <a:t>12</a:t>
            </a:fld>
            <a:endParaRPr lang="en-US" altLang="ko-K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a:lnSpc>
                <a:spcPts val="3200"/>
              </a:lnSpc>
            </a:pPr>
            <a:r>
              <a:rPr lang="en-US" sz="3200" b="1" i="1" dirty="0" smtClean="0">
                <a:solidFill>
                  <a:srgbClr val="00B0F0"/>
                </a:solidFill>
                <a:latin typeface="Calibri" pitchFamily="34" charset="0"/>
              </a:rPr>
              <a:t>VARIOUS CONSTELLATION DIAGRAM TYPES</a:t>
            </a:r>
            <a:endParaRPr lang="en-US" sz="3200" dirty="0">
              <a:solidFill>
                <a:srgbClr val="00B0F0"/>
              </a:solidFill>
              <a:latin typeface="Calibri" pitchFamily="34" charset="0"/>
            </a:endParaRPr>
          </a:p>
        </p:txBody>
      </p:sp>
      <p:sp>
        <p:nvSpPr>
          <p:cNvPr id="4" name="바닥글 개체 틀 3"/>
          <p:cNvSpPr>
            <a:spLocks noGrp="1"/>
          </p:cNvSpPr>
          <p:nvPr>
            <p:ph type="ftr" sz="quarter" idx="3"/>
          </p:nvPr>
        </p:nvSpPr>
        <p:spPr/>
        <p:txBody>
          <a:bodyPr/>
          <a:lstStyle/>
          <a:p>
            <a:pPr>
              <a:defRPr/>
            </a:pPr>
            <a:r>
              <a:rPr lang="en-US" altLang="ko-KR" smtClean="0"/>
              <a:t>Soo-Young Chang, SYCA</a:t>
            </a:r>
            <a:endParaRPr lang="en-US" altLang="ko-KR" dirty="0"/>
          </a:p>
        </p:txBody>
      </p:sp>
      <p:pic>
        <p:nvPicPr>
          <p:cNvPr id="8" name="그림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400" y="2667000"/>
            <a:ext cx="8915401" cy="2070646"/>
          </a:xfrm>
          <a:prstGeom prst="rect">
            <a:avLst/>
          </a:prstGeom>
        </p:spPr>
      </p:pic>
      <p:sp>
        <p:nvSpPr>
          <p:cNvPr id="9" name="슬라이드 번호 개체 틀 4"/>
          <p:cNvSpPr>
            <a:spLocks noGrp="1"/>
          </p:cNvSpPr>
          <p:nvPr>
            <p:ph type="sldNum" sz="quarter" idx="4"/>
          </p:nvPr>
        </p:nvSpPr>
        <p:spPr>
          <a:xfrm>
            <a:off x="4344988" y="6475413"/>
            <a:ext cx="530225" cy="182562"/>
          </a:xfrm>
        </p:spPr>
        <p:txBody>
          <a:bodyPr/>
          <a:lstStyle/>
          <a:p>
            <a:pPr>
              <a:defRPr/>
            </a:pPr>
            <a:r>
              <a:rPr lang="en-US" altLang="ko-KR" dirty="0" smtClean="0"/>
              <a:t>Slide </a:t>
            </a:r>
            <a:fld id="{4E4FA928-9E26-4F86-946C-2B3B31589A58}" type="slidenum">
              <a:rPr lang="en-US" altLang="ko-KR" smtClean="0"/>
              <a:pPr>
                <a:defRPr/>
              </a:pPr>
              <a:t>13</a:t>
            </a:fld>
            <a:endParaRPr lang="en-US" altLang="ko-K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a:lnSpc>
                <a:spcPts val="3200"/>
              </a:lnSpc>
            </a:pPr>
            <a:r>
              <a:rPr lang="en-US" sz="3200" b="1" i="1" dirty="0" smtClean="0">
                <a:solidFill>
                  <a:srgbClr val="00B0F0"/>
                </a:solidFill>
                <a:latin typeface="Calibri" pitchFamily="34" charset="0"/>
              </a:rPr>
              <a:t>COLOR INDEPENDENT VISUAL-MIMO (1)</a:t>
            </a:r>
            <a:endParaRPr lang="en-US" sz="3200" dirty="0">
              <a:solidFill>
                <a:srgbClr val="00B0F0"/>
              </a:solidFill>
              <a:latin typeface="Calibri" pitchFamily="34" charset="0"/>
            </a:endParaRPr>
          </a:p>
        </p:txBody>
      </p:sp>
      <p:sp>
        <p:nvSpPr>
          <p:cNvPr id="4" name="바닥글 개체 틀 3"/>
          <p:cNvSpPr>
            <a:spLocks noGrp="1"/>
          </p:cNvSpPr>
          <p:nvPr>
            <p:ph type="ftr" sz="quarter" idx="3"/>
          </p:nvPr>
        </p:nvSpPr>
        <p:spPr/>
        <p:txBody>
          <a:bodyPr/>
          <a:lstStyle/>
          <a:p>
            <a:pPr>
              <a:defRPr/>
            </a:pPr>
            <a:r>
              <a:rPr lang="en-US" altLang="ko-KR" smtClean="0"/>
              <a:t>Soo-Young Chang, SYCA</a:t>
            </a:r>
            <a:endParaRPr lang="en-US" altLang="ko-KR" dirty="0"/>
          </a:p>
        </p:txBody>
      </p:sp>
      <p:grpSp>
        <p:nvGrpSpPr>
          <p:cNvPr id="5" name="그룹 4"/>
          <p:cNvGrpSpPr/>
          <p:nvPr/>
        </p:nvGrpSpPr>
        <p:grpSpPr>
          <a:xfrm>
            <a:off x="76200" y="2073416"/>
            <a:ext cx="8968992" cy="3900206"/>
            <a:chOff x="1611503" y="1914737"/>
            <a:chExt cx="8968992" cy="3900206"/>
          </a:xfrm>
        </p:grpSpPr>
        <p:pic>
          <p:nvPicPr>
            <p:cNvPr id="6" name="그림 5" descr="EMB000010782dca"/>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11503" y="1914737"/>
              <a:ext cx="8968992" cy="3561652"/>
            </a:xfrm>
            <a:prstGeom prst="rect">
              <a:avLst/>
            </a:prstGeom>
            <a:noFill/>
          </p:spPr>
        </p:pic>
        <p:sp>
          <p:nvSpPr>
            <p:cNvPr id="7" name="TextBox 6"/>
            <p:cNvSpPr txBox="1"/>
            <p:nvPr/>
          </p:nvSpPr>
          <p:spPr>
            <a:xfrm>
              <a:off x="2885993" y="5476389"/>
              <a:ext cx="6420013" cy="338554"/>
            </a:xfrm>
            <a:prstGeom prst="rect">
              <a:avLst/>
            </a:prstGeom>
            <a:noFill/>
          </p:spPr>
          <p:txBody>
            <a:bodyPr wrap="square" rtlCol="0">
              <a:spAutoFit/>
            </a:bodyPr>
            <a:lstStyle/>
            <a:p>
              <a:pPr algn="ctr"/>
              <a:r>
                <a:rPr lang="en-US" altLang="ko-KR" sz="1600" dirty="0" smtClean="0"/>
                <a:t>Color </a:t>
              </a:r>
              <a:r>
                <a:rPr lang="en-US" altLang="ko-KR" sz="1600" dirty="0" smtClean="0"/>
                <a:t>independent Visual-MIMO </a:t>
              </a:r>
              <a:r>
                <a:rPr lang="en-US" altLang="ko-KR" sz="1600" dirty="0" err="1" smtClean="0"/>
                <a:t>tranceiving</a:t>
              </a:r>
              <a:r>
                <a:rPr lang="en-US" altLang="ko-KR" sz="1600" dirty="0" smtClean="0"/>
                <a:t> </a:t>
              </a:r>
              <a:r>
                <a:rPr lang="en-US" altLang="ko-KR" sz="1600" dirty="0" smtClean="0"/>
                <a:t>procedure</a:t>
              </a:r>
              <a:endParaRPr lang="ko-KR" altLang="en-US" sz="1600" dirty="0"/>
            </a:p>
          </p:txBody>
        </p:sp>
      </p:grpSp>
      <p:sp>
        <p:nvSpPr>
          <p:cNvPr id="9" name="슬라이드 번호 개체 틀 4"/>
          <p:cNvSpPr>
            <a:spLocks noGrp="1"/>
          </p:cNvSpPr>
          <p:nvPr>
            <p:ph type="sldNum" sz="quarter" idx="4"/>
          </p:nvPr>
        </p:nvSpPr>
        <p:spPr>
          <a:xfrm>
            <a:off x="4344988" y="6475413"/>
            <a:ext cx="530225" cy="182562"/>
          </a:xfrm>
        </p:spPr>
        <p:txBody>
          <a:bodyPr/>
          <a:lstStyle/>
          <a:p>
            <a:pPr>
              <a:defRPr/>
            </a:pPr>
            <a:r>
              <a:rPr lang="en-US" altLang="ko-KR" dirty="0" smtClean="0"/>
              <a:t>Slide </a:t>
            </a:r>
            <a:fld id="{4E4FA928-9E26-4F86-946C-2B3B31589A58}" type="slidenum">
              <a:rPr lang="en-US" altLang="ko-KR" smtClean="0"/>
              <a:pPr>
                <a:defRPr/>
              </a:pPr>
              <a:t>14</a:t>
            </a:fld>
            <a:endParaRPr lang="en-US" altLang="ko-K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a:lnSpc>
                <a:spcPts val="3200"/>
              </a:lnSpc>
            </a:pPr>
            <a:r>
              <a:rPr lang="en-US" sz="3200" b="1" i="1" dirty="0" smtClean="0">
                <a:solidFill>
                  <a:srgbClr val="00B0F0"/>
                </a:solidFill>
                <a:latin typeface="Calibri" pitchFamily="34" charset="0"/>
              </a:rPr>
              <a:t>COLOR INDEPENDENT VISUAL-MIMO (2)</a:t>
            </a:r>
            <a:endParaRPr lang="en-US" sz="3200" dirty="0">
              <a:solidFill>
                <a:srgbClr val="00B0F0"/>
              </a:solidFill>
              <a:latin typeface="Calibri" pitchFamily="34" charset="0"/>
            </a:endParaRPr>
          </a:p>
        </p:txBody>
      </p:sp>
      <p:sp>
        <p:nvSpPr>
          <p:cNvPr id="4" name="바닥글 개체 틀 3"/>
          <p:cNvSpPr>
            <a:spLocks noGrp="1"/>
          </p:cNvSpPr>
          <p:nvPr>
            <p:ph type="ftr" sz="quarter" idx="3"/>
          </p:nvPr>
        </p:nvSpPr>
        <p:spPr/>
        <p:txBody>
          <a:bodyPr/>
          <a:lstStyle/>
          <a:p>
            <a:pPr>
              <a:defRPr/>
            </a:pPr>
            <a:r>
              <a:rPr lang="en-US" altLang="ko-KR" smtClean="0"/>
              <a:t>Soo-Young Chang, SYCA</a:t>
            </a:r>
            <a:endParaRPr lang="en-US" altLang="ko-KR" dirty="0"/>
          </a:p>
        </p:txBody>
      </p:sp>
      <p:sp>
        <p:nvSpPr>
          <p:cNvPr id="8" name="TextBox 7"/>
          <p:cNvSpPr txBox="1"/>
          <p:nvPr/>
        </p:nvSpPr>
        <p:spPr>
          <a:xfrm>
            <a:off x="2939414" y="4906864"/>
            <a:ext cx="3569972" cy="307777"/>
          </a:xfrm>
          <a:prstGeom prst="rect">
            <a:avLst/>
          </a:prstGeom>
          <a:noFill/>
        </p:spPr>
        <p:txBody>
          <a:bodyPr wrap="square" rtlCol="0">
            <a:spAutoFit/>
          </a:bodyPr>
          <a:lstStyle/>
          <a:p>
            <a:pPr algn="ctr"/>
            <a:r>
              <a:rPr lang="en-US" altLang="ko-KR" sz="1400" dirty="0" smtClean="0">
                <a:latin typeface="Times New Roman" pitchFamily="18" charset="0"/>
                <a:ea typeface="한컴바탕" panose="02030600000101010101" pitchFamily="18" charset="2"/>
                <a:cs typeface="Times New Roman" pitchFamily="18" charset="0"/>
              </a:rPr>
              <a:t>Visual-MIMO </a:t>
            </a:r>
            <a:r>
              <a:rPr lang="en-US" altLang="ko-KR" sz="1400" dirty="0" smtClean="0">
                <a:latin typeface="Times New Roman" pitchFamily="18" charset="0"/>
                <a:ea typeface="한컴바탕" panose="02030600000101010101" pitchFamily="18" charset="2"/>
                <a:cs typeface="Times New Roman" pitchFamily="18" charset="0"/>
              </a:rPr>
              <a:t>System</a:t>
            </a:r>
            <a:endParaRPr lang="ko-KR" altLang="en-US" sz="1400" dirty="0">
              <a:latin typeface="Times New Roman" pitchFamily="18" charset="0"/>
              <a:ea typeface="한컴바탕" panose="02030600000101010101" pitchFamily="18" charset="2"/>
              <a:cs typeface="Times New Roman" pitchFamily="18" charset="0"/>
            </a:endParaRPr>
          </a:p>
        </p:txBody>
      </p:sp>
      <p:pic>
        <p:nvPicPr>
          <p:cNvPr id="9" name="그림 8"/>
          <p:cNvPicPr>
            <a:picLocks noChangeAspect="1"/>
          </p:cNvPicPr>
          <p:nvPr/>
        </p:nvPicPr>
        <p:blipFill>
          <a:blip r:embed="rId2" cstate="print"/>
          <a:stretch>
            <a:fillRect/>
          </a:stretch>
        </p:blipFill>
        <p:spPr>
          <a:xfrm>
            <a:off x="1447800" y="2261296"/>
            <a:ext cx="6248400" cy="2609850"/>
          </a:xfrm>
          <a:prstGeom prst="rect">
            <a:avLst/>
          </a:prstGeom>
        </p:spPr>
      </p:pic>
      <p:sp>
        <p:nvSpPr>
          <p:cNvPr id="10" name="직사각형 9"/>
          <p:cNvSpPr/>
          <p:nvPr/>
        </p:nvSpPr>
        <p:spPr>
          <a:xfrm>
            <a:off x="1333500" y="2261296"/>
            <a:ext cx="1905000" cy="254863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설명선 1 10"/>
          <p:cNvSpPr/>
          <p:nvPr/>
        </p:nvSpPr>
        <p:spPr>
          <a:xfrm>
            <a:off x="609600" y="5271565"/>
            <a:ext cx="2229780" cy="1053035"/>
          </a:xfrm>
          <a:prstGeom prst="borderCallout1">
            <a:avLst>
              <a:gd name="adj1" fmla="val 49811"/>
              <a:gd name="adj2" fmla="val 100111"/>
              <a:gd name="adj3" fmla="val 47958"/>
              <a:gd name="adj4" fmla="val 10087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1400" dirty="0" smtClean="0">
                <a:solidFill>
                  <a:schemeClr val="tx1"/>
                </a:solidFill>
              </a:rPr>
              <a:t>LEA(Light </a:t>
            </a:r>
            <a:r>
              <a:rPr lang="en-US" altLang="ko-KR" sz="1400" dirty="0">
                <a:solidFill>
                  <a:schemeClr val="tx1"/>
                </a:solidFill>
              </a:rPr>
              <a:t>E</a:t>
            </a:r>
            <a:r>
              <a:rPr lang="en-US" altLang="ko-KR" sz="1400" dirty="0" smtClean="0">
                <a:solidFill>
                  <a:schemeClr val="tx1"/>
                </a:solidFill>
              </a:rPr>
              <a:t>mitting Array)</a:t>
            </a:r>
          </a:p>
          <a:p>
            <a:pPr marL="342900" indent="-342900">
              <a:buAutoNum type="arabicPeriod"/>
            </a:pPr>
            <a:r>
              <a:rPr lang="en-US" altLang="ko-KR" sz="1400" dirty="0" smtClean="0">
                <a:solidFill>
                  <a:schemeClr val="tx1"/>
                </a:solidFill>
              </a:rPr>
              <a:t>LED</a:t>
            </a:r>
          </a:p>
          <a:p>
            <a:pPr marL="342900" indent="-342900">
              <a:buAutoNum type="arabicPeriod"/>
            </a:pPr>
            <a:r>
              <a:rPr lang="en-US" altLang="ko-KR" sz="1400" dirty="0" smtClean="0">
                <a:solidFill>
                  <a:schemeClr val="tx1"/>
                </a:solidFill>
              </a:rPr>
              <a:t>Display screen</a:t>
            </a:r>
          </a:p>
        </p:txBody>
      </p:sp>
      <p:sp>
        <p:nvSpPr>
          <p:cNvPr id="12" name="직사각형 11"/>
          <p:cNvSpPr/>
          <p:nvPr/>
        </p:nvSpPr>
        <p:spPr>
          <a:xfrm>
            <a:off x="4873920" y="2261296"/>
            <a:ext cx="2822280" cy="254863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설명선 1 12"/>
          <p:cNvSpPr/>
          <p:nvPr/>
        </p:nvSpPr>
        <p:spPr>
          <a:xfrm>
            <a:off x="6858000" y="5105400"/>
            <a:ext cx="1702140" cy="1143000"/>
          </a:xfrm>
          <a:prstGeom prst="borderCallout1">
            <a:avLst>
              <a:gd name="adj1" fmla="val 50535"/>
              <a:gd name="adj2" fmla="val 324"/>
              <a:gd name="adj3" fmla="val 48868"/>
              <a:gd name="adj4" fmla="val 7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1400" dirty="0" smtClean="0">
                <a:solidFill>
                  <a:schemeClr val="tx1"/>
                </a:solidFill>
              </a:rPr>
              <a:t>Camera</a:t>
            </a:r>
          </a:p>
          <a:p>
            <a:pPr marL="342900" indent="-342900">
              <a:buAutoNum type="arabicPeriod"/>
            </a:pPr>
            <a:r>
              <a:rPr lang="en-US" altLang="ko-KR" sz="1400" dirty="0" smtClean="0">
                <a:solidFill>
                  <a:schemeClr val="tx1"/>
                </a:solidFill>
              </a:rPr>
              <a:t>Smart phone</a:t>
            </a:r>
          </a:p>
          <a:p>
            <a:pPr marL="342900" indent="-342900">
              <a:buAutoNum type="arabicPeriod"/>
            </a:pPr>
            <a:r>
              <a:rPr lang="en-US" altLang="ko-KR" sz="1400" dirty="0" smtClean="0">
                <a:solidFill>
                  <a:schemeClr val="tx1"/>
                </a:solidFill>
              </a:rPr>
              <a:t>Vehicle</a:t>
            </a:r>
          </a:p>
          <a:p>
            <a:pPr marL="342900" indent="-342900">
              <a:buAutoNum type="arabicPeriod"/>
            </a:pPr>
            <a:r>
              <a:rPr lang="en-US" altLang="ko-KR" sz="1400" dirty="0" smtClean="0">
                <a:solidFill>
                  <a:schemeClr val="tx1"/>
                </a:solidFill>
              </a:rPr>
              <a:t>CCTV</a:t>
            </a:r>
          </a:p>
        </p:txBody>
      </p:sp>
      <p:sp>
        <p:nvSpPr>
          <p:cNvPr id="14" name="슬라이드 번호 개체 틀 4"/>
          <p:cNvSpPr>
            <a:spLocks noGrp="1"/>
          </p:cNvSpPr>
          <p:nvPr>
            <p:ph type="sldNum" sz="quarter" idx="4"/>
          </p:nvPr>
        </p:nvSpPr>
        <p:spPr>
          <a:xfrm>
            <a:off x="4344988" y="6475413"/>
            <a:ext cx="530225" cy="182562"/>
          </a:xfrm>
        </p:spPr>
        <p:txBody>
          <a:bodyPr/>
          <a:lstStyle/>
          <a:p>
            <a:pPr>
              <a:defRPr/>
            </a:pPr>
            <a:r>
              <a:rPr lang="en-US" altLang="ko-KR" dirty="0" smtClean="0"/>
              <a:t>Slide </a:t>
            </a:r>
            <a:fld id="{4E4FA928-9E26-4F86-946C-2B3B31589A58}" type="slidenum">
              <a:rPr lang="en-US" altLang="ko-KR" smtClean="0"/>
              <a:pPr>
                <a:defRPr/>
              </a:pPr>
              <a:t>15</a:t>
            </a:fld>
            <a:endParaRPr lang="en-US" altLang="ko-K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a:lnSpc>
                <a:spcPts val="3200"/>
              </a:lnSpc>
            </a:pPr>
            <a:r>
              <a:rPr lang="en-US" sz="3200" b="1" i="1" dirty="0" smtClean="0">
                <a:solidFill>
                  <a:srgbClr val="00B0F0"/>
                </a:solidFill>
                <a:latin typeface="Calibri" pitchFamily="34" charset="0"/>
              </a:rPr>
              <a:t>BASIC </a:t>
            </a:r>
            <a:r>
              <a:rPr lang="en-US" sz="3200" b="1" i="1" dirty="0" smtClean="0">
                <a:solidFill>
                  <a:srgbClr val="00B0F0"/>
                </a:solidFill>
                <a:latin typeface="Calibri" pitchFamily="34" charset="0"/>
              </a:rPr>
              <a:t>CONCEPT (1)</a:t>
            </a:r>
            <a:endParaRPr lang="en-US" sz="3200" dirty="0">
              <a:solidFill>
                <a:srgbClr val="00B0F0"/>
              </a:solidFill>
              <a:latin typeface="Calibri" pitchFamily="34" charset="0"/>
            </a:endParaRPr>
          </a:p>
        </p:txBody>
      </p:sp>
      <p:sp>
        <p:nvSpPr>
          <p:cNvPr id="3" name="내용 개체 틀 2"/>
          <p:cNvSpPr>
            <a:spLocks noGrp="1"/>
          </p:cNvSpPr>
          <p:nvPr>
            <p:ph idx="1"/>
          </p:nvPr>
        </p:nvSpPr>
        <p:spPr>
          <a:xfrm>
            <a:off x="685800" y="1828800"/>
            <a:ext cx="7772400" cy="4114800"/>
          </a:xfrm>
        </p:spPr>
        <p:txBody>
          <a:bodyPr/>
          <a:lstStyle/>
          <a:p>
            <a:r>
              <a:rPr lang="en-US" sz="1800" dirty="0" smtClean="0"/>
              <a:t>Transmission and reception (or detection) of light signals</a:t>
            </a:r>
          </a:p>
          <a:p>
            <a:pPr lvl="1"/>
            <a:r>
              <a:rPr lang="en-US" sz="1600" dirty="0" smtClean="0"/>
              <a:t>At </a:t>
            </a:r>
            <a:r>
              <a:rPr lang="en-US" sz="1600" dirty="0" smtClean="0"/>
              <a:t>the transmitter, multiple light sources (or light emitting devices) such as LEDs with different spectral distributions are used for light emission.</a:t>
            </a:r>
          </a:p>
          <a:p>
            <a:pPr lvl="1"/>
            <a:r>
              <a:rPr lang="en-US" sz="1600" dirty="0" smtClean="0"/>
              <a:t>At </a:t>
            </a:r>
            <a:r>
              <a:rPr lang="en-US" sz="1600" dirty="0" smtClean="0"/>
              <a:t>the receiver, multiple photo detectors with different spectral responses are used for light detection. </a:t>
            </a:r>
          </a:p>
          <a:p>
            <a:r>
              <a:rPr lang="en-US" sz="1800" dirty="0" smtClean="0"/>
              <a:t>Any </a:t>
            </a:r>
            <a:r>
              <a:rPr lang="en-US" sz="1800" dirty="0" smtClean="0"/>
              <a:t>color can be represented by a point in a multi-dimensional space uniquely.</a:t>
            </a:r>
          </a:p>
          <a:p>
            <a:pPr lvl="1"/>
            <a:r>
              <a:rPr lang="en-US" sz="1600" dirty="0" smtClean="0"/>
              <a:t>Any </a:t>
            </a:r>
            <a:r>
              <a:rPr lang="en-US" sz="1600" dirty="0" smtClean="0"/>
              <a:t>color is represented by a point in an </a:t>
            </a:r>
            <a:r>
              <a:rPr lang="en-US" sz="1600" i="1" dirty="0" smtClean="0"/>
              <a:t>n </a:t>
            </a:r>
            <a:r>
              <a:rPr lang="en-US" sz="1600" dirty="0" smtClean="0"/>
              <a:t>dimensional </a:t>
            </a:r>
            <a:r>
              <a:rPr lang="en-US" sz="1600" dirty="0" smtClean="0"/>
              <a:t>space –but not uniquely for most cases. It is because in general light generated by each device can also be generated by mixing light signals from other devices which have different spectral distributions.</a:t>
            </a:r>
          </a:p>
          <a:p>
            <a:pPr lvl="1"/>
            <a:r>
              <a:rPr lang="en-US" sz="1600" dirty="0" smtClean="0"/>
              <a:t>Thus </a:t>
            </a:r>
            <a:r>
              <a:rPr lang="en-US" sz="1600" dirty="0" smtClean="0"/>
              <a:t>multi-dimensional space should be defined to represent a color with a point uniquely in this space. One possibility is use of spectrally uncorrelated light sources or photo detectors, but it is not assumed in this document. </a:t>
            </a:r>
          </a:p>
          <a:p>
            <a:pPr lvl="1"/>
            <a:r>
              <a:rPr lang="en-US" sz="1600" dirty="0" smtClean="0"/>
              <a:t>A </a:t>
            </a:r>
            <a:r>
              <a:rPr lang="en-US" sz="1600" dirty="0" smtClean="0"/>
              <a:t>unique color for a point in the space can be generated by mixing lights emitted from </a:t>
            </a:r>
            <a:r>
              <a:rPr lang="en-US" sz="1600" i="1" dirty="0" smtClean="0"/>
              <a:t>n </a:t>
            </a:r>
            <a:r>
              <a:rPr lang="en-US" sz="1600" dirty="0" smtClean="0"/>
              <a:t>light </a:t>
            </a:r>
            <a:r>
              <a:rPr lang="en-US" sz="1600" dirty="0" smtClean="0"/>
              <a:t>emitting devices and be detected by processing light signals detected by </a:t>
            </a:r>
            <a:r>
              <a:rPr lang="en-US" sz="1600" i="1" dirty="0" smtClean="0"/>
              <a:t>k </a:t>
            </a:r>
            <a:r>
              <a:rPr lang="en-US" sz="1600" dirty="0" smtClean="0"/>
              <a:t>photo </a:t>
            </a:r>
            <a:r>
              <a:rPr lang="en-US" sz="1600" dirty="0" smtClean="0"/>
              <a:t>detectors.</a:t>
            </a:r>
          </a:p>
        </p:txBody>
      </p:sp>
      <p:sp>
        <p:nvSpPr>
          <p:cNvPr id="4" name="바닥글 개체 틀 3"/>
          <p:cNvSpPr>
            <a:spLocks noGrp="1"/>
          </p:cNvSpPr>
          <p:nvPr>
            <p:ph type="ftr" sz="quarter" idx="3"/>
          </p:nvPr>
        </p:nvSpPr>
        <p:spPr/>
        <p:txBody>
          <a:bodyPr/>
          <a:lstStyle/>
          <a:p>
            <a:pPr>
              <a:defRPr/>
            </a:pPr>
            <a:r>
              <a:rPr lang="en-US" altLang="ko-KR" smtClean="0"/>
              <a:t>Soo-Young Chang, SYCA</a:t>
            </a:r>
            <a:endParaRPr lang="en-US" altLang="ko-KR" dirty="0"/>
          </a:p>
        </p:txBody>
      </p:sp>
      <p:sp>
        <p:nvSpPr>
          <p:cNvPr id="6" name="슬라이드 번호 개체 틀 4"/>
          <p:cNvSpPr>
            <a:spLocks noGrp="1"/>
          </p:cNvSpPr>
          <p:nvPr>
            <p:ph type="sldNum" sz="quarter" idx="4"/>
          </p:nvPr>
        </p:nvSpPr>
        <p:spPr>
          <a:xfrm>
            <a:off x="4344988" y="6475413"/>
            <a:ext cx="530225" cy="182562"/>
          </a:xfrm>
        </p:spPr>
        <p:txBody>
          <a:bodyPr/>
          <a:lstStyle/>
          <a:p>
            <a:pPr>
              <a:defRPr/>
            </a:pPr>
            <a:r>
              <a:rPr lang="en-US" altLang="ko-KR" dirty="0" smtClean="0"/>
              <a:t>Slide </a:t>
            </a:r>
            <a:fld id="{4E4FA928-9E26-4F86-946C-2B3B31589A58}" type="slidenum">
              <a:rPr lang="en-US" altLang="ko-KR" smtClean="0"/>
              <a:pPr>
                <a:defRPr/>
              </a:pPr>
              <a:t>16</a:t>
            </a:fld>
            <a:endParaRPr lang="en-US" altLang="ko-K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a:lnSpc>
                <a:spcPts val="3200"/>
              </a:lnSpc>
            </a:pPr>
            <a:r>
              <a:rPr lang="en-US" sz="3200" b="1" i="1" dirty="0" smtClean="0">
                <a:solidFill>
                  <a:srgbClr val="00B0F0"/>
                </a:solidFill>
                <a:latin typeface="Calibri" pitchFamily="34" charset="0"/>
              </a:rPr>
              <a:t>BASIC </a:t>
            </a:r>
            <a:r>
              <a:rPr lang="en-US" sz="3200" b="1" i="1" dirty="0" smtClean="0">
                <a:solidFill>
                  <a:srgbClr val="00B0F0"/>
                </a:solidFill>
                <a:latin typeface="Calibri" pitchFamily="34" charset="0"/>
              </a:rPr>
              <a:t>CONCEPT </a:t>
            </a:r>
            <a:r>
              <a:rPr lang="en-US" sz="3200" b="1" i="1" dirty="0" smtClean="0">
                <a:solidFill>
                  <a:srgbClr val="00B0F0"/>
                </a:solidFill>
                <a:latin typeface="Calibri" pitchFamily="34" charset="0"/>
              </a:rPr>
              <a:t>(2)</a:t>
            </a:r>
            <a:endParaRPr lang="en-US" sz="3200" dirty="0">
              <a:solidFill>
                <a:srgbClr val="00B0F0"/>
              </a:solidFill>
              <a:latin typeface="Calibri" pitchFamily="34" charset="0"/>
            </a:endParaRPr>
          </a:p>
        </p:txBody>
      </p:sp>
      <p:sp>
        <p:nvSpPr>
          <p:cNvPr id="3" name="내용 개체 틀 2"/>
          <p:cNvSpPr>
            <a:spLocks noGrp="1"/>
          </p:cNvSpPr>
          <p:nvPr>
            <p:ph idx="1"/>
          </p:nvPr>
        </p:nvSpPr>
        <p:spPr>
          <a:xfrm>
            <a:off x="685800" y="1828800"/>
            <a:ext cx="7772400" cy="4114800"/>
          </a:xfrm>
        </p:spPr>
        <p:txBody>
          <a:bodyPr/>
          <a:lstStyle/>
          <a:p>
            <a:pPr>
              <a:buNone/>
            </a:pPr>
            <a:r>
              <a:rPr lang="en-US" sz="1800" u="sng" dirty="0" smtClean="0"/>
              <a:t>Light Signal Delivery Model from Transmitter to Receiver</a:t>
            </a:r>
          </a:p>
          <a:p>
            <a:r>
              <a:rPr lang="en-US" sz="1800" dirty="0" smtClean="0"/>
              <a:t>Radiation </a:t>
            </a:r>
            <a:r>
              <a:rPr lang="en-US" sz="1800" dirty="0" smtClean="0"/>
              <a:t>at Transmitter</a:t>
            </a:r>
          </a:p>
          <a:p>
            <a:pPr lvl="1"/>
            <a:r>
              <a:rPr lang="en-US" sz="1400" dirty="0" smtClean="0"/>
              <a:t>Multiple </a:t>
            </a:r>
            <a:r>
              <a:rPr lang="en-US" sz="1400" dirty="0" smtClean="0"/>
              <a:t>light emitting devices emit light signals at transmitter. Each device has its own spectral distribution, </a:t>
            </a:r>
            <a:r>
              <a:rPr lang="en-US" sz="1400" i="1" dirty="0" smtClean="0"/>
              <a:t>S(λ), </a:t>
            </a:r>
            <a:r>
              <a:rPr lang="en-US" sz="1400" dirty="0" smtClean="0"/>
              <a:t>which determines its emitted power by calculating total power throughout the whole wavelength range. By using the color matching functions of a light space and by calculating stimulus values –for two dimensional space, </a:t>
            </a:r>
            <a:r>
              <a:rPr lang="en-US" sz="1400" i="1" dirty="0" smtClean="0"/>
              <a:t>X, </a:t>
            </a:r>
            <a:r>
              <a:rPr lang="en-US" sz="1400" i="1" dirty="0" smtClean="0"/>
              <a:t>Y</a:t>
            </a:r>
            <a:r>
              <a:rPr lang="en-US" sz="1400" dirty="0" smtClean="0"/>
              <a:t> and </a:t>
            </a:r>
            <a:r>
              <a:rPr lang="en-US" sz="1400" i="1" dirty="0" smtClean="0"/>
              <a:t>Z </a:t>
            </a:r>
            <a:r>
              <a:rPr lang="en-US" sz="1400" dirty="0" smtClean="0"/>
              <a:t>values </a:t>
            </a:r>
            <a:r>
              <a:rPr lang="en-US" sz="1400" dirty="0" smtClean="0"/>
              <a:t>-of the light space, the color of emitted light perceivable by human eyes can be determined.</a:t>
            </a:r>
          </a:p>
          <a:p>
            <a:r>
              <a:rPr lang="en-US" sz="1800" dirty="0" smtClean="0"/>
              <a:t>Perception </a:t>
            </a:r>
            <a:r>
              <a:rPr lang="en-US" sz="1800" dirty="0" smtClean="0"/>
              <a:t>by Human Eyes</a:t>
            </a:r>
          </a:p>
          <a:p>
            <a:pPr lvl="1"/>
            <a:r>
              <a:rPr lang="en-US" sz="1400" dirty="0" smtClean="0"/>
              <a:t>To </a:t>
            </a:r>
            <a:r>
              <a:rPr lang="en-US" sz="1400" dirty="0" smtClean="0"/>
              <a:t>know how human eyes react to emitted light, emitted light signal which has spectral distribution, </a:t>
            </a:r>
            <a:r>
              <a:rPr lang="en-US" sz="1400" i="1" dirty="0" smtClean="0"/>
              <a:t>S(λ), </a:t>
            </a:r>
            <a:r>
              <a:rPr lang="en-US" sz="1400" dirty="0" smtClean="0"/>
              <a:t>is multiplied by a standardized luminosity function -wavelength-weighted by the luminosity function to correlate with human brightness perception. Then total power perceived by human eyes can be determined.</a:t>
            </a:r>
          </a:p>
          <a:p>
            <a:r>
              <a:rPr lang="en-US" sz="1800" dirty="0" smtClean="0"/>
              <a:t>Detection </a:t>
            </a:r>
            <a:r>
              <a:rPr lang="en-US" sz="1800" dirty="0" smtClean="0"/>
              <a:t>at Receiver</a:t>
            </a:r>
          </a:p>
          <a:p>
            <a:pPr lvl="1"/>
            <a:r>
              <a:rPr lang="en-US" sz="1400" dirty="0" smtClean="0"/>
              <a:t>The </a:t>
            </a:r>
            <a:r>
              <a:rPr lang="en-US" sz="1400" dirty="0" smtClean="0"/>
              <a:t>emitted signal has spectral distribution, </a:t>
            </a:r>
            <a:r>
              <a:rPr lang="en-US" sz="1400" i="1" dirty="0" smtClean="0"/>
              <a:t>S(λ), </a:t>
            </a:r>
            <a:r>
              <a:rPr lang="en-US" sz="1400" dirty="0" smtClean="0"/>
              <a:t>which is delivered to the detector which is characterized by its </a:t>
            </a:r>
            <a:r>
              <a:rPr lang="en-US" sz="1400" dirty="0" err="1" smtClean="0"/>
              <a:t>responsivity</a:t>
            </a:r>
            <a:r>
              <a:rPr lang="en-US" sz="1400" dirty="0" smtClean="0"/>
              <a:t>, its own spectral sensitivity, which determines the spectral characteristics and total received power to determine color detected.</a:t>
            </a:r>
          </a:p>
        </p:txBody>
      </p:sp>
      <p:sp>
        <p:nvSpPr>
          <p:cNvPr id="4" name="바닥글 개체 틀 3"/>
          <p:cNvSpPr>
            <a:spLocks noGrp="1"/>
          </p:cNvSpPr>
          <p:nvPr>
            <p:ph type="ftr" sz="quarter" idx="3"/>
          </p:nvPr>
        </p:nvSpPr>
        <p:spPr/>
        <p:txBody>
          <a:bodyPr/>
          <a:lstStyle/>
          <a:p>
            <a:pPr>
              <a:defRPr/>
            </a:pPr>
            <a:r>
              <a:rPr lang="en-US" altLang="ko-KR" smtClean="0"/>
              <a:t>Soo-Young Chang, SYCA</a:t>
            </a:r>
            <a:endParaRPr lang="en-US" altLang="ko-KR" dirty="0"/>
          </a:p>
        </p:txBody>
      </p:sp>
      <p:sp>
        <p:nvSpPr>
          <p:cNvPr id="5" name="슬라이드 번호 개체 틀 4"/>
          <p:cNvSpPr>
            <a:spLocks noGrp="1"/>
          </p:cNvSpPr>
          <p:nvPr>
            <p:ph type="sldNum" sz="quarter" idx="4"/>
          </p:nvPr>
        </p:nvSpPr>
        <p:spPr>
          <a:xfrm>
            <a:off x="4344988" y="6475413"/>
            <a:ext cx="530225" cy="182562"/>
          </a:xfrm>
        </p:spPr>
        <p:txBody>
          <a:bodyPr/>
          <a:lstStyle/>
          <a:p>
            <a:pPr>
              <a:defRPr/>
            </a:pPr>
            <a:r>
              <a:rPr lang="en-US" altLang="ko-KR" dirty="0" smtClean="0"/>
              <a:t>Slide </a:t>
            </a:r>
            <a:fld id="{4E4FA928-9E26-4F86-946C-2B3B31589A58}" type="slidenum">
              <a:rPr lang="en-US" altLang="ko-KR" smtClean="0"/>
              <a:pPr>
                <a:defRPr/>
              </a:pPr>
              <a:t>17</a:t>
            </a:fld>
            <a:endParaRPr lang="en-US" altLang="ko-K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a:lnSpc>
                <a:spcPts val="3200"/>
              </a:lnSpc>
            </a:pPr>
            <a:r>
              <a:rPr lang="en-US" sz="3200" b="1" i="1" dirty="0" smtClean="0">
                <a:solidFill>
                  <a:srgbClr val="00B0F0"/>
                </a:solidFill>
                <a:latin typeface="Calibri" pitchFamily="34" charset="0"/>
              </a:rPr>
              <a:t>BASIC </a:t>
            </a:r>
            <a:r>
              <a:rPr lang="en-US" sz="3200" b="1" i="1" dirty="0" smtClean="0">
                <a:solidFill>
                  <a:srgbClr val="00B0F0"/>
                </a:solidFill>
                <a:latin typeface="Calibri" pitchFamily="34" charset="0"/>
              </a:rPr>
              <a:t>CONCEPT </a:t>
            </a:r>
            <a:r>
              <a:rPr lang="en-US" sz="3200" b="1" i="1" dirty="0" smtClean="0">
                <a:solidFill>
                  <a:srgbClr val="00B0F0"/>
                </a:solidFill>
                <a:latin typeface="Calibri" pitchFamily="34" charset="0"/>
              </a:rPr>
              <a:t>(3)</a:t>
            </a:r>
            <a:endParaRPr lang="en-US" sz="3200" dirty="0">
              <a:solidFill>
                <a:srgbClr val="00B0F0"/>
              </a:solidFill>
              <a:latin typeface="Calibri" pitchFamily="34" charset="0"/>
            </a:endParaRPr>
          </a:p>
        </p:txBody>
      </p:sp>
      <p:sp>
        <p:nvSpPr>
          <p:cNvPr id="4" name="바닥글 개체 틀 3"/>
          <p:cNvSpPr>
            <a:spLocks noGrp="1"/>
          </p:cNvSpPr>
          <p:nvPr>
            <p:ph type="ftr" sz="quarter" idx="3"/>
          </p:nvPr>
        </p:nvSpPr>
        <p:spPr/>
        <p:txBody>
          <a:bodyPr/>
          <a:lstStyle/>
          <a:p>
            <a:pPr>
              <a:defRPr/>
            </a:pPr>
            <a:r>
              <a:rPr lang="en-US" altLang="ko-KR" smtClean="0"/>
              <a:t>Soo-Young Chang, SYCA</a:t>
            </a:r>
            <a:endParaRPr lang="en-US" altLang="ko-KR" dirty="0"/>
          </a:p>
        </p:txBody>
      </p:sp>
      <p:sp>
        <p:nvSpPr>
          <p:cNvPr id="6" name="Text Box 9"/>
          <p:cNvSpPr txBox="1">
            <a:spLocks noChangeArrowheads="1"/>
          </p:cNvSpPr>
          <p:nvPr/>
        </p:nvSpPr>
        <p:spPr bwMode="auto">
          <a:xfrm>
            <a:off x="609600" y="2715638"/>
            <a:ext cx="1177925" cy="336550"/>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600"/>
              <a:t>Intensity </a:t>
            </a:r>
            <a:r>
              <a:rPr lang="en-US" sz="1600" i="1"/>
              <a:t>c</a:t>
            </a:r>
            <a:r>
              <a:rPr lang="en-US" sz="1600" i="1" baseline="-25000"/>
              <a:t>1</a:t>
            </a:r>
          </a:p>
        </p:txBody>
      </p:sp>
      <p:sp>
        <p:nvSpPr>
          <p:cNvPr id="7" name="Text Box 10"/>
          <p:cNvSpPr txBox="1">
            <a:spLocks noChangeArrowheads="1"/>
          </p:cNvSpPr>
          <p:nvPr/>
        </p:nvSpPr>
        <p:spPr bwMode="auto">
          <a:xfrm>
            <a:off x="762000" y="2920425"/>
            <a:ext cx="1177925" cy="336550"/>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600"/>
              <a:t>Intensity </a:t>
            </a:r>
            <a:r>
              <a:rPr lang="en-US" sz="1600" i="1"/>
              <a:t>c</a:t>
            </a:r>
            <a:r>
              <a:rPr lang="en-US" sz="1600" i="1" baseline="-25000"/>
              <a:t>2</a:t>
            </a:r>
          </a:p>
        </p:txBody>
      </p:sp>
      <p:sp>
        <p:nvSpPr>
          <p:cNvPr id="8" name="Text Box 12"/>
          <p:cNvSpPr txBox="1">
            <a:spLocks noChangeArrowheads="1"/>
          </p:cNvSpPr>
          <p:nvPr/>
        </p:nvSpPr>
        <p:spPr bwMode="auto">
          <a:xfrm>
            <a:off x="1524000" y="3453825"/>
            <a:ext cx="1177925" cy="336550"/>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600"/>
              <a:t>Intensity </a:t>
            </a:r>
            <a:r>
              <a:rPr lang="en-US" sz="1600" i="1"/>
              <a:t>c</a:t>
            </a:r>
            <a:r>
              <a:rPr lang="en-US" sz="1600" i="1" baseline="-25000"/>
              <a:t>n</a:t>
            </a:r>
          </a:p>
        </p:txBody>
      </p:sp>
      <p:sp>
        <p:nvSpPr>
          <p:cNvPr id="9" name="AutoShape 14"/>
          <p:cNvSpPr>
            <a:spLocks noChangeArrowheads="1"/>
          </p:cNvSpPr>
          <p:nvPr/>
        </p:nvSpPr>
        <p:spPr bwMode="auto">
          <a:xfrm>
            <a:off x="5943600" y="2463225"/>
            <a:ext cx="609600" cy="609600"/>
          </a:xfrm>
          <a:prstGeom prst="triangle">
            <a:avLst>
              <a:gd name="adj" fmla="val 50000"/>
            </a:avLst>
          </a:prstGeom>
          <a:solidFill>
            <a:schemeClr val="accent1"/>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10" name="AutoShape 15"/>
          <p:cNvSpPr>
            <a:spLocks noChangeArrowheads="1"/>
          </p:cNvSpPr>
          <p:nvPr/>
        </p:nvSpPr>
        <p:spPr bwMode="auto">
          <a:xfrm>
            <a:off x="6096000" y="2615625"/>
            <a:ext cx="609600" cy="609600"/>
          </a:xfrm>
          <a:prstGeom prst="triangle">
            <a:avLst>
              <a:gd name="adj" fmla="val 50000"/>
            </a:avLst>
          </a:prstGeom>
          <a:solidFill>
            <a:schemeClr val="accent1"/>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11" name="AutoShape 16"/>
          <p:cNvSpPr>
            <a:spLocks noChangeArrowheads="1"/>
          </p:cNvSpPr>
          <p:nvPr/>
        </p:nvSpPr>
        <p:spPr bwMode="auto">
          <a:xfrm>
            <a:off x="6629400" y="3072825"/>
            <a:ext cx="609600" cy="609600"/>
          </a:xfrm>
          <a:prstGeom prst="triangle">
            <a:avLst>
              <a:gd name="adj" fmla="val 50000"/>
            </a:avLst>
          </a:prstGeom>
          <a:solidFill>
            <a:schemeClr val="accent1"/>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12" name="Text Box 19"/>
          <p:cNvSpPr txBox="1">
            <a:spLocks noChangeArrowheads="1"/>
          </p:cNvSpPr>
          <p:nvPr/>
        </p:nvSpPr>
        <p:spPr bwMode="auto">
          <a:xfrm>
            <a:off x="6629400" y="2539425"/>
            <a:ext cx="1222375" cy="336550"/>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600"/>
              <a:t>Intensity </a:t>
            </a:r>
            <a:r>
              <a:rPr lang="en-US" sz="1600" i="1"/>
              <a:t>c’</a:t>
            </a:r>
            <a:r>
              <a:rPr lang="en-US" sz="1600" i="1" baseline="-25000"/>
              <a:t>1</a:t>
            </a:r>
          </a:p>
        </p:txBody>
      </p:sp>
      <p:sp>
        <p:nvSpPr>
          <p:cNvPr id="13" name="Text Box 20"/>
          <p:cNvSpPr txBox="1">
            <a:spLocks noChangeArrowheads="1"/>
          </p:cNvSpPr>
          <p:nvPr/>
        </p:nvSpPr>
        <p:spPr bwMode="auto">
          <a:xfrm>
            <a:off x="6858000" y="2768025"/>
            <a:ext cx="1222375" cy="336550"/>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600"/>
              <a:t>Intensity </a:t>
            </a:r>
            <a:r>
              <a:rPr lang="en-US" sz="1600" i="1"/>
              <a:t>c’</a:t>
            </a:r>
            <a:r>
              <a:rPr lang="en-US" sz="1600" i="1" baseline="-25000"/>
              <a:t>2</a:t>
            </a:r>
          </a:p>
        </p:txBody>
      </p:sp>
      <p:sp>
        <p:nvSpPr>
          <p:cNvPr id="14" name="Text Box 21"/>
          <p:cNvSpPr txBox="1">
            <a:spLocks noChangeArrowheads="1"/>
          </p:cNvSpPr>
          <p:nvPr/>
        </p:nvSpPr>
        <p:spPr bwMode="auto">
          <a:xfrm>
            <a:off x="7315200" y="3301425"/>
            <a:ext cx="1214438" cy="336550"/>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600"/>
              <a:t>Intensity </a:t>
            </a:r>
            <a:r>
              <a:rPr lang="en-US" sz="1600" i="1"/>
              <a:t>c’</a:t>
            </a:r>
            <a:r>
              <a:rPr lang="en-US" sz="1600" i="1" baseline="-25000"/>
              <a:t>k</a:t>
            </a:r>
          </a:p>
        </p:txBody>
      </p:sp>
      <p:sp>
        <p:nvSpPr>
          <p:cNvPr id="15" name="Text Box 22"/>
          <p:cNvSpPr txBox="1">
            <a:spLocks noChangeArrowheads="1"/>
          </p:cNvSpPr>
          <p:nvPr/>
        </p:nvSpPr>
        <p:spPr bwMode="auto">
          <a:xfrm>
            <a:off x="1524000" y="3987225"/>
            <a:ext cx="1564852" cy="461665"/>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nSpc>
                <a:spcPct val="75000"/>
              </a:lnSpc>
            </a:pPr>
            <a:r>
              <a:rPr lang="en-US" sz="1600" i="1" dirty="0"/>
              <a:t>n</a:t>
            </a:r>
            <a:r>
              <a:rPr lang="en-US" sz="1600" dirty="0"/>
              <a:t> light emitting </a:t>
            </a:r>
          </a:p>
          <a:p>
            <a:pPr>
              <a:lnSpc>
                <a:spcPct val="75000"/>
              </a:lnSpc>
            </a:pPr>
            <a:r>
              <a:rPr lang="en-US" sz="1600" dirty="0"/>
              <a:t>devices</a:t>
            </a:r>
          </a:p>
        </p:txBody>
      </p:sp>
      <p:sp>
        <p:nvSpPr>
          <p:cNvPr id="16" name="Text Box 23"/>
          <p:cNvSpPr txBox="1">
            <a:spLocks noChangeArrowheads="1"/>
          </p:cNvSpPr>
          <p:nvPr/>
        </p:nvSpPr>
        <p:spPr bwMode="auto">
          <a:xfrm>
            <a:off x="5867400" y="3987225"/>
            <a:ext cx="1936750" cy="338554"/>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600" i="1" dirty="0"/>
              <a:t>k</a:t>
            </a:r>
            <a:r>
              <a:rPr lang="en-US" sz="1600" dirty="0"/>
              <a:t> photo detectors</a:t>
            </a:r>
          </a:p>
        </p:txBody>
      </p:sp>
      <p:sp>
        <p:nvSpPr>
          <p:cNvPr id="17" name="Rectangle 24"/>
          <p:cNvSpPr>
            <a:spLocks noChangeArrowheads="1"/>
          </p:cNvSpPr>
          <p:nvPr/>
        </p:nvSpPr>
        <p:spPr bwMode="auto">
          <a:xfrm>
            <a:off x="1295400" y="2310825"/>
            <a:ext cx="2133600" cy="2209800"/>
          </a:xfrm>
          <a:prstGeom prst="rect">
            <a:avLst/>
          </a:prstGeom>
          <a:noFill/>
          <a:ln w="9525">
            <a:solidFill>
              <a:srgbClr val="FF0000"/>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18" name="Rectangle 25"/>
          <p:cNvSpPr>
            <a:spLocks noChangeArrowheads="1"/>
          </p:cNvSpPr>
          <p:nvPr/>
        </p:nvSpPr>
        <p:spPr bwMode="auto">
          <a:xfrm>
            <a:off x="5791200" y="2310825"/>
            <a:ext cx="2133600" cy="2209800"/>
          </a:xfrm>
          <a:prstGeom prst="rect">
            <a:avLst/>
          </a:prstGeom>
          <a:noFill/>
          <a:ln w="9525">
            <a:solidFill>
              <a:srgbClr val="FF0000"/>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19" name="AutoShape 26"/>
          <p:cNvSpPr>
            <a:spLocks noChangeArrowheads="1"/>
          </p:cNvSpPr>
          <p:nvPr/>
        </p:nvSpPr>
        <p:spPr bwMode="auto">
          <a:xfrm>
            <a:off x="3657600" y="3072825"/>
            <a:ext cx="1905000" cy="485775"/>
          </a:xfrm>
          <a:prstGeom prst="rightArrow">
            <a:avLst>
              <a:gd name="adj1" fmla="val 50000"/>
              <a:gd name="adj2" fmla="val 98039"/>
            </a:avLst>
          </a:prstGeom>
          <a:solidFill>
            <a:schemeClr val="accent1"/>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20" name="Text Box 27"/>
          <p:cNvSpPr txBox="1">
            <a:spLocks noChangeArrowheads="1"/>
          </p:cNvSpPr>
          <p:nvPr/>
        </p:nvSpPr>
        <p:spPr bwMode="auto">
          <a:xfrm>
            <a:off x="4191000" y="2691825"/>
            <a:ext cx="559769" cy="338554"/>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600" dirty="0"/>
              <a:t>light</a:t>
            </a:r>
          </a:p>
        </p:txBody>
      </p:sp>
      <p:sp>
        <p:nvSpPr>
          <p:cNvPr id="21" name="Litebulb"/>
          <p:cNvSpPr>
            <a:spLocks noEditPoints="1" noChangeArrowheads="1"/>
          </p:cNvSpPr>
          <p:nvPr/>
        </p:nvSpPr>
        <p:spPr bwMode="auto">
          <a:xfrm>
            <a:off x="2590800" y="3072825"/>
            <a:ext cx="471488" cy="709613"/>
          </a:xfrm>
          <a:custGeom>
            <a:avLst/>
            <a:gdLst>
              <a:gd name="T0" fmla="*/ 5145854 w 21600"/>
              <a:gd name="T1" fmla="*/ 0 h 21600"/>
              <a:gd name="T2" fmla="*/ 10291709 w 21600"/>
              <a:gd name="T3" fmla="*/ 8398992 h 21600"/>
              <a:gd name="T4" fmla="*/ 0 w 21600"/>
              <a:gd name="T5" fmla="*/ 8398992 h 21600"/>
              <a:gd name="T6" fmla="*/ 5145854 w 21600"/>
              <a:gd name="T7" fmla="*/ 23312528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22" name="Litebulb"/>
          <p:cNvSpPr>
            <a:spLocks noEditPoints="1" noChangeArrowheads="1"/>
          </p:cNvSpPr>
          <p:nvPr/>
        </p:nvSpPr>
        <p:spPr bwMode="auto">
          <a:xfrm>
            <a:off x="1752600" y="2463225"/>
            <a:ext cx="471488" cy="709613"/>
          </a:xfrm>
          <a:custGeom>
            <a:avLst/>
            <a:gdLst>
              <a:gd name="T0" fmla="*/ 5145854 w 21600"/>
              <a:gd name="T1" fmla="*/ 0 h 21600"/>
              <a:gd name="T2" fmla="*/ 10291709 w 21600"/>
              <a:gd name="T3" fmla="*/ 8398992 h 21600"/>
              <a:gd name="T4" fmla="*/ 0 w 21600"/>
              <a:gd name="T5" fmla="*/ 8398992 h 21600"/>
              <a:gd name="T6" fmla="*/ 5145854 w 21600"/>
              <a:gd name="T7" fmla="*/ 23312528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23" name="Litebulb"/>
          <p:cNvSpPr>
            <a:spLocks noEditPoints="1" noChangeArrowheads="1"/>
          </p:cNvSpPr>
          <p:nvPr/>
        </p:nvSpPr>
        <p:spPr bwMode="auto">
          <a:xfrm>
            <a:off x="1981200" y="2615625"/>
            <a:ext cx="471488" cy="709613"/>
          </a:xfrm>
          <a:custGeom>
            <a:avLst/>
            <a:gdLst>
              <a:gd name="T0" fmla="*/ 5145854 w 21600"/>
              <a:gd name="T1" fmla="*/ 0 h 21600"/>
              <a:gd name="T2" fmla="*/ 10291709 w 21600"/>
              <a:gd name="T3" fmla="*/ 8398992 h 21600"/>
              <a:gd name="T4" fmla="*/ 0 w 21600"/>
              <a:gd name="T5" fmla="*/ 8398992 h 21600"/>
              <a:gd name="T6" fmla="*/ 5145854 w 21600"/>
              <a:gd name="T7" fmla="*/ 23312528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24" name="Text Box 31"/>
          <p:cNvSpPr txBox="1">
            <a:spLocks noChangeArrowheads="1"/>
          </p:cNvSpPr>
          <p:nvPr/>
        </p:nvSpPr>
        <p:spPr bwMode="auto">
          <a:xfrm>
            <a:off x="1295400" y="4901625"/>
            <a:ext cx="1880643" cy="584775"/>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600" i="1" dirty="0" err="1"/>
              <a:t>c</a:t>
            </a:r>
            <a:r>
              <a:rPr lang="en-US" sz="1600" i="1" baseline="-25000" dirty="0" err="1"/>
              <a:t>total</a:t>
            </a:r>
            <a:r>
              <a:rPr lang="en-US" sz="1600" dirty="0"/>
              <a:t> = </a:t>
            </a:r>
            <a:r>
              <a:rPr lang="en-US" sz="1600" i="1" dirty="0"/>
              <a:t>c</a:t>
            </a:r>
            <a:r>
              <a:rPr lang="en-US" sz="1600" i="1" baseline="-25000" dirty="0"/>
              <a:t>1</a:t>
            </a:r>
            <a:r>
              <a:rPr lang="en-US" sz="1600" dirty="0"/>
              <a:t>+</a:t>
            </a:r>
            <a:r>
              <a:rPr lang="en-US" sz="1600" i="1" dirty="0"/>
              <a:t>c</a:t>
            </a:r>
            <a:r>
              <a:rPr lang="en-US" sz="1600" i="1" baseline="-25000" dirty="0"/>
              <a:t>2</a:t>
            </a:r>
            <a:r>
              <a:rPr lang="en-US" sz="1600" dirty="0"/>
              <a:t>+…+</a:t>
            </a:r>
            <a:r>
              <a:rPr lang="en-US" sz="1600" i="1" dirty="0" err="1"/>
              <a:t>c</a:t>
            </a:r>
            <a:r>
              <a:rPr lang="en-US" sz="1600" i="1" baseline="-25000" dirty="0" err="1"/>
              <a:t>n</a:t>
            </a:r>
            <a:endParaRPr lang="en-US" sz="1600" i="1" baseline="-25000" dirty="0"/>
          </a:p>
          <a:p>
            <a:r>
              <a:rPr lang="en-US" sz="1600" i="1" dirty="0"/>
              <a:t>where </a:t>
            </a:r>
            <a:r>
              <a:rPr lang="en-US" sz="1600" i="1" dirty="0" err="1"/>
              <a:t>c</a:t>
            </a:r>
            <a:r>
              <a:rPr lang="en-US" sz="1600" i="1" baseline="-25000" dirty="0" err="1"/>
              <a:t>i</a:t>
            </a:r>
            <a:r>
              <a:rPr lang="en-US" sz="1600" i="1" dirty="0"/>
              <a:t> =</a:t>
            </a:r>
            <a:r>
              <a:rPr lang="en-US" sz="1600" i="1" baseline="-25000" dirty="0"/>
              <a:t> </a:t>
            </a:r>
            <a:r>
              <a:rPr lang="en-US" sz="1600" dirty="0"/>
              <a:t>∫</a:t>
            </a:r>
            <a:r>
              <a:rPr lang="en-US" sz="1600" i="1" dirty="0" err="1"/>
              <a:t>s</a:t>
            </a:r>
            <a:r>
              <a:rPr lang="en-US" sz="1600" i="1" baseline="-25000" dirty="0" err="1"/>
              <a:t>i</a:t>
            </a:r>
            <a:r>
              <a:rPr lang="en-US" sz="1600" dirty="0"/>
              <a:t>(</a:t>
            </a:r>
            <a:r>
              <a:rPr lang="el-GR" sz="1600" i="1" dirty="0"/>
              <a:t>λ</a:t>
            </a:r>
            <a:r>
              <a:rPr lang="en-US" sz="1600" dirty="0"/>
              <a:t>)d</a:t>
            </a:r>
            <a:r>
              <a:rPr lang="el-GR" sz="1600" i="1" dirty="0"/>
              <a:t>λ</a:t>
            </a:r>
            <a:endParaRPr lang="en-US" sz="1600" i="1" dirty="0"/>
          </a:p>
        </p:txBody>
      </p:sp>
      <p:sp>
        <p:nvSpPr>
          <p:cNvPr id="25" name="Text Box 32"/>
          <p:cNvSpPr txBox="1">
            <a:spLocks noChangeArrowheads="1"/>
          </p:cNvSpPr>
          <p:nvPr/>
        </p:nvSpPr>
        <p:spPr bwMode="auto">
          <a:xfrm>
            <a:off x="5791200" y="4901625"/>
            <a:ext cx="2053767" cy="584775"/>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600" i="1" dirty="0" err="1"/>
              <a:t>c’</a:t>
            </a:r>
            <a:r>
              <a:rPr lang="en-US" sz="1600" i="1" baseline="-25000" dirty="0" err="1"/>
              <a:t>total</a:t>
            </a:r>
            <a:r>
              <a:rPr lang="en-US" sz="1600" dirty="0"/>
              <a:t> = </a:t>
            </a:r>
            <a:r>
              <a:rPr lang="en-US" sz="1600" i="1" dirty="0"/>
              <a:t>c’</a:t>
            </a:r>
            <a:r>
              <a:rPr lang="en-US" sz="1600" i="1" baseline="-25000" dirty="0"/>
              <a:t>1</a:t>
            </a:r>
            <a:r>
              <a:rPr lang="en-US" sz="1600" dirty="0"/>
              <a:t>+</a:t>
            </a:r>
            <a:r>
              <a:rPr lang="en-US" sz="1600" i="1" dirty="0"/>
              <a:t>c’</a:t>
            </a:r>
            <a:r>
              <a:rPr lang="en-US" sz="1600" i="1" baseline="-25000" dirty="0"/>
              <a:t>2</a:t>
            </a:r>
            <a:r>
              <a:rPr lang="en-US" sz="1600" dirty="0"/>
              <a:t>+…+</a:t>
            </a:r>
            <a:r>
              <a:rPr lang="en-US" sz="1600" i="1" dirty="0" err="1"/>
              <a:t>c’</a:t>
            </a:r>
            <a:r>
              <a:rPr lang="en-US" sz="1600" i="1" baseline="-25000" dirty="0" err="1"/>
              <a:t>k</a:t>
            </a:r>
            <a:endParaRPr lang="en-US" sz="1600" i="1" baseline="-25000" dirty="0"/>
          </a:p>
          <a:p>
            <a:r>
              <a:rPr lang="en-US" sz="1600" i="1" dirty="0"/>
              <a:t>where </a:t>
            </a:r>
            <a:r>
              <a:rPr lang="en-US" sz="1600" i="1" dirty="0" err="1"/>
              <a:t>c’</a:t>
            </a:r>
            <a:r>
              <a:rPr lang="en-US" sz="1600" i="1" baseline="-25000" dirty="0" err="1"/>
              <a:t>i</a:t>
            </a:r>
            <a:r>
              <a:rPr lang="en-US" sz="1600" i="1" dirty="0"/>
              <a:t> =</a:t>
            </a:r>
            <a:r>
              <a:rPr lang="en-US" sz="1600" i="1" baseline="-25000" dirty="0"/>
              <a:t> </a:t>
            </a:r>
            <a:r>
              <a:rPr lang="en-US" sz="1600" dirty="0"/>
              <a:t>∫</a:t>
            </a:r>
            <a:r>
              <a:rPr lang="en-US" sz="1600" i="1" dirty="0" err="1"/>
              <a:t>s’</a:t>
            </a:r>
            <a:r>
              <a:rPr lang="en-US" sz="1600" i="1" baseline="-25000" dirty="0" err="1"/>
              <a:t>i</a:t>
            </a:r>
            <a:r>
              <a:rPr lang="en-US" sz="1600" dirty="0"/>
              <a:t>(</a:t>
            </a:r>
            <a:r>
              <a:rPr lang="el-GR" sz="1600" i="1" dirty="0"/>
              <a:t>λ</a:t>
            </a:r>
            <a:r>
              <a:rPr lang="en-US" sz="1600" dirty="0"/>
              <a:t>)d</a:t>
            </a:r>
            <a:r>
              <a:rPr lang="el-GR" sz="1600" i="1" dirty="0"/>
              <a:t>λ</a:t>
            </a:r>
            <a:endParaRPr lang="en-US" sz="1600" i="1" baseline="-25000" dirty="0"/>
          </a:p>
        </p:txBody>
      </p:sp>
      <p:sp>
        <p:nvSpPr>
          <p:cNvPr id="26" name="Text Box 33"/>
          <p:cNvSpPr txBox="1">
            <a:spLocks noChangeArrowheads="1"/>
          </p:cNvSpPr>
          <p:nvPr/>
        </p:nvSpPr>
        <p:spPr bwMode="auto">
          <a:xfrm>
            <a:off x="1676400" y="4520625"/>
            <a:ext cx="1156086" cy="338554"/>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600" dirty="0">
                <a:solidFill>
                  <a:srgbClr val="FF0000"/>
                </a:solidFill>
              </a:rPr>
              <a:t>transmitter</a:t>
            </a:r>
          </a:p>
        </p:txBody>
      </p:sp>
      <p:sp>
        <p:nvSpPr>
          <p:cNvPr id="27" name="Text Box 34"/>
          <p:cNvSpPr txBox="1">
            <a:spLocks noChangeArrowheads="1"/>
          </p:cNvSpPr>
          <p:nvPr/>
        </p:nvSpPr>
        <p:spPr bwMode="auto">
          <a:xfrm>
            <a:off x="6324600" y="4520625"/>
            <a:ext cx="914033" cy="338554"/>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600" dirty="0">
                <a:solidFill>
                  <a:srgbClr val="FF0000"/>
                </a:solidFill>
              </a:rPr>
              <a:t>receiver</a:t>
            </a:r>
          </a:p>
        </p:txBody>
      </p:sp>
      <p:sp>
        <p:nvSpPr>
          <p:cNvPr id="28" name="Rectangle 35"/>
          <p:cNvSpPr>
            <a:spLocks noChangeArrowheads="1"/>
          </p:cNvSpPr>
          <p:nvPr/>
        </p:nvSpPr>
        <p:spPr bwMode="auto">
          <a:xfrm>
            <a:off x="838200" y="5587425"/>
            <a:ext cx="2667000" cy="584775"/>
          </a:xfrm>
          <a:prstGeom prst="rect">
            <a:avLst/>
          </a:prstGeom>
          <a:solidFill>
            <a:srgbClr val="FFFF00"/>
          </a:solid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600" dirty="0"/>
              <a:t>Transmitted light power:</a:t>
            </a:r>
          </a:p>
          <a:p>
            <a:pPr algn="ctr"/>
            <a:r>
              <a:rPr lang="el-GR" sz="1600" dirty="0"/>
              <a:t>∑</a:t>
            </a:r>
            <a:r>
              <a:rPr lang="en-US" sz="1600" dirty="0"/>
              <a:t>∫</a:t>
            </a:r>
            <a:r>
              <a:rPr lang="en-US" sz="1600" i="1" dirty="0" err="1"/>
              <a:t>s</a:t>
            </a:r>
            <a:r>
              <a:rPr lang="en-US" sz="1600" i="1" baseline="-25000" dirty="0" err="1"/>
              <a:t>i</a:t>
            </a:r>
            <a:r>
              <a:rPr lang="en-US" sz="1600" dirty="0"/>
              <a:t>(</a:t>
            </a:r>
            <a:r>
              <a:rPr lang="el-GR" sz="1600" i="1" dirty="0"/>
              <a:t>λ</a:t>
            </a:r>
            <a:r>
              <a:rPr lang="en-US" sz="1600" dirty="0"/>
              <a:t>)d</a:t>
            </a:r>
            <a:r>
              <a:rPr lang="el-GR" sz="1600" i="1" dirty="0"/>
              <a:t>λ</a:t>
            </a:r>
          </a:p>
        </p:txBody>
      </p:sp>
      <p:sp>
        <p:nvSpPr>
          <p:cNvPr id="29" name="Rectangle 36"/>
          <p:cNvSpPr>
            <a:spLocks noChangeArrowheads="1"/>
          </p:cNvSpPr>
          <p:nvPr/>
        </p:nvSpPr>
        <p:spPr bwMode="auto">
          <a:xfrm>
            <a:off x="5867400" y="5587425"/>
            <a:ext cx="2667000" cy="584775"/>
          </a:xfrm>
          <a:prstGeom prst="rect">
            <a:avLst/>
          </a:prstGeom>
          <a:solidFill>
            <a:srgbClr val="FFFF00"/>
          </a:solid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600" dirty="0"/>
              <a:t>Received light power:</a:t>
            </a:r>
          </a:p>
          <a:p>
            <a:pPr algn="ctr"/>
            <a:r>
              <a:rPr lang="el-GR" sz="1600" dirty="0"/>
              <a:t>∑</a:t>
            </a:r>
            <a:r>
              <a:rPr lang="en-US" sz="1600" i="1" dirty="0"/>
              <a:t> </a:t>
            </a:r>
            <a:r>
              <a:rPr lang="en-US" sz="1600" dirty="0"/>
              <a:t>∫</a:t>
            </a:r>
            <a:r>
              <a:rPr lang="en-US" sz="1600" i="1" dirty="0" err="1"/>
              <a:t>s’</a:t>
            </a:r>
            <a:r>
              <a:rPr lang="en-US" sz="1600" i="1" baseline="-25000" dirty="0" err="1"/>
              <a:t>i</a:t>
            </a:r>
            <a:r>
              <a:rPr lang="en-US" sz="1600" dirty="0"/>
              <a:t>(</a:t>
            </a:r>
            <a:r>
              <a:rPr lang="el-GR" sz="1600" i="1" dirty="0"/>
              <a:t>λ</a:t>
            </a:r>
            <a:r>
              <a:rPr lang="en-US" sz="1600" dirty="0"/>
              <a:t>)d</a:t>
            </a:r>
            <a:r>
              <a:rPr lang="el-GR" sz="1600" i="1" dirty="0"/>
              <a:t>λ</a:t>
            </a:r>
          </a:p>
        </p:txBody>
      </p:sp>
      <p:sp>
        <p:nvSpPr>
          <p:cNvPr id="30" name="Text Box 37"/>
          <p:cNvSpPr txBox="1">
            <a:spLocks noChangeArrowheads="1"/>
          </p:cNvSpPr>
          <p:nvPr/>
        </p:nvSpPr>
        <p:spPr bwMode="auto">
          <a:xfrm>
            <a:off x="3810000" y="5587425"/>
            <a:ext cx="1752600" cy="584775"/>
          </a:xfrm>
          <a:prstGeom prst="rect">
            <a:avLst/>
          </a:prstGeom>
          <a:solidFill>
            <a:srgbClr val="FFFF00"/>
          </a:solid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600" dirty="0"/>
              <a:t>noise</a:t>
            </a:r>
          </a:p>
          <a:p>
            <a:pPr algn="ctr"/>
            <a:r>
              <a:rPr lang="en-US" sz="1600" dirty="0"/>
              <a:t>interference</a:t>
            </a:r>
          </a:p>
        </p:txBody>
      </p:sp>
      <p:sp>
        <p:nvSpPr>
          <p:cNvPr id="31" name="Text Box 38"/>
          <p:cNvSpPr txBox="1">
            <a:spLocks noChangeArrowheads="1"/>
          </p:cNvSpPr>
          <p:nvPr/>
        </p:nvSpPr>
        <p:spPr bwMode="auto">
          <a:xfrm>
            <a:off x="3505200" y="5739825"/>
            <a:ext cx="304892" cy="338554"/>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600" dirty="0"/>
              <a:t>+</a:t>
            </a:r>
          </a:p>
        </p:txBody>
      </p:sp>
      <p:sp>
        <p:nvSpPr>
          <p:cNvPr id="32" name="Text Box 39"/>
          <p:cNvSpPr txBox="1">
            <a:spLocks noChangeArrowheads="1"/>
          </p:cNvSpPr>
          <p:nvPr/>
        </p:nvSpPr>
        <p:spPr bwMode="auto">
          <a:xfrm>
            <a:off x="5562600" y="5739825"/>
            <a:ext cx="304892" cy="338554"/>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600" dirty="0"/>
              <a:t>=</a:t>
            </a:r>
          </a:p>
        </p:txBody>
      </p:sp>
      <p:sp>
        <p:nvSpPr>
          <p:cNvPr id="33" name="Text Box 40"/>
          <p:cNvSpPr txBox="1">
            <a:spLocks noChangeArrowheads="1"/>
          </p:cNvSpPr>
          <p:nvPr/>
        </p:nvSpPr>
        <p:spPr bwMode="auto">
          <a:xfrm>
            <a:off x="4064245" y="4480938"/>
            <a:ext cx="901209" cy="338554"/>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600" dirty="0">
                <a:solidFill>
                  <a:srgbClr val="FF0000"/>
                </a:solidFill>
              </a:rPr>
              <a:t>channel</a:t>
            </a:r>
          </a:p>
        </p:txBody>
      </p:sp>
      <p:sp>
        <p:nvSpPr>
          <p:cNvPr id="34" name="직사각형 33"/>
          <p:cNvSpPr/>
          <p:nvPr/>
        </p:nvSpPr>
        <p:spPr>
          <a:xfrm>
            <a:off x="685800" y="1752600"/>
            <a:ext cx="6468950" cy="369332"/>
          </a:xfrm>
          <a:prstGeom prst="rect">
            <a:avLst/>
          </a:prstGeom>
        </p:spPr>
        <p:txBody>
          <a:bodyPr wrap="none">
            <a:spAutoFit/>
          </a:bodyPr>
          <a:lstStyle/>
          <a:p>
            <a:r>
              <a:rPr lang="en-US" sz="1800" u="sng" dirty="0" smtClean="0"/>
              <a:t>Light Signal Delivery Model from Transmitter to </a:t>
            </a:r>
            <a:r>
              <a:rPr lang="en-US" sz="1800" u="sng" dirty="0" smtClean="0"/>
              <a:t>Receiver Intensity </a:t>
            </a:r>
            <a:endParaRPr lang="en-US" sz="1800" u="sng" dirty="0"/>
          </a:p>
        </p:txBody>
      </p:sp>
      <p:sp>
        <p:nvSpPr>
          <p:cNvPr id="35" name="슬라이드 번호 개체 틀 4"/>
          <p:cNvSpPr>
            <a:spLocks noGrp="1"/>
          </p:cNvSpPr>
          <p:nvPr>
            <p:ph type="sldNum" sz="quarter" idx="4"/>
          </p:nvPr>
        </p:nvSpPr>
        <p:spPr>
          <a:xfrm>
            <a:off x="4344988" y="6475413"/>
            <a:ext cx="530225" cy="182562"/>
          </a:xfrm>
        </p:spPr>
        <p:txBody>
          <a:bodyPr/>
          <a:lstStyle/>
          <a:p>
            <a:pPr>
              <a:defRPr/>
            </a:pPr>
            <a:r>
              <a:rPr lang="en-US" altLang="ko-KR" dirty="0" smtClean="0"/>
              <a:t>Slide </a:t>
            </a:r>
            <a:fld id="{4E4FA928-9E26-4F86-946C-2B3B31589A58}" type="slidenum">
              <a:rPr lang="en-US" altLang="ko-KR" smtClean="0"/>
              <a:pPr>
                <a:defRPr/>
              </a:pPr>
              <a:t>18</a:t>
            </a:fld>
            <a:endParaRPr lang="en-US" altLang="ko-K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a:lnSpc>
                <a:spcPts val="3200"/>
              </a:lnSpc>
            </a:pPr>
            <a:r>
              <a:rPr lang="en-US" sz="3200" b="1" i="1" dirty="0" smtClean="0">
                <a:solidFill>
                  <a:srgbClr val="00B0F0"/>
                </a:solidFill>
                <a:latin typeface="Calibri" pitchFamily="34" charset="0"/>
              </a:rPr>
              <a:t>MODULATION BLOCKS REVISITED</a:t>
            </a:r>
            <a:endParaRPr lang="en-US" sz="3200" dirty="0">
              <a:solidFill>
                <a:srgbClr val="00B0F0"/>
              </a:solidFill>
              <a:latin typeface="Calibri" pitchFamily="34" charset="0"/>
            </a:endParaRPr>
          </a:p>
        </p:txBody>
      </p:sp>
      <p:sp>
        <p:nvSpPr>
          <p:cNvPr id="4" name="바닥글 개체 틀 3"/>
          <p:cNvSpPr>
            <a:spLocks noGrp="1"/>
          </p:cNvSpPr>
          <p:nvPr>
            <p:ph type="ftr" sz="quarter" idx="3"/>
          </p:nvPr>
        </p:nvSpPr>
        <p:spPr/>
        <p:txBody>
          <a:bodyPr/>
          <a:lstStyle/>
          <a:p>
            <a:pPr>
              <a:defRPr/>
            </a:pPr>
            <a:r>
              <a:rPr lang="en-US" altLang="ko-KR" smtClean="0"/>
              <a:t>Soo-Young Chang, SYCA</a:t>
            </a:r>
            <a:endParaRPr lang="en-US" altLang="ko-KR" dirty="0"/>
          </a:p>
        </p:txBody>
      </p:sp>
      <p:sp>
        <p:nvSpPr>
          <p:cNvPr id="35" name="Rectangle 5"/>
          <p:cNvSpPr>
            <a:spLocks noGrp="1" noChangeArrowheads="1"/>
          </p:cNvSpPr>
          <p:nvPr/>
        </p:nvSpPr>
        <p:spPr bwMode="auto">
          <a:xfrm>
            <a:off x="457200" y="1874837"/>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r>
              <a:rPr lang="en-US" sz="2000" dirty="0" smtClean="0"/>
              <a:t>Transmitter</a:t>
            </a:r>
          </a:p>
          <a:p>
            <a:endParaRPr lang="en-US" sz="2400" dirty="0" smtClean="0"/>
          </a:p>
          <a:p>
            <a:endParaRPr lang="en-US" sz="2400" dirty="0" smtClean="0"/>
          </a:p>
          <a:p>
            <a:endParaRPr lang="en-US" sz="2400" dirty="0" smtClean="0"/>
          </a:p>
          <a:p>
            <a:endParaRPr lang="en-US" sz="2400" dirty="0" smtClean="0"/>
          </a:p>
          <a:p>
            <a:r>
              <a:rPr lang="en-US" sz="2000" dirty="0" smtClean="0"/>
              <a:t>Receiver</a:t>
            </a:r>
          </a:p>
        </p:txBody>
      </p:sp>
      <p:sp>
        <p:nvSpPr>
          <p:cNvPr id="36" name="Rectangle 3"/>
          <p:cNvSpPr>
            <a:spLocks noChangeArrowheads="1"/>
          </p:cNvSpPr>
          <p:nvPr/>
        </p:nvSpPr>
        <p:spPr bwMode="auto">
          <a:xfrm>
            <a:off x="1981200" y="2636837"/>
            <a:ext cx="1143000" cy="1143000"/>
          </a:xfrm>
          <a:prstGeom prst="rect">
            <a:avLst/>
          </a:prstGeom>
          <a:solidFill>
            <a:schemeClr val="accent1"/>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600" dirty="0"/>
              <a:t>Serial-</a:t>
            </a:r>
          </a:p>
          <a:p>
            <a:pPr algn="ctr"/>
            <a:r>
              <a:rPr lang="en-US" sz="1600" dirty="0"/>
              <a:t>to-parallel</a:t>
            </a:r>
          </a:p>
          <a:p>
            <a:pPr algn="ctr"/>
            <a:r>
              <a:rPr lang="en-US" sz="1600" dirty="0"/>
              <a:t>convert</a:t>
            </a:r>
          </a:p>
        </p:txBody>
      </p:sp>
      <p:sp>
        <p:nvSpPr>
          <p:cNvPr id="37" name="Rectangle 4"/>
          <p:cNvSpPr>
            <a:spLocks noChangeArrowheads="1"/>
          </p:cNvSpPr>
          <p:nvPr/>
        </p:nvSpPr>
        <p:spPr bwMode="auto">
          <a:xfrm>
            <a:off x="3886200" y="2636837"/>
            <a:ext cx="1219200" cy="1143000"/>
          </a:xfrm>
          <a:prstGeom prst="rect">
            <a:avLst/>
          </a:prstGeom>
          <a:solidFill>
            <a:schemeClr val="accent1"/>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600" dirty="0"/>
              <a:t>Data-to-</a:t>
            </a:r>
          </a:p>
          <a:p>
            <a:pPr algn="ctr"/>
            <a:r>
              <a:rPr lang="en-US" sz="1600" dirty="0"/>
              <a:t>modulation</a:t>
            </a:r>
          </a:p>
          <a:p>
            <a:pPr algn="ctr"/>
            <a:r>
              <a:rPr lang="en-US" sz="1600" dirty="0"/>
              <a:t>mapping</a:t>
            </a:r>
          </a:p>
        </p:txBody>
      </p:sp>
      <p:sp>
        <p:nvSpPr>
          <p:cNvPr id="38" name="Rectangle 6"/>
          <p:cNvSpPr>
            <a:spLocks noChangeArrowheads="1"/>
          </p:cNvSpPr>
          <p:nvPr/>
        </p:nvSpPr>
        <p:spPr bwMode="auto">
          <a:xfrm>
            <a:off x="5867400" y="2636837"/>
            <a:ext cx="1219200" cy="1143000"/>
          </a:xfrm>
          <a:prstGeom prst="rect">
            <a:avLst/>
          </a:prstGeom>
          <a:solidFill>
            <a:schemeClr val="accent1"/>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600" dirty="0"/>
              <a:t>Light</a:t>
            </a:r>
          </a:p>
          <a:p>
            <a:pPr algn="ctr"/>
            <a:r>
              <a:rPr lang="en-US" sz="1600" dirty="0"/>
              <a:t>emitting</a:t>
            </a:r>
          </a:p>
          <a:p>
            <a:pPr algn="ctr"/>
            <a:r>
              <a:rPr lang="en-US" sz="1600" dirty="0"/>
              <a:t>device</a:t>
            </a:r>
          </a:p>
          <a:p>
            <a:pPr algn="ctr"/>
            <a:r>
              <a:rPr lang="en-US" sz="1600" dirty="0"/>
              <a:t> driver</a:t>
            </a:r>
          </a:p>
        </p:txBody>
      </p:sp>
      <p:sp>
        <p:nvSpPr>
          <p:cNvPr id="39" name="Rectangle 7"/>
          <p:cNvSpPr>
            <a:spLocks noChangeArrowheads="1"/>
          </p:cNvSpPr>
          <p:nvPr/>
        </p:nvSpPr>
        <p:spPr bwMode="auto">
          <a:xfrm>
            <a:off x="7848600" y="2636837"/>
            <a:ext cx="838200" cy="1143000"/>
          </a:xfrm>
          <a:prstGeom prst="rect">
            <a:avLst/>
          </a:prstGeom>
          <a:solidFill>
            <a:schemeClr val="accent1"/>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600" dirty="0"/>
              <a:t>Light</a:t>
            </a:r>
          </a:p>
          <a:p>
            <a:pPr algn="ctr"/>
            <a:r>
              <a:rPr lang="en-US" sz="1600" dirty="0"/>
              <a:t>emitting</a:t>
            </a:r>
          </a:p>
          <a:p>
            <a:pPr algn="ctr"/>
            <a:r>
              <a:rPr lang="en-US" sz="1600" dirty="0"/>
              <a:t>module</a:t>
            </a:r>
          </a:p>
        </p:txBody>
      </p:sp>
      <p:sp>
        <p:nvSpPr>
          <p:cNvPr id="40" name="Line 8"/>
          <p:cNvSpPr>
            <a:spLocks noChangeShapeType="1"/>
          </p:cNvSpPr>
          <p:nvPr/>
        </p:nvSpPr>
        <p:spPr bwMode="auto">
          <a:xfrm>
            <a:off x="7086600" y="2789237"/>
            <a:ext cx="762000" cy="0"/>
          </a:xfrm>
          <a:prstGeom prst="line">
            <a:avLst/>
          </a:prstGeom>
          <a:noFill/>
          <a:ln w="9525">
            <a:solidFill>
              <a:schemeClr val="tx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41" name="Line 9"/>
          <p:cNvSpPr>
            <a:spLocks noChangeShapeType="1"/>
          </p:cNvSpPr>
          <p:nvPr/>
        </p:nvSpPr>
        <p:spPr bwMode="auto">
          <a:xfrm>
            <a:off x="7086600" y="2941637"/>
            <a:ext cx="762000" cy="0"/>
          </a:xfrm>
          <a:prstGeom prst="line">
            <a:avLst/>
          </a:prstGeom>
          <a:noFill/>
          <a:ln w="9525">
            <a:solidFill>
              <a:schemeClr val="tx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42" name="Line 10"/>
          <p:cNvSpPr>
            <a:spLocks noChangeShapeType="1"/>
          </p:cNvSpPr>
          <p:nvPr/>
        </p:nvSpPr>
        <p:spPr bwMode="auto">
          <a:xfrm>
            <a:off x="7086600" y="3627437"/>
            <a:ext cx="762000" cy="0"/>
          </a:xfrm>
          <a:prstGeom prst="line">
            <a:avLst/>
          </a:prstGeom>
          <a:noFill/>
          <a:ln w="9525">
            <a:solidFill>
              <a:schemeClr val="tx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43" name="Line 11"/>
          <p:cNvSpPr>
            <a:spLocks noChangeShapeType="1"/>
          </p:cNvSpPr>
          <p:nvPr/>
        </p:nvSpPr>
        <p:spPr bwMode="auto">
          <a:xfrm>
            <a:off x="7467600" y="3094037"/>
            <a:ext cx="0" cy="381000"/>
          </a:xfrm>
          <a:prstGeom prst="line">
            <a:avLst/>
          </a:prstGeom>
          <a:noFill/>
          <a:ln w="57150" cap="rnd">
            <a:solidFill>
              <a:schemeClr val="tx1"/>
            </a:solidFill>
            <a:prstDash val="sysDot"/>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44" name="Line 12"/>
          <p:cNvSpPr>
            <a:spLocks noChangeShapeType="1"/>
          </p:cNvSpPr>
          <p:nvPr/>
        </p:nvSpPr>
        <p:spPr bwMode="auto">
          <a:xfrm>
            <a:off x="5105400" y="2789237"/>
            <a:ext cx="762000" cy="0"/>
          </a:xfrm>
          <a:prstGeom prst="line">
            <a:avLst/>
          </a:prstGeom>
          <a:noFill/>
          <a:ln w="9525">
            <a:solidFill>
              <a:schemeClr val="tx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45" name="Line 13"/>
          <p:cNvSpPr>
            <a:spLocks noChangeShapeType="1"/>
          </p:cNvSpPr>
          <p:nvPr/>
        </p:nvSpPr>
        <p:spPr bwMode="auto">
          <a:xfrm>
            <a:off x="5105400" y="2941637"/>
            <a:ext cx="762000" cy="0"/>
          </a:xfrm>
          <a:prstGeom prst="line">
            <a:avLst/>
          </a:prstGeom>
          <a:noFill/>
          <a:ln w="9525">
            <a:solidFill>
              <a:schemeClr val="tx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46" name="Line 14"/>
          <p:cNvSpPr>
            <a:spLocks noChangeShapeType="1"/>
          </p:cNvSpPr>
          <p:nvPr/>
        </p:nvSpPr>
        <p:spPr bwMode="auto">
          <a:xfrm>
            <a:off x="5105400" y="3627437"/>
            <a:ext cx="762000" cy="0"/>
          </a:xfrm>
          <a:prstGeom prst="line">
            <a:avLst/>
          </a:prstGeom>
          <a:noFill/>
          <a:ln w="9525">
            <a:solidFill>
              <a:schemeClr val="tx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47" name="Line 15"/>
          <p:cNvSpPr>
            <a:spLocks noChangeShapeType="1"/>
          </p:cNvSpPr>
          <p:nvPr/>
        </p:nvSpPr>
        <p:spPr bwMode="auto">
          <a:xfrm>
            <a:off x="5486400" y="3094037"/>
            <a:ext cx="0" cy="381000"/>
          </a:xfrm>
          <a:prstGeom prst="line">
            <a:avLst/>
          </a:prstGeom>
          <a:noFill/>
          <a:ln w="57150" cap="rnd">
            <a:solidFill>
              <a:schemeClr val="tx1"/>
            </a:solidFill>
            <a:prstDash val="sysDot"/>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48" name="Line 16"/>
          <p:cNvSpPr>
            <a:spLocks noChangeShapeType="1"/>
          </p:cNvSpPr>
          <p:nvPr/>
        </p:nvSpPr>
        <p:spPr bwMode="auto">
          <a:xfrm>
            <a:off x="3124200" y="2789237"/>
            <a:ext cx="762000" cy="0"/>
          </a:xfrm>
          <a:prstGeom prst="line">
            <a:avLst/>
          </a:prstGeom>
          <a:noFill/>
          <a:ln w="9525">
            <a:solidFill>
              <a:schemeClr val="tx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49" name="Line 17"/>
          <p:cNvSpPr>
            <a:spLocks noChangeShapeType="1"/>
          </p:cNvSpPr>
          <p:nvPr/>
        </p:nvSpPr>
        <p:spPr bwMode="auto">
          <a:xfrm>
            <a:off x="3124200" y="2941637"/>
            <a:ext cx="762000" cy="0"/>
          </a:xfrm>
          <a:prstGeom prst="line">
            <a:avLst/>
          </a:prstGeom>
          <a:noFill/>
          <a:ln w="9525">
            <a:solidFill>
              <a:schemeClr val="tx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50" name="Line 18"/>
          <p:cNvSpPr>
            <a:spLocks noChangeShapeType="1"/>
          </p:cNvSpPr>
          <p:nvPr/>
        </p:nvSpPr>
        <p:spPr bwMode="auto">
          <a:xfrm>
            <a:off x="3124200" y="3627437"/>
            <a:ext cx="762000" cy="0"/>
          </a:xfrm>
          <a:prstGeom prst="line">
            <a:avLst/>
          </a:prstGeom>
          <a:noFill/>
          <a:ln w="9525">
            <a:solidFill>
              <a:schemeClr val="tx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51" name="Line 19"/>
          <p:cNvSpPr>
            <a:spLocks noChangeShapeType="1"/>
          </p:cNvSpPr>
          <p:nvPr/>
        </p:nvSpPr>
        <p:spPr bwMode="auto">
          <a:xfrm>
            <a:off x="3505200" y="3094037"/>
            <a:ext cx="0" cy="381000"/>
          </a:xfrm>
          <a:prstGeom prst="line">
            <a:avLst/>
          </a:prstGeom>
          <a:noFill/>
          <a:ln w="57150" cap="rnd">
            <a:solidFill>
              <a:schemeClr val="tx1"/>
            </a:solidFill>
            <a:prstDash val="sysDot"/>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52" name="Line 20"/>
          <p:cNvSpPr>
            <a:spLocks noChangeShapeType="1"/>
          </p:cNvSpPr>
          <p:nvPr/>
        </p:nvSpPr>
        <p:spPr bwMode="auto">
          <a:xfrm>
            <a:off x="1447800" y="3170237"/>
            <a:ext cx="533400" cy="0"/>
          </a:xfrm>
          <a:prstGeom prst="line">
            <a:avLst/>
          </a:prstGeom>
          <a:noFill/>
          <a:ln w="57150">
            <a:solidFill>
              <a:schemeClr val="tx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53" name="Text Box 21"/>
          <p:cNvSpPr txBox="1">
            <a:spLocks noChangeArrowheads="1"/>
          </p:cNvSpPr>
          <p:nvPr/>
        </p:nvSpPr>
        <p:spPr bwMode="auto">
          <a:xfrm>
            <a:off x="517638" y="2636837"/>
            <a:ext cx="1257074" cy="1015663"/>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75000"/>
              </a:lnSpc>
            </a:pPr>
            <a:r>
              <a:rPr lang="en-US" sz="1600" dirty="0"/>
              <a:t>Data </a:t>
            </a:r>
          </a:p>
          <a:p>
            <a:pPr algn="ctr">
              <a:lnSpc>
                <a:spcPct val="75000"/>
              </a:lnSpc>
            </a:pPr>
            <a:r>
              <a:rPr lang="en-US" sz="1600" dirty="0"/>
              <a:t>stream </a:t>
            </a:r>
          </a:p>
          <a:p>
            <a:pPr algn="ctr">
              <a:lnSpc>
                <a:spcPct val="75000"/>
              </a:lnSpc>
            </a:pPr>
            <a:r>
              <a:rPr lang="en-US" sz="1600" dirty="0"/>
              <a:t>from </a:t>
            </a:r>
          </a:p>
          <a:p>
            <a:pPr algn="ctr">
              <a:lnSpc>
                <a:spcPct val="75000"/>
              </a:lnSpc>
            </a:pPr>
            <a:r>
              <a:rPr lang="en-US" sz="1600" dirty="0"/>
              <a:t>information </a:t>
            </a:r>
          </a:p>
          <a:p>
            <a:pPr algn="ctr">
              <a:lnSpc>
                <a:spcPct val="75000"/>
              </a:lnSpc>
            </a:pPr>
            <a:r>
              <a:rPr lang="en-US" sz="1600" dirty="0"/>
              <a:t>source</a:t>
            </a:r>
          </a:p>
        </p:txBody>
      </p:sp>
      <p:sp>
        <p:nvSpPr>
          <p:cNvPr id="54" name="Rectangle 22"/>
          <p:cNvSpPr>
            <a:spLocks noChangeArrowheads="1"/>
          </p:cNvSpPr>
          <p:nvPr/>
        </p:nvSpPr>
        <p:spPr bwMode="auto">
          <a:xfrm>
            <a:off x="1981200" y="4770437"/>
            <a:ext cx="1143000" cy="1143000"/>
          </a:xfrm>
          <a:prstGeom prst="rect">
            <a:avLst/>
          </a:prstGeom>
          <a:solidFill>
            <a:schemeClr val="accent1"/>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600" dirty="0"/>
              <a:t>Parallel-</a:t>
            </a:r>
          </a:p>
          <a:p>
            <a:pPr algn="ctr"/>
            <a:r>
              <a:rPr lang="en-US" sz="1600" dirty="0"/>
              <a:t>to-serial</a:t>
            </a:r>
          </a:p>
          <a:p>
            <a:pPr algn="ctr"/>
            <a:r>
              <a:rPr lang="en-US" sz="1600" dirty="0"/>
              <a:t>convert</a:t>
            </a:r>
          </a:p>
        </p:txBody>
      </p:sp>
      <p:sp>
        <p:nvSpPr>
          <p:cNvPr id="55" name="Rectangle 23"/>
          <p:cNvSpPr>
            <a:spLocks noChangeArrowheads="1"/>
          </p:cNvSpPr>
          <p:nvPr/>
        </p:nvSpPr>
        <p:spPr bwMode="auto">
          <a:xfrm>
            <a:off x="3886200" y="4770437"/>
            <a:ext cx="1219200" cy="1143000"/>
          </a:xfrm>
          <a:prstGeom prst="rect">
            <a:avLst/>
          </a:prstGeom>
          <a:solidFill>
            <a:schemeClr val="accent1"/>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600" dirty="0"/>
              <a:t>Modulation</a:t>
            </a:r>
          </a:p>
          <a:p>
            <a:pPr algn="ctr"/>
            <a:r>
              <a:rPr lang="en-US" sz="1600" dirty="0"/>
              <a:t>-to-data</a:t>
            </a:r>
          </a:p>
          <a:p>
            <a:pPr algn="ctr"/>
            <a:r>
              <a:rPr lang="en-US" sz="1600" dirty="0" err="1"/>
              <a:t>demapping</a:t>
            </a:r>
            <a:endParaRPr lang="en-US" sz="1600" dirty="0"/>
          </a:p>
        </p:txBody>
      </p:sp>
      <p:sp>
        <p:nvSpPr>
          <p:cNvPr id="56" name="Rectangle 24"/>
          <p:cNvSpPr>
            <a:spLocks noChangeArrowheads="1"/>
          </p:cNvSpPr>
          <p:nvPr/>
        </p:nvSpPr>
        <p:spPr bwMode="auto">
          <a:xfrm>
            <a:off x="5867400" y="4770437"/>
            <a:ext cx="1219200" cy="1143000"/>
          </a:xfrm>
          <a:prstGeom prst="rect">
            <a:avLst/>
          </a:prstGeom>
          <a:solidFill>
            <a:schemeClr val="accent1"/>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600" dirty="0"/>
              <a:t>Amplifier</a:t>
            </a:r>
          </a:p>
        </p:txBody>
      </p:sp>
      <p:sp>
        <p:nvSpPr>
          <p:cNvPr id="57" name="Rectangle 25"/>
          <p:cNvSpPr>
            <a:spLocks noChangeArrowheads="1"/>
          </p:cNvSpPr>
          <p:nvPr/>
        </p:nvSpPr>
        <p:spPr bwMode="auto">
          <a:xfrm>
            <a:off x="7848600" y="4770437"/>
            <a:ext cx="838200" cy="1143000"/>
          </a:xfrm>
          <a:prstGeom prst="rect">
            <a:avLst/>
          </a:prstGeom>
          <a:solidFill>
            <a:schemeClr val="accent1"/>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600" dirty="0"/>
              <a:t>Photo</a:t>
            </a:r>
          </a:p>
          <a:p>
            <a:pPr algn="ctr"/>
            <a:r>
              <a:rPr lang="en-US" sz="1600" dirty="0"/>
              <a:t>detector</a:t>
            </a:r>
          </a:p>
        </p:txBody>
      </p:sp>
      <p:sp>
        <p:nvSpPr>
          <p:cNvPr id="58" name="Line 26"/>
          <p:cNvSpPr>
            <a:spLocks noChangeShapeType="1"/>
          </p:cNvSpPr>
          <p:nvPr/>
        </p:nvSpPr>
        <p:spPr bwMode="auto">
          <a:xfrm>
            <a:off x="7467600" y="5227637"/>
            <a:ext cx="0" cy="381000"/>
          </a:xfrm>
          <a:prstGeom prst="line">
            <a:avLst/>
          </a:prstGeom>
          <a:noFill/>
          <a:ln w="57150" cap="rnd">
            <a:solidFill>
              <a:schemeClr val="tx1"/>
            </a:solidFill>
            <a:prstDash val="sysDot"/>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59" name="Text Box 27"/>
          <p:cNvSpPr txBox="1">
            <a:spLocks noChangeArrowheads="1"/>
          </p:cNvSpPr>
          <p:nvPr/>
        </p:nvSpPr>
        <p:spPr bwMode="auto">
          <a:xfrm>
            <a:off x="517638" y="4770437"/>
            <a:ext cx="1257074" cy="1015663"/>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75000"/>
              </a:lnSpc>
            </a:pPr>
            <a:r>
              <a:rPr lang="en-US" sz="1600" dirty="0"/>
              <a:t>Data </a:t>
            </a:r>
          </a:p>
          <a:p>
            <a:pPr algn="ctr">
              <a:lnSpc>
                <a:spcPct val="75000"/>
              </a:lnSpc>
            </a:pPr>
            <a:r>
              <a:rPr lang="en-US" sz="1600" dirty="0"/>
              <a:t>stream </a:t>
            </a:r>
          </a:p>
          <a:p>
            <a:pPr algn="ctr">
              <a:lnSpc>
                <a:spcPct val="75000"/>
              </a:lnSpc>
            </a:pPr>
            <a:r>
              <a:rPr lang="en-US" sz="1600" dirty="0"/>
              <a:t>to </a:t>
            </a:r>
          </a:p>
          <a:p>
            <a:pPr algn="ctr">
              <a:lnSpc>
                <a:spcPct val="75000"/>
              </a:lnSpc>
            </a:pPr>
            <a:r>
              <a:rPr lang="en-US" sz="1600" dirty="0"/>
              <a:t>information </a:t>
            </a:r>
          </a:p>
          <a:p>
            <a:pPr algn="ctr">
              <a:lnSpc>
                <a:spcPct val="75000"/>
              </a:lnSpc>
            </a:pPr>
            <a:r>
              <a:rPr lang="en-US" sz="1600" dirty="0"/>
              <a:t>sink</a:t>
            </a:r>
          </a:p>
        </p:txBody>
      </p:sp>
      <p:sp>
        <p:nvSpPr>
          <p:cNvPr id="60" name="Line 28"/>
          <p:cNvSpPr>
            <a:spLocks noChangeShapeType="1"/>
          </p:cNvSpPr>
          <p:nvPr/>
        </p:nvSpPr>
        <p:spPr bwMode="auto">
          <a:xfrm flipH="1">
            <a:off x="7086600" y="4922837"/>
            <a:ext cx="762000" cy="0"/>
          </a:xfrm>
          <a:prstGeom prst="line">
            <a:avLst/>
          </a:prstGeom>
          <a:noFill/>
          <a:ln w="9525">
            <a:solidFill>
              <a:schemeClr val="tx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61" name="Line 29"/>
          <p:cNvSpPr>
            <a:spLocks noChangeShapeType="1"/>
          </p:cNvSpPr>
          <p:nvPr/>
        </p:nvSpPr>
        <p:spPr bwMode="auto">
          <a:xfrm flipH="1">
            <a:off x="7086600" y="5075237"/>
            <a:ext cx="762000" cy="0"/>
          </a:xfrm>
          <a:prstGeom prst="line">
            <a:avLst/>
          </a:prstGeom>
          <a:noFill/>
          <a:ln w="9525">
            <a:solidFill>
              <a:schemeClr val="tx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62" name="Line 30"/>
          <p:cNvSpPr>
            <a:spLocks noChangeShapeType="1"/>
          </p:cNvSpPr>
          <p:nvPr/>
        </p:nvSpPr>
        <p:spPr bwMode="auto">
          <a:xfrm flipH="1">
            <a:off x="7086600" y="5761037"/>
            <a:ext cx="762000" cy="0"/>
          </a:xfrm>
          <a:prstGeom prst="line">
            <a:avLst/>
          </a:prstGeom>
          <a:noFill/>
          <a:ln w="9525">
            <a:solidFill>
              <a:schemeClr val="tx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63" name="Line 31"/>
          <p:cNvSpPr>
            <a:spLocks noChangeShapeType="1"/>
          </p:cNvSpPr>
          <p:nvPr/>
        </p:nvSpPr>
        <p:spPr bwMode="auto">
          <a:xfrm>
            <a:off x="5486400" y="5227637"/>
            <a:ext cx="0" cy="381000"/>
          </a:xfrm>
          <a:prstGeom prst="line">
            <a:avLst/>
          </a:prstGeom>
          <a:noFill/>
          <a:ln w="57150" cap="rnd">
            <a:solidFill>
              <a:schemeClr val="tx1"/>
            </a:solidFill>
            <a:prstDash val="sysDot"/>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64" name="Line 32"/>
          <p:cNvSpPr>
            <a:spLocks noChangeShapeType="1"/>
          </p:cNvSpPr>
          <p:nvPr/>
        </p:nvSpPr>
        <p:spPr bwMode="auto">
          <a:xfrm flipH="1">
            <a:off x="5105400" y="4922837"/>
            <a:ext cx="762000" cy="0"/>
          </a:xfrm>
          <a:prstGeom prst="line">
            <a:avLst/>
          </a:prstGeom>
          <a:noFill/>
          <a:ln w="9525">
            <a:solidFill>
              <a:schemeClr val="tx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65" name="Line 33"/>
          <p:cNvSpPr>
            <a:spLocks noChangeShapeType="1"/>
          </p:cNvSpPr>
          <p:nvPr/>
        </p:nvSpPr>
        <p:spPr bwMode="auto">
          <a:xfrm flipH="1">
            <a:off x="5105400" y="5075237"/>
            <a:ext cx="762000" cy="0"/>
          </a:xfrm>
          <a:prstGeom prst="line">
            <a:avLst/>
          </a:prstGeom>
          <a:noFill/>
          <a:ln w="9525">
            <a:solidFill>
              <a:schemeClr val="tx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66" name="Line 34"/>
          <p:cNvSpPr>
            <a:spLocks noChangeShapeType="1"/>
          </p:cNvSpPr>
          <p:nvPr/>
        </p:nvSpPr>
        <p:spPr bwMode="auto">
          <a:xfrm flipH="1">
            <a:off x="5105400" y="5761037"/>
            <a:ext cx="762000" cy="0"/>
          </a:xfrm>
          <a:prstGeom prst="line">
            <a:avLst/>
          </a:prstGeom>
          <a:noFill/>
          <a:ln w="9525">
            <a:solidFill>
              <a:schemeClr val="tx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67" name="Line 35"/>
          <p:cNvSpPr>
            <a:spLocks noChangeShapeType="1"/>
          </p:cNvSpPr>
          <p:nvPr/>
        </p:nvSpPr>
        <p:spPr bwMode="auto">
          <a:xfrm>
            <a:off x="3505200" y="5227637"/>
            <a:ext cx="0" cy="381000"/>
          </a:xfrm>
          <a:prstGeom prst="line">
            <a:avLst/>
          </a:prstGeom>
          <a:noFill/>
          <a:ln w="57150" cap="rnd">
            <a:solidFill>
              <a:schemeClr val="tx1"/>
            </a:solidFill>
            <a:prstDash val="sysDot"/>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68" name="Line 36"/>
          <p:cNvSpPr>
            <a:spLocks noChangeShapeType="1"/>
          </p:cNvSpPr>
          <p:nvPr/>
        </p:nvSpPr>
        <p:spPr bwMode="auto">
          <a:xfrm flipH="1">
            <a:off x="3124200" y="4922837"/>
            <a:ext cx="762000" cy="0"/>
          </a:xfrm>
          <a:prstGeom prst="line">
            <a:avLst/>
          </a:prstGeom>
          <a:noFill/>
          <a:ln w="9525">
            <a:solidFill>
              <a:schemeClr val="tx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69" name="Line 37"/>
          <p:cNvSpPr>
            <a:spLocks noChangeShapeType="1"/>
          </p:cNvSpPr>
          <p:nvPr/>
        </p:nvSpPr>
        <p:spPr bwMode="auto">
          <a:xfrm flipH="1">
            <a:off x="3124200" y="5075237"/>
            <a:ext cx="762000" cy="0"/>
          </a:xfrm>
          <a:prstGeom prst="line">
            <a:avLst/>
          </a:prstGeom>
          <a:noFill/>
          <a:ln w="9525">
            <a:solidFill>
              <a:schemeClr val="tx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70" name="Line 38"/>
          <p:cNvSpPr>
            <a:spLocks noChangeShapeType="1"/>
          </p:cNvSpPr>
          <p:nvPr/>
        </p:nvSpPr>
        <p:spPr bwMode="auto">
          <a:xfrm flipH="1">
            <a:off x="3124200" y="5761037"/>
            <a:ext cx="762000" cy="0"/>
          </a:xfrm>
          <a:prstGeom prst="line">
            <a:avLst/>
          </a:prstGeom>
          <a:noFill/>
          <a:ln w="9525">
            <a:solidFill>
              <a:schemeClr val="tx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71" name="Line 39"/>
          <p:cNvSpPr>
            <a:spLocks noChangeShapeType="1"/>
          </p:cNvSpPr>
          <p:nvPr/>
        </p:nvSpPr>
        <p:spPr bwMode="auto">
          <a:xfrm flipH="1">
            <a:off x="1447800" y="5303837"/>
            <a:ext cx="533400" cy="0"/>
          </a:xfrm>
          <a:prstGeom prst="line">
            <a:avLst/>
          </a:prstGeom>
          <a:noFill/>
          <a:ln w="57150">
            <a:solidFill>
              <a:schemeClr val="tx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72" name="Text Box 40"/>
          <p:cNvSpPr txBox="1">
            <a:spLocks noChangeArrowheads="1"/>
          </p:cNvSpPr>
          <p:nvPr/>
        </p:nvSpPr>
        <p:spPr bwMode="auto">
          <a:xfrm>
            <a:off x="3276600" y="3575050"/>
            <a:ext cx="354013" cy="336550"/>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600" i="1"/>
              <a:t>m</a:t>
            </a:r>
          </a:p>
        </p:txBody>
      </p:sp>
      <p:sp>
        <p:nvSpPr>
          <p:cNvPr id="73" name="Text Box 41"/>
          <p:cNvSpPr txBox="1">
            <a:spLocks noChangeArrowheads="1"/>
          </p:cNvSpPr>
          <p:nvPr/>
        </p:nvSpPr>
        <p:spPr bwMode="auto">
          <a:xfrm>
            <a:off x="5257800" y="3551237"/>
            <a:ext cx="296863" cy="336550"/>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600" i="1"/>
              <a:t>n</a:t>
            </a:r>
          </a:p>
        </p:txBody>
      </p:sp>
      <p:sp>
        <p:nvSpPr>
          <p:cNvPr id="74" name="Text Box 42"/>
          <p:cNvSpPr txBox="1">
            <a:spLocks noChangeArrowheads="1"/>
          </p:cNvSpPr>
          <p:nvPr/>
        </p:nvSpPr>
        <p:spPr bwMode="auto">
          <a:xfrm>
            <a:off x="7315200" y="3551237"/>
            <a:ext cx="296863" cy="336550"/>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600" i="1"/>
              <a:t>n</a:t>
            </a:r>
          </a:p>
        </p:txBody>
      </p:sp>
      <p:sp>
        <p:nvSpPr>
          <p:cNvPr id="75" name="Text Box 43"/>
          <p:cNvSpPr txBox="1">
            <a:spLocks noChangeArrowheads="1"/>
          </p:cNvSpPr>
          <p:nvPr/>
        </p:nvSpPr>
        <p:spPr bwMode="auto">
          <a:xfrm>
            <a:off x="7315200" y="5684837"/>
            <a:ext cx="285750" cy="336550"/>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600" i="1"/>
              <a:t>k</a:t>
            </a:r>
          </a:p>
        </p:txBody>
      </p:sp>
      <p:sp>
        <p:nvSpPr>
          <p:cNvPr id="76" name="Text Box 44"/>
          <p:cNvSpPr txBox="1">
            <a:spLocks noChangeArrowheads="1"/>
          </p:cNvSpPr>
          <p:nvPr/>
        </p:nvSpPr>
        <p:spPr bwMode="auto">
          <a:xfrm>
            <a:off x="5334000" y="5684837"/>
            <a:ext cx="285750" cy="336550"/>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600" i="1"/>
              <a:t>k</a:t>
            </a:r>
          </a:p>
        </p:txBody>
      </p:sp>
      <p:sp>
        <p:nvSpPr>
          <p:cNvPr id="77" name="Text Box 45"/>
          <p:cNvSpPr txBox="1">
            <a:spLocks noChangeArrowheads="1"/>
          </p:cNvSpPr>
          <p:nvPr/>
        </p:nvSpPr>
        <p:spPr bwMode="auto">
          <a:xfrm>
            <a:off x="3352800" y="5684837"/>
            <a:ext cx="354013" cy="336550"/>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600" i="1"/>
              <a:t>m</a:t>
            </a:r>
          </a:p>
        </p:txBody>
      </p:sp>
      <p:sp>
        <p:nvSpPr>
          <p:cNvPr id="78" name="Text Box 46"/>
          <p:cNvSpPr txBox="1">
            <a:spLocks noChangeArrowheads="1"/>
          </p:cNvSpPr>
          <p:nvPr/>
        </p:nvSpPr>
        <p:spPr bwMode="auto">
          <a:xfrm>
            <a:off x="3497553" y="3932237"/>
            <a:ext cx="2040943" cy="584775"/>
          </a:xfrm>
          <a:prstGeom prst="rect">
            <a:avLst/>
          </a:prstGeom>
          <a:solidFill>
            <a:schemeClr val="accent1"/>
          </a:solidFill>
          <a:ln w="9525">
            <a:noFill/>
            <a:miter lim="800000"/>
            <a:headEnd/>
            <a:tailEnd/>
          </a:ln>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600" dirty="0">
                <a:solidFill>
                  <a:srgbClr val="FF0000"/>
                </a:solidFill>
              </a:rPr>
              <a:t>2</a:t>
            </a:r>
            <a:r>
              <a:rPr lang="en-US" sz="1600" i="1" baseline="30000" dirty="0">
                <a:solidFill>
                  <a:srgbClr val="FF0000"/>
                </a:solidFill>
              </a:rPr>
              <a:t>m</a:t>
            </a:r>
            <a:r>
              <a:rPr lang="en-US" sz="1600" dirty="0">
                <a:solidFill>
                  <a:srgbClr val="FF0000"/>
                </a:solidFill>
              </a:rPr>
              <a:t> points</a:t>
            </a:r>
          </a:p>
          <a:p>
            <a:pPr algn="ctr"/>
            <a:r>
              <a:rPr lang="en-US" sz="1600" dirty="0">
                <a:solidFill>
                  <a:srgbClr val="FF0000"/>
                </a:solidFill>
              </a:rPr>
              <a:t>mapping/</a:t>
            </a:r>
            <a:r>
              <a:rPr lang="en-US" sz="1600" dirty="0" err="1">
                <a:solidFill>
                  <a:srgbClr val="FF0000"/>
                </a:solidFill>
              </a:rPr>
              <a:t>demapping</a:t>
            </a:r>
            <a:endParaRPr lang="en-US" sz="1600" dirty="0">
              <a:solidFill>
                <a:srgbClr val="FF0000"/>
              </a:solidFill>
            </a:endParaRPr>
          </a:p>
        </p:txBody>
      </p:sp>
      <p:sp>
        <p:nvSpPr>
          <p:cNvPr id="79" name="Text Box 48"/>
          <p:cNvSpPr txBox="1">
            <a:spLocks noChangeArrowheads="1"/>
          </p:cNvSpPr>
          <p:nvPr/>
        </p:nvSpPr>
        <p:spPr bwMode="auto">
          <a:xfrm>
            <a:off x="5029200" y="2027237"/>
            <a:ext cx="1745991" cy="338554"/>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600" dirty="0"/>
              <a:t>Color information</a:t>
            </a:r>
          </a:p>
        </p:txBody>
      </p:sp>
      <p:sp>
        <p:nvSpPr>
          <p:cNvPr id="80" name="Line 49"/>
          <p:cNvSpPr>
            <a:spLocks noChangeShapeType="1"/>
          </p:cNvSpPr>
          <p:nvPr/>
        </p:nvSpPr>
        <p:spPr bwMode="auto">
          <a:xfrm>
            <a:off x="4495800" y="2255837"/>
            <a:ext cx="533400" cy="0"/>
          </a:xfrm>
          <a:prstGeom prst="line">
            <a:avLst/>
          </a:prstGeom>
          <a:noFill/>
          <a:ln w="9525">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81" name="Line 50"/>
          <p:cNvSpPr>
            <a:spLocks noChangeShapeType="1"/>
          </p:cNvSpPr>
          <p:nvPr/>
        </p:nvSpPr>
        <p:spPr bwMode="auto">
          <a:xfrm>
            <a:off x="4495800" y="2255837"/>
            <a:ext cx="0" cy="381000"/>
          </a:xfrm>
          <a:prstGeom prst="line">
            <a:avLst/>
          </a:prstGeom>
          <a:noFill/>
          <a:ln w="9525">
            <a:solidFill>
              <a:schemeClr val="tx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82" name="Line 52"/>
          <p:cNvSpPr>
            <a:spLocks noChangeShapeType="1"/>
          </p:cNvSpPr>
          <p:nvPr/>
        </p:nvSpPr>
        <p:spPr bwMode="auto">
          <a:xfrm>
            <a:off x="8229600" y="3856037"/>
            <a:ext cx="152400" cy="457200"/>
          </a:xfrm>
          <a:prstGeom prst="line">
            <a:avLst/>
          </a:prstGeom>
          <a:noFill/>
          <a:ln w="9525">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83" name="Line 53"/>
          <p:cNvSpPr>
            <a:spLocks noChangeShapeType="1"/>
          </p:cNvSpPr>
          <p:nvPr/>
        </p:nvSpPr>
        <p:spPr bwMode="auto">
          <a:xfrm>
            <a:off x="8153400" y="4313237"/>
            <a:ext cx="152400" cy="381000"/>
          </a:xfrm>
          <a:prstGeom prst="line">
            <a:avLst/>
          </a:prstGeom>
          <a:noFill/>
          <a:ln w="9525">
            <a:solidFill>
              <a:schemeClr val="tx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84" name="Line 54"/>
          <p:cNvSpPr>
            <a:spLocks noChangeShapeType="1"/>
          </p:cNvSpPr>
          <p:nvPr/>
        </p:nvSpPr>
        <p:spPr bwMode="auto">
          <a:xfrm>
            <a:off x="8153400" y="4313237"/>
            <a:ext cx="228600" cy="0"/>
          </a:xfrm>
          <a:prstGeom prst="line">
            <a:avLst/>
          </a:prstGeom>
          <a:noFill/>
          <a:ln w="9525">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85" name="Text Box 55"/>
          <p:cNvSpPr txBox="1">
            <a:spLocks noChangeArrowheads="1"/>
          </p:cNvSpPr>
          <p:nvPr/>
        </p:nvSpPr>
        <p:spPr bwMode="auto">
          <a:xfrm>
            <a:off x="6775450" y="3962602"/>
            <a:ext cx="1606550" cy="609398"/>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nSpc>
                <a:spcPct val="70000"/>
              </a:lnSpc>
            </a:pPr>
            <a:r>
              <a:rPr lang="en-US" sz="1600" dirty="0">
                <a:solidFill>
                  <a:srgbClr val="FF0000"/>
                </a:solidFill>
              </a:rPr>
              <a:t>Light colors</a:t>
            </a:r>
          </a:p>
          <a:p>
            <a:pPr>
              <a:lnSpc>
                <a:spcPct val="70000"/>
              </a:lnSpc>
            </a:pPr>
            <a:r>
              <a:rPr lang="en-US" sz="1600" dirty="0">
                <a:solidFill>
                  <a:srgbClr val="FF0000"/>
                </a:solidFill>
              </a:rPr>
              <a:t>recognized by</a:t>
            </a:r>
          </a:p>
          <a:p>
            <a:pPr>
              <a:lnSpc>
                <a:spcPct val="70000"/>
              </a:lnSpc>
            </a:pPr>
            <a:r>
              <a:rPr lang="en-US" sz="1600" dirty="0">
                <a:solidFill>
                  <a:srgbClr val="FF0000"/>
                </a:solidFill>
              </a:rPr>
              <a:t>human eyes</a:t>
            </a:r>
          </a:p>
        </p:txBody>
      </p:sp>
      <p:sp>
        <p:nvSpPr>
          <p:cNvPr id="86" name="Text Box 57"/>
          <p:cNvSpPr txBox="1">
            <a:spLocks noChangeArrowheads="1"/>
          </p:cNvSpPr>
          <p:nvPr/>
        </p:nvSpPr>
        <p:spPr bwMode="auto">
          <a:xfrm>
            <a:off x="5029200" y="5989637"/>
            <a:ext cx="2658100" cy="338554"/>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600" dirty="0"/>
              <a:t>Color information (optional)</a:t>
            </a:r>
          </a:p>
        </p:txBody>
      </p:sp>
      <p:sp>
        <p:nvSpPr>
          <p:cNvPr id="87" name="Line 58"/>
          <p:cNvSpPr>
            <a:spLocks noChangeShapeType="1"/>
          </p:cNvSpPr>
          <p:nvPr/>
        </p:nvSpPr>
        <p:spPr bwMode="auto">
          <a:xfrm>
            <a:off x="4495800" y="6218237"/>
            <a:ext cx="533400" cy="0"/>
          </a:xfrm>
          <a:prstGeom prst="line">
            <a:avLst/>
          </a:prstGeom>
          <a:noFill/>
          <a:ln w="9525">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88" name="Line 59"/>
          <p:cNvSpPr>
            <a:spLocks noChangeShapeType="1"/>
          </p:cNvSpPr>
          <p:nvPr/>
        </p:nvSpPr>
        <p:spPr bwMode="auto">
          <a:xfrm flipV="1">
            <a:off x="4495800" y="5913437"/>
            <a:ext cx="0" cy="304800"/>
          </a:xfrm>
          <a:prstGeom prst="line">
            <a:avLst/>
          </a:prstGeom>
          <a:noFill/>
          <a:ln w="9525">
            <a:solidFill>
              <a:schemeClr val="tx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89" name="슬라이드 번호 개체 틀 4"/>
          <p:cNvSpPr>
            <a:spLocks noGrp="1"/>
          </p:cNvSpPr>
          <p:nvPr>
            <p:ph type="sldNum" sz="quarter" idx="4"/>
          </p:nvPr>
        </p:nvSpPr>
        <p:spPr>
          <a:xfrm>
            <a:off x="4344988" y="6475413"/>
            <a:ext cx="530225" cy="182562"/>
          </a:xfrm>
        </p:spPr>
        <p:txBody>
          <a:bodyPr/>
          <a:lstStyle/>
          <a:p>
            <a:pPr>
              <a:defRPr/>
            </a:pPr>
            <a:r>
              <a:rPr lang="en-US" altLang="ko-KR" dirty="0" smtClean="0"/>
              <a:t>Slide </a:t>
            </a:r>
            <a:fld id="{4E4FA928-9E26-4F86-946C-2B3B31589A58}" type="slidenum">
              <a:rPr lang="en-US" altLang="ko-KR" smtClean="0"/>
              <a:pPr>
                <a:defRPr/>
              </a:pPr>
              <a:t>19</a:t>
            </a:fld>
            <a:endParaRPr lang="en-US" altLang="ko-K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Slide Number Placeholder 3"/>
          <p:cNvSpPr txBox="1">
            <a:spLocks noGrp="1"/>
          </p:cNvSpPr>
          <p:nvPr/>
        </p:nvSpPr>
        <p:spPr bwMode="auto">
          <a:xfrm>
            <a:off x="4344988" y="6475413"/>
            <a:ext cx="530225" cy="182562"/>
          </a:xfrm>
          <a:prstGeom prst="rect">
            <a:avLst/>
          </a:prstGeom>
          <a:noFill/>
          <a:ln w="9525">
            <a:noFill/>
            <a:miter lim="800000"/>
            <a:headEnd/>
            <a:tailEnd/>
          </a:ln>
        </p:spPr>
        <p:txBody>
          <a:bodyPr wrap="none" lIns="0" tIns="0" rIns="0" bIns="0">
            <a:spAutoFit/>
          </a:bodyPr>
          <a:lstStyle/>
          <a:p>
            <a:pPr algn="ctr" eaLnBrk="0" latinLnBrk="0" hangingPunct="0"/>
            <a:r>
              <a:rPr kumimoji="0" lang="en-US" altLang="ko-KR" dirty="0"/>
              <a:t>Slide </a:t>
            </a:r>
            <a:fld id="{C5FD28F7-B74E-4AD4-AD32-070BAA0369B9}" type="slidenum">
              <a:rPr kumimoji="0" lang="en-US" altLang="ko-KR"/>
              <a:pPr algn="ctr" eaLnBrk="0" latinLnBrk="0" hangingPunct="0"/>
              <a:t>2</a:t>
            </a:fld>
            <a:endParaRPr kumimoji="0" lang="en-US" altLang="ko-KR" dirty="0"/>
          </a:p>
        </p:txBody>
      </p:sp>
      <p:sp>
        <p:nvSpPr>
          <p:cNvPr id="12" name="Rectangle 2"/>
          <p:cNvSpPr txBox="1">
            <a:spLocks noChangeArrowheads="1"/>
          </p:cNvSpPr>
          <p:nvPr/>
        </p:nvSpPr>
        <p:spPr>
          <a:xfrm>
            <a:off x="990600" y="2396296"/>
            <a:ext cx="7162800" cy="1227208"/>
          </a:xfrm>
          <a:prstGeom prst="rect">
            <a:avLst/>
          </a:prstGeom>
        </p:spPr>
        <p:txBody>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pPr latinLnBrk="0"/>
            <a:r>
              <a:rPr lang="en-US" b="1" dirty="0" smtClean="0"/>
              <a:t>COLOR SPACE MODULATION</a:t>
            </a:r>
          </a:p>
          <a:p>
            <a:pPr latinLnBrk="0"/>
            <a:r>
              <a:rPr kumimoji="0" lang="en-US" altLang="ko-KR" b="1" kern="0" dirty="0" smtClean="0">
                <a:solidFill>
                  <a:schemeClr val="tx1"/>
                </a:solidFill>
                <a:ea typeface="굴림" charset="-127"/>
              </a:rPr>
              <a:t>PROPOSED</a:t>
            </a:r>
            <a:endParaRPr kumimoji="0" lang="en-US" altLang="ko-KR" b="1" kern="0" dirty="0" smtClean="0">
              <a:solidFill>
                <a:schemeClr val="tx1"/>
              </a:solidFill>
              <a:ea typeface="굴림" charset="-127"/>
            </a:endParaRPr>
          </a:p>
        </p:txBody>
      </p:sp>
      <p:sp>
        <p:nvSpPr>
          <p:cNvPr id="6" name="Rectangle 7"/>
          <p:cNvSpPr>
            <a:spLocks noChangeArrowheads="1"/>
          </p:cNvSpPr>
          <p:nvPr/>
        </p:nvSpPr>
        <p:spPr bwMode="auto">
          <a:xfrm>
            <a:off x="3657600" y="6477000"/>
            <a:ext cx="4800600"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lvl="4" algn="r"/>
            <a:r>
              <a:rPr lang="en-US" altLang="en-US" dirty="0" err="1" smtClean="0"/>
              <a:t>Soo</a:t>
            </a:r>
            <a:r>
              <a:rPr lang="en-US" altLang="en-US" dirty="0" smtClean="0"/>
              <a:t>-Young Chang, SYCA</a:t>
            </a:r>
            <a:endParaRPr lang="en-US"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a:lnSpc>
                <a:spcPts val="3200"/>
              </a:lnSpc>
            </a:pPr>
            <a:r>
              <a:rPr lang="en-US" sz="3200" b="1" i="1" dirty="0" smtClean="0">
                <a:solidFill>
                  <a:srgbClr val="00B0F0"/>
                </a:solidFill>
                <a:latin typeface="Calibri" pitchFamily="34" charset="0"/>
              </a:rPr>
              <a:t>KEY PART FOR NEW MOD: MAPPING</a:t>
            </a:r>
            <a:endParaRPr lang="en-US" sz="3200" dirty="0">
              <a:solidFill>
                <a:srgbClr val="00B0F0"/>
              </a:solidFill>
              <a:latin typeface="Calibri" pitchFamily="34" charset="0"/>
            </a:endParaRPr>
          </a:p>
        </p:txBody>
      </p:sp>
      <p:sp>
        <p:nvSpPr>
          <p:cNvPr id="4" name="바닥글 개체 틀 3"/>
          <p:cNvSpPr>
            <a:spLocks noGrp="1"/>
          </p:cNvSpPr>
          <p:nvPr>
            <p:ph type="ftr" sz="quarter" idx="3"/>
          </p:nvPr>
        </p:nvSpPr>
        <p:spPr/>
        <p:txBody>
          <a:bodyPr/>
          <a:lstStyle/>
          <a:p>
            <a:pPr>
              <a:defRPr/>
            </a:pPr>
            <a:r>
              <a:rPr lang="en-US" altLang="ko-KR" smtClean="0"/>
              <a:t>Soo-Young Chang, SYCA</a:t>
            </a:r>
            <a:endParaRPr lang="en-US" altLang="ko-KR" dirty="0"/>
          </a:p>
        </p:txBody>
      </p:sp>
      <p:sp>
        <p:nvSpPr>
          <p:cNvPr id="89" name="Rectangle 7"/>
          <p:cNvSpPr>
            <a:spLocks noChangeArrowheads="1"/>
          </p:cNvSpPr>
          <p:nvPr/>
        </p:nvSpPr>
        <p:spPr bwMode="auto">
          <a:xfrm>
            <a:off x="3467100" y="2438400"/>
            <a:ext cx="2209800" cy="1371600"/>
          </a:xfrm>
          <a:prstGeom prst="rect">
            <a:avLst/>
          </a:prstGeom>
          <a:solidFill>
            <a:schemeClr val="accent1"/>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600" dirty="0" err="1"/>
              <a:t>mapper</a:t>
            </a:r>
            <a:endParaRPr lang="en-US" sz="1600" dirty="0"/>
          </a:p>
        </p:txBody>
      </p:sp>
      <p:sp>
        <p:nvSpPr>
          <p:cNvPr id="90" name="Line 8"/>
          <p:cNvSpPr>
            <a:spLocks noChangeShapeType="1"/>
          </p:cNvSpPr>
          <p:nvPr/>
        </p:nvSpPr>
        <p:spPr bwMode="auto">
          <a:xfrm>
            <a:off x="2247900" y="2667000"/>
            <a:ext cx="1219200" cy="0"/>
          </a:xfrm>
          <a:prstGeom prst="line">
            <a:avLst/>
          </a:prstGeom>
          <a:noFill/>
          <a:ln w="9525">
            <a:solidFill>
              <a:schemeClr val="tx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91" name="Line 9"/>
          <p:cNvSpPr>
            <a:spLocks noChangeShapeType="1"/>
          </p:cNvSpPr>
          <p:nvPr/>
        </p:nvSpPr>
        <p:spPr bwMode="auto">
          <a:xfrm>
            <a:off x="2247900" y="2895600"/>
            <a:ext cx="1219200" cy="0"/>
          </a:xfrm>
          <a:prstGeom prst="line">
            <a:avLst/>
          </a:prstGeom>
          <a:noFill/>
          <a:ln w="9525">
            <a:solidFill>
              <a:schemeClr val="tx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92" name="Line 10"/>
          <p:cNvSpPr>
            <a:spLocks noChangeShapeType="1"/>
          </p:cNvSpPr>
          <p:nvPr/>
        </p:nvSpPr>
        <p:spPr bwMode="auto">
          <a:xfrm>
            <a:off x="2247900" y="3657600"/>
            <a:ext cx="1219200" cy="0"/>
          </a:xfrm>
          <a:prstGeom prst="line">
            <a:avLst/>
          </a:prstGeom>
          <a:noFill/>
          <a:ln w="9525">
            <a:solidFill>
              <a:schemeClr val="tx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93" name="Line 11"/>
          <p:cNvSpPr>
            <a:spLocks noChangeShapeType="1"/>
          </p:cNvSpPr>
          <p:nvPr/>
        </p:nvSpPr>
        <p:spPr bwMode="auto">
          <a:xfrm>
            <a:off x="2781300" y="3048000"/>
            <a:ext cx="0" cy="533400"/>
          </a:xfrm>
          <a:prstGeom prst="line">
            <a:avLst/>
          </a:prstGeom>
          <a:noFill/>
          <a:ln w="57150" cap="rnd">
            <a:solidFill>
              <a:schemeClr val="tx1"/>
            </a:solidFill>
            <a:prstDash val="sysDot"/>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94" name="Line 12"/>
          <p:cNvSpPr>
            <a:spLocks noChangeShapeType="1"/>
          </p:cNvSpPr>
          <p:nvPr/>
        </p:nvSpPr>
        <p:spPr bwMode="auto">
          <a:xfrm>
            <a:off x="5676900" y="2667000"/>
            <a:ext cx="1219200" cy="0"/>
          </a:xfrm>
          <a:prstGeom prst="line">
            <a:avLst/>
          </a:prstGeom>
          <a:noFill/>
          <a:ln w="9525">
            <a:solidFill>
              <a:schemeClr val="tx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95" name="Line 13"/>
          <p:cNvSpPr>
            <a:spLocks noChangeShapeType="1"/>
          </p:cNvSpPr>
          <p:nvPr/>
        </p:nvSpPr>
        <p:spPr bwMode="auto">
          <a:xfrm>
            <a:off x="5676900" y="2895600"/>
            <a:ext cx="1219200" cy="0"/>
          </a:xfrm>
          <a:prstGeom prst="line">
            <a:avLst/>
          </a:prstGeom>
          <a:noFill/>
          <a:ln w="9525">
            <a:solidFill>
              <a:schemeClr val="tx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96" name="Line 14"/>
          <p:cNvSpPr>
            <a:spLocks noChangeShapeType="1"/>
          </p:cNvSpPr>
          <p:nvPr/>
        </p:nvSpPr>
        <p:spPr bwMode="auto">
          <a:xfrm>
            <a:off x="5676900" y="3657600"/>
            <a:ext cx="1219200" cy="0"/>
          </a:xfrm>
          <a:prstGeom prst="line">
            <a:avLst/>
          </a:prstGeom>
          <a:noFill/>
          <a:ln w="9525">
            <a:solidFill>
              <a:schemeClr val="tx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97" name="Line 15"/>
          <p:cNvSpPr>
            <a:spLocks noChangeShapeType="1"/>
          </p:cNvSpPr>
          <p:nvPr/>
        </p:nvSpPr>
        <p:spPr bwMode="auto">
          <a:xfrm>
            <a:off x="6210300" y="3048000"/>
            <a:ext cx="0" cy="533400"/>
          </a:xfrm>
          <a:prstGeom prst="line">
            <a:avLst/>
          </a:prstGeom>
          <a:noFill/>
          <a:ln w="57150" cap="rnd">
            <a:solidFill>
              <a:schemeClr val="tx1"/>
            </a:solidFill>
            <a:prstDash val="sysDot"/>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98" name="Text Box 16"/>
          <p:cNvSpPr txBox="1">
            <a:spLocks noChangeArrowheads="1"/>
          </p:cNvSpPr>
          <p:nvPr/>
        </p:nvSpPr>
        <p:spPr bwMode="auto">
          <a:xfrm>
            <a:off x="1676400" y="2438400"/>
            <a:ext cx="374650" cy="336550"/>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600" i="1"/>
              <a:t>b</a:t>
            </a:r>
            <a:r>
              <a:rPr lang="en-US" sz="1600" baseline="-25000"/>
              <a:t>1</a:t>
            </a:r>
          </a:p>
        </p:txBody>
      </p:sp>
      <p:sp>
        <p:nvSpPr>
          <p:cNvPr id="99" name="Text Box 17"/>
          <p:cNvSpPr txBox="1">
            <a:spLocks noChangeArrowheads="1"/>
          </p:cNvSpPr>
          <p:nvPr/>
        </p:nvSpPr>
        <p:spPr bwMode="auto">
          <a:xfrm>
            <a:off x="1676400" y="2667000"/>
            <a:ext cx="374650" cy="336550"/>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600" i="1"/>
              <a:t>b</a:t>
            </a:r>
            <a:r>
              <a:rPr lang="en-US" sz="1600" baseline="-25000"/>
              <a:t>2</a:t>
            </a:r>
          </a:p>
        </p:txBody>
      </p:sp>
      <p:sp>
        <p:nvSpPr>
          <p:cNvPr id="100" name="Text Box 18"/>
          <p:cNvSpPr txBox="1">
            <a:spLocks noChangeArrowheads="1"/>
          </p:cNvSpPr>
          <p:nvPr/>
        </p:nvSpPr>
        <p:spPr bwMode="auto">
          <a:xfrm>
            <a:off x="1676400" y="3505200"/>
            <a:ext cx="412750" cy="336550"/>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600" i="1"/>
              <a:t>b</a:t>
            </a:r>
            <a:r>
              <a:rPr lang="en-US" sz="1600" i="1" baseline="-25000"/>
              <a:t>m</a:t>
            </a:r>
          </a:p>
        </p:txBody>
      </p:sp>
      <p:sp>
        <p:nvSpPr>
          <p:cNvPr id="101" name="Text Box 19"/>
          <p:cNvSpPr txBox="1">
            <a:spLocks noChangeArrowheads="1"/>
          </p:cNvSpPr>
          <p:nvPr/>
        </p:nvSpPr>
        <p:spPr bwMode="auto">
          <a:xfrm>
            <a:off x="6972300" y="2414588"/>
            <a:ext cx="1066800" cy="338137"/>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600" i="1"/>
              <a:t>c</a:t>
            </a:r>
            <a:r>
              <a:rPr lang="en-US" sz="1600" baseline="-25000"/>
              <a:t>1</a:t>
            </a:r>
          </a:p>
        </p:txBody>
      </p:sp>
      <p:sp>
        <p:nvSpPr>
          <p:cNvPr id="102" name="Text Box 20"/>
          <p:cNvSpPr txBox="1">
            <a:spLocks noChangeArrowheads="1"/>
          </p:cNvSpPr>
          <p:nvPr/>
        </p:nvSpPr>
        <p:spPr bwMode="auto">
          <a:xfrm>
            <a:off x="6972300" y="2643188"/>
            <a:ext cx="361950" cy="338137"/>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600" i="1"/>
              <a:t>c</a:t>
            </a:r>
            <a:r>
              <a:rPr lang="en-US" sz="1600" baseline="-25000"/>
              <a:t>2</a:t>
            </a:r>
          </a:p>
        </p:txBody>
      </p:sp>
      <p:sp>
        <p:nvSpPr>
          <p:cNvPr id="103" name="Text Box 21"/>
          <p:cNvSpPr txBox="1">
            <a:spLocks noChangeArrowheads="1"/>
          </p:cNvSpPr>
          <p:nvPr/>
        </p:nvSpPr>
        <p:spPr bwMode="auto">
          <a:xfrm>
            <a:off x="6972300" y="3429000"/>
            <a:ext cx="361950" cy="338138"/>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600" i="1"/>
              <a:t>c</a:t>
            </a:r>
            <a:r>
              <a:rPr lang="en-US" sz="1600" i="1" baseline="-25000"/>
              <a:t>n</a:t>
            </a:r>
          </a:p>
        </p:txBody>
      </p:sp>
      <p:sp>
        <p:nvSpPr>
          <p:cNvPr id="104" name="Rectangle 22"/>
          <p:cNvSpPr>
            <a:spLocks noChangeArrowheads="1"/>
          </p:cNvSpPr>
          <p:nvPr/>
        </p:nvSpPr>
        <p:spPr bwMode="auto">
          <a:xfrm>
            <a:off x="3467100" y="4800600"/>
            <a:ext cx="2209800" cy="1371600"/>
          </a:xfrm>
          <a:prstGeom prst="rect">
            <a:avLst/>
          </a:prstGeom>
          <a:solidFill>
            <a:schemeClr val="accent1"/>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600" dirty="0" err="1"/>
              <a:t>demapper</a:t>
            </a:r>
            <a:endParaRPr lang="en-US" sz="1600" dirty="0"/>
          </a:p>
        </p:txBody>
      </p:sp>
      <p:sp>
        <p:nvSpPr>
          <p:cNvPr id="105" name="Line 23"/>
          <p:cNvSpPr>
            <a:spLocks noChangeShapeType="1"/>
          </p:cNvSpPr>
          <p:nvPr/>
        </p:nvSpPr>
        <p:spPr bwMode="auto">
          <a:xfrm>
            <a:off x="2247900" y="5029200"/>
            <a:ext cx="1219200" cy="0"/>
          </a:xfrm>
          <a:prstGeom prst="line">
            <a:avLst/>
          </a:prstGeom>
          <a:noFill/>
          <a:ln w="9525">
            <a:solidFill>
              <a:schemeClr val="tx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106" name="Line 24"/>
          <p:cNvSpPr>
            <a:spLocks noChangeShapeType="1"/>
          </p:cNvSpPr>
          <p:nvPr/>
        </p:nvSpPr>
        <p:spPr bwMode="auto">
          <a:xfrm>
            <a:off x="2247900" y="5257800"/>
            <a:ext cx="1219200" cy="0"/>
          </a:xfrm>
          <a:prstGeom prst="line">
            <a:avLst/>
          </a:prstGeom>
          <a:noFill/>
          <a:ln w="9525">
            <a:solidFill>
              <a:schemeClr val="tx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107" name="Line 25"/>
          <p:cNvSpPr>
            <a:spLocks noChangeShapeType="1"/>
          </p:cNvSpPr>
          <p:nvPr/>
        </p:nvSpPr>
        <p:spPr bwMode="auto">
          <a:xfrm>
            <a:off x="2247900" y="6019800"/>
            <a:ext cx="1219200" cy="0"/>
          </a:xfrm>
          <a:prstGeom prst="line">
            <a:avLst/>
          </a:prstGeom>
          <a:noFill/>
          <a:ln w="9525">
            <a:solidFill>
              <a:schemeClr val="tx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108" name="Line 26"/>
          <p:cNvSpPr>
            <a:spLocks noChangeShapeType="1"/>
          </p:cNvSpPr>
          <p:nvPr/>
        </p:nvSpPr>
        <p:spPr bwMode="auto">
          <a:xfrm>
            <a:off x="2781300" y="5410200"/>
            <a:ext cx="0" cy="533400"/>
          </a:xfrm>
          <a:prstGeom prst="line">
            <a:avLst/>
          </a:prstGeom>
          <a:noFill/>
          <a:ln w="57150" cap="rnd">
            <a:solidFill>
              <a:schemeClr val="tx1"/>
            </a:solidFill>
            <a:prstDash val="sysDot"/>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109" name="Line 27"/>
          <p:cNvSpPr>
            <a:spLocks noChangeShapeType="1"/>
          </p:cNvSpPr>
          <p:nvPr/>
        </p:nvSpPr>
        <p:spPr bwMode="auto">
          <a:xfrm>
            <a:off x="5676900" y="5029200"/>
            <a:ext cx="1219200" cy="0"/>
          </a:xfrm>
          <a:prstGeom prst="line">
            <a:avLst/>
          </a:prstGeom>
          <a:noFill/>
          <a:ln w="9525">
            <a:solidFill>
              <a:schemeClr val="tx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110" name="Line 28"/>
          <p:cNvSpPr>
            <a:spLocks noChangeShapeType="1"/>
          </p:cNvSpPr>
          <p:nvPr/>
        </p:nvSpPr>
        <p:spPr bwMode="auto">
          <a:xfrm>
            <a:off x="5676900" y="5257800"/>
            <a:ext cx="1219200" cy="0"/>
          </a:xfrm>
          <a:prstGeom prst="line">
            <a:avLst/>
          </a:prstGeom>
          <a:noFill/>
          <a:ln w="9525">
            <a:solidFill>
              <a:schemeClr val="tx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111" name="Line 29"/>
          <p:cNvSpPr>
            <a:spLocks noChangeShapeType="1"/>
          </p:cNvSpPr>
          <p:nvPr/>
        </p:nvSpPr>
        <p:spPr bwMode="auto">
          <a:xfrm>
            <a:off x="5676900" y="6019800"/>
            <a:ext cx="1219200" cy="0"/>
          </a:xfrm>
          <a:prstGeom prst="line">
            <a:avLst/>
          </a:prstGeom>
          <a:noFill/>
          <a:ln w="9525">
            <a:solidFill>
              <a:schemeClr val="tx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112" name="Line 30"/>
          <p:cNvSpPr>
            <a:spLocks noChangeShapeType="1"/>
          </p:cNvSpPr>
          <p:nvPr/>
        </p:nvSpPr>
        <p:spPr bwMode="auto">
          <a:xfrm>
            <a:off x="6210300" y="5410200"/>
            <a:ext cx="0" cy="533400"/>
          </a:xfrm>
          <a:prstGeom prst="line">
            <a:avLst/>
          </a:prstGeom>
          <a:noFill/>
          <a:ln w="57150" cap="rnd">
            <a:solidFill>
              <a:schemeClr val="tx1"/>
            </a:solidFill>
            <a:prstDash val="sysDot"/>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113" name="Text Box 31"/>
          <p:cNvSpPr txBox="1">
            <a:spLocks noChangeArrowheads="1"/>
          </p:cNvSpPr>
          <p:nvPr/>
        </p:nvSpPr>
        <p:spPr bwMode="auto">
          <a:xfrm>
            <a:off x="1714500" y="4876800"/>
            <a:ext cx="407988" cy="338138"/>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600" i="1"/>
              <a:t>c’</a:t>
            </a:r>
            <a:r>
              <a:rPr lang="en-US" sz="1600" i="1" baseline="-25000"/>
              <a:t>1</a:t>
            </a:r>
          </a:p>
        </p:txBody>
      </p:sp>
      <p:sp>
        <p:nvSpPr>
          <p:cNvPr id="114" name="Text Box 34"/>
          <p:cNvSpPr txBox="1">
            <a:spLocks noChangeArrowheads="1"/>
          </p:cNvSpPr>
          <p:nvPr/>
        </p:nvSpPr>
        <p:spPr bwMode="auto">
          <a:xfrm>
            <a:off x="6972300" y="4800600"/>
            <a:ext cx="419100" cy="336550"/>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600" i="1" dirty="0"/>
              <a:t>b’</a:t>
            </a:r>
            <a:r>
              <a:rPr lang="en-US" sz="1600" baseline="-25000" dirty="0"/>
              <a:t>1</a:t>
            </a:r>
          </a:p>
        </p:txBody>
      </p:sp>
      <p:sp>
        <p:nvSpPr>
          <p:cNvPr id="115" name="Text Box 35"/>
          <p:cNvSpPr txBox="1">
            <a:spLocks noChangeArrowheads="1"/>
          </p:cNvSpPr>
          <p:nvPr/>
        </p:nvSpPr>
        <p:spPr bwMode="auto">
          <a:xfrm>
            <a:off x="6972300" y="5029200"/>
            <a:ext cx="419100" cy="336550"/>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600" i="1"/>
              <a:t>b’</a:t>
            </a:r>
            <a:r>
              <a:rPr lang="en-US" sz="1600" baseline="-25000"/>
              <a:t>2</a:t>
            </a:r>
          </a:p>
        </p:txBody>
      </p:sp>
      <p:sp>
        <p:nvSpPr>
          <p:cNvPr id="116" name="Text Box 36"/>
          <p:cNvSpPr txBox="1">
            <a:spLocks noChangeArrowheads="1"/>
          </p:cNvSpPr>
          <p:nvPr/>
        </p:nvSpPr>
        <p:spPr bwMode="auto">
          <a:xfrm>
            <a:off x="6972300" y="5791200"/>
            <a:ext cx="457200" cy="336550"/>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600" i="1"/>
              <a:t>b’</a:t>
            </a:r>
            <a:r>
              <a:rPr lang="en-US" sz="1600" i="1" baseline="-25000"/>
              <a:t>m</a:t>
            </a:r>
          </a:p>
        </p:txBody>
      </p:sp>
      <p:sp>
        <p:nvSpPr>
          <p:cNvPr id="117" name="Text Box 37"/>
          <p:cNvSpPr txBox="1">
            <a:spLocks noChangeArrowheads="1"/>
          </p:cNvSpPr>
          <p:nvPr/>
        </p:nvSpPr>
        <p:spPr bwMode="auto">
          <a:xfrm>
            <a:off x="1714500" y="5105400"/>
            <a:ext cx="407988" cy="338138"/>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600" i="1"/>
              <a:t>c’</a:t>
            </a:r>
            <a:r>
              <a:rPr lang="en-US" sz="1600" i="1" baseline="-25000"/>
              <a:t>2</a:t>
            </a:r>
          </a:p>
        </p:txBody>
      </p:sp>
      <p:sp>
        <p:nvSpPr>
          <p:cNvPr id="118" name="Text Box 38"/>
          <p:cNvSpPr txBox="1">
            <a:spLocks noChangeArrowheads="1"/>
          </p:cNvSpPr>
          <p:nvPr/>
        </p:nvSpPr>
        <p:spPr bwMode="auto">
          <a:xfrm>
            <a:off x="1714500" y="5791200"/>
            <a:ext cx="401638" cy="338138"/>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600" i="1"/>
              <a:t>c’</a:t>
            </a:r>
            <a:r>
              <a:rPr lang="en-US" sz="1600" i="1" baseline="-25000"/>
              <a:t>k</a:t>
            </a:r>
          </a:p>
        </p:txBody>
      </p:sp>
      <p:sp>
        <p:nvSpPr>
          <p:cNvPr id="119" name="직사각형 118"/>
          <p:cNvSpPr/>
          <p:nvPr/>
        </p:nvSpPr>
        <p:spPr>
          <a:xfrm>
            <a:off x="838200" y="1828800"/>
            <a:ext cx="4503156" cy="400110"/>
          </a:xfrm>
          <a:prstGeom prst="rect">
            <a:avLst/>
          </a:prstGeom>
        </p:spPr>
        <p:txBody>
          <a:bodyPr wrap="none">
            <a:spAutoFit/>
          </a:bodyPr>
          <a:lstStyle/>
          <a:p>
            <a:r>
              <a:rPr lang="en-US" sz="2000" u="sng" dirty="0" smtClean="0"/>
              <a:t>Data-to-modulation mapping (transmitter)</a:t>
            </a:r>
            <a:endParaRPr lang="en-US" sz="2000" u="sng" dirty="0"/>
          </a:p>
        </p:txBody>
      </p:sp>
      <p:sp>
        <p:nvSpPr>
          <p:cNvPr id="120" name="직사각형 119"/>
          <p:cNvSpPr/>
          <p:nvPr/>
        </p:nvSpPr>
        <p:spPr>
          <a:xfrm>
            <a:off x="838200" y="4191000"/>
            <a:ext cx="4434227" cy="400110"/>
          </a:xfrm>
          <a:prstGeom prst="rect">
            <a:avLst/>
          </a:prstGeom>
        </p:spPr>
        <p:txBody>
          <a:bodyPr wrap="none">
            <a:spAutoFit/>
          </a:bodyPr>
          <a:lstStyle/>
          <a:p>
            <a:r>
              <a:rPr lang="en-US" sz="2000" u="sng" dirty="0" smtClean="0"/>
              <a:t>Modulation-to-data </a:t>
            </a:r>
            <a:r>
              <a:rPr lang="en-US" sz="2000" u="sng" dirty="0" err="1" smtClean="0"/>
              <a:t>demapping</a:t>
            </a:r>
            <a:r>
              <a:rPr lang="en-US" sz="2000" u="sng" dirty="0" smtClean="0"/>
              <a:t> (receiver)</a:t>
            </a:r>
            <a:endParaRPr lang="en-US" sz="2000" u="sng" dirty="0"/>
          </a:p>
        </p:txBody>
      </p:sp>
      <p:sp>
        <p:nvSpPr>
          <p:cNvPr id="121" name="슬라이드 번호 개체 틀 4"/>
          <p:cNvSpPr>
            <a:spLocks noGrp="1"/>
          </p:cNvSpPr>
          <p:nvPr>
            <p:ph type="sldNum" sz="quarter" idx="4"/>
          </p:nvPr>
        </p:nvSpPr>
        <p:spPr>
          <a:xfrm>
            <a:off x="4344988" y="6475413"/>
            <a:ext cx="530225" cy="182562"/>
          </a:xfrm>
        </p:spPr>
        <p:txBody>
          <a:bodyPr/>
          <a:lstStyle/>
          <a:p>
            <a:pPr>
              <a:defRPr/>
            </a:pPr>
            <a:r>
              <a:rPr lang="en-US" altLang="ko-KR" dirty="0" smtClean="0"/>
              <a:t>Slide </a:t>
            </a:r>
            <a:fld id="{4E4FA928-9E26-4F86-946C-2B3B31589A58}" type="slidenum">
              <a:rPr lang="en-US" altLang="ko-KR" smtClean="0"/>
              <a:pPr>
                <a:defRPr/>
              </a:pPr>
              <a:t>20</a:t>
            </a:fld>
            <a:endParaRPr lang="en-US" altLang="ko-K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a:lnSpc>
                <a:spcPts val="3200"/>
              </a:lnSpc>
            </a:pPr>
            <a:r>
              <a:rPr lang="en-US" sz="3200" b="1" i="1" dirty="0" smtClean="0">
                <a:solidFill>
                  <a:srgbClr val="00B0F0"/>
                </a:solidFill>
                <a:latin typeface="Calibri" pitchFamily="34" charset="0"/>
              </a:rPr>
              <a:t>GENERATION </a:t>
            </a:r>
            <a:r>
              <a:rPr lang="en-US" sz="3200" b="1" i="1" dirty="0" smtClean="0">
                <a:solidFill>
                  <a:srgbClr val="00B0F0"/>
                </a:solidFill>
                <a:latin typeface="Calibri" pitchFamily="34" charset="0"/>
              </a:rPr>
              <a:t>OF CONSTELLATION (1)</a:t>
            </a:r>
            <a:endParaRPr lang="en-US" sz="3200" dirty="0">
              <a:solidFill>
                <a:srgbClr val="00B0F0"/>
              </a:solidFill>
              <a:latin typeface="Calibri" pitchFamily="34" charset="0"/>
            </a:endParaRPr>
          </a:p>
        </p:txBody>
      </p:sp>
      <p:sp>
        <p:nvSpPr>
          <p:cNvPr id="36" name="내용 개체 틀 35"/>
          <p:cNvSpPr>
            <a:spLocks noGrp="1"/>
          </p:cNvSpPr>
          <p:nvPr>
            <p:ph idx="1"/>
          </p:nvPr>
        </p:nvSpPr>
        <p:spPr>
          <a:xfrm>
            <a:off x="685800" y="1981200"/>
            <a:ext cx="4800600" cy="4114800"/>
          </a:xfrm>
        </p:spPr>
        <p:txBody>
          <a:bodyPr/>
          <a:lstStyle/>
          <a:p>
            <a:r>
              <a:rPr lang="en-US" sz="1800" dirty="0" smtClean="0"/>
              <a:t>Assumptions</a:t>
            </a:r>
          </a:p>
          <a:p>
            <a:pPr lvl="1"/>
            <a:r>
              <a:rPr lang="en-US" sz="1600" dirty="0" err="1" smtClean="0"/>
              <a:t>Equi</a:t>
            </a:r>
            <a:r>
              <a:rPr lang="en-US" sz="1600" dirty="0" smtClean="0"/>
              <a:t>-probable </a:t>
            </a:r>
            <a:r>
              <a:rPr lang="en-US" sz="1600" dirty="0" smtClean="0"/>
              <a:t>data elements</a:t>
            </a:r>
          </a:p>
          <a:p>
            <a:pPr lvl="1"/>
            <a:r>
              <a:rPr lang="en-US" sz="1600" dirty="0" smtClean="0"/>
              <a:t>For </a:t>
            </a:r>
            <a:r>
              <a:rPr lang="en-US" sz="1600" dirty="0" smtClean="0"/>
              <a:t>a fixed number of symbols’ duration, color is not changed.</a:t>
            </a:r>
          </a:p>
          <a:p>
            <a:r>
              <a:rPr lang="en-US" sz="1800" dirty="0" smtClean="0"/>
              <a:t>Input</a:t>
            </a:r>
            <a:endParaRPr lang="en-US" sz="1800" dirty="0" smtClean="0"/>
          </a:p>
          <a:p>
            <a:pPr lvl="1"/>
            <a:r>
              <a:rPr lang="en-US" sz="1600" dirty="0" smtClean="0"/>
              <a:t>Information </a:t>
            </a:r>
            <a:r>
              <a:rPr lang="en-US" sz="1600" dirty="0" smtClean="0"/>
              <a:t>data: </a:t>
            </a:r>
            <a:r>
              <a:rPr lang="en-US" sz="1600" i="1" dirty="0" smtClean="0"/>
              <a:t>m </a:t>
            </a:r>
            <a:r>
              <a:rPr lang="en-US" sz="1600" dirty="0" smtClean="0"/>
              <a:t>bits </a:t>
            </a:r>
            <a:r>
              <a:rPr lang="en-US" sz="1600" dirty="0" smtClean="0">
                <a:sym typeface="Wingdings" pitchFamily="2" charset="2"/>
              </a:rPr>
              <a:t> </a:t>
            </a:r>
            <a:r>
              <a:rPr lang="en-US" sz="1600" dirty="0" smtClean="0"/>
              <a:t>2</a:t>
            </a:r>
            <a:r>
              <a:rPr lang="en-US" sz="1600" i="1" baseline="30000" dirty="0" smtClean="0"/>
              <a:t>m</a:t>
            </a:r>
            <a:r>
              <a:rPr lang="en-US" sz="1600" i="1" dirty="0" smtClean="0"/>
              <a:t> </a:t>
            </a:r>
            <a:r>
              <a:rPr lang="en-US" sz="1600" dirty="0" smtClean="0"/>
              <a:t>symbol </a:t>
            </a:r>
            <a:r>
              <a:rPr lang="en-US" sz="1600" dirty="0" smtClean="0"/>
              <a:t>elements </a:t>
            </a:r>
            <a:r>
              <a:rPr lang="en-US" sz="1600" dirty="0" smtClean="0">
                <a:sym typeface="Wingdings" pitchFamily="2" charset="2"/>
              </a:rPr>
              <a:t> </a:t>
            </a:r>
            <a:r>
              <a:rPr lang="en-US" sz="1600" dirty="0" smtClean="0"/>
              <a:t>2</a:t>
            </a:r>
            <a:r>
              <a:rPr lang="en-US" sz="1600" i="1" baseline="30000" dirty="0" smtClean="0"/>
              <a:t>m</a:t>
            </a:r>
            <a:r>
              <a:rPr lang="en-US" sz="1600" i="1" dirty="0" smtClean="0"/>
              <a:t> </a:t>
            </a:r>
            <a:r>
              <a:rPr lang="en-US" sz="1600" dirty="0" smtClean="0"/>
              <a:t>points</a:t>
            </a:r>
            <a:endParaRPr lang="en-US" sz="1600" dirty="0" smtClean="0"/>
          </a:p>
          <a:p>
            <a:pPr lvl="1"/>
            <a:r>
              <a:rPr lang="en-US" sz="1600" dirty="0" smtClean="0"/>
              <a:t>Color </a:t>
            </a:r>
            <a:r>
              <a:rPr lang="en-US" sz="1600" dirty="0" smtClean="0"/>
              <a:t>information: (</a:t>
            </a:r>
            <a:r>
              <a:rPr lang="en-US" sz="1600" i="1" dirty="0" err="1" smtClean="0"/>
              <a:t>x</a:t>
            </a:r>
            <a:r>
              <a:rPr lang="en-US" sz="1600" i="1" baseline="-25000" dirty="0" err="1" smtClean="0"/>
              <a:t>c</a:t>
            </a:r>
            <a:r>
              <a:rPr lang="en-US" sz="1600" i="1" dirty="0" err="1" smtClean="0"/>
              <a:t>,y</a:t>
            </a:r>
            <a:r>
              <a:rPr lang="en-US" sz="1600" i="1" baseline="-25000" dirty="0" err="1" smtClean="0"/>
              <a:t>c</a:t>
            </a:r>
            <a:r>
              <a:rPr lang="en-US" sz="1600" dirty="0" smtClean="0"/>
              <a:t>)</a:t>
            </a:r>
          </a:p>
          <a:p>
            <a:r>
              <a:rPr lang="en-US" sz="1800" dirty="0" smtClean="0"/>
              <a:t>Output</a:t>
            </a:r>
            <a:endParaRPr lang="en-US" sz="1800" dirty="0" smtClean="0"/>
          </a:p>
          <a:p>
            <a:pPr lvl="1"/>
            <a:r>
              <a:rPr lang="en-US" sz="1600" dirty="0" smtClean="0"/>
              <a:t>Constellation</a:t>
            </a:r>
            <a:r>
              <a:rPr lang="en-US" sz="1600" dirty="0" smtClean="0"/>
              <a:t>: (</a:t>
            </a:r>
            <a:r>
              <a:rPr lang="en-US" sz="1600" i="1" dirty="0" err="1" smtClean="0"/>
              <a:t>x,y</a:t>
            </a:r>
            <a:r>
              <a:rPr lang="en-US" sz="1600" dirty="0" smtClean="0"/>
              <a:t>)</a:t>
            </a:r>
          </a:p>
          <a:p>
            <a:r>
              <a:rPr lang="en-US" sz="1800" dirty="0" smtClean="0"/>
              <a:t>Two </a:t>
            </a:r>
            <a:r>
              <a:rPr lang="en-US" sz="1800" dirty="0" smtClean="0"/>
              <a:t>parameters considered to pick points in a light space</a:t>
            </a:r>
          </a:p>
          <a:p>
            <a:pPr lvl="1"/>
            <a:r>
              <a:rPr lang="en-US" sz="1600" dirty="0" smtClean="0"/>
              <a:t>Colors </a:t>
            </a:r>
            <a:r>
              <a:rPr lang="en-US" sz="1600" dirty="0" smtClean="0"/>
              <a:t>perceptible by human eyes</a:t>
            </a:r>
          </a:p>
          <a:p>
            <a:pPr lvl="1"/>
            <a:r>
              <a:rPr lang="en-US" sz="1600" dirty="0" err="1" smtClean="0"/>
              <a:t>Equi</a:t>
            </a:r>
            <a:r>
              <a:rPr lang="en-US" sz="1600" dirty="0" smtClean="0"/>
              <a:t>-distance </a:t>
            </a:r>
            <a:r>
              <a:rPr lang="en-US" sz="1600" dirty="0" smtClean="0"/>
              <a:t>between two adjacent points when points are detected by photo </a:t>
            </a:r>
            <a:r>
              <a:rPr lang="en-US" sz="1600" dirty="0" smtClean="0"/>
              <a:t>detectors</a:t>
            </a:r>
            <a:endParaRPr lang="en-US" sz="1600" dirty="0" smtClean="0"/>
          </a:p>
        </p:txBody>
      </p:sp>
      <p:sp>
        <p:nvSpPr>
          <p:cNvPr id="4" name="바닥글 개체 틀 3"/>
          <p:cNvSpPr>
            <a:spLocks noGrp="1"/>
          </p:cNvSpPr>
          <p:nvPr>
            <p:ph type="ftr" sz="quarter" idx="3"/>
          </p:nvPr>
        </p:nvSpPr>
        <p:spPr/>
        <p:txBody>
          <a:bodyPr/>
          <a:lstStyle/>
          <a:p>
            <a:pPr>
              <a:defRPr/>
            </a:pPr>
            <a:r>
              <a:rPr lang="en-US" altLang="ko-KR" smtClean="0"/>
              <a:t>Soo-Young Chang, SYCA</a:t>
            </a:r>
            <a:endParaRPr lang="en-US" altLang="ko-KR" dirty="0"/>
          </a:p>
        </p:txBody>
      </p:sp>
      <p:sp>
        <p:nvSpPr>
          <p:cNvPr id="37" name="Line 4"/>
          <p:cNvSpPr>
            <a:spLocks noChangeShapeType="1"/>
          </p:cNvSpPr>
          <p:nvPr/>
        </p:nvSpPr>
        <p:spPr bwMode="auto">
          <a:xfrm>
            <a:off x="5051425" y="4419600"/>
            <a:ext cx="3352800" cy="0"/>
          </a:xfrm>
          <a:prstGeom prst="line">
            <a:avLst/>
          </a:prstGeom>
          <a:noFill/>
          <a:ln w="9525">
            <a:solidFill>
              <a:schemeClr val="tx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38" name="Line 5"/>
          <p:cNvSpPr>
            <a:spLocks noChangeShapeType="1"/>
          </p:cNvSpPr>
          <p:nvPr/>
        </p:nvSpPr>
        <p:spPr bwMode="auto">
          <a:xfrm flipV="1">
            <a:off x="6727825" y="2667000"/>
            <a:ext cx="0" cy="3352800"/>
          </a:xfrm>
          <a:prstGeom prst="line">
            <a:avLst/>
          </a:prstGeom>
          <a:noFill/>
          <a:ln w="9525">
            <a:solidFill>
              <a:schemeClr val="tx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39" name="Oval 6"/>
          <p:cNvSpPr>
            <a:spLocks noChangeArrowheads="1"/>
          </p:cNvSpPr>
          <p:nvPr/>
        </p:nvSpPr>
        <p:spPr bwMode="auto">
          <a:xfrm>
            <a:off x="7261225" y="3733800"/>
            <a:ext cx="76200" cy="76200"/>
          </a:xfrm>
          <a:prstGeom prst="ellipse">
            <a:avLst/>
          </a:prstGeom>
          <a:solidFill>
            <a:schemeClr val="accent1"/>
          </a:soli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40" name="AutoShape 7"/>
          <p:cNvSpPr>
            <a:spLocks noChangeArrowheads="1"/>
          </p:cNvSpPr>
          <p:nvPr/>
        </p:nvSpPr>
        <p:spPr bwMode="auto">
          <a:xfrm>
            <a:off x="5889625" y="3581400"/>
            <a:ext cx="228600" cy="228600"/>
          </a:xfrm>
          <a:prstGeom prst="star4">
            <a:avLst>
              <a:gd name="adj" fmla="val 12500"/>
            </a:avLst>
          </a:prstGeom>
          <a:solidFill>
            <a:schemeClr val="accent1"/>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41" name="AutoShape 8"/>
          <p:cNvSpPr>
            <a:spLocks noChangeArrowheads="1"/>
          </p:cNvSpPr>
          <p:nvPr/>
        </p:nvSpPr>
        <p:spPr bwMode="auto">
          <a:xfrm>
            <a:off x="5889625" y="4876800"/>
            <a:ext cx="228600" cy="228600"/>
          </a:xfrm>
          <a:prstGeom prst="star4">
            <a:avLst>
              <a:gd name="adj" fmla="val 12500"/>
            </a:avLst>
          </a:prstGeom>
          <a:solidFill>
            <a:schemeClr val="accent1"/>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42" name="AutoShape 9"/>
          <p:cNvSpPr>
            <a:spLocks noChangeArrowheads="1"/>
          </p:cNvSpPr>
          <p:nvPr/>
        </p:nvSpPr>
        <p:spPr bwMode="auto">
          <a:xfrm>
            <a:off x="7413625" y="3581400"/>
            <a:ext cx="228600" cy="228600"/>
          </a:xfrm>
          <a:prstGeom prst="star4">
            <a:avLst>
              <a:gd name="adj" fmla="val 12500"/>
            </a:avLst>
          </a:prstGeom>
          <a:solidFill>
            <a:schemeClr val="accent1"/>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43" name="AutoShape 10"/>
          <p:cNvSpPr>
            <a:spLocks noChangeArrowheads="1"/>
          </p:cNvSpPr>
          <p:nvPr/>
        </p:nvSpPr>
        <p:spPr bwMode="auto">
          <a:xfrm>
            <a:off x="7413625" y="4876800"/>
            <a:ext cx="228600" cy="228600"/>
          </a:xfrm>
          <a:prstGeom prst="star4">
            <a:avLst>
              <a:gd name="adj" fmla="val 12500"/>
            </a:avLst>
          </a:prstGeom>
          <a:solidFill>
            <a:schemeClr val="accent1"/>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44" name="Line 11"/>
          <p:cNvSpPr>
            <a:spLocks noChangeShapeType="1"/>
          </p:cNvSpPr>
          <p:nvPr/>
        </p:nvSpPr>
        <p:spPr bwMode="auto">
          <a:xfrm flipV="1">
            <a:off x="6727825" y="3810000"/>
            <a:ext cx="533400" cy="609600"/>
          </a:xfrm>
          <a:prstGeom prst="line">
            <a:avLst/>
          </a:prstGeom>
          <a:noFill/>
          <a:ln w="38100">
            <a:solidFill>
              <a:srgbClr val="FF0000"/>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45" name="Text Box 12"/>
          <p:cNvSpPr txBox="1">
            <a:spLocks noChangeArrowheads="1"/>
          </p:cNvSpPr>
          <p:nvPr/>
        </p:nvSpPr>
        <p:spPr bwMode="auto">
          <a:xfrm>
            <a:off x="8159750" y="3922713"/>
            <a:ext cx="298450" cy="366712"/>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a:t>x</a:t>
            </a:r>
          </a:p>
        </p:txBody>
      </p:sp>
      <p:sp>
        <p:nvSpPr>
          <p:cNvPr id="46" name="Text Box 13"/>
          <p:cNvSpPr txBox="1">
            <a:spLocks noChangeArrowheads="1"/>
          </p:cNvSpPr>
          <p:nvPr/>
        </p:nvSpPr>
        <p:spPr bwMode="auto">
          <a:xfrm>
            <a:off x="6788150" y="2398713"/>
            <a:ext cx="298450" cy="366712"/>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a:t>y</a:t>
            </a:r>
          </a:p>
        </p:txBody>
      </p:sp>
      <p:sp>
        <p:nvSpPr>
          <p:cNvPr id="47" name="Text Box 14"/>
          <p:cNvSpPr txBox="1">
            <a:spLocks noChangeArrowheads="1"/>
          </p:cNvSpPr>
          <p:nvPr/>
        </p:nvSpPr>
        <p:spPr bwMode="auto">
          <a:xfrm>
            <a:off x="6727825" y="2895600"/>
            <a:ext cx="1256754" cy="461665"/>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nSpc>
                <a:spcPct val="75000"/>
              </a:lnSpc>
            </a:pPr>
            <a:r>
              <a:rPr lang="en-US" sz="1600" dirty="0">
                <a:solidFill>
                  <a:srgbClr val="00B0F0"/>
                </a:solidFill>
              </a:rPr>
              <a:t>Target color</a:t>
            </a:r>
          </a:p>
          <a:p>
            <a:pPr>
              <a:lnSpc>
                <a:spcPct val="75000"/>
              </a:lnSpc>
            </a:pPr>
            <a:r>
              <a:rPr lang="en-US" sz="1600" dirty="0">
                <a:solidFill>
                  <a:srgbClr val="00B0F0"/>
                </a:solidFill>
              </a:rPr>
              <a:t>position</a:t>
            </a:r>
          </a:p>
        </p:txBody>
      </p:sp>
      <p:sp>
        <p:nvSpPr>
          <p:cNvPr id="48" name="Line 15"/>
          <p:cNvSpPr>
            <a:spLocks noChangeShapeType="1"/>
          </p:cNvSpPr>
          <p:nvPr/>
        </p:nvSpPr>
        <p:spPr bwMode="auto">
          <a:xfrm flipH="1">
            <a:off x="7337425" y="3352800"/>
            <a:ext cx="76200" cy="304800"/>
          </a:xfrm>
          <a:prstGeom prst="line">
            <a:avLst/>
          </a:prstGeom>
          <a:noFill/>
          <a:ln w="9525">
            <a:solidFill>
              <a:schemeClr val="accent1"/>
            </a:solidFill>
            <a:prstDash val="dash"/>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49" name="Text Box 16"/>
          <p:cNvSpPr txBox="1">
            <a:spLocks noChangeArrowheads="1"/>
          </p:cNvSpPr>
          <p:nvPr/>
        </p:nvSpPr>
        <p:spPr bwMode="auto">
          <a:xfrm>
            <a:off x="5661210" y="3865563"/>
            <a:ext cx="1425390" cy="461665"/>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nSpc>
                <a:spcPct val="75000"/>
              </a:lnSpc>
            </a:pPr>
            <a:r>
              <a:rPr lang="en-US" sz="1600" dirty="0">
                <a:solidFill>
                  <a:srgbClr val="00B0F0"/>
                </a:solidFill>
              </a:rPr>
              <a:t>Displacement</a:t>
            </a:r>
          </a:p>
          <a:p>
            <a:pPr>
              <a:lnSpc>
                <a:spcPct val="75000"/>
              </a:lnSpc>
            </a:pPr>
            <a:r>
              <a:rPr lang="en-US" sz="1600" dirty="0">
                <a:solidFill>
                  <a:srgbClr val="00B0F0"/>
                </a:solidFill>
              </a:rPr>
              <a:t>vector</a:t>
            </a:r>
          </a:p>
        </p:txBody>
      </p:sp>
      <p:sp>
        <p:nvSpPr>
          <p:cNvPr id="50" name="Text Box 17"/>
          <p:cNvSpPr txBox="1">
            <a:spLocks noChangeArrowheads="1"/>
          </p:cNvSpPr>
          <p:nvPr/>
        </p:nvSpPr>
        <p:spPr bwMode="auto">
          <a:xfrm>
            <a:off x="6711950" y="4379913"/>
            <a:ext cx="654050" cy="366712"/>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a:t>(0,0)</a:t>
            </a:r>
          </a:p>
        </p:txBody>
      </p:sp>
      <p:sp>
        <p:nvSpPr>
          <p:cNvPr id="51" name="슬라이드 번호 개체 틀 4"/>
          <p:cNvSpPr>
            <a:spLocks noGrp="1"/>
          </p:cNvSpPr>
          <p:nvPr>
            <p:ph type="sldNum" sz="quarter" idx="4"/>
          </p:nvPr>
        </p:nvSpPr>
        <p:spPr>
          <a:xfrm>
            <a:off x="4344988" y="6475413"/>
            <a:ext cx="530225" cy="182562"/>
          </a:xfrm>
        </p:spPr>
        <p:txBody>
          <a:bodyPr/>
          <a:lstStyle/>
          <a:p>
            <a:pPr>
              <a:defRPr/>
            </a:pPr>
            <a:r>
              <a:rPr lang="en-US" altLang="ko-KR" dirty="0" smtClean="0"/>
              <a:t>Slide </a:t>
            </a:r>
            <a:fld id="{4E4FA928-9E26-4F86-946C-2B3B31589A58}" type="slidenum">
              <a:rPr lang="en-US" altLang="ko-KR" smtClean="0"/>
              <a:pPr>
                <a:defRPr/>
              </a:pPr>
              <a:t>21</a:t>
            </a:fld>
            <a:endParaRPr lang="en-US" altLang="ko-K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a:lnSpc>
                <a:spcPts val="3200"/>
              </a:lnSpc>
            </a:pPr>
            <a:r>
              <a:rPr lang="en-US" sz="3200" b="1" i="1" dirty="0" smtClean="0">
                <a:solidFill>
                  <a:srgbClr val="00B0F0"/>
                </a:solidFill>
                <a:latin typeface="Calibri" pitchFamily="34" charset="0"/>
              </a:rPr>
              <a:t>GENERATION </a:t>
            </a:r>
            <a:r>
              <a:rPr lang="en-US" sz="3200" b="1" i="1" dirty="0" smtClean="0">
                <a:solidFill>
                  <a:srgbClr val="00B0F0"/>
                </a:solidFill>
                <a:latin typeface="Calibri" pitchFamily="34" charset="0"/>
              </a:rPr>
              <a:t>OF CONSTELLATION </a:t>
            </a:r>
            <a:r>
              <a:rPr lang="en-US" sz="3200" b="1" i="1" dirty="0" smtClean="0">
                <a:solidFill>
                  <a:srgbClr val="00B0F0"/>
                </a:solidFill>
                <a:latin typeface="Calibri" pitchFamily="34" charset="0"/>
              </a:rPr>
              <a:t>(2)</a:t>
            </a:r>
            <a:endParaRPr lang="en-US" sz="3200" dirty="0">
              <a:solidFill>
                <a:srgbClr val="00B0F0"/>
              </a:solidFill>
              <a:latin typeface="Calibri" pitchFamily="34" charset="0"/>
            </a:endParaRPr>
          </a:p>
        </p:txBody>
      </p:sp>
      <p:sp>
        <p:nvSpPr>
          <p:cNvPr id="36" name="내용 개체 틀 35"/>
          <p:cNvSpPr>
            <a:spLocks noGrp="1"/>
          </p:cNvSpPr>
          <p:nvPr>
            <p:ph idx="1"/>
          </p:nvPr>
        </p:nvSpPr>
        <p:spPr>
          <a:xfrm>
            <a:off x="685800" y="1981200"/>
            <a:ext cx="3886200" cy="4114800"/>
          </a:xfrm>
        </p:spPr>
        <p:txBody>
          <a:bodyPr/>
          <a:lstStyle/>
          <a:p>
            <a:r>
              <a:rPr lang="en-US" sz="1800" dirty="0" smtClean="0"/>
              <a:t>Maximum area of constellation is determined by two factors: </a:t>
            </a:r>
          </a:p>
          <a:p>
            <a:pPr lvl="1"/>
            <a:r>
              <a:rPr lang="en-US" sz="1600" dirty="0" smtClean="0"/>
              <a:t>Point </a:t>
            </a:r>
            <a:r>
              <a:rPr lang="en-US" sz="1600" dirty="0" smtClean="0"/>
              <a:t>of target color for human eyes: this point becomes the origin of constellation. </a:t>
            </a:r>
          </a:p>
          <a:p>
            <a:pPr lvl="1"/>
            <a:r>
              <a:rPr lang="en-US" sz="1600" dirty="0" smtClean="0"/>
              <a:t>Gamut </a:t>
            </a:r>
            <a:r>
              <a:rPr lang="en-US" sz="1600" dirty="0" smtClean="0"/>
              <a:t>formed by primary color points which represent points of light emitting devices used. </a:t>
            </a:r>
            <a:endParaRPr lang="en-US" sz="1600" dirty="0" smtClean="0"/>
          </a:p>
          <a:p>
            <a:pPr lvl="1">
              <a:buNone/>
            </a:pPr>
            <a:r>
              <a:rPr lang="en-US" sz="1600" dirty="0" smtClean="0">
                <a:sym typeface="Wingdings" pitchFamily="2" charset="2"/>
              </a:rPr>
              <a:t>  </a:t>
            </a:r>
            <a:r>
              <a:rPr lang="en-US" sz="1600" dirty="0" smtClean="0"/>
              <a:t> </a:t>
            </a:r>
            <a:r>
              <a:rPr lang="en-US" sz="1600" dirty="0" smtClean="0"/>
              <a:t>Maximum constellation area determined </a:t>
            </a:r>
          </a:p>
          <a:p>
            <a:endParaRPr lang="en-US" sz="1800" dirty="0"/>
          </a:p>
        </p:txBody>
      </p:sp>
      <p:sp>
        <p:nvSpPr>
          <p:cNvPr id="4" name="바닥글 개체 틀 3"/>
          <p:cNvSpPr>
            <a:spLocks noGrp="1"/>
          </p:cNvSpPr>
          <p:nvPr>
            <p:ph type="ftr" sz="quarter" idx="3"/>
          </p:nvPr>
        </p:nvSpPr>
        <p:spPr/>
        <p:txBody>
          <a:bodyPr/>
          <a:lstStyle/>
          <a:p>
            <a:pPr>
              <a:defRPr/>
            </a:pPr>
            <a:r>
              <a:rPr lang="en-US" altLang="ko-KR" smtClean="0"/>
              <a:t>Soo-Young Chang, SYCA</a:t>
            </a:r>
            <a:endParaRPr lang="en-US" altLang="ko-KR" dirty="0"/>
          </a:p>
        </p:txBody>
      </p:sp>
      <p:pic>
        <p:nvPicPr>
          <p:cNvPr id="19" name="Object 2"/>
          <p:cNvPicPr>
            <a:picLocks noChangeAspect="1" noChangeArrowheads="1"/>
          </p:cNvPicPr>
          <p:nvPr/>
        </p:nvPicPr>
        <p:blipFill>
          <a:blip r:embed="rId2" cstate="print"/>
          <a:srcRect/>
          <a:stretch>
            <a:fillRect/>
          </a:stretch>
        </p:blipFill>
        <p:spPr bwMode="auto">
          <a:xfrm>
            <a:off x="6169025" y="3175000"/>
            <a:ext cx="109537" cy="206375"/>
          </a:xfrm>
          <a:prstGeom prst="rect">
            <a:avLst/>
          </a:prstGeom>
          <a:noFill/>
          <a:ln w="9525">
            <a:noFill/>
            <a:miter lim="800000"/>
            <a:headEnd/>
            <a:tailEnd/>
          </a:ln>
          <a:effectLst/>
        </p:spPr>
      </p:pic>
      <p:pic>
        <p:nvPicPr>
          <p:cNvPr id="20" name="Picture 5" descr="CIE1976.jpg (10656 bytes)"/>
          <p:cNvPicPr>
            <a:picLocks noChangeAspect="1" noChangeArrowheads="1"/>
          </p:cNvPicPr>
          <p:nvPr/>
        </p:nvPicPr>
        <p:blipFill>
          <a:blip r:embed="rId3" cstate="print"/>
          <a:srcRect/>
          <a:stretch>
            <a:fillRect/>
          </a:stretch>
        </p:blipFill>
        <p:spPr bwMode="auto">
          <a:xfrm>
            <a:off x="4811712" y="2419350"/>
            <a:ext cx="3597275" cy="3508375"/>
          </a:xfrm>
          <a:prstGeom prst="rect">
            <a:avLst/>
          </a:prstGeom>
          <a:noFill/>
          <a:ln w="9525">
            <a:noFill/>
            <a:miter lim="800000"/>
            <a:headEnd/>
            <a:tailEnd/>
          </a:ln>
        </p:spPr>
      </p:pic>
      <p:sp>
        <p:nvSpPr>
          <p:cNvPr id="21" name="Oval 6"/>
          <p:cNvSpPr>
            <a:spLocks noChangeArrowheads="1"/>
          </p:cNvSpPr>
          <p:nvPr/>
        </p:nvSpPr>
        <p:spPr bwMode="auto">
          <a:xfrm>
            <a:off x="6718300" y="3562350"/>
            <a:ext cx="74612" cy="74613"/>
          </a:xfrm>
          <a:prstGeom prst="ellipse">
            <a:avLst/>
          </a:prstGeom>
          <a:solidFill>
            <a:schemeClr val="accent1"/>
          </a:solidFill>
          <a:ln w="9525" cap="rnd">
            <a:solidFill>
              <a:schemeClr val="tx1"/>
            </a:solidFill>
            <a:prstDash val="sysDot"/>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22" name="Oval 7"/>
          <p:cNvSpPr>
            <a:spLocks noChangeArrowheads="1"/>
          </p:cNvSpPr>
          <p:nvPr/>
        </p:nvSpPr>
        <p:spPr bwMode="auto">
          <a:xfrm>
            <a:off x="6259512" y="3105150"/>
            <a:ext cx="1023938" cy="984250"/>
          </a:xfrm>
          <a:prstGeom prst="ellipse">
            <a:avLst/>
          </a:prstGeom>
          <a:gradFill rotWithShape="1">
            <a:gsLst>
              <a:gs pos="0">
                <a:schemeClr val="accent1">
                  <a:gamma/>
                  <a:shade val="46275"/>
                  <a:invGamma/>
                </a:schemeClr>
              </a:gs>
              <a:gs pos="100000">
                <a:schemeClr val="accent1"/>
              </a:gs>
            </a:gsLst>
            <a:lin ang="18900000" scaled="1"/>
          </a:gradFill>
          <a:ln w="9525">
            <a:solidFill>
              <a:schemeClr val="tx1"/>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a:p>
        </p:txBody>
      </p:sp>
      <p:sp>
        <p:nvSpPr>
          <p:cNvPr id="23" name="Line 8"/>
          <p:cNvSpPr>
            <a:spLocks noChangeShapeType="1"/>
          </p:cNvSpPr>
          <p:nvPr/>
        </p:nvSpPr>
        <p:spPr bwMode="auto">
          <a:xfrm>
            <a:off x="6570662" y="1885950"/>
            <a:ext cx="146050" cy="1617663"/>
          </a:xfrm>
          <a:prstGeom prst="line">
            <a:avLst/>
          </a:prstGeom>
          <a:noFill/>
          <a:ln w="9525">
            <a:solidFill>
              <a:schemeClr val="accent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24" name="Line 9"/>
          <p:cNvSpPr>
            <a:spLocks noChangeShapeType="1"/>
          </p:cNvSpPr>
          <p:nvPr/>
        </p:nvSpPr>
        <p:spPr bwMode="auto">
          <a:xfrm flipH="1">
            <a:off x="7050087" y="2266950"/>
            <a:ext cx="657225" cy="1055688"/>
          </a:xfrm>
          <a:prstGeom prst="line">
            <a:avLst/>
          </a:prstGeom>
          <a:noFill/>
          <a:ln w="9525">
            <a:solidFill>
              <a:schemeClr val="accent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25" name="Text Box 10"/>
          <p:cNvSpPr txBox="1">
            <a:spLocks noChangeArrowheads="1"/>
          </p:cNvSpPr>
          <p:nvPr/>
        </p:nvSpPr>
        <p:spPr bwMode="auto">
          <a:xfrm>
            <a:off x="5962980" y="1428750"/>
            <a:ext cx="1212190" cy="437043"/>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70000"/>
              </a:lnSpc>
            </a:pPr>
            <a:r>
              <a:rPr lang="en-US" sz="1600" dirty="0">
                <a:solidFill>
                  <a:srgbClr val="FF0000"/>
                </a:solidFill>
              </a:rPr>
              <a:t>Point of </a:t>
            </a:r>
          </a:p>
          <a:p>
            <a:pPr algn="ctr">
              <a:lnSpc>
                <a:spcPct val="70000"/>
              </a:lnSpc>
            </a:pPr>
            <a:r>
              <a:rPr lang="en-US" sz="1600" dirty="0">
                <a:solidFill>
                  <a:srgbClr val="FF0000"/>
                </a:solidFill>
              </a:rPr>
              <a:t>target color</a:t>
            </a:r>
          </a:p>
        </p:txBody>
      </p:sp>
      <p:sp>
        <p:nvSpPr>
          <p:cNvPr id="26" name="Text Box 11"/>
          <p:cNvSpPr txBox="1">
            <a:spLocks noChangeArrowheads="1"/>
          </p:cNvSpPr>
          <p:nvPr/>
        </p:nvSpPr>
        <p:spPr bwMode="auto">
          <a:xfrm>
            <a:off x="7156450" y="1809750"/>
            <a:ext cx="1327608" cy="437043"/>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nSpc>
                <a:spcPct val="70000"/>
              </a:lnSpc>
            </a:pPr>
            <a:r>
              <a:rPr lang="en-US" sz="1600" dirty="0">
                <a:solidFill>
                  <a:srgbClr val="FF0000"/>
                </a:solidFill>
              </a:rPr>
              <a:t>Max area of </a:t>
            </a:r>
          </a:p>
          <a:p>
            <a:pPr>
              <a:lnSpc>
                <a:spcPct val="70000"/>
              </a:lnSpc>
            </a:pPr>
            <a:r>
              <a:rPr lang="en-US" sz="1600" dirty="0">
                <a:solidFill>
                  <a:srgbClr val="FF0000"/>
                </a:solidFill>
              </a:rPr>
              <a:t>constellation</a:t>
            </a:r>
          </a:p>
        </p:txBody>
      </p:sp>
      <p:sp>
        <p:nvSpPr>
          <p:cNvPr id="27" name="AutoShape 12"/>
          <p:cNvSpPr>
            <a:spLocks noChangeArrowheads="1"/>
          </p:cNvSpPr>
          <p:nvPr/>
        </p:nvSpPr>
        <p:spPr bwMode="auto">
          <a:xfrm>
            <a:off x="5580062" y="3562350"/>
            <a:ext cx="146050" cy="141288"/>
          </a:xfrm>
          <a:prstGeom prst="star5">
            <a:avLst/>
          </a:prstGeom>
          <a:solidFill>
            <a:schemeClr val="accent1"/>
          </a:solidFill>
          <a:ln w="9525">
            <a:solidFill>
              <a:schemeClr val="tx1"/>
            </a:solid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a:p>
        </p:txBody>
      </p:sp>
      <p:sp>
        <p:nvSpPr>
          <p:cNvPr id="28" name="AutoShape 13"/>
          <p:cNvSpPr>
            <a:spLocks noChangeArrowheads="1"/>
          </p:cNvSpPr>
          <p:nvPr/>
        </p:nvSpPr>
        <p:spPr bwMode="auto">
          <a:xfrm>
            <a:off x="5884862" y="3105150"/>
            <a:ext cx="146050" cy="141288"/>
          </a:xfrm>
          <a:prstGeom prst="star5">
            <a:avLst/>
          </a:prstGeom>
          <a:solidFill>
            <a:schemeClr val="accent1"/>
          </a:solidFill>
          <a:ln w="9525">
            <a:solidFill>
              <a:schemeClr val="tx1"/>
            </a:solid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a:p>
        </p:txBody>
      </p:sp>
      <p:sp>
        <p:nvSpPr>
          <p:cNvPr id="29" name="AutoShape 14"/>
          <p:cNvSpPr>
            <a:spLocks noChangeArrowheads="1"/>
          </p:cNvSpPr>
          <p:nvPr/>
        </p:nvSpPr>
        <p:spPr bwMode="auto">
          <a:xfrm>
            <a:off x="6494462" y="2952750"/>
            <a:ext cx="146050" cy="141288"/>
          </a:xfrm>
          <a:prstGeom prst="star5">
            <a:avLst/>
          </a:prstGeom>
          <a:solidFill>
            <a:schemeClr val="accent1"/>
          </a:solidFill>
          <a:ln w="9525">
            <a:solidFill>
              <a:schemeClr val="tx1"/>
            </a:solid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a:p>
        </p:txBody>
      </p:sp>
      <p:sp>
        <p:nvSpPr>
          <p:cNvPr id="30" name="AutoShape 15"/>
          <p:cNvSpPr>
            <a:spLocks noChangeArrowheads="1"/>
          </p:cNvSpPr>
          <p:nvPr/>
        </p:nvSpPr>
        <p:spPr bwMode="auto">
          <a:xfrm>
            <a:off x="5580062" y="4476750"/>
            <a:ext cx="146050" cy="141288"/>
          </a:xfrm>
          <a:prstGeom prst="star5">
            <a:avLst/>
          </a:prstGeom>
          <a:solidFill>
            <a:schemeClr val="accent1"/>
          </a:solidFill>
          <a:ln w="9525">
            <a:solidFill>
              <a:schemeClr val="tx1"/>
            </a:solid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a:p>
        </p:txBody>
      </p:sp>
      <p:sp>
        <p:nvSpPr>
          <p:cNvPr id="31" name="AutoShape 16"/>
          <p:cNvSpPr>
            <a:spLocks noChangeArrowheads="1"/>
          </p:cNvSpPr>
          <p:nvPr/>
        </p:nvSpPr>
        <p:spPr bwMode="auto">
          <a:xfrm>
            <a:off x="6189662" y="4933950"/>
            <a:ext cx="146050" cy="141288"/>
          </a:xfrm>
          <a:prstGeom prst="star5">
            <a:avLst/>
          </a:prstGeom>
          <a:solidFill>
            <a:schemeClr val="accent1"/>
          </a:solidFill>
          <a:ln w="9525">
            <a:solidFill>
              <a:schemeClr val="tx1"/>
            </a:solid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a:p>
        </p:txBody>
      </p:sp>
      <p:sp>
        <p:nvSpPr>
          <p:cNvPr id="32" name="AutoShape 17"/>
          <p:cNvSpPr>
            <a:spLocks noChangeArrowheads="1"/>
          </p:cNvSpPr>
          <p:nvPr/>
        </p:nvSpPr>
        <p:spPr bwMode="auto">
          <a:xfrm>
            <a:off x="7561262" y="3257550"/>
            <a:ext cx="146050" cy="141288"/>
          </a:xfrm>
          <a:prstGeom prst="star5">
            <a:avLst/>
          </a:prstGeom>
          <a:solidFill>
            <a:schemeClr val="accent1"/>
          </a:solidFill>
          <a:ln w="9525">
            <a:solidFill>
              <a:schemeClr val="tx1"/>
            </a:solid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a:p>
        </p:txBody>
      </p:sp>
      <p:sp>
        <p:nvSpPr>
          <p:cNvPr id="33" name="AutoShape 18"/>
          <p:cNvSpPr>
            <a:spLocks noChangeArrowheads="1"/>
          </p:cNvSpPr>
          <p:nvPr/>
        </p:nvSpPr>
        <p:spPr bwMode="auto">
          <a:xfrm>
            <a:off x="7104062" y="4324350"/>
            <a:ext cx="146050" cy="141288"/>
          </a:xfrm>
          <a:prstGeom prst="star5">
            <a:avLst/>
          </a:prstGeom>
          <a:solidFill>
            <a:schemeClr val="accent1"/>
          </a:solidFill>
          <a:ln w="9525">
            <a:solidFill>
              <a:schemeClr val="tx1"/>
            </a:solid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a:p>
        </p:txBody>
      </p:sp>
      <p:sp>
        <p:nvSpPr>
          <p:cNvPr id="34" name="Line 19"/>
          <p:cNvSpPr>
            <a:spLocks noChangeShapeType="1"/>
          </p:cNvSpPr>
          <p:nvPr/>
        </p:nvSpPr>
        <p:spPr bwMode="auto">
          <a:xfrm>
            <a:off x="6677025" y="3028950"/>
            <a:ext cx="877887" cy="280988"/>
          </a:xfrm>
          <a:prstGeom prst="line">
            <a:avLst/>
          </a:prstGeom>
          <a:noFill/>
          <a:ln w="9525">
            <a:solidFill>
              <a:schemeClr val="tx1"/>
            </a:solidFill>
            <a:prstDash val="dashDot"/>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35" name="Line 20"/>
          <p:cNvSpPr>
            <a:spLocks noChangeShapeType="1"/>
          </p:cNvSpPr>
          <p:nvPr/>
        </p:nvSpPr>
        <p:spPr bwMode="auto">
          <a:xfrm flipV="1">
            <a:off x="6049962" y="3028950"/>
            <a:ext cx="438150" cy="141288"/>
          </a:xfrm>
          <a:prstGeom prst="line">
            <a:avLst/>
          </a:prstGeom>
          <a:noFill/>
          <a:ln w="9525">
            <a:solidFill>
              <a:schemeClr val="tx1"/>
            </a:solidFill>
            <a:prstDash val="dashDot"/>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51" name="Line 21"/>
          <p:cNvSpPr>
            <a:spLocks noChangeShapeType="1"/>
          </p:cNvSpPr>
          <p:nvPr/>
        </p:nvSpPr>
        <p:spPr bwMode="auto">
          <a:xfrm flipH="1">
            <a:off x="5662612" y="3257550"/>
            <a:ext cx="292100" cy="352425"/>
          </a:xfrm>
          <a:prstGeom prst="line">
            <a:avLst/>
          </a:prstGeom>
          <a:noFill/>
          <a:ln w="9525">
            <a:solidFill>
              <a:schemeClr val="tx1"/>
            </a:solidFill>
            <a:prstDash val="dashDot"/>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52" name="Line 22"/>
          <p:cNvSpPr>
            <a:spLocks noChangeShapeType="1"/>
          </p:cNvSpPr>
          <p:nvPr/>
        </p:nvSpPr>
        <p:spPr bwMode="auto">
          <a:xfrm>
            <a:off x="5649912" y="3714750"/>
            <a:ext cx="1588" cy="703263"/>
          </a:xfrm>
          <a:prstGeom prst="line">
            <a:avLst/>
          </a:prstGeom>
          <a:noFill/>
          <a:ln w="9525">
            <a:solidFill>
              <a:schemeClr val="tx1"/>
            </a:solidFill>
            <a:prstDash val="dashDot"/>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53" name="Line 23"/>
          <p:cNvSpPr>
            <a:spLocks noChangeShapeType="1"/>
          </p:cNvSpPr>
          <p:nvPr/>
        </p:nvSpPr>
        <p:spPr bwMode="auto">
          <a:xfrm>
            <a:off x="5748337" y="4629150"/>
            <a:ext cx="511175" cy="352425"/>
          </a:xfrm>
          <a:prstGeom prst="line">
            <a:avLst/>
          </a:prstGeom>
          <a:noFill/>
          <a:ln w="9525">
            <a:solidFill>
              <a:schemeClr val="tx1"/>
            </a:solidFill>
            <a:prstDash val="dashDot"/>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54" name="Line 24"/>
          <p:cNvSpPr>
            <a:spLocks noChangeShapeType="1"/>
          </p:cNvSpPr>
          <p:nvPr/>
        </p:nvSpPr>
        <p:spPr bwMode="auto">
          <a:xfrm flipV="1">
            <a:off x="6369050" y="4400550"/>
            <a:ext cx="804862" cy="563563"/>
          </a:xfrm>
          <a:prstGeom prst="line">
            <a:avLst/>
          </a:prstGeom>
          <a:noFill/>
          <a:ln w="9525">
            <a:solidFill>
              <a:schemeClr val="tx1"/>
            </a:solidFill>
            <a:prstDash val="dashDot"/>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55" name="Line 25"/>
          <p:cNvSpPr>
            <a:spLocks noChangeShapeType="1"/>
          </p:cNvSpPr>
          <p:nvPr/>
        </p:nvSpPr>
        <p:spPr bwMode="auto">
          <a:xfrm flipH="1">
            <a:off x="7192962" y="3409950"/>
            <a:ext cx="438150" cy="914400"/>
          </a:xfrm>
          <a:prstGeom prst="line">
            <a:avLst/>
          </a:prstGeom>
          <a:noFill/>
          <a:ln w="9525">
            <a:solidFill>
              <a:schemeClr val="tx1"/>
            </a:solidFill>
            <a:prstDash val="dashDot"/>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56" name="Oval 26"/>
          <p:cNvSpPr>
            <a:spLocks noChangeArrowheads="1"/>
          </p:cNvSpPr>
          <p:nvPr/>
        </p:nvSpPr>
        <p:spPr bwMode="auto">
          <a:xfrm>
            <a:off x="6716712" y="3562350"/>
            <a:ext cx="74613" cy="74613"/>
          </a:xfrm>
          <a:prstGeom prst="ellipse">
            <a:avLst/>
          </a:prstGeom>
          <a:solidFill>
            <a:schemeClr val="accent1"/>
          </a:soli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57" name="Text Box 27"/>
          <p:cNvSpPr txBox="1">
            <a:spLocks noChangeArrowheads="1"/>
          </p:cNvSpPr>
          <p:nvPr/>
        </p:nvSpPr>
        <p:spPr bwMode="auto">
          <a:xfrm>
            <a:off x="4735512" y="1809750"/>
            <a:ext cx="1393330" cy="609398"/>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nSpc>
                <a:spcPct val="70000"/>
              </a:lnSpc>
            </a:pPr>
            <a:r>
              <a:rPr lang="en-US" sz="1600" dirty="0">
                <a:solidFill>
                  <a:srgbClr val="FF0000"/>
                </a:solidFill>
              </a:rPr>
              <a:t>Point of a </a:t>
            </a:r>
          </a:p>
          <a:p>
            <a:pPr>
              <a:lnSpc>
                <a:spcPct val="70000"/>
              </a:lnSpc>
            </a:pPr>
            <a:r>
              <a:rPr lang="en-US" sz="1600" dirty="0">
                <a:solidFill>
                  <a:srgbClr val="FF0000"/>
                </a:solidFill>
              </a:rPr>
              <a:t>light emitting </a:t>
            </a:r>
          </a:p>
          <a:p>
            <a:pPr>
              <a:lnSpc>
                <a:spcPct val="70000"/>
              </a:lnSpc>
            </a:pPr>
            <a:r>
              <a:rPr lang="en-US" sz="1600" dirty="0">
                <a:solidFill>
                  <a:srgbClr val="FF0000"/>
                </a:solidFill>
              </a:rPr>
              <a:t>device</a:t>
            </a:r>
          </a:p>
        </p:txBody>
      </p:sp>
      <p:sp>
        <p:nvSpPr>
          <p:cNvPr id="58" name="Line 28"/>
          <p:cNvSpPr>
            <a:spLocks noChangeShapeType="1"/>
          </p:cNvSpPr>
          <p:nvPr/>
        </p:nvSpPr>
        <p:spPr bwMode="auto">
          <a:xfrm>
            <a:off x="5586412" y="2343150"/>
            <a:ext cx="292100" cy="703263"/>
          </a:xfrm>
          <a:prstGeom prst="line">
            <a:avLst/>
          </a:prstGeom>
          <a:noFill/>
          <a:ln w="9525">
            <a:solidFill>
              <a:schemeClr val="accent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59" name="Text Box 29"/>
          <p:cNvSpPr txBox="1">
            <a:spLocks noChangeArrowheads="1"/>
          </p:cNvSpPr>
          <p:nvPr/>
        </p:nvSpPr>
        <p:spPr bwMode="auto">
          <a:xfrm>
            <a:off x="5438746" y="6000750"/>
            <a:ext cx="2435282" cy="437043"/>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70000"/>
              </a:lnSpc>
            </a:pPr>
            <a:r>
              <a:rPr lang="en-US" sz="1600" dirty="0">
                <a:solidFill>
                  <a:srgbClr val="FF0000"/>
                </a:solidFill>
              </a:rPr>
              <a:t>Gamut formed by seven </a:t>
            </a:r>
          </a:p>
          <a:p>
            <a:pPr algn="ctr">
              <a:lnSpc>
                <a:spcPct val="70000"/>
              </a:lnSpc>
            </a:pPr>
            <a:r>
              <a:rPr lang="en-US" sz="1600" dirty="0">
                <a:solidFill>
                  <a:srgbClr val="FF0000"/>
                </a:solidFill>
              </a:rPr>
              <a:t>light emitting devices</a:t>
            </a:r>
          </a:p>
        </p:txBody>
      </p:sp>
      <p:sp>
        <p:nvSpPr>
          <p:cNvPr id="60" name="Line 30"/>
          <p:cNvSpPr>
            <a:spLocks noChangeShapeType="1"/>
          </p:cNvSpPr>
          <p:nvPr/>
        </p:nvSpPr>
        <p:spPr bwMode="auto">
          <a:xfrm flipV="1">
            <a:off x="6643687" y="4705350"/>
            <a:ext cx="73025" cy="1336675"/>
          </a:xfrm>
          <a:prstGeom prst="line">
            <a:avLst/>
          </a:prstGeom>
          <a:noFill/>
          <a:ln w="9525">
            <a:solidFill>
              <a:schemeClr val="accent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61" name="Line 31"/>
          <p:cNvSpPr>
            <a:spLocks noChangeShapeType="1"/>
          </p:cNvSpPr>
          <p:nvPr/>
        </p:nvSpPr>
        <p:spPr bwMode="auto">
          <a:xfrm>
            <a:off x="1535112" y="5391150"/>
            <a:ext cx="2057400" cy="0"/>
          </a:xfrm>
          <a:prstGeom prst="line">
            <a:avLst/>
          </a:prstGeom>
          <a:noFill/>
          <a:ln w="9525">
            <a:solidFill>
              <a:schemeClr val="tx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62" name="Line 32"/>
          <p:cNvSpPr>
            <a:spLocks noChangeShapeType="1"/>
          </p:cNvSpPr>
          <p:nvPr/>
        </p:nvSpPr>
        <p:spPr bwMode="auto">
          <a:xfrm flipV="1">
            <a:off x="2525712" y="4476750"/>
            <a:ext cx="0" cy="1828800"/>
          </a:xfrm>
          <a:prstGeom prst="line">
            <a:avLst/>
          </a:prstGeom>
          <a:noFill/>
          <a:ln w="9525">
            <a:solidFill>
              <a:schemeClr val="tx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63" name="Oval 33"/>
          <p:cNvSpPr>
            <a:spLocks noChangeArrowheads="1"/>
          </p:cNvSpPr>
          <p:nvPr/>
        </p:nvSpPr>
        <p:spPr bwMode="auto">
          <a:xfrm>
            <a:off x="1839912" y="4705350"/>
            <a:ext cx="1371600" cy="1371600"/>
          </a:xfrm>
          <a:prstGeom prst="ellipse">
            <a:avLst/>
          </a:prstGeom>
          <a:no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64" name="Line 35"/>
          <p:cNvSpPr>
            <a:spLocks noChangeShapeType="1"/>
          </p:cNvSpPr>
          <p:nvPr/>
        </p:nvSpPr>
        <p:spPr bwMode="auto">
          <a:xfrm flipH="1">
            <a:off x="3211512" y="3790950"/>
            <a:ext cx="2971800" cy="1219200"/>
          </a:xfrm>
          <a:prstGeom prst="line">
            <a:avLst/>
          </a:prstGeom>
          <a:noFill/>
          <a:ln w="76200">
            <a:solidFill>
              <a:srgbClr val="FF0000"/>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65" name="Text Box 36"/>
          <p:cNvSpPr txBox="1">
            <a:spLocks noChangeArrowheads="1"/>
          </p:cNvSpPr>
          <p:nvPr/>
        </p:nvSpPr>
        <p:spPr bwMode="auto">
          <a:xfrm>
            <a:off x="2923115" y="5772150"/>
            <a:ext cx="1827743" cy="437043"/>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70000"/>
              </a:lnSpc>
            </a:pPr>
            <a:r>
              <a:rPr lang="en-US" sz="1600" dirty="0">
                <a:solidFill>
                  <a:srgbClr val="FF0000"/>
                </a:solidFill>
              </a:rPr>
              <a:t>Constellation</a:t>
            </a:r>
          </a:p>
          <a:p>
            <a:pPr algn="ctr">
              <a:lnSpc>
                <a:spcPct val="70000"/>
              </a:lnSpc>
            </a:pPr>
            <a:r>
              <a:rPr lang="en-US" sz="1600" dirty="0">
                <a:solidFill>
                  <a:srgbClr val="FF0000"/>
                </a:solidFill>
              </a:rPr>
              <a:t>area with radius </a:t>
            </a:r>
            <a:r>
              <a:rPr lang="en-US" sz="1600" i="1" dirty="0" err="1">
                <a:solidFill>
                  <a:srgbClr val="FF0000"/>
                </a:solidFill>
              </a:rPr>
              <a:t>r</a:t>
            </a:r>
            <a:r>
              <a:rPr lang="en-US" sz="1600" i="1" baseline="-25000" dirty="0" err="1">
                <a:solidFill>
                  <a:srgbClr val="FF0000"/>
                </a:solidFill>
              </a:rPr>
              <a:t>c</a:t>
            </a:r>
            <a:endParaRPr lang="en-US" sz="1600" i="1" baseline="-25000" dirty="0">
              <a:solidFill>
                <a:srgbClr val="FF0000"/>
              </a:solidFill>
            </a:endParaRPr>
          </a:p>
        </p:txBody>
      </p:sp>
      <p:sp>
        <p:nvSpPr>
          <p:cNvPr id="66" name="슬라이드 번호 개체 틀 4"/>
          <p:cNvSpPr>
            <a:spLocks noGrp="1"/>
          </p:cNvSpPr>
          <p:nvPr>
            <p:ph type="sldNum" sz="quarter" idx="4"/>
          </p:nvPr>
        </p:nvSpPr>
        <p:spPr>
          <a:xfrm>
            <a:off x="4344988" y="6475413"/>
            <a:ext cx="530225" cy="182562"/>
          </a:xfrm>
        </p:spPr>
        <p:txBody>
          <a:bodyPr/>
          <a:lstStyle/>
          <a:p>
            <a:pPr>
              <a:defRPr/>
            </a:pPr>
            <a:r>
              <a:rPr lang="en-US" altLang="ko-KR" dirty="0" smtClean="0"/>
              <a:t>Slide </a:t>
            </a:r>
            <a:fld id="{4E4FA928-9E26-4F86-946C-2B3B31589A58}" type="slidenum">
              <a:rPr lang="en-US" altLang="ko-KR" smtClean="0"/>
              <a:pPr>
                <a:defRPr/>
              </a:pPr>
              <a:t>22</a:t>
            </a:fld>
            <a:endParaRPr lang="en-US" altLang="ko-K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a:lnSpc>
                <a:spcPts val="3200"/>
              </a:lnSpc>
            </a:pPr>
            <a:r>
              <a:rPr lang="en-US" sz="3200" b="1" i="1" dirty="0" smtClean="0">
                <a:solidFill>
                  <a:srgbClr val="00B0F0"/>
                </a:solidFill>
                <a:latin typeface="Calibri" pitchFamily="34" charset="0"/>
              </a:rPr>
              <a:t>GENERATION </a:t>
            </a:r>
            <a:r>
              <a:rPr lang="en-US" sz="3200" b="1" i="1" dirty="0" smtClean="0">
                <a:solidFill>
                  <a:srgbClr val="00B0F0"/>
                </a:solidFill>
                <a:latin typeface="Calibri" pitchFamily="34" charset="0"/>
              </a:rPr>
              <a:t>OF CONSTELLATION </a:t>
            </a:r>
            <a:r>
              <a:rPr lang="en-US" sz="3200" b="1" i="1" dirty="0" smtClean="0">
                <a:solidFill>
                  <a:srgbClr val="00B0F0"/>
                </a:solidFill>
                <a:latin typeface="Calibri" pitchFamily="34" charset="0"/>
              </a:rPr>
              <a:t>(3)</a:t>
            </a:r>
            <a:endParaRPr lang="en-US" sz="3200" dirty="0">
              <a:solidFill>
                <a:srgbClr val="00B0F0"/>
              </a:solidFill>
              <a:latin typeface="Calibri" pitchFamily="34" charset="0"/>
            </a:endParaRPr>
          </a:p>
        </p:txBody>
      </p:sp>
      <p:sp>
        <p:nvSpPr>
          <p:cNvPr id="36" name="내용 개체 틀 35"/>
          <p:cNvSpPr>
            <a:spLocks noGrp="1"/>
          </p:cNvSpPr>
          <p:nvPr>
            <p:ph idx="1"/>
          </p:nvPr>
        </p:nvSpPr>
        <p:spPr>
          <a:xfrm>
            <a:off x="685800" y="1828800"/>
            <a:ext cx="3886200" cy="4114800"/>
          </a:xfrm>
        </p:spPr>
        <p:txBody>
          <a:bodyPr/>
          <a:lstStyle/>
          <a:p>
            <a:pPr>
              <a:buNone/>
            </a:pPr>
            <a:r>
              <a:rPr lang="en-US" sz="1800" u="sng" dirty="0" smtClean="0"/>
              <a:t>Normalized constellation</a:t>
            </a:r>
          </a:p>
          <a:p>
            <a:pPr marL="0" indent="0">
              <a:buNone/>
            </a:pPr>
            <a:r>
              <a:rPr lang="en-US" sz="1800" dirty="0" smtClean="0"/>
              <a:t>Inside a unit circle centered at the original, </a:t>
            </a:r>
            <a:r>
              <a:rPr lang="en-US" sz="1800" dirty="0" smtClean="0"/>
              <a:t>2</a:t>
            </a:r>
            <a:r>
              <a:rPr lang="en-US" sz="1800" i="1" baseline="30000" dirty="0" smtClean="0"/>
              <a:t>m</a:t>
            </a:r>
            <a:r>
              <a:rPr lang="en-US" sz="1800" i="1" dirty="0" smtClean="0"/>
              <a:t> </a:t>
            </a:r>
            <a:r>
              <a:rPr lang="en-US" sz="1800" dirty="0" smtClean="0"/>
              <a:t>points </a:t>
            </a:r>
            <a:r>
              <a:rPr lang="en-US" sz="1800" dirty="0" smtClean="0"/>
              <a:t>are assigned so that the minimum distance between any two points be maximized.</a:t>
            </a:r>
            <a:endParaRPr lang="en-US" sz="1800" dirty="0"/>
          </a:p>
        </p:txBody>
      </p:sp>
      <p:sp>
        <p:nvSpPr>
          <p:cNvPr id="4" name="바닥글 개체 틀 3"/>
          <p:cNvSpPr>
            <a:spLocks noGrp="1"/>
          </p:cNvSpPr>
          <p:nvPr>
            <p:ph type="ftr" sz="quarter" idx="3"/>
          </p:nvPr>
        </p:nvSpPr>
        <p:spPr/>
        <p:txBody>
          <a:bodyPr/>
          <a:lstStyle/>
          <a:p>
            <a:pPr>
              <a:defRPr/>
            </a:pPr>
            <a:r>
              <a:rPr lang="en-US" altLang="ko-KR" smtClean="0"/>
              <a:t>Soo-Young Chang, SYCA</a:t>
            </a:r>
            <a:endParaRPr lang="en-US" altLang="ko-KR" dirty="0"/>
          </a:p>
        </p:txBody>
      </p:sp>
      <p:sp>
        <p:nvSpPr>
          <p:cNvPr id="37" name="Line 31"/>
          <p:cNvSpPr>
            <a:spLocks noChangeShapeType="1"/>
          </p:cNvSpPr>
          <p:nvPr/>
        </p:nvSpPr>
        <p:spPr bwMode="auto">
          <a:xfrm>
            <a:off x="660400" y="5530850"/>
            <a:ext cx="2400300" cy="1588"/>
          </a:xfrm>
          <a:prstGeom prst="line">
            <a:avLst/>
          </a:prstGeom>
          <a:noFill/>
          <a:ln w="9525">
            <a:solidFill>
              <a:schemeClr val="tx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38" name="Line 32"/>
          <p:cNvSpPr>
            <a:spLocks noChangeShapeType="1"/>
          </p:cNvSpPr>
          <p:nvPr/>
        </p:nvSpPr>
        <p:spPr bwMode="auto">
          <a:xfrm flipV="1">
            <a:off x="1803400" y="4387850"/>
            <a:ext cx="1588" cy="2133600"/>
          </a:xfrm>
          <a:prstGeom prst="line">
            <a:avLst/>
          </a:prstGeom>
          <a:noFill/>
          <a:ln w="9525">
            <a:solidFill>
              <a:schemeClr val="tx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39" name="Oval 33"/>
          <p:cNvSpPr>
            <a:spLocks noChangeArrowheads="1"/>
          </p:cNvSpPr>
          <p:nvPr/>
        </p:nvSpPr>
        <p:spPr bwMode="auto">
          <a:xfrm>
            <a:off x="965200" y="4692650"/>
            <a:ext cx="1600200" cy="1600200"/>
          </a:xfrm>
          <a:prstGeom prst="ellipse">
            <a:avLst/>
          </a:prstGeom>
          <a:noFill/>
          <a:ln w="9525">
            <a:solidFill>
              <a:srgbClr val="B3BEEB"/>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40" name="Line 37"/>
          <p:cNvSpPr>
            <a:spLocks noChangeShapeType="1"/>
          </p:cNvSpPr>
          <p:nvPr/>
        </p:nvSpPr>
        <p:spPr bwMode="auto">
          <a:xfrm>
            <a:off x="3251200" y="5073650"/>
            <a:ext cx="2400300" cy="1588"/>
          </a:xfrm>
          <a:prstGeom prst="line">
            <a:avLst/>
          </a:prstGeom>
          <a:noFill/>
          <a:ln w="9525">
            <a:solidFill>
              <a:schemeClr val="tx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41" name="Line 38"/>
          <p:cNvSpPr>
            <a:spLocks noChangeShapeType="1"/>
          </p:cNvSpPr>
          <p:nvPr/>
        </p:nvSpPr>
        <p:spPr bwMode="auto">
          <a:xfrm flipV="1">
            <a:off x="4394200" y="3930650"/>
            <a:ext cx="1588" cy="2133600"/>
          </a:xfrm>
          <a:prstGeom prst="line">
            <a:avLst/>
          </a:prstGeom>
          <a:noFill/>
          <a:ln w="9525">
            <a:solidFill>
              <a:schemeClr val="tx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42" name="Oval 39"/>
          <p:cNvSpPr>
            <a:spLocks noChangeArrowheads="1"/>
          </p:cNvSpPr>
          <p:nvPr/>
        </p:nvSpPr>
        <p:spPr bwMode="auto">
          <a:xfrm>
            <a:off x="3556000" y="4235450"/>
            <a:ext cx="1600200" cy="1600200"/>
          </a:xfrm>
          <a:prstGeom prst="ellipse">
            <a:avLst/>
          </a:prstGeom>
          <a:no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43" name="Line 41"/>
          <p:cNvSpPr>
            <a:spLocks noChangeShapeType="1"/>
          </p:cNvSpPr>
          <p:nvPr/>
        </p:nvSpPr>
        <p:spPr bwMode="auto">
          <a:xfrm flipV="1">
            <a:off x="6527800" y="2254250"/>
            <a:ext cx="1588" cy="2133600"/>
          </a:xfrm>
          <a:prstGeom prst="line">
            <a:avLst/>
          </a:prstGeom>
          <a:noFill/>
          <a:ln w="9525">
            <a:solidFill>
              <a:schemeClr val="tx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44" name="Oval 42"/>
          <p:cNvSpPr>
            <a:spLocks noChangeArrowheads="1"/>
          </p:cNvSpPr>
          <p:nvPr/>
        </p:nvSpPr>
        <p:spPr bwMode="auto">
          <a:xfrm>
            <a:off x="5689600" y="2559050"/>
            <a:ext cx="1600200" cy="1600200"/>
          </a:xfrm>
          <a:prstGeom prst="ellipse">
            <a:avLst/>
          </a:prstGeom>
          <a:no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pic>
        <p:nvPicPr>
          <p:cNvPr id="45" name="Picture 44" descr="Circular_8QAM"/>
          <p:cNvPicPr>
            <a:picLocks noChangeAspect="1" noChangeArrowheads="1"/>
          </p:cNvPicPr>
          <p:nvPr/>
        </p:nvPicPr>
        <p:blipFill>
          <a:blip r:embed="rId2" cstate="print"/>
          <a:srcRect/>
          <a:stretch>
            <a:fillRect/>
          </a:stretch>
        </p:blipFill>
        <p:spPr bwMode="auto">
          <a:xfrm>
            <a:off x="3251200" y="3930650"/>
            <a:ext cx="3162300" cy="2463800"/>
          </a:xfrm>
          <a:prstGeom prst="rect">
            <a:avLst/>
          </a:prstGeom>
          <a:noFill/>
          <a:ln w="9525">
            <a:noFill/>
            <a:miter lim="800000"/>
            <a:headEnd/>
            <a:tailEnd/>
          </a:ln>
        </p:spPr>
      </p:pic>
      <p:pic>
        <p:nvPicPr>
          <p:cNvPr id="46" name="Picture 46" descr="Circular_16QAM"/>
          <p:cNvPicPr>
            <a:picLocks noChangeAspect="1" noChangeArrowheads="1"/>
          </p:cNvPicPr>
          <p:nvPr/>
        </p:nvPicPr>
        <p:blipFill>
          <a:blip r:embed="rId3" cstate="print"/>
          <a:srcRect/>
          <a:stretch>
            <a:fillRect/>
          </a:stretch>
        </p:blipFill>
        <p:spPr bwMode="auto">
          <a:xfrm>
            <a:off x="5610225" y="2101850"/>
            <a:ext cx="2714625" cy="2743200"/>
          </a:xfrm>
          <a:prstGeom prst="rect">
            <a:avLst/>
          </a:prstGeom>
          <a:noFill/>
          <a:ln w="9525">
            <a:noFill/>
            <a:miter lim="800000"/>
            <a:headEnd/>
            <a:tailEnd/>
          </a:ln>
        </p:spPr>
      </p:pic>
      <p:sp>
        <p:nvSpPr>
          <p:cNvPr id="47" name="Oval 47"/>
          <p:cNvSpPr>
            <a:spLocks noChangeArrowheads="1"/>
          </p:cNvSpPr>
          <p:nvPr/>
        </p:nvSpPr>
        <p:spPr bwMode="auto">
          <a:xfrm>
            <a:off x="889000" y="5454650"/>
            <a:ext cx="152400" cy="152400"/>
          </a:xfrm>
          <a:prstGeom prst="ellipse">
            <a:avLst/>
          </a:prstGeom>
          <a:solidFill>
            <a:schemeClr val="accent1"/>
          </a:soli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48" name="Oval 48"/>
          <p:cNvSpPr>
            <a:spLocks noChangeArrowheads="1"/>
          </p:cNvSpPr>
          <p:nvPr/>
        </p:nvSpPr>
        <p:spPr bwMode="auto">
          <a:xfrm>
            <a:off x="1727200" y="4616450"/>
            <a:ext cx="152400" cy="152400"/>
          </a:xfrm>
          <a:prstGeom prst="ellipse">
            <a:avLst/>
          </a:prstGeom>
          <a:solidFill>
            <a:schemeClr val="accent1"/>
          </a:soli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49" name="Oval 49"/>
          <p:cNvSpPr>
            <a:spLocks noChangeArrowheads="1"/>
          </p:cNvSpPr>
          <p:nvPr/>
        </p:nvSpPr>
        <p:spPr bwMode="auto">
          <a:xfrm>
            <a:off x="2489200" y="5454650"/>
            <a:ext cx="152400" cy="152400"/>
          </a:xfrm>
          <a:prstGeom prst="ellipse">
            <a:avLst/>
          </a:prstGeom>
          <a:solidFill>
            <a:schemeClr val="accent1"/>
          </a:soli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50" name="Oval 50"/>
          <p:cNvSpPr>
            <a:spLocks noChangeArrowheads="1"/>
          </p:cNvSpPr>
          <p:nvPr/>
        </p:nvSpPr>
        <p:spPr bwMode="auto">
          <a:xfrm>
            <a:off x="1727200" y="6216650"/>
            <a:ext cx="152400" cy="152400"/>
          </a:xfrm>
          <a:prstGeom prst="ellipse">
            <a:avLst/>
          </a:prstGeom>
          <a:solidFill>
            <a:schemeClr val="accent1"/>
          </a:soli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66" name="Text Box 51"/>
          <p:cNvSpPr txBox="1">
            <a:spLocks noChangeArrowheads="1"/>
          </p:cNvSpPr>
          <p:nvPr/>
        </p:nvSpPr>
        <p:spPr bwMode="auto">
          <a:xfrm>
            <a:off x="4622800" y="3702050"/>
            <a:ext cx="304800" cy="366713"/>
          </a:xfrm>
          <a:prstGeom prst="rect">
            <a:avLst/>
          </a:prstGeom>
          <a:solidFill>
            <a:schemeClr val="accent1"/>
          </a:solid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a:t>y</a:t>
            </a:r>
          </a:p>
        </p:txBody>
      </p:sp>
      <p:sp>
        <p:nvSpPr>
          <p:cNvPr id="67" name="Text Box 52"/>
          <p:cNvSpPr txBox="1">
            <a:spLocks noChangeArrowheads="1"/>
          </p:cNvSpPr>
          <p:nvPr/>
        </p:nvSpPr>
        <p:spPr bwMode="auto">
          <a:xfrm>
            <a:off x="1651000" y="4006850"/>
            <a:ext cx="304800" cy="366713"/>
          </a:xfrm>
          <a:prstGeom prst="rect">
            <a:avLst/>
          </a:prstGeom>
          <a:solidFill>
            <a:schemeClr val="accent1"/>
          </a:solid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a:t>y</a:t>
            </a:r>
          </a:p>
        </p:txBody>
      </p:sp>
      <p:sp>
        <p:nvSpPr>
          <p:cNvPr id="68" name="Text Box 53"/>
          <p:cNvSpPr txBox="1">
            <a:spLocks noChangeArrowheads="1"/>
          </p:cNvSpPr>
          <p:nvPr/>
        </p:nvSpPr>
        <p:spPr bwMode="auto">
          <a:xfrm>
            <a:off x="6756400" y="1873250"/>
            <a:ext cx="304800" cy="366713"/>
          </a:xfrm>
          <a:prstGeom prst="rect">
            <a:avLst/>
          </a:prstGeom>
          <a:solidFill>
            <a:schemeClr val="accent1"/>
          </a:solid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a:t>y</a:t>
            </a:r>
          </a:p>
        </p:txBody>
      </p:sp>
      <p:sp>
        <p:nvSpPr>
          <p:cNvPr id="69" name="Text Box 54"/>
          <p:cNvSpPr txBox="1">
            <a:spLocks noChangeArrowheads="1"/>
          </p:cNvSpPr>
          <p:nvPr/>
        </p:nvSpPr>
        <p:spPr bwMode="auto">
          <a:xfrm>
            <a:off x="3098800" y="5378450"/>
            <a:ext cx="304800" cy="366713"/>
          </a:xfrm>
          <a:prstGeom prst="rect">
            <a:avLst/>
          </a:prstGeom>
          <a:solidFill>
            <a:schemeClr val="accent1"/>
          </a:solid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a:t>x</a:t>
            </a:r>
          </a:p>
        </p:txBody>
      </p:sp>
      <p:sp>
        <p:nvSpPr>
          <p:cNvPr id="70" name="Text Box 55"/>
          <p:cNvSpPr txBox="1">
            <a:spLocks noChangeArrowheads="1"/>
          </p:cNvSpPr>
          <p:nvPr/>
        </p:nvSpPr>
        <p:spPr bwMode="auto">
          <a:xfrm>
            <a:off x="8280400" y="3397250"/>
            <a:ext cx="304800" cy="366713"/>
          </a:xfrm>
          <a:prstGeom prst="rect">
            <a:avLst/>
          </a:prstGeom>
          <a:solidFill>
            <a:schemeClr val="accent1"/>
          </a:solid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a:t>x</a:t>
            </a:r>
          </a:p>
        </p:txBody>
      </p:sp>
      <p:sp>
        <p:nvSpPr>
          <p:cNvPr id="71" name="Text Box 56"/>
          <p:cNvSpPr txBox="1">
            <a:spLocks noChangeArrowheads="1"/>
          </p:cNvSpPr>
          <p:nvPr/>
        </p:nvSpPr>
        <p:spPr bwMode="auto">
          <a:xfrm>
            <a:off x="6375400" y="4997450"/>
            <a:ext cx="304800" cy="366713"/>
          </a:xfrm>
          <a:prstGeom prst="rect">
            <a:avLst/>
          </a:prstGeom>
          <a:solidFill>
            <a:schemeClr val="accent1"/>
          </a:solid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a:t>x</a:t>
            </a:r>
          </a:p>
        </p:txBody>
      </p:sp>
      <p:sp>
        <p:nvSpPr>
          <p:cNvPr id="72" name="Text Box 57"/>
          <p:cNvSpPr txBox="1">
            <a:spLocks noChangeArrowheads="1"/>
          </p:cNvSpPr>
          <p:nvPr/>
        </p:nvSpPr>
        <p:spPr bwMode="auto">
          <a:xfrm>
            <a:off x="2336800" y="5911850"/>
            <a:ext cx="1250663" cy="584775"/>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600" i="1" dirty="0">
                <a:solidFill>
                  <a:srgbClr val="FF0000"/>
                </a:solidFill>
              </a:rPr>
              <a:t>m</a:t>
            </a:r>
            <a:r>
              <a:rPr lang="en-US" sz="1600" dirty="0">
                <a:solidFill>
                  <a:srgbClr val="FF0000"/>
                </a:solidFill>
              </a:rPr>
              <a:t>=2 </a:t>
            </a:r>
          </a:p>
          <a:p>
            <a:r>
              <a:rPr lang="en-US" sz="1600" dirty="0">
                <a:solidFill>
                  <a:srgbClr val="FF0000"/>
                </a:solidFill>
              </a:rPr>
              <a:t>2</a:t>
            </a:r>
            <a:r>
              <a:rPr lang="en-US" sz="1600" i="1" baseline="30000" dirty="0">
                <a:solidFill>
                  <a:srgbClr val="FF0000"/>
                </a:solidFill>
              </a:rPr>
              <a:t>m</a:t>
            </a:r>
            <a:r>
              <a:rPr lang="en-US" sz="1600" dirty="0">
                <a:solidFill>
                  <a:srgbClr val="FF0000"/>
                </a:solidFill>
              </a:rPr>
              <a:t>=4 points</a:t>
            </a:r>
          </a:p>
        </p:txBody>
      </p:sp>
      <p:sp>
        <p:nvSpPr>
          <p:cNvPr id="73" name="Text Box 58"/>
          <p:cNvSpPr txBox="1">
            <a:spLocks noChangeArrowheads="1"/>
          </p:cNvSpPr>
          <p:nvPr/>
        </p:nvSpPr>
        <p:spPr bwMode="auto">
          <a:xfrm>
            <a:off x="5613400" y="5759450"/>
            <a:ext cx="1250663" cy="584775"/>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600" i="1" dirty="0">
                <a:solidFill>
                  <a:srgbClr val="FF0000"/>
                </a:solidFill>
              </a:rPr>
              <a:t>m</a:t>
            </a:r>
            <a:r>
              <a:rPr lang="en-US" sz="1600" dirty="0">
                <a:solidFill>
                  <a:srgbClr val="FF0000"/>
                </a:solidFill>
              </a:rPr>
              <a:t>=3 </a:t>
            </a:r>
          </a:p>
          <a:p>
            <a:r>
              <a:rPr lang="en-US" sz="1600" dirty="0">
                <a:solidFill>
                  <a:srgbClr val="FF0000"/>
                </a:solidFill>
              </a:rPr>
              <a:t>2</a:t>
            </a:r>
            <a:r>
              <a:rPr lang="en-US" sz="1600" i="1" baseline="30000" dirty="0">
                <a:solidFill>
                  <a:srgbClr val="FF0000"/>
                </a:solidFill>
              </a:rPr>
              <a:t>m</a:t>
            </a:r>
            <a:r>
              <a:rPr lang="en-US" sz="1600" dirty="0">
                <a:solidFill>
                  <a:srgbClr val="FF0000"/>
                </a:solidFill>
              </a:rPr>
              <a:t>=8 points</a:t>
            </a:r>
          </a:p>
        </p:txBody>
      </p:sp>
      <p:sp>
        <p:nvSpPr>
          <p:cNvPr id="74" name="Text Box 59"/>
          <p:cNvSpPr txBox="1">
            <a:spLocks noChangeArrowheads="1"/>
          </p:cNvSpPr>
          <p:nvPr/>
        </p:nvSpPr>
        <p:spPr bwMode="auto">
          <a:xfrm>
            <a:off x="7137400" y="4464050"/>
            <a:ext cx="1364476" cy="584775"/>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600" i="1" dirty="0">
                <a:solidFill>
                  <a:srgbClr val="FF0000"/>
                </a:solidFill>
              </a:rPr>
              <a:t>m</a:t>
            </a:r>
            <a:r>
              <a:rPr lang="en-US" sz="1600" dirty="0">
                <a:solidFill>
                  <a:srgbClr val="FF0000"/>
                </a:solidFill>
              </a:rPr>
              <a:t>=4 </a:t>
            </a:r>
          </a:p>
          <a:p>
            <a:r>
              <a:rPr lang="en-US" sz="1600" dirty="0">
                <a:solidFill>
                  <a:srgbClr val="FF0000"/>
                </a:solidFill>
              </a:rPr>
              <a:t>2</a:t>
            </a:r>
            <a:r>
              <a:rPr lang="en-US" sz="1600" i="1" baseline="30000" dirty="0">
                <a:solidFill>
                  <a:srgbClr val="FF0000"/>
                </a:solidFill>
              </a:rPr>
              <a:t>m</a:t>
            </a:r>
            <a:r>
              <a:rPr lang="en-US" sz="1600" dirty="0">
                <a:solidFill>
                  <a:srgbClr val="FF0000"/>
                </a:solidFill>
              </a:rPr>
              <a:t>=16 points</a:t>
            </a:r>
          </a:p>
        </p:txBody>
      </p:sp>
      <p:sp>
        <p:nvSpPr>
          <p:cNvPr id="75" name="Text Box 60"/>
          <p:cNvSpPr txBox="1">
            <a:spLocks noChangeArrowheads="1"/>
          </p:cNvSpPr>
          <p:nvPr/>
        </p:nvSpPr>
        <p:spPr bwMode="auto">
          <a:xfrm>
            <a:off x="796925" y="5795963"/>
            <a:ext cx="184150" cy="366712"/>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76" name="Text Box 61"/>
          <p:cNvSpPr txBox="1">
            <a:spLocks noChangeArrowheads="1"/>
          </p:cNvSpPr>
          <p:nvPr/>
        </p:nvSpPr>
        <p:spPr bwMode="auto">
          <a:xfrm>
            <a:off x="685800" y="3505200"/>
            <a:ext cx="2717411" cy="338554"/>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600" b="1" dirty="0">
                <a:solidFill>
                  <a:srgbClr val="FF0000"/>
                </a:solidFill>
              </a:rPr>
              <a:t>Examples of constellation</a:t>
            </a:r>
          </a:p>
        </p:txBody>
      </p:sp>
      <p:sp>
        <p:nvSpPr>
          <p:cNvPr id="77" name="슬라이드 번호 개체 틀 4"/>
          <p:cNvSpPr>
            <a:spLocks noGrp="1"/>
          </p:cNvSpPr>
          <p:nvPr>
            <p:ph type="sldNum" sz="quarter" idx="4"/>
          </p:nvPr>
        </p:nvSpPr>
        <p:spPr>
          <a:xfrm>
            <a:off x="4344988" y="6475413"/>
            <a:ext cx="530225" cy="182562"/>
          </a:xfrm>
        </p:spPr>
        <p:txBody>
          <a:bodyPr/>
          <a:lstStyle/>
          <a:p>
            <a:pPr>
              <a:defRPr/>
            </a:pPr>
            <a:r>
              <a:rPr lang="en-US" altLang="ko-KR" dirty="0" smtClean="0"/>
              <a:t>Slide </a:t>
            </a:r>
            <a:fld id="{4E4FA928-9E26-4F86-946C-2B3B31589A58}" type="slidenum">
              <a:rPr lang="en-US" altLang="ko-KR" smtClean="0"/>
              <a:pPr>
                <a:defRPr/>
              </a:pPr>
              <a:t>23</a:t>
            </a:fld>
            <a:endParaRPr lang="en-US" altLang="ko-K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a:lnSpc>
                <a:spcPts val="3200"/>
              </a:lnSpc>
            </a:pPr>
            <a:r>
              <a:rPr lang="en-US" sz="3200" b="1" i="1" dirty="0" smtClean="0">
                <a:solidFill>
                  <a:srgbClr val="00B0F0"/>
                </a:solidFill>
                <a:latin typeface="Calibri" pitchFamily="34" charset="0"/>
              </a:rPr>
              <a:t>GENERATION </a:t>
            </a:r>
            <a:r>
              <a:rPr lang="en-US" sz="3200" b="1" i="1" dirty="0" smtClean="0">
                <a:solidFill>
                  <a:srgbClr val="00B0F0"/>
                </a:solidFill>
                <a:latin typeface="Calibri" pitchFamily="34" charset="0"/>
              </a:rPr>
              <a:t>OF CONSTELLATION </a:t>
            </a:r>
            <a:r>
              <a:rPr lang="en-US" sz="3200" b="1" i="1" dirty="0" smtClean="0">
                <a:solidFill>
                  <a:srgbClr val="00B0F0"/>
                </a:solidFill>
                <a:latin typeface="Calibri" pitchFamily="34" charset="0"/>
              </a:rPr>
              <a:t>(4)</a:t>
            </a:r>
            <a:endParaRPr lang="en-US" sz="3200" dirty="0">
              <a:solidFill>
                <a:srgbClr val="00B0F0"/>
              </a:solidFill>
              <a:latin typeface="Calibri" pitchFamily="34" charset="0"/>
            </a:endParaRPr>
          </a:p>
        </p:txBody>
      </p:sp>
      <p:sp>
        <p:nvSpPr>
          <p:cNvPr id="36" name="내용 개체 틀 35"/>
          <p:cNvSpPr>
            <a:spLocks noGrp="1"/>
          </p:cNvSpPr>
          <p:nvPr>
            <p:ph idx="1"/>
          </p:nvPr>
        </p:nvSpPr>
        <p:spPr>
          <a:xfrm>
            <a:off x="685800" y="1828800"/>
            <a:ext cx="5029200" cy="4114800"/>
          </a:xfrm>
        </p:spPr>
        <p:txBody>
          <a:bodyPr/>
          <a:lstStyle/>
          <a:p>
            <a:pPr marL="0" indent="0">
              <a:buNone/>
            </a:pPr>
            <a:r>
              <a:rPr lang="en-US" sz="1800" u="sng" dirty="0" smtClean="0"/>
              <a:t>Constellation scaled with the center of target color location</a:t>
            </a:r>
          </a:p>
          <a:p>
            <a:pPr marL="0" indent="0">
              <a:buNone/>
            </a:pPr>
            <a:r>
              <a:rPr lang="en-US" sz="1800" dirty="0" smtClean="0"/>
              <a:t>Normalized constellation generated is shifted so that the center is located at the target color point and scaled so that constellation area fits the maximum area with a radius of </a:t>
            </a:r>
            <a:r>
              <a:rPr lang="en-US" sz="1800" i="1" dirty="0" err="1" smtClean="0"/>
              <a:t>r</a:t>
            </a:r>
            <a:r>
              <a:rPr lang="en-US" sz="1800" i="1" baseline="-25000" dirty="0" err="1" smtClean="0"/>
              <a:t>c</a:t>
            </a:r>
            <a:r>
              <a:rPr lang="en-US" sz="1800" i="1" dirty="0" smtClean="0"/>
              <a:t>. </a:t>
            </a:r>
            <a:endParaRPr lang="en-US" sz="1800" dirty="0"/>
          </a:p>
        </p:txBody>
      </p:sp>
      <p:sp>
        <p:nvSpPr>
          <p:cNvPr id="4" name="바닥글 개체 틀 3"/>
          <p:cNvSpPr>
            <a:spLocks noGrp="1"/>
          </p:cNvSpPr>
          <p:nvPr>
            <p:ph type="ftr" sz="quarter" idx="3"/>
          </p:nvPr>
        </p:nvSpPr>
        <p:spPr/>
        <p:txBody>
          <a:bodyPr/>
          <a:lstStyle/>
          <a:p>
            <a:pPr>
              <a:defRPr/>
            </a:pPr>
            <a:r>
              <a:rPr lang="en-US" altLang="ko-KR" smtClean="0"/>
              <a:t>Soo-Young Chang, SYCA</a:t>
            </a:r>
            <a:endParaRPr lang="en-US" altLang="ko-KR" dirty="0"/>
          </a:p>
        </p:txBody>
      </p:sp>
      <p:sp>
        <p:nvSpPr>
          <p:cNvPr id="30" name="Line 4"/>
          <p:cNvSpPr>
            <a:spLocks noChangeShapeType="1"/>
          </p:cNvSpPr>
          <p:nvPr/>
        </p:nvSpPr>
        <p:spPr bwMode="auto">
          <a:xfrm>
            <a:off x="660400" y="5562600"/>
            <a:ext cx="2400300" cy="1588"/>
          </a:xfrm>
          <a:prstGeom prst="line">
            <a:avLst/>
          </a:prstGeom>
          <a:noFill/>
          <a:ln w="9525">
            <a:solidFill>
              <a:schemeClr val="tx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31" name="Line 5"/>
          <p:cNvSpPr>
            <a:spLocks noChangeShapeType="1"/>
          </p:cNvSpPr>
          <p:nvPr/>
        </p:nvSpPr>
        <p:spPr bwMode="auto">
          <a:xfrm flipV="1">
            <a:off x="1803400" y="4419600"/>
            <a:ext cx="1588" cy="2133600"/>
          </a:xfrm>
          <a:prstGeom prst="line">
            <a:avLst/>
          </a:prstGeom>
          <a:noFill/>
          <a:ln w="9525">
            <a:solidFill>
              <a:schemeClr val="tx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32" name="Oval 6"/>
          <p:cNvSpPr>
            <a:spLocks noChangeArrowheads="1"/>
          </p:cNvSpPr>
          <p:nvPr/>
        </p:nvSpPr>
        <p:spPr bwMode="auto">
          <a:xfrm>
            <a:off x="965200" y="4724400"/>
            <a:ext cx="1600200" cy="1600200"/>
          </a:xfrm>
          <a:prstGeom prst="ellipse">
            <a:avLst/>
          </a:prstGeom>
          <a:noFill/>
          <a:ln w="9525">
            <a:solidFill>
              <a:srgbClr val="B3BEEB"/>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33" name="Line 10"/>
          <p:cNvSpPr>
            <a:spLocks noChangeShapeType="1"/>
          </p:cNvSpPr>
          <p:nvPr/>
        </p:nvSpPr>
        <p:spPr bwMode="auto">
          <a:xfrm flipV="1">
            <a:off x="6527800" y="2330450"/>
            <a:ext cx="1588" cy="2133600"/>
          </a:xfrm>
          <a:prstGeom prst="line">
            <a:avLst/>
          </a:prstGeom>
          <a:noFill/>
          <a:ln w="9525">
            <a:solidFill>
              <a:schemeClr val="tx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34" name="Oval 11"/>
          <p:cNvSpPr>
            <a:spLocks noChangeArrowheads="1"/>
          </p:cNvSpPr>
          <p:nvPr/>
        </p:nvSpPr>
        <p:spPr bwMode="auto">
          <a:xfrm>
            <a:off x="5689600" y="2635250"/>
            <a:ext cx="1600200" cy="1600200"/>
          </a:xfrm>
          <a:prstGeom prst="ellipse">
            <a:avLst/>
          </a:prstGeom>
          <a:no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pic>
        <p:nvPicPr>
          <p:cNvPr id="35" name="Picture 13" descr="Circular_16QAM"/>
          <p:cNvPicPr>
            <a:picLocks noChangeAspect="1" noChangeArrowheads="1"/>
          </p:cNvPicPr>
          <p:nvPr/>
        </p:nvPicPr>
        <p:blipFill>
          <a:blip r:embed="rId2" cstate="print"/>
          <a:srcRect/>
          <a:stretch>
            <a:fillRect/>
          </a:stretch>
        </p:blipFill>
        <p:spPr bwMode="auto">
          <a:xfrm>
            <a:off x="5610225" y="2178050"/>
            <a:ext cx="2714625" cy="2743200"/>
          </a:xfrm>
          <a:prstGeom prst="rect">
            <a:avLst/>
          </a:prstGeom>
          <a:noFill/>
          <a:ln w="9525">
            <a:noFill/>
            <a:miter lim="800000"/>
            <a:headEnd/>
            <a:tailEnd/>
          </a:ln>
        </p:spPr>
      </p:pic>
      <p:sp>
        <p:nvSpPr>
          <p:cNvPr id="51" name="Oval 14"/>
          <p:cNvSpPr>
            <a:spLocks noChangeArrowheads="1"/>
          </p:cNvSpPr>
          <p:nvPr/>
        </p:nvSpPr>
        <p:spPr bwMode="auto">
          <a:xfrm>
            <a:off x="889000" y="5486400"/>
            <a:ext cx="152400" cy="152400"/>
          </a:xfrm>
          <a:prstGeom prst="ellipse">
            <a:avLst/>
          </a:prstGeom>
          <a:solidFill>
            <a:schemeClr val="accent1"/>
          </a:soli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52" name="Oval 15"/>
          <p:cNvSpPr>
            <a:spLocks noChangeArrowheads="1"/>
          </p:cNvSpPr>
          <p:nvPr/>
        </p:nvSpPr>
        <p:spPr bwMode="auto">
          <a:xfrm>
            <a:off x="1727200" y="4648200"/>
            <a:ext cx="152400" cy="152400"/>
          </a:xfrm>
          <a:prstGeom prst="ellipse">
            <a:avLst/>
          </a:prstGeom>
          <a:solidFill>
            <a:schemeClr val="accent1"/>
          </a:soli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53" name="Oval 16"/>
          <p:cNvSpPr>
            <a:spLocks noChangeArrowheads="1"/>
          </p:cNvSpPr>
          <p:nvPr/>
        </p:nvSpPr>
        <p:spPr bwMode="auto">
          <a:xfrm>
            <a:off x="2489200" y="5486400"/>
            <a:ext cx="152400" cy="152400"/>
          </a:xfrm>
          <a:prstGeom prst="ellipse">
            <a:avLst/>
          </a:prstGeom>
          <a:solidFill>
            <a:schemeClr val="accent1"/>
          </a:soli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54" name="Oval 17"/>
          <p:cNvSpPr>
            <a:spLocks noChangeArrowheads="1"/>
          </p:cNvSpPr>
          <p:nvPr/>
        </p:nvSpPr>
        <p:spPr bwMode="auto">
          <a:xfrm>
            <a:off x="1727200" y="6248400"/>
            <a:ext cx="152400" cy="152400"/>
          </a:xfrm>
          <a:prstGeom prst="ellipse">
            <a:avLst/>
          </a:prstGeom>
          <a:solidFill>
            <a:schemeClr val="accent1"/>
          </a:soli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55" name="Text Box 19"/>
          <p:cNvSpPr txBox="1">
            <a:spLocks noChangeArrowheads="1"/>
          </p:cNvSpPr>
          <p:nvPr/>
        </p:nvSpPr>
        <p:spPr bwMode="auto">
          <a:xfrm>
            <a:off x="1651000" y="4038600"/>
            <a:ext cx="304800" cy="366713"/>
          </a:xfrm>
          <a:prstGeom prst="rect">
            <a:avLst/>
          </a:prstGeom>
          <a:solidFill>
            <a:schemeClr val="accent1"/>
          </a:solid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a:t>y</a:t>
            </a:r>
          </a:p>
        </p:txBody>
      </p:sp>
      <p:sp>
        <p:nvSpPr>
          <p:cNvPr id="56" name="Text Box 20"/>
          <p:cNvSpPr txBox="1">
            <a:spLocks noChangeArrowheads="1"/>
          </p:cNvSpPr>
          <p:nvPr/>
        </p:nvSpPr>
        <p:spPr bwMode="auto">
          <a:xfrm>
            <a:off x="6756400" y="1949450"/>
            <a:ext cx="304800" cy="366713"/>
          </a:xfrm>
          <a:prstGeom prst="rect">
            <a:avLst/>
          </a:prstGeom>
          <a:solidFill>
            <a:schemeClr val="accent1"/>
          </a:solid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a:t>y</a:t>
            </a:r>
          </a:p>
        </p:txBody>
      </p:sp>
      <p:sp>
        <p:nvSpPr>
          <p:cNvPr id="57" name="Text Box 22"/>
          <p:cNvSpPr txBox="1">
            <a:spLocks noChangeArrowheads="1"/>
          </p:cNvSpPr>
          <p:nvPr/>
        </p:nvSpPr>
        <p:spPr bwMode="auto">
          <a:xfrm>
            <a:off x="8280400" y="3473450"/>
            <a:ext cx="304800" cy="366713"/>
          </a:xfrm>
          <a:prstGeom prst="rect">
            <a:avLst/>
          </a:prstGeom>
          <a:solidFill>
            <a:schemeClr val="accent1"/>
          </a:solid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a:t>x</a:t>
            </a:r>
          </a:p>
        </p:txBody>
      </p:sp>
      <p:sp>
        <p:nvSpPr>
          <p:cNvPr id="58" name="Text Box 26"/>
          <p:cNvSpPr txBox="1">
            <a:spLocks noChangeArrowheads="1"/>
          </p:cNvSpPr>
          <p:nvPr/>
        </p:nvSpPr>
        <p:spPr bwMode="auto">
          <a:xfrm>
            <a:off x="7137400" y="4540250"/>
            <a:ext cx="1364476" cy="584775"/>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600" i="1" dirty="0">
                <a:solidFill>
                  <a:srgbClr val="FF0000"/>
                </a:solidFill>
              </a:rPr>
              <a:t>m</a:t>
            </a:r>
            <a:r>
              <a:rPr lang="en-US" sz="1600" dirty="0">
                <a:solidFill>
                  <a:srgbClr val="FF0000"/>
                </a:solidFill>
              </a:rPr>
              <a:t>=4 </a:t>
            </a:r>
          </a:p>
          <a:p>
            <a:r>
              <a:rPr lang="en-US" sz="1600" dirty="0">
                <a:solidFill>
                  <a:srgbClr val="FF0000"/>
                </a:solidFill>
              </a:rPr>
              <a:t>2</a:t>
            </a:r>
            <a:r>
              <a:rPr lang="en-US" sz="1600" i="1" baseline="30000" dirty="0">
                <a:solidFill>
                  <a:srgbClr val="FF0000"/>
                </a:solidFill>
              </a:rPr>
              <a:t>m</a:t>
            </a:r>
            <a:r>
              <a:rPr lang="en-US" sz="1600" dirty="0">
                <a:solidFill>
                  <a:srgbClr val="FF0000"/>
                </a:solidFill>
              </a:rPr>
              <a:t>=16 points</a:t>
            </a:r>
          </a:p>
        </p:txBody>
      </p:sp>
      <p:sp>
        <p:nvSpPr>
          <p:cNvPr id="59" name="Text Box 27"/>
          <p:cNvSpPr txBox="1">
            <a:spLocks noChangeArrowheads="1"/>
          </p:cNvSpPr>
          <p:nvPr/>
        </p:nvSpPr>
        <p:spPr bwMode="auto">
          <a:xfrm>
            <a:off x="796925" y="5827713"/>
            <a:ext cx="184150" cy="366712"/>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60" name="Text Box 28"/>
          <p:cNvSpPr txBox="1">
            <a:spLocks noChangeArrowheads="1"/>
          </p:cNvSpPr>
          <p:nvPr/>
        </p:nvSpPr>
        <p:spPr bwMode="auto">
          <a:xfrm>
            <a:off x="685800" y="3702050"/>
            <a:ext cx="2717411" cy="338554"/>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600" b="1" dirty="0">
                <a:solidFill>
                  <a:srgbClr val="FF0000"/>
                </a:solidFill>
              </a:rPr>
              <a:t>Examples of constellation</a:t>
            </a:r>
          </a:p>
        </p:txBody>
      </p:sp>
      <p:pic>
        <p:nvPicPr>
          <p:cNvPr id="61" name="Picture 30" descr="Circular_8QAM"/>
          <p:cNvPicPr>
            <a:picLocks noChangeAspect="1" noChangeArrowheads="1"/>
          </p:cNvPicPr>
          <p:nvPr/>
        </p:nvPicPr>
        <p:blipFill>
          <a:blip r:embed="rId3" cstate="print"/>
          <a:srcRect/>
          <a:stretch>
            <a:fillRect/>
          </a:stretch>
        </p:blipFill>
        <p:spPr bwMode="auto">
          <a:xfrm>
            <a:off x="3251200" y="4006850"/>
            <a:ext cx="3162300" cy="2463800"/>
          </a:xfrm>
          <a:prstGeom prst="rect">
            <a:avLst/>
          </a:prstGeom>
          <a:noFill/>
          <a:ln w="9525">
            <a:noFill/>
            <a:miter lim="800000"/>
            <a:headEnd/>
            <a:tailEnd/>
          </a:ln>
        </p:spPr>
      </p:pic>
      <p:sp>
        <p:nvSpPr>
          <p:cNvPr id="62" name="Text Box 31"/>
          <p:cNvSpPr txBox="1">
            <a:spLocks noChangeArrowheads="1"/>
          </p:cNvSpPr>
          <p:nvPr/>
        </p:nvSpPr>
        <p:spPr bwMode="auto">
          <a:xfrm>
            <a:off x="6299200" y="5073650"/>
            <a:ext cx="304800" cy="366713"/>
          </a:xfrm>
          <a:prstGeom prst="rect">
            <a:avLst/>
          </a:prstGeom>
          <a:solidFill>
            <a:schemeClr val="accent1"/>
          </a:solid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a:t>x</a:t>
            </a:r>
          </a:p>
        </p:txBody>
      </p:sp>
      <p:sp>
        <p:nvSpPr>
          <p:cNvPr id="63" name="Text Box 32"/>
          <p:cNvSpPr txBox="1">
            <a:spLocks noChangeArrowheads="1"/>
          </p:cNvSpPr>
          <p:nvPr/>
        </p:nvSpPr>
        <p:spPr bwMode="auto">
          <a:xfrm>
            <a:off x="4699000" y="3778250"/>
            <a:ext cx="304800" cy="366713"/>
          </a:xfrm>
          <a:prstGeom prst="rect">
            <a:avLst/>
          </a:prstGeom>
          <a:solidFill>
            <a:schemeClr val="accent1"/>
          </a:solid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a:t>y</a:t>
            </a:r>
          </a:p>
        </p:txBody>
      </p:sp>
      <p:sp>
        <p:nvSpPr>
          <p:cNvPr id="64" name="Text Box 33"/>
          <p:cNvSpPr txBox="1">
            <a:spLocks noChangeArrowheads="1"/>
          </p:cNvSpPr>
          <p:nvPr/>
        </p:nvSpPr>
        <p:spPr bwMode="auto">
          <a:xfrm>
            <a:off x="5613400" y="5835650"/>
            <a:ext cx="1250663" cy="584775"/>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600" i="1" dirty="0">
                <a:solidFill>
                  <a:srgbClr val="FF0000"/>
                </a:solidFill>
              </a:rPr>
              <a:t>m</a:t>
            </a:r>
            <a:r>
              <a:rPr lang="en-US" sz="1600" dirty="0">
                <a:solidFill>
                  <a:srgbClr val="FF0000"/>
                </a:solidFill>
              </a:rPr>
              <a:t>=3 </a:t>
            </a:r>
          </a:p>
          <a:p>
            <a:r>
              <a:rPr lang="en-US" sz="1600" dirty="0">
                <a:solidFill>
                  <a:srgbClr val="FF0000"/>
                </a:solidFill>
              </a:rPr>
              <a:t>2</a:t>
            </a:r>
            <a:r>
              <a:rPr lang="en-US" sz="1600" i="1" baseline="30000" dirty="0">
                <a:solidFill>
                  <a:srgbClr val="FF0000"/>
                </a:solidFill>
              </a:rPr>
              <a:t>m</a:t>
            </a:r>
            <a:r>
              <a:rPr lang="en-US" sz="1600" dirty="0">
                <a:solidFill>
                  <a:srgbClr val="FF0000"/>
                </a:solidFill>
              </a:rPr>
              <a:t>=8 points</a:t>
            </a:r>
          </a:p>
        </p:txBody>
      </p:sp>
      <p:sp>
        <p:nvSpPr>
          <p:cNvPr id="65" name="Text Box 34"/>
          <p:cNvSpPr txBox="1">
            <a:spLocks noChangeArrowheads="1"/>
          </p:cNvSpPr>
          <p:nvPr/>
        </p:nvSpPr>
        <p:spPr bwMode="auto">
          <a:xfrm>
            <a:off x="3098800" y="5410200"/>
            <a:ext cx="304800" cy="366713"/>
          </a:xfrm>
          <a:prstGeom prst="rect">
            <a:avLst/>
          </a:prstGeom>
          <a:solidFill>
            <a:schemeClr val="accent1"/>
          </a:solid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a:t>x</a:t>
            </a:r>
          </a:p>
        </p:txBody>
      </p:sp>
      <p:sp>
        <p:nvSpPr>
          <p:cNvPr id="77" name="Text Box 35"/>
          <p:cNvSpPr txBox="1">
            <a:spLocks noChangeArrowheads="1"/>
          </p:cNvSpPr>
          <p:nvPr/>
        </p:nvSpPr>
        <p:spPr bwMode="auto">
          <a:xfrm>
            <a:off x="2336800" y="5943600"/>
            <a:ext cx="1250663" cy="584775"/>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600" i="1" dirty="0">
                <a:solidFill>
                  <a:srgbClr val="FF0000"/>
                </a:solidFill>
              </a:rPr>
              <a:t>m</a:t>
            </a:r>
            <a:r>
              <a:rPr lang="en-US" sz="1600" dirty="0">
                <a:solidFill>
                  <a:srgbClr val="FF0000"/>
                </a:solidFill>
              </a:rPr>
              <a:t>=2 </a:t>
            </a:r>
          </a:p>
          <a:p>
            <a:r>
              <a:rPr lang="en-US" sz="1600" dirty="0">
                <a:solidFill>
                  <a:srgbClr val="FF0000"/>
                </a:solidFill>
              </a:rPr>
              <a:t>2</a:t>
            </a:r>
            <a:r>
              <a:rPr lang="en-US" sz="1600" i="1" baseline="30000" dirty="0">
                <a:solidFill>
                  <a:srgbClr val="FF0000"/>
                </a:solidFill>
              </a:rPr>
              <a:t>m</a:t>
            </a:r>
            <a:r>
              <a:rPr lang="en-US" sz="1600" dirty="0">
                <a:solidFill>
                  <a:srgbClr val="FF0000"/>
                </a:solidFill>
              </a:rPr>
              <a:t>=4 points</a:t>
            </a:r>
          </a:p>
        </p:txBody>
      </p:sp>
      <p:sp>
        <p:nvSpPr>
          <p:cNvPr id="78" name="Text Box 36"/>
          <p:cNvSpPr txBox="1">
            <a:spLocks noChangeArrowheads="1"/>
          </p:cNvSpPr>
          <p:nvPr/>
        </p:nvSpPr>
        <p:spPr bwMode="auto">
          <a:xfrm>
            <a:off x="1727200" y="5181600"/>
            <a:ext cx="723275" cy="338554"/>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600" dirty="0"/>
              <a:t>(</a:t>
            </a:r>
            <a:r>
              <a:rPr lang="en-US" sz="1600" i="1" dirty="0" err="1"/>
              <a:t>x</a:t>
            </a:r>
            <a:r>
              <a:rPr lang="en-US" sz="1600" i="1" baseline="-25000" dirty="0" err="1"/>
              <a:t>c</a:t>
            </a:r>
            <a:r>
              <a:rPr lang="en-US" sz="1600" i="1" dirty="0" err="1"/>
              <a:t>,y</a:t>
            </a:r>
            <a:r>
              <a:rPr lang="en-US" sz="1600" i="1" baseline="-25000" dirty="0" err="1"/>
              <a:t>c</a:t>
            </a:r>
            <a:r>
              <a:rPr lang="en-US" sz="1600" dirty="0"/>
              <a:t>)</a:t>
            </a:r>
          </a:p>
        </p:txBody>
      </p:sp>
      <p:sp>
        <p:nvSpPr>
          <p:cNvPr id="79" name="Text Box 37"/>
          <p:cNvSpPr txBox="1">
            <a:spLocks noChangeArrowheads="1"/>
          </p:cNvSpPr>
          <p:nvPr/>
        </p:nvSpPr>
        <p:spPr bwMode="auto">
          <a:xfrm>
            <a:off x="4775200" y="4921250"/>
            <a:ext cx="723275" cy="338554"/>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600" dirty="0"/>
              <a:t>(</a:t>
            </a:r>
            <a:r>
              <a:rPr lang="en-US" sz="1600" i="1" dirty="0" err="1"/>
              <a:t>x</a:t>
            </a:r>
            <a:r>
              <a:rPr lang="en-US" sz="1600" i="1" baseline="-25000" dirty="0" err="1"/>
              <a:t>c</a:t>
            </a:r>
            <a:r>
              <a:rPr lang="en-US" sz="1600" i="1" dirty="0" err="1"/>
              <a:t>,y</a:t>
            </a:r>
            <a:r>
              <a:rPr lang="en-US" sz="1600" i="1" baseline="-25000" dirty="0" err="1"/>
              <a:t>c</a:t>
            </a:r>
            <a:r>
              <a:rPr lang="en-US" sz="1600" dirty="0"/>
              <a:t>)</a:t>
            </a:r>
          </a:p>
        </p:txBody>
      </p:sp>
      <p:sp>
        <p:nvSpPr>
          <p:cNvPr id="80" name="Text Box 38"/>
          <p:cNvSpPr txBox="1">
            <a:spLocks noChangeArrowheads="1"/>
          </p:cNvSpPr>
          <p:nvPr/>
        </p:nvSpPr>
        <p:spPr bwMode="auto">
          <a:xfrm>
            <a:off x="6832600" y="3244850"/>
            <a:ext cx="723275" cy="338554"/>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600" dirty="0"/>
              <a:t>(</a:t>
            </a:r>
            <a:r>
              <a:rPr lang="en-US" sz="1600" i="1" dirty="0" err="1"/>
              <a:t>x</a:t>
            </a:r>
            <a:r>
              <a:rPr lang="en-US" sz="1600" i="1" baseline="-25000" dirty="0" err="1"/>
              <a:t>c</a:t>
            </a:r>
            <a:r>
              <a:rPr lang="en-US" sz="1600" i="1" dirty="0" err="1"/>
              <a:t>,y</a:t>
            </a:r>
            <a:r>
              <a:rPr lang="en-US" sz="1600" i="1" baseline="-25000" dirty="0" err="1"/>
              <a:t>c</a:t>
            </a:r>
            <a:r>
              <a:rPr lang="en-US" sz="1600" dirty="0"/>
              <a:t>)</a:t>
            </a:r>
          </a:p>
        </p:txBody>
      </p:sp>
      <p:sp>
        <p:nvSpPr>
          <p:cNvPr id="81" name="슬라이드 번호 개체 틀 4"/>
          <p:cNvSpPr>
            <a:spLocks noGrp="1"/>
          </p:cNvSpPr>
          <p:nvPr>
            <p:ph type="sldNum" sz="quarter" idx="4"/>
          </p:nvPr>
        </p:nvSpPr>
        <p:spPr>
          <a:xfrm>
            <a:off x="4344988" y="6475413"/>
            <a:ext cx="530225" cy="182562"/>
          </a:xfrm>
        </p:spPr>
        <p:txBody>
          <a:bodyPr/>
          <a:lstStyle/>
          <a:p>
            <a:pPr>
              <a:defRPr/>
            </a:pPr>
            <a:r>
              <a:rPr lang="en-US" altLang="ko-KR" dirty="0" smtClean="0"/>
              <a:t>Slide </a:t>
            </a:r>
            <a:fld id="{4E4FA928-9E26-4F86-946C-2B3B31589A58}" type="slidenum">
              <a:rPr lang="en-US" altLang="ko-KR" smtClean="0"/>
              <a:pPr>
                <a:defRPr/>
              </a:pPr>
              <a:t>24</a:t>
            </a:fld>
            <a:endParaRPr lang="en-US" altLang="ko-K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a:lnSpc>
                <a:spcPts val="3200"/>
              </a:lnSpc>
            </a:pPr>
            <a:r>
              <a:rPr lang="en-US" sz="3200" b="1" i="1" dirty="0" smtClean="0">
                <a:solidFill>
                  <a:srgbClr val="00B0F0"/>
                </a:solidFill>
                <a:latin typeface="Calibri" pitchFamily="34" charset="0"/>
              </a:rPr>
              <a:t>CONSTELLATION TO (c</a:t>
            </a:r>
            <a:r>
              <a:rPr lang="en-US" sz="3200" b="1" i="1" baseline="-25000" dirty="0" smtClean="0">
                <a:solidFill>
                  <a:srgbClr val="00B0F0"/>
                </a:solidFill>
                <a:latin typeface="Calibri" pitchFamily="34" charset="0"/>
              </a:rPr>
              <a:t>1</a:t>
            </a:r>
            <a:r>
              <a:rPr lang="en-US" sz="3200" b="1" i="1" dirty="0" smtClean="0">
                <a:solidFill>
                  <a:srgbClr val="00B0F0"/>
                </a:solidFill>
                <a:latin typeface="Calibri" pitchFamily="34" charset="0"/>
              </a:rPr>
              <a:t>, c</a:t>
            </a:r>
            <a:r>
              <a:rPr lang="en-US" sz="3200" b="1" i="1" baseline="-25000" dirty="0" smtClean="0">
                <a:solidFill>
                  <a:srgbClr val="00B0F0"/>
                </a:solidFill>
                <a:latin typeface="Calibri" pitchFamily="34" charset="0"/>
              </a:rPr>
              <a:t>2</a:t>
            </a:r>
            <a:r>
              <a:rPr lang="en-US" sz="3200" b="1" i="1" dirty="0" smtClean="0">
                <a:solidFill>
                  <a:srgbClr val="00B0F0"/>
                </a:solidFill>
                <a:latin typeface="Calibri" pitchFamily="34" charset="0"/>
              </a:rPr>
              <a:t>, . . ., </a:t>
            </a:r>
            <a:r>
              <a:rPr lang="en-US" sz="3200" b="1" i="1" dirty="0" err="1" smtClean="0">
                <a:solidFill>
                  <a:srgbClr val="00B0F0"/>
                </a:solidFill>
                <a:latin typeface="Calibri" pitchFamily="34" charset="0"/>
              </a:rPr>
              <a:t>c</a:t>
            </a:r>
            <a:r>
              <a:rPr lang="en-US" sz="3200" b="1" i="1" baseline="-25000" dirty="0" err="1" smtClean="0">
                <a:solidFill>
                  <a:srgbClr val="00B0F0"/>
                </a:solidFill>
                <a:latin typeface="Calibri" pitchFamily="34" charset="0"/>
              </a:rPr>
              <a:t>n</a:t>
            </a:r>
            <a:r>
              <a:rPr lang="en-US" sz="3200" b="1" i="1" dirty="0" smtClean="0">
                <a:solidFill>
                  <a:srgbClr val="00B0F0"/>
                </a:solidFill>
                <a:latin typeface="Calibri" pitchFamily="34" charset="0"/>
              </a:rPr>
              <a:t>) MAPPING </a:t>
            </a:r>
            <a:endParaRPr lang="en-US" sz="3200" dirty="0">
              <a:solidFill>
                <a:srgbClr val="00B0F0"/>
              </a:solidFill>
              <a:latin typeface="Calibri" pitchFamily="34" charset="0"/>
            </a:endParaRPr>
          </a:p>
        </p:txBody>
      </p:sp>
      <p:sp>
        <p:nvSpPr>
          <p:cNvPr id="3" name="내용 개체 틀 2"/>
          <p:cNvSpPr>
            <a:spLocks noGrp="1"/>
          </p:cNvSpPr>
          <p:nvPr>
            <p:ph idx="1"/>
          </p:nvPr>
        </p:nvSpPr>
        <p:spPr>
          <a:xfrm>
            <a:off x="685800" y="1828800"/>
            <a:ext cx="7772400" cy="4114800"/>
          </a:xfrm>
        </p:spPr>
        <p:txBody>
          <a:bodyPr/>
          <a:lstStyle/>
          <a:p>
            <a:r>
              <a:rPr lang="en-US" sz="1800" dirty="0" smtClean="0"/>
              <a:t>Assumption </a:t>
            </a:r>
          </a:p>
          <a:p>
            <a:pPr lvl="1"/>
            <a:r>
              <a:rPr lang="en-US" sz="1600" dirty="0" smtClean="0"/>
              <a:t>Perceptual </a:t>
            </a:r>
            <a:r>
              <a:rPr lang="en-US" sz="1600" dirty="0" smtClean="0"/>
              <a:t>uniformity or linearity of light emitting devices and photo detectors in the light space </a:t>
            </a:r>
          </a:p>
          <a:p>
            <a:r>
              <a:rPr lang="en-US" sz="1800" dirty="0" smtClean="0"/>
              <a:t>Input/output </a:t>
            </a:r>
            <a:endParaRPr lang="en-US" sz="1800" dirty="0" smtClean="0"/>
          </a:p>
          <a:p>
            <a:pPr lvl="1"/>
            <a:r>
              <a:rPr lang="en-US" sz="1600" dirty="0" smtClean="0"/>
              <a:t>Input</a:t>
            </a:r>
            <a:r>
              <a:rPr lang="en-US" sz="1600" dirty="0" smtClean="0"/>
              <a:t>: Constellation: (</a:t>
            </a:r>
            <a:r>
              <a:rPr lang="en-US" sz="1600" i="1" dirty="0" err="1" smtClean="0"/>
              <a:t>x,y</a:t>
            </a:r>
            <a:r>
              <a:rPr lang="en-US" sz="1600" dirty="0" smtClean="0"/>
              <a:t>)</a:t>
            </a:r>
            <a:r>
              <a:rPr lang="en-US" sz="1600" i="1" dirty="0" smtClean="0"/>
              <a:t> </a:t>
            </a:r>
          </a:p>
          <a:p>
            <a:pPr lvl="1"/>
            <a:r>
              <a:rPr lang="en-US" sz="1600" dirty="0" smtClean="0"/>
              <a:t>Output</a:t>
            </a:r>
            <a:r>
              <a:rPr lang="en-US" sz="1600" dirty="0" smtClean="0"/>
              <a:t>: (</a:t>
            </a:r>
            <a:r>
              <a:rPr lang="en-US" sz="1600" i="1" dirty="0" smtClean="0"/>
              <a:t>c</a:t>
            </a:r>
            <a:r>
              <a:rPr lang="en-US" sz="1600" i="1" baseline="-25000" dirty="0" smtClean="0"/>
              <a:t>1</a:t>
            </a:r>
            <a:r>
              <a:rPr lang="en-US" sz="1600" i="1" dirty="0" smtClean="0"/>
              <a:t>, c</a:t>
            </a:r>
            <a:r>
              <a:rPr lang="en-US" sz="1600" i="1" baseline="-25000" dirty="0" smtClean="0"/>
              <a:t>2</a:t>
            </a:r>
            <a:r>
              <a:rPr lang="en-US" sz="1600" i="1" dirty="0" smtClean="0"/>
              <a:t>, . . . , </a:t>
            </a:r>
            <a:r>
              <a:rPr lang="en-US" sz="1600" i="1" dirty="0" err="1" smtClean="0"/>
              <a:t>c</a:t>
            </a:r>
            <a:r>
              <a:rPr lang="en-US" sz="1600" i="1" baseline="-25000" dirty="0" err="1" smtClean="0"/>
              <a:t>n</a:t>
            </a:r>
            <a:r>
              <a:rPr lang="en-US" sz="1600" dirty="0" smtClean="0"/>
              <a:t>) </a:t>
            </a:r>
          </a:p>
          <a:p>
            <a:r>
              <a:rPr lang="en-US" sz="1800" dirty="0" smtClean="0"/>
              <a:t>Two </a:t>
            </a:r>
            <a:r>
              <a:rPr lang="en-US" sz="1800" dirty="0" smtClean="0"/>
              <a:t>cases for color properties of light emitting devices </a:t>
            </a:r>
            <a:endParaRPr lang="en-US" sz="1800" dirty="0" smtClean="0"/>
          </a:p>
          <a:p>
            <a:pPr lvl="1">
              <a:buNone/>
            </a:pPr>
            <a:r>
              <a:rPr lang="en-US" sz="1600" dirty="0" smtClean="0"/>
              <a:t>1. Using (</a:t>
            </a:r>
            <a:r>
              <a:rPr lang="en-US" sz="1600" i="1" dirty="0" err="1" smtClean="0"/>
              <a:t>x</a:t>
            </a:r>
            <a:r>
              <a:rPr lang="en-US" sz="1600" i="1" baseline="-25000" dirty="0" err="1" smtClean="0"/>
              <a:t>i</a:t>
            </a:r>
            <a:r>
              <a:rPr lang="en-US" sz="1600" i="1" dirty="0" err="1" smtClean="0"/>
              <a:t>,y</a:t>
            </a:r>
            <a:r>
              <a:rPr lang="en-US" sz="1600" i="1" baseline="-25000" dirty="0" err="1" smtClean="0"/>
              <a:t>i</a:t>
            </a:r>
            <a:r>
              <a:rPr lang="en-US" sz="1600" dirty="0" smtClean="0"/>
              <a:t>)</a:t>
            </a:r>
            <a:r>
              <a:rPr lang="en-US" sz="1600" i="1" dirty="0" smtClean="0"/>
              <a:t> </a:t>
            </a:r>
            <a:r>
              <a:rPr lang="en-US" sz="1600" i="1" dirty="0" err="1" smtClean="0"/>
              <a:t>i</a:t>
            </a:r>
            <a:r>
              <a:rPr lang="en-US" sz="1600" i="1" dirty="0" smtClean="0"/>
              <a:t>=1, 2, .., n </a:t>
            </a:r>
            <a:r>
              <a:rPr lang="en-US" sz="1600" dirty="0" smtClean="0"/>
              <a:t>for all light emitting devices if </a:t>
            </a:r>
            <a:r>
              <a:rPr lang="en-US" sz="1600" dirty="0" smtClean="0"/>
              <a:t>(</a:t>
            </a:r>
            <a:r>
              <a:rPr lang="en-US" sz="1600" i="1" dirty="0" err="1" smtClean="0"/>
              <a:t>x</a:t>
            </a:r>
            <a:r>
              <a:rPr lang="en-US" sz="1600" i="1" baseline="-25000" dirty="0" err="1" smtClean="0"/>
              <a:t>i</a:t>
            </a:r>
            <a:r>
              <a:rPr lang="en-US" sz="1600" i="1" dirty="0" err="1" smtClean="0"/>
              <a:t>,y</a:t>
            </a:r>
            <a:r>
              <a:rPr lang="en-US" sz="1600" i="1" baseline="-25000" dirty="0" err="1" smtClean="0"/>
              <a:t>i</a:t>
            </a:r>
            <a:r>
              <a:rPr lang="en-US" sz="1600" dirty="0" smtClean="0"/>
              <a:t>)</a:t>
            </a:r>
            <a:r>
              <a:rPr lang="en-US" sz="1600" i="1" dirty="0" smtClean="0"/>
              <a:t> </a:t>
            </a:r>
            <a:r>
              <a:rPr lang="en-US" sz="1600" i="1" dirty="0" err="1" smtClean="0"/>
              <a:t>i</a:t>
            </a:r>
            <a:r>
              <a:rPr lang="en-US" sz="1600" i="1" dirty="0" smtClean="0"/>
              <a:t>=1, 2, .., n, </a:t>
            </a:r>
            <a:r>
              <a:rPr lang="en-US" sz="1600" dirty="0" smtClean="0"/>
              <a:t>is given </a:t>
            </a:r>
          </a:p>
          <a:p>
            <a:pPr lvl="1">
              <a:buNone/>
            </a:pPr>
            <a:r>
              <a:rPr lang="en-US" sz="1600" dirty="0" smtClean="0"/>
              <a:t>2</a:t>
            </a:r>
            <a:r>
              <a:rPr lang="en-US" sz="1600" dirty="0" smtClean="0"/>
              <a:t>. Using spectral distributions of light emitting devices if (</a:t>
            </a:r>
            <a:r>
              <a:rPr lang="en-US" sz="1600" i="1" dirty="0" err="1" smtClean="0"/>
              <a:t>x</a:t>
            </a:r>
            <a:r>
              <a:rPr lang="en-US" sz="1600" i="1" baseline="-25000" dirty="0" err="1" smtClean="0"/>
              <a:t>i</a:t>
            </a:r>
            <a:r>
              <a:rPr lang="en-US" sz="1600" i="1" dirty="0" err="1" smtClean="0"/>
              <a:t>,y</a:t>
            </a:r>
            <a:r>
              <a:rPr lang="en-US" sz="1600" i="1" baseline="-25000" dirty="0" err="1" smtClean="0"/>
              <a:t>i</a:t>
            </a:r>
            <a:r>
              <a:rPr lang="en-US" sz="1600" dirty="0" smtClean="0"/>
              <a:t>)</a:t>
            </a:r>
            <a:r>
              <a:rPr lang="en-US" sz="1600" i="1" dirty="0" smtClean="0"/>
              <a:t> </a:t>
            </a:r>
            <a:r>
              <a:rPr lang="en-US" sz="1600" i="1" dirty="0" err="1" smtClean="0"/>
              <a:t>i</a:t>
            </a:r>
            <a:r>
              <a:rPr lang="en-US" sz="1600" i="1" dirty="0" smtClean="0"/>
              <a:t>=1</a:t>
            </a:r>
            <a:r>
              <a:rPr lang="en-US" sz="1600" i="1" dirty="0" smtClean="0"/>
              <a:t>, 2, .., n</a:t>
            </a:r>
            <a:r>
              <a:rPr lang="en-US" sz="1600" dirty="0" smtClean="0"/>
              <a:t>, is not given</a:t>
            </a:r>
          </a:p>
        </p:txBody>
      </p:sp>
      <p:sp>
        <p:nvSpPr>
          <p:cNvPr id="4" name="바닥글 개체 틀 3"/>
          <p:cNvSpPr>
            <a:spLocks noGrp="1"/>
          </p:cNvSpPr>
          <p:nvPr>
            <p:ph type="ftr" sz="quarter" idx="3"/>
          </p:nvPr>
        </p:nvSpPr>
        <p:spPr/>
        <p:txBody>
          <a:bodyPr/>
          <a:lstStyle/>
          <a:p>
            <a:pPr>
              <a:defRPr/>
            </a:pPr>
            <a:r>
              <a:rPr lang="en-US" altLang="ko-KR" smtClean="0"/>
              <a:t>Soo-Young Chang, SYCA</a:t>
            </a:r>
            <a:endParaRPr lang="en-US" altLang="ko-KR" dirty="0"/>
          </a:p>
        </p:txBody>
      </p:sp>
      <p:sp>
        <p:nvSpPr>
          <p:cNvPr id="5" name="슬라이드 번호 개체 틀 4"/>
          <p:cNvSpPr>
            <a:spLocks noGrp="1"/>
          </p:cNvSpPr>
          <p:nvPr>
            <p:ph type="sldNum" sz="quarter" idx="4"/>
          </p:nvPr>
        </p:nvSpPr>
        <p:spPr>
          <a:xfrm>
            <a:off x="4344988" y="6475413"/>
            <a:ext cx="530225" cy="182562"/>
          </a:xfrm>
        </p:spPr>
        <p:txBody>
          <a:bodyPr/>
          <a:lstStyle/>
          <a:p>
            <a:pPr>
              <a:defRPr/>
            </a:pPr>
            <a:r>
              <a:rPr lang="en-US" altLang="ko-KR" dirty="0" smtClean="0"/>
              <a:t>Slide </a:t>
            </a:r>
            <a:fld id="{4E4FA928-9E26-4F86-946C-2B3B31589A58}" type="slidenum">
              <a:rPr lang="en-US" altLang="ko-KR" smtClean="0"/>
              <a:pPr>
                <a:defRPr/>
              </a:pPr>
              <a:t>25</a:t>
            </a:fld>
            <a:endParaRPr lang="en-US" altLang="ko-K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a:lnSpc>
                <a:spcPts val="3200"/>
              </a:lnSpc>
            </a:pPr>
            <a:r>
              <a:rPr lang="en-US" sz="3200" b="1" i="1" dirty="0" smtClean="0">
                <a:solidFill>
                  <a:srgbClr val="00B0F0"/>
                </a:solidFill>
                <a:latin typeface="Calibri" pitchFamily="34" charset="0"/>
              </a:rPr>
              <a:t>(c’</a:t>
            </a:r>
            <a:r>
              <a:rPr lang="en-US" sz="3200" b="1" i="1" baseline="-25000" dirty="0" smtClean="0">
                <a:solidFill>
                  <a:srgbClr val="00B0F0"/>
                </a:solidFill>
                <a:latin typeface="Calibri" pitchFamily="34" charset="0"/>
              </a:rPr>
              <a:t>1</a:t>
            </a:r>
            <a:r>
              <a:rPr lang="en-US" sz="3200" b="1" i="1" dirty="0" smtClean="0">
                <a:solidFill>
                  <a:srgbClr val="00B0F0"/>
                </a:solidFill>
                <a:latin typeface="Calibri" pitchFamily="34" charset="0"/>
              </a:rPr>
              <a:t>, c’</a:t>
            </a:r>
            <a:r>
              <a:rPr lang="en-US" sz="3200" b="1" i="1" baseline="-25000" dirty="0" smtClean="0">
                <a:solidFill>
                  <a:srgbClr val="00B0F0"/>
                </a:solidFill>
                <a:latin typeface="Calibri" pitchFamily="34" charset="0"/>
              </a:rPr>
              <a:t>2</a:t>
            </a:r>
            <a:r>
              <a:rPr lang="en-US" sz="3200" b="1" i="1" dirty="0" smtClean="0">
                <a:solidFill>
                  <a:srgbClr val="00B0F0"/>
                </a:solidFill>
                <a:latin typeface="Calibri" pitchFamily="34" charset="0"/>
              </a:rPr>
              <a:t>, . . ., </a:t>
            </a:r>
            <a:r>
              <a:rPr lang="en-US" sz="3200" b="1" i="1" dirty="0" err="1" smtClean="0">
                <a:solidFill>
                  <a:srgbClr val="00B0F0"/>
                </a:solidFill>
                <a:latin typeface="Calibri" pitchFamily="34" charset="0"/>
              </a:rPr>
              <a:t>c’</a:t>
            </a:r>
            <a:r>
              <a:rPr lang="en-US" sz="3200" b="1" i="1" baseline="-25000" dirty="0" err="1" smtClean="0">
                <a:solidFill>
                  <a:srgbClr val="00B0F0"/>
                </a:solidFill>
                <a:latin typeface="Calibri" pitchFamily="34" charset="0"/>
              </a:rPr>
              <a:t>k</a:t>
            </a:r>
            <a:r>
              <a:rPr lang="en-US" sz="3200" b="1" i="1" dirty="0" smtClean="0">
                <a:solidFill>
                  <a:srgbClr val="00B0F0"/>
                </a:solidFill>
                <a:latin typeface="Calibri" pitchFamily="34" charset="0"/>
              </a:rPr>
              <a:t>) TO CONSTELLATION DEMAPPING</a:t>
            </a:r>
            <a:endParaRPr lang="en-US" sz="3200" dirty="0">
              <a:solidFill>
                <a:srgbClr val="00B0F0"/>
              </a:solidFill>
              <a:latin typeface="Calibri" pitchFamily="34" charset="0"/>
            </a:endParaRPr>
          </a:p>
        </p:txBody>
      </p:sp>
      <p:sp>
        <p:nvSpPr>
          <p:cNvPr id="3" name="내용 개체 틀 2"/>
          <p:cNvSpPr>
            <a:spLocks noGrp="1"/>
          </p:cNvSpPr>
          <p:nvPr>
            <p:ph idx="1"/>
          </p:nvPr>
        </p:nvSpPr>
        <p:spPr>
          <a:xfrm>
            <a:off x="685800" y="1828800"/>
            <a:ext cx="7772400" cy="4114800"/>
          </a:xfrm>
        </p:spPr>
        <p:txBody>
          <a:bodyPr/>
          <a:lstStyle/>
          <a:p>
            <a:r>
              <a:rPr lang="en-US" sz="1800" dirty="0" smtClean="0"/>
              <a:t>Assumption </a:t>
            </a:r>
          </a:p>
          <a:p>
            <a:pPr lvl="1"/>
            <a:r>
              <a:rPr lang="en-US" sz="1600" dirty="0" smtClean="0"/>
              <a:t>Uniformity </a:t>
            </a:r>
            <a:r>
              <a:rPr lang="en-US" sz="1600" dirty="0" smtClean="0"/>
              <a:t>or linearity of light emitting devices and photo detectors in the light space </a:t>
            </a:r>
          </a:p>
          <a:p>
            <a:pPr lvl="1"/>
            <a:r>
              <a:rPr lang="en-US" sz="1600" dirty="0" smtClean="0"/>
              <a:t>The </a:t>
            </a:r>
            <a:r>
              <a:rPr lang="en-US" sz="1600" dirty="0" smtClean="0"/>
              <a:t>receiver has constellation information that the transmitter applies and can get color information for each symbol received for itself or from outside. </a:t>
            </a:r>
          </a:p>
          <a:p>
            <a:r>
              <a:rPr lang="en-US" sz="1600" dirty="0" smtClean="0"/>
              <a:t>Input/output </a:t>
            </a:r>
            <a:endParaRPr lang="en-US" sz="1600" dirty="0" smtClean="0"/>
          </a:p>
          <a:p>
            <a:pPr lvl="1"/>
            <a:r>
              <a:rPr lang="en-US" sz="1600" dirty="0" smtClean="0"/>
              <a:t>Input</a:t>
            </a:r>
            <a:r>
              <a:rPr lang="en-US" sz="1600" dirty="0" smtClean="0"/>
              <a:t>: (</a:t>
            </a:r>
            <a:r>
              <a:rPr lang="en-US" sz="1600" i="1" dirty="0" smtClean="0"/>
              <a:t>c’</a:t>
            </a:r>
            <a:r>
              <a:rPr lang="en-US" sz="1600" i="1" baseline="-25000" dirty="0" smtClean="0"/>
              <a:t>1</a:t>
            </a:r>
            <a:r>
              <a:rPr lang="en-US" sz="1600" i="1" dirty="0" smtClean="0"/>
              <a:t>, c’</a:t>
            </a:r>
            <a:r>
              <a:rPr lang="en-US" sz="1600" i="1" baseline="-25000" dirty="0" smtClean="0"/>
              <a:t>2</a:t>
            </a:r>
            <a:r>
              <a:rPr lang="en-US" sz="1600" i="1" dirty="0" smtClean="0"/>
              <a:t>, . . . , </a:t>
            </a:r>
            <a:r>
              <a:rPr lang="en-US" sz="1600" i="1" dirty="0" err="1" smtClean="0"/>
              <a:t>c’</a:t>
            </a:r>
            <a:r>
              <a:rPr lang="en-US" sz="1600" i="1" baseline="-25000" dirty="0" err="1" smtClean="0"/>
              <a:t>k</a:t>
            </a:r>
            <a:r>
              <a:rPr lang="en-US" sz="1600" dirty="0" smtClean="0"/>
              <a:t>): </a:t>
            </a:r>
            <a:r>
              <a:rPr lang="en-US" sz="1600" dirty="0" smtClean="0"/>
              <a:t>light intensities measured by photo detectors: noise added from channels to these coefficients </a:t>
            </a:r>
          </a:p>
          <a:p>
            <a:pPr lvl="1"/>
            <a:r>
              <a:rPr lang="en-US" sz="1600" dirty="0" smtClean="0"/>
              <a:t>Output</a:t>
            </a:r>
            <a:r>
              <a:rPr lang="en-US" sz="1600" dirty="0" smtClean="0"/>
              <a:t>: information point, (</a:t>
            </a:r>
            <a:r>
              <a:rPr lang="en-US" sz="1600" i="1" dirty="0" smtClean="0"/>
              <a:t>x’, y</a:t>
            </a:r>
            <a:r>
              <a:rPr lang="en-US" sz="1600" dirty="0" smtClean="0"/>
              <a:t>’), in a constellation most closely matching to a set of light intensities, (</a:t>
            </a:r>
            <a:r>
              <a:rPr lang="en-US" sz="1600" i="1" dirty="0" smtClean="0"/>
              <a:t>c’</a:t>
            </a:r>
            <a:r>
              <a:rPr lang="en-US" sz="1600" i="1" baseline="-25000" dirty="0" smtClean="0"/>
              <a:t>1</a:t>
            </a:r>
            <a:r>
              <a:rPr lang="en-US" sz="1600" i="1" dirty="0" smtClean="0"/>
              <a:t>, c’</a:t>
            </a:r>
            <a:r>
              <a:rPr lang="en-US" sz="1600" i="1" baseline="-25000" dirty="0" smtClean="0"/>
              <a:t>2</a:t>
            </a:r>
            <a:r>
              <a:rPr lang="en-US" sz="1600" i="1" dirty="0" smtClean="0"/>
              <a:t>, . . . , </a:t>
            </a:r>
            <a:r>
              <a:rPr lang="en-US" sz="1600" i="1" dirty="0" err="1" smtClean="0"/>
              <a:t>c’</a:t>
            </a:r>
            <a:r>
              <a:rPr lang="en-US" sz="1600" i="1" baseline="-25000" dirty="0" err="1" smtClean="0"/>
              <a:t>k</a:t>
            </a:r>
            <a:r>
              <a:rPr lang="en-US" sz="1600" dirty="0" smtClean="0"/>
              <a:t>)</a:t>
            </a:r>
            <a:endParaRPr lang="en-US" sz="1600" dirty="0" smtClean="0"/>
          </a:p>
          <a:p>
            <a:r>
              <a:rPr lang="en-US" sz="1800" dirty="0" smtClean="0"/>
              <a:t>Two </a:t>
            </a:r>
            <a:r>
              <a:rPr lang="en-US" sz="1800" dirty="0" smtClean="0"/>
              <a:t>cases for color detection properties of photo detectors </a:t>
            </a:r>
          </a:p>
          <a:p>
            <a:pPr lvl="1">
              <a:buNone/>
            </a:pPr>
            <a:r>
              <a:rPr lang="en-US" sz="1600" dirty="0" smtClean="0"/>
              <a:t>1. Using (</a:t>
            </a:r>
            <a:r>
              <a:rPr lang="en-US" sz="1600" i="1" dirty="0" err="1" smtClean="0"/>
              <a:t>x’</a:t>
            </a:r>
            <a:r>
              <a:rPr lang="en-US" sz="1600" i="1" baseline="-25000" dirty="0" err="1" smtClean="0"/>
              <a:t>i</a:t>
            </a:r>
            <a:r>
              <a:rPr lang="en-US" sz="1600" i="1" dirty="0" err="1" smtClean="0"/>
              <a:t>,y’</a:t>
            </a:r>
            <a:r>
              <a:rPr lang="en-US" sz="1600" i="1" baseline="-25000" dirty="0" err="1" smtClean="0"/>
              <a:t>i</a:t>
            </a:r>
            <a:r>
              <a:rPr lang="en-US" sz="1600" dirty="0" smtClean="0"/>
              <a:t>),</a:t>
            </a:r>
            <a:r>
              <a:rPr lang="en-US" sz="1600" i="1" dirty="0" smtClean="0"/>
              <a:t> </a:t>
            </a:r>
            <a:r>
              <a:rPr lang="en-US" sz="1600" i="1" dirty="0" err="1" smtClean="0"/>
              <a:t>i</a:t>
            </a:r>
            <a:r>
              <a:rPr lang="en-US" sz="1600" i="1" dirty="0" smtClean="0"/>
              <a:t>=1, 2, .., </a:t>
            </a:r>
            <a:r>
              <a:rPr lang="en-US" sz="1600" i="1" dirty="0" smtClean="0"/>
              <a:t>k, </a:t>
            </a:r>
            <a:r>
              <a:rPr lang="en-US" sz="1600" dirty="0" smtClean="0"/>
              <a:t>for all photo detectors if these values are given </a:t>
            </a:r>
          </a:p>
          <a:p>
            <a:pPr lvl="1">
              <a:buNone/>
            </a:pPr>
            <a:r>
              <a:rPr lang="en-US" sz="1600" dirty="0" smtClean="0"/>
              <a:t>2. Using spectral distributions of photo detectors if (</a:t>
            </a:r>
            <a:r>
              <a:rPr lang="en-US" sz="1600" i="1" dirty="0" err="1" smtClean="0"/>
              <a:t>x’</a:t>
            </a:r>
            <a:r>
              <a:rPr lang="en-US" sz="1600" i="1" baseline="-25000" dirty="0" err="1" smtClean="0"/>
              <a:t>i</a:t>
            </a:r>
            <a:r>
              <a:rPr lang="en-US" sz="1600" i="1" dirty="0" err="1" smtClean="0"/>
              <a:t>,y’</a:t>
            </a:r>
            <a:r>
              <a:rPr lang="en-US" sz="1600" i="1" baseline="-25000" dirty="0" err="1" smtClean="0"/>
              <a:t>i</a:t>
            </a:r>
            <a:r>
              <a:rPr lang="en-US" sz="1600" dirty="0" smtClean="0"/>
              <a:t>),</a:t>
            </a:r>
            <a:r>
              <a:rPr lang="en-US" sz="1600" i="1" dirty="0" smtClean="0"/>
              <a:t> </a:t>
            </a:r>
            <a:r>
              <a:rPr lang="en-US" sz="1600" i="1" dirty="0" err="1" smtClean="0"/>
              <a:t>i</a:t>
            </a:r>
            <a:r>
              <a:rPr lang="en-US" sz="1600" i="1" dirty="0" smtClean="0"/>
              <a:t>=1</a:t>
            </a:r>
            <a:r>
              <a:rPr lang="en-US" sz="1600" i="1" dirty="0" smtClean="0"/>
              <a:t>, 2, .., k</a:t>
            </a:r>
            <a:r>
              <a:rPr lang="en-US" sz="1600" dirty="0" smtClean="0"/>
              <a:t>, is not given</a:t>
            </a:r>
          </a:p>
        </p:txBody>
      </p:sp>
      <p:sp>
        <p:nvSpPr>
          <p:cNvPr id="4" name="바닥글 개체 틀 3"/>
          <p:cNvSpPr>
            <a:spLocks noGrp="1"/>
          </p:cNvSpPr>
          <p:nvPr>
            <p:ph type="ftr" sz="quarter" idx="3"/>
          </p:nvPr>
        </p:nvSpPr>
        <p:spPr/>
        <p:txBody>
          <a:bodyPr/>
          <a:lstStyle/>
          <a:p>
            <a:pPr>
              <a:defRPr/>
            </a:pPr>
            <a:r>
              <a:rPr lang="en-US" altLang="ko-KR" smtClean="0"/>
              <a:t>Soo-Young Chang, SYCA</a:t>
            </a:r>
            <a:endParaRPr lang="en-US" altLang="ko-KR" dirty="0"/>
          </a:p>
        </p:txBody>
      </p:sp>
      <p:sp>
        <p:nvSpPr>
          <p:cNvPr id="5" name="슬라이드 번호 개체 틀 4"/>
          <p:cNvSpPr>
            <a:spLocks noGrp="1"/>
          </p:cNvSpPr>
          <p:nvPr>
            <p:ph type="sldNum" sz="quarter" idx="4"/>
          </p:nvPr>
        </p:nvSpPr>
        <p:spPr>
          <a:xfrm>
            <a:off x="4344988" y="6475413"/>
            <a:ext cx="530225" cy="182562"/>
          </a:xfrm>
        </p:spPr>
        <p:txBody>
          <a:bodyPr/>
          <a:lstStyle/>
          <a:p>
            <a:pPr>
              <a:defRPr/>
            </a:pPr>
            <a:r>
              <a:rPr lang="en-US" altLang="ko-KR" dirty="0" smtClean="0"/>
              <a:t>Slide </a:t>
            </a:r>
            <a:fld id="{4E4FA928-9E26-4F86-946C-2B3B31589A58}" type="slidenum">
              <a:rPr lang="en-US" altLang="ko-KR" smtClean="0"/>
              <a:pPr>
                <a:defRPr/>
              </a:pPr>
              <a:t>26</a:t>
            </a:fld>
            <a:endParaRPr lang="en-US" altLang="ko-K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a:lnSpc>
                <a:spcPts val="3200"/>
              </a:lnSpc>
            </a:pPr>
            <a:r>
              <a:rPr lang="en-US" sz="3200" b="1" i="1" dirty="0" smtClean="0">
                <a:solidFill>
                  <a:srgbClr val="00B0F0"/>
                </a:solidFill>
                <a:latin typeface="Calibri" pitchFamily="34" charset="0"/>
              </a:rPr>
              <a:t>COLOR INFORMATION FROM CONSTELLATION</a:t>
            </a:r>
            <a:endParaRPr lang="en-US" sz="3200" dirty="0">
              <a:solidFill>
                <a:srgbClr val="00B0F0"/>
              </a:solidFill>
              <a:latin typeface="Calibri" pitchFamily="34" charset="0"/>
            </a:endParaRPr>
          </a:p>
        </p:txBody>
      </p:sp>
      <p:sp>
        <p:nvSpPr>
          <p:cNvPr id="3" name="내용 개체 틀 2"/>
          <p:cNvSpPr>
            <a:spLocks noGrp="1"/>
          </p:cNvSpPr>
          <p:nvPr>
            <p:ph idx="1"/>
          </p:nvPr>
        </p:nvSpPr>
        <p:spPr>
          <a:xfrm>
            <a:off x="685800" y="1828800"/>
            <a:ext cx="3200400" cy="4114800"/>
          </a:xfrm>
        </p:spPr>
        <p:txBody>
          <a:bodyPr/>
          <a:lstStyle/>
          <a:p>
            <a:pPr>
              <a:buNone/>
            </a:pPr>
            <a:r>
              <a:rPr lang="en-US" sz="1800" u="sng" dirty="0" smtClean="0"/>
              <a:t>How to extract color information at receiver</a:t>
            </a:r>
            <a:r>
              <a:rPr lang="en-US" sz="1800" u="sng" dirty="0" smtClean="0"/>
              <a:t>?</a:t>
            </a:r>
          </a:p>
          <a:p>
            <a:pPr>
              <a:buNone/>
            </a:pPr>
            <a:r>
              <a:rPr lang="en-US" sz="1800" dirty="0" smtClean="0"/>
              <a:t>Two </a:t>
            </a:r>
            <a:r>
              <a:rPr lang="en-US" sz="1800" dirty="0" smtClean="0"/>
              <a:t>cases</a:t>
            </a:r>
          </a:p>
          <a:p>
            <a:pPr>
              <a:buNone/>
            </a:pPr>
            <a:r>
              <a:rPr lang="en-US" sz="1600" dirty="0" smtClean="0"/>
              <a:t>1.Transmitter </a:t>
            </a:r>
            <a:r>
              <a:rPr lang="en-US" sz="1600" dirty="0" smtClean="0"/>
              <a:t>sends color information (</a:t>
            </a:r>
            <a:r>
              <a:rPr lang="en-US" sz="1600" i="1" dirty="0" err="1" smtClean="0"/>
              <a:t>xc,yc</a:t>
            </a:r>
            <a:r>
              <a:rPr lang="en-US" sz="1600" dirty="0" smtClean="0"/>
              <a:t>): TV signals, etc.</a:t>
            </a:r>
          </a:p>
          <a:p>
            <a:pPr>
              <a:buNone/>
            </a:pPr>
            <a:r>
              <a:rPr lang="en-US" sz="1600" dirty="0" smtClean="0"/>
              <a:t>2.Using a fixed number of previous received symbols, color information can be </a:t>
            </a:r>
            <a:r>
              <a:rPr lang="en-US" sz="1600" dirty="0" smtClean="0"/>
              <a:t>extracted</a:t>
            </a:r>
            <a:endParaRPr lang="en-US" sz="1600" dirty="0" smtClean="0"/>
          </a:p>
        </p:txBody>
      </p:sp>
      <p:sp>
        <p:nvSpPr>
          <p:cNvPr id="4" name="바닥글 개체 틀 3"/>
          <p:cNvSpPr>
            <a:spLocks noGrp="1"/>
          </p:cNvSpPr>
          <p:nvPr>
            <p:ph type="ftr" sz="quarter" idx="3"/>
          </p:nvPr>
        </p:nvSpPr>
        <p:spPr/>
        <p:txBody>
          <a:bodyPr/>
          <a:lstStyle/>
          <a:p>
            <a:pPr>
              <a:defRPr/>
            </a:pPr>
            <a:r>
              <a:rPr lang="en-US" altLang="ko-KR" smtClean="0"/>
              <a:t>Soo-Young Chang, SYCA</a:t>
            </a:r>
            <a:endParaRPr lang="en-US" altLang="ko-KR" dirty="0"/>
          </a:p>
        </p:txBody>
      </p:sp>
      <p:sp>
        <p:nvSpPr>
          <p:cNvPr id="5" name="AutoShape 32"/>
          <p:cNvSpPr>
            <a:spLocks noChangeArrowheads="1"/>
          </p:cNvSpPr>
          <p:nvPr/>
        </p:nvSpPr>
        <p:spPr bwMode="auto">
          <a:xfrm>
            <a:off x="5486400" y="3146425"/>
            <a:ext cx="152400" cy="152400"/>
          </a:xfrm>
          <a:prstGeom prst="star4">
            <a:avLst>
              <a:gd name="adj" fmla="val 12500"/>
            </a:avLst>
          </a:prstGeom>
          <a:solidFill>
            <a:schemeClr val="accent1"/>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6" name="AutoShape 33"/>
          <p:cNvSpPr>
            <a:spLocks noChangeArrowheads="1"/>
          </p:cNvSpPr>
          <p:nvPr/>
        </p:nvSpPr>
        <p:spPr bwMode="auto">
          <a:xfrm>
            <a:off x="5562600" y="4746625"/>
            <a:ext cx="152400" cy="152400"/>
          </a:xfrm>
          <a:prstGeom prst="star4">
            <a:avLst>
              <a:gd name="adj" fmla="val 12500"/>
            </a:avLst>
          </a:prstGeom>
          <a:solidFill>
            <a:schemeClr val="accent1"/>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7" name="AutoShape 34"/>
          <p:cNvSpPr>
            <a:spLocks noChangeArrowheads="1"/>
          </p:cNvSpPr>
          <p:nvPr/>
        </p:nvSpPr>
        <p:spPr bwMode="auto">
          <a:xfrm>
            <a:off x="7315200" y="4746625"/>
            <a:ext cx="152400" cy="152400"/>
          </a:xfrm>
          <a:prstGeom prst="star4">
            <a:avLst>
              <a:gd name="adj" fmla="val 12500"/>
            </a:avLst>
          </a:prstGeom>
          <a:solidFill>
            <a:schemeClr val="accent1"/>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8" name="AutoShape 35"/>
          <p:cNvSpPr>
            <a:spLocks noChangeArrowheads="1"/>
          </p:cNvSpPr>
          <p:nvPr/>
        </p:nvSpPr>
        <p:spPr bwMode="auto">
          <a:xfrm>
            <a:off x="7315200" y="3146425"/>
            <a:ext cx="152400" cy="152400"/>
          </a:xfrm>
          <a:prstGeom prst="star4">
            <a:avLst>
              <a:gd name="adj" fmla="val 12500"/>
            </a:avLst>
          </a:prstGeom>
          <a:solidFill>
            <a:schemeClr val="accent1"/>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9" name="Oval 36"/>
          <p:cNvSpPr>
            <a:spLocks noChangeArrowheads="1"/>
          </p:cNvSpPr>
          <p:nvPr/>
        </p:nvSpPr>
        <p:spPr bwMode="auto">
          <a:xfrm>
            <a:off x="6477000" y="3984625"/>
            <a:ext cx="76200" cy="76200"/>
          </a:xfrm>
          <a:prstGeom prst="ellipse">
            <a:avLst/>
          </a:prstGeom>
          <a:solidFill>
            <a:schemeClr val="accent1"/>
          </a:soli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10" name="Oval 37"/>
          <p:cNvSpPr>
            <a:spLocks noChangeArrowheads="1"/>
          </p:cNvSpPr>
          <p:nvPr/>
        </p:nvSpPr>
        <p:spPr bwMode="auto">
          <a:xfrm>
            <a:off x="5105400" y="2689225"/>
            <a:ext cx="2743200" cy="2667000"/>
          </a:xfrm>
          <a:prstGeom prst="ellipse">
            <a:avLst/>
          </a:prstGeom>
          <a:no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11" name="Text Box 38"/>
          <p:cNvSpPr txBox="1">
            <a:spLocks noChangeArrowheads="1"/>
          </p:cNvSpPr>
          <p:nvPr/>
        </p:nvSpPr>
        <p:spPr bwMode="auto">
          <a:xfrm>
            <a:off x="6222872" y="1851025"/>
            <a:ext cx="2127505" cy="683264"/>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80000"/>
              </a:lnSpc>
            </a:pPr>
            <a:r>
              <a:rPr lang="en-US" sz="1600" dirty="0">
                <a:solidFill>
                  <a:srgbClr val="FF0000"/>
                </a:solidFill>
              </a:rPr>
              <a:t>data points identified </a:t>
            </a:r>
          </a:p>
          <a:p>
            <a:pPr algn="ctr">
              <a:lnSpc>
                <a:spcPct val="80000"/>
              </a:lnSpc>
            </a:pPr>
            <a:r>
              <a:rPr lang="en-US" sz="1600" dirty="0">
                <a:solidFill>
                  <a:srgbClr val="FF0000"/>
                </a:solidFill>
              </a:rPr>
              <a:t>for a fixed number of </a:t>
            </a:r>
          </a:p>
          <a:p>
            <a:pPr algn="ctr">
              <a:lnSpc>
                <a:spcPct val="80000"/>
              </a:lnSpc>
            </a:pPr>
            <a:r>
              <a:rPr lang="en-US" sz="1600" dirty="0">
                <a:solidFill>
                  <a:srgbClr val="FF0000"/>
                </a:solidFill>
              </a:rPr>
              <a:t>symbol period</a:t>
            </a:r>
          </a:p>
        </p:txBody>
      </p:sp>
      <p:sp>
        <p:nvSpPr>
          <p:cNvPr id="12" name="Text Box 39"/>
          <p:cNvSpPr txBox="1">
            <a:spLocks noChangeArrowheads="1"/>
          </p:cNvSpPr>
          <p:nvPr/>
        </p:nvSpPr>
        <p:spPr bwMode="auto">
          <a:xfrm>
            <a:off x="4282987" y="2384425"/>
            <a:ext cx="1790875" cy="289310"/>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80000"/>
              </a:lnSpc>
            </a:pPr>
            <a:r>
              <a:rPr lang="en-US" sz="1600" dirty="0">
                <a:solidFill>
                  <a:srgbClr val="FF0000"/>
                </a:solidFill>
              </a:rPr>
              <a:t>constellation area</a:t>
            </a:r>
          </a:p>
        </p:txBody>
      </p:sp>
      <p:sp>
        <p:nvSpPr>
          <p:cNvPr id="13" name="Text Box 40"/>
          <p:cNvSpPr txBox="1">
            <a:spLocks noChangeArrowheads="1"/>
          </p:cNvSpPr>
          <p:nvPr/>
        </p:nvSpPr>
        <p:spPr bwMode="auto">
          <a:xfrm>
            <a:off x="5174364" y="5508625"/>
            <a:ext cx="2776721" cy="880241"/>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80000"/>
              </a:lnSpc>
            </a:pPr>
            <a:r>
              <a:rPr lang="en-US" sz="1600" dirty="0">
                <a:solidFill>
                  <a:srgbClr val="FF0000"/>
                </a:solidFill>
              </a:rPr>
              <a:t>color point identified as </a:t>
            </a:r>
          </a:p>
          <a:p>
            <a:pPr algn="ctr">
              <a:lnSpc>
                <a:spcPct val="80000"/>
              </a:lnSpc>
            </a:pPr>
            <a:r>
              <a:rPr lang="en-US" sz="1600" dirty="0">
                <a:solidFill>
                  <a:srgbClr val="FF0000"/>
                </a:solidFill>
              </a:rPr>
              <a:t>a center point of data points </a:t>
            </a:r>
          </a:p>
          <a:p>
            <a:pPr algn="ctr">
              <a:lnSpc>
                <a:spcPct val="80000"/>
              </a:lnSpc>
            </a:pPr>
            <a:r>
              <a:rPr lang="en-US" sz="1600" dirty="0">
                <a:solidFill>
                  <a:srgbClr val="FF0000"/>
                </a:solidFill>
              </a:rPr>
              <a:t>for a fixed number of </a:t>
            </a:r>
          </a:p>
          <a:p>
            <a:pPr algn="ctr">
              <a:lnSpc>
                <a:spcPct val="80000"/>
              </a:lnSpc>
            </a:pPr>
            <a:r>
              <a:rPr lang="en-US" sz="1600" dirty="0">
                <a:solidFill>
                  <a:srgbClr val="FF0000"/>
                </a:solidFill>
              </a:rPr>
              <a:t>symbol period</a:t>
            </a:r>
          </a:p>
        </p:txBody>
      </p:sp>
      <p:sp>
        <p:nvSpPr>
          <p:cNvPr id="14" name="Line 41"/>
          <p:cNvSpPr>
            <a:spLocks noChangeShapeType="1"/>
          </p:cNvSpPr>
          <p:nvPr/>
        </p:nvSpPr>
        <p:spPr bwMode="auto">
          <a:xfrm>
            <a:off x="5105400" y="2689225"/>
            <a:ext cx="76200" cy="762000"/>
          </a:xfrm>
          <a:prstGeom prst="line">
            <a:avLst/>
          </a:prstGeom>
          <a:noFill/>
          <a:ln w="9525">
            <a:solidFill>
              <a:schemeClr val="hlink"/>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15" name="Line 42"/>
          <p:cNvSpPr>
            <a:spLocks noChangeShapeType="1"/>
          </p:cNvSpPr>
          <p:nvPr/>
        </p:nvSpPr>
        <p:spPr bwMode="auto">
          <a:xfrm flipH="1">
            <a:off x="5715000" y="2613025"/>
            <a:ext cx="1219200" cy="533400"/>
          </a:xfrm>
          <a:prstGeom prst="line">
            <a:avLst/>
          </a:prstGeom>
          <a:noFill/>
          <a:ln w="9525">
            <a:solidFill>
              <a:schemeClr val="accent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16" name="Line 43"/>
          <p:cNvSpPr>
            <a:spLocks noChangeShapeType="1"/>
          </p:cNvSpPr>
          <p:nvPr/>
        </p:nvSpPr>
        <p:spPr bwMode="auto">
          <a:xfrm flipH="1">
            <a:off x="5791200" y="2689225"/>
            <a:ext cx="1143000" cy="1981200"/>
          </a:xfrm>
          <a:prstGeom prst="line">
            <a:avLst/>
          </a:prstGeom>
          <a:noFill/>
          <a:ln w="9525">
            <a:solidFill>
              <a:schemeClr val="accent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17" name="Line 44"/>
          <p:cNvSpPr>
            <a:spLocks noChangeShapeType="1"/>
          </p:cNvSpPr>
          <p:nvPr/>
        </p:nvSpPr>
        <p:spPr bwMode="auto">
          <a:xfrm>
            <a:off x="6934200" y="2689225"/>
            <a:ext cx="381000" cy="1981200"/>
          </a:xfrm>
          <a:prstGeom prst="line">
            <a:avLst/>
          </a:prstGeom>
          <a:noFill/>
          <a:ln w="9525">
            <a:solidFill>
              <a:schemeClr val="accent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18" name="Line 45"/>
          <p:cNvSpPr>
            <a:spLocks noChangeShapeType="1"/>
          </p:cNvSpPr>
          <p:nvPr/>
        </p:nvSpPr>
        <p:spPr bwMode="auto">
          <a:xfrm>
            <a:off x="7010400" y="2689225"/>
            <a:ext cx="304800" cy="457200"/>
          </a:xfrm>
          <a:prstGeom prst="line">
            <a:avLst/>
          </a:prstGeom>
          <a:noFill/>
          <a:ln w="9525">
            <a:solidFill>
              <a:schemeClr val="accent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19" name="Line 46"/>
          <p:cNvSpPr>
            <a:spLocks noChangeShapeType="1"/>
          </p:cNvSpPr>
          <p:nvPr/>
        </p:nvSpPr>
        <p:spPr bwMode="auto">
          <a:xfrm flipH="1" flipV="1">
            <a:off x="6553200" y="4137025"/>
            <a:ext cx="76200" cy="1371600"/>
          </a:xfrm>
          <a:prstGeom prst="line">
            <a:avLst/>
          </a:prstGeom>
          <a:noFill/>
          <a:ln w="9525">
            <a:solidFill>
              <a:schemeClr val="accent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20" name="Text Box 47"/>
          <p:cNvSpPr txBox="1">
            <a:spLocks noChangeArrowheads="1"/>
          </p:cNvSpPr>
          <p:nvPr/>
        </p:nvSpPr>
        <p:spPr bwMode="auto">
          <a:xfrm>
            <a:off x="2209800" y="5486400"/>
            <a:ext cx="2371162" cy="338554"/>
          </a:xfrm>
          <a:prstGeom prst="rect">
            <a:avLst/>
          </a:prstGeom>
          <a:solidFill>
            <a:srgbClr val="B7D0E7"/>
          </a:solidFill>
          <a:ln w="9525">
            <a:noFill/>
            <a:miter lim="800000"/>
            <a:headEnd/>
            <a:tailEnd/>
          </a:ln>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600" dirty="0">
                <a:solidFill>
                  <a:srgbClr val="FF0000"/>
                </a:solidFill>
              </a:rPr>
              <a:t>For an example for </a:t>
            </a:r>
            <a:r>
              <a:rPr lang="en-US" sz="1600" i="1" dirty="0">
                <a:solidFill>
                  <a:srgbClr val="FF0000"/>
                </a:solidFill>
              </a:rPr>
              <a:t>m</a:t>
            </a:r>
            <a:r>
              <a:rPr lang="en-US" sz="1600" dirty="0">
                <a:solidFill>
                  <a:srgbClr val="FF0000"/>
                </a:solidFill>
              </a:rPr>
              <a:t>=2</a:t>
            </a:r>
          </a:p>
        </p:txBody>
      </p:sp>
      <p:sp>
        <p:nvSpPr>
          <p:cNvPr id="21" name="슬라이드 번호 개체 틀 4"/>
          <p:cNvSpPr>
            <a:spLocks noGrp="1"/>
          </p:cNvSpPr>
          <p:nvPr>
            <p:ph type="sldNum" sz="quarter" idx="4"/>
          </p:nvPr>
        </p:nvSpPr>
        <p:spPr>
          <a:xfrm>
            <a:off x="4344988" y="6475413"/>
            <a:ext cx="530225" cy="182562"/>
          </a:xfrm>
        </p:spPr>
        <p:txBody>
          <a:bodyPr/>
          <a:lstStyle/>
          <a:p>
            <a:pPr>
              <a:defRPr/>
            </a:pPr>
            <a:r>
              <a:rPr lang="en-US" altLang="ko-KR" dirty="0" smtClean="0"/>
              <a:t>Slide </a:t>
            </a:r>
            <a:fld id="{4E4FA928-9E26-4F86-946C-2B3B31589A58}" type="slidenum">
              <a:rPr lang="en-US" altLang="ko-KR" smtClean="0"/>
              <a:pPr>
                <a:defRPr/>
              </a:pPr>
              <a:t>27</a:t>
            </a:fld>
            <a:endParaRPr lang="en-US" altLang="ko-K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a:lnSpc>
                <a:spcPts val="3200"/>
              </a:lnSpc>
            </a:pPr>
            <a:r>
              <a:rPr lang="en-US" sz="3200" b="1" i="1" dirty="0" smtClean="0">
                <a:solidFill>
                  <a:srgbClr val="00B0F0"/>
                </a:solidFill>
                <a:latin typeface="Calibri" pitchFamily="34" charset="0"/>
              </a:rPr>
              <a:t>GENERATION </a:t>
            </a:r>
            <a:r>
              <a:rPr lang="en-US" sz="3200" b="1" i="1" dirty="0" smtClean="0">
                <a:solidFill>
                  <a:srgbClr val="00B0F0"/>
                </a:solidFill>
                <a:latin typeface="Calibri" pitchFamily="34" charset="0"/>
              </a:rPr>
              <a:t>OF TARGET COLOR OF EACH BAND USING MULTIPLE LEDS</a:t>
            </a:r>
            <a:endParaRPr lang="en-US" sz="3200" dirty="0">
              <a:solidFill>
                <a:srgbClr val="00B0F0"/>
              </a:solidFill>
              <a:latin typeface="Calibri" pitchFamily="34" charset="0"/>
            </a:endParaRPr>
          </a:p>
        </p:txBody>
      </p:sp>
      <p:sp>
        <p:nvSpPr>
          <p:cNvPr id="3" name="내용 개체 틀 2"/>
          <p:cNvSpPr>
            <a:spLocks noGrp="1"/>
          </p:cNvSpPr>
          <p:nvPr>
            <p:ph idx="1"/>
          </p:nvPr>
        </p:nvSpPr>
        <p:spPr>
          <a:xfrm>
            <a:off x="685800" y="1828800"/>
            <a:ext cx="7772400" cy="4114800"/>
          </a:xfrm>
        </p:spPr>
        <p:txBody>
          <a:bodyPr/>
          <a:lstStyle/>
          <a:p>
            <a:r>
              <a:rPr lang="en-US" sz="1800" dirty="0" smtClean="0"/>
              <a:t>Basic concept</a:t>
            </a:r>
          </a:p>
          <a:p>
            <a:pPr lvl="1"/>
            <a:r>
              <a:rPr lang="en-US" sz="1600" dirty="0" smtClean="0"/>
              <a:t>If </a:t>
            </a:r>
            <a:r>
              <a:rPr lang="en-US" sz="1600" dirty="0" smtClean="0"/>
              <a:t>there are multiple </a:t>
            </a:r>
            <a:r>
              <a:rPr lang="en-US" sz="1600" dirty="0" err="1" smtClean="0"/>
              <a:t>subbands</a:t>
            </a:r>
            <a:r>
              <a:rPr lang="en-US" sz="1600" dirty="0" smtClean="0"/>
              <a:t> in </a:t>
            </a:r>
            <a:r>
              <a:rPr lang="en-US" sz="1600" dirty="0" smtClean="0"/>
              <a:t>a whole band, each </a:t>
            </a:r>
            <a:r>
              <a:rPr lang="en-US" sz="1600" dirty="0" err="1" smtClean="0"/>
              <a:t>subband</a:t>
            </a:r>
            <a:r>
              <a:rPr lang="en-US" sz="1600" dirty="0" smtClean="0"/>
              <a:t> can </a:t>
            </a:r>
            <a:r>
              <a:rPr lang="en-US" sz="1600" dirty="0" smtClean="0"/>
              <a:t>not be represented by a single LED: multiple LEDs should be used.</a:t>
            </a:r>
          </a:p>
          <a:p>
            <a:pPr lvl="1"/>
            <a:r>
              <a:rPr lang="en-US" sz="1600" dirty="0" smtClean="0"/>
              <a:t>If </a:t>
            </a:r>
            <a:r>
              <a:rPr lang="en-US" sz="1600" dirty="0" smtClean="0"/>
              <a:t>8 bands exist, eight different LEDs can be used by assigning an LED for each band. This is not a usual and most efficient case. The best way is that by using a fixed number of LEDs all bands can be covered. It can be realized using a target color generation method applied in this New Modulation.</a:t>
            </a:r>
          </a:p>
        </p:txBody>
      </p:sp>
      <p:sp>
        <p:nvSpPr>
          <p:cNvPr id="4" name="바닥글 개체 틀 3"/>
          <p:cNvSpPr>
            <a:spLocks noGrp="1"/>
          </p:cNvSpPr>
          <p:nvPr>
            <p:ph type="ftr" sz="quarter" idx="3"/>
          </p:nvPr>
        </p:nvSpPr>
        <p:spPr/>
        <p:txBody>
          <a:bodyPr/>
          <a:lstStyle/>
          <a:p>
            <a:pPr>
              <a:defRPr/>
            </a:pPr>
            <a:r>
              <a:rPr lang="en-US" altLang="ko-KR" smtClean="0"/>
              <a:t>Soo-Young Chang, SYCA</a:t>
            </a:r>
            <a:endParaRPr lang="en-US" altLang="ko-KR" dirty="0"/>
          </a:p>
        </p:txBody>
      </p:sp>
      <p:sp>
        <p:nvSpPr>
          <p:cNvPr id="5" name="슬라이드 번호 개체 틀 4"/>
          <p:cNvSpPr>
            <a:spLocks noGrp="1"/>
          </p:cNvSpPr>
          <p:nvPr>
            <p:ph type="sldNum" sz="quarter" idx="4"/>
          </p:nvPr>
        </p:nvSpPr>
        <p:spPr>
          <a:xfrm>
            <a:off x="4344988" y="6475413"/>
            <a:ext cx="530225" cy="182562"/>
          </a:xfrm>
        </p:spPr>
        <p:txBody>
          <a:bodyPr/>
          <a:lstStyle/>
          <a:p>
            <a:pPr>
              <a:defRPr/>
            </a:pPr>
            <a:r>
              <a:rPr lang="en-US" altLang="ko-KR" dirty="0" smtClean="0"/>
              <a:t>Slide </a:t>
            </a:r>
            <a:fld id="{4E4FA928-9E26-4F86-946C-2B3B31589A58}" type="slidenum">
              <a:rPr lang="en-US" altLang="ko-KR" smtClean="0"/>
              <a:pPr>
                <a:defRPr/>
              </a:pPr>
              <a:t>28</a:t>
            </a:fld>
            <a:endParaRPr lang="en-US" altLang="ko-K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a:lnSpc>
                <a:spcPts val="3200"/>
              </a:lnSpc>
            </a:pPr>
            <a:r>
              <a:rPr lang="en-US" sz="3200" b="1" i="1" dirty="0" smtClean="0">
                <a:solidFill>
                  <a:srgbClr val="00B0F0"/>
                </a:solidFill>
                <a:latin typeface="Calibri" pitchFamily="34" charset="0"/>
              </a:rPr>
              <a:t>INFORMATION </a:t>
            </a:r>
            <a:r>
              <a:rPr lang="en-US" sz="3200" b="1" i="1" dirty="0" smtClean="0">
                <a:solidFill>
                  <a:srgbClr val="00B0F0"/>
                </a:solidFill>
                <a:latin typeface="Calibri" pitchFamily="34" charset="0"/>
              </a:rPr>
              <a:t>DATA FROM CONSTELLATION (1)</a:t>
            </a:r>
            <a:endParaRPr lang="en-US" sz="3200" dirty="0">
              <a:solidFill>
                <a:srgbClr val="00B0F0"/>
              </a:solidFill>
              <a:latin typeface="Calibri" pitchFamily="34" charset="0"/>
            </a:endParaRPr>
          </a:p>
        </p:txBody>
      </p:sp>
      <p:sp>
        <p:nvSpPr>
          <p:cNvPr id="3" name="내용 개체 틀 2"/>
          <p:cNvSpPr>
            <a:spLocks noGrp="1"/>
          </p:cNvSpPr>
          <p:nvPr>
            <p:ph idx="1"/>
          </p:nvPr>
        </p:nvSpPr>
        <p:spPr>
          <a:xfrm>
            <a:off x="685800" y="1828800"/>
            <a:ext cx="7772400" cy="4114800"/>
          </a:xfrm>
        </p:spPr>
        <p:txBody>
          <a:bodyPr/>
          <a:lstStyle/>
          <a:p>
            <a:pPr>
              <a:buNone/>
            </a:pPr>
            <a:r>
              <a:rPr lang="en-US" sz="1800" u="sng" dirty="0" smtClean="0"/>
              <a:t>With an assumption that</a:t>
            </a:r>
          </a:p>
          <a:p>
            <a:r>
              <a:rPr lang="en-US" sz="1800" dirty="0" smtClean="0"/>
              <a:t>Gamut </a:t>
            </a:r>
            <a:r>
              <a:rPr lang="en-US" sz="1800" dirty="0" smtClean="0"/>
              <a:t>formed by photo detectors should include all area of gamut formed by light emitting devices at transmitter. If not, some distortion is inevitable</a:t>
            </a:r>
            <a:r>
              <a:rPr lang="en-US" sz="1800" dirty="0" smtClean="0"/>
              <a:t>.</a:t>
            </a:r>
          </a:p>
          <a:p>
            <a:pPr>
              <a:buNone/>
            </a:pPr>
            <a:endParaRPr lang="en-US" sz="1800" u="sng" dirty="0" smtClean="0"/>
          </a:p>
          <a:p>
            <a:pPr>
              <a:buNone/>
            </a:pPr>
            <a:r>
              <a:rPr lang="en-US" sz="1800" u="sng" dirty="0" smtClean="0"/>
              <a:t>How </a:t>
            </a:r>
            <a:r>
              <a:rPr lang="en-US" sz="1800" u="sng" dirty="0" smtClean="0"/>
              <a:t>to extract constellation scaling factor for a color at receiver</a:t>
            </a:r>
            <a:r>
              <a:rPr lang="en-US" sz="1800" u="sng" dirty="0" smtClean="0"/>
              <a:t>?</a:t>
            </a:r>
          </a:p>
          <a:p>
            <a:pPr>
              <a:buNone/>
            </a:pPr>
            <a:r>
              <a:rPr lang="en-US" sz="1800" dirty="0" smtClean="0"/>
              <a:t>How </a:t>
            </a:r>
            <a:r>
              <a:rPr lang="en-US" sz="1800" dirty="0" smtClean="0"/>
              <a:t>to get constellation area at receiver</a:t>
            </a:r>
            <a:r>
              <a:rPr lang="en-US" sz="1800" dirty="0" smtClean="0"/>
              <a:t>?</a:t>
            </a:r>
          </a:p>
          <a:p>
            <a:pPr>
              <a:buNone/>
            </a:pPr>
            <a:r>
              <a:rPr lang="en-US" sz="1800" dirty="0" smtClean="0"/>
              <a:t>Some </a:t>
            </a:r>
            <a:r>
              <a:rPr lang="en-US" sz="1800" dirty="0" smtClean="0"/>
              <a:t>cases can be considered:</a:t>
            </a:r>
          </a:p>
          <a:p>
            <a:pPr lvl="1">
              <a:buNone/>
            </a:pPr>
            <a:r>
              <a:rPr lang="en-US" sz="1600" dirty="0" smtClean="0"/>
              <a:t>1.Periodically transmitter broadcasts information on light emitting devices used.</a:t>
            </a:r>
          </a:p>
          <a:p>
            <a:pPr lvl="1">
              <a:buNone/>
            </a:pPr>
            <a:r>
              <a:rPr lang="en-US" sz="1600" dirty="0" smtClean="0"/>
              <a:t>2.Whenever color changes or periodically with a fixed interval, transmitter broadcasts scaling factor information with color information. </a:t>
            </a:r>
          </a:p>
          <a:p>
            <a:pPr lvl="1">
              <a:buNone/>
            </a:pPr>
            <a:r>
              <a:rPr lang="en-US" sz="1600" b="1" dirty="0" smtClean="0">
                <a:solidFill>
                  <a:srgbClr val="FF0000"/>
                </a:solidFill>
              </a:rPr>
              <a:t>3.Without any information above, the receiver can know color information and constellation by examining points of a fixed number of previously received symbols.</a:t>
            </a:r>
          </a:p>
        </p:txBody>
      </p:sp>
      <p:sp>
        <p:nvSpPr>
          <p:cNvPr id="4" name="바닥글 개체 틀 3"/>
          <p:cNvSpPr>
            <a:spLocks noGrp="1"/>
          </p:cNvSpPr>
          <p:nvPr>
            <p:ph type="ftr" sz="quarter" idx="3"/>
          </p:nvPr>
        </p:nvSpPr>
        <p:spPr/>
        <p:txBody>
          <a:bodyPr/>
          <a:lstStyle/>
          <a:p>
            <a:pPr>
              <a:defRPr/>
            </a:pPr>
            <a:r>
              <a:rPr lang="en-US" altLang="ko-KR" smtClean="0"/>
              <a:t>Soo-Young Chang, SYCA</a:t>
            </a:r>
            <a:endParaRPr lang="en-US" altLang="ko-KR" dirty="0"/>
          </a:p>
        </p:txBody>
      </p:sp>
      <p:sp>
        <p:nvSpPr>
          <p:cNvPr id="5" name="슬라이드 번호 개체 틀 4"/>
          <p:cNvSpPr>
            <a:spLocks noGrp="1"/>
          </p:cNvSpPr>
          <p:nvPr>
            <p:ph type="sldNum" sz="quarter" idx="4"/>
          </p:nvPr>
        </p:nvSpPr>
        <p:spPr>
          <a:xfrm>
            <a:off x="4344988" y="6475413"/>
            <a:ext cx="530225" cy="182562"/>
          </a:xfrm>
        </p:spPr>
        <p:txBody>
          <a:bodyPr/>
          <a:lstStyle/>
          <a:p>
            <a:pPr>
              <a:defRPr/>
            </a:pPr>
            <a:r>
              <a:rPr lang="en-US" altLang="ko-KR" dirty="0" smtClean="0"/>
              <a:t>Slide </a:t>
            </a:r>
            <a:fld id="{4E4FA928-9E26-4F86-946C-2B3B31589A58}" type="slidenum">
              <a:rPr lang="en-US" altLang="ko-KR" smtClean="0"/>
              <a:pPr>
                <a:defRPr/>
              </a:pPr>
              <a:t>29</a:t>
            </a:fld>
            <a:endParaRPr lang="en-US" altLang="ko-K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sz="3200" b="1" i="1" dirty="0" smtClean="0">
                <a:solidFill>
                  <a:srgbClr val="00B0F0"/>
                </a:solidFill>
                <a:latin typeface="Calibri" pitchFamily="34" charset="0"/>
              </a:rPr>
              <a:t>CONSIDERATIONS FOR </a:t>
            </a:r>
            <a:r>
              <a:rPr lang="en-US" sz="3200" b="1" i="1" dirty="0" smtClean="0">
                <a:solidFill>
                  <a:srgbClr val="00B0F0"/>
                </a:solidFill>
                <a:latin typeface="Calibri" pitchFamily="34" charset="0"/>
              </a:rPr>
              <a:t>MODULATION</a:t>
            </a:r>
            <a:endParaRPr lang="en-US" sz="3200" dirty="0">
              <a:latin typeface="Calibri" pitchFamily="34" charset="0"/>
            </a:endParaRPr>
          </a:p>
        </p:txBody>
      </p:sp>
      <p:sp>
        <p:nvSpPr>
          <p:cNvPr id="3" name="내용 개체 틀 2"/>
          <p:cNvSpPr>
            <a:spLocks noGrp="1"/>
          </p:cNvSpPr>
          <p:nvPr>
            <p:ph idx="1"/>
          </p:nvPr>
        </p:nvSpPr>
        <p:spPr>
          <a:xfrm>
            <a:off x="685800" y="1828800"/>
            <a:ext cx="7772400" cy="4114800"/>
          </a:xfrm>
        </p:spPr>
        <p:txBody>
          <a:bodyPr/>
          <a:lstStyle/>
          <a:p>
            <a:r>
              <a:rPr lang="en-US" sz="1800" dirty="0" smtClean="0"/>
              <a:t>Need of brightness control or </a:t>
            </a:r>
            <a:r>
              <a:rPr lang="en-US" sz="1800" dirty="0" smtClean="0"/>
              <a:t>not</a:t>
            </a:r>
          </a:p>
          <a:p>
            <a:pPr lvl="1"/>
            <a:r>
              <a:rPr lang="en-US" sz="1600" dirty="0" smtClean="0"/>
              <a:t>Needs </a:t>
            </a:r>
            <a:r>
              <a:rPr lang="en-US" sz="1600" dirty="0" smtClean="0"/>
              <a:t>to provide superior brightness for </a:t>
            </a:r>
            <a:r>
              <a:rPr lang="en-US" sz="1600" dirty="0" smtClean="0"/>
              <a:t>optical wireless communications?</a:t>
            </a:r>
          </a:p>
          <a:p>
            <a:pPr lvl="1"/>
            <a:r>
              <a:rPr lang="en-US" sz="1600" dirty="0" smtClean="0"/>
              <a:t>It </a:t>
            </a:r>
            <a:r>
              <a:rPr lang="en-US" sz="1600" dirty="0" smtClean="0"/>
              <a:t>is more desirable for performance not to be affected by brightness control.</a:t>
            </a:r>
          </a:p>
          <a:p>
            <a:r>
              <a:rPr lang="en-US" sz="1800" dirty="0" smtClean="0"/>
              <a:t>Dependency </a:t>
            </a:r>
            <a:r>
              <a:rPr lang="en-US" sz="1800" dirty="0" smtClean="0"/>
              <a:t>of LED </a:t>
            </a:r>
            <a:r>
              <a:rPr lang="en-US" sz="1800" dirty="0" smtClean="0"/>
              <a:t>characteristics</a:t>
            </a:r>
          </a:p>
          <a:p>
            <a:pPr lvl="1"/>
            <a:r>
              <a:rPr lang="en-US" sz="1600" dirty="0" smtClean="0"/>
              <a:t>Modulation </a:t>
            </a:r>
            <a:r>
              <a:rPr lang="en-US" sz="1600" dirty="0" smtClean="0"/>
              <a:t>technique applied is not dependent on technical characteristics of </a:t>
            </a:r>
            <a:r>
              <a:rPr lang="en-US" sz="1600" dirty="0" smtClean="0"/>
              <a:t>LED or other light sources </a:t>
            </a:r>
            <a:r>
              <a:rPr lang="en-US" sz="1600" dirty="0" smtClean="0"/>
              <a:t>deployed.</a:t>
            </a:r>
          </a:p>
          <a:p>
            <a:r>
              <a:rPr lang="en-US" sz="1800" dirty="0" smtClean="0"/>
              <a:t>Not </a:t>
            </a:r>
            <a:r>
              <a:rPr lang="en-US" sz="1800" dirty="0" smtClean="0"/>
              <a:t>(or negligibly) affected by background noise or </a:t>
            </a:r>
            <a:r>
              <a:rPr lang="en-US" sz="1800" dirty="0" smtClean="0"/>
              <a:t>not</a:t>
            </a:r>
          </a:p>
          <a:p>
            <a:pPr lvl="1"/>
            <a:r>
              <a:rPr lang="en-US" sz="1600" dirty="0" smtClean="0"/>
              <a:t>Offsetting </a:t>
            </a:r>
            <a:r>
              <a:rPr lang="en-US" sz="1600" dirty="0" smtClean="0"/>
              <a:t>the impact of background </a:t>
            </a:r>
            <a:r>
              <a:rPr lang="en-US" sz="1600" dirty="0" smtClean="0"/>
              <a:t>lights</a:t>
            </a:r>
          </a:p>
          <a:p>
            <a:pPr lvl="1"/>
            <a:r>
              <a:rPr lang="en-US" sz="1600" dirty="0" smtClean="0"/>
              <a:t>Stable </a:t>
            </a:r>
            <a:r>
              <a:rPr lang="en-US" sz="1600" dirty="0" smtClean="0"/>
              <a:t>data transmission should be provided even if the background noise is </a:t>
            </a:r>
            <a:r>
              <a:rPr lang="en-US" sz="1600" dirty="0" smtClean="0"/>
              <a:t>strong.</a:t>
            </a:r>
          </a:p>
          <a:p>
            <a:pPr lvl="1"/>
            <a:r>
              <a:rPr lang="en-US" sz="1600" dirty="0" smtClean="0"/>
              <a:t>Offers </a:t>
            </a:r>
            <a:r>
              <a:rPr lang="en-US" sz="1600" dirty="0" smtClean="0"/>
              <a:t>high robustness to background light</a:t>
            </a:r>
          </a:p>
          <a:p>
            <a:r>
              <a:rPr lang="en-US" sz="1800" dirty="0" smtClean="0"/>
              <a:t>Data speed</a:t>
            </a:r>
          </a:p>
          <a:p>
            <a:pPr lvl="1"/>
            <a:r>
              <a:rPr lang="en-US" sz="1600" dirty="0" smtClean="0"/>
              <a:t>Low </a:t>
            </a:r>
            <a:r>
              <a:rPr lang="en-US" sz="1600" dirty="0" smtClean="0"/>
              <a:t>to high data rates to be realized: adaptive to the amount of information </a:t>
            </a:r>
            <a:r>
              <a:rPr lang="en-US" sz="1600" dirty="0" smtClean="0"/>
              <a:t>delivered</a:t>
            </a:r>
          </a:p>
          <a:p>
            <a:pPr lvl="1"/>
            <a:r>
              <a:rPr lang="en-US" sz="1600" b="1" dirty="0" err="1" smtClean="0">
                <a:solidFill>
                  <a:srgbClr val="FF0000"/>
                </a:solidFill>
              </a:rPr>
              <a:t>Adaptiveness</a:t>
            </a:r>
            <a:r>
              <a:rPr lang="en-US" sz="1600" b="1" dirty="0" smtClean="0">
                <a:solidFill>
                  <a:srgbClr val="FF0000"/>
                </a:solidFill>
              </a:rPr>
              <a:t> to various </a:t>
            </a:r>
            <a:r>
              <a:rPr lang="en-US" sz="1600" b="1" dirty="0" smtClean="0">
                <a:solidFill>
                  <a:srgbClr val="FF0000"/>
                </a:solidFill>
              </a:rPr>
              <a:t>data </a:t>
            </a:r>
            <a:r>
              <a:rPr lang="en-US" sz="1600" b="1" dirty="0" smtClean="0">
                <a:solidFill>
                  <a:srgbClr val="FF0000"/>
                </a:solidFill>
              </a:rPr>
              <a:t>speeds </a:t>
            </a:r>
            <a:r>
              <a:rPr lang="en-US" sz="1600" b="1" dirty="0" smtClean="0">
                <a:solidFill>
                  <a:srgbClr val="FF0000"/>
                </a:solidFill>
              </a:rPr>
              <a:t>is important.</a:t>
            </a:r>
          </a:p>
          <a:p>
            <a:endParaRPr lang="en-US" sz="1600" dirty="0"/>
          </a:p>
        </p:txBody>
      </p:sp>
      <p:sp>
        <p:nvSpPr>
          <p:cNvPr id="4" name="바닥글 개체 틀 3"/>
          <p:cNvSpPr>
            <a:spLocks noGrp="1"/>
          </p:cNvSpPr>
          <p:nvPr>
            <p:ph type="ftr" sz="quarter" idx="3"/>
          </p:nvPr>
        </p:nvSpPr>
        <p:spPr/>
        <p:txBody>
          <a:bodyPr/>
          <a:lstStyle/>
          <a:p>
            <a:pPr>
              <a:defRPr/>
            </a:pPr>
            <a:r>
              <a:rPr lang="en-US" altLang="ko-KR" smtClean="0"/>
              <a:t>Soo-Young Chang, SYCA</a:t>
            </a:r>
            <a:endParaRPr lang="en-US" altLang="ko-KR" dirty="0"/>
          </a:p>
        </p:txBody>
      </p:sp>
      <p:sp>
        <p:nvSpPr>
          <p:cNvPr id="5" name="슬라이드 번호 개체 틀 4"/>
          <p:cNvSpPr>
            <a:spLocks noGrp="1"/>
          </p:cNvSpPr>
          <p:nvPr>
            <p:ph type="sldNum" sz="quarter" idx="4"/>
          </p:nvPr>
        </p:nvSpPr>
        <p:spPr/>
        <p:txBody>
          <a:bodyPr/>
          <a:lstStyle/>
          <a:p>
            <a:pPr>
              <a:defRPr/>
            </a:pPr>
            <a:r>
              <a:rPr lang="en-US" altLang="ko-KR" smtClean="0"/>
              <a:t>Slide </a:t>
            </a:r>
            <a:fld id="{4E4FA928-9E26-4F86-946C-2B3B31589A58}" type="slidenum">
              <a:rPr lang="en-US" altLang="ko-KR" smtClean="0"/>
              <a:pPr>
                <a:defRPr/>
              </a:pPr>
              <a:t>3</a:t>
            </a:fld>
            <a:endParaRPr lang="en-US" altLang="ko-K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a:lnSpc>
                <a:spcPts val="3200"/>
              </a:lnSpc>
            </a:pPr>
            <a:r>
              <a:rPr lang="en-US" sz="3200" b="1" i="1" dirty="0" smtClean="0">
                <a:solidFill>
                  <a:srgbClr val="00B0F0"/>
                </a:solidFill>
                <a:latin typeface="Calibri" pitchFamily="34" charset="0"/>
              </a:rPr>
              <a:t>INFORMATION </a:t>
            </a:r>
            <a:r>
              <a:rPr lang="en-US" sz="3200" b="1" i="1" dirty="0" smtClean="0">
                <a:solidFill>
                  <a:srgbClr val="00B0F0"/>
                </a:solidFill>
                <a:latin typeface="Calibri" pitchFamily="34" charset="0"/>
              </a:rPr>
              <a:t>DATA FROM CONSTELLATION </a:t>
            </a:r>
            <a:r>
              <a:rPr lang="en-US" sz="3200" b="1" i="1" dirty="0" smtClean="0">
                <a:solidFill>
                  <a:srgbClr val="00B0F0"/>
                </a:solidFill>
                <a:latin typeface="Calibri" pitchFamily="34" charset="0"/>
              </a:rPr>
              <a:t>(2)</a:t>
            </a:r>
            <a:endParaRPr lang="en-US" sz="3200" dirty="0">
              <a:solidFill>
                <a:srgbClr val="00B0F0"/>
              </a:solidFill>
              <a:latin typeface="Calibri" pitchFamily="34" charset="0"/>
            </a:endParaRPr>
          </a:p>
        </p:txBody>
      </p:sp>
      <p:sp>
        <p:nvSpPr>
          <p:cNvPr id="3" name="내용 개체 틀 2"/>
          <p:cNvSpPr>
            <a:spLocks noGrp="1"/>
          </p:cNvSpPr>
          <p:nvPr>
            <p:ph idx="1"/>
          </p:nvPr>
        </p:nvSpPr>
        <p:spPr>
          <a:xfrm>
            <a:off x="685800" y="1828800"/>
            <a:ext cx="3810000" cy="4114800"/>
          </a:xfrm>
        </p:spPr>
        <p:txBody>
          <a:bodyPr/>
          <a:lstStyle/>
          <a:p>
            <a:pPr>
              <a:buNone/>
            </a:pPr>
            <a:r>
              <a:rPr lang="en-US" sz="1800" u="sng" dirty="0" smtClean="0"/>
              <a:t>Case that target color information delivered from transmitter (Case 1) </a:t>
            </a:r>
          </a:p>
          <a:p>
            <a:pPr>
              <a:buNone/>
            </a:pPr>
            <a:r>
              <a:rPr lang="en-US" sz="1800" dirty="0" smtClean="0"/>
              <a:t>Extraction of information data from received signals </a:t>
            </a:r>
            <a:endParaRPr lang="en-US" sz="1600" dirty="0" smtClean="0"/>
          </a:p>
        </p:txBody>
      </p:sp>
      <p:sp>
        <p:nvSpPr>
          <p:cNvPr id="4" name="바닥글 개체 틀 3"/>
          <p:cNvSpPr>
            <a:spLocks noGrp="1"/>
          </p:cNvSpPr>
          <p:nvPr>
            <p:ph type="ftr" sz="quarter" idx="3"/>
          </p:nvPr>
        </p:nvSpPr>
        <p:spPr/>
        <p:txBody>
          <a:bodyPr/>
          <a:lstStyle/>
          <a:p>
            <a:pPr>
              <a:defRPr/>
            </a:pPr>
            <a:r>
              <a:rPr lang="en-US" altLang="ko-KR" smtClean="0"/>
              <a:t>Soo-Young Chang, SYCA</a:t>
            </a:r>
            <a:endParaRPr lang="en-US" altLang="ko-KR" dirty="0"/>
          </a:p>
        </p:txBody>
      </p:sp>
      <p:pic>
        <p:nvPicPr>
          <p:cNvPr id="6" name="Picture 5" descr="CIE1976.jpg (10656 bytes)"/>
          <p:cNvPicPr>
            <a:picLocks noChangeAspect="1" noChangeArrowheads="1"/>
          </p:cNvPicPr>
          <p:nvPr/>
        </p:nvPicPr>
        <p:blipFill>
          <a:blip r:embed="rId2" cstate="print"/>
          <a:srcRect/>
          <a:stretch>
            <a:fillRect/>
          </a:stretch>
        </p:blipFill>
        <p:spPr bwMode="auto">
          <a:xfrm>
            <a:off x="4378325" y="2590800"/>
            <a:ext cx="3749675" cy="3657600"/>
          </a:xfrm>
          <a:prstGeom prst="rect">
            <a:avLst/>
          </a:prstGeom>
          <a:noFill/>
          <a:ln w="9525">
            <a:noFill/>
            <a:miter lim="800000"/>
            <a:headEnd/>
            <a:tailEnd/>
          </a:ln>
        </p:spPr>
      </p:pic>
      <p:sp>
        <p:nvSpPr>
          <p:cNvPr id="7" name="Oval 6"/>
          <p:cNvSpPr>
            <a:spLocks noChangeArrowheads="1"/>
          </p:cNvSpPr>
          <p:nvPr/>
        </p:nvSpPr>
        <p:spPr bwMode="auto">
          <a:xfrm>
            <a:off x="6435725" y="3733800"/>
            <a:ext cx="76200" cy="76200"/>
          </a:xfrm>
          <a:prstGeom prst="ellipse">
            <a:avLst/>
          </a:prstGeom>
          <a:solidFill>
            <a:schemeClr val="accent1"/>
          </a:solidFill>
          <a:ln w="9525" cap="rnd">
            <a:solidFill>
              <a:schemeClr val="tx1"/>
            </a:solidFill>
            <a:prstDash val="sysDot"/>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8" name="Oval 7"/>
          <p:cNvSpPr>
            <a:spLocks noChangeArrowheads="1"/>
          </p:cNvSpPr>
          <p:nvPr/>
        </p:nvSpPr>
        <p:spPr bwMode="auto">
          <a:xfrm>
            <a:off x="5902325" y="3276600"/>
            <a:ext cx="1066800" cy="1066800"/>
          </a:xfrm>
          <a:prstGeom prst="ellipse">
            <a:avLst/>
          </a:prstGeom>
          <a:gradFill rotWithShape="1">
            <a:gsLst>
              <a:gs pos="0">
                <a:schemeClr val="accent1">
                  <a:gamma/>
                  <a:shade val="46275"/>
                  <a:invGamma/>
                </a:schemeClr>
              </a:gs>
              <a:gs pos="100000">
                <a:schemeClr val="accent1"/>
              </a:gs>
            </a:gsLst>
            <a:lin ang="18900000" scaled="1"/>
          </a:gradFill>
          <a:ln w="9525">
            <a:solidFill>
              <a:schemeClr val="tx1"/>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a:p>
        </p:txBody>
      </p:sp>
      <p:sp>
        <p:nvSpPr>
          <p:cNvPr id="9" name="Line 8"/>
          <p:cNvSpPr>
            <a:spLocks noChangeShapeType="1"/>
          </p:cNvSpPr>
          <p:nvPr/>
        </p:nvSpPr>
        <p:spPr bwMode="auto">
          <a:xfrm flipV="1">
            <a:off x="3463925" y="3810000"/>
            <a:ext cx="2971800" cy="457200"/>
          </a:xfrm>
          <a:prstGeom prst="line">
            <a:avLst/>
          </a:prstGeom>
          <a:noFill/>
          <a:ln w="9525">
            <a:solidFill>
              <a:schemeClr val="accent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10" name="Line 9"/>
          <p:cNvSpPr>
            <a:spLocks noChangeShapeType="1"/>
          </p:cNvSpPr>
          <p:nvPr/>
        </p:nvSpPr>
        <p:spPr bwMode="auto">
          <a:xfrm flipH="1">
            <a:off x="6740525" y="2438400"/>
            <a:ext cx="685800" cy="1143000"/>
          </a:xfrm>
          <a:prstGeom prst="line">
            <a:avLst/>
          </a:prstGeom>
          <a:noFill/>
          <a:ln w="9525">
            <a:solidFill>
              <a:schemeClr val="accent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11" name="Text Box 10"/>
          <p:cNvSpPr txBox="1">
            <a:spLocks noChangeArrowheads="1"/>
          </p:cNvSpPr>
          <p:nvPr/>
        </p:nvSpPr>
        <p:spPr bwMode="auto">
          <a:xfrm>
            <a:off x="2149805" y="4114800"/>
            <a:ext cx="1212190" cy="437043"/>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70000"/>
              </a:lnSpc>
            </a:pPr>
            <a:r>
              <a:rPr lang="en-US" sz="1600" dirty="0">
                <a:solidFill>
                  <a:srgbClr val="FF0000"/>
                </a:solidFill>
              </a:rPr>
              <a:t>Point of </a:t>
            </a:r>
          </a:p>
          <a:p>
            <a:pPr algn="ctr">
              <a:lnSpc>
                <a:spcPct val="70000"/>
              </a:lnSpc>
            </a:pPr>
            <a:r>
              <a:rPr lang="en-US" sz="1600" dirty="0">
                <a:solidFill>
                  <a:srgbClr val="FF0000"/>
                </a:solidFill>
              </a:rPr>
              <a:t>target color</a:t>
            </a:r>
          </a:p>
        </p:txBody>
      </p:sp>
      <p:sp>
        <p:nvSpPr>
          <p:cNvPr id="12" name="Text Box 11"/>
          <p:cNvSpPr txBox="1">
            <a:spLocks noChangeArrowheads="1"/>
          </p:cNvSpPr>
          <p:nvPr/>
        </p:nvSpPr>
        <p:spPr bwMode="auto">
          <a:xfrm>
            <a:off x="6882401" y="1981200"/>
            <a:ext cx="1322798" cy="437043"/>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70000"/>
              </a:lnSpc>
            </a:pPr>
            <a:r>
              <a:rPr lang="en-US" sz="1600" dirty="0">
                <a:solidFill>
                  <a:srgbClr val="FF0000"/>
                </a:solidFill>
              </a:rPr>
              <a:t>Area of </a:t>
            </a:r>
          </a:p>
          <a:p>
            <a:pPr algn="ctr">
              <a:lnSpc>
                <a:spcPct val="70000"/>
              </a:lnSpc>
            </a:pPr>
            <a:r>
              <a:rPr lang="en-US" sz="1600" dirty="0">
                <a:solidFill>
                  <a:srgbClr val="FF0000"/>
                </a:solidFill>
              </a:rPr>
              <a:t>constellation</a:t>
            </a:r>
          </a:p>
        </p:txBody>
      </p:sp>
      <p:sp>
        <p:nvSpPr>
          <p:cNvPr id="13" name="AutoShape 12"/>
          <p:cNvSpPr>
            <a:spLocks noChangeArrowheads="1"/>
          </p:cNvSpPr>
          <p:nvPr/>
        </p:nvSpPr>
        <p:spPr bwMode="auto">
          <a:xfrm>
            <a:off x="5292725" y="3733800"/>
            <a:ext cx="152400" cy="152400"/>
          </a:xfrm>
          <a:prstGeom prst="star5">
            <a:avLst/>
          </a:prstGeom>
          <a:solidFill>
            <a:schemeClr val="accent1"/>
          </a:solidFill>
          <a:ln w="9525">
            <a:solidFill>
              <a:schemeClr val="tx1"/>
            </a:solid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a:p>
        </p:txBody>
      </p:sp>
      <p:sp>
        <p:nvSpPr>
          <p:cNvPr id="14" name="AutoShape 13"/>
          <p:cNvSpPr>
            <a:spLocks noChangeArrowheads="1"/>
          </p:cNvSpPr>
          <p:nvPr/>
        </p:nvSpPr>
        <p:spPr bwMode="auto">
          <a:xfrm>
            <a:off x="5597525" y="3276600"/>
            <a:ext cx="152400" cy="152400"/>
          </a:xfrm>
          <a:prstGeom prst="star5">
            <a:avLst/>
          </a:prstGeom>
          <a:solidFill>
            <a:schemeClr val="accent1"/>
          </a:solidFill>
          <a:ln w="9525">
            <a:solidFill>
              <a:schemeClr val="tx1"/>
            </a:solid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a:p>
        </p:txBody>
      </p:sp>
      <p:sp>
        <p:nvSpPr>
          <p:cNvPr id="15" name="AutoShape 14"/>
          <p:cNvSpPr>
            <a:spLocks noChangeArrowheads="1"/>
          </p:cNvSpPr>
          <p:nvPr/>
        </p:nvSpPr>
        <p:spPr bwMode="auto">
          <a:xfrm>
            <a:off x="6207125" y="3124200"/>
            <a:ext cx="152400" cy="152400"/>
          </a:xfrm>
          <a:prstGeom prst="star5">
            <a:avLst/>
          </a:prstGeom>
          <a:solidFill>
            <a:schemeClr val="accent1"/>
          </a:solidFill>
          <a:ln w="9525">
            <a:solidFill>
              <a:schemeClr val="tx1"/>
            </a:solid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a:p>
        </p:txBody>
      </p:sp>
      <p:sp>
        <p:nvSpPr>
          <p:cNvPr id="16" name="AutoShape 15"/>
          <p:cNvSpPr>
            <a:spLocks noChangeArrowheads="1"/>
          </p:cNvSpPr>
          <p:nvPr/>
        </p:nvSpPr>
        <p:spPr bwMode="auto">
          <a:xfrm>
            <a:off x="5292725" y="4648200"/>
            <a:ext cx="152400" cy="152400"/>
          </a:xfrm>
          <a:prstGeom prst="star5">
            <a:avLst/>
          </a:prstGeom>
          <a:solidFill>
            <a:schemeClr val="accent1"/>
          </a:solidFill>
          <a:ln w="9525">
            <a:solidFill>
              <a:schemeClr val="tx1"/>
            </a:solid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a:p>
        </p:txBody>
      </p:sp>
      <p:sp>
        <p:nvSpPr>
          <p:cNvPr id="17" name="AutoShape 16"/>
          <p:cNvSpPr>
            <a:spLocks noChangeArrowheads="1"/>
          </p:cNvSpPr>
          <p:nvPr/>
        </p:nvSpPr>
        <p:spPr bwMode="auto">
          <a:xfrm>
            <a:off x="5902325" y="5105400"/>
            <a:ext cx="152400" cy="152400"/>
          </a:xfrm>
          <a:prstGeom prst="star5">
            <a:avLst/>
          </a:prstGeom>
          <a:solidFill>
            <a:schemeClr val="accent1"/>
          </a:solidFill>
          <a:ln w="9525">
            <a:solidFill>
              <a:schemeClr val="tx1"/>
            </a:solid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a:p>
        </p:txBody>
      </p:sp>
      <p:sp>
        <p:nvSpPr>
          <p:cNvPr id="18" name="AutoShape 17"/>
          <p:cNvSpPr>
            <a:spLocks noChangeArrowheads="1"/>
          </p:cNvSpPr>
          <p:nvPr/>
        </p:nvSpPr>
        <p:spPr bwMode="auto">
          <a:xfrm>
            <a:off x="7273925" y="3429000"/>
            <a:ext cx="152400" cy="152400"/>
          </a:xfrm>
          <a:prstGeom prst="star5">
            <a:avLst/>
          </a:prstGeom>
          <a:solidFill>
            <a:schemeClr val="accent1"/>
          </a:solidFill>
          <a:ln w="9525">
            <a:solidFill>
              <a:schemeClr val="tx1"/>
            </a:solid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a:p>
        </p:txBody>
      </p:sp>
      <p:sp>
        <p:nvSpPr>
          <p:cNvPr id="19" name="AutoShape 18"/>
          <p:cNvSpPr>
            <a:spLocks noChangeArrowheads="1"/>
          </p:cNvSpPr>
          <p:nvPr/>
        </p:nvSpPr>
        <p:spPr bwMode="auto">
          <a:xfrm>
            <a:off x="6816725" y="4495800"/>
            <a:ext cx="152400" cy="152400"/>
          </a:xfrm>
          <a:prstGeom prst="star5">
            <a:avLst/>
          </a:prstGeom>
          <a:solidFill>
            <a:schemeClr val="accent1"/>
          </a:solidFill>
          <a:ln w="9525">
            <a:solidFill>
              <a:schemeClr val="tx1"/>
            </a:solid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a:p>
        </p:txBody>
      </p:sp>
      <p:sp>
        <p:nvSpPr>
          <p:cNvPr id="20" name="Line 19"/>
          <p:cNvSpPr>
            <a:spLocks noChangeShapeType="1"/>
          </p:cNvSpPr>
          <p:nvPr/>
        </p:nvSpPr>
        <p:spPr bwMode="auto">
          <a:xfrm>
            <a:off x="6359525" y="3200400"/>
            <a:ext cx="914400" cy="304800"/>
          </a:xfrm>
          <a:prstGeom prst="line">
            <a:avLst/>
          </a:prstGeom>
          <a:noFill/>
          <a:ln w="9525">
            <a:solidFill>
              <a:schemeClr val="tx1"/>
            </a:solidFill>
            <a:prstDash val="dashDot"/>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21" name="Line 20"/>
          <p:cNvSpPr>
            <a:spLocks noChangeShapeType="1"/>
          </p:cNvSpPr>
          <p:nvPr/>
        </p:nvSpPr>
        <p:spPr bwMode="auto">
          <a:xfrm flipV="1">
            <a:off x="5749925" y="3200400"/>
            <a:ext cx="457200" cy="152400"/>
          </a:xfrm>
          <a:prstGeom prst="line">
            <a:avLst/>
          </a:prstGeom>
          <a:noFill/>
          <a:ln w="9525">
            <a:solidFill>
              <a:schemeClr val="tx1"/>
            </a:solidFill>
            <a:prstDash val="dashDot"/>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22" name="Line 21"/>
          <p:cNvSpPr>
            <a:spLocks noChangeShapeType="1"/>
          </p:cNvSpPr>
          <p:nvPr/>
        </p:nvSpPr>
        <p:spPr bwMode="auto">
          <a:xfrm flipH="1">
            <a:off x="5368925" y="3429000"/>
            <a:ext cx="304800" cy="381000"/>
          </a:xfrm>
          <a:prstGeom prst="line">
            <a:avLst/>
          </a:prstGeom>
          <a:noFill/>
          <a:ln w="9525">
            <a:solidFill>
              <a:schemeClr val="tx1"/>
            </a:solidFill>
            <a:prstDash val="dashDot"/>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23" name="Line 22"/>
          <p:cNvSpPr>
            <a:spLocks noChangeShapeType="1"/>
          </p:cNvSpPr>
          <p:nvPr/>
        </p:nvSpPr>
        <p:spPr bwMode="auto">
          <a:xfrm>
            <a:off x="5368925" y="3886200"/>
            <a:ext cx="0" cy="762000"/>
          </a:xfrm>
          <a:prstGeom prst="line">
            <a:avLst/>
          </a:prstGeom>
          <a:noFill/>
          <a:ln w="9525">
            <a:solidFill>
              <a:schemeClr val="tx1"/>
            </a:solidFill>
            <a:prstDash val="dashDot"/>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24" name="Line 23"/>
          <p:cNvSpPr>
            <a:spLocks noChangeShapeType="1"/>
          </p:cNvSpPr>
          <p:nvPr/>
        </p:nvSpPr>
        <p:spPr bwMode="auto">
          <a:xfrm>
            <a:off x="5445125" y="4800600"/>
            <a:ext cx="533400" cy="381000"/>
          </a:xfrm>
          <a:prstGeom prst="line">
            <a:avLst/>
          </a:prstGeom>
          <a:noFill/>
          <a:ln w="9525">
            <a:solidFill>
              <a:schemeClr val="tx1"/>
            </a:solidFill>
            <a:prstDash val="dashDot"/>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25" name="Line 24"/>
          <p:cNvSpPr>
            <a:spLocks noChangeShapeType="1"/>
          </p:cNvSpPr>
          <p:nvPr/>
        </p:nvSpPr>
        <p:spPr bwMode="auto">
          <a:xfrm flipV="1">
            <a:off x="6054725" y="4572000"/>
            <a:ext cx="838200" cy="609600"/>
          </a:xfrm>
          <a:prstGeom prst="line">
            <a:avLst/>
          </a:prstGeom>
          <a:noFill/>
          <a:ln w="9525">
            <a:solidFill>
              <a:schemeClr val="tx1"/>
            </a:solidFill>
            <a:prstDash val="dashDot"/>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26" name="Line 25"/>
          <p:cNvSpPr>
            <a:spLocks noChangeShapeType="1"/>
          </p:cNvSpPr>
          <p:nvPr/>
        </p:nvSpPr>
        <p:spPr bwMode="auto">
          <a:xfrm flipH="1">
            <a:off x="6892925" y="3581400"/>
            <a:ext cx="457200" cy="990600"/>
          </a:xfrm>
          <a:prstGeom prst="line">
            <a:avLst/>
          </a:prstGeom>
          <a:noFill/>
          <a:ln w="9525">
            <a:solidFill>
              <a:schemeClr val="tx1"/>
            </a:solidFill>
            <a:prstDash val="dashDot"/>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27" name="Oval 26"/>
          <p:cNvSpPr>
            <a:spLocks noChangeArrowheads="1"/>
          </p:cNvSpPr>
          <p:nvPr/>
        </p:nvSpPr>
        <p:spPr bwMode="auto">
          <a:xfrm>
            <a:off x="6435725" y="3810000"/>
            <a:ext cx="76200" cy="76200"/>
          </a:xfrm>
          <a:prstGeom prst="ellipse">
            <a:avLst/>
          </a:prstGeom>
          <a:solidFill>
            <a:schemeClr val="accent1"/>
          </a:soli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28" name="Text Box 27"/>
          <p:cNvSpPr txBox="1">
            <a:spLocks noChangeArrowheads="1"/>
          </p:cNvSpPr>
          <p:nvPr/>
        </p:nvSpPr>
        <p:spPr bwMode="auto">
          <a:xfrm>
            <a:off x="4604287" y="2057400"/>
            <a:ext cx="1497526" cy="440633"/>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70000"/>
              </a:lnSpc>
            </a:pPr>
            <a:r>
              <a:rPr lang="en-US" sz="1600" dirty="0">
                <a:solidFill>
                  <a:srgbClr val="FF0000"/>
                </a:solidFill>
              </a:rPr>
              <a:t>Point of a </a:t>
            </a:r>
          </a:p>
          <a:p>
            <a:pPr algn="ctr">
              <a:lnSpc>
                <a:spcPct val="70000"/>
              </a:lnSpc>
            </a:pPr>
            <a:r>
              <a:rPr lang="en-US" sz="1600" dirty="0">
                <a:solidFill>
                  <a:srgbClr val="FF0000"/>
                </a:solidFill>
              </a:rPr>
              <a:t>photo detector</a:t>
            </a:r>
          </a:p>
        </p:txBody>
      </p:sp>
      <p:sp>
        <p:nvSpPr>
          <p:cNvPr id="29" name="Line 28"/>
          <p:cNvSpPr>
            <a:spLocks noChangeShapeType="1"/>
          </p:cNvSpPr>
          <p:nvPr/>
        </p:nvSpPr>
        <p:spPr bwMode="auto">
          <a:xfrm>
            <a:off x="5292725" y="2514600"/>
            <a:ext cx="304800" cy="762000"/>
          </a:xfrm>
          <a:prstGeom prst="line">
            <a:avLst/>
          </a:prstGeom>
          <a:noFill/>
          <a:ln w="9525">
            <a:solidFill>
              <a:schemeClr val="accent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30" name="Text Box 29"/>
          <p:cNvSpPr txBox="1">
            <a:spLocks noChangeArrowheads="1"/>
          </p:cNvSpPr>
          <p:nvPr/>
        </p:nvSpPr>
        <p:spPr bwMode="auto">
          <a:xfrm>
            <a:off x="986925" y="5181600"/>
            <a:ext cx="2204450" cy="437043"/>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70000"/>
              </a:lnSpc>
            </a:pPr>
            <a:r>
              <a:rPr lang="en-US" sz="1600" dirty="0">
                <a:solidFill>
                  <a:srgbClr val="FF0000"/>
                </a:solidFill>
              </a:rPr>
              <a:t>Gamut formed by </a:t>
            </a:r>
          </a:p>
          <a:p>
            <a:pPr algn="ctr">
              <a:lnSpc>
                <a:spcPct val="70000"/>
              </a:lnSpc>
            </a:pPr>
            <a:r>
              <a:rPr lang="en-US" sz="1600" dirty="0">
                <a:solidFill>
                  <a:srgbClr val="FF0000"/>
                </a:solidFill>
              </a:rPr>
              <a:t>seven photo detectors</a:t>
            </a:r>
          </a:p>
        </p:txBody>
      </p:sp>
      <p:sp>
        <p:nvSpPr>
          <p:cNvPr id="31" name="Line 30"/>
          <p:cNvSpPr>
            <a:spLocks noChangeShapeType="1"/>
          </p:cNvSpPr>
          <p:nvPr/>
        </p:nvSpPr>
        <p:spPr bwMode="auto">
          <a:xfrm flipV="1">
            <a:off x="3311525" y="4953000"/>
            <a:ext cx="2286000" cy="381000"/>
          </a:xfrm>
          <a:prstGeom prst="line">
            <a:avLst/>
          </a:prstGeom>
          <a:noFill/>
          <a:ln w="9525">
            <a:solidFill>
              <a:schemeClr val="accent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32" name="슬라이드 번호 개체 틀 4"/>
          <p:cNvSpPr>
            <a:spLocks noGrp="1"/>
          </p:cNvSpPr>
          <p:nvPr>
            <p:ph type="sldNum" sz="quarter" idx="4"/>
          </p:nvPr>
        </p:nvSpPr>
        <p:spPr>
          <a:xfrm>
            <a:off x="4344988" y="6475413"/>
            <a:ext cx="530225" cy="182562"/>
          </a:xfrm>
        </p:spPr>
        <p:txBody>
          <a:bodyPr/>
          <a:lstStyle/>
          <a:p>
            <a:pPr>
              <a:defRPr/>
            </a:pPr>
            <a:r>
              <a:rPr lang="en-US" altLang="ko-KR" dirty="0" smtClean="0"/>
              <a:t>Slide </a:t>
            </a:r>
            <a:fld id="{4E4FA928-9E26-4F86-946C-2B3B31589A58}" type="slidenum">
              <a:rPr lang="en-US" altLang="ko-KR" smtClean="0"/>
              <a:pPr>
                <a:defRPr/>
              </a:pPr>
              <a:t>30</a:t>
            </a:fld>
            <a:endParaRPr lang="en-US" altLang="ko-K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a:lnSpc>
                <a:spcPts val="3200"/>
              </a:lnSpc>
            </a:pPr>
            <a:r>
              <a:rPr lang="en-US" sz="3200" b="1" i="1" dirty="0" smtClean="0">
                <a:solidFill>
                  <a:srgbClr val="00B0F0"/>
                </a:solidFill>
                <a:latin typeface="Calibri" pitchFamily="34" charset="0"/>
              </a:rPr>
              <a:t>WHY </a:t>
            </a:r>
            <a:r>
              <a:rPr lang="en-US" sz="3200" b="1" i="1" dirty="0" smtClean="0">
                <a:solidFill>
                  <a:srgbClr val="00B0F0"/>
                </a:solidFill>
                <a:latin typeface="Calibri" pitchFamily="34" charset="0"/>
              </a:rPr>
              <a:t>NEW MODULATION ? </a:t>
            </a:r>
            <a:r>
              <a:rPr lang="en-US" sz="3200" b="1" i="1" dirty="0" smtClean="0">
                <a:solidFill>
                  <a:srgbClr val="00B0F0"/>
                </a:solidFill>
                <a:latin typeface="Calibri" pitchFamily="34" charset="0"/>
              </a:rPr>
              <a:t/>
            </a:r>
            <a:br>
              <a:rPr lang="en-US" sz="3200" b="1" i="1" dirty="0" smtClean="0">
                <a:solidFill>
                  <a:srgbClr val="00B0F0"/>
                </a:solidFill>
                <a:latin typeface="Calibri" pitchFamily="34" charset="0"/>
              </a:rPr>
            </a:br>
            <a:r>
              <a:rPr lang="en-US" sz="3200" b="1" i="1" dirty="0" smtClean="0">
                <a:solidFill>
                  <a:srgbClr val="00B0F0"/>
                </a:solidFill>
                <a:latin typeface="Calibri" pitchFamily="34" charset="0"/>
              </a:rPr>
              <a:t>MOTIVATION </a:t>
            </a:r>
            <a:r>
              <a:rPr lang="en-US" sz="3200" b="1" i="1" dirty="0" smtClean="0">
                <a:solidFill>
                  <a:srgbClr val="00B0F0"/>
                </a:solidFill>
                <a:latin typeface="Calibri" pitchFamily="34" charset="0"/>
              </a:rPr>
              <a:t>TO </a:t>
            </a:r>
            <a:r>
              <a:rPr lang="en-US" sz="3200" b="1" i="1" dirty="0" smtClean="0">
                <a:solidFill>
                  <a:srgbClr val="00B0F0"/>
                </a:solidFill>
                <a:latin typeface="Calibri" pitchFamily="34" charset="0"/>
              </a:rPr>
              <a:t>CSM </a:t>
            </a:r>
            <a:r>
              <a:rPr lang="en-US" sz="3200" b="1" i="1" dirty="0" smtClean="0">
                <a:solidFill>
                  <a:srgbClr val="00B0F0"/>
                </a:solidFill>
                <a:latin typeface="Calibri" pitchFamily="34" charset="0"/>
              </a:rPr>
              <a:t>(1)</a:t>
            </a:r>
            <a:endParaRPr lang="en-US" sz="3200" dirty="0">
              <a:solidFill>
                <a:srgbClr val="00B0F0"/>
              </a:solidFill>
              <a:latin typeface="Calibri" pitchFamily="34" charset="0"/>
            </a:endParaRPr>
          </a:p>
        </p:txBody>
      </p:sp>
      <p:sp>
        <p:nvSpPr>
          <p:cNvPr id="3" name="내용 개체 틀 2"/>
          <p:cNvSpPr>
            <a:spLocks noGrp="1"/>
          </p:cNvSpPr>
          <p:nvPr>
            <p:ph idx="1"/>
          </p:nvPr>
        </p:nvSpPr>
        <p:spPr>
          <a:xfrm>
            <a:off x="685800" y="1828800"/>
            <a:ext cx="7772400" cy="4114800"/>
          </a:xfrm>
        </p:spPr>
        <p:txBody>
          <a:bodyPr/>
          <a:lstStyle/>
          <a:p>
            <a:r>
              <a:rPr lang="en-US" sz="1800" dirty="0" smtClean="0"/>
              <a:t>Not affected by light intensity: </a:t>
            </a:r>
            <a:r>
              <a:rPr lang="en-US" sz="1800" dirty="0" smtClean="0">
                <a:solidFill>
                  <a:srgbClr val="FF0000"/>
                </a:solidFill>
              </a:rPr>
              <a:t>not intensity modulation</a:t>
            </a:r>
          </a:p>
          <a:p>
            <a:pPr lvl="1"/>
            <a:r>
              <a:rPr lang="en-US" sz="1600" dirty="0" smtClean="0"/>
              <a:t>Only </a:t>
            </a:r>
            <a:r>
              <a:rPr lang="en-US" sz="1600" dirty="0" smtClean="0"/>
              <a:t>related to positions of signals in a light space</a:t>
            </a:r>
          </a:p>
          <a:p>
            <a:pPr lvl="1"/>
            <a:r>
              <a:rPr lang="en-US" sz="1600" dirty="0" smtClean="0">
                <a:solidFill>
                  <a:srgbClr val="FF0000"/>
                </a:solidFill>
              </a:rPr>
              <a:t>Dimming </a:t>
            </a:r>
            <a:r>
              <a:rPr lang="en-US" sz="1600" dirty="0" smtClean="0">
                <a:solidFill>
                  <a:srgbClr val="FF0000"/>
                </a:solidFill>
              </a:rPr>
              <a:t>control is not a problem to implement.</a:t>
            </a:r>
          </a:p>
          <a:p>
            <a:r>
              <a:rPr lang="en-US" sz="1800" dirty="0" smtClean="0"/>
              <a:t>Any </a:t>
            </a:r>
            <a:r>
              <a:rPr lang="en-US" sz="1800" dirty="0" smtClean="0"/>
              <a:t>colors can be generated: independent of colors</a:t>
            </a:r>
          </a:p>
          <a:p>
            <a:pPr lvl="1"/>
            <a:r>
              <a:rPr lang="en-US" sz="1600" dirty="0" smtClean="0"/>
              <a:t>Free </a:t>
            </a:r>
            <a:r>
              <a:rPr lang="en-US" sz="1600" dirty="0" smtClean="0"/>
              <a:t>from colors of lights to be sent: independent of colors of light signals</a:t>
            </a:r>
          </a:p>
          <a:p>
            <a:pPr lvl="1"/>
            <a:r>
              <a:rPr lang="en-US" sz="1600" dirty="0" smtClean="0"/>
              <a:t>Any </a:t>
            </a:r>
            <a:r>
              <a:rPr lang="en-US" sz="1600" dirty="0" smtClean="0"/>
              <a:t>target colors generated for human eyes; signals detected by PDs</a:t>
            </a:r>
          </a:p>
          <a:p>
            <a:r>
              <a:rPr lang="en-US" sz="1800" b="1" dirty="0" smtClean="0">
                <a:solidFill>
                  <a:srgbClr val="FF0000"/>
                </a:solidFill>
              </a:rPr>
              <a:t>Progressive modulation can </a:t>
            </a:r>
            <a:r>
              <a:rPr lang="en-US" sz="1800" b="1" dirty="0" smtClean="0">
                <a:solidFill>
                  <a:srgbClr val="FF0000"/>
                </a:solidFill>
              </a:rPr>
              <a:t>be achieved without any serious burden</a:t>
            </a:r>
          </a:p>
          <a:p>
            <a:pPr lvl="1"/>
            <a:r>
              <a:rPr lang="en-US" sz="1600" dirty="0" smtClean="0">
                <a:solidFill>
                  <a:srgbClr val="FF0000"/>
                </a:solidFill>
              </a:rPr>
              <a:t>Lower </a:t>
            </a:r>
            <a:r>
              <a:rPr lang="en-US" sz="1600" dirty="0" smtClean="0">
                <a:solidFill>
                  <a:srgbClr val="FF0000"/>
                </a:solidFill>
              </a:rPr>
              <a:t>to higher data rates can be achieved with a common constellation (scheme) corresponding to various applications</a:t>
            </a:r>
          </a:p>
          <a:p>
            <a:pPr lvl="1"/>
            <a:r>
              <a:rPr lang="en-US" sz="1600" dirty="0" smtClean="0">
                <a:solidFill>
                  <a:srgbClr val="00B050"/>
                </a:solidFill>
              </a:rPr>
              <a:t>Varying </a:t>
            </a:r>
            <a:r>
              <a:rPr lang="en-US" sz="1600" dirty="0" smtClean="0">
                <a:solidFill>
                  <a:srgbClr val="00B050"/>
                </a:solidFill>
              </a:rPr>
              <a:t>number of points in a constellation and symbol periods</a:t>
            </a:r>
          </a:p>
          <a:p>
            <a:pPr lvl="2"/>
            <a:r>
              <a:rPr lang="en-US" sz="1600" dirty="0" smtClean="0">
                <a:solidFill>
                  <a:srgbClr val="FF0000"/>
                </a:solidFill>
              </a:rPr>
              <a:t>Lowest </a:t>
            </a:r>
            <a:r>
              <a:rPr lang="en-US" sz="1600" dirty="0" smtClean="0">
                <a:solidFill>
                  <a:srgbClr val="FF0000"/>
                </a:solidFill>
              </a:rPr>
              <a:t>data rate for remote controlling: </a:t>
            </a:r>
            <a:r>
              <a:rPr lang="en-US" sz="1600" dirty="0" smtClean="0">
                <a:solidFill>
                  <a:srgbClr val="FF0000"/>
                </a:solidFill>
              </a:rPr>
              <a:t>2-CSM</a:t>
            </a:r>
            <a:r>
              <a:rPr lang="en-US" sz="1600" dirty="0" smtClean="0">
                <a:solidFill>
                  <a:srgbClr val="FF0000"/>
                </a:solidFill>
              </a:rPr>
              <a:t>, 1 symbol/4 symbol </a:t>
            </a:r>
            <a:r>
              <a:rPr lang="en-US" sz="1600" dirty="0" smtClean="0">
                <a:solidFill>
                  <a:srgbClr val="FF0000"/>
                </a:solidFill>
              </a:rPr>
              <a:t>periods</a:t>
            </a:r>
            <a:r>
              <a:rPr lang="en-US" sz="1600" dirty="0" smtClean="0">
                <a:solidFill>
                  <a:srgbClr val="FF0000"/>
                </a:solidFill>
                <a:sym typeface="Wingdings" pitchFamily="2" charset="2"/>
              </a:rPr>
              <a:t> </a:t>
            </a:r>
            <a:r>
              <a:rPr lang="en-US" sz="1600" dirty="0" smtClean="0">
                <a:solidFill>
                  <a:srgbClr val="FF0000"/>
                </a:solidFill>
              </a:rPr>
              <a:t>1/4 </a:t>
            </a:r>
            <a:r>
              <a:rPr lang="en-US" sz="1600" dirty="0" smtClean="0">
                <a:solidFill>
                  <a:srgbClr val="FF0000"/>
                </a:solidFill>
              </a:rPr>
              <a:t>bit/symbol period </a:t>
            </a:r>
            <a:r>
              <a:rPr lang="en-US" sz="1600" dirty="0" smtClean="0">
                <a:solidFill>
                  <a:srgbClr val="FF0000"/>
                </a:solidFill>
                <a:sym typeface="Wingdings" pitchFamily="2" charset="2"/>
              </a:rPr>
              <a:t> </a:t>
            </a:r>
            <a:r>
              <a:rPr lang="en-US" sz="1600" dirty="0" smtClean="0">
                <a:solidFill>
                  <a:srgbClr val="FF0000"/>
                </a:solidFill>
              </a:rPr>
              <a:t>40 </a:t>
            </a:r>
            <a:r>
              <a:rPr lang="en-US" sz="1600" dirty="0" smtClean="0">
                <a:solidFill>
                  <a:srgbClr val="FF0000"/>
                </a:solidFill>
              </a:rPr>
              <a:t>Mbps</a:t>
            </a:r>
          </a:p>
          <a:p>
            <a:pPr lvl="2"/>
            <a:r>
              <a:rPr lang="en-US" sz="1600" dirty="0" smtClean="0">
                <a:solidFill>
                  <a:srgbClr val="FF0000"/>
                </a:solidFill>
              </a:rPr>
              <a:t>Highest </a:t>
            </a:r>
            <a:r>
              <a:rPr lang="en-US" sz="1600" dirty="0" smtClean="0">
                <a:solidFill>
                  <a:srgbClr val="FF0000"/>
                </a:solidFill>
              </a:rPr>
              <a:t>data rate for file transfer: </a:t>
            </a:r>
            <a:r>
              <a:rPr lang="en-US" sz="1600" dirty="0" smtClean="0">
                <a:solidFill>
                  <a:srgbClr val="FF0000"/>
                </a:solidFill>
              </a:rPr>
              <a:t>64-CSM</a:t>
            </a:r>
            <a:r>
              <a:rPr lang="en-US" sz="1600" dirty="0" smtClean="0">
                <a:solidFill>
                  <a:srgbClr val="FF0000"/>
                </a:solidFill>
              </a:rPr>
              <a:t>, 1 symbol/1 period </a:t>
            </a:r>
            <a:r>
              <a:rPr lang="en-US" sz="1600" dirty="0" smtClean="0">
                <a:solidFill>
                  <a:srgbClr val="FF0000"/>
                </a:solidFill>
                <a:sym typeface="Wingdings" pitchFamily="2" charset="2"/>
              </a:rPr>
              <a:t> </a:t>
            </a:r>
            <a:r>
              <a:rPr lang="en-US" sz="1600" dirty="0" smtClean="0">
                <a:solidFill>
                  <a:srgbClr val="FF0000"/>
                </a:solidFill>
              </a:rPr>
              <a:t>6 </a:t>
            </a:r>
            <a:r>
              <a:rPr lang="en-US" sz="1600" dirty="0" smtClean="0">
                <a:solidFill>
                  <a:srgbClr val="FF0000"/>
                </a:solidFill>
              </a:rPr>
              <a:t>bits/symbol period </a:t>
            </a:r>
            <a:r>
              <a:rPr lang="en-US" sz="1600" dirty="0" smtClean="0">
                <a:solidFill>
                  <a:srgbClr val="FF0000"/>
                </a:solidFill>
                <a:sym typeface="Wingdings" pitchFamily="2" charset="2"/>
              </a:rPr>
              <a:t> </a:t>
            </a:r>
            <a:r>
              <a:rPr lang="en-US" sz="1600" dirty="0" smtClean="0">
                <a:solidFill>
                  <a:srgbClr val="FF0000"/>
                </a:solidFill>
              </a:rPr>
              <a:t>1 </a:t>
            </a:r>
            <a:r>
              <a:rPr lang="en-US" sz="1600" dirty="0" err="1" smtClean="0">
                <a:solidFill>
                  <a:srgbClr val="FF0000"/>
                </a:solidFill>
              </a:rPr>
              <a:t>Gbps</a:t>
            </a:r>
            <a:endParaRPr lang="en-US" sz="1600" dirty="0" smtClean="0">
              <a:solidFill>
                <a:srgbClr val="FF0000"/>
              </a:solidFill>
            </a:endParaRPr>
          </a:p>
        </p:txBody>
      </p:sp>
      <p:sp>
        <p:nvSpPr>
          <p:cNvPr id="4" name="바닥글 개체 틀 3"/>
          <p:cNvSpPr>
            <a:spLocks noGrp="1"/>
          </p:cNvSpPr>
          <p:nvPr>
            <p:ph type="ftr" sz="quarter" idx="3"/>
          </p:nvPr>
        </p:nvSpPr>
        <p:spPr/>
        <p:txBody>
          <a:bodyPr/>
          <a:lstStyle/>
          <a:p>
            <a:pPr>
              <a:defRPr/>
            </a:pPr>
            <a:r>
              <a:rPr lang="en-US" altLang="ko-KR" smtClean="0"/>
              <a:t>Soo-Young Chang, SYCA</a:t>
            </a:r>
            <a:endParaRPr lang="en-US" altLang="ko-KR" dirty="0"/>
          </a:p>
        </p:txBody>
      </p:sp>
      <p:sp>
        <p:nvSpPr>
          <p:cNvPr id="5" name="슬라이드 번호 개체 틀 4"/>
          <p:cNvSpPr>
            <a:spLocks noGrp="1"/>
          </p:cNvSpPr>
          <p:nvPr>
            <p:ph type="sldNum" sz="quarter" idx="4"/>
          </p:nvPr>
        </p:nvSpPr>
        <p:spPr>
          <a:xfrm>
            <a:off x="4344988" y="6475413"/>
            <a:ext cx="530225" cy="182562"/>
          </a:xfrm>
        </p:spPr>
        <p:txBody>
          <a:bodyPr/>
          <a:lstStyle/>
          <a:p>
            <a:pPr>
              <a:defRPr/>
            </a:pPr>
            <a:r>
              <a:rPr lang="en-US" altLang="ko-KR" dirty="0" smtClean="0"/>
              <a:t>Slide </a:t>
            </a:r>
            <a:fld id="{4E4FA928-9E26-4F86-946C-2B3B31589A58}" type="slidenum">
              <a:rPr lang="en-US" altLang="ko-KR" smtClean="0"/>
              <a:pPr>
                <a:defRPr/>
              </a:pPr>
              <a:t>31</a:t>
            </a:fld>
            <a:endParaRPr lang="en-US" altLang="ko-K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a:lnSpc>
                <a:spcPts val="3200"/>
              </a:lnSpc>
            </a:pPr>
            <a:r>
              <a:rPr lang="en-US" sz="3200" b="1" i="1" dirty="0" smtClean="0">
                <a:solidFill>
                  <a:srgbClr val="00B0F0"/>
                </a:solidFill>
                <a:latin typeface="Calibri" pitchFamily="34" charset="0"/>
              </a:rPr>
              <a:t>WHY </a:t>
            </a:r>
            <a:r>
              <a:rPr lang="en-US" sz="3200" b="1" i="1" dirty="0" smtClean="0">
                <a:solidFill>
                  <a:srgbClr val="00B0F0"/>
                </a:solidFill>
                <a:latin typeface="Calibri" pitchFamily="34" charset="0"/>
              </a:rPr>
              <a:t>NEW MODULATION ? </a:t>
            </a:r>
            <a:r>
              <a:rPr lang="en-US" sz="3200" b="1" i="1" dirty="0" smtClean="0">
                <a:solidFill>
                  <a:srgbClr val="00B0F0"/>
                </a:solidFill>
                <a:latin typeface="Calibri" pitchFamily="34" charset="0"/>
              </a:rPr>
              <a:t/>
            </a:r>
            <a:br>
              <a:rPr lang="en-US" sz="3200" b="1" i="1" dirty="0" smtClean="0">
                <a:solidFill>
                  <a:srgbClr val="00B0F0"/>
                </a:solidFill>
                <a:latin typeface="Calibri" pitchFamily="34" charset="0"/>
              </a:rPr>
            </a:br>
            <a:r>
              <a:rPr lang="en-US" sz="3200" b="1" i="1" dirty="0" smtClean="0">
                <a:solidFill>
                  <a:srgbClr val="00B0F0"/>
                </a:solidFill>
                <a:latin typeface="Calibri" pitchFamily="34" charset="0"/>
              </a:rPr>
              <a:t>MOTIVATION </a:t>
            </a:r>
            <a:r>
              <a:rPr lang="en-US" sz="3200" b="1" i="1" dirty="0" smtClean="0">
                <a:solidFill>
                  <a:srgbClr val="00B0F0"/>
                </a:solidFill>
                <a:latin typeface="Calibri" pitchFamily="34" charset="0"/>
              </a:rPr>
              <a:t>TO </a:t>
            </a:r>
            <a:r>
              <a:rPr lang="en-US" sz="3200" b="1" i="1" dirty="0" smtClean="0">
                <a:solidFill>
                  <a:srgbClr val="00B0F0"/>
                </a:solidFill>
                <a:latin typeface="Calibri" pitchFamily="34" charset="0"/>
              </a:rPr>
              <a:t>CSM (2)</a:t>
            </a:r>
            <a:endParaRPr lang="en-US" sz="3200" dirty="0">
              <a:solidFill>
                <a:srgbClr val="00B0F0"/>
              </a:solidFill>
              <a:latin typeface="Calibri" pitchFamily="34" charset="0"/>
            </a:endParaRPr>
          </a:p>
        </p:txBody>
      </p:sp>
      <p:sp>
        <p:nvSpPr>
          <p:cNvPr id="3" name="내용 개체 틀 2"/>
          <p:cNvSpPr>
            <a:spLocks noGrp="1"/>
          </p:cNvSpPr>
          <p:nvPr>
            <p:ph idx="1"/>
          </p:nvPr>
        </p:nvSpPr>
        <p:spPr>
          <a:xfrm>
            <a:off x="685800" y="1828800"/>
            <a:ext cx="7772400" cy="4114800"/>
          </a:xfrm>
        </p:spPr>
        <p:txBody>
          <a:bodyPr/>
          <a:lstStyle/>
          <a:p>
            <a:r>
              <a:rPr lang="en-US" sz="1800" dirty="0" smtClean="0"/>
              <a:t>Adaptive to various data rates and colors</a:t>
            </a:r>
          </a:p>
          <a:p>
            <a:r>
              <a:rPr lang="en-US" sz="1800" dirty="0" smtClean="0"/>
              <a:t>Colors </a:t>
            </a:r>
            <a:r>
              <a:rPr lang="en-US" sz="1800" dirty="0" smtClean="0"/>
              <a:t>of light sources: adaptive to various colors</a:t>
            </a:r>
          </a:p>
        </p:txBody>
      </p:sp>
      <p:sp>
        <p:nvSpPr>
          <p:cNvPr id="4" name="바닥글 개체 틀 3"/>
          <p:cNvSpPr>
            <a:spLocks noGrp="1"/>
          </p:cNvSpPr>
          <p:nvPr>
            <p:ph type="ftr" sz="quarter" idx="3"/>
          </p:nvPr>
        </p:nvSpPr>
        <p:spPr/>
        <p:txBody>
          <a:bodyPr/>
          <a:lstStyle/>
          <a:p>
            <a:pPr>
              <a:defRPr/>
            </a:pPr>
            <a:r>
              <a:rPr lang="en-US" altLang="ko-KR" smtClean="0"/>
              <a:t>Soo-Young Chang, SYCA</a:t>
            </a:r>
            <a:endParaRPr lang="en-US" altLang="ko-KR" dirty="0"/>
          </a:p>
        </p:txBody>
      </p:sp>
      <p:graphicFrame>
        <p:nvGraphicFramePr>
          <p:cNvPr id="5" name="표 4"/>
          <p:cNvGraphicFramePr>
            <a:graphicFrameLocks noGrp="1"/>
          </p:cNvGraphicFramePr>
          <p:nvPr/>
        </p:nvGraphicFramePr>
        <p:xfrm>
          <a:off x="914400" y="2661920"/>
          <a:ext cx="7315200" cy="3672840"/>
        </p:xfrm>
        <a:graphic>
          <a:graphicData uri="http://schemas.openxmlformats.org/drawingml/2006/table">
            <a:tbl>
              <a:tblPr firstRow="1" bandRow="1">
                <a:tableStyleId>{5C22544A-7EE6-4342-B048-85BDC9FD1C3A}</a:tableStyleId>
              </a:tblPr>
              <a:tblGrid>
                <a:gridCol w="3657600"/>
                <a:gridCol w="36576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chemeClr val="lt1"/>
                          </a:solidFill>
                          <a:latin typeface="+mn-lt"/>
                          <a:ea typeface="+mn-ea"/>
                          <a:cs typeface="+mn-cs"/>
                        </a:rPr>
                        <a:t>Application category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chemeClr val="lt1"/>
                          </a:solidFill>
                          <a:latin typeface="+mn-lt"/>
                          <a:ea typeface="+mn-ea"/>
                          <a:cs typeface="+mn-cs"/>
                        </a:rPr>
                        <a:t>colors	</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dk1"/>
                          </a:solidFill>
                          <a:latin typeface="+mn-lt"/>
                          <a:ea typeface="+mn-ea"/>
                          <a:cs typeface="+mn-cs"/>
                        </a:rPr>
                        <a:t>Traffic light –vehicle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dk1"/>
                          </a:solidFill>
                          <a:latin typeface="+mn-lt"/>
                          <a:ea typeface="+mn-ea"/>
                          <a:cs typeface="+mn-cs"/>
                        </a:rPr>
                        <a:t>red, green and amber	</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dk1"/>
                          </a:solidFill>
                          <a:latin typeface="+mn-lt"/>
                          <a:ea typeface="+mn-ea"/>
                          <a:cs typeface="+mn-cs"/>
                        </a:rPr>
                        <a:t>Vehicle–vehicle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dk1"/>
                          </a:solidFill>
                          <a:latin typeface="+mn-lt"/>
                          <a:ea typeface="+mn-ea"/>
                          <a:cs typeface="+mn-cs"/>
                        </a:rPr>
                        <a:t>can be determined in favor of modulation scheme applied</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dk1"/>
                          </a:solidFill>
                          <a:latin typeface="+mn-lt"/>
                          <a:ea typeface="+mn-ea"/>
                          <a:cs typeface="+mn-cs"/>
                        </a:rPr>
                        <a:t>Infra-vehicle (outdoor)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dk1"/>
                          </a:solidFill>
                          <a:latin typeface="+mn-lt"/>
                          <a:ea typeface="+mn-ea"/>
                          <a:cs typeface="+mn-cs"/>
                        </a:rPr>
                        <a:t>can be determined in favor of modulation scheme applied</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dk1"/>
                          </a:solidFill>
                          <a:latin typeface="+mn-lt"/>
                          <a:ea typeface="+mn-ea"/>
                          <a:cs typeface="+mn-cs"/>
                        </a:rPr>
                        <a:t>Infra-mobile (indoor low speed)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dk1"/>
                          </a:solidFill>
                          <a:latin typeface="+mn-lt"/>
                          <a:ea typeface="+mn-ea"/>
                          <a:cs typeface="+mn-cs"/>
                        </a:rPr>
                        <a:t>can be determined in favor of modulation scheme applied</a:t>
                      </a:r>
                    </a:p>
                  </a:txBody>
                  <a:tcPr/>
                </a:tc>
              </a:tr>
              <a:tr h="370840">
                <a:tc>
                  <a:txBody>
                    <a:bodyPr/>
                    <a:lstStyle/>
                    <a:p>
                      <a:r>
                        <a:rPr lang="en-US" sz="1800" kern="1200" baseline="0" dirty="0" smtClean="0">
                          <a:solidFill>
                            <a:schemeClr val="dk1"/>
                          </a:solidFill>
                          <a:latin typeface="+mn-lt"/>
                          <a:ea typeface="+mn-ea"/>
                          <a:cs typeface="+mn-cs"/>
                        </a:rPr>
                        <a:t>Infra-mobile (indoor high speed)</a:t>
                      </a:r>
                      <a:endParaRPr lang="en-US" sz="1800" kern="1200" baseline="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dk1"/>
                          </a:solidFill>
                          <a:latin typeface="+mn-lt"/>
                          <a:ea typeface="+mn-ea"/>
                          <a:cs typeface="+mn-cs"/>
                        </a:rPr>
                        <a:t>white/illumination	</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dk1"/>
                          </a:solidFill>
                          <a:latin typeface="+mn-lt"/>
                          <a:ea typeface="+mn-ea"/>
                          <a:cs typeface="+mn-cs"/>
                        </a:rPr>
                        <a:t>Mobile/fixed-mobile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dk1"/>
                          </a:solidFill>
                          <a:latin typeface="+mn-lt"/>
                          <a:ea typeface="+mn-ea"/>
                          <a:cs typeface="+mn-cs"/>
                        </a:rPr>
                        <a:t>can be determined in favor of modulation scheme applied</a:t>
                      </a:r>
                    </a:p>
                  </a:txBody>
                  <a:tcPr/>
                </a:tc>
              </a:tr>
            </a:tbl>
          </a:graphicData>
        </a:graphic>
      </p:graphicFrame>
      <p:sp>
        <p:nvSpPr>
          <p:cNvPr id="6" name="슬라이드 번호 개체 틀 4"/>
          <p:cNvSpPr>
            <a:spLocks noGrp="1"/>
          </p:cNvSpPr>
          <p:nvPr>
            <p:ph type="sldNum" sz="quarter" idx="4"/>
          </p:nvPr>
        </p:nvSpPr>
        <p:spPr>
          <a:xfrm>
            <a:off x="4344988" y="6475413"/>
            <a:ext cx="530225" cy="182562"/>
          </a:xfrm>
        </p:spPr>
        <p:txBody>
          <a:bodyPr/>
          <a:lstStyle/>
          <a:p>
            <a:pPr>
              <a:defRPr/>
            </a:pPr>
            <a:r>
              <a:rPr lang="en-US" altLang="ko-KR" dirty="0" smtClean="0"/>
              <a:t>Slide </a:t>
            </a:r>
            <a:fld id="{4E4FA928-9E26-4F86-946C-2B3B31589A58}" type="slidenum">
              <a:rPr lang="en-US" altLang="ko-KR" smtClean="0"/>
              <a:pPr>
                <a:defRPr/>
              </a:pPr>
              <a:t>32</a:t>
            </a:fld>
            <a:endParaRPr lang="en-US" altLang="ko-K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a:lnSpc>
                <a:spcPts val="3200"/>
              </a:lnSpc>
            </a:pPr>
            <a:r>
              <a:rPr lang="en-US" sz="3200" b="1" i="1" dirty="0" smtClean="0">
                <a:solidFill>
                  <a:srgbClr val="00B0F0"/>
                </a:solidFill>
                <a:latin typeface="Calibri" pitchFamily="34" charset="0"/>
              </a:rPr>
              <a:t>WHY </a:t>
            </a:r>
            <a:r>
              <a:rPr lang="en-US" sz="3200" b="1" i="1" dirty="0" smtClean="0">
                <a:solidFill>
                  <a:srgbClr val="00B0F0"/>
                </a:solidFill>
                <a:latin typeface="Calibri" pitchFamily="34" charset="0"/>
              </a:rPr>
              <a:t>NEW MODULATION ? </a:t>
            </a:r>
            <a:r>
              <a:rPr lang="en-US" sz="3200" b="1" i="1" dirty="0" smtClean="0">
                <a:solidFill>
                  <a:srgbClr val="00B0F0"/>
                </a:solidFill>
                <a:latin typeface="Calibri" pitchFamily="34" charset="0"/>
              </a:rPr>
              <a:t/>
            </a:r>
            <a:br>
              <a:rPr lang="en-US" sz="3200" b="1" i="1" dirty="0" smtClean="0">
                <a:solidFill>
                  <a:srgbClr val="00B0F0"/>
                </a:solidFill>
                <a:latin typeface="Calibri" pitchFamily="34" charset="0"/>
              </a:rPr>
            </a:br>
            <a:r>
              <a:rPr lang="en-US" sz="3200" b="1" i="1" dirty="0" smtClean="0">
                <a:solidFill>
                  <a:srgbClr val="00B0F0"/>
                </a:solidFill>
                <a:latin typeface="Calibri" pitchFamily="34" charset="0"/>
              </a:rPr>
              <a:t>MOTIVATION </a:t>
            </a:r>
            <a:r>
              <a:rPr lang="en-US" sz="3200" b="1" i="1" dirty="0" smtClean="0">
                <a:solidFill>
                  <a:srgbClr val="00B0F0"/>
                </a:solidFill>
                <a:latin typeface="Calibri" pitchFamily="34" charset="0"/>
              </a:rPr>
              <a:t>TO </a:t>
            </a:r>
            <a:r>
              <a:rPr lang="en-US" sz="3200" b="1" i="1" dirty="0" smtClean="0">
                <a:solidFill>
                  <a:srgbClr val="00B0F0"/>
                </a:solidFill>
                <a:latin typeface="Calibri" pitchFamily="34" charset="0"/>
              </a:rPr>
              <a:t>CSM (3)</a:t>
            </a:r>
            <a:endParaRPr lang="en-US" sz="3200" dirty="0">
              <a:solidFill>
                <a:srgbClr val="00B0F0"/>
              </a:solidFill>
              <a:latin typeface="Calibri" pitchFamily="34" charset="0"/>
            </a:endParaRPr>
          </a:p>
        </p:txBody>
      </p:sp>
      <p:sp>
        <p:nvSpPr>
          <p:cNvPr id="3" name="내용 개체 틀 2"/>
          <p:cNvSpPr>
            <a:spLocks noGrp="1"/>
          </p:cNvSpPr>
          <p:nvPr>
            <p:ph idx="1"/>
          </p:nvPr>
        </p:nvSpPr>
        <p:spPr>
          <a:xfrm>
            <a:off x="685800" y="1828800"/>
            <a:ext cx="7772400" cy="4114800"/>
          </a:xfrm>
        </p:spPr>
        <p:txBody>
          <a:bodyPr/>
          <a:lstStyle/>
          <a:p>
            <a:r>
              <a:rPr lang="en-US" sz="1800" dirty="0" smtClean="0"/>
              <a:t>With </a:t>
            </a:r>
            <a:r>
              <a:rPr lang="en-US" sz="1800" dirty="0" smtClean="0"/>
              <a:t>peak transmit power fixed,</a:t>
            </a:r>
          </a:p>
          <a:p>
            <a:pPr lvl="1"/>
            <a:r>
              <a:rPr lang="en-US" sz="1600" dirty="0" smtClean="0"/>
              <a:t>Higher </a:t>
            </a:r>
            <a:r>
              <a:rPr lang="en-US" sz="1600" dirty="0" smtClean="0"/>
              <a:t>average transmit </a:t>
            </a:r>
            <a:r>
              <a:rPr lang="en-US" sz="1600" dirty="0" smtClean="0"/>
              <a:t>power</a:t>
            </a:r>
            <a:endParaRPr lang="en-US" sz="1600" dirty="0" smtClean="0"/>
          </a:p>
          <a:p>
            <a:pPr lvl="1"/>
            <a:r>
              <a:rPr lang="en-US" sz="1600" dirty="0" smtClean="0"/>
              <a:t>Longer </a:t>
            </a:r>
            <a:r>
              <a:rPr lang="en-US" sz="1600" dirty="0" smtClean="0"/>
              <a:t>range </a:t>
            </a:r>
          </a:p>
          <a:p>
            <a:pPr lvl="1"/>
            <a:r>
              <a:rPr lang="en-US" sz="1600" dirty="0" smtClean="0"/>
              <a:t>Lower </a:t>
            </a:r>
            <a:r>
              <a:rPr lang="en-US" sz="1600" dirty="0" smtClean="0"/>
              <a:t>BER</a:t>
            </a:r>
          </a:p>
          <a:p>
            <a:pPr>
              <a:buNone/>
            </a:pPr>
            <a:r>
              <a:rPr lang="en-US" sz="1800" dirty="0" smtClean="0"/>
              <a:t>	</a:t>
            </a:r>
            <a:r>
              <a:rPr lang="en-US" sz="1600" dirty="0" smtClean="0"/>
              <a:t>are </a:t>
            </a:r>
            <a:r>
              <a:rPr lang="en-US" sz="1600" dirty="0" smtClean="0"/>
              <a:t>more desirable.</a:t>
            </a:r>
          </a:p>
          <a:p>
            <a:r>
              <a:rPr lang="en-US" sz="1800" dirty="0" smtClean="0"/>
              <a:t>New </a:t>
            </a:r>
            <a:r>
              <a:rPr lang="en-US" sz="1800" dirty="0" smtClean="0"/>
              <a:t>Modulation (NM),</a:t>
            </a:r>
          </a:p>
          <a:p>
            <a:pPr lvl="1"/>
            <a:r>
              <a:rPr lang="en-US" sz="1600" dirty="0" smtClean="0">
                <a:solidFill>
                  <a:srgbClr val="00B050"/>
                </a:solidFill>
              </a:rPr>
              <a:t>should </a:t>
            </a:r>
            <a:r>
              <a:rPr lang="en-US" sz="1600" dirty="0" smtClean="0">
                <a:solidFill>
                  <a:srgbClr val="00B050"/>
                </a:solidFill>
              </a:rPr>
              <a:t>not depend on the color transmitted</a:t>
            </a:r>
          </a:p>
          <a:p>
            <a:pPr lvl="2"/>
            <a:r>
              <a:rPr lang="en-US" sz="1600" b="1" dirty="0" smtClean="0">
                <a:solidFill>
                  <a:srgbClr val="FF0000"/>
                </a:solidFill>
              </a:rPr>
              <a:t>Self </a:t>
            </a:r>
            <a:r>
              <a:rPr lang="en-US" sz="1600" b="1" dirty="0" smtClean="0">
                <a:solidFill>
                  <a:srgbClr val="FF0000"/>
                </a:solidFill>
              </a:rPr>
              <a:t>identification of colors of light signals detected</a:t>
            </a:r>
          </a:p>
          <a:p>
            <a:pPr lvl="1"/>
            <a:r>
              <a:rPr lang="en-US" sz="1600" dirty="0" smtClean="0">
                <a:solidFill>
                  <a:srgbClr val="00B050"/>
                </a:solidFill>
              </a:rPr>
              <a:t>should </a:t>
            </a:r>
            <a:r>
              <a:rPr lang="en-US" sz="1600" dirty="0" smtClean="0">
                <a:solidFill>
                  <a:srgbClr val="00B050"/>
                </a:solidFill>
              </a:rPr>
              <a:t>not depend on the intensity of transmitted signals</a:t>
            </a:r>
          </a:p>
          <a:p>
            <a:pPr lvl="2"/>
            <a:r>
              <a:rPr lang="en-US" sz="1600" dirty="0" smtClean="0"/>
              <a:t>Not </a:t>
            </a:r>
            <a:r>
              <a:rPr lang="en-US" sz="1600" dirty="0" smtClean="0"/>
              <a:t>intensity modulation, but constellation modulation in a color space: each point (or symbol) represented by two coordinates in a color space</a:t>
            </a:r>
          </a:p>
          <a:p>
            <a:pPr lvl="2"/>
            <a:r>
              <a:rPr lang="en-US" sz="1600" dirty="0" smtClean="0"/>
              <a:t>Use </a:t>
            </a:r>
            <a:r>
              <a:rPr lang="en-US" sz="1600" dirty="0" smtClean="0"/>
              <a:t>full power for data representation: more power can be used for transmission for the case of confined peak power. </a:t>
            </a:r>
          </a:p>
        </p:txBody>
      </p:sp>
      <p:sp>
        <p:nvSpPr>
          <p:cNvPr id="4" name="바닥글 개체 틀 3"/>
          <p:cNvSpPr>
            <a:spLocks noGrp="1"/>
          </p:cNvSpPr>
          <p:nvPr>
            <p:ph type="ftr" sz="quarter" idx="3"/>
          </p:nvPr>
        </p:nvSpPr>
        <p:spPr/>
        <p:txBody>
          <a:bodyPr/>
          <a:lstStyle/>
          <a:p>
            <a:pPr>
              <a:defRPr/>
            </a:pPr>
            <a:r>
              <a:rPr lang="en-US" altLang="ko-KR" smtClean="0"/>
              <a:t>Soo-Young Chang, SYCA</a:t>
            </a:r>
            <a:endParaRPr lang="en-US" altLang="ko-KR" dirty="0"/>
          </a:p>
        </p:txBody>
      </p:sp>
      <p:sp>
        <p:nvSpPr>
          <p:cNvPr id="6" name="슬라이드 번호 개체 틀 4"/>
          <p:cNvSpPr>
            <a:spLocks noGrp="1"/>
          </p:cNvSpPr>
          <p:nvPr>
            <p:ph type="sldNum" sz="quarter" idx="4"/>
          </p:nvPr>
        </p:nvSpPr>
        <p:spPr>
          <a:xfrm>
            <a:off x="4344988" y="6475413"/>
            <a:ext cx="530225" cy="182562"/>
          </a:xfrm>
        </p:spPr>
        <p:txBody>
          <a:bodyPr/>
          <a:lstStyle/>
          <a:p>
            <a:pPr>
              <a:defRPr/>
            </a:pPr>
            <a:r>
              <a:rPr lang="en-US" altLang="ko-KR" dirty="0" smtClean="0"/>
              <a:t>Slide </a:t>
            </a:r>
            <a:fld id="{4E4FA928-9E26-4F86-946C-2B3B31589A58}" type="slidenum">
              <a:rPr lang="en-US" altLang="ko-KR" smtClean="0"/>
              <a:pPr>
                <a:defRPr/>
              </a:pPr>
              <a:t>33</a:t>
            </a:fld>
            <a:endParaRPr lang="en-US" altLang="ko-K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a:lnSpc>
                <a:spcPts val="3200"/>
              </a:lnSpc>
            </a:pPr>
            <a:r>
              <a:rPr lang="en-US" sz="3200" b="1" i="1" dirty="0" smtClean="0">
                <a:solidFill>
                  <a:srgbClr val="00B0F0"/>
                </a:solidFill>
                <a:latin typeface="Calibri" pitchFamily="34" charset="0"/>
              </a:rPr>
              <a:t>WHY </a:t>
            </a:r>
            <a:r>
              <a:rPr lang="en-US" sz="3200" b="1" i="1" dirty="0" smtClean="0">
                <a:solidFill>
                  <a:srgbClr val="00B0F0"/>
                </a:solidFill>
                <a:latin typeface="Calibri" pitchFamily="34" charset="0"/>
              </a:rPr>
              <a:t>NEW MODULATION ? </a:t>
            </a:r>
            <a:r>
              <a:rPr lang="en-US" sz="3200" b="1" i="1" dirty="0" smtClean="0">
                <a:solidFill>
                  <a:srgbClr val="00B0F0"/>
                </a:solidFill>
                <a:latin typeface="Calibri" pitchFamily="34" charset="0"/>
              </a:rPr>
              <a:t/>
            </a:r>
            <a:br>
              <a:rPr lang="en-US" sz="3200" b="1" i="1" dirty="0" smtClean="0">
                <a:solidFill>
                  <a:srgbClr val="00B0F0"/>
                </a:solidFill>
                <a:latin typeface="Calibri" pitchFamily="34" charset="0"/>
              </a:rPr>
            </a:br>
            <a:r>
              <a:rPr lang="en-US" sz="3200" b="1" i="1" dirty="0" smtClean="0">
                <a:solidFill>
                  <a:srgbClr val="00B0F0"/>
                </a:solidFill>
                <a:latin typeface="Calibri" pitchFamily="34" charset="0"/>
              </a:rPr>
              <a:t>MOTIVATION </a:t>
            </a:r>
            <a:r>
              <a:rPr lang="en-US" sz="3200" b="1" i="1" dirty="0" smtClean="0">
                <a:solidFill>
                  <a:srgbClr val="00B0F0"/>
                </a:solidFill>
                <a:latin typeface="Calibri" pitchFamily="34" charset="0"/>
              </a:rPr>
              <a:t>TO </a:t>
            </a:r>
            <a:r>
              <a:rPr lang="en-US" sz="3200" b="1" i="1" dirty="0" smtClean="0">
                <a:solidFill>
                  <a:srgbClr val="00B0F0"/>
                </a:solidFill>
                <a:latin typeface="Calibri" pitchFamily="34" charset="0"/>
              </a:rPr>
              <a:t>CSM (4)</a:t>
            </a:r>
            <a:endParaRPr lang="en-US" sz="3200" dirty="0">
              <a:solidFill>
                <a:srgbClr val="00B0F0"/>
              </a:solidFill>
              <a:latin typeface="Calibri" pitchFamily="34" charset="0"/>
            </a:endParaRPr>
          </a:p>
        </p:txBody>
      </p:sp>
      <p:sp>
        <p:nvSpPr>
          <p:cNvPr id="3" name="내용 개체 틀 2"/>
          <p:cNvSpPr>
            <a:spLocks noGrp="1"/>
          </p:cNvSpPr>
          <p:nvPr>
            <p:ph idx="1"/>
          </p:nvPr>
        </p:nvSpPr>
        <p:spPr>
          <a:xfrm>
            <a:off x="685800" y="1828800"/>
            <a:ext cx="7772400" cy="4114800"/>
          </a:xfrm>
        </p:spPr>
        <p:txBody>
          <a:bodyPr/>
          <a:lstStyle/>
          <a:p>
            <a:r>
              <a:rPr lang="en-US" sz="1800" dirty="0" smtClean="0"/>
              <a:t>Implementation issues for transmitters and receivers</a:t>
            </a:r>
          </a:p>
          <a:p>
            <a:pPr lvl="1"/>
            <a:r>
              <a:rPr lang="en-US" sz="1600" dirty="0" smtClean="0"/>
              <a:t>One </a:t>
            </a:r>
            <a:r>
              <a:rPr lang="en-US" sz="1600" dirty="0" smtClean="0"/>
              <a:t>light transmitter consists of more than 2 light emitting devices.</a:t>
            </a:r>
          </a:p>
          <a:p>
            <a:pPr lvl="1"/>
            <a:r>
              <a:rPr lang="en-US" sz="1600" dirty="0" smtClean="0"/>
              <a:t>If </a:t>
            </a:r>
            <a:r>
              <a:rPr lang="en-US" sz="1600" dirty="0" smtClean="0"/>
              <a:t>it is not the case, another modulation scheme should be used.</a:t>
            </a:r>
          </a:p>
          <a:p>
            <a:pPr lvl="2"/>
            <a:r>
              <a:rPr lang="en-US" sz="1600" dirty="0" smtClean="0"/>
              <a:t>If </a:t>
            </a:r>
            <a:r>
              <a:rPr lang="en-US" sz="1600" dirty="0" smtClean="0"/>
              <a:t>existing light sources with one light emitting device is used, </a:t>
            </a:r>
          </a:p>
          <a:p>
            <a:endParaRPr lang="en-US" sz="1800" b="1" dirty="0" smtClean="0"/>
          </a:p>
          <a:p>
            <a:r>
              <a:rPr lang="en-US" sz="1800" b="1" dirty="0" smtClean="0">
                <a:solidFill>
                  <a:srgbClr val="FF0000"/>
                </a:solidFill>
              </a:rPr>
              <a:t>Simple </a:t>
            </a:r>
            <a:r>
              <a:rPr lang="en-US" sz="1800" b="1" dirty="0" smtClean="0">
                <a:solidFill>
                  <a:srgbClr val="FF0000"/>
                </a:solidFill>
              </a:rPr>
              <a:t>implementation</a:t>
            </a:r>
          </a:p>
          <a:p>
            <a:pPr lvl="1"/>
            <a:r>
              <a:rPr lang="en-US" sz="1600" b="1" dirty="0" smtClean="0">
                <a:solidFill>
                  <a:srgbClr val="FF0000"/>
                </a:solidFill>
              </a:rPr>
              <a:t>At </a:t>
            </a:r>
            <a:r>
              <a:rPr lang="en-US" sz="1600" b="1" dirty="0" smtClean="0">
                <a:solidFill>
                  <a:srgbClr val="FF0000"/>
                </a:solidFill>
              </a:rPr>
              <a:t>the transmitter</a:t>
            </a:r>
          </a:p>
          <a:p>
            <a:pPr lvl="2"/>
            <a:r>
              <a:rPr lang="en-US" sz="1600" b="1" dirty="0" smtClean="0">
                <a:solidFill>
                  <a:srgbClr val="FF0000"/>
                </a:solidFill>
              </a:rPr>
              <a:t>Given </a:t>
            </a:r>
            <a:r>
              <a:rPr lang="en-US" sz="1600" b="1" i="1" dirty="0" smtClean="0">
                <a:solidFill>
                  <a:srgbClr val="FF0000"/>
                </a:solidFill>
              </a:rPr>
              <a:t>x</a:t>
            </a:r>
            <a:r>
              <a:rPr lang="en-US" sz="1600" b="1" dirty="0" smtClean="0">
                <a:solidFill>
                  <a:srgbClr val="FF0000"/>
                </a:solidFill>
              </a:rPr>
              <a:t> and </a:t>
            </a:r>
            <a:r>
              <a:rPr lang="en-US" sz="1600" b="1" i="1" dirty="0" smtClean="0">
                <a:solidFill>
                  <a:srgbClr val="FF0000"/>
                </a:solidFill>
              </a:rPr>
              <a:t>y </a:t>
            </a:r>
            <a:r>
              <a:rPr lang="en-US" sz="1600" b="1" dirty="0" smtClean="0">
                <a:solidFill>
                  <a:srgbClr val="FF0000"/>
                </a:solidFill>
              </a:rPr>
              <a:t>coordinates </a:t>
            </a:r>
            <a:r>
              <a:rPr lang="en-US" sz="1600" b="1" dirty="0" smtClean="0">
                <a:solidFill>
                  <a:srgbClr val="FF0000"/>
                </a:solidFill>
              </a:rPr>
              <a:t>or spectral distributions of </a:t>
            </a:r>
            <a:r>
              <a:rPr lang="en-US" sz="1600" b="1" i="1" dirty="0" smtClean="0">
                <a:solidFill>
                  <a:srgbClr val="FF0000"/>
                </a:solidFill>
              </a:rPr>
              <a:t>n </a:t>
            </a:r>
            <a:r>
              <a:rPr lang="en-US" sz="1600" b="1" dirty="0" smtClean="0">
                <a:solidFill>
                  <a:srgbClr val="FF0000"/>
                </a:solidFill>
              </a:rPr>
              <a:t>light </a:t>
            </a:r>
            <a:r>
              <a:rPr lang="en-US" sz="1600" b="1" dirty="0" smtClean="0">
                <a:solidFill>
                  <a:srgbClr val="FF0000"/>
                </a:solidFill>
              </a:rPr>
              <a:t>emitting devices in a light space used for the light sources by manufacturers</a:t>
            </a:r>
          </a:p>
          <a:p>
            <a:pPr lvl="2"/>
            <a:r>
              <a:rPr lang="en-US" sz="1600" b="1" dirty="0" smtClean="0">
                <a:solidFill>
                  <a:srgbClr val="FF0000"/>
                </a:solidFill>
              </a:rPr>
              <a:t>A </a:t>
            </a:r>
            <a:r>
              <a:rPr lang="en-US" sz="1600" b="1" dirty="0" smtClean="0">
                <a:solidFill>
                  <a:srgbClr val="FF0000"/>
                </a:solidFill>
              </a:rPr>
              <a:t>look-up table applied for data to intensities mapping for </a:t>
            </a:r>
            <a:r>
              <a:rPr lang="en-US" sz="1600" b="1" dirty="0" smtClean="0">
                <a:solidFill>
                  <a:srgbClr val="FF0000"/>
                </a:solidFill>
              </a:rPr>
              <a:t>2</a:t>
            </a:r>
            <a:r>
              <a:rPr lang="en-US" sz="1600" b="1" i="1" baseline="30000" dirty="0" smtClean="0">
                <a:solidFill>
                  <a:srgbClr val="FF0000"/>
                </a:solidFill>
              </a:rPr>
              <a:t>m</a:t>
            </a:r>
            <a:r>
              <a:rPr lang="en-US" sz="1600" b="1" i="1" dirty="0" smtClean="0">
                <a:solidFill>
                  <a:srgbClr val="FF0000"/>
                </a:solidFill>
              </a:rPr>
              <a:t> </a:t>
            </a:r>
            <a:r>
              <a:rPr lang="en-US" sz="1600" b="1" dirty="0" smtClean="0">
                <a:solidFill>
                  <a:srgbClr val="FF0000"/>
                </a:solidFill>
              </a:rPr>
              <a:t>CSM</a:t>
            </a:r>
            <a:r>
              <a:rPr lang="en-US" sz="1600" b="1" i="1" dirty="0" smtClean="0">
                <a:solidFill>
                  <a:srgbClr val="FF0000"/>
                </a:solidFill>
              </a:rPr>
              <a:t> </a:t>
            </a:r>
            <a:endParaRPr lang="en-US" sz="1600" b="1" i="1" dirty="0" smtClean="0">
              <a:solidFill>
                <a:srgbClr val="FF0000"/>
              </a:solidFill>
            </a:endParaRPr>
          </a:p>
          <a:p>
            <a:pPr lvl="1"/>
            <a:r>
              <a:rPr lang="en-US" sz="1600" b="1" dirty="0" smtClean="0">
                <a:solidFill>
                  <a:srgbClr val="FF0000"/>
                </a:solidFill>
              </a:rPr>
              <a:t>At </a:t>
            </a:r>
            <a:r>
              <a:rPr lang="en-US" sz="1600" b="1" dirty="0" smtClean="0">
                <a:solidFill>
                  <a:srgbClr val="FF0000"/>
                </a:solidFill>
              </a:rPr>
              <a:t>the receiver</a:t>
            </a:r>
          </a:p>
          <a:p>
            <a:pPr lvl="2"/>
            <a:r>
              <a:rPr lang="en-US" sz="1600" b="1" dirty="0" smtClean="0">
                <a:solidFill>
                  <a:srgbClr val="FF0000"/>
                </a:solidFill>
              </a:rPr>
              <a:t>Given </a:t>
            </a:r>
            <a:r>
              <a:rPr lang="en-US" sz="1600" b="1" i="1" dirty="0" smtClean="0">
                <a:solidFill>
                  <a:srgbClr val="FF0000"/>
                </a:solidFill>
              </a:rPr>
              <a:t>x</a:t>
            </a:r>
            <a:r>
              <a:rPr lang="en-US" sz="1600" b="1" dirty="0" smtClean="0">
                <a:solidFill>
                  <a:srgbClr val="FF0000"/>
                </a:solidFill>
              </a:rPr>
              <a:t> and </a:t>
            </a:r>
            <a:r>
              <a:rPr lang="en-US" sz="1600" b="1" i="1" dirty="0" smtClean="0">
                <a:solidFill>
                  <a:srgbClr val="FF0000"/>
                </a:solidFill>
              </a:rPr>
              <a:t>y </a:t>
            </a:r>
            <a:r>
              <a:rPr lang="en-US" sz="1600" b="1" dirty="0" smtClean="0">
                <a:solidFill>
                  <a:srgbClr val="FF0000"/>
                </a:solidFill>
              </a:rPr>
              <a:t>coordinates </a:t>
            </a:r>
            <a:r>
              <a:rPr lang="en-US" sz="1600" b="1" dirty="0" smtClean="0">
                <a:solidFill>
                  <a:srgbClr val="FF0000"/>
                </a:solidFill>
              </a:rPr>
              <a:t>or spectral responses of </a:t>
            </a:r>
            <a:r>
              <a:rPr lang="en-US" sz="1600" b="1" i="1" dirty="0" smtClean="0">
                <a:solidFill>
                  <a:srgbClr val="FF0000"/>
                </a:solidFill>
              </a:rPr>
              <a:t>k </a:t>
            </a:r>
            <a:r>
              <a:rPr lang="en-US" sz="1600" b="1" dirty="0" smtClean="0">
                <a:solidFill>
                  <a:srgbClr val="FF0000"/>
                </a:solidFill>
              </a:rPr>
              <a:t>photo </a:t>
            </a:r>
            <a:r>
              <a:rPr lang="en-US" sz="1600" b="1" dirty="0" smtClean="0">
                <a:solidFill>
                  <a:srgbClr val="FF0000"/>
                </a:solidFill>
              </a:rPr>
              <a:t>detection devices in a light space used for the light sources by manufacturers</a:t>
            </a:r>
          </a:p>
          <a:p>
            <a:pPr lvl="2"/>
            <a:r>
              <a:rPr lang="en-US" sz="1600" b="1" dirty="0" smtClean="0">
                <a:solidFill>
                  <a:srgbClr val="FF0000"/>
                </a:solidFill>
              </a:rPr>
              <a:t>A </a:t>
            </a:r>
            <a:r>
              <a:rPr lang="en-US" sz="1600" b="1" dirty="0" smtClean="0">
                <a:solidFill>
                  <a:srgbClr val="FF0000"/>
                </a:solidFill>
              </a:rPr>
              <a:t>simple formula applied for intensities to data </a:t>
            </a:r>
            <a:r>
              <a:rPr lang="en-US" sz="1600" b="1" dirty="0" err="1" smtClean="0">
                <a:solidFill>
                  <a:srgbClr val="FF0000"/>
                </a:solidFill>
              </a:rPr>
              <a:t>demapping</a:t>
            </a:r>
            <a:r>
              <a:rPr lang="en-US" sz="1600" b="1" dirty="0" smtClean="0">
                <a:solidFill>
                  <a:srgbClr val="FF0000"/>
                </a:solidFill>
              </a:rPr>
              <a:t> for 2</a:t>
            </a:r>
            <a:r>
              <a:rPr lang="en-US" sz="1600" b="1" i="1" baseline="30000" dirty="0" smtClean="0">
                <a:solidFill>
                  <a:srgbClr val="FF0000"/>
                </a:solidFill>
              </a:rPr>
              <a:t>m</a:t>
            </a:r>
            <a:r>
              <a:rPr lang="en-US" sz="1600" b="1" i="1" dirty="0" smtClean="0">
                <a:solidFill>
                  <a:srgbClr val="FF0000"/>
                </a:solidFill>
              </a:rPr>
              <a:t> </a:t>
            </a:r>
            <a:r>
              <a:rPr lang="en-US" sz="1600" b="1" dirty="0" smtClean="0">
                <a:solidFill>
                  <a:srgbClr val="FF0000"/>
                </a:solidFill>
              </a:rPr>
              <a:t>CSM</a:t>
            </a:r>
            <a:endParaRPr lang="en-US" sz="1600" b="1" dirty="0" smtClean="0">
              <a:solidFill>
                <a:srgbClr val="FF0000"/>
              </a:solidFill>
            </a:endParaRPr>
          </a:p>
        </p:txBody>
      </p:sp>
      <p:sp>
        <p:nvSpPr>
          <p:cNvPr id="4" name="바닥글 개체 틀 3"/>
          <p:cNvSpPr>
            <a:spLocks noGrp="1"/>
          </p:cNvSpPr>
          <p:nvPr>
            <p:ph type="ftr" sz="quarter" idx="3"/>
          </p:nvPr>
        </p:nvSpPr>
        <p:spPr/>
        <p:txBody>
          <a:bodyPr/>
          <a:lstStyle/>
          <a:p>
            <a:pPr>
              <a:defRPr/>
            </a:pPr>
            <a:r>
              <a:rPr lang="en-US" altLang="ko-KR" smtClean="0"/>
              <a:t>Soo-Young Chang, SYCA</a:t>
            </a:r>
            <a:endParaRPr lang="en-US" altLang="ko-KR" dirty="0"/>
          </a:p>
        </p:txBody>
      </p:sp>
      <p:sp>
        <p:nvSpPr>
          <p:cNvPr id="5" name="슬라이드 번호 개체 틀 4"/>
          <p:cNvSpPr>
            <a:spLocks noGrp="1"/>
          </p:cNvSpPr>
          <p:nvPr>
            <p:ph type="sldNum" sz="quarter" idx="4"/>
          </p:nvPr>
        </p:nvSpPr>
        <p:spPr>
          <a:xfrm>
            <a:off x="4344988" y="6475413"/>
            <a:ext cx="530225" cy="182562"/>
          </a:xfrm>
        </p:spPr>
        <p:txBody>
          <a:bodyPr/>
          <a:lstStyle/>
          <a:p>
            <a:pPr>
              <a:defRPr/>
            </a:pPr>
            <a:r>
              <a:rPr lang="en-US" altLang="ko-KR" dirty="0" smtClean="0"/>
              <a:t>Slide </a:t>
            </a:r>
            <a:fld id="{4E4FA928-9E26-4F86-946C-2B3B31589A58}" type="slidenum">
              <a:rPr lang="en-US" altLang="ko-KR" smtClean="0"/>
              <a:pPr>
                <a:defRPr/>
              </a:pPr>
              <a:t>34</a:t>
            </a:fld>
            <a:endParaRPr lang="en-US" altLang="ko-K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a:lnSpc>
                <a:spcPts val="3200"/>
              </a:lnSpc>
            </a:pPr>
            <a:r>
              <a:rPr lang="en-US" sz="3200" b="1" i="1" dirty="0" smtClean="0">
                <a:solidFill>
                  <a:srgbClr val="00B0F0"/>
                </a:solidFill>
                <a:latin typeface="Calibri" pitchFamily="34" charset="0"/>
              </a:rPr>
              <a:t>SIMULATION RESULTS (1)</a:t>
            </a:r>
            <a:endParaRPr lang="en-US" sz="3200" dirty="0">
              <a:solidFill>
                <a:srgbClr val="00B0F0"/>
              </a:solidFill>
              <a:latin typeface="Calibri" pitchFamily="34" charset="0"/>
            </a:endParaRPr>
          </a:p>
        </p:txBody>
      </p:sp>
      <p:sp>
        <p:nvSpPr>
          <p:cNvPr id="3" name="내용 개체 틀 2"/>
          <p:cNvSpPr>
            <a:spLocks noGrp="1"/>
          </p:cNvSpPr>
          <p:nvPr>
            <p:ph idx="1"/>
          </p:nvPr>
        </p:nvSpPr>
        <p:spPr>
          <a:xfrm>
            <a:off x="685800" y="1828800"/>
            <a:ext cx="7772400" cy="4114800"/>
          </a:xfrm>
        </p:spPr>
        <p:txBody>
          <a:bodyPr/>
          <a:lstStyle/>
          <a:p>
            <a:r>
              <a:rPr lang="en-US" sz="1800" dirty="0" smtClean="0"/>
              <a:t>Scenario 1 -&gt; a)Open Office -&gt; D1~24</a:t>
            </a:r>
            <a:endParaRPr lang="en-US" sz="1800" b="1" dirty="0" smtClean="0">
              <a:solidFill>
                <a:srgbClr val="FF0000"/>
              </a:solidFill>
            </a:endParaRPr>
          </a:p>
        </p:txBody>
      </p:sp>
      <p:sp>
        <p:nvSpPr>
          <p:cNvPr id="4" name="바닥글 개체 틀 3"/>
          <p:cNvSpPr>
            <a:spLocks noGrp="1"/>
          </p:cNvSpPr>
          <p:nvPr>
            <p:ph type="ftr" sz="quarter" idx="3"/>
          </p:nvPr>
        </p:nvSpPr>
        <p:spPr/>
        <p:txBody>
          <a:bodyPr/>
          <a:lstStyle/>
          <a:p>
            <a:pPr>
              <a:defRPr/>
            </a:pPr>
            <a:r>
              <a:rPr lang="en-US" altLang="ko-KR" smtClean="0"/>
              <a:t>Soo-Young Chang, SYCA</a:t>
            </a:r>
            <a:endParaRPr lang="en-US" altLang="ko-KR" dirty="0"/>
          </a:p>
        </p:txBody>
      </p:sp>
      <p:pic>
        <p:nvPicPr>
          <p:cNvPr id="49154" name="Picture 2"/>
          <p:cNvPicPr>
            <a:picLocks noChangeAspect="1" noChangeArrowheads="1"/>
          </p:cNvPicPr>
          <p:nvPr/>
        </p:nvPicPr>
        <p:blipFill>
          <a:blip r:embed="rId2" cstate="print"/>
          <a:srcRect/>
          <a:stretch>
            <a:fillRect/>
          </a:stretch>
        </p:blipFill>
        <p:spPr bwMode="auto">
          <a:xfrm>
            <a:off x="1323975" y="2133600"/>
            <a:ext cx="6496050" cy="4311650"/>
          </a:xfrm>
          <a:prstGeom prst="rect">
            <a:avLst/>
          </a:prstGeom>
          <a:noFill/>
          <a:ln w="9525">
            <a:noFill/>
            <a:miter lim="800000"/>
            <a:headEnd/>
            <a:tailEnd/>
          </a:ln>
        </p:spPr>
      </p:pic>
      <p:sp>
        <p:nvSpPr>
          <p:cNvPr id="6" name="슬라이드 번호 개체 틀 4"/>
          <p:cNvSpPr>
            <a:spLocks noGrp="1"/>
          </p:cNvSpPr>
          <p:nvPr>
            <p:ph type="sldNum" sz="quarter" idx="4"/>
          </p:nvPr>
        </p:nvSpPr>
        <p:spPr>
          <a:xfrm>
            <a:off x="4344988" y="6475413"/>
            <a:ext cx="530225" cy="182562"/>
          </a:xfrm>
        </p:spPr>
        <p:txBody>
          <a:bodyPr/>
          <a:lstStyle/>
          <a:p>
            <a:pPr>
              <a:defRPr/>
            </a:pPr>
            <a:r>
              <a:rPr lang="en-US" altLang="ko-KR" dirty="0" smtClean="0"/>
              <a:t>Slide </a:t>
            </a:r>
            <a:fld id="{4E4FA928-9E26-4F86-946C-2B3B31589A58}" type="slidenum">
              <a:rPr lang="en-US" altLang="ko-KR" smtClean="0"/>
              <a:pPr>
                <a:defRPr/>
              </a:pPr>
              <a:t>35</a:t>
            </a:fld>
            <a:endParaRPr lang="en-US" altLang="ko-K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a:lnSpc>
                <a:spcPts val="3200"/>
              </a:lnSpc>
            </a:pPr>
            <a:r>
              <a:rPr lang="en-US" sz="3200" b="1" i="1" dirty="0" smtClean="0">
                <a:solidFill>
                  <a:srgbClr val="00B0F0"/>
                </a:solidFill>
                <a:latin typeface="Calibri" pitchFamily="34" charset="0"/>
              </a:rPr>
              <a:t>SIMULATION RESULTS </a:t>
            </a:r>
            <a:r>
              <a:rPr lang="en-US" sz="3200" b="1" i="1" dirty="0" smtClean="0">
                <a:solidFill>
                  <a:srgbClr val="00B0F0"/>
                </a:solidFill>
                <a:latin typeface="Calibri" pitchFamily="34" charset="0"/>
              </a:rPr>
              <a:t>(2)</a:t>
            </a:r>
            <a:endParaRPr lang="en-US" sz="3200" dirty="0">
              <a:solidFill>
                <a:srgbClr val="00B0F0"/>
              </a:solidFill>
              <a:latin typeface="Calibri" pitchFamily="34" charset="0"/>
            </a:endParaRPr>
          </a:p>
        </p:txBody>
      </p:sp>
      <p:sp>
        <p:nvSpPr>
          <p:cNvPr id="4" name="바닥글 개체 틀 3"/>
          <p:cNvSpPr>
            <a:spLocks noGrp="1"/>
          </p:cNvSpPr>
          <p:nvPr>
            <p:ph type="ftr" sz="quarter" idx="3"/>
          </p:nvPr>
        </p:nvSpPr>
        <p:spPr/>
        <p:txBody>
          <a:bodyPr/>
          <a:lstStyle/>
          <a:p>
            <a:pPr>
              <a:defRPr/>
            </a:pPr>
            <a:r>
              <a:rPr lang="en-US" altLang="ko-KR" smtClean="0"/>
              <a:t>Soo-Young Chang, SYCA</a:t>
            </a:r>
            <a:endParaRPr lang="en-US" altLang="ko-KR" dirty="0"/>
          </a:p>
        </p:txBody>
      </p:sp>
      <p:pic>
        <p:nvPicPr>
          <p:cNvPr id="48130" name="Picture 2"/>
          <p:cNvPicPr>
            <a:picLocks noGrp="1" noChangeAspect="1" noChangeArrowheads="1"/>
          </p:cNvPicPr>
          <p:nvPr>
            <p:ph idx="1"/>
          </p:nvPr>
        </p:nvPicPr>
        <p:blipFill>
          <a:blip r:embed="rId2" cstate="print"/>
          <a:srcRect/>
          <a:stretch>
            <a:fillRect/>
          </a:stretch>
        </p:blipFill>
        <p:spPr bwMode="auto">
          <a:xfrm>
            <a:off x="762000" y="1828800"/>
            <a:ext cx="7620000" cy="4495800"/>
          </a:xfrm>
          <a:prstGeom prst="rect">
            <a:avLst/>
          </a:prstGeom>
          <a:noFill/>
          <a:ln w="9525">
            <a:noFill/>
            <a:miter lim="800000"/>
            <a:headEnd/>
            <a:tailEnd/>
          </a:ln>
        </p:spPr>
      </p:pic>
      <p:sp>
        <p:nvSpPr>
          <p:cNvPr id="7" name="슬라이드 번호 개체 틀 4"/>
          <p:cNvSpPr>
            <a:spLocks noGrp="1"/>
          </p:cNvSpPr>
          <p:nvPr>
            <p:ph type="sldNum" sz="quarter" idx="4"/>
          </p:nvPr>
        </p:nvSpPr>
        <p:spPr>
          <a:xfrm>
            <a:off x="4344988" y="6475413"/>
            <a:ext cx="530225" cy="182562"/>
          </a:xfrm>
        </p:spPr>
        <p:txBody>
          <a:bodyPr/>
          <a:lstStyle/>
          <a:p>
            <a:pPr>
              <a:defRPr/>
            </a:pPr>
            <a:r>
              <a:rPr lang="en-US" altLang="ko-KR" dirty="0" smtClean="0"/>
              <a:t>Slide </a:t>
            </a:r>
            <a:fld id="{4E4FA928-9E26-4F86-946C-2B3B31589A58}" type="slidenum">
              <a:rPr lang="en-US" altLang="ko-KR" smtClean="0"/>
              <a:pPr>
                <a:defRPr/>
              </a:pPr>
              <a:t>36</a:t>
            </a:fld>
            <a:endParaRPr lang="en-US" altLang="ko-K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a:lnSpc>
                <a:spcPts val="3200"/>
              </a:lnSpc>
            </a:pPr>
            <a:r>
              <a:rPr lang="en-US" sz="3200" b="1" i="1" dirty="0" smtClean="0">
                <a:solidFill>
                  <a:srgbClr val="00B0F0"/>
                </a:solidFill>
                <a:latin typeface="Calibri" pitchFamily="34" charset="0"/>
              </a:rPr>
              <a:t>SIMULATION RESULTS </a:t>
            </a:r>
            <a:r>
              <a:rPr lang="en-US" sz="3200" b="1" i="1" dirty="0" smtClean="0">
                <a:solidFill>
                  <a:srgbClr val="00B0F0"/>
                </a:solidFill>
                <a:latin typeface="Calibri" pitchFamily="34" charset="0"/>
              </a:rPr>
              <a:t>(3)</a:t>
            </a:r>
            <a:endParaRPr lang="en-US" sz="3200" dirty="0">
              <a:solidFill>
                <a:srgbClr val="00B0F0"/>
              </a:solidFill>
              <a:latin typeface="Calibri" pitchFamily="34" charset="0"/>
            </a:endParaRPr>
          </a:p>
        </p:txBody>
      </p:sp>
      <p:sp>
        <p:nvSpPr>
          <p:cNvPr id="4" name="바닥글 개체 틀 3"/>
          <p:cNvSpPr>
            <a:spLocks noGrp="1"/>
          </p:cNvSpPr>
          <p:nvPr>
            <p:ph type="ftr" sz="quarter" idx="3"/>
          </p:nvPr>
        </p:nvSpPr>
        <p:spPr/>
        <p:txBody>
          <a:bodyPr/>
          <a:lstStyle/>
          <a:p>
            <a:pPr>
              <a:defRPr/>
            </a:pPr>
            <a:r>
              <a:rPr lang="en-US" altLang="ko-KR" smtClean="0"/>
              <a:t>Soo-Young Chang, SYCA</a:t>
            </a:r>
            <a:endParaRPr lang="en-US" altLang="ko-KR" dirty="0"/>
          </a:p>
        </p:txBody>
      </p:sp>
      <p:graphicFrame>
        <p:nvGraphicFramePr>
          <p:cNvPr id="6" name="차트 5"/>
          <p:cNvGraphicFramePr/>
          <p:nvPr/>
        </p:nvGraphicFramePr>
        <p:xfrm>
          <a:off x="914400" y="1676400"/>
          <a:ext cx="7372653" cy="4484915"/>
        </p:xfrm>
        <a:graphic>
          <a:graphicData uri="http://schemas.openxmlformats.org/drawingml/2006/chart">
            <c:chart xmlns:c="http://schemas.openxmlformats.org/drawingml/2006/chart" xmlns:r="http://schemas.openxmlformats.org/officeDocument/2006/relationships" r:id="rId2"/>
          </a:graphicData>
        </a:graphic>
      </p:graphicFrame>
      <p:sp>
        <p:nvSpPr>
          <p:cNvPr id="8" name="슬라이드 번호 개체 틀 4"/>
          <p:cNvSpPr>
            <a:spLocks noGrp="1"/>
          </p:cNvSpPr>
          <p:nvPr>
            <p:ph type="sldNum" sz="quarter" idx="4"/>
          </p:nvPr>
        </p:nvSpPr>
        <p:spPr>
          <a:xfrm>
            <a:off x="4344988" y="6475413"/>
            <a:ext cx="530225" cy="182562"/>
          </a:xfrm>
        </p:spPr>
        <p:txBody>
          <a:bodyPr/>
          <a:lstStyle/>
          <a:p>
            <a:pPr>
              <a:defRPr/>
            </a:pPr>
            <a:r>
              <a:rPr lang="en-US" altLang="ko-KR" dirty="0" smtClean="0"/>
              <a:t>Slide </a:t>
            </a:r>
            <a:fld id="{4E4FA928-9E26-4F86-946C-2B3B31589A58}" type="slidenum">
              <a:rPr lang="en-US" altLang="ko-KR" smtClean="0"/>
              <a:pPr>
                <a:defRPr/>
              </a:pPr>
              <a:t>37</a:t>
            </a:fld>
            <a:endParaRPr lang="en-US" altLang="ko-K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ln>
            <a:noFill/>
          </a:ln>
        </p:spPr>
        <p:txBody>
          <a:bodyPr>
            <a:noAutofit/>
          </a:bodyPr>
          <a:lstStyle/>
          <a:p>
            <a:pPr marL="857250" indent="-857250"/>
            <a:r>
              <a:rPr lang="en-US" altLang="ko-KR" sz="3200" b="1" i="1" dirty="0" smtClean="0">
                <a:solidFill>
                  <a:srgbClr val="00B0F0"/>
                </a:solidFill>
                <a:latin typeface="Calibri" pitchFamily="34" charset="0"/>
                <a:cs typeface="한컴바탕" panose="02030600000101010101" pitchFamily="18" charset="2"/>
              </a:rPr>
              <a:t>SER COMPARISON ON COLOR MODELS</a:t>
            </a:r>
            <a:endParaRPr lang="ko-KR" altLang="en-US" sz="3200" b="1" i="1" dirty="0">
              <a:solidFill>
                <a:srgbClr val="00B0F0"/>
              </a:solidFill>
              <a:latin typeface="Calibri" pitchFamily="34" charset="0"/>
              <a:cs typeface="한컴바탕" panose="02030600000101010101" pitchFamily="18" charset="2"/>
            </a:endParaRPr>
          </a:p>
        </p:txBody>
      </p:sp>
      <p:sp>
        <p:nvSpPr>
          <p:cNvPr id="5" name="직사각형 4"/>
          <p:cNvSpPr/>
          <p:nvPr/>
        </p:nvSpPr>
        <p:spPr>
          <a:xfrm>
            <a:off x="0" y="0"/>
            <a:ext cx="135000" cy="6858000"/>
          </a:xfrm>
          <a:prstGeom prst="rect">
            <a:avLst/>
          </a:prstGeom>
          <a:gradFill flip="none" rotWithShape="1">
            <a:gsLst>
              <a:gs pos="100000">
                <a:schemeClr val="accent2">
                  <a:lumMod val="43000"/>
                  <a:lumOff val="57000"/>
                </a:schemeClr>
              </a:gs>
              <a:gs pos="5000">
                <a:schemeClr val="bg1">
                  <a:lumMod val="9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nvGrpSpPr>
          <p:cNvPr id="3" name="그룹 14"/>
          <p:cNvGrpSpPr/>
          <p:nvPr/>
        </p:nvGrpSpPr>
        <p:grpSpPr>
          <a:xfrm>
            <a:off x="628650" y="1757510"/>
            <a:ext cx="7981949" cy="3576490"/>
            <a:chOff x="838200" y="1649620"/>
            <a:chExt cx="6712586" cy="3909577"/>
          </a:xfrm>
        </p:grpSpPr>
        <p:pic>
          <p:nvPicPr>
            <p:cNvPr id="11" name="그림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38200" y="1963945"/>
              <a:ext cx="3306549" cy="3595252"/>
            </a:xfrm>
            <a:prstGeom prst="rect">
              <a:avLst/>
            </a:prstGeom>
          </p:spPr>
        </p:pic>
        <p:pic>
          <p:nvPicPr>
            <p:cNvPr id="12" name="그림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140155" y="1963945"/>
              <a:ext cx="3410631" cy="3595252"/>
            </a:xfrm>
            <a:prstGeom prst="rect">
              <a:avLst/>
            </a:prstGeom>
          </p:spPr>
        </p:pic>
        <p:sp>
          <p:nvSpPr>
            <p:cNvPr id="14" name="TextBox 13"/>
            <p:cNvSpPr txBox="1"/>
            <p:nvPr/>
          </p:nvSpPr>
          <p:spPr>
            <a:xfrm>
              <a:off x="886262" y="1649620"/>
              <a:ext cx="3268180" cy="370084"/>
            </a:xfrm>
            <a:prstGeom prst="rect">
              <a:avLst/>
            </a:prstGeom>
            <a:noFill/>
          </p:spPr>
          <p:txBody>
            <a:bodyPr wrap="square" rtlCol="0">
              <a:spAutoFit/>
            </a:bodyPr>
            <a:lstStyle/>
            <a:p>
              <a:pPr algn="ctr"/>
              <a:r>
                <a:rPr lang="en-US" altLang="ko-KR" sz="1600" b="1" dirty="0" smtClean="0">
                  <a:solidFill>
                    <a:srgbClr val="FF0000"/>
                  </a:solidFill>
                </a:rPr>
                <a:t>constellation diagram</a:t>
              </a:r>
              <a:endParaRPr lang="ko-KR" altLang="en-US" sz="1600" b="1" dirty="0">
                <a:solidFill>
                  <a:srgbClr val="FF0000"/>
                </a:solidFill>
              </a:endParaRPr>
            </a:p>
          </p:txBody>
        </p:sp>
      </p:grpSp>
      <p:sp>
        <p:nvSpPr>
          <p:cNvPr id="13" name="직사각형 12"/>
          <p:cNvSpPr/>
          <p:nvPr/>
        </p:nvSpPr>
        <p:spPr>
          <a:xfrm>
            <a:off x="457200" y="5334000"/>
            <a:ext cx="4648200" cy="121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
            </a:pPr>
            <a:r>
              <a:rPr lang="en-US" altLang="ko-KR" sz="1600" b="1" dirty="0" smtClean="0">
                <a:solidFill>
                  <a:schemeClr val="tx1"/>
                </a:solidFill>
              </a:rPr>
              <a:t>Symbol decision method in receiver</a:t>
            </a:r>
            <a:r>
              <a:rPr lang="en-US" altLang="ko-KR" sz="1600" b="1" dirty="0" smtClean="0">
                <a:solidFill>
                  <a:schemeClr val="tx1"/>
                </a:solidFill>
              </a:rPr>
              <a:t>.</a:t>
            </a:r>
            <a:endParaRPr lang="en-US" altLang="ko-KR" sz="1600" dirty="0" smtClean="0">
              <a:solidFill>
                <a:schemeClr val="tx1"/>
              </a:solidFill>
            </a:endParaRPr>
          </a:p>
          <a:p>
            <a:pPr algn="just"/>
            <a:r>
              <a:rPr lang="en-US" altLang="ko-KR" sz="1600" dirty="0">
                <a:solidFill>
                  <a:schemeClr val="tx1"/>
                </a:solidFill>
              </a:rPr>
              <a:t> </a:t>
            </a:r>
            <a:r>
              <a:rPr lang="en-US" altLang="ko-KR" sz="1600" dirty="0" smtClean="0">
                <a:solidFill>
                  <a:schemeClr val="tx1"/>
                </a:solidFill>
              </a:rPr>
              <a:t>      1. x, y decision in </a:t>
            </a:r>
            <a:r>
              <a:rPr lang="en-US" altLang="ko-KR" sz="1600" dirty="0" smtClean="0">
                <a:solidFill>
                  <a:schemeClr val="tx1"/>
                </a:solidFill>
              </a:rPr>
              <a:t>CIE1931</a:t>
            </a:r>
            <a:endParaRPr lang="en-US" altLang="ko-KR" sz="1600" dirty="0" smtClean="0">
              <a:solidFill>
                <a:schemeClr val="tx1"/>
              </a:solidFill>
            </a:endParaRPr>
          </a:p>
          <a:p>
            <a:pPr algn="just"/>
            <a:r>
              <a:rPr lang="en-US" altLang="ko-KR" sz="1600" dirty="0">
                <a:solidFill>
                  <a:schemeClr val="tx1"/>
                </a:solidFill>
              </a:rPr>
              <a:t> </a:t>
            </a:r>
            <a:r>
              <a:rPr lang="en-US" altLang="ko-KR" sz="1600" dirty="0" smtClean="0">
                <a:solidFill>
                  <a:schemeClr val="tx1"/>
                </a:solidFill>
              </a:rPr>
              <a:t>      2. H, S decision in HSV </a:t>
            </a:r>
            <a:r>
              <a:rPr lang="en-US" altLang="ko-KR" sz="1600" dirty="0" smtClean="0">
                <a:solidFill>
                  <a:schemeClr val="tx1"/>
                </a:solidFill>
              </a:rPr>
              <a:t>model</a:t>
            </a:r>
            <a:endParaRPr lang="en-US" altLang="ko-KR" sz="1600" dirty="0" smtClean="0">
              <a:solidFill>
                <a:schemeClr val="tx1"/>
              </a:solidFill>
            </a:endParaRPr>
          </a:p>
          <a:p>
            <a:pPr algn="just"/>
            <a:r>
              <a:rPr lang="en-US" altLang="ko-KR" sz="1600" dirty="0">
                <a:solidFill>
                  <a:schemeClr val="tx1"/>
                </a:solidFill>
              </a:rPr>
              <a:t> </a:t>
            </a:r>
            <a:r>
              <a:rPr lang="en-US" altLang="ko-KR" sz="1600" dirty="0" smtClean="0">
                <a:solidFill>
                  <a:schemeClr val="tx1"/>
                </a:solidFill>
              </a:rPr>
              <a:t>      3. R, G, B decision in RGB model</a:t>
            </a:r>
            <a:endParaRPr lang="ko-KR" altLang="en-US" sz="1600" dirty="0">
              <a:solidFill>
                <a:schemeClr val="tx1"/>
              </a:solidFill>
            </a:endParaRPr>
          </a:p>
        </p:txBody>
      </p:sp>
      <p:sp>
        <p:nvSpPr>
          <p:cNvPr id="15" name="TextBox 14"/>
          <p:cNvSpPr txBox="1"/>
          <p:nvPr/>
        </p:nvSpPr>
        <p:spPr>
          <a:xfrm>
            <a:off x="4648200" y="1676400"/>
            <a:ext cx="3810000" cy="338554"/>
          </a:xfrm>
          <a:prstGeom prst="rect">
            <a:avLst/>
          </a:prstGeom>
          <a:noFill/>
        </p:spPr>
        <p:txBody>
          <a:bodyPr wrap="square" rtlCol="0">
            <a:spAutoFit/>
          </a:bodyPr>
          <a:lstStyle/>
          <a:p>
            <a:pPr algn="ctr"/>
            <a:r>
              <a:rPr lang="en-US" altLang="ko-KR" sz="1600" b="1" dirty="0" smtClean="0">
                <a:solidFill>
                  <a:srgbClr val="FF0000"/>
                </a:solidFill>
              </a:rPr>
              <a:t>SER </a:t>
            </a:r>
            <a:r>
              <a:rPr lang="en-US" altLang="ko-KR" sz="1600" b="1" dirty="0" smtClean="0">
                <a:solidFill>
                  <a:srgbClr val="FF0000"/>
                </a:solidFill>
              </a:rPr>
              <a:t>graph (TC1)</a:t>
            </a:r>
            <a:endParaRPr lang="ko-KR" altLang="en-US" sz="1600" b="1" dirty="0">
              <a:solidFill>
                <a:srgbClr val="FF0000"/>
              </a:solidFill>
            </a:endParaRPr>
          </a:p>
        </p:txBody>
      </p:sp>
      <p:sp>
        <p:nvSpPr>
          <p:cNvPr id="16" name="슬라이드 번호 개체 틀 4"/>
          <p:cNvSpPr>
            <a:spLocks noGrp="1"/>
          </p:cNvSpPr>
          <p:nvPr>
            <p:ph type="sldNum" sz="quarter" idx="4"/>
          </p:nvPr>
        </p:nvSpPr>
        <p:spPr>
          <a:xfrm>
            <a:off x="4344988" y="6475413"/>
            <a:ext cx="530225" cy="182562"/>
          </a:xfrm>
        </p:spPr>
        <p:txBody>
          <a:bodyPr/>
          <a:lstStyle/>
          <a:p>
            <a:pPr>
              <a:defRPr/>
            </a:pPr>
            <a:r>
              <a:rPr lang="en-US" altLang="ko-KR" dirty="0" smtClean="0"/>
              <a:t>Slide </a:t>
            </a:r>
            <a:fld id="{4E4FA928-9E26-4F86-946C-2B3B31589A58}" type="slidenum">
              <a:rPr lang="en-US" altLang="ko-KR" smtClean="0"/>
              <a:pPr>
                <a:defRPr/>
              </a:pPr>
              <a:t>38</a:t>
            </a:fld>
            <a:endParaRPr lang="en-US" altLang="ko-KR" dirty="0"/>
          </a:p>
        </p:txBody>
      </p:sp>
      <p:sp>
        <p:nvSpPr>
          <p:cNvPr id="17" name="바닥글 개체 틀 3"/>
          <p:cNvSpPr>
            <a:spLocks noGrp="1"/>
          </p:cNvSpPr>
          <p:nvPr>
            <p:ph type="ftr" sz="quarter" idx="3"/>
          </p:nvPr>
        </p:nvSpPr>
        <p:spPr>
          <a:xfrm>
            <a:off x="5105400" y="6477000"/>
            <a:ext cx="3505200" cy="184150"/>
          </a:xfrm>
        </p:spPr>
        <p:txBody>
          <a:bodyPr/>
          <a:lstStyle/>
          <a:p>
            <a:pPr>
              <a:defRPr/>
            </a:pPr>
            <a:r>
              <a:rPr lang="en-US" altLang="ko-KR" dirty="0" err="1" smtClean="0"/>
              <a:t>Soo</a:t>
            </a:r>
            <a:r>
              <a:rPr lang="en-US" altLang="ko-KR" dirty="0" smtClean="0"/>
              <a:t>-Young Chang, SYCA</a:t>
            </a:r>
            <a:endParaRPr lang="en-US" altLang="ko-KR" dirty="0"/>
          </a:p>
        </p:txBody>
      </p:sp>
    </p:spTree>
    <p:extLst>
      <p:ext uri="{BB962C8B-B14F-4D97-AF65-F5344CB8AC3E}">
        <p14:creationId xmlns:p14="http://schemas.microsoft.com/office/powerpoint/2010/main" xmlns="" val="31649070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ln>
            <a:noFill/>
          </a:ln>
        </p:spPr>
        <p:txBody>
          <a:bodyPr>
            <a:noAutofit/>
          </a:bodyPr>
          <a:lstStyle/>
          <a:p>
            <a:pPr marL="857250" indent="-857250"/>
            <a:r>
              <a:rPr lang="en-US" altLang="ko-KR" sz="3200" b="1" i="1" dirty="0" smtClean="0">
                <a:solidFill>
                  <a:srgbClr val="00B0F0"/>
                </a:solidFill>
                <a:latin typeface="Calibri" pitchFamily="34" charset="0"/>
                <a:cs typeface="한컴바탕" panose="02030600000101010101" pitchFamily="18" charset="2"/>
              </a:rPr>
              <a:t>DATA RATES ACHIEVED</a:t>
            </a:r>
            <a:endParaRPr lang="ko-KR" altLang="en-US" sz="3200" b="1" i="1" dirty="0">
              <a:solidFill>
                <a:srgbClr val="00B0F0"/>
              </a:solidFill>
              <a:latin typeface="Calibri" pitchFamily="34" charset="0"/>
              <a:cs typeface="한컴바탕" panose="02030600000101010101" pitchFamily="18" charset="2"/>
            </a:endParaRPr>
          </a:p>
        </p:txBody>
      </p:sp>
      <p:sp>
        <p:nvSpPr>
          <p:cNvPr id="5" name="직사각형 4"/>
          <p:cNvSpPr/>
          <p:nvPr/>
        </p:nvSpPr>
        <p:spPr>
          <a:xfrm>
            <a:off x="0" y="0"/>
            <a:ext cx="135000" cy="6858000"/>
          </a:xfrm>
          <a:prstGeom prst="rect">
            <a:avLst/>
          </a:prstGeom>
          <a:gradFill flip="none" rotWithShape="1">
            <a:gsLst>
              <a:gs pos="100000">
                <a:schemeClr val="accent2">
                  <a:lumMod val="43000"/>
                  <a:lumOff val="57000"/>
                </a:schemeClr>
              </a:gs>
              <a:gs pos="5000">
                <a:schemeClr val="bg1">
                  <a:lumMod val="9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pic>
        <p:nvPicPr>
          <p:cNvPr id="17" name="그림 1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9600" y="1828800"/>
            <a:ext cx="2590800" cy="2160000"/>
          </a:xfrm>
          <a:prstGeom prst="rect">
            <a:avLst/>
          </a:prstGeom>
        </p:spPr>
      </p:pic>
      <p:grpSp>
        <p:nvGrpSpPr>
          <p:cNvPr id="18" name="그룹 17"/>
          <p:cNvGrpSpPr/>
          <p:nvPr/>
        </p:nvGrpSpPr>
        <p:grpSpPr>
          <a:xfrm>
            <a:off x="3429000" y="1960842"/>
            <a:ext cx="2162187" cy="2177057"/>
            <a:chOff x="4322500" y="1941770"/>
            <a:chExt cx="2162187" cy="2177057"/>
          </a:xfrm>
        </p:grpSpPr>
        <p:grpSp>
          <p:nvGrpSpPr>
            <p:cNvPr id="19" name="그룹 39"/>
            <p:cNvGrpSpPr/>
            <p:nvPr/>
          </p:nvGrpSpPr>
          <p:grpSpPr>
            <a:xfrm>
              <a:off x="4684687" y="1941770"/>
              <a:ext cx="1800000" cy="1800000"/>
              <a:chOff x="4889883" y="1941770"/>
              <a:chExt cx="1800000" cy="1800000"/>
            </a:xfrm>
          </p:grpSpPr>
          <p:sp>
            <p:nvSpPr>
              <p:cNvPr id="22" name="직사각형 21"/>
              <p:cNvSpPr/>
              <p:nvPr/>
            </p:nvSpPr>
            <p:spPr>
              <a:xfrm>
                <a:off x="4889883" y="1941770"/>
                <a:ext cx="1800000" cy="180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3" name="직선 연결선 22"/>
              <p:cNvCxnSpPr>
                <a:stCxn id="22" idx="0"/>
                <a:endCxn id="22" idx="2"/>
              </p:cNvCxnSpPr>
              <p:nvPr/>
            </p:nvCxnSpPr>
            <p:spPr>
              <a:xfrm>
                <a:off x="5789883" y="1941770"/>
                <a:ext cx="0" cy="1800000"/>
              </a:xfrm>
              <a:prstGeom prst="line">
                <a:avLst/>
              </a:prstGeom>
            </p:spPr>
            <p:style>
              <a:lnRef idx="1">
                <a:schemeClr val="dk1"/>
              </a:lnRef>
              <a:fillRef idx="0">
                <a:schemeClr val="dk1"/>
              </a:fillRef>
              <a:effectRef idx="0">
                <a:schemeClr val="dk1"/>
              </a:effectRef>
              <a:fontRef idx="minor">
                <a:schemeClr val="tx1"/>
              </a:fontRef>
            </p:style>
          </p:cxnSp>
          <p:cxnSp>
            <p:nvCxnSpPr>
              <p:cNvPr id="24" name="직선 연결선 23"/>
              <p:cNvCxnSpPr>
                <a:stCxn id="22" idx="1"/>
                <a:endCxn id="22" idx="3"/>
              </p:cNvCxnSpPr>
              <p:nvPr/>
            </p:nvCxnSpPr>
            <p:spPr>
              <a:xfrm>
                <a:off x="4889883" y="2841770"/>
                <a:ext cx="1800000" cy="0"/>
              </a:xfrm>
              <a:prstGeom prst="line">
                <a:avLst/>
              </a:prstGeom>
            </p:spPr>
            <p:style>
              <a:lnRef idx="1">
                <a:schemeClr val="dk1"/>
              </a:lnRef>
              <a:fillRef idx="0">
                <a:schemeClr val="dk1"/>
              </a:fillRef>
              <a:effectRef idx="0">
                <a:schemeClr val="dk1"/>
              </a:effectRef>
              <a:fontRef idx="minor">
                <a:schemeClr val="tx1"/>
              </a:fontRef>
            </p:style>
          </p:cxnSp>
          <p:cxnSp>
            <p:nvCxnSpPr>
              <p:cNvPr id="25" name="직선 연결선 24"/>
              <p:cNvCxnSpPr/>
              <p:nvPr/>
            </p:nvCxnSpPr>
            <p:spPr>
              <a:xfrm>
                <a:off x="5360115" y="1941770"/>
                <a:ext cx="0" cy="1800000"/>
              </a:xfrm>
              <a:prstGeom prst="line">
                <a:avLst/>
              </a:prstGeom>
            </p:spPr>
            <p:style>
              <a:lnRef idx="1">
                <a:schemeClr val="dk1"/>
              </a:lnRef>
              <a:fillRef idx="0">
                <a:schemeClr val="dk1"/>
              </a:fillRef>
              <a:effectRef idx="0">
                <a:schemeClr val="dk1"/>
              </a:effectRef>
              <a:fontRef idx="minor">
                <a:schemeClr val="tx1"/>
              </a:fontRef>
            </p:style>
          </p:cxnSp>
          <p:cxnSp>
            <p:nvCxnSpPr>
              <p:cNvPr id="26" name="직선 연결선 25"/>
              <p:cNvCxnSpPr/>
              <p:nvPr/>
            </p:nvCxnSpPr>
            <p:spPr>
              <a:xfrm>
                <a:off x="6228795" y="1941770"/>
                <a:ext cx="0" cy="1800000"/>
              </a:xfrm>
              <a:prstGeom prst="line">
                <a:avLst/>
              </a:prstGeom>
            </p:spPr>
            <p:style>
              <a:lnRef idx="1">
                <a:schemeClr val="dk1"/>
              </a:lnRef>
              <a:fillRef idx="0">
                <a:schemeClr val="dk1"/>
              </a:fillRef>
              <a:effectRef idx="0">
                <a:schemeClr val="dk1"/>
              </a:effectRef>
              <a:fontRef idx="minor">
                <a:schemeClr val="tx1"/>
              </a:fontRef>
            </p:style>
          </p:cxnSp>
          <p:cxnSp>
            <p:nvCxnSpPr>
              <p:cNvPr id="27" name="직선 연결선 26"/>
              <p:cNvCxnSpPr/>
              <p:nvPr/>
            </p:nvCxnSpPr>
            <p:spPr>
              <a:xfrm>
                <a:off x="4889883" y="2393714"/>
                <a:ext cx="1800000" cy="0"/>
              </a:xfrm>
              <a:prstGeom prst="line">
                <a:avLst/>
              </a:prstGeom>
            </p:spPr>
            <p:style>
              <a:lnRef idx="1">
                <a:schemeClr val="dk1"/>
              </a:lnRef>
              <a:fillRef idx="0">
                <a:schemeClr val="dk1"/>
              </a:fillRef>
              <a:effectRef idx="0">
                <a:schemeClr val="dk1"/>
              </a:effectRef>
              <a:fontRef idx="minor">
                <a:schemeClr val="tx1"/>
              </a:fontRef>
            </p:style>
          </p:cxnSp>
          <p:cxnSp>
            <p:nvCxnSpPr>
              <p:cNvPr id="28" name="직선 연결선 27"/>
              <p:cNvCxnSpPr/>
              <p:nvPr/>
            </p:nvCxnSpPr>
            <p:spPr>
              <a:xfrm>
                <a:off x="4889883" y="3294696"/>
                <a:ext cx="1800000" cy="0"/>
              </a:xfrm>
              <a:prstGeom prst="line">
                <a:avLst/>
              </a:prstGeom>
            </p:spPr>
            <p:style>
              <a:lnRef idx="1">
                <a:schemeClr val="dk1"/>
              </a:lnRef>
              <a:fillRef idx="0">
                <a:schemeClr val="dk1"/>
              </a:fillRef>
              <a:effectRef idx="0">
                <a:schemeClr val="dk1"/>
              </a:effectRef>
              <a:fontRef idx="minor">
                <a:schemeClr val="tx1"/>
              </a:fontRef>
            </p:style>
          </p:cxnSp>
          <p:sp>
            <p:nvSpPr>
              <p:cNvPr id="29" name="타원 28"/>
              <p:cNvSpPr/>
              <p:nvPr/>
            </p:nvSpPr>
            <p:spPr>
              <a:xfrm>
                <a:off x="4937336" y="1982900"/>
                <a:ext cx="374904" cy="374904"/>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타원 29"/>
              <p:cNvSpPr/>
              <p:nvPr/>
            </p:nvSpPr>
            <p:spPr>
              <a:xfrm>
                <a:off x="5821887" y="1982235"/>
                <a:ext cx="374904" cy="374904"/>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타원 30"/>
              <p:cNvSpPr/>
              <p:nvPr/>
            </p:nvSpPr>
            <p:spPr>
              <a:xfrm>
                <a:off x="6260800" y="1983186"/>
                <a:ext cx="374904" cy="374904"/>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 name="타원 31"/>
              <p:cNvSpPr/>
              <p:nvPr/>
            </p:nvSpPr>
            <p:spPr>
              <a:xfrm>
                <a:off x="5830348" y="2430290"/>
                <a:ext cx="374904" cy="374904"/>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타원 32"/>
              <p:cNvSpPr/>
              <p:nvPr/>
            </p:nvSpPr>
            <p:spPr>
              <a:xfrm>
                <a:off x="6269261" y="2431241"/>
                <a:ext cx="374904" cy="374904"/>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4" name="타원 33"/>
              <p:cNvSpPr/>
              <p:nvPr/>
            </p:nvSpPr>
            <p:spPr>
              <a:xfrm>
                <a:off x="5821887" y="2878345"/>
                <a:ext cx="374904" cy="374904"/>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 name="타원 34"/>
              <p:cNvSpPr/>
              <p:nvPr/>
            </p:nvSpPr>
            <p:spPr>
              <a:xfrm>
                <a:off x="6260800" y="2879296"/>
                <a:ext cx="374904" cy="374904"/>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타원 35"/>
              <p:cNvSpPr/>
              <p:nvPr/>
            </p:nvSpPr>
            <p:spPr>
              <a:xfrm>
                <a:off x="5821887" y="3328415"/>
                <a:ext cx="374904" cy="374904"/>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7" name="타원 36"/>
              <p:cNvSpPr/>
              <p:nvPr/>
            </p:nvSpPr>
            <p:spPr>
              <a:xfrm>
                <a:off x="6260800" y="3329366"/>
                <a:ext cx="374904" cy="374904"/>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타원 37"/>
              <p:cNvSpPr/>
              <p:nvPr/>
            </p:nvSpPr>
            <p:spPr>
              <a:xfrm>
                <a:off x="4942697" y="2878923"/>
                <a:ext cx="374904" cy="374904"/>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타원 38"/>
              <p:cNvSpPr/>
              <p:nvPr/>
            </p:nvSpPr>
            <p:spPr>
              <a:xfrm>
                <a:off x="4933682" y="3328415"/>
                <a:ext cx="374904" cy="374904"/>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타원 39"/>
              <p:cNvSpPr/>
              <p:nvPr/>
            </p:nvSpPr>
            <p:spPr>
              <a:xfrm>
                <a:off x="5396627" y="2878923"/>
                <a:ext cx="374904" cy="374904"/>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1" name="타원 40"/>
              <p:cNvSpPr/>
              <p:nvPr/>
            </p:nvSpPr>
            <p:spPr>
              <a:xfrm>
                <a:off x="5387612" y="3328415"/>
                <a:ext cx="374904" cy="374904"/>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2" name="직사각형 41"/>
              <p:cNvSpPr/>
              <p:nvPr/>
            </p:nvSpPr>
            <p:spPr>
              <a:xfrm>
                <a:off x="5460874" y="1973848"/>
                <a:ext cx="254019" cy="2540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solidFill>
                      <a:schemeClr val="tx1"/>
                    </a:solidFill>
                  </a:rPr>
                  <a:t>…</a:t>
                </a:r>
                <a:endParaRPr lang="ko-KR" altLang="en-US" b="1" dirty="0">
                  <a:solidFill>
                    <a:schemeClr val="tx1"/>
                  </a:solidFill>
                </a:endParaRPr>
              </a:p>
            </p:txBody>
          </p:sp>
          <p:sp>
            <p:nvSpPr>
              <p:cNvPr id="43" name="직사각형 42"/>
              <p:cNvSpPr/>
              <p:nvPr/>
            </p:nvSpPr>
            <p:spPr>
              <a:xfrm rot="2700000">
                <a:off x="5500177" y="2458334"/>
                <a:ext cx="254019" cy="2540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solidFill>
                      <a:schemeClr val="tx1"/>
                    </a:solidFill>
                  </a:rPr>
                  <a:t>…</a:t>
                </a:r>
                <a:endParaRPr lang="ko-KR" altLang="en-US" b="1" dirty="0">
                  <a:solidFill>
                    <a:schemeClr val="tx1"/>
                  </a:solidFill>
                </a:endParaRPr>
              </a:p>
            </p:txBody>
          </p:sp>
          <p:sp>
            <p:nvSpPr>
              <p:cNvPr id="44" name="직사각형 43"/>
              <p:cNvSpPr/>
              <p:nvPr/>
            </p:nvSpPr>
            <p:spPr>
              <a:xfrm rot="5400000">
                <a:off x="5072291" y="2494576"/>
                <a:ext cx="254019" cy="2540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solidFill>
                      <a:schemeClr val="tx1"/>
                    </a:solidFill>
                  </a:rPr>
                  <a:t>…</a:t>
                </a:r>
                <a:endParaRPr lang="ko-KR" altLang="en-US" b="1" dirty="0">
                  <a:solidFill>
                    <a:schemeClr val="tx1"/>
                  </a:solidFill>
                </a:endParaRPr>
              </a:p>
            </p:txBody>
          </p:sp>
        </p:grpSp>
        <p:sp>
          <p:nvSpPr>
            <p:cNvPr id="20" name="TextBox 19"/>
            <p:cNvSpPr txBox="1"/>
            <p:nvPr/>
          </p:nvSpPr>
          <p:spPr>
            <a:xfrm>
              <a:off x="4322500" y="2661593"/>
              <a:ext cx="340930" cy="369332"/>
            </a:xfrm>
            <a:prstGeom prst="rect">
              <a:avLst/>
            </a:prstGeom>
            <a:noFill/>
          </p:spPr>
          <p:txBody>
            <a:bodyPr wrap="square" rtlCol="0">
              <a:spAutoFit/>
            </a:bodyPr>
            <a:lstStyle/>
            <a:p>
              <a:pPr algn="ctr"/>
              <a:r>
                <a:rPr lang="en-US" altLang="ko-KR" dirty="0" smtClean="0"/>
                <a:t>N</a:t>
              </a:r>
              <a:endParaRPr lang="ko-KR" altLang="en-US" dirty="0"/>
            </a:p>
          </p:txBody>
        </p:sp>
        <p:sp>
          <p:nvSpPr>
            <p:cNvPr id="21" name="TextBox 20"/>
            <p:cNvSpPr txBox="1"/>
            <p:nvPr/>
          </p:nvSpPr>
          <p:spPr>
            <a:xfrm>
              <a:off x="5444582" y="3749495"/>
              <a:ext cx="340930" cy="369332"/>
            </a:xfrm>
            <a:prstGeom prst="rect">
              <a:avLst/>
            </a:prstGeom>
            <a:noFill/>
          </p:spPr>
          <p:txBody>
            <a:bodyPr wrap="square" rtlCol="0">
              <a:spAutoFit/>
            </a:bodyPr>
            <a:lstStyle/>
            <a:p>
              <a:pPr algn="ctr"/>
              <a:r>
                <a:rPr lang="en-US" altLang="ko-KR" dirty="0" smtClean="0"/>
                <a:t>N</a:t>
              </a:r>
              <a:endParaRPr lang="ko-KR" altLang="en-US" dirty="0"/>
            </a:p>
          </p:txBody>
        </p:sp>
      </p:grpSp>
      <p:pic>
        <p:nvPicPr>
          <p:cNvPr id="45" name="그림 4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96001" y="1981200"/>
            <a:ext cx="2667000" cy="1874095"/>
          </a:xfrm>
          <a:prstGeom prst="rect">
            <a:avLst/>
          </a:prstGeom>
        </p:spPr>
      </p:pic>
      <p:grpSp>
        <p:nvGrpSpPr>
          <p:cNvPr id="46" name="그룹 45"/>
          <p:cNvGrpSpPr/>
          <p:nvPr/>
        </p:nvGrpSpPr>
        <p:grpSpPr>
          <a:xfrm>
            <a:off x="304801" y="4302755"/>
            <a:ext cx="8534400" cy="1660966"/>
            <a:chOff x="913649" y="4302755"/>
            <a:chExt cx="10507227" cy="1660966"/>
          </a:xfrm>
        </p:grpSpPr>
        <p:sp>
          <p:nvSpPr>
            <p:cNvPr id="47" name="직사각형 46"/>
            <p:cNvSpPr/>
            <p:nvPr/>
          </p:nvSpPr>
          <p:spPr>
            <a:xfrm>
              <a:off x="913649" y="4302755"/>
              <a:ext cx="3502409" cy="1211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lnSpc>
                  <a:spcPct val="150000"/>
                </a:lnSpc>
                <a:buFont typeface="Wingdings" panose="05000000000000000000" pitchFamily="2" charset="2"/>
                <a:buChar char="§"/>
              </a:pPr>
              <a:r>
                <a:rPr lang="en-US" altLang="ko-KR" sz="1600" b="1" dirty="0" smtClean="0">
                  <a:solidFill>
                    <a:schemeClr val="tx1"/>
                  </a:solidFill>
                </a:rPr>
                <a:t>Encoding</a:t>
              </a:r>
            </a:p>
            <a:p>
              <a:pPr algn="ctr">
                <a:lnSpc>
                  <a:spcPct val="150000"/>
                </a:lnSpc>
              </a:pPr>
              <a:r>
                <a:rPr lang="en-US" altLang="ko-KR" sz="1600" dirty="0" smtClean="0">
                  <a:solidFill>
                    <a:schemeClr val="tx1"/>
                  </a:solidFill>
                </a:rPr>
                <a:t>Using m(=2</a:t>
              </a:r>
              <a:r>
                <a:rPr lang="en-US" altLang="ko-KR" sz="1600" baseline="30000" dirty="0" smtClean="0">
                  <a:solidFill>
                    <a:schemeClr val="tx1"/>
                  </a:solidFill>
                </a:rPr>
                <a:t>n</a:t>
              </a:r>
              <a:r>
                <a:rPr lang="en-US" altLang="ko-KR" sz="1600" dirty="0" smtClean="0">
                  <a:solidFill>
                    <a:schemeClr val="tx1"/>
                  </a:solidFill>
                </a:rPr>
                <a:t>) symbols</a:t>
              </a:r>
            </a:p>
            <a:p>
              <a:pPr algn="ctr">
                <a:lnSpc>
                  <a:spcPct val="150000"/>
                </a:lnSpc>
              </a:pPr>
              <a:r>
                <a:rPr lang="en-US" altLang="ko-KR" sz="1600" dirty="0" smtClean="0">
                  <a:solidFill>
                    <a:schemeClr val="tx1"/>
                  </a:solidFill>
                </a:rPr>
                <a:t>-&gt; n [bits/symbol]</a:t>
              </a:r>
            </a:p>
          </p:txBody>
        </p:sp>
        <p:sp>
          <p:nvSpPr>
            <p:cNvPr id="48" name="직사각형 47"/>
            <p:cNvSpPr/>
            <p:nvPr/>
          </p:nvSpPr>
          <p:spPr>
            <a:xfrm>
              <a:off x="4416058" y="4306823"/>
              <a:ext cx="3502409" cy="12039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lnSpc>
                  <a:spcPct val="150000"/>
                </a:lnSpc>
                <a:buFont typeface="Wingdings" panose="05000000000000000000" pitchFamily="2" charset="2"/>
                <a:buChar char="§"/>
              </a:pPr>
              <a:r>
                <a:rPr lang="en-US" altLang="ko-KR" sz="1600" b="1" dirty="0" smtClean="0">
                  <a:solidFill>
                    <a:schemeClr val="tx1"/>
                  </a:solidFill>
                </a:rPr>
                <a:t>LED Array size</a:t>
              </a:r>
            </a:p>
            <a:p>
              <a:pPr algn="ctr">
                <a:lnSpc>
                  <a:spcPct val="150000"/>
                </a:lnSpc>
              </a:pPr>
              <a:r>
                <a:rPr lang="en-US" altLang="ko-KR" sz="1600" dirty="0" smtClean="0">
                  <a:solidFill>
                    <a:schemeClr val="tx1"/>
                  </a:solidFill>
                </a:rPr>
                <a:t>N x N = N</a:t>
              </a:r>
              <a:r>
                <a:rPr lang="en-US" altLang="ko-KR" sz="1600" baseline="30000" dirty="0" smtClean="0">
                  <a:solidFill>
                    <a:schemeClr val="tx1"/>
                  </a:solidFill>
                </a:rPr>
                <a:t>2</a:t>
              </a:r>
              <a:r>
                <a:rPr lang="en-US" altLang="ko-KR" sz="1600" dirty="0" smtClean="0">
                  <a:solidFill>
                    <a:schemeClr val="tx1"/>
                  </a:solidFill>
                </a:rPr>
                <a:t> [symbol]</a:t>
              </a:r>
            </a:p>
            <a:p>
              <a:pPr algn="ctr">
                <a:lnSpc>
                  <a:spcPct val="150000"/>
                </a:lnSpc>
              </a:pPr>
              <a:endParaRPr lang="en-US" altLang="ko-KR" sz="1600" dirty="0" smtClean="0">
                <a:solidFill>
                  <a:schemeClr val="tx1"/>
                </a:solidFill>
              </a:endParaRPr>
            </a:p>
          </p:txBody>
        </p:sp>
        <p:sp>
          <p:nvSpPr>
            <p:cNvPr id="49" name="직사각형 48"/>
            <p:cNvSpPr/>
            <p:nvPr/>
          </p:nvSpPr>
          <p:spPr>
            <a:xfrm>
              <a:off x="7918467" y="4302755"/>
              <a:ext cx="3502409" cy="1211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lnSpc>
                  <a:spcPct val="150000"/>
                </a:lnSpc>
                <a:buFont typeface="Wingdings" panose="05000000000000000000" pitchFamily="2" charset="2"/>
                <a:buChar char="§"/>
              </a:pPr>
              <a:r>
                <a:rPr lang="en-US" altLang="ko-KR" sz="1600" b="1" dirty="0" smtClean="0">
                  <a:solidFill>
                    <a:schemeClr val="tx1"/>
                  </a:solidFill>
                </a:rPr>
                <a:t>Camera frame rate</a:t>
              </a:r>
            </a:p>
            <a:p>
              <a:pPr algn="ctr">
                <a:lnSpc>
                  <a:spcPct val="150000"/>
                </a:lnSpc>
              </a:pPr>
              <a:r>
                <a:rPr lang="en-US" altLang="ko-KR" sz="1600" dirty="0" smtClean="0">
                  <a:solidFill>
                    <a:schemeClr val="tx1"/>
                  </a:solidFill>
                </a:rPr>
                <a:t>F [fps]</a:t>
              </a:r>
            </a:p>
            <a:p>
              <a:pPr algn="ctr">
                <a:lnSpc>
                  <a:spcPct val="150000"/>
                </a:lnSpc>
              </a:pPr>
              <a:endParaRPr lang="en-US" altLang="ko-KR" sz="1600" dirty="0" smtClean="0">
                <a:solidFill>
                  <a:schemeClr val="tx1"/>
                </a:solidFill>
              </a:endParaRPr>
            </a:p>
          </p:txBody>
        </p:sp>
        <p:sp>
          <p:nvSpPr>
            <p:cNvPr id="50" name="직사각형 49"/>
            <p:cNvSpPr/>
            <p:nvPr/>
          </p:nvSpPr>
          <p:spPr>
            <a:xfrm>
              <a:off x="3277759" y="5510795"/>
              <a:ext cx="5779008" cy="4529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solidFill>
                    <a:schemeClr val="tx1"/>
                  </a:solidFill>
                </a:rPr>
                <a:t>Data rate = n x N</a:t>
              </a:r>
              <a:r>
                <a:rPr lang="en-US" altLang="ko-KR" b="1" baseline="30000" dirty="0" smtClean="0">
                  <a:solidFill>
                    <a:schemeClr val="tx1"/>
                  </a:solidFill>
                </a:rPr>
                <a:t>2</a:t>
              </a:r>
              <a:r>
                <a:rPr lang="en-US" altLang="ko-KR" b="1" dirty="0">
                  <a:solidFill>
                    <a:schemeClr val="tx1"/>
                  </a:solidFill>
                </a:rPr>
                <a:t> </a:t>
              </a:r>
              <a:r>
                <a:rPr lang="en-US" altLang="ko-KR" b="1" dirty="0" smtClean="0">
                  <a:solidFill>
                    <a:schemeClr val="tx1"/>
                  </a:solidFill>
                </a:rPr>
                <a:t>x F [bps]</a:t>
              </a:r>
              <a:endParaRPr lang="ko-KR" altLang="en-US" b="1" dirty="0">
                <a:solidFill>
                  <a:schemeClr val="tx1"/>
                </a:solidFill>
              </a:endParaRPr>
            </a:p>
          </p:txBody>
        </p:sp>
      </p:grpSp>
      <p:sp>
        <p:nvSpPr>
          <p:cNvPr id="51" name="슬라이드 번호 개체 틀 4"/>
          <p:cNvSpPr>
            <a:spLocks noGrp="1"/>
          </p:cNvSpPr>
          <p:nvPr>
            <p:ph type="sldNum" sz="quarter" idx="4"/>
          </p:nvPr>
        </p:nvSpPr>
        <p:spPr>
          <a:xfrm>
            <a:off x="4344988" y="6475413"/>
            <a:ext cx="530225" cy="182562"/>
          </a:xfrm>
        </p:spPr>
        <p:txBody>
          <a:bodyPr/>
          <a:lstStyle/>
          <a:p>
            <a:pPr>
              <a:defRPr/>
            </a:pPr>
            <a:r>
              <a:rPr lang="en-US" altLang="ko-KR" dirty="0" smtClean="0"/>
              <a:t>Slide </a:t>
            </a:r>
            <a:fld id="{4E4FA928-9E26-4F86-946C-2B3B31589A58}" type="slidenum">
              <a:rPr lang="en-US" altLang="ko-KR" smtClean="0"/>
              <a:pPr>
                <a:defRPr/>
              </a:pPr>
              <a:t>39</a:t>
            </a:fld>
            <a:endParaRPr lang="en-US" altLang="ko-KR" dirty="0"/>
          </a:p>
        </p:txBody>
      </p:sp>
      <p:sp>
        <p:nvSpPr>
          <p:cNvPr id="52" name="바닥글 개체 틀 3"/>
          <p:cNvSpPr>
            <a:spLocks noGrp="1"/>
          </p:cNvSpPr>
          <p:nvPr>
            <p:ph type="ftr" sz="quarter" idx="3"/>
          </p:nvPr>
        </p:nvSpPr>
        <p:spPr>
          <a:xfrm>
            <a:off x="5105400" y="6477000"/>
            <a:ext cx="3505200" cy="184150"/>
          </a:xfrm>
        </p:spPr>
        <p:txBody>
          <a:bodyPr/>
          <a:lstStyle/>
          <a:p>
            <a:pPr>
              <a:defRPr/>
            </a:pPr>
            <a:r>
              <a:rPr lang="en-US" altLang="ko-KR" dirty="0" err="1" smtClean="0"/>
              <a:t>Soo</a:t>
            </a:r>
            <a:r>
              <a:rPr lang="en-US" altLang="ko-KR" dirty="0" smtClean="0"/>
              <a:t>-Young Chang, SYCA</a:t>
            </a:r>
            <a:endParaRPr lang="en-US" altLang="ko-KR" dirty="0"/>
          </a:p>
        </p:txBody>
      </p:sp>
    </p:spTree>
    <p:extLst>
      <p:ext uri="{BB962C8B-B14F-4D97-AF65-F5344CB8AC3E}">
        <p14:creationId xmlns:p14="http://schemas.microsoft.com/office/powerpoint/2010/main" xmlns="" val="31649070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a:lnSpc>
                <a:spcPts val="3200"/>
              </a:lnSpc>
            </a:pPr>
            <a:r>
              <a:rPr lang="en-US" sz="3200" b="1" i="1" dirty="0" smtClean="0">
                <a:solidFill>
                  <a:srgbClr val="00B0F0"/>
                </a:solidFill>
                <a:latin typeface="Calibri" pitchFamily="34" charset="0"/>
                <a:ea typeface="Headline R" pitchFamily="18" charset="-127"/>
              </a:rPr>
              <a:t>MAJOR DISTINCTIONS BETWEEN </a:t>
            </a:r>
            <a:r>
              <a:rPr lang="en-US" sz="3200" b="1" i="1" dirty="0" smtClean="0">
                <a:solidFill>
                  <a:srgbClr val="00B0F0"/>
                </a:solidFill>
                <a:latin typeface="Calibri" pitchFamily="34" charset="0"/>
                <a:ea typeface="Headline R" pitchFamily="18" charset="-127"/>
              </a:rPr>
              <a:t>OWC </a:t>
            </a:r>
            <a:r>
              <a:rPr lang="en-US" sz="3200" b="1" i="1" dirty="0" smtClean="0">
                <a:solidFill>
                  <a:srgbClr val="00B0F0"/>
                </a:solidFill>
                <a:latin typeface="Calibri" pitchFamily="34" charset="0"/>
                <a:ea typeface="Headline R" pitchFamily="18" charset="-127"/>
              </a:rPr>
              <a:t>AND RADIO COMMUNICATION</a:t>
            </a:r>
            <a:endParaRPr lang="en-US" sz="3200" dirty="0">
              <a:solidFill>
                <a:srgbClr val="00B0F0"/>
              </a:solidFill>
              <a:latin typeface="Calibri" pitchFamily="34" charset="0"/>
              <a:ea typeface="Headline R" pitchFamily="18" charset="-127"/>
            </a:endParaRPr>
          </a:p>
        </p:txBody>
      </p:sp>
      <p:graphicFrame>
        <p:nvGraphicFramePr>
          <p:cNvPr id="6" name="내용 개체 틀 5"/>
          <p:cNvGraphicFramePr>
            <a:graphicFrameLocks noGrp="1"/>
          </p:cNvGraphicFramePr>
          <p:nvPr>
            <p:ph idx="1"/>
          </p:nvPr>
        </p:nvGraphicFramePr>
        <p:xfrm>
          <a:off x="609600" y="1981200"/>
          <a:ext cx="7848600" cy="4152900"/>
        </p:xfrm>
        <a:graphic>
          <a:graphicData uri="http://schemas.openxmlformats.org/drawingml/2006/table">
            <a:tbl>
              <a:tblPr/>
              <a:tblGrid>
                <a:gridCol w="3909711"/>
                <a:gridCol w="3938889"/>
              </a:tblGrid>
              <a:tr h="533400">
                <a:tc>
                  <a:txBody>
                    <a:bodyPr/>
                    <a:lstStyle/>
                    <a:p>
                      <a:pPr marL="0" marR="0" algn="ctr">
                        <a:lnSpc>
                          <a:spcPct val="115000"/>
                        </a:lnSpc>
                        <a:spcBef>
                          <a:spcPts val="0"/>
                        </a:spcBef>
                        <a:spcAft>
                          <a:spcPts val="1000"/>
                        </a:spcAft>
                      </a:pPr>
                      <a:r>
                        <a:rPr lang="en-US" sz="1600" b="1" dirty="0" smtClean="0">
                          <a:latin typeface="Times New Roman"/>
                          <a:ea typeface="Malgun Gothic"/>
                          <a:cs typeface="Times New Roman"/>
                        </a:rPr>
                        <a:t>OWC</a:t>
                      </a:r>
                      <a:endParaRPr lang="en-US" sz="1600" b="1" dirty="0">
                        <a:latin typeface="Calibri"/>
                        <a:ea typeface="Malgun Gothic"/>
                        <a:cs typeface="Times New Roman"/>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1000"/>
                        </a:spcAft>
                      </a:pPr>
                      <a:r>
                        <a:rPr lang="en-US" sz="1600" b="1" dirty="0">
                          <a:latin typeface="Times New Roman"/>
                          <a:ea typeface="Malgun Gothic"/>
                          <a:cs typeface="Times New Roman"/>
                        </a:rPr>
                        <a:t>Radio comm.</a:t>
                      </a:r>
                      <a:endParaRPr lang="en-US" sz="1600" b="1" dirty="0">
                        <a:latin typeface="Calibri"/>
                        <a:ea typeface="Malgun Gothic"/>
                        <a:cs typeface="Times New Roman"/>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142744">
                <a:tc>
                  <a:txBody>
                    <a:bodyPr/>
                    <a:lstStyle/>
                    <a:p>
                      <a:pPr marL="0" marR="0">
                        <a:lnSpc>
                          <a:spcPct val="115000"/>
                        </a:lnSpc>
                        <a:spcBef>
                          <a:spcPts val="0"/>
                        </a:spcBef>
                        <a:spcAft>
                          <a:spcPts val="1000"/>
                        </a:spcAft>
                      </a:pPr>
                      <a:r>
                        <a:rPr lang="en-US" sz="1600" dirty="0">
                          <a:latin typeface="Times New Roman"/>
                          <a:ea typeface="Malgun Gothic"/>
                          <a:cs typeface="Times New Roman"/>
                        </a:rPr>
                        <a:t>Data delivery by manipulating and measuring light, in terms of its </a:t>
                      </a:r>
                      <a:r>
                        <a:rPr lang="en-US" sz="1600" i="0" dirty="0">
                          <a:latin typeface="Times New Roman"/>
                          <a:ea typeface="Malgun Gothic"/>
                          <a:cs typeface="Times New Roman"/>
                        </a:rPr>
                        <a:t>perceived</a:t>
                      </a:r>
                      <a:r>
                        <a:rPr lang="en-US" sz="1600" dirty="0">
                          <a:latin typeface="Times New Roman"/>
                          <a:ea typeface="Malgun Gothic"/>
                          <a:cs typeface="Times New Roman"/>
                        </a:rPr>
                        <a:t> brightness or colors to human eyes. The radiant power at each wavelength is weighted by a luminosity function (a.k.a. visual sensitivity function) that models human brightness sensitivity.</a:t>
                      </a:r>
                      <a:endParaRPr lang="en-US" sz="1600" dirty="0">
                        <a:latin typeface="Calibri"/>
                        <a:ea typeface="Malgun Gothic"/>
                        <a:cs typeface="Times New Roman"/>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a:latin typeface="Times New Roman"/>
                          <a:ea typeface="Malgun Gothic"/>
                          <a:cs typeface="Times New Roman"/>
                        </a:rPr>
                        <a:t>Data delivery by manipulating electromagnetic signals and detecting parameters of the received signals or measuring radiant energy in terms of absolute power.	</a:t>
                      </a:r>
                      <a:endParaRPr lang="en-US" sz="1600">
                        <a:latin typeface="Calibri"/>
                        <a:ea typeface="Malgun Gothic"/>
                        <a:cs typeface="Times New Roman"/>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6756">
                <a:tc>
                  <a:txBody>
                    <a:bodyPr/>
                    <a:lstStyle/>
                    <a:p>
                      <a:pPr marL="0" marR="0">
                        <a:lnSpc>
                          <a:spcPct val="115000"/>
                        </a:lnSpc>
                        <a:spcBef>
                          <a:spcPts val="0"/>
                        </a:spcBef>
                        <a:spcAft>
                          <a:spcPts val="1000"/>
                        </a:spcAft>
                      </a:pPr>
                      <a:r>
                        <a:rPr lang="en-US" sz="1600">
                          <a:latin typeface="Times New Roman"/>
                          <a:ea typeface="Malgun Gothic"/>
                          <a:cs typeface="Times New Roman"/>
                        </a:rPr>
                        <a:t>A light signal which will be manipulated for data delivery has a certain amount of frequency (or wavelength) band before modulation.</a:t>
                      </a:r>
                      <a:endParaRPr lang="en-US" sz="1600">
                        <a:latin typeface="Calibri"/>
                        <a:ea typeface="Malgun Gothic"/>
                        <a:cs typeface="Times New Roman"/>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dirty="0">
                          <a:latin typeface="Times New Roman"/>
                          <a:ea typeface="Malgun Gothic"/>
                          <a:cs typeface="Times New Roman"/>
                        </a:rPr>
                        <a:t>A carrier signal usually has a single frequency component which is modulated with data. Eventually the transmitted signal has a certain amount of band after modulation.</a:t>
                      </a:r>
                      <a:endParaRPr lang="en-US" sz="1600" dirty="0">
                        <a:latin typeface="Calibri"/>
                        <a:ea typeface="Malgun Gothic"/>
                        <a:cs typeface="Times New Roman"/>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
        <p:nvSpPr>
          <p:cNvPr id="4" name="바닥글 개체 틀 3"/>
          <p:cNvSpPr>
            <a:spLocks noGrp="1"/>
          </p:cNvSpPr>
          <p:nvPr>
            <p:ph type="ftr" sz="quarter" idx="3"/>
          </p:nvPr>
        </p:nvSpPr>
        <p:spPr/>
        <p:txBody>
          <a:bodyPr/>
          <a:lstStyle/>
          <a:p>
            <a:pPr>
              <a:defRPr/>
            </a:pPr>
            <a:r>
              <a:rPr lang="en-US" altLang="ko-KR" dirty="0" err="1" smtClean="0"/>
              <a:t>Soo</a:t>
            </a:r>
            <a:r>
              <a:rPr lang="en-US" altLang="ko-KR" dirty="0" smtClean="0"/>
              <a:t>-Young Chang, SYCA</a:t>
            </a:r>
            <a:endParaRPr lang="en-US" altLang="ko-KR" dirty="0"/>
          </a:p>
        </p:txBody>
      </p:sp>
      <p:sp>
        <p:nvSpPr>
          <p:cNvPr id="5" name="슬라이드 번호 개체 틀 4"/>
          <p:cNvSpPr>
            <a:spLocks noGrp="1"/>
          </p:cNvSpPr>
          <p:nvPr>
            <p:ph type="sldNum" sz="quarter" idx="4"/>
          </p:nvPr>
        </p:nvSpPr>
        <p:spPr/>
        <p:txBody>
          <a:bodyPr/>
          <a:lstStyle/>
          <a:p>
            <a:pPr>
              <a:defRPr/>
            </a:pPr>
            <a:r>
              <a:rPr lang="en-US" altLang="ko-KR" smtClean="0"/>
              <a:t>Slide </a:t>
            </a:r>
            <a:fld id="{4E4FA928-9E26-4F86-946C-2B3B31589A58}" type="slidenum">
              <a:rPr lang="en-US" altLang="ko-KR" smtClean="0"/>
              <a:pPr>
                <a:defRPr/>
              </a:pPr>
              <a:t>4</a:t>
            </a:fld>
            <a:endParaRPr lang="en-US" altLang="ko-K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a:lnSpc>
                <a:spcPts val="3200"/>
              </a:lnSpc>
            </a:pPr>
            <a:r>
              <a:rPr lang="en-US" sz="3200" b="1" i="1" dirty="0" smtClean="0">
                <a:solidFill>
                  <a:srgbClr val="00B0F0"/>
                </a:solidFill>
                <a:latin typeface="Calibri" pitchFamily="34" charset="0"/>
              </a:rPr>
              <a:t>CONCLUSIONS</a:t>
            </a:r>
            <a:endParaRPr lang="en-US" sz="3200" dirty="0">
              <a:solidFill>
                <a:srgbClr val="00B0F0"/>
              </a:solidFill>
              <a:latin typeface="Calibri" pitchFamily="34" charset="0"/>
            </a:endParaRPr>
          </a:p>
        </p:txBody>
      </p:sp>
      <p:sp>
        <p:nvSpPr>
          <p:cNvPr id="3" name="내용 개체 틀 2"/>
          <p:cNvSpPr>
            <a:spLocks noGrp="1"/>
          </p:cNvSpPr>
          <p:nvPr>
            <p:ph idx="1"/>
          </p:nvPr>
        </p:nvSpPr>
        <p:spPr>
          <a:xfrm>
            <a:off x="685800" y="1828800"/>
            <a:ext cx="7772400" cy="4114800"/>
          </a:xfrm>
        </p:spPr>
        <p:txBody>
          <a:bodyPr/>
          <a:lstStyle/>
          <a:p>
            <a:r>
              <a:rPr lang="en-US" sz="1800" dirty="0" smtClean="0"/>
              <a:t>New color space modulation scheme proposed has many advantages</a:t>
            </a:r>
          </a:p>
          <a:p>
            <a:pPr lvl="1"/>
            <a:r>
              <a:rPr lang="en-US" sz="1600" dirty="0" smtClean="0"/>
              <a:t>Independent </a:t>
            </a:r>
            <a:r>
              <a:rPr lang="en-US" sz="1600" dirty="0" smtClean="0"/>
              <a:t>of brightness </a:t>
            </a:r>
            <a:r>
              <a:rPr lang="en-US" sz="1600" dirty="0" smtClean="0"/>
              <a:t>control</a:t>
            </a:r>
            <a:endParaRPr lang="en-US" sz="1600" dirty="0" smtClean="0"/>
          </a:p>
          <a:p>
            <a:pPr lvl="2"/>
            <a:r>
              <a:rPr lang="en-US" sz="1600" dirty="0" smtClean="0"/>
              <a:t>N</a:t>
            </a:r>
            <a:r>
              <a:rPr lang="en-US" sz="1600" dirty="0" smtClean="0"/>
              <a:t>ot </a:t>
            </a:r>
            <a:r>
              <a:rPr lang="en-US" sz="1600" dirty="0" smtClean="0"/>
              <a:t>to be </a:t>
            </a:r>
            <a:r>
              <a:rPr lang="en-US" sz="1600" dirty="0" smtClean="0"/>
              <a:t>affected </a:t>
            </a:r>
            <a:r>
              <a:rPr lang="en-US" sz="1600" dirty="0" smtClean="0"/>
              <a:t>by brightness control.</a:t>
            </a:r>
          </a:p>
          <a:p>
            <a:pPr lvl="1"/>
            <a:r>
              <a:rPr lang="en-US" sz="1600" dirty="0" smtClean="0"/>
              <a:t>Dependency of LED characteristics</a:t>
            </a:r>
          </a:p>
          <a:p>
            <a:pPr lvl="2"/>
            <a:r>
              <a:rPr lang="en-US" sz="1600" dirty="0" smtClean="0"/>
              <a:t>Modulation technique applied is not dependent on technical characteristics of LED or other light sources deployed.</a:t>
            </a:r>
          </a:p>
          <a:p>
            <a:pPr lvl="1"/>
            <a:r>
              <a:rPr lang="en-US" sz="1600" dirty="0" smtClean="0"/>
              <a:t>Not (or negligibly) affected by background </a:t>
            </a:r>
            <a:r>
              <a:rPr lang="en-US" sz="1600" dirty="0" smtClean="0"/>
              <a:t>noise</a:t>
            </a:r>
            <a:endParaRPr lang="en-US" sz="1600" dirty="0" smtClean="0"/>
          </a:p>
          <a:p>
            <a:pPr lvl="1"/>
            <a:r>
              <a:rPr lang="en-US" sz="1600" dirty="0" err="1" smtClean="0"/>
              <a:t>Adaptiveness</a:t>
            </a:r>
            <a:r>
              <a:rPr lang="en-US" sz="1600" dirty="0" smtClean="0"/>
              <a:t> </a:t>
            </a:r>
            <a:r>
              <a:rPr lang="en-US" sz="1600" dirty="0" smtClean="0"/>
              <a:t>to various data </a:t>
            </a:r>
            <a:r>
              <a:rPr lang="en-US" sz="1600" dirty="0" smtClean="0"/>
              <a:t>speeds</a:t>
            </a:r>
          </a:p>
          <a:p>
            <a:pPr lvl="1"/>
            <a:r>
              <a:rPr lang="en-US" sz="1600" dirty="0" smtClean="0"/>
              <a:t>Simple implementation</a:t>
            </a:r>
          </a:p>
          <a:p>
            <a:pPr lvl="1"/>
            <a:endParaRPr lang="en-US" sz="1600" dirty="0" smtClean="0"/>
          </a:p>
          <a:p>
            <a:r>
              <a:rPr lang="en-US" sz="1800" dirty="0" smtClean="0"/>
              <a:t>New modulation scheme proposed </a:t>
            </a:r>
            <a:r>
              <a:rPr lang="en-US" sz="1800" dirty="0" smtClean="0"/>
              <a:t>has better performance than other intensity modulations.</a:t>
            </a:r>
            <a:endParaRPr lang="en-US" sz="1800" dirty="0" smtClean="0"/>
          </a:p>
          <a:p>
            <a:pPr lvl="1"/>
            <a:endParaRPr lang="en-US" sz="1600" dirty="0" smtClean="0"/>
          </a:p>
        </p:txBody>
      </p:sp>
      <p:sp>
        <p:nvSpPr>
          <p:cNvPr id="4" name="바닥글 개체 틀 3"/>
          <p:cNvSpPr>
            <a:spLocks noGrp="1"/>
          </p:cNvSpPr>
          <p:nvPr>
            <p:ph type="ftr" sz="quarter" idx="3"/>
          </p:nvPr>
        </p:nvSpPr>
        <p:spPr/>
        <p:txBody>
          <a:bodyPr/>
          <a:lstStyle/>
          <a:p>
            <a:pPr>
              <a:defRPr/>
            </a:pPr>
            <a:r>
              <a:rPr lang="en-US" altLang="ko-KR" dirty="0" err="1" smtClean="0"/>
              <a:t>Soo</a:t>
            </a:r>
            <a:r>
              <a:rPr lang="en-US" altLang="ko-KR" dirty="0" smtClean="0"/>
              <a:t>-Young Chang, SYCA</a:t>
            </a:r>
            <a:endParaRPr lang="en-US" altLang="ko-KR" dirty="0"/>
          </a:p>
        </p:txBody>
      </p:sp>
      <p:sp>
        <p:nvSpPr>
          <p:cNvPr id="5" name="슬라이드 번호 개체 틀 4"/>
          <p:cNvSpPr>
            <a:spLocks noGrp="1"/>
          </p:cNvSpPr>
          <p:nvPr>
            <p:ph type="sldNum" sz="quarter" idx="4"/>
          </p:nvPr>
        </p:nvSpPr>
        <p:spPr>
          <a:xfrm>
            <a:off x="4344988" y="6475413"/>
            <a:ext cx="530225" cy="182562"/>
          </a:xfrm>
        </p:spPr>
        <p:txBody>
          <a:bodyPr/>
          <a:lstStyle/>
          <a:p>
            <a:pPr>
              <a:defRPr/>
            </a:pPr>
            <a:r>
              <a:rPr lang="en-US" altLang="ko-KR" dirty="0" smtClean="0"/>
              <a:t>Slide </a:t>
            </a:r>
            <a:fld id="{4E4FA928-9E26-4F86-946C-2B3B31589A58}" type="slidenum">
              <a:rPr lang="en-US" altLang="ko-KR" smtClean="0"/>
              <a:pPr>
                <a:defRPr/>
              </a:pPr>
              <a:t>40</a:t>
            </a:fld>
            <a:endParaRPr lang="en-US" altLang="ko-K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a:lnSpc>
                <a:spcPts val="3200"/>
              </a:lnSpc>
            </a:pPr>
            <a:r>
              <a:rPr lang="en-US" sz="3200" b="1" i="1" dirty="0" smtClean="0">
                <a:solidFill>
                  <a:srgbClr val="00B0F0"/>
                </a:solidFill>
                <a:latin typeface="Calibri" pitchFamily="34" charset="0"/>
              </a:rPr>
              <a:t>FACTORS CONSIDERED FOR </a:t>
            </a:r>
            <a:r>
              <a:rPr lang="en-US" sz="3200" b="1" i="1" dirty="0" smtClean="0">
                <a:solidFill>
                  <a:srgbClr val="00B0F0"/>
                </a:solidFill>
                <a:latin typeface="Calibri" pitchFamily="34" charset="0"/>
              </a:rPr>
              <a:t>OWC MOULATION </a:t>
            </a:r>
            <a:r>
              <a:rPr lang="en-US" sz="3200" b="1" i="1" dirty="0" smtClean="0">
                <a:solidFill>
                  <a:srgbClr val="00B0F0"/>
                </a:solidFill>
                <a:latin typeface="Calibri" pitchFamily="34" charset="0"/>
              </a:rPr>
              <a:t>(1)</a:t>
            </a:r>
            <a:endParaRPr lang="en-US" sz="3200" dirty="0">
              <a:solidFill>
                <a:srgbClr val="00B0F0"/>
              </a:solidFill>
              <a:latin typeface="Calibri" pitchFamily="34" charset="0"/>
            </a:endParaRPr>
          </a:p>
        </p:txBody>
      </p:sp>
      <p:sp>
        <p:nvSpPr>
          <p:cNvPr id="3" name="내용 개체 틀 2"/>
          <p:cNvSpPr>
            <a:spLocks noGrp="1"/>
          </p:cNvSpPr>
          <p:nvPr>
            <p:ph idx="1"/>
          </p:nvPr>
        </p:nvSpPr>
        <p:spPr>
          <a:xfrm>
            <a:off x="685800" y="1828800"/>
            <a:ext cx="7772400" cy="4114800"/>
          </a:xfrm>
        </p:spPr>
        <p:txBody>
          <a:bodyPr/>
          <a:lstStyle/>
          <a:p>
            <a:r>
              <a:rPr lang="en-US" sz="1800" dirty="0" smtClean="0"/>
              <a:t>Eye sensitivity</a:t>
            </a:r>
          </a:p>
          <a:p>
            <a:pPr lvl="1"/>
            <a:r>
              <a:rPr lang="en-US" sz="1600" dirty="0" smtClean="0"/>
              <a:t>To </a:t>
            </a:r>
            <a:r>
              <a:rPr lang="en-US" sz="1600" dirty="0" smtClean="0"/>
              <a:t>generate light with a color which is recognized by human eyes</a:t>
            </a:r>
          </a:p>
          <a:p>
            <a:pPr lvl="1"/>
            <a:r>
              <a:rPr lang="en-US" sz="1600" dirty="0" smtClean="0"/>
              <a:t>Human </a:t>
            </a:r>
            <a:r>
              <a:rPr lang="en-US" sz="1600" dirty="0" smtClean="0"/>
              <a:t>eyes have different sensitivity for each wavelength: </a:t>
            </a:r>
            <a:r>
              <a:rPr lang="en-US" sz="1600" dirty="0" err="1" smtClean="0"/>
              <a:t>chronomicity</a:t>
            </a:r>
            <a:r>
              <a:rPr lang="en-US" sz="1600" dirty="0" smtClean="0"/>
              <a:t> functions </a:t>
            </a:r>
            <a:r>
              <a:rPr lang="en-US" sz="1600" dirty="0" smtClean="0"/>
              <a:t>reflect human eyes’ sensitivity for various wavelengths.</a:t>
            </a:r>
          </a:p>
          <a:p>
            <a:pPr lvl="1"/>
            <a:r>
              <a:rPr lang="en-US" sz="1600" dirty="0" smtClean="0"/>
              <a:t>To </a:t>
            </a:r>
            <a:r>
              <a:rPr lang="en-US" sz="1600" dirty="0" smtClean="0"/>
              <a:t>determine colors recognized by human eyes after modulation</a:t>
            </a:r>
          </a:p>
          <a:p>
            <a:r>
              <a:rPr lang="en-US" sz="1800" dirty="0" smtClean="0"/>
              <a:t>Spectral </a:t>
            </a:r>
            <a:r>
              <a:rPr lang="en-US" sz="1800" dirty="0" smtClean="0"/>
              <a:t>distribution of light emitting devices or light sources </a:t>
            </a:r>
          </a:p>
          <a:p>
            <a:pPr lvl="1"/>
            <a:r>
              <a:rPr lang="en-US" sz="1600" dirty="0" smtClean="0"/>
              <a:t>To </a:t>
            </a:r>
            <a:r>
              <a:rPr lang="en-US" sz="1600" dirty="0" smtClean="0"/>
              <a:t>realize colors to be recognized by human eyes</a:t>
            </a:r>
          </a:p>
          <a:p>
            <a:r>
              <a:rPr lang="en-US" sz="1800" dirty="0" smtClean="0"/>
              <a:t>Light </a:t>
            </a:r>
            <a:r>
              <a:rPr lang="en-US" sz="1800" dirty="0" smtClean="0"/>
              <a:t>color spaces</a:t>
            </a:r>
          </a:p>
          <a:p>
            <a:pPr lvl="1"/>
            <a:r>
              <a:rPr lang="en-US" sz="1600" dirty="0" smtClean="0"/>
              <a:t>In </a:t>
            </a:r>
            <a:r>
              <a:rPr lang="en-US" sz="1600" dirty="0" smtClean="0"/>
              <a:t>a constellation plane of a modulation scheme, to determine a possible area of the points where most efficient modulation can be realized, light color spaces can be defined.</a:t>
            </a:r>
          </a:p>
          <a:p>
            <a:pPr lvl="1"/>
            <a:r>
              <a:rPr lang="en-US" sz="1600" dirty="0" smtClean="0"/>
              <a:t>To </a:t>
            </a:r>
            <a:r>
              <a:rPr lang="en-US" sz="1600" dirty="0" smtClean="0"/>
              <a:t>mix multiple colors to generate a target color, a set of color coordination coefficients in a light color space can be considered to define intensities of available color components.</a:t>
            </a:r>
          </a:p>
          <a:p>
            <a:endParaRPr lang="en-US" sz="1600" dirty="0"/>
          </a:p>
        </p:txBody>
      </p:sp>
      <p:sp>
        <p:nvSpPr>
          <p:cNvPr id="4" name="바닥글 개체 틀 3"/>
          <p:cNvSpPr>
            <a:spLocks noGrp="1"/>
          </p:cNvSpPr>
          <p:nvPr>
            <p:ph type="ftr" sz="quarter" idx="3"/>
          </p:nvPr>
        </p:nvSpPr>
        <p:spPr/>
        <p:txBody>
          <a:bodyPr/>
          <a:lstStyle/>
          <a:p>
            <a:pPr>
              <a:defRPr/>
            </a:pPr>
            <a:r>
              <a:rPr lang="en-US" altLang="ko-KR" smtClean="0"/>
              <a:t>Soo-Young Chang, SYCA</a:t>
            </a:r>
            <a:endParaRPr lang="en-US" altLang="ko-KR" dirty="0"/>
          </a:p>
        </p:txBody>
      </p:sp>
      <p:sp>
        <p:nvSpPr>
          <p:cNvPr id="5" name="슬라이드 번호 개체 틀 4"/>
          <p:cNvSpPr>
            <a:spLocks noGrp="1"/>
          </p:cNvSpPr>
          <p:nvPr>
            <p:ph type="sldNum" sz="quarter" idx="4"/>
          </p:nvPr>
        </p:nvSpPr>
        <p:spPr/>
        <p:txBody>
          <a:bodyPr/>
          <a:lstStyle/>
          <a:p>
            <a:pPr>
              <a:defRPr/>
            </a:pPr>
            <a:r>
              <a:rPr lang="en-US" altLang="ko-KR" smtClean="0"/>
              <a:t>Slide </a:t>
            </a:r>
            <a:fld id="{4E4FA928-9E26-4F86-946C-2B3B31589A58}" type="slidenum">
              <a:rPr lang="en-US" altLang="ko-KR" smtClean="0"/>
              <a:pPr>
                <a:defRPr/>
              </a:pPr>
              <a:t>5</a:t>
            </a:fld>
            <a:endParaRPr lang="en-US" altLang="ko-K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a:lnSpc>
                <a:spcPts val="3200"/>
              </a:lnSpc>
            </a:pPr>
            <a:r>
              <a:rPr lang="en-US" sz="3200" b="1" i="1" dirty="0" smtClean="0">
                <a:solidFill>
                  <a:srgbClr val="00B0F0"/>
                </a:solidFill>
                <a:latin typeface="Calibri" pitchFamily="34" charset="0"/>
              </a:rPr>
              <a:t>FACTORS CONSIDERED FOR </a:t>
            </a:r>
            <a:r>
              <a:rPr lang="en-US" sz="3200" b="1" i="1" dirty="0" smtClean="0">
                <a:solidFill>
                  <a:srgbClr val="00B0F0"/>
                </a:solidFill>
                <a:latin typeface="Calibri" pitchFamily="34" charset="0"/>
              </a:rPr>
              <a:t>OWC </a:t>
            </a:r>
            <a:r>
              <a:rPr lang="en-US" sz="3200" b="1" i="1" dirty="0" smtClean="0">
                <a:solidFill>
                  <a:srgbClr val="00B0F0"/>
                </a:solidFill>
                <a:latin typeface="Calibri" pitchFamily="34" charset="0"/>
              </a:rPr>
              <a:t>MODULATION </a:t>
            </a:r>
            <a:r>
              <a:rPr lang="en-US" sz="3200" b="1" i="1" dirty="0" smtClean="0">
                <a:solidFill>
                  <a:srgbClr val="00B0F0"/>
                </a:solidFill>
                <a:latin typeface="Calibri" pitchFamily="34" charset="0"/>
              </a:rPr>
              <a:t>(2)</a:t>
            </a:r>
            <a:endParaRPr lang="en-US" sz="3200" dirty="0">
              <a:solidFill>
                <a:srgbClr val="00B0F0"/>
              </a:solidFill>
              <a:latin typeface="Calibri" pitchFamily="34" charset="0"/>
            </a:endParaRPr>
          </a:p>
        </p:txBody>
      </p:sp>
      <p:sp>
        <p:nvSpPr>
          <p:cNvPr id="3" name="내용 개체 틀 2"/>
          <p:cNvSpPr>
            <a:spLocks noGrp="1"/>
          </p:cNvSpPr>
          <p:nvPr>
            <p:ph idx="1"/>
          </p:nvPr>
        </p:nvSpPr>
        <p:spPr>
          <a:xfrm>
            <a:off x="685800" y="1828800"/>
            <a:ext cx="7772400" cy="4114800"/>
          </a:xfrm>
        </p:spPr>
        <p:txBody>
          <a:bodyPr/>
          <a:lstStyle/>
          <a:p>
            <a:r>
              <a:rPr lang="en-US" sz="1800" dirty="0" err="1" smtClean="0"/>
              <a:t>Responsivities</a:t>
            </a:r>
            <a:r>
              <a:rPr lang="en-US" sz="1800" dirty="0" smtClean="0"/>
              <a:t> of </a:t>
            </a:r>
            <a:r>
              <a:rPr lang="en-US" sz="1800" dirty="0" smtClean="0"/>
              <a:t>photo </a:t>
            </a:r>
            <a:r>
              <a:rPr lang="en-US" sz="1800" dirty="0" smtClean="0"/>
              <a:t>detection devices</a:t>
            </a:r>
            <a:endParaRPr lang="en-US" sz="1800" dirty="0" smtClean="0"/>
          </a:p>
          <a:p>
            <a:pPr lvl="1"/>
            <a:r>
              <a:rPr lang="en-US" sz="1600" dirty="0" smtClean="0"/>
              <a:t>Photo detection devices </a:t>
            </a:r>
            <a:r>
              <a:rPr lang="en-US" sz="1600" dirty="0" smtClean="0"/>
              <a:t>have different </a:t>
            </a:r>
            <a:r>
              <a:rPr lang="en-US" sz="1600" dirty="0" err="1" smtClean="0"/>
              <a:t>responsivities</a:t>
            </a:r>
            <a:r>
              <a:rPr lang="en-US" sz="1600" dirty="0" smtClean="0"/>
              <a:t> for </a:t>
            </a:r>
            <a:r>
              <a:rPr lang="en-US" sz="1600" dirty="0" smtClean="0"/>
              <a:t>each wavelength.</a:t>
            </a:r>
          </a:p>
          <a:p>
            <a:pPr lvl="1"/>
            <a:r>
              <a:rPr lang="en-US" sz="1600" dirty="0" smtClean="0"/>
              <a:t>At </a:t>
            </a:r>
            <a:r>
              <a:rPr lang="en-US" sz="1600" dirty="0" smtClean="0"/>
              <a:t>the receiver, post emphasis may be needed to compensate perceptual non-uniformity.</a:t>
            </a:r>
          </a:p>
          <a:p>
            <a:r>
              <a:rPr lang="en-US" sz="1800" dirty="0" smtClean="0"/>
              <a:t>Colors </a:t>
            </a:r>
            <a:r>
              <a:rPr lang="en-US" sz="1800" dirty="0" smtClean="0"/>
              <a:t>or comfortableness of light output from light emitting devices after modulation</a:t>
            </a:r>
          </a:p>
          <a:p>
            <a:pPr lvl="1"/>
            <a:r>
              <a:rPr lang="en-US" sz="1600" dirty="0" smtClean="0"/>
              <a:t>After </a:t>
            </a:r>
            <a:r>
              <a:rPr lang="en-US" sz="1600" dirty="0" smtClean="0"/>
              <a:t>modulation, any target color should be able to be generated: </a:t>
            </a:r>
            <a:r>
              <a:rPr lang="en-US" sz="1600" b="1" dirty="0" smtClean="0"/>
              <a:t>to human eyes.</a:t>
            </a:r>
          </a:p>
          <a:p>
            <a:pPr lvl="1"/>
            <a:r>
              <a:rPr lang="en-US" sz="1600" dirty="0" smtClean="0"/>
              <a:t>To </a:t>
            </a:r>
            <a:r>
              <a:rPr lang="en-US" sz="1600" dirty="0" smtClean="0"/>
              <a:t>mix multiple colors to generate any target color, a set of color coordination coefficients (or intensities of light sources)should be considered.</a:t>
            </a:r>
          </a:p>
          <a:p>
            <a:r>
              <a:rPr lang="en-US" sz="1800" dirty="0" smtClean="0"/>
              <a:t>Communications </a:t>
            </a:r>
            <a:r>
              <a:rPr lang="en-US" sz="1800" dirty="0" smtClean="0"/>
              <a:t>should not degrade illumination efficiency.</a:t>
            </a:r>
          </a:p>
          <a:p>
            <a:pPr lvl="1"/>
            <a:r>
              <a:rPr lang="en-US" sz="1600" dirty="0" smtClean="0"/>
              <a:t>Compatible </a:t>
            </a:r>
            <a:r>
              <a:rPr lang="en-US" sz="1600" dirty="0" smtClean="0"/>
              <a:t>with dimming: no or minimum performance degradation due to dimming</a:t>
            </a:r>
          </a:p>
          <a:p>
            <a:r>
              <a:rPr lang="en-US" sz="1800" dirty="0" smtClean="0"/>
              <a:t>Efficiency </a:t>
            </a:r>
            <a:r>
              <a:rPr lang="en-US" sz="1800" dirty="0" smtClean="0"/>
              <a:t>of constellation map in a light color space after considering all factors</a:t>
            </a:r>
          </a:p>
          <a:p>
            <a:pPr lvl="1"/>
            <a:r>
              <a:rPr lang="en-US" sz="1600" dirty="0" smtClean="0"/>
              <a:t>The </a:t>
            </a:r>
            <a:r>
              <a:rPr lang="en-US" sz="1600" dirty="0" smtClean="0"/>
              <a:t>above factors should be considered to design a constellation map, given a target color and the number of constellation points</a:t>
            </a:r>
            <a:r>
              <a:rPr lang="en-US" sz="1600" dirty="0" smtClean="0"/>
              <a:t>.</a:t>
            </a:r>
            <a:endParaRPr lang="en-US" sz="1600" dirty="0" smtClean="0"/>
          </a:p>
        </p:txBody>
      </p:sp>
      <p:sp>
        <p:nvSpPr>
          <p:cNvPr id="4" name="바닥글 개체 틀 3"/>
          <p:cNvSpPr>
            <a:spLocks noGrp="1"/>
          </p:cNvSpPr>
          <p:nvPr>
            <p:ph type="ftr" sz="quarter" idx="3"/>
          </p:nvPr>
        </p:nvSpPr>
        <p:spPr/>
        <p:txBody>
          <a:bodyPr/>
          <a:lstStyle/>
          <a:p>
            <a:pPr>
              <a:defRPr/>
            </a:pPr>
            <a:r>
              <a:rPr lang="en-US" altLang="ko-KR" smtClean="0"/>
              <a:t>Soo-Young Chang, SYCA</a:t>
            </a:r>
            <a:endParaRPr lang="en-US" altLang="ko-KR" dirty="0"/>
          </a:p>
        </p:txBody>
      </p:sp>
      <p:sp>
        <p:nvSpPr>
          <p:cNvPr id="5" name="슬라이드 번호 개체 틀 4"/>
          <p:cNvSpPr>
            <a:spLocks noGrp="1"/>
          </p:cNvSpPr>
          <p:nvPr>
            <p:ph type="sldNum" sz="quarter" idx="4"/>
          </p:nvPr>
        </p:nvSpPr>
        <p:spPr/>
        <p:txBody>
          <a:bodyPr/>
          <a:lstStyle/>
          <a:p>
            <a:pPr>
              <a:defRPr/>
            </a:pPr>
            <a:r>
              <a:rPr lang="en-US" altLang="ko-KR" smtClean="0"/>
              <a:t>Slide </a:t>
            </a:r>
            <a:fld id="{4E4FA928-9E26-4F86-946C-2B3B31589A58}" type="slidenum">
              <a:rPr lang="en-US" altLang="ko-KR" smtClean="0"/>
              <a:pPr>
                <a:defRPr/>
              </a:pPr>
              <a:t>6</a:t>
            </a:fld>
            <a:endParaRPr lang="en-US" altLang="ko-K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a:lnSpc>
                <a:spcPts val="3200"/>
              </a:lnSpc>
            </a:pPr>
            <a:r>
              <a:rPr lang="en-US" sz="3200" b="1" i="1" dirty="0" smtClean="0">
                <a:solidFill>
                  <a:srgbClr val="00B0F0"/>
                </a:solidFill>
                <a:latin typeface="Calibri" pitchFamily="34" charset="0"/>
              </a:rPr>
              <a:t>BASIC CONCEPT: MULTI COORDINATES TO REPRESENT COLORS (1)</a:t>
            </a:r>
            <a:endParaRPr lang="en-US" sz="3200" dirty="0">
              <a:solidFill>
                <a:srgbClr val="00B0F0"/>
              </a:solidFill>
              <a:latin typeface="Calibri" pitchFamily="34" charset="0"/>
            </a:endParaRPr>
          </a:p>
        </p:txBody>
      </p:sp>
      <p:sp>
        <p:nvSpPr>
          <p:cNvPr id="3" name="내용 개체 틀 2"/>
          <p:cNvSpPr>
            <a:spLocks noGrp="1"/>
          </p:cNvSpPr>
          <p:nvPr>
            <p:ph idx="1"/>
          </p:nvPr>
        </p:nvSpPr>
        <p:spPr>
          <a:xfrm>
            <a:off x="685800" y="1828800"/>
            <a:ext cx="7772400" cy="4114800"/>
          </a:xfrm>
        </p:spPr>
        <p:txBody>
          <a:bodyPr/>
          <a:lstStyle/>
          <a:p>
            <a:r>
              <a:rPr lang="en-US" sz="1800" dirty="0" smtClean="0"/>
              <a:t>In the modulation scheme suggested in this document, two coordinates (</a:t>
            </a:r>
            <a:r>
              <a:rPr lang="en-US" sz="1800" i="1" dirty="0" smtClean="0"/>
              <a:t>x</a:t>
            </a:r>
            <a:r>
              <a:rPr lang="en-US" sz="1800" dirty="0" smtClean="0"/>
              <a:t> and </a:t>
            </a:r>
            <a:r>
              <a:rPr lang="en-US" sz="1800" i="1" dirty="0" smtClean="0"/>
              <a:t>y</a:t>
            </a:r>
            <a:r>
              <a:rPr lang="en-US" sz="1800" dirty="0" smtClean="0"/>
              <a:t>) for a two dimensional light color space are considered.</a:t>
            </a:r>
          </a:p>
          <a:p>
            <a:pPr lvl="1"/>
            <a:r>
              <a:rPr lang="en-US" sz="1600" i="1" dirty="0" smtClean="0"/>
              <a:t>x</a:t>
            </a:r>
            <a:r>
              <a:rPr lang="en-US" sz="1600" dirty="0" smtClean="0"/>
              <a:t> and </a:t>
            </a:r>
            <a:r>
              <a:rPr lang="en-US" sz="1600" i="1" dirty="0" smtClean="0"/>
              <a:t>y</a:t>
            </a:r>
            <a:r>
              <a:rPr lang="en-US" sz="1600" dirty="0" smtClean="0"/>
              <a:t> are </a:t>
            </a:r>
            <a:r>
              <a:rPr lang="en-US" sz="1600" dirty="0" smtClean="0"/>
              <a:t>designed to be orthogonal to each other to be applied for the scheme:</a:t>
            </a:r>
          </a:p>
          <a:p>
            <a:pPr lvl="2"/>
            <a:r>
              <a:rPr lang="en-US" sz="1600" dirty="0" smtClean="0"/>
              <a:t>No </a:t>
            </a:r>
            <a:r>
              <a:rPr lang="en-US" sz="1600" dirty="0" smtClean="0"/>
              <a:t>correlation between these two.</a:t>
            </a:r>
          </a:p>
          <a:p>
            <a:pPr lvl="2"/>
            <a:r>
              <a:rPr lang="en-US" sz="1600" dirty="0" smtClean="0"/>
              <a:t>Any </a:t>
            </a:r>
            <a:r>
              <a:rPr lang="en-US" sz="1600" dirty="0" smtClean="0"/>
              <a:t>point in a space can be represented by a unique pair of these values.</a:t>
            </a:r>
          </a:p>
          <a:p>
            <a:pPr lvl="2"/>
            <a:r>
              <a:rPr lang="en-US" sz="1600" dirty="0" smtClean="0"/>
              <a:t>A </a:t>
            </a:r>
            <a:r>
              <a:rPr lang="en-US" sz="1600" dirty="0" smtClean="0"/>
              <a:t>color is represented by a unique point in a space, not by multiple points.</a:t>
            </a:r>
          </a:p>
          <a:p>
            <a:pPr lvl="1"/>
            <a:r>
              <a:rPr lang="en-US" sz="1600" dirty="0" smtClean="0"/>
              <a:t>Similar </a:t>
            </a:r>
            <a:r>
              <a:rPr lang="en-US" sz="1600" dirty="0" smtClean="0"/>
              <a:t>to QAM</a:t>
            </a:r>
          </a:p>
          <a:p>
            <a:pPr lvl="2"/>
            <a:r>
              <a:rPr lang="en-US" sz="1600" dirty="0" smtClean="0"/>
              <a:t>Determine </a:t>
            </a:r>
            <a:r>
              <a:rPr lang="en-US" sz="1600" dirty="0" smtClean="0"/>
              <a:t>points which maximize the minimum distance among distances between any two points.</a:t>
            </a:r>
          </a:p>
          <a:p>
            <a:pPr lvl="2"/>
            <a:r>
              <a:rPr lang="en-US" sz="1600" dirty="0" err="1" smtClean="0"/>
              <a:t>Equi</a:t>
            </a:r>
            <a:r>
              <a:rPr lang="en-US" sz="1600" dirty="0" smtClean="0"/>
              <a:t>-distance </a:t>
            </a:r>
            <a:r>
              <a:rPr lang="en-US" sz="1600" dirty="0" smtClean="0"/>
              <a:t>strategy is a possible way to assign points.</a:t>
            </a:r>
          </a:p>
        </p:txBody>
      </p:sp>
      <p:sp>
        <p:nvSpPr>
          <p:cNvPr id="4" name="바닥글 개체 틀 3"/>
          <p:cNvSpPr>
            <a:spLocks noGrp="1"/>
          </p:cNvSpPr>
          <p:nvPr>
            <p:ph type="ftr" sz="quarter" idx="3"/>
          </p:nvPr>
        </p:nvSpPr>
        <p:spPr/>
        <p:txBody>
          <a:bodyPr/>
          <a:lstStyle/>
          <a:p>
            <a:pPr>
              <a:defRPr/>
            </a:pPr>
            <a:r>
              <a:rPr lang="en-US" altLang="ko-KR" dirty="0" err="1" smtClean="0"/>
              <a:t>Soo</a:t>
            </a:r>
            <a:r>
              <a:rPr lang="en-US" altLang="ko-KR" dirty="0" smtClean="0"/>
              <a:t>-Young Chang, SYCA</a:t>
            </a:r>
            <a:endParaRPr lang="en-US" altLang="ko-KR" dirty="0"/>
          </a:p>
        </p:txBody>
      </p:sp>
      <p:sp>
        <p:nvSpPr>
          <p:cNvPr id="5" name="슬라이드 번호 개체 틀 4"/>
          <p:cNvSpPr>
            <a:spLocks noGrp="1"/>
          </p:cNvSpPr>
          <p:nvPr>
            <p:ph type="sldNum" sz="quarter" idx="4"/>
          </p:nvPr>
        </p:nvSpPr>
        <p:spPr/>
        <p:txBody>
          <a:bodyPr/>
          <a:lstStyle/>
          <a:p>
            <a:pPr>
              <a:defRPr/>
            </a:pPr>
            <a:r>
              <a:rPr lang="en-US" altLang="ko-KR" smtClean="0"/>
              <a:t>Slide </a:t>
            </a:r>
            <a:fld id="{4E4FA928-9E26-4F86-946C-2B3B31589A58}" type="slidenum">
              <a:rPr lang="en-US" altLang="ko-KR" smtClean="0"/>
              <a:pPr>
                <a:defRPr/>
              </a:pPr>
              <a:t>7</a:t>
            </a:fld>
            <a:endParaRPr lang="en-US" altLang="ko-K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a:lnSpc>
                <a:spcPts val="3200"/>
              </a:lnSpc>
            </a:pPr>
            <a:r>
              <a:rPr lang="en-US" sz="3200" b="1" i="1" dirty="0" smtClean="0">
                <a:solidFill>
                  <a:srgbClr val="00B0F0"/>
                </a:solidFill>
                <a:latin typeface="Calibri" pitchFamily="34" charset="0"/>
              </a:rPr>
              <a:t>BASIC CONCEPT: MULTI COORDINATES TO REPRESENT COLORS </a:t>
            </a:r>
            <a:r>
              <a:rPr lang="en-US" sz="3200" b="1" i="1" dirty="0" smtClean="0">
                <a:solidFill>
                  <a:srgbClr val="00B0F0"/>
                </a:solidFill>
                <a:latin typeface="Calibri" pitchFamily="34" charset="0"/>
              </a:rPr>
              <a:t>(2)</a:t>
            </a:r>
            <a:endParaRPr lang="en-US" sz="3200" dirty="0">
              <a:solidFill>
                <a:srgbClr val="00B0F0"/>
              </a:solidFill>
              <a:latin typeface="Calibri" pitchFamily="34" charset="0"/>
            </a:endParaRPr>
          </a:p>
        </p:txBody>
      </p:sp>
      <p:sp>
        <p:nvSpPr>
          <p:cNvPr id="3" name="내용 개체 틀 2"/>
          <p:cNvSpPr>
            <a:spLocks noGrp="1"/>
          </p:cNvSpPr>
          <p:nvPr>
            <p:ph idx="1"/>
          </p:nvPr>
        </p:nvSpPr>
        <p:spPr>
          <a:xfrm>
            <a:off x="685800" y="1828800"/>
            <a:ext cx="7772400" cy="4114800"/>
          </a:xfrm>
        </p:spPr>
        <p:txBody>
          <a:bodyPr/>
          <a:lstStyle/>
          <a:p>
            <a:r>
              <a:rPr lang="en-US" sz="1800" dirty="0" smtClean="0"/>
              <a:t>A color can be generated by mixing lights from multiple light emitting devices such as LEDs: </a:t>
            </a:r>
            <a:r>
              <a:rPr lang="en-US" sz="1800" dirty="0" smtClean="0">
                <a:solidFill>
                  <a:srgbClr val="FF0000"/>
                </a:solidFill>
              </a:rPr>
              <a:t>multiple light sources based, not single light source based</a:t>
            </a:r>
          </a:p>
          <a:p>
            <a:pPr lvl="1"/>
            <a:r>
              <a:rPr lang="en-US" sz="1600" dirty="0" smtClean="0"/>
              <a:t>It </a:t>
            </a:r>
            <a:r>
              <a:rPr lang="en-US" sz="1600" dirty="0" smtClean="0"/>
              <a:t>is not necessary that light of a color can be generated by mixing lights from multiple light emitting devices with a unique set of light intensities of light emitting devices. </a:t>
            </a:r>
          </a:p>
          <a:p>
            <a:pPr lvl="1"/>
            <a:r>
              <a:rPr lang="en-US" sz="1600" dirty="0" smtClean="0"/>
              <a:t>A </a:t>
            </a:r>
            <a:r>
              <a:rPr lang="en-US" sz="1600" dirty="0" smtClean="0"/>
              <a:t>multi dimensional space can be considered to represent colors.</a:t>
            </a:r>
          </a:p>
          <a:p>
            <a:pPr lvl="1">
              <a:buNone/>
            </a:pPr>
            <a:r>
              <a:rPr lang="en-US" sz="1600" dirty="0" smtClean="0">
                <a:solidFill>
                  <a:srgbClr val="FF0000"/>
                </a:solidFill>
                <a:sym typeface="Wingdings" pitchFamily="2" charset="2"/>
              </a:rPr>
              <a:t>  </a:t>
            </a:r>
            <a:r>
              <a:rPr lang="en-US" sz="1600" dirty="0" smtClean="0">
                <a:solidFill>
                  <a:srgbClr val="FF0000"/>
                </a:solidFill>
              </a:rPr>
              <a:t>A </a:t>
            </a:r>
            <a:r>
              <a:rPr lang="en-US" sz="1600" dirty="0" smtClean="0">
                <a:solidFill>
                  <a:srgbClr val="FF0000"/>
                </a:solidFill>
              </a:rPr>
              <a:t>multi dimensional light color space can be used for color representation, but generally it is not true that there is only one point to represent each color: multiple points can be identified for a specific color in general. </a:t>
            </a:r>
            <a:endParaRPr lang="en-US" sz="1600" dirty="0" smtClean="0">
              <a:solidFill>
                <a:srgbClr val="FF0000"/>
              </a:solidFill>
            </a:endParaRPr>
          </a:p>
          <a:p>
            <a:pPr lvl="1">
              <a:buNone/>
            </a:pPr>
            <a:r>
              <a:rPr lang="en-US" sz="1600" dirty="0" smtClean="0">
                <a:solidFill>
                  <a:srgbClr val="FF0000"/>
                </a:solidFill>
                <a:sym typeface="Wingdings" pitchFamily="2" charset="2"/>
              </a:rPr>
              <a:t>  </a:t>
            </a:r>
            <a:r>
              <a:rPr lang="en-US" sz="1600" dirty="0" smtClean="0">
                <a:solidFill>
                  <a:srgbClr val="FF0000"/>
                </a:solidFill>
              </a:rPr>
              <a:t>Thus </a:t>
            </a:r>
            <a:r>
              <a:rPr lang="en-US" sz="1600" dirty="0" smtClean="0">
                <a:solidFill>
                  <a:srgbClr val="FF0000"/>
                </a:solidFill>
              </a:rPr>
              <a:t>a light space should be well tailored not to have multiple points to represent a color, but to represent a color with a unique point.</a:t>
            </a:r>
          </a:p>
        </p:txBody>
      </p:sp>
      <p:sp>
        <p:nvSpPr>
          <p:cNvPr id="4" name="바닥글 개체 틀 3"/>
          <p:cNvSpPr>
            <a:spLocks noGrp="1"/>
          </p:cNvSpPr>
          <p:nvPr>
            <p:ph type="ftr" sz="quarter" idx="3"/>
          </p:nvPr>
        </p:nvSpPr>
        <p:spPr/>
        <p:txBody>
          <a:bodyPr/>
          <a:lstStyle/>
          <a:p>
            <a:pPr>
              <a:defRPr/>
            </a:pPr>
            <a:r>
              <a:rPr lang="en-US" altLang="ko-KR" smtClean="0"/>
              <a:t>Soo-Young Chang, SYCA</a:t>
            </a:r>
            <a:endParaRPr lang="en-US" altLang="ko-KR" dirty="0"/>
          </a:p>
        </p:txBody>
      </p:sp>
      <p:sp>
        <p:nvSpPr>
          <p:cNvPr id="5" name="슬라이드 번호 개체 틀 4"/>
          <p:cNvSpPr>
            <a:spLocks noGrp="1"/>
          </p:cNvSpPr>
          <p:nvPr>
            <p:ph type="sldNum" sz="quarter" idx="4"/>
          </p:nvPr>
        </p:nvSpPr>
        <p:spPr/>
        <p:txBody>
          <a:bodyPr/>
          <a:lstStyle/>
          <a:p>
            <a:pPr>
              <a:defRPr/>
            </a:pPr>
            <a:r>
              <a:rPr lang="en-US" altLang="ko-KR" smtClean="0"/>
              <a:t>Slide </a:t>
            </a:r>
            <a:fld id="{4E4FA928-9E26-4F86-946C-2B3B31589A58}" type="slidenum">
              <a:rPr lang="en-US" altLang="ko-KR" smtClean="0"/>
              <a:pPr>
                <a:defRPr/>
              </a:pPr>
              <a:t>8</a:t>
            </a:fld>
            <a:endParaRPr lang="en-US" altLang="ko-K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a:lnSpc>
                <a:spcPts val="3200"/>
              </a:lnSpc>
            </a:pPr>
            <a:r>
              <a:rPr lang="en-US" sz="3200" b="1" i="1" dirty="0" smtClean="0">
                <a:solidFill>
                  <a:srgbClr val="00B0F0"/>
                </a:solidFill>
                <a:latin typeface="Calibri" pitchFamily="34" charset="0"/>
              </a:rPr>
              <a:t>MODULATION </a:t>
            </a:r>
            <a:r>
              <a:rPr lang="en-US" sz="3200" b="1" i="1" dirty="0" smtClean="0">
                <a:solidFill>
                  <a:srgbClr val="00B0F0"/>
                </a:solidFill>
                <a:latin typeface="Calibri" pitchFamily="34" charset="0"/>
              </a:rPr>
              <a:t>BLOCKS</a:t>
            </a:r>
            <a:endParaRPr lang="en-US" sz="3200" dirty="0">
              <a:solidFill>
                <a:srgbClr val="00B0F0"/>
              </a:solidFill>
              <a:latin typeface="Calibri" pitchFamily="34" charset="0"/>
            </a:endParaRPr>
          </a:p>
        </p:txBody>
      </p:sp>
      <p:sp>
        <p:nvSpPr>
          <p:cNvPr id="4" name="바닥글 개체 틀 3"/>
          <p:cNvSpPr>
            <a:spLocks noGrp="1"/>
          </p:cNvSpPr>
          <p:nvPr>
            <p:ph type="ftr" sz="quarter" idx="3"/>
          </p:nvPr>
        </p:nvSpPr>
        <p:spPr/>
        <p:txBody>
          <a:bodyPr/>
          <a:lstStyle/>
          <a:p>
            <a:pPr>
              <a:defRPr/>
            </a:pPr>
            <a:r>
              <a:rPr lang="en-US" altLang="ko-KR" smtClean="0"/>
              <a:t>Soo-Young Chang, SYCA</a:t>
            </a:r>
            <a:endParaRPr lang="en-US" altLang="ko-KR" dirty="0"/>
          </a:p>
        </p:txBody>
      </p:sp>
      <p:sp>
        <p:nvSpPr>
          <p:cNvPr id="5" name="슬라이드 번호 개체 틀 4"/>
          <p:cNvSpPr>
            <a:spLocks noGrp="1"/>
          </p:cNvSpPr>
          <p:nvPr>
            <p:ph type="sldNum" sz="quarter" idx="4"/>
          </p:nvPr>
        </p:nvSpPr>
        <p:spPr/>
        <p:txBody>
          <a:bodyPr/>
          <a:lstStyle/>
          <a:p>
            <a:pPr>
              <a:defRPr/>
            </a:pPr>
            <a:r>
              <a:rPr lang="en-US" altLang="ko-KR" dirty="0" smtClean="0"/>
              <a:t>Slide </a:t>
            </a:r>
            <a:fld id="{4E4FA928-9E26-4F86-946C-2B3B31589A58}" type="slidenum">
              <a:rPr lang="en-US" altLang="ko-KR" smtClean="0"/>
              <a:pPr>
                <a:defRPr/>
              </a:pPr>
              <a:t>9</a:t>
            </a:fld>
            <a:endParaRPr lang="en-US" altLang="ko-KR" dirty="0"/>
          </a:p>
        </p:txBody>
      </p:sp>
      <p:sp>
        <p:nvSpPr>
          <p:cNvPr id="47" name="Rectangle 7"/>
          <p:cNvSpPr>
            <a:spLocks noGrp="1" noChangeArrowheads="1"/>
          </p:cNvSpPr>
          <p:nvPr/>
        </p:nvSpPr>
        <p:spPr bwMode="auto">
          <a:xfrm>
            <a:off x="457200" y="1722437"/>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r>
              <a:rPr lang="en-US" sz="2000" dirty="0" smtClean="0"/>
              <a:t>Transmitter</a:t>
            </a:r>
          </a:p>
          <a:p>
            <a:endParaRPr lang="en-US" sz="2400" dirty="0" smtClean="0"/>
          </a:p>
          <a:p>
            <a:endParaRPr lang="en-US" sz="2400" dirty="0" smtClean="0"/>
          </a:p>
          <a:p>
            <a:endParaRPr lang="en-US" sz="2400" dirty="0" smtClean="0"/>
          </a:p>
          <a:p>
            <a:endParaRPr lang="en-US" sz="2400" dirty="0" smtClean="0"/>
          </a:p>
          <a:p>
            <a:r>
              <a:rPr lang="en-US" sz="2000" dirty="0" smtClean="0"/>
              <a:t>Receiver</a:t>
            </a:r>
          </a:p>
        </p:txBody>
      </p:sp>
      <p:sp>
        <p:nvSpPr>
          <p:cNvPr id="48" name="Rectangle 4"/>
          <p:cNvSpPr>
            <a:spLocks noChangeArrowheads="1"/>
          </p:cNvSpPr>
          <p:nvPr/>
        </p:nvSpPr>
        <p:spPr bwMode="auto">
          <a:xfrm>
            <a:off x="1981200" y="2484437"/>
            <a:ext cx="1143000" cy="1143000"/>
          </a:xfrm>
          <a:prstGeom prst="rect">
            <a:avLst/>
          </a:prstGeom>
          <a:solidFill>
            <a:schemeClr val="accent1"/>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600" dirty="0"/>
              <a:t>Serial-</a:t>
            </a:r>
          </a:p>
          <a:p>
            <a:pPr algn="ctr"/>
            <a:r>
              <a:rPr lang="en-US" sz="1600" dirty="0"/>
              <a:t>to-parallel</a:t>
            </a:r>
          </a:p>
          <a:p>
            <a:pPr algn="ctr"/>
            <a:r>
              <a:rPr lang="en-US" sz="1600" dirty="0"/>
              <a:t>convert</a:t>
            </a:r>
          </a:p>
        </p:txBody>
      </p:sp>
      <p:sp>
        <p:nvSpPr>
          <p:cNvPr id="49" name="Rectangle 5"/>
          <p:cNvSpPr>
            <a:spLocks noChangeArrowheads="1"/>
          </p:cNvSpPr>
          <p:nvPr/>
        </p:nvSpPr>
        <p:spPr bwMode="auto">
          <a:xfrm>
            <a:off x="3886200" y="2484437"/>
            <a:ext cx="1219200" cy="1143000"/>
          </a:xfrm>
          <a:prstGeom prst="rect">
            <a:avLst/>
          </a:prstGeom>
          <a:solidFill>
            <a:srgbClr val="FFFF00"/>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600" dirty="0"/>
              <a:t>Data-to-</a:t>
            </a:r>
          </a:p>
          <a:p>
            <a:pPr algn="ctr"/>
            <a:r>
              <a:rPr lang="en-US" sz="1600" dirty="0"/>
              <a:t>modulation</a:t>
            </a:r>
          </a:p>
          <a:p>
            <a:pPr algn="ctr"/>
            <a:r>
              <a:rPr lang="en-US" sz="1600" dirty="0"/>
              <a:t>mapping</a:t>
            </a:r>
          </a:p>
        </p:txBody>
      </p:sp>
      <p:sp>
        <p:nvSpPr>
          <p:cNvPr id="50" name="Rectangle 8"/>
          <p:cNvSpPr>
            <a:spLocks noChangeArrowheads="1"/>
          </p:cNvSpPr>
          <p:nvPr/>
        </p:nvSpPr>
        <p:spPr bwMode="auto">
          <a:xfrm>
            <a:off x="5867400" y="2484437"/>
            <a:ext cx="1219200" cy="1143000"/>
          </a:xfrm>
          <a:prstGeom prst="rect">
            <a:avLst/>
          </a:prstGeom>
          <a:solidFill>
            <a:schemeClr val="accent1"/>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600" dirty="0"/>
              <a:t>Light</a:t>
            </a:r>
          </a:p>
          <a:p>
            <a:pPr algn="ctr"/>
            <a:r>
              <a:rPr lang="en-US" sz="1600" dirty="0"/>
              <a:t> emitting</a:t>
            </a:r>
          </a:p>
          <a:p>
            <a:pPr algn="ctr"/>
            <a:r>
              <a:rPr lang="en-US" sz="1600" dirty="0"/>
              <a:t> device</a:t>
            </a:r>
          </a:p>
          <a:p>
            <a:pPr algn="ctr"/>
            <a:r>
              <a:rPr lang="en-US" sz="1600" dirty="0"/>
              <a:t> driver</a:t>
            </a:r>
          </a:p>
        </p:txBody>
      </p:sp>
      <p:sp>
        <p:nvSpPr>
          <p:cNvPr id="51" name="Rectangle 10"/>
          <p:cNvSpPr>
            <a:spLocks noChangeArrowheads="1"/>
          </p:cNvSpPr>
          <p:nvPr/>
        </p:nvSpPr>
        <p:spPr bwMode="auto">
          <a:xfrm>
            <a:off x="7848600" y="2484437"/>
            <a:ext cx="838200" cy="1143000"/>
          </a:xfrm>
          <a:prstGeom prst="rect">
            <a:avLst/>
          </a:prstGeom>
          <a:solidFill>
            <a:schemeClr val="accent1"/>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600" dirty="0"/>
              <a:t>Light</a:t>
            </a:r>
          </a:p>
          <a:p>
            <a:pPr algn="ctr"/>
            <a:r>
              <a:rPr lang="en-US" sz="1600" dirty="0"/>
              <a:t>emitting</a:t>
            </a:r>
          </a:p>
          <a:p>
            <a:pPr algn="ctr"/>
            <a:r>
              <a:rPr lang="en-US" sz="1600" dirty="0"/>
              <a:t>device</a:t>
            </a:r>
          </a:p>
        </p:txBody>
      </p:sp>
      <p:sp>
        <p:nvSpPr>
          <p:cNvPr id="52" name="Line 11"/>
          <p:cNvSpPr>
            <a:spLocks noChangeShapeType="1"/>
          </p:cNvSpPr>
          <p:nvPr/>
        </p:nvSpPr>
        <p:spPr bwMode="auto">
          <a:xfrm>
            <a:off x="7086600" y="2636837"/>
            <a:ext cx="762000" cy="0"/>
          </a:xfrm>
          <a:prstGeom prst="line">
            <a:avLst/>
          </a:prstGeom>
          <a:noFill/>
          <a:ln w="9525">
            <a:solidFill>
              <a:schemeClr val="tx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53" name="Line 12"/>
          <p:cNvSpPr>
            <a:spLocks noChangeShapeType="1"/>
          </p:cNvSpPr>
          <p:nvPr/>
        </p:nvSpPr>
        <p:spPr bwMode="auto">
          <a:xfrm>
            <a:off x="7086600" y="2789237"/>
            <a:ext cx="762000" cy="0"/>
          </a:xfrm>
          <a:prstGeom prst="line">
            <a:avLst/>
          </a:prstGeom>
          <a:noFill/>
          <a:ln w="9525">
            <a:solidFill>
              <a:schemeClr val="tx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54" name="Line 13"/>
          <p:cNvSpPr>
            <a:spLocks noChangeShapeType="1"/>
          </p:cNvSpPr>
          <p:nvPr/>
        </p:nvSpPr>
        <p:spPr bwMode="auto">
          <a:xfrm>
            <a:off x="7086600" y="3475037"/>
            <a:ext cx="762000" cy="0"/>
          </a:xfrm>
          <a:prstGeom prst="line">
            <a:avLst/>
          </a:prstGeom>
          <a:noFill/>
          <a:ln w="9525">
            <a:solidFill>
              <a:schemeClr val="tx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55" name="Line 14"/>
          <p:cNvSpPr>
            <a:spLocks noChangeShapeType="1"/>
          </p:cNvSpPr>
          <p:nvPr/>
        </p:nvSpPr>
        <p:spPr bwMode="auto">
          <a:xfrm>
            <a:off x="7467600" y="2941637"/>
            <a:ext cx="0" cy="381000"/>
          </a:xfrm>
          <a:prstGeom prst="line">
            <a:avLst/>
          </a:prstGeom>
          <a:noFill/>
          <a:ln w="57150" cap="rnd">
            <a:solidFill>
              <a:schemeClr val="tx1"/>
            </a:solidFill>
            <a:prstDash val="sysDot"/>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56" name="Line 15"/>
          <p:cNvSpPr>
            <a:spLocks noChangeShapeType="1"/>
          </p:cNvSpPr>
          <p:nvPr/>
        </p:nvSpPr>
        <p:spPr bwMode="auto">
          <a:xfrm>
            <a:off x="5105400" y="2636837"/>
            <a:ext cx="762000" cy="0"/>
          </a:xfrm>
          <a:prstGeom prst="line">
            <a:avLst/>
          </a:prstGeom>
          <a:noFill/>
          <a:ln w="9525">
            <a:solidFill>
              <a:schemeClr val="tx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57" name="Line 16"/>
          <p:cNvSpPr>
            <a:spLocks noChangeShapeType="1"/>
          </p:cNvSpPr>
          <p:nvPr/>
        </p:nvSpPr>
        <p:spPr bwMode="auto">
          <a:xfrm>
            <a:off x="5105400" y="2789237"/>
            <a:ext cx="762000" cy="0"/>
          </a:xfrm>
          <a:prstGeom prst="line">
            <a:avLst/>
          </a:prstGeom>
          <a:noFill/>
          <a:ln w="9525">
            <a:solidFill>
              <a:schemeClr val="tx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58" name="Line 17"/>
          <p:cNvSpPr>
            <a:spLocks noChangeShapeType="1"/>
          </p:cNvSpPr>
          <p:nvPr/>
        </p:nvSpPr>
        <p:spPr bwMode="auto">
          <a:xfrm>
            <a:off x="5105400" y="3475037"/>
            <a:ext cx="762000" cy="0"/>
          </a:xfrm>
          <a:prstGeom prst="line">
            <a:avLst/>
          </a:prstGeom>
          <a:noFill/>
          <a:ln w="9525">
            <a:solidFill>
              <a:schemeClr val="tx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59" name="Line 18"/>
          <p:cNvSpPr>
            <a:spLocks noChangeShapeType="1"/>
          </p:cNvSpPr>
          <p:nvPr/>
        </p:nvSpPr>
        <p:spPr bwMode="auto">
          <a:xfrm>
            <a:off x="5486400" y="2941637"/>
            <a:ext cx="0" cy="381000"/>
          </a:xfrm>
          <a:prstGeom prst="line">
            <a:avLst/>
          </a:prstGeom>
          <a:noFill/>
          <a:ln w="57150" cap="rnd">
            <a:solidFill>
              <a:schemeClr val="tx1"/>
            </a:solidFill>
            <a:prstDash val="sysDot"/>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60" name="Line 19"/>
          <p:cNvSpPr>
            <a:spLocks noChangeShapeType="1"/>
          </p:cNvSpPr>
          <p:nvPr/>
        </p:nvSpPr>
        <p:spPr bwMode="auto">
          <a:xfrm>
            <a:off x="3124200" y="2636837"/>
            <a:ext cx="762000" cy="0"/>
          </a:xfrm>
          <a:prstGeom prst="line">
            <a:avLst/>
          </a:prstGeom>
          <a:noFill/>
          <a:ln w="9525">
            <a:solidFill>
              <a:schemeClr val="tx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61" name="Line 20"/>
          <p:cNvSpPr>
            <a:spLocks noChangeShapeType="1"/>
          </p:cNvSpPr>
          <p:nvPr/>
        </p:nvSpPr>
        <p:spPr bwMode="auto">
          <a:xfrm>
            <a:off x="3124200" y="2789237"/>
            <a:ext cx="762000" cy="0"/>
          </a:xfrm>
          <a:prstGeom prst="line">
            <a:avLst/>
          </a:prstGeom>
          <a:noFill/>
          <a:ln w="9525">
            <a:solidFill>
              <a:schemeClr val="tx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62" name="Line 21"/>
          <p:cNvSpPr>
            <a:spLocks noChangeShapeType="1"/>
          </p:cNvSpPr>
          <p:nvPr/>
        </p:nvSpPr>
        <p:spPr bwMode="auto">
          <a:xfrm>
            <a:off x="3124200" y="3475037"/>
            <a:ext cx="762000" cy="0"/>
          </a:xfrm>
          <a:prstGeom prst="line">
            <a:avLst/>
          </a:prstGeom>
          <a:noFill/>
          <a:ln w="9525">
            <a:solidFill>
              <a:schemeClr val="tx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63" name="Line 22"/>
          <p:cNvSpPr>
            <a:spLocks noChangeShapeType="1"/>
          </p:cNvSpPr>
          <p:nvPr/>
        </p:nvSpPr>
        <p:spPr bwMode="auto">
          <a:xfrm>
            <a:off x="3505200" y="2941637"/>
            <a:ext cx="0" cy="381000"/>
          </a:xfrm>
          <a:prstGeom prst="line">
            <a:avLst/>
          </a:prstGeom>
          <a:noFill/>
          <a:ln w="57150" cap="rnd">
            <a:solidFill>
              <a:schemeClr val="tx1"/>
            </a:solidFill>
            <a:prstDash val="sysDot"/>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64" name="Line 23"/>
          <p:cNvSpPr>
            <a:spLocks noChangeShapeType="1"/>
          </p:cNvSpPr>
          <p:nvPr/>
        </p:nvSpPr>
        <p:spPr bwMode="auto">
          <a:xfrm>
            <a:off x="1371600" y="3017837"/>
            <a:ext cx="609600" cy="0"/>
          </a:xfrm>
          <a:prstGeom prst="line">
            <a:avLst/>
          </a:prstGeom>
          <a:noFill/>
          <a:ln w="57150">
            <a:solidFill>
              <a:schemeClr val="tx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65" name="Text Box 24"/>
          <p:cNvSpPr txBox="1">
            <a:spLocks noChangeArrowheads="1"/>
          </p:cNvSpPr>
          <p:nvPr/>
        </p:nvSpPr>
        <p:spPr bwMode="auto">
          <a:xfrm>
            <a:off x="457200" y="2484437"/>
            <a:ext cx="1257075" cy="1015663"/>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nSpc>
                <a:spcPct val="75000"/>
              </a:lnSpc>
            </a:pPr>
            <a:r>
              <a:rPr lang="en-US" sz="1600" dirty="0"/>
              <a:t>Data </a:t>
            </a:r>
          </a:p>
          <a:p>
            <a:pPr>
              <a:lnSpc>
                <a:spcPct val="75000"/>
              </a:lnSpc>
            </a:pPr>
            <a:r>
              <a:rPr lang="en-US" sz="1600" dirty="0"/>
              <a:t>stream </a:t>
            </a:r>
          </a:p>
          <a:p>
            <a:pPr>
              <a:lnSpc>
                <a:spcPct val="75000"/>
              </a:lnSpc>
            </a:pPr>
            <a:r>
              <a:rPr lang="en-US" sz="1600" dirty="0"/>
              <a:t>from </a:t>
            </a:r>
          </a:p>
          <a:p>
            <a:pPr>
              <a:lnSpc>
                <a:spcPct val="75000"/>
              </a:lnSpc>
            </a:pPr>
            <a:r>
              <a:rPr lang="en-US" sz="1600" dirty="0"/>
              <a:t>information </a:t>
            </a:r>
          </a:p>
          <a:p>
            <a:pPr>
              <a:lnSpc>
                <a:spcPct val="75000"/>
              </a:lnSpc>
            </a:pPr>
            <a:r>
              <a:rPr lang="en-US" sz="1600" dirty="0"/>
              <a:t>source</a:t>
            </a:r>
          </a:p>
        </p:txBody>
      </p:sp>
      <p:sp>
        <p:nvSpPr>
          <p:cNvPr id="66" name="Rectangle 25"/>
          <p:cNvSpPr>
            <a:spLocks noChangeArrowheads="1"/>
          </p:cNvSpPr>
          <p:nvPr/>
        </p:nvSpPr>
        <p:spPr bwMode="auto">
          <a:xfrm>
            <a:off x="1981200" y="4618037"/>
            <a:ext cx="1143000" cy="1143000"/>
          </a:xfrm>
          <a:prstGeom prst="rect">
            <a:avLst/>
          </a:prstGeom>
          <a:solidFill>
            <a:schemeClr val="accent1"/>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600" dirty="0"/>
              <a:t>Parallel-</a:t>
            </a:r>
          </a:p>
          <a:p>
            <a:pPr algn="ctr"/>
            <a:r>
              <a:rPr lang="en-US" sz="1600" dirty="0"/>
              <a:t>to-serial</a:t>
            </a:r>
          </a:p>
          <a:p>
            <a:pPr algn="ctr"/>
            <a:r>
              <a:rPr lang="en-US" sz="1600" dirty="0"/>
              <a:t>convert</a:t>
            </a:r>
          </a:p>
        </p:txBody>
      </p:sp>
      <p:sp>
        <p:nvSpPr>
          <p:cNvPr id="67" name="Rectangle 26"/>
          <p:cNvSpPr>
            <a:spLocks noChangeArrowheads="1"/>
          </p:cNvSpPr>
          <p:nvPr/>
        </p:nvSpPr>
        <p:spPr bwMode="auto">
          <a:xfrm>
            <a:off x="3886200" y="4618037"/>
            <a:ext cx="1219200" cy="1143000"/>
          </a:xfrm>
          <a:prstGeom prst="rect">
            <a:avLst/>
          </a:prstGeom>
          <a:solidFill>
            <a:srgbClr val="FFFF00"/>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600" dirty="0"/>
              <a:t>Modulation</a:t>
            </a:r>
          </a:p>
          <a:p>
            <a:pPr algn="ctr"/>
            <a:r>
              <a:rPr lang="en-US" sz="1600" dirty="0"/>
              <a:t>-to-data</a:t>
            </a:r>
          </a:p>
          <a:p>
            <a:pPr algn="ctr"/>
            <a:r>
              <a:rPr lang="en-US" sz="1600" dirty="0" err="1"/>
              <a:t>demapping</a:t>
            </a:r>
            <a:endParaRPr lang="en-US" sz="1600" dirty="0"/>
          </a:p>
        </p:txBody>
      </p:sp>
      <p:sp>
        <p:nvSpPr>
          <p:cNvPr id="68" name="Rectangle 27"/>
          <p:cNvSpPr>
            <a:spLocks noChangeArrowheads="1"/>
          </p:cNvSpPr>
          <p:nvPr/>
        </p:nvSpPr>
        <p:spPr bwMode="auto">
          <a:xfrm>
            <a:off x="5867400" y="4618037"/>
            <a:ext cx="1219200" cy="1143000"/>
          </a:xfrm>
          <a:prstGeom prst="rect">
            <a:avLst/>
          </a:prstGeom>
          <a:solidFill>
            <a:schemeClr val="accent1"/>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600" dirty="0"/>
              <a:t>Amplifier</a:t>
            </a:r>
          </a:p>
        </p:txBody>
      </p:sp>
      <p:sp>
        <p:nvSpPr>
          <p:cNvPr id="69" name="Rectangle 28"/>
          <p:cNvSpPr>
            <a:spLocks noChangeArrowheads="1"/>
          </p:cNvSpPr>
          <p:nvPr/>
        </p:nvSpPr>
        <p:spPr bwMode="auto">
          <a:xfrm>
            <a:off x="7848600" y="4618037"/>
            <a:ext cx="838200" cy="1143000"/>
          </a:xfrm>
          <a:prstGeom prst="rect">
            <a:avLst/>
          </a:prstGeom>
          <a:solidFill>
            <a:schemeClr val="accent1"/>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600" dirty="0"/>
              <a:t>Photo</a:t>
            </a:r>
          </a:p>
          <a:p>
            <a:pPr algn="ctr"/>
            <a:r>
              <a:rPr lang="en-US" sz="1600" dirty="0"/>
              <a:t>detector</a:t>
            </a:r>
          </a:p>
        </p:txBody>
      </p:sp>
      <p:sp>
        <p:nvSpPr>
          <p:cNvPr id="70" name="Line 32"/>
          <p:cNvSpPr>
            <a:spLocks noChangeShapeType="1"/>
          </p:cNvSpPr>
          <p:nvPr/>
        </p:nvSpPr>
        <p:spPr bwMode="auto">
          <a:xfrm>
            <a:off x="7467600" y="5075237"/>
            <a:ext cx="0" cy="381000"/>
          </a:xfrm>
          <a:prstGeom prst="line">
            <a:avLst/>
          </a:prstGeom>
          <a:noFill/>
          <a:ln w="57150" cap="rnd">
            <a:solidFill>
              <a:schemeClr val="tx1"/>
            </a:solidFill>
            <a:prstDash val="sysDot"/>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71" name="Text Box 42"/>
          <p:cNvSpPr txBox="1">
            <a:spLocks noChangeArrowheads="1"/>
          </p:cNvSpPr>
          <p:nvPr/>
        </p:nvSpPr>
        <p:spPr bwMode="auto">
          <a:xfrm>
            <a:off x="457200" y="4618037"/>
            <a:ext cx="1257075" cy="1015663"/>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nSpc>
                <a:spcPct val="75000"/>
              </a:lnSpc>
            </a:pPr>
            <a:r>
              <a:rPr lang="en-US" sz="1600" dirty="0"/>
              <a:t>Data </a:t>
            </a:r>
          </a:p>
          <a:p>
            <a:pPr>
              <a:lnSpc>
                <a:spcPct val="75000"/>
              </a:lnSpc>
            </a:pPr>
            <a:r>
              <a:rPr lang="en-US" sz="1600" dirty="0"/>
              <a:t>stream </a:t>
            </a:r>
          </a:p>
          <a:p>
            <a:pPr>
              <a:lnSpc>
                <a:spcPct val="75000"/>
              </a:lnSpc>
            </a:pPr>
            <a:r>
              <a:rPr lang="en-US" sz="1600" dirty="0"/>
              <a:t>to </a:t>
            </a:r>
          </a:p>
          <a:p>
            <a:pPr>
              <a:lnSpc>
                <a:spcPct val="75000"/>
              </a:lnSpc>
            </a:pPr>
            <a:r>
              <a:rPr lang="en-US" sz="1600" dirty="0"/>
              <a:t>information </a:t>
            </a:r>
          </a:p>
          <a:p>
            <a:pPr>
              <a:lnSpc>
                <a:spcPct val="75000"/>
              </a:lnSpc>
            </a:pPr>
            <a:r>
              <a:rPr lang="en-US" sz="1600" dirty="0"/>
              <a:t>sink</a:t>
            </a:r>
          </a:p>
        </p:txBody>
      </p:sp>
      <p:sp>
        <p:nvSpPr>
          <p:cNvPr id="72" name="Line 43"/>
          <p:cNvSpPr>
            <a:spLocks noChangeShapeType="1"/>
          </p:cNvSpPr>
          <p:nvPr/>
        </p:nvSpPr>
        <p:spPr bwMode="auto">
          <a:xfrm flipH="1">
            <a:off x="7086600" y="4770437"/>
            <a:ext cx="762000" cy="0"/>
          </a:xfrm>
          <a:prstGeom prst="line">
            <a:avLst/>
          </a:prstGeom>
          <a:noFill/>
          <a:ln w="9525">
            <a:solidFill>
              <a:schemeClr val="tx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73" name="Line 44"/>
          <p:cNvSpPr>
            <a:spLocks noChangeShapeType="1"/>
          </p:cNvSpPr>
          <p:nvPr/>
        </p:nvSpPr>
        <p:spPr bwMode="auto">
          <a:xfrm flipH="1">
            <a:off x="7086600" y="4922837"/>
            <a:ext cx="762000" cy="0"/>
          </a:xfrm>
          <a:prstGeom prst="line">
            <a:avLst/>
          </a:prstGeom>
          <a:noFill/>
          <a:ln w="9525">
            <a:solidFill>
              <a:schemeClr val="tx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74" name="Line 45"/>
          <p:cNvSpPr>
            <a:spLocks noChangeShapeType="1"/>
          </p:cNvSpPr>
          <p:nvPr/>
        </p:nvSpPr>
        <p:spPr bwMode="auto">
          <a:xfrm flipH="1">
            <a:off x="7086600" y="5608637"/>
            <a:ext cx="762000" cy="0"/>
          </a:xfrm>
          <a:prstGeom prst="line">
            <a:avLst/>
          </a:prstGeom>
          <a:noFill/>
          <a:ln w="9525">
            <a:solidFill>
              <a:schemeClr val="tx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75" name="Line 46"/>
          <p:cNvSpPr>
            <a:spLocks noChangeShapeType="1"/>
          </p:cNvSpPr>
          <p:nvPr/>
        </p:nvSpPr>
        <p:spPr bwMode="auto">
          <a:xfrm>
            <a:off x="5486400" y="5075237"/>
            <a:ext cx="0" cy="381000"/>
          </a:xfrm>
          <a:prstGeom prst="line">
            <a:avLst/>
          </a:prstGeom>
          <a:noFill/>
          <a:ln w="57150" cap="rnd">
            <a:solidFill>
              <a:schemeClr val="tx1"/>
            </a:solidFill>
            <a:prstDash val="sysDot"/>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76" name="Line 47"/>
          <p:cNvSpPr>
            <a:spLocks noChangeShapeType="1"/>
          </p:cNvSpPr>
          <p:nvPr/>
        </p:nvSpPr>
        <p:spPr bwMode="auto">
          <a:xfrm flipH="1">
            <a:off x="5105400" y="4770437"/>
            <a:ext cx="762000" cy="0"/>
          </a:xfrm>
          <a:prstGeom prst="line">
            <a:avLst/>
          </a:prstGeom>
          <a:noFill/>
          <a:ln w="9525">
            <a:solidFill>
              <a:schemeClr val="tx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77" name="Line 48"/>
          <p:cNvSpPr>
            <a:spLocks noChangeShapeType="1"/>
          </p:cNvSpPr>
          <p:nvPr/>
        </p:nvSpPr>
        <p:spPr bwMode="auto">
          <a:xfrm flipH="1">
            <a:off x="5105400" y="4922837"/>
            <a:ext cx="762000" cy="0"/>
          </a:xfrm>
          <a:prstGeom prst="line">
            <a:avLst/>
          </a:prstGeom>
          <a:noFill/>
          <a:ln w="9525">
            <a:solidFill>
              <a:schemeClr val="tx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78" name="Line 49"/>
          <p:cNvSpPr>
            <a:spLocks noChangeShapeType="1"/>
          </p:cNvSpPr>
          <p:nvPr/>
        </p:nvSpPr>
        <p:spPr bwMode="auto">
          <a:xfrm flipH="1">
            <a:off x="5105400" y="5608637"/>
            <a:ext cx="762000" cy="0"/>
          </a:xfrm>
          <a:prstGeom prst="line">
            <a:avLst/>
          </a:prstGeom>
          <a:noFill/>
          <a:ln w="9525">
            <a:solidFill>
              <a:schemeClr val="tx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79" name="Line 50"/>
          <p:cNvSpPr>
            <a:spLocks noChangeShapeType="1"/>
          </p:cNvSpPr>
          <p:nvPr/>
        </p:nvSpPr>
        <p:spPr bwMode="auto">
          <a:xfrm>
            <a:off x="3505200" y="5075237"/>
            <a:ext cx="0" cy="381000"/>
          </a:xfrm>
          <a:prstGeom prst="line">
            <a:avLst/>
          </a:prstGeom>
          <a:noFill/>
          <a:ln w="57150" cap="rnd">
            <a:solidFill>
              <a:schemeClr val="tx1"/>
            </a:solidFill>
            <a:prstDash val="sysDot"/>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80" name="Line 51"/>
          <p:cNvSpPr>
            <a:spLocks noChangeShapeType="1"/>
          </p:cNvSpPr>
          <p:nvPr/>
        </p:nvSpPr>
        <p:spPr bwMode="auto">
          <a:xfrm flipH="1">
            <a:off x="3124200" y="4770437"/>
            <a:ext cx="762000" cy="0"/>
          </a:xfrm>
          <a:prstGeom prst="line">
            <a:avLst/>
          </a:prstGeom>
          <a:noFill/>
          <a:ln w="9525">
            <a:solidFill>
              <a:schemeClr val="tx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81" name="Line 52"/>
          <p:cNvSpPr>
            <a:spLocks noChangeShapeType="1"/>
          </p:cNvSpPr>
          <p:nvPr/>
        </p:nvSpPr>
        <p:spPr bwMode="auto">
          <a:xfrm flipH="1">
            <a:off x="3124200" y="4922837"/>
            <a:ext cx="762000" cy="0"/>
          </a:xfrm>
          <a:prstGeom prst="line">
            <a:avLst/>
          </a:prstGeom>
          <a:noFill/>
          <a:ln w="9525">
            <a:solidFill>
              <a:schemeClr val="tx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82" name="Line 53"/>
          <p:cNvSpPr>
            <a:spLocks noChangeShapeType="1"/>
          </p:cNvSpPr>
          <p:nvPr/>
        </p:nvSpPr>
        <p:spPr bwMode="auto">
          <a:xfrm flipH="1">
            <a:off x="3124200" y="5608637"/>
            <a:ext cx="762000" cy="0"/>
          </a:xfrm>
          <a:prstGeom prst="line">
            <a:avLst/>
          </a:prstGeom>
          <a:noFill/>
          <a:ln w="9525">
            <a:solidFill>
              <a:schemeClr val="tx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83" name="Line 54"/>
          <p:cNvSpPr>
            <a:spLocks noChangeShapeType="1"/>
          </p:cNvSpPr>
          <p:nvPr/>
        </p:nvSpPr>
        <p:spPr bwMode="auto">
          <a:xfrm flipH="1">
            <a:off x="1447800" y="5151437"/>
            <a:ext cx="533400" cy="0"/>
          </a:xfrm>
          <a:prstGeom prst="line">
            <a:avLst/>
          </a:prstGeom>
          <a:noFill/>
          <a:ln w="57150">
            <a:solidFill>
              <a:schemeClr val="tx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84" name="Line 55"/>
          <p:cNvSpPr>
            <a:spLocks noChangeShapeType="1"/>
          </p:cNvSpPr>
          <p:nvPr/>
        </p:nvSpPr>
        <p:spPr bwMode="auto">
          <a:xfrm>
            <a:off x="8229600" y="3703637"/>
            <a:ext cx="152400" cy="457200"/>
          </a:xfrm>
          <a:prstGeom prst="line">
            <a:avLst/>
          </a:prstGeom>
          <a:noFill/>
          <a:ln w="9525">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85" name="Line 56"/>
          <p:cNvSpPr>
            <a:spLocks noChangeShapeType="1"/>
          </p:cNvSpPr>
          <p:nvPr/>
        </p:nvSpPr>
        <p:spPr bwMode="auto">
          <a:xfrm>
            <a:off x="8153400" y="4160837"/>
            <a:ext cx="152400" cy="381000"/>
          </a:xfrm>
          <a:prstGeom prst="line">
            <a:avLst/>
          </a:prstGeom>
          <a:noFill/>
          <a:ln w="9525">
            <a:solidFill>
              <a:schemeClr val="tx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86" name="Line 57"/>
          <p:cNvSpPr>
            <a:spLocks noChangeShapeType="1"/>
          </p:cNvSpPr>
          <p:nvPr/>
        </p:nvSpPr>
        <p:spPr bwMode="auto">
          <a:xfrm>
            <a:off x="8153400" y="4160837"/>
            <a:ext cx="228600" cy="0"/>
          </a:xfrm>
          <a:prstGeom prst="line">
            <a:avLst/>
          </a:prstGeom>
          <a:noFill/>
          <a:ln w="9525">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87" name="Text Box 58"/>
          <p:cNvSpPr txBox="1">
            <a:spLocks noChangeArrowheads="1"/>
          </p:cNvSpPr>
          <p:nvPr/>
        </p:nvSpPr>
        <p:spPr bwMode="auto">
          <a:xfrm>
            <a:off x="6553200" y="3798635"/>
            <a:ext cx="1752600" cy="609398"/>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70000"/>
              </a:lnSpc>
            </a:pPr>
            <a:r>
              <a:rPr lang="en-US" sz="1600" dirty="0">
                <a:solidFill>
                  <a:srgbClr val="FF0000"/>
                </a:solidFill>
              </a:rPr>
              <a:t>Light with a color</a:t>
            </a:r>
          </a:p>
          <a:p>
            <a:pPr algn="ctr">
              <a:lnSpc>
                <a:spcPct val="70000"/>
              </a:lnSpc>
            </a:pPr>
            <a:r>
              <a:rPr lang="en-US" sz="1600" dirty="0">
                <a:solidFill>
                  <a:srgbClr val="FF0000"/>
                </a:solidFill>
              </a:rPr>
              <a:t>recognized by</a:t>
            </a:r>
          </a:p>
          <a:p>
            <a:pPr algn="ctr">
              <a:lnSpc>
                <a:spcPct val="70000"/>
              </a:lnSpc>
            </a:pPr>
            <a:r>
              <a:rPr lang="en-US" sz="1600" dirty="0">
                <a:solidFill>
                  <a:srgbClr val="FF0000"/>
                </a:solidFill>
              </a:rPr>
              <a:t>human eyes</a:t>
            </a:r>
          </a:p>
        </p:txBody>
      </p:sp>
    </p:spTree>
  </p:cSld>
  <p:clrMapOvr>
    <a:masterClrMapping/>
  </p:clrMapOvr>
</p:sld>
</file>

<file path=ppt/theme/theme1.xml><?xml version="1.0" encoding="utf-8"?>
<a:theme xmlns:a="http://schemas.openxmlformats.org/drawingml/2006/main" name="VLC_Composition_090917">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VLC_Composition_090917">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VLC_Composition_090917</Template>
  <TotalTime>18815</TotalTime>
  <Words>3435</Words>
  <Application>Microsoft Office PowerPoint</Application>
  <PresentationFormat>화면 슬라이드 쇼(4:3)</PresentationFormat>
  <Paragraphs>564</Paragraphs>
  <Slides>40</Slides>
  <Notes>2</Notes>
  <HiddenSlides>0</HiddenSlides>
  <MMClips>0</MMClips>
  <ScaleCrop>false</ScaleCrop>
  <HeadingPairs>
    <vt:vector size="4" baseType="variant">
      <vt:variant>
        <vt:lpstr>테마</vt:lpstr>
      </vt:variant>
      <vt:variant>
        <vt:i4>2</vt:i4>
      </vt:variant>
      <vt:variant>
        <vt:lpstr>슬라이드 제목</vt:lpstr>
      </vt:variant>
      <vt:variant>
        <vt:i4>40</vt:i4>
      </vt:variant>
    </vt:vector>
  </HeadingPairs>
  <TitlesOfParts>
    <vt:vector size="42" baseType="lpstr">
      <vt:lpstr>VLC_Composition_090917</vt:lpstr>
      <vt:lpstr>1_VLC_Composition_090917</vt:lpstr>
      <vt:lpstr>슬라이드 1</vt:lpstr>
      <vt:lpstr>슬라이드 2</vt:lpstr>
      <vt:lpstr>CONSIDERATIONS FOR MODULATION</vt:lpstr>
      <vt:lpstr>MAJOR DISTINCTIONS BETWEEN OWC AND RADIO COMMUNICATION</vt:lpstr>
      <vt:lpstr>FACTORS CONSIDERED FOR OWC MOULATION (1)</vt:lpstr>
      <vt:lpstr>FACTORS CONSIDERED FOR OWC MODULATION (2)</vt:lpstr>
      <vt:lpstr>BASIC CONCEPT: MULTI COORDINATES TO REPRESENT COLORS (1)</vt:lpstr>
      <vt:lpstr>BASIC CONCEPT: MULTI COORDINATES TO REPRESENT COLORS (2)</vt:lpstr>
      <vt:lpstr>MODULATION BLOCKS</vt:lpstr>
      <vt:lpstr>CIE 1931 COLOR SPACE (1)</vt:lpstr>
      <vt:lpstr>CIE 1931 COLOR SPACE (2)</vt:lpstr>
      <vt:lpstr>1976 CIE u’v’ COLOR SPACE</vt:lpstr>
      <vt:lpstr>VARIOUS CONSTELLATION DIAGRAM TYPES</vt:lpstr>
      <vt:lpstr>COLOR INDEPENDENT VISUAL-MIMO (1)</vt:lpstr>
      <vt:lpstr>COLOR INDEPENDENT VISUAL-MIMO (2)</vt:lpstr>
      <vt:lpstr>BASIC CONCEPT (1)</vt:lpstr>
      <vt:lpstr>BASIC CONCEPT (2)</vt:lpstr>
      <vt:lpstr>BASIC CONCEPT (3)</vt:lpstr>
      <vt:lpstr>MODULATION BLOCKS REVISITED</vt:lpstr>
      <vt:lpstr>KEY PART FOR NEW MOD: MAPPING</vt:lpstr>
      <vt:lpstr>GENERATION OF CONSTELLATION (1)</vt:lpstr>
      <vt:lpstr>GENERATION OF CONSTELLATION (2)</vt:lpstr>
      <vt:lpstr>GENERATION OF CONSTELLATION (3)</vt:lpstr>
      <vt:lpstr>GENERATION OF CONSTELLATION (4)</vt:lpstr>
      <vt:lpstr>CONSTELLATION TO (c1, c2, . . ., cn) MAPPING </vt:lpstr>
      <vt:lpstr>(c’1, c’2, . . ., c’k) TO CONSTELLATION DEMAPPING</vt:lpstr>
      <vt:lpstr>COLOR INFORMATION FROM CONSTELLATION</vt:lpstr>
      <vt:lpstr>GENERATION OF TARGET COLOR OF EACH BAND USING MULTIPLE LEDS</vt:lpstr>
      <vt:lpstr>INFORMATION DATA FROM CONSTELLATION (1)</vt:lpstr>
      <vt:lpstr>INFORMATION DATA FROM CONSTELLATION (2)</vt:lpstr>
      <vt:lpstr>WHY NEW MODULATION ?  MOTIVATION TO CSM (1)</vt:lpstr>
      <vt:lpstr>WHY NEW MODULATION ?  MOTIVATION TO CSM (2)</vt:lpstr>
      <vt:lpstr>WHY NEW MODULATION ?  MOTIVATION TO CSM (3)</vt:lpstr>
      <vt:lpstr>WHY NEW MODULATION ?  MOTIVATION TO CSM (4)</vt:lpstr>
      <vt:lpstr>SIMULATION RESULTS (1)</vt:lpstr>
      <vt:lpstr>SIMULATION RESULTS (2)</vt:lpstr>
      <vt:lpstr>SIMULATION RESULTS (3)</vt:lpstr>
      <vt:lpstr>SER COMPARISON ON COLOR MODELS</vt:lpstr>
      <vt:lpstr>DATA RATES ACHIEVED</vt:lpstr>
      <vt:lpstr>CONCLUSIONS</vt:lpstr>
    </vt:vector>
  </TitlesOfParts>
  <Company>th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IEEE 802.15 &lt;subject&gt;</dc:subject>
  <dc:creator>Soo-Young Chang</dc:creator>
  <dc:description>&lt;doc#&gt;</dc:description>
  <cp:lastModifiedBy>Soo-Young</cp:lastModifiedBy>
  <cp:revision>776</cp:revision>
  <cp:lastPrinted>2015-03-07T02:35:08Z</cp:lastPrinted>
  <dcterms:created xsi:type="dcterms:W3CDTF">2009-09-18T11:31:33Z</dcterms:created>
  <dcterms:modified xsi:type="dcterms:W3CDTF">2016-01-09T08:17:53Z</dcterms:modified>
</cp:coreProperties>
</file>