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6"/>
  </p:notesMasterIdLst>
  <p:handoutMasterIdLst>
    <p:handoutMasterId r:id="rId47"/>
  </p:handoutMasterIdLst>
  <p:sldIdLst>
    <p:sldId id="259" r:id="rId2"/>
    <p:sldId id="258" r:id="rId3"/>
    <p:sldId id="260" r:id="rId4"/>
    <p:sldId id="265" r:id="rId5"/>
    <p:sldId id="266" r:id="rId6"/>
    <p:sldId id="267" r:id="rId7"/>
    <p:sldId id="268" r:id="rId8"/>
    <p:sldId id="269" r:id="rId9"/>
    <p:sldId id="271" r:id="rId10"/>
    <p:sldId id="270" r:id="rId11"/>
    <p:sldId id="272" r:id="rId12"/>
    <p:sldId id="273" r:id="rId13"/>
    <p:sldId id="274" r:id="rId14"/>
    <p:sldId id="275"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4" r:id="rId32"/>
    <p:sldId id="293" r:id="rId33"/>
    <p:sldId id="295" r:id="rId34"/>
    <p:sldId id="296" r:id="rId35"/>
    <p:sldId id="297" r:id="rId36"/>
    <p:sldId id="302" r:id="rId37"/>
    <p:sldId id="298" r:id="rId38"/>
    <p:sldId id="301" r:id="rId39"/>
    <p:sldId id="303" r:id="rId40"/>
    <p:sldId id="300" r:id="rId41"/>
    <p:sldId id="304" r:id="rId42"/>
    <p:sldId id="299" r:id="rId43"/>
    <p:sldId id="305" r:id="rId44"/>
    <p:sldId id="306" r:id="rId45"/>
  </p:sldIdLst>
  <p:sldSz cx="9144000" cy="6858000" type="screen4x3"/>
  <p:notesSz cx="6934200" cy="9280525"/>
  <p:defaultTextStyle>
    <a:defPPr>
      <a:defRPr lang="en-GB"/>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p:cViewPr varScale="1">
        <p:scale>
          <a:sx n="74" d="100"/>
          <a:sy n="74" d="100"/>
        </p:scale>
        <p:origin x="120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GB" altLang="en-US"/>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GB" alt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lvl1pPr>
          </a:lstStyle>
          <a:p>
            <a:r>
              <a:rPr lang="en-GB" altLang="en-US" dirty="0" smtClean="0"/>
              <a:t>Nikola Serafimovski, pureLiFi</a:t>
            </a:r>
            <a:endParaRPr lang="en-GB" altLang="en-US" dirty="0"/>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lvl1pPr>
          </a:lstStyle>
          <a:p>
            <a:r>
              <a:rPr lang="en-GB" altLang="en-US"/>
              <a:t>Page </a:t>
            </a:r>
            <a:fld id="{423A460D-6294-4E7B-8776-9F559A2E0222}" type="slidenum">
              <a:rPr lang="en-GB" altLang="en-US"/>
              <a:pPr/>
              <a:t>‹#›</a:t>
            </a:fld>
            <a:endParaRPr lang="en-GB" alt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en-US" sz="1200"/>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35953904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GB" altLang="en-US"/>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GB" altLang="en-US"/>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2054" name="Rectangle 6"/>
          <p:cNvSpPr>
            <a:spLocks noGrp="1" noChangeArrowheads="1"/>
          </p:cNvSpPr>
          <p:nvPr>
            <p:ph type="ftr" sz="quarter" idx="4"/>
          </p:nvPr>
        </p:nvSpPr>
        <p:spPr bwMode="auto">
          <a:xfrm>
            <a:off x="3771900" y="8985250"/>
            <a:ext cx="250983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GB" altLang="en-US" dirty="0" smtClean="0"/>
              <a:t>Nikola Serafimovski, pureLiFi</a:t>
            </a:r>
            <a:endParaRPr lang="en-GB" altLang="en-US" dirty="0"/>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lvl1pPr>
          </a:lstStyle>
          <a:p>
            <a:r>
              <a:rPr lang="en-GB" altLang="en-US"/>
              <a:t>Page </a:t>
            </a:r>
            <a:fld id="{016D9CE1-F14B-4AB6-81D8-5E6ABCA2BE0F}" type="slidenum">
              <a:rPr lang="en-GB" altLang="en-US"/>
              <a:pPr/>
              <a:t>‹#›</a:t>
            </a:fld>
            <a:endParaRPr lang="en-GB" altLang="en-US"/>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GB" alt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2697061425"/>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US"/>
              <a:t>doc.: IEEE 802.15-&lt;doc#&gt;</a:t>
            </a:r>
          </a:p>
        </p:txBody>
      </p:sp>
      <p:sp>
        <p:nvSpPr>
          <p:cNvPr id="5" name="Rectangle 3"/>
          <p:cNvSpPr>
            <a:spLocks noGrp="1" noChangeArrowheads="1"/>
          </p:cNvSpPr>
          <p:nvPr>
            <p:ph type="dt" idx="1"/>
          </p:nvPr>
        </p:nvSpPr>
        <p:spPr>
          <a:ln/>
        </p:spPr>
        <p:txBody>
          <a:bodyPr/>
          <a:lstStyle/>
          <a:p>
            <a:r>
              <a:rPr lang="en-GB" altLang="en-US"/>
              <a:t>&lt;month year&gt;</a:t>
            </a:r>
          </a:p>
        </p:txBody>
      </p:sp>
      <p:sp>
        <p:nvSpPr>
          <p:cNvPr id="6" name="Rectangle 6"/>
          <p:cNvSpPr>
            <a:spLocks noGrp="1" noChangeArrowheads="1"/>
          </p:cNvSpPr>
          <p:nvPr>
            <p:ph type="ftr" sz="quarter" idx="4"/>
          </p:nvPr>
        </p:nvSpPr>
        <p:spPr>
          <a:xfrm>
            <a:off x="3771900" y="8985250"/>
            <a:ext cx="2509838" cy="184666"/>
          </a:xfrm>
          <a:ln/>
        </p:spPr>
        <p:txBody>
          <a:bodyPr/>
          <a:lstStyle/>
          <a:p>
            <a:pPr lvl="4"/>
            <a:r>
              <a:rPr lang="en-GB" altLang="en-US" dirty="0" smtClean="0"/>
              <a:t>Nikola Serafimovski, pureLiFi</a:t>
            </a:r>
            <a:endParaRPr lang="en-GB" altLang="en-US" dirty="0"/>
          </a:p>
        </p:txBody>
      </p:sp>
      <p:sp>
        <p:nvSpPr>
          <p:cNvPr id="7" name="Rectangle 7"/>
          <p:cNvSpPr>
            <a:spLocks noGrp="1" noChangeArrowheads="1"/>
          </p:cNvSpPr>
          <p:nvPr>
            <p:ph type="sldNum" sz="quarter" idx="5"/>
          </p:nvPr>
        </p:nvSpPr>
        <p:spPr>
          <a:ln/>
        </p:spPr>
        <p:txBody>
          <a:bodyPr/>
          <a:lstStyle/>
          <a:p>
            <a:r>
              <a:rPr lang="en-GB" altLang="en-US"/>
              <a:t>Page </a:t>
            </a:r>
            <a:fld id="{734AC9C9-75A7-4578-9C6A-02D13F546C44}" type="slidenum">
              <a:rPr lang="en-GB" altLang="en-US"/>
              <a:pPr/>
              <a:t>3</a:t>
            </a:fld>
            <a:endParaRPr lang="en-GB" alt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97126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r>
              <a:rPr lang="en-GB" altLang="en-US"/>
              <a:t>&lt;month year&gt;</a:t>
            </a:r>
          </a:p>
        </p:txBody>
      </p:sp>
      <p:sp>
        <p:nvSpPr>
          <p:cNvPr id="5" name="Footer Placeholder 4"/>
          <p:cNvSpPr>
            <a:spLocks noGrp="1"/>
          </p:cNvSpPr>
          <p:nvPr>
            <p:ph type="ftr" sz="quarter" idx="11"/>
          </p:nvPr>
        </p:nvSpPr>
        <p:spPr/>
        <p:txBody>
          <a:bodyPr/>
          <a:lstStyle>
            <a:lvl1pPr>
              <a:defRPr/>
            </a:lvl1pPr>
          </a:lstStyle>
          <a:p>
            <a:r>
              <a:rPr lang="en-GB" altLang="en-US" dirty="0" smtClean="0"/>
              <a:t>Nikola Serafimovski, pureLiFi</a:t>
            </a:r>
            <a:endParaRPr lang="en-GB" altLang="en-US" dirty="0"/>
          </a:p>
        </p:txBody>
      </p:sp>
      <p:sp>
        <p:nvSpPr>
          <p:cNvPr id="6" name="Slide Number Placeholder 5"/>
          <p:cNvSpPr>
            <a:spLocks noGrp="1"/>
          </p:cNvSpPr>
          <p:nvPr>
            <p:ph type="sldNum" sz="quarter" idx="12"/>
          </p:nvPr>
        </p:nvSpPr>
        <p:spPr/>
        <p:txBody>
          <a:bodyPr/>
          <a:lstStyle>
            <a:lvl1pPr>
              <a:defRPr/>
            </a:lvl1pPr>
          </a:lstStyle>
          <a:p>
            <a:r>
              <a:rPr lang="en-GB" altLang="en-US"/>
              <a:t>Slide </a:t>
            </a:r>
            <a:fld id="{1F6079E8-C4B1-45C3-A9AE-5BB9227577C9}" type="slidenum">
              <a:rPr lang="en-GB" altLang="en-US"/>
              <a:pPr/>
              <a:t>‹#›</a:t>
            </a:fld>
            <a:endParaRPr lang="en-GB" altLang="en-US"/>
          </a:p>
        </p:txBody>
      </p:sp>
    </p:spTree>
    <p:extLst>
      <p:ext uri="{BB962C8B-B14F-4D97-AF65-F5344CB8AC3E}">
        <p14:creationId xmlns:p14="http://schemas.microsoft.com/office/powerpoint/2010/main" val="240211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r>
              <a:rPr lang="en-GB" altLang="en-US"/>
              <a:t>&lt;month year&gt;</a:t>
            </a:r>
          </a:p>
        </p:txBody>
      </p:sp>
      <p:sp>
        <p:nvSpPr>
          <p:cNvPr id="5" name="Footer Placeholder 4"/>
          <p:cNvSpPr>
            <a:spLocks noGrp="1"/>
          </p:cNvSpPr>
          <p:nvPr>
            <p:ph type="ftr" sz="quarter" idx="11"/>
          </p:nvPr>
        </p:nvSpPr>
        <p:spPr/>
        <p:txBody>
          <a:bodyPr/>
          <a:lstStyle>
            <a:lvl1pPr>
              <a:defRPr/>
            </a:lvl1pPr>
          </a:lstStyle>
          <a:p>
            <a:r>
              <a:rPr lang="en-GB" altLang="en-US" dirty="0" smtClean="0"/>
              <a:t>Nikola Serafimovski, pureLiFi</a:t>
            </a:r>
            <a:endParaRPr lang="en-GB" altLang="en-US" dirty="0"/>
          </a:p>
        </p:txBody>
      </p:sp>
      <p:sp>
        <p:nvSpPr>
          <p:cNvPr id="6" name="Slide Number Placeholder 5"/>
          <p:cNvSpPr>
            <a:spLocks noGrp="1"/>
          </p:cNvSpPr>
          <p:nvPr>
            <p:ph type="sldNum" sz="quarter" idx="12"/>
          </p:nvPr>
        </p:nvSpPr>
        <p:spPr/>
        <p:txBody>
          <a:bodyPr/>
          <a:lstStyle>
            <a:lvl1pPr>
              <a:defRPr/>
            </a:lvl1pPr>
          </a:lstStyle>
          <a:p>
            <a:r>
              <a:rPr lang="en-GB" altLang="en-US"/>
              <a:t>Slide </a:t>
            </a:r>
            <a:fld id="{A66C71CC-F6D3-4C61-A66B-482212C79CC9}" type="slidenum">
              <a:rPr lang="en-GB" altLang="en-US"/>
              <a:pPr/>
              <a:t>‹#›</a:t>
            </a:fld>
            <a:endParaRPr lang="en-GB" altLang="en-US"/>
          </a:p>
        </p:txBody>
      </p:sp>
    </p:spTree>
    <p:extLst>
      <p:ext uri="{BB962C8B-B14F-4D97-AF65-F5344CB8AC3E}">
        <p14:creationId xmlns:p14="http://schemas.microsoft.com/office/powerpoint/2010/main" val="1820867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r>
              <a:rPr lang="en-GB" altLang="en-US"/>
              <a:t>&lt;month year&gt;</a:t>
            </a:r>
          </a:p>
        </p:txBody>
      </p:sp>
      <p:sp>
        <p:nvSpPr>
          <p:cNvPr id="5" name="Footer Placeholder 4"/>
          <p:cNvSpPr>
            <a:spLocks noGrp="1"/>
          </p:cNvSpPr>
          <p:nvPr>
            <p:ph type="ftr" sz="quarter" idx="11"/>
          </p:nvPr>
        </p:nvSpPr>
        <p:spPr/>
        <p:txBody>
          <a:bodyPr/>
          <a:lstStyle>
            <a:lvl1pPr>
              <a:defRPr/>
            </a:lvl1pPr>
          </a:lstStyle>
          <a:p>
            <a:r>
              <a:rPr lang="en-GB" altLang="en-US" dirty="0" smtClean="0"/>
              <a:t>Nikola Serafimovski, pureLiFi</a:t>
            </a:r>
            <a:endParaRPr lang="en-GB" altLang="en-US" dirty="0"/>
          </a:p>
        </p:txBody>
      </p:sp>
      <p:sp>
        <p:nvSpPr>
          <p:cNvPr id="6" name="Slide Number Placeholder 5"/>
          <p:cNvSpPr>
            <a:spLocks noGrp="1"/>
          </p:cNvSpPr>
          <p:nvPr>
            <p:ph type="sldNum" sz="quarter" idx="12"/>
          </p:nvPr>
        </p:nvSpPr>
        <p:spPr/>
        <p:txBody>
          <a:bodyPr/>
          <a:lstStyle>
            <a:lvl1pPr>
              <a:defRPr/>
            </a:lvl1pPr>
          </a:lstStyle>
          <a:p>
            <a:r>
              <a:rPr lang="en-GB" altLang="en-US"/>
              <a:t>Slide </a:t>
            </a:r>
            <a:fld id="{B0EF54E1-509F-46E7-8840-AD619788204C}" type="slidenum">
              <a:rPr lang="en-GB" altLang="en-US"/>
              <a:pPr/>
              <a:t>‹#›</a:t>
            </a:fld>
            <a:endParaRPr lang="en-GB" altLang="en-US"/>
          </a:p>
        </p:txBody>
      </p:sp>
    </p:spTree>
    <p:extLst>
      <p:ext uri="{BB962C8B-B14F-4D97-AF65-F5344CB8AC3E}">
        <p14:creationId xmlns:p14="http://schemas.microsoft.com/office/powerpoint/2010/main" val="1422438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r>
              <a:rPr lang="en-GB" altLang="en-US"/>
              <a:t>&lt;month year&gt;</a:t>
            </a:r>
          </a:p>
        </p:txBody>
      </p:sp>
      <p:sp>
        <p:nvSpPr>
          <p:cNvPr id="6" name="Slide Number Placeholder 5"/>
          <p:cNvSpPr>
            <a:spLocks noGrp="1"/>
          </p:cNvSpPr>
          <p:nvPr>
            <p:ph type="sldNum" sz="quarter" idx="12"/>
          </p:nvPr>
        </p:nvSpPr>
        <p:spPr/>
        <p:txBody>
          <a:bodyPr/>
          <a:lstStyle>
            <a:lvl1pPr>
              <a:defRPr/>
            </a:lvl1pPr>
          </a:lstStyle>
          <a:p>
            <a:r>
              <a:rPr lang="en-GB" altLang="en-US"/>
              <a:t>Slide </a:t>
            </a:r>
            <a:fld id="{0FACD7D9-81BC-40EE-8199-02566A3EEE53}" type="slidenum">
              <a:rPr lang="en-GB" altLang="en-US"/>
              <a:pPr/>
              <a:t>‹#›</a:t>
            </a:fld>
            <a:endParaRPr lang="en-GB" altLang="en-US"/>
          </a:p>
        </p:txBody>
      </p:sp>
      <p:sp>
        <p:nvSpPr>
          <p:cNvPr id="5" name="Footer Placeholder 4"/>
          <p:cNvSpPr>
            <a:spLocks noGrp="1"/>
          </p:cNvSpPr>
          <p:nvPr>
            <p:ph type="ftr" sz="quarter" idx="11"/>
          </p:nvPr>
        </p:nvSpPr>
        <p:spPr/>
        <p:txBody>
          <a:bodyPr/>
          <a:lstStyle>
            <a:lvl1pPr>
              <a:defRPr/>
            </a:lvl1pPr>
          </a:lstStyle>
          <a:p>
            <a:r>
              <a:rPr lang="en-GB" altLang="en-US" dirty="0" smtClean="0"/>
              <a:t>Nikola Serafimovski, pureLiFi</a:t>
            </a:r>
            <a:endParaRPr lang="en-GB" altLang="en-US" dirty="0"/>
          </a:p>
        </p:txBody>
      </p:sp>
    </p:spTree>
    <p:extLst>
      <p:ext uri="{BB962C8B-B14F-4D97-AF65-F5344CB8AC3E}">
        <p14:creationId xmlns:p14="http://schemas.microsoft.com/office/powerpoint/2010/main" val="219602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GB" altLang="en-US"/>
              <a:t>&lt;month year&gt;</a:t>
            </a:r>
          </a:p>
        </p:txBody>
      </p:sp>
      <p:sp>
        <p:nvSpPr>
          <p:cNvPr id="5" name="Footer Placeholder 4"/>
          <p:cNvSpPr>
            <a:spLocks noGrp="1"/>
          </p:cNvSpPr>
          <p:nvPr>
            <p:ph type="ftr" sz="quarter" idx="11"/>
          </p:nvPr>
        </p:nvSpPr>
        <p:spPr/>
        <p:txBody>
          <a:bodyPr/>
          <a:lstStyle>
            <a:lvl1pPr>
              <a:defRPr/>
            </a:lvl1pPr>
          </a:lstStyle>
          <a:p>
            <a:r>
              <a:rPr lang="en-GB" altLang="en-US" dirty="0" smtClean="0"/>
              <a:t>Nikola Serafimovski, pureLiFi</a:t>
            </a:r>
            <a:endParaRPr lang="en-GB" altLang="en-US" dirty="0"/>
          </a:p>
        </p:txBody>
      </p:sp>
      <p:sp>
        <p:nvSpPr>
          <p:cNvPr id="6" name="Slide Number Placeholder 5"/>
          <p:cNvSpPr>
            <a:spLocks noGrp="1"/>
          </p:cNvSpPr>
          <p:nvPr>
            <p:ph type="sldNum" sz="quarter" idx="12"/>
          </p:nvPr>
        </p:nvSpPr>
        <p:spPr/>
        <p:txBody>
          <a:bodyPr/>
          <a:lstStyle>
            <a:lvl1pPr>
              <a:defRPr/>
            </a:lvl1pPr>
          </a:lstStyle>
          <a:p>
            <a:r>
              <a:rPr lang="en-GB" altLang="en-US"/>
              <a:t>Slide </a:t>
            </a:r>
            <a:fld id="{A208BA44-5F63-442A-8869-3A8F96E79C20}" type="slidenum">
              <a:rPr lang="en-GB" altLang="en-US"/>
              <a:pPr/>
              <a:t>‹#›</a:t>
            </a:fld>
            <a:endParaRPr lang="en-GB" altLang="en-US"/>
          </a:p>
        </p:txBody>
      </p:sp>
    </p:spTree>
    <p:extLst>
      <p:ext uri="{BB962C8B-B14F-4D97-AF65-F5344CB8AC3E}">
        <p14:creationId xmlns:p14="http://schemas.microsoft.com/office/powerpoint/2010/main" val="2017102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r>
              <a:rPr lang="en-GB" altLang="en-US"/>
              <a:t>&lt;month year&gt;</a:t>
            </a:r>
          </a:p>
        </p:txBody>
      </p:sp>
      <p:sp>
        <p:nvSpPr>
          <p:cNvPr id="6" name="Footer Placeholder 5"/>
          <p:cNvSpPr>
            <a:spLocks noGrp="1"/>
          </p:cNvSpPr>
          <p:nvPr>
            <p:ph type="ftr" sz="quarter" idx="11"/>
          </p:nvPr>
        </p:nvSpPr>
        <p:spPr/>
        <p:txBody>
          <a:bodyPr/>
          <a:lstStyle>
            <a:lvl1pPr>
              <a:defRPr/>
            </a:lvl1pPr>
          </a:lstStyle>
          <a:p>
            <a:r>
              <a:rPr lang="en-GB" altLang="en-US" dirty="0" smtClean="0"/>
              <a:t>Nikola Serafimovski, pureLiFi</a:t>
            </a:r>
            <a:endParaRPr lang="en-GB" altLang="en-US" dirty="0"/>
          </a:p>
        </p:txBody>
      </p:sp>
      <p:sp>
        <p:nvSpPr>
          <p:cNvPr id="7" name="Slide Number Placeholder 6"/>
          <p:cNvSpPr>
            <a:spLocks noGrp="1"/>
          </p:cNvSpPr>
          <p:nvPr>
            <p:ph type="sldNum" sz="quarter" idx="12"/>
          </p:nvPr>
        </p:nvSpPr>
        <p:spPr/>
        <p:txBody>
          <a:bodyPr/>
          <a:lstStyle>
            <a:lvl1pPr>
              <a:defRPr/>
            </a:lvl1pPr>
          </a:lstStyle>
          <a:p>
            <a:r>
              <a:rPr lang="en-GB" altLang="en-US"/>
              <a:t>Slide </a:t>
            </a:r>
            <a:fld id="{B9E87F69-2422-4A6C-A995-61FB817B1A25}" type="slidenum">
              <a:rPr lang="en-GB" altLang="en-US"/>
              <a:pPr/>
              <a:t>‹#›</a:t>
            </a:fld>
            <a:endParaRPr lang="en-GB" altLang="en-US"/>
          </a:p>
        </p:txBody>
      </p:sp>
    </p:spTree>
    <p:extLst>
      <p:ext uri="{BB962C8B-B14F-4D97-AF65-F5344CB8AC3E}">
        <p14:creationId xmlns:p14="http://schemas.microsoft.com/office/powerpoint/2010/main" val="1898989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r>
              <a:rPr lang="en-GB" altLang="en-US"/>
              <a:t>&lt;month year&gt;</a:t>
            </a:r>
          </a:p>
        </p:txBody>
      </p:sp>
      <p:sp>
        <p:nvSpPr>
          <p:cNvPr id="8" name="Footer Placeholder 7"/>
          <p:cNvSpPr>
            <a:spLocks noGrp="1"/>
          </p:cNvSpPr>
          <p:nvPr>
            <p:ph type="ftr" sz="quarter" idx="11"/>
          </p:nvPr>
        </p:nvSpPr>
        <p:spPr/>
        <p:txBody>
          <a:bodyPr/>
          <a:lstStyle>
            <a:lvl1pPr>
              <a:defRPr/>
            </a:lvl1pPr>
          </a:lstStyle>
          <a:p>
            <a:r>
              <a:rPr lang="en-GB" altLang="en-US" dirty="0" smtClean="0"/>
              <a:t>Nikola Serafimovski, pureLiFi</a:t>
            </a:r>
            <a:endParaRPr lang="en-GB" altLang="en-US" dirty="0"/>
          </a:p>
        </p:txBody>
      </p:sp>
      <p:sp>
        <p:nvSpPr>
          <p:cNvPr id="9" name="Slide Number Placeholder 8"/>
          <p:cNvSpPr>
            <a:spLocks noGrp="1"/>
          </p:cNvSpPr>
          <p:nvPr>
            <p:ph type="sldNum" sz="quarter" idx="12"/>
          </p:nvPr>
        </p:nvSpPr>
        <p:spPr/>
        <p:txBody>
          <a:bodyPr/>
          <a:lstStyle>
            <a:lvl1pPr>
              <a:defRPr/>
            </a:lvl1pPr>
          </a:lstStyle>
          <a:p>
            <a:r>
              <a:rPr lang="en-GB" altLang="en-US"/>
              <a:t>Slide </a:t>
            </a:r>
            <a:fld id="{EB0418E9-507B-42D3-B765-E995BAFEE628}" type="slidenum">
              <a:rPr lang="en-GB" altLang="en-US"/>
              <a:pPr/>
              <a:t>‹#›</a:t>
            </a:fld>
            <a:endParaRPr lang="en-GB" altLang="en-US"/>
          </a:p>
        </p:txBody>
      </p:sp>
    </p:spTree>
    <p:extLst>
      <p:ext uri="{BB962C8B-B14F-4D97-AF65-F5344CB8AC3E}">
        <p14:creationId xmlns:p14="http://schemas.microsoft.com/office/powerpoint/2010/main" val="1478598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r>
              <a:rPr lang="en-GB" altLang="en-US"/>
              <a:t>&lt;month year&gt;</a:t>
            </a:r>
          </a:p>
        </p:txBody>
      </p:sp>
      <p:sp>
        <p:nvSpPr>
          <p:cNvPr id="4" name="Footer Placeholder 3"/>
          <p:cNvSpPr>
            <a:spLocks noGrp="1"/>
          </p:cNvSpPr>
          <p:nvPr>
            <p:ph type="ftr" sz="quarter" idx="11"/>
          </p:nvPr>
        </p:nvSpPr>
        <p:spPr/>
        <p:txBody>
          <a:bodyPr/>
          <a:lstStyle>
            <a:lvl1pPr>
              <a:defRPr/>
            </a:lvl1pPr>
          </a:lstStyle>
          <a:p>
            <a:r>
              <a:rPr lang="en-GB" altLang="en-US" dirty="0" smtClean="0"/>
              <a:t>Nikola Serafimovski, pureLiFi</a:t>
            </a:r>
            <a:endParaRPr lang="en-GB" altLang="en-US" dirty="0"/>
          </a:p>
        </p:txBody>
      </p:sp>
      <p:sp>
        <p:nvSpPr>
          <p:cNvPr id="5" name="Slide Number Placeholder 4"/>
          <p:cNvSpPr>
            <a:spLocks noGrp="1"/>
          </p:cNvSpPr>
          <p:nvPr>
            <p:ph type="sldNum" sz="quarter" idx="12"/>
          </p:nvPr>
        </p:nvSpPr>
        <p:spPr/>
        <p:txBody>
          <a:bodyPr/>
          <a:lstStyle>
            <a:lvl1pPr>
              <a:defRPr/>
            </a:lvl1pPr>
          </a:lstStyle>
          <a:p>
            <a:r>
              <a:rPr lang="en-GB" altLang="en-US"/>
              <a:t>Slide </a:t>
            </a:r>
            <a:fld id="{BEC4FD13-84EB-4AD6-A267-F6F12EA9B576}" type="slidenum">
              <a:rPr lang="en-GB" altLang="en-US"/>
              <a:pPr/>
              <a:t>‹#›</a:t>
            </a:fld>
            <a:endParaRPr lang="en-GB" altLang="en-US"/>
          </a:p>
        </p:txBody>
      </p:sp>
    </p:spTree>
    <p:extLst>
      <p:ext uri="{BB962C8B-B14F-4D97-AF65-F5344CB8AC3E}">
        <p14:creationId xmlns:p14="http://schemas.microsoft.com/office/powerpoint/2010/main" val="416882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GB" altLang="en-US" dirty="0" smtClean="0"/>
              <a:t>January, 2015</a:t>
            </a:r>
            <a:endParaRPr lang="en-GB" altLang="en-US" dirty="0"/>
          </a:p>
        </p:txBody>
      </p:sp>
      <p:sp>
        <p:nvSpPr>
          <p:cNvPr id="3" name="Footer Placeholder 2"/>
          <p:cNvSpPr>
            <a:spLocks noGrp="1"/>
          </p:cNvSpPr>
          <p:nvPr>
            <p:ph type="ftr" sz="quarter" idx="11"/>
          </p:nvPr>
        </p:nvSpPr>
        <p:spPr/>
        <p:txBody>
          <a:bodyPr/>
          <a:lstStyle>
            <a:lvl1pPr>
              <a:defRPr/>
            </a:lvl1pPr>
          </a:lstStyle>
          <a:p>
            <a:r>
              <a:rPr lang="en-GB" altLang="en-US" dirty="0" smtClean="0"/>
              <a:t>Nikola Serafimovski, </a:t>
            </a:r>
            <a:r>
              <a:rPr lang="en-GB" altLang="en-US" dirty="0" err="1" smtClean="0"/>
              <a:t>pureLiFi</a:t>
            </a:r>
            <a:endParaRPr lang="en-GB" altLang="en-US" dirty="0"/>
          </a:p>
        </p:txBody>
      </p:sp>
      <p:sp>
        <p:nvSpPr>
          <p:cNvPr id="4" name="Slide Number Placeholder 3"/>
          <p:cNvSpPr>
            <a:spLocks noGrp="1"/>
          </p:cNvSpPr>
          <p:nvPr>
            <p:ph type="sldNum" sz="quarter" idx="12"/>
          </p:nvPr>
        </p:nvSpPr>
        <p:spPr/>
        <p:txBody>
          <a:bodyPr/>
          <a:lstStyle>
            <a:lvl1pPr>
              <a:defRPr/>
            </a:lvl1pPr>
          </a:lstStyle>
          <a:p>
            <a:r>
              <a:rPr lang="en-GB" altLang="en-US"/>
              <a:t>Slide </a:t>
            </a:r>
            <a:fld id="{625A58DA-5EE3-4814-854C-6DED183C1699}" type="slidenum">
              <a:rPr lang="en-GB" altLang="en-US"/>
              <a:pPr/>
              <a:t>‹#›</a:t>
            </a:fld>
            <a:endParaRPr lang="en-GB" altLang="en-US"/>
          </a:p>
        </p:txBody>
      </p:sp>
    </p:spTree>
    <p:extLst>
      <p:ext uri="{BB962C8B-B14F-4D97-AF65-F5344CB8AC3E}">
        <p14:creationId xmlns:p14="http://schemas.microsoft.com/office/powerpoint/2010/main" val="1918388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GB" altLang="en-US"/>
              <a:t>&lt;month year&gt;</a:t>
            </a:r>
          </a:p>
        </p:txBody>
      </p:sp>
      <p:sp>
        <p:nvSpPr>
          <p:cNvPr id="6" name="Footer Placeholder 5"/>
          <p:cNvSpPr>
            <a:spLocks noGrp="1"/>
          </p:cNvSpPr>
          <p:nvPr>
            <p:ph type="ftr" sz="quarter" idx="11"/>
          </p:nvPr>
        </p:nvSpPr>
        <p:spPr/>
        <p:txBody>
          <a:bodyPr/>
          <a:lstStyle>
            <a:lvl1pPr>
              <a:defRPr/>
            </a:lvl1pPr>
          </a:lstStyle>
          <a:p>
            <a:r>
              <a:rPr lang="en-GB" altLang="en-US" dirty="0" smtClean="0"/>
              <a:t>Nikola Serafimovski, pureLiFi</a:t>
            </a:r>
            <a:endParaRPr lang="en-GB" altLang="en-US" dirty="0"/>
          </a:p>
        </p:txBody>
      </p:sp>
      <p:sp>
        <p:nvSpPr>
          <p:cNvPr id="7" name="Slide Number Placeholder 6"/>
          <p:cNvSpPr>
            <a:spLocks noGrp="1"/>
          </p:cNvSpPr>
          <p:nvPr>
            <p:ph type="sldNum" sz="quarter" idx="12"/>
          </p:nvPr>
        </p:nvSpPr>
        <p:spPr/>
        <p:txBody>
          <a:bodyPr/>
          <a:lstStyle>
            <a:lvl1pPr>
              <a:defRPr/>
            </a:lvl1pPr>
          </a:lstStyle>
          <a:p>
            <a:r>
              <a:rPr lang="en-GB" altLang="en-US"/>
              <a:t>Slide </a:t>
            </a:r>
            <a:fld id="{1DD7DB2E-7529-46A7-91C8-67DBCCFFD887}" type="slidenum">
              <a:rPr lang="en-GB" altLang="en-US"/>
              <a:pPr/>
              <a:t>‹#›</a:t>
            </a:fld>
            <a:endParaRPr lang="en-GB" altLang="en-US"/>
          </a:p>
        </p:txBody>
      </p:sp>
    </p:spTree>
    <p:extLst>
      <p:ext uri="{BB962C8B-B14F-4D97-AF65-F5344CB8AC3E}">
        <p14:creationId xmlns:p14="http://schemas.microsoft.com/office/powerpoint/2010/main" val="2483695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GB" altLang="en-US"/>
              <a:t>&lt;month year&gt;</a:t>
            </a:r>
          </a:p>
        </p:txBody>
      </p:sp>
      <p:sp>
        <p:nvSpPr>
          <p:cNvPr id="6" name="Footer Placeholder 5"/>
          <p:cNvSpPr>
            <a:spLocks noGrp="1"/>
          </p:cNvSpPr>
          <p:nvPr>
            <p:ph type="ftr" sz="quarter" idx="11"/>
          </p:nvPr>
        </p:nvSpPr>
        <p:spPr/>
        <p:txBody>
          <a:bodyPr/>
          <a:lstStyle>
            <a:lvl1pPr>
              <a:defRPr/>
            </a:lvl1pPr>
          </a:lstStyle>
          <a:p>
            <a:r>
              <a:rPr lang="en-GB" altLang="en-US" dirty="0" smtClean="0"/>
              <a:t>Nikola Serafimovski, pureLiFi</a:t>
            </a:r>
            <a:endParaRPr lang="en-GB" altLang="en-US" dirty="0"/>
          </a:p>
        </p:txBody>
      </p:sp>
      <p:sp>
        <p:nvSpPr>
          <p:cNvPr id="7" name="Slide Number Placeholder 6"/>
          <p:cNvSpPr>
            <a:spLocks noGrp="1"/>
          </p:cNvSpPr>
          <p:nvPr>
            <p:ph type="sldNum" sz="quarter" idx="12"/>
          </p:nvPr>
        </p:nvSpPr>
        <p:spPr/>
        <p:txBody>
          <a:bodyPr/>
          <a:lstStyle>
            <a:lvl1pPr>
              <a:defRPr/>
            </a:lvl1pPr>
          </a:lstStyle>
          <a:p>
            <a:r>
              <a:rPr lang="en-GB" altLang="en-US"/>
              <a:t>Slide </a:t>
            </a:r>
            <a:fld id="{B3A0C9E1-13D0-405B-BC13-E96DA2D1F724}" type="slidenum">
              <a:rPr lang="en-GB" altLang="en-US"/>
              <a:pPr/>
              <a:t>‹#›</a:t>
            </a:fld>
            <a:endParaRPr lang="en-GB" altLang="en-US"/>
          </a:p>
        </p:txBody>
      </p:sp>
    </p:spTree>
    <p:extLst>
      <p:ext uri="{BB962C8B-B14F-4D97-AF65-F5344CB8AC3E}">
        <p14:creationId xmlns:p14="http://schemas.microsoft.com/office/powerpoint/2010/main" val="2154614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dirty="0" smtClean="0"/>
              <a:t>Click to edit Master title style</a:t>
            </a:r>
            <a:endParaRPr lang="en-GB" altLang="en-US" dirty="0"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r>
              <a:rPr lang="en-GB" altLang="en-US" dirty="0" smtClean="0"/>
              <a:t>January, 2015</a:t>
            </a:r>
            <a:endParaRPr lang="en-GB" altLang="en-US" dirty="0"/>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r>
              <a:rPr lang="en-GB" altLang="en-US" dirty="0" smtClean="0"/>
              <a:t>Nikola Serafimovski, pureLiFi</a:t>
            </a:r>
            <a:endParaRPr lang="en-GB" alt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lvl1pPr>
          </a:lstStyle>
          <a:p>
            <a:r>
              <a:rPr lang="en-GB" altLang="en-US"/>
              <a:t>Slide </a:t>
            </a:r>
            <a:fld id="{8611ABF7-DF5B-4165-8BB8-5262479DC706}" type="slidenum">
              <a:rPr lang="en-GB" altLang="en-US"/>
              <a:pPr/>
              <a:t>‹#›</a:t>
            </a:fld>
            <a:endParaRPr lang="en-GB" altLang="en-US"/>
          </a:p>
        </p:txBody>
      </p:sp>
      <p:sp>
        <p:nvSpPr>
          <p:cNvPr id="1031" name="Rectangle 7"/>
          <p:cNvSpPr>
            <a:spLocks noChangeArrowheads="1"/>
          </p:cNvSpPr>
          <p:nvPr/>
        </p:nvSpPr>
        <p:spPr bwMode="auto">
          <a:xfrm>
            <a:off x="3275856" y="394156"/>
            <a:ext cx="518234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GB" altLang="en-US" sz="1400" b="1" dirty="0"/>
              <a:t>doc.: IEEE </a:t>
            </a:r>
            <a:r>
              <a:rPr lang="en-GB" altLang="en-US" sz="1400" b="1" dirty="0" smtClean="0"/>
              <a:t>802.15-15-16-0004-00-007a</a:t>
            </a:r>
            <a:endParaRPr lang="en-GB" altLang="en-US"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GB" alt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GB" altLang="en-US" dirty="0" smtClean="0"/>
              <a:t>January 2016</a:t>
            </a:r>
            <a:endParaRPr lang="en-GB" altLang="en-US" dirty="0"/>
          </a:p>
        </p:txBody>
      </p:sp>
      <p:sp>
        <p:nvSpPr>
          <p:cNvPr id="5" name="Footer Placeholder 2"/>
          <p:cNvSpPr>
            <a:spLocks noGrp="1"/>
          </p:cNvSpPr>
          <p:nvPr>
            <p:ph type="ftr" sz="quarter" idx="11"/>
          </p:nvPr>
        </p:nvSpPr>
        <p:spPr/>
        <p:txBody>
          <a:bodyPr/>
          <a:lstStyle/>
          <a:p>
            <a:r>
              <a:rPr lang="en-GB" altLang="en-US" dirty="0" smtClean="0"/>
              <a:t>Nikola Serafimovski, </a:t>
            </a:r>
            <a:r>
              <a:rPr lang="en-GB" altLang="en-US" dirty="0" err="1" smtClean="0"/>
              <a:t>pureLiFi</a:t>
            </a:r>
            <a:endParaRPr lang="en-GB" altLang="en-US" dirty="0"/>
          </a:p>
        </p:txBody>
      </p:sp>
      <p:sp>
        <p:nvSpPr>
          <p:cNvPr id="6" name="Slide Number Placeholder 3"/>
          <p:cNvSpPr>
            <a:spLocks noGrp="1"/>
          </p:cNvSpPr>
          <p:nvPr>
            <p:ph type="sldNum" sz="quarter" idx="12"/>
          </p:nvPr>
        </p:nvSpPr>
        <p:spPr/>
        <p:txBody>
          <a:bodyPr/>
          <a:lstStyle/>
          <a:p>
            <a:r>
              <a:rPr lang="en-GB" altLang="en-US"/>
              <a:t>Slide </a:t>
            </a:r>
            <a:fld id="{E723F3E9-F1A7-43F5-9906-549E046F45AD}" type="slidenum">
              <a:rPr lang="en-GB" altLang="en-US"/>
              <a:pPr/>
              <a:t>1</a:t>
            </a:fld>
            <a:endParaRPr lang="en-GB" altLang="en-US"/>
          </a:p>
        </p:txBody>
      </p:sp>
      <p:sp>
        <p:nvSpPr>
          <p:cNvPr id="27651" name="Rectangle 3"/>
          <p:cNvSpPr>
            <a:spLocks noChangeArrowheads="1"/>
          </p:cNvSpPr>
          <p:nvPr/>
        </p:nvSpPr>
        <p:spPr bwMode="auto">
          <a:xfrm>
            <a:off x="152400" y="609600"/>
            <a:ext cx="8991600" cy="486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GB" altLang="en-US" sz="1600" b="1" dirty="0">
              <a:solidFill>
                <a:schemeClr val="tx2"/>
              </a:solidFill>
            </a:endParaRPr>
          </a:p>
          <a:p>
            <a:endParaRPr lang="en-GB" altLang="en-US" sz="1600" dirty="0">
              <a:solidFill>
                <a:schemeClr val="tx2"/>
              </a:solidFill>
            </a:endParaRPr>
          </a:p>
          <a:p>
            <a:r>
              <a:rPr lang="en-GB" altLang="en-US" sz="1600" b="1" dirty="0" smtClean="0">
                <a:solidFill>
                  <a:schemeClr val="tx2"/>
                </a:solidFill>
              </a:rPr>
              <a:t>Submission Title:</a:t>
            </a:r>
            <a:r>
              <a:rPr lang="en-GB" altLang="en-US" sz="1600" dirty="0" smtClean="0">
                <a:solidFill>
                  <a:schemeClr val="tx2"/>
                </a:solidFill>
              </a:rPr>
              <a:t> </a:t>
            </a:r>
            <a:r>
              <a:rPr lang="en-US" altLang="en-US" sz="1600" dirty="0"/>
              <a:t>pureLiFi 802.15.7r1 proposal for High Speed PD OWC communications</a:t>
            </a:r>
            <a:r>
              <a:rPr lang="en-GB" altLang="en-US" sz="1600" dirty="0" smtClean="0">
                <a:solidFill>
                  <a:schemeClr val="tx2"/>
                </a:solidFill>
              </a:rPr>
              <a:t>	</a:t>
            </a:r>
          </a:p>
          <a:p>
            <a:r>
              <a:rPr lang="en-GB" altLang="en-US" sz="1600" b="1" dirty="0" smtClean="0">
                <a:solidFill>
                  <a:schemeClr val="tx2"/>
                </a:solidFill>
              </a:rPr>
              <a:t>Date Submitted: </a:t>
            </a:r>
            <a:r>
              <a:rPr lang="en-GB" altLang="en-US" sz="1600" dirty="0" smtClean="0">
                <a:solidFill>
                  <a:schemeClr val="tx2"/>
                </a:solidFill>
              </a:rPr>
              <a:t>January 2016</a:t>
            </a:r>
          </a:p>
          <a:p>
            <a:r>
              <a:rPr lang="en-GB" altLang="en-US" sz="1600" b="1" dirty="0" smtClean="0">
                <a:solidFill>
                  <a:schemeClr val="tx2"/>
                </a:solidFill>
              </a:rPr>
              <a:t>Source:</a:t>
            </a:r>
            <a:r>
              <a:rPr lang="en-GB" altLang="en-US" sz="1600" dirty="0" smtClean="0">
                <a:solidFill>
                  <a:schemeClr val="tx2"/>
                </a:solidFill>
              </a:rPr>
              <a:t> </a:t>
            </a:r>
            <a:r>
              <a:rPr lang="en-GB" altLang="en-US" sz="1600" dirty="0" err="1" smtClean="0">
                <a:solidFill>
                  <a:schemeClr val="tx2"/>
                </a:solidFill>
              </a:rPr>
              <a:t>Dr.</a:t>
            </a:r>
            <a:r>
              <a:rPr lang="en-GB" altLang="en-US" sz="1600" dirty="0" smtClean="0">
                <a:solidFill>
                  <a:schemeClr val="tx2"/>
                </a:solidFill>
              </a:rPr>
              <a:t> Nikola Serafimovski </a:t>
            </a:r>
            <a:r>
              <a:rPr lang="en-GB" altLang="en-US" sz="1600" b="1" dirty="0" smtClean="0">
                <a:solidFill>
                  <a:schemeClr val="tx2"/>
                </a:solidFill>
              </a:rPr>
              <a:t>Company:</a:t>
            </a:r>
            <a:r>
              <a:rPr lang="en-GB" altLang="en-US" sz="1600" dirty="0" smtClean="0">
                <a:solidFill>
                  <a:schemeClr val="tx2"/>
                </a:solidFill>
              </a:rPr>
              <a:t> </a:t>
            </a:r>
            <a:r>
              <a:rPr lang="en-GB" altLang="en-US" sz="1600" dirty="0" err="1" smtClean="0">
                <a:solidFill>
                  <a:schemeClr val="tx2"/>
                </a:solidFill>
              </a:rPr>
              <a:t>pureLiFi</a:t>
            </a:r>
            <a:r>
              <a:rPr lang="en-GB" altLang="en-US" sz="1600" dirty="0" smtClean="0">
                <a:solidFill>
                  <a:schemeClr val="tx2"/>
                </a:solidFill>
              </a:rPr>
              <a:t> Ltd.</a:t>
            </a:r>
          </a:p>
          <a:p>
            <a:r>
              <a:rPr lang="en-GB" altLang="en-US" sz="1600" b="1" dirty="0" smtClean="0">
                <a:solidFill>
                  <a:schemeClr val="tx2"/>
                </a:solidFill>
              </a:rPr>
              <a:t>Address:</a:t>
            </a:r>
            <a:r>
              <a:rPr lang="en-GB" altLang="en-US" sz="1600" dirty="0" smtClean="0">
                <a:solidFill>
                  <a:schemeClr val="tx2"/>
                </a:solidFill>
              </a:rPr>
              <a:t> </a:t>
            </a:r>
            <a:r>
              <a:rPr lang="en-GB" altLang="en-US" sz="1600" dirty="0" err="1" smtClean="0">
                <a:solidFill>
                  <a:schemeClr val="tx2"/>
                </a:solidFill>
              </a:rPr>
              <a:t>pureLiFi</a:t>
            </a:r>
            <a:r>
              <a:rPr lang="en-GB" altLang="en-US" sz="1600" dirty="0" smtClean="0">
                <a:solidFill>
                  <a:schemeClr val="tx2"/>
                </a:solidFill>
              </a:rPr>
              <a:t> Ltd. ETTC, Max Born Crescent, Edinburgh, EH9 3BF, UK</a:t>
            </a:r>
          </a:p>
          <a:p>
            <a:r>
              <a:rPr lang="en-GB" altLang="en-US" sz="1600" b="1" dirty="0" smtClean="0">
                <a:solidFill>
                  <a:schemeClr val="tx2"/>
                </a:solidFill>
              </a:rPr>
              <a:t>Voice: </a:t>
            </a:r>
            <a:r>
              <a:rPr lang="en-GB" altLang="en-US" sz="1600" dirty="0" smtClean="0">
                <a:solidFill>
                  <a:schemeClr val="tx2"/>
                </a:solidFill>
              </a:rPr>
              <a:t>+44-131-472-4704, </a:t>
            </a:r>
            <a:r>
              <a:rPr lang="en-GB" altLang="en-US" sz="1600" b="1" dirty="0" smtClean="0">
                <a:solidFill>
                  <a:schemeClr val="tx2"/>
                </a:solidFill>
              </a:rPr>
              <a:t>E-Mail:</a:t>
            </a:r>
            <a:r>
              <a:rPr lang="en-GB" altLang="en-US" sz="1600" dirty="0" smtClean="0">
                <a:solidFill>
                  <a:schemeClr val="tx2"/>
                </a:solidFill>
              </a:rPr>
              <a:t> nikola.serafimovski@purelifi.com	</a:t>
            </a:r>
          </a:p>
          <a:p>
            <a:pPr>
              <a:spcBef>
                <a:spcPts val="600"/>
              </a:spcBef>
              <a:spcAft>
                <a:spcPts val="600"/>
              </a:spcAft>
            </a:pPr>
            <a:r>
              <a:rPr lang="en-GB" altLang="en-US" sz="1600" b="1" dirty="0" smtClean="0">
                <a:solidFill>
                  <a:schemeClr val="tx2"/>
                </a:solidFill>
              </a:rPr>
              <a:t>Re:</a:t>
            </a:r>
            <a:endParaRPr lang="en-GB" altLang="en-US" sz="1600" dirty="0" smtClean="0">
              <a:solidFill>
                <a:schemeClr val="tx2"/>
              </a:solidFill>
            </a:endParaRPr>
          </a:p>
          <a:p>
            <a:r>
              <a:rPr lang="en-GB" altLang="en-US" dirty="0">
                <a:solidFill>
                  <a:schemeClr val="accent2"/>
                </a:solidFill>
              </a:rPr>
              <a:t>	</a:t>
            </a:r>
            <a:endParaRPr lang="en-GB" altLang="en-US" dirty="0">
              <a:solidFill>
                <a:schemeClr val="tx2"/>
              </a:solidFill>
            </a:endParaRPr>
          </a:p>
          <a:p>
            <a:pPr>
              <a:spcBef>
                <a:spcPts val="600"/>
              </a:spcBef>
              <a:spcAft>
                <a:spcPts val="600"/>
              </a:spcAft>
            </a:pPr>
            <a:r>
              <a:rPr lang="en-GB" altLang="en-US" sz="1600" b="1" dirty="0">
                <a:solidFill>
                  <a:schemeClr val="tx2"/>
                </a:solidFill>
              </a:rPr>
              <a:t>Abstract:</a:t>
            </a:r>
            <a:r>
              <a:rPr lang="en-GB" altLang="en-US" sz="1600" dirty="0">
                <a:solidFill>
                  <a:schemeClr val="tx2"/>
                </a:solidFill>
              </a:rPr>
              <a:t>	</a:t>
            </a:r>
            <a:endParaRPr lang="en-GB" altLang="en-US" sz="1600" dirty="0" smtClean="0">
              <a:solidFill>
                <a:schemeClr val="tx2"/>
              </a:solidFill>
            </a:endParaRPr>
          </a:p>
          <a:p>
            <a:pPr>
              <a:spcBef>
                <a:spcPts val="600"/>
              </a:spcBef>
              <a:spcAft>
                <a:spcPts val="600"/>
              </a:spcAft>
            </a:pPr>
            <a:r>
              <a:rPr lang="en-GB" altLang="en-US" sz="1600" b="1" dirty="0" smtClean="0">
                <a:solidFill>
                  <a:schemeClr val="tx2"/>
                </a:solidFill>
              </a:rPr>
              <a:t>Purpose:</a:t>
            </a:r>
          </a:p>
          <a:p>
            <a:pPr>
              <a:spcBef>
                <a:spcPts val="600"/>
              </a:spcBef>
              <a:spcAft>
                <a:spcPts val="600"/>
              </a:spcAft>
            </a:pPr>
            <a:r>
              <a:rPr lang="en-GB" altLang="en-US" sz="1600" b="1" dirty="0" smtClean="0">
                <a:solidFill>
                  <a:schemeClr val="tx2"/>
                </a:solidFill>
              </a:rPr>
              <a:t>Notice</a:t>
            </a:r>
            <a:r>
              <a:rPr lang="en-GB" altLang="en-US" sz="1600" b="1" dirty="0">
                <a:solidFill>
                  <a:schemeClr val="tx2"/>
                </a:solidFill>
              </a:rPr>
              <a:t>:</a:t>
            </a:r>
            <a:r>
              <a:rPr lang="en-GB" alt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GB" altLang="en-US" sz="1600" b="1" dirty="0">
                <a:solidFill>
                  <a:schemeClr val="tx2"/>
                </a:solidFill>
              </a:rPr>
              <a:t>Release:</a:t>
            </a:r>
            <a:r>
              <a:rPr lang="en-GB" altLang="en-US" sz="1600" dirty="0">
                <a:solidFill>
                  <a:schemeClr val="tx2"/>
                </a:solidFill>
              </a:rPr>
              <a:t>	The contributor acknowledges and accepts that this contribution becomes the property of IEEE and may be made publicly available by P802.15.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ltLang="en-US" dirty="0" smtClean="0"/>
              <a:t>January 2016</a:t>
            </a:r>
            <a:endParaRPr lang="en-GB" altLang="en-US" dirty="0"/>
          </a:p>
        </p:txBody>
      </p:sp>
      <p:sp>
        <p:nvSpPr>
          <p:cNvPr id="5" name="Footer Placeholder 4"/>
          <p:cNvSpPr>
            <a:spLocks noGrp="1"/>
          </p:cNvSpPr>
          <p:nvPr>
            <p:ph type="ftr" sz="quarter" idx="11"/>
          </p:nvPr>
        </p:nvSpPr>
        <p:spPr/>
        <p:txBody>
          <a:bodyPr/>
          <a:lstStyle/>
          <a:p>
            <a:r>
              <a:rPr lang="en-GB" altLang="en-US" dirty="0" smtClean="0"/>
              <a:t>Nikola Serafimovski, pureLiFi</a:t>
            </a:r>
            <a:endParaRPr lang="en-GB" altLang="en-US" dirty="0"/>
          </a:p>
        </p:txBody>
      </p:sp>
      <p:sp>
        <p:nvSpPr>
          <p:cNvPr id="6" name="Slide Number Placeholder 5"/>
          <p:cNvSpPr>
            <a:spLocks noGrp="1"/>
          </p:cNvSpPr>
          <p:nvPr>
            <p:ph type="sldNum" sz="quarter" idx="12"/>
          </p:nvPr>
        </p:nvSpPr>
        <p:spPr/>
        <p:txBody>
          <a:bodyPr/>
          <a:lstStyle/>
          <a:p>
            <a:r>
              <a:rPr lang="en-GB" altLang="en-US" smtClean="0"/>
              <a:t>Slide </a:t>
            </a:r>
            <a:fld id="{0FACD7D9-81BC-40EE-8199-02566A3EEE53}" type="slidenum">
              <a:rPr lang="en-GB" altLang="en-US" smtClean="0"/>
              <a:pPr/>
              <a:t>10</a:t>
            </a:fld>
            <a:endParaRPr lang="en-GB" altLang="en-US"/>
          </a:p>
        </p:txBody>
      </p:sp>
      <p:sp>
        <p:nvSpPr>
          <p:cNvPr id="7" name="Rectangle 2"/>
          <p:cNvSpPr>
            <a:spLocks noGrp="1" noChangeArrowheads="1"/>
          </p:cNvSpPr>
          <p:nvPr>
            <p:ph type="title"/>
          </p:nvPr>
        </p:nvSpPr>
        <p:spPr>
          <a:xfrm>
            <a:off x="806253" y="685800"/>
            <a:ext cx="7772400" cy="1066800"/>
          </a:xfrm>
          <a:ln/>
        </p:spPr>
        <p:txBody>
          <a:bodyPr/>
          <a:lstStyle/>
          <a:p>
            <a:r>
              <a:rPr lang="en-US" altLang="en-US" sz="3200" dirty="0" smtClean="0"/>
              <a:t>PHY Scrambler </a:t>
            </a:r>
            <a:endParaRPr lang="en-US" altLang="en-US" sz="3200" dirty="0"/>
          </a:p>
        </p:txBody>
      </p:sp>
      <p:pic>
        <p:nvPicPr>
          <p:cNvPr id="8" name="Picture 7"/>
          <p:cNvPicPr>
            <a:picLocks noChangeAspect="1"/>
          </p:cNvPicPr>
          <p:nvPr/>
        </p:nvPicPr>
        <p:blipFill>
          <a:blip r:embed="rId2"/>
          <a:stretch>
            <a:fillRect/>
          </a:stretch>
        </p:blipFill>
        <p:spPr>
          <a:xfrm>
            <a:off x="1476414" y="2852936"/>
            <a:ext cx="6267371" cy="2218999"/>
          </a:xfrm>
          <a:prstGeom prst="rect">
            <a:avLst/>
          </a:prstGeom>
        </p:spPr>
      </p:pic>
      <p:pic>
        <p:nvPicPr>
          <p:cNvPr id="9" name="Picture 8"/>
          <p:cNvPicPr>
            <a:picLocks noChangeAspect="1"/>
          </p:cNvPicPr>
          <p:nvPr/>
        </p:nvPicPr>
        <p:blipFill>
          <a:blip r:embed="rId3"/>
          <a:stretch>
            <a:fillRect/>
          </a:stretch>
        </p:blipFill>
        <p:spPr>
          <a:xfrm>
            <a:off x="3059832" y="2268592"/>
            <a:ext cx="2083257" cy="584344"/>
          </a:xfrm>
          <a:prstGeom prst="rect">
            <a:avLst/>
          </a:prstGeom>
        </p:spPr>
      </p:pic>
    </p:spTree>
    <p:extLst>
      <p:ext uri="{BB962C8B-B14F-4D97-AF65-F5344CB8AC3E}">
        <p14:creationId xmlns:p14="http://schemas.microsoft.com/office/powerpoint/2010/main" val="11561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ltLang="en-US" dirty="0" smtClean="0"/>
              <a:t>January 2016</a:t>
            </a:r>
            <a:endParaRPr lang="en-GB" altLang="en-US" dirty="0"/>
          </a:p>
        </p:txBody>
      </p:sp>
      <p:sp>
        <p:nvSpPr>
          <p:cNvPr id="5" name="Footer Placeholder 4"/>
          <p:cNvSpPr>
            <a:spLocks noGrp="1"/>
          </p:cNvSpPr>
          <p:nvPr>
            <p:ph type="ftr" sz="quarter" idx="11"/>
          </p:nvPr>
        </p:nvSpPr>
        <p:spPr/>
        <p:txBody>
          <a:bodyPr/>
          <a:lstStyle/>
          <a:p>
            <a:r>
              <a:rPr lang="en-GB" altLang="en-US" dirty="0" smtClean="0"/>
              <a:t>Nikola Serafimovski, pureLiFi</a:t>
            </a:r>
            <a:endParaRPr lang="en-GB" altLang="en-US" dirty="0"/>
          </a:p>
        </p:txBody>
      </p:sp>
      <p:sp>
        <p:nvSpPr>
          <p:cNvPr id="6" name="Slide Number Placeholder 5"/>
          <p:cNvSpPr>
            <a:spLocks noGrp="1"/>
          </p:cNvSpPr>
          <p:nvPr>
            <p:ph type="sldNum" sz="quarter" idx="12"/>
          </p:nvPr>
        </p:nvSpPr>
        <p:spPr/>
        <p:txBody>
          <a:bodyPr/>
          <a:lstStyle/>
          <a:p>
            <a:r>
              <a:rPr lang="en-GB" altLang="en-US" smtClean="0"/>
              <a:t>Slide </a:t>
            </a:r>
            <a:fld id="{0FACD7D9-81BC-40EE-8199-02566A3EEE53}" type="slidenum">
              <a:rPr lang="en-GB" altLang="en-US" smtClean="0"/>
              <a:pPr/>
              <a:t>11</a:t>
            </a:fld>
            <a:endParaRPr lang="en-GB" altLang="en-US"/>
          </a:p>
        </p:txBody>
      </p:sp>
      <p:sp>
        <p:nvSpPr>
          <p:cNvPr id="7" name="Rectangle 2"/>
          <p:cNvSpPr>
            <a:spLocks noGrp="1" noChangeArrowheads="1"/>
          </p:cNvSpPr>
          <p:nvPr>
            <p:ph type="title"/>
          </p:nvPr>
        </p:nvSpPr>
        <p:spPr>
          <a:xfrm>
            <a:off x="806253" y="685800"/>
            <a:ext cx="7772400" cy="1066800"/>
          </a:xfrm>
          <a:ln/>
        </p:spPr>
        <p:txBody>
          <a:bodyPr/>
          <a:lstStyle/>
          <a:p>
            <a:r>
              <a:rPr lang="en-US" altLang="en-US" sz="3200" dirty="0" smtClean="0"/>
              <a:t>PHY Convolutional Encoder</a:t>
            </a:r>
            <a:endParaRPr lang="en-US" altLang="en-US" sz="3200" dirty="0"/>
          </a:p>
        </p:txBody>
      </p:sp>
      <p:pic>
        <p:nvPicPr>
          <p:cNvPr id="3" name="Picture 2"/>
          <p:cNvPicPr>
            <a:picLocks noChangeAspect="1"/>
          </p:cNvPicPr>
          <p:nvPr/>
        </p:nvPicPr>
        <p:blipFill>
          <a:blip r:embed="rId2"/>
          <a:stretch>
            <a:fillRect/>
          </a:stretch>
        </p:blipFill>
        <p:spPr>
          <a:xfrm>
            <a:off x="1369652" y="2261243"/>
            <a:ext cx="6645602" cy="3705527"/>
          </a:xfrm>
          <a:prstGeom prst="rect">
            <a:avLst/>
          </a:prstGeom>
        </p:spPr>
      </p:pic>
    </p:spTree>
    <p:extLst>
      <p:ext uri="{BB962C8B-B14F-4D97-AF65-F5344CB8AC3E}">
        <p14:creationId xmlns:p14="http://schemas.microsoft.com/office/powerpoint/2010/main" val="455362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ltLang="en-US" dirty="0" smtClean="0"/>
              <a:t>January 2016</a:t>
            </a:r>
            <a:endParaRPr lang="en-GB" altLang="en-US" dirty="0"/>
          </a:p>
        </p:txBody>
      </p:sp>
      <p:sp>
        <p:nvSpPr>
          <p:cNvPr id="5" name="Footer Placeholder 4"/>
          <p:cNvSpPr>
            <a:spLocks noGrp="1"/>
          </p:cNvSpPr>
          <p:nvPr>
            <p:ph type="ftr" sz="quarter" idx="11"/>
          </p:nvPr>
        </p:nvSpPr>
        <p:spPr/>
        <p:txBody>
          <a:bodyPr/>
          <a:lstStyle/>
          <a:p>
            <a:r>
              <a:rPr lang="en-GB" altLang="en-US" dirty="0" smtClean="0"/>
              <a:t>Nikola Serafimovski, pureLiFi</a:t>
            </a:r>
            <a:endParaRPr lang="en-GB" altLang="en-US" dirty="0"/>
          </a:p>
        </p:txBody>
      </p:sp>
      <p:sp>
        <p:nvSpPr>
          <p:cNvPr id="6" name="Slide Number Placeholder 5"/>
          <p:cNvSpPr>
            <a:spLocks noGrp="1"/>
          </p:cNvSpPr>
          <p:nvPr>
            <p:ph type="sldNum" sz="quarter" idx="12"/>
          </p:nvPr>
        </p:nvSpPr>
        <p:spPr/>
        <p:txBody>
          <a:bodyPr/>
          <a:lstStyle/>
          <a:p>
            <a:r>
              <a:rPr lang="en-GB" altLang="en-US" smtClean="0"/>
              <a:t>Slide </a:t>
            </a:r>
            <a:fld id="{0FACD7D9-81BC-40EE-8199-02566A3EEE53}" type="slidenum">
              <a:rPr lang="en-GB" altLang="en-US" smtClean="0"/>
              <a:pPr/>
              <a:t>12</a:t>
            </a:fld>
            <a:endParaRPr lang="en-GB" altLang="en-US"/>
          </a:p>
        </p:txBody>
      </p:sp>
      <p:sp>
        <p:nvSpPr>
          <p:cNvPr id="7" name="Rectangle 2"/>
          <p:cNvSpPr>
            <a:spLocks noGrp="1" noChangeArrowheads="1"/>
          </p:cNvSpPr>
          <p:nvPr>
            <p:ph type="title"/>
          </p:nvPr>
        </p:nvSpPr>
        <p:spPr>
          <a:xfrm>
            <a:off x="-1188640" y="548295"/>
            <a:ext cx="7772400" cy="1066800"/>
          </a:xfrm>
          <a:ln/>
        </p:spPr>
        <p:txBody>
          <a:bodyPr/>
          <a:lstStyle/>
          <a:p>
            <a:r>
              <a:rPr lang="en-US" altLang="en-US" sz="3200" dirty="0" smtClean="0"/>
              <a:t>PHY Puncturing</a:t>
            </a:r>
            <a:endParaRPr lang="en-US" altLang="en-US" sz="3200" dirty="0"/>
          </a:p>
        </p:txBody>
      </p:sp>
      <p:pic>
        <p:nvPicPr>
          <p:cNvPr id="2" name="Picture 1"/>
          <p:cNvPicPr>
            <a:picLocks noChangeAspect="1"/>
          </p:cNvPicPr>
          <p:nvPr/>
        </p:nvPicPr>
        <p:blipFill>
          <a:blip r:embed="rId2"/>
          <a:stretch>
            <a:fillRect/>
          </a:stretch>
        </p:blipFill>
        <p:spPr>
          <a:xfrm>
            <a:off x="5305626" y="740576"/>
            <a:ext cx="3485747" cy="5714621"/>
          </a:xfrm>
          <a:prstGeom prst="rect">
            <a:avLst/>
          </a:prstGeom>
        </p:spPr>
      </p:pic>
      <p:sp>
        <p:nvSpPr>
          <p:cNvPr id="8" name="Rectangle 7"/>
          <p:cNvSpPr/>
          <p:nvPr/>
        </p:nvSpPr>
        <p:spPr>
          <a:xfrm>
            <a:off x="328769" y="1710998"/>
            <a:ext cx="4162839" cy="1077218"/>
          </a:xfrm>
          <a:prstGeom prst="rect">
            <a:avLst/>
          </a:prstGeom>
        </p:spPr>
        <p:txBody>
          <a:bodyPr wrap="square">
            <a:spAutoFit/>
          </a:bodyPr>
          <a:lstStyle/>
          <a:p>
            <a:pPr marL="342900" indent="-342900">
              <a:buFont typeface="Arial" panose="020B0604020202020204" pitchFamily="34" charset="0"/>
              <a:buChar char="•"/>
            </a:pPr>
            <a:r>
              <a:rPr lang="en-US" altLang="en-US" sz="2400" b="1" dirty="0" smtClean="0"/>
              <a:t>Same as 802.11</a:t>
            </a:r>
          </a:p>
          <a:p>
            <a:pPr marL="800100" lvl="1" indent="-342900">
              <a:buFont typeface="Arial" panose="020B0604020202020204" pitchFamily="34" charset="0"/>
              <a:buChar char="•"/>
            </a:pPr>
            <a:r>
              <a:rPr lang="en-US" altLang="en-US" sz="2000" dirty="0" smtClean="0"/>
              <a:t>Enables 2/3 Rate encoding</a:t>
            </a:r>
          </a:p>
          <a:p>
            <a:pPr marL="800100" lvl="1" indent="-342900">
              <a:buFont typeface="Arial" panose="020B0604020202020204" pitchFamily="34" charset="0"/>
              <a:buChar char="•"/>
            </a:pPr>
            <a:r>
              <a:rPr lang="en-US" altLang="en-US" sz="2000" dirty="0" smtClean="0"/>
              <a:t>Enables ¾ Rate encoding</a:t>
            </a:r>
            <a:endParaRPr lang="en-US" altLang="en-US" sz="2000" dirty="0"/>
          </a:p>
        </p:txBody>
      </p:sp>
    </p:spTree>
    <p:extLst>
      <p:ext uri="{BB962C8B-B14F-4D97-AF65-F5344CB8AC3E}">
        <p14:creationId xmlns:p14="http://schemas.microsoft.com/office/powerpoint/2010/main" val="942386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ltLang="en-US" dirty="0" smtClean="0"/>
              <a:t>January 2016</a:t>
            </a:r>
            <a:endParaRPr lang="en-GB" altLang="en-US" dirty="0"/>
          </a:p>
        </p:txBody>
      </p:sp>
      <p:sp>
        <p:nvSpPr>
          <p:cNvPr id="5" name="Footer Placeholder 4"/>
          <p:cNvSpPr>
            <a:spLocks noGrp="1"/>
          </p:cNvSpPr>
          <p:nvPr>
            <p:ph type="ftr" sz="quarter" idx="11"/>
          </p:nvPr>
        </p:nvSpPr>
        <p:spPr/>
        <p:txBody>
          <a:bodyPr/>
          <a:lstStyle/>
          <a:p>
            <a:r>
              <a:rPr lang="en-GB" altLang="en-US" dirty="0" smtClean="0"/>
              <a:t>Nikola Serafimovski, pureLiFi</a:t>
            </a:r>
            <a:endParaRPr lang="en-GB" altLang="en-US" dirty="0"/>
          </a:p>
        </p:txBody>
      </p:sp>
      <p:sp>
        <p:nvSpPr>
          <p:cNvPr id="6" name="Slide Number Placeholder 5"/>
          <p:cNvSpPr>
            <a:spLocks noGrp="1"/>
          </p:cNvSpPr>
          <p:nvPr>
            <p:ph type="sldNum" sz="quarter" idx="12"/>
          </p:nvPr>
        </p:nvSpPr>
        <p:spPr/>
        <p:txBody>
          <a:bodyPr/>
          <a:lstStyle/>
          <a:p>
            <a:r>
              <a:rPr lang="en-GB" altLang="en-US" smtClean="0"/>
              <a:t>Slide </a:t>
            </a:r>
            <a:fld id="{0FACD7D9-81BC-40EE-8199-02566A3EEE53}" type="slidenum">
              <a:rPr lang="en-GB" altLang="en-US" smtClean="0"/>
              <a:pPr/>
              <a:t>13</a:t>
            </a:fld>
            <a:endParaRPr lang="en-GB" altLang="en-US"/>
          </a:p>
        </p:txBody>
      </p:sp>
      <p:sp>
        <p:nvSpPr>
          <p:cNvPr id="7" name="Rectangle 2"/>
          <p:cNvSpPr>
            <a:spLocks noGrp="1" noChangeArrowheads="1"/>
          </p:cNvSpPr>
          <p:nvPr>
            <p:ph type="title"/>
          </p:nvPr>
        </p:nvSpPr>
        <p:spPr>
          <a:xfrm>
            <a:off x="806253" y="685800"/>
            <a:ext cx="7772400" cy="1066800"/>
          </a:xfrm>
          <a:ln/>
        </p:spPr>
        <p:txBody>
          <a:bodyPr/>
          <a:lstStyle/>
          <a:p>
            <a:r>
              <a:rPr lang="en-US" altLang="en-US" sz="3200" dirty="0" smtClean="0"/>
              <a:t>PHY Data </a:t>
            </a:r>
            <a:r>
              <a:rPr lang="en-US" altLang="en-US" sz="3200" dirty="0" err="1" smtClean="0"/>
              <a:t>interleaver</a:t>
            </a:r>
            <a:r>
              <a:rPr lang="en-US" altLang="en-US" sz="3200" dirty="0"/>
              <a:t> </a:t>
            </a:r>
            <a:r>
              <a:rPr lang="en-US" altLang="en-US" sz="3200" dirty="0" smtClean="0"/>
              <a:t>used from the 802.11</a:t>
            </a:r>
            <a:endParaRPr lang="en-US" altLang="en-US" sz="3200" dirty="0"/>
          </a:p>
        </p:txBody>
      </p:sp>
      <p:sp>
        <p:nvSpPr>
          <p:cNvPr id="8" name="Rectangle 7"/>
          <p:cNvSpPr/>
          <p:nvPr/>
        </p:nvSpPr>
        <p:spPr>
          <a:xfrm>
            <a:off x="830909" y="2472407"/>
            <a:ext cx="4162839" cy="1077218"/>
          </a:xfrm>
          <a:prstGeom prst="rect">
            <a:avLst/>
          </a:prstGeom>
        </p:spPr>
        <p:txBody>
          <a:bodyPr wrap="square">
            <a:spAutoFit/>
          </a:bodyPr>
          <a:lstStyle/>
          <a:p>
            <a:pPr marL="342900" indent="-342900">
              <a:buFont typeface="Arial" panose="020B0604020202020204" pitchFamily="34" charset="0"/>
              <a:buChar char="•"/>
            </a:pPr>
            <a:r>
              <a:rPr lang="en-US" altLang="en-US" sz="2400" b="1" dirty="0" smtClean="0"/>
              <a:t>pureLiFi implementation</a:t>
            </a:r>
          </a:p>
          <a:p>
            <a:pPr marL="800100" lvl="1" indent="-342900">
              <a:buFont typeface="Arial" panose="020B0604020202020204" pitchFamily="34" charset="0"/>
              <a:buChar char="•"/>
            </a:pPr>
            <a:r>
              <a:rPr lang="en-US" altLang="en-US" sz="2000" dirty="0" smtClean="0"/>
              <a:t>64-bit </a:t>
            </a:r>
            <a:r>
              <a:rPr lang="en-US" altLang="en-US" sz="2000" dirty="0" err="1" smtClean="0"/>
              <a:t>interleaver</a:t>
            </a:r>
            <a:r>
              <a:rPr lang="en-US" altLang="en-US" sz="2000" dirty="0" smtClean="0"/>
              <a:t> for a 64 sub-carrier OFDM modulation</a:t>
            </a:r>
            <a:endParaRPr lang="en-US" altLang="en-US" sz="2000" dirty="0"/>
          </a:p>
        </p:txBody>
      </p:sp>
    </p:spTree>
    <p:extLst>
      <p:ext uri="{BB962C8B-B14F-4D97-AF65-F5344CB8AC3E}">
        <p14:creationId xmlns:p14="http://schemas.microsoft.com/office/powerpoint/2010/main" val="3010812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ltLang="en-US" dirty="0" smtClean="0"/>
              <a:t>January 2016</a:t>
            </a:r>
            <a:endParaRPr lang="en-GB" altLang="en-US" dirty="0"/>
          </a:p>
        </p:txBody>
      </p:sp>
      <p:sp>
        <p:nvSpPr>
          <p:cNvPr id="5" name="Footer Placeholder 4"/>
          <p:cNvSpPr>
            <a:spLocks noGrp="1"/>
          </p:cNvSpPr>
          <p:nvPr>
            <p:ph type="ftr" sz="quarter" idx="11"/>
          </p:nvPr>
        </p:nvSpPr>
        <p:spPr/>
        <p:txBody>
          <a:bodyPr/>
          <a:lstStyle/>
          <a:p>
            <a:r>
              <a:rPr lang="en-GB" altLang="en-US" dirty="0" smtClean="0"/>
              <a:t>Nikola Serafimovski, pureLiFi</a:t>
            </a:r>
            <a:endParaRPr lang="en-GB" altLang="en-US" dirty="0"/>
          </a:p>
        </p:txBody>
      </p:sp>
      <p:sp>
        <p:nvSpPr>
          <p:cNvPr id="6" name="Slide Number Placeholder 5"/>
          <p:cNvSpPr>
            <a:spLocks noGrp="1"/>
          </p:cNvSpPr>
          <p:nvPr>
            <p:ph type="sldNum" sz="quarter" idx="12"/>
          </p:nvPr>
        </p:nvSpPr>
        <p:spPr/>
        <p:txBody>
          <a:bodyPr/>
          <a:lstStyle/>
          <a:p>
            <a:r>
              <a:rPr lang="en-GB" altLang="en-US" smtClean="0"/>
              <a:t>Slide </a:t>
            </a:r>
            <a:fld id="{0FACD7D9-81BC-40EE-8199-02566A3EEE53}" type="slidenum">
              <a:rPr lang="en-GB" altLang="en-US" smtClean="0"/>
              <a:pPr/>
              <a:t>14</a:t>
            </a:fld>
            <a:endParaRPr lang="en-GB" altLang="en-US"/>
          </a:p>
        </p:txBody>
      </p:sp>
      <p:sp>
        <p:nvSpPr>
          <p:cNvPr id="7" name="Rectangle 2"/>
          <p:cNvSpPr>
            <a:spLocks noGrp="1" noChangeArrowheads="1"/>
          </p:cNvSpPr>
          <p:nvPr>
            <p:ph type="title"/>
          </p:nvPr>
        </p:nvSpPr>
        <p:spPr>
          <a:xfrm>
            <a:off x="806253" y="685800"/>
            <a:ext cx="7772400" cy="1066800"/>
          </a:xfrm>
          <a:ln/>
        </p:spPr>
        <p:txBody>
          <a:bodyPr/>
          <a:lstStyle/>
          <a:p>
            <a:r>
              <a:rPr lang="en-US" altLang="en-US" sz="3200" dirty="0" smtClean="0"/>
              <a:t>PHY Mapping</a:t>
            </a:r>
            <a:endParaRPr lang="en-US" altLang="en-US" sz="3200" dirty="0"/>
          </a:p>
        </p:txBody>
      </p:sp>
      <p:sp>
        <p:nvSpPr>
          <p:cNvPr id="8" name="Rectangle 7"/>
          <p:cNvSpPr/>
          <p:nvPr/>
        </p:nvSpPr>
        <p:spPr>
          <a:xfrm>
            <a:off x="830909" y="2472407"/>
            <a:ext cx="7779691" cy="3847207"/>
          </a:xfrm>
          <a:prstGeom prst="rect">
            <a:avLst/>
          </a:prstGeom>
        </p:spPr>
        <p:txBody>
          <a:bodyPr wrap="square">
            <a:spAutoFit/>
          </a:bodyPr>
          <a:lstStyle/>
          <a:p>
            <a:pPr marL="342900" indent="-342900">
              <a:buFont typeface="Arial" panose="020B0604020202020204" pitchFamily="34" charset="0"/>
              <a:buChar char="•"/>
            </a:pPr>
            <a:r>
              <a:rPr lang="en-US" altLang="en-US" sz="2400" b="1" dirty="0" smtClean="0"/>
              <a:t>pureLiFi implementation</a:t>
            </a:r>
          </a:p>
          <a:p>
            <a:pPr marL="800100" lvl="1" indent="-342900">
              <a:buFont typeface="Arial" panose="020B0604020202020204" pitchFamily="34" charset="0"/>
              <a:buChar char="•"/>
            </a:pPr>
            <a:r>
              <a:rPr lang="en-US" altLang="en-US" sz="2000" dirty="0" smtClean="0"/>
              <a:t>Subcarrier modulation mapping</a:t>
            </a:r>
          </a:p>
          <a:p>
            <a:pPr marL="1257300" lvl="2" indent="-342900">
              <a:buFont typeface="Arial" panose="020B0604020202020204" pitchFamily="34" charset="0"/>
              <a:buChar char="•"/>
            </a:pPr>
            <a:r>
              <a:rPr lang="en-US" altLang="en-US" sz="2000" dirty="0" smtClean="0"/>
              <a:t>Gray mapping of bits with:</a:t>
            </a:r>
          </a:p>
          <a:p>
            <a:pPr marL="1714500" lvl="3" indent="-342900">
              <a:buFont typeface="Arial" panose="020B0604020202020204" pitchFamily="34" charset="0"/>
              <a:buChar char="•"/>
            </a:pPr>
            <a:r>
              <a:rPr lang="en-US" altLang="en-US" sz="2000" dirty="0" smtClean="0"/>
              <a:t>1 bit – BPSK</a:t>
            </a:r>
          </a:p>
          <a:p>
            <a:pPr marL="1714500" lvl="3" indent="-342900">
              <a:buFont typeface="Arial" panose="020B0604020202020204" pitchFamily="34" charset="0"/>
              <a:buChar char="•"/>
            </a:pPr>
            <a:r>
              <a:rPr lang="en-US" altLang="en-US" sz="2000" dirty="0" smtClean="0"/>
              <a:t>2 bit – QPSK</a:t>
            </a:r>
          </a:p>
          <a:p>
            <a:pPr marL="1714500" lvl="3" indent="-342900">
              <a:buFont typeface="Arial" panose="020B0604020202020204" pitchFamily="34" charset="0"/>
              <a:buChar char="•"/>
            </a:pPr>
            <a:r>
              <a:rPr lang="en-US" altLang="en-US" sz="2000" dirty="0" smtClean="0"/>
              <a:t>4 bit – 16 QAM</a:t>
            </a:r>
          </a:p>
          <a:p>
            <a:pPr marL="1714500" lvl="3" indent="-342900">
              <a:buFont typeface="Arial" panose="020B0604020202020204" pitchFamily="34" charset="0"/>
              <a:buChar char="•"/>
            </a:pPr>
            <a:r>
              <a:rPr lang="en-US" altLang="en-US" sz="2000" dirty="0" smtClean="0"/>
              <a:t>6 bit – 64 QAM</a:t>
            </a:r>
          </a:p>
          <a:p>
            <a:pPr marL="800100" lvl="1" indent="-342900">
              <a:buFont typeface="Arial" panose="020B0604020202020204" pitchFamily="34" charset="0"/>
              <a:buChar char="•"/>
            </a:pPr>
            <a:r>
              <a:rPr lang="en-US" altLang="en-US" sz="2000" dirty="0" smtClean="0"/>
              <a:t>Standard OFDM modulation</a:t>
            </a:r>
          </a:p>
          <a:p>
            <a:pPr marL="800100" lvl="1" indent="-342900">
              <a:buFont typeface="Arial" panose="020B0604020202020204" pitchFamily="34" charset="0"/>
              <a:buChar char="•"/>
            </a:pPr>
            <a:r>
              <a:rPr lang="en-US" altLang="en-US" sz="2000" dirty="0" smtClean="0"/>
              <a:t>Subcarrier 7 and 21 are Pilot subcarriers to help determine:</a:t>
            </a:r>
          </a:p>
          <a:p>
            <a:pPr marL="1257300" lvl="2" indent="-342900">
              <a:buFont typeface="Arial" panose="020B0604020202020204" pitchFamily="34" charset="0"/>
              <a:buChar char="•"/>
            </a:pPr>
            <a:r>
              <a:rPr lang="en-US" altLang="en-US" sz="2000" dirty="0" smtClean="0"/>
              <a:t>Phase changes that may exist on a frame-per-frame basis coming from the oscillation drift from the </a:t>
            </a:r>
            <a:r>
              <a:rPr lang="en-US" altLang="en-US" sz="2000" dirty="0" err="1" smtClean="0"/>
              <a:t>Tx</a:t>
            </a:r>
            <a:r>
              <a:rPr lang="en-US" altLang="en-US" sz="2000" dirty="0" smtClean="0"/>
              <a:t> and Rx clocks</a:t>
            </a:r>
          </a:p>
          <a:p>
            <a:pPr marL="800100" lvl="1" indent="-342900">
              <a:buFont typeface="Arial" panose="020B0604020202020204" pitchFamily="34" charset="0"/>
              <a:buChar char="•"/>
            </a:pPr>
            <a:endParaRPr lang="en-US" altLang="en-US" sz="2000" dirty="0"/>
          </a:p>
        </p:txBody>
      </p:sp>
    </p:spTree>
    <p:extLst>
      <p:ext uri="{BB962C8B-B14F-4D97-AF65-F5344CB8AC3E}">
        <p14:creationId xmlns:p14="http://schemas.microsoft.com/office/powerpoint/2010/main" val="3452519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ltLang="en-US" dirty="0" smtClean="0"/>
              <a:t>January 2016</a:t>
            </a:r>
            <a:endParaRPr lang="en-GB" altLang="en-US" dirty="0"/>
          </a:p>
        </p:txBody>
      </p:sp>
      <p:sp>
        <p:nvSpPr>
          <p:cNvPr id="5" name="Footer Placeholder 4"/>
          <p:cNvSpPr>
            <a:spLocks noGrp="1"/>
          </p:cNvSpPr>
          <p:nvPr>
            <p:ph type="ftr" sz="quarter" idx="11"/>
          </p:nvPr>
        </p:nvSpPr>
        <p:spPr/>
        <p:txBody>
          <a:bodyPr/>
          <a:lstStyle/>
          <a:p>
            <a:r>
              <a:rPr lang="en-GB" altLang="en-US" dirty="0" smtClean="0"/>
              <a:t>Nikola Serafimovski, pureLiFi</a:t>
            </a:r>
            <a:endParaRPr lang="en-GB" altLang="en-US" dirty="0"/>
          </a:p>
        </p:txBody>
      </p:sp>
      <p:sp>
        <p:nvSpPr>
          <p:cNvPr id="6" name="Slide Number Placeholder 5"/>
          <p:cNvSpPr>
            <a:spLocks noGrp="1"/>
          </p:cNvSpPr>
          <p:nvPr>
            <p:ph type="sldNum" sz="quarter" idx="12"/>
          </p:nvPr>
        </p:nvSpPr>
        <p:spPr/>
        <p:txBody>
          <a:bodyPr/>
          <a:lstStyle/>
          <a:p>
            <a:r>
              <a:rPr lang="en-GB" altLang="en-US" smtClean="0"/>
              <a:t>Slide </a:t>
            </a:r>
            <a:fld id="{0FACD7D9-81BC-40EE-8199-02566A3EEE53}" type="slidenum">
              <a:rPr lang="en-GB" altLang="en-US" smtClean="0"/>
              <a:pPr/>
              <a:t>15</a:t>
            </a:fld>
            <a:endParaRPr lang="en-GB" altLang="en-US"/>
          </a:p>
        </p:txBody>
      </p:sp>
      <p:sp>
        <p:nvSpPr>
          <p:cNvPr id="7" name="Rectangle 2"/>
          <p:cNvSpPr>
            <a:spLocks noGrp="1" noChangeArrowheads="1"/>
          </p:cNvSpPr>
          <p:nvPr>
            <p:ph type="title"/>
          </p:nvPr>
        </p:nvSpPr>
        <p:spPr>
          <a:xfrm>
            <a:off x="-1600200" y="721139"/>
            <a:ext cx="7772400" cy="1066800"/>
          </a:xfrm>
          <a:ln/>
        </p:spPr>
        <p:txBody>
          <a:bodyPr/>
          <a:lstStyle/>
          <a:p>
            <a:r>
              <a:rPr lang="en-US" altLang="en-US" sz="3200" dirty="0" smtClean="0"/>
              <a:t>PHY Transmit PLCP</a:t>
            </a:r>
            <a:endParaRPr lang="en-US" altLang="en-US" sz="3200" dirty="0"/>
          </a:p>
        </p:txBody>
      </p:sp>
      <p:pic>
        <p:nvPicPr>
          <p:cNvPr id="8" name="Picture 7"/>
          <p:cNvPicPr>
            <a:picLocks noChangeAspect="1"/>
          </p:cNvPicPr>
          <p:nvPr/>
        </p:nvPicPr>
        <p:blipFill>
          <a:blip r:embed="rId2"/>
          <a:stretch>
            <a:fillRect/>
          </a:stretch>
        </p:blipFill>
        <p:spPr>
          <a:xfrm>
            <a:off x="4067944" y="908720"/>
            <a:ext cx="4860409" cy="5184576"/>
          </a:xfrm>
          <a:prstGeom prst="rect">
            <a:avLst/>
          </a:prstGeom>
        </p:spPr>
      </p:pic>
    </p:spTree>
    <p:extLst>
      <p:ext uri="{BB962C8B-B14F-4D97-AF65-F5344CB8AC3E}">
        <p14:creationId xmlns:p14="http://schemas.microsoft.com/office/powerpoint/2010/main" val="2897198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ltLang="en-US" dirty="0" smtClean="0"/>
              <a:t>January 2016</a:t>
            </a:r>
            <a:endParaRPr lang="en-GB" altLang="en-US" dirty="0"/>
          </a:p>
        </p:txBody>
      </p:sp>
      <p:sp>
        <p:nvSpPr>
          <p:cNvPr id="5" name="Footer Placeholder 4"/>
          <p:cNvSpPr>
            <a:spLocks noGrp="1"/>
          </p:cNvSpPr>
          <p:nvPr>
            <p:ph type="ftr" sz="quarter" idx="11"/>
          </p:nvPr>
        </p:nvSpPr>
        <p:spPr/>
        <p:txBody>
          <a:bodyPr/>
          <a:lstStyle/>
          <a:p>
            <a:r>
              <a:rPr lang="en-GB" altLang="en-US" dirty="0" smtClean="0"/>
              <a:t>Nikola Serafimovski, pureLiFi</a:t>
            </a:r>
            <a:endParaRPr lang="en-GB" altLang="en-US" dirty="0"/>
          </a:p>
        </p:txBody>
      </p:sp>
      <p:sp>
        <p:nvSpPr>
          <p:cNvPr id="6" name="Slide Number Placeholder 5"/>
          <p:cNvSpPr>
            <a:spLocks noGrp="1"/>
          </p:cNvSpPr>
          <p:nvPr>
            <p:ph type="sldNum" sz="quarter" idx="12"/>
          </p:nvPr>
        </p:nvSpPr>
        <p:spPr/>
        <p:txBody>
          <a:bodyPr/>
          <a:lstStyle/>
          <a:p>
            <a:r>
              <a:rPr lang="en-GB" altLang="en-US" smtClean="0"/>
              <a:t>Slide </a:t>
            </a:r>
            <a:fld id="{0FACD7D9-81BC-40EE-8199-02566A3EEE53}" type="slidenum">
              <a:rPr lang="en-GB" altLang="en-US" smtClean="0"/>
              <a:pPr/>
              <a:t>16</a:t>
            </a:fld>
            <a:endParaRPr lang="en-GB" altLang="en-US"/>
          </a:p>
        </p:txBody>
      </p:sp>
      <p:sp>
        <p:nvSpPr>
          <p:cNvPr id="7" name="Rectangle 2"/>
          <p:cNvSpPr>
            <a:spLocks noGrp="1" noChangeArrowheads="1"/>
          </p:cNvSpPr>
          <p:nvPr>
            <p:ph type="title"/>
          </p:nvPr>
        </p:nvSpPr>
        <p:spPr>
          <a:xfrm>
            <a:off x="-1600200" y="721139"/>
            <a:ext cx="7772400" cy="1066800"/>
          </a:xfrm>
          <a:ln/>
        </p:spPr>
        <p:txBody>
          <a:bodyPr/>
          <a:lstStyle/>
          <a:p>
            <a:r>
              <a:rPr lang="en-US" altLang="en-US" sz="3200" dirty="0" smtClean="0"/>
              <a:t>PHY Transmit </a:t>
            </a:r>
            <a:br>
              <a:rPr lang="en-US" altLang="en-US" sz="3200" dirty="0" smtClean="0"/>
            </a:br>
            <a:r>
              <a:rPr lang="en-US" altLang="en-US" sz="3200" dirty="0" smtClean="0"/>
              <a:t>State Machine</a:t>
            </a:r>
            <a:endParaRPr lang="en-US" altLang="en-US" sz="3200" dirty="0"/>
          </a:p>
        </p:txBody>
      </p:sp>
      <p:pic>
        <p:nvPicPr>
          <p:cNvPr id="2" name="Picture 1"/>
          <p:cNvPicPr>
            <a:picLocks noChangeAspect="1"/>
          </p:cNvPicPr>
          <p:nvPr/>
        </p:nvPicPr>
        <p:blipFill>
          <a:blip r:embed="rId2"/>
          <a:stretch>
            <a:fillRect/>
          </a:stretch>
        </p:blipFill>
        <p:spPr>
          <a:xfrm>
            <a:off x="3779912" y="721138"/>
            <a:ext cx="4680520" cy="5661053"/>
          </a:xfrm>
          <a:prstGeom prst="rect">
            <a:avLst/>
          </a:prstGeom>
        </p:spPr>
      </p:pic>
    </p:spTree>
    <p:extLst>
      <p:ext uri="{BB962C8B-B14F-4D97-AF65-F5344CB8AC3E}">
        <p14:creationId xmlns:p14="http://schemas.microsoft.com/office/powerpoint/2010/main" val="1465017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ltLang="en-US" dirty="0" smtClean="0"/>
              <a:t>January 2016</a:t>
            </a:r>
            <a:endParaRPr lang="en-GB" altLang="en-US" dirty="0"/>
          </a:p>
        </p:txBody>
      </p:sp>
      <p:sp>
        <p:nvSpPr>
          <p:cNvPr id="5" name="Footer Placeholder 4"/>
          <p:cNvSpPr>
            <a:spLocks noGrp="1"/>
          </p:cNvSpPr>
          <p:nvPr>
            <p:ph type="ftr" sz="quarter" idx="11"/>
          </p:nvPr>
        </p:nvSpPr>
        <p:spPr/>
        <p:txBody>
          <a:bodyPr/>
          <a:lstStyle/>
          <a:p>
            <a:r>
              <a:rPr lang="en-GB" altLang="en-US" dirty="0" smtClean="0"/>
              <a:t>Nikola Serafimovski, pureLiFi</a:t>
            </a:r>
            <a:endParaRPr lang="en-GB" altLang="en-US" dirty="0"/>
          </a:p>
        </p:txBody>
      </p:sp>
      <p:sp>
        <p:nvSpPr>
          <p:cNvPr id="6" name="Slide Number Placeholder 5"/>
          <p:cNvSpPr>
            <a:spLocks noGrp="1"/>
          </p:cNvSpPr>
          <p:nvPr>
            <p:ph type="sldNum" sz="quarter" idx="12"/>
          </p:nvPr>
        </p:nvSpPr>
        <p:spPr/>
        <p:txBody>
          <a:bodyPr/>
          <a:lstStyle/>
          <a:p>
            <a:r>
              <a:rPr lang="en-GB" altLang="en-US" smtClean="0"/>
              <a:t>Slide </a:t>
            </a:r>
            <a:fld id="{0FACD7D9-81BC-40EE-8199-02566A3EEE53}" type="slidenum">
              <a:rPr lang="en-GB" altLang="en-US" smtClean="0"/>
              <a:pPr/>
              <a:t>17</a:t>
            </a:fld>
            <a:endParaRPr lang="en-GB" altLang="en-US"/>
          </a:p>
        </p:txBody>
      </p:sp>
      <p:sp>
        <p:nvSpPr>
          <p:cNvPr id="7" name="Rectangle 2"/>
          <p:cNvSpPr>
            <a:spLocks noGrp="1" noChangeArrowheads="1"/>
          </p:cNvSpPr>
          <p:nvPr>
            <p:ph type="title"/>
          </p:nvPr>
        </p:nvSpPr>
        <p:spPr>
          <a:xfrm>
            <a:off x="-1980728" y="721139"/>
            <a:ext cx="7772400" cy="1066800"/>
          </a:xfrm>
          <a:ln/>
        </p:spPr>
        <p:txBody>
          <a:bodyPr/>
          <a:lstStyle/>
          <a:p>
            <a:r>
              <a:rPr lang="en-US" altLang="en-US" sz="3200" dirty="0" smtClean="0"/>
              <a:t>PHY Receiver PLCP</a:t>
            </a:r>
            <a:endParaRPr lang="en-US" altLang="en-US" sz="3200" dirty="0"/>
          </a:p>
        </p:txBody>
      </p:sp>
      <p:pic>
        <p:nvPicPr>
          <p:cNvPr id="2" name="Picture 1"/>
          <p:cNvPicPr>
            <a:picLocks noChangeAspect="1"/>
          </p:cNvPicPr>
          <p:nvPr/>
        </p:nvPicPr>
        <p:blipFill>
          <a:blip r:embed="rId2"/>
          <a:stretch>
            <a:fillRect/>
          </a:stretch>
        </p:blipFill>
        <p:spPr>
          <a:xfrm>
            <a:off x="3779912" y="718141"/>
            <a:ext cx="5113643" cy="5691143"/>
          </a:xfrm>
          <a:prstGeom prst="rect">
            <a:avLst/>
          </a:prstGeom>
        </p:spPr>
      </p:pic>
    </p:spTree>
    <p:extLst>
      <p:ext uri="{BB962C8B-B14F-4D97-AF65-F5344CB8AC3E}">
        <p14:creationId xmlns:p14="http://schemas.microsoft.com/office/powerpoint/2010/main" val="1305296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ltLang="en-US" dirty="0" smtClean="0"/>
              <a:t>January 2016</a:t>
            </a:r>
            <a:endParaRPr lang="en-GB" altLang="en-US" dirty="0"/>
          </a:p>
        </p:txBody>
      </p:sp>
      <p:sp>
        <p:nvSpPr>
          <p:cNvPr id="5" name="Footer Placeholder 4"/>
          <p:cNvSpPr>
            <a:spLocks noGrp="1"/>
          </p:cNvSpPr>
          <p:nvPr>
            <p:ph type="ftr" sz="quarter" idx="11"/>
          </p:nvPr>
        </p:nvSpPr>
        <p:spPr/>
        <p:txBody>
          <a:bodyPr/>
          <a:lstStyle/>
          <a:p>
            <a:r>
              <a:rPr lang="en-GB" altLang="en-US" dirty="0" smtClean="0"/>
              <a:t>Nikola Serafimovski, pureLiFi</a:t>
            </a:r>
            <a:endParaRPr lang="en-GB" altLang="en-US" dirty="0"/>
          </a:p>
        </p:txBody>
      </p:sp>
      <p:sp>
        <p:nvSpPr>
          <p:cNvPr id="6" name="Slide Number Placeholder 5"/>
          <p:cNvSpPr>
            <a:spLocks noGrp="1"/>
          </p:cNvSpPr>
          <p:nvPr>
            <p:ph type="sldNum" sz="quarter" idx="12"/>
          </p:nvPr>
        </p:nvSpPr>
        <p:spPr/>
        <p:txBody>
          <a:bodyPr/>
          <a:lstStyle/>
          <a:p>
            <a:r>
              <a:rPr lang="en-GB" altLang="en-US" smtClean="0"/>
              <a:t>Slide </a:t>
            </a:r>
            <a:fld id="{0FACD7D9-81BC-40EE-8199-02566A3EEE53}" type="slidenum">
              <a:rPr lang="en-GB" altLang="en-US" smtClean="0"/>
              <a:pPr/>
              <a:t>18</a:t>
            </a:fld>
            <a:endParaRPr lang="en-GB" altLang="en-US"/>
          </a:p>
        </p:txBody>
      </p:sp>
      <p:sp>
        <p:nvSpPr>
          <p:cNvPr id="7" name="Rectangle 2"/>
          <p:cNvSpPr>
            <a:spLocks noGrp="1" noChangeArrowheads="1"/>
          </p:cNvSpPr>
          <p:nvPr>
            <p:ph type="title"/>
          </p:nvPr>
        </p:nvSpPr>
        <p:spPr>
          <a:xfrm>
            <a:off x="-2400300" y="808648"/>
            <a:ext cx="7772400" cy="1066800"/>
          </a:xfrm>
          <a:ln/>
        </p:spPr>
        <p:txBody>
          <a:bodyPr/>
          <a:lstStyle/>
          <a:p>
            <a:r>
              <a:rPr lang="en-US" altLang="en-US" sz="3200" dirty="0" smtClean="0"/>
              <a:t>PHY Receiver</a:t>
            </a:r>
            <a:br>
              <a:rPr lang="en-US" altLang="en-US" sz="3200" dirty="0" smtClean="0"/>
            </a:br>
            <a:r>
              <a:rPr lang="en-US" altLang="en-US" sz="3200" dirty="0" smtClean="0"/>
              <a:t>State Machine</a:t>
            </a:r>
            <a:endParaRPr lang="en-US" altLang="en-US" sz="3200" dirty="0"/>
          </a:p>
        </p:txBody>
      </p:sp>
      <p:pic>
        <p:nvPicPr>
          <p:cNvPr id="3" name="Picture 2"/>
          <p:cNvPicPr>
            <a:picLocks noChangeAspect="1"/>
          </p:cNvPicPr>
          <p:nvPr/>
        </p:nvPicPr>
        <p:blipFill>
          <a:blip r:embed="rId2"/>
          <a:stretch>
            <a:fillRect/>
          </a:stretch>
        </p:blipFill>
        <p:spPr>
          <a:xfrm>
            <a:off x="2771800" y="980728"/>
            <a:ext cx="6226242" cy="5140632"/>
          </a:xfrm>
          <a:prstGeom prst="rect">
            <a:avLst/>
          </a:prstGeom>
        </p:spPr>
      </p:pic>
    </p:spTree>
    <p:extLst>
      <p:ext uri="{BB962C8B-B14F-4D97-AF65-F5344CB8AC3E}">
        <p14:creationId xmlns:p14="http://schemas.microsoft.com/office/powerpoint/2010/main" val="2328112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ltLang="en-US" dirty="0" smtClean="0"/>
              <a:t>January 2016</a:t>
            </a:r>
            <a:endParaRPr lang="en-GB" altLang="en-US" dirty="0"/>
          </a:p>
        </p:txBody>
      </p:sp>
      <p:sp>
        <p:nvSpPr>
          <p:cNvPr id="5" name="Footer Placeholder 4"/>
          <p:cNvSpPr>
            <a:spLocks noGrp="1"/>
          </p:cNvSpPr>
          <p:nvPr>
            <p:ph type="ftr" sz="quarter" idx="11"/>
          </p:nvPr>
        </p:nvSpPr>
        <p:spPr/>
        <p:txBody>
          <a:bodyPr/>
          <a:lstStyle/>
          <a:p>
            <a:r>
              <a:rPr lang="en-GB" altLang="en-US" dirty="0" smtClean="0"/>
              <a:t>Nikola Serafimovski, pureLiFi</a:t>
            </a:r>
            <a:endParaRPr lang="en-GB" altLang="en-US" dirty="0"/>
          </a:p>
        </p:txBody>
      </p:sp>
      <p:sp>
        <p:nvSpPr>
          <p:cNvPr id="6" name="Slide Number Placeholder 5"/>
          <p:cNvSpPr>
            <a:spLocks noGrp="1"/>
          </p:cNvSpPr>
          <p:nvPr>
            <p:ph type="sldNum" sz="quarter" idx="12"/>
          </p:nvPr>
        </p:nvSpPr>
        <p:spPr/>
        <p:txBody>
          <a:bodyPr/>
          <a:lstStyle/>
          <a:p>
            <a:r>
              <a:rPr lang="en-GB" altLang="en-US" smtClean="0"/>
              <a:t>Slide </a:t>
            </a:r>
            <a:fld id="{0FACD7D9-81BC-40EE-8199-02566A3EEE53}" type="slidenum">
              <a:rPr lang="en-GB" altLang="en-US" smtClean="0"/>
              <a:pPr/>
              <a:t>19</a:t>
            </a:fld>
            <a:endParaRPr lang="en-GB" altLang="en-US"/>
          </a:p>
        </p:txBody>
      </p:sp>
      <p:sp>
        <p:nvSpPr>
          <p:cNvPr id="7" name="Rectangle 2"/>
          <p:cNvSpPr>
            <a:spLocks noGrp="1" noChangeArrowheads="1"/>
          </p:cNvSpPr>
          <p:nvPr>
            <p:ph type="title"/>
          </p:nvPr>
        </p:nvSpPr>
        <p:spPr>
          <a:xfrm>
            <a:off x="806253" y="685800"/>
            <a:ext cx="7772400" cy="1066800"/>
          </a:xfrm>
          <a:ln/>
        </p:spPr>
        <p:txBody>
          <a:bodyPr/>
          <a:lstStyle/>
          <a:p>
            <a:r>
              <a:rPr lang="en-US" altLang="en-US" sz="3200" dirty="0" smtClean="0"/>
              <a:t>MAC Frame Format (pureLiFi and 802.11)</a:t>
            </a:r>
            <a:endParaRPr lang="en-US" altLang="en-US" sz="3200" dirty="0"/>
          </a:p>
        </p:txBody>
      </p:sp>
      <p:pic>
        <p:nvPicPr>
          <p:cNvPr id="2" name="Picture 1"/>
          <p:cNvPicPr>
            <a:picLocks noChangeAspect="1"/>
          </p:cNvPicPr>
          <p:nvPr/>
        </p:nvPicPr>
        <p:blipFill>
          <a:blip r:embed="rId2"/>
          <a:stretch>
            <a:fillRect/>
          </a:stretch>
        </p:blipFill>
        <p:spPr>
          <a:xfrm>
            <a:off x="338055" y="1868452"/>
            <a:ext cx="8544089" cy="1550979"/>
          </a:xfrm>
          <a:prstGeom prst="rect">
            <a:avLst/>
          </a:prstGeom>
        </p:spPr>
      </p:pic>
      <p:pic>
        <p:nvPicPr>
          <p:cNvPr id="8" name="Picture 7"/>
          <p:cNvPicPr>
            <a:picLocks noChangeAspect="1"/>
          </p:cNvPicPr>
          <p:nvPr/>
        </p:nvPicPr>
        <p:blipFill>
          <a:blip r:embed="rId3"/>
          <a:stretch>
            <a:fillRect/>
          </a:stretch>
        </p:blipFill>
        <p:spPr>
          <a:xfrm>
            <a:off x="221926" y="3933056"/>
            <a:ext cx="8664456" cy="1778342"/>
          </a:xfrm>
          <a:prstGeom prst="rect">
            <a:avLst/>
          </a:prstGeom>
        </p:spPr>
      </p:pic>
    </p:spTree>
    <p:extLst>
      <p:ext uri="{BB962C8B-B14F-4D97-AF65-F5344CB8AC3E}">
        <p14:creationId xmlns:p14="http://schemas.microsoft.com/office/powerpoint/2010/main" val="1573596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ltLang="en-US" dirty="0" smtClean="0"/>
              <a:t>January 2016</a:t>
            </a:r>
            <a:endParaRPr lang="en-GB" altLang="en-US" dirty="0"/>
          </a:p>
        </p:txBody>
      </p:sp>
      <p:sp>
        <p:nvSpPr>
          <p:cNvPr id="5" name="Footer Placeholder 4"/>
          <p:cNvSpPr>
            <a:spLocks noGrp="1"/>
          </p:cNvSpPr>
          <p:nvPr>
            <p:ph type="ftr" sz="quarter" idx="11"/>
          </p:nvPr>
        </p:nvSpPr>
        <p:spPr/>
        <p:txBody>
          <a:bodyPr/>
          <a:lstStyle/>
          <a:p>
            <a:r>
              <a:rPr lang="en-GB" altLang="en-US" dirty="0" smtClean="0"/>
              <a:t>Nikola Serafimovski, </a:t>
            </a:r>
            <a:r>
              <a:rPr lang="en-GB" altLang="en-US" dirty="0" err="1" smtClean="0"/>
              <a:t>pureLiFi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298518A8-5BE6-4415-976F-37594B8BE7D1}" type="slidenum">
              <a:rPr lang="en-GB" altLang="en-US"/>
              <a:pPr/>
              <a:t>2</a:t>
            </a:fld>
            <a:endParaRPr lang="en-GB" altLang="en-US"/>
          </a:p>
        </p:txBody>
      </p:sp>
      <p:sp>
        <p:nvSpPr>
          <p:cNvPr id="26626" name="Rectangle 2"/>
          <p:cNvSpPr>
            <a:spLocks noGrp="1" noChangeArrowheads="1"/>
          </p:cNvSpPr>
          <p:nvPr>
            <p:ph type="ctrTitle"/>
          </p:nvPr>
        </p:nvSpPr>
        <p:spPr>
          <a:xfrm>
            <a:off x="685800" y="2286000"/>
            <a:ext cx="7772400" cy="1143000"/>
          </a:xfrm>
        </p:spPr>
        <p:txBody>
          <a:bodyPr anchor="ctr"/>
          <a:lstStyle/>
          <a:p>
            <a:r>
              <a:rPr lang="en-US" altLang="en-US" sz="3600" dirty="0" smtClean="0"/>
              <a:t>pureLiFi 802.15.7r1 proposal for High Speed PD OWC communications</a:t>
            </a:r>
            <a:endParaRPr lang="en-US" altLang="en-US" sz="3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ltLang="en-US" dirty="0" smtClean="0"/>
              <a:t>January 2016</a:t>
            </a:r>
            <a:endParaRPr lang="en-GB" altLang="en-US" dirty="0"/>
          </a:p>
        </p:txBody>
      </p:sp>
      <p:sp>
        <p:nvSpPr>
          <p:cNvPr id="5" name="Footer Placeholder 4"/>
          <p:cNvSpPr>
            <a:spLocks noGrp="1"/>
          </p:cNvSpPr>
          <p:nvPr>
            <p:ph type="ftr" sz="quarter" idx="11"/>
          </p:nvPr>
        </p:nvSpPr>
        <p:spPr/>
        <p:txBody>
          <a:bodyPr/>
          <a:lstStyle/>
          <a:p>
            <a:r>
              <a:rPr lang="en-GB" altLang="en-US" dirty="0" smtClean="0"/>
              <a:t>Nikola Serafimovski, pureLiFi</a:t>
            </a:r>
            <a:endParaRPr lang="en-GB" altLang="en-US" dirty="0"/>
          </a:p>
        </p:txBody>
      </p:sp>
      <p:sp>
        <p:nvSpPr>
          <p:cNvPr id="6" name="Slide Number Placeholder 5"/>
          <p:cNvSpPr>
            <a:spLocks noGrp="1"/>
          </p:cNvSpPr>
          <p:nvPr>
            <p:ph type="sldNum" sz="quarter" idx="12"/>
          </p:nvPr>
        </p:nvSpPr>
        <p:spPr/>
        <p:txBody>
          <a:bodyPr/>
          <a:lstStyle/>
          <a:p>
            <a:r>
              <a:rPr lang="en-GB" altLang="en-US" smtClean="0"/>
              <a:t>Slide </a:t>
            </a:r>
            <a:fld id="{0FACD7D9-81BC-40EE-8199-02566A3EEE53}" type="slidenum">
              <a:rPr lang="en-GB" altLang="en-US" smtClean="0"/>
              <a:pPr/>
              <a:t>20</a:t>
            </a:fld>
            <a:endParaRPr lang="en-GB" altLang="en-US"/>
          </a:p>
        </p:txBody>
      </p:sp>
      <p:sp>
        <p:nvSpPr>
          <p:cNvPr id="7" name="Rectangle 2"/>
          <p:cNvSpPr>
            <a:spLocks noGrp="1" noChangeArrowheads="1"/>
          </p:cNvSpPr>
          <p:nvPr>
            <p:ph type="title"/>
          </p:nvPr>
        </p:nvSpPr>
        <p:spPr>
          <a:xfrm>
            <a:off x="806253" y="685800"/>
            <a:ext cx="7772400" cy="1066800"/>
          </a:xfrm>
          <a:ln/>
        </p:spPr>
        <p:txBody>
          <a:bodyPr/>
          <a:lstStyle/>
          <a:p>
            <a:r>
              <a:rPr lang="en-US" altLang="en-US" sz="3200" dirty="0" smtClean="0"/>
              <a:t>MAC Frame Format (pureLiFi and 802.11)</a:t>
            </a:r>
            <a:endParaRPr lang="en-US" altLang="en-US" sz="3200" dirty="0"/>
          </a:p>
        </p:txBody>
      </p:sp>
      <p:pic>
        <p:nvPicPr>
          <p:cNvPr id="3" name="Picture 2"/>
          <p:cNvPicPr>
            <a:picLocks noChangeAspect="1"/>
          </p:cNvPicPr>
          <p:nvPr/>
        </p:nvPicPr>
        <p:blipFill>
          <a:blip r:embed="rId2"/>
          <a:stretch>
            <a:fillRect/>
          </a:stretch>
        </p:blipFill>
        <p:spPr>
          <a:xfrm>
            <a:off x="395536" y="1988840"/>
            <a:ext cx="8583290" cy="4003239"/>
          </a:xfrm>
          <a:prstGeom prst="rect">
            <a:avLst/>
          </a:prstGeom>
        </p:spPr>
      </p:pic>
    </p:spTree>
    <p:extLst>
      <p:ext uri="{BB962C8B-B14F-4D97-AF65-F5344CB8AC3E}">
        <p14:creationId xmlns:p14="http://schemas.microsoft.com/office/powerpoint/2010/main" val="646219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ltLang="en-US" dirty="0" smtClean="0"/>
              <a:t>January 2016</a:t>
            </a:r>
            <a:endParaRPr lang="en-GB" altLang="en-US" dirty="0"/>
          </a:p>
        </p:txBody>
      </p:sp>
      <p:sp>
        <p:nvSpPr>
          <p:cNvPr id="5" name="Footer Placeholder 4"/>
          <p:cNvSpPr>
            <a:spLocks noGrp="1"/>
          </p:cNvSpPr>
          <p:nvPr>
            <p:ph type="ftr" sz="quarter" idx="11"/>
          </p:nvPr>
        </p:nvSpPr>
        <p:spPr/>
        <p:txBody>
          <a:bodyPr/>
          <a:lstStyle/>
          <a:p>
            <a:r>
              <a:rPr lang="en-GB" altLang="en-US" dirty="0" smtClean="0"/>
              <a:t>Nikola Serafimovski, pureLiFi</a:t>
            </a:r>
            <a:endParaRPr lang="en-GB" altLang="en-US" dirty="0"/>
          </a:p>
        </p:txBody>
      </p:sp>
      <p:sp>
        <p:nvSpPr>
          <p:cNvPr id="6" name="Slide Number Placeholder 5"/>
          <p:cNvSpPr>
            <a:spLocks noGrp="1"/>
          </p:cNvSpPr>
          <p:nvPr>
            <p:ph type="sldNum" sz="quarter" idx="12"/>
          </p:nvPr>
        </p:nvSpPr>
        <p:spPr/>
        <p:txBody>
          <a:bodyPr/>
          <a:lstStyle/>
          <a:p>
            <a:r>
              <a:rPr lang="en-GB" altLang="en-US" smtClean="0"/>
              <a:t>Slide </a:t>
            </a:r>
            <a:fld id="{0FACD7D9-81BC-40EE-8199-02566A3EEE53}" type="slidenum">
              <a:rPr lang="en-GB" altLang="en-US" smtClean="0"/>
              <a:pPr/>
              <a:t>21</a:t>
            </a:fld>
            <a:endParaRPr lang="en-GB" altLang="en-US"/>
          </a:p>
        </p:txBody>
      </p:sp>
      <p:sp>
        <p:nvSpPr>
          <p:cNvPr id="7" name="Rectangle 2"/>
          <p:cNvSpPr>
            <a:spLocks noGrp="1" noChangeArrowheads="1"/>
          </p:cNvSpPr>
          <p:nvPr>
            <p:ph type="title"/>
          </p:nvPr>
        </p:nvSpPr>
        <p:spPr>
          <a:xfrm>
            <a:off x="806253" y="685800"/>
            <a:ext cx="7772400" cy="1066800"/>
          </a:xfrm>
          <a:ln/>
        </p:spPr>
        <p:txBody>
          <a:bodyPr/>
          <a:lstStyle/>
          <a:p>
            <a:r>
              <a:rPr lang="en-US" altLang="en-US" sz="3200" dirty="0" smtClean="0"/>
              <a:t>MAC Type &amp; Subtype fields</a:t>
            </a:r>
            <a:endParaRPr lang="en-US" altLang="en-US" sz="3200" dirty="0"/>
          </a:p>
        </p:txBody>
      </p:sp>
      <p:pic>
        <p:nvPicPr>
          <p:cNvPr id="2" name="Picture 1"/>
          <p:cNvPicPr>
            <a:picLocks noChangeAspect="1"/>
          </p:cNvPicPr>
          <p:nvPr/>
        </p:nvPicPr>
        <p:blipFill>
          <a:blip r:embed="rId2"/>
          <a:stretch>
            <a:fillRect/>
          </a:stretch>
        </p:blipFill>
        <p:spPr>
          <a:xfrm>
            <a:off x="2115541" y="1556792"/>
            <a:ext cx="5153824" cy="4770158"/>
          </a:xfrm>
          <a:prstGeom prst="rect">
            <a:avLst/>
          </a:prstGeom>
        </p:spPr>
      </p:pic>
    </p:spTree>
    <p:extLst>
      <p:ext uri="{BB962C8B-B14F-4D97-AF65-F5344CB8AC3E}">
        <p14:creationId xmlns:p14="http://schemas.microsoft.com/office/powerpoint/2010/main" val="3730340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ltLang="en-US" dirty="0" smtClean="0"/>
              <a:t>January 2016</a:t>
            </a:r>
            <a:endParaRPr lang="en-GB" altLang="en-US" dirty="0"/>
          </a:p>
        </p:txBody>
      </p:sp>
      <p:sp>
        <p:nvSpPr>
          <p:cNvPr id="5" name="Footer Placeholder 4"/>
          <p:cNvSpPr>
            <a:spLocks noGrp="1"/>
          </p:cNvSpPr>
          <p:nvPr>
            <p:ph type="ftr" sz="quarter" idx="11"/>
          </p:nvPr>
        </p:nvSpPr>
        <p:spPr/>
        <p:txBody>
          <a:bodyPr/>
          <a:lstStyle/>
          <a:p>
            <a:r>
              <a:rPr lang="en-GB" altLang="en-US" dirty="0" smtClean="0"/>
              <a:t>Nikola Serafimovski, pureLiFi</a:t>
            </a:r>
            <a:endParaRPr lang="en-GB" altLang="en-US" dirty="0"/>
          </a:p>
        </p:txBody>
      </p:sp>
      <p:sp>
        <p:nvSpPr>
          <p:cNvPr id="6" name="Slide Number Placeholder 5"/>
          <p:cNvSpPr>
            <a:spLocks noGrp="1"/>
          </p:cNvSpPr>
          <p:nvPr>
            <p:ph type="sldNum" sz="quarter" idx="12"/>
          </p:nvPr>
        </p:nvSpPr>
        <p:spPr/>
        <p:txBody>
          <a:bodyPr/>
          <a:lstStyle/>
          <a:p>
            <a:r>
              <a:rPr lang="en-GB" altLang="en-US" smtClean="0"/>
              <a:t>Slide </a:t>
            </a:r>
            <a:fld id="{0FACD7D9-81BC-40EE-8199-02566A3EEE53}" type="slidenum">
              <a:rPr lang="en-GB" altLang="en-US" smtClean="0"/>
              <a:pPr/>
              <a:t>22</a:t>
            </a:fld>
            <a:endParaRPr lang="en-GB" altLang="en-US"/>
          </a:p>
        </p:txBody>
      </p:sp>
      <p:sp>
        <p:nvSpPr>
          <p:cNvPr id="7" name="Rectangle 2"/>
          <p:cNvSpPr>
            <a:spLocks noGrp="1" noChangeArrowheads="1"/>
          </p:cNvSpPr>
          <p:nvPr>
            <p:ph type="title"/>
          </p:nvPr>
        </p:nvSpPr>
        <p:spPr>
          <a:xfrm>
            <a:off x="806253" y="685800"/>
            <a:ext cx="7772400" cy="1066800"/>
          </a:xfrm>
          <a:ln/>
        </p:spPr>
        <p:txBody>
          <a:bodyPr/>
          <a:lstStyle/>
          <a:p>
            <a:r>
              <a:rPr lang="en-US" altLang="en-US" sz="3200" dirty="0" smtClean="0"/>
              <a:t>MAC </a:t>
            </a:r>
            <a:r>
              <a:rPr lang="en-US" altLang="en-US" sz="3200" dirty="0" err="1" smtClean="0"/>
              <a:t>Ack</a:t>
            </a:r>
            <a:r>
              <a:rPr lang="en-US" altLang="en-US" sz="3200" dirty="0" smtClean="0"/>
              <a:t> Info field</a:t>
            </a:r>
            <a:endParaRPr lang="en-US" altLang="en-US" sz="3200" dirty="0"/>
          </a:p>
        </p:txBody>
      </p:sp>
      <p:pic>
        <p:nvPicPr>
          <p:cNvPr id="3" name="Picture 2"/>
          <p:cNvPicPr>
            <a:picLocks noChangeAspect="1"/>
          </p:cNvPicPr>
          <p:nvPr/>
        </p:nvPicPr>
        <p:blipFill>
          <a:blip r:embed="rId2"/>
          <a:stretch>
            <a:fillRect/>
          </a:stretch>
        </p:blipFill>
        <p:spPr>
          <a:xfrm>
            <a:off x="438909" y="1721675"/>
            <a:ext cx="8135371" cy="2141575"/>
          </a:xfrm>
          <a:prstGeom prst="rect">
            <a:avLst/>
          </a:prstGeom>
        </p:spPr>
      </p:pic>
      <p:sp>
        <p:nvSpPr>
          <p:cNvPr id="8" name="Rectangle 7"/>
          <p:cNvSpPr/>
          <p:nvPr/>
        </p:nvSpPr>
        <p:spPr>
          <a:xfrm>
            <a:off x="685800" y="4011473"/>
            <a:ext cx="7779691" cy="2308324"/>
          </a:xfrm>
          <a:prstGeom prst="rect">
            <a:avLst/>
          </a:prstGeom>
        </p:spPr>
        <p:txBody>
          <a:bodyPr wrap="square">
            <a:spAutoFit/>
          </a:bodyPr>
          <a:lstStyle/>
          <a:p>
            <a:pPr marL="342900" indent="-342900">
              <a:buFont typeface="Arial" panose="020B0604020202020204" pitchFamily="34" charset="0"/>
              <a:buChar char="•"/>
            </a:pPr>
            <a:r>
              <a:rPr lang="en-US" altLang="en-US" sz="2400" dirty="0" smtClean="0"/>
              <a:t>Support up to 16 devices per light, easily extendable to more if necessary</a:t>
            </a:r>
          </a:p>
          <a:p>
            <a:pPr marL="800100" lvl="1" indent="-342900">
              <a:buFont typeface="Arial" panose="020B0604020202020204" pitchFamily="34" charset="0"/>
              <a:buChar char="•"/>
            </a:pPr>
            <a:r>
              <a:rPr lang="en-US" altLang="en-US" sz="2400" dirty="0" smtClean="0"/>
              <a:t>Fixed field size is necessary</a:t>
            </a:r>
          </a:p>
          <a:p>
            <a:pPr marL="342900" indent="-342900">
              <a:buFont typeface="Arial" panose="020B0604020202020204" pitchFamily="34" charset="0"/>
              <a:buChar char="•"/>
            </a:pPr>
            <a:r>
              <a:rPr lang="en-US" altLang="en-US" sz="2400" dirty="0" smtClean="0"/>
              <a:t>“Duration” field is always fixed to a constant value, therefore, the </a:t>
            </a:r>
            <a:r>
              <a:rPr lang="en-US" altLang="en-US" sz="2400" dirty="0" err="1" smtClean="0"/>
              <a:t>Ack</a:t>
            </a:r>
            <a:r>
              <a:rPr lang="en-US" altLang="en-US" sz="2400" dirty="0" smtClean="0"/>
              <a:t> Info field size can be changed to support more devices</a:t>
            </a:r>
          </a:p>
        </p:txBody>
      </p:sp>
    </p:spTree>
    <p:extLst>
      <p:ext uri="{BB962C8B-B14F-4D97-AF65-F5344CB8AC3E}">
        <p14:creationId xmlns:p14="http://schemas.microsoft.com/office/powerpoint/2010/main" val="3942108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ltLang="en-US" dirty="0" smtClean="0"/>
              <a:t>January 2016</a:t>
            </a:r>
            <a:endParaRPr lang="en-GB" altLang="en-US" dirty="0"/>
          </a:p>
        </p:txBody>
      </p:sp>
      <p:sp>
        <p:nvSpPr>
          <p:cNvPr id="5" name="Footer Placeholder 4"/>
          <p:cNvSpPr>
            <a:spLocks noGrp="1"/>
          </p:cNvSpPr>
          <p:nvPr>
            <p:ph type="ftr" sz="quarter" idx="11"/>
          </p:nvPr>
        </p:nvSpPr>
        <p:spPr/>
        <p:txBody>
          <a:bodyPr/>
          <a:lstStyle/>
          <a:p>
            <a:r>
              <a:rPr lang="en-GB" altLang="en-US" dirty="0" smtClean="0"/>
              <a:t>Nikola Serafimovski, pureLiFi</a:t>
            </a:r>
            <a:endParaRPr lang="en-GB" altLang="en-US" dirty="0"/>
          </a:p>
        </p:txBody>
      </p:sp>
      <p:sp>
        <p:nvSpPr>
          <p:cNvPr id="6" name="Slide Number Placeholder 5"/>
          <p:cNvSpPr>
            <a:spLocks noGrp="1"/>
          </p:cNvSpPr>
          <p:nvPr>
            <p:ph type="sldNum" sz="quarter" idx="12"/>
          </p:nvPr>
        </p:nvSpPr>
        <p:spPr/>
        <p:txBody>
          <a:bodyPr/>
          <a:lstStyle/>
          <a:p>
            <a:r>
              <a:rPr lang="en-GB" altLang="en-US" smtClean="0"/>
              <a:t>Slide </a:t>
            </a:r>
            <a:fld id="{0FACD7D9-81BC-40EE-8199-02566A3EEE53}" type="slidenum">
              <a:rPr lang="en-GB" altLang="en-US" smtClean="0"/>
              <a:pPr/>
              <a:t>23</a:t>
            </a:fld>
            <a:endParaRPr lang="en-GB" altLang="en-US"/>
          </a:p>
        </p:txBody>
      </p:sp>
      <p:sp>
        <p:nvSpPr>
          <p:cNvPr id="7" name="Rectangle 2"/>
          <p:cNvSpPr>
            <a:spLocks noGrp="1" noChangeArrowheads="1"/>
          </p:cNvSpPr>
          <p:nvPr>
            <p:ph type="title"/>
          </p:nvPr>
        </p:nvSpPr>
        <p:spPr>
          <a:xfrm>
            <a:off x="806253" y="685800"/>
            <a:ext cx="7772400" cy="1066800"/>
          </a:xfrm>
          <a:ln/>
        </p:spPr>
        <p:txBody>
          <a:bodyPr/>
          <a:lstStyle/>
          <a:p>
            <a:r>
              <a:rPr lang="en-US" altLang="en-US" sz="3200" dirty="0" smtClean="0"/>
              <a:t>MAC Sequence Control field</a:t>
            </a:r>
            <a:endParaRPr lang="en-US" altLang="en-US" sz="3200" dirty="0"/>
          </a:p>
        </p:txBody>
      </p:sp>
      <p:sp>
        <p:nvSpPr>
          <p:cNvPr id="8" name="Rectangle 7"/>
          <p:cNvSpPr/>
          <p:nvPr/>
        </p:nvSpPr>
        <p:spPr>
          <a:xfrm>
            <a:off x="685800" y="4011473"/>
            <a:ext cx="7779691" cy="2308324"/>
          </a:xfrm>
          <a:prstGeom prst="rect">
            <a:avLst/>
          </a:prstGeom>
        </p:spPr>
        <p:txBody>
          <a:bodyPr wrap="square">
            <a:spAutoFit/>
          </a:bodyPr>
          <a:lstStyle/>
          <a:p>
            <a:pPr marL="342900" indent="-342900">
              <a:buFont typeface="Arial" panose="020B0604020202020204" pitchFamily="34" charset="0"/>
              <a:buChar char="•"/>
            </a:pPr>
            <a:r>
              <a:rPr lang="en-US" altLang="en-US" sz="2400" dirty="0" smtClean="0"/>
              <a:t>Support up to 16 devices per light, easily extendable to more if necessary</a:t>
            </a:r>
          </a:p>
          <a:p>
            <a:pPr marL="800100" lvl="1" indent="-342900">
              <a:buFont typeface="Arial" panose="020B0604020202020204" pitchFamily="34" charset="0"/>
              <a:buChar char="•"/>
            </a:pPr>
            <a:r>
              <a:rPr lang="en-US" altLang="en-US" sz="2400" dirty="0" smtClean="0"/>
              <a:t>Fixed field size is necessary</a:t>
            </a:r>
          </a:p>
          <a:p>
            <a:pPr marL="342900" indent="-342900">
              <a:buFont typeface="Arial" panose="020B0604020202020204" pitchFamily="34" charset="0"/>
              <a:buChar char="•"/>
            </a:pPr>
            <a:r>
              <a:rPr lang="en-US" altLang="en-US" sz="2400" dirty="0" smtClean="0"/>
              <a:t>“Queue Number” field is irrelevant for higher layer, therefore, the Sequence Control field size can be changed to support more devices</a:t>
            </a:r>
          </a:p>
        </p:txBody>
      </p:sp>
      <p:pic>
        <p:nvPicPr>
          <p:cNvPr id="2" name="Picture 1"/>
          <p:cNvPicPr>
            <a:picLocks noChangeAspect="1"/>
          </p:cNvPicPr>
          <p:nvPr/>
        </p:nvPicPr>
        <p:blipFill>
          <a:blip r:embed="rId2"/>
          <a:stretch>
            <a:fillRect/>
          </a:stretch>
        </p:blipFill>
        <p:spPr>
          <a:xfrm>
            <a:off x="307509" y="1810151"/>
            <a:ext cx="8536271" cy="2070610"/>
          </a:xfrm>
          <a:prstGeom prst="rect">
            <a:avLst/>
          </a:prstGeom>
        </p:spPr>
      </p:pic>
    </p:spTree>
    <p:extLst>
      <p:ext uri="{BB962C8B-B14F-4D97-AF65-F5344CB8AC3E}">
        <p14:creationId xmlns:p14="http://schemas.microsoft.com/office/powerpoint/2010/main" val="2746980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ltLang="en-US" dirty="0" smtClean="0"/>
              <a:t>January 2016</a:t>
            </a:r>
            <a:endParaRPr lang="en-GB" altLang="en-US" dirty="0"/>
          </a:p>
        </p:txBody>
      </p:sp>
      <p:sp>
        <p:nvSpPr>
          <p:cNvPr id="5" name="Footer Placeholder 4"/>
          <p:cNvSpPr>
            <a:spLocks noGrp="1"/>
          </p:cNvSpPr>
          <p:nvPr>
            <p:ph type="ftr" sz="quarter" idx="11"/>
          </p:nvPr>
        </p:nvSpPr>
        <p:spPr/>
        <p:txBody>
          <a:bodyPr/>
          <a:lstStyle/>
          <a:p>
            <a:r>
              <a:rPr lang="en-GB" altLang="en-US" dirty="0" smtClean="0"/>
              <a:t>Nikola Serafimovski, pureLiFi</a:t>
            </a:r>
            <a:endParaRPr lang="en-GB" altLang="en-US" dirty="0"/>
          </a:p>
        </p:txBody>
      </p:sp>
      <p:sp>
        <p:nvSpPr>
          <p:cNvPr id="6" name="Slide Number Placeholder 5"/>
          <p:cNvSpPr>
            <a:spLocks noGrp="1"/>
          </p:cNvSpPr>
          <p:nvPr>
            <p:ph type="sldNum" sz="quarter" idx="12"/>
          </p:nvPr>
        </p:nvSpPr>
        <p:spPr/>
        <p:txBody>
          <a:bodyPr/>
          <a:lstStyle/>
          <a:p>
            <a:r>
              <a:rPr lang="en-GB" altLang="en-US" smtClean="0"/>
              <a:t>Slide </a:t>
            </a:r>
            <a:fld id="{0FACD7D9-81BC-40EE-8199-02566A3EEE53}" type="slidenum">
              <a:rPr lang="en-GB" altLang="en-US" smtClean="0"/>
              <a:pPr/>
              <a:t>24</a:t>
            </a:fld>
            <a:endParaRPr lang="en-GB" altLang="en-US"/>
          </a:p>
        </p:txBody>
      </p:sp>
      <p:sp>
        <p:nvSpPr>
          <p:cNvPr id="7" name="Rectangle 2"/>
          <p:cNvSpPr>
            <a:spLocks noGrp="1" noChangeArrowheads="1"/>
          </p:cNvSpPr>
          <p:nvPr>
            <p:ph type="title"/>
          </p:nvPr>
        </p:nvSpPr>
        <p:spPr>
          <a:xfrm>
            <a:off x="806253" y="685800"/>
            <a:ext cx="7772400" cy="1066800"/>
          </a:xfrm>
          <a:ln/>
        </p:spPr>
        <p:txBody>
          <a:bodyPr/>
          <a:lstStyle/>
          <a:p>
            <a:r>
              <a:rPr lang="en-US" altLang="en-US" sz="3200" dirty="0" smtClean="0"/>
              <a:t>MAC Frame Check Sequence (FCS)</a:t>
            </a:r>
            <a:endParaRPr lang="en-US" altLang="en-US" sz="3200" dirty="0"/>
          </a:p>
        </p:txBody>
      </p:sp>
      <p:pic>
        <p:nvPicPr>
          <p:cNvPr id="3" name="Picture 2"/>
          <p:cNvPicPr>
            <a:picLocks noChangeAspect="1"/>
          </p:cNvPicPr>
          <p:nvPr/>
        </p:nvPicPr>
        <p:blipFill>
          <a:blip r:embed="rId2"/>
          <a:stretch>
            <a:fillRect/>
          </a:stretch>
        </p:blipFill>
        <p:spPr>
          <a:xfrm>
            <a:off x="49809" y="3187640"/>
            <a:ext cx="9044382" cy="482719"/>
          </a:xfrm>
          <a:prstGeom prst="rect">
            <a:avLst/>
          </a:prstGeom>
        </p:spPr>
      </p:pic>
    </p:spTree>
    <p:extLst>
      <p:ext uri="{BB962C8B-B14F-4D97-AF65-F5344CB8AC3E}">
        <p14:creationId xmlns:p14="http://schemas.microsoft.com/office/powerpoint/2010/main" val="37661306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ltLang="en-US" dirty="0" smtClean="0"/>
              <a:t>January 2016</a:t>
            </a:r>
            <a:endParaRPr lang="en-GB" altLang="en-US" dirty="0"/>
          </a:p>
        </p:txBody>
      </p:sp>
      <p:sp>
        <p:nvSpPr>
          <p:cNvPr id="5" name="Footer Placeholder 4"/>
          <p:cNvSpPr>
            <a:spLocks noGrp="1"/>
          </p:cNvSpPr>
          <p:nvPr>
            <p:ph type="ftr" sz="quarter" idx="11"/>
          </p:nvPr>
        </p:nvSpPr>
        <p:spPr/>
        <p:txBody>
          <a:bodyPr/>
          <a:lstStyle/>
          <a:p>
            <a:r>
              <a:rPr lang="en-GB" altLang="en-US" dirty="0" smtClean="0"/>
              <a:t>Nikola Serafimovski, pureLiFi</a:t>
            </a:r>
            <a:endParaRPr lang="en-GB" altLang="en-US" dirty="0"/>
          </a:p>
        </p:txBody>
      </p:sp>
      <p:sp>
        <p:nvSpPr>
          <p:cNvPr id="6" name="Slide Number Placeholder 5"/>
          <p:cNvSpPr>
            <a:spLocks noGrp="1"/>
          </p:cNvSpPr>
          <p:nvPr>
            <p:ph type="sldNum" sz="quarter" idx="12"/>
          </p:nvPr>
        </p:nvSpPr>
        <p:spPr/>
        <p:txBody>
          <a:bodyPr/>
          <a:lstStyle/>
          <a:p>
            <a:r>
              <a:rPr lang="en-GB" altLang="en-US" smtClean="0"/>
              <a:t>Slide </a:t>
            </a:r>
            <a:fld id="{0FACD7D9-81BC-40EE-8199-02566A3EEE53}" type="slidenum">
              <a:rPr lang="en-GB" altLang="en-US" smtClean="0"/>
              <a:pPr/>
              <a:t>25</a:t>
            </a:fld>
            <a:endParaRPr lang="en-GB" altLang="en-US"/>
          </a:p>
        </p:txBody>
      </p:sp>
      <p:sp>
        <p:nvSpPr>
          <p:cNvPr id="7" name="Rectangle 2"/>
          <p:cNvSpPr>
            <a:spLocks noGrp="1" noChangeArrowheads="1"/>
          </p:cNvSpPr>
          <p:nvPr>
            <p:ph type="title"/>
          </p:nvPr>
        </p:nvSpPr>
        <p:spPr>
          <a:xfrm>
            <a:off x="806253" y="685800"/>
            <a:ext cx="7772400" cy="1066800"/>
          </a:xfrm>
          <a:ln/>
        </p:spPr>
        <p:txBody>
          <a:bodyPr/>
          <a:lstStyle/>
          <a:p>
            <a:r>
              <a:rPr lang="en-US" altLang="en-US" sz="3200" dirty="0" smtClean="0"/>
              <a:t>MAC Format of individual frame types</a:t>
            </a:r>
            <a:endParaRPr lang="en-US" altLang="en-US" sz="3200" dirty="0"/>
          </a:p>
        </p:txBody>
      </p:sp>
      <p:sp>
        <p:nvSpPr>
          <p:cNvPr id="8" name="Rectangle 7"/>
          <p:cNvSpPr/>
          <p:nvPr/>
        </p:nvSpPr>
        <p:spPr>
          <a:xfrm>
            <a:off x="685800" y="1844675"/>
            <a:ext cx="8134672" cy="4524315"/>
          </a:xfrm>
          <a:prstGeom prst="rect">
            <a:avLst/>
          </a:prstGeom>
        </p:spPr>
        <p:txBody>
          <a:bodyPr wrap="square">
            <a:spAutoFit/>
          </a:bodyPr>
          <a:lstStyle/>
          <a:p>
            <a:pPr marL="342900" indent="-342900">
              <a:buFont typeface="Arial" panose="020B0604020202020204" pitchFamily="34" charset="0"/>
              <a:buChar char="•"/>
            </a:pPr>
            <a:r>
              <a:rPr lang="en-US" altLang="en-US" sz="2400" dirty="0" smtClean="0"/>
              <a:t>All frame types and structures are the same as in 802.11a</a:t>
            </a:r>
          </a:p>
          <a:p>
            <a:pPr marL="342900" indent="-342900">
              <a:buFont typeface="Arial" panose="020B0604020202020204" pitchFamily="34" charset="0"/>
              <a:buChar char="•"/>
            </a:pPr>
            <a:endParaRPr lang="en-US" altLang="en-US" sz="2400" dirty="0"/>
          </a:p>
          <a:p>
            <a:pPr marL="342900" indent="-342900">
              <a:buFont typeface="Arial" panose="020B0604020202020204" pitchFamily="34" charset="0"/>
              <a:buChar char="•"/>
            </a:pPr>
            <a:r>
              <a:rPr lang="en-US" altLang="en-US" sz="2400" dirty="0" smtClean="0"/>
              <a:t>The Beacon frame is sent periodically to check which Stations are connected to the Access Point. </a:t>
            </a:r>
          </a:p>
          <a:p>
            <a:pPr marL="800100" lvl="1" indent="-342900">
              <a:buFont typeface="Arial" panose="020B0604020202020204" pitchFamily="34" charset="0"/>
              <a:buChar char="•"/>
            </a:pPr>
            <a:r>
              <a:rPr lang="en-US" altLang="en-US" sz="2400" dirty="0" smtClean="0"/>
              <a:t>No ACK can be sent in this frame.</a:t>
            </a:r>
          </a:p>
          <a:p>
            <a:pPr marL="800100" lvl="1" indent="-342900">
              <a:buFont typeface="Arial" panose="020B0604020202020204" pitchFamily="34" charset="0"/>
              <a:buChar char="•"/>
            </a:pPr>
            <a:r>
              <a:rPr lang="en-US" altLang="en-US" sz="2400" dirty="0" smtClean="0"/>
              <a:t>Every Station must respond within a given period with an ACK (either during management or data frame) to the Beacon frame</a:t>
            </a:r>
          </a:p>
          <a:p>
            <a:pPr marL="342900" indent="-342900">
              <a:buFont typeface="Arial" panose="020B0604020202020204" pitchFamily="34" charset="0"/>
              <a:buChar char="•"/>
            </a:pPr>
            <a:endParaRPr lang="en-US" altLang="en-US" sz="2400" dirty="0"/>
          </a:p>
          <a:p>
            <a:pPr marL="342900" indent="-342900">
              <a:buFont typeface="Arial" panose="020B0604020202020204" pitchFamily="34" charset="0"/>
              <a:buChar char="•"/>
            </a:pPr>
            <a:r>
              <a:rPr lang="en-US" altLang="en-US" sz="2400" dirty="0" smtClean="0"/>
              <a:t>Data frame same as 802.11a with support for ACK to Beacon</a:t>
            </a:r>
          </a:p>
          <a:p>
            <a:pPr marL="342900" indent="-342900">
              <a:buFont typeface="Arial" panose="020B0604020202020204" pitchFamily="34" charset="0"/>
              <a:buChar char="•"/>
            </a:pPr>
            <a:endParaRPr lang="en-US" altLang="en-US" sz="2400" dirty="0"/>
          </a:p>
          <a:p>
            <a:pPr marL="342900" indent="-342900">
              <a:buFont typeface="Arial" panose="020B0604020202020204" pitchFamily="34" charset="0"/>
              <a:buChar char="•"/>
            </a:pPr>
            <a:r>
              <a:rPr lang="en-US" altLang="en-US" sz="2400" dirty="0" smtClean="0"/>
              <a:t>Null frame only used for ACK to Beacon with no other data</a:t>
            </a:r>
          </a:p>
        </p:txBody>
      </p:sp>
    </p:spTree>
    <p:extLst>
      <p:ext uri="{BB962C8B-B14F-4D97-AF65-F5344CB8AC3E}">
        <p14:creationId xmlns:p14="http://schemas.microsoft.com/office/powerpoint/2010/main" val="19702532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ltLang="en-US" dirty="0" smtClean="0"/>
              <a:t>January 2016</a:t>
            </a:r>
            <a:endParaRPr lang="en-GB" altLang="en-US" dirty="0"/>
          </a:p>
        </p:txBody>
      </p:sp>
      <p:sp>
        <p:nvSpPr>
          <p:cNvPr id="5" name="Footer Placeholder 4"/>
          <p:cNvSpPr>
            <a:spLocks noGrp="1"/>
          </p:cNvSpPr>
          <p:nvPr>
            <p:ph type="ftr" sz="quarter" idx="11"/>
          </p:nvPr>
        </p:nvSpPr>
        <p:spPr/>
        <p:txBody>
          <a:bodyPr/>
          <a:lstStyle/>
          <a:p>
            <a:r>
              <a:rPr lang="en-GB" altLang="en-US" dirty="0" smtClean="0"/>
              <a:t>Nikola Serafimovski, pureLiFi</a:t>
            </a:r>
            <a:endParaRPr lang="en-GB" altLang="en-US" dirty="0"/>
          </a:p>
        </p:txBody>
      </p:sp>
      <p:sp>
        <p:nvSpPr>
          <p:cNvPr id="6" name="Slide Number Placeholder 5"/>
          <p:cNvSpPr>
            <a:spLocks noGrp="1"/>
          </p:cNvSpPr>
          <p:nvPr>
            <p:ph type="sldNum" sz="quarter" idx="12"/>
          </p:nvPr>
        </p:nvSpPr>
        <p:spPr/>
        <p:txBody>
          <a:bodyPr/>
          <a:lstStyle/>
          <a:p>
            <a:r>
              <a:rPr lang="en-GB" altLang="en-US" smtClean="0"/>
              <a:t>Slide </a:t>
            </a:r>
            <a:fld id="{0FACD7D9-81BC-40EE-8199-02566A3EEE53}" type="slidenum">
              <a:rPr lang="en-GB" altLang="en-US" smtClean="0"/>
              <a:pPr/>
              <a:t>26</a:t>
            </a:fld>
            <a:endParaRPr lang="en-GB" altLang="en-US"/>
          </a:p>
        </p:txBody>
      </p:sp>
      <p:sp>
        <p:nvSpPr>
          <p:cNvPr id="7" name="Rectangle 2"/>
          <p:cNvSpPr>
            <a:spLocks noGrp="1" noChangeArrowheads="1"/>
          </p:cNvSpPr>
          <p:nvPr>
            <p:ph type="title"/>
          </p:nvPr>
        </p:nvSpPr>
        <p:spPr>
          <a:xfrm>
            <a:off x="-2124744" y="644150"/>
            <a:ext cx="7772400" cy="1066800"/>
          </a:xfrm>
          <a:ln/>
        </p:spPr>
        <p:txBody>
          <a:bodyPr/>
          <a:lstStyle/>
          <a:p>
            <a:r>
              <a:rPr lang="en-US" altLang="en-US" sz="3200" dirty="0" smtClean="0"/>
              <a:t>MAC Association</a:t>
            </a:r>
            <a:endParaRPr lang="en-US" altLang="en-US" sz="3200" dirty="0"/>
          </a:p>
        </p:txBody>
      </p:sp>
      <p:pic>
        <p:nvPicPr>
          <p:cNvPr id="2" name="Picture 1"/>
          <p:cNvPicPr>
            <a:picLocks noChangeAspect="1"/>
          </p:cNvPicPr>
          <p:nvPr/>
        </p:nvPicPr>
        <p:blipFill>
          <a:blip r:embed="rId2"/>
          <a:stretch>
            <a:fillRect/>
          </a:stretch>
        </p:blipFill>
        <p:spPr>
          <a:xfrm>
            <a:off x="3347864" y="644150"/>
            <a:ext cx="5243724" cy="5718525"/>
          </a:xfrm>
          <a:prstGeom prst="rect">
            <a:avLst/>
          </a:prstGeom>
        </p:spPr>
      </p:pic>
    </p:spTree>
    <p:extLst>
      <p:ext uri="{BB962C8B-B14F-4D97-AF65-F5344CB8AC3E}">
        <p14:creationId xmlns:p14="http://schemas.microsoft.com/office/powerpoint/2010/main" val="5652191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ltLang="en-US" dirty="0" smtClean="0"/>
              <a:t>January 2016</a:t>
            </a:r>
            <a:endParaRPr lang="en-GB" altLang="en-US" dirty="0"/>
          </a:p>
        </p:txBody>
      </p:sp>
      <p:sp>
        <p:nvSpPr>
          <p:cNvPr id="5" name="Footer Placeholder 4"/>
          <p:cNvSpPr>
            <a:spLocks noGrp="1"/>
          </p:cNvSpPr>
          <p:nvPr>
            <p:ph type="ftr" sz="quarter" idx="11"/>
          </p:nvPr>
        </p:nvSpPr>
        <p:spPr/>
        <p:txBody>
          <a:bodyPr/>
          <a:lstStyle/>
          <a:p>
            <a:r>
              <a:rPr lang="en-GB" altLang="en-US" dirty="0" smtClean="0"/>
              <a:t>Nikola Serafimovski, pureLiFi</a:t>
            </a:r>
            <a:endParaRPr lang="en-GB" altLang="en-US" dirty="0"/>
          </a:p>
        </p:txBody>
      </p:sp>
      <p:sp>
        <p:nvSpPr>
          <p:cNvPr id="6" name="Slide Number Placeholder 5"/>
          <p:cNvSpPr>
            <a:spLocks noGrp="1"/>
          </p:cNvSpPr>
          <p:nvPr>
            <p:ph type="sldNum" sz="quarter" idx="12"/>
          </p:nvPr>
        </p:nvSpPr>
        <p:spPr/>
        <p:txBody>
          <a:bodyPr/>
          <a:lstStyle/>
          <a:p>
            <a:r>
              <a:rPr lang="en-GB" altLang="en-US" smtClean="0"/>
              <a:t>Slide </a:t>
            </a:r>
            <a:fld id="{0FACD7D9-81BC-40EE-8199-02566A3EEE53}" type="slidenum">
              <a:rPr lang="en-GB" altLang="en-US" smtClean="0"/>
              <a:pPr/>
              <a:t>27</a:t>
            </a:fld>
            <a:endParaRPr lang="en-GB" altLang="en-US"/>
          </a:p>
        </p:txBody>
      </p:sp>
      <p:sp>
        <p:nvSpPr>
          <p:cNvPr id="7" name="Rectangle 2"/>
          <p:cNvSpPr>
            <a:spLocks noGrp="1" noChangeArrowheads="1"/>
          </p:cNvSpPr>
          <p:nvPr>
            <p:ph type="title"/>
          </p:nvPr>
        </p:nvSpPr>
        <p:spPr>
          <a:xfrm>
            <a:off x="806253" y="685800"/>
            <a:ext cx="7772400" cy="1066800"/>
          </a:xfrm>
          <a:ln/>
        </p:spPr>
        <p:txBody>
          <a:bodyPr/>
          <a:lstStyle/>
          <a:p>
            <a:r>
              <a:rPr lang="en-US" altLang="en-US" sz="3200" dirty="0" smtClean="0"/>
              <a:t>MAC Association and Polling</a:t>
            </a:r>
            <a:endParaRPr lang="en-US" altLang="en-US" sz="3200" dirty="0"/>
          </a:p>
        </p:txBody>
      </p:sp>
      <p:sp>
        <p:nvSpPr>
          <p:cNvPr id="8" name="Rectangle 7"/>
          <p:cNvSpPr/>
          <p:nvPr/>
        </p:nvSpPr>
        <p:spPr>
          <a:xfrm>
            <a:off x="685800" y="2060848"/>
            <a:ext cx="8134672" cy="3785652"/>
          </a:xfrm>
          <a:prstGeom prst="rect">
            <a:avLst/>
          </a:prstGeom>
        </p:spPr>
        <p:txBody>
          <a:bodyPr wrap="square">
            <a:spAutoFit/>
          </a:bodyPr>
          <a:lstStyle/>
          <a:p>
            <a:pPr marL="342900" indent="-342900">
              <a:buFont typeface="Arial" panose="020B0604020202020204" pitchFamily="34" charset="0"/>
              <a:buChar char="•"/>
            </a:pPr>
            <a:r>
              <a:rPr lang="en-US" altLang="en-US" sz="2400" dirty="0" smtClean="0"/>
              <a:t>The Mac works by having a “listen-then-talk” process</a:t>
            </a:r>
            <a:endParaRPr lang="en-US" altLang="en-US" sz="2400" dirty="0"/>
          </a:p>
          <a:p>
            <a:pPr marL="342900" indent="-342900">
              <a:buFont typeface="Arial" panose="020B0604020202020204" pitchFamily="34" charset="0"/>
              <a:buChar char="•"/>
            </a:pPr>
            <a:r>
              <a:rPr lang="en-US" altLang="en-US" sz="2400" dirty="0" smtClean="0"/>
              <a:t>Stations wait for permission from the Access Point to transmit information</a:t>
            </a:r>
            <a:endParaRPr lang="en-US" altLang="en-US" sz="2400" dirty="0"/>
          </a:p>
          <a:p>
            <a:pPr marL="342900" indent="-342900">
              <a:buFont typeface="Arial" panose="020B0604020202020204" pitchFamily="34" charset="0"/>
              <a:buChar char="•"/>
            </a:pPr>
            <a:r>
              <a:rPr lang="en-US" altLang="en-US" sz="2400" dirty="0" smtClean="0"/>
              <a:t>Use of different frequencies on the PHY for uplink and downlink means that Full Duplex functionality can be achieved</a:t>
            </a:r>
            <a:endParaRPr lang="en-US" altLang="en-US" sz="2400" dirty="0"/>
          </a:p>
          <a:p>
            <a:pPr marL="342900" indent="-342900">
              <a:buFont typeface="Arial" panose="020B0604020202020204" pitchFamily="34" charset="0"/>
              <a:buChar char="•"/>
            </a:pPr>
            <a:r>
              <a:rPr lang="en-US" altLang="en-US" sz="2400" dirty="0" smtClean="0"/>
              <a:t>Random Back-off if Station is not polled from Access Point within a given period</a:t>
            </a:r>
            <a:endParaRPr lang="en-US" altLang="en-US" sz="2400" dirty="0"/>
          </a:p>
          <a:p>
            <a:pPr marL="342900" indent="-342900">
              <a:buFont typeface="Arial" panose="020B0604020202020204" pitchFamily="34" charset="0"/>
              <a:buChar char="•"/>
            </a:pPr>
            <a:r>
              <a:rPr lang="en-US" altLang="en-US" sz="2400" dirty="0" smtClean="0"/>
              <a:t>Station is assumed Disconnected if it does not reply within a given period to a Poll Request</a:t>
            </a:r>
          </a:p>
        </p:txBody>
      </p:sp>
    </p:spTree>
    <p:extLst>
      <p:ext uri="{BB962C8B-B14F-4D97-AF65-F5344CB8AC3E}">
        <p14:creationId xmlns:p14="http://schemas.microsoft.com/office/powerpoint/2010/main" val="23458239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ln/>
        </p:spPr>
        <p:txBody>
          <a:bodyPr/>
          <a:lstStyle/>
          <a:p>
            <a:r>
              <a:rPr lang="en-US" altLang="en-US" sz="3200" dirty="0" smtClean="0"/>
              <a:t>MAC AP failing to recognize poll response</a:t>
            </a:r>
            <a:endParaRPr lang="en-US" altLang="en-US" sz="3200" dirty="0"/>
          </a:p>
        </p:txBody>
      </p:sp>
      <p:sp>
        <p:nvSpPr>
          <p:cNvPr id="8" name="Content Placeholder 7"/>
          <p:cNvSpPr>
            <a:spLocks noGrp="1"/>
          </p:cNvSpPr>
          <p:nvPr>
            <p:ph idx="1"/>
          </p:nvPr>
        </p:nvSpPr>
        <p:spPr/>
        <p:txBody>
          <a:bodyPr/>
          <a:lstStyle/>
          <a:p>
            <a:endParaRPr lang="en-GB"/>
          </a:p>
        </p:txBody>
      </p:sp>
      <p:sp>
        <p:nvSpPr>
          <p:cNvPr id="4" name="Date Placeholder 3"/>
          <p:cNvSpPr>
            <a:spLocks noGrp="1"/>
          </p:cNvSpPr>
          <p:nvPr>
            <p:ph type="dt" sz="half" idx="10"/>
          </p:nvPr>
        </p:nvSpPr>
        <p:spPr/>
        <p:txBody>
          <a:bodyPr/>
          <a:lstStyle/>
          <a:p>
            <a:r>
              <a:rPr lang="en-GB" altLang="en-US" dirty="0" smtClean="0"/>
              <a:t>January 2016</a:t>
            </a:r>
            <a:endParaRPr lang="en-GB" altLang="en-US" dirty="0"/>
          </a:p>
        </p:txBody>
      </p:sp>
      <p:sp>
        <p:nvSpPr>
          <p:cNvPr id="5" name="Footer Placeholder 4"/>
          <p:cNvSpPr>
            <a:spLocks noGrp="1"/>
          </p:cNvSpPr>
          <p:nvPr>
            <p:ph type="ftr" sz="quarter" idx="11"/>
          </p:nvPr>
        </p:nvSpPr>
        <p:spPr/>
        <p:txBody>
          <a:bodyPr/>
          <a:lstStyle/>
          <a:p>
            <a:r>
              <a:rPr lang="en-GB" altLang="en-US" dirty="0" smtClean="0"/>
              <a:t>Nikola Serafimovski, pureLiFi</a:t>
            </a:r>
            <a:endParaRPr lang="en-GB" altLang="en-US" dirty="0"/>
          </a:p>
        </p:txBody>
      </p:sp>
      <p:sp>
        <p:nvSpPr>
          <p:cNvPr id="6" name="Slide Number Placeholder 5"/>
          <p:cNvSpPr>
            <a:spLocks noGrp="1"/>
          </p:cNvSpPr>
          <p:nvPr>
            <p:ph type="sldNum" sz="quarter" idx="12"/>
          </p:nvPr>
        </p:nvSpPr>
        <p:spPr/>
        <p:txBody>
          <a:bodyPr/>
          <a:lstStyle/>
          <a:p>
            <a:r>
              <a:rPr lang="en-GB" altLang="en-US" smtClean="0"/>
              <a:t>Slide </a:t>
            </a:r>
            <a:fld id="{0FACD7D9-81BC-40EE-8199-02566A3EEE53}" type="slidenum">
              <a:rPr lang="en-GB" altLang="en-US" smtClean="0"/>
              <a:pPr/>
              <a:t>28</a:t>
            </a:fld>
            <a:endParaRPr lang="en-GB" altLang="en-US"/>
          </a:p>
        </p:txBody>
      </p:sp>
      <p:pic>
        <p:nvPicPr>
          <p:cNvPr id="2" name="Picture 1"/>
          <p:cNvPicPr>
            <a:picLocks noChangeAspect="1"/>
          </p:cNvPicPr>
          <p:nvPr/>
        </p:nvPicPr>
        <p:blipFill>
          <a:blip r:embed="rId2"/>
          <a:stretch>
            <a:fillRect/>
          </a:stretch>
        </p:blipFill>
        <p:spPr>
          <a:xfrm>
            <a:off x="753153" y="2060848"/>
            <a:ext cx="7713893" cy="3671912"/>
          </a:xfrm>
          <a:prstGeom prst="rect">
            <a:avLst/>
          </a:prstGeom>
        </p:spPr>
      </p:pic>
    </p:spTree>
    <p:extLst>
      <p:ext uri="{BB962C8B-B14F-4D97-AF65-F5344CB8AC3E}">
        <p14:creationId xmlns:p14="http://schemas.microsoft.com/office/powerpoint/2010/main" val="16565320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ltLang="en-US" dirty="0" smtClean="0"/>
              <a:t>January 2016</a:t>
            </a:r>
            <a:endParaRPr lang="en-GB" altLang="en-US" dirty="0"/>
          </a:p>
        </p:txBody>
      </p:sp>
      <p:sp>
        <p:nvSpPr>
          <p:cNvPr id="5" name="Footer Placeholder 4"/>
          <p:cNvSpPr>
            <a:spLocks noGrp="1"/>
          </p:cNvSpPr>
          <p:nvPr>
            <p:ph type="ftr" sz="quarter" idx="11"/>
          </p:nvPr>
        </p:nvSpPr>
        <p:spPr/>
        <p:txBody>
          <a:bodyPr/>
          <a:lstStyle/>
          <a:p>
            <a:r>
              <a:rPr lang="en-GB" altLang="en-US" dirty="0" smtClean="0"/>
              <a:t>Nikola Serafimovski, pureLiFi</a:t>
            </a:r>
            <a:endParaRPr lang="en-GB" altLang="en-US" dirty="0"/>
          </a:p>
        </p:txBody>
      </p:sp>
      <p:sp>
        <p:nvSpPr>
          <p:cNvPr id="6" name="Slide Number Placeholder 5"/>
          <p:cNvSpPr>
            <a:spLocks noGrp="1"/>
          </p:cNvSpPr>
          <p:nvPr>
            <p:ph type="sldNum" sz="quarter" idx="12"/>
          </p:nvPr>
        </p:nvSpPr>
        <p:spPr/>
        <p:txBody>
          <a:bodyPr/>
          <a:lstStyle/>
          <a:p>
            <a:r>
              <a:rPr lang="en-GB" altLang="en-US" smtClean="0"/>
              <a:t>Slide </a:t>
            </a:r>
            <a:fld id="{0FACD7D9-81BC-40EE-8199-02566A3EEE53}" type="slidenum">
              <a:rPr lang="en-GB" altLang="en-US" smtClean="0"/>
              <a:pPr/>
              <a:t>29</a:t>
            </a:fld>
            <a:endParaRPr lang="en-GB" altLang="en-US"/>
          </a:p>
        </p:txBody>
      </p:sp>
      <p:sp>
        <p:nvSpPr>
          <p:cNvPr id="7" name="Rectangle 2"/>
          <p:cNvSpPr>
            <a:spLocks noGrp="1" noChangeArrowheads="1"/>
          </p:cNvSpPr>
          <p:nvPr>
            <p:ph type="title"/>
          </p:nvPr>
        </p:nvSpPr>
        <p:spPr>
          <a:xfrm>
            <a:off x="806253" y="685800"/>
            <a:ext cx="7772400" cy="1066800"/>
          </a:xfrm>
          <a:ln/>
        </p:spPr>
        <p:txBody>
          <a:bodyPr/>
          <a:lstStyle/>
          <a:p>
            <a:r>
              <a:rPr lang="en-US" altLang="en-US" sz="3200" dirty="0" smtClean="0"/>
              <a:t>MAC Example: Error Free Communications</a:t>
            </a:r>
            <a:endParaRPr lang="en-US" altLang="en-US" sz="3200" dirty="0"/>
          </a:p>
        </p:txBody>
      </p:sp>
      <p:pic>
        <p:nvPicPr>
          <p:cNvPr id="9" name="Picture 8"/>
          <p:cNvPicPr>
            <a:picLocks noChangeAspect="1"/>
          </p:cNvPicPr>
          <p:nvPr/>
        </p:nvPicPr>
        <p:blipFill>
          <a:blip r:embed="rId2"/>
          <a:stretch>
            <a:fillRect/>
          </a:stretch>
        </p:blipFill>
        <p:spPr>
          <a:xfrm>
            <a:off x="254619" y="2708920"/>
            <a:ext cx="8889381" cy="2160240"/>
          </a:xfrm>
          <a:prstGeom prst="rect">
            <a:avLst/>
          </a:prstGeom>
        </p:spPr>
      </p:pic>
    </p:spTree>
    <p:extLst>
      <p:ext uri="{BB962C8B-B14F-4D97-AF65-F5344CB8AC3E}">
        <p14:creationId xmlns:p14="http://schemas.microsoft.com/office/powerpoint/2010/main" val="3791621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ltLang="en-US" dirty="0" smtClean="0"/>
              <a:t>January 2016</a:t>
            </a:r>
            <a:endParaRPr lang="en-GB" altLang="en-US" dirty="0"/>
          </a:p>
        </p:txBody>
      </p:sp>
      <p:sp>
        <p:nvSpPr>
          <p:cNvPr id="5" name="Footer Placeholder 4"/>
          <p:cNvSpPr>
            <a:spLocks noGrp="1"/>
          </p:cNvSpPr>
          <p:nvPr>
            <p:ph type="ftr" sz="quarter" idx="11"/>
          </p:nvPr>
        </p:nvSpPr>
        <p:spPr/>
        <p:txBody>
          <a:bodyPr/>
          <a:lstStyle/>
          <a:p>
            <a:r>
              <a:rPr lang="en-GB" altLang="en-US" dirty="0" smtClean="0"/>
              <a:t>Nikola Serafimovski, </a:t>
            </a:r>
            <a:r>
              <a:rPr lang="en-GB" altLang="en-US" dirty="0" err="1" smtClean="0"/>
              <a:t>pureLiFi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E8A147EB-0857-43F8-8EA1-9D167A84BA8B}" type="slidenum">
              <a:rPr lang="en-GB" altLang="en-US"/>
              <a:pPr/>
              <a:t>3</a:t>
            </a:fld>
            <a:endParaRPr lang="en-GB" altLang="en-US"/>
          </a:p>
        </p:txBody>
      </p:sp>
      <p:sp>
        <p:nvSpPr>
          <p:cNvPr id="4098" name="Rectangle 2"/>
          <p:cNvSpPr>
            <a:spLocks noGrp="1" noChangeArrowheads="1"/>
          </p:cNvSpPr>
          <p:nvPr>
            <p:ph type="title"/>
          </p:nvPr>
        </p:nvSpPr>
        <p:spPr>
          <a:xfrm>
            <a:off x="704850" y="685800"/>
            <a:ext cx="7772400" cy="1066800"/>
          </a:xfrm>
          <a:ln/>
        </p:spPr>
        <p:txBody>
          <a:bodyPr/>
          <a:lstStyle/>
          <a:p>
            <a:r>
              <a:rPr lang="en-US" altLang="en-US" sz="3200" dirty="0" smtClean="0"/>
              <a:t>PHY Frame Structure</a:t>
            </a:r>
            <a:endParaRPr lang="en-US" altLang="en-US" sz="3200" dirty="0"/>
          </a:p>
        </p:txBody>
      </p:sp>
      <p:pic>
        <p:nvPicPr>
          <p:cNvPr id="3" name="Picture 2"/>
          <p:cNvPicPr>
            <a:picLocks noChangeAspect="1"/>
          </p:cNvPicPr>
          <p:nvPr/>
        </p:nvPicPr>
        <p:blipFill>
          <a:blip r:embed="rId3"/>
          <a:stretch>
            <a:fillRect/>
          </a:stretch>
        </p:blipFill>
        <p:spPr>
          <a:xfrm>
            <a:off x="704850" y="2204864"/>
            <a:ext cx="7772400" cy="3660820"/>
          </a:xfrm>
          <a:prstGeom prst="rect">
            <a:avLst/>
          </a:prstGeom>
        </p:spPr>
      </p:pic>
    </p:spTree>
    <p:extLst>
      <p:ext uri="{BB962C8B-B14F-4D97-AF65-F5344CB8AC3E}">
        <p14:creationId xmlns:p14="http://schemas.microsoft.com/office/powerpoint/2010/main" val="29523552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ltLang="en-US" dirty="0" smtClean="0"/>
              <a:t>January 2016</a:t>
            </a:r>
            <a:endParaRPr lang="en-GB" altLang="en-US" dirty="0"/>
          </a:p>
        </p:txBody>
      </p:sp>
      <p:sp>
        <p:nvSpPr>
          <p:cNvPr id="5" name="Footer Placeholder 4"/>
          <p:cNvSpPr>
            <a:spLocks noGrp="1"/>
          </p:cNvSpPr>
          <p:nvPr>
            <p:ph type="ftr" sz="quarter" idx="11"/>
          </p:nvPr>
        </p:nvSpPr>
        <p:spPr/>
        <p:txBody>
          <a:bodyPr/>
          <a:lstStyle/>
          <a:p>
            <a:r>
              <a:rPr lang="en-GB" altLang="en-US" dirty="0" smtClean="0"/>
              <a:t>Nikola Serafimovski, pureLiFi</a:t>
            </a:r>
            <a:endParaRPr lang="en-GB" altLang="en-US" dirty="0"/>
          </a:p>
        </p:txBody>
      </p:sp>
      <p:sp>
        <p:nvSpPr>
          <p:cNvPr id="6" name="Slide Number Placeholder 5"/>
          <p:cNvSpPr>
            <a:spLocks noGrp="1"/>
          </p:cNvSpPr>
          <p:nvPr>
            <p:ph type="sldNum" sz="quarter" idx="12"/>
          </p:nvPr>
        </p:nvSpPr>
        <p:spPr/>
        <p:txBody>
          <a:bodyPr/>
          <a:lstStyle/>
          <a:p>
            <a:r>
              <a:rPr lang="en-GB" altLang="en-US" smtClean="0"/>
              <a:t>Slide </a:t>
            </a:r>
            <a:fld id="{0FACD7D9-81BC-40EE-8199-02566A3EEE53}" type="slidenum">
              <a:rPr lang="en-GB" altLang="en-US" smtClean="0"/>
              <a:pPr/>
              <a:t>30</a:t>
            </a:fld>
            <a:endParaRPr lang="en-GB" altLang="en-US"/>
          </a:p>
        </p:txBody>
      </p:sp>
      <p:sp>
        <p:nvSpPr>
          <p:cNvPr id="7" name="Rectangle 2"/>
          <p:cNvSpPr>
            <a:spLocks noGrp="1" noChangeArrowheads="1"/>
          </p:cNvSpPr>
          <p:nvPr>
            <p:ph type="title"/>
          </p:nvPr>
        </p:nvSpPr>
        <p:spPr>
          <a:xfrm>
            <a:off x="806253" y="685800"/>
            <a:ext cx="7772400" cy="1066800"/>
          </a:xfrm>
          <a:ln/>
        </p:spPr>
        <p:txBody>
          <a:bodyPr/>
          <a:lstStyle/>
          <a:p>
            <a:r>
              <a:rPr lang="en-US" altLang="en-US" sz="3200" dirty="0" smtClean="0"/>
              <a:t>MAC Example: Communications with Errors</a:t>
            </a:r>
            <a:endParaRPr lang="en-US" altLang="en-US" sz="3200" dirty="0"/>
          </a:p>
        </p:txBody>
      </p:sp>
      <p:pic>
        <p:nvPicPr>
          <p:cNvPr id="2" name="Picture 1"/>
          <p:cNvPicPr>
            <a:picLocks noChangeAspect="1"/>
          </p:cNvPicPr>
          <p:nvPr/>
        </p:nvPicPr>
        <p:blipFill>
          <a:blip r:embed="rId2"/>
          <a:stretch>
            <a:fillRect/>
          </a:stretch>
        </p:blipFill>
        <p:spPr>
          <a:xfrm>
            <a:off x="256480" y="2708920"/>
            <a:ext cx="8877807" cy="2205100"/>
          </a:xfrm>
          <a:prstGeom prst="rect">
            <a:avLst/>
          </a:prstGeom>
        </p:spPr>
      </p:pic>
    </p:spTree>
    <p:extLst>
      <p:ext uri="{BB962C8B-B14F-4D97-AF65-F5344CB8AC3E}">
        <p14:creationId xmlns:p14="http://schemas.microsoft.com/office/powerpoint/2010/main" val="14817765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ltLang="en-US" dirty="0" smtClean="0"/>
              <a:t>January 2016</a:t>
            </a:r>
            <a:endParaRPr lang="en-GB" altLang="en-US" dirty="0"/>
          </a:p>
        </p:txBody>
      </p:sp>
      <p:sp>
        <p:nvSpPr>
          <p:cNvPr id="5" name="Footer Placeholder 4"/>
          <p:cNvSpPr>
            <a:spLocks noGrp="1"/>
          </p:cNvSpPr>
          <p:nvPr>
            <p:ph type="ftr" sz="quarter" idx="11"/>
          </p:nvPr>
        </p:nvSpPr>
        <p:spPr/>
        <p:txBody>
          <a:bodyPr/>
          <a:lstStyle/>
          <a:p>
            <a:r>
              <a:rPr lang="en-GB" altLang="en-US" dirty="0" smtClean="0"/>
              <a:t>Nikola Serafimovski, pureLiFi</a:t>
            </a:r>
            <a:endParaRPr lang="en-GB" altLang="en-US" dirty="0"/>
          </a:p>
        </p:txBody>
      </p:sp>
      <p:sp>
        <p:nvSpPr>
          <p:cNvPr id="6" name="Slide Number Placeholder 5"/>
          <p:cNvSpPr>
            <a:spLocks noGrp="1"/>
          </p:cNvSpPr>
          <p:nvPr>
            <p:ph type="sldNum" sz="quarter" idx="12"/>
          </p:nvPr>
        </p:nvSpPr>
        <p:spPr/>
        <p:txBody>
          <a:bodyPr/>
          <a:lstStyle/>
          <a:p>
            <a:r>
              <a:rPr lang="en-GB" altLang="en-US" smtClean="0"/>
              <a:t>Slide </a:t>
            </a:r>
            <a:fld id="{0FACD7D9-81BC-40EE-8199-02566A3EEE53}" type="slidenum">
              <a:rPr lang="en-GB" altLang="en-US" smtClean="0"/>
              <a:pPr/>
              <a:t>31</a:t>
            </a:fld>
            <a:endParaRPr lang="en-GB" altLang="en-US"/>
          </a:p>
        </p:txBody>
      </p:sp>
      <p:sp>
        <p:nvSpPr>
          <p:cNvPr id="7" name="Rectangle 2"/>
          <p:cNvSpPr>
            <a:spLocks noGrp="1" noChangeArrowheads="1"/>
          </p:cNvSpPr>
          <p:nvPr>
            <p:ph type="title"/>
          </p:nvPr>
        </p:nvSpPr>
        <p:spPr>
          <a:xfrm>
            <a:off x="806253" y="685800"/>
            <a:ext cx="7772400" cy="1066800"/>
          </a:xfrm>
          <a:ln/>
        </p:spPr>
        <p:txBody>
          <a:bodyPr/>
          <a:lstStyle/>
          <a:p>
            <a:r>
              <a:rPr lang="en-US" altLang="en-US" sz="3200" dirty="0" smtClean="0"/>
              <a:t>Unipolar-OFDM</a:t>
            </a:r>
            <a:endParaRPr lang="en-US" altLang="en-US" sz="3200" dirty="0"/>
          </a:p>
        </p:txBody>
      </p:sp>
      <p:pic>
        <p:nvPicPr>
          <p:cNvPr id="2" name="Picture 1"/>
          <p:cNvPicPr>
            <a:picLocks noChangeAspect="1"/>
          </p:cNvPicPr>
          <p:nvPr/>
        </p:nvPicPr>
        <p:blipFill>
          <a:blip r:embed="rId2"/>
          <a:stretch>
            <a:fillRect/>
          </a:stretch>
        </p:blipFill>
        <p:spPr>
          <a:xfrm>
            <a:off x="251520" y="2348880"/>
            <a:ext cx="8482478" cy="2816694"/>
          </a:xfrm>
          <a:prstGeom prst="rect">
            <a:avLst/>
          </a:prstGeom>
        </p:spPr>
      </p:pic>
    </p:spTree>
    <p:extLst>
      <p:ext uri="{BB962C8B-B14F-4D97-AF65-F5344CB8AC3E}">
        <p14:creationId xmlns:p14="http://schemas.microsoft.com/office/powerpoint/2010/main" val="4515884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ltLang="en-US" dirty="0" smtClean="0"/>
              <a:t>January 2016</a:t>
            </a:r>
            <a:endParaRPr lang="en-GB" altLang="en-US" dirty="0"/>
          </a:p>
        </p:txBody>
      </p:sp>
      <p:sp>
        <p:nvSpPr>
          <p:cNvPr id="5" name="Footer Placeholder 4"/>
          <p:cNvSpPr>
            <a:spLocks noGrp="1"/>
          </p:cNvSpPr>
          <p:nvPr>
            <p:ph type="ftr" sz="quarter" idx="11"/>
          </p:nvPr>
        </p:nvSpPr>
        <p:spPr/>
        <p:txBody>
          <a:bodyPr/>
          <a:lstStyle/>
          <a:p>
            <a:r>
              <a:rPr lang="en-GB" altLang="en-US" dirty="0" smtClean="0"/>
              <a:t>Nikola Serafimovski, pureLiFi</a:t>
            </a:r>
            <a:endParaRPr lang="en-GB" altLang="en-US" dirty="0"/>
          </a:p>
        </p:txBody>
      </p:sp>
      <p:sp>
        <p:nvSpPr>
          <p:cNvPr id="6" name="Slide Number Placeholder 5"/>
          <p:cNvSpPr>
            <a:spLocks noGrp="1"/>
          </p:cNvSpPr>
          <p:nvPr>
            <p:ph type="sldNum" sz="quarter" idx="12"/>
          </p:nvPr>
        </p:nvSpPr>
        <p:spPr/>
        <p:txBody>
          <a:bodyPr/>
          <a:lstStyle/>
          <a:p>
            <a:r>
              <a:rPr lang="en-GB" altLang="en-US" smtClean="0"/>
              <a:t>Slide </a:t>
            </a:r>
            <a:fld id="{0FACD7D9-81BC-40EE-8199-02566A3EEE53}" type="slidenum">
              <a:rPr lang="en-GB" altLang="en-US" smtClean="0"/>
              <a:pPr/>
              <a:t>32</a:t>
            </a:fld>
            <a:endParaRPr lang="en-GB" altLang="en-US"/>
          </a:p>
        </p:txBody>
      </p:sp>
      <p:sp>
        <p:nvSpPr>
          <p:cNvPr id="7" name="Rectangle 2"/>
          <p:cNvSpPr>
            <a:spLocks noGrp="1" noChangeArrowheads="1"/>
          </p:cNvSpPr>
          <p:nvPr>
            <p:ph type="title"/>
          </p:nvPr>
        </p:nvSpPr>
        <p:spPr>
          <a:xfrm>
            <a:off x="806253" y="685800"/>
            <a:ext cx="7772400" cy="1066800"/>
          </a:xfrm>
          <a:ln/>
        </p:spPr>
        <p:txBody>
          <a:bodyPr/>
          <a:lstStyle/>
          <a:p>
            <a:r>
              <a:rPr lang="en-US" altLang="en-US" sz="3200" dirty="0" smtClean="0"/>
              <a:t>Enhanced Unipolar-OFDM</a:t>
            </a:r>
            <a:endParaRPr lang="en-US" altLang="en-US" sz="3200" dirty="0"/>
          </a:p>
        </p:txBody>
      </p:sp>
      <p:pic>
        <p:nvPicPr>
          <p:cNvPr id="3" name="Picture 2"/>
          <p:cNvPicPr>
            <a:picLocks noChangeAspect="1"/>
          </p:cNvPicPr>
          <p:nvPr/>
        </p:nvPicPr>
        <p:blipFill>
          <a:blip r:embed="rId2"/>
          <a:stretch>
            <a:fillRect/>
          </a:stretch>
        </p:blipFill>
        <p:spPr>
          <a:xfrm>
            <a:off x="179512" y="2924944"/>
            <a:ext cx="8856984" cy="1651654"/>
          </a:xfrm>
          <a:prstGeom prst="rect">
            <a:avLst/>
          </a:prstGeom>
        </p:spPr>
      </p:pic>
    </p:spTree>
    <p:extLst>
      <p:ext uri="{BB962C8B-B14F-4D97-AF65-F5344CB8AC3E}">
        <p14:creationId xmlns:p14="http://schemas.microsoft.com/office/powerpoint/2010/main" val="883105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ltLang="en-US" dirty="0" smtClean="0"/>
              <a:t>January 2016</a:t>
            </a:r>
            <a:endParaRPr lang="en-GB" altLang="en-US" dirty="0"/>
          </a:p>
        </p:txBody>
      </p:sp>
      <p:sp>
        <p:nvSpPr>
          <p:cNvPr id="5" name="Footer Placeholder 4"/>
          <p:cNvSpPr>
            <a:spLocks noGrp="1"/>
          </p:cNvSpPr>
          <p:nvPr>
            <p:ph type="ftr" sz="quarter" idx="11"/>
          </p:nvPr>
        </p:nvSpPr>
        <p:spPr/>
        <p:txBody>
          <a:bodyPr/>
          <a:lstStyle/>
          <a:p>
            <a:r>
              <a:rPr lang="en-GB" altLang="en-US" dirty="0" smtClean="0"/>
              <a:t>Nikola Serafimovski, pureLiFi</a:t>
            </a:r>
            <a:endParaRPr lang="en-GB" altLang="en-US" dirty="0"/>
          </a:p>
        </p:txBody>
      </p:sp>
      <p:sp>
        <p:nvSpPr>
          <p:cNvPr id="6" name="Slide Number Placeholder 5"/>
          <p:cNvSpPr>
            <a:spLocks noGrp="1"/>
          </p:cNvSpPr>
          <p:nvPr>
            <p:ph type="sldNum" sz="quarter" idx="12"/>
          </p:nvPr>
        </p:nvSpPr>
        <p:spPr/>
        <p:txBody>
          <a:bodyPr/>
          <a:lstStyle/>
          <a:p>
            <a:r>
              <a:rPr lang="en-GB" altLang="en-US" smtClean="0"/>
              <a:t>Slide </a:t>
            </a:r>
            <a:fld id="{0FACD7D9-81BC-40EE-8199-02566A3EEE53}" type="slidenum">
              <a:rPr lang="en-GB" altLang="en-US" smtClean="0"/>
              <a:pPr/>
              <a:t>33</a:t>
            </a:fld>
            <a:endParaRPr lang="en-GB" altLang="en-US"/>
          </a:p>
        </p:txBody>
      </p:sp>
      <p:sp>
        <p:nvSpPr>
          <p:cNvPr id="7" name="Rectangle 2"/>
          <p:cNvSpPr>
            <a:spLocks noGrp="1" noChangeArrowheads="1"/>
          </p:cNvSpPr>
          <p:nvPr>
            <p:ph type="title"/>
          </p:nvPr>
        </p:nvSpPr>
        <p:spPr>
          <a:xfrm>
            <a:off x="806253" y="685800"/>
            <a:ext cx="7772400" cy="1066800"/>
          </a:xfrm>
          <a:ln/>
        </p:spPr>
        <p:txBody>
          <a:bodyPr/>
          <a:lstStyle/>
          <a:p>
            <a:r>
              <a:rPr lang="en-US" altLang="en-US" sz="3200" dirty="0" err="1" smtClean="0"/>
              <a:t>eU</a:t>
            </a:r>
            <a:r>
              <a:rPr lang="en-US" altLang="en-US" sz="3200" dirty="0" smtClean="0"/>
              <a:t>-OFDM Spectral Efficiency</a:t>
            </a:r>
            <a:endParaRPr lang="en-US" altLang="en-US" sz="3200" dirty="0"/>
          </a:p>
        </p:txBody>
      </p:sp>
      <p:pic>
        <p:nvPicPr>
          <p:cNvPr id="2" name="Picture 1"/>
          <p:cNvPicPr>
            <a:picLocks noChangeAspect="1"/>
          </p:cNvPicPr>
          <p:nvPr/>
        </p:nvPicPr>
        <p:blipFill>
          <a:blip r:embed="rId2"/>
          <a:stretch>
            <a:fillRect/>
          </a:stretch>
        </p:blipFill>
        <p:spPr>
          <a:xfrm>
            <a:off x="1115616" y="2492896"/>
            <a:ext cx="6927133" cy="1810550"/>
          </a:xfrm>
          <a:prstGeom prst="rect">
            <a:avLst/>
          </a:prstGeom>
        </p:spPr>
      </p:pic>
    </p:spTree>
    <p:extLst>
      <p:ext uri="{BB962C8B-B14F-4D97-AF65-F5344CB8AC3E}">
        <p14:creationId xmlns:p14="http://schemas.microsoft.com/office/powerpoint/2010/main" val="35549602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ltLang="en-US" dirty="0" smtClean="0"/>
              <a:t>January 2016</a:t>
            </a:r>
            <a:endParaRPr lang="en-GB" altLang="en-US" dirty="0"/>
          </a:p>
        </p:txBody>
      </p:sp>
      <p:sp>
        <p:nvSpPr>
          <p:cNvPr id="5" name="Footer Placeholder 4"/>
          <p:cNvSpPr>
            <a:spLocks noGrp="1"/>
          </p:cNvSpPr>
          <p:nvPr>
            <p:ph type="ftr" sz="quarter" idx="11"/>
          </p:nvPr>
        </p:nvSpPr>
        <p:spPr/>
        <p:txBody>
          <a:bodyPr/>
          <a:lstStyle/>
          <a:p>
            <a:r>
              <a:rPr lang="en-GB" altLang="en-US" dirty="0" smtClean="0"/>
              <a:t>Nikola Serafimovski, pureLiFi</a:t>
            </a:r>
            <a:endParaRPr lang="en-GB" altLang="en-US" dirty="0"/>
          </a:p>
        </p:txBody>
      </p:sp>
      <p:sp>
        <p:nvSpPr>
          <p:cNvPr id="6" name="Slide Number Placeholder 5"/>
          <p:cNvSpPr>
            <a:spLocks noGrp="1"/>
          </p:cNvSpPr>
          <p:nvPr>
            <p:ph type="sldNum" sz="quarter" idx="12"/>
          </p:nvPr>
        </p:nvSpPr>
        <p:spPr/>
        <p:txBody>
          <a:bodyPr/>
          <a:lstStyle/>
          <a:p>
            <a:r>
              <a:rPr lang="en-GB" altLang="en-US" smtClean="0"/>
              <a:t>Slide </a:t>
            </a:r>
            <a:fld id="{0FACD7D9-81BC-40EE-8199-02566A3EEE53}" type="slidenum">
              <a:rPr lang="en-GB" altLang="en-US" smtClean="0"/>
              <a:pPr/>
              <a:t>34</a:t>
            </a:fld>
            <a:endParaRPr lang="en-GB" altLang="en-US"/>
          </a:p>
        </p:txBody>
      </p:sp>
      <p:sp>
        <p:nvSpPr>
          <p:cNvPr id="7" name="Rectangle 2"/>
          <p:cNvSpPr>
            <a:spLocks noGrp="1" noChangeArrowheads="1"/>
          </p:cNvSpPr>
          <p:nvPr>
            <p:ph type="title"/>
          </p:nvPr>
        </p:nvSpPr>
        <p:spPr>
          <a:xfrm>
            <a:off x="806253" y="685800"/>
            <a:ext cx="7772400" cy="1066800"/>
          </a:xfrm>
          <a:ln/>
        </p:spPr>
        <p:txBody>
          <a:bodyPr/>
          <a:lstStyle/>
          <a:p>
            <a:r>
              <a:rPr lang="en-US" altLang="en-US" sz="3200" dirty="0" err="1" smtClean="0"/>
              <a:t>eU</a:t>
            </a:r>
            <a:r>
              <a:rPr lang="en-US" altLang="en-US" sz="3200" dirty="0" smtClean="0"/>
              <a:t>-OFDM BER</a:t>
            </a:r>
            <a:endParaRPr lang="en-US" altLang="en-US" sz="3200" dirty="0"/>
          </a:p>
        </p:txBody>
      </p:sp>
      <p:pic>
        <p:nvPicPr>
          <p:cNvPr id="3" name="Picture 2"/>
          <p:cNvPicPr>
            <a:picLocks noChangeAspect="1"/>
          </p:cNvPicPr>
          <p:nvPr/>
        </p:nvPicPr>
        <p:blipFill>
          <a:blip r:embed="rId2"/>
          <a:stretch>
            <a:fillRect/>
          </a:stretch>
        </p:blipFill>
        <p:spPr>
          <a:xfrm>
            <a:off x="1592974" y="1752972"/>
            <a:ext cx="6198958" cy="4649344"/>
          </a:xfrm>
          <a:prstGeom prst="rect">
            <a:avLst/>
          </a:prstGeom>
        </p:spPr>
      </p:pic>
      <p:sp>
        <p:nvSpPr>
          <p:cNvPr id="8" name="TextBox 7"/>
          <p:cNvSpPr txBox="1"/>
          <p:nvPr/>
        </p:nvSpPr>
        <p:spPr>
          <a:xfrm>
            <a:off x="4175965" y="1999872"/>
            <a:ext cx="567784" cy="276999"/>
          </a:xfrm>
          <a:prstGeom prst="rect">
            <a:avLst/>
          </a:prstGeom>
          <a:solidFill>
            <a:srgbClr val="FFFF00"/>
          </a:solidFill>
        </p:spPr>
        <p:txBody>
          <a:bodyPr wrap="none" rtlCol="0">
            <a:spAutoFit/>
          </a:bodyPr>
          <a:lstStyle/>
          <a:p>
            <a:r>
              <a:rPr lang="en-GB" dirty="0" smtClean="0"/>
              <a:t>BPSK</a:t>
            </a:r>
            <a:endParaRPr lang="en-GB" dirty="0"/>
          </a:p>
        </p:txBody>
      </p:sp>
      <p:sp>
        <p:nvSpPr>
          <p:cNvPr id="9" name="TextBox 8"/>
          <p:cNvSpPr txBox="1"/>
          <p:nvPr/>
        </p:nvSpPr>
        <p:spPr>
          <a:xfrm>
            <a:off x="6012160" y="1999873"/>
            <a:ext cx="670376" cy="276999"/>
          </a:xfrm>
          <a:prstGeom prst="rect">
            <a:avLst/>
          </a:prstGeom>
          <a:solidFill>
            <a:srgbClr val="FFFF00"/>
          </a:solidFill>
        </p:spPr>
        <p:txBody>
          <a:bodyPr wrap="none" rtlCol="0">
            <a:spAutoFit/>
          </a:bodyPr>
          <a:lstStyle/>
          <a:p>
            <a:r>
              <a:rPr lang="en-GB" dirty="0" smtClean="0"/>
              <a:t>4-QAM</a:t>
            </a:r>
            <a:endParaRPr lang="en-GB" dirty="0"/>
          </a:p>
        </p:txBody>
      </p:sp>
      <p:sp>
        <p:nvSpPr>
          <p:cNvPr id="10" name="TextBox 9"/>
          <p:cNvSpPr txBox="1"/>
          <p:nvPr/>
        </p:nvSpPr>
        <p:spPr>
          <a:xfrm>
            <a:off x="4124669" y="4201094"/>
            <a:ext cx="670376" cy="276999"/>
          </a:xfrm>
          <a:prstGeom prst="rect">
            <a:avLst/>
          </a:prstGeom>
          <a:solidFill>
            <a:srgbClr val="FFFF00"/>
          </a:solidFill>
        </p:spPr>
        <p:txBody>
          <a:bodyPr wrap="none" rtlCol="0">
            <a:spAutoFit/>
          </a:bodyPr>
          <a:lstStyle/>
          <a:p>
            <a:r>
              <a:rPr lang="en-GB" dirty="0" smtClean="0"/>
              <a:t>8-QAM</a:t>
            </a:r>
            <a:endParaRPr lang="en-GB" dirty="0"/>
          </a:p>
        </p:txBody>
      </p:sp>
      <p:sp>
        <p:nvSpPr>
          <p:cNvPr id="11" name="TextBox 10"/>
          <p:cNvSpPr txBox="1"/>
          <p:nvPr/>
        </p:nvSpPr>
        <p:spPr>
          <a:xfrm>
            <a:off x="6696724" y="4201093"/>
            <a:ext cx="747320" cy="276999"/>
          </a:xfrm>
          <a:prstGeom prst="rect">
            <a:avLst/>
          </a:prstGeom>
          <a:solidFill>
            <a:srgbClr val="FFFF00"/>
          </a:solidFill>
        </p:spPr>
        <p:txBody>
          <a:bodyPr wrap="none" rtlCol="0">
            <a:spAutoFit/>
          </a:bodyPr>
          <a:lstStyle/>
          <a:p>
            <a:r>
              <a:rPr lang="en-GB" dirty="0" smtClean="0"/>
              <a:t>16-QAM</a:t>
            </a:r>
            <a:endParaRPr lang="en-GB" dirty="0"/>
          </a:p>
        </p:txBody>
      </p:sp>
    </p:spTree>
    <p:extLst>
      <p:ext uri="{BB962C8B-B14F-4D97-AF65-F5344CB8AC3E}">
        <p14:creationId xmlns:p14="http://schemas.microsoft.com/office/powerpoint/2010/main" val="3261602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ltLang="en-US" dirty="0" smtClean="0"/>
              <a:t>January 2016</a:t>
            </a:r>
            <a:endParaRPr lang="en-GB" altLang="en-US" dirty="0"/>
          </a:p>
        </p:txBody>
      </p:sp>
      <p:sp>
        <p:nvSpPr>
          <p:cNvPr id="5" name="Footer Placeholder 4"/>
          <p:cNvSpPr>
            <a:spLocks noGrp="1"/>
          </p:cNvSpPr>
          <p:nvPr>
            <p:ph type="ftr" sz="quarter" idx="11"/>
          </p:nvPr>
        </p:nvSpPr>
        <p:spPr/>
        <p:txBody>
          <a:bodyPr/>
          <a:lstStyle/>
          <a:p>
            <a:r>
              <a:rPr lang="en-GB" altLang="en-US" dirty="0" smtClean="0"/>
              <a:t>Nikola Serafimovski, pureLiFi</a:t>
            </a:r>
            <a:endParaRPr lang="en-GB" altLang="en-US" dirty="0"/>
          </a:p>
        </p:txBody>
      </p:sp>
      <p:sp>
        <p:nvSpPr>
          <p:cNvPr id="6" name="Slide Number Placeholder 5"/>
          <p:cNvSpPr>
            <a:spLocks noGrp="1"/>
          </p:cNvSpPr>
          <p:nvPr>
            <p:ph type="sldNum" sz="quarter" idx="12"/>
          </p:nvPr>
        </p:nvSpPr>
        <p:spPr/>
        <p:txBody>
          <a:bodyPr/>
          <a:lstStyle/>
          <a:p>
            <a:r>
              <a:rPr lang="en-GB" altLang="en-US" smtClean="0"/>
              <a:t>Slide </a:t>
            </a:r>
            <a:fld id="{0FACD7D9-81BC-40EE-8199-02566A3EEE53}" type="slidenum">
              <a:rPr lang="en-GB" altLang="en-US" smtClean="0"/>
              <a:pPr/>
              <a:t>35</a:t>
            </a:fld>
            <a:endParaRPr lang="en-GB" altLang="en-US"/>
          </a:p>
        </p:txBody>
      </p:sp>
      <p:pic>
        <p:nvPicPr>
          <p:cNvPr id="2" name="Picture 1"/>
          <p:cNvPicPr>
            <a:picLocks noChangeAspect="1"/>
          </p:cNvPicPr>
          <p:nvPr/>
        </p:nvPicPr>
        <p:blipFill>
          <a:blip r:embed="rId2"/>
          <a:stretch>
            <a:fillRect/>
          </a:stretch>
        </p:blipFill>
        <p:spPr>
          <a:xfrm>
            <a:off x="1331640" y="1838647"/>
            <a:ext cx="6840760" cy="4614689"/>
          </a:xfrm>
          <a:prstGeom prst="rect">
            <a:avLst/>
          </a:prstGeom>
        </p:spPr>
      </p:pic>
      <p:sp>
        <p:nvSpPr>
          <p:cNvPr id="7" name="Rectangle 2"/>
          <p:cNvSpPr>
            <a:spLocks noGrp="1" noChangeArrowheads="1"/>
          </p:cNvSpPr>
          <p:nvPr>
            <p:ph type="title"/>
          </p:nvPr>
        </p:nvSpPr>
        <p:spPr>
          <a:xfrm>
            <a:off x="838200" y="908720"/>
            <a:ext cx="7772400" cy="1066800"/>
          </a:xfrm>
          <a:ln/>
        </p:spPr>
        <p:txBody>
          <a:bodyPr/>
          <a:lstStyle/>
          <a:p>
            <a:r>
              <a:rPr lang="en-US" altLang="en-US" sz="3200" dirty="0" err="1" smtClean="0"/>
              <a:t>eU</a:t>
            </a:r>
            <a:r>
              <a:rPr lang="en-US" altLang="en-US" sz="3200" dirty="0" smtClean="0"/>
              <a:t>-OFDM BER </a:t>
            </a:r>
            <a:br>
              <a:rPr lang="en-US" altLang="en-US" sz="3200" dirty="0" smtClean="0"/>
            </a:br>
            <a:r>
              <a:rPr lang="en-US" altLang="en-US" sz="3200" dirty="0" smtClean="0"/>
              <a:t>more energy efficient &amp; improves with constellation size</a:t>
            </a:r>
            <a:endParaRPr lang="en-US" altLang="en-US" sz="3200" dirty="0"/>
          </a:p>
        </p:txBody>
      </p:sp>
    </p:spTree>
    <p:extLst>
      <p:ext uri="{BB962C8B-B14F-4D97-AF65-F5344CB8AC3E}">
        <p14:creationId xmlns:p14="http://schemas.microsoft.com/office/powerpoint/2010/main" val="8892878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ltLang="en-US" dirty="0" smtClean="0"/>
              <a:t>January 2016</a:t>
            </a:r>
            <a:endParaRPr lang="en-GB" altLang="en-US" dirty="0"/>
          </a:p>
        </p:txBody>
      </p:sp>
      <p:sp>
        <p:nvSpPr>
          <p:cNvPr id="5" name="Footer Placeholder 4"/>
          <p:cNvSpPr>
            <a:spLocks noGrp="1"/>
          </p:cNvSpPr>
          <p:nvPr>
            <p:ph type="ftr" sz="quarter" idx="11"/>
          </p:nvPr>
        </p:nvSpPr>
        <p:spPr/>
        <p:txBody>
          <a:bodyPr/>
          <a:lstStyle/>
          <a:p>
            <a:r>
              <a:rPr lang="en-GB" altLang="en-US" dirty="0" smtClean="0"/>
              <a:t>Nikola Serafimovski, pureLiFi</a:t>
            </a:r>
            <a:endParaRPr lang="en-GB" altLang="en-US" dirty="0"/>
          </a:p>
        </p:txBody>
      </p:sp>
      <p:sp>
        <p:nvSpPr>
          <p:cNvPr id="6" name="Slide Number Placeholder 5"/>
          <p:cNvSpPr>
            <a:spLocks noGrp="1"/>
          </p:cNvSpPr>
          <p:nvPr>
            <p:ph type="sldNum" sz="quarter" idx="12"/>
          </p:nvPr>
        </p:nvSpPr>
        <p:spPr/>
        <p:txBody>
          <a:bodyPr/>
          <a:lstStyle/>
          <a:p>
            <a:r>
              <a:rPr lang="en-GB" altLang="en-US" smtClean="0"/>
              <a:t>Slide </a:t>
            </a:r>
            <a:fld id="{0FACD7D9-81BC-40EE-8199-02566A3EEE53}" type="slidenum">
              <a:rPr lang="en-GB" altLang="en-US" smtClean="0"/>
              <a:pPr/>
              <a:t>36</a:t>
            </a:fld>
            <a:endParaRPr lang="en-GB" altLang="en-US"/>
          </a:p>
        </p:txBody>
      </p:sp>
      <p:sp>
        <p:nvSpPr>
          <p:cNvPr id="7" name="Rectangle 2"/>
          <p:cNvSpPr>
            <a:spLocks noGrp="1" noChangeArrowheads="1"/>
          </p:cNvSpPr>
          <p:nvPr>
            <p:ph type="title"/>
          </p:nvPr>
        </p:nvSpPr>
        <p:spPr>
          <a:xfrm>
            <a:off x="838200" y="908720"/>
            <a:ext cx="7772400" cy="1066800"/>
          </a:xfrm>
          <a:ln/>
        </p:spPr>
        <p:txBody>
          <a:bodyPr/>
          <a:lstStyle/>
          <a:p>
            <a:r>
              <a:rPr lang="en-US" altLang="en-US" sz="3200" dirty="0" err="1" smtClean="0"/>
              <a:t>eU</a:t>
            </a:r>
            <a:r>
              <a:rPr lang="en-US" altLang="en-US" sz="3200" dirty="0" smtClean="0"/>
              <a:t>-OFDM BER </a:t>
            </a:r>
            <a:r>
              <a:rPr lang="en-US" altLang="en-US" sz="3200" dirty="0"/>
              <a:t>with Scenario 1 CIRs</a:t>
            </a:r>
          </a:p>
        </p:txBody>
      </p:sp>
      <p:pic>
        <p:nvPicPr>
          <p:cNvPr id="9" name="Picture 8"/>
          <p:cNvPicPr>
            <a:picLocks noChangeAspect="1"/>
          </p:cNvPicPr>
          <p:nvPr/>
        </p:nvPicPr>
        <p:blipFill>
          <a:blip r:embed="rId2"/>
          <a:stretch>
            <a:fillRect/>
          </a:stretch>
        </p:blipFill>
        <p:spPr>
          <a:xfrm>
            <a:off x="-22589" y="2196003"/>
            <a:ext cx="4378565" cy="401912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9912" y="2169232"/>
            <a:ext cx="5365204" cy="4045891"/>
          </a:xfrm>
          <a:prstGeom prst="rect">
            <a:avLst/>
          </a:prstGeom>
        </p:spPr>
      </p:pic>
    </p:spTree>
    <p:extLst>
      <p:ext uri="{BB962C8B-B14F-4D97-AF65-F5344CB8AC3E}">
        <p14:creationId xmlns:p14="http://schemas.microsoft.com/office/powerpoint/2010/main" val="34048604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ltLang="en-US" dirty="0" smtClean="0"/>
              <a:t>January 2016</a:t>
            </a:r>
            <a:endParaRPr lang="en-GB" altLang="en-US" dirty="0"/>
          </a:p>
        </p:txBody>
      </p:sp>
      <p:sp>
        <p:nvSpPr>
          <p:cNvPr id="5" name="Footer Placeholder 4"/>
          <p:cNvSpPr>
            <a:spLocks noGrp="1"/>
          </p:cNvSpPr>
          <p:nvPr>
            <p:ph type="ftr" sz="quarter" idx="11"/>
          </p:nvPr>
        </p:nvSpPr>
        <p:spPr/>
        <p:txBody>
          <a:bodyPr/>
          <a:lstStyle/>
          <a:p>
            <a:r>
              <a:rPr lang="en-GB" altLang="en-US" dirty="0" smtClean="0"/>
              <a:t>Nikola Serafimovski, pureLiFi</a:t>
            </a:r>
            <a:endParaRPr lang="en-GB" altLang="en-US" dirty="0"/>
          </a:p>
        </p:txBody>
      </p:sp>
      <p:sp>
        <p:nvSpPr>
          <p:cNvPr id="6" name="Slide Number Placeholder 5"/>
          <p:cNvSpPr>
            <a:spLocks noGrp="1"/>
          </p:cNvSpPr>
          <p:nvPr>
            <p:ph type="sldNum" sz="quarter" idx="12"/>
          </p:nvPr>
        </p:nvSpPr>
        <p:spPr/>
        <p:txBody>
          <a:bodyPr/>
          <a:lstStyle/>
          <a:p>
            <a:r>
              <a:rPr lang="en-GB" altLang="en-US" smtClean="0"/>
              <a:t>Slide </a:t>
            </a:r>
            <a:fld id="{0FACD7D9-81BC-40EE-8199-02566A3EEE53}" type="slidenum">
              <a:rPr lang="en-GB" altLang="en-US" smtClean="0"/>
              <a:pPr/>
              <a:t>37</a:t>
            </a:fld>
            <a:endParaRPr lang="en-GB" altLang="en-US"/>
          </a:p>
        </p:txBody>
      </p:sp>
      <p:sp>
        <p:nvSpPr>
          <p:cNvPr id="7" name="Rectangle 2"/>
          <p:cNvSpPr>
            <a:spLocks noGrp="1" noChangeArrowheads="1"/>
          </p:cNvSpPr>
          <p:nvPr>
            <p:ph type="title"/>
          </p:nvPr>
        </p:nvSpPr>
        <p:spPr>
          <a:xfrm>
            <a:off x="838200" y="908720"/>
            <a:ext cx="7772400" cy="1066800"/>
          </a:xfrm>
          <a:ln/>
        </p:spPr>
        <p:txBody>
          <a:bodyPr/>
          <a:lstStyle/>
          <a:p>
            <a:r>
              <a:rPr lang="en-US" altLang="en-US" sz="3200" dirty="0" err="1" smtClean="0"/>
              <a:t>eU</a:t>
            </a:r>
            <a:r>
              <a:rPr lang="en-US" altLang="en-US" sz="3200" dirty="0" smtClean="0"/>
              <a:t>-OFDM BER </a:t>
            </a:r>
            <a:r>
              <a:rPr lang="en-US" altLang="en-US" sz="3200" dirty="0"/>
              <a:t>with Scenario 1 CIRs</a:t>
            </a:r>
          </a:p>
        </p:txBody>
      </p:sp>
      <p:pic>
        <p:nvPicPr>
          <p:cNvPr id="9" name="Picture 8"/>
          <p:cNvPicPr>
            <a:picLocks noChangeAspect="1"/>
          </p:cNvPicPr>
          <p:nvPr/>
        </p:nvPicPr>
        <p:blipFill>
          <a:blip r:embed="rId2"/>
          <a:stretch>
            <a:fillRect/>
          </a:stretch>
        </p:blipFill>
        <p:spPr>
          <a:xfrm>
            <a:off x="-22589" y="2196003"/>
            <a:ext cx="4378565" cy="401912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6622" y="2182674"/>
            <a:ext cx="5347378" cy="4032449"/>
          </a:xfrm>
          <a:prstGeom prst="rect">
            <a:avLst/>
          </a:prstGeom>
        </p:spPr>
      </p:pic>
    </p:spTree>
    <p:extLst>
      <p:ext uri="{BB962C8B-B14F-4D97-AF65-F5344CB8AC3E}">
        <p14:creationId xmlns:p14="http://schemas.microsoft.com/office/powerpoint/2010/main" val="27862466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ltLang="en-US" dirty="0" smtClean="0"/>
              <a:t>January 2016</a:t>
            </a:r>
            <a:endParaRPr lang="en-GB" altLang="en-US" dirty="0"/>
          </a:p>
        </p:txBody>
      </p:sp>
      <p:sp>
        <p:nvSpPr>
          <p:cNvPr id="5" name="Footer Placeholder 4"/>
          <p:cNvSpPr>
            <a:spLocks noGrp="1"/>
          </p:cNvSpPr>
          <p:nvPr>
            <p:ph type="ftr" sz="quarter" idx="11"/>
          </p:nvPr>
        </p:nvSpPr>
        <p:spPr/>
        <p:txBody>
          <a:bodyPr/>
          <a:lstStyle/>
          <a:p>
            <a:r>
              <a:rPr lang="en-GB" altLang="en-US" dirty="0" smtClean="0"/>
              <a:t>Nikola Serafimovski, pureLiFi</a:t>
            </a:r>
            <a:endParaRPr lang="en-GB" altLang="en-US" dirty="0"/>
          </a:p>
        </p:txBody>
      </p:sp>
      <p:sp>
        <p:nvSpPr>
          <p:cNvPr id="6" name="Slide Number Placeholder 5"/>
          <p:cNvSpPr>
            <a:spLocks noGrp="1"/>
          </p:cNvSpPr>
          <p:nvPr>
            <p:ph type="sldNum" sz="quarter" idx="12"/>
          </p:nvPr>
        </p:nvSpPr>
        <p:spPr/>
        <p:txBody>
          <a:bodyPr/>
          <a:lstStyle/>
          <a:p>
            <a:r>
              <a:rPr lang="en-GB" altLang="en-US" smtClean="0"/>
              <a:t>Slide </a:t>
            </a:r>
            <a:fld id="{0FACD7D9-81BC-40EE-8199-02566A3EEE53}" type="slidenum">
              <a:rPr lang="en-GB" altLang="en-US" smtClean="0"/>
              <a:pPr/>
              <a:t>38</a:t>
            </a:fld>
            <a:endParaRPr lang="en-GB" altLang="en-US"/>
          </a:p>
        </p:txBody>
      </p:sp>
      <p:sp>
        <p:nvSpPr>
          <p:cNvPr id="7" name="Rectangle 2"/>
          <p:cNvSpPr>
            <a:spLocks noGrp="1" noChangeArrowheads="1"/>
          </p:cNvSpPr>
          <p:nvPr>
            <p:ph type="title"/>
          </p:nvPr>
        </p:nvSpPr>
        <p:spPr>
          <a:xfrm>
            <a:off x="838200" y="908720"/>
            <a:ext cx="7772400" cy="1066800"/>
          </a:xfrm>
          <a:ln/>
        </p:spPr>
        <p:txBody>
          <a:bodyPr/>
          <a:lstStyle/>
          <a:p>
            <a:r>
              <a:rPr lang="en-US" altLang="en-US" sz="3200" dirty="0" err="1" smtClean="0"/>
              <a:t>eU</a:t>
            </a:r>
            <a:r>
              <a:rPr lang="en-US" altLang="en-US" sz="3200" dirty="0" smtClean="0"/>
              <a:t>-OFDM BER </a:t>
            </a:r>
            <a:r>
              <a:rPr lang="en-US" altLang="en-US" sz="3200" dirty="0"/>
              <a:t>with Scenario 1 CIRs</a:t>
            </a:r>
          </a:p>
        </p:txBody>
      </p:sp>
      <p:pic>
        <p:nvPicPr>
          <p:cNvPr id="2" name="Picture 1"/>
          <p:cNvPicPr>
            <a:picLocks noChangeAspect="1"/>
          </p:cNvPicPr>
          <p:nvPr/>
        </p:nvPicPr>
        <p:blipFill>
          <a:blip r:embed="rId2"/>
          <a:stretch>
            <a:fillRect/>
          </a:stretch>
        </p:blipFill>
        <p:spPr>
          <a:xfrm>
            <a:off x="-2423" y="2196003"/>
            <a:ext cx="4430407" cy="401912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9912" y="2243482"/>
            <a:ext cx="5266741" cy="3971641"/>
          </a:xfrm>
          <a:prstGeom prst="rect">
            <a:avLst/>
          </a:prstGeom>
        </p:spPr>
      </p:pic>
    </p:spTree>
    <p:extLst>
      <p:ext uri="{BB962C8B-B14F-4D97-AF65-F5344CB8AC3E}">
        <p14:creationId xmlns:p14="http://schemas.microsoft.com/office/powerpoint/2010/main" val="932593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ltLang="en-US" dirty="0" smtClean="0"/>
              <a:t>January 2016</a:t>
            </a:r>
            <a:endParaRPr lang="en-GB" altLang="en-US" dirty="0"/>
          </a:p>
        </p:txBody>
      </p:sp>
      <p:sp>
        <p:nvSpPr>
          <p:cNvPr id="5" name="Footer Placeholder 4"/>
          <p:cNvSpPr>
            <a:spLocks noGrp="1"/>
          </p:cNvSpPr>
          <p:nvPr>
            <p:ph type="ftr" sz="quarter" idx="11"/>
          </p:nvPr>
        </p:nvSpPr>
        <p:spPr/>
        <p:txBody>
          <a:bodyPr/>
          <a:lstStyle/>
          <a:p>
            <a:r>
              <a:rPr lang="en-GB" altLang="en-US" dirty="0" smtClean="0"/>
              <a:t>Nikola Serafimovski, pureLiFi</a:t>
            </a:r>
            <a:endParaRPr lang="en-GB" altLang="en-US" dirty="0"/>
          </a:p>
        </p:txBody>
      </p:sp>
      <p:sp>
        <p:nvSpPr>
          <p:cNvPr id="6" name="Slide Number Placeholder 5"/>
          <p:cNvSpPr>
            <a:spLocks noGrp="1"/>
          </p:cNvSpPr>
          <p:nvPr>
            <p:ph type="sldNum" sz="quarter" idx="12"/>
          </p:nvPr>
        </p:nvSpPr>
        <p:spPr/>
        <p:txBody>
          <a:bodyPr/>
          <a:lstStyle/>
          <a:p>
            <a:r>
              <a:rPr lang="en-GB" altLang="en-US" smtClean="0"/>
              <a:t>Slide </a:t>
            </a:r>
            <a:fld id="{0FACD7D9-81BC-40EE-8199-02566A3EEE53}" type="slidenum">
              <a:rPr lang="en-GB" altLang="en-US" smtClean="0"/>
              <a:pPr/>
              <a:t>39</a:t>
            </a:fld>
            <a:endParaRPr lang="en-GB" altLang="en-US"/>
          </a:p>
        </p:txBody>
      </p:sp>
      <p:sp>
        <p:nvSpPr>
          <p:cNvPr id="7" name="Rectangle 2"/>
          <p:cNvSpPr>
            <a:spLocks noGrp="1" noChangeArrowheads="1"/>
          </p:cNvSpPr>
          <p:nvPr>
            <p:ph type="title"/>
          </p:nvPr>
        </p:nvSpPr>
        <p:spPr>
          <a:xfrm>
            <a:off x="838200" y="908720"/>
            <a:ext cx="7772400" cy="1066800"/>
          </a:xfrm>
          <a:ln/>
        </p:spPr>
        <p:txBody>
          <a:bodyPr/>
          <a:lstStyle/>
          <a:p>
            <a:r>
              <a:rPr lang="en-US" altLang="en-US" sz="3200" dirty="0" err="1" smtClean="0"/>
              <a:t>eU</a:t>
            </a:r>
            <a:r>
              <a:rPr lang="en-US" altLang="en-US" sz="3200" dirty="0" smtClean="0"/>
              <a:t>-OFDM BER </a:t>
            </a:r>
            <a:r>
              <a:rPr lang="en-US" altLang="en-US" sz="3200" dirty="0"/>
              <a:t>with Scenario 1 CIRs</a:t>
            </a:r>
          </a:p>
        </p:txBody>
      </p:sp>
      <p:pic>
        <p:nvPicPr>
          <p:cNvPr id="2" name="Picture 1"/>
          <p:cNvPicPr>
            <a:picLocks noChangeAspect="1"/>
          </p:cNvPicPr>
          <p:nvPr/>
        </p:nvPicPr>
        <p:blipFill>
          <a:blip r:embed="rId2"/>
          <a:stretch>
            <a:fillRect/>
          </a:stretch>
        </p:blipFill>
        <p:spPr>
          <a:xfrm>
            <a:off x="-2423" y="2196003"/>
            <a:ext cx="4430407" cy="401912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1134" y="2060848"/>
            <a:ext cx="5442866" cy="4104456"/>
          </a:xfrm>
          <a:prstGeom prst="rect">
            <a:avLst/>
          </a:prstGeom>
        </p:spPr>
      </p:pic>
    </p:spTree>
    <p:extLst>
      <p:ext uri="{BB962C8B-B14F-4D97-AF65-F5344CB8AC3E}">
        <p14:creationId xmlns:p14="http://schemas.microsoft.com/office/powerpoint/2010/main" val="2978698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ltLang="en-US" dirty="0" smtClean="0"/>
              <a:t>January 2016</a:t>
            </a:r>
            <a:endParaRPr lang="en-GB" altLang="en-US" dirty="0"/>
          </a:p>
        </p:txBody>
      </p:sp>
      <p:sp>
        <p:nvSpPr>
          <p:cNvPr id="5" name="Footer Placeholder 4"/>
          <p:cNvSpPr>
            <a:spLocks noGrp="1"/>
          </p:cNvSpPr>
          <p:nvPr>
            <p:ph type="ftr" sz="quarter" idx="11"/>
          </p:nvPr>
        </p:nvSpPr>
        <p:spPr/>
        <p:txBody>
          <a:bodyPr/>
          <a:lstStyle/>
          <a:p>
            <a:r>
              <a:rPr lang="en-GB" altLang="en-US" dirty="0" smtClean="0"/>
              <a:t>Nikola Serafimovski, pureLiFi</a:t>
            </a:r>
            <a:endParaRPr lang="en-GB" altLang="en-US" dirty="0"/>
          </a:p>
        </p:txBody>
      </p:sp>
      <p:sp>
        <p:nvSpPr>
          <p:cNvPr id="6" name="Slide Number Placeholder 5"/>
          <p:cNvSpPr>
            <a:spLocks noGrp="1"/>
          </p:cNvSpPr>
          <p:nvPr>
            <p:ph type="sldNum" sz="quarter" idx="12"/>
          </p:nvPr>
        </p:nvSpPr>
        <p:spPr/>
        <p:txBody>
          <a:bodyPr/>
          <a:lstStyle/>
          <a:p>
            <a:r>
              <a:rPr lang="en-GB" altLang="en-US" smtClean="0"/>
              <a:t>Slide </a:t>
            </a:r>
            <a:fld id="{0FACD7D9-81BC-40EE-8199-02566A3EEE53}" type="slidenum">
              <a:rPr lang="en-GB" altLang="en-US" smtClean="0"/>
              <a:pPr/>
              <a:t>4</a:t>
            </a:fld>
            <a:endParaRPr lang="en-GB" altLang="en-US"/>
          </a:p>
        </p:txBody>
      </p:sp>
      <p:sp>
        <p:nvSpPr>
          <p:cNvPr id="7" name="Rectangle 2"/>
          <p:cNvSpPr>
            <a:spLocks noGrp="1" noChangeArrowheads="1"/>
          </p:cNvSpPr>
          <p:nvPr>
            <p:ph type="title"/>
          </p:nvPr>
        </p:nvSpPr>
        <p:spPr>
          <a:xfrm>
            <a:off x="806253" y="685800"/>
            <a:ext cx="7772400" cy="1066800"/>
          </a:xfrm>
          <a:ln/>
        </p:spPr>
        <p:txBody>
          <a:bodyPr/>
          <a:lstStyle/>
          <a:p>
            <a:r>
              <a:rPr lang="en-US" altLang="en-US" sz="3200" dirty="0" smtClean="0"/>
              <a:t>PHY Modulation-dependent Parameters</a:t>
            </a:r>
            <a:endParaRPr lang="en-US" altLang="en-US" sz="3200" dirty="0"/>
          </a:p>
        </p:txBody>
      </p:sp>
      <p:pic>
        <p:nvPicPr>
          <p:cNvPr id="2" name="Picture 1"/>
          <p:cNvPicPr>
            <a:picLocks noChangeAspect="1"/>
          </p:cNvPicPr>
          <p:nvPr/>
        </p:nvPicPr>
        <p:blipFill>
          <a:blip r:embed="rId2"/>
          <a:stretch>
            <a:fillRect/>
          </a:stretch>
        </p:blipFill>
        <p:spPr>
          <a:xfrm>
            <a:off x="756692" y="1988840"/>
            <a:ext cx="7871523" cy="3664669"/>
          </a:xfrm>
          <a:prstGeom prst="rect">
            <a:avLst/>
          </a:prstGeom>
        </p:spPr>
      </p:pic>
    </p:spTree>
    <p:extLst>
      <p:ext uri="{BB962C8B-B14F-4D97-AF65-F5344CB8AC3E}">
        <p14:creationId xmlns:p14="http://schemas.microsoft.com/office/powerpoint/2010/main" val="28363490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ltLang="en-US" dirty="0" smtClean="0"/>
              <a:t>January 2016</a:t>
            </a:r>
            <a:endParaRPr lang="en-GB" altLang="en-US" dirty="0"/>
          </a:p>
        </p:txBody>
      </p:sp>
      <p:sp>
        <p:nvSpPr>
          <p:cNvPr id="5" name="Footer Placeholder 4"/>
          <p:cNvSpPr>
            <a:spLocks noGrp="1"/>
          </p:cNvSpPr>
          <p:nvPr>
            <p:ph type="ftr" sz="quarter" idx="11"/>
          </p:nvPr>
        </p:nvSpPr>
        <p:spPr/>
        <p:txBody>
          <a:bodyPr/>
          <a:lstStyle/>
          <a:p>
            <a:r>
              <a:rPr lang="en-GB" altLang="en-US" dirty="0" smtClean="0"/>
              <a:t>Nikola Serafimovski, pureLiFi</a:t>
            </a:r>
            <a:endParaRPr lang="en-GB" altLang="en-US" dirty="0"/>
          </a:p>
        </p:txBody>
      </p:sp>
      <p:sp>
        <p:nvSpPr>
          <p:cNvPr id="6" name="Slide Number Placeholder 5"/>
          <p:cNvSpPr>
            <a:spLocks noGrp="1"/>
          </p:cNvSpPr>
          <p:nvPr>
            <p:ph type="sldNum" sz="quarter" idx="12"/>
          </p:nvPr>
        </p:nvSpPr>
        <p:spPr/>
        <p:txBody>
          <a:bodyPr/>
          <a:lstStyle/>
          <a:p>
            <a:r>
              <a:rPr lang="en-GB" altLang="en-US" smtClean="0"/>
              <a:t>Slide </a:t>
            </a:r>
            <a:fld id="{0FACD7D9-81BC-40EE-8199-02566A3EEE53}" type="slidenum">
              <a:rPr lang="en-GB" altLang="en-US" smtClean="0"/>
              <a:pPr/>
              <a:t>40</a:t>
            </a:fld>
            <a:endParaRPr lang="en-GB" altLang="en-US"/>
          </a:p>
        </p:txBody>
      </p:sp>
      <p:sp>
        <p:nvSpPr>
          <p:cNvPr id="7" name="Rectangle 2"/>
          <p:cNvSpPr>
            <a:spLocks noGrp="1" noChangeArrowheads="1"/>
          </p:cNvSpPr>
          <p:nvPr>
            <p:ph type="title"/>
          </p:nvPr>
        </p:nvSpPr>
        <p:spPr>
          <a:xfrm>
            <a:off x="838200" y="908720"/>
            <a:ext cx="7772400" cy="1066800"/>
          </a:xfrm>
          <a:ln/>
        </p:spPr>
        <p:txBody>
          <a:bodyPr/>
          <a:lstStyle/>
          <a:p>
            <a:r>
              <a:rPr lang="en-US" altLang="en-US" sz="3200" dirty="0" err="1" smtClean="0"/>
              <a:t>eU</a:t>
            </a:r>
            <a:r>
              <a:rPr lang="en-US" altLang="en-US" sz="3200" dirty="0" smtClean="0"/>
              <a:t>-OFDM BER </a:t>
            </a:r>
            <a:r>
              <a:rPr lang="en-US" altLang="en-US" sz="3200" dirty="0"/>
              <a:t>with Scenario 1 CIRs</a:t>
            </a:r>
          </a:p>
        </p:txBody>
      </p:sp>
      <p:pic>
        <p:nvPicPr>
          <p:cNvPr id="3" name="Picture 2"/>
          <p:cNvPicPr>
            <a:picLocks noChangeAspect="1"/>
          </p:cNvPicPr>
          <p:nvPr/>
        </p:nvPicPr>
        <p:blipFill>
          <a:blip r:embed="rId2"/>
          <a:stretch>
            <a:fillRect/>
          </a:stretch>
        </p:blipFill>
        <p:spPr>
          <a:xfrm>
            <a:off x="231535" y="2191950"/>
            <a:ext cx="4378565" cy="3977041"/>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0804" y="2290515"/>
            <a:ext cx="5143196" cy="3878476"/>
          </a:xfrm>
          <a:prstGeom prst="rect">
            <a:avLst/>
          </a:prstGeom>
        </p:spPr>
      </p:pic>
    </p:spTree>
    <p:extLst>
      <p:ext uri="{BB962C8B-B14F-4D97-AF65-F5344CB8AC3E}">
        <p14:creationId xmlns:p14="http://schemas.microsoft.com/office/powerpoint/2010/main" val="21283022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ltLang="en-US" dirty="0" smtClean="0"/>
              <a:t>January 2016</a:t>
            </a:r>
            <a:endParaRPr lang="en-GB" altLang="en-US" dirty="0"/>
          </a:p>
        </p:txBody>
      </p:sp>
      <p:sp>
        <p:nvSpPr>
          <p:cNvPr id="5" name="Footer Placeholder 4"/>
          <p:cNvSpPr>
            <a:spLocks noGrp="1"/>
          </p:cNvSpPr>
          <p:nvPr>
            <p:ph type="ftr" sz="quarter" idx="11"/>
          </p:nvPr>
        </p:nvSpPr>
        <p:spPr/>
        <p:txBody>
          <a:bodyPr/>
          <a:lstStyle/>
          <a:p>
            <a:r>
              <a:rPr lang="en-GB" altLang="en-US" dirty="0" smtClean="0"/>
              <a:t>Nikola Serafimovski, pureLiFi</a:t>
            </a:r>
            <a:endParaRPr lang="en-GB" altLang="en-US" dirty="0"/>
          </a:p>
        </p:txBody>
      </p:sp>
      <p:sp>
        <p:nvSpPr>
          <p:cNvPr id="6" name="Slide Number Placeholder 5"/>
          <p:cNvSpPr>
            <a:spLocks noGrp="1"/>
          </p:cNvSpPr>
          <p:nvPr>
            <p:ph type="sldNum" sz="quarter" idx="12"/>
          </p:nvPr>
        </p:nvSpPr>
        <p:spPr/>
        <p:txBody>
          <a:bodyPr/>
          <a:lstStyle/>
          <a:p>
            <a:r>
              <a:rPr lang="en-GB" altLang="en-US" smtClean="0"/>
              <a:t>Slide </a:t>
            </a:r>
            <a:fld id="{0FACD7D9-81BC-40EE-8199-02566A3EEE53}" type="slidenum">
              <a:rPr lang="en-GB" altLang="en-US" smtClean="0"/>
              <a:pPr/>
              <a:t>41</a:t>
            </a:fld>
            <a:endParaRPr lang="en-GB" altLang="en-US"/>
          </a:p>
        </p:txBody>
      </p:sp>
      <p:sp>
        <p:nvSpPr>
          <p:cNvPr id="7" name="Rectangle 2"/>
          <p:cNvSpPr>
            <a:spLocks noGrp="1" noChangeArrowheads="1"/>
          </p:cNvSpPr>
          <p:nvPr>
            <p:ph type="title"/>
          </p:nvPr>
        </p:nvSpPr>
        <p:spPr>
          <a:xfrm>
            <a:off x="838200" y="908720"/>
            <a:ext cx="7772400" cy="1066800"/>
          </a:xfrm>
          <a:ln/>
        </p:spPr>
        <p:txBody>
          <a:bodyPr/>
          <a:lstStyle/>
          <a:p>
            <a:r>
              <a:rPr lang="en-US" altLang="en-US" sz="3200" dirty="0" err="1" smtClean="0"/>
              <a:t>eU</a:t>
            </a:r>
            <a:r>
              <a:rPr lang="en-US" altLang="en-US" sz="3200" dirty="0" smtClean="0"/>
              <a:t>-OFDM BER </a:t>
            </a:r>
            <a:r>
              <a:rPr lang="en-US" altLang="en-US" sz="3200" dirty="0"/>
              <a:t>with Scenario 1 CIRs</a:t>
            </a:r>
          </a:p>
        </p:txBody>
      </p:sp>
      <p:pic>
        <p:nvPicPr>
          <p:cNvPr id="3" name="Picture 2"/>
          <p:cNvPicPr>
            <a:picLocks noChangeAspect="1"/>
          </p:cNvPicPr>
          <p:nvPr/>
        </p:nvPicPr>
        <p:blipFill>
          <a:blip r:embed="rId2"/>
          <a:stretch>
            <a:fillRect/>
          </a:stretch>
        </p:blipFill>
        <p:spPr>
          <a:xfrm>
            <a:off x="231535" y="2191950"/>
            <a:ext cx="4378565" cy="397704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4138" y="2237089"/>
            <a:ext cx="5220234" cy="3936570"/>
          </a:xfrm>
          <a:prstGeom prst="rect">
            <a:avLst/>
          </a:prstGeom>
        </p:spPr>
      </p:pic>
    </p:spTree>
    <p:extLst>
      <p:ext uri="{BB962C8B-B14F-4D97-AF65-F5344CB8AC3E}">
        <p14:creationId xmlns:p14="http://schemas.microsoft.com/office/powerpoint/2010/main" val="11796377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ltLang="en-US" dirty="0" smtClean="0"/>
              <a:t>January 2016</a:t>
            </a:r>
            <a:endParaRPr lang="en-GB" altLang="en-US" dirty="0"/>
          </a:p>
        </p:txBody>
      </p:sp>
      <p:sp>
        <p:nvSpPr>
          <p:cNvPr id="5" name="Footer Placeholder 4"/>
          <p:cNvSpPr>
            <a:spLocks noGrp="1"/>
          </p:cNvSpPr>
          <p:nvPr>
            <p:ph type="ftr" sz="quarter" idx="11"/>
          </p:nvPr>
        </p:nvSpPr>
        <p:spPr/>
        <p:txBody>
          <a:bodyPr/>
          <a:lstStyle/>
          <a:p>
            <a:r>
              <a:rPr lang="en-GB" altLang="en-US" dirty="0" smtClean="0"/>
              <a:t>Nikola Serafimovski, pureLiFi</a:t>
            </a:r>
            <a:endParaRPr lang="en-GB" altLang="en-US" dirty="0"/>
          </a:p>
        </p:txBody>
      </p:sp>
      <p:sp>
        <p:nvSpPr>
          <p:cNvPr id="6" name="Slide Number Placeholder 5"/>
          <p:cNvSpPr>
            <a:spLocks noGrp="1"/>
          </p:cNvSpPr>
          <p:nvPr>
            <p:ph type="sldNum" sz="quarter" idx="12"/>
          </p:nvPr>
        </p:nvSpPr>
        <p:spPr/>
        <p:txBody>
          <a:bodyPr/>
          <a:lstStyle/>
          <a:p>
            <a:r>
              <a:rPr lang="en-GB" altLang="en-US" smtClean="0"/>
              <a:t>Slide </a:t>
            </a:r>
            <a:fld id="{0FACD7D9-81BC-40EE-8199-02566A3EEE53}" type="slidenum">
              <a:rPr lang="en-GB" altLang="en-US" smtClean="0"/>
              <a:pPr/>
              <a:t>42</a:t>
            </a:fld>
            <a:endParaRPr lang="en-GB" altLang="en-US"/>
          </a:p>
        </p:txBody>
      </p:sp>
      <p:sp>
        <p:nvSpPr>
          <p:cNvPr id="7" name="Rectangle 2"/>
          <p:cNvSpPr>
            <a:spLocks noGrp="1" noChangeArrowheads="1"/>
          </p:cNvSpPr>
          <p:nvPr>
            <p:ph type="title"/>
          </p:nvPr>
        </p:nvSpPr>
        <p:spPr>
          <a:xfrm>
            <a:off x="838200" y="908720"/>
            <a:ext cx="7772400" cy="1066800"/>
          </a:xfrm>
          <a:ln/>
        </p:spPr>
        <p:txBody>
          <a:bodyPr/>
          <a:lstStyle/>
          <a:p>
            <a:r>
              <a:rPr lang="en-US" altLang="en-US" sz="3200" dirty="0" err="1" smtClean="0"/>
              <a:t>eU</a:t>
            </a:r>
            <a:r>
              <a:rPr lang="en-US" altLang="en-US" sz="3200" dirty="0" smtClean="0"/>
              <a:t>-OFDM BER with Scenario 1 CIRs </a:t>
            </a:r>
            <a:br>
              <a:rPr lang="en-US" altLang="en-US" sz="3200" dirty="0" smtClean="0"/>
            </a:br>
            <a:endParaRPr lang="en-US" altLang="en-US" sz="3200" dirty="0"/>
          </a:p>
        </p:txBody>
      </p:sp>
      <p:pic>
        <p:nvPicPr>
          <p:cNvPr id="2" name="Picture 1"/>
          <p:cNvPicPr>
            <a:picLocks noChangeAspect="1"/>
          </p:cNvPicPr>
          <p:nvPr/>
        </p:nvPicPr>
        <p:blipFill>
          <a:blip r:embed="rId2"/>
          <a:stretch>
            <a:fillRect/>
          </a:stretch>
        </p:blipFill>
        <p:spPr>
          <a:xfrm>
            <a:off x="24656" y="1772816"/>
            <a:ext cx="4800600" cy="444155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896" y="2050057"/>
            <a:ext cx="5522238" cy="4164310"/>
          </a:xfrm>
          <a:prstGeom prst="rect">
            <a:avLst/>
          </a:prstGeom>
        </p:spPr>
      </p:pic>
    </p:spTree>
    <p:extLst>
      <p:ext uri="{BB962C8B-B14F-4D97-AF65-F5344CB8AC3E}">
        <p14:creationId xmlns:p14="http://schemas.microsoft.com/office/powerpoint/2010/main" val="2458485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ltLang="en-US" dirty="0" smtClean="0"/>
              <a:t>January 2016</a:t>
            </a:r>
            <a:endParaRPr lang="en-GB" altLang="en-US" dirty="0"/>
          </a:p>
        </p:txBody>
      </p:sp>
      <p:sp>
        <p:nvSpPr>
          <p:cNvPr id="5" name="Footer Placeholder 4"/>
          <p:cNvSpPr>
            <a:spLocks noGrp="1"/>
          </p:cNvSpPr>
          <p:nvPr>
            <p:ph type="ftr" sz="quarter" idx="11"/>
          </p:nvPr>
        </p:nvSpPr>
        <p:spPr/>
        <p:txBody>
          <a:bodyPr/>
          <a:lstStyle/>
          <a:p>
            <a:r>
              <a:rPr lang="en-GB" altLang="en-US" dirty="0" smtClean="0"/>
              <a:t>Nikola Serafimovski, pureLiFi</a:t>
            </a:r>
            <a:endParaRPr lang="en-GB" altLang="en-US" dirty="0"/>
          </a:p>
        </p:txBody>
      </p:sp>
      <p:sp>
        <p:nvSpPr>
          <p:cNvPr id="6" name="Slide Number Placeholder 5"/>
          <p:cNvSpPr>
            <a:spLocks noGrp="1"/>
          </p:cNvSpPr>
          <p:nvPr>
            <p:ph type="sldNum" sz="quarter" idx="12"/>
          </p:nvPr>
        </p:nvSpPr>
        <p:spPr/>
        <p:txBody>
          <a:bodyPr/>
          <a:lstStyle/>
          <a:p>
            <a:r>
              <a:rPr lang="en-GB" altLang="en-US" smtClean="0"/>
              <a:t>Slide </a:t>
            </a:r>
            <a:fld id="{0FACD7D9-81BC-40EE-8199-02566A3EEE53}" type="slidenum">
              <a:rPr lang="en-GB" altLang="en-US" smtClean="0"/>
              <a:pPr/>
              <a:t>43</a:t>
            </a:fld>
            <a:endParaRPr lang="en-GB" altLang="en-US"/>
          </a:p>
        </p:txBody>
      </p:sp>
      <p:sp>
        <p:nvSpPr>
          <p:cNvPr id="7" name="Rectangle 2"/>
          <p:cNvSpPr>
            <a:spLocks noGrp="1" noChangeArrowheads="1"/>
          </p:cNvSpPr>
          <p:nvPr>
            <p:ph type="title"/>
          </p:nvPr>
        </p:nvSpPr>
        <p:spPr>
          <a:xfrm>
            <a:off x="838200" y="908720"/>
            <a:ext cx="7772400" cy="1066800"/>
          </a:xfrm>
          <a:ln/>
        </p:spPr>
        <p:txBody>
          <a:bodyPr/>
          <a:lstStyle/>
          <a:p>
            <a:r>
              <a:rPr lang="en-US" altLang="en-US" sz="3200" dirty="0" err="1" smtClean="0"/>
              <a:t>eU</a:t>
            </a:r>
            <a:r>
              <a:rPr lang="en-US" altLang="en-US" sz="3200" dirty="0" smtClean="0"/>
              <a:t>-OFDM BER with Scenario 1 CIRs </a:t>
            </a:r>
            <a:br>
              <a:rPr lang="en-US" altLang="en-US" sz="3200" dirty="0" smtClean="0"/>
            </a:br>
            <a:endParaRPr lang="en-US" altLang="en-US" sz="3200" dirty="0"/>
          </a:p>
        </p:txBody>
      </p:sp>
      <p:pic>
        <p:nvPicPr>
          <p:cNvPr id="2" name="Picture 1"/>
          <p:cNvPicPr>
            <a:picLocks noChangeAspect="1"/>
          </p:cNvPicPr>
          <p:nvPr/>
        </p:nvPicPr>
        <p:blipFill>
          <a:blip r:embed="rId2"/>
          <a:stretch>
            <a:fillRect/>
          </a:stretch>
        </p:blipFill>
        <p:spPr>
          <a:xfrm>
            <a:off x="24656" y="1723753"/>
            <a:ext cx="4800600" cy="4441551"/>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9920" y="1884301"/>
            <a:ext cx="5464080" cy="4120454"/>
          </a:xfrm>
          <a:prstGeom prst="rect">
            <a:avLst/>
          </a:prstGeom>
        </p:spPr>
      </p:pic>
    </p:spTree>
    <p:extLst>
      <p:ext uri="{BB962C8B-B14F-4D97-AF65-F5344CB8AC3E}">
        <p14:creationId xmlns:p14="http://schemas.microsoft.com/office/powerpoint/2010/main" val="33591418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ltLang="en-US" dirty="0" smtClean="0"/>
              <a:t>January 2016</a:t>
            </a:r>
            <a:endParaRPr lang="en-GB" altLang="en-US" dirty="0"/>
          </a:p>
        </p:txBody>
      </p:sp>
      <p:sp>
        <p:nvSpPr>
          <p:cNvPr id="5" name="Footer Placeholder 4"/>
          <p:cNvSpPr>
            <a:spLocks noGrp="1"/>
          </p:cNvSpPr>
          <p:nvPr>
            <p:ph type="ftr" sz="quarter" idx="11"/>
          </p:nvPr>
        </p:nvSpPr>
        <p:spPr/>
        <p:txBody>
          <a:bodyPr/>
          <a:lstStyle/>
          <a:p>
            <a:r>
              <a:rPr lang="en-GB" altLang="en-US" dirty="0" smtClean="0"/>
              <a:t>Nikola Serafimovski, pureLiFi</a:t>
            </a:r>
            <a:endParaRPr lang="en-GB" altLang="en-US" dirty="0"/>
          </a:p>
        </p:txBody>
      </p:sp>
      <p:sp>
        <p:nvSpPr>
          <p:cNvPr id="6" name="Slide Number Placeholder 5"/>
          <p:cNvSpPr>
            <a:spLocks noGrp="1"/>
          </p:cNvSpPr>
          <p:nvPr>
            <p:ph type="sldNum" sz="quarter" idx="12"/>
          </p:nvPr>
        </p:nvSpPr>
        <p:spPr/>
        <p:txBody>
          <a:bodyPr/>
          <a:lstStyle/>
          <a:p>
            <a:r>
              <a:rPr lang="en-GB" altLang="en-US" smtClean="0"/>
              <a:t>Slide </a:t>
            </a:r>
            <a:fld id="{0FACD7D9-81BC-40EE-8199-02566A3EEE53}" type="slidenum">
              <a:rPr lang="en-GB" altLang="en-US" smtClean="0"/>
              <a:pPr/>
              <a:t>44</a:t>
            </a:fld>
            <a:endParaRPr lang="en-GB" altLang="en-US"/>
          </a:p>
        </p:txBody>
      </p:sp>
      <p:sp>
        <p:nvSpPr>
          <p:cNvPr id="7" name="Rectangle 2"/>
          <p:cNvSpPr>
            <a:spLocks noGrp="1" noChangeArrowheads="1"/>
          </p:cNvSpPr>
          <p:nvPr>
            <p:ph type="title"/>
          </p:nvPr>
        </p:nvSpPr>
        <p:spPr>
          <a:xfrm>
            <a:off x="838200" y="908720"/>
            <a:ext cx="7772400" cy="1066800"/>
          </a:xfrm>
          <a:ln/>
        </p:spPr>
        <p:txBody>
          <a:bodyPr/>
          <a:lstStyle/>
          <a:p>
            <a:r>
              <a:rPr lang="en-US" altLang="en-US" sz="3200" dirty="0" smtClean="0"/>
              <a:t>I-V curves for a typical Illumination Light</a:t>
            </a:r>
            <a:br>
              <a:rPr lang="en-US" altLang="en-US" sz="3200" dirty="0" smtClean="0"/>
            </a:br>
            <a:r>
              <a:rPr lang="en-US" altLang="en-US" sz="3200" dirty="0" smtClean="0"/>
              <a:t>(</a:t>
            </a:r>
            <a:r>
              <a:rPr lang="en-US" altLang="en-US" sz="3200" dirty="0" err="1" smtClean="0"/>
              <a:t>Lucicup</a:t>
            </a:r>
            <a:r>
              <a:rPr lang="en-US" altLang="en-US" sz="3200" dirty="0" smtClean="0"/>
              <a:t> 22W – used in Simulations)</a:t>
            </a:r>
            <a:endParaRPr lang="en-US" altLang="en-US" sz="32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28" y="2503298"/>
            <a:ext cx="4686672" cy="353421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4988" y="2492102"/>
            <a:ext cx="4701519" cy="3545408"/>
          </a:xfrm>
          <a:prstGeom prst="rect">
            <a:avLst/>
          </a:prstGeom>
        </p:spPr>
      </p:pic>
    </p:spTree>
    <p:extLst>
      <p:ext uri="{BB962C8B-B14F-4D97-AF65-F5344CB8AC3E}">
        <p14:creationId xmlns:p14="http://schemas.microsoft.com/office/powerpoint/2010/main" val="1022364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ltLang="en-US" dirty="0" smtClean="0"/>
              <a:t>January 2016</a:t>
            </a:r>
            <a:endParaRPr lang="en-GB" altLang="en-US" dirty="0"/>
          </a:p>
        </p:txBody>
      </p:sp>
      <p:sp>
        <p:nvSpPr>
          <p:cNvPr id="5" name="Footer Placeholder 4"/>
          <p:cNvSpPr>
            <a:spLocks noGrp="1"/>
          </p:cNvSpPr>
          <p:nvPr>
            <p:ph type="ftr" sz="quarter" idx="11"/>
          </p:nvPr>
        </p:nvSpPr>
        <p:spPr/>
        <p:txBody>
          <a:bodyPr/>
          <a:lstStyle/>
          <a:p>
            <a:r>
              <a:rPr lang="en-GB" altLang="en-US" dirty="0" smtClean="0"/>
              <a:t>Nikola Serafimovski, pureLiFi</a:t>
            </a:r>
            <a:endParaRPr lang="en-GB" altLang="en-US" dirty="0"/>
          </a:p>
        </p:txBody>
      </p:sp>
      <p:sp>
        <p:nvSpPr>
          <p:cNvPr id="6" name="Slide Number Placeholder 5"/>
          <p:cNvSpPr>
            <a:spLocks noGrp="1"/>
          </p:cNvSpPr>
          <p:nvPr>
            <p:ph type="sldNum" sz="quarter" idx="12"/>
          </p:nvPr>
        </p:nvSpPr>
        <p:spPr/>
        <p:txBody>
          <a:bodyPr/>
          <a:lstStyle/>
          <a:p>
            <a:r>
              <a:rPr lang="en-GB" altLang="en-US" smtClean="0"/>
              <a:t>Slide </a:t>
            </a:r>
            <a:fld id="{0FACD7D9-81BC-40EE-8199-02566A3EEE53}" type="slidenum">
              <a:rPr lang="en-GB" altLang="en-US" smtClean="0"/>
              <a:pPr/>
              <a:t>5</a:t>
            </a:fld>
            <a:endParaRPr lang="en-GB" altLang="en-US"/>
          </a:p>
        </p:txBody>
      </p:sp>
      <p:sp>
        <p:nvSpPr>
          <p:cNvPr id="7" name="Rectangle 2"/>
          <p:cNvSpPr>
            <a:spLocks noGrp="1" noChangeArrowheads="1"/>
          </p:cNvSpPr>
          <p:nvPr>
            <p:ph type="title"/>
          </p:nvPr>
        </p:nvSpPr>
        <p:spPr>
          <a:xfrm>
            <a:off x="806253" y="685800"/>
            <a:ext cx="7772400" cy="1066800"/>
          </a:xfrm>
          <a:ln/>
        </p:spPr>
        <p:txBody>
          <a:bodyPr/>
          <a:lstStyle/>
          <a:p>
            <a:r>
              <a:rPr lang="en-US" altLang="en-US" sz="3200" dirty="0" smtClean="0"/>
              <a:t>PHY Modulation-dependent Parameters</a:t>
            </a:r>
            <a:endParaRPr lang="en-US" altLang="en-US" sz="3200" dirty="0"/>
          </a:p>
        </p:txBody>
      </p:sp>
      <p:pic>
        <p:nvPicPr>
          <p:cNvPr id="3" name="Picture 2"/>
          <p:cNvPicPr>
            <a:picLocks noChangeAspect="1"/>
          </p:cNvPicPr>
          <p:nvPr/>
        </p:nvPicPr>
        <p:blipFill>
          <a:blip r:embed="rId2"/>
          <a:stretch>
            <a:fillRect/>
          </a:stretch>
        </p:blipFill>
        <p:spPr>
          <a:xfrm>
            <a:off x="1979712" y="1498038"/>
            <a:ext cx="5112568" cy="4883290"/>
          </a:xfrm>
          <a:prstGeom prst="rect">
            <a:avLst/>
          </a:prstGeom>
        </p:spPr>
      </p:pic>
    </p:spTree>
    <p:extLst>
      <p:ext uri="{BB962C8B-B14F-4D97-AF65-F5344CB8AC3E}">
        <p14:creationId xmlns:p14="http://schemas.microsoft.com/office/powerpoint/2010/main" val="2551199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ltLang="en-US" dirty="0" smtClean="0"/>
              <a:t>January 2016</a:t>
            </a:r>
            <a:endParaRPr lang="en-GB" altLang="en-US" dirty="0"/>
          </a:p>
        </p:txBody>
      </p:sp>
      <p:sp>
        <p:nvSpPr>
          <p:cNvPr id="5" name="Footer Placeholder 4"/>
          <p:cNvSpPr>
            <a:spLocks noGrp="1"/>
          </p:cNvSpPr>
          <p:nvPr>
            <p:ph type="ftr" sz="quarter" idx="11"/>
          </p:nvPr>
        </p:nvSpPr>
        <p:spPr/>
        <p:txBody>
          <a:bodyPr/>
          <a:lstStyle/>
          <a:p>
            <a:r>
              <a:rPr lang="en-GB" altLang="en-US" dirty="0" smtClean="0"/>
              <a:t>Nikola Serafimovski, pureLiFi</a:t>
            </a:r>
            <a:endParaRPr lang="en-GB" altLang="en-US" dirty="0"/>
          </a:p>
        </p:txBody>
      </p:sp>
      <p:sp>
        <p:nvSpPr>
          <p:cNvPr id="6" name="Slide Number Placeholder 5"/>
          <p:cNvSpPr>
            <a:spLocks noGrp="1"/>
          </p:cNvSpPr>
          <p:nvPr>
            <p:ph type="sldNum" sz="quarter" idx="12"/>
          </p:nvPr>
        </p:nvSpPr>
        <p:spPr/>
        <p:txBody>
          <a:bodyPr/>
          <a:lstStyle/>
          <a:p>
            <a:r>
              <a:rPr lang="en-GB" altLang="en-US" smtClean="0"/>
              <a:t>Slide </a:t>
            </a:r>
            <a:fld id="{0FACD7D9-81BC-40EE-8199-02566A3EEE53}" type="slidenum">
              <a:rPr lang="en-GB" altLang="en-US" smtClean="0"/>
              <a:pPr/>
              <a:t>6</a:t>
            </a:fld>
            <a:endParaRPr lang="en-GB" altLang="en-US"/>
          </a:p>
        </p:txBody>
      </p:sp>
      <p:sp>
        <p:nvSpPr>
          <p:cNvPr id="7" name="Rectangle 2"/>
          <p:cNvSpPr>
            <a:spLocks noGrp="1" noChangeArrowheads="1"/>
          </p:cNvSpPr>
          <p:nvPr>
            <p:ph type="title"/>
          </p:nvPr>
        </p:nvSpPr>
        <p:spPr>
          <a:xfrm>
            <a:off x="806253" y="685800"/>
            <a:ext cx="7772400" cy="1066800"/>
          </a:xfrm>
          <a:ln/>
        </p:spPr>
        <p:txBody>
          <a:bodyPr/>
          <a:lstStyle/>
          <a:p>
            <a:r>
              <a:rPr lang="en-US" altLang="en-US" sz="3200" dirty="0" smtClean="0"/>
              <a:t>PHY OFDM preamble structure</a:t>
            </a:r>
            <a:endParaRPr lang="en-US" altLang="en-US" sz="3200" dirty="0"/>
          </a:p>
        </p:txBody>
      </p:sp>
      <p:pic>
        <p:nvPicPr>
          <p:cNvPr id="2" name="Picture 1"/>
          <p:cNvPicPr>
            <a:picLocks noChangeAspect="1"/>
          </p:cNvPicPr>
          <p:nvPr/>
        </p:nvPicPr>
        <p:blipFill>
          <a:blip r:embed="rId2"/>
          <a:stretch>
            <a:fillRect/>
          </a:stretch>
        </p:blipFill>
        <p:spPr>
          <a:xfrm>
            <a:off x="550233" y="2718779"/>
            <a:ext cx="7992888" cy="2597759"/>
          </a:xfrm>
          <a:prstGeom prst="rect">
            <a:avLst/>
          </a:prstGeom>
        </p:spPr>
      </p:pic>
    </p:spTree>
    <p:extLst>
      <p:ext uri="{BB962C8B-B14F-4D97-AF65-F5344CB8AC3E}">
        <p14:creationId xmlns:p14="http://schemas.microsoft.com/office/powerpoint/2010/main" val="3260600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ltLang="en-US" dirty="0" smtClean="0"/>
              <a:t>January 2016</a:t>
            </a:r>
            <a:endParaRPr lang="en-GB" altLang="en-US" dirty="0"/>
          </a:p>
        </p:txBody>
      </p:sp>
      <p:sp>
        <p:nvSpPr>
          <p:cNvPr id="5" name="Footer Placeholder 4"/>
          <p:cNvSpPr>
            <a:spLocks noGrp="1"/>
          </p:cNvSpPr>
          <p:nvPr>
            <p:ph type="ftr" sz="quarter" idx="11"/>
          </p:nvPr>
        </p:nvSpPr>
        <p:spPr/>
        <p:txBody>
          <a:bodyPr/>
          <a:lstStyle/>
          <a:p>
            <a:r>
              <a:rPr lang="en-GB" altLang="en-US" dirty="0" smtClean="0"/>
              <a:t>Nikola Serafimovski, pureLiFi</a:t>
            </a:r>
            <a:endParaRPr lang="en-GB" altLang="en-US" dirty="0"/>
          </a:p>
        </p:txBody>
      </p:sp>
      <p:sp>
        <p:nvSpPr>
          <p:cNvPr id="6" name="Slide Number Placeholder 5"/>
          <p:cNvSpPr>
            <a:spLocks noGrp="1"/>
          </p:cNvSpPr>
          <p:nvPr>
            <p:ph type="sldNum" sz="quarter" idx="12"/>
          </p:nvPr>
        </p:nvSpPr>
        <p:spPr/>
        <p:txBody>
          <a:bodyPr/>
          <a:lstStyle/>
          <a:p>
            <a:r>
              <a:rPr lang="en-GB" altLang="en-US" smtClean="0"/>
              <a:t>Slide </a:t>
            </a:r>
            <a:fld id="{0FACD7D9-81BC-40EE-8199-02566A3EEE53}" type="slidenum">
              <a:rPr lang="en-GB" altLang="en-US" smtClean="0"/>
              <a:pPr/>
              <a:t>7</a:t>
            </a:fld>
            <a:endParaRPr lang="en-GB" altLang="en-US"/>
          </a:p>
        </p:txBody>
      </p:sp>
      <p:sp>
        <p:nvSpPr>
          <p:cNvPr id="7" name="Rectangle 2"/>
          <p:cNvSpPr>
            <a:spLocks noGrp="1" noChangeArrowheads="1"/>
          </p:cNvSpPr>
          <p:nvPr>
            <p:ph type="title"/>
          </p:nvPr>
        </p:nvSpPr>
        <p:spPr>
          <a:xfrm>
            <a:off x="806253" y="685800"/>
            <a:ext cx="7772400" cy="1066800"/>
          </a:xfrm>
          <a:ln/>
        </p:spPr>
        <p:txBody>
          <a:bodyPr/>
          <a:lstStyle/>
          <a:p>
            <a:r>
              <a:rPr lang="en-US" altLang="en-US" sz="3200" dirty="0" smtClean="0"/>
              <a:t>PHY SIGNAL field bit arrangement</a:t>
            </a:r>
            <a:endParaRPr lang="en-US" altLang="en-US" sz="3200" dirty="0"/>
          </a:p>
        </p:txBody>
      </p:sp>
      <p:pic>
        <p:nvPicPr>
          <p:cNvPr id="3" name="Picture 2"/>
          <p:cNvPicPr>
            <a:picLocks noChangeAspect="1"/>
          </p:cNvPicPr>
          <p:nvPr/>
        </p:nvPicPr>
        <p:blipFill>
          <a:blip r:embed="rId2"/>
          <a:stretch>
            <a:fillRect/>
          </a:stretch>
        </p:blipFill>
        <p:spPr>
          <a:xfrm>
            <a:off x="549420" y="2636912"/>
            <a:ext cx="8029233" cy="2404759"/>
          </a:xfrm>
          <a:prstGeom prst="rect">
            <a:avLst/>
          </a:prstGeom>
        </p:spPr>
      </p:pic>
    </p:spTree>
    <p:extLst>
      <p:ext uri="{BB962C8B-B14F-4D97-AF65-F5344CB8AC3E}">
        <p14:creationId xmlns:p14="http://schemas.microsoft.com/office/powerpoint/2010/main" val="1404280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ltLang="en-US" dirty="0" smtClean="0"/>
              <a:t>January 2016</a:t>
            </a:r>
            <a:endParaRPr lang="en-GB" altLang="en-US" dirty="0"/>
          </a:p>
        </p:txBody>
      </p:sp>
      <p:sp>
        <p:nvSpPr>
          <p:cNvPr id="5" name="Footer Placeholder 4"/>
          <p:cNvSpPr>
            <a:spLocks noGrp="1"/>
          </p:cNvSpPr>
          <p:nvPr>
            <p:ph type="ftr" sz="quarter" idx="11"/>
          </p:nvPr>
        </p:nvSpPr>
        <p:spPr/>
        <p:txBody>
          <a:bodyPr/>
          <a:lstStyle/>
          <a:p>
            <a:r>
              <a:rPr lang="en-GB" altLang="en-US" dirty="0" smtClean="0"/>
              <a:t>Nikola Serafimovski, pureLiFi</a:t>
            </a:r>
            <a:endParaRPr lang="en-GB" altLang="en-US" dirty="0"/>
          </a:p>
        </p:txBody>
      </p:sp>
      <p:sp>
        <p:nvSpPr>
          <p:cNvPr id="6" name="Slide Number Placeholder 5"/>
          <p:cNvSpPr>
            <a:spLocks noGrp="1"/>
          </p:cNvSpPr>
          <p:nvPr>
            <p:ph type="sldNum" sz="quarter" idx="12"/>
          </p:nvPr>
        </p:nvSpPr>
        <p:spPr/>
        <p:txBody>
          <a:bodyPr/>
          <a:lstStyle/>
          <a:p>
            <a:r>
              <a:rPr lang="en-GB" altLang="en-US" smtClean="0"/>
              <a:t>Slide </a:t>
            </a:r>
            <a:fld id="{0FACD7D9-81BC-40EE-8199-02566A3EEE53}" type="slidenum">
              <a:rPr lang="en-GB" altLang="en-US" smtClean="0"/>
              <a:pPr/>
              <a:t>8</a:t>
            </a:fld>
            <a:endParaRPr lang="en-GB" altLang="en-US"/>
          </a:p>
        </p:txBody>
      </p:sp>
      <p:sp>
        <p:nvSpPr>
          <p:cNvPr id="7" name="Rectangle 2"/>
          <p:cNvSpPr>
            <a:spLocks noGrp="1" noChangeArrowheads="1"/>
          </p:cNvSpPr>
          <p:nvPr>
            <p:ph type="title"/>
          </p:nvPr>
        </p:nvSpPr>
        <p:spPr>
          <a:xfrm>
            <a:off x="806253" y="685800"/>
            <a:ext cx="7772400" cy="1066800"/>
          </a:xfrm>
          <a:ln/>
        </p:spPr>
        <p:txBody>
          <a:bodyPr/>
          <a:lstStyle/>
          <a:p>
            <a:r>
              <a:rPr lang="en-US" altLang="en-US" sz="3200" dirty="0" smtClean="0"/>
              <a:t>PHY Modulation-dependent Parameters </a:t>
            </a:r>
            <a:br>
              <a:rPr lang="en-US" altLang="en-US" sz="3200" dirty="0" smtClean="0"/>
            </a:br>
            <a:r>
              <a:rPr lang="en-US" altLang="en-US" sz="3200" dirty="0" smtClean="0"/>
              <a:t>(PHY MOD Choice)</a:t>
            </a:r>
            <a:endParaRPr lang="en-US" altLang="en-US" sz="3200" dirty="0"/>
          </a:p>
        </p:txBody>
      </p:sp>
      <p:graphicFrame>
        <p:nvGraphicFramePr>
          <p:cNvPr id="2" name="Table 1"/>
          <p:cNvGraphicFramePr>
            <a:graphicFrameLocks noGrp="1"/>
          </p:cNvGraphicFramePr>
          <p:nvPr/>
        </p:nvGraphicFramePr>
        <p:xfrm>
          <a:off x="2554770" y="1981197"/>
          <a:ext cx="4034459" cy="4114806"/>
        </p:xfrm>
        <a:graphic>
          <a:graphicData uri="http://schemas.openxmlformats.org/drawingml/2006/table">
            <a:tbl>
              <a:tblPr>
                <a:tableStyleId>{5C22544A-7EE6-4342-B048-85BDC9FD1C3A}</a:tableStyleId>
              </a:tblPr>
              <a:tblGrid>
                <a:gridCol w="719853"/>
                <a:gridCol w="659300"/>
                <a:gridCol w="659300"/>
                <a:gridCol w="679106"/>
                <a:gridCol w="679106"/>
                <a:gridCol w="637794"/>
              </a:tblGrid>
              <a:tr h="231705">
                <a:tc>
                  <a:txBody>
                    <a:bodyPr/>
                    <a:lstStyle/>
                    <a:p>
                      <a:pPr algn="ctr">
                        <a:spcAft>
                          <a:spcPts val="0"/>
                        </a:spcAft>
                      </a:pPr>
                      <a:r>
                        <a:rPr lang="en-GB" sz="1100" kern="150">
                          <a:effectLst/>
                        </a:rPr>
                        <a:t> </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nchor="ctr"/>
                </a:tc>
                <a:tc gridSpan="5">
                  <a:txBody>
                    <a:bodyPr/>
                    <a:lstStyle/>
                    <a:p>
                      <a:pPr algn="ctr">
                        <a:spcAft>
                          <a:spcPts val="0"/>
                        </a:spcAft>
                      </a:pPr>
                      <a:r>
                        <a:rPr lang="en-US" sz="900" kern="150">
                          <a:effectLst/>
                        </a:rPr>
                        <a:t>Table 5: Modulation-dependent Parameters</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622925">
                <a:tc>
                  <a:txBody>
                    <a:bodyPr/>
                    <a:lstStyle/>
                    <a:p>
                      <a:pPr algn="ctr">
                        <a:spcAft>
                          <a:spcPts val="0"/>
                        </a:spcAft>
                      </a:pPr>
                      <a:r>
                        <a:rPr lang="en-GB" sz="1100" kern="150">
                          <a:effectLst/>
                        </a:rPr>
                        <a:t> </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nchor="ctr"/>
                </a:tc>
                <a:tc>
                  <a:txBody>
                    <a:bodyPr/>
                    <a:lstStyle/>
                    <a:p>
                      <a:pPr algn="ctr">
                        <a:spcAft>
                          <a:spcPts val="0"/>
                        </a:spcAft>
                      </a:pPr>
                      <a:r>
                        <a:rPr lang="en-US" sz="900" kern="150">
                          <a:effectLst/>
                        </a:rPr>
                        <a:t>R1-R4</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nchor="ctr"/>
                </a:tc>
                <a:tc>
                  <a:txBody>
                    <a:bodyPr/>
                    <a:lstStyle/>
                    <a:p>
                      <a:pPr algn="ctr">
                        <a:spcAft>
                          <a:spcPts val="0"/>
                        </a:spcAft>
                      </a:pPr>
                      <a:r>
                        <a:rPr lang="en-GB" sz="900" kern="150">
                          <a:effectLst/>
                        </a:rPr>
                        <a:t>Data rate</a:t>
                      </a:r>
                      <a:endParaRPr lang="en-GB" sz="1100" kern="150">
                        <a:effectLst/>
                      </a:endParaRPr>
                    </a:p>
                    <a:p>
                      <a:pPr algn="ctr">
                        <a:spcAft>
                          <a:spcPts val="0"/>
                        </a:spcAft>
                      </a:pPr>
                      <a:r>
                        <a:rPr lang="en-GB" sz="900" kern="150">
                          <a:effectLst/>
                        </a:rPr>
                        <a:t>(Mb/s)</a:t>
                      </a:r>
                      <a:endParaRPr lang="en-GB" sz="1100" kern="150">
                        <a:effectLst/>
                      </a:endParaRPr>
                    </a:p>
                    <a:p>
                      <a:pPr algn="ctr">
                        <a:spcAft>
                          <a:spcPts val="0"/>
                        </a:spcAft>
                      </a:pPr>
                      <a:r>
                        <a:rPr lang="en-GB" sz="900" kern="150">
                          <a:effectLst/>
                        </a:rPr>
                        <a:t>(20 MHz</a:t>
                      </a:r>
                      <a:endParaRPr lang="en-GB" sz="1100" kern="150">
                        <a:effectLst/>
                      </a:endParaRPr>
                    </a:p>
                    <a:p>
                      <a:pPr algn="ctr">
                        <a:spcAft>
                          <a:spcPts val="0"/>
                        </a:spcAft>
                      </a:pPr>
                      <a:r>
                        <a:rPr lang="en-GB" sz="900" kern="150">
                          <a:effectLst/>
                        </a:rPr>
                        <a:t>channel)</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nchor="ctr"/>
                </a:tc>
                <a:tc>
                  <a:txBody>
                    <a:bodyPr/>
                    <a:lstStyle/>
                    <a:p>
                      <a:pPr algn="ctr">
                        <a:spcAft>
                          <a:spcPts val="0"/>
                        </a:spcAft>
                      </a:pPr>
                      <a:r>
                        <a:rPr lang="en-GB" sz="900" kern="150">
                          <a:effectLst/>
                        </a:rPr>
                        <a:t>Data rate</a:t>
                      </a:r>
                      <a:endParaRPr lang="en-GB" sz="1100" kern="150">
                        <a:effectLst/>
                      </a:endParaRPr>
                    </a:p>
                    <a:p>
                      <a:pPr algn="ctr">
                        <a:spcAft>
                          <a:spcPts val="0"/>
                        </a:spcAft>
                      </a:pPr>
                      <a:r>
                        <a:rPr lang="en-GB" sz="900" kern="150">
                          <a:effectLst/>
                        </a:rPr>
                        <a:t>(Mb/s)</a:t>
                      </a:r>
                      <a:endParaRPr lang="en-GB" sz="1100" kern="150">
                        <a:effectLst/>
                      </a:endParaRPr>
                    </a:p>
                    <a:p>
                      <a:pPr algn="ctr">
                        <a:spcAft>
                          <a:spcPts val="0"/>
                        </a:spcAft>
                      </a:pPr>
                      <a:r>
                        <a:rPr lang="en-GB" sz="900" kern="150">
                          <a:effectLst/>
                        </a:rPr>
                        <a:t>(1</a:t>
                      </a:r>
                      <a:r>
                        <a:rPr lang="en-US" sz="900" kern="150">
                          <a:effectLst/>
                        </a:rPr>
                        <a:t>5</a:t>
                      </a:r>
                      <a:r>
                        <a:rPr lang="en-GB" sz="900" kern="150">
                          <a:effectLst/>
                        </a:rPr>
                        <a:t> MHz</a:t>
                      </a:r>
                      <a:endParaRPr lang="en-GB" sz="1100" kern="150">
                        <a:effectLst/>
                      </a:endParaRPr>
                    </a:p>
                    <a:p>
                      <a:pPr algn="ctr">
                        <a:spcAft>
                          <a:spcPts val="0"/>
                        </a:spcAft>
                      </a:pPr>
                      <a:r>
                        <a:rPr lang="en-GB" sz="900" kern="150">
                          <a:effectLst/>
                        </a:rPr>
                        <a:t>channel)</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nchor="ctr"/>
                </a:tc>
                <a:tc>
                  <a:txBody>
                    <a:bodyPr/>
                    <a:lstStyle/>
                    <a:p>
                      <a:pPr algn="ctr">
                        <a:spcAft>
                          <a:spcPts val="0"/>
                        </a:spcAft>
                      </a:pPr>
                      <a:r>
                        <a:rPr lang="en-GB" sz="900" kern="150">
                          <a:effectLst/>
                        </a:rPr>
                        <a:t>Data rate</a:t>
                      </a:r>
                      <a:endParaRPr lang="en-GB" sz="1100" kern="150">
                        <a:effectLst/>
                      </a:endParaRPr>
                    </a:p>
                    <a:p>
                      <a:pPr algn="ctr">
                        <a:spcAft>
                          <a:spcPts val="0"/>
                        </a:spcAft>
                      </a:pPr>
                      <a:r>
                        <a:rPr lang="en-GB" sz="900" kern="150">
                          <a:effectLst/>
                        </a:rPr>
                        <a:t>(Mb/s)</a:t>
                      </a:r>
                      <a:endParaRPr lang="en-GB" sz="1100" kern="150">
                        <a:effectLst/>
                      </a:endParaRPr>
                    </a:p>
                    <a:p>
                      <a:pPr algn="ctr">
                        <a:spcAft>
                          <a:spcPts val="0"/>
                        </a:spcAft>
                      </a:pPr>
                      <a:r>
                        <a:rPr lang="en-GB" sz="900" kern="150">
                          <a:effectLst/>
                        </a:rPr>
                        <a:t>(10 MHz</a:t>
                      </a:r>
                      <a:endParaRPr lang="en-GB" sz="1100" kern="150">
                        <a:effectLst/>
                      </a:endParaRPr>
                    </a:p>
                    <a:p>
                      <a:pPr algn="ctr">
                        <a:spcAft>
                          <a:spcPts val="0"/>
                        </a:spcAft>
                      </a:pPr>
                      <a:r>
                        <a:rPr lang="en-GB" sz="900" kern="150">
                          <a:effectLst/>
                        </a:rPr>
                        <a:t>channel)</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nchor="ctr"/>
                </a:tc>
                <a:tc>
                  <a:txBody>
                    <a:bodyPr/>
                    <a:lstStyle/>
                    <a:p>
                      <a:pPr algn="ctr">
                        <a:spcAft>
                          <a:spcPts val="0"/>
                        </a:spcAft>
                      </a:pPr>
                      <a:r>
                        <a:rPr lang="en-GB" sz="900" kern="150">
                          <a:effectLst/>
                        </a:rPr>
                        <a:t>Data rate</a:t>
                      </a:r>
                      <a:endParaRPr lang="en-GB" sz="1100" kern="150">
                        <a:effectLst/>
                      </a:endParaRPr>
                    </a:p>
                    <a:p>
                      <a:pPr algn="ctr">
                        <a:spcAft>
                          <a:spcPts val="0"/>
                        </a:spcAft>
                      </a:pPr>
                      <a:r>
                        <a:rPr lang="en-GB" sz="900" kern="150">
                          <a:effectLst/>
                        </a:rPr>
                        <a:t>(Mb/s)</a:t>
                      </a:r>
                      <a:endParaRPr lang="en-GB" sz="1100" kern="150">
                        <a:effectLst/>
                      </a:endParaRPr>
                    </a:p>
                    <a:p>
                      <a:pPr algn="ctr">
                        <a:spcAft>
                          <a:spcPts val="0"/>
                        </a:spcAft>
                      </a:pPr>
                      <a:r>
                        <a:rPr lang="en-GB" sz="900" kern="150">
                          <a:effectLst/>
                        </a:rPr>
                        <a:t>(5 MHz</a:t>
                      </a:r>
                      <a:endParaRPr lang="en-GB" sz="1100" kern="150">
                        <a:effectLst/>
                      </a:endParaRPr>
                    </a:p>
                    <a:p>
                      <a:pPr algn="ctr">
                        <a:spcAft>
                          <a:spcPts val="0"/>
                        </a:spcAft>
                      </a:pPr>
                      <a:r>
                        <a:rPr lang="en-GB" sz="900" kern="150">
                          <a:effectLst/>
                        </a:rPr>
                        <a:t>channel)</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nchor="ctr"/>
                </a:tc>
              </a:tr>
              <a:tr h="203761">
                <a:tc rowSpan="8">
                  <a:txBody>
                    <a:bodyPr/>
                    <a:lstStyle/>
                    <a:p>
                      <a:pPr algn="ctr">
                        <a:spcAft>
                          <a:spcPts val="0"/>
                        </a:spcAft>
                      </a:pPr>
                      <a:r>
                        <a:rPr lang="en-US" sz="1100" kern="150">
                          <a:effectLst/>
                        </a:rPr>
                        <a:t>OFDM</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nchor="ctr"/>
                </a:tc>
                <a:tc>
                  <a:txBody>
                    <a:bodyPr/>
                    <a:lstStyle/>
                    <a:p>
                      <a:pPr algn="ctr">
                        <a:spcAft>
                          <a:spcPts val="0"/>
                        </a:spcAft>
                      </a:pPr>
                      <a:r>
                        <a:rPr lang="en-GB" sz="900" kern="150">
                          <a:effectLst/>
                        </a:rPr>
                        <a:t>1101</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tc>
                <a:tc>
                  <a:txBody>
                    <a:bodyPr/>
                    <a:lstStyle/>
                    <a:p>
                      <a:pPr algn="ctr">
                        <a:spcAft>
                          <a:spcPts val="0"/>
                        </a:spcAft>
                      </a:pPr>
                      <a:r>
                        <a:rPr lang="en-US" sz="900" kern="150">
                          <a:effectLst/>
                        </a:rPr>
                        <a:t>6</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tc>
                <a:tc>
                  <a:txBody>
                    <a:bodyPr/>
                    <a:lstStyle/>
                    <a:p>
                      <a:pPr algn="ctr">
                        <a:spcAft>
                          <a:spcPts val="0"/>
                        </a:spcAft>
                      </a:pPr>
                      <a:r>
                        <a:rPr lang="en-US" sz="900" kern="150">
                          <a:effectLst/>
                        </a:rPr>
                        <a:t>4.5</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tc>
                <a:tc>
                  <a:txBody>
                    <a:bodyPr/>
                    <a:lstStyle/>
                    <a:p>
                      <a:pPr algn="ctr">
                        <a:spcAft>
                          <a:spcPts val="0"/>
                        </a:spcAft>
                      </a:pPr>
                      <a:r>
                        <a:rPr lang="en-US" sz="900" kern="150">
                          <a:effectLst/>
                        </a:rPr>
                        <a:t>3</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tc>
                <a:tc>
                  <a:txBody>
                    <a:bodyPr/>
                    <a:lstStyle/>
                    <a:p>
                      <a:pPr algn="ctr">
                        <a:spcAft>
                          <a:spcPts val="0"/>
                        </a:spcAft>
                      </a:pPr>
                      <a:r>
                        <a:rPr lang="en-US" sz="900" kern="150">
                          <a:effectLst/>
                        </a:rPr>
                        <a:t>1.5</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tc>
              </a:tr>
              <a:tr h="203761">
                <a:tc vMerge="1">
                  <a:txBody>
                    <a:bodyPr/>
                    <a:lstStyle/>
                    <a:p>
                      <a:endParaRPr lang="en-GB"/>
                    </a:p>
                  </a:txBody>
                  <a:tcPr/>
                </a:tc>
                <a:tc>
                  <a:txBody>
                    <a:bodyPr/>
                    <a:lstStyle/>
                    <a:p>
                      <a:pPr algn="ctr">
                        <a:spcAft>
                          <a:spcPts val="0"/>
                        </a:spcAft>
                      </a:pPr>
                      <a:r>
                        <a:rPr lang="en-GB" sz="900" kern="150">
                          <a:effectLst/>
                        </a:rPr>
                        <a:t>1111</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tc>
                <a:tc>
                  <a:txBody>
                    <a:bodyPr/>
                    <a:lstStyle/>
                    <a:p>
                      <a:pPr algn="ctr">
                        <a:spcAft>
                          <a:spcPts val="0"/>
                        </a:spcAft>
                      </a:pPr>
                      <a:r>
                        <a:rPr lang="en-US" sz="900" kern="150">
                          <a:effectLst/>
                        </a:rPr>
                        <a:t>9</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tc>
                <a:tc>
                  <a:txBody>
                    <a:bodyPr/>
                    <a:lstStyle/>
                    <a:p>
                      <a:pPr algn="ctr">
                        <a:spcAft>
                          <a:spcPts val="0"/>
                        </a:spcAft>
                      </a:pPr>
                      <a:r>
                        <a:rPr lang="en-US" sz="900" kern="150">
                          <a:effectLst/>
                        </a:rPr>
                        <a:t>6.75</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tc>
                <a:tc>
                  <a:txBody>
                    <a:bodyPr/>
                    <a:lstStyle/>
                    <a:p>
                      <a:pPr algn="ctr">
                        <a:spcAft>
                          <a:spcPts val="0"/>
                        </a:spcAft>
                      </a:pPr>
                      <a:r>
                        <a:rPr lang="en-US" sz="900" kern="150">
                          <a:effectLst/>
                        </a:rPr>
                        <a:t>4.5</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tc>
                <a:tc>
                  <a:txBody>
                    <a:bodyPr/>
                    <a:lstStyle/>
                    <a:p>
                      <a:pPr algn="ctr">
                        <a:spcAft>
                          <a:spcPts val="0"/>
                        </a:spcAft>
                      </a:pPr>
                      <a:r>
                        <a:rPr lang="en-US" sz="900" kern="150">
                          <a:effectLst/>
                        </a:rPr>
                        <a:t>2.25</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tc>
              </a:tr>
              <a:tr h="203761">
                <a:tc vMerge="1">
                  <a:txBody>
                    <a:bodyPr/>
                    <a:lstStyle/>
                    <a:p>
                      <a:endParaRPr lang="en-GB"/>
                    </a:p>
                  </a:txBody>
                  <a:tcPr/>
                </a:tc>
                <a:tc>
                  <a:txBody>
                    <a:bodyPr/>
                    <a:lstStyle/>
                    <a:p>
                      <a:pPr algn="ctr">
                        <a:spcAft>
                          <a:spcPts val="0"/>
                        </a:spcAft>
                      </a:pPr>
                      <a:r>
                        <a:rPr lang="en-GB" sz="900" kern="150">
                          <a:effectLst/>
                        </a:rPr>
                        <a:t>0101</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tc>
                <a:tc>
                  <a:txBody>
                    <a:bodyPr/>
                    <a:lstStyle/>
                    <a:p>
                      <a:pPr algn="ctr">
                        <a:spcAft>
                          <a:spcPts val="0"/>
                        </a:spcAft>
                      </a:pPr>
                      <a:r>
                        <a:rPr lang="en-US" sz="900" kern="150">
                          <a:effectLst/>
                        </a:rPr>
                        <a:t>12</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tc>
                <a:tc>
                  <a:txBody>
                    <a:bodyPr/>
                    <a:lstStyle/>
                    <a:p>
                      <a:pPr algn="ctr">
                        <a:spcAft>
                          <a:spcPts val="0"/>
                        </a:spcAft>
                      </a:pPr>
                      <a:r>
                        <a:rPr lang="en-US" sz="900" kern="150">
                          <a:effectLst/>
                        </a:rPr>
                        <a:t>9</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tc>
                <a:tc>
                  <a:txBody>
                    <a:bodyPr/>
                    <a:lstStyle/>
                    <a:p>
                      <a:pPr algn="ctr">
                        <a:spcAft>
                          <a:spcPts val="0"/>
                        </a:spcAft>
                      </a:pPr>
                      <a:r>
                        <a:rPr lang="en-US" sz="900" kern="150">
                          <a:effectLst/>
                        </a:rPr>
                        <a:t>6</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tc>
                <a:tc>
                  <a:txBody>
                    <a:bodyPr/>
                    <a:lstStyle/>
                    <a:p>
                      <a:pPr algn="ctr">
                        <a:spcAft>
                          <a:spcPts val="0"/>
                        </a:spcAft>
                      </a:pPr>
                      <a:r>
                        <a:rPr lang="en-US" sz="900" kern="150">
                          <a:effectLst/>
                        </a:rPr>
                        <a:t>3</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tc>
              </a:tr>
              <a:tr h="203761">
                <a:tc vMerge="1">
                  <a:txBody>
                    <a:bodyPr/>
                    <a:lstStyle/>
                    <a:p>
                      <a:endParaRPr lang="en-GB"/>
                    </a:p>
                  </a:txBody>
                  <a:tcPr/>
                </a:tc>
                <a:tc>
                  <a:txBody>
                    <a:bodyPr/>
                    <a:lstStyle/>
                    <a:p>
                      <a:pPr algn="ctr">
                        <a:spcAft>
                          <a:spcPts val="0"/>
                        </a:spcAft>
                      </a:pPr>
                      <a:r>
                        <a:rPr lang="en-GB" sz="900" kern="150">
                          <a:effectLst/>
                        </a:rPr>
                        <a:t>0111</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tc>
                <a:tc>
                  <a:txBody>
                    <a:bodyPr/>
                    <a:lstStyle/>
                    <a:p>
                      <a:pPr algn="ctr">
                        <a:spcAft>
                          <a:spcPts val="0"/>
                        </a:spcAft>
                      </a:pPr>
                      <a:r>
                        <a:rPr lang="en-US" sz="900" kern="150">
                          <a:effectLst/>
                        </a:rPr>
                        <a:t>18</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tc>
                <a:tc>
                  <a:txBody>
                    <a:bodyPr/>
                    <a:lstStyle/>
                    <a:p>
                      <a:pPr algn="ctr">
                        <a:spcAft>
                          <a:spcPts val="0"/>
                        </a:spcAft>
                      </a:pPr>
                      <a:r>
                        <a:rPr lang="en-US" sz="900" kern="150">
                          <a:effectLst/>
                        </a:rPr>
                        <a:t>13.5</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tc>
                <a:tc>
                  <a:txBody>
                    <a:bodyPr/>
                    <a:lstStyle/>
                    <a:p>
                      <a:pPr algn="ctr">
                        <a:spcAft>
                          <a:spcPts val="0"/>
                        </a:spcAft>
                      </a:pPr>
                      <a:r>
                        <a:rPr lang="en-US" sz="900" kern="150">
                          <a:effectLst/>
                        </a:rPr>
                        <a:t>9</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tc>
                <a:tc>
                  <a:txBody>
                    <a:bodyPr/>
                    <a:lstStyle/>
                    <a:p>
                      <a:pPr algn="ctr">
                        <a:spcAft>
                          <a:spcPts val="0"/>
                        </a:spcAft>
                      </a:pPr>
                      <a:r>
                        <a:rPr lang="en-US" sz="900" kern="150">
                          <a:effectLst/>
                        </a:rPr>
                        <a:t>4.5</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tc>
              </a:tr>
              <a:tr h="203761">
                <a:tc vMerge="1">
                  <a:txBody>
                    <a:bodyPr/>
                    <a:lstStyle/>
                    <a:p>
                      <a:endParaRPr lang="en-GB"/>
                    </a:p>
                  </a:txBody>
                  <a:tcPr/>
                </a:tc>
                <a:tc>
                  <a:txBody>
                    <a:bodyPr/>
                    <a:lstStyle/>
                    <a:p>
                      <a:pPr algn="ctr">
                        <a:spcAft>
                          <a:spcPts val="0"/>
                        </a:spcAft>
                      </a:pPr>
                      <a:r>
                        <a:rPr lang="en-GB" sz="900" kern="150">
                          <a:effectLst/>
                        </a:rPr>
                        <a:t>1001</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tc>
                <a:tc>
                  <a:txBody>
                    <a:bodyPr/>
                    <a:lstStyle/>
                    <a:p>
                      <a:pPr algn="ctr">
                        <a:spcAft>
                          <a:spcPts val="0"/>
                        </a:spcAft>
                      </a:pPr>
                      <a:r>
                        <a:rPr lang="en-US" sz="900" kern="150">
                          <a:effectLst/>
                        </a:rPr>
                        <a:t>24</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tc>
                <a:tc>
                  <a:txBody>
                    <a:bodyPr/>
                    <a:lstStyle/>
                    <a:p>
                      <a:pPr algn="ctr">
                        <a:spcAft>
                          <a:spcPts val="0"/>
                        </a:spcAft>
                      </a:pPr>
                      <a:r>
                        <a:rPr lang="en-US" sz="900" kern="150">
                          <a:effectLst/>
                        </a:rPr>
                        <a:t>18</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tc>
                <a:tc>
                  <a:txBody>
                    <a:bodyPr/>
                    <a:lstStyle/>
                    <a:p>
                      <a:pPr algn="ctr">
                        <a:spcAft>
                          <a:spcPts val="0"/>
                        </a:spcAft>
                      </a:pPr>
                      <a:r>
                        <a:rPr lang="en-US" sz="900" kern="150">
                          <a:effectLst/>
                        </a:rPr>
                        <a:t>12</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tc>
                <a:tc>
                  <a:txBody>
                    <a:bodyPr/>
                    <a:lstStyle/>
                    <a:p>
                      <a:pPr algn="ctr">
                        <a:spcAft>
                          <a:spcPts val="0"/>
                        </a:spcAft>
                      </a:pPr>
                      <a:r>
                        <a:rPr lang="en-US" sz="900" kern="150">
                          <a:effectLst/>
                        </a:rPr>
                        <a:t>6</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tc>
              </a:tr>
              <a:tr h="203761">
                <a:tc vMerge="1">
                  <a:txBody>
                    <a:bodyPr/>
                    <a:lstStyle/>
                    <a:p>
                      <a:endParaRPr lang="en-GB"/>
                    </a:p>
                  </a:txBody>
                  <a:tcPr/>
                </a:tc>
                <a:tc>
                  <a:txBody>
                    <a:bodyPr/>
                    <a:lstStyle/>
                    <a:p>
                      <a:pPr algn="ctr">
                        <a:spcAft>
                          <a:spcPts val="0"/>
                        </a:spcAft>
                      </a:pPr>
                      <a:r>
                        <a:rPr lang="en-GB" sz="900" kern="150">
                          <a:effectLst/>
                        </a:rPr>
                        <a:t>1011</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tc>
                <a:tc>
                  <a:txBody>
                    <a:bodyPr/>
                    <a:lstStyle/>
                    <a:p>
                      <a:pPr algn="ctr">
                        <a:spcAft>
                          <a:spcPts val="0"/>
                        </a:spcAft>
                      </a:pPr>
                      <a:r>
                        <a:rPr lang="en-US" sz="900" kern="150">
                          <a:effectLst/>
                        </a:rPr>
                        <a:t>36</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tc>
                <a:tc>
                  <a:txBody>
                    <a:bodyPr/>
                    <a:lstStyle/>
                    <a:p>
                      <a:pPr algn="ctr">
                        <a:spcAft>
                          <a:spcPts val="0"/>
                        </a:spcAft>
                      </a:pPr>
                      <a:r>
                        <a:rPr lang="en-US" sz="900" kern="150">
                          <a:effectLst/>
                        </a:rPr>
                        <a:t>27</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tc>
                <a:tc>
                  <a:txBody>
                    <a:bodyPr/>
                    <a:lstStyle/>
                    <a:p>
                      <a:pPr algn="ctr">
                        <a:spcAft>
                          <a:spcPts val="0"/>
                        </a:spcAft>
                      </a:pPr>
                      <a:r>
                        <a:rPr lang="en-US" sz="900" kern="150">
                          <a:effectLst/>
                        </a:rPr>
                        <a:t>18</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tc>
                <a:tc>
                  <a:txBody>
                    <a:bodyPr/>
                    <a:lstStyle/>
                    <a:p>
                      <a:pPr algn="ctr">
                        <a:spcAft>
                          <a:spcPts val="0"/>
                        </a:spcAft>
                      </a:pPr>
                      <a:r>
                        <a:rPr lang="en-US" sz="900" kern="150">
                          <a:effectLst/>
                        </a:rPr>
                        <a:t>9</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tc>
              </a:tr>
              <a:tr h="203761">
                <a:tc vMerge="1">
                  <a:txBody>
                    <a:bodyPr/>
                    <a:lstStyle/>
                    <a:p>
                      <a:endParaRPr lang="en-GB"/>
                    </a:p>
                  </a:txBody>
                  <a:tcPr/>
                </a:tc>
                <a:tc>
                  <a:txBody>
                    <a:bodyPr/>
                    <a:lstStyle/>
                    <a:p>
                      <a:pPr algn="ctr">
                        <a:spcAft>
                          <a:spcPts val="0"/>
                        </a:spcAft>
                      </a:pPr>
                      <a:r>
                        <a:rPr lang="en-GB" sz="900" kern="150">
                          <a:effectLst/>
                        </a:rPr>
                        <a:t>0001</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tc>
                <a:tc>
                  <a:txBody>
                    <a:bodyPr/>
                    <a:lstStyle/>
                    <a:p>
                      <a:pPr algn="ctr">
                        <a:spcAft>
                          <a:spcPts val="0"/>
                        </a:spcAft>
                      </a:pPr>
                      <a:r>
                        <a:rPr lang="en-US" sz="900" kern="150">
                          <a:effectLst/>
                        </a:rPr>
                        <a:t>48</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tc>
                <a:tc>
                  <a:txBody>
                    <a:bodyPr/>
                    <a:lstStyle/>
                    <a:p>
                      <a:pPr algn="ctr">
                        <a:spcAft>
                          <a:spcPts val="0"/>
                        </a:spcAft>
                      </a:pPr>
                      <a:r>
                        <a:rPr lang="en-US" sz="900" kern="150">
                          <a:effectLst/>
                        </a:rPr>
                        <a:t>36</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tc>
                <a:tc>
                  <a:txBody>
                    <a:bodyPr/>
                    <a:lstStyle/>
                    <a:p>
                      <a:pPr algn="ctr">
                        <a:spcAft>
                          <a:spcPts val="0"/>
                        </a:spcAft>
                      </a:pPr>
                      <a:r>
                        <a:rPr lang="en-US" sz="900" kern="150">
                          <a:effectLst/>
                        </a:rPr>
                        <a:t>24</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tc>
                <a:tc>
                  <a:txBody>
                    <a:bodyPr/>
                    <a:lstStyle/>
                    <a:p>
                      <a:pPr algn="ctr">
                        <a:spcAft>
                          <a:spcPts val="0"/>
                        </a:spcAft>
                      </a:pPr>
                      <a:r>
                        <a:rPr lang="en-US" sz="900" kern="150">
                          <a:effectLst/>
                        </a:rPr>
                        <a:t>12</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tc>
              </a:tr>
              <a:tr h="203761">
                <a:tc vMerge="1">
                  <a:txBody>
                    <a:bodyPr/>
                    <a:lstStyle/>
                    <a:p>
                      <a:endParaRPr lang="en-GB"/>
                    </a:p>
                  </a:txBody>
                  <a:tcPr/>
                </a:tc>
                <a:tc>
                  <a:txBody>
                    <a:bodyPr/>
                    <a:lstStyle/>
                    <a:p>
                      <a:pPr algn="ctr">
                        <a:spcAft>
                          <a:spcPts val="0"/>
                        </a:spcAft>
                      </a:pPr>
                      <a:r>
                        <a:rPr lang="en-GB" sz="900" kern="150">
                          <a:effectLst/>
                        </a:rPr>
                        <a:t>0011</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tc>
                <a:tc>
                  <a:txBody>
                    <a:bodyPr/>
                    <a:lstStyle/>
                    <a:p>
                      <a:pPr algn="ctr">
                        <a:spcAft>
                          <a:spcPts val="0"/>
                        </a:spcAft>
                      </a:pPr>
                      <a:r>
                        <a:rPr lang="en-US" sz="900" kern="150">
                          <a:effectLst/>
                        </a:rPr>
                        <a:t>54</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tc>
                <a:tc>
                  <a:txBody>
                    <a:bodyPr/>
                    <a:lstStyle/>
                    <a:p>
                      <a:pPr algn="ctr">
                        <a:spcAft>
                          <a:spcPts val="0"/>
                        </a:spcAft>
                      </a:pPr>
                      <a:r>
                        <a:rPr lang="en-US" sz="900" kern="150">
                          <a:effectLst/>
                        </a:rPr>
                        <a:t>40.5</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tc>
                <a:tc>
                  <a:txBody>
                    <a:bodyPr/>
                    <a:lstStyle/>
                    <a:p>
                      <a:pPr algn="ctr">
                        <a:spcAft>
                          <a:spcPts val="0"/>
                        </a:spcAft>
                      </a:pPr>
                      <a:r>
                        <a:rPr lang="en-US" sz="900" kern="150">
                          <a:effectLst/>
                        </a:rPr>
                        <a:t>27</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tc>
                <a:tc>
                  <a:txBody>
                    <a:bodyPr/>
                    <a:lstStyle/>
                    <a:p>
                      <a:pPr algn="ctr">
                        <a:spcAft>
                          <a:spcPts val="0"/>
                        </a:spcAft>
                      </a:pPr>
                      <a:r>
                        <a:rPr lang="en-US" sz="900" kern="150">
                          <a:effectLst/>
                        </a:rPr>
                        <a:t>13.5</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tc>
              </a:tr>
              <a:tr h="203761">
                <a:tc rowSpan="8">
                  <a:txBody>
                    <a:bodyPr/>
                    <a:lstStyle/>
                    <a:p>
                      <a:pPr algn="ctr">
                        <a:spcAft>
                          <a:spcPts val="0"/>
                        </a:spcAft>
                      </a:pPr>
                      <a:r>
                        <a:rPr lang="en-US" sz="1100" kern="150">
                          <a:effectLst/>
                        </a:rPr>
                        <a:t>eU-OFDM</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nchor="ctr"/>
                </a:tc>
                <a:tc>
                  <a:txBody>
                    <a:bodyPr/>
                    <a:lstStyle/>
                    <a:p>
                      <a:pPr algn="ctr">
                        <a:spcAft>
                          <a:spcPts val="0"/>
                        </a:spcAft>
                      </a:pPr>
                      <a:r>
                        <a:rPr lang="en-GB" sz="900" kern="150">
                          <a:effectLst/>
                        </a:rPr>
                        <a:t>110</a:t>
                      </a:r>
                      <a:r>
                        <a:rPr lang="en-US" sz="900" kern="150">
                          <a:effectLst/>
                        </a:rPr>
                        <a:t>0</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tc>
                <a:tc>
                  <a:txBody>
                    <a:bodyPr/>
                    <a:lstStyle/>
                    <a:p>
                      <a:pPr algn="ctr">
                        <a:spcAft>
                          <a:spcPts val="0"/>
                        </a:spcAft>
                      </a:pPr>
                      <a:r>
                        <a:rPr lang="en-US" sz="900" kern="150">
                          <a:effectLst/>
                        </a:rPr>
                        <a:t>5.25</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tc>
                <a:tc>
                  <a:txBody>
                    <a:bodyPr/>
                    <a:lstStyle/>
                    <a:p>
                      <a:pPr algn="ctr">
                        <a:spcAft>
                          <a:spcPts val="0"/>
                        </a:spcAft>
                      </a:pPr>
                      <a:r>
                        <a:rPr lang="en-US" sz="900" kern="150">
                          <a:effectLst/>
                        </a:rPr>
                        <a:t>3.93</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tc>
                <a:tc>
                  <a:txBody>
                    <a:bodyPr/>
                    <a:lstStyle/>
                    <a:p>
                      <a:pPr algn="ctr">
                        <a:spcAft>
                          <a:spcPts val="0"/>
                        </a:spcAft>
                      </a:pPr>
                      <a:r>
                        <a:rPr lang="en-US" sz="900" kern="150">
                          <a:effectLst/>
                        </a:rPr>
                        <a:t>2.62</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tc>
                <a:tc>
                  <a:txBody>
                    <a:bodyPr/>
                    <a:lstStyle/>
                    <a:p>
                      <a:pPr algn="ctr">
                        <a:spcAft>
                          <a:spcPts val="0"/>
                        </a:spcAft>
                      </a:pPr>
                      <a:r>
                        <a:rPr lang="en-US" sz="900" kern="150">
                          <a:effectLst/>
                        </a:rPr>
                        <a:t>1.31</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tc>
              </a:tr>
              <a:tr h="203761">
                <a:tc vMerge="1">
                  <a:txBody>
                    <a:bodyPr/>
                    <a:lstStyle/>
                    <a:p>
                      <a:endParaRPr lang="en-GB"/>
                    </a:p>
                  </a:txBody>
                  <a:tcPr/>
                </a:tc>
                <a:tc>
                  <a:txBody>
                    <a:bodyPr/>
                    <a:lstStyle/>
                    <a:p>
                      <a:pPr algn="ctr">
                        <a:spcAft>
                          <a:spcPts val="0"/>
                        </a:spcAft>
                      </a:pPr>
                      <a:r>
                        <a:rPr lang="en-GB" sz="900" kern="150">
                          <a:effectLst/>
                        </a:rPr>
                        <a:t>111</a:t>
                      </a:r>
                      <a:r>
                        <a:rPr lang="en-US" sz="900" kern="150">
                          <a:effectLst/>
                        </a:rPr>
                        <a:t>0</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tc>
                <a:tc>
                  <a:txBody>
                    <a:bodyPr/>
                    <a:lstStyle/>
                    <a:p>
                      <a:pPr algn="ctr">
                        <a:spcAft>
                          <a:spcPts val="0"/>
                        </a:spcAft>
                      </a:pPr>
                      <a:r>
                        <a:rPr lang="en-US" sz="900" kern="150">
                          <a:effectLst/>
                        </a:rPr>
                        <a:t>7.87</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tc>
                <a:tc>
                  <a:txBody>
                    <a:bodyPr/>
                    <a:lstStyle/>
                    <a:p>
                      <a:pPr algn="ctr">
                        <a:spcAft>
                          <a:spcPts val="0"/>
                        </a:spcAft>
                      </a:pPr>
                      <a:r>
                        <a:rPr lang="en-US" sz="900" kern="150">
                          <a:effectLst/>
                        </a:rPr>
                        <a:t>5.9</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tc>
                <a:tc>
                  <a:txBody>
                    <a:bodyPr/>
                    <a:lstStyle/>
                    <a:p>
                      <a:pPr algn="ctr">
                        <a:spcAft>
                          <a:spcPts val="0"/>
                        </a:spcAft>
                      </a:pPr>
                      <a:r>
                        <a:rPr lang="en-US" sz="900" kern="150">
                          <a:effectLst/>
                        </a:rPr>
                        <a:t>3.93</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tc>
                <a:tc>
                  <a:txBody>
                    <a:bodyPr/>
                    <a:lstStyle/>
                    <a:p>
                      <a:pPr algn="ctr">
                        <a:spcAft>
                          <a:spcPts val="0"/>
                        </a:spcAft>
                      </a:pPr>
                      <a:r>
                        <a:rPr lang="en-US" sz="900" kern="150">
                          <a:effectLst/>
                        </a:rPr>
                        <a:t>1.96</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tc>
              </a:tr>
              <a:tr h="203761">
                <a:tc vMerge="1">
                  <a:txBody>
                    <a:bodyPr/>
                    <a:lstStyle/>
                    <a:p>
                      <a:endParaRPr lang="en-GB"/>
                    </a:p>
                  </a:txBody>
                  <a:tcPr/>
                </a:tc>
                <a:tc>
                  <a:txBody>
                    <a:bodyPr/>
                    <a:lstStyle/>
                    <a:p>
                      <a:pPr algn="ctr">
                        <a:spcAft>
                          <a:spcPts val="0"/>
                        </a:spcAft>
                      </a:pPr>
                      <a:r>
                        <a:rPr lang="en-GB" sz="900" kern="150">
                          <a:effectLst/>
                        </a:rPr>
                        <a:t>010</a:t>
                      </a:r>
                      <a:r>
                        <a:rPr lang="en-US" sz="900" kern="150">
                          <a:effectLst/>
                        </a:rPr>
                        <a:t>0</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tc>
                <a:tc>
                  <a:txBody>
                    <a:bodyPr/>
                    <a:lstStyle/>
                    <a:p>
                      <a:pPr algn="ctr">
                        <a:spcAft>
                          <a:spcPts val="0"/>
                        </a:spcAft>
                      </a:pPr>
                      <a:r>
                        <a:rPr lang="en-US" sz="900" kern="150">
                          <a:effectLst/>
                        </a:rPr>
                        <a:t>10.5</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tc>
                <a:tc>
                  <a:txBody>
                    <a:bodyPr/>
                    <a:lstStyle/>
                    <a:p>
                      <a:pPr algn="ctr">
                        <a:spcAft>
                          <a:spcPts val="0"/>
                        </a:spcAft>
                      </a:pPr>
                      <a:r>
                        <a:rPr lang="en-US" sz="900" kern="150">
                          <a:effectLst/>
                        </a:rPr>
                        <a:t>7.87</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tc>
                <a:tc>
                  <a:txBody>
                    <a:bodyPr/>
                    <a:lstStyle/>
                    <a:p>
                      <a:pPr algn="ctr">
                        <a:spcAft>
                          <a:spcPts val="0"/>
                        </a:spcAft>
                      </a:pPr>
                      <a:r>
                        <a:rPr lang="en-US" sz="900" kern="150">
                          <a:effectLst/>
                        </a:rPr>
                        <a:t>5.25</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tc>
                <a:tc>
                  <a:txBody>
                    <a:bodyPr/>
                    <a:lstStyle/>
                    <a:p>
                      <a:pPr algn="ctr">
                        <a:spcAft>
                          <a:spcPts val="0"/>
                        </a:spcAft>
                      </a:pPr>
                      <a:r>
                        <a:rPr lang="en-US" sz="900" kern="150">
                          <a:effectLst/>
                        </a:rPr>
                        <a:t>2.62</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tc>
              </a:tr>
              <a:tr h="203761">
                <a:tc vMerge="1">
                  <a:txBody>
                    <a:bodyPr/>
                    <a:lstStyle/>
                    <a:p>
                      <a:endParaRPr lang="en-GB"/>
                    </a:p>
                  </a:txBody>
                  <a:tcPr/>
                </a:tc>
                <a:tc>
                  <a:txBody>
                    <a:bodyPr/>
                    <a:lstStyle/>
                    <a:p>
                      <a:pPr algn="ctr">
                        <a:spcAft>
                          <a:spcPts val="0"/>
                        </a:spcAft>
                      </a:pPr>
                      <a:r>
                        <a:rPr lang="en-GB" sz="900" kern="150">
                          <a:effectLst/>
                        </a:rPr>
                        <a:t>011</a:t>
                      </a:r>
                      <a:r>
                        <a:rPr lang="en-US" sz="900" kern="150">
                          <a:effectLst/>
                        </a:rPr>
                        <a:t>0</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tc>
                <a:tc>
                  <a:txBody>
                    <a:bodyPr/>
                    <a:lstStyle/>
                    <a:p>
                      <a:pPr algn="ctr">
                        <a:spcAft>
                          <a:spcPts val="0"/>
                        </a:spcAft>
                      </a:pPr>
                      <a:r>
                        <a:rPr lang="en-US" sz="900" kern="150">
                          <a:effectLst/>
                        </a:rPr>
                        <a:t>15.75</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tc>
                <a:tc>
                  <a:txBody>
                    <a:bodyPr/>
                    <a:lstStyle/>
                    <a:p>
                      <a:pPr algn="ctr">
                        <a:spcAft>
                          <a:spcPts val="0"/>
                        </a:spcAft>
                      </a:pPr>
                      <a:r>
                        <a:rPr lang="en-US" sz="900" kern="150">
                          <a:effectLst/>
                        </a:rPr>
                        <a:t>11.81</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tc>
                <a:tc>
                  <a:txBody>
                    <a:bodyPr/>
                    <a:lstStyle/>
                    <a:p>
                      <a:pPr algn="ctr">
                        <a:spcAft>
                          <a:spcPts val="0"/>
                        </a:spcAft>
                      </a:pPr>
                      <a:r>
                        <a:rPr lang="en-US" sz="900" kern="150">
                          <a:effectLst/>
                        </a:rPr>
                        <a:t>7.87</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tc>
                <a:tc>
                  <a:txBody>
                    <a:bodyPr/>
                    <a:lstStyle/>
                    <a:p>
                      <a:pPr algn="ctr">
                        <a:spcAft>
                          <a:spcPts val="0"/>
                        </a:spcAft>
                      </a:pPr>
                      <a:r>
                        <a:rPr lang="en-US" sz="900" kern="150">
                          <a:effectLst/>
                        </a:rPr>
                        <a:t>3.93</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tc>
              </a:tr>
              <a:tr h="203761">
                <a:tc vMerge="1">
                  <a:txBody>
                    <a:bodyPr/>
                    <a:lstStyle/>
                    <a:p>
                      <a:endParaRPr lang="en-GB"/>
                    </a:p>
                  </a:txBody>
                  <a:tcPr/>
                </a:tc>
                <a:tc>
                  <a:txBody>
                    <a:bodyPr/>
                    <a:lstStyle/>
                    <a:p>
                      <a:pPr algn="ctr">
                        <a:spcAft>
                          <a:spcPts val="0"/>
                        </a:spcAft>
                      </a:pPr>
                      <a:r>
                        <a:rPr lang="en-GB" sz="900" kern="150">
                          <a:effectLst/>
                        </a:rPr>
                        <a:t>100</a:t>
                      </a:r>
                      <a:r>
                        <a:rPr lang="en-US" sz="900" kern="150">
                          <a:effectLst/>
                        </a:rPr>
                        <a:t>0</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tc>
                <a:tc>
                  <a:txBody>
                    <a:bodyPr/>
                    <a:lstStyle/>
                    <a:p>
                      <a:pPr algn="ctr">
                        <a:spcAft>
                          <a:spcPts val="0"/>
                        </a:spcAft>
                      </a:pPr>
                      <a:r>
                        <a:rPr lang="en-US" sz="900" kern="150">
                          <a:effectLst/>
                        </a:rPr>
                        <a:t>21</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tc>
                <a:tc>
                  <a:txBody>
                    <a:bodyPr/>
                    <a:lstStyle/>
                    <a:p>
                      <a:pPr algn="ctr">
                        <a:spcAft>
                          <a:spcPts val="0"/>
                        </a:spcAft>
                      </a:pPr>
                      <a:r>
                        <a:rPr lang="en-US" sz="900" kern="150">
                          <a:effectLst/>
                        </a:rPr>
                        <a:t>15.75</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tc>
                <a:tc>
                  <a:txBody>
                    <a:bodyPr/>
                    <a:lstStyle/>
                    <a:p>
                      <a:pPr algn="ctr">
                        <a:spcAft>
                          <a:spcPts val="0"/>
                        </a:spcAft>
                      </a:pPr>
                      <a:r>
                        <a:rPr lang="en-US" sz="900" kern="150">
                          <a:effectLst/>
                        </a:rPr>
                        <a:t>10.5</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tc>
                <a:tc>
                  <a:txBody>
                    <a:bodyPr/>
                    <a:lstStyle/>
                    <a:p>
                      <a:pPr algn="ctr">
                        <a:spcAft>
                          <a:spcPts val="0"/>
                        </a:spcAft>
                      </a:pPr>
                      <a:r>
                        <a:rPr lang="en-US" sz="900" kern="150">
                          <a:effectLst/>
                        </a:rPr>
                        <a:t>5.25</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tc>
              </a:tr>
              <a:tr h="203761">
                <a:tc vMerge="1">
                  <a:txBody>
                    <a:bodyPr/>
                    <a:lstStyle/>
                    <a:p>
                      <a:endParaRPr lang="en-GB"/>
                    </a:p>
                  </a:txBody>
                  <a:tcPr/>
                </a:tc>
                <a:tc>
                  <a:txBody>
                    <a:bodyPr/>
                    <a:lstStyle/>
                    <a:p>
                      <a:pPr algn="ctr">
                        <a:spcAft>
                          <a:spcPts val="0"/>
                        </a:spcAft>
                      </a:pPr>
                      <a:r>
                        <a:rPr lang="en-GB" sz="900" kern="150">
                          <a:effectLst/>
                        </a:rPr>
                        <a:t>101</a:t>
                      </a:r>
                      <a:r>
                        <a:rPr lang="en-US" sz="900" kern="150">
                          <a:effectLst/>
                        </a:rPr>
                        <a:t>0</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tc>
                <a:tc>
                  <a:txBody>
                    <a:bodyPr/>
                    <a:lstStyle/>
                    <a:p>
                      <a:pPr algn="ctr">
                        <a:spcAft>
                          <a:spcPts val="0"/>
                        </a:spcAft>
                      </a:pPr>
                      <a:r>
                        <a:rPr lang="en-US" sz="900" kern="150">
                          <a:effectLst/>
                        </a:rPr>
                        <a:t>31.5</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tc>
                <a:tc>
                  <a:txBody>
                    <a:bodyPr/>
                    <a:lstStyle/>
                    <a:p>
                      <a:pPr algn="ctr">
                        <a:spcAft>
                          <a:spcPts val="0"/>
                        </a:spcAft>
                      </a:pPr>
                      <a:r>
                        <a:rPr lang="en-US" sz="900" kern="150">
                          <a:effectLst/>
                        </a:rPr>
                        <a:t>23.62</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tc>
                <a:tc>
                  <a:txBody>
                    <a:bodyPr/>
                    <a:lstStyle/>
                    <a:p>
                      <a:pPr algn="ctr">
                        <a:spcAft>
                          <a:spcPts val="0"/>
                        </a:spcAft>
                      </a:pPr>
                      <a:r>
                        <a:rPr lang="en-US" sz="900" kern="150">
                          <a:effectLst/>
                        </a:rPr>
                        <a:t>15.75</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tc>
                <a:tc>
                  <a:txBody>
                    <a:bodyPr/>
                    <a:lstStyle/>
                    <a:p>
                      <a:pPr algn="ctr">
                        <a:spcAft>
                          <a:spcPts val="0"/>
                        </a:spcAft>
                      </a:pPr>
                      <a:r>
                        <a:rPr lang="en-US" sz="900" kern="150">
                          <a:effectLst/>
                        </a:rPr>
                        <a:t>7.87</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tc>
              </a:tr>
              <a:tr h="203761">
                <a:tc vMerge="1">
                  <a:txBody>
                    <a:bodyPr/>
                    <a:lstStyle/>
                    <a:p>
                      <a:endParaRPr lang="en-GB"/>
                    </a:p>
                  </a:txBody>
                  <a:tcPr/>
                </a:tc>
                <a:tc>
                  <a:txBody>
                    <a:bodyPr/>
                    <a:lstStyle/>
                    <a:p>
                      <a:pPr algn="ctr">
                        <a:spcAft>
                          <a:spcPts val="0"/>
                        </a:spcAft>
                      </a:pPr>
                      <a:r>
                        <a:rPr lang="en-GB" sz="900" kern="150">
                          <a:effectLst/>
                        </a:rPr>
                        <a:t>000</a:t>
                      </a:r>
                      <a:r>
                        <a:rPr lang="en-US" sz="900" kern="150">
                          <a:effectLst/>
                        </a:rPr>
                        <a:t>0</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tc>
                <a:tc>
                  <a:txBody>
                    <a:bodyPr/>
                    <a:lstStyle/>
                    <a:p>
                      <a:pPr algn="ctr">
                        <a:spcAft>
                          <a:spcPts val="0"/>
                        </a:spcAft>
                      </a:pPr>
                      <a:r>
                        <a:rPr lang="en-US" sz="900" kern="150">
                          <a:effectLst/>
                        </a:rPr>
                        <a:t>42</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tc>
                <a:tc>
                  <a:txBody>
                    <a:bodyPr/>
                    <a:lstStyle/>
                    <a:p>
                      <a:pPr algn="ctr">
                        <a:spcAft>
                          <a:spcPts val="0"/>
                        </a:spcAft>
                      </a:pPr>
                      <a:r>
                        <a:rPr lang="en-US" sz="900" kern="150">
                          <a:effectLst/>
                        </a:rPr>
                        <a:t>31.5</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tc>
                <a:tc>
                  <a:txBody>
                    <a:bodyPr/>
                    <a:lstStyle/>
                    <a:p>
                      <a:pPr algn="ctr">
                        <a:spcAft>
                          <a:spcPts val="0"/>
                        </a:spcAft>
                      </a:pPr>
                      <a:r>
                        <a:rPr lang="en-US" sz="900" kern="150">
                          <a:effectLst/>
                        </a:rPr>
                        <a:t>21</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tc>
                <a:tc>
                  <a:txBody>
                    <a:bodyPr/>
                    <a:lstStyle/>
                    <a:p>
                      <a:pPr algn="ctr">
                        <a:spcAft>
                          <a:spcPts val="0"/>
                        </a:spcAft>
                      </a:pPr>
                      <a:r>
                        <a:rPr lang="en-US" sz="900" kern="150">
                          <a:effectLst/>
                        </a:rPr>
                        <a:t>10.5</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tc>
              </a:tr>
              <a:tr h="203761">
                <a:tc vMerge="1">
                  <a:txBody>
                    <a:bodyPr/>
                    <a:lstStyle/>
                    <a:p>
                      <a:endParaRPr lang="en-GB"/>
                    </a:p>
                  </a:txBody>
                  <a:tcPr/>
                </a:tc>
                <a:tc>
                  <a:txBody>
                    <a:bodyPr/>
                    <a:lstStyle/>
                    <a:p>
                      <a:pPr algn="ctr">
                        <a:spcAft>
                          <a:spcPts val="0"/>
                        </a:spcAft>
                      </a:pPr>
                      <a:r>
                        <a:rPr lang="en-GB" sz="900" kern="150">
                          <a:effectLst/>
                        </a:rPr>
                        <a:t>001</a:t>
                      </a:r>
                      <a:r>
                        <a:rPr lang="en-US" sz="900" kern="150">
                          <a:effectLst/>
                        </a:rPr>
                        <a:t>0</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tc>
                <a:tc>
                  <a:txBody>
                    <a:bodyPr/>
                    <a:lstStyle/>
                    <a:p>
                      <a:pPr algn="ctr">
                        <a:spcAft>
                          <a:spcPts val="0"/>
                        </a:spcAft>
                      </a:pPr>
                      <a:r>
                        <a:rPr lang="en-US" sz="900" kern="150">
                          <a:effectLst/>
                        </a:rPr>
                        <a:t>47.25</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tc>
                <a:tc>
                  <a:txBody>
                    <a:bodyPr/>
                    <a:lstStyle/>
                    <a:p>
                      <a:pPr algn="ctr">
                        <a:spcAft>
                          <a:spcPts val="0"/>
                        </a:spcAft>
                      </a:pPr>
                      <a:r>
                        <a:rPr lang="en-US" sz="900" kern="150">
                          <a:effectLst/>
                        </a:rPr>
                        <a:t>35.43</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tc>
                <a:tc>
                  <a:txBody>
                    <a:bodyPr/>
                    <a:lstStyle/>
                    <a:p>
                      <a:pPr algn="ctr">
                        <a:spcAft>
                          <a:spcPts val="0"/>
                        </a:spcAft>
                      </a:pPr>
                      <a:r>
                        <a:rPr lang="en-US" sz="900" kern="150">
                          <a:effectLst/>
                        </a:rPr>
                        <a:t>23.62</a:t>
                      </a:r>
                      <a:endParaRPr lang="en-GB" sz="1100" kern="15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tc>
                <a:tc>
                  <a:txBody>
                    <a:bodyPr/>
                    <a:lstStyle/>
                    <a:p>
                      <a:pPr algn="ctr">
                        <a:spcAft>
                          <a:spcPts val="0"/>
                        </a:spcAft>
                      </a:pPr>
                      <a:r>
                        <a:rPr lang="en-US" sz="900" kern="150" dirty="0">
                          <a:effectLst/>
                        </a:rPr>
                        <a:t>11.81</a:t>
                      </a:r>
                      <a:endParaRPr lang="en-GB" sz="1100" kern="150" dirty="0">
                        <a:solidFill>
                          <a:srgbClr val="00000A"/>
                        </a:solidFill>
                        <a:effectLst/>
                        <a:latin typeface="Liberation Serif"/>
                        <a:ea typeface="SimSun" panose="02010600030101010101" pitchFamily="2" charset="-122"/>
                        <a:cs typeface="Mangal" panose="02040503050203030202" pitchFamily="18" charset="0"/>
                      </a:endParaRPr>
                    </a:p>
                  </a:txBody>
                  <a:tcPr marL="24451" marR="32020" marT="32020" marB="32020"/>
                </a:tc>
              </a:tr>
            </a:tbl>
          </a:graphicData>
        </a:graphic>
      </p:graphicFrame>
    </p:spTree>
    <p:extLst>
      <p:ext uri="{BB962C8B-B14F-4D97-AF65-F5344CB8AC3E}">
        <p14:creationId xmlns:p14="http://schemas.microsoft.com/office/powerpoint/2010/main" val="370248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ltLang="en-US" dirty="0" smtClean="0"/>
              <a:t>January 2016</a:t>
            </a:r>
            <a:endParaRPr lang="en-GB" altLang="en-US" dirty="0"/>
          </a:p>
        </p:txBody>
      </p:sp>
      <p:sp>
        <p:nvSpPr>
          <p:cNvPr id="5" name="Footer Placeholder 4"/>
          <p:cNvSpPr>
            <a:spLocks noGrp="1"/>
          </p:cNvSpPr>
          <p:nvPr>
            <p:ph type="ftr" sz="quarter" idx="11"/>
          </p:nvPr>
        </p:nvSpPr>
        <p:spPr/>
        <p:txBody>
          <a:bodyPr/>
          <a:lstStyle/>
          <a:p>
            <a:r>
              <a:rPr lang="en-GB" altLang="en-US" dirty="0" smtClean="0"/>
              <a:t>Nikola Serafimovski, pureLiFi</a:t>
            </a:r>
            <a:endParaRPr lang="en-GB" altLang="en-US" dirty="0"/>
          </a:p>
        </p:txBody>
      </p:sp>
      <p:sp>
        <p:nvSpPr>
          <p:cNvPr id="6" name="Slide Number Placeholder 5"/>
          <p:cNvSpPr>
            <a:spLocks noGrp="1"/>
          </p:cNvSpPr>
          <p:nvPr>
            <p:ph type="sldNum" sz="quarter" idx="12"/>
          </p:nvPr>
        </p:nvSpPr>
        <p:spPr/>
        <p:txBody>
          <a:bodyPr/>
          <a:lstStyle/>
          <a:p>
            <a:r>
              <a:rPr lang="en-GB" altLang="en-US" smtClean="0"/>
              <a:t>Slide </a:t>
            </a:r>
            <a:fld id="{0FACD7D9-81BC-40EE-8199-02566A3EEE53}" type="slidenum">
              <a:rPr lang="en-GB" altLang="en-US" smtClean="0"/>
              <a:pPr/>
              <a:t>9</a:t>
            </a:fld>
            <a:endParaRPr lang="en-GB" altLang="en-US"/>
          </a:p>
        </p:txBody>
      </p:sp>
      <p:sp>
        <p:nvSpPr>
          <p:cNvPr id="7" name="Rectangle 2"/>
          <p:cNvSpPr>
            <a:spLocks noGrp="1" noChangeArrowheads="1"/>
          </p:cNvSpPr>
          <p:nvPr>
            <p:ph type="title"/>
          </p:nvPr>
        </p:nvSpPr>
        <p:spPr>
          <a:xfrm>
            <a:off x="806253" y="685800"/>
            <a:ext cx="7772400" cy="1066800"/>
          </a:xfrm>
          <a:ln/>
        </p:spPr>
        <p:txBody>
          <a:bodyPr/>
          <a:lstStyle/>
          <a:p>
            <a:r>
              <a:rPr lang="en-US" altLang="en-US" sz="3200" dirty="0" smtClean="0"/>
              <a:t>PHY SERVICE field bit arrangement</a:t>
            </a:r>
            <a:endParaRPr lang="en-US" altLang="en-US" sz="3200" dirty="0"/>
          </a:p>
        </p:txBody>
      </p:sp>
      <p:pic>
        <p:nvPicPr>
          <p:cNvPr id="2" name="Picture 1"/>
          <p:cNvPicPr>
            <a:picLocks noChangeAspect="1"/>
          </p:cNvPicPr>
          <p:nvPr/>
        </p:nvPicPr>
        <p:blipFill>
          <a:blip r:embed="rId2"/>
          <a:stretch>
            <a:fillRect/>
          </a:stretch>
        </p:blipFill>
        <p:spPr>
          <a:xfrm>
            <a:off x="1115616" y="2708920"/>
            <a:ext cx="6910536" cy="2489224"/>
          </a:xfrm>
          <a:prstGeom prst="rect">
            <a:avLst/>
          </a:prstGeom>
        </p:spPr>
      </p:pic>
    </p:spTree>
    <p:extLst>
      <p:ext uri="{BB962C8B-B14F-4D97-AF65-F5344CB8AC3E}">
        <p14:creationId xmlns:p14="http://schemas.microsoft.com/office/powerpoint/2010/main" val="826787246"/>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IEEE-P802_15</Template>
  <TotalTime>6720</TotalTime>
  <Words>1056</Words>
  <Application>Microsoft Office PowerPoint</Application>
  <PresentationFormat>On-screen Show (4:3)</PresentationFormat>
  <Paragraphs>333</Paragraphs>
  <Slides>44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SimSun</vt:lpstr>
      <vt:lpstr>Arial</vt:lpstr>
      <vt:lpstr>Liberation Serif</vt:lpstr>
      <vt:lpstr>Mangal</vt:lpstr>
      <vt:lpstr>Times New Roman</vt:lpstr>
      <vt:lpstr>Office Theme</vt:lpstr>
      <vt:lpstr>PowerPoint Presentation</vt:lpstr>
      <vt:lpstr>pureLiFi 802.15.7r1 proposal for High Speed PD OWC communications</vt:lpstr>
      <vt:lpstr>PHY Frame Structure</vt:lpstr>
      <vt:lpstr>PHY Modulation-dependent Parameters</vt:lpstr>
      <vt:lpstr>PHY Modulation-dependent Parameters</vt:lpstr>
      <vt:lpstr>PHY OFDM preamble structure</vt:lpstr>
      <vt:lpstr>PHY SIGNAL field bit arrangement</vt:lpstr>
      <vt:lpstr>PHY Modulation-dependent Parameters  (PHY MOD Choice)</vt:lpstr>
      <vt:lpstr>PHY SERVICE field bit arrangement</vt:lpstr>
      <vt:lpstr>PHY Scrambler </vt:lpstr>
      <vt:lpstr>PHY Convolutional Encoder</vt:lpstr>
      <vt:lpstr>PHY Puncturing</vt:lpstr>
      <vt:lpstr>PHY Data interleaver used from the 802.11</vt:lpstr>
      <vt:lpstr>PHY Mapping</vt:lpstr>
      <vt:lpstr>PHY Transmit PLCP</vt:lpstr>
      <vt:lpstr>PHY Transmit  State Machine</vt:lpstr>
      <vt:lpstr>PHY Receiver PLCP</vt:lpstr>
      <vt:lpstr>PHY Receiver State Machine</vt:lpstr>
      <vt:lpstr>MAC Frame Format (pureLiFi and 802.11)</vt:lpstr>
      <vt:lpstr>MAC Frame Format (pureLiFi and 802.11)</vt:lpstr>
      <vt:lpstr>MAC Type &amp; Subtype fields</vt:lpstr>
      <vt:lpstr>MAC Ack Info field</vt:lpstr>
      <vt:lpstr>MAC Sequence Control field</vt:lpstr>
      <vt:lpstr>MAC Frame Check Sequence (FCS)</vt:lpstr>
      <vt:lpstr>MAC Format of individual frame types</vt:lpstr>
      <vt:lpstr>MAC Association</vt:lpstr>
      <vt:lpstr>MAC Association and Polling</vt:lpstr>
      <vt:lpstr>MAC AP failing to recognize poll response</vt:lpstr>
      <vt:lpstr>MAC Example: Error Free Communications</vt:lpstr>
      <vt:lpstr>MAC Example: Communications with Errors</vt:lpstr>
      <vt:lpstr>Unipolar-OFDM</vt:lpstr>
      <vt:lpstr>Enhanced Unipolar-OFDM</vt:lpstr>
      <vt:lpstr>eU-OFDM Spectral Efficiency</vt:lpstr>
      <vt:lpstr>eU-OFDM BER</vt:lpstr>
      <vt:lpstr>eU-OFDM BER  more energy efficient &amp; improves with constellation size</vt:lpstr>
      <vt:lpstr>eU-OFDM BER with Scenario 1 CIRs</vt:lpstr>
      <vt:lpstr>eU-OFDM BER with Scenario 1 CIRs</vt:lpstr>
      <vt:lpstr>eU-OFDM BER with Scenario 1 CIRs</vt:lpstr>
      <vt:lpstr>eU-OFDM BER with Scenario 1 CIRs</vt:lpstr>
      <vt:lpstr>eU-OFDM BER with Scenario 1 CIRs</vt:lpstr>
      <vt:lpstr>eU-OFDM BER with Scenario 1 CIRs</vt:lpstr>
      <vt:lpstr>eU-OFDM BER with Scenario 1 CIRs  </vt:lpstr>
      <vt:lpstr>eU-OFDM BER with Scenario 1 CIRs  </vt:lpstr>
      <vt:lpstr>I-V curves for a typical Illumination Light (Lucicup 22W – used in Simulations)</vt:lpstr>
    </vt:vector>
  </TitlesOfParts>
  <Company>GTE Laboratories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IEEE 802.15 &lt;subject&gt;</dc:subject>
  <dc:creator>Nikola Serafimovski</dc:creator>
  <cp:keywords/>
  <dc:description>&lt;doc#&gt;</dc:description>
  <cp:lastModifiedBy>Nikola Serafimovski</cp:lastModifiedBy>
  <cp:revision>55</cp:revision>
  <cp:lastPrinted>1998-02-10T13:28:06Z</cp:lastPrinted>
  <dcterms:created xsi:type="dcterms:W3CDTF">2015-01-23T11:14:43Z</dcterms:created>
  <dcterms:modified xsi:type="dcterms:W3CDTF">2016-01-07T14:04:18Z</dcterms:modified>
</cp:coreProperties>
</file>