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9"/>
  </p:notesMasterIdLst>
  <p:handoutMasterIdLst>
    <p:handoutMasterId r:id="rId10"/>
  </p:handoutMasterIdLst>
  <p:sldIdLst>
    <p:sldId id="259" r:id="rId3"/>
    <p:sldId id="260" r:id="rId4"/>
    <p:sldId id="265" r:id="rId5"/>
    <p:sldId id="267" r:id="rId6"/>
    <p:sldId id="266" r:id="rId7"/>
    <p:sldId id="263" r:id="rId8"/>
  </p:sldIdLst>
  <p:sldSz cx="9144000" cy="6858000" type="screen4x3"/>
  <p:notesSz cx="9280525" cy="6934200"/>
  <p:embeddedFontLst>
    <p:embeddedFont>
      <p:font typeface="Calibri" panose="020F0502020204030204" pitchFamily="34" charset="0"/>
      <p:regular r:id="rId11"/>
      <p:bold r:id="rId12"/>
      <p:italic r:id="rId13"/>
      <p:boldItalic r:id="rId14"/>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128" d="100"/>
          <a:sy n="128" d="100"/>
        </p:scale>
        <p:origin x="-1776" y="-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4" d="100"/>
          <a:sy n="94" d="100"/>
        </p:scale>
        <p:origin x="-1795" y="-67"/>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3.fntdata"/><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font" Target="fonts/font2.fntdata"/><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1.fntdata"/><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font" Target="fonts/font4.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December 2015</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Hernandez,Li,Dotlić,Miura (NICT)</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802.15-15-0988-01-0008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December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a:t>Hernandez,Li,Dotlić,Miura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December 2015</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Motion for teleconference on December 21st]  </a:t>
            </a: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December 21st, </a:t>
            </a:r>
            <a:r>
              <a:rPr lang="en-US" altLang="en-US" sz="1600" dirty="0">
                <a:solidFill>
                  <a:schemeClr val="tx2"/>
                </a:solidFill>
                <a:latin typeface="Times New Roman" pitchFamily="18" charset="0"/>
              </a:rPr>
              <a:t>2015 ]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[Marco Hernandez, Huan-Bang Li, Igor </a:t>
            </a:r>
            <a:r>
              <a:rPr lang="en-US" altLang="en-US" sz="1600" dirty="0" err="1">
                <a:solidFill>
                  <a:schemeClr val="tx2"/>
                </a:solidFill>
                <a:latin typeface="Times New Roman" pitchFamily="18" charset="0"/>
              </a:rPr>
              <a:t>Dotlić</a:t>
            </a:r>
            <a:r>
              <a:rPr lang="en-US" altLang="en-US" sz="1600" dirty="0">
                <a:solidFill>
                  <a:schemeClr val="tx2"/>
                </a:solidFill>
                <a:latin typeface="Times New Roman" pitchFamily="18" charset="0"/>
              </a:rPr>
              <a:t>, </a:t>
            </a:r>
            <a:r>
              <a:rPr lang="en-US" altLang="en-US" sz="1600" dirty="0" err="1">
                <a:solidFill>
                  <a:schemeClr val="tx2"/>
                </a:solidFill>
                <a:latin typeface="Times New Roman" pitchFamily="18" charset="0"/>
              </a:rPr>
              <a:t>Ryu</a:t>
            </a:r>
            <a:r>
              <a:rPr lang="en-US" altLang="en-US" sz="1600" dirty="0">
                <a:solidFill>
                  <a:schemeClr val="tx2"/>
                </a:solidFill>
                <a:latin typeface="Times New Roman" pitchFamily="18" charset="0"/>
              </a:rPr>
              <a:t> Miura</a:t>
            </a:r>
            <a:r>
              <a:rPr lang="en-US" altLang="en-US" sz="1600" dirty="0">
                <a:solidFill>
                  <a:srgbClr val="FF0000"/>
                </a:solidFill>
                <a:latin typeface="Times New Roman" pitchFamily="18" charset="0"/>
              </a:rPr>
              <a:t> </a:t>
            </a:r>
            <a:r>
              <a:rPr lang="en-US" altLang="en-US" sz="1600" dirty="0">
                <a:latin typeface="Times New Roman" pitchFamily="18" charset="0"/>
              </a:rPr>
              <a:t>] </a:t>
            </a: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Times New Roman" pitchFamily="18" charset="0"/>
              </a:rPr>
              <a:t>MAC command frames clause</a:t>
            </a:r>
            <a:endParaRPr lang="en-US" dirty="0"/>
          </a:p>
        </p:txBody>
      </p:sp>
      <p:sp>
        <p:nvSpPr>
          <p:cNvPr id="6" name="Content Placeholder 5"/>
          <p:cNvSpPr>
            <a:spLocks noGrp="1"/>
          </p:cNvSpPr>
          <p:nvPr>
            <p:ph idx="1"/>
          </p:nvPr>
        </p:nvSpPr>
        <p:spPr/>
        <p:txBody>
          <a:bodyPr/>
          <a:lstStyle/>
          <a:p>
            <a:r>
              <a:rPr lang="en-US" sz="2400" dirty="0" smtClean="0">
                <a:latin typeface="+mj-lt"/>
              </a:rPr>
              <a:t>5.7 is the current clause for MAC command frames in the Draft v0.16.1. </a:t>
            </a:r>
          </a:p>
          <a:p>
            <a:r>
              <a:rPr lang="en-US" sz="2400" dirty="0" smtClean="0">
                <a:latin typeface="+mj-lt"/>
              </a:rPr>
              <a:t>It seems to be a contribution of long time ago, because there are some issues:</a:t>
            </a:r>
          </a:p>
          <a:p>
            <a:pPr lvl="1"/>
            <a:r>
              <a:rPr lang="en-US" sz="2000" dirty="0" smtClean="0">
                <a:latin typeface="+mj-lt"/>
              </a:rPr>
              <a:t>In page 65, line 17: “MAC commands shall not be transmitted in the CFP”, which is incorrect.</a:t>
            </a:r>
          </a:p>
          <a:p>
            <a:pPr lvl="1"/>
            <a:r>
              <a:rPr lang="en-US" sz="2000" dirty="0" smtClean="0">
                <a:latin typeface="+mj-lt"/>
              </a:rPr>
              <a:t>In Table 21, there is a command for re-peering, but in clause 6 MAC services, there is not re-peering </a:t>
            </a:r>
            <a:r>
              <a:rPr lang="en-US" sz="1800" dirty="0" smtClean="0">
                <a:latin typeface="+mj-lt"/>
              </a:rPr>
              <a:t>(request/response), </a:t>
            </a:r>
            <a:r>
              <a:rPr lang="en-US" sz="2000" dirty="0" smtClean="0">
                <a:latin typeface="+mj-lt"/>
              </a:rPr>
              <a:t>because</a:t>
            </a:r>
            <a:r>
              <a:rPr lang="en-US" sz="1800" dirty="0" smtClean="0">
                <a:latin typeface="+mj-lt"/>
              </a:rPr>
              <a:t> </a:t>
            </a:r>
            <a:r>
              <a:rPr lang="en-US" sz="2000" dirty="0" smtClean="0">
                <a:latin typeface="+mj-lt"/>
              </a:rPr>
              <a:t>we decided to repeat peering </a:t>
            </a:r>
            <a:r>
              <a:rPr lang="en-US" sz="1800" dirty="0">
                <a:solidFill>
                  <a:srgbClr val="000000"/>
                </a:solidFill>
                <a:latin typeface="Times New Roman"/>
                <a:ea typeface="+mn-ea"/>
                <a:cs typeface="+mn-cs"/>
              </a:rPr>
              <a:t>(request/response</a:t>
            </a:r>
            <a:r>
              <a:rPr lang="en-US" sz="1800" dirty="0" smtClean="0">
                <a:solidFill>
                  <a:srgbClr val="000000"/>
                </a:solidFill>
                <a:latin typeface="Times New Roman"/>
                <a:ea typeface="+mn-ea"/>
                <a:cs typeface="+mn-cs"/>
              </a:rPr>
              <a:t>) </a:t>
            </a:r>
            <a:r>
              <a:rPr lang="en-US" sz="2000" dirty="0" smtClean="0">
                <a:solidFill>
                  <a:srgbClr val="000000"/>
                </a:solidFill>
                <a:latin typeface="Times New Roman"/>
                <a:ea typeface="+mn-ea"/>
                <a:cs typeface="+mn-cs"/>
              </a:rPr>
              <a:t>in case of re-peering for simplicity.</a:t>
            </a:r>
          </a:p>
          <a:p>
            <a:pPr lvl="1"/>
            <a:r>
              <a:rPr lang="en-US" sz="2000" dirty="0" smtClean="0">
                <a:solidFill>
                  <a:srgbClr val="000000"/>
                </a:solidFill>
                <a:latin typeface="Times New Roman"/>
                <a:ea typeface="+mn-ea"/>
                <a:cs typeface="+mn-cs"/>
              </a:rPr>
              <a:t>In Table 21, there is a command for de-peering </a:t>
            </a:r>
            <a:r>
              <a:rPr lang="en-US" sz="1800" dirty="0">
                <a:solidFill>
                  <a:srgbClr val="000000"/>
                </a:solidFill>
                <a:latin typeface="Times New Roman"/>
                <a:ea typeface="+mn-ea"/>
                <a:cs typeface="+mn-cs"/>
              </a:rPr>
              <a:t>(request/response),</a:t>
            </a:r>
            <a:r>
              <a:rPr lang="en-US" sz="2000" dirty="0" smtClean="0">
                <a:solidFill>
                  <a:srgbClr val="000000"/>
                </a:solidFill>
                <a:latin typeface="Times New Roman"/>
                <a:ea typeface="+mn-ea"/>
                <a:cs typeface="+mn-cs"/>
              </a:rPr>
              <a:t> but in clause 6, we decided to use de-peering notification only.</a:t>
            </a:r>
            <a:endParaRPr lang="en-US" sz="2000" dirty="0">
              <a:solidFill>
                <a:srgbClr val="000000"/>
              </a:solidFill>
              <a:latin typeface="Times New Roman"/>
            </a:endParaRPr>
          </a:p>
          <a:p>
            <a:pPr lvl="0"/>
            <a:endParaRPr lang="en-US" sz="2400" dirty="0" smtClean="0">
              <a:solidFill>
                <a:srgbClr val="000000"/>
              </a:solidFill>
              <a:latin typeface="Times New Roman"/>
            </a:endParaRPr>
          </a:p>
          <a:p>
            <a:endParaRPr lang="en-US" sz="2400" dirty="0" smtClean="0">
              <a:latin typeface="+mj-lt"/>
            </a:endParaRPr>
          </a:p>
          <a:p>
            <a:endParaRPr lang="en-US" sz="1400" dirty="0">
              <a:latin typeface="+mj-lt"/>
            </a:endParaRPr>
          </a:p>
        </p:txBody>
      </p:sp>
      <p:sp>
        <p:nvSpPr>
          <p:cNvPr id="2" name="Date Placeholder 1"/>
          <p:cNvSpPr>
            <a:spLocks noGrp="1"/>
          </p:cNvSpPr>
          <p:nvPr>
            <p:ph type="dt" sz="half" idx="10"/>
          </p:nvPr>
        </p:nvSpPr>
        <p:spPr/>
        <p:txBody>
          <a:bodyPr/>
          <a:lstStyle/>
          <a:p>
            <a:pPr>
              <a:defRPr/>
            </a:pPr>
            <a:r>
              <a:rPr lang="en-US" smtClean="0"/>
              <a:t>December 2015</a:t>
            </a:r>
            <a:endParaRPr lang="en-US"/>
          </a:p>
        </p:txBody>
      </p:sp>
      <p:sp>
        <p:nvSpPr>
          <p:cNvPr id="3" name="Footer Placeholder 2"/>
          <p:cNvSpPr>
            <a:spLocks noGrp="1"/>
          </p:cNvSpPr>
          <p:nvPr>
            <p:ph type="ftr" sz="quarter" idx="11"/>
          </p:nvPr>
        </p:nvSpPr>
        <p:spPr/>
        <p:txBody>
          <a:bodyPr/>
          <a:lstStyle/>
          <a:p>
            <a:pPr>
              <a:defRPr/>
            </a:pPr>
            <a:r>
              <a:rPr lang="en-US" smtClean="0"/>
              <a:t>Hernandez,Li,Dotlić,Miura (NICT)</a:t>
            </a:r>
            <a:endParaRPr lang="en-US"/>
          </a:p>
        </p:txBody>
      </p:sp>
      <p:sp>
        <p:nvSpPr>
          <p:cNvPr id="4" name="Slide Number Placeholder 3"/>
          <p:cNvSpPr>
            <a:spLocks noGrp="1"/>
          </p:cNvSpPr>
          <p:nvPr>
            <p:ph type="sldNum" sz="quarter" idx="12"/>
          </p:nvPr>
        </p:nvSpPr>
        <p:spPr/>
        <p:txBody>
          <a:bodyPr/>
          <a:lstStyle/>
          <a:p>
            <a:r>
              <a:rPr lang="en-US" altLang="en-US" smtClean="0"/>
              <a:t>Slide </a:t>
            </a:r>
            <a:fld id="{1E9B8F0D-C645-428B-882C-2B3D3E8D0851}" type="slidenum">
              <a:rPr lang="en-US" altLang="en-US" smtClean="0"/>
              <a:pPr/>
              <a:t>2</a:t>
            </a:fld>
            <a:endParaRPr lang="en-US" altLang="en-US"/>
          </a:p>
        </p:txBody>
      </p:sp>
    </p:spTree>
    <p:extLst>
      <p:ext uri="{BB962C8B-B14F-4D97-AF65-F5344CB8AC3E}">
        <p14:creationId xmlns:p14="http://schemas.microsoft.com/office/powerpoint/2010/main" val="2749402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latin typeface="Times New Roman" pitchFamily="18" charset="0"/>
              </a:rPr>
              <a:t>MAC command frames clause</a:t>
            </a:r>
            <a:endParaRPr lang="en-US" dirty="0"/>
          </a:p>
        </p:txBody>
      </p:sp>
      <p:sp>
        <p:nvSpPr>
          <p:cNvPr id="3" name="Content Placeholder 2"/>
          <p:cNvSpPr>
            <a:spLocks noGrp="1"/>
          </p:cNvSpPr>
          <p:nvPr>
            <p:ph idx="1"/>
          </p:nvPr>
        </p:nvSpPr>
        <p:spPr/>
        <p:txBody>
          <a:bodyPr/>
          <a:lstStyle/>
          <a:p>
            <a:pPr lvl="0"/>
            <a:r>
              <a:rPr lang="en-US" sz="2400" dirty="0">
                <a:solidFill>
                  <a:srgbClr val="000000"/>
                </a:solidFill>
                <a:latin typeface="Times New Roman"/>
              </a:rPr>
              <a:t>Moreover, there is </a:t>
            </a:r>
            <a:r>
              <a:rPr lang="en-US" sz="2400" dirty="0" smtClean="0">
                <a:solidFill>
                  <a:srgbClr val="000000"/>
                </a:solidFill>
                <a:latin typeface="Times New Roman"/>
              </a:rPr>
              <a:t>an issue in </a:t>
            </a:r>
            <a:r>
              <a:rPr lang="en-US" sz="2400" dirty="0">
                <a:solidFill>
                  <a:srgbClr val="000000"/>
                </a:solidFill>
                <a:latin typeface="Times New Roman"/>
              </a:rPr>
              <a:t>the description of clause 5.7 “</a:t>
            </a:r>
            <a:r>
              <a:rPr lang="en-US" sz="2000" dirty="0">
                <a:solidFill>
                  <a:srgbClr val="000000"/>
                </a:solidFill>
                <a:latin typeface="Times New Roman"/>
              </a:rPr>
              <a:t>MAC Command Frames</a:t>
            </a:r>
            <a:r>
              <a:rPr lang="en-US" sz="2400" dirty="0">
                <a:solidFill>
                  <a:srgbClr val="000000"/>
                </a:solidFill>
                <a:latin typeface="Times New Roman"/>
              </a:rPr>
              <a:t>”:</a:t>
            </a:r>
          </a:p>
          <a:p>
            <a:pPr lvl="1"/>
            <a:r>
              <a:rPr lang="en-US" sz="2000" dirty="0">
                <a:solidFill>
                  <a:srgbClr val="000000"/>
                </a:solidFill>
                <a:latin typeface="Times New Roman"/>
              </a:rPr>
              <a:t>The reason is we have unicast and multicast (one-to-many and many-to many) cases for source and destination addresses in the MHR. </a:t>
            </a:r>
            <a:endParaRPr lang="en-US" sz="2000" dirty="0" smtClean="0">
              <a:solidFill>
                <a:srgbClr val="000000"/>
              </a:solidFill>
              <a:latin typeface="Times New Roman"/>
            </a:endParaRPr>
          </a:p>
          <a:p>
            <a:pPr lvl="1"/>
            <a:r>
              <a:rPr lang="en-US" sz="2000" dirty="0" smtClean="0">
                <a:solidFill>
                  <a:srgbClr val="000000"/>
                </a:solidFill>
                <a:latin typeface="Times New Roman"/>
              </a:rPr>
              <a:t>However, the payload field is independent of these addressing.</a:t>
            </a:r>
          </a:p>
          <a:p>
            <a:pPr lvl="1"/>
            <a:r>
              <a:rPr lang="en-US" sz="2000" dirty="0" smtClean="0">
                <a:solidFill>
                  <a:srgbClr val="000000"/>
                </a:solidFill>
                <a:latin typeface="Times New Roman"/>
              </a:rPr>
              <a:t>There is no reason to have clauses for one-to-one peering command, one-to-many peering command, many-to-many peering command for instance, as the current clause 5.7 suggests.</a:t>
            </a:r>
            <a:endParaRPr lang="en-US" sz="2000" dirty="0">
              <a:solidFill>
                <a:srgbClr val="000000"/>
              </a:solidFill>
              <a:latin typeface="Times New Roman"/>
            </a:endParaRPr>
          </a:p>
          <a:p>
            <a:pPr lvl="1"/>
            <a:r>
              <a:rPr lang="en-US" sz="2000" dirty="0" smtClean="0">
                <a:solidFill>
                  <a:srgbClr val="000000"/>
                </a:solidFill>
                <a:latin typeface="Times New Roman"/>
              </a:rPr>
              <a:t>So </a:t>
            </a:r>
            <a:r>
              <a:rPr lang="en-US" sz="2000" dirty="0">
                <a:solidFill>
                  <a:srgbClr val="000000"/>
                </a:solidFill>
                <a:latin typeface="Times New Roman"/>
              </a:rPr>
              <a:t>that clause 5.7 “MAC Command Frames” should describe the </a:t>
            </a:r>
            <a:r>
              <a:rPr lang="en-US" sz="2000" dirty="0" smtClean="0">
                <a:solidFill>
                  <a:srgbClr val="000000"/>
                </a:solidFill>
                <a:latin typeface="Times New Roman"/>
              </a:rPr>
              <a:t>payload </a:t>
            </a:r>
            <a:r>
              <a:rPr lang="en-US" sz="2000" dirty="0">
                <a:solidFill>
                  <a:srgbClr val="000000"/>
                </a:solidFill>
                <a:latin typeface="Times New Roman"/>
              </a:rPr>
              <a:t>fields for MAC command frame: </a:t>
            </a:r>
            <a:r>
              <a:rPr lang="en-US" sz="2000" b="1" dirty="0">
                <a:solidFill>
                  <a:srgbClr val="000000"/>
                </a:solidFill>
                <a:latin typeface="Times New Roman"/>
              </a:rPr>
              <a:t>Command ID field</a:t>
            </a:r>
            <a:r>
              <a:rPr lang="en-US" sz="2000" dirty="0">
                <a:solidFill>
                  <a:srgbClr val="000000"/>
                </a:solidFill>
                <a:latin typeface="Times New Roman"/>
              </a:rPr>
              <a:t> and </a:t>
            </a:r>
            <a:r>
              <a:rPr lang="en-US" sz="2000" b="1" dirty="0">
                <a:solidFill>
                  <a:srgbClr val="000000"/>
                </a:solidFill>
                <a:latin typeface="Times New Roman"/>
              </a:rPr>
              <a:t>Content field</a:t>
            </a:r>
            <a:r>
              <a:rPr lang="en-US" sz="2000" dirty="0">
                <a:solidFill>
                  <a:srgbClr val="000000"/>
                </a:solidFill>
                <a:latin typeface="Times New Roman"/>
              </a:rPr>
              <a:t>, and relevant MHR fields </a:t>
            </a:r>
            <a:r>
              <a:rPr lang="en-US" sz="2000" b="1" i="1" dirty="0">
                <a:solidFill>
                  <a:srgbClr val="000000"/>
                </a:solidFill>
                <a:latin typeface="Times New Roman"/>
              </a:rPr>
              <a:t>except</a:t>
            </a:r>
            <a:r>
              <a:rPr lang="en-US" sz="2000" dirty="0">
                <a:solidFill>
                  <a:srgbClr val="000000"/>
                </a:solidFill>
                <a:latin typeface="Times New Roman"/>
              </a:rPr>
              <a:t> addressing fields</a:t>
            </a:r>
            <a:r>
              <a:rPr lang="en-US" sz="2000" dirty="0" smtClean="0">
                <a:solidFill>
                  <a:srgbClr val="000000"/>
                </a:solidFill>
                <a:latin typeface="Times New Roman"/>
              </a:rPr>
              <a:t>.</a:t>
            </a:r>
          </a:p>
          <a:p>
            <a:pPr lvl="1"/>
            <a:endParaRPr lang="en-US" sz="2000" dirty="0" smtClean="0">
              <a:solidFill>
                <a:srgbClr val="000000"/>
              </a:solidFill>
              <a:latin typeface="Times New Roman"/>
            </a:endParaRPr>
          </a:p>
          <a:p>
            <a:endParaRPr lang="en-US" dirty="0"/>
          </a:p>
        </p:txBody>
      </p:sp>
      <p:sp>
        <p:nvSpPr>
          <p:cNvPr id="4" name="Date Placeholder 3"/>
          <p:cNvSpPr>
            <a:spLocks noGrp="1"/>
          </p:cNvSpPr>
          <p:nvPr>
            <p:ph type="dt" sz="half" idx="10"/>
          </p:nvPr>
        </p:nvSpPr>
        <p:spPr/>
        <p:txBody>
          <a:body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3</a:t>
            </a:fld>
            <a:endParaRPr lang="en-US" altLang="en-US"/>
          </a:p>
        </p:txBody>
      </p:sp>
    </p:spTree>
    <p:extLst>
      <p:ext uri="{BB962C8B-B14F-4D97-AF65-F5344CB8AC3E}">
        <p14:creationId xmlns:p14="http://schemas.microsoft.com/office/powerpoint/2010/main" val="4019494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latin typeface="Times New Roman" pitchFamily="18" charset="0"/>
              </a:rPr>
              <a:t>MAC command frames clause</a:t>
            </a:r>
            <a:endParaRPr lang="en-US" dirty="0"/>
          </a:p>
        </p:txBody>
      </p:sp>
      <p:sp>
        <p:nvSpPr>
          <p:cNvPr id="3" name="Content Placeholder 2"/>
          <p:cNvSpPr>
            <a:spLocks noGrp="1"/>
          </p:cNvSpPr>
          <p:nvPr>
            <p:ph idx="1"/>
          </p:nvPr>
        </p:nvSpPr>
        <p:spPr/>
        <p:txBody>
          <a:bodyPr/>
          <a:lstStyle/>
          <a:p>
            <a:r>
              <a:rPr lang="en-US" sz="2400" dirty="0" smtClean="0">
                <a:latin typeface="+mj-lt"/>
              </a:rPr>
              <a:t>MAC command frame (peering case):</a:t>
            </a:r>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4</a:t>
            </a:fld>
            <a:endParaRPr lang="en-US"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7815" y="2609850"/>
            <a:ext cx="5734050" cy="952500"/>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Arrow Connector 8"/>
          <p:cNvCxnSpPr/>
          <p:nvPr/>
        </p:nvCxnSpPr>
        <p:spPr bwMode="auto">
          <a:xfrm>
            <a:off x="3276600" y="3276600"/>
            <a:ext cx="0" cy="6096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0" name="TextBox 9"/>
          <p:cNvSpPr txBox="1"/>
          <p:nvPr/>
        </p:nvSpPr>
        <p:spPr>
          <a:xfrm>
            <a:off x="2729815" y="3908502"/>
            <a:ext cx="1093569" cy="830997"/>
          </a:xfrm>
          <a:prstGeom prst="rect">
            <a:avLst/>
          </a:prstGeom>
          <a:noFill/>
        </p:spPr>
        <p:txBody>
          <a:bodyPr wrap="none" rtlCol="0">
            <a:spAutoFit/>
          </a:bodyPr>
          <a:lstStyle/>
          <a:p>
            <a:r>
              <a:rPr lang="en-US" dirty="0" smtClean="0"/>
              <a:t>Associated to:</a:t>
            </a:r>
          </a:p>
          <a:p>
            <a:r>
              <a:rPr lang="en-US" i="1" dirty="0" smtClean="0"/>
              <a:t>one-to-one</a:t>
            </a:r>
          </a:p>
          <a:p>
            <a:r>
              <a:rPr lang="en-US" i="1" dirty="0"/>
              <a:t>o</a:t>
            </a:r>
            <a:r>
              <a:rPr lang="en-US" i="1" dirty="0" smtClean="0"/>
              <a:t>ne-to-many</a:t>
            </a:r>
          </a:p>
          <a:p>
            <a:r>
              <a:rPr lang="en-US" i="1" dirty="0"/>
              <a:t>m</a:t>
            </a:r>
            <a:r>
              <a:rPr lang="en-US" i="1" dirty="0" smtClean="0"/>
              <a:t>any-to-many</a:t>
            </a:r>
            <a:endParaRPr lang="en-US" i="1" dirty="0"/>
          </a:p>
        </p:txBody>
      </p:sp>
      <p:cxnSp>
        <p:nvCxnSpPr>
          <p:cNvPr id="12" name="Straight Arrow Connector 11"/>
          <p:cNvCxnSpPr/>
          <p:nvPr/>
        </p:nvCxnSpPr>
        <p:spPr bwMode="auto">
          <a:xfrm>
            <a:off x="4800600" y="3086100"/>
            <a:ext cx="0" cy="82240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3" name="TextBox 12"/>
          <p:cNvSpPr txBox="1"/>
          <p:nvPr/>
        </p:nvSpPr>
        <p:spPr>
          <a:xfrm>
            <a:off x="4238587" y="3932663"/>
            <a:ext cx="1124026" cy="276999"/>
          </a:xfrm>
          <a:prstGeom prst="rect">
            <a:avLst/>
          </a:prstGeom>
          <a:noFill/>
        </p:spPr>
        <p:txBody>
          <a:bodyPr wrap="none" rtlCol="0">
            <a:spAutoFit/>
          </a:bodyPr>
          <a:lstStyle/>
          <a:p>
            <a:r>
              <a:rPr lang="en-US" dirty="0" smtClean="0"/>
              <a:t>Non applicable</a:t>
            </a:r>
            <a:endParaRPr lang="en-US" dirty="0"/>
          </a:p>
        </p:txBody>
      </p:sp>
      <p:cxnSp>
        <p:nvCxnSpPr>
          <p:cNvPr id="15" name="Straight Arrow Connector 14"/>
          <p:cNvCxnSpPr/>
          <p:nvPr/>
        </p:nvCxnSpPr>
        <p:spPr bwMode="auto">
          <a:xfrm>
            <a:off x="5791200" y="3276600"/>
            <a:ext cx="0" cy="1143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7" name="TextBox 16"/>
          <p:cNvSpPr txBox="1"/>
          <p:nvPr/>
        </p:nvSpPr>
        <p:spPr>
          <a:xfrm>
            <a:off x="5715000" y="4419600"/>
            <a:ext cx="862737" cy="276999"/>
          </a:xfrm>
          <a:prstGeom prst="rect">
            <a:avLst/>
          </a:prstGeom>
          <a:noFill/>
        </p:spPr>
        <p:txBody>
          <a:bodyPr wrap="none" rtlCol="0">
            <a:spAutoFit/>
          </a:bodyPr>
          <a:lstStyle/>
          <a:p>
            <a:r>
              <a:rPr lang="en-US" dirty="0" smtClean="0"/>
              <a:t>Applicable</a:t>
            </a:r>
            <a:endParaRPr lang="en-US" dirty="0"/>
          </a:p>
        </p:txBody>
      </p:sp>
      <p:cxnSp>
        <p:nvCxnSpPr>
          <p:cNvPr id="19" name="Straight Arrow Connector 18"/>
          <p:cNvCxnSpPr/>
          <p:nvPr/>
        </p:nvCxnSpPr>
        <p:spPr bwMode="auto">
          <a:xfrm>
            <a:off x="6400800" y="3276600"/>
            <a:ext cx="0" cy="1143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1249450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latin typeface="Times New Roman" pitchFamily="18" charset="0"/>
              </a:rPr>
              <a:t>MAC command frames clause</a:t>
            </a:r>
            <a:endParaRPr lang="en-US" dirty="0"/>
          </a:p>
        </p:txBody>
      </p:sp>
      <p:sp>
        <p:nvSpPr>
          <p:cNvPr id="3" name="Content Placeholder 2"/>
          <p:cNvSpPr>
            <a:spLocks noGrp="1"/>
          </p:cNvSpPr>
          <p:nvPr>
            <p:ph idx="1"/>
          </p:nvPr>
        </p:nvSpPr>
        <p:spPr/>
        <p:txBody>
          <a:bodyPr/>
          <a:lstStyle/>
          <a:p>
            <a:pPr lvl="0"/>
            <a:r>
              <a:rPr lang="en-US" sz="2400" dirty="0">
                <a:solidFill>
                  <a:srgbClr val="000000"/>
                </a:solidFill>
                <a:latin typeface="Times New Roman"/>
              </a:rPr>
              <a:t>That is, clause 5.7 should not include the cases for one-to-one, one-to-many, etc., but only the </a:t>
            </a:r>
            <a:r>
              <a:rPr lang="en-US" sz="2400" dirty="0" smtClean="0">
                <a:solidFill>
                  <a:srgbClr val="000000"/>
                </a:solidFill>
                <a:latin typeface="Times New Roman"/>
              </a:rPr>
              <a:t>description </a:t>
            </a:r>
            <a:r>
              <a:rPr lang="en-US" sz="2400" dirty="0">
                <a:solidFill>
                  <a:srgbClr val="000000"/>
                </a:solidFill>
                <a:latin typeface="Times New Roman"/>
              </a:rPr>
              <a:t>for </a:t>
            </a:r>
            <a:r>
              <a:rPr lang="en-US" sz="2000" b="1" dirty="0">
                <a:solidFill>
                  <a:srgbClr val="000000"/>
                </a:solidFill>
                <a:latin typeface="Times New Roman"/>
              </a:rPr>
              <a:t>Command </a:t>
            </a:r>
            <a:r>
              <a:rPr lang="en-US" sz="2000" b="1" dirty="0" smtClean="0">
                <a:solidFill>
                  <a:srgbClr val="000000"/>
                </a:solidFill>
                <a:latin typeface="Times New Roman"/>
              </a:rPr>
              <a:t>ID field </a:t>
            </a:r>
            <a:r>
              <a:rPr lang="en-US" sz="2000" dirty="0">
                <a:solidFill>
                  <a:srgbClr val="000000"/>
                </a:solidFill>
                <a:latin typeface="Times New Roman"/>
              </a:rPr>
              <a:t>and </a:t>
            </a:r>
            <a:r>
              <a:rPr lang="en-US" sz="2000" b="1" dirty="0" smtClean="0">
                <a:solidFill>
                  <a:srgbClr val="000000"/>
                </a:solidFill>
                <a:latin typeface="Times New Roman"/>
              </a:rPr>
              <a:t>Content field</a:t>
            </a:r>
            <a:r>
              <a:rPr lang="en-US" sz="2000" dirty="0" smtClean="0">
                <a:solidFill>
                  <a:srgbClr val="000000"/>
                </a:solidFill>
                <a:latin typeface="Times New Roman"/>
              </a:rPr>
              <a:t>, </a:t>
            </a:r>
            <a:r>
              <a:rPr lang="en-US" sz="2000" dirty="0">
                <a:solidFill>
                  <a:srgbClr val="000000"/>
                </a:solidFill>
                <a:latin typeface="Times New Roman"/>
              </a:rPr>
              <a:t>and relevant MHR fields </a:t>
            </a:r>
            <a:r>
              <a:rPr lang="en-US" sz="2000" b="1" i="1" dirty="0">
                <a:solidFill>
                  <a:srgbClr val="000000"/>
                </a:solidFill>
                <a:latin typeface="Times New Roman"/>
              </a:rPr>
              <a:t>except</a:t>
            </a:r>
            <a:r>
              <a:rPr lang="en-US" sz="2000" dirty="0">
                <a:solidFill>
                  <a:srgbClr val="000000"/>
                </a:solidFill>
                <a:latin typeface="Times New Roman"/>
              </a:rPr>
              <a:t> addressing fields. </a:t>
            </a:r>
            <a:endParaRPr lang="en-US" sz="2400" dirty="0">
              <a:solidFill>
                <a:srgbClr val="000000"/>
              </a:solidFill>
              <a:latin typeface="Times New Roman"/>
            </a:endParaRPr>
          </a:p>
          <a:p>
            <a:pPr marL="342900" lvl="1" indent="-342900">
              <a:buFontTx/>
              <a:buChar char="•"/>
            </a:pPr>
            <a:r>
              <a:rPr lang="en-US" sz="2000" dirty="0" smtClean="0">
                <a:solidFill>
                  <a:srgbClr val="000000"/>
                </a:solidFill>
                <a:latin typeface="Times New Roman"/>
              </a:rPr>
              <a:t>MHR </a:t>
            </a:r>
            <a:r>
              <a:rPr lang="en-US" sz="2000" dirty="0">
                <a:solidFill>
                  <a:srgbClr val="000000"/>
                </a:solidFill>
                <a:latin typeface="Times New Roman"/>
              </a:rPr>
              <a:t>fields for addressing: </a:t>
            </a:r>
            <a:r>
              <a:rPr lang="en-US" sz="2000" dirty="0" smtClean="0">
                <a:solidFill>
                  <a:srgbClr val="000000"/>
                </a:solidFill>
                <a:latin typeface="Times New Roman"/>
              </a:rPr>
              <a:t>unicast</a:t>
            </a:r>
            <a:r>
              <a:rPr lang="en-US" sz="2000" dirty="0">
                <a:solidFill>
                  <a:srgbClr val="000000"/>
                </a:solidFill>
                <a:latin typeface="Times New Roman"/>
              </a:rPr>
              <a:t> </a:t>
            </a:r>
            <a:r>
              <a:rPr lang="en-US" sz="2000" dirty="0" smtClean="0">
                <a:solidFill>
                  <a:srgbClr val="000000"/>
                </a:solidFill>
                <a:latin typeface="Times New Roman"/>
              </a:rPr>
              <a:t>and multicast, </a:t>
            </a:r>
            <a:r>
              <a:rPr lang="en-US" sz="2000" dirty="0">
                <a:solidFill>
                  <a:srgbClr val="000000"/>
                </a:solidFill>
                <a:latin typeface="Times New Roman"/>
              </a:rPr>
              <a:t>that is one-to-one, one-to-many, many-to-many </a:t>
            </a:r>
            <a:r>
              <a:rPr lang="en-US" sz="2000" dirty="0" smtClean="0">
                <a:solidFill>
                  <a:srgbClr val="000000"/>
                </a:solidFill>
                <a:latin typeface="Times New Roman"/>
              </a:rPr>
              <a:t>addressing cases </a:t>
            </a:r>
            <a:r>
              <a:rPr lang="en-US" sz="2000" dirty="0">
                <a:solidFill>
                  <a:srgbClr val="000000"/>
                </a:solidFill>
                <a:latin typeface="Times New Roman"/>
              </a:rPr>
              <a:t>should be described in clause 5.1 “MAC Functional description”, no in Clause 5.7</a:t>
            </a:r>
          </a:p>
          <a:p>
            <a:pPr lvl="0"/>
            <a:r>
              <a:rPr lang="en-US" sz="2000" dirty="0" smtClean="0">
                <a:solidFill>
                  <a:srgbClr val="000000"/>
                </a:solidFill>
                <a:latin typeface="Times New Roman"/>
              </a:rPr>
              <a:t>Thus</a:t>
            </a:r>
            <a:r>
              <a:rPr lang="en-US" sz="2000" dirty="0">
                <a:solidFill>
                  <a:srgbClr val="000000"/>
                </a:solidFill>
                <a:latin typeface="Times New Roman"/>
              </a:rPr>
              <a:t>, a harmonized text is presented in DCN </a:t>
            </a:r>
            <a:r>
              <a:rPr lang="en-US" sz="2000" dirty="0" smtClean="0">
                <a:solidFill>
                  <a:srgbClr val="000000"/>
                </a:solidFill>
                <a:latin typeface="Times New Roman"/>
              </a:rPr>
              <a:t>15-987r1</a:t>
            </a:r>
            <a:endParaRPr lang="en-US" sz="2000" dirty="0">
              <a:solidFill>
                <a:srgbClr val="000000"/>
              </a:solidFill>
              <a:latin typeface="Times New Roman"/>
            </a:endParaRPr>
          </a:p>
          <a:p>
            <a:pPr marL="0" lvl="0" indent="0">
              <a:buNone/>
            </a:pPr>
            <a:r>
              <a:rPr lang="en-US" sz="2000" dirty="0">
                <a:solidFill>
                  <a:srgbClr val="000000"/>
                </a:solidFill>
                <a:latin typeface="Times New Roman"/>
              </a:rPr>
              <a:t> </a:t>
            </a:r>
          </a:p>
          <a:p>
            <a:endParaRPr lang="en-US" sz="2000" dirty="0">
              <a:solidFill>
                <a:srgbClr val="000000"/>
              </a:solidFill>
              <a:latin typeface="Times New Roman"/>
            </a:endParaRPr>
          </a:p>
          <a:p>
            <a:endParaRPr lang="en-US" dirty="0"/>
          </a:p>
        </p:txBody>
      </p:sp>
      <p:sp>
        <p:nvSpPr>
          <p:cNvPr id="4" name="Date Placeholder 3"/>
          <p:cNvSpPr>
            <a:spLocks noGrp="1"/>
          </p:cNvSpPr>
          <p:nvPr>
            <p:ph type="dt" sz="half" idx="10"/>
          </p:nvPr>
        </p:nvSpPr>
        <p:spPr/>
        <p:txBody>
          <a:body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5</a:t>
            </a:fld>
            <a:endParaRPr lang="en-US" altLang="en-US"/>
          </a:p>
        </p:txBody>
      </p:sp>
    </p:spTree>
    <p:extLst>
      <p:ext uri="{BB962C8B-B14F-4D97-AF65-F5344CB8AC3E}">
        <p14:creationId xmlns:p14="http://schemas.microsoft.com/office/powerpoint/2010/main" val="1820898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smtClean="0"/>
              <a:t>Motion to accept MAC commands text</a:t>
            </a:r>
            <a:endParaRPr lang="en-US" sz="3400" dirty="0"/>
          </a:p>
        </p:txBody>
      </p:sp>
      <p:sp>
        <p:nvSpPr>
          <p:cNvPr id="3" name="Content Placeholder 2"/>
          <p:cNvSpPr>
            <a:spLocks noGrp="1"/>
          </p:cNvSpPr>
          <p:nvPr>
            <p:ph idx="1"/>
          </p:nvPr>
        </p:nvSpPr>
        <p:spPr/>
        <p:txBody>
          <a:bodyPr/>
          <a:lstStyle/>
          <a:p>
            <a:r>
              <a:rPr lang="en-US" sz="2400" dirty="0" smtClean="0">
                <a:latin typeface="+mj-lt"/>
              </a:rPr>
              <a:t>Marco moves a motion to accept the harmonized text on MAC commands text in </a:t>
            </a:r>
            <a:r>
              <a:rPr lang="en-US" sz="2400" smtClean="0">
                <a:latin typeface="+mj-lt"/>
              </a:rPr>
              <a:t>DCN </a:t>
            </a:r>
            <a:r>
              <a:rPr lang="en-US" sz="2400" smtClean="0">
                <a:latin typeface="+mj-lt"/>
              </a:rPr>
              <a:t>15-987r1 </a:t>
            </a:r>
            <a:r>
              <a:rPr lang="en-US" sz="2400" dirty="0" smtClean="0">
                <a:latin typeface="+mj-lt"/>
              </a:rPr>
              <a:t>to replace the text in clause 5.7 of the Draft Standard v.0.16.1.</a:t>
            </a:r>
          </a:p>
          <a:p>
            <a:pPr lvl="1"/>
            <a:r>
              <a:rPr lang="en-US" sz="2000" dirty="0" smtClean="0">
                <a:latin typeface="+mj-lt"/>
              </a:rPr>
              <a:t>Second:</a:t>
            </a:r>
          </a:p>
          <a:p>
            <a:pPr lvl="1"/>
            <a:r>
              <a:rPr lang="en-US" sz="2000" dirty="0" smtClean="0">
                <a:latin typeface="+mj-lt"/>
              </a:rPr>
              <a:t>Vote: </a:t>
            </a:r>
            <a:endParaRPr lang="en-US" sz="2000" dirty="0">
              <a:latin typeface="+mj-lt"/>
            </a:endParaRPr>
          </a:p>
        </p:txBody>
      </p:sp>
      <p:sp>
        <p:nvSpPr>
          <p:cNvPr id="4" name="Date Placeholder 3"/>
          <p:cNvSpPr>
            <a:spLocks noGrp="1"/>
          </p:cNvSpPr>
          <p:nvPr>
            <p:ph type="dt" sz="half" idx="10"/>
          </p:nvPr>
        </p:nvSpPr>
        <p:spPr/>
        <p:txBody>
          <a:body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6</a:t>
            </a:fld>
            <a:endParaRPr lang="en-US" altLang="en-US"/>
          </a:p>
        </p:txBody>
      </p:sp>
    </p:spTree>
    <p:extLst>
      <p:ext uri="{BB962C8B-B14F-4D97-AF65-F5344CB8AC3E}">
        <p14:creationId xmlns:p14="http://schemas.microsoft.com/office/powerpoint/2010/main" val="3561939979"/>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8450</TotalTime>
  <Words>532</Words>
  <Application>Microsoft Office PowerPoint</Application>
  <PresentationFormat>On-screen Show (4:3)</PresentationFormat>
  <Paragraphs>65</Paragraphs>
  <Slides>6</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Times New Roman</vt:lpstr>
      <vt:lpstr>Calibri</vt:lpstr>
      <vt:lpstr>Default Design</vt:lpstr>
      <vt:lpstr>Custom Design</vt:lpstr>
      <vt:lpstr>PowerPoint Presentation</vt:lpstr>
      <vt:lpstr>MAC command frames clause</vt:lpstr>
      <vt:lpstr>MAC command frames clause</vt:lpstr>
      <vt:lpstr>MAC command frames clause</vt:lpstr>
      <vt:lpstr>MAC command frames clause</vt:lpstr>
      <vt:lpstr>Motion to accept MAC commands text</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456</cp:revision>
  <cp:lastPrinted>1998-02-10T13:28:06Z</cp:lastPrinted>
  <dcterms:created xsi:type="dcterms:W3CDTF">1999-11-08T18:59:45Z</dcterms:created>
  <dcterms:modified xsi:type="dcterms:W3CDTF">2016-01-12T06:57:56Z</dcterms:modified>
</cp:coreProperties>
</file>