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8"/>
  </p:notesMasterIdLst>
  <p:handoutMasterIdLst>
    <p:handoutMasterId r:id="rId9"/>
  </p:handoutMasterIdLst>
  <p:sldIdLst>
    <p:sldId id="259" r:id="rId3"/>
    <p:sldId id="260" r:id="rId4"/>
    <p:sldId id="265" r:id="rId5"/>
    <p:sldId id="266" r:id="rId6"/>
    <p:sldId id="263" r:id="rId7"/>
  </p:sldIdLst>
  <p:sldSz cx="9144000" cy="6858000" type="screen4x3"/>
  <p:notesSz cx="9280525" cy="6934200"/>
  <p:embeddedFontLst>
    <p:embeddedFont>
      <p:font typeface="Calibri" panose="020F0502020204030204" pitchFamily="34" charset="0"/>
      <p:regular r:id="rId10"/>
      <p:bold r:id="rId11"/>
      <p:italic r:id="rId12"/>
      <p:boldItalic r:id="rId13"/>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23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1795" y="-67"/>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December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December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802.15-15-0988-00-0008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December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December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Motion for teleconference on December 21st]  </a:t>
            </a: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December 21st, </a:t>
            </a:r>
            <a:r>
              <a:rPr lang="en-US" altLang="en-US" sz="1600" dirty="0">
                <a:solidFill>
                  <a:schemeClr val="tx2"/>
                </a:solidFill>
                <a:latin typeface="Times New Roman" pitchFamily="18" charset="0"/>
              </a:rPr>
              <a:t>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Times New Roman" pitchFamily="18" charset="0"/>
              </a:rPr>
              <a:t>MAC command frames clause</a:t>
            </a:r>
            <a:endParaRPr lang="en-US" dirty="0"/>
          </a:p>
        </p:txBody>
      </p:sp>
      <p:sp>
        <p:nvSpPr>
          <p:cNvPr id="6" name="Content Placeholder 5"/>
          <p:cNvSpPr>
            <a:spLocks noGrp="1"/>
          </p:cNvSpPr>
          <p:nvPr>
            <p:ph idx="1"/>
          </p:nvPr>
        </p:nvSpPr>
        <p:spPr/>
        <p:txBody>
          <a:bodyPr/>
          <a:lstStyle/>
          <a:p>
            <a:r>
              <a:rPr lang="en-US" sz="2400" dirty="0" smtClean="0">
                <a:latin typeface="+mj-lt"/>
              </a:rPr>
              <a:t>5.7 is the current clause for MAC command frames in the Draft v0.16.1. </a:t>
            </a:r>
          </a:p>
          <a:p>
            <a:r>
              <a:rPr lang="en-US" sz="2400" dirty="0" smtClean="0">
                <a:latin typeface="+mj-lt"/>
              </a:rPr>
              <a:t>It seems to be a contribution of long time ago, because there are some issues:</a:t>
            </a:r>
          </a:p>
          <a:p>
            <a:pPr lvl="1"/>
            <a:r>
              <a:rPr lang="en-US" sz="2000" dirty="0" smtClean="0">
                <a:latin typeface="+mj-lt"/>
              </a:rPr>
              <a:t>In page 65, line 17: “MAC commands shall not be transmitted in the CFP”, which is incorrect.</a:t>
            </a:r>
          </a:p>
          <a:p>
            <a:pPr lvl="1"/>
            <a:r>
              <a:rPr lang="en-US" sz="2000" dirty="0" smtClean="0">
                <a:latin typeface="+mj-lt"/>
              </a:rPr>
              <a:t>In Table 21, there is a command for re-peering, but in clause 6 MAC services, there is not re-peering </a:t>
            </a:r>
            <a:r>
              <a:rPr lang="en-US" sz="1800" dirty="0" smtClean="0">
                <a:latin typeface="+mj-lt"/>
              </a:rPr>
              <a:t>(request/response), </a:t>
            </a:r>
            <a:r>
              <a:rPr lang="en-US" sz="2000" dirty="0" smtClean="0">
                <a:latin typeface="+mj-lt"/>
              </a:rPr>
              <a:t>because</a:t>
            </a:r>
            <a:r>
              <a:rPr lang="en-US" sz="1800" dirty="0" smtClean="0">
                <a:latin typeface="+mj-lt"/>
              </a:rPr>
              <a:t> </a:t>
            </a:r>
            <a:r>
              <a:rPr lang="en-US" sz="2000" dirty="0" smtClean="0">
                <a:latin typeface="+mj-lt"/>
              </a:rPr>
              <a:t>we decided to repeat peering </a:t>
            </a:r>
            <a:r>
              <a:rPr lang="en-US" sz="1800" dirty="0">
                <a:solidFill>
                  <a:srgbClr val="000000"/>
                </a:solidFill>
                <a:latin typeface="Times New Roman"/>
                <a:ea typeface="+mn-ea"/>
                <a:cs typeface="+mn-cs"/>
              </a:rPr>
              <a:t>(request/response</a:t>
            </a:r>
            <a:r>
              <a:rPr lang="en-US" sz="1800" dirty="0" smtClean="0">
                <a:solidFill>
                  <a:srgbClr val="000000"/>
                </a:solidFill>
                <a:latin typeface="Times New Roman"/>
                <a:ea typeface="+mn-ea"/>
                <a:cs typeface="+mn-cs"/>
              </a:rPr>
              <a:t>) </a:t>
            </a:r>
            <a:r>
              <a:rPr lang="en-US" sz="2000" dirty="0" smtClean="0">
                <a:solidFill>
                  <a:srgbClr val="000000"/>
                </a:solidFill>
                <a:latin typeface="Times New Roman"/>
                <a:ea typeface="+mn-ea"/>
                <a:cs typeface="+mn-cs"/>
              </a:rPr>
              <a:t>in case of re-peering for simplicity.</a:t>
            </a:r>
          </a:p>
          <a:p>
            <a:pPr lvl="1"/>
            <a:r>
              <a:rPr lang="en-US" sz="2000" dirty="0" smtClean="0">
                <a:solidFill>
                  <a:srgbClr val="000000"/>
                </a:solidFill>
                <a:latin typeface="Times New Roman"/>
                <a:ea typeface="+mn-ea"/>
                <a:cs typeface="+mn-cs"/>
              </a:rPr>
              <a:t>In Table 21, there is a command for de-peering </a:t>
            </a:r>
            <a:r>
              <a:rPr lang="en-US" sz="1800" dirty="0">
                <a:solidFill>
                  <a:srgbClr val="000000"/>
                </a:solidFill>
                <a:latin typeface="Times New Roman"/>
                <a:ea typeface="+mn-ea"/>
                <a:cs typeface="+mn-cs"/>
              </a:rPr>
              <a:t>(request/response),</a:t>
            </a:r>
            <a:r>
              <a:rPr lang="en-US" sz="2000" dirty="0" smtClean="0">
                <a:solidFill>
                  <a:srgbClr val="000000"/>
                </a:solidFill>
                <a:latin typeface="Times New Roman"/>
                <a:ea typeface="+mn-ea"/>
                <a:cs typeface="+mn-cs"/>
              </a:rPr>
              <a:t> but in clause 6, we decided to use de-peering notification only.</a:t>
            </a:r>
            <a:endParaRPr lang="en-US" sz="2000" dirty="0">
              <a:solidFill>
                <a:srgbClr val="000000"/>
              </a:solidFill>
              <a:latin typeface="Times New Roman"/>
            </a:endParaRPr>
          </a:p>
          <a:p>
            <a:pPr lvl="0"/>
            <a:endParaRPr lang="en-US" sz="2400" dirty="0" smtClean="0">
              <a:solidFill>
                <a:srgbClr val="000000"/>
              </a:solidFill>
              <a:latin typeface="Times New Roman"/>
            </a:endParaRPr>
          </a:p>
          <a:p>
            <a:endParaRPr lang="en-US" sz="2400" dirty="0" smtClean="0">
              <a:latin typeface="+mj-lt"/>
            </a:endParaRPr>
          </a:p>
          <a:p>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December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Times New Roman" pitchFamily="18" charset="0"/>
              </a:rPr>
              <a:t>MAC command frames clause</a:t>
            </a:r>
            <a:endParaRPr lang="en-US" dirty="0"/>
          </a:p>
        </p:txBody>
      </p:sp>
      <p:sp>
        <p:nvSpPr>
          <p:cNvPr id="3" name="Content Placeholder 2"/>
          <p:cNvSpPr>
            <a:spLocks noGrp="1"/>
          </p:cNvSpPr>
          <p:nvPr>
            <p:ph idx="1"/>
          </p:nvPr>
        </p:nvSpPr>
        <p:spPr/>
        <p:txBody>
          <a:bodyPr/>
          <a:lstStyle/>
          <a:p>
            <a:pPr lvl="0"/>
            <a:r>
              <a:rPr lang="en-US" sz="2400" dirty="0">
                <a:solidFill>
                  <a:srgbClr val="000000"/>
                </a:solidFill>
                <a:latin typeface="Times New Roman"/>
              </a:rPr>
              <a:t>Moreover, there is </a:t>
            </a:r>
            <a:r>
              <a:rPr lang="en-US" sz="2400" dirty="0" smtClean="0">
                <a:solidFill>
                  <a:srgbClr val="000000"/>
                </a:solidFill>
                <a:latin typeface="Times New Roman"/>
              </a:rPr>
              <a:t>an issue in </a:t>
            </a:r>
            <a:r>
              <a:rPr lang="en-US" sz="2400" dirty="0">
                <a:solidFill>
                  <a:srgbClr val="000000"/>
                </a:solidFill>
                <a:latin typeface="Times New Roman"/>
              </a:rPr>
              <a:t>the description of clause 5.7 “</a:t>
            </a:r>
            <a:r>
              <a:rPr lang="en-US" sz="2000" dirty="0">
                <a:solidFill>
                  <a:srgbClr val="000000"/>
                </a:solidFill>
                <a:latin typeface="Times New Roman"/>
              </a:rPr>
              <a:t>MAC Command Frames</a:t>
            </a:r>
            <a:r>
              <a:rPr lang="en-US" sz="2400" dirty="0">
                <a:solidFill>
                  <a:srgbClr val="000000"/>
                </a:solidFill>
                <a:latin typeface="Times New Roman"/>
              </a:rPr>
              <a:t>”:</a:t>
            </a:r>
          </a:p>
          <a:p>
            <a:pPr lvl="1"/>
            <a:r>
              <a:rPr lang="en-US" sz="2000" dirty="0">
                <a:solidFill>
                  <a:srgbClr val="000000"/>
                </a:solidFill>
                <a:latin typeface="Times New Roman"/>
              </a:rPr>
              <a:t>The reason is we have unicast and multicast (one-to-many and many-to many) cases for source and destination addresses in the MHR. </a:t>
            </a:r>
            <a:endParaRPr lang="en-US" sz="2000" dirty="0" smtClean="0">
              <a:solidFill>
                <a:srgbClr val="000000"/>
              </a:solidFill>
              <a:latin typeface="Times New Roman"/>
            </a:endParaRPr>
          </a:p>
          <a:p>
            <a:pPr lvl="1"/>
            <a:r>
              <a:rPr lang="en-US" sz="2000" dirty="0" smtClean="0">
                <a:solidFill>
                  <a:srgbClr val="000000"/>
                </a:solidFill>
                <a:latin typeface="Times New Roman"/>
              </a:rPr>
              <a:t>However, the payload field is independent of these addressing.</a:t>
            </a:r>
          </a:p>
          <a:p>
            <a:pPr lvl="1"/>
            <a:r>
              <a:rPr lang="en-US" sz="2000" dirty="0" smtClean="0">
                <a:solidFill>
                  <a:srgbClr val="000000"/>
                </a:solidFill>
                <a:latin typeface="Times New Roman"/>
              </a:rPr>
              <a:t>There is no reason to have clauses for one-to-one peering command, one-to-many peering command, many-to-many peering command for instance, as the current clause 5.7 suggests.</a:t>
            </a:r>
            <a:endParaRPr lang="en-US" sz="2000" dirty="0">
              <a:solidFill>
                <a:srgbClr val="000000"/>
              </a:solidFill>
              <a:latin typeface="Times New Roman"/>
            </a:endParaRPr>
          </a:p>
          <a:p>
            <a:pPr lvl="1"/>
            <a:r>
              <a:rPr lang="en-US" sz="2000" dirty="0" smtClean="0">
                <a:solidFill>
                  <a:srgbClr val="000000"/>
                </a:solidFill>
                <a:latin typeface="Times New Roman"/>
              </a:rPr>
              <a:t>So </a:t>
            </a:r>
            <a:r>
              <a:rPr lang="en-US" sz="2000" dirty="0">
                <a:solidFill>
                  <a:srgbClr val="000000"/>
                </a:solidFill>
                <a:latin typeface="Times New Roman"/>
              </a:rPr>
              <a:t>that clause 5.7 “MAC Command Frames” should describe the </a:t>
            </a:r>
            <a:r>
              <a:rPr lang="en-US" sz="2000" dirty="0" smtClean="0">
                <a:solidFill>
                  <a:srgbClr val="000000"/>
                </a:solidFill>
                <a:latin typeface="Times New Roman"/>
              </a:rPr>
              <a:t>payload </a:t>
            </a:r>
            <a:r>
              <a:rPr lang="en-US" sz="2000" dirty="0">
                <a:solidFill>
                  <a:srgbClr val="000000"/>
                </a:solidFill>
                <a:latin typeface="Times New Roman"/>
              </a:rPr>
              <a:t>fields for MAC command frame: </a:t>
            </a:r>
            <a:r>
              <a:rPr lang="en-US" sz="2000" b="1" dirty="0">
                <a:solidFill>
                  <a:srgbClr val="000000"/>
                </a:solidFill>
                <a:latin typeface="Times New Roman"/>
              </a:rPr>
              <a:t>Command ID field</a:t>
            </a:r>
            <a:r>
              <a:rPr lang="en-US" sz="2000" dirty="0">
                <a:solidFill>
                  <a:srgbClr val="000000"/>
                </a:solidFill>
                <a:latin typeface="Times New Roman"/>
              </a:rPr>
              <a:t> and </a:t>
            </a:r>
            <a:r>
              <a:rPr lang="en-US" sz="2000" b="1" dirty="0">
                <a:solidFill>
                  <a:srgbClr val="000000"/>
                </a:solidFill>
                <a:latin typeface="Times New Roman"/>
              </a:rPr>
              <a:t>Content field</a:t>
            </a:r>
            <a:r>
              <a:rPr lang="en-US" sz="2000" dirty="0">
                <a:solidFill>
                  <a:srgbClr val="000000"/>
                </a:solidFill>
                <a:latin typeface="Times New Roman"/>
              </a:rPr>
              <a:t>, and relevant MHR fields </a:t>
            </a:r>
            <a:r>
              <a:rPr lang="en-US" sz="2000" b="1" i="1" dirty="0">
                <a:solidFill>
                  <a:srgbClr val="000000"/>
                </a:solidFill>
                <a:latin typeface="Times New Roman"/>
              </a:rPr>
              <a:t>except</a:t>
            </a:r>
            <a:r>
              <a:rPr lang="en-US" sz="2000" dirty="0">
                <a:solidFill>
                  <a:srgbClr val="000000"/>
                </a:solidFill>
                <a:latin typeface="Times New Roman"/>
              </a:rPr>
              <a:t> addressing fields</a:t>
            </a:r>
            <a:r>
              <a:rPr lang="en-US" sz="2000" dirty="0" smtClean="0">
                <a:solidFill>
                  <a:srgbClr val="000000"/>
                </a:solidFill>
                <a:latin typeface="Times New Roman"/>
              </a:rPr>
              <a:t>.</a:t>
            </a:r>
          </a:p>
          <a:p>
            <a:pPr lvl="1"/>
            <a:endParaRPr lang="en-US" sz="2000" dirty="0" smtClean="0">
              <a:solidFill>
                <a:srgbClr val="000000"/>
              </a:solidFill>
              <a:latin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401949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latin typeface="Times New Roman" pitchFamily="18" charset="0"/>
              </a:rPr>
              <a:t>MAC command frames clause</a:t>
            </a:r>
            <a:endParaRPr lang="en-US" dirty="0"/>
          </a:p>
        </p:txBody>
      </p:sp>
      <p:sp>
        <p:nvSpPr>
          <p:cNvPr id="3" name="Content Placeholder 2"/>
          <p:cNvSpPr>
            <a:spLocks noGrp="1"/>
          </p:cNvSpPr>
          <p:nvPr>
            <p:ph idx="1"/>
          </p:nvPr>
        </p:nvSpPr>
        <p:spPr/>
        <p:txBody>
          <a:bodyPr/>
          <a:lstStyle/>
          <a:p>
            <a:pPr lvl="0"/>
            <a:r>
              <a:rPr lang="en-US" sz="2400" dirty="0">
                <a:solidFill>
                  <a:srgbClr val="000000"/>
                </a:solidFill>
                <a:latin typeface="Times New Roman"/>
              </a:rPr>
              <a:t>That is, clause 5.7 should not include the cases for one-to-one, one-to-many, etc., but only the description of fields for </a:t>
            </a:r>
            <a:r>
              <a:rPr lang="en-US" sz="2000" b="1" dirty="0">
                <a:solidFill>
                  <a:srgbClr val="000000"/>
                </a:solidFill>
                <a:latin typeface="Times New Roman"/>
              </a:rPr>
              <a:t>Command ID </a:t>
            </a:r>
            <a:r>
              <a:rPr lang="en-US" sz="2000" dirty="0">
                <a:solidFill>
                  <a:srgbClr val="000000"/>
                </a:solidFill>
                <a:latin typeface="Times New Roman"/>
              </a:rPr>
              <a:t>and </a:t>
            </a:r>
            <a:r>
              <a:rPr lang="en-US" sz="2000" b="1" dirty="0">
                <a:solidFill>
                  <a:srgbClr val="000000"/>
                </a:solidFill>
                <a:latin typeface="Times New Roman"/>
              </a:rPr>
              <a:t>Content</a:t>
            </a:r>
            <a:r>
              <a:rPr lang="en-US" sz="2000" dirty="0">
                <a:solidFill>
                  <a:srgbClr val="000000"/>
                </a:solidFill>
                <a:latin typeface="Times New Roman"/>
              </a:rPr>
              <a:t>, and relevant MHR fields </a:t>
            </a:r>
            <a:r>
              <a:rPr lang="en-US" sz="2000" b="1" i="1" dirty="0">
                <a:solidFill>
                  <a:srgbClr val="000000"/>
                </a:solidFill>
                <a:latin typeface="Times New Roman"/>
              </a:rPr>
              <a:t>except</a:t>
            </a:r>
            <a:r>
              <a:rPr lang="en-US" sz="2000" dirty="0">
                <a:solidFill>
                  <a:srgbClr val="000000"/>
                </a:solidFill>
                <a:latin typeface="Times New Roman"/>
              </a:rPr>
              <a:t> addressing fields. </a:t>
            </a:r>
            <a:endParaRPr lang="en-US" sz="2400" dirty="0">
              <a:solidFill>
                <a:srgbClr val="000000"/>
              </a:solidFill>
              <a:latin typeface="Times New Roman"/>
            </a:endParaRPr>
          </a:p>
          <a:p>
            <a:pPr marL="342900" lvl="1" indent="-342900">
              <a:buFontTx/>
              <a:buChar char="•"/>
            </a:pPr>
            <a:r>
              <a:rPr lang="en-US" sz="2000" dirty="0" smtClean="0">
                <a:solidFill>
                  <a:srgbClr val="000000"/>
                </a:solidFill>
                <a:latin typeface="Times New Roman"/>
              </a:rPr>
              <a:t>MHR </a:t>
            </a:r>
            <a:r>
              <a:rPr lang="en-US" sz="2000" dirty="0">
                <a:solidFill>
                  <a:srgbClr val="000000"/>
                </a:solidFill>
                <a:latin typeface="Times New Roman"/>
              </a:rPr>
              <a:t>fields for addressing: </a:t>
            </a:r>
            <a:r>
              <a:rPr lang="en-US" sz="2000" dirty="0" smtClean="0">
                <a:solidFill>
                  <a:srgbClr val="000000"/>
                </a:solidFill>
                <a:latin typeface="Times New Roman"/>
              </a:rPr>
              <a:t>unicast</a:t>
            </a:r>
            <a:r>
              <a:rPr lang="en-US" sz="2000" dirty="0">
                <a:solidFill>
                  <a:srgbClr val="000000"/>
                </a:solidFill>
                <a:latin typeface="Times New Roman"/>
              </a:rPr>
              <a:t> </a:t>
            </a:r>
            <a:r>
              <a:rPr lang="en-US" sz="2000" dirty="0" smtClean="0">
                <a:solidFill>
                  <a:srgbClr val="000000"/>
                </a:solidFill>
                <a:latin typeface="Times New Roman"/>
              </a:rPr>
              <a:t>and multicast, </a:t>
            </a:r>
            <a:r>
              <a:rPr lang="en-US" sz="2000" dirty="0">
                <a:solidFill>
                  <a:srgbClr val="000000"/>
                </a:solidFill>
                <a:latin typeface="Times New Roman"/>
              </a:rPr>
              <a:t>that is one-to-one, one-to-many, many-to-many addressing should be described in clause 5.1 “MAC Functional description”, no in Clause 5.7</a:t>
            </a:r>
          </a:p>
          <a:p>
            <a:pPr lvl="0"/>
            <a:r>
              <a:rPr lang="en-US" sz="2000" dirty="0" smtClean="0">
                <a:solidFill>
                  <a:srgbClr val="000000"/>
                </a:solidFill>
                <a:latin typeface="Times New Roman"/>
              </a:rPr>
              <a:t>Thus</a:t>
            </a:r>
            <a:r>
              <a:rPr lang="en-US" sz="2000" dirty="0">
                <a:solidFill>
                  <a:srgbClr val="000000"/>
                </a:solidFill>
                <a:latin typeface="Times New Roman"/>
              </a:rPr>
              <a:t>, a harmonized text is presented in DCN 15-xxxr0</a:t>
            </a:r>
          </a:p>
          <a:p>
            <a:pPr marL="0" lvl="0" indent="0">
              <a:buNone/>
            </a:pPr>
            <a:r>
              <a:rPr lang="en-US" sz="2000" dirty="0">
                <a:solidFill>
                  <a:srgbClr val="000000"/>
                </a:solidFill>
                <a:latin typeface="Times New Roman"/>
              </a:rPr>
              <a:t> </a:t>
            </a:r>
          </a:p>
          <a:p>
            <a:endParaRPr lang="en-US" sz="2000" dirty="0">
              <a:solidFill>
                <a:srgbClr val="000000"/>
              </a:solidFill>
              <a:latin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spTree>
    <p:extLst>
      <p:ext uri="{BB962C8B-B14F-4D97-AF65-F5344CB8AC3E}">
        <p14:creationId xmlns:p14="http://schemas.microsoft.com/office/powerpoint/2010/main" val="1820898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Motion to accept MAC commands text</a:t>
            </a:r>
            <a:endParaRPr lang="en-US" sz="3400" dirty="0"/>
          </a:p>
        </p:txBody>
      </p:sp>
      <p:sp>
        <p:nvSpPr>
          <p:cNvPr id="3" name="Content Placeholder 2"/>
          <p:cNvSpPr>
            <a:spLocks noGrp="1"/>
          </p:cNvSpPr>
          <p:nvPr>
            <p:ph idx="1"/>
          </p:nvPr>
        </p:nvSpPr>
        <p:spPr/>
        <p:txBody>
          <a:bodyPr/>
          <a:lstStyle/>
          <a:p>
            <a:r>
              <a:rPr lang="en-US" sz="2400" dirty="0" smtClean="0">
                <a:latin typeface="+mj-lt"/>
              </a:rPr>
              <a:t>Marco moves a motion to accept the harmonized text on MAC commands text in DCN 15-xxxr0 to replace the text in clause 5.7 of the Draft Standard v.0.16.1.</a:t>
            </a:r>
          </a:p>
          <a:p>
            <a:pPr lvl="1"/>
            <a:r>
              <a:rPr lang="en-US" sz="2000" dirty="0" smtClean="0">
                <a:latin typeface="+mj-lt"/>
              </a:rPr>
              <a:t>Second:</a:t>
            </a:r>
          </a:p>
          <a:p>
            <a:pPr lvl="1"/>
            <a:r>
              <a:rPr lang="en-US" sz="2000" dirty="0" smtClean="0">
                <a:latin typeface="+mj-lt"/>
              </a:rPr>
              <a:t>Vote: </a:t>
            </a:r>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December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5</a:t>
            </a:fld>
            <a:endParaRPr lang="en-US" altLang="en-US"/>
          </a:p>
        </p:txBody>
      </p:sp>
    </p:spTree>
    <p:extLst>
      <p:ext uri="{BB962C8B-B14F-4D97-AF65-F5344CB8AC3E}">
        <p14:creationId xmlns:p14="http://schemas.microsoft.com/office/powerpoint/2010/main" val="3561939979"/>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8389</TotalTime>
  <Words>503</Words>
  <Application>Microsoft Office PowerPoint</Application>
  <PresentationFormat>On-screen Show (4:3)</PresentationFormat>
  <Paragraphs>54</Paragraphs>
  <Slides>5</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Times New Roman</vt:lpstr>
      <vt:lpstr>Calibri</vt:lpstr>
      <vt:lpstr>Default Design</vt:lpstr>
      <vt:lpstr>Custom Design</vt:lpstr>
      <vt:lpstr>PowerPoint Presentation</vt:lpstr>
      <vt:lpstr>MAC command frames clause</vt:lpstr>
      <vt:lpstr>MAC command frames clause</vt:lpstr>
      <vt:lpstr>MAC command frames clause</vt:lpstr>
      <vt:lpstr>Motion to accept MAC commands text</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450</cp:revision>
  <cp:lastPrinted>1998-02-10T13:28:06Z</cp:lastPrinted>
  <dcterms:created xsi:type="dcterms:W3CDTF">1999-11-08T18:59:45Z</dcterms:created>
  <dcterms:modified xsi:type="dcterms:W3CDTF">2015-12-21T18:09:04Z</dcterms:modified>
</cp:coreProperties>
</file>