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451" r:id="rId2"/>
    <p:sldId id="415" r:id="rId3"/>
    <p:sldId id="432" r:id="rId4"/>
    <p:sldId id="452" r:id="rId5"/>
    <p:sldId id="453" r:id="rId6"/>
    <p:sldId id="454" r:id="rId7"/>
    <p:sldId id="455" r:id="rId8"/>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10"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43" autoAdjust="0"/>
    <p:restoredTop sz="86490" autoAdjust="0"/>
  </p:normalViewPr>
  <p:slideViewPr>
    <p:cSldViewPr>
      <p:cViewPr>
        <p:scale>
          <a:sx n="130" d="100"/>
          <a:sy n="130" d="100"/>
        </p:scale>
        <p:origin x="-72" y="486"/>
      </p:cViewPr>
      <p:guideLst>
        <p:guide orient="horz" pos="2160"/>
        <p:guide pos="2880"/>
      </p:guideLst>
    </p:cSldViewPr>
  </p:slideViewPr>
  <p:notesTextViewPr>
    <p:cViewPr>
      <p:scale>
        <a:sx n="1" d="1"/>
        <a:sy n="1" d="1"/>
      </p:scale>
      <p:origin x="0" y="0"/>
    </p:cViewPr>
  </p:notesTextViewPr>
  <p:sorterViewPr>
    <p:cViewPr>
      <p:scale>
        <a:sx n="100" d="100"/>
        <a:sy n="100" d="100"/>
      </p:scale>
      <p:origin x="0" y="666"/>
    </p:cViewPr>
  </p:sorterViewPr>
  <p:notesViewPr>
    <p:cSldViewPr>
      <p:cViewPr varScale="1">
        <p:scale>
          <a:sx n="82" d="100"/>
          <a:sy n="82" d="100"/>
        </p:scale>
        <p:origin x="-1794" y="-57"/>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dirty="0"/>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80079" y="9556707"/>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dirty="0"/>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09648" y="9560085"/>
            <a:ext cx="69719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3</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altLang="ko-KR" b="1" dirty="0" smtClean="0">
                <a:ea typeface="굴림" charset="-127"/>
              </a:rPr>
              <a:t>Reference: David A. McGrew and John </a:t>
            </a:r>
            <a:r>
              <a:rPr lang="en-US" altLang="ko-KR" b="1" dirty="0" err="1" smtClean="0">
                <a:ea typeface="굴림" charset="-127"/>
              </a:rPr>
              <a:t>Viega</a:t>
            </a:r>
            <a:r>
              <a:rPr lang="en-US" altLang="ko-KR" b="1" dirty="0" smtClean="0">
                <a:ea typeface="굴림" charset="-127"/>
              </a:rPr>
              <a:t>, The Security and Performance of the Galois/Counter Mode (GCM) of Operation, INDOCRYPT 2004, Springer-</a:t>
            </a:r>
            <a:r>
              <a:rPr lang="en-US" altLang="ko-KR" b="1" dirty="0" err="1" smtClean="0">
                <a:ea typeface="굴림" charset="-127"/>
              </a:rPr>
              <a:t>Verlag</a:t>
            </a:r>
            <a:r>
              <a:rPr lang="en-US" altLang="ko-KR" b="1" dirty="0" smtClean="0">
                <a:ea typeface="굴림" charset="-127"/>
              </a:rPr>
              <a:t>, 343-355</a:t>
            </a:r>
            <a:endParaRPr lang="en-US" altLang="ko-KR" dirty="0" smtClean="0">
              <a:ea typeface="굴림" charset="-127"/>
            </a:endParaRPr>
          </a:p>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4</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5</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6</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ko-KR" smtClean="0"/>
              <a:t>doc.: IEEE 802.15-&lt;doc#&gt;</a:t>
            </a:r>
            <a:endParaRPr lang="en-US" altLang="ko-KR" dirty="0"/>
          </a:p>
        </p:txBody>
      </p:sp>
      <p:sp>
        <p:nvSpPr>
          <p:cNvPr id="5" name="날짜 개체 틀 4"/>
          <p:cNvSpPr>
            <a:spLocks noGrp="1"/>
          </p:cNvSpPr>
          <p:nvPr>
            <p:ph type="dt" idx="11"/>
          </p:nvPr>
        </p:nvSpPr>
        <p:spPr/>
        <p:txBody>
          <a:bodyPr/>
          <a:lstStyle/>
          <a:p>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r>
              <a:rPr lang="en-US" altLang="ko-KR" smtClean="0"/>
              <a:t>Page </a:t>
            </a:r>
            <a:fld id="{722584E4-5C99-48A1-B50B-09A179DEB0F0}" type="slidenum">
              <a:rPr lang="en-US" altLang="ko-KR" smtClean="0"/>
              <a:pPr/>
              <a:t>7</a:t>
            </a:fld>
            <a:endParaRPr lang="en-US" altLang="ko-KR"/>
          </a:p>
        </p:txBody>
      </p:sp>
    </p:spTree>
    <p:extLst>
      <p:ext uri="{BB962C8B-B14F-4D97-AF65-F5344CB8AC3E}">
        <p14:creationId xmlns:p14="http://schemas.microsoft.com/office/powerpoint/2010/main" val="1175606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dirty="0" smtClean="0"/>
              <a:t>September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dirty="0" err="1" smtClean="0"/>
              <a:t>Septermber</a:t>
            </a:r>
            <a:r>
              <a:rPr lang="en-US" altLang="ko-KR" dirty="0" smtClean="0"/>
              <a:t>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dirty="0" smtClean="0"/>
              <a:t>September 2015</a:t>
            </a:r>
          </a:p>
        </p:txBody>
      </p:sp>
      <p:sp>
        <p:nvSpPr>
          <p:cNvPr id="3" name="바닥글 개체 틀 2"/>
          <p:cNvSpPr>
            <a:spLocks noGrp="1"/>
          </p:cNvSpPr>
          <p:nvPr>
            <p:ph type="ftr" sz="quarter" idx="11"/>
          </p:nvPr>
        </p:nvSpPr>
        <p:spPr/>
        <p:txBody>
          <a:bodyPr/>
          <a:lstStyle>
            <a:lvl1pPr>
              <a:defRPr/>
            </a:lvl1pPr>
          </a:lstStyle>
          <a:p>
            <a:r>
              <a:rPr lang="en-US" altLang="ko-KR" dirty="0" smtClean="0"/>
              <a:t>Jae </a:t>
            </a:r>
            <a:r>
              <a:rPr lang="en-US" altLang="ko-KR" dirty="0" err="1" smtClean="0"/>
              <a:t>Seung</a:t>
            </a:r>
            <a:r>
              <a:rPr lang="en-US" altLang="ko-KR" dirty="0" smtClean="0"/>
              <a:t> Lee, et al.</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dirty="0" smtClean="0"/>
              <a:t>September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smtClean="0"/>
              <a:t>Jae </a:t>
            </a:r>
            <a:r>
              <a:rPr lang="en-US" altLang="ko-KR" dirty="0" err="1" smtClean="0"/>
              <a:t>Seung</a:t>
            </a:r>
            <a:r>
              <a:rPr lang="en-US" altLang="ko-KR" dirty="0" smtClean="0"/>
              <a:t> Lee,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802.15-15-0931-00-003e</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3"/>
          <p:cNvSpPr>
            <a:spLocks noChangeArrowheads="1"/>
          </p:cNvSpPr>
          <p:nvPr/>
        </p:nvSpPr>
        <p:spPr bwMode="auto">
          <a:xfrm>
            <a:off x="642845" y="1032556"/>
            <a:ext cx="7967756" cy="38779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600" b="1" u="sng" dirty="0">
                <a:solidFill>
                  <a:schemeClr val="tx2"/>
                </a:solidFill>
                <a:effectLst>
                  <a:outerShdw blurRad="38100" dist="38100" dir="2700000" algn="tl">
                    <a:srgbClr val="C0C0C0"/>
                  </a:outerShdw>
                </a:effectLst>
                <a:latin typeface="Times New Roman" pitchFamily="18" charset="0"/>
                <a:ea typeface="ＭＳ Ｐゴシック" charset="-128"/>
                <a:cs typeface="Times New Roman" pitchFamily="18" charset="0"/>
              </a:rPr>
              <a:t>Project: IEEE P802.15 Working Group for Wireless Personal Area Networks (WPANs)</a:t>
            </a:r>
            <a:endParaRPr lang="en-US" altLang="ja-JP" sz="1400" b="1" dirty="0">
              <a:solidFill>
                <a:schemeClr val="tx2"/>
              </a:solidFill>
              <a:latin typeface="Times New Roman" pitchFamily="18" charset="0"/>
              <a:ea typeface="ＭＳ Ｐゴシック" charset="-128"/>
              <a:cs typeface="Times New Roman" pitchFamily="18" charset="0"/>
            </a:endParaRPr>
          </a:p>
          <a:p>
            <a:endParaRPr lang="en-US" altLang="ja-JP" sz="1400" dirty="0">
              <a:solidFill>
                <a:schemeClr val="tx2"/>
              </a:solidFill>
              <a:latin typeface="Times New Roman" pitchFamily="18" charset="0"/>
              <a:ea typeface="ＭＳ Ｐゴシック" charset="-128"/>
              <a:cs typeface="Times New Roman" pitchFamily="18" charset="0"/>
            </a:endParaRPr>
          </a:p>
          <a:p>
            <a:r>
              <a:rPr lang="en-US" altLang="ja-JP" sz="1400" b="1" dirty="0">
                <a:latin typeface="Times New Roman" pitchFamily="18" charset="0"/>
                <a:ea typeface="ＭＳ Ｐゴシック" charset="-128"/>
                <a:cs typeface="Times New Roman" pitchFamily="18" charset="0"/>
              </a:rPr>
              <a:t>Submission Title: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ja-JP" sz="1400" dirty="0" smtClean="0">
                <a:ea typeface="ＭＳ Ｐゴシック" charset="-128"/>
                <a:cs typeface="Times New Roman" pitchFamily="18" charset="0"/>
              </a:rPr>
              <a:t>Security considerations for 15.3e</a:t>
            </a:r>
            <a:r>
              <a:rPr lang="pt-BR" altLang="ja-JP" sz="1400" dirty="0" smtClean="0">
                <a:latin typeface="Times New Roman" pitchFamily="18" charset="0"/>
                <a:cs typeface="Times New Roman" pitchFamily="18" charset="0"/>
              </a:rPr>
              <a:t>] </a:t>
            </a:r>
            <a:endParaRPr lang="pt-BR" altLang="ja-JP" sz="1400" dirty="0">
              <a:latin typeface="Times New Roman" pitchFamily="18" charset="0"/>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Date Submitted: </a:t>
            </a:r>
            <a:r>
              <a:rPr lang="en-US" altLang="ja-JP" sz="1400" b="1" dirty="0" smtClean="0">
                <a:latin typeface="Times New Roman" pitchFamily="18" charset="0"/>
                <a:ea typeface="ＭＳ Ｐゴシック" charset="-128"/>
                <a:cs typeface="Times New Roman" pitchFamily="18" charset="0"/>
              </a:rPr>
              <a:t>[</a:t>
            </a:r>
            <a:r>
              <a:rPr lang="en-US" altLang="ja-JP" sz="1400" dirty="0" smtClean="0">
                <a:latin typeface="Times New Roman" pitchFamily="18" charset="0"/>
                <a:ea typeface="ＭＳ Ｐゴシック" charset="-128"/>
                <a:cs typeface="Times New Roman" pitchFamily="18" charset="0"/>
              </a:rPr>
              <a:t>10 December </a:t>
            </a:r>
            <a:r>
              <a:rPr lang="en-US" altLang="ja-JP" sz="1400" dirty="0" smtClean="0">
                <a:latin typeface="Times New Roman" pitchFamily="18" charset="0"/>
                <a:ea typeface="ＭＳ Ｐゴシック" charset="-128"/>
                <a:cs typeface="Times New Roman" pitchFamily="18" charset="0"/>
              </a:rPr>
              <a:t>2015]</a:t>
            </a:r>
          </a:p>
          <a:p>
            <a:r>
              <a:rPr lang="en-US" altLang="ja-JP" sz="1400" b="1" dirty="0" smtClean="0">
                <a:latin typeface="Times New Roman" pitchFamily="18" charset="0"/>
                <a:ea typeface="ＭＳ Ｐゴシック" charset="-128"/>
                <a:cs typeface="Times New Roman" pitchFamily="18" charset="0"/>
              </a:rPr>
              <a:t>Source: </a:t>
            </a:r>
            <a:r>
              <a:rPr lang="en-US" altLang="ja-JP" sz="1400" dirty="0" smtClean="0">
                <a:latin typeface="Times New Roman" pitchFamily="18" charset="0"/>
                <a:ea typeface="ＭＳ Ｐゴシック" charset="-128"/>
                <a:cs typeface="Times New Roman" pitchFamily="18" charset="0"/>
              </a:rPr>
              <a:t> </a:t>
            </a:r>
            <a:r>
              <a:rPr lang="en-US" altLang="ja-JP" sz="1400" dirty="0">
                <a:ea typeface="ＭＳ Ｐゴシック" charset="-128"/>
                <a:cs typeface="Times New Roman" pitchFamily="18" charset="0"/>
              </a:rPr>
              <a:t>[Jae </a:t>
            </a:r>
            <a:r>
              <a:rPr lang="en-US" altLang="ja-JP" sz="1400" dirty="0" err="1">
                <a:ea typeface="ＭＳ Ｐゴシック" charset="-128"/>
                <a:cs typeface="Times New Roman" pitchFamily="18" charset="0"/>
              </a:rPr>
              <a:t>Seung</a:t>
            </a:r>
            <a:r>
              <a:rPr lang="en-US" altLang="ja-JP" sz="1400" dirty="0">
                <a:ea typeface="ＭＳ Ｐゴシック" charset="-128"/>
                <a:cs typeface="Times New Roman" pitchFamily="18" charset="0"/>
              </a:rPr>
              <a:t> Lee</a:t>
            </a:r>
            <a:r>
              <a:rPr lang="en-US" altLang="ja-JP" sz="1400" dirty="0" smtClean="0">
                <a:ea typeface="ＭＳ Ｐゴシック" charset="-128"/>
                <a:cs typeface="Times New Roman" pitchFamily="18" charset="0"/>
              </a:rPr>
              <a:t>, and Moon-</a:t>
            </a:r>
            <a:r>
              <a:rPr lang="en-US" altLang="ja-JP" sz="1400" dirty="0" err="1" smtClean="0">
                <a:ea typeface="ＭＳ Ｐゴシック" charset="-128"/>
                <a:cs typeface="Times New Roman" pitchFamily="18" charset="0"/>
              </a:rPr>
              <a:t>Sik</a:t>
            </a:r>
            <a:r>
              <a:rPr lang="en-US" altLang="ja-JP" sz="1400" dirty="0" smtClean="0">
                <a:ea typeface="ＭＳ Ｐゴシック" charset="-128"/>
                <a:cs typeface="Times New Roman" pitchFamily="18" charset="0"/>
              </a:rPr>
              <a:t> Lee</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Company: </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ETRI</a:t>
            </a:r>
            <a:r>
              <a:rPr lang="en-US" altLang="ja-JP" sz="1400" dirty="0" smtClean="0">
                <a:latin typeface="Times New Roman" panose="02020603050405020304" pitchFamily="18" charset="0"/>
                <a:cs typeface="Times New Roman" panose="02020603050405020304" pitchFamily="18" charset="0"/>
              </a:rPr>
              <a:t>] </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Address</a:t>
            </a:r>
            <a:r>
              <a:rPr lang="en-US" altLang="ja-JP" sz="1400" baseline="30000" dirty="0">
                <a:solidFill>
                  <a:srgbClr val="000000"/>
                </a:solidFill>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a:solidFill>
                  <a:schemeClr val="tx2"/>
                </a:solidFill>
                <a:ea typeface="굴림" charset="-127"/>
              </a:rPr>
              <a:t>218 </a:t>
            </a:r>
            <a:r>
              <a:rPr lang="en-US" altLang="ko-KR" sz="1400" dirty="0" err="1">
                <a:solidFill>
                  <a:schemeClr val="tx2"/>
                </a:solidFill>
                <a:ea typeface="굴림" charset="-127"/>
              </a:rPr>
              <a:t>Gajeong-ro</a:t>
            </a:r>
            <a:r>
              <a:rPr lang="en-US" altLang="ko-KR" sz="1400" dirty="0">
                <a:solidFill>
                  <a:schemeClr val="tx2"/>
                </a:solidFill>
                <a:ea typeface="굴림" charset="-127"/>
              </a:rPr>
              <a:t>, </a:t>
            </a:r>
            <a:r>
              <a:rPr lang="en-US" altLang="ko-KR" sz="1400" dirty="0" err="1">
                <a:solidFill>
                  <a:schemeClr val="tx2"/>
                </a:solidFill>
                <a:ea typeface="굴림" charset="-127"/>
              </a:rPr>
              <a:t>Yuseong-gu</a:t>
            </a:r>
            <a:r>
              <a:rPr lang="en-US" altLang="ko-KR" sz="1400" dirty="0">
                <a:solidFill>
                  <a:schemeClr val="tx2"/>
                </a:solidFill>
                <a:ea typeface="굴림" charset="-127"/>
              </a:rPr>
              <a:t>, Daejeon, 305-700, Korea</a:t>
            </a:r>
            <a:r>
              <a:rPr lang="en-US" altLang="ja-JP" sz="1400" dirty="0" smtClean="0">
                <a:latin typeface="Times New Roman" panose="02020603050405020304" pitchFamily="18" charset="0"/>
                <a:cs typeface="Times New Roman" panose="02020603050405020304" pitchFamily="18" charset="0"/>
              </a:rPr>
              <a:t>]</a:t>
            </a:r>
            <a:endParaRPr lang="en-US" altLang="ja-JP" sz="1400" dirty="0" smtClean="0">
              <a:latin typeface="Times New Roman" pitchFamily="18" charset="0"/>
              <a:ea typeface="ＭＳ Ｐゴシック" charset="-128"/>
              <a:cs typeface="Times New Roman" pitchFamily="18" charset="0"/>
            </a:endParaRPr>
          </a:p>
          <a:p>
            <a:r>
              <a:rPr lang="en-US" altLang="ja-JP" sz="1400" b="1" dirty="0" smtClean="0">
                <a:latin typeface="Times New Roman" pitchFamily="18" charset="0"/>
                <a:ea typeface="ＭＳ Ｐゴシック" charset="-128"/>
                <a:cs typeface="Times New Roman" pitchFamily="18" charset="0"/>
              </a:rPr>
              <a:t>E-Mail</a:t>
            </a:r>
            <a:r>
              <a:rPr lang="en-US" altLang="ja-JP" sz="1400" baseline="30000" dirty="0">
                <a:latin typeface="Times New Roman"/>
              </a:rPr>
              <a:t>1</a:t>
            </a:r>
            <a:r>
              <a:rPr lang="en-US" altLang="ja-JP" sz="1400" b="1" dirty="0" smtClean="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a:t>
            </a:r>
            <a:r>
              <a:rPr lang="en-US" altLang="ko-KR" sz="1400" dirty="0" smtClean="0">
                <a:solidFill>
                  <a:schemeClr val="tx2"/>
                </a:solidFill>
                <a:ea typeface="굴림" charset="-127"/>
              </a:rPr>
              <a:t>jasonlee@etri.re.kr</a:t>
            </a:r>
            <a:r>
              <a:rPr lang="en-US" altLang="ja-JP" sz="1400" dirty="0" smtClean="0">
                <a:latin typeface="Times New Roman" panose="02020603050405020304" pitchFamily="18" charset="0"/>
                <a:cs typeface="Times New Roman" panose="02020603050405020304" pitchFamily="18" charset="0"/>
              </a:rPr>
              <a:t>]</a:t>
            </a:r>
            <a:endParaRPr lang="en-US" altLang="ja-JP" sz="1400" b="1" dirty="0" smtClean="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Abstract:</a:t>
            </a:r>
            <a:r>
              <a:rPr lang="en-US" altLang="ja-JP" sz="1400" dirty="0" smtClean="0">
                <a:latin typeface="Times New Roman" pitchFamily="18" charset="0"/>
                <a:ea typeface="ＭＳ Ｐゴシック" charset="-128"/>
                <a:cs typeface="Times New Roman" pitchFamily="18" charset="0"/>
              </a:rPr>
              <a:t>	This </a:t>
            </a:r>
            <a:r>
              <a:rPr lang="en-US" altLang="ja-JP" sz="1400" dirty="0" smtClean="0">
                <a:latin typeface="Times New Roman" pitchFamily="18" charset="0"/>
                <a:ea typeface="ＭＳ Ｐゴシック" charset="-128"/>
                <a:cs typeface="Times New Roman" pitchFamily="18" charset="0"/>
              </a:rPr>
              <a:t>document </a:t>
            </a:r>
            <a:r>
              <a:rPr lang="en-US" altLang="ja-JP" sz="1400" dirty="0" smtClean="0">
                <a:ea typeface="ＭＳ Ｐゴシック" charset="-128"/>
                <a:cs typeface="Times New Roman" pitchFamily="18" charset="0"/>
              </a:rPr>
              <a:t>discusses security considerations for 15.3e</a:t>
            </a:r>
            <a:r>
              <a:rPr lang="en-US" altLang="ja-JP" sz="1400" dirty="0" smtClean="0">
                <a:latin typeface="Times New Roman" pitchFamily="18" charset="0"/>
                <a:ea typeface="ＭＳ Ｐゴシック" charset="-128"/>
                <a:cs typeface="Times New Roman" pitchFamily="18" charset="0"/>
              </a:rPr>
              <a:t>.</a:t>
            </a:r>
            <a:endParaRPr lang="en-US" altLang="ja-JP" sz="1400" dirty="0">
              <a:latin typeface="Times New Roman" pitchFamily="18" charset="0"/>
              <a:ea typeface="ＭＳ Ｐゴシック" charset="-128"/>
              <a:cs typeface="Times New Roman" pitchFamily="18" charset="0"/>
            </a:endParaRPr>
          </a:p>
          <a:p>
            <a:pPr>
              <a:spcBef>
                <a:spcPts val="600"/>
              </a:spcBef>
              <a:spcAft>
                <a:spcPts val="600"/>
              </a:spcAft>
            </a:pPr>
            <a:r>
              <a:rPr lang="en-US" altLang="ja-JP" sz="1400" b="1" dirty="0" smtClean="0">
                <a:latin typeface="Times New Roman" pitchFamily="18" charset="0"/>
                <a:ea typeface="ＭＳ Ｐゴシック" charset="-128"/>
                <a:cs typeface="Times New Roman" pitchFamily="18" charset="0"/>
              </a:rPr>
              <a:t>Purpose:</a:t>
            </a:r>
            <a:r>
              <a:rPr lang="en-US" altLang="ja-JP" sz="1400" dirty="0">
                <a:latin typeface="Times New Roman" pitchFamily="18" charset="0"/>
                <a:ea typeface="ＭＳ Ｐゴシック" charset="-128"/>
                <a:cs typeface="Times New Roman" pitchFamily="18" charset="0"/>
              </a:rPr>
              <a:t> </a:t>
            </a:r>
            <a:r>
              <a:rPr lang="en-US" altLang="ja-JP" sz="1400" dirty="0" smtClean="0">
                <a:latin typeface="Times New Roman" pitchFamily="18" charset="0"/>
                <a:ea typeface="ＭＳ Ｐゴシック" charset="-128"/>
                <a:cs typeface="Times New Roman" pitchFamily="18" charset="0"/>
              </a:rPr>
              <a:t>	</a:t>
            </a:r>
            <a:r>
              <a:rPr lang="en-US" altLang="ja-JP" sz="1400" dirty="0" smtClean="0">
                <a:ea typeface="ＭＳ Ｐゴシック" charset="-128"/>
                <a:cs typeface="Times New Roman" pitchFamily="18" charset="0"/>
              </a:rPr>
              <a:t> To discuss security considerations for </a:t>
            </a:r>
            <a:r>
              <a:rPr lang="en-US" altLang="ja-JP" sz="1400" dirty="0">
                <a:ea typeface="ＭＳ Ｐゴシック" charset="-128"/>
                <a:cs typeface="Times New Roman" pitchFamily="18" charset="0"/>
              </a:rPr>
              <a:t>TG3e.</a:t>
            </a:r>
            <a:endParaRPr lang="en-US" altLang="ja-JP" sz="1400" dirty="0">
              <a:latin typeface="Times New Roman" pitchFamily="18" charset="0"/>
              <a:ea typeface="ＭＳ Ｐゴシック" charset="-128"/>
              <a:cs typeface="Times New Roman" pitchFamily="18" charset="0"/>
            </a:endParaRPr>
          </a:p>
          <a:p>
            <a:r>
              <a:rPr lang="en-US" altLang="ja-JP" sz="1400" b="1" dirty="0">
                <a:solidFill>
                  <a:schemeClr val="tx2"/>
                </a:solidFill>
                <a:latin typeface="Times New Roman" pitchFamily="18" charset="0"/>
                <a:ea typeface="ＭＳ Ｐゴシック" charset="-128"/>
                <a:cs typeface="Times New Roman" pitchFamily="18" charset="0"/>
              </a:rPr>
              <a:t>Notice:</a:t>
            </a:r>
            <a:r>
              <a:rPr lang="en-US" altLang="ja-JP" sz="1400" dirty="0">
                <a:solidFill>
                  <a:schemeClr val="tx2"/>
                </a:solidFill>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400" b="1" dirty="0">
                <a:solidFill>
                  <a:schemeClr val="tx2"/>
                </a:solidFill>
                <a:latin typeface="Times New Roman" pitchFamily="18" charset="0"/>
                <a:ea typeface="ＭＳ Ｐゴシック" charset="-128"/>
                <a:cs typeface="Times New Roman" pitchFamily="18" charset="0"/>
              </a:rPr>
              <a:t>Release:</a:t>
            </a:r>
            <a:r>
              <a:rPr lang="en-US" altLang="ja-JP" sz="1400" dirty="0">
                <a:solidFill>
                  <a:schemeClr val="tx2"/>
                </a:solidFill>
                <a:latin typeface="Times New Roman" pitchFamily="18" charset="0"/>
                <a:ea typeface="ＭＳ Ｐゴシック" charset="-128"/>
                <a:cs typeface="Times New Roman" pitchFamily="18" charset="0"/>
              </a:rPr>
              <a:t>	The </a:t>
            </a:r>
            <a:r>
              <a:rPr lang="en-US" altLang="ja-JP" sz="1400" dirty="0" smtClean="0">
                <a:solidFill>
                  <a:schemeClr val="tx2"/>
                </a:solidFill>
                <a:latin typeface="Times New Roman" pitchFamily="18" charset="0"/>
                <a:ea typeface="ＭＳ Ｐゴシック" charset="-128"/>
                <a:cs typeface="Times New Roman" pitchFamily="18" charset="0"/>
              </a:rPr>
              <a:t>contributors acknowledge </a:t>
            </a:r>
            <a:r>
              <a:rPr lang="en-US" altLang="ja-JP" sz="1400" dirty="0">
                <a:solidFill>
                  <a:schemeClr val="tx2"/>
                </a:solidFill>
                <a:latin typeface="Times New Roman" pitchFamily="18" charset="0"/>
                <a:ea typeface="ＭＳ Ｐゴシック" charset="-128"/>
                <a:cs typeface="Times New Roman" pitchFamily="18" charset="0"/>
              </a:rPr>
              <a:t>and </a:t>
            </a:r>
            <a:r>
              <a:rPr lang="en-US" altLang="ja-JP" sz="1400" dirty="0" smtClean="0">
                <a:solidFill>
                  <a:schemeClr val="tx2"/>
                </a:solidFill>
                <a:latin typeface="Times New Roman" pitchFamily="18" charset="0"/>
                <a:ea typeface="ＭＳ Ｐゴシック" charset="-128"/>
                <a:cs typeface="Times New Roman" pitchFamily="18" charset="0"/>
              </a:rPr>
              <a:t>accept </a:t>
            </a:r>
            <a:r>
              <a:rPr lang="en-US" altLang="ja-JP" sz="1400" dirty="0">
                <a:solidFill>
                  <a:schemeClr val="tx2"/>
                </a:solidFill>
                <a:latin typeface="Times New Roman" pitchFamily="18" charset="0"/>
                <a:ea typeface="ＭＳ Ｐゴシック" charset="-128"/>
                <a:cs typeface="Times New Roman" pitchFamily="18" charset="0"/>
              </a:rPr>
              <a:t>that this contribution becomes the property of IEEE and may be made publicly available by P802.15</a:t>
            </a:r>
            <a:r>
              <a:rPr lang="en-US" altLang="ja-JP" sz="1400" dirty="0" smtClean="0">
                <a:solidFill>
                  <a:schemeClr val="tx2"/>
                </a:solidFill>
                <a:latin typeface="Times New Roman" pitchFamily="18" charset="0"/>
                <a:ea typeface="ＭＳ Ｐゴシック" charset="-128"/>
                <a:cs typeface="Times New Roman" pitchFamily="18" charset="0"/>
              </a:rPr>
              <a:t>.</a:t>
            </a:r>
            <a:endParaRPr lang="en-US" altLang="ja-JP" sz="1400" dirty="0">
              <a:solidFill>
                <a:schemeClr val="tx2"/>
              </a:solidFill>
              <a:latin typeface="Times New Roman" pitchFamily="18" charset="0"/>
              <a:ea typeface="ＭＳ Ｐゴシック" charset="-128"/>
              <a:cs typeface="Times New Roman" pitchFamily="18" charset="0"/>
            </a:endParaRPr>
          </a:p>
        </p:txBody>
      </p:sp>
      <p:sp>
        <p:nvSpPr>
          <p:cNvPr id="14" name="바닥글 개체 틀 4"/>
          <p:cNvSpPr>
            <a:spLocks noGrp="1"/>
          </p:cNvSpPr>
          <p:nvPr>
            <p:ph type="ftr" sz="quarter" idx="11"/>
          </p:nvPr>
        </p:nvSpPr>
        <p:spPr>
          <a:xfrm>
            <a:off x="5486400" y="6475413"/>
            <a:ext cx="3124200" cy="184666"/>
          </a:xfrm>
        </p:spPr>
        <p:txBody>
          <a:bodyPr/>
          <a:lstStyle/>
          <a:p>
            <a:r>
              <a:rPr lang="en-US" altLang="ko-KR" dirty="0" smtClean="0"/>
              <a:t>Jae </a:t>
            </a:r>
            <a:r>
              <a:rPr lang="en-US" altLang="ko-KR" dirty="0" err="1" smtClean="0"/>
              <a:t>Seung</a:t>
            </a:r>
            <a:r>
              <a:rPr lang="en-US" altLang="ko-KR" dirty="0" smtClean="0"/>
              <a:t> Lee (ETRI)</a:t>
            </a:r>
            <a:endParaRPr lang="en-US" altLang="ko-KR" dirty="0"/>
          </a:p>
        </p:txBody>
      </p:sp>
      <p:sp>
        <p:nvSpPr>
          <p:cNvPr id="15" name="날짜 개체 틀 3"/>
          <p:cNvSpPr>
            <a:spLocks noGrp="1"/>
          </p:cNvSpPr>
          <p:nvPr>
            <p:ph type="dt" sz="half" idx="10"/>
          </p:nvPr>
        </p:nvSpPr>
        <p:spPr>
          <a:xfrm>
            <a:off x="685800" y="378281"/>
            <a:ext cx="1600200" cy="215444"/>
          </a:xfrm>
        </p:spPr>
        <p:txBody>
          <a:bodyPr/>
          <a:lstStyle/>
          <a:p>
            <a:r>
              <a:rPr lang="en-US" altLang="ko-KR" dirty="0" smtClean="0"/>
              <a:t>December </a:t>
            </a:r>
            <a:r>
              <a:rPr lang="en-US" altLang="ko-KR" dirty="0" smtClean="0"/>
              <a:t>2015</a:t>
            </a:r>
            <a:endParaRPr lang="en-US" altLang="ko-KR" dirty="0"/>
          </a:p>
        </p:txBody>
      </p:sp>
    </p:spTree>
    <p:extLst>
      <p:ext uri="{BB962C8B-B14F-4D97-AF65-F5344CB8AC3E}">
        <p14:creationId xmlns:p14="http://schemas.microsoft.com/office/powerpoint/2010/main" val="12977758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
        <p:nvSpPr>
          <p:cNvPr id="9" name="正方形/長方形 2"/>
          <p:cNvSpPr/>
          <p:nvPr/>
        </p:nvSpPr>
        <p:spPr>
          <a:xfrm>
            <a:off x="914400" y="2527893"/>
            <a:ext cx="7254815" cy="1015663"/>
          </a:xfrm>
          <a:prstGeom prst="rect">
            <a:avLst/>
          </a:prstGeom>
        </p:spPr>
        <p:txBody>
          <a:bodyPr wrap="square">
            <a:spAutoFit/>
          </a:bodyPr>
          <a:lstStyle/>
          <a:p>
            <a:pPr algn="ctr"/>
            <a:r>
              <a:rPr lang="pt-BR" altLang="ja-JP" sz="3600" dirty="0" smtClean="0">
                <a:latin typeface="Times New Roman" pitchFamily="18" charset="0"/>
                <a:cs typeface="Times New Roman" pitchFamily="18" charset="0"/>
              </a:rPr>
              <a:t>Security Considerations for 15.3e</a:t>
            </a:r>
            <a:endParaRPr lang="pt-BR" altLang="ja-JP" sz="3600" dirty="0" smtClean="0">
              <a:latin typeface="Times New Roman" pitchFamily="18" charset="0"/>
              <a:cs typeface="Times New Roman" pitchFamily="18" charset="0"/>
            </a:endParaRPr>
          </a:p>
          <a:p>
            <a:pPr algn="ctr"/>
            <a:r>
              <a:rPr lang="en-US" altLang="ja-JP" sz="2400" dirty="0" smtClean="0">
                <a:cs typeface="Times New Roman" panose="02020603050405020304" pitchFamily="18" charset="0"/>
              </a:rPr>
              <a:t>December</a:t>
            </a:r>
            <a:r>
              <a:rPr lang="en-US" altLang="ja-JP" sz="2400" dirty="0" smtClean="0">
                <a:latin typeface="Times New Roman" panose="02020603050405020304" pitchFamily="18" charset="0"/>
                <a:cs typeface="Times New Roman" panose="02020603050405020304" pitchFamily="18" charset="0"/>
              </a:rPr>
              <a:t> 10, </a:t>
            </a:r>
            <a:r>
              <a:rPr lang="en-US" altLang="ja-JP" sz="2400" dirty="0" smtClean="0">
                <a:latin typeface="Times New Roman" panose="02020603050405020304" pitchFamily="18" charset="0"/>
                <a:cs typeface="Times New Roman" panose="02020603050405020304" pitchFamily="18" charset="0"/>
              </a:rPr>
              <a:t>2015</a:t>
            </a:r>
            <a:endParaRPr lang="ja-JP" altLang="en-US" sz="2400" dirty="0">
              <a:latin typeface="Times New Roman" panose="02020603050405020304" pitchFamily="18" charset="0"/>
              <a:cs typeface="Times New Roman" panose="02020603050405020304" pitchFamily="18" charset="0"/>
            </a:endParaRPr>
          </a:p>
        </p:txBody>
      </p:sp>
      <p:sp>
        <p:nvSpPr>
          <p:cNvPr id="7" name="날짜 개체 틀 3"/>
          <p:cNvSpPr>
            <a:spLocks noGrp="1"/>
          </p:cNvSpPr>
          <p:nvPr>
            <p:ph type="dt" sz="half" idx="10"/>
          </p:nvPr>
        </p:nvSpPr>
        <p:spPr>
          <a:xfrm>
            <a:off x="685800" y="378281"/>
            <a:ext cx="1600200" cy="215444"/>
          </a:xfrm>
        </p:spPr>
        <p:txBody>
          <a:bodyPr/>
          <a:lstStyle/>
          <a:p>
            <a:r>
              <a:rPr lang="en-US" altLang="ko-KR" dirty="0" smtClean="0"/>
              <a:t>December </a:t>
            </a:r>
            <a:r>
              <a:rPr lang="en-US" altLang="ko-KR" dirty="0" smtClean="0"/>
              <a:t>2015</a:t>
            </a:r>
            <a:endParaRPr lang="en-US" altLang="ko-KR" dirty="0"/>
          </a:p>
        </p:txBody>
      </p:sp>
      <p:sp>
        <p:nvSpPr>
          <p:cNvPr id="8" name="바닥글 개체 틀 4"/>
          <p:cNvSpPr>
            <a:spLocks noGrp="1"/>
          </p:cNvSpPr>
          <p:nvPr>
            <p:ph type="ftr" sz="quarter" idx="11"/>
          </p:nvPr>
        </p:nvSpPr>
        <p:spPr>
          <a:xfrm>
            <a:off x="5486400" y="6475413"/>
            <a:ext cx="3124200" cy="184666"/>
          </a:xfrm>
        </p:spPr>
        <p:txBody>
          <a:bodyPr/>
          <a:lstStyle/>
          <a:p>
            <a:r>
              <a:rPr lang="en-US" altLang="ko-KR" dirty="0"/>
              <a:t>Jae </a:t>
            </a:r>
            <a:r>
              <a:rPr lang="en-US" altLang="ko-KR" dirty="0" err="1"/>
              <a:t>Seung</a:t>
            </a:r>
            <a:r>
              <a:rPr lang="en-US" altLang="ko-KR" dirty="0"/>
              <a:t> Lee (ETRI)</a:t>
            </a:r>
            <a:endParaRPr lang="en-US" altLang="ko-KR" dirty="0"/>
          </a:p>
        </p:txBody>
      </p:sp>
    </p:spTree>
    <p:extLst>
      <p:ext uri="{BB962C8B-B14F-4D97-AF65-F5344CB8AC3E}">
        <p14:creationId xmlns:p14="http://schemas.microsoft.com/office/powerpoint/2010/main" val="3746860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Introduction</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During the last conference call (December 2), it is decided that </a:t>
            </a:r>
            <a:r>
              <a:rPr lang="en-US" altLang="ko-KR" sz="2000" kern="0" dirty="0" smtClean="0"/>
              <a:t>we should not remove legacy security features from 15.3e.</a:t>
            </a:r>
          </a:p>
          <a:p>
            <a:r>
              <a:rPr lang="en-US" altLang="ko-KR" sz="2000" kern="0" dirty="0" smtClean="0"/>
              <a:t>We should consider which part of the legacy security feature should be modified for 15.3e</a:t>
            </a:r>
          </a:p>
          <a:p>
            <a:pPr lvl="1"/>
            <a:r>
              <a:rPr lang="en-US" altLang="ko-KR" sz="1800" kern="0" dirty="0" smtClean="0"/>
              <a:t>GCM may not suitable for increased throughput of 15.3e</a:t>
            </a:r>
          </a:p>
          <a:p>
            <a:pPr lvl="1"/>
            <a:r>
              <a:rPr lang="en-US" altLang="ko-KR" sz="1800" kern="0" dirty="0" smtClean="0"/>
              <a:t>Some part of the legacy spec can be simplified since only P2P link is used in 15.3e</a:t>
            </a:r>
            <a:endParaRPr lang="en-US" altLang="ko-KR" sz="1800" kern="0" dirty="0" smtClean="0"/>
          </a:p>
          <a:p>
            <a:pPr marL="457200" lvl="1" indent="0">
              <a:buNone/>
            </a:pPr>
            <a:endParaRPr lang="en-US" altLang="ko-KR" sz="1600" kern="0" dirty="0"/>
          </a:p>
          <a:p>
            <a:endParaRPr lang="en-US" altLang="ko-KR" sz="1800" kern="0" dirty="0" smtClean="0"/>
          </a:p>
          <a:p>
            <a:pPr lvl="1"/>
            <a:endParaRPr lang="en-US" altLang="ko-KR" sz="18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a:t>
            </a:r>
            <a:r>
              <a:rPr lang="en-US" altLang="ko-KR" dirty="0" smtClean="0"/>
              <a:t>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Jae </a:t>
            </a:r>
            <a:r>
              <a:rPr lang="en-US" altLang="ko-KR" dirty="0" err="1"/>
              <a:t>Seung</a:t>
            </a:r>
            <a:r>
              <a:rPr lang="en-US" altLang="ko-KR" dirty="0"/>
              <a:t> Lee (ETRI)</a:t>
            </a:r>
            <a:endParaRPr lang="en-US" altLang="ko-KR" dirty="0"/>
          </a:p>
        </p:txBody>
      </p:sp>
    </p:spTree>
    <p:extLst>
      <p:ext uri="{BB962C8B-B14F-4D97-AF65-F5344CB8AC3E}">
        <p14:creationId xmlns:p14="http://schemas.microsoft.com/office/powerpoint/2010/main" val="7344068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CCM vs GCM (1/2)</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kern="0" dirty="0" smtClean="0"/>
              <a:t>CCM is not suitable for very high speed implementations</a:t>
            </a:r>
          </a:p>
          <a:p>
            <a:pPr lvl="1"/>
            <a:r>
              <a:rPr lang="en-US" altLang="ko-KR" sz="1600" kern="0" dirty="0" smtClean="0"/>
              <a:t>Legacy 15.3 spec uses CCM</a:t>
            </a:r>
          </a:p>
          <a:p>
            <a:pPr lvl="1"/>
            <a:r>
              <a:rPr lang="en-US" altLang="ko-KR" sz="1600" kern="0" dirty="0" smtClean="0"/>
              <a:t>CCM </a:t>
            </a:r>
            <a:r>
              <a:rPr lang="en-US" altLang="ko-KR" sz="1600" kern="0" dirty="0"/>
              <a:t>consists of counter mode which is used to generate </a:t>
            </a:r>
            <a:r>
              <a:rPr lang="en-US" altLang="ko-KR" sz="1600" kern="0" dirty="0" err="1"/>
              <a:t>ciphertext</a:t>
            </a:r>
            <a:r>
              <a:rPr lang="en-US" altLang="ko-KR" sz="1600" kern="0" dirty="0"/>
              <a:t> of payload and </a:t>
            </a:r>
            <a:r>
              <a:rPr lang="en-US" altLang="ko-KR" sz="1600" kern="0" dirty="0" smtClean="0"/>
              <a:t>CBC-MAC (Cipher Block Chaining-Message Authentication Code) </a:t>
            </a:r>
            <a:r>
              <a:rPr lang="en-US" altLang="ko-KR" sz="1600" kern="0" dirty="0"/>
              <a:t>which is used to make MIC value</a:t>
            </a:r>
          </a:p>
          <a:p>
            <a:pPr lvl="1"/>
            <a:r>
              <a:rPr lang="en-US" altLang="ko-KR" sz="1600" kern="0" dirty="0" smtClean="0"/>
              <a:t>CBC-MAC is neither </a:t>
            </a:r>
            <a:r>
              <a:rPr lang="en-US" altLang="ko-KR" sz="1600" dirty="0" err="1" smtClean="0">
                <a:ea typeface="굴림" charset="-127"/>
              </a:rPr>
              <a:t>pipelinable</a:t>
            </a:r>
            <a:r>
              <a:rPr lang="en-US" altLang="ko-KR" sz="1600" dirty="0" smtClean="0">
                <a:ea typeface="굴림" charset="-127"/>
              </a:rPr>
              <a:t> </a:t>
            </a:r>
            <a:r>
              <a:rPr lang="en-US" altLang="ko-KR" sz="1600" dirty="0">
                <a:ea typeface="굴림" charset="-127"/>
              </a:rPr>
              <a:t>nor </a:t>
            </a:r>
            <a:r>
              <a:rPr lang="en-US" altLang="ko-KR" sz="1600" dirty="0" smtClean="0">
                <a:ea typeface="굴림" charset="-127"/>
              </a:rPr>
              <a:t>parallelizable</a:t>
            </a:r>
          </a:p>
          <a:p>
            <a:pPr lvl="2"/>
            <a:r>
              <a:rPr lang="en-US" altLang="ko-KR" sz="1400" kern="0" dirty="0" smtClean="0"/>
              <a:t>Each </a:t>
            </a:r>
            <a:r>
              <a:rPr lang="en-US" altLang="ko-KR" sz="1400" kern="0" dirty="0"/>
              <a:t>block is authenticated </a:t>
            </a:r>
            <a:r>
              <a:rPr lang="en-US" altLang="ko-KR" sz="1400" kern="0" dirty="0" smtClean="0"/>
              <a:t>and encrypted</a:t>
            </a:r>
            <a:r>
              <a:rPr lang="en-US" altLang="ko-KR" sz="1400" kern="0" dirty="0"/>
              <a:t>, with the authentication requiring one AES operation and the </a:t>
            </a:r>
            <a:r>
              <a:rPr lang="en-US" altLang="ko-KR" sz="1400" kern="0" dirty="0" smtClean="0"/>
              <a:t>encryption requiring </a:t>
            </a:r>
            <a:r>
              <a:rPr lang="en-US" altLang="ko-KR" sz="1400" kern="0" dirty="0"/>
              <a:t>a second AES </a:t>
            </a:r>
            <a:r>
              <a:rPr lang="en-US" altLang="ko-KR" sz="1400" kern="0" dirty="0" smtClean="0"/>
              <a:t>operation </a:t>
            </a:r>
            <a:r>
              <a:rPr lang="en-US" altLang="ko-KR" sz="1400" kern="0" dirty="0"/>
              <a:t>Authentication uses </a:t>
            </a:r>
            <a:r>
              <a:rPr lang="en-US" altLang="ko-KR" sz="1400" u="sng" kern="0" dirty="0"/>
              <a:t>cipher-block </a:t>
            </a:r>
            <a:r>
              <a:rPr lang="en-US" altLang="ko-KR" sz="1400" u="sng" kern="0" dirty="0" smtClean="0"/>
              <a:t>chaining</a:t>
            </a:r>
          </a:p>
          <a:p>
            <a:pPr lvl="3"/>
            <a:r>
              <a:rPr lang="en-US" altLang="ko-KR" sz="1400" kern="0" dirty="0" smtClean="0"/>
              <a:t>The </a:t>
            </a:r>
            <a:r>
              <a:rPr lang="en-US" altLang="ko-KR" sz="1400" kern="0" dirty="0"/>
              <a:t>output from the first block is used </a:t>
            </a:r>
            <a:r>
              <a:rPr lang="en-US" altLang="ko-KR" sz="1400" kern="0" dirty="0" smtClean="0"/>
              <a:t>on the </a:t>
            </a:r>
            <a:r>
              <a:rPr lang="en-US" altLang="ko-KR" sz="1400" kern="0" dirty="0"/>
              <a:t>second block, the output from the second block is used on the third block, and </a:t>
            </a:r>
            <a:r>
              <a:rPr lang="en-US" altLang="ko-KR" sz="1400" kern="0" dirty="0" smtClean="0"/>
              <a:t>so on.</a:t>
            </a:r>
            <a:endParaRPr lang="en-US" altLang="ko-KR" sz="1400" kern="0" dirty="0"/>
          </a:p>
          <a:p>
            <a:pPr lvl="2"/>
            <a:r>
              <a:rPr lang="en-US" altLang="ko-KR" sz="1400" kern="0" dirty="0" smtClean="0"/>
              <a:t>Message </a:t>
            </a:r>
            <a:r>
              <a:rPr lang="en-US" altLang="ko-KR" sz="1400" kern="0" dirty="0"/>
              <a:t>authentication of each block depends on the previous block’s </a:t>
            </a:r>
            <a:r>
              <a:rPr lang="en-US" altLang="ko-KR" sz="1400" kern="0" dirty="0" smtClean="0"/>
              <a:t>operations being </a:t>
            </a:r>
            <a:r>
              <a:rPr lang="en-US" altLang="ko-KR" sz="1400" kern="0" dirty="0"/>
              <a:t>completed, </a:t>
            </a:r>
            <a:r>
              <a:rPr lang="en-US" altLang="ko-KR" sz="1400" u="sng" kern="0" dirty="0"/>
              <a:t>preventing parallel operations</a:t>
            </a:r>
            <a:r>
              <a:rPr lang="en-US" altLang="ko-KR" sz="1400" kern="0" dirty="0" smtClean="0"/>
              <a:t>.</a:t>
            </a:r>
          </a:p>
          <a:p>
            <a:pPr lvl="1"/>
            <a:r>
              <a:rPr lang="en-US" altLang="ko-KR" sz="1800" kern="0" dirty="0" smtClean="0"/>
              <a:t>There </a:t>
            </a:r>
            <a:r>
              <a:rPr lang="en-US" altLang="ko-KR" sz="1800" kern="0" dirty="0"/>
              <a:t>is </a:t>
            </a:r>
            <a:r>
              <a:rPr lang="en-US" altLang="ko-KR" sz="1800" kern="0" dirty="0" smtClean="0"/>
              <a:t>a practical </a:t>
            </a:r>
            <a:r>
              <a:rPr lang="en-US" altLang="ko-KR" sz="1800" kern="0" dirty="0"/>
              <a:t>performance limit placed on real-world </a:t>
            </a:r>
            <a:r>
              <a:rPr lang="en-US" altLang="ko-KR" sz="1800" kern="0" dirty="0" smtClean="0"/>
              <a:t>implementations: limited to a few </a:t>
            </a:r>
            <a:r>
              <a:rPr lang="en-US" altLang="ko-KR" sz="1800" kern="0" dirty="0" err="1" smtClean="0"/>
              <a:t>Gbps</a:t>
            </a:r>
            <a:r>
              <a:rPr lang="en-US" altLang="ko-KR" sz="1800" kern="0" dirty="0" smtClean="0"/>
              <a:t> </a:t>
            </a:r>
            <a:r>
              <a:rPr lang="en-US" altLang="ko-KR" sz="1800" kern="0" dirty="0" smtClean="0">
                <a:sym typeface="Wingdings" panose="05000000000000000000" pitchFamily="2" charset="2"/>
              </a:rPr>
              <a:t> Not suitable for 15.3e</a:t>
            </a:r>
            <a:endParaRPr lang="en-US" altLang="ko-KR" sz="1400" kern="0" dirty="0" smtClean="0"/>
          </a:p>
          <a:p>
            <a:pPr lvl="2"/>
            <a:r>
              <a:rPr lang="en-US" altLang="ko-KR" sz="1400" u="sng" kern="0" dirty="0"/>
              <a:t>Due to </a:t>
            </a:r>
            <a:r>
              <a:rPr lang="en-US" altLang="ko-KR" sz="1400" u="sng" kern="0" dirty="0" smtClean="0"/>
              <a:t>concerns about </a:t>
            </a:r>
            <a:r>
              <a:rPr lang="en-US" altLang="ko-KR" sz="1400" u="sng" kern="0" dirty="0"/>
              <a:t>high </a:t>
            </a:r>
            <a:r>
              <a:rPr lang="en-US" altLang="ko-KR" sz="1400" u="sng" kern="0" dirty="0" smtClean="0"/>
              <a:t>latency, 802.11ad and ECMA-387 adopted GCM instead of CCM</a:t>
            </a:r>
          </a:p>
          <a:p>
            <a:pPr lvl="2"/>
            <a:r>
              <a:rPr lang="en-US" altLang="ko-KR" sz="1400" u="sng" kern="0" dirty="0" smtClean="0"/>
              <a:t>802.11ac supports both CCM and GCM for backward compatibility </a:t>
            </a:r>
          </a:p>
          <a:p>
            <a:pPr lvl="2"/>
            <a:endParaRPr lang="en-US" altLang="ko-KR" sz="1400" kern="0" dirty="0"/>
          </a:p>
          <a:p>
            <a:pPr lvl="2"/>
            <a:endParaRPr lang="en-US" altLang="ko-KR" sz="1800" kern="0" dirty="0" smtClean="0"/>
          </a:p>
          <a:p>
            <a:pPr lvl="2"/>
            <a:endParaRPr lang="en-US" altLang="ko-KR" sz="1400" kern="0" dirty="0"/>
          </a:p>
          <a:p>
            <a:endParaRPr lang="en-US" altLang="ko-KR" sz="22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a:t>
            </a:r>
            <a:r>
              <a:rPr lang="en-US" altLang="ko-KR" dirty="0" smtClean="0"/>
              <a:t>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Jae </a:t>
            </a:r>
            <a:r>
              <a:rPr lang="en-US" altLang="ko-KR" dirty="0" err="1"/>
              <a:t>Seung</a:t>
            </a:r>
            <a:r>
              <a:rPr lang="en-US" altLang="ko-KR" dirty="0"/>
              <a:t> Lee (ETRI)</a:t>
            </a:r>
            <a:endParaRPr lang="en-US" altLang="ko-KR" dirty="0"/>
          </a:p>
        </p:txBody>
      </p:sp>
    </p:spTree>
    <p:extLst>
      <p:ext uri="{BB962C8B-B14F-4D97-AF65-F5344CB8AC3E}">
        <p14:creationId xmlns:p14="http://schemas.microsoft.com/office/powerpoint/2010/main" val="18915802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CCM vs GCM (2/2)</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dirty="0" smtClean="0">
                <a:ea typeface="굴림" charset="-127"/>
              </a:rPr>
              <a:t>GCM was designed to efficiently provide authenticated encryption at speeds of 10 gigabits per second and above</a:t>
            </a:r>
            <a:endParaRPr lang="en-US" altLang="ko-KR" sz="2000" dirty="0" smtClean="0"/>
          </a:p>
          <a:p>
            <a:r>
              <a:rPr lang="en-US" altLang="ko-KR" sz="2000" dirty="0">
                <a:ea typeface="굴림" charset="-127"/>
              </a:rPr>
              <a:t>Rather than using block chaining to </a:t>
            </a:r>
            <a:r>
              <a:rPr lang="en-US" altLang="ko-KR" sz="2000" dirty="0" smtClean="0">
                <a:ea typeface="굴림" charset="-127"/>
              </a:rPr>
              <a:t>authenticate each data block, GCM uses a Galois field multiplication</a:t>
            </a:r>
            <a:endParaRPr lang="en-US" altLang="ko-KR" sz="1600" dirty="0" smtClean="0">
              <a:ea typeface="굴림" charset="-127"/>
            </a:endParaRPr>
          </a:p>
          <a:p>
            <a:pPr lvl="1"/>
            <a:r>
              <a:rPr lang="en-US" altLang="ko-KR" sz="1600" dirty="0" smtClean="0">
                <a:ea typeface="굴림" charset="-127"/>
              </a:rPr>
              <a:t>Galois field </a:t>
            </a:r>
            <a:r>
              <a:rPr lang="en-US" altLang="ko-KR" sz="1600" dirty="0">
                <a:ea typeface="굴림" charset="-127"/>
              </a:rPr>
              <a:t>multiplications can be run in parallel</a:t>
            </a:r>
            <a:endParaRPr lang="en-US" altLang="ko-KR" sz="1600" dirty="0" smtClean="0">
              <a:ea typeface="굴림" charset="-127"/>
            </a:endParaRPr>
          </a:p>
          <a:p>
            <a:pPr lvl="1"/>
            <a:r>
              <a:rPr lang="en-US" altLang="ko-KR" sz="1600" dirty="0">
                <a:ea typeface="굴림" charset="-127"/>
              </a:rPr>
              <a:t>Galois multiplications are </a:t>
            </a:r>
            <a:r>
              <a:rPr lang="en-US" altLang="ko-KR" sz="1600" dirty="0" smtClean="0">
                <a:ea typeface="굴림" charset="-127"/>
              </a:rPr>
              <a:t>less computationally </a:t>
            </a:r>
            <a:r>
              <a:rPr lang="en-US" altLang="ko-KR" sz="1600" dirty="0">
                <a:ea typeface="굴림" charset="-127"/>
              </a:rPr>
              <a:t>intensive than the cipher block encryption algorithms required by </a:t>
            </a:r>
            <a:r>
              <a:rPr lang="en-US" altLang="ko-KR" sz="1600" dirty="0" smtClean="0">
                <a:ea typeface="굴림" charset="-127"/>
              </a:rPr>
              <a:t>a CBC-MAC</a:t>
            </a:r>
            <a:endParaRPr lang="en-US" altLang="ko-KR" sz="1600" dirty="0">
              <a:ea typeface="굴림" charset="-127"/>
            </a:endParaRPr>
          </a:p>
          <a:p>
            <a:pPr lvl="1">
              <a:buFont typeface="Wingdings"/>
              <a:buChar char="à"/>
            </a:pPr>
            <a:r>
              <a:rPr lang="en-US" altLang="ko-KR" sz="1600" dirty="0" smtClean="0">
                <a:ea typeface="굴림" charset="-127"/>
              </a:rPr>
              <a:t>enables </a:t>
            </a:r>
            <a:r>
              <a:rPr lang="en-US" altLang="ko-KR" sz="1600" dirty="0">
                <a:ea typeface="굴림" charset="-127"/>
              </a:rPr>
              <a:t>pipelined high-speed </a:t>
            </a:r>
            <a:r>
              <a:rPr lang="en-US" altLang="ko-KR" sz="1600" dirty="0" smtClean="0">
                <a:ea typeface="굴림" charset="-127"/>
              </a:rPr>
              <a:t>implementations</a:t>
            </a:r>
          </a:p>
          <a:p>
            <a:pPr lvl="1">
              <a:buFont typeface="Wingdings"/>
              <a:buChar char="à"/>
            </a:pPr>
            <a:r>
              <a:rPr lang="en-US" altLang="ko-KR" sz="1600" dirty="0" smtClean="0">
                <a:ea typeface="굴림" charset="-127"/>
              </a:rPr>
              <a:t>uses ½ the </a:t>
            </a:r>
            <a:r>
              <a:rPr lang="en-US" altLang="ko-KR" sz="1600" dirty="0">
                <a:ea typeface="굴림" charset="-127"/>
              </a:rPr>
              <a:t>number of AES operations than </a:t>
            </a:r>
            <a:r>
              <a:rPr lang="en-US" altLang="ko-KR" sz="1600" dirty="0" smtClean="0">
                <a:ea typeface="굴림" charset="-127"/>
              </a:rPr>
              <a:t>CCM</a:t>
            </a:r>
            <a:endParaRPr lang="en-US" altLang="ko-KR" sz="1600" dirty="0">
              <a:ea typeface="굴림" charset="-127"/>
            </a:endParaRPr>
          </a:p>
          <a:p>
            <a:pPr>
              <a:spcBef>
                <a:spcPct val="65000"/>
              </a:spcBef>
            </a:pPr>
            <a:r>
              <a:rPr lang="en-US" altLang="ko-KR" sz="2000" dirty="0">
                <a:ea typeface="굴림" charset="-127"/>
              </a:rPr>
              <a:t>GCM is recommended by NIST (NIST Special Publication 800-38D, November, 2007</a:t>
            </a:r>
            <a:r>
              <a:rPr lang="en-US" altLang="ko-KR" sz="2000" dirty="0" smtClean="0">
                <a:ea typeface="굴림" charset="-127"/>
              </a:rPr>
              <a:t>)</a:t>
            </a:r>
          </a:p>
          <a:p>
            <a:pPr>
              <a:spcBef>
                <a:spcPct val="65000"/>
              </a:spcBef>
            </a:pPr>
            <a:r>
              <a:rPr lang="en-US" altLang="ko-KR" sz="2000" dirty="0" smtClean="0">
                <a:ea typeface="굴림" charset="-127"/>
              </a:rPr>
              <a:t>NSA has adopted GCM in Suite B</a:t>
            </a:r>
            <a:endParaRPr lang="en-US" altLang="ko-KR" sz="2000" dirty="0">
              <a:ea typeface="굴림" charset="-127"/>
            </a:endParaRPr>
          </a:p>
          <a:p>
            <a:pPr>
              <a:spcBef>
                <a:spcPct val="65000"/>
              </a:spcBef>
            </a:pPr>
            <a:r>
              <a:rPr lang="en-US" altLang="ko-KR" sz="2000" dirty="0">
                <a:ea typeface="굴림" charset="-127"/>
              </a:rPr>
              <a:t>GCM is the default cipher suite in </a:t>
            </a:r>
            <a:r>
              <a:rPr lang="en-US" altLang="ko-KR" sz="2000" dirty="0" smtClean="0">
                <a:ea typeface="굴림" charset="-127"/>
              </a:rPr>
              <a:t>802.1ae (MAC Security), 802.11ad, and ECMA 387. GMS is also adopted in 802.11ac</a:t>
            </a:r>
            <a:endParaRPr lang="en-US" altLang="ko-KR" sz="1600" dirty="0" smtClean="0">
              <a:ea typeface="굴림" charset="-127"/>
            </a:endParaRPr>
          </a:p>
          <a:p>
            <a:pPr>
              <a:spcBef>
                <a:spcPct val="65000"/>
              </a:spcBef>
            </a:pPr>
            <a:endParaRPr lang="en-US" altLang="ko-KR" sz="2000" dirty="0">
              <a:ea typeface="굴림" charset="-127"/>
            </a:endParaRPr>
          </a:p>
          <a:p>
            <a:endParaRPr lang="en-US" altLang="ko-KR" sz="22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a:t>
            </a:r>
            <a:r>
              <a:rPr lang="en-US" altLang="ko-KR" dirty="0" smtClean="0"/>
              <a:t>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305946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CCM and GCM in 802.11ac</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dirty="0" smtClean="0">
                <a:ea typeface="굴림" charset="-127"/>
              </a:rPr>
              <a:t>In 802.11ac, the format of GCMP header is the same as that of CCMP header</a:t>
            </a:r>
          </a:p>
          <a:p>
            <a:r>
              <a:rPr lang="en-US" altLang="ko-KR" sz="2000" dirty="0" smtClean="0">
                <a:ea typeface="굴림" charset="-127"/>
              </a:rPr>
              <a:t>MIC is extended to 16 octets</a:t>
            </a:r>
          </a:p>
          <a:p>
            <a:pPr marL="0" indent="0">
              <a:buNone/>
            </a:pPr>
            <a:r>
              <a:rPr lang="en-US" altLang="ko-KR" sz="2000" dirty="0" smtClean="0">
                <a:ea typeface="굴림" charset="-127"/>
              </a:rPr>
              <a:t>               </a:t>
            </a:r>
            <a:r>
              <a:rPr lang="en-US" altLang="ko-KR" sz="1000" dirty="0" smtClean="0">
                <a:ea typeface="굴림" charset="-127"/>
              </a:rPr>
              <a:t>CCMP in 11ac:</a:t>
            </a:r>
          </a:p>
          <a:p>
            <a:pPr marL="0" indent="0">
              <a:buNone/>
            </a:pPr>
            <a:endParaRPr lang="en-US" altLang="ko-KR" sz="1000" dirty="0">
              <a:ea typeface="굴림" charset="-127"/>
            </a:endParaRPr>
          </a:p>
          <a:p>
            <a:pPr marL="0" indent="0">
              <a:buNone/>
            </a:pPr>
            <a:endParaRPr lang="en-US" altLang="ko-KR" sz="1000" dirty="0" smtClean="0">
              <a:ea typeface="굴림" charset="-127"/>
            </a:endParaRPr>
          </a:p>
          <a:p>
            <a:pPr marL="0" indent="0">
              <a:buNone/>
            </a:pPr>
            <a:endParaRPr lang="en-US" altLang="ko-KR" sz="1000" dirty="0">
              <a:ea typeface="굴림" charset="-127"/>
            </a:endParaRPr>
          </a:p>
          <a:p>
            <a:pPr marL="0" indent="0">
              <a:buNone/>
            </a:pPr>
            <a:endParaRPr lang="en-US" altLang="ko-KR" sz="1000" dirty="0" smtClean="0">
              <a:ea typeface="굴림" charset="-127"/>
            </a:endParaRPr>
          </a:p>
          <a:p>
            <a:pPr marL="0" indent="0">
              <a:buNone/>
            </a:pPr>
            <a:endParaRPr lang="en-US" altLang="ko-KR" sz="1000" dirty="0">
              <a:ea typeface="굴림" charset="-127"/>
            </a:endParaRPr>
          </a:p>
          <a:p>
            <a:pPr marL="0" indent="0">
              <a:buNone/>
            </a:pPr>
            <a:endParaRPr lang="en-US" altLang="ko-KR" sz="1000" dirty="0" smtClean="0">
              <a:ea typeface="굴림" charset="-127"/>
            </a:endParaRPr>
          </a:p>
          <a:p>
            <a:pPr marL="0" indent="0">
              <a:buNone/>
            </a:pPr>
            <a:r>
              <a:rPr lang="en-US" altLang="ko-KR" sz="2000" dirty="0" smtClean="0">
                <a:ea typeface="굴림" charset="-127"/>
              </a:rPr>
              <a:t>   </a:t>
            </a:r>
          </a:p>
          <a:p>
            <a:pPr marL="0" indent="0">
              <a:buNone/>
            </a:pPr>
            <a:r>
              <a:rPr lang="en-US" altLang="ko-KR" sz="1000" dirty="0" smtClean="0">
                <a:ea typeface="굴림" charset="-127"/>
              </a:rPr>
              <a:t>                             GCMP </a:t>
            </a:r>
            <a:r>
              <a:rPr lang="en-US" altLang="ko-KR" sz="1000" dirty="0">
                <a:ea typeface="굴림" charset="-127"/>
              </a:rPr>
              <a:t>in 11ac:</a:t>
            </a:r>
          </a:p>
          <a:p>
            <a:pPr marL="0" indent="0">
              <a:buNone/>
            </a:pPr>
            <a:endParaRPr lang="en-US" altLang="ko-KR" sz="2000" dirty="0">
              <a:ea typeface="굴림" charset="-127"/>
            </a:endParaRPr>
          </a:p>
          <a:p>
            <a:endParaRPr lang="en-US" altLang="ko-KR" sz="2200" kern="0" dirty="0"/>
          </a:p>
          <a:p>
            <a:pPr lvl="1"/>
            <a:endParaRPr lang="en-US" altLang="ko-KR" sz="1800" kern="0" dirty="0" smtClean="0"/>
          </a:p>
          <a:p>
            <a:pPr lvl="2"/>
            <a:endParaRPr lang="en-US" altLang="ko-KR" sz="14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a:t>
            </a:r>
            <a:r>
              <a:rPr lang="en-US" altLang="ko-KR" dirty="0" smtClean="0"/>
              <a:t>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1638" y="3140968"/>
            <a:ext cx="5505450" cy="12961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9918" y="4725144"/>
            <a:ext cx="5388610" cy="1410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72028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
        <p:nvSpPr>
          <p:cNvPr id="13" name="제목 1"/>
          <p:cNvSpPr txBox="1">
            <a:spLocks/>
          </p:cNvSpPr>
          <p:nvPr/>
        </p:nvSpPr>
        <p:spPr>
          <a:xfrm>
            <a:off x="685800" y="685800"/>
            <a:ext cx="7772400" cy="1066800"/>
          </a:xfrm>
          <a:prstGeom prst="rect">
            <a:avLst/>
          </a:prstGeom>
        </p:spPr>
        <p:txBody>
          <a:bodyPr/>
          <a:lst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a:lstStyle>
          <a:p>
            <a:r>
              <a:rPr lang="en-US" altLang="ko-KR" kern="0" dirty="0" smtClean="0"/>
              <a:t>Considerations</a:t>
            </a:r>
            <a:endParaRPr lang="ko-KR" altLang="en-US" kern="0" dirty="0"/>
          </a:p>
        </p:txBody>
      </p:sp>
      <p:sp>
        <p:nvSpPr>
          <p:cNvPr id="14" name="내용 개체 틀 2"/>
          <p:cNvSpPr txBox="1">
            <a:spLocks/>
          </p:cNvSpPr>
          <p:nvPr/>
        </p:nvSpPr>
        <p:spPr>
          <a:xfrm>
            <a:off x="685800" y="1628800"/>
            <a:ext cx="7772400" cy="4114800"/>
          </a:xfrm>
          <a:prstGeom prst="rect">
            <a:avLst/>
          </a:prstGeom>
        </p:spPr>
        <p:txBody>
          <a:bodyPr/>
          <a:lst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a:lstStyle>
          <a:p>
            <a:r>
              <a:rPr lang="en-US" altLang="ko-KR" sz="2000" dirty="0" smtClean="0">
                <a:ea typeface="굴림" charset="-127"/>
              </a:rPr>
              <a:t>802.15.3e has no backward compatibility issue, so we can remove CCM and use GCM instead</a:t>
            </a:r>
          </a:p>
          <a:p>
            <a:pPr lvl="1"/>
            <a:r>
              <a:rPr lang="en-US" altLang="ko-KR" sz="1600" dirty="0" smtClean="0">
                <a:ea typeface="굴림" charset="-127"/>
              </a:rPr>
              <a:t>Replacing the cipher suite in the spec will be straightforward</a:t>
            </a:r>
          </a:p>
          <a:p>
            <a:pPr lvl="1"/>
            <a:r>
              <a:rPr lang="en-US" altLang="ko-KR" sz="1600" dirty="0" smtClean="0">
                <a:ea typeface="굴림" charset="-127"/>
              </a:rPr>
              <a:t>Clause 9 Security Specifications should be updated if we adopt GCM instead of CCM</a:t>
            </a:r>
          </a:p>
          <a:p>
            <a:pPr marL="857250" lvl="2" indent="0">
              <a:buNone/>
            </a:pPr>
            <a:endParaRPr lang="en-US" altLang="ko-KR" sz="1600" dirty="0">
              <a:ea typeface="굴림" charset="-127"/>
            </a:endParaRPr>
          </a:p>
          <a:p>
            <a:r>
              <a:rPr lang="en-US" altLang="ko-KR" sz="2000" kern="0" dirty="0" smtClean="0"/>
              <a:t>Clause 8 should be cleaned up </a:t>
            </a:r>
          </a:p>
          <a:p>
            <a:pPr lvl="1"/>
            <a:r>
              <a:rPr lang="en-US" altLang="ko-KR" sz="1800" kern="0" dirty="0" smtClean="0"/>
              <a:t>Some </a:t>
            </a:r>
            <a:r>
              <a:rPr lang="en-US" altLang="ko-KR" sz="1800" kern="0" dirty="0"/>
              <a:t>part of the </a:t>
            </a:r>
            <a:r>
              <a:rPr lang="en-US" altLang="ko-KR" sz="1800" kern="0" dirty="0" smtClean="0"/>
              <a:t>clause </a:t>
            </a:r>
            <a:r>
              <a:rPr lang="en-US" altLang="ko-KR" sz="1800" kern="0" dirty="0"/>
              <a:t>can be simplified since only P2P link is used in </a:t>
            </a:r>
            <a:r>
              <a:rPr lang="en-US" altLang="ko-KR" sz="1800" kern="0" dirty="0" smtClean="0"/>
              <a:t>15.3e</a:t>
            </a:r>
          </a:p>
          <a:p>
            <a:pPr lvl="1"/>
            <a:r>
              <a:rPr lang="en-US" altLang="ko-KR" sz="1800" kern="0" dirty="0" smtClean="0"/>
              <a:t>Regardless of changing the cipher suite, clause 8 should be cleaned up</a:t>
            </a:r>
            <a:endParaRPr lang="en-US" altLang="ko-KR" sz="1400" kern="0" dirty="0"/>
          </a:p>
          <a:p>
            <a:pPr lvl="1"/>
            <a:endParaRPr lang="en-US" altLang="ko-KR" sz="1800" kern="0" dirty="0" smtClean="0"/>
          </a:p>
          <a:p>
            <a:pPr lvl="1"/>
            <a:endParaRPr lang="en-US" altLang="ko-KR" sz="1800" kern="0" dirty="0" smtClean="0"/>
          </a:p>
        </p:txBody>
      </p:sp>
      <p:sp>
        <p:nvSpPr>
          <p:cNvPr id="15" name="Rectangle 2"/>
          <p:cNvSpPr>
            <a:spLocks noChangeArrowheads="1"/>
          </p:cNvSpPr>
          <p:nvPr/>
        </p:nvSpPr>
        <p:spPr bwMode="auto">
          <a:xfrm>
            <a:off x="1671638" y="36877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ko-KR"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9" name="날짜 개체 틀 3"/>
          <p:cNvSpPr>
            <a:spLocks noGrp="1"/>
          </p:cNvSpPr>
          <p:nvPr>
            <p:ph type="dt" sz="half" idx="10"/>
          </p:nvPr>
        </p:nvSpPr>
        <p:spPr>
          <a:xfrm>
            <a:off x="685800" y="378281"/>
            <a:ext cx="1600200" cy="215444"/>
          </a:xfrm>
        </p:spPr>
        <p:txBody>
          <a:bodyPr/>
          <a:lstStyle/>
          <a:p>
            <a:r>
              <a:rPr lang="en-US" altLang="ko-KR" dirty="0" smtClean="0"/>
              <a:t>December </a:t>
            </a:r>
            <a:r>
              <a:rPr lang="en-US" altLang="ko-KR" dirty="0" smtClean="0"/>
              <a:t>2015</a:t>
            </a:r>
            <a:endParaRPr lang="en-US" altLang="ko-KR" dirty="0"/>
          </a:p>
        </p:txBody>
      </p:sp>
      <p:sp>
        <p:nvSpPr>
          <p:cNvPr id="10" name="바닥글 개체 틀 4"/>
          <p:cNvSpPr>
            <a:spLocks noGrp="1"/>
          </p:cNvSpPr>
          <p:nvPr>
            <p:ph type="ftr" sz="quarter" idx="11"/>
          </p:nvPr>
        </p:nvSpPr>
        <p:spPr>
          <a:xfrm>
            <a:off x="5486400" y="6475413"/>
            <a:ext cx="3124200" cy="184666"/>
          </a:xfrm>
        </p:spPr>
        <p:txBody>
          <a:bodyPr/>
          <a:lstStyle/>
          <a:p>
            <a:r>
              <a:rPr lang="en-US" altLang="ko-KR" dirty="0"/>
              <a:t>Various Authors (TG3e Proposal)</a:t>
            </a:r>
          </a:p>
        </p:txBody>
      </p:sp>
    </p:spTree>
    <p:extLst>
      <p:ext uri="{BB962C8B-B14F-4D97-AF65-F5344CB8AC3E}">
        <p14:creationId xmlns:p14="http://schemas.microsoft.com/office/powerpoint/2010/main" val="241126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5932</TotalTime>
  <Words>725</Words>
  <Application>Microsoft Office PowerPoint</Application>
  <PresentationFormat>화면 슬라이드 쇼(4:3)</PresentationFormat>
  <Paragraphs>112</Paragraphs>
  <Slides>7</Slides>
  <Notes>5</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template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이재승</cp:lastModifiedBy>
  <cp:revision>451</cp:revision>
  <cp:lastPrinted>2015-10-21T05:11:25Z</cp:lastPrinted>
  <dcterms:created xsi:type="dcterms:W3CDTF">2014-03-12T01:39:25Z</dcterms:created>
  <dcterms:modified xsi:type="dcterms:W3CDTF">2015-12-10T00:53:21Z</dcterms:modified>
</cp:coreProperties>
</file>