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303" r:id="rId3"/>
    <p:sldId id="304" r:id="rId4"/>
    <p:sldId id="305" r:id="rId5"/>
    <p:sldId id="306" r:id="rId6"/>
    <p:sldId id="307" r:id="rId7"/>
    <p:sldId id="271" r:id="rId8"/>
    <p:sldId id="264" r:id="rId9"/>
    <p:sldId id="296" r:id="rId10"/>
    <p:sldId id="278" r:id="rId11"/>
    <p:sldId id="302" r:id="rId12"/>
    <p:sldId id="301" r:id="rId13"/>
    <p:sldId id="28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02" d="100"/>
          <a:sy n="102" d="100"/>
        </p:scale>
        <p:origin x="-19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charset="0"/>
                <a:ea typeface="ＭＳ Ｐゴシック" charset="0"/>
                <a:cs typeface="ＭＳ Ｐゴシック" charset="0"/>
              </a:defRPr>
            </a:lvl1pPr>
            <a:lvl2pPr marL="712118" indent="-273891" defTabSz="926666" eaLnBrk="0" hangingPunct="0">
              <a:defRPr sz="2300">
                <a:solidFill>
                  <a:schemeClr val="tx1"/>
                </a:solidFill>
                <a:latin typeface="Times New Roman" charset="0"/>
                <a:ea typeface="ＭＳ Ｐゴシック" charset="0"/>
              </a:defRPr>
            </a:lvl2pPr>
            <a:lvl3pPr marL="1095566" indent="-219113" defTabSz="926666" eaLnBrk="0" hangingPunct="0">
              <a:defRPr sz="2300">
                <a:solidFill>
                  <a:schemeClr val="tx1"/>
                </a:solidFill>
                <a:latin typeface="Times New Roman" charset="0"/>
                <a:ea typeface="ＭＳ Ｐゴシック" charset="0"/>
              </a:defRPr>
            </a:lvl3pPr>
            <a:lvl4pPr marL="1533792" indent="-219113" defTabSz="926666" eaLnBrk="0" hangingPunct="0">
              <a:defRPr sz="2300">
                <a:solidFill>
                  <a:schemeClr val="tx1"/>
                </a:solidFill>
                <a:latin typeface="Times New Roman" charset="0"/>
                <a:ea typeface="ＭＳ Ｐゴシック" charset="0"/>
              </a:defRPr>
            </a:lvl4pPr>
            <a:lvl5pPr marL="1972018" indent="-219113" defTabSz="926666" eaLnBrk="0" hangingPunct="0">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2FF1612C-A26C-6247-A589-C521A840BE8F}" type="slidenum">
              <a:rPr lang="en-US" sz="1200"/>
              <a:pPr/>
              <a:t>2</a:t>
            </a:fld>
            <a:endParaRPr lang="en-US" sz="1200"/>
          </a:p>
        </p:txBody>
      </p:sp>
      <p:sp>
        <p:nvSpPr>
          <p:cNvPr id="67586"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67587" name="Rectangle 1027"/>
          <p:cNvSpPr>
            <a:spLocks noGrp="1" noRot="1" noChangeAspect="1" noChangeArrowheads="1" noTextEdit="1"/>
          </p:cNvSpPr>
          <p:nvPr>
            <p:ph type="sldImg"/>
          </p:nvPr>
        </p:nvSpPr>
        <p:spPr>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charset="0"/>
                <a:ea typeface="ＭＳ Ｐゴシック" charset="0"/>
                <a:cs typeface="ＭＳ Ｐゴシック" charset="0"/>
              </a:defRPr>
            </a:lvl1pPr>
            <a:lvl2pPr marL="712118" indent="-273891" defTabSz="926666" eaLnBrk="0" hangingPunct="0">
              <a:defRPr sz="2300">
                <a:solidFill>
                  <a:schemeClr val="tx1"/>
                </a:solidFill>
                <a:latin typeface="Times New Roman" charset="0"/>
                <a:ea typeface="ＭＳ Ｐゴシック" charset="0"/>
              </a:defRPr>
            </a:lvl2pPr>
            <a:lvl3pPr marL="1095566" indent="-219113" defTabSz="926666" eaLnBrk="0" hangingPunct="0">
              <a:defRPr sz="2300">
                <a:solidFill>
                  <a:schemeClr val="tx1"/>
                </a:solidFill>
                <a:latin typeface="Times New Roman" charset="0"/>
                <a:ea typeface="ＭＳ Ｐゴシック" charset="0"/>
              </a:defRPr>
            </a:lvl3pPr>
            <a:lvl4pPr marL="1533792" indent="-219113" defTabSz="926666" eaLnBrk="0" hangingPunct="0">
              <a:defRPr sz="2300">
                <a:solidFill>
                  <a:schemeClr val="tx1"/>
                </a:solidFill>
                <a:latin typeface="Times New Roman" charset="0"/>
                <a:ea typeface="ＭＳ Ｐゴシック" charset="0"/>
              </a:defRPr>
            </a:lvl4pPr>
            <a:lvl5pPr marL="1972018" indent="-219113" defTabSz="926666" eaLnBrk="0" hangingPunct="0">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C3509296-94AC-4D4D-98A8-583FC1D33927}" type="slidenum">
              <a:rPr lang="en-US" sz="1200"/>
              <a:pPr/>
              <a:t>6</a:t>
            </a:fld>
            <a:endParaRPr lang="en-US" sz="1200"/>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December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15-0974-00-0mag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9</a:t>
            </a:r>
            <a:r>
              <a:rPr lang="en-US" sz="1600" dirty="0" smtClean="0">
                <a:solidFill>
                  <a:srgbClr val="FF0000"/>
                </a:solidFill>
                <a:latin typeface="Times New Roman" pitchFamily="18" charset="0"/>
                <a:ea typeface="ＭＳ Ｐゴシック" pitchFamily="-65" charset="-128"/>
                <a:cs typeface="+mn-cs"/>
              </a:rPr>
              <a:t> Dec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578"/>
            <a:ext cx="7772400" cy="1066800"/>
          </a:xfrm>
        </p:spPr>
        <p:txBody>
          <a:bodyPr/>
          <a:lstStyle/>
          <a:p>
            <a:r>
              <a:rPr lang="en-US" dirty="0" smtClean="0"/>
              <a:t>Revision Timeline</a:t>
            </a:r>
            <a:endParaRPr lang="en-US" sz="2400" dirty="0"/>
          </a:p>
        </p:txBody>
      </p:sp>
      <p:sp>
        <p:nvSpPr>
          <p:cNvPr id="3" name="Content Placeholder 2"/>
          <p:cNvSpPr>
            <a:spLocks noGrp="1"/>
          </p:cNvSpPr>
          <p:nvPr>
            <p:ph idx="1"/>
          </p:nvPr>
        </p:nvSpPr>
        <p:spPr>
          <a:xfrm>
            <a:off x="381000" y="914400"/>
            <a:ext cx="8381999" cy="5562600"/>
          </a:xfrm>
        </p:spPr>
        <p:txBody>
          <a:bodyPr>
            <a:normAutofit fontScale="32500" lnSpcReduction="20000"/>
          </a:bodyPr>
          <a:lstStyle/>
          <a:p>
            <a:r>
              <a:rPr lang="en-US" sz="4900" b="1" dirty="0" smtClean="0">
                <a:solidFill>
                  <a:srgbClr val="0000FF"/>
                </a:solidFill>
              </a:rPr>
              <a:t>PAR Approval</a:t>
            </a:r>
          </a:p>
          <a:p>
            <a:pPr lvl="1">
              <a:buFont typeface="Arial"/>
              <a:buChar char="•"/>
            </a:pPr>
            <a:r>
              <a:rPr lang="en-US" sz="4900" b="1" dirty="0" smtClean="0">
                <a:solidFill>
                  <a:srgbClr val="0000FF"/>
                </a:solidFill>
              </a:rPr>
              <a:t>EC			19 July 2013 (Geneva)		</a:t>
            </a:r>
          </a:p>
          <a:p>
            <a:pPr lvl="1">
              <a:buFont typeface="Arial"/>
              <a:buChar char="•"/>
            </a:pPr>
            <a:r>
              <a:rPr lang="en-US" sz="4900" b="1" dirty="0" smtClean="0">
                <a:solidFill>
                  <a:srgbClr val="0000FF"/>
                </a:solidFill>
              </a:rPr>
              <a:t>NesCom			21 Oct 2013</a:t>
            </a:r>
          </a:p>
          <a:p>
            <a:r>
              <a:rPr lang="en-US" sz="4900" b="1" dirty="0" smtClean="0">
                <a:solidFill>
                  <a:srgbClr val="0000FF"/>
                </a:solidFill>
              </a:rPr>
              <a:t>Comment </a:t>
            </a:r>
            <a:r>
              <a:rPr lang="en-US" sz="4900" b="1" dirty="0">
                <a:solidFill>
                  <a:srgbClr val="0000FF"/>
                </a:solidFill>
              </a:rPr>
              <a:t>collection		 </a:t>
            </a:r>
          </a:p>
          <a:p>
            <a:pPr lvl="1">
              <a:buFont typeface="Arial"/>
              <a:buChar char="•"/>
            </a:pPr>
            <a:r>
              <a:rPr lang="en-US" sz="4900" b="1" dirty="0">
                <a:solidFill>
                  <a:srgbClr val="0000FF"/>
                </a:solidFill>
              </a:rPr>
              <a:t>Start			23 May 2014</a:t>
            </a:r>
          </a:p>
          <a:p>
            <a:pPr lvl="1">
              <a:buFont typeface="Arial"/>
              <a:buChar char="•"/>
            </a:pPr>
            <a:r>
              <a:rPr lang="en-US" sz="4900" b="1" dirty="0">
                <a:solidFill>
                  <a:srgbClr val="0000FF"/>
                </a:solidFill>
              </a:rPr>
              <a:t>End			6 June 2014</a:t>
            </a:r>
          </a:p>
          <a:p>
            <a:r>
              <a:rPr lang="en-US" sz="4900" b="1" dirty="0">
                <a:solidFill>
                  <a:srgbClr val="0000FF"/>
                </a:solidFill>
              </a:rPr>
              <a:t>Letter Ballot </a:t>
            </a:r>
          </a:p>
          <a:p>
            <a:pPr lvl="1">
              <a:buFont typeface="Arial"/>
              <a:buChar char="•"/>
            </a:pPr>
            <a:r>
              <a:rPr lang="en-US" sz="4900" b="1" dirty="0">
                <a:solidFill>
                  <a:srgbClr val="0000FF"/>
                </a:solidFill>
              </a:rPr>
              <a:t>Start			14 June 2014</a:t>
            </a:r>
          </a:p>
          <a:p>
            <a:pPr lvl="1">
              <a:buFont typeface="Arial"/>
              <a:buChar char="•"/>
            </a:pPr>
            <a:r>
              <a:rPr lang="en-US" sz="4900" b="1" dirty="0">
                <a:solidFill>
                  <a:srgbClr val="0000FF"/>
                </a:solidFill>
              </a:rPr>
              <a:t>End			13 July </a:t>
            </a:r>
            <a:r>
              <a:rPr lang="en-US" sz="4900" b="1" dirty="0" smtClean="0">
                <a:solidFill>
                  <a:srgbClr val="0000FF"/>
                </a:solidFill>
              </a:rPr>
              <a:t>2014</a:t>
            </a:r>
            <a:endParaRPr lang="en-US" sz="4900" b="1" dirty="0">
              <a:solidFill>
                <a:srgbClr val="0000FF"/>
              </a:solidFill>
            </a:endParaRPr>
          </a:p>
          <a:p>
            <a:r>
              <a:rPr lang="en-US" sz="4900" b="1" dirty="0">
                <a:solidFill>
                  <a:srgbClr val="0000FF"/>
                </a:solidFill>
              </a:rPr>
              <a:t>Recirculations</a:t>
            </a:r>
          </a:p>
          <a:p>
            <a:pPr lvl="1">
              <a:buFont typeface="Arial"/>
              <a:buChar char="•"/>
            </a:pPr>
            <a:r>
              <a:rPr lang="en-US" sz="4900" b="1" dirty="0">
                <a:solidFill>
                  <a:srgbClr val="0000FF"/>
                </a:solidFill>
              </a:rPr>
              <a:t>Start			20 Oct 2014</a:t>
            </a:r>
          </a:p>
          <a:p>
            <a:pPr lvl="1">
              <a:buFont typeface="Arial"/>
              <a:buChar char="•"/>
            </a:pPr>
            <a:r>
              <a:rPr lang="en-US" sz="4900" b="1" dirty="0">
                <a:solidFill>
                  <a:srgbClr val="0000FF"/>
                </a:solidFill>
              </a:rPr>
              <a:t>End 			</a:t>
            </a:r>
            <a:r>
              <a:rPr lang="en-US" sz="4900" b="1" dirty="0" smtClean="0">
                <a:solidFill>
                  <a:srgbClr val="0000FF"/>
                </a:solidFill>
              </a:rPr>
              <a:t>6 Apr 2015</a:t>
            </a:r>
          </a:p>
          <a:p>
            <a:r>
              <a:rPr lang="en-US" sz="4900" b="1" dirty="0" smtClean="0">
                <a:solidFill>
                  <a:srgbClr val="0000FF"/>
                </a:solidFill>
              </a:rPr>
              <a:t>Sponsor Ballot</a:t>
            </a:r>
          </a:p>
          <a:p>
            <a:pPr lvl="1">
              <a:buFont typeface="Arial"/>
              <a:buChar char="•"/>
            </a:pPr>
            <a:r>
              <a:rPr lang="en-US" sz="4900" b="1" dirty="0" smtClean="0">
                <a:solidFill>
                  <a:srgbClr val="0000FF"/>
                </a:solidFill>
              </a:rPr>
              <a:t>Start</a:t>
            </a:r>
            <a:r>
              <a:rPr lang="en-US" sz="4900" b="1" dirty="0">
                <a:solidFill>
                  <a:srgbClr val="0000FF"/>
                </a:solidFill>
              </a:rPr>
              <a:t>	 		</a:t>
            </a:r>
            <a:r>
              <a:rPr lang="en-US" sz="4900" b="1" dirty="0" smtClean="0">
                <a:solidFill>
                  <a:srgbClr val="0000FF"/>
                </a:solidFill>
              </a:rPr>
              <a:t>8 Apr, 2015 (PAR’s estimate was 09/2014)</a:t>
            </a:r>
            <a:endParaRPr lang="en-US" sz="4900" b="1" dirty="0">
              <a:solidFill>
                <a:srgbClr val="0000FF"/>
              </a:solidFill>
            </a:endParaRPr>
          </a:p>
          <a:p>
            <a:pPr lvl="1">
              <a:buFont typeface="Arial"/>
              <a:buChar char="•"/>
            </a:pPr>
            <a:r>
              <a:rPr lang="en-US" sz="4900" b="1" dirty="0">
                <a:solidFill>
                  <a:srgbClr val="0000FF"/>
                </a:solidFill>
              </a:rPr>
              <a:t>Ends			</a:t>
            </a:r>
            <a:r>
              <a:rPr lang="en-US" sz="4900" b="1" dirty="0" smtClean="0">
                <a:solidFill>
                  <a:srgbClr val="0000FF"/>
                </a:solidFill>
              </a:rPr>
              <a:t>8 May</a:t>
            </a:r>
            <a:r>
              <a:rPr lang="en-US" sz="4900" b="1" dirty="0">
                <a:solidFill>
                  <a:srgbClr val="0000FF"/>
                </a:solidFill>
              </a:rPr>
              <a:t>, 2015</a:t>
            </a:r>
          </a:p>
          <a:p>
            <a:r>
              <a:rPr lang="en-US" sz="4900" b="1" dirty="0" smtClean="0">
                <a:solidFill>
                  <a:srgbClr val="0000FF"/>
                </a:solidFill>
              </a:rPr>
              <a:t>Recirculation</a:t>
            </a:r>
            <a:r>
              <a:rPr lang="en-US" sz="4900" b="1" dirty="0"/>
              <a:t>		</a:t>
            </a:r>
          </a:p>
          <a:p>
            <a:pPr lvl="1">
              <a:buFont typeface="Arial"/>
              <a:buChar char="•"/>
            </a:pPr>
            <a:r>
              <a:rPr lang="en-US" sz="4900" b="1" dirty="0">
                <a:solidFill>
                  <a:srgbClr val="0000FF"/>
                </a:solidFill>
              </a:rPr>
              <a:t>Start			</a:t>
            </a:r>
            <a:r>
              <a:rPr lang="en-US" sz="4900" b="1" dirty="0" smtClean="0">
                <a:solidFill>
                  <a:srgbClr val="0000FF"/>
                </a:solidFill>
              </a:rPr>
              <a:t>15 October, </a:t>
            </a:r>
            <a:r>
              <a:rPr lang="en-US" sz="4900" b="1" dirty="0">
                <a:solidFill>
                  <a:srgbClr val="0000FF"/>
                </a:solidFill>
              </a:rPr>
              <a:t>2015</a:t>
            </a:r>
          </a:p>
          <a:p>
            <a:pPr lvl="1">
              <a:buFont typeface="Arial"/>
              <a:buChar char="•"/>
            </a:pPr>
            <a:r>
              <a:rPr lang="en-US" sz="4900" b="1" dirty="0">
                <a:solidFill>
                  <a:srgbClr val="0000FF"/>
                </a:solidFill>
              </a:rPr>
              <a:t>End			</a:t>
            </a:r>
            <a:r>
              <a:rPr lang="en-US" sz="4900" b="1" dirty="0" smtClean="0">
                <a:solidFill>
                  <a:srgbClr val="0000FF"/>
                </a:solidFill>
              </a:rPr>
              <a:t>29 October, </a:t>
            </a:r>
            <a:r>
              <a:rPr lang="en-US" sz="4900" b="1" dirty="0">
                <a:solidFill>
                  <a:srgbClr val="0000FF"/>
                </a:solidFill>
              </a:rPr>
              <a:t>2015</a:t>
            </a:r>
            <a:r>
              <a:rPr lang="en-US" sz="4900" b="1" dirty="0"/>
              <a:t>		</a:t>
            </a:r>
          </a:p>
          <a:p>
            <a:r>
              <a:rPr lang="en-US" sz="4900" b="1" dirty="0">
                <a:solidFill>
                  <a:srgbClr val="0000FF"/>
                </a:solidFill>
              </a:rPr>
              <a:t>EC </a:t>
            </a:r>
            <a:r>
              <a:rPr lang="en-US" sz="4900" b="1" dirty="0" smtClean="0">
                <a:solidFill>
                  <a:srgbClr val="0000FF"/>
                </a:solidFill>
              </a:rPr>
              <a:t>approval </a:t>
            </a:r>
            <a:r>
              <a:rPr lang="en-US" sz="4900" b="1" dirty="0">
                <a:solidFill>
                  <a:srgbClr val="0000FF"/>
                </a:solidFill>
              </a:rPr>
              <a:t>			</a:t>
            </a:r>
            <a:r>
              <a:rPr lang="en-US" sz="4900" b="1" dirty="0" smtClean="0">
                <a:solidFill>
                  <a:srgbClr val="0000FF"/>
                </a:solidFill>
              </a:rPr>
              <a:t>13 November, </a:t>
            </a:r>
            <a:r>
              <a:rPr lang="en-US" sz="4900" b="1" dirty="0">
                <a:solidFill>
                  <a:srgbClr val="0000FF"/>
                </a:solidFill>
              </a:rPr>
              <a:t>2015 </a:t>
            </a:r>
            <a:r>
              <a:rPr lang="en-US" sz="4900" b="1" dirty="0" smtClean="0">
                <a:solidFill>
                  <a:srgbClr val="0000FF"/>
                </a:solidFill>
              </a:rPr>
              <a:t>(Dallas)</a:t>
            </a:r>
            <a:endParaRPr lang="en-US" sz="4900" b="1" dirty="0">
              <a:solidFill>
                <a:srgbClr val="0000FF"/>
              </a:solidFill>
            </a:endParaRPr>
          </a:p>
          <a:p>
            <a:r>
              <a:rPr lang="en-US" sz="4900" b="1" dirty="0" smtClean="0">
                <a:solidFill>
                  <a:srgbClr val="0000FF"/>
                </a:solidFill>
              </a:rPr>
              <a:t>RevCom</a:t>
            </a:r>
          </a:p>
          <a:p>
            <a:pPr lvl="1">
              <a:buFont typeface="Arial"/>
              <a:buChar char="•"/>
            </a:pPr>
            <a:r>
              <a:rPr lang="en-US" sz="4900" b="1" dirty="0" smtClean="0">
                <a:solidFill>
                  <a:srgbClr val="0000FF"/>
                </a:solidFill>
              </a:rPr>
              <a:t>Submission</a:t>
            </a:r>
            <a:r>
              <a:rPr lang="en-US" sz="4900" b="1" dirty="0">
                <a:solidFill>
                  <a:srgbClr val="0000FF"/>
                </a:solidFill>
              </a:rPr>
              <a:t>		</a:t>
            </a:r>
            <a:r>
              <a:rPr lang="en-US" sz="4900" b="1" dirty="0" smtClean="0">
                <a:solidFill>
                  <a:srgbClr val="0000FF"/>
                </a:solidFill>
              </a:rPr>
              <a:t>23 October, </a:t>
            </a:r>
            <a:r>
              <a:rPr lang="en-US" sz="4900" b="1" dirty="0">
                <a:solidFill>
                  <a:srgbClr val="0000FF"/>
                </a:solidFill>
              </a:rPr>
              <a:t>2015 (PAR’s estimate was </a:t>
            </a:r>
            <a:r>
              <a:rPr lang="en-US" sz="4900" b="1" dirty="0" smtClean="0">
                <a:solidFill>
                  <a:srgbClr val="0000FF"/>
                </a:solidFill>
              </a:rPr>
              <a:t>02/2015)</a:t>
            </a:r>
          </a:p>
          <a:p>
            <a:pPr lvl="1">
              <a:buFont typeface="Arial"/>
              <a:buChar char="•"/>
            </a:pPr>
            <a:r>
              <a:rPr lang="en-US" sz="4900" b="1" dirty="0" smtClean="0">
                <a:solidFill>
                  <a:srgbClr val="0000FF"/>
                </a:solidFill>
              </a:rPr>
              <a:t>Approval 			4 December, 2015 (New Jersey)</a:t>
            </a:r>
            <a:endParaRPr lang="en-US" sz="4900" b="1" dirty="0">
              <a:solidFill>
                <a:srgbClr val="0000FF"/>
              </a:solidFill>
            </a:endParaRP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2016&gt;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10</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1066800"/>
          </a:xfrm>
        </p:spPr>
        <p:txBody>
          <a:bodyPr/>
          <a:lstStyle/>
          <a:p>
            <a:r>
              <a:rPr lang="en-US" dirty="0" smtClean="0"/>
              <a:t>Proposed Changes for Next Revision</a:t>
            </a:r>
            <a:endParaRPr lang="en-US" sz="2400" dirty="0"/>
          </a:p>
        </p:txBody>
      </p:sp>
      <p:sp>
        <p:nvSpPr>
          <p:cNvPr id="3" name="Content Placeholder 2"/>
          <p:cNvSpPr>
            <a:spLocks noGrp="1"/>
          </p:cNvSpPr>
          <p:nvPr>
            <p:ph idx="1"/>
          </p:nvPr>
        </p:nvSpPr>
        <p:spPr>
          <a:xfrm>
            <a:off x="990600" y="1371600"/>
            <a:ext cx="7543800" cy="4800600"/>
          </a:xfrm>
        </p:spPr>
        <p:txBody>
          <a:bodyPr/>
          <a:lstStyle/>
          <a:p>
            <a:pPr marL="457200" indent="-457200">
              <a:buFont typeface="+mj-lt"/>
              <a:buAutoNum type="arabicPeriod"/>
            </a:pPr>
            <a:r>
              <a:rPr lang="en-US" sz="2000" dirty="0" smtClean="0"/>
              <a:t>Change 863 - 870 MHz Band to align with regulatory</a:t>
            </a:r>
          </a:p>
          <a:p>
            <a:pPr marL="457200" indent="-457200">
              <a:buFont typeface="+mj-lt"/>
              <a:buAutoNum type="arabicPeriod"/>
            </a:pPr>
            <a:r>
              <a:rPr lang="en-US" sz="2000" dirty="0" smtClean="0"/>
              <a:t>Fix typo on Annex C.2.3.3.2 a) </a:t>
            </a:r>
            <a:r>
              <a:rPr lang="en-US" sz="2000" dirty="0" err="1" smtClean="0"/>
              <a:t>AuthData</a:t>
            </a:r>
            <a:r>
              <a:rPr lang="en-US" sz="2000" dirty="0" smtClean="0"/>
              <a:t> copied incorrectly</a:t>
            </a:r>
          </a:p>
          <a:p>
            <a:pPr marL="457200" indent="-457200">
              <a:buFont typeface="+mj-lt"/>
              <a:buAutoNum type="arabicPeriod"/>
            </a:pPr>
            <a:r>
              <a:rPr lang="en-US" sz="2000" dirty="0" smtClean="0"/>
              <a:t>Change ANA assigned values from reserved to ANA assigned</a:t>
            </a:r>
          </a:p>
          <a:p>
            <a:pPr marL="457200" indent="-457200">
              <a:buFont typeface="+mj-lt"/>
              <a:buAutoNum type="arabicPeriod"/>
            </a:pPr>
            <a:r>
              <a:rPr lang="en-US" sz="2000" dirty="0" smtClean="0"/>
              <a:t>Security clause – incoming frame security procedure to explicitly handle old encrypt only frames</a:t>
            </a:r>
          </a:p>
          <a:p>
            <a:pPr marL="457200" indent="-457200">
              <a:buFont typeface="+mj-lt"/>
              <a:buAutoNum type="arabicPeriod"/>
            </a:pPr>
            <a:r>
              <a:rPr lang="en-US" sz="2000" dirty="0" smtClean="0"/>
              <a:t>Incorporate concept of doc 15-15-0859-01</a:t>
            </a:r>
          </a:p>
          <a:p>
            <a:pPr marL="457200" indent="-457200">
              <a:buFont typeface="+mj-lt"/>
              <a:buAutoNum type="arabicPeriod"/>
            </a:pPr>
            <a:endParaRPr lang="en-US" sz="2000" dirty="0" smtClean="0"/>
          </a:p>
          <a:p>
            <a:pPr marL="457200" indent="-457200">
              <a:buFont typeface="+mj-lt"/>
              <a:buAutoNum type="arabicPeriod"/>
            </a:pPr>
            <a:endParaRPr lang="en-US" sz="2000" dirty="0" smtClean="0"/>
          </a:p>
          <a:p>
            <a:pPr marL="457200" indent="-457200">
              <a:buFont typeface="+mj-lt"/>
              <a:buAutoNum type="arabicPeriod"/>
            </a:pP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2016&gt;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415655686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772400" cy="1066800"/>
          </a:xfrm>
        </p:spPr>
        <p:txBody>
          <a:bodyPr/>
          <a:lstStyle/>
          <a:p>
            <a:r>
              <a:rPr lang="en-US" dirty="0" smtClean="0"/>
              <a:t>Accomplishments</a:t>
            </a:r>
            <a:br>
              <a:rPr lang="en-US" dirty="0" smtClean="0"/>
            </a:br>
            <a:r>
              <a:rPr lang="en-US" sz="2800" dirty="0" smtClean="0"/>
              <a:t>- SC Maintenance</a:t>
            </a:r>
            <a:endParaRPr lang="en-US" sz="2800" dirty="0"/>
          </a:p>
        </p:txBody>
      </p:sp>
      <p:sp>
        <p:nvSpPr>
          <p:cNvPr id="3" name="Content Placeholder 2"/>
          <p:cNvSpPr>
            <a:spLocks noGrp="1"/>
          </p:cNvSpPr>
          <p:nvPr>
            <p:ph idx="1"/>
          </p:nvPr>
        </p:nvSpPr>
        <p:spPr>
          <a:xfrm>
            <a:off x="990600" y="1371600"/>
            <a:ext cx="7543800" cy="4800600"/>
          </a:xfrm>
        </p:spPr>
        <p:txBody>
          <a:bodyPr/>
          <a:lstStyle/>
          <a:p>
            <a:pPr>
              <a:buClr>
                <a:srgbClr val="FF0000"/>
              </a:buClr>
              <a:buFont typeface="Wingdings" charset="2"/>
              <a:buChar char="ü"/>
            </a:pPr>
            <a:r>
              <a:rPr lang="en-US" sz="2400" dirty="0" smtClean="0"/>
              <a:t>Final review of 802.15.4 revision timeline and items missed</a:t>
            </a:r>
          </a:p>
          <a:p>
            <a:pPr>
              <a:buClr>
                <a:srgbClr val="FF0000"/>
              </a:buClr>
              <a:buFont typeface="Wingdings" charset="2"/>
              <a:buChar char="ü"/>
            </a:pPr>
            <a:r>
              <a:rPr lang="en-US" sz="2400" dirty="0" smtClean="0"/>
              <a:t>Reviewed Operation Manual, proposed changes that are captured in 15-10-235-15, approved revised Operations Manual, ready for WG approval</a:t>
            </a:r>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2016&gt;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41275283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Accomplishments</a:t>
            </a:r>
            <a:br>
              <a:rPr lang="en-US" dirty="0"/>
            </a:br>
            <a:r>
              <a:rPr lang="en-US" sz="2800" dirty="0"/>
              <a:t>- </a:t>
            </a:r>
            <a:r>
              <a:rPr lang="en-US" sz="2800" dirty="0" smtClean="0"/>
              <a:t>SC </a:t>
            </a:r>
            <a:r>
              <a:rPr lang="en-US" sz="2800" dirty="0"/>
              <a:t>WNG </a:t>
            </a:r>
          </a:p>
        </p:txBody>
      </p:sp>
      <p:sp>
        <p:nvSpPr>
          <p:cNvPr id="3" name="Content Placeholder 2"/>
          <p:cNvSpPr>
            <a:spLocks noGrp="1"/>
          </p:cNvSpPr>
          <p:nvPr>
            <p:ph idx="1"/>
          </p:nvPr>
        </p:nvSpPr>
        <p:spPr>
          <a:xfrm>
            <a:off x="152400" y="1752600"/>
            <a:ext cx="8839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p>
          <a:p>
            <a:pPr marL="800100" lvl="1" indent="-342900">
              <a:buClr>
                <a:srgbClr val="FF0000"/>
              </a:buClr>
              <a:buFont typeface="Wingdings" charset="2"/>
              <a:buChar char="q"/>
            </a:pPr>
            <a:r>
              <a:rPr lang="en-US" sz="2400" dirty="0">
                <a:solidFill>
                  <a:srgbClr val="000000"/>
                </a:solidFill>
                <a:ea typeface="Lucida Grande"/>
                <a:cs typeface="Lucida Grande"/>
              </a:rPr>
              <a:t>IEEE </a:t>
            </a:r>
            <a:r>
              <a:rPr lang="en-US" sz="2400" dirty="0" err="1">
                <a:solidFill>
                  <a:srgbClr val="000000"/>
                </a:solidFill>
                <a:ea typeface="Lucida Grande"/>
                <a:cs typeface="Lucida Grande"/>
              </a:rPr>
              <a:t>Std</a:t>
            </a:r>
            <a:r>
              <a:rPr lang="en-US" sz="2400" dirty="0">
                <a:solidFill>
                  <a:srgbClr val="000000"/>
                </a:solidFill>
                <a:ea typeface="Lucida Grande"/>
                <a:cs typeface="Lucida Grande"/>
              </a:rPr>
              <a:t> 802-2014 and You: The deep dark secrets of MAC addresses and </a:t>
            </a:r>
            <a:r>
              <a:rPr lang="en-US" sz="2400" dirty="0" err="1">
                <a:solidFill>
                  <a:srgbClr val="000000"/>
                </a:solidFill>
                <a:ea typeface="Lucida Grande"/>
                <a:cs typeface="Lucida Grande"/>
              </a:rPr>
              <a:t>Ethertypes</a:t>
            </a:r>
            <a:r>
              <a:rPr lang="en-US" sz="2400" dirty="0">
                <a:solidFill>
                  <a:srgbClr val="000000"/>
                </a:solidFill>
                <a:ea typeface="Lucida Grande"/>
                <a:cs typeface="Lucida Grande"/>
              </a:rPr>
              <a:t> by J Gilb</a:t>
            </a:r>
            <a:endParaRPr lang="en-US" sz="2400" dirty="0"/>
          </a:p>
          <a:p>
            <a:pPr marL="920750" lvl="2" indent="-290513" fontAlgn="b">
              <a:buClr>
                <a:srgbClr val="FF0000"/>
              </a:buClr>
              <a:buFont typeface="Wingdings" charset="2"/>
              <a:buChar char="q"/>
            </a:pPr>
            <a:r>
              <a:rPr lang="en-US" sz="2000" dirty="0" smtClean="0"/>
              <a:t>Next Steps: </a:t>
            </a:r>
            <a:endParaRPr lang="en-US" sz="2400" dirty="0"/>
          </a:p>
        </p:txBody>
      </p:sp>
      <p:sp>
        <p:nvSpPr>
          <p:cNvPr id="4" name="Date Placeholder 3"/>
          <p:cNvSpPr>
            <a:spLocks noGrp="1"/>
          </p:cNvSpPr>
          <p:nvPr>
            <p:ph type="dt" sz="half" idx="10"/>
          </p:nvPr>
        </p:nvSpPr>
        <p:spPr/>
        <p:txBody>
          <a:bodyPr/>
          <a:lstStyle/>
          <a:p>
            <a:pPr>
              <a:defRPr/>
            </a:pPr>
            <a:r>
              <a:rPr lang="en-US" smtClean="0"/>
              <a:t>&lt;Jan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rPr>
              <a:t>	The IEEE-SA strongly recommends that at each WG meeting the chair or a designee:</a:t>
            </a:r>
            <a:endParaRPr lang="en-US" sz="1800">
              <a:latin typeface="Arial" charset="0"/>
            </a:endParaRPr>
          </a:p>
          <a:p>
            <a:pPr lvl="1">
              <a:lnSpc>
                <a:spcPct val="80000"/>
              </a:lnSpc>
              <a:buFont typeface="Arial" charset="0"/>
              <a:buChar char="•"/>
            </a:pPr>
            <a:r>
              <a:rPr lang="en-US" sz="1400" b="1">
                <a:latin typeface="Arial" charset="0"/>
              </a:rPr>
              <a:t>Show slides #1 through #4 of this presentation</a:t>
            </a:r>
          </a:p>
          <a:p>
            <a:pPr lvl="1">
              <a:lnSpc>
                <a:spcPct val="80000"/>
              </a:lnSpc>
              <a:buFont typeface="Arial" charset="0"/>
              <a:buChar char="•"/>
            </a:pPr>
            <a:r>
              <a:rPr lang="en-US" sz="1400" b="1">
                <a:latin typeface="Arial" charset="0"/>
              </a:rPr>
              <a:t>Advise the WG attendees that:</a:t>
            </a:r>
            <a:r>
              <a:rPr lang="en-US" sz="1400">
                <a:latin typeface="Arial" charset="0"/>
              </a:rPr>
              <a:t> </a:t>
            </a:r>
          </a:p>
          <a:p>
            <a:pPr lvl="2">
              <a:lnSpc>
                <a:spcPct val="80000"/>
              </a:lnSpc>
              <a:buFont typeface="Arial" charset="0"/>
              <a:buChar char="•"/>
            </a:pPr>
            <a:r>
              <a:rPr lang="en-US" sz="1400">
                <a:latin typeface="Arial" charset="0"/>
              </a:rPr>
              <a:t>The IEEE’s patent policy is described in Clause 6 of the </a:t>
            </a:r>
            <a:r>
              <a:rPr lang="en-US" sz="1400" i="1">
                <a:latin typeface="Arial" charset="0"/>
              </a:rPr>
              <a:t>IEEE-SA Standards Board Bylaws</a:t>
            </a:r>
            <a:r>
              <a:rPr lang="en-US" sz="1400">
                <a:latin typeface="Arial" charset="0"/>
              </a:rPr>
              <a:t>;</a:t>
            </a:r>
          </a:p>
          <a:p>
            <a:pPr lvl="2">
              <a:lnSpc>
                <a:spcPct val="80000"/>
              </a:lnSpc>
              <a:buFont typeface="Arial" charset="0"/>
              <a:buChar char="•"/>
            </a:pPr>
            <a:r>
              <a:rPr lang="en-US" sz="140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rPr>
            </a:br>
            <a:endParaRPr lang="en-US" sz="1400">
              <a:latin typeface="Arial" charset="0"/>
            </a:endParaRPr>
          </a:p>
          <a:p>
            <a:pPr lvl="1">
              <a:lnSpc>
                <a:spcPct val="20000"/>
              </a:lnSpc>
              <a:buFont typeface="Arial" charset="0"/>
              <a:buChar char="•"/>
            </a:pPr>
            <a:r>
              <a:rPr lang="en-US" sz="1400" b="1">
                <a:latin typeface="Arial" charset="0"/>
              </a:rPr>
              <a:t>Instruct the WG Secretary to record in the minutes of the relevant WG meeting:</a:t>
            </a:r>
            <a:r>
              <a:rPr lang="en-US" sz="900">
                <a:latin typeface="Arial" charset="0"/>
              </a:rPr>
              <a:t> </a:t>
            </a:r>
          </a:p>
          <a:p>
            <a:pPr lvl="2">
              <a:lnSpc>
                <a:spcPct val="80000"/>
              </a:lnSpc>
              <a:buFont typeface="Arial" charset="0"/>
              <a:buChar char="•"/>
            </a:pPr>
            <a:r>
              <a:rPr lang="en-US" sz="1400">
                <a:latin typeface="Arial" charset="0"/>
              </a:rPr>
              <a:t>That the foregoing information was provided and that slides 1 through 4 (and this slide 0, if applicable) were shown; </a:t>
            </a:r>
          </a:p>
          <a:p>
            <a:pPr lvl="2">
              <a:lnSpc>
                <a:spcPct val="80000"/>
              </a:lnSpc>
              <a:buFont typeface="Arial" charset="0"/>
              <a:buChar char="•"/>
            </a:pPr>
            <a:r>
              <a:rPr lang="en-US" sz="140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a:latin typeface="Arial" charset="0"/>
            </a:endParaRPr>
          </a:p>
          <a:p>
            <a:pPr lvl="1">
              <a:lnSpc>
                <a:spcPct val="80000"/>
              </a:lnSpc>
              <a:spcBef>
                <a:spcPct val="5000"/>
              </a:spcBef>
              <a:buFont typeface="Arial" charset="0"/>
              <a:buChar char="•"/>
            </a:pPr>
            <a:r>
              <a:rPr lang="en-US" sz="140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a:latin typeface="Arial" charset="0"/>
              </a:rPr>
              <a:t>It is recommended that the WG chair review the guidance in </a:t>
            </a:r>
            <a:r>
              <a:rPr lang="en-US" sz="1400" i="1">
                <a:latin typeface="Arial" charset="0"/>
              </a:rPr>
              <a:t>IEEE-SA Standards Board Operations Manual</a:t>
            </a:r>
            <a:r>
              <a:rPr lang="en-US" sz="1400">
                <a:latin typeface="Arial" charset="0"/>
              </a:rPr>
              <a:t> 6.3.5 and in FAQs 14 and 15 on inclusion of potential Essential Patent Claims by incorporation or by reference.</a:t>
            </a:r>
            <a:r>
              <a:rPr lang="en-US" sz="1400">
                <a:solidFill>
                  <a:srgbClr val="FF3300"/>
                </a:solidFill>
                <a:latin typeface="Arial" charset="0"/>
              </a:rPr>
              <a:t> </a:t>
            </a:r>
          </a:p>
          <a:p>
            <a:pPr lvl="1">
              <a:lnSpc>
                <a:spcPct val="80000"/>
              </a:lnSpc>
              <a:spcBef>
                <a:spcPct val="5000"/>
              </a:spcBef>
              <a:buFont typeface="Monotype Sorts" charset="0"/>
              <a:buNone/>
            </a:pPr>
            <a:endParaRPr lang="en-US" sz="1200">
              <a:latin typeface="Arial" charset="0"/>
            </a:endParaRPr>
          </a:p>
          <a:p>
            <a:pPr lvl="1">
              <a:lnSpc>
                <a:spcPct val="80000"/>
              </a:lnSpc>
              <a:spcBef>
                <a:spcPct val="5000"/>
              </a:spcBef>
              <a:buFont typeface="Monotype Sorts" charset="0"/>
              <a:buNone/>
            </a:pPr>
            <a:r>
              <a:rPr lang="en-US" sz="1200">
                <a:latin typeface="Arial" charset="0"/>
              </a:rPr>
              <a:t>	Note: </a:t>
            </a:r>
            <a:r>
              <a:rPr lang="en-US" sz="1200" b="1">
                <a:latin typeface="Arial" charset="0"/>
              </a:rPr>
              <a:t>WG</a:t>
            </a:r>
            <a:r>
              <a:rPr lang="en-US" sz="1200">
                <a:latin typeface="Arial" charset="0"/>
              </a:rPr>
              <a:t> includes Working Groups, Task Groups, and other standards-developing committees with a PAR approved by the IEEE-SA Standards Board.</a:t>
            </a:r>
          </a:p>
        </p:txBody>
      </p:sp>
      <p:sp>
        <p:nvSpPr>
          <p:cNvPr id="66562"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66563"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66564"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66565"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400" b="1"/>
              <a:t>(Optional to be shown)</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68610"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68611"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u="sng"/>
              <a:t>Slide #1</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69634"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69635"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u="sng"/>
              <a:t>Slide #2</a:t>
            </a:r>
            <a:endParaRPr lang="en-US"/>
          </a:p>
        </p:txBody>
      </p:sp>
      <p:sp>
        <p:nvSpPr>
          <p:cNvPr id="69636"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70658"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70659"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u="sng"/>
              <a:t>Slide #3</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381000" y="304800"/>
            <a:ext cx="8458200" cy="609600"/>
          </a:xfrm>
        </p:spPr>
        <p:txBody>
          <a:bodyPr/>
          <a:lstStyle/>
          <a:p>
            <a:r>
              <a:rPr lang="en-US" sz="3200" u="sng">
                <a:latin typeface="Arial" charset="0"/>
              </a:rPr>
              <a:t>Other Guidelines for IEEE WG Meetings</a:t>
            </a:r>
          </a:p>
        </p:txBody>
      </p:sp>
      <p:sp>
        <p:nvSpPr>
          <p:cNvPr id="7168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71683"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altLang="ja-JP" sz="1200" b="1">
                <a:solidFill>
                  <a:srgbClr val="000099"/>
                </a:solidFill>
                <a:latin typeface="Arial" charset="0"/>
              </a:rPr>
              <a:t> for more details.</a:t>
            </a:r>
            <a:endParaRPr lang="en-US" sz="1200" b="1">
              <a:solidFill>
                <a:srgbClr val="000099"/>
              </a:solidFill>
              <a:latin typeface="Arial" charset="0"/>
            </a:endParaRPr>
          </a:p>
        </p:txBody>
      </p:sp>
      <p:sp>
        <p:nvSpPr>
          <p:cNvPr id="71684"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b="1" u="sng"/>
              <a:t>Slide #4</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15-15-0975-00)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4183" y="1524000"/>
            <a:ext cx="89154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a:solidFill>
                  <a:srgbClr val="000000"/>
                </a:solidFill>
                <a:latin typeface="+mj-lt"/>
                <a:ea typeface="Lucida Grande"/>
                <a:cs typeface="Lucida Grande"/>
              </a:rPr>
              <a:t>Monday </a:t>
            </a:r>
            <a:r>
              <a:rPr lang="en-US" sz="2000" b="1" dirty="0" smtClean="0">
                <a:solidFill>
                  <a:srgbClr val="000000"/>
                </a:solidFill>
                <a:latin typeface="+mj-lt"/>
                <a:ea typeface="Lucida Grande"/>
                <a:cs typeface="Lucida Grande"/>
              </a:rPr>
              <a:t>18 </a:t>
            </a:r>
            <a:r>
              <a:rPr lang="en-US" sz="2000" b="1" dirty="0">
                <a:solidFill>
                  <a:srgbClr val="000000"/>
                </a:solidFill>
                <a:latin typeface="+mj-lt"/>
                <a:ea typeface="Lucida Grande"/>
                <a:cs typeface="Lucida Grande"/>
              </a:rPr>
              <a:t>Jan AM2:  Opening Report, Final review of revision, Operations Manual </a:t>
            </a:r>
            <a:r>
              <a:rPr lang="en-US" sz="2000" b="1" dirty="0" smtClean="0">
                <a:solidFill>
                  <a:srgbClr val="000000"/>
                </a:solidFill>
                <a:latin typeface="+mj-lt"/>
                <a:ea typeface="Lucida Grande"/>
                <a:cs typeface="Lucida Grande"/>
              </a:rPr>
              <a:t>discussion</a:t>
            </a:r>
          </a:p>
          <a:p>
            <a:pPr marL="569913" indent="-342900">
              <a:buClr>
                <a:srgbClr val="FF0000"/>
              </a:buClr>
              <a:buFont typeface="Wingdings" charset="2"/>
              <a:buChar char="q"/>
            </a:pPr>
            <a:r>
              <a:rPr lang="en-US" sz="2000" b="1" dirty="0">
                <a:solidFill>
                  <a:srgbClr val="000000"/>
                </a:solidFill>
                <a:latin typeface="+mj-lt"/>
                <a:ea typeface="Lucida Grande"/>
                <a:cs typeface="Lucida Grande"/>
              </a:rPr>
              <a:t>Thursday </a:t>
            </a:r>
            <a:r>
              <a:rPr lang="en-US" sz="2000" b="1" dirty="0" smtClean="0">
                <a:solidFill>
                  <a:srgbClr val="000000"/>
                </a:solidFill>
                <a:latin typeface="+mj-lt"/>
                <a:ea typeface="Lucida Grande"/>
                <a:cs typeface="Lucida Grande"/>
              </a:rPr>
              <a:t>21 </a:t>
            </a:r>
            <a:r>
              <a:rPr lang="en-US" sz="2000" b="1" dirty="0">
                <a:solidFill>
                  <a:srgbClr val="000000"/>
                </a:solidFill>
                <a:latin typeface="+mj-lt"/>
                <a:ea typeface="Lucida Grande"/>
                <a:cs typeface="Lucida Grande"/>
              </a:rPr>
              <a:t>Nov, AM1: Operations Manual - review new/changed </a:t>
            </a:r>
            <a:r>
              <a:rPr lang="en-US" sz="2000" b="1" dirty="0" smtClean="0">
                <a:solidFill>
                  <a:srgbClr val="000000"/>
                </a:solidFill>
                <a:latin typeface="+mj-lt"/>
                <a:ea typeface="Lucida Grande"/>
                <a:cs typeface="Lucida Grande"/>
              </a:rPr>
              <a:t>text</a:t>
            </a:r>
          </a:p>
          <a:p>
            <a:pPr marL="569913" indent="-342900">
              <a:buClr>
                <a:srgbClr val="FF0000"/>
              </a:buClr>
              <a:buFont typeface="Wingdings" charset="2"/>
              <a:buChar char="q"/>
            </a:pPr>
            <a:r>
              <a:rPr lang="en-US" sz="2000" b="1" dirty="0">
                <a:solidFill>
                  <a:srgbClr val="000000"/>
                </a:solidFill>
                <a:latin typeface="+mj-lt"/>
                <a:ea typeface="Lucida Grande"/>
                <a:cs typeface="Lucida Grande"/>
              </a:rPr>
              <a:t>Thursday </a:t>
            </a:r>
            <a:r>
              <a:rPr lang="en-US" sz="2000" b="1" dirty="0" smtClean="0">
                <a:solidFill>
                  <a:srgbClr val="000000"/>
                </a:solidFill>
                <a:latin typeface="+mj-lt"/>
                <a:ea typeface="Lucida Grande"/>
                <a:cs typeface="Lucida Grande"/>
              </a:rPr>
              <a:t>21 </a:t>
            </a:r>
            <a:r>
              <a:rPr lang="en-US" sz="2000" b="1" dirty="0">
                <a:solidFill>
                  <a:srgbClr val="000000"/>
                </a:solidFill>
                <a:latin typeface="+mj-lt"/>
                <a:ea typeface="Lucida Grande"/>
                <a:cs typeface="Lucida Grande"/>
              </a:rPr>
              <a:t>Jan, PM2: Final review of revised Operations Manual</a:t>
            </a:r>
            <a:endParaRPr lang="en-US" sz="2000" b="1" dirty="0" smtClean="0">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15-15-0975-00)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20</a:t>
            </a:r>
            <a:r>
              <a:rPr lang="en-US" sz="2000" b="1" dirty="0" smtClean="0"/>
              <a:t> JAN, </a:t>
            </a:r>
            <a:r>
              <a:rPr lang="en-US" sz="2000" b="1" dirty="0"/>
              <a:t>AM2</a:t>
            </a:r>
            <a:r>
              <a:rPr lang="en-US" sz="2000" b="1" dirty="0" smtClean="0"/>
              <a:t>)</a:t>
            </a:r>
          </a:p>
          <a:p>
            <a:pPr marL="800100" lvl="1" indent="-342900">
              <a:buClr>
                <a:srgbClr val="FF0000"/>
              </a:buClr>
              <a:buFont typeface="Wingdings" charset="2"/>
              <a:buChar char="q"/>
            </a:pPr>
            <a:r>
              <a:rPr lang="en-US" sz="2400" b="1" dirty="0">
                <a:solidFill>
                  <a:srgbClr val="000000"/>
                </a:solidFill>
                <a:latin typeface="+mj-lt"/>
                <a:ea typeface="Lucida Grande"/>
                <a:cs typeface="Lucida Grande"/>
              </a:rPr>
              <a:t>IEEE </a:t>
            </a:r>
            <a:r>
              <a:rPr lang="en-US" sz="2400" b="1" dirty="0" err="1">
                <a:solidFill>
                  <a:srgbClr val="000000"/>
                </a:solidFill>
                <a:latin typeface="+mj-lt"/>
                <a:ea typeface="Lucida Grande"/>
                <a:cs typeface="Lucida Grande"/>
              </a:rPr>
              <a:t>Std</a:t>
            </a:r>
            <a:r>
              <a:rPr lang="en-US" sz="2400" b="1" dirty="0">
                <a:solidFill>
                  <a:srgbClr val="000000"/>
                </a:solidFill>
                <a:latin typeface="+mj-lt"/>
                <a:ea typeface="Lucida Grande"/>
                <a:cs typeface="Lucida Grande"/>
              </a:rPr>
              <a:t> 802-2014 and You: The deep dark secrets of MAC addresses and </a:t>
            </a:r>
            <a:r>
              <a:rPr lang="en-US" sz="2400" b="1" dirty="0" err="1" smtClean="0">
                <a:solidFill>
                  <a:srgbClr val="000000"/>
                </a:solidFill>
                <a:latin typeface="+mj-lt"/>
                <a:ea typeface="Lucida Grande"/>
                <a:cs typeface="Lucida Grande"/>
              </a:rPr>
              <a:t>Ethertypes</a:t>
            </a:r>
            <a:r>
              <a:rPr lang="en-US" sz="2400" b="1" dirty="0" smtClean="0">
                <a:solidFill>
                  <a:srgbClr val="000000"/>
                </a:solidFill>
                <a:latin typeface="+mj-lt"/>
                <a:ea typeface="Lucida Grande"/>
                <a:cs typeface="Lucida Grande"/>
              </a:rPr>
              <a:t> by J Gilb</a:t>
            </a:r>
            <a:endParaRPr lang="en-US" sz="2400" b="1" dirty="0">
              <a:latin typeface="+mj-lt"/>
            </a:endParaRPr>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30561</TotalTime>
  <Words>1082</Words>
  <Application>Microsoft Macintosh PowerPoint</Application>
  <PresentationFormat>On-screen Show (4:3)</PresentationFormat>
  <Paragraphs>163</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Meeting Goals (Agenda 15-15-0975-00)</vt:lpstr>
      <vt:lpstr>Meeting Goals (Agenda 15-15-0975-00)</vt:lpstr>
      <vt:lpstr>Revision Timeline</vt:lpstr>
      <vt:lpstr>Proposed Changes for Next Revision</vt:lpstr>
      <vt:lpstr>Accomplishments - SC Maintenance</vt:lpstr>
      <vt:lpstr>Accomplishments - 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Atlanta</dc:title>
  <dc:subject>IEEE 802.15 &lt;SC Report&gt;</dc:subject>
  <dc:creator>Pat Kinney</dc:creator>
  <cp:keywords/>
  <dc:description>&lt;15-15-0974-00-0mag&gt;</dc:description>
  <cp:lastModifiedBy>Pat Kinney</cp:lastModifiedBy>
  <cp:revision>646</cp:revision>
  <cp:lastPrinted>1998-02-10T13:28:06Z</cp:lastPrinted>
  <dcterms:created xsi:type="dcterms:W3CDTF">2009-07-12T16:25:16Z</dcterms:created>
  <dcterms:modified xsi:type="dcterms:W3CDTF">2015-12-09T18:22:37Z</dcterms:modified>
  <cp:category/>
</cp:coreProperties>
</file>