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259" r:id="rId2"/>
    <p:sldId id="278" r:id="rId3"/>
    <p:sldId id="298" r:id="rId4"/>
    <p:sldId id="347" r:id="rId5"/>
    <p:sldId id="352" r:id="rId6"/>
    <p:sldId id="353" r:id="rId7"/>
    <p:sldId id="354" r:id="rId8"/>
    <p:sldId id="355" r:id="rId9"/>
    <p:sldId id="356" r:id="rId10"/>
    <p:sldId id="357" r:id="rId11"/>
    <p:sldId id="348" r:id="rId12"/>
    <p:sldId id="358" r:id="rId13"/>
    <p:sldId id="340" r:id="rId14"/>
    <p:sldId id="350" r:id="rId15"/>
    <p:sldId id="35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9" autoAdjust="0"/>
    <p:restoredTop sz="94660"/>
  </p:normalViewPr>
  <p:slideViewPr>
    <p:cSldViewPr>
      <p:cViewPr>
        <p:scale>
          <a:sx n="75" d="100"/>
          <a:sy n="75" d="100"/>
        </p:scale>
        <p:origin x="-1812"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3</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13</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14</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15</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5</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6</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7</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8</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9</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10</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12</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802.15-15-0940-00-004q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893647"/>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a:t>
            </a:r>
            <a:r>
              <a:rPr lang="en-US" altLang="en-US" sz="1800" dirty="0">
                <a:solidFill>
                  <a:schemeClr val="tx2"/>
                </a:solidFill>
              </a:rPr>
              <a:t> Closing Report for TG4q (ULP) Task Group, </a:t>
            </a:r>
            <a:r>
              <a:rPr lang="en-US" altLang="en-US" sz="1800" dirty="0" smtClean="0">
                <a:solidFill>
                  <a:schemeClr val="tx2"/>
                </a:solidFill>
              </a:rPr>
              <a:t>Nov. </a:t>
            </a:r>
            <a:r>
              <a:rPr lang="en-US" altLang="en-US" sz="1800" dirty="0">
                <a:solidFill>
                  <a:schemeClr val="tx2"/>
                </a:solidFill>
              </a:rPr>
              <a:t>2015 </a:t>
            </a:r>
            <a:r>
              <a:rPr lang="en-US" altLang="en-US" sz="1800" dirty="0" smtClean="0">
                <a:solidFill>
                  <a:schemeClr val="tx2"/>
                </a:solidFill>
              </a:rPr>
              <a:t>Meeting	</a:t>
            </a:r>
          </a:p>
          <a:p>
            <a:pPr>
              <a:defRPr/>
            </a:pPr>
            <a:r>
              <a:rPr lang="en-US" altLang="en-US" sz="1800" b="1" dirty="0" smtClean="0">
                <a:solidFill>
                  <a:schemeClr val="tx2"/>
                </a:solidFill>
              </a:rPr>
              <a:t>Date Submitted:	</a:t>
            </a:r>
            <a:r>
              <a:rPr lang="en-US" altLang="en-US" sz="1800" dirty="0" smtClean="0">
                <a:solidFill>
                  <a:schemeClr val="tx2"/>
                </a:solidFill>
              </a:rPr>
              <a:t>November 12,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a:solidFill>
                  <a:schemeClr val="tx2"/>
                </a:solidFill>
              </a:rPr>
              <a:t>Abstract:</a:t>
            </a:r>
            <a:r>
              <a:rPr lang="en-US" altLang="en-US" sz="1800" dirty="0">
                <a:solidFill>
                  <a:schemeClr val="tx2"/>
                </a:solidFill>
              </a:rPr>
              <a:t> Meeting Closing Report for TG4q (ULP) Task Group</a:t>
            </a:r>
          </a:p>
          <a:p>
            <a:pPr>
              <a:spcBef>
                <a:spcPts val="600"/>
              </a:spcBef>
              <a:spcAft>
                <a:spcPts val="600"/>
              </a:spcAft>
              <a:defRPr/>
            </a:pPr>
            <a:r>
              <a:rPr lang="en-US" altLang="en-US" sz="1800" b="1" dirty="0">
                <a:solidFill>
                  <a:schemeClr val="tx2"/>
                </a:solidFill>
              </a:rPr>
              <a:t>Purpose:</a:t>
            </a:r>
            <a:r>
              <a:rPr lang="en-US" altLang="en-US" sz="1800" dirty="0">
                <a:solidFill>
                  <a:schemeClr val="tx2"/>
                </a:solidFill>
              </a:rPr>
              <a:t>	 Summary </a:t>
            </a:r>
            <a:r>
              <a:rPr lang="en-US" altLang="en-US" sz="1800" dirty="0">
                <a:solidFill>
                  <a:srgbClr val="000000"/>
                </a:solidFill>
              </a:rPr>
              <a:t>on a</a:t>
            </a:r>
            <a:r>
              <a:rPr lang="en-US" altLang="en-US" sz="1800" dirty="0">
                <a:solidFill>
                  <a:srgbClr val="000000"/>
                </a:solidFill>
                <a:ea typeface="DejaVu Sans" charset="0"/>
                <a:cs typeface="DejaVu Sans" charset="0"/>
              </a:rPr>
              <a:t>ctivities during </a:t>
            </a:r>
            <a:r>
              <a:rPr lang="en-US" altLang="en-US" sz="1800" dirty="0">
                <a:solidFill>
                  <a:schemeClr val="tx2"/>
                </a:solidFill>
              </a:rPr>
              <a:t>the </a:t>
            </a:r>
            <a:r>
              <a:rPr lang="en-US" altLang="en-US" sz="1800" dirty="0" smtClean="0">
                <a:solidFill>
                  <a:schemeClr val="tx2"/>
                </a:solidFill>
              </a:rPr>
              <a:t>Nov’15 </a:t>
            </a:r>
            <a:r>
              <a:rPr lang="en-US" altLang="en-US" sz="1800" dirty="0">
                <a:solidFill>
                  <a:schemeClr val="tx2"/>
                </a:solidFill>
              </a:rPr>
              <a:t>meeting.</a:t>
            </a:r>
          </a:p>
          <a:p>
            <a:pPr>
              <a:defRPr/>
            </a:pPr>
            <a:endParaRPr lang="en-US" altLang="en-US" sz="1800" b="1" dirty="0" smtClean="0">
              <a:solidFill>
                <a:schemeClr val="tx2"/>
              </a:solidFill>
            </a:endParaRP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a:solidFill>
                  <a:schemeClr val="accent2"/>
                </a:solidFill>
                <a:latin typeface="Times New Roman" pitchFamily="18" charset="0"/>
                <a:cs typeface="Times New Roman" pitchFamily="18" charset="0"/>
              </a:rPr>
              <a:t>First SB recirculation					</a:t>
            </a:r>
            <a:r>
              <a:rPr lang="en-US" altLang="en-US" sz="1800" dirty="0" smtClean="0">
                <a:solidFill>
                  <a:schemeClr val="accent2"/>
                </a:solidFill>
                <a:latin typeface="Times New Roman" pitchFamily="18" charset="0"/>
                <a:cs typeface="Times New Roman" pitchFamily="18" charset="0"/>
              </a:rPr>
              <a:t>Sept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Second SB recirculation				Oct 2015</a:t>
            </a:r>
          </a:p>
          <a:p>
            <a:pPr lvl="1">
              <a:defRPr/>
            </a:pPr>
            <a:r>
              <a:rPr lang="en-US" altLang="en-US" sz="1800" dirty="0" smtClean="0">
                <a:latin typeface="Times New Roman" pitchFamily="18" charset="0"/>
                <a:cs typeface="Times New Roman" pitchFamily="18" charset="0"/>
              </a:rPr>
              <a:t>EC Conditional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Nov 2015</a:t>
            </a:r>
          </a:p>
          <a:p>
            <a:pPr lvl="1">
              <a:defRPr/>
            </a:pPr>
            <a:r>
              <a:rPr lang="en-US" altLang="en-US" sz="1800" dirty="0">
                <a:latin typeface="Times New Roman" pitchFamily="18" charset="0"/>
                <a:cs typeface="Times New Roman" pitchFamily="18" charset="0"/>
              </a:rPr>
              <a:t>Third SB recirculation				</a:t>
            </a:r>
            <a:r>
              <a:rPr lang="en-US" altLang="en-US" sz="1800" dirty="0" smtClean="0">
                <a:latin typeface="Times New Roman" pitchFamily="18" charset="0"/>
                <a:cs typeface="Times New Roman" pitchFamily="18" charset="0"/>
              </a:rPr>
              <a:t>Dec 2015</a:t>
            </a:r>
          </a:p>
          <a:p>
            <a:pPr lvl="1">
              <a:defRPr/>
            </a:pP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Approval					Mar 2016</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2878781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Jan’16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for sponsor ballot </a:t>
            </a:r>
            <a:r>
              <a:rPr lang="en-US" altLang="en-US" dirty="0" err="1" smtClean="0">
                <a:latin typeface="Times New Roman" pitchFamily="18" charset="0"/>
                <a:cs typeface="Times New Roman" pitchFamily="18" charset="0"/>
              </a:rPr>
              <a:t>recirc</a:t>
            </a:r>
            <a:r>
              <a:rPr lang="en-US" altLang="en-US" dirty="0" smtClean="0">
                <a:latin typeface="Times New Roman" pitchFamily="18" charset="0"/>
                <a:cs typeface="Times New Roman" pitchFamily="18" charset="0"/>
              </a:rPr>
              <a:t>.</a:t>
            </a:r>
          </a:p>
          <a:p>
            <a:pPr marL="342900" lvl="1" indent="-342900">
              <a:buFontTx/>
              <a:buChar char="•"/>
            </a:pPr>
            <a:r>
              <a:rPr lang="en-US" altLang="en-US" sz="3200" dirty="0" smtClean="0">
                <a:latin typeface="Times New Roman" pitchFamily="18" charset="0"/>
                <a:ea typeface="+mn-ea"/>
                <a:cs typeface="Times New Roman" pitchFamily="18" charset="0"/>
              </a:rPr>
              <a:t>Finalize material for </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 approval</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11</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358949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Thank you!</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72207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a:t>WG Motion: Reaffirmation of Sponsor BRC</a:t>
            </a:r>
            <a:endParaRPr lang="en-US" altLang="en-US" sz="3200" b="1" dirty="0" smtClean="0"/>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802.15 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Chiu Ngo</a:t>
            </a:r>
            <a:endParaRPr lang="en-US" altLang="en-US" sz="2000" kern="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a:t>
            </a:r>
            <a:r>
              <a:rPr lang="en-US" altLang="en-US" sz="2000" kern="0" dirty="0" smtClean="0">
                <a:latin typeface="Times New Roman" pitchFamily="18" charset="0"/>
                <a:cs typeface="Times New Roman" pitchFamily="18" charset="0"/>
              </a:rPr>
              <a:t>:</a:t>
            </a: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457200" y="22098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145539" y="22860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4021607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Other 802.15.4q-related WG Motions</a:t>
            </a:r>
            <a:endParaRPr lang="en-US" altLang="en-US" sz="3200" b="1" dirty="0" smtClean="0"/>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3412321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END</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614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Closing Report</a:t>
            </a:r>
          </a:p>
          <a:p>
            <a:r>
              <a:rPr lang="en-US" altLang="en-US" sz="2400" dirty="0" smtClean="0">
                <a:latin typeface="+mj-lt"/>
              </a:rPr>
              <a:t>19</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Dallas, TX, USA</a:t>
            </a:r>
          </a:p>
          <a:p>
            <a:r>
              <a:rPr lang="en-US" altLang="en-US" sz="2400" dirty="0" smtClean="0">
                <a:latin typeface="+mj-lt"/>
              </a:rPr>
              <a:t>Nov. 9~12,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Nov. 2015 Sessions</a:t>
            </a:r>
          </a:p>
        </p:txBody>
      </p:sp>
      <p:sp>
        <p:nvSpPr>
          <p:cNvPr id="15363" name="Content Placeholder 2"/>
          <p:cNvSpPr>
            <a:spLocks noGrp="1"/>
          </p:cNvSpPr>
          <p:nvPr>
            <p:ph idx="1"/>
          </p:nvPr>
        </p:nvSpPr>
        <p:spPr>
          <a:xfrm>
            <a:off x="685800" y="1664335"/>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PS</a:t>
            </a:r>
            <a:endParaRPr lang="en-US" altLang="en-US" sz="2800" dirty="0" smtClean="0">
              <a:latin typeface="Times New Roman" pitchFamily="18" charset="0"/>
            </a:endParaRP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149550999"/>
              </p:ext>
            </p:extLst>
          </p:nvPr>
        </p:nvGraphicFramePr>
        <p:xfrm>
          <a:off x="1676401" y="2731135"/>
          <a:ext cx="6477000" cy="2831465"/>
        </p:xfrm>
        <a:graphic>
          <a:graphicData uri="http://schemas.openxmlformats.org/drawingml/2006/table">
            <a:tbl>
              <a:tblPr/>
              <a:tblGrid>
                <a:gridCol w="914399"/>
                <a:gridCol w="1295400"/>
                <a:gridCol w="1252929"/>
                <a:gridCol w="1490271"/>
                <a:gridCol w="1524001"/>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Reviewed </a:t>
            </a:r>
            <a:r>
              <a:rPr lang="en-US" altLang="en-US" sz="2400" dirty="0" smtClean="0"/>
              <a:t>and approved the </a:t>
            </a:r>
            <a:r>
              <a:rPr lang="en-US" altLang="en-US" sz="2400" dirty="0" smtClean="0"/>
              <a:t>comment </a:t>
            </a:r>
            <a:r>
              <a:rPr lang="en-US" altLang="en-US" sz="2400" dirty="0" smtClean="0"/>
              <a:t>resolution </a:t>
            </a:r>
            <a:r>
              <a:rPr lang="en-US" altLang="en-US" sz="2400" dirty="0" smtClean="0"/>
              <a:t>for </a:t>
            </a:r>
            <a:r>
              <a:rPr lang="en-US" altLang="en-US" sz="2400" dirty="0"/>
              <a:t>the second recirculation sponsor ballot on </a:t>
            </a:r>
            <a:r>
              <a:rPr lang="en-US" altLang="en-US" sz="2400" dirty="0" smtClean="0"/>
              <a:t>802.15.4q draft </a:t>
            </a:r>
            <a:r>
              <a:rPr lang="en-US" altLang="en-US" sz="2400" dirty="0"/>
              <a:t>spec. </a:t>
            </a:r>
            <a:r>
              <a:rPr lang="en-US" altLang="en-US" sz="2400" dirty="0" smtClean="0"/>
              <a:t>(D7.0).</a:t>
            </a:r>
          </a:p>
          <a:p>
            <a:pPr eaLnBrk="1" hangingPunct="1">
              <a:spcBef>
                <a:spcPts val="300"/>
              </a:spcBef>
            </a:pPr>
            <a:r>
              <a:rPr lang="en-US" altLang="en-US" sz="2400" dirty="0" smtClean="0"/>
              <a:t>Reviewed the 5C conditions for </a:t>
            </a:r>
            <a:r>
              <a:rPr lang="en-US" altLang="en-US" sz="2400" dirty="0"/>
              <a:t>802.15.4q draft spec. </a:t>
            </a:r>
            <a:r>
              <a:rPr lang="en-US" altLang="en-US" sz="2400" dirty="0" smtClean="0"/>
              <a:t>(D7.0) and affirmed that the 5C conditions were met.</a:t>
            </a:r>
          </a:p>
          <a:p>
            <a:pPr eaLnBrk="1" hangingPunct="1">
              <a:spcBef>
                <a:spcPts val="300"/>
              </a:spcBef>
            </a:pPr>
            <a:r>
              <a:rPr lang="en-US" altLang="en-US" sz="2400" dirty="0" smtClean="0"/>
              <a:t>Prepared an </a:t>
            </a:r>
            <a:r>
              <a:rPr lang="en-US" altLang="en-US" sz="2400" dirty="0" smtClean="0"/>
              <a:t>EC </a:t>
            </a:r>
            <a:r>
              <a:rPr lang="en-US" altLang="en-US" sz="2400" dirty="0"/>
              <a:t>conditional approval </a:t>
            </a:r>
            <a:r>
              <a:rPr lang="en-US" altLang="en-US" sz="2400" dirty="0" smtClean="0"/>
              <a:t>package for </a:t>
            </a:r>
            <a:r>
              <a:rPr lang="en-US" altLang="en-US" sz="2400" dirty="0"/>
              <a:t>submission </a:t>
            </a:r>
            <a:r>
              <a:rPr lang="en-US" altLang="en-US" sz="2400" dirty="0" smtClean="0"/>
              <a:t>802.15.</a:t>
            </a:r>
            <a:r>
              <a:rPr lang="en-US" altLang="en-US" sz="2400" dirty="0" smtClean="0"/>
              <a:t>4q </a:t>
            </a:r>
            <a:r>
              <a:rPr lang="en-US" altLang="en-US" sz="2400" dirty="0"/>
              <a:t>draft spec. </a:t>
            </a:r>
            <a:r>
              <a:rPr lang="en-US" altLang="en-US" sz="2400" dirty="0" smtClean="0"/>
              <a:t>(D7.0) to </a:t>
            </a:r>
            <a:r>
              <a:rPr lang="en-US" altLang="en-US" sz="2400" dirty="0" err="1" smtClean="0"/>
              <a:t>RevCom</a:t>
            </a:r>
            <a:r>
              <a:rPr lang="en-US" altLang="en-US" sz="2400" dirty="0" smtClean="0"/>
              <a:t>.</a:t>
            </a:r>
          </a:p>
          <a:p>
            <a:pPr eaLnBrk="1" hangingPunct="1">
              <a:spcBef>
                <a:spcPts val="300"/>
              </a:spcBef>
            </a:pPr>
            <a:r>
              <a:rPr lang="en-US" altLang="en-US" sz="2400" dirty="0" smtClean="0"/>
              <a:t>Approved a motion to </a:t>
            </a:r>
            <a:r>
              <a:rPr lang="en-US" altLang="en-US" sz="2400" dirty="0"/>
              <a:t>request 802.15 WG to </a:t>
            </a:r>
            <a:r>
              <a:rPr lang="en-US" altLang="en-US" sz="2400" dirty="0" smtClean="0"/>
              <a:t>seek conditional </a:t>
            </a:r>
            <a:r>
              <a:rPr lang="en-US" altLang="en-US" sz="2400" dirty="0"/>
              <a:t>approval </a:t>
            </a:r>
            <a:r>
              <a:rPr lang="en-US" altLang="en-US" sz="2400" dirty="0" smtClean="0"/>
              <a:t>from EC to submit the </a:t>
            </a:r>
            <a:r>
              <a:rPr lang="en-US" altLang="en-US" sz="2400" dirty="0"/>
              <a:t>802.15.4q draft D7.0 </a:t>
            </a:r>
            <a:r>
              <a:rPr lang="en-US" altLang="en-US" sz="2400" dirty="0" smtClean="0"/>
              <a:t>to </a:t>
            </a:r>
            <a:r>
              <a:rPr lang="en-US" altLang="en-US" sz="2400" dirty="0" err="1" smtClean="0"/>
              <a:t>RevCom</a:t>
            </a:r>
            <a:endParaRPr lang="en-US" altLang="en-US" sz="2400" dirty="0" smtClean="0"/>
          </a:p>
          <a:p>
            <a:pPr eaLnBrk="1" hangingPunct="1">
              <a:spcBef>
                <a:spcPts val="300"/>
              </a:spcBef>
            </a:pPr>
            <a:r>
              <a:rPr lang="en-US" altLang="en-US" sz="2400" dirty="0"/>
              <a:t>Reaffirmed the sponsor </a:t>
            </a:r>
            <a:r>
              <a:rPr lang="en-US" altLang="en-US" sz="2400" dirty="0" smtClean="0"/>
              <a:t>BRC</a:t>
            </a: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a:t>
            </a:r>
            <a:r>
              <a:rPr lang="en-US" altLang="en-US" sz="1400" dirty="0" smtClean="0">
                <a:latin typeface="Times New Roman" pitchFamily="18" charset="0"/>
              </a:rPr>
              <a:t>2015</a:t>
            </a:r>
            <a:endParaRPr lang="en-US" altLang="en-US" sz="1400" dirty="0">
              <a:latin typeface="Times New Roman" pitchFamily="18" charset="0"/>
            </a:endParaRPr>
          </a:p>
        </p:txBody>
      </p:sp>
    </p:spTree>
    <p:extLst>
      <p:ext uri="{BB962C8B-B14F-4D97-AF65-F5344CB8AC3E}">
        <p14:creationId xmlns:p14="http://schemas.microsoft.com/office/powerpoint/2010/main" val="120858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5</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a:t>
            </a:r>
            <a:r>
              <a:rPr lang="en-US" altLang="en-US" sz="3200" b="1" dirty="0" smtClean="0"/>
              <a:t>5C Conditions</a:t>
            </a:r>
            <a:endParaRPr lang="en-US" altLang="en-US" sz="3200" b="1" dirty="0" smtClean="0"/>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The 802.15.4q </a:t>
            </a:r>
            <a:r>
              <a:rPr lang="en-US" altLang="en-US" sz="2400" dirty="0">
                <a:latin typeface="Times New Roman" pitchFamily="18" charset="0"/>
                <a:cs typeface="Times New Roman" pitchFamily="18" charset="0"/>
              </a:rPr>
              <a:t>TG </a:t>
            </a:r>
            <a:r>
              <a:rPr lang="en-US" altLang="en-US" sz="2400" dirty="0" smtClean="0">
                <a:latin typeface="Times New Roman" pitchFamily="18" charset="0"/>
                <a:cs typeface="Times New Roman" pitchFamily="18" charset="0"/>
              </a:rPr>
              <a:t>has reviewed the 5C </a:t>
            </a:r>
            <a:r>
              <a:rPr lang="en-US" altLang="en-US" sz="2400" dirty="0">
                <a:latin typeface="Times New Roman" pitchFamily="18" charset="0"/>
                <a:cs typeface="Times New Roman" pitchFamily="18" charset="0"/>
              </a:rPr>
              <a:t>and </a:t>
            </a:r>
            <a:r>
              <a:rPr lang="en-US" altLang="en-US" sz="2400" dirty="0" smtClean="0">
                <a:latin typeface="Times New Roman" pitchFamily="18" charset="0"/>
                <a:cs typeface="Times New Roman" pitchFamily="18" charset="0"/>
              </a:rPr>
              <a:t>moves to affirm that the conditions of 5C </a:t>
            </a:r>
            <a:r>
              <a:rPr lang="en-US" altLang="en-US" sz="2400" dirty="0" smtClean="0">
                <a:latin typeface="Times New Roman" pitchFamily="18" charset="0"/>
                <a:cs typeface="Times New Roman" pitchFamily="18" charset="0"/>
              </a:rPr>
              <a:t>(DCN 15-12-0387-06) for </a:t>
            </a:r>
            <a:r>
              <a:rPr lang="en-US" altLang="en-US" sz="2400" dirty="0" smtClean="0">
                <a:latin typeface="Times New Roman" pitchFamily="18" charset="0"/>
                <a:cs typeface="Times New Roman" pitchFamily="18" charset="0"/>
              </a:rPr>
              <a:t>IEEE 802.15.4q draft D7.0 have been met.</a:t>
            </a: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Hendricus </a:t>
            </a:r>
            <a:r>
              <a:rPr lang="en-US" sz="2400" dirty="0">
                <a:latin typeface="Times New Roman" pitchFamily="18" charset="0"/>
                <a:cs typeface="Times New Roman" pitchFamily="18" charset="0"/>
              </a:rPr>
              <a:t>De </a:t>
            </a:r>
            <a:r>
              <a:rPr lang="en-US" sz="2400" dirty="0" smtClean="0">
                <a:latin typeface="Times New Roman" pitchFamily="18" charset="0"/>
                <a:cs typeface="Times New Roman" pitchFamily="18" charset="0"/>
              </a:rPr>
              <a:t>Ruijter</a:t>
            </a:r>
            <a:endParaRPr 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 </a:t>
            </a:r>
            <a:r>
              <a:rPr lang="en-US" altLang="en-US" sz="2400" dirty="0" err="1">
                <a:latin typeface="Times New Roman" pitchFamily="18" charset="0"/>
                <a:cs typeface="Times New Roman" pitchFamily="18" charset="0"/>
              </a:rPr>
              <a:t>Chandrashekhar</a:t>
            </a: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Thejaswi</a:t>
            </a:r>
            <a:r>
              <a:rPr lang="en-US" altLang="en-US" sz="2400" dirty="0">
                <a:latin typeface="Times New Roman" pitchFamily="18" charset="0"/>
                <a:cs typeface="Times New Roman" pitchFamily="18" charset="0"/>
              </a:rPr>
              <a:t> PS </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Y/N/A: </a:t>
            </a:r>
            <a:r>
              <a:rPr lang="en-US" altLang="en-US" sz="2400" dirty="0" smtClean="0">
                <a:latin typeface="Times New Roman" pitchFamily="18" charset="0"/>
                <a:cs typeface="Times New Roman" pitchFamily="18" charset="0"/>
              </a:rPr>
              <a:t>7/0/0 (PASSED)</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154334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908050"/>
          </a:xfrm>
        </p:spPr>
        <p:txBody>
          <a:bodyPr/>
          <a:lstStyle/>
          <a:p>
            <a:pPr eaLnBrk="1" hangingPunct="1"/>
            <a:r>
              <a:rPr lang="en-US" altLang="en-US" sz="3200" b="1" dirty="0" smtClean="0"/>
              <a:t>TG Motion: Submission 802.15.4q draft spec. </a:t>
            </a:r>
            <a:r>
              <a:rPr lang="en-US" altLang="en-US" sz="3200" b="1" dirty="0" smtClean="0"/>
              <a:t>to </a:t>
            </a:r>
            <a:r>
              <a:rPr lang="en-US" altLang="en-US" sz="3200" b="1" dirty="0" err="1" smtClean="0"/>
              <a:t>RevCom</a:t>
            </a:r>
            <a:endParaRPr lang="en-US" altLang="en-US" sz="3200" b="1" dirty="0" smtClean="0"/>
          </a:p>
        </p:txBody>
      </p:sp>
      <p:sp>
        <p:nvSpPr>
          <p:cNvPr id="29700" name="Rectangle 3"/>
          <p:cNvSpPr>
            <a:spLocks noGrp="1" noChangeArrowheads="1"/>
          </p:cNvSpPr>
          <p:nvPr>
            <p:ph type="body" idx="1"/>
          </p:nvPr>
        </p:nvSpPr>
        <p:spPr>
          <a:xfrm>
            <a:off x="699098" y="2209800"/>
            <a:ext cx="8101012" cy="4038600"/>
          </a:xfrm>
        </p:spPr>
        <p:txBody>
          <a:bodyPr/>
          <a:lstStyle/>
          <a:p>
            <a:pPr marL="0" indent="0">
              <a:buNone/>
            </a:pPr>
            <a:r>
              <a:rPr lang="en-US" altLang="en-US" sz="2400" dirty="0" smtClean="0">
                <a:latin typeface="Times New Roman" pitchFamily="18" charset="0"/>
                <a:cs typeface="Times New Roman" pitchFamily="18" charset="0"/>
              </a:rPr>
              <a:t>Move </a:t>
            </a:r>
            <a:r>
              <a:rPr lang="en-US" altLang="en-US" sz="2400" dirty="0">
                <a:latin typeface="Times New Roman" pitchFamily="18" charset="0"/>
                <a:cs typeface="Times New Roman" pitchFamily="18" charset="0"/>
              </a:rPr>
              <a:t>the 802.15.4q TG </a:t>
            </a:r>
            <a:r>
              <a:rPr lang="en-US" altLang="en-US" sz="2400" dirty="0" smtClean="0">
                <a:latin typeface="Times New Roman" pitchFamily="18" charset="0"/>
                <a:cs typeface="Times New Roman" pitchFamily="18" charset="0"/>
              </a:rPr>
              <a:t>to request </a:t>
            </a:r>
            <a:r>
              <a:rPr lang="en-US" altLang="en-US" sz="2400" dirty="0">
                <a:latin typeface="Times New Roman" pitchFamily="18" charset="0"/>
                <a:cs typeface="Times New Roman" pitchFamily="18" charset="0"/>
              </a:rPr>
              <a:t>802.15 WG </a:t>
            </a:r>
            <a:r>
              <a:rPr lang="en-US" altLang="en-US" sz="2400" dirty="0" smtClean="0">
                <a:latin typeface="Times New Roman" pitchFamily="18" charset="0"/>
                <a:cs typeface="Times New Roman" pitchFamily="18" charset="0"/>
              </a:rPr>
              <a:t>to seek </a:t>
            </a:r>
            <a:r>
              <a:rPr lang="en-US" altLang="en-US" sz="2400" dirty="0" smtClean="0">
                <a:latin typeface="Times New Roman" pitchFamily="18" charset="0"/>
                <a:cs typeface="Times New Roman" pitchFamily="18" charset="0"/>
              </a:rPr>
              <a:t>conditional approval by EC for forwarding the 802.15.4q draft D7.0 (</a:t>
            </a:r>
            <a:r>
              <a:rPr lang="en-US" sz="2400" i="1" dirty="0" smtClean="0">
                <a:latin typeface="Times New Roman" pitchFamily="18" charset="0"/>
                <a:cs typeface="Times New Roman" pitchFamily="18" charset="0"/>
              </a:rPr>
              <a:t>with the condition of correct </a:t>
            </a:r>
            <a:r>
              <a:rPr lang="en-US" sz="2400" i="1" dirty="0">
                <a:latin typeface="Times New Roman" pitchFamily="18" charset="0"/>
                <a:cs typeface="Times New Roman" pitchFamily="18" charset="0"/>
              </a:rPr>
              <a:t>r</a:t>
            </a:r>
            <a:r>
              <a:rPr lang="en-US" altLang="ja-JP" sz="2400" i="1" dirty="0">
                <a:latin typeface="Times New Roman" pitchFamily="18" charset="0"/>
                <a:cs typeface="Times New Roman" pitchFamily="18" charset="0"/>
              </a:rPr>
              <a:t>eferencing to the latest </a:t>
            </a:r>
            <a:r>
              <a:rPr lang="en-US" altLang="ja-JP" sz="2400" i="1" dirty="0" smtClean="0">
                <a:latin typeface="Times New Roman" pitchFamily="18" charset="0"/>
                <a:cs typeface="Times New Roman" pitchFamily="18" charset="0"/>
              </a:rPr>
              <a:t>802.15.4REV </a:t>
            </a:r>
            <a:r>
              <a:rPr lang="en-US" altLang="ja-JP" sz="2400" i="1" dirty="0">
                <a:latin typeface="Times New Roman" pitchFamily="18" charset="0"/>
                <a:cs typeface="Times New Roman" pitchFamily="18" charset="0"/>
              </a:rPr>
              <a:t>draft </a:t>
            </a:r>
            <a:r>
              <a:rPr lang="en-US" altLang="ja-JP" sz="2400" dirty="0">
                <a:latin typeface="Times New Roman" pitchFamily="18" charset="0"/>
                <a:cs typeface="Times New Roman" pitchFamily="18" charset="0"/>
              </a:rPr>
              <a:t>) </a:t>
            </a:r>
            <a:r>
              <a:rPr lang="en-US" altLang="en-US" sz="2400" dirty="0">
                <a:latin typeface="Times New Roman" pitchFamily="18" charset="0"/>
                <a:cs typeface="Times New Roman" pitchFamily="18" charset="0"/>
              </a:rPr>
              <a:t>to </a:t>
            </a:r>
            <a:r>
              <a:rPr lang="en-US" altLang="en-US" sz="2400" dirty="0" err="1">
                <a:latin typeface="Times New Roman" pitchFamily="18" charset="0"/>
                <a:cs typeface="Times New Roman" pitchFamily="18" charset="0"/>
              </a:rPr>
              <a:t>RevCom</a:t>
            </a:r>
            <a:r>
              <a:rPr lang="en-US" altLang="en-US" sz="2400" dirty="0">
                <a:latin typeface="Times New Roman" pitchFamily="18" charset="0"/>
                <a:cs typeface="Times New Roman" pitchFamily="18" charset="0"/>
              </a:rPr>
              <a:t>.</a:t>
            </a:r>
          </a:p>
          <a:p>
            <a:pPr marL="0" indent="0">
              <a:buNone/>
            </a:pPr>
            <a:endParaRPr lang="en-US" altLang="en-US" sz="2400" dirty="0">
              <a:latin typeface="Times New Roman" pitchFamily="18" charset="0"/>
              <a:cs typeface="Times New Roman" pitchFamily="18" charset="0"/>
            </a:endParaRPr>
          </a:p>
          <a:p>
            <a:pPr marL="0" indent="0">
              <a:buNone/>
            </a:pPr>
            <a:endParaRPr lang="en-US" altLang="en-US" sz="2400" dirty="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Moved by</a:t>
            </a:r>
            <a:r>
              <a:rPr lang="en-US" altLang="en-US" sz="2400" dirty="0" smtClean="0">
                <a:latin typeface="Times New Roman" pitchFamily="18" charset="0"/>
                <a:cs typeface="Times New Roman" pitchFamily="18" charset="0"/>
              </a:rPr>
              <a:t>: Kiran Bynam</a:t>
            </a: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a:latin typeface="Times New Roman" pitchFamily="18" charset="0"/>
                <a:cs typeface="Times New Roman" pitchFamily="18" charset="0"/>
              </a:rPr>
              <a:t>Seconded by</a:t>
            </a:r>
            <a:r>
              <a:rPr lang="en-US" alt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Hendricus De Ruijter </a:t>
            </a:r>
            <a:endParaRPr lang="en-US" sz="2400" dirty="0" smtClean="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dirty="0" smtClean="0">
                <a:latin typeface="Times New Roman" pitchFamily="18" charset="0"/>
                <a:cs typeface="Times New Roman" pitchFamily="18" charset="0"/>
              </a:rPr>
              <a:t>Y/N/A: 5/0/0 (PASSED)</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400" dirty="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smtClean="0">
              <a:latin typeface="Times New Roman" pitchFamily="18" charset="0"/>
              <a:cs typeface="Times New Roman" pitchFamily="18" charset="0"/>
            </a:endParaRPr>
          </a:p>
          <a:p>
            <a:pPr marL="0" indent="0">
              <a:buNone/>
            </a:pPr>
            <a:endParaRPr lang="en-US" altLang="en-US" sz="2000" dirty="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490526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smtClean="0"/>
              <a:t>TG Motion: Reaffirmation of Sponsor BRC</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the 802.15.4q TG requests 802.15 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a:t>
            </a:r>
            <a:r>
              <a:rPr lang="en-US" sz="2000" dirty="0">
                <a:latin typeface="Times New Roman" pitchFamily="18" charset="0"/>
                <a:cs typeface="Times New Roman" pitchFamily="18" charset="0"/>
              </a:rPr>
              <a:t>Hendricus De </a:t>
            </a:r>
            <a:r>
              <a:rPr lang="en-US" sz="2000" dirty="0" smtClean="0">
                <a:latin typeface="Times New Roman" pitchFamily="18" charset="0"/>
                <a:cs typeface="Times New Roman" pitchFamily="18" charset="0"/>
              </a:rPr>
              <a:t>Ruijter</a:t>
            </a:r>
            <a:endParaRPr lang="en-US" altLang="en-US" sz="2000" kern="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a:t>
            </a:r>
            <a:r>
              <a:rPr lang="en-US" altLang="en-US" sz="2000" kern="0" dirty="0" smtClean="0">
                <a:latin typeface="Times New Roman" pitchFamily="18" charset="0"/>
                <a:cs typeface="Times New Roman" pitchFamily="18" charset="0"/>
              </a:rPr>
              <a:t>: Allan Zhu</a:t>
            </a:r>
          </a:p>
          <a:p>
            <a:pPr marL="0" indent="0" eaLnBrk="1" hangingPunct="1">
              <a:spcBef>
                <a:spcPts val="300"/>
              </a:spcBef>
              <a:buNone/>
            </a:pPr>
            <a:r>
              <a:rPr lang="en-US" altLang="en-US" sz="1800" kern="0" dirty="0" smtClean="0"/>
              <a:t>Y/N/A = 7/0/0 (PASSED)</a:t>
            </a:r>
          </a:p>
        </p:txBody>
      </p:sp>
      <p:sp>
        <p:nvSpPr>
          <p:cNvPr id="8" name="Rectangle 3"/>
          <p:cNvSpPr txBox="1">
            <a:spLocks noChangeArrowheads="1"/>
          </p:cNvSpPr>
          <p:nvPr/>
        </p:nvSpPr>
        <p:spPr bwMode="auto">
          <a:xfrm>
            <a:off x="502661" y="22860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191000" y="23622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1436754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defRPr/>
            </a:pPr>
            <a:r>
              <a:rPr lang="de-DE" altLang="en-US" dirty="0">
                <a:latin typeface="Times New Roman" pitchFamily="18" charset="0"/>
              </a:rPr>
              <a:t>From Aug 17, 2015 to </a:t>
            </a:r>
            <a:r>
              <a:rPr lang="de-DE" altLang="en-US" dirty="0" smtClean="0">
                <a:latin typeface="Times New Roman" pitchFamily="18" charset="0"/>
              </a:rPr>
              <a:t>Mar</a:t>
            </a:r>
            <a:r>
              <a:rPr lang="de-DE" altLang="en-US" dirty="0">
                <a:latin typeface="Times New Roman" pitchFamily="18" charset="0"/>
              </a:rPr>
              <a:t>. 13, 2016</a:t>
            </a:r>
          </a:p>
          <a:p>
            <a:pPr marL="857250" lvl="1" indent="-457200">
              <a:defRPr/>
            </a:pPr>
            <a:r>
              <a:rPr lang="de-DE" altLang="en-US" dirty="0">
                <a:latin typeface="Times New Roman" pitchFamily="18" charset="0"/>
              </a:rPr>
              <a:t>Every Monday and Wednesday 	7:00PM PST </a:t>
            </a:r>
            <a:br>
              <a:rPr lang="de-DE" altLang="en-US" dirty="0">
                <a:latin typeface="Times New Roman" pitchFamily="18" charset="0"/>
              </a:rPr>
            </a:br>
            <a:r>
              <a:rPr lang="de-DE" altLang="en-US" dirty="0">
                <a:latin typeface="Times New Roman" pitchFamily="18" charset="0"/>
              </a:rPr>
              <a:t>(before US Daylight Saving started, 8:00PM PDT)</a:t>
            </a:r>
            <a:endParaRPr lang="de-DE" altLang="en-US" dirty="0">
              <a:latin typeface="Times New Roman" pitchFamily="18" charset="0"/>
            </a:endParaRP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01229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10842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981</Words>
  <Application>Microsoft Office PowerPoint</Application>
  <PresentationFormat>On-screen Show (4:3)</PresentationFormat>
  <Paragraphs>220</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IEEE 802.15.4q Task Group</vt:lpstr>
      <vt:lpstr>Nov. 2015 Sessions</vt:lpstr>
      <vt:lpstr>Achievement this week</vt:lpstr>
      <vt:lpstr>TG Motion: 5C Conditions</vt:lpstr>
      <vt:lpstr>TG Motion: Submission 802.15.4q draft spec. to RevCom</vt:lpstr>
      <vt:lpstr>TG Motion: Reaffirmation of Sponsor BRC</vt:lpstr>
      <vt:lpstr>Teleconferences</vt:lpstr>
      <vt:lpstr>TG4q Timeline</vt:lpstr>
      <vt:lpstr>TG4q Timeline (cont’)</vt:lpstr>
      <vt:lpstr>Plan for Jan’16 Meeting</vt:lpstr>
      <vt:lpstr>PowerPoint Presentation</vt:lpstr>
      <vt:lpstr>WG Motion: Reaffirmation of Sponsor BRC</vt:lpstr>
      <vt:lpstr>Other 802.15.4q-related WG Motions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2015-11-12T23:22:26Z</dcterms:modified>
</cp:coreProperties>
</file>