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259" r:id="rId2"/>
    <p:sldId id="278" r:id="rId3"/>
    <p:sldId id="298" r:id="rId4"/>
    <p:sldId id="347" r:id="rId5"/>
    <p:sldId id="352" r:id="rId6"/>
    <p:sldId id="353" r:id="rId7"/>
    <p:sldId id="354" r:id="rId8"/>
    <p:sldId id="355" r:id="rId9"/>
    <p:sldId id="356" r:id="rId10"/>
    <p:sldId id="357" r:id="rId11"/>
    <p:sldId id="348" r:id="rId12"/>
    <p:sldId id="358" r:id="rId13"/>
    <p:sldId id="340" r:id="rId14"/>
    <p:sldId id="350" r:id="rId15"/>
    <p:sldId id="35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9" autoAdjust="0"/>
    <p:restoredTop sz="94660"/>
  </p:normalViewPr>
  <p:slideViewPr>
    <p:cSldViewPr>
      <p:cViewPr>
        <p:scale>
          <a:sx n="75" d="100"/>
          <a:sy n="75" d="100"/>
        </p:scale>
        <p:origin x="-1812" y="-2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3</a:t>
            </a:fld>
            <a:endParaRPr lang="en-US" altLang="en-US"/>
          </a:p>
        </p:txBody>
      </p:sp>
    </p:spTree>
    <p:extLst>
      <p:ext uri="{BB962C8B-B14F-4D97-AF65-F5344CB8AC3E}">
        <p14:creationId xmlns:p14="http://schemas.microsoft.com/office/powerpoint/2010/main" val="148664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13</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14</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15</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4</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5</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6</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7</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8</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9</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10</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12</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Nov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802.15-15-0940-00-004q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893647"/>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a:t>
            </a:r>
            <a:r>
              <a:rPr lang="en-US" altLang="en-US" sz="1800" dirty="0">
                <a:solidFill>
                  <a:schemeClr val="tx2"/>
                </a:solidFill>
              </a:rPr>
              <a:t> Closing Report for TG4q (ULP) Task Group, </a:t>
            </a:r>
            <a:r>
              <a:rPr lang="en-US" altLang="en-US" sz="1800" dirty="0" smtClean="0">
                <a:solidFill>
                  <a:schemeClr val="tx2"/>
                </a:solidFill>
              </a:rPr>
              <a:t>Nov. </a:t>
            </a:r>
            <a:r>
              <a:rPr lang="en-US" altLang="en-US" sz="1800" dirty="0">
                <a:solidFill>
                  <a:schemeClr val="tx2"/>
                </a:solidFill>
              </a:rPr>
              <a:t>2015 </a:t>
            </a:r>
            <a:r>
              <a:rPr lang="en-US" altLang="en-US" sz="1800" dirty="0" smtClean="0">
                <a:solidFill>
                  <a:schemeClr val="tx2"/>
                </a:solidFill>
              </a:rPr>
              <a:t>Meeting	</a:t>
            </a:r>
          </a:p>
          <a:p>
            <a:pPr>
              <a:defRPr/>
            </a:pPr>
            <a:r>
              <a:rPr lang="en-US" altLang="en-US" sz="1800" b="1" dirty="0" smtClean="0">
                <a:solidFill>
                  <a:schemeClr val="tx2"/>
                </a:solidFill>
              </a:rPr>
              <a:t>Date Submitted:	</a:t>
            </a:r>
            <a:r>
              <a:rPr lang="en-US" altLang="en-US" sz="1800" dirty="0" smtClean="0">
                <a:solidFill>
                  <a:schemeClr val="tx2"/>
                </a:solidFill>
              </a:rPr>
              <a:t>November 12,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a:solidFill>
                  <a:schemeClr val="tx2"/>
                </a:solidFill>
              </a:rPr>
              <a:t>Abstract:</a:t>
            </a:r>
            <a:r>
              <a:rPr lang="en-US" altLang="en-US" sz="1800" dirty="0">
                <a:solidFill>
                  <a:schemeClr val="tx2"/>
                </a:solidFill>
              </a:rPr>
              <a:t> Meeting Closing Report for TG4q (ULP) Task Group</a:t>
            </a:r>
          </a:p>
          <a:p>
            <a:pPr>
              <a:spcBef>
                <a:spcPts val="600"/>
              </a:spcBef>
              <a:spcAft>
                <a:spcPts val="600"/>
              </a:spcAft>
              <a:defRPr/>
            </a:pPr>
            <a:r>
              <a:rPr lang="en-US" altLang="en-US" sz="1800" b="1" dirty="0">
                <a:solidFill>
                  <a:schemeClr val="tx2"/>
                </a:solidFill>
              </a:rPr>
              <a:t>Purpose:</a:t>
            </a:r>
            <a:r>
              <a:rPr lang="en-US" altLang="en-US" sz="1800" dirty="0">
                <a:solidFill>
                  <a:schemeClr val="tx2"/>
                </a:solidFill>
              </a:rPr>
              <a:t>	 Summary </a:t>
            </a:r>
            <a:r>
              <a:rPr lang="en-US" altLang="en-US" sz="1800" dirty="0">
                <a:solidFill>
                  <a:srgbClr val="000000"/>
                </a:solidFill>
              </a:rPr>
              <a:t>on a</a:t>
            </a:r>
            <a:r>
              <a:rPr lang="en-US" altLang="en-US" sz="1800" dirty="0">
                <a:solidFill>
                  <a:srgbClr val="000000"/>
                </a:solidFill>
                <a:ea typeface="DejaVu Sans" charset="0"/>
                <a:cs typeface="DejaVu Sans" charset="0"/>
              </a:rPr>
              <a:t>ctivities during </a:t>
            </a:r>
            <a:r>
              <a:rPr lang="en-US" altLang="en-US" sz="1800" dirty="0">
                <a:solidFill>
                  <a:schemeClr val="tx2"/>
                </a:solidFill>
              </a:rPr>
              <a:t>the </a:t>
            </a:r>
            <a:r>
              <a:rPr lang="en-US" altLang="en-US" sz="1800" dirty="0" smtClean="0">
                <a:solidFill>
                  <a:schemeClr val="tx2"/>
                </a:solidFill>
              </a:rPr>
              <a:t>Nov’15 </a:t>
            </a:r>
            <a:r>
              <a:rPr lang="en-US" altLang="en-US" sz="1800" dirty="0">
                <a:solidFill>
                  <a:schemeClr val="tx2"/>
                </a:solidFill>
              </a:rPr>
              <a:t>meeting.</a:t>
            </a:r>
          </a:p>
          <a:p>
            <a:pPr>
              <a:defRPr/>
            </a:pPr>
            <a:endParaRPr lang="en-US" altLang="en-US" sz="1800" b="1" dirty="0" smtClean="0">
              <a:solidFill>
                <a:schemeClr val="tx2"/>
              </a:solidFill>
            </a:endParaRP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Nov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solidFill>
                  <a:schemeClr val="accent2"/>
                </a:solidFill>
                <a:latin typeface="Times New Roman" pitchFamily="18" charset="0"/>
                <a:cs typeface="Times New Roman" pitchFamily="18" charset="0"/>
              </a:rPr>
              <a:t>Second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101)</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Feb 2015</a:t>
            </a:r>
            <a:endParaRPr lang="en-US" altLang="en-US" sz="1800" dirty="0">
              <a:solidFill>
                <a:schemeClr val="accent2"/>
              </a:solidFill>
              <a:latin typeface="Times New Roman" pitchFamily="18" charset="0"/>
              <a:cs typeface="Times New Roman" pitchFamily="18" charset="0"/>
            </a:endParaRPr>
          </a:p>
          <a:p>
            <a:pPr lvl="1">
              <a:defRPr/>
            </a:pPr>
            <a:r>
              <a:rPr lang="en-US" altLang="en-US" sz="1800" dirty="0" smtClean="0">
                <a:solidFill>
                  <a:schemeClr val="accent2"/>
                </a:solidFill>
                <a:latin typeface="Times New Roman" pitchFamily="18" charset="0"/>
                <a:cs typeface="Times New Roman" pitchFamily="18" charset="0"/>
              </a:rPr>
              <a:t>Third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105)</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Apr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solidFill>
                  <a:schemeClr val="accent2"/>
                </a:solidFill>
                <a:latin typeface="Times New Roman" pitchFamily="18" charset="0"/>
                <a:cs typeface="Times New Roman" pitchFamily="18" charset="0"/>
              </a:rPr>
              <a:t>Fourth WG LB recirculation (#107)			May 2015</a:t>
            </a:r>
          </a:p>
          <a:p>
            <a:pPr lvl="1">
              <a:defRPr/>
            </a:pPr>
            <a:r>
              <a:rPr lang="en-US" altLang="en-US" sz="1800" dirty="0">
                <a:solidFill>
                  <a:schemeClr val="accent2"/>
                </a:solidFill>
                <a:latin typeface="Times New Roman" pitchFamily="18" charset="0"/>
                <a:cs typeface="Times New Roman" pitchFamily="18" charset="0"/>
              </a:rPr>
              <a:t>A</a:t>
            </a:r>
            <a:r>
              <a:rPr lang="en-US" altLang="en-US" sz="1800" dirty="0" smtClean="0">
                <a:solidFill>
                  <a:schemeClr val="accent2"/>
                </a:solidFill>
                <a:latin typeface="Times New Roman" pitchFamily="18" charset="0"/>
                <a:cs typeface="Times New Roman" pitchFamily="18" charset="0"/>
              </a:rPr>
              <a:t>pproval </a:t>
            </a:r>
            <a:r>
              <a:rPr lang="en-US" altLang="en-US" sz="1800" dirty="0">
                <a:solidFill>
                  <a:schemeClr val="accent2"/>
                </a:solidFill>
                <a:latin typeface="Times New Roman" pitchFamily="18" charset="0"/>
                <a:cs typeface="Times New Roman" pitchFamily="18" charset="0"/>
              </a:rPr>
              <a:t>of sponsor </a:t>
            </a:r>
            <a:r>
              <a:rPr lang="en-US" altLang="en-US" sz="1800" dirty="0" smtClean="0">
                <a:solidFill>
                  <a:schemeClr val="accent2"/>
                </a:solidFill>
                <a:latin typeface="Times New Roman" pitchFamily="18" charset="0"/>
                <a:cs typeface="Times New Roman" pitchFamily="18" charset="0"/>
              </a:rPr>
              <a:t>ballot	</a:t>
            </a:r>
            <a:r>
              <a:rPr lang="en-US" altLang="en-US" sz="1800" dirty="0">
                <a:solidFill>
                  <a:schemeClr val="accent2"/>
                </a:solidFill>
                <a:latin typeface="Times New Roman" pitchFamily="18" charset="0"/>
                <a:cs typeface="Times New Roman" pitchFamily="18" charset="0"/>
              </a:rPr>
              <a:t>			Jun 2015</a:t>
            </a:r>
          </a:p>
          <a:p>
            <a:pPr lvl="1">
              <a:defRPr/>
            </a:pPr>
            <a:r>
              <a:rPr lang="en-US" altLang="en-US" sz="1800" dirty="0">
                <a:solidFill>
                  <a:schemeClr val="accent2"/>
                </a:solidFill>
                <a:latin typeface="Times New Roman" pitchFamily="18" charset="0"/>
                <a:cs typeface="Times New Roman" pitchFamily="18" charset="0"/>
              </a:rPr>
              <a:t>Sponsor ballot					Jun 2015 </a:t>
            </a:r>
          </a:p>
          <a:p>
            <a:pPr lvl="1">
              <a:defRPr/>
            </a:pPr>
            <a:r>
              <a:rPr lang="en-US" altLang="en-US" sz="1800" dirty="0">
                <a:solidFill>
                  <a:schemeClr val="accent2"/>
                </a:solidFill>
                <a:latin typeface="Times New Roman" pitchFamily="18" charset="0"/>
                <a:cs typeface="Times New Roman" pitchFamily="18" charset="0"/>
              </a:rPr>
              <a:t>First SB recirculation					</a:t>
            </a:r>
            <a:r>
              <a:rPr lang="en-US" altLang="en-US" sz="1800" dirty="0" smtClean="0">
                <a:solidFill>
                  <a:schemeClr val="accent2"/>
                </a:solidFill>
                <a:latin typeface="Times New Roman" pitchFamily="18" charset="0"/>
                <a:cs typeface="Times New Roman" pitchFamily="18" charset="0"/>
              </a:rPr>
              <a:t>Sept </a:t>
            </a:r>
            <a:r>
              <a:rPr lang="en-US" altLang="en-US" sz="1800" dirty="0">
                <a:solidFill>
                  <a:schemeClr val="accent2"/>
                </a:solidFill>
                <a:latin typeface="Times New Roman" pitchFamily="18" charset="0"/>
                <a:cs typeface="Times New Roman" pitchFamily="18" charset="0"/>
              </a:rPr>
              <a:t>2015</a:t>
            </a:r>
          </a:p>
          <a:p>
            <a:pPr lvl="1">
              <a:defRPr/>
            </a:pPr>
            <a:r>
              <a:rPr lang="en-US" altLang="en-US" sz="1800" dirty="0">
                <a:solidFill>
                  <a:schemeClr val="accent2"/>
                </a:solidFill>
                <a:latin typeface="Times New Roman" pitchFamily="18" charset="0"/>
                <a:cs typeface="Times New Roman" pitchFamily="18" charset="0"/>
              </a:rPr>
              <a:t>Second SB recirculation				Oct 2015</a:t>
            </a:r>
          </a:p>
          <a:p>
            <a:pPr lvl="1">
              <a:defRPr/>
            </a:pPr>
            <a:r>
              <a:rPr lang="en-US" altLang="en-US" sz="1800" dirty="0" smtClean="0">
                <a:latin typeface="Times New Roman" pitchFamily="18" charset="0"/>
                <a:cs typeface="Times New Roman" pitchFamily="18" charset="0"/>
              </a:rPr>
              <a:t>EC Conditional Approval </a:t>
            </a:r>
            <a:r>
              <a:rPr lang="en-US" altLang="en-US" sz="1800" dirty="0">
                <a:latin typeface="Times New Roman" pitchFamily="18" charset="0"/>
                <a:cs typeface="Times New Roman" pitchFamily="18" charset="0"/>
              </a:rPr>
              <a:t>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Nov 2015</a:t>
            </a:r>
          </a:p>
          <a:p>
            <a:pPr lvl="1">
              <a:defRPr/>
            </a:pPr>
            <a:r>
              <a:rPr lang="en-US" altLang="en-US" sz="1800" dirty="0">
                <a:latin typeface="Times New Roman" pitchFamily="18" charset="0"/>
                <a:cs typeface="Times New Roman" pitchFamily="18" charset="0"/>
              </a:rPr>
              <a:t>Third SB recirculation				</a:t>
            </a:r>
            <a:r>
              <a:rPr lang="en-US" altLang="en-US" sz="1800" dirty="0" smtClean="0">
                <a:latin typeface="Times New Roman" pitchFamily="18" charset="0"/>
                <a:cs typeface="Times New Roman" pitchFamily="18" charset="0"/>
              </a:rPr>
              <a:t>Dec 2015</a:t>
            </a:r>
          </a:p>
          <a:p>
            <a:pPr lvl="1">
              <a:defRPr/>
            </a:pP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Approval					Mar 2016</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2878781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Jan’16 Meeting</a:t>
            </a:r>
          </a:p>
        </p:txBody>
      </p:sp>
      <p:sp>
        <p:nvSpPr>
          <p:cNvPr id="31747" name="Content Placeholder 2"/>
          <p:cNvSpPr>
            <a:spLocks noGrp="1"/>
          </p:cNvSpPr>
          <p:nvPr>
            <p:ph idx="1"/>
          </p:nvPr>
        </p:nvSpPr>
        <p:spPr>
          <a:xfrm>
            <a:off x="381000" y="1981200"/>
            <a:ext cx="8382000" cy="4114800"/>
          </a:xfrm>
        </p:spPr>
        <p:txBody>
          <a:bodyPr/>
          <a:lstStyle/>
          <a:p>
            <a:r>
              <a:rPr lang="en-US" altLang="en-US" dirty="0" smtClean="0">
                <a:latin typeface="Times New Roman" pitchFamily="18" charset="0"/>
                <a:cs typeface="Times New Roman" pitchFamily="18" charset="0"/>
              </a:rPr>
              <a:t>Comment resolution for sponsor ballot </a:t>
            </a:r>
            <a:r>
              <a:rPr lang="en-US" altLang="en-US" dirty="0" err="1" smtClean="0">
                <a:latin typeface="Times New Roman" pitchFamily="18" charset="0"/>
                <a:cs typeface="Times New Roman" pitchFamily="18" charset="0"/>
              </a:rPr>
              <a:t>recirc</a:t>
            </a:r>
            <a:r>
              <a:rPr lang="en-US" altLang="en-US" dirty="0" smtClean="0">
                <a:latin typeface="Times New Roman" pitchFamily="18" charset="0"/>
                <a:cs typeface="Times New Roman" pitchFamily="18" charset="0"/>
              </a:rPr>
              <a:t>.</a:t>
            </a:r>
          </a:p>
          <a:p>
            <a:pPr marL="342900" lvl="1" indent="-342900">
              <a:buFontTx/>
              <a:buChar char="•"/>
            </a:pPr>
            <a:r>
              <a:rPr lang="en-US" altLang="en-US" sz="3200" dirty="0" smtClean="0">
                <a:latin typeface="Times New Roman" pitchFamily="18" charset="0"/>
                <a:ea typeface="+mn-ea"/>
                <a:cs typeface="Times New Roman" pitchFamily="18" charset="0"/>
              </a:rPr>
              <a:t>Finalize material for </a:t>
            </a:r>
            <a:r>
              <a:rPr lang="en-US" altLang="en-US" sz="3200" dirty="0" err="1" smtClean="0">
                <a:latin typeface="Times New Roman" pitchFamily="18" charset="0"/>
                <a:ea typeface="+mn-ea"/>
                <a:cs typeface="Times New Roman" pitchFamily="18" charset="0"/>
              </a:rPr>
              <a:t>RevCom</a:t>
            </a:r>
            <a:r>
              <a:rPr lang="en-US" altLang="en-US" sz="3200" dirty="0" smtClean="0">
                <a:latin typeface="Times New Roman" pitchFamily="18" charset="0"/>
                <a:ea typeface="+mn-ea"/>
                <a:cs typeface="Times New Roman" pitchFamily="18" charset="0"/>
              </a:rPr>
              <a:t> approval</a:t>
            </a: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11</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3358949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Nov 2015</a:t>
            </a:r>
            <a:endParaRPr lang="en-US" altLang="en-US" sz="1400" dirty="0">
              <a:latin typeface="Times New Roman" pitchFamily="18" charset="0"/>
            </a:endParaRP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Thank you!</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5722070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13</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576263"/>
          </a:xfrm>
        </p:spPr>
        <p:txBody>
          <a:bodyPr/>
          <a:lstStyle/>
          <a:p>
            <a:pPr eaLnBrk="1" hangingPunct="1"/>
            <a:r>
              <a:rPr lang="en-US" altLang="en-US" sz="3200" b="1" dirty="0"/>
              <a:t>WG Motion: Reaffirmation of Sponsor BRC</a:t>
            </a:r>
            <a:endParaRPr lang="en-US" altLang="en-US" sz="3200" b="1" dirty="0" smtClean="0"/>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000" dirty="0">
                <a:latin typeface="Times New Roman" pitchFamily="18" charset="0"/>
                <a:cs typeface="Times New Roman" pitchFamily="18" charset="0"/>
              </a:rPr>
              <a:t>Move that 802.15 WG to reaffirm the Ballot Resolution Committee (BRC) for the sponsor balloting of the 802.15.4q draft standard with the following membership:  </a:t>
            </a: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7" name="Rectangle 3"/>
          <p:cNvSpPr txBox="1">
            <a:spLocks noChangeArrowheads="1"/>
          </p:cNvSpPr>
          <p:nvPr/>
        </p:nvSpPr>
        <p:spPr bwMode="auto">
          <a:xfrm>
            <a:off x="888609" y="36941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000" kern="0" dirty="0" smtClean="0">
                <a:latin typeface="Times New Roman" pitchFamily="18" charset="0"/>
                <a:cs typeface="Times New Roman" pitchFamily="18" charset="0"/>
              </a:rPr>
              <a:t>The 802.15.4q BRC is authorized to approve sponsor ballot comment resolutions and the start of recirculation ballots of the 802.15.4q draft on behalf of the 802.15 WG. Comment resolution between sessions will be conducted via reflector email and via teleconferences announced to the reflector at least 30 days in advance.</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Moved by: 	Chiu Ngo</a:t>
            </a:r>
            <a:endParaRPr lang="en-US" altLang="en-US" sz="2000" kern="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a:latin typeface="Times New Roman" pitchFamily="18" charset="0"/>
                <a:cs typeface="Times New Roman" pitchFamily="18" charset="0"/>
              </a:rPr>
              <a:t>Seconded by</a:t>
            </a:r>
            <a:r>
              <a:rPr lang="en-US" altLang="en-US" sz="2000" kern="0" dirty="0" smtClean="0">
                <a:latin typeface="Times New Roman" pitchFamily="18" charset="0"/>
                <a:cs typeface="Times New Roman" pitchFamily="18" charset="0"/>
              </a:rPr>
              <a:t>:</a:t>
            </a:r>
          </a:p>
          <a:p>
            <a:pPr eaLnBrk="1" hangingPunct="1">
              <a:spcBef>
                <a:spcPts val="300"/>
              </a:spcBef>
            </a:pPr>
            <a:endParaRPr lang="en-US" altLang="en-US" sz="2400" kern="0" dirty="0" smtClean="0"/>
          </a:p>
        </p:txBody>
      </p:sp>
      <p:sp>
        <p:nvSpPr>
          <p:cNvPr id="8" name="Rectangle 3"/>
          <p:cNvSpPr txBox="1">
            <a:spLocks noChangeArrowheads="1"/>
          </p:cNvSpPr>
          <p:nvPr/>
        </p:nvSpPr>
        <p:spPr bwMode="auto">
          <a:xfrm>
            <a:off x="457200" y="2209800"/>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a:t>
            </a:r>
            <a:r>
              <a:rPr lang="en-US" sz="1800" kern="0" dirty="0" smtClean="0">
                <a:latin typeface="Times New Roman" pitchFamily="18" charset="0"/>
                <a:cs typeface="Times New Roman" pitchFamily="18" charset="0"/>
              </a:rPr>
              <a:t>Labs)</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145539" y="2286000"/>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4021607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14</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908050"/>
          </a:xfrm>
        </p:spPr>
        <p:txBody>
          <a:bodyPr/>
          <a:lstStyle/>
          <a:p>
            <a:pPr eaLnBrk="1" hangingPunct="1"/>
            <a:r>
              <a:rPr lang="en-US" altLang="en-US" sz="3200" b="1" dirty="0" smtClean="0"/>
              <a:t>Other 802.15.4q-related WG Motions</a:t>
            </a:r>
            <a:endParaRPr lang="en-US" altLang="en-US" sz="3200" b="1" dirty="0" smtClean="0"/>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2" name="Content Placeholder 1"/>
          <p:cNvSpPr>
            <a:spLocks noGrp="1"/>
          </p:cNvSpPr>
          <p:nvPr>
            <p:ph idx="1"/>
          </p:nvPr>
        </p:nvSpPr>
        <p:spPr/>
        <p:txBody>
          <a:bodyPr/>
          <a:lstStyle/>
          <a:p>
            <a:endParaRPr lang="en-US" dirty="0"/>
          </a:p>
        </p:txBody>
      </p:sp>
    </p:spTree>
    <p:extLst>
      <p:ext uri="{BB962C8B-B14F-4D97-AF65-F5344CB8AC3E}">
        <p14:creationId xmlns:p14="http://schemas.microsoft.com/office/powerpoint/2010/main" val="34123217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15</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Nov 2015</a:t>
            </a:r>
            <a:endParaRPr lang="en-US" altLang="en-US" sz="1400" dirty="0">
              <a:latin typeface="Times New Roman" pitchFamily="18" charset="0"/>
            </a:endParaRP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END</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61490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dirty="0" smtClean="0"/>
              <a:t>IEEE 802.15.4q Task Group</a:t>
            </a:r>
          </a:p>
        </p:txBody>
      </p:sp>
      <p:sp>
        <p:nvSpPr>
          <p:cNvPr id="14341" name="Rectangle 3"/>
          <p:cNvSpPr>
            <a:spLocks noGrp="1" noChangeArrowheads="1"/>
          </p:cNvSpPr>
          <p:nvPr>
            <p:ph type="subTitle" idx="1"/>
          </p:nvPr>
        </p:nvSpPr>
        <p:spPr/>
        <p:txBody>
          <a:bodyPr/>
          <a:lstStyle/>
          <a:p>
            <a:r>
              <a:rPr lang="en-US" altLang="en-US" dirty="0" smtClean="0">
                <a:latin typeface="+mj-lt"/>
              </a:rPr>
              <a:t>Closing Report</a:t>
            </a:r>
          </a:p>
          <a:p>
            <a:r>
              <a:rPr lang="en-US" altLang="en-US" sz="2400" dirty="0" smtClean="0">
                <a:latin typeface="+mj-lt"/>
              </a:rPr>
              <a:t>19</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Dallas, TX, USA</a:t>
            </a:r>
          </a:p>
          <a:p>
            <a:r>
              <a:rPr lang="en-US" altLang="en-US" sz="2400" dirty="0" smtClean="0">
                <a:latin typeface="+mj-lt"/>
              </a:rPr>
              <a:t>Nov. 9~12,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Nov. 2015 Sessions</a:t>
            </a:r>
          </a:p>
        </p:txBody>
      </p:sp>
      <p:sp>
        <p:nvSpPr>
          <p:cNvPr id="15363" name="Content Placeholder 2"/>
          <p:cNvSpPr>
            <a:spLocks noGrp="1"/>
          </p:cNvSpPr>
          <p:nvPr>
            <p:ph idx="1"/>
          </p:nvPr>
        </p:nvSpPr>
        <p:spPr>
          <a:xfrm>
            <a:off x="685800" y="1664335"/>
            <a:ext cx="8153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PS</a:t>
            </a:r>
            <a:endParaRPr lang="en-US" altLang="en-US" sz="2800" dirty="0" smtClean="0">
              <a:latin typeface="Times New Roman" pitchFamily="18" charset="0"/>
            </a:endParaRPr>
          </a:p>
          <a:p>
            <a:pPr>
              <a:buFont typeface="Arial" pitchFamily="34" charset="0"/>
              <a:buChar char="•"/>
              <a:defRPr/>
            </a:pPr>
            <a:r>
              <a:rPr lang="en-US" altLang="en-US" sz="2800" dirty="0" smtClean="0">
                <a:latin typeface="Times New Roman" pitchFamily="18" charset="0"/>
              </a:rPr>
              <a:t>Total of 5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3149550999"/>
              </p:ext>
            </p:extLst>
          </p:nvPr>
        </p:nvGraphicFramePr>
        <p:xfrm>
          <a:off x="1676401" y="2731135"/>
          <a:ext cx="6477000" cy="2831465"/>
        </p:xfrm>
        <a:graphic>
          <a:graphicData uri="http://schemas.openxmlformats.org/drawingml/2006/table">
            <a:tbl>
              <a:tblPr/>
              <a:tblGrid>
                <a:gridCol w="914399"/>
                <a:gridCol w="1295400"/>
                <a:gridCol w="1252929"/>
                <a:gridCol w="1490271"/>
                <a:gridCol w="1524001"/>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Monday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dirty="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(Baker)</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chemeClr val="tx1"/>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(Baker)</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600" b="0" i="0" u="none" strike="sngStrike" cap="none" normalizeH="0" baseline="0" dirty="0" smtClean="0">
                        <a:ln>
                          <a:noFill/>
                        </a:ln>
                        <a:solidFill>
                          <a:srgbClr val="FF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(Gaston B)</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4</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Achievement this week</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Reviewed </a:t>
            </a:r>
            <a:r>
              <a:rPr lang="en-US" altLang="en-US" sz="2400" dirty="0" smtClean="0"/>
              <a:t>and approved the </a:t>
            </a:r>
            <a:r>
              <a:rPr lang="en-US" altLang="en-US" sz="2400" dirty="0" smtClean="0"/>
              <a:t>comment </a:t>
            </a:r>
            <a:r>
              <a:rPr lang="en-US" altLang="en-US" sz="2400" dirty="0" smtClean="0"/>
              <a:t>resolution </a:t>
            </a:r>
            <a:r>
              <a:rPr lang="en-US" altLang="en-US" sz="2400" dirty="0" smtClean="0"/>
              <a:t>for </a:t>
            </a:r>
            <a:r>
              <a:rPr lang="en-US" altLang="en-US" sz="2400" dirty="0"/>
              <a:t>the second recirculation sponsor ballot on </a:t>
            </a:r>
            <a:r>
              <a:rPr lang="en-US" altLang="en-US" sz="2400" dirty="0" smtClean="0"/>
              <a:t>802.15.4q draft </a:t>
            </a:r>
            <a:r>
              <a:rPr lang="en-US" altLang="en-US" sz="2400" dirty="0"/>
              <a:t>spec. </a:t>
            </a:r>
            <a:r>
              <a:rPr lang="en-US" altLang="en-US" sz="2400" dirty="0" smtClean="0"/>
              <a:t>(D7.0).</a:t>
            </a:r>
          </a:p>
          <a:p>
            <a:pPr eaLnBrk="1" hangingPunct="1">
              <a:spcBef>
                <a:spcPts val="300"/>
              </a:spcBef>
            </a:pPr>
            <a:r>
              <a:rPr lang="en-US" altLang="en-US" sz="2400" dirty="0" smtClean="0"/>
              <a:t>Reviewed the 5C conditions for </a:t>
            </a:r>
            <a:r>
              <a:rPr lang="en-US" altLang="en-US" sz="2400" dirty="0"/>
              <a:t>802.15.4q draft spec. </a:t>
            </a:r>
            <a:r>
              <a:rPr lang="en-US" altLang="en-US" sz="2400" dirty="0" smtClean="0"/>
              <a:t>(D7.0) and affirmed that the 5C conditions were met.</a:t>
            </a:r>
          </a:p>
          <a:p>
            <a:pPr eaLnBrk="1" hangingPunct="1">
              <a:spcBef>
                <a:spcPts val="300"/>
              </a:spcBef>
            </a:pPr>
            <a:r>
              <a:rPr lang="en-US" altLang="en-US" sz="2400" dirty="0" smtClean="0"/>
              <a:t>Prepared an </a:t>
            </a:r>
            <a:r>
              <a:rPr lang="en-US" altLang="en-US" sz="2400" dirty="0" smtClean="0"/>
              <a:t>EC </a:t>
            </a:r>
            <a:r>
              <a:rPr lang="en-US" altLang="en-US" sz="2400" dirty="0"/>
              <a:t>conditional approval </a:t>
            </a:r>
            <a:r>
              <a:rPr lang="en-US" altLang="en-US" sz="2400" dirty="0" smtClean="0"/>
              <a:t>package for </a:t>
            </a:r>
            <a:r>
              <a:rPr lang="en-US" altLang="en-US" sz="2400" dirty="0"/>
              <a:t>submission </a:t>
            </a:r>
            <a:r>
              <a:rPr lang="en-US" altLang="en-US" sz="2400" dirty="0" smtClean="0"/>
              <a:t>802.15.</a:t>
            </a:r>
            <a:r>
              <a:rPr lang="en-US" altLang="en-US" sz="2400" dirty="0" smtClean="0"/>
              <a:t>4q </a:t>
            </a:r>
            <a:r>
              <a:rPr lang="en-US" altLang="en-US" sz="2400" dirty="0"/>
              <a:t>draft spec. </a:t>
            </a:r>
            <a:r>
              <a:rPr lang="en-US" altLang="en-US" sz="2400" dirty="0" smtClean="0"/>
              <a:t>(D7.0) to </a:t>
            </a:r>
            <a:r>
              <a:rPr lang="en-US" altLang="en-US" sz="2400" dirty="0" err="1" smtClean="0"/>
              <a:t>RevCom</a:t>
            </a:r>
            <a:r>
              <a:rPr lang="en-US" altLang="en-US" sz="2400" dirty="0" smtClean="0"/>
              <a:t>.</a:t>
            </a:r>
          </a:p>
          <a:p>
            <a:pPr eaLnBrk="1" hangingPunct="1">
              <a:spcBef>
                <a:spcPts val="300"/>
              </a:spcBef>
            </a:pPr>
            <a:r>
              <a:rPr lang="en-US" altLang="en-US" sz="2400" dirty="0" smtClean="0"/>
              <a:t>Approved a motion to </a:t>
            </a:r>
            <a:r>
              <a:rPr lang="en-US" altLang="en-US" sz="2400" dirty="0"/>
              <a:t>request 802.15 WG to </a:t>
            </a:r>
            <a:r>
              <a:rPr lang="en-US" altLang="en-US" sz="2400" dirty="0" smtClean="0"/>
              <a:t>seek conditional </a:t>
            </a:r>
            <a:r>
              <a:rPr lang="en-US" altLang="en-US" sz="2400" dirty="0"/>
              <a:t>approval </a:t>
            </a:r>
            <a:r>
              <a:rPr lang="en-US" altLang="en-US" sz="2400" dirty="0" smtClean="0"/>
              <a:t>from EC to submit the </a:t>
            </a:r>
            <a:r>
              <a:rPr lang="en-US" altLang="en-US" sz="2400" dirty="0"/>
              <a:t>802.15.4q draft D7.0 </a:t>
            </a:r>
            <a:r>
              <a:rPr lang="en-US" altLang="en-US" sz="2400" dirty="0" smtClean="0"/>
              <a:t>to </a:t>
            </a:r>
            <a:r>
              <a:rPr lang="en-US" altLang="en-US" sz="2400" dirty="0" err="1" smtClean="0"/>
              <a:t>RevCom</a:t>
            </a:r>
            <a:endParaRPr lang="en-US" altLang="en-US" sz="2400" dirty="0" smtClean="0"/>
          </a:p>
          <a:p>
            <a:pPr eaLnBrk="1" hangingPunct="1">
              <a:spcBef>
                <a:spcPts val="300"/>
              </a:spcBef>
            </a:pPr>
            <a:r>
              <a:rPr lang="en-US" altLang="en-US" sz="2400" dirty="0"/>
              <a:t>Reaffirmed the sponsor </a:t>
            </a:r>
            <a:r>
              <a:rPr lang="en-US" altLang="en-US" sz="2400" dirty="0" smtClean="0"/>
              <a:t>BRC</a:t>
            </a:r>
            <a:endParaRPr lang="en-US" altLang="en-US" sz="2400" dirty="0"/>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Nov </a:t>
            </a:r>
            <a:r>
              <a:rPr lang="en-US" altLang="en-US" sz="1400" dirty="0" smtClean="0">
                <a:latin typeface="Times New Roman" pitchFamily="18" charset="0"/>
              </a:rPr>
              <a:t>2015</a:t>
            </a:r>
            <a:endParaRPr lang="en-US" altLang="en-US" sz="1400" dirty="0">
              <a:latin typeface="Times New Roman" pitchFamily="18" charset="0"/>
            </a:endParaRPr>
          </a:p>
        </p:txBody>
      </p:sp>
    </p:spTree>
    <p:extLst>
      <p:ext uri="{BB962C8B-B14F-4D97-AF65-F5344CB8AC3E}">
        <p14:creationId xmlns:p14="http://schemas.microsoft.com/office/powerpoint/2010/main" val="1208585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5</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908050"/>
          </a:xfrm>
        </p:spPr>
        <p:txBody>
          <a:bodyPr/>
          <a:lstStyle/>
          <a:p>
            <a:pPr eaLnBrk="1" hangingPunct="1"/>
            <a:r>
              <a:rPr lang="en-US" altLang="en-US" sz="3200" b="1" dirty="0" smtClean="0"/>
              <a:t>TG Motion: </a:t>
            </a:r>
            <a:r>
              <a:rPr lang="en-US" altLang="en-US" sz="3200" b="1" dirty="0" smtClean="0"/>
              <a:t>5C Conditions</a:t>
            </a:r>
            <a:endParaRPr lang="en-US" altLang="en-US" sz="3200" b="1" dirty="0" smtClean="0"/>
          </a:p>
        </p:txBody>
      </p:sp>
      <p:sp>
        <p:nvSpPr>
          <p:cNvPr id="29700" name="Rectangle 3"/>
          <p:cNvSpPr>
            <a:spLocks noGrp="1" noChangeArrowheads="1"/>
          </p:cNvSpPr>
          <p:nvPr>
            <p:ph type="body" idx="1"/>
          </p:nvPr>
        </p:nvSpPr>
        <p:spPr>
          <a:xfrm>
            <a:off x="699098" y="2209800"/>
            <a:ext cx="8101012" cy="4038600"/>
          </a:xfrm>
        </p:spPr>
        <p:txBody>
          <a:bodyPr/>
          <a:lstStyle/>
          <a:p>
            <a:pPr marL="0" indent="0">
              <a:buNone/>
            </a:pPr>
            <a:r>
              <a:rPr lang="en-US" altLang="en-US" sz="2400" dirty="0" smtClean="0">
                <a:latin typeface="Times New Roman" pitchFamily="18" charset="0"/>
                <a:cs typeface="Times New Roman" pitchFamily="18" charset="0"/>
              </a:rPr>
              <a:t>The 802.15.4q </a:t>
            </a:r>
            <a:r>
              <a:rPr lang="en-US" altLang="en-US" sz="2400" dirty="0">
                <a:latin typeface="Times New Roman" pitchFamily="18" charset="0"/>
                <a:cs typeface="Times New Roman" pitchFamily="18" charset="0"/>
              </a:rPr>
              <a:t>TG </a:t>
            </a:r>
            <a:r>
              <a:rPr lang="en-US" altLang="en-US" sz="2400" dirty="0" smtClean="0">
                <a:latin typeface="Times New Roman" pitchFamily="18" charset="0"/>
                <a:cs typeface="Times New Roman" pitchFamily="18" charset="0"/>
              </a:rPr>
              <a:t>has reviewed the 5C </a:t>
            </a:r>
            <a:r>
              <a:rPr lang="en-US" altLang="en-US" sz="2400" dirty="0">
                <a:latin typeface="Times New Roman" pitchFamily="18" charset="0"/>
                <a:cs typeface="Times New Roman" pitchFamily="18" charset="0"/>
              </a:rPr>
              <a:t>and </a:t>
            </a:r>
            <a:r>
              <a:rPr lang="en-US" altLang="en-US" sz="2400" dirty="0" smtClean="0">
                <a:latin typeface="Times New Roman" pitchFamily="18" charset="0"/>
                <a:cs typeface="Times New Roman" pitchFamily="18" charset="0"/>
              </a:rPr>
              <a:t>moves to affirm that the conditions of 5C </a:t>
            </a:r>
            <a:r>
              <a:rPr lang="en-US" altLang="en-US" sz="2400" dirty="0" smtClean="0">
                <a:latin typeface="Times New Roman" pitchFamily="18" charset="0"/>
                <a:cs typeface="Times New Roman" pitchFamily="18" charset="0"/>
              </a:rPr>
              <a:t>(DCN 15-12-0387-06) for </a:t>
            </a:r>
            <a:r>
              <a:rPr lang="en-US" altLang="en-US" sz="2400" dirty="0" smtClean="0">
                <a:latin typeface="Times New Roman" pitchFamily="18" charset="0"/>
                <a:cs typeface="Times New Roman" pitchFamily="18" charset="0"/>
              </a:rPr>
              <a:t>IEEE 802.15.4q draft D7.0 have been met.</a:t>
            </a: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a:t>
            </a:r>
            <a:r>
              <a:rPr lang="en-US" alt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Hendricus </a:t>
            </a:r>
            <a:r>
              <a:rPr lang="en-US" sz="2400" dirty="0">
                <a:latin typeface="Times New Roman" pitchFamily="18" charset="0"/>
                <a:cs typeface="Times New Roman" pitchFamily="18" charset="0"/>
              </a:rPr>
              <a:t>De </a:t>
            </a:r>
            <a:r>
              <a:rPr lang="en-US" sz="2400" dirty="0" smtClean="0">
                <a:latin typeface="Times New Roman" pitchFamily="18" charset="0"/>
                <a:cs typeface="Times New Roman" pitchFamily="18" charset="0"/>
              </a:rPr>
              <a:t>Ruijter</a:t>
            </a:r>
            <a:endParaRPr 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Seconded by: </a:t>
            </a:r>
            <a:r>
              <a:rPr lang="en-US" altLang="en-US" sz="2400" dirty="0" err="1">
                <a:latin typeface="Times New Roman" pitchFamily="18" charset="0"/>
                <a:cs typeface="Times New Roman" pitchFamily="18" charset="0"/>
              </a:rPr>
              <a:t>Chandrashekhar</a:t>
            </a: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Thejaswi</a:t>
            </a:r>
            <a:r>
              <a:rPr lang="en-US" altLang="en-US" sz="2400" dirty="0">
                <a:latin typeface="Times New Roman" pitchFamily="18" charset="0"/>
                <a:cs typeface="Times New Roman" pitchFamily="18" charset="0"/>
              </a:rPr>
              <a:t> PS </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Y/N/A: </a:t>
            </a:r>
            <a:r>
              <a:rPr lang="en-US" altLang="en-US" sz="2400" dirty="0" smtClean="0">
                <a:latin typeface="Times New Roman" pitchFamily="18" charset="0"/>
                <a:cs typeface="Times New Roman" pitchFamily="18" charset="0"/>
              </a:rPr>
              <a:t>7/0/0 (PASSED)</a:t>
            </a: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3154334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6</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908050"/>
          </a:xfrm>
        </p:spPr>
        <p:txBody>
          <a:bodyPr/>
          <a:lstStyle/>
          <a:p>
            <a:pPr eaLnBrk="1" hangingPunct="1"/>
            <a:r>
              <a:rPr lang="en-US" altLang="en-US" sz="3200" b="1" dirty="0" smtClean="0"/>
              <a:t>TG Motion: Submission 802.15.4q draft spec. </a:t>
            </a:r>
            <a:r>
              <a:rPr lang="en-US" altLang="en-US" sz="3200" b="1" dirty="0" smtClean="0"/>
              <a:t>to </a:t>
            </a:r>
            <a:r>
              <a:rPr lang="en-US" altLang="en-US" sz="3200" b="1" dirty="0" err="1" smtClean="0"/>
              <a:t>RevCom</a:t>
            </a:r>
            <a:endParaRPr lang="en-US" altLang="en-US" sz="3200" b="1" dirty="0" smtClean="0"/>
          </a:p>
        </p:txBody>
      </p:sp>
      <p:sp>
        <p:nvSpPr>
          <p:cNvPr id="29700" name="Rectangle 3"/>
          <p:cNvSpPr>
            <a:spLocks noGrp="1" noChangeArrowheads="1"/>
          </p:cNvSpPr>
          <p:nvPr>
            <p:ph type="body" idx="1"/>
          </p:nvPr>
        </p:nvSpPr>
        <p:spPr>
          <a:xfrm>
            <a:off x="699098" y="2209800"/>
            <a:ext cx="8101012" cy="4038600"/>
          </a:xfrm>
        </p:spPr>
        <p:txBody>
          <a:bodyPr/>
          <a:lstStyle/>
          <a:p>
            <a:pPr marL="0" indent="0">
              <a:buNone/>
            </a:pPr>
            <a:r>
              <a:rPr lang="en-US" altLang="en-US" sz="2400" dirty="0" smtClean="0">
                <a:latin typeface="Times New Roman" pitchFamily="18" charset="0"/>
                <a:cs typeface="Times New Roman" pitchFamily="18" charset="0"/>
              </a:rPr>
              <a:t>Move </a:t>
            </a:r>
            <a:r>
              <a:rPr lang="en-US" altLang="en-US" sz="2400" dirty="0">
                <a:latin typeface="Times New Roman" pitchFamily="18" charset="0"/>
                <a:cs typeface="Times New Roman" pitchFamily="18" charset="0"/>
              </a:rPr>
              <a:t>the 802.15.4q TG </a:t>
            </a:r>
            <a:r>
              <a:rPr lang="en-US" altLang="en-US" sz="2400" dirty="0" smtClean="0">
                <a:latin typeface="Times New Roman" pitchFamily="18" charset="0"/>
                <a:cs typeface="Times New Roman" pitchFamily="18" charset="0"/>
              </a:rPr>
              <a:t>to request </a:t>
            </a:r>
            <a:r>
              <a:rPr lang="en-US" altLang="en-US" sz="2400" dirty="0">
                <a:latin typeface="Times New Roman" pitchFamily="18" charset="0"/>
                <a:cs typeface="Times New Roman" pitchFamily="18" charset="0"/>
              </a:rPr>
              <a:t>802.15 WG </a:t>
            </a:r>
            <a:r>
              <a:rPr lang="en-US" altLang="en-US" sz="2400" dirty="0" smtClean="0">
                <a:latin typeface="Times New Roman" pitchFamily="18" charset="0"/>
                <a:cs typeface="Times New Roman" pitchFamily="18" charset="0"/>
              </a:rPr>
              <a:t>to seek </a:t>
            </a:r>
            <a:r>
              <a:rPr lang="en-US" altLang="en-US" sz="2400" dirty="0" smtClean="0">
                <a:latin typeface="Times New Roman" pitchFamily="18" charset="0"/>
                <a:cs typeface="Times New Roman" pitchFamily="18" charset="0"/>
              </a:rPr>
              <a:t>conditional approval by EC for forwarding the 802.15.4q draft D7.0 (</a:t>
            </a:r>
            <a:r>
              <a:rPr lang="en-US" sz="2400" i="1" dirty="0" smtClean="0">
                <a:latin typeface="Times New Roman" pitchFamily="18" charset="0"/>
                <a:cs typeface="Times New Roman" pitchFamily="18" charset="0"/>
              </a:rPr>
              <a:t>with the condition of correct </a:t>
            </a:r>
            <a:r>
              <a:rPr lang="en-US" sz="2400" i="1" dirty="0">
                <a:latin typeface="Times New Roman" pitchFamily="18" charset="0"/>
                <a:cs typeface="Times New Roman" pitchFamily="18" charset="0"/>
              </a:rPr>
              <a:t>r</a:t>
            </a:r>
            <a:r>
              <a:rPr lang="en-US" altLang="ja-JP" sz="2400" i="1" dirty="0">
                <a:latin typeface="Times New Roman" pitchFamily="18" charset="0"/>
                <a:cs typeface="Times New Roman" pitchFamily="18" charset="0"/>
              </a:rPr>
              <a:t>eferencing to the latest </a:t>
            </a:r>
            <a:r>
              <a:rPr lang="en-US" altLang="ja-JP" sz="2400" i="1" dirty="0" smtClean="0">
                <a:latin typeface="Times New Roman" pitchFamily="18" charset="0"/>
                <a:cs typeface="Times New Roman" pitchFamily="18" charset="0"/>
              </a:rPr>
              <a:t>802.15.4REV </a:t>
            </a:r>
            <a:r>
              <a:rPr lang="en-US" altLang="ja-JP" sz="2400" i="1" dirty="0">
                <a:latin typeface="Times New Roman" pitchFamily="18" charset="0"/>
                <a:cs typeface="Times New Roman" pitchFamily="18" charset="0"/>
              </a:rPr>
              <a:t>draft </a:t>
            </a:r>
            <a:r>
              <a:rPr lang="en-US" altLang="ja-JP" sz="2400" dirty="0">
                <a:latin typeface="Times New Roman" pitchFamily="18" charset="0"/>
                <a:cs typeface="Times New Roman" pitchFamily="18" charset="0"/>
              </a:rPr>
              <a:t>) </a:t>
            </a:r>
            <a:r>
              <a:rPr lang="en-US" altLang="en-US" sz="2400" dirty="0">
                <a:latin typeface="Times New Roman" pitchFamily="18" charset="0"/>
                <a:cs typeface="Times New Roman" pitchFamily="18" charset="0"/>
              </a:rPr>
              <a:t>to </a:t>
            </a:r>
            <a:r>
              <a:rPr lang="en-US" altLang="en-US" sz="2400" dirty="0" err="1">
                <a:latin typeface="Times New Roman" pitchFamily="18" charset="0"/>
                <a:cs typeface="Times New Roman" pitchFamily="18" charset="0"/>
              </a:rPr>
              <a:t>RevCom</a:t>
            </a:r>
            <a:r>
              <a:rPr lang="en-US" altLang="en-US" sz="2400" dirty="0">
                <a:latin typeface="Times New Roman" pitchFamily="18" charset="0"/>
                <a:cs typeface="Times New Roman" pitchFamily="18" charset="0"/>
              </a:rPr>
              <a:t>.</a:t>
            </a:r>
          </a:p>
          <a:p>
            <a:pPr marL="0" indent="0">
              <a:buNone/>
            </a:pPr>
            <a:endParaRPr lang="en-US" altLang="en-US" sz="2400" dirty="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a:t>
            </a:r>
            <a:r>
              <a:rPr lang="en-US" altLang="en-US" sz="2400" dirty="0" smtClean="0">
                <a:latin typeface="Times New Roman" pitchFamily="18" charset="0"/>
                <a:cs typeface="Times New Roman" pitchFamily="18" charset="0"/>
              </a:rPr>
              <a:t>: Kiran Bynam</a:t>
            </a: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Seconded by</a:t>
            </a:r>
            <a:r>
              <a:rPr lang="en-US" alt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Hendricus De Ruijter </a:t>
            </a:r>
            <a:endParaRPr lang="en-US" sz="2400" dirty="0" smtClean="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cs typeface="Times New Roman" pitchFamily="18" charset="0"/>
              </a:rPr>
              <a:t>Y/N/A: 5/0/0 (PASSED)</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smtClean="0">
              <a:latin typeface="Times New Roman" pitchFamily="18" charset="0"/>
              <a:cs typeface="Times New Roman" pitchFamily="18" charset="0"/>
            </a:endParaRPr>
          </a:p>
          <a:p>
            <a:pPr marL="0" indent="0">
              <a:buNone/>
            </a:pPr>
            <a:endParaRPr lang="en-US" altLang="en-US" sz="2000" dirty="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1490526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7</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2" y="692150"/>
            <a:ext cx="7926387" cy="576263"/>
          </a:xfrm>
        </p:spPr>
        <p:txBody>
          <a:bodyPr/>
          <a:lstStyle/>
          <a:p>
            <a:pPr eaLnBrk="1" hangingPunct="1"/>
            <a:r>
              <a:rPr lang="en-US" altLang="en-US" sz="3200" b="1" dirty="0" smtClean="0"/>
              <a:t>TG Motion: Reaffirmation of Sponsor BRC</a:t>
            </a:r>
          </a:p>
        </p:txBody>
      </p:sp>
      <p:sp>
        <p:nvSpPr>
          <p:cNvPr id="29700" name="Rectangle 3"/>
          <p:cNvSpPr>
            <a:spLocks noGrp="1" noChangeArrowheads="1"/>
          </p:cNvSpPr>
          <p:nvPr>
            <p:ph type="body" idx="1"/>
          </p:nvPr>
        </p:nvSpPr>
        <p:spPr>
          <a:xfrm>
            <a:off x="684213" y="1179513"/>
            <a:ext cx="8101012" cy="1335087"/>
          </a:xfrm>
        </p:spPr>
        <p:txBody>
          <a:bodyPr/>
          <a:lstStyle/>
          <a:p>
            <a:pPr marL="0" indent="0">
              <a:buNone/>
            </a:pPr>
            <a:r>
              <a:rPr lang="en-US" altLang="en-US" sz="2000" dirty="0">
                <a:latin typeface="Times New Roman" pitchFamily="18" charset="0"/>
                <a:cs typeface="Times New Roman" pitchFamily="18" charset="0"/>
              </a:rPr>
              <a:t>Move that the 802.15.4q TG requests 802.15 WG to reaffirm the Ballot Resolution Committee (BRC) for the sponsor balloting of the 802.15.4q draft standard with the following membership:  </a:t>
            </a: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
        <p:nvSpPr>
          <p:cNvPr id="7" name="Rectangle 3"/>
          <p:cNvSpPr txBox="1">
            <a:spLocks noChangeArrowheads="1"/>
          </p:cNvSpPr>
          <p:nvPr/>
        </p:nvSpPr>
        <p:spPr bwMode="auto">
          <a:xfrm>
            <a:off x="888609" y="36941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000" kern="0" dirty="0" smtClean="0">
                <a:latin typeface="Times New Roman" pitchFamily="18" charset="0"/>
                <a:cs typeface="Times New Roman" pitchFamily="18" charset="0"/>
              </a:rPr>
              <a:t>The 802.15.4q BRC is authorized to approve sponsor ballot comment resolutions and the start of recirculation ballots of the 802.15.4q draft on behalf of the 802.15 WG. Comment resolution between sessions will be conducted via reflector email and via teleconferences announced to the reflector at least 30 days in advance.</a:t>
            </a:r>
          </a:p>
          <a:p>
            <a:pPr marL="423862" lvl="1"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smtClean="0">
                <a:latin typeface="Times New Roman" pitchFamily="18" charset="0"/>
                <a:cs typeface="Times New Roman" pitchFamily="18" charset="0"/>
              </a:rPr>
              <a:t>Moved by: </a:t>
            </a:r>
            <a:r>
              <a:rPr lang="en-US" sz="2000" dirty="0">
                <a:latin typeface="Times New Roman" pitchFamily="18" charset="0"/>
                <a:cs typeface="Times New Roman" pitchFamily="18" charset="0"/>
              </a:rPr>
              <a:t>Hendricus De </a:t>
            </a:r>
            <a:r>
              <a:rPr lang="en-US" sz="2000" dirty="0" smtClean="0">
                <a:latin typeface="Times New Roman" pitchFamily="18" charset="0"/>
                <a:cs typeface="Times New Roman" pitchFamily="18" charset="0"/>
              </a:rPr>
              <a:t>Ruijter</a:t>
            </a:r>
            <a:endParaRPr lang="en-US" altLang="en-US" sz="2000" kern="0" dirty="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000" kern="0" dirty="0">
                <a:latin typeface="Times New Roman" pitchFamily="18" charset="0"/>
                <a:cs typeface="Times New Roman" pitchFamily="18" charset="0"/>
              </a:rPr>
              <a:t>Seconded by</a:t>
            </a:r>
            <a:r>
              <a:rPr lang="en-US" altLang="en-US" sz="2000" kern="0" dirty="0" smtClean="0">
                <a:latin typeface="Times New Roman" pitchFamily="18" charset="0"/>
                <a:cs typeface="Times New Roman" pitchFamily="18" charset="0"/>
              </a:rPr>
              <a:t>: Allan Zhu</a:t>
            </a:r>
          </a:p>
          <a:p>
            <a:pPr marL="0" indent="0" eaLnBrk="1" hangingPunct="1">
              <a:spcBef>
                <a:spcPts val="300"/>
              </a:spcBef>
              <a:buNone/>
            </a:pPr>
            <a:r>
              <a:rPr lang="en-US" altLang="en-US" sz="1800" kern="0" dirty="0" smtClean="0"/>
              <a:t>Y/N/A = 7/0/0 (PASSED)</a:t>
            </a:r>
          </a:p>
        </p:txBody>
      </p:sp>
      <p:sp>
        <p:nvSpPr>
          <p:cNvPr id="8" name="Rectangle 3"/>
          <p:cNvSpPr txBox="1">
            <a:spLocks noChangeArrowheads="1"/>
          </p:cNvSpPr>
          <p:nvPr/>
        </p:nvSpPr>
        <p:spPr bwMode="auto">
          <a:xfrm>
            <a:off x="502661" y="2286000"/>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a:t>
            </a:r>
            <a:r>
              <a:rPr lang="en-US" sz="1800" kern="0" dirty="0" smtClean="0">
                <a:latin typeface="Times New Roman" pitchFamily="18" charset="0"/>
                <a:cs typeface="Times New Roman" pitchFamily="18" charset="0"/>
              </a:rPr>
              <a:t>Labs)</a:t>
            </a:r>
          </a:p>
          <a:p>
            <a:pPr lvl="1"/>
            <a:r>
              <a:rPr lang="en-US" sz="1800" kern="0" dirty="0" smtClean="0">
                <a:latin typeface="Times New Roman" pitchFamily="18" charset="0"/>
                <a:cs typeface="Times New Roman" pitchFamily="18" charset="0"/>
              </a:rPr>
              <a:t>Youngsoo Kim (Samsung)</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191000" y="2362200"/>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r>
              <a:rPr lang="en-US" sz="1800" kern="0" dirty="0" smtClean="0">
                <a:latin typeface="Times New Roman" pitchFamily="18" charset="0"/>
                <a:cs typeface="Times New Roman" pitchFamily="18" charset="0"/>
              </a:rPr>
              <a:t>)</a:t>
            </a:r>
          </a:p>
          <a:p>
            <a:pPr lvl="1"/>
            <a:endParaRPr lang="en-US" sz="1800" kern="0" dirty="0">
              <a:latin typeface="Times New Roman" pitchFamily="18" charset="0"/>
              <a:cs typeface="Times New Roman" pitchFamily="18" charset="0"/>
            </a:endParaRPr>
          </a:p>
        </p:txBody>
      </p:sp>
    </p:spTree>
    <p:extLst>
      <p:ext uri="{BB962C8B-B14F-4D97-AF65-F5344CB8AC3E}">
        <p14:creationId xmlns:p14="http://schemas.microsoft.com/office/powerpoint/2010/main" val="1436754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8</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304800" y="1484313"/>
            <a:ext cx="8480425" cy="4840287"/>
          </a:xfrm>
        </p:spPr>
        <p:txBody>
          <a:bodyPr/>
          <a:lstStyle/>
          <a:p>
            <a:pPr marL="457200" indent="-457200">
              <a:defRPr/>
            </a:pPr>
            <a:r>
              <a:rPr lang="de-DE" altLang="en-US" dirty="0">
                <a:latin typeface="Times New Roman" pitchFamily="18" charset="0"/>
              </a:rPr>
              <a:t>From Aug 17, 2015 to </a:t>
            </a:r>
            <a:r>
              <a:rPr lang="de-DE" altLang="en-US" dirty="0" smtClean="0">
                <a:latin typeface="Times New Roman" pitchFamily="18" charset="0"/>
              </a:rPr>
              <a:t>Mar</a:t>
            </a:r>
            <a:r>
              <a:rPr lang="de-DE" altLang="en-US" dirty="0">
                <a:latin typeface="Times New Roman" pitchFamily="18" charset="0"/>
              </a:rPr>
              <a:t>. 13, 2016</a:t>
            </a:r>
          </a:p>
          <a:p>
            <a:pPr marL="857250" lvl="1" indent="-457200">
              <a:defRPr/>
            </a:pPr>
            <a:r>
              <a:rPr lang="de-DE" altLang="en-US" dirty="0">
                <a:latin typeface="Times New Roman" pitchFamily="18" charset="0"/>
              </a:rPr>
              <a:t>Every Monday and Wednesday 	7:00PM PST </a:t>
            </a:r>
            <a:br>
              <a:rPr lang="de-DE" altLang="en-US" dirty="0">
                <a:latin typeface="Times New Roman" pitchFamily="18" charset="0"/>
              </a:rPr>
            </a:br>
            <a:r>
              <a:rPr lang="de-DE" altLang="en-US" dirty="0">
                <a:latin typeface="Times New Roman" pitchFamily="18" charset="0"/>
              </a:rPr>
              <a:t>(before US Daylight Saving started, 8:00PM PDT)</a:t>
            </a:r>
            <a:endParaRPr lang="de-DE" altLang="en-US" dirty="0">
              <a:latin typeface="Times New Roman" pitchFamily="18" charset="0"/>
            </a:endParaRPr>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1012291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9</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Nov 2015</a:t>
            </a:r>
          </a:p>
        </p:txBody>
      </p:sp>
    </p:spTree>
    <p:extLst>
      <p:ext uri="{BB962C8B-B14F-4D97-AF65-F5344CB8AC3E}">
        <p14:creationId xmlns:p14="http://schemas.microsoft.com/office/powerpoint/2010/main" val="1108420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981</Words>
  <Application>Microsoft Office PowerPoint</Application>
  <PresentationFormat>On-screen Show (4:3)</PresentationFormat>
  <Paragraphs>220</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IEEE 802.15.4q Task Group</vt:lpstr>
      <vt:lpstr>Nov. 2015 Sessions</vt:lpstr>
      <vt:lpstr>Achievement this week</vt:lpstr>
      <vt:lpstr>TG Motion: 5C Conditions</vt:lpstr>
      <vt:lpstr>TG Motion: Submission 802.15.4q draft spec. to RevCom</vt:lpstr>
      <vt:lpstr>TG Motion: Reaffirmation of Sponsor BRC</vt:lpstr>
      <vt:lpstr>Teleconferences</vt:lpstr>
      <vt:lpstr>TG4q Timeline</vt:lpstr>
      <vt:lpstr>TG4q Timeline (cont’)</vt:lpstr>
      <vt:lpstr>Plan for Jan’16 Meeting</vt:lpstr>
      <vt:lpstr>PowerPoint Presentation</vt:lpstr>
      <vt:lpstr>WG Motion: Reaffirmation of Sponsor BRC</vt:lpstr>
      <vt:lpstr>Other 802.15.4q-related WG Motions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2015-11-12T23:22:26Z</dcterms:modified>
</cp:coreProperties>
</file>