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62" r:id="rId3"/>
    <p:sldId id="415" r:id="rId4"/>
    <p:sldId id="427" r:id="rId5"/>
    <p:sldId id="429" r:id="rId6"/>
    <p:sldId id="430" r:id="rId7"/>
    <p:sldId id="432" r:id="rId8"/>
    <p:sldId id="428" r:id="rId9"/>
    <p:sldId id="435" r:id="rId10"/>
    <p:sldId id="445" r:id="rId11"/>
    <p:sldId id="436" r:id="rId12"/>
    <p:sldId id="437" r:id="rId13"/>
    <p:sldId id="438" r:id="rId14"/>
    <p:sldId id="439" r:id="rId15"/>
    <p:sldId id="442" r:id="rId16"/>
    <p:sldId id="443" r:id="rId17"/>
    <p:sldId id="444" r:id="rId18"/>
    <p:sldId id="440" r:id="rId19"/>
    <p:sldId id="441" r:id="rId20"/>
    <p:sldId id="284"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86490" autoAdjust="0"/>
  </p:normalViewPr>
  <p:slideViewPr>
    <p:cSldViewPr>
      <p:cViewPr>
        <p:scale>
          <a:sx n="110" d="100"/>
          <a:sy n="110" d="100"/>
        </p:scale>
        <p:origin x="-36" y="108"/>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1692" y="-57"/>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17</a:t>
            </a:fld>
            <a:endParaRPr lang="en-US" altLang="ko-KR"/>
          </a:p>
        </p:txBody>
      </p:sp>
    </p:spTree>
    <p:extLst>
      <p:ext uri="{BB962C8B-B14F-4D97-AF65-F5344CB8AC3E}">
        <p14:creationId xmlns:p14="http://schemas.microsoft.com/office/powerpoint/2010/main" val="129113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18</a:t>
            </a:fld>
            <a:endParaRPr lang="en-US" altLang="ko-KR"/>
          </a:p>
        </p:txBody>
      </p:sp>
    </p:spTree>
    <p:extLst>
      <p:ext uri="{BB962C8B-B14F-4D97-AF65-F5344CB8AC3E}">
        <p14:creationId xmlns:p14="http://schemas.microsoft.com/office/powerpoint/2010/main" val="117560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19</a:t>
            </a:fld>
            <a:endParaRPr lang="en-US" altLang="ko-KR"/>
          </a:p>
        </p:txBody>
      </p:sp>
    </p:spTree>
    <p:extLst>
      <p:ext uri="{BB962C8B-B14F-4D97-AF65-F5344CB8AC3E}">
        <p14:creationId xmlns:p14="http://schemas.microsoft.com/office/powerpoint/2010/main" val="2114901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20</a:t>
            </a:fld>
            <a:endParaRPr lang="en-US" altLang="ko-KR"/>
          </a:p>
        </p:txBody>
      </p:sp>
    </p:spTree>
    <p:extLst>
      <p:ext uri="{BB962C8B-B14F-4D97-AF65-F5344CB8AC3E}">
        <p14:creationId xmlns:p14="http://schemas.microsoft.com/office/powerpoint/2010/main" val="423586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6"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6"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6"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6"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13</a:t>
            </a:fld>
            <a:endParaRPr lang="en-US" altLang="ko-KR"/>
          </a:p>
        </p:txBody>
      </p:sp>
    </p:spTree>
    <p:extLst>
      <p:ext uri="{BB962C8B-B14F-4D97-AF65-F5344CB8AC3E}">
        <p14:creationId xmlns:p14="http://schemas.microsoft.com/office/powerpoint/2010/main" val="236696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6"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14</a:t>
            </a:fld>
            <a:endParaRPr lang="en-US" altLang="ko-KR"/>
          </a:p>
        </p:txBody>
      </p:sp>
    </p:spTree>
    <p:extLst>
      <p:ext uri="{BB962C8B-B14F-4D97-AF65-F5344CB8AC3E}">
        <p14:creationId xmlns:p14="http://schemas.microsoft.com/office/powerpoint/2010/main" val="64871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a:xfrm>
            <a:off x="3467100" y="95706"/>
            <a:ext cx="2814638" cy="215444"/>
          </a:xfrm>
          <a:prstGeom prst="rect">
            <a:avLst/>
          </a:prstGeom>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a:xfrm>
            <a:off x="654050" y="95706"/>
            <a:ext cx="2736850" cy="215444"/>
          </a:xfrm>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a:xfrm>
            <a:off x="3771900" y="8985250"/>
            <a:ext cx="2509838" cy="184666"/>
          </a:xfrm>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a:xfrm>
            <a:off x="2933700" y="8985250"/>
            <a:ext cx="801688" cy="184666"/>
          </a:xfrm>
        </p:spPr>
        <p:txBody>
          <a:bodyPr/>
          <a:lstStyle/>
          <a:p>
            <a:r>
              <a:rPr lang="en-US" altLang="ko-KR" smtClean="0"/>
              <a:t>Page </a:t>
            </a:r>
            <a:fld id="{722584E4-5C99-48A1-B50B-09A179DEB0F0}" type="slidenum">
              <a:rPr lang="en-US" altLang="ko-KR" smtClean="0"/>
              <a:pPr/>
              <a:t>16</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September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September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dirty="0" err="1" smtClean="0"/>
              <a:t>Septermber</a:t>
            </a:r>
            <a:r>
              <a:rPr lang="en-US" altLang="ko-KR" dirty="0" smtClean="0"/>
              <a:t>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dirty="0" smtClean="0"/>
              <a:t>September 2015</a:t>
            </a:r>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dirty="0" smtClean="0"/>
              <a:t>September 2015</a:t>
            </a:r>
          </a:p>
        </p:txBody>
      </p:sp>
      <p:sp>
        <p:nvSpPr>
          <p:cNvPr id="3" name="바닥글 개체 틀 2"/>
          <p:cNvSpPr>
            <a:spLocks noGrp="1"/>
          </p:cNvSpPr>
          <p:nvPr>
            <p:ph type="ftr" sz="quarter" idx="11"/>
          </p:nvPr>
        </p:nvSpPr>
        <p:spPr/>
        <p:txBody>
          <a:bodyPr/>
          <a:lstStyle>
            <a:lvl1pPr>
              <a:defRPr/>
            </a:lvl1pPr>
          </a:lstStyle>
          <a:p>
            <a:r>
              <a:rPr lang="en-US" altLang="ko-KR" dirty="0" smtClean="0"/>
              <a:t>Various Authors (TG3e Proposal)</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November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802.15-15-0932-00-003e</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42845" y="1032556"/>
            <a:ext cx="796775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600" b="1" u="sng" dirty="0">
                <a:solidFill>
                  <a:schemeClr val="tx2"/>
                </a:solidFill>
                <a:effectLst>
                  <a:outerShdw blurRad="38100" dist="38100" dir="2700000" algn="tl">
                    <a:srgbClr val="C0C0C0"/>
                  </a:outerShdw>
                </a:effectLst>
                <a:latin typeface="Times New Roman" pitchFamily="18" charset="0"/>
                <a:ea typeface="ＭＳ Ｐゴシック" charset="-128"/>
                <a:cs typeface="Times New Roman" pitchFamily="18" charset="0"/>
              </a:rPr>
              <a:t>Project: IEEE P802.15 Working Group for Wireless Personal Area Networks (WPANs)</a:t>
            </a:r>
            <a:endParaRPr lang="en-US" altLang="ja-JP" sz="1400" b="1" dirty="0">
              <a:solidFill>
                <a:schemeClr val="tx2"/>
              </a:solidFill>
              <a:latin typeface="Times New Roman" pitchFamily="18" charset="0"/>
              <a:ea typeface="ＭＳ Ｐゴシック" charset="-128"/>
              <a:cs typeface="Times New Roman" pitchFamily="18" charset="0"/>
            </a:endParaRPr>
          </a:p>
          <a:p>
            <a:endParaRPr lang="en-US" altLang="ja-JP" sz="1400" dirty="0">
              <a:solidFill>
                <a:schemeClr val="tx2"/>
              </a:solidFill>
              <a:latin typeface="Times New Roman" pitchFamily="18" charset="0"/>
              <a:ea typeface="ＭＳ Ｐゴシック" charset="-128"/>
              <a:cs typeface="Times New Roman" pitchFamily="18" charset="0"/>
            </a:endParaRPr>
          </a:p>
          <a:p>
            <a:r>
              <a:rPr lang="en-US" altLang="ja-JP" sz="1400" b="1" dirty="0">
                <a:latin typeface="Times New Roman" pitchFamily="18" charset="0"/>
                <a:ea typeface="ＭＳ Ｐゴシック" charset="-128"/>
                <a:cs typeface="Times New Roman" pitchFamily="18" charset="0"/>
              </a:rPr>
              <a:t>Submission Title:</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a:t>
            </a:r>
            <a:r>
              <a:rPr lang="pt-BR" altLang="ja-JP" sz="1400" dirty="0" smtClean="0">
                <a:cs typeface="Times New Roman" pitchFamily="18" charset="0"/>
              </a:rPr>
              <a:t>Supporting material</a:t>
            </a:r>
            <a:r>
              <a:rPr lang="pt-BR" altLang="ja-JP" sz="1400" dirty="0" smtClean="0">
                <a:latin typeface="Times New Roman" pitchFamily="18" charset="0"/>
                <a:cs typeface="Times New Roman" pitchFamily="18" charset="0"/>
              </a:rPr>
              <a:t> for OOK PHY] </a:t>
            </a:r>
            <a:endParaRPr lang="pt-BR" altLang="ja-JP" sz="1400" dirty="0">
              <a:latin typeface="Times New Roman" pitchFamily="18" charset="0"/>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Date Submitted: [</a:t>
            </a:r>
            <a:r>
              <a:rPr lang="en-US" altLang="ja-JP" sz="1400" dirty="0">
                <a:ea typeface="ＭＳ Ｐゴシック" charset="-128"/>
                <a:cs typeface="Times New Roman" pitchFamily="18" charset="0"/>
              </a:rPr>
              <a:t>9</a:t>
            </a:r>
            <a:r>
              <a:rPr lang="en-US" altLang="ja-JP" sz="1400" dirty="0" smtClean="0">
                <a:latin typeface="Times New Roman" pitchFamily="18" charset="0"/>
                <a:ea typeface="ＭＳ Ｐゴシック" charset="-128"/>
                <a:cs typeface="Times New Roman" pitchFamily="18" charset="0"/>
              </a:rPr>
              <a:t> </a:t>
            </a:r>
            <a:r>
              <a:rPr lang="en-US" altLang="ja-JP" sz="1400" dirty="0" smtClean="0">
                <a:ea typeface="ＭＳ Ｐゴシック" charset="-128"/>
                <a:cs typeface="Times New Roman" pitchFamily="18" charset="0"/>
              </a:rPr>
              <a:t>November</a:t>
            </a:r>
            <a:r>
              <a:rPr lang="en-US" altLang="ja-JP" sz="1400" dirty="0" smtClean="0">
                <a:latin typeface="Times New Roman" pitchFamily="18" charset="0"/>
                <a:ea typeface="ＭＳ Ｐゴシック" charset="-128"/>
                <a:cs typeface="Times New Roman" pitchFamily="18" charset="0"/>
              </a:rPr>
              <a:t> 2015]</a:t>
            </a:r>
          </a:p>
          <a:p>
            <a:r>
              <a:rPr lang="en-US" altLang="ja-JP" sz="1400" b="1" dirty="0" smtClean="0">
                <a:latin typeface="Times New Roman" pitchFamily="18" charset="0"/>
                <a:ea typeface="ＭＳ Ｐゴシック" charset="-128"/>
                <a:cs typeface="Times New Roman" pitchFamily="18" charset="0"/>
              </a:rPr>
              <a:t>Source: </a:t>
            </a:r>
            <a:r>
              <a:rPr lang="en-US" altLang="ja-JP" sz="1400" dirty="0" smtClean="0">
                <a:latin typeface="Times New Roman" pitchFamily="18" charset="0"/>
                <a:ea typeface="ＭＳ Ｐゴシック" charset="-128"/>
                <a:cs typeface="Times New Roman" pitchFamily="18" charset="0"/>
              </a:rPr>
              <a:t> </a:t>
            </a:r>
            <a:r>
              <a:rPr lang="en-US" altLang="ja-JP" sz="1400" dirty="0">
                <a:ea typeface="ＭＳ Ｐゴシック" charset="-128"/>
                <a:cs typeface="Times New Roman" pitchFamily="18" charset="0"/>
              </a:rPr>
              <a:t>[Jae </a:t>
            </a:r>
            <a:r>
              <a:rPr lang="en-US" altLang="ja-JP" sz="1400" dirty="0" err="1">
                <a:ea typeface="ＭＳ Ｐゴシック" charset="-128"/>
                <a:cs typeface="Times New Roman" pitchFamily="18" charset="0"/>
              </a:rPr>
              <a:t>Seung</a:t>
            </a:r>
            <a:r>
              <a:rPr lang="en-US" altLang="ja-JP" sz="1400" dirty="0">
                <a:ea typeface="ＭＳ Ｐゴシック" charset="-128"/>
                <a:cs typeface="Times New Roman" pitchFamily="18" charset="0"/>
              </a:rPr>
              <a:t> Lee, Ken </a:t>
            </a:r>
            <a:r>
              <a:rPr lang="en-US" altLang="ja-JP" sz="1400" dirty="0" smtClean="0">
                <a:latin typeface="Times New Roman" pitchFamily="18" charset="0"/>
                <a:ea typeface="ＭＳ Ｐゴシック" charset="-128"/>
                <a:cs typeface="Times New Roman" pitchFamily="18" charset="0"/>
              </a:rPr>
              <a:t>Hiraga, </a:t>
            </a:r>
            <a:r>
              <a:rPr lang="en-US" altLang="ja-JP" sz="1400" dirty="0" err="1" smtClean="0">
                <a:latin typeface="Times New Roman" pitchFamily="18" charset="0"/>
                <a:ea typeface="ＭＳ Ｐゴシック" charset="-128"/>
                <a:cs typeface="Times New Roman" pitchFamily="18" charset="0"/>
              </a:rPr>
              <a:t>Itaru</a:t>
            </a:r>
            <a:r>
              <a:rPr lang="en-US" altLang="ja-JP" sz="1400" dirty="0" smtClean="0">
                <a:latin typeface="Times New Roman" pitchFamily="18" charset="0"/>
                <a:ea typeface="ＭＳ Ｐゴシック" charset="-128"/>
                <a:cs typeface="Times New Roman" pitchFamily="18" charset="0"/>
              </a:rPr>
              <a:t> </a:t>
            </a:r>
            <a:r>
              <a:rPr lang="en-US" altLang="ja-JP" sz="1400" dirty="0" err="1" smtClean="0">
                <a:latin typeface="Times New Roman" pitchFamily="18" charset="0"/>
                <a:ea typeface="ＭＳ Ｐゴシック" charset="-128"/>
                <a:cs typeface="Times New Roman" pitchFamily="18" charset="0"/>
              </a:rPr>
              <a:t>Maekawa</a:t>
            </a:r>
            <a:r>
              <a:rPr lang="en-US" altLang="ja-JP" sz="1400" dirty="0" smtClean="0">
                <a:latin typeface="Times New Roman" pitchFamily="18" charset="0"/>
                <a:ea typeface="ＭＳ Ｐゴシック" charset="-128"/>
                <a:cs typeface="Times New Roman" pitchFamily="18" charset="0"/>
              </a:rPr>
              <a:t>, Makoto Noda, </a:t>
            </a:r>
            <a:r>
              <a:rPr lang="en-US" altLang="ja-JP" sz="1400" dirty="0" err="1" smtClean="0">
                <a:latin typeface="Times New Roman" pitchFamily="18" charset="0"/>
                <a:ea typeface="ＭＳ Ｐゴシック" charset="-128"/>
                <a:cs typeface="Times New Roman" pitchFamily="18" charset="0"/>
              </a:rPr>
              <a:t>Ko</a:t>
            </a:r>
            <a:r>
              <a:rPr lang="en-US" altLang="ja-JP" sz="1400" dirty="0" smtClean="0">
                <a:latin typeface="Times New Roman" pitchFamily="18" charset="0"/>
                <a:ea typeface="ＭＳ Ｐゴシック" charset="-128"/>
                <a:cs typeface="Times New Roman" pitchFamily="18" charset="0"/>
              </a:rPr>
              <a:t> </a:t>
            </a:r>
            <a:r>
              <a:rPr lang="en-US" altLang="ja-JP" sz="1400" dirty="0" err="1" smtClean="0">
                <a:latin typeface="Times New Roman" pitchFamily="18" charset="0"/>
                <a:ea typeface="ＭＳ Ｐゴシック" charset="-128"/>
                <a:cs typeface="Times New Roman" pitchFamily="18" charset="0"/>
              </a:rPr>
              <a:t>Togashi</a:t>
            </a:r>
            <a:r>
              <a:rPr lang="en-US" altLang="ja-JP" sz="1400" baseline="30000" dirty="0" smtClean="0">
                <a:latin typeface="Times New Roman" pitchFamily="18" charset="0"/>
                <a:ea typeface="ＭＳ Ｐゴシック" charset="-128"/>
                <a:cs typeface="Times New Roman" pitchFamily="18" charset="0"/>
              </a:rPr>
              <a:t>(</a:t>
            </a:r>
            <a:r>
              <a:rPr lang="en-US" altLang="ja-JP" sz="1400" baseline="30000" dirty="0" smtClean="0">
                <a:solidFill>
                  <a:srgbClr val="000000"/>
                </a:solidFill>
                <a:latin typeface="Times New Roman"/>
              </a:rPr>
              <a:t>1)</a:t>
            </a:r>
            <a:r>
              <a:rPr lang="en-US" altLang="ja-JP" sz="1400" dirty="0" smtClean="0">
                <a:latin typeface="Times New Roman" pitchFamily="18" charset="0"/>
                <a:ea typeface="ＭＳ Ｐゴシック" charset="-128"/>
                <a:cs typeface="Times New Roman" pitchFamily="18" charset="0"/>
              </a:rPr>
              <a:t>, </a:t>
            </a:r>
            <a:r>
              <a:rPr lang="en-US" altLang="ja-JP" sz="1400" dirty="0" smtClean="0">
                <a:latin typeface="Times New Roman" panose="02020603050405020304" pitchFamily="18" charset="0"/>
                <a:cs typeface="Times New Roman" panose="02020603050405020304" pitchFamily="18" charset="0"/>
              </a:rPr>
              <a:t>(representative </a:t>
            </a:r>
            <a:r>
              <a:rPr lang="en-US" altLang="ja-JP" sz="1400" dirty="0">
                <a:latin typeface="Times New Roman" panose="02020603050405020304" pitchFamily="18" charset="0"/>
                <a:cs typeface="Times New Roman" panose="02020603050405020304" pitchFamily="18" charset="0"/>
              </a:rPr>
              <a:t>contributors), </a:t>
            </a:r>
            <a:r>
              <a:rPr lang="en-US" altLang="ja-JP" sz="1400" dirty="0" smtClean="0">
                <a:latin typeface="Times New Roman" panose="02020603050405020304" pitchFamily="18" charset="0"/>
                <a:cs typeface="Times New Roman" panose="02020603050405020304" pitchFamily="18" charset="0"/>
              </a:rPr>
              <a:t>all </a:t>
            </a:r>
            <a:r>
              <a:rPr lang="en-US" altLang="ja-JP" sz="1400" dirty="0">
                <a:latin typeface="Times New Roman" panose="02020603050405020304" pitchFamily="18" charset="0"/>
                <a:cs typeface="Times New Roman" panose="02020603050405020304" pitchFamily="18" charset="0"/>
              </a:rPr>
              <a:t>contributors are listed in “Contributors” </a:t>
            </a:r>
            <a:r>
              <a:rPr lang="en-US" altLang="ja-JP" sz="1400" dirty="0" smtClean="0">
                <a:latin typeface="Times New Roman" panose="02020603050405020304" pitchFamily="18" charset="0"/>
                <a:cs typeface="Times New Roman" panose="02020603050405020304" pitchFamily="18" charset="0"/>
              </a:rPr>
              <a:t>slide] </a:t>
            </a:r>
            <a:endParaRPr lang="en-US" altLang="ja-JP" sz="1400" dirty="0" smtClean="0">
              <a:latin typeface="Times New Roman" pitchFamily="18" charset="0"/>
              <a:ea typeface="ＭＳ Ｐゴシック" charset="-128"/>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Company: </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ETRI</a:t>
            </a:r>
            <a:r>
              <a:rPr lang="en-US" altLang="ja-JP" sz="1400" baseline="30000" dirty="0">
                <a:latin typeface="Times New Roman"/>
              </a:rPr>
              <a:t>1</a:t>
            </a:r>
            <a:r>
              <a:rPr lang="en-US" altLang="ja-JP" sz="1400" dirty="0" smtClean="0">
                <a:latin typeface="Times New Roman" pitchFamily="18" charset="0"/>
                <a:ea typeface="ＭＳ Ｐゴシック" charset="-128"/>
                <a:cs typeface="Times New Roman" pitchFamily="18" charset="0"/>
              </a:rPr>
              <a:t>, JRC, NTT, Sony, Toshiba</a:t>
            </a:r>
            <a:r>
              <a:rPr lang="en-US" altLang="ja-JP" sz="1400" dirty="0" smtClean="0">
                <a:latin typeface="Times New Roman" panose="02020603050405020304" pitchFamily="18" charset="0"/>
                <a:cs typeface="Times New Roman" panose="02020603050405020304" pitchFamily="18" charset="0"/>
              </a:rPr>
              <a:t>] </a:t>
            </a:r>
            <a:endParaRPr lang="en-US" altLang="ja-JP" sz="1400" dirty="0" smtClean="0">
              <a:latin typeface="Times New Roman" pitchFamily="18" charset="0"/>
              <a:ea typeface="ＭＳ Ｐゴシック" charset="-128"/>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Address</a:t>
            </a:r>
            <a:r>
              <a:rPr lang="en-US" altLang="ja-JP" sz="1400" baseline="30000" dirty="0">
                <a:solidFill>
                  <a:srgbClr val="000000"/>
                </a:solidFill>
                <a:latin typeface="Times New Roman"/>
              </a:rPr>
              <a:t>1</a:t>
            </a:r>
            <a:r>
              <a:rPr lang="en-US" altLang="ja-JP" sz="1400" b="1" dirty="0" smtClean="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a:t>
            </a:r>
            <a:r>
              <a:rPr lang="en-US" altLang="ko-KR" sz="1400" dirty="0">
                <a:solidFill>
                  <a:schemeClr val="tx2"/>
                </a:solidFill>
                <a:ea typeface="굴림" charset="-127"/>
              </a:rPr>
              <a:t>218 </a:t>
            </a:r>
            <a:r>
              <a:rPr lang="en-US" altLang="ko-KR" sz="1400" dirty="0" err="1">
                <a:solidFill>
                  <a:schemeClr val="tx2"/>
                </a:solidFill>
                <a:ea typeface="굴림" charset="-127"/>
              </a:rPr>
              <a:t>Gajeong-ro</a:t>
            </a:r>
            <a:r>
              <a:rPr lang="en-US" altLang="ko-KR" sz="1400" dirty="0">
                <a:solidFill>
                  <a:schemeClr val="tx2"/>
                </a:solidFill>
                <a:ea typeface="굴림" charset="-127"/>
              </a:rPr>
              <a:t>, </a:t>
            </a:r>
            <a:r>
              <a:rPr lang="en-US" altLang="ko-KR" sz="1400" dirty="0" err="1">
                <a:solidFill>
                  <a:schemeClr val="tx2"/>
                </a:solidFill>
                <a:ea typeface="굴림" charset="-127"/>
              </a:rPr>
              <a:t>Yuseong-gu</a:t>
            </a:r>
            <a:r>
              <a:rPr lang="en-US" altLang="ko-KR" sz="1400" dirty="0">
                <a:solidFill>
                  <a:schemeClr val="tx2"/>
                </a:solidFill>
                <a:ea typeface="굴림" charset="-127"/>
              </a:rPr>
              <a:t>, Daejeon, 305-700, Korea</a:t>
            </a:r>
            <a:r>
              <a:rPr lang="en-US" altLang="ja-JP" sz="1400" dirty="0" smtClean="0">
                <a:latin typeface="Times New Roman" panose="02020603050405020304" pitchFamily="18" charset="0"/>
                <a:cs typeface="Times New Roman" panose="02020603050405020304" pitchFamily="18" charset="0"/>
              </a:rPr>
              <a:t>]</a:t>
            </a:r>
            <a:endParaRPr lang="en-US" altLang="ja-JP" sz="1400" dirty="0" smtClean="0">
              <a:latin typeface="Times New Roman" pitchFamily="18" charset="0"/>
              <a:ea typeface="ＭＳ Ｐゴシック" charset="-128"/>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E-Mail</a:t>
            </a:r>
            <a:r>
              <a:rPr lang="en-US" altLang="ja-JP" sz="1400" baseline="30000" dirty="0">
                <a:latin typeface="Times New Roman"/>
              </a:rPr>
              <a:t>1</a:t>
            </a:r>
            <a:r>
              <a:rPr lang="en-US" altLang="ja-JP" sz="1400" b="1" dirty="0" smtClean="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a:t>
            </a:r>
            <a:r>
              <a:rPr lang="en-US" altLang="ko-KR" sz="1400" dirty="0">
                <a:solidFill>
                  <a:schemeClr val="tx2"/>
                </a:solidFill>
                <a:ea typeface="굴림" charset="-127"/>
              </a:rPr>
              <a:t>jasonlee@etri.re.kr</a:t>
            </a:r>
            <a:r>
              <a:rPr lang="en-US" altLang="ja-JP" sz="1400" dirty="0" smtClean="0">
                <a:latin typeface="Times New Roman" pitchFamily="18" charset="0"/>
                <a:ea typeface="ＭＳ Ｐゴシック" charset="-128"/>
                <a:cs typeface="Times New Roman" pitchFamily="18" charset="0"/>
              </a:rPr>
              <a:t> </a:t>
            </a:r>
            <a:r>
              <a:rPr lang="en-US" altLang="ja-JP" sz="1400" dirty="0" smtClean="0">
                <a:solidFill>
                  <a:srgbClr val="000000"/>
                </a:solidFill>
                <a:latin typeface="Times New Roman"/>
              </a:rPr>
              <a:t>(all contributors </a:t>
            </a:r>
            <a:r>
              <a:rPr lang="en-US" altLang="ja-JP" sz="1400" dirty="0">
                <a:solidFill>
                  <a:srgbClr val="000000"/>
                </a:solidFill>
                <a:latin typeface="Times New Roman"/>
              </a:rPr>
              <a:t>are listed in “Contributors” </a:t>
            </a:r>
            <a:r>
              <a:rPr lang="en-US" altLang="ja-JP" sz="1400" dirty="0" smtClean="0">
                <a:solidFill>
                  <a:srgbClr val="000000"/>
                </a:solidFill>
                <a:latin typeface="Times New Roman"/>
              </a:rPr>
              <a:t>slide)</a:t>
            </a:r>
            <a:r>
              <a:rPr lang="en-US" altLang="ja-JP" sz="1400" dirty="0" smtClean="0">
                <a:latin typeface="Times New Roman" panose="02020603050405020304" pitchFamily="18" charset="0"/>
                <a:cs typeface="Times New Roman" panose="02020603050405020304" pitchFamily="18" charset="0"/>
              </a:rPr>
              <a:t>]</a:t>
            </a:r>
            <a:endParaRPr lang="en-US" altLang="ja-JP" sz="1400" b="1" dirty="0" smtClean="0">
              <a:latin typeface="Times New Roman" pitchFamily="18" charset="0"/>
              <a:ea typeface="ＭＳ Ｐゴシック" charset="-128"/>
              <a:cs typeface="Times New Roman" pitchFamily="18" charset="0"/>
            </a:endParaRPr>
          </a:p>
          <a:p>
            <a:pPr>
              <a:spcBef>
                <a:spcPts val="600"/>
              </a:spcBef>
              <a:spcAft>
                <a:spcPts val="600"/>
              </a:spcAft>
            </a:pPr>
            <a:r>
              <a:rPr lang="en-US" altLang="ja-JP" sz="1400" b="1" dirty="0" smtClean="0">
                <a:latin typeface="Times New Roman" pitchFamily="18" charset="0"/>
                <a:ea typeface="ＭＳ Ｐゴシック" charset="-128"/>
                <a:cs typeface="Times New Roman" pitchFamily="18" charset="0"/>
              </a:rPr>
              <a:t>Abstract</a:t>
            </a:r>
            <a:r>
              <a:rPr lang="en-US" altLang="ja-JP" sz="1400" b="1" dirty="0">
                <a:latin typeface="Times New Roman" pitchFamily="18" charset="0"/>
                <a:ea typeface="ＭＳ Ｐゴシック" charset="-128"/>
                <a:cs typeface="Times New Roman" pitchFamily="18" charset="0"/>
              </a:rPr>
              <a:t>:</a:t>
            </a:r>
            <a:r>
              <a:rPr lang="en-US" altLang="ja-JP" sz="1400" dirty="0">
                <a:latin typeface="Times New Roman" pitchFamily="18" charset="0"/>
                <a:ea typeface="ＭＳ Ｐゴシック" charset="-128"/>
                <a:cs typeface="Times New Roman" pitchFamily="18" charset="0"/>
              </a:rPr>
              <a:t>	</a:t>
            </a:r>
            <a:r>
              <a:rPr lang="en-US" altLang="ja-JP" sz="1400" dirty="0">
                <a:ea typeface="ＭＳ Ｐゴシック" charset="-128"/>
                <a:cs typeface="Times New Roman" pitchFamily="18" charset="0"/>
              </a:rPr>
              <a:t> This document is a supporting material for </a:t>
            </a:r>
            <a:r>
              <a:rPr lang="en-US" altLang="ja-JP" sz="1400" dirty="0" smtClean="0">
                <a:ea typeface="ＭＳ Ｐゴシック" charset="-128"/>
                <a:cs typeface="Times New Roman" pitchFamily="18" charset="0"/>
              </a:rPr>
              <a:t>OOK PHY</a:t>
            </a:r>
            <a:r>
              <a:rPr lang="en-US" altLang="ko-KR" sz="1400" dirty="0" smtClean="0">
                <a:ea typeface="ＭＳ Ｐゴシック" charset="-128"/>
                <a:cs typeface="Times New Roman" pitchFamily="18" charset="0"/>
              </a:rPr>
              <a:t> to improve </a:t>
            </a:r>
            <a:r>
              <a:rPr lang="en-US" altLang="ko-KR" sz="1400" dirty="0">
                <a:ea typeface="ＭＳ Ｐゴシック" charset="-128"/>
                <a:cs typeface="Times New Roman" pitchFamily="18" charset="0"/>
              </a:rPr>
              <a:t>IEEE 802.15.3e Draft</a:t>
            </a:r>
            <a:r>
              <a:rPr lang="en-US" altLang="ja-JP" sz="1400" dirty="0" smtClean="0">
                <a:latin typeface="Times New Roman" pitchFamily="18" charset="0"/>
                <a:ea typeface="ＭＳ Ｐゴシック" charset="-128"/>
                <a:cs typeface="Times New Roman" pitchFamily="18" charset="0"/>
              </a:rPr>
              <a:t>.</a:t>
            </a:r>
            <a:endParaRPr lang="en-US" altLang="ja-JP" sz="1400" dirty="0">
              <a:latin typeface="Times New Roman" pitchFamily="18" charset="0"/>
              <a:ea typeface="ＭＳ Ｐゴシック" charset="-128"/>
              <a:cs typeface="Times New Roman" pitchFamily="18" charset="0"/>
            </a:endParaRPr>
          </a:p>
          <a:p>
            <a:pPr>
              <a:spcBef>
                <a:spcPts val="600"/>
              </a:spcBef>
              <a:spcAft>
                <a:spcPts val="600"/>
              </a:spcAft>
            </a:pPr>
            <a:r>
              <a:rPr lang="en-US" altLang="ja-JP" sz="1400" b="1" dirty="0" smtClean="0">
                <a:latin typeface="Times New Roman" pitchFamily="18" charset="0"/>
                <a:ea typeface="ＭＳ Ｐゴシック" charset="-128"/>
                <a:cs typeface="Times New Roman" pitchFamily="18" charset="0"/>
              </a:rPr>
              <a:t>Purpose:</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	To propose a full set of specifications for TG3e.</a:t>
            </a:r>
            <a:endParaRPr lang="en-US" altLang="ja-JP" sz="1400" dirty="0">
              <a:latin typeface="Times New Roman" pitchFamily="18" charset="0"/>
              <a:ea typeface="ＭＳ Ｐゴシック" charset="-128"/>
              <a:cs typeface="Times New Roman" pitchFamily="18" charset="0"/>
            </a:endParaRPr>
          </a:p>
          <a:p>
            <a:r>
              <a:rPr lang="en-US" altLang="ja-JP" sz="1400" b="1" dirty="0">
                <a:solidFill>
                  <a:schemeClr val="tx2"/>
                </a:solidFill>
                <a:latin typeface="Times New Roman" pitchFamily="18" charset="0"/>
                <a:ea typeface="ＭＳ Ｐゴシック" charset="-128"/>
                <a:cs typeface="Times New Roman" pitchFamily="18" charset="0"/>
              </a:rPr>
              <a:t>Notice:</a:t>
            </a:r>
            <a:r>
              <a:rPr lang="en-US" altLang="ja-JP" sz="1400" dirty="0">
                <a:solidFill>
                  <a:schemeClr val="tx2"/>
                </a:solidFill>
                <a:latin typeface="Times New Roman" pitchFamily="18" charset="0"/>
                <a:ea typeface="ＭＳ Ｐゴシック" charset="-128"/>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400" b="1" dirty="0">
                <a:solidFill>
                  <a:schemeClr val="tx2"/>
                </a:solidFill>
                <a:latin typeface="Times New Roman" pitchFamily="18" charset="0"/>
                <a:ea typeface="ＭＳ Ｐゴシック" charset="-128"/>
                <a:cs typeface="Times New Roman" pitchFamily="18" charset="0"/>
              </a:rPr>
              <a:t>Release:</a:t>
            </a:r>
            <a:r>
              <a:rPr lang="en-US" altLang="ja-JP" sz="1400" dirty="0">
                <a:solidFill>
                  <a:schemeClr val="tx2"/>
                </a:solidFill>
                <a:latin typeface="Times New Roman" pitchFamily="18" charset="0"/>
                <a:ea typeface="ＭＳ Ｐゴシック" charset="-128"/>
                <a:cs typeface="Times New Roman" pitchFamily="18" charset="0"/>
              </a:rPr>
              <a:t>	The </a:t>
            </a:r>
            <a:r>
              <a:rPr lang="en-US" altLang="ja-JP" sz="1400" dirty="0" smtClean="0">
                <a:solidFill>
                  <a:schemeClr val="tx2"/>
                </a:solidFill>
                <a:latin typeface="Times New Roman" pitchFamily="18" charset="0"/>
                <a:ea typeface="ＭＳ Ｐゴシック" charset="-128"/>
                <a:cs typeface="Times New Roman" pitchFamily="18" charset="0"/>
              </a:rPr>
              <a:t>contributors acknowledge </a:t>
            </a:r>
            <a:r>
              <a:rPr lang="en-US" altLang="ja-JP" sz="1400" dirty="0">
                <a:solidFill>
                  <a:schemeClr val="tx2"/>
                </a:solidFill>
                <a:latin typeface="Times New Roman" pitchFamily="18" charset="0"/>
                <a:ea typeface="ＭＳ Ｐゴシック" charset="-128"/>
                <a:cs typeface="Times New Roman" pitchFamily="18" charset="0"/>
              </a:rPr>
              <a:t>and </a:t>
            </a:r>
            <a:r>
              <a:rPr lang="en-US" altLang="ja-JP" sz="1400" dirty="0" smtClean="0">
                <a:solidFill>
                  <a:schemeClr val="tx2"/>
                </a:solidFill>
                <a:latin typeface="Times New Roman" pitchFamily="18" charset="0"/>
                <a:ea typeface="ＭＳ Ｐゴシック" charset="-128"/>
                <a:cs typeface="Times New Roman" pitchFamily="18" charset="0"/>
              </a:rPr>
              <a:t>accept </a:t>
            </a:r>
            <a:r>
              <a:rPr lang="en-US" altLang="ja-JP" sz="1400" dirty="0">
                <a:solidFill>
                  <a:schemeClr val="tx2"/>
                </a:solidFill>
                <a:latin typeface="Times New Roman" pitchFamily="18" charset="0"/>
                <a:ea typeface="ＭＳ Ｐゴシック" charset="-128"/>
                <a:cs typeface="Times New Roman" pitchFamily="18" charset="0"/>
              </a:rPr>
              <a:t>that this contribution becomes the property of IEEE and may be made publicly available by P802.15</a:t>
            </a:r>
            <a:r>
              <a:rPr lang="en-US" altLang="ja-JP" sz="1400" dirty="0" smtClean="0">
                <a:solidFill>
                  <a:schemeClr val="tx2"/>
                </a:solidFill>
                <a:latin typeface="Times New Roman" pitchFamily="18" charset="0"/>
                <a:ea typeface="ＭＳ Ｐゴシック" charset="-128"/>
                <a:cs typeface="Times New Roman" pitchFamily="18" charset="0"/>
              </a:rPr>
              <a:t>.</a:t>
            </a:r>
            <a:endParaRPr lang="en-US" altLang="ja-JP" sz="1400" dirty="0">
              <a:solidFill>
                <a:schemeClr val="tx2"/>
              </a:solidFill>
              <a:latin typeface="Times New Roman" pitchFamily="18" charset="0"/>
              <a:ea typeface="ＭＳ Ｐゴシック" charset="-128"/>
              <a:cs typeface="Times New Roman" pitchFamily="18" charset="0"/>
            </a:endParaRPr>
          </a:p>
        </p:txBody>
      </p:sp>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5"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dirty="0" smtClean="0"/>
              <a:t>November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
        <p:nvSpPr>
          <p:cNvPr id="7" name="내용 개체 틀 2"/>
          <p:cNvSpPr txBox="1">
            <a:spLocks/>
          </p:cNvSpPr>
          <p:nvPr/>
        </p:nvSpPr>
        <p:spPr bwMode="auto">
          <a:xfrm>
            <a:off x="681418" y="1632248"/>
            <a:ext cx="77724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marL="342900" indent="-342900">
              <a:buFont typeface="Arial" panose="020B0604020202020204" pitchFamily="34" charset="0"/>
              <a:buChar char="•"/>
            </a:pPr>
            <a:r>
              <a:rPr lang="en-US" altLang="ko-KR" sz="2000" kern="0" dirty="0" smtClean="0">
                <a:latin typeface="Arial" panose="020B0604020202020204" pitchFamily="34" charset="0"/>
                <a:cs typeface="Arial" panose="020B0604020202020204" pitchFamily="34" charset="0"/>
              </a:rPr>
              <a:t>Signal Bandwidth for OOK PHY</a:t>
            </a:r>
          </a:p>
          <a:p>
            <a:pPr marL="800100" lvl="1" indent="-342900">
              <a:buFontTx/>
              <a:buChar char="-"/>
            </a:pPr>
            <a:r>
              <a:rPr lang="en-US" altLang="ko-KR" sz="2000" kern="0" dirty="0" smtClean="0">
                <a:latin typeface="Arial" panose="020B0604020202020204" pitchFamily="34" charset="0"/>
                <a:cs typeface="Arial" panose="020B0604020202020204" pitchFamily="34" charset="0"/>
              </a:rPr>
              <a:t>2 Channel bonding with SF=1 and 4 Channel bonding with SF=2 gives the same throughput with the same </a:t>
            </a:r>
            <a:r>
              <a:rPr lang="en-US" altLang="ko-KR" sz="2000" kern="0" dirty="0" err="1" smtClean="0">
                <a:latin typeface="Arial" panose="020B0604020202020204" pitchFamily="34" charset="0"/>
                <a:cs typeface="Arial" panose="020B0604020202020204" pitchFamily="34" charset="0"/>
              </a:rPr>
              <a:t>Tx</a:t>
            </a:r>
            <a:r>
              <a:rPr lang="en-US" altLang="ko-KR" sz="2000" kern="0" dirty="0" smtClean="0">
                <a:latin typeface="Arial" panose="020B0604020202020204" pitchFamily="34" charset="0"/>
                <a:cs typeface="Arial" panose="020B0604020202020204" pitchFamily="34" charset="0"/>
              </a:rPr>
              <a:t> Power</a:t>
            </a:r>
          </a:p>
          <a:p>
            <a:pPr marL="800100" lvl="1" indent="-342900">
              <a:buFontTx/>
              <a:buChar char="-"/>
            </a:pPr>
            <a:r>
              <a:rPr lang="en-US" altLang="ko-KR" sz="2000" kern="0" dirty="0" smtClean="0">
                <a:latin typeface="Arial" panose="020B0604020202020204" pitchFamily="34" charset="0"/>
                <a:cs typeface="Arial" panose="020B0604020202020204" pitchFamily="34" charset="0"/>
              </a:rPr>
              <a:t>Single Channel </a:t>
            </a:r>
            <a:r>
              <a:rPr lang="en-US" altLang="ko-KR" sz="2000" kern="0" dirty="0">
                <a:latin typeface="Arial" panose="020B0604020202020204" pitchFamily="34" charset="0"/>
                <a:cs typeface="Arial" panose="020B0604020202020204" pitchFamily="34" charset="0"/>
              </a:rPr>
              <a:t>with SF=1 and </a:t>
            </a:r>
            <a:r>
              <a:rPr lang="en-US" altLang="ko-KR" sz="2000" kern="0" dirty="0" smtClean="0">
                <a:latin typeface="Arial" panose="020B0604020202020204" pitchFamily="34" charset="0"/>
                <a:cs typeface="Arial" panose="020B0604020202020204" pitchFamily="34" charset="0"/>
              </a:rPr>
              <a:t>2 </a:t>
            </a:r>
            <a:r>
              <a:rPr lang="en-US" altLang="ko-KR" sz="2000" kern="0" dirty="0">
                <a:latin typeface="Arial" panose="020B0604020202020204" pitchFamily="34" charset="0"/>
                <a:cs typeface="Arial" panose="020B0604020202020204" pitchFamily="34" charset="0"/>
              </a:rPr>
              <a:t>Channel bonding with SF=2 gives the same throughput with </a:t>
            </a:r>
            <a:r>
              <a:rPr lang="en-US" altLang="ko-KR" sz="2000" kern="0" dirty="0" smtClean="0">
                <a:latin typeface="Arial" panose="020B0604020202020204" pitchFamily="34" charset="0"/>
                <a:cs typeface="Arial" panose="020B0604020202020204" pitchFamily="34" charset="0"/>
              </a:rPr>
              <a:t>the same </a:t>
            </a:r>
            <a:r>
              <a:rPr lang="en-US" altLang="ko-KR" sz="2000" kern="0" dirty="0" err="1">
                <a:latin typeface="Arial" panose="020B0604020202020204" pitchFamily="34" charset="0"/>
                <a:cs typeface="Arial" panose="020B0604020202020204" pitchFamily="34" charset="0"/>
              </a:rPr>
              <a:t>Tx</a:t>
            </a:r>
            <a:r>
              <a:rPr lang="en-US" altLang="ko-KR" sz="2000" kern="0" dirty="0">
                <a:latin typeface="Arial" panose="020B0604020202020204" pitchFamily="34" charset="0"/>
                <a:cs typeface="Arial" panose="020B0604020202020204" pitchFamily="34" charset="0"/>
              </a:rPr>
              <a:t> Power</a:t>
            </a:r>
          </a:p>
          <a:p>
            <a:endParaRPr lang="en-US" altLang="ko-KR" sz="2000" kern="0" dirty="0" smtClean="0">
              <a:latin typeface="Arial" panose="020B0604020202020204" pitchFamily="34" charset="0"/>
              <a:cs typeface="Arial" panose="020B0604020202020204" pitchFamily="34" charset="0"/>
            </a:endParaRPr>
          </a:p>
          <a:p>
            <a:pPr lvl="1"/>
            <a:endParaRPr lang="en-US" altLang="ko-KR" sz="1800" kern="0" dirty="0"/>
          </a:p>
          <a:p>
            <a:pPr marL="857250" lvl="2" indent="0">
              <a:buNone/>
            </a:pPr>
            <a:endParaRPr lang="en-US" altLang="ko-KR" sz="1800" kern="0" dirty="0" smtClean="0"/>
          </a:p>
          <a:p>
            <a:pPr lvl="2"/>
            <a:endParaRPr lang="en-US" altLang="ko-KR" sz="2000" kern="0" dirty="0" smtClean="0"/>
          </a:p>
        </p:txBody>
      </p:sp>
      <p:sp>
        <p:nvSpPr>
          <p:cNvPr id="8" name="제목 1"/>
          <p:cNvSpPr>
            <a:spLocks noGrp="1"/>
          </p:cNvSpPr>
          <p:nvPr>
            <p:ph type="title"/>
          </p:nvPr>
        </p:nvSpPr>
        <p:spPr>
          <a:xfrm>
            <a:off x="685800" y="685800"/>
            <a:ext cx="7772400" cy="1066800"/>
          </a:xfrm>
        </p:spPr>
        <p:txBody>
          <a:bodyPr/>
          <a:lstStyle/>
          <a:p>
            <a:r>
              <a:rPr lang="en-US" altLang="ko-KR" dirty="0" smtClean="0"/>
              <a:t>Simulation Result Summary</a:t>
            </a:r>
            <a:endParaRPr lang="ko-KR" altLang="en-US" dirty="0"/>
          </a:p>
        </p:txBody>
      </p:sp>
    </p:spTree>
    <p:extLst>
      <p:ext uri="{BB962C8B-B14F-4D97-AF65-F5344CB8AC3E}">
        <p14:creationId xmlns:p14="http://schemas.microsoft.com/office/powerpoint/2010/main" val="415124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13" name="제목 1"/>
          <p:cNvSpPr>
            <a:spLocks noGrp="1"/>
          </p:cNvSpPr>
          <p:nvPr>
            <p:ph type="title"/>
          </p:nvPr>
        </p:nvSpPr>
        <p:spPr>
          <a:xfrm>
            <a:off x="685800" y="685800"/>
            <a:ext cx="7772400" cy="654968"/>
          </a:xfrm>
        </p:spPr>
        <p:txBody>
          <a:bodyPr/>
          <a:lstStyle/>
          <a:p>
            <a:r>
              <a:rPr lang="en-US" altLang="ko-KR" dirty="0"/>
              <a:t>Link Budget Margin (OOK)</a:t>
            </a:r>
            <a:endParaRPr lang="ko-KR" altLang="en-US" dirty="0"/>
          </a:p>
        </p:txBody>
      </p:sp>
      <p:sp>
        <p:nvSpPr>
          <p:cNvPr id="8" name="TextBox 1"/>
          <p:cNvSpPr txBox="1"/>
          <p:nvPr/>
        </p:nvSpPr>
        <p:spPr>
          <a:xfrm>
            <a:off x="537741" y="6198414"/>
            <a:ext cx="464306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marL="171450" indent="-171450">
              <a:buFont typeface="Arial" panose="020B0604020202020204" pitchFamily="34" charset="0"/>
              <a:buChar char="•"/>
            </a:pPr>
            <a:r>
              <a:rPr lang="en-US" altLang="ko-KR" dirty="0" smtClean="0"/>
              <a:t>OBO(Output Back Off) from full saturation: 0 dB, Noise Figure 8 dB</a:t>
            </a:r>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graphicFrame>
        <p:nvGraphicFramePr>
          <p:cNvPr id="11" name="표 10"/>
          <p:cNvGraphicFramePr>
            <a:graphicFrameLocks noGrp="1"/>
          </p:cNvGraphicFramePr>
          <p:nvPr>
            <p:extLst>
              <p:ext uri="{D42A27DB-BD31-4B8C-83A1-F6EECF244321}">
                <p14:modId xmlns:p14="http://schemas.microsoft.com/office/powerpoint/2010/main" val="2442284121"/>
              </p:ext>
            </p:extLst>
          </p:nvPr>
        </p:nvGraphicFramePr>
        <p:xfrm>
          <a:off x="613656" y="1432843"/>
          <a:ext cx="7992888" cy="4755540"/>
        </p:xfrm>
        <a:graphic>
          <a:graphicData uri="http://schemas.openxmlformats.org/drawingml/2006/table">
            <a:tbl>
              <a:tblPr firstRow="1" bandRow="1">
                <a:tableStyleId>{5C22544A-7EE6-4342-B048-85BDC9FD1C3A}</a:tableStyleId>
              </a:tblPr>
              <a:tblGrid>
                <a:gridCol w="772448"/>
                <a:gridCol w="2539920"/>
                <a:gridCol w="789992"/>
                <a:gridCol w="792088"/>
                <a:gridCol w="864096"/>
                <a:gridCol w="792088"/>
                <a:gridCol w="648072"/>
                <a:gridCol w="794184"/>
              </a:tblGrid>
              <a:tr h="268025">
                <a:tc rowSpan="2" gridSpan="2">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Description</a:t>
                      </a:r>
                      <a:endParaRPr lang="ko-KR" alt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latinLnBrk="1"/>
                      <a:r>
                        <a:rPr lang="en-US" altLang="ko-KR" sz="1100" b="0" dirty="0" err="1" smtClean="0">
                          <a:solidFill>
                            <a:schemeClr val="tx1"/>
                          </a:solidFill>
                          <a:latin typeface="Arial" panose="020B0604020202020204" pitchFamily="34" charset="0"/>
                          <a:cs typeface="Arial" panose="020B0604020202020204" pitchFamily="34" charset="0"/>
                        </a:rPr>
                        <a:t>AWGN</a:t>
                      </a:r>
                      <a:endParaRPr lang="ko-KR" alt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latinLnBrk="1"/>
                      <a:r>
                        <a:rPr lang="en-US" altLang="ko-KR" sz="1100" b="0" dirty="0" err="1" smtClean="0">
                          <a:solidFill>
                            <a:schemeClr val="tx1"/>
                          </a:solidFill>
                          <a:latin typeface="Arial" panose="020B0604020202020204" pitchFamily="34" charset="0"/>
                          <a:cs typeface="Arial" panose="020B0604020202020204" pitchFamily="34" charset="0"/>
                        </a:rPr>
                        <a:t>SISO</a:t>
                      </a:r>
                      <a:r>
                        <a:rPr lang="en-US" altLang="ko-KR" sz="1100" b="0" dirty="0" smtClean="0">
                          <a:solidFill>
                            <a:schemeClr val="tx1"/>
                          </a:solidFill>
                          <a:latin typeface="Arial" panose="020B0604020202020204" pitchFamily="34" charset="0"/>
                          <a:cs typeface="Arial" panose="020B0604020202020204" pitchFamily="34" charset="0"/>
                        </a:rPr>
                        <a:t> channel</a:t>
                      </a:r>
                      <a:r>
                        <a:rPr lang="en-US" altLang="ko-KR" sz="1100" b="0" baseline="0" dirty="0" smtClean="0">
                          <a:solidFill>
                            <a:schemeClr val="tx1"/>
                          </a:solidFill>
                          <a:latin typeface="Arial" panose="020B0604020202020204" pitchFamily="34" charset="0"/>
                          <a:cs typeface="Arial" panose="020B0604020202020204" pitchFamily="34" charset="0"/>
                        </a:rPr>
                        <a:t> </a:t>
                      </a:r>
                    </a:p>
                    <a:p>
                      <a:pPr algn="ctr" latinLnBrk="1"/>
                      <a:r>
                        <a:rPr lang="en-US" altLang="ko-KR" sz="1100" b="0" baseline="0" dirty="0" smtClean="0">
                          <a:solidFill>
                            <a:schemeClr val="tx1"/>
                          </a:solidFill>
                          <a:latin typeface="Arial" panose="020B0604020202020204" pitchFamily="34" charset="0"/>
                          <a:cs typeface="Arial" panose="020B0604020202020204" pitchFamily="34" charset="0"/>
                        </a:rPr>
                        <a:t>(# of Bonding, SF)</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gridSpan="2" vMerge="1">
                  <a:txBody>
                    <a:bodyPr/>
                    <a:lstStyle/>
                    <a:p>
                      <a:pP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(1,1)</a:t>
                      </a:r>
                    </a:p>
                    <a:p>
                      <a:pPr algn="ctr" latinLnBrk="1"/>
                      <a:r>
                        <a:rPr lang="en-US" altLang="ko-KR" sz="1100" b="0" dirty="0" smtClean="0">
                          <a:solidFill>
                            <a:schemeClr val="tx1"/>
                          </a:solidFill>
                          <a:latin typeface="Arial" panose="020B0604020202020204" pitchFamily="34" charset="0"/>
                          <a:cs typeface="Arial" panose="020B0604020202020204" pitchFamily="34" charset="0"/>
                        </a:rPr>
                        <a:t>(2,2)</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(2,1)</a:t>
                      </a:r>
                    </a:p>
                    <a:p>
                      <a:pPr algn="ctr" latinLnBrk="1"/>
                      <a:r>
                        <a:rPr lang="en-US" altLang="ko-KR" sz="1100" b="0" dirty="0" smtClean="0">
                          <a:solidFill>
                            <a:schemeClr val="tx1"/>
                          </a:solidFill>
                          <a:latin typeface="Arial" panose="020B0604020202020204" pitchFamily="34" charset="0"/>
                          <a:cs typeface="Arial" panose="020B0604020202020204" pitchFamily="34" charset="0"/>
                        </a:rPr>
                        <a:t>(4,2)</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(3,2)</a:t>
                      </a:r>
                      <a:endParaRPr lang="ko-KR" alt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(3,1)</a:t>
                      </a:r>
                      <a:endParaRPr lang="ko-KR" alt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(4,1)</a:t>
                      </a:r>
                      <a:endParaRPr lang="ko-KR" alt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gridSpan="2">
                  <a:txBody>
                    <a:bodyPr/>
                    <a:lstStyle/>
                    <a:p>
                      <a:pPr algn="ctr" latinLnBrk="1"/>
                      <a:r>
                        <a:rPr lang="en-US" altLang="ko-KR" sz="1100" b="0" dirty="0" smtClean="0">
                          <a:solidFill>
                            <a:schemeClr val="tx1"/>
                          </a:solidFill>
                          <a:latin typeface="Arial" panose="020B0604020202020204" pitchFamily="34" charset="0"/>
                          <a:cs typeface="Arial" panose="020B0604020202020204" pitchFamily="34" charset="0"/>
                        </a:rPr>
                        <a:t>Data Rate (Mb/s)</a:t>
                      </a:r>
                      <a:endParaRPr lang="ko-KR" altLang="en-US" sz="11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1,630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3,260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2,445</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4,890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6,519</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rowSpan="5">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TX</a:t>
                      </a:r>
                      <a:r>
                        <a:rPr lang="en-US" altLang="ko-KR" sz="1200" b="0" baseline="0" dirty="0" smtClean="0">
                          <a:solidFill>
                            <a:schemeClr val="tx1"/>
                          </a:solidFill>
                          <a:latin typeface="Arial" panose="020B0604020202020204" pitchFamily="34" charset="0"/>
                          <a:cs typeface="Arial" panose="020B0604020202020204" pitchFamily="34" charset="0"/>
                        </a:rPr>
                        <a:t> side &amp; Channel</a:t>
                      </a:r>
                      <a:endParaRPr lang="ko-KR" alt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Average </a:t>
                      </a:r>
                      <a:r>
                        <a:rPr lang="en-US" altLang="ko-KR" sz="1100" b="0" dirty="0" err="1" smtClean="0">
                          <a:solidFill>
                            <a:schemeClr val="tx1"/>
                          </a:solidFill>
                          <a:latin typeface="Arial" panose="020B0604020202020204" pitchFamily="34" charset="0"/>
                          <a:cs typeface="Arial" panose="020B0604020202020204" pitchFamily="34" charset="0"/>
                        </a:rPr>
                        <a:t>Tx</a:t>
                      </a:r>
                      <a:r>
                        <a:rPr lang="en-US" altLang="ko-KR" sz="1100" b="0" dirty="0" smtClean="0">
                          <a:solidFill>
                            <a:schemeClr val="tx1"/>
                          </a:solidFill>
                          <a:latin typeface="Arial" panose="020B0604020202020204" pitchFamily="34" charset="0"/>
                          <a:cs typeface="Arial" panose="020B0604020202020204" pitchFamily="34" charset="0"/>
                        </a:rPr>
                        <a:t> Power</a:t>
                      </a:r>
                      <a:r>
                        <a:rPr lang="en-US" altLang="ko-KR" sz="1100" b="0" baseline="0" dirty="0" smtClean="0">
                          <a:solidFill>
                            <a:schemeClr val="tx1"/>
                          </a:solidFill>
                          <a:latin typeface="Arial" panose="020B0604020202020204" pitchFamily="34" charset="0"/>
                          <a:cs typeface="Arial" panose="020B0604020202020204" pitchFamily="34" charset="0"/>
                        </a:rPr>
                        <a:t> level (Pt) (</a:t>
                      </a:r>
                      <a:r>
                        <a:rPr lang="en-US" altLang="ko-KR" sz="1100" b="0" baseline="0" dirty="0" err="1" smtClean="0">
                          <a:solidFill>
                            <a:schemeClr val="tx1"/>
                          </a:solidFill>
                          <a:latin typeface="Arial" panose="020B0604020202020204" pitchFamily="34" charset="0"/>
                          <a:cs typeface="Arial" panose="020B0604020202020204" pitchFamily="34" charset="0"/>
                        </a:rPr>
                        <a:t>dBm</a:t>
                      </a:r>
                      <a:r>
                        <a:rPr lang="en-US" altLang="ko-KR" sz="1100" b="0" baseline="0" dirty="0" smtClean="0">
                          <a:solidFill>
                            <a:schemeClr val="tx1"/>
                          </a:solidFill>
                          <a:latin typeface="Arial" panose="020B0604020202020204" pitchFamily="34" charset="0"/>
                          <a:cs typeface="Arial" panose="020B0604020202020204" pitchFamily="34" charset="0"/>
                        </a:rPr>
                        <a:t>)</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-17.55</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-17.37</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-12.31</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-14.85</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-5.28</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-2.81</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err="1" smtClean="0">
                          <a:solidFill>
                            <a:schemeClr val="tx1"/>
                          </a:solidFill>
                          <a:latin typeface="Arial" panose="020B0604020202020204" pitchFamily="34" charset="0"/>
                          <a:cs typeface="Arial" panose="020B0604020202020204" pitchFamily="34" charset="0"/>
                        </a:rPr>
                        <a:t>Tx_Ant</a:t>
                      </a:r>
                      <a:r>
                        <a:rPr lang="en-US" altLang="ko-KR" sz="1100" b="0" dirty="0" smtClean="0">
                          <a:solidFill>
                            <a:schemeClr val="tx1"/>
                          </a:solidFill>
                          <a:latin typeface="Arial" panose="020B0604020202020204" pitchFamily="34" charset="0"/>
                          <a:cs typeface="Arial" panose="020B0604020202020204" pitchFamily="34" charset="0"/>
                        </a:rPr>
                        <a:t> gain (Gt)  (</a:t>
                      </a:r>
                      <a:r>
                        <a:rPr lang="en-US" altLang="ko-KR" sz="1100" b="0" dirty="0" err="1" smtClean="0">
                          <a:solidFill>
                            <a:schemeClr val="tx1"/>
                          </a:solidFill>
                          <a:latin typeface="Arial" panose="020B0604020202020204" pitchFamily="34" charset="0"/>
                          <a:cs typeface="Arial" panose="020B0604020202020204" pitchFamily="34" charset="0"/>
                        </a:rPr>
                        <a:t>dBi</a:t>
                      </a:r>
                      <a:r>
                        <a:rPr lang="en-US" altLang="ko-KR" sz="1100" b="0" dirty="0" smtClean="0">
                          <a:solidFill>
                            <a:schemeClr val="tx1"/>
                          </a:solidFill>
                          <a:latin typeface="Arial" panose="020B0604020202020204" pitchFamily="34" charset="0"/>
                          <a:cs typeface="Arial" panose="020B0604020202020204" pitchFamily="34" charset="0"/>
                        </a:rPr>
                        <a:t>)</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Implementation loss (IL)  (dB)</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Center frequency (fc)  (GHz)</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60.48</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60.48</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61.56</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60.48</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60.48</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61.56</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Transmission loss at </a:t>
                      </a:r>
                      <a:r>
                        <a:rPr lang="en-US" altLang="ko-KR" sz="1100" b="0" dirty="0" err="1" smtClean="0">
                          <a:solidFill>
                            <a:schemeClr val="tx1"/>
                          </a:solidFill>
                          <a:latin typeface="Arial" panose="020B0604020202020204" pitchFamily="34" charset="0"/>
                          <a:cs typeface="Arial" panose="020B0604020202020204" pitchFamily="34" charset="0"/>
                        </a:rPr>
                        <a:t>1m</a:t>
                      </a:r>
                      <a:r>
                        <a:rPr lang="en-US" altLang="ko-KR" sz="1100" b="0" dirty="0" smtClean="0">
                          <a:solidFill>
                            <a:schemeClr val="tx1"/>
                          </a:solidFill>
                          <a:latin typeface="Arial" panose="020B0604020202020204" pitchFamily="34" charset="0"/>
                          <a:cs typeface="Arial" panose="020B0604020202020204" pitchFamily="34" charset="0"/>
                        </a:rPr>
                        <a:t> (PL)  (dB)</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68.1</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68.1</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68.2</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68.1</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68.1</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Arial" panose="020B0604020202020204" pitchFamily="34" charset="0"/>
                          <a:cs typeface="Arial" panose="020B0604020202020204" pitchFamily="34" charset="0"/>
                        </a:rPr>
                        <a:t>68.2</a:t>
                      </a:r>
                      <a:endParaRPr lang="ko-KR" altLang="en-US"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rowSpan="6">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RX side</a:t>
                      </a:r>
                      <a:endParaRPr lang="ko-KR" alt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err="1" smtClean="0">
                          <a:solidFill>
                            <a:schemeClr val="tx1"/>
                          </a:solidFill>
                          <a:latin typeface="Arial" panose="020B0604020202020204" pitchFamily="34" charset="0"/>
                          <a:cs typeface="Arial" panose="020B0604020202020204" pitchFamily="34" charset="0"/>
                        </a:rPr>
                        <a:t>Rx_Ant</a:t>
                      </a:r>
                      <a:r>
                        <a:rPr lang="en-US" altLang="ko-KR" sz="1100" b="0" dirty="0" smtClean="0">
                          <a:solidFill>
                            <a:schemeClr val="tx1"/>
                          </a:solidFill>
                          <a:latin typeface="Arial" panose="020B0604020202020204" pitchFamily="34" charset="0"/>
                          <a:cs typeface="Arial" panose="020B0604020202020204" pitchFamily="34" charset="0"/>
                        </a:rPr>
                        <a:t> gain (Gr)  (</a:t>
                      </a:r>
                      <a:r>
                        <a:rPr lang="en-US" altLang="ko-KR" sz="1100" b="0" dirty="0" err="1" smtClean="0">
                          <a:solidFill>
                            <a:schemeClr val="tx1"/>
                          </a:solidFill>
                          <a:latin typeface="Arial" panose="020B0604020202020204" pitchFamily="34" charset="0"/>
                          <a:cs typeface="Arial" panose="020B0604020202020204" pitchFamily="34" charset="0"/>
                        </a:rPr>
                        <a:t>dBi</a:t>
                      </a:r>
                      <a:r>
                        <a:rPr lang="en-US" altLang="ko-KR" sz="1100" b="0" dirty="0" smtClean="0">
                          <a:solidFill>
                            <a:schemeClr val="tx1"/>
                          </a:solidFill>
                          <a:latin typeface="Arial" panose="020B0604020202020204" pitchFamily="34" charset="0"/>
                          <a:cs typeface="Arial" panose="020B0604020202020204" pitchFamily="34" charset="0"/>
                        </a:rPr>
                        <a:t>)</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a:p>
                  </a:txBody>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Signal Bandwidth (BW) (GHz)</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1.76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1.76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3.52</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2.64</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5.28</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7.04</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Noise power level (NP)  (</a:t>
                      </a:r>
                      <a:r>
                        <a:rPr lang="en-US" altLang="ko-KR" sz="1100" b="0" dirty="0" err="1" smtClean="0">
                          <a:solidFill>
                            <a:schemeClr val="tx1"/>
                          </a:solidFill>
                          <a:latin typeface="Arial" panose="020B0604020202020204" pitchFamily="34" charset="0"/>
                          <a:cs typeface="Arial" panose="020B0604020202020204" pitchFamily="34" charset="0"/>
                        </a:rPr>
                        <a:t>dBm</a:t>
                      </a:r>
                      <a:r>
                        <a:rPr lang="en-US" altLang="ko-KR" sz="1100" b="0" dirty="0" smtClean="0">
                          <a:solidFill>
                            <a:schemeClr val="tx1"/>
                          </a:solidFill>
                          <a:latin typeface="Arial" panose="020B0604020202020204" pitchFamily="34" charset="0"/>
                          <a:cs typeface="Arial" panose="020B0604020202020204" pitchFamily="34" charset="0"/>
                        </a:rPr>
                        <a:t>)</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-73.3</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-73.3</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-70.3</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-71.6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-68.6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-67.3</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System margin (</a:t>
                      </a:r>
                      <a:r>
                        <a:rPr lang="en-US" altLang="ko-KR" sz="1100" b="0" dirty="0" err="1" smtClean="0">
                          <a:solidFill>
                            <a:schemeClr val="tx1"/>
                          </a:solidFill>
                          <a:latin typeface="Arial" panose="020B0604020202020204" pitchFamily="34" charset="0"/>
                          <a:cs typeface="Arial" panose="020B0604020202020204" pitchFamily="34" charset="0"/>
                        </a:rPr>
                        <a:t>SysM</a:t>
                      </a:r>
                      <a:r>
                        <a:rPr lang="en-US" altLang="ko-KR" sz="1100" b="0" dirty="0" smtClean="0">
                          <a:solidFill>
                            <a:schemeClr val="tx1"/>
                          </a:solidFill>
                          <a:latin typeface="Arial" panose="020B0604020202020204" pitchFamily="34" charset="0"/>
                          <a:cs typeface="Arial" panose="020B0604020202020204" pitchFamily="34" charset="0"/>
                        </a:rPr>
                        <a:t>) (dB)</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Required Rx level (</a:t>
                      </a:r>
                      <a:r>
                        <a:rPr lang="en-US" altLang="ko-KR" sz="1100" b="0" dirty="0" err="1" smtClean="0">
                          <a:solidFill>
                            <a:schemeClr val="tx1"/>
                          </a:solidFill>
                          <a:latin typeface="Arial" panose="020B0604020202020204" pitchFamily="34" charset="0"/>
                          <a:cs typeface="Arial" panose="020B0604020202020204" pitchFamily="34" charset="0"/>
                        </a:rPr>
                        <a:t>ReqRx</a:t>
                      </a:r>
                      <a:r>
                        <a:rPr lang="en-US" altLang="ko-KR" sz="1100" b="0" dirty="0" smtClean="0">
                          <a:solidFill>
                            <a:schemeClr val="tx1"/>
                          </a:solidFill>
                          <a:latin typeface="Arial" panose="020B0604020202020204" pitchFamily="34" charset="0"/>
                          <a:cs typeface="Arial" panose="020B0604020202020204" pitchFamily="34" charset="0"/>
                        </a:rPr>
                        <a:t>) (</a:t>
                      </a:r>
                      <a:r>
                        <a:rPr lang="en-US" altLang="ko-KR" sz="1100" b="0" dirty="0" err="1" smtClean="0">
                          <a:solidFill>
                            <a:schemeClr val="tx1"/>
                          </a:solidFill>
                          <a:latin typeface="Arial" panose="020B0604020202020204" pitchFamily="34" charset="0"/>
                          <a:cs typeface="Arial" panose="020B0604020202020204" pitchFamily="34" charset="0"/>
                        </a:rPr>
                        <a:t>dBm</a:t>
                      </a:r>
                      <a:r>
                        <a:rPr lang="en-US" altLang="ko-KR" sz="1100" b="0" dirty="0" smtClean="0">
                          <a:solidFill>
                            <a:schemeClr val="tx1"/>
                          </a:solidFill>
                          <a:latin typeface="Arial" panose="020B0604020202020204" pitchFamily="34" charset="0"/>
                          <a:cs typeface="Arial" panose="020B0604020202020204" pitchFamily="34" charset="0"/>
                        </a:rPr>
                        <a:t>)</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-59.6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-59.4</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-54.5</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-56.9</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-47.4</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-45.1</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vMerge="1">
                  <a:txBody>
                    <a:bodyPr/>
                    <a:lstStyle/>
                    <a:p>
                      <a:pPr latinLnBrk="1"/>
                      <a:endParaRPr lang="ko-KR"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100" b="0" dirty="0" smtClean="0">
                          <a:solidFill>
                            <a:schemeClr val="tx1"/>
                          </a:solidFill>
                          <a:latin typeface="Arial" panose="020B0604020202020204" pitchFamily="34" charset="0"/>
                          <a:cs typeface="Arial" panose="020B0604020202020204" pitchFamily="34" charset="0"/>
                        </a:rPr>
                        <a:t>Allowable path loss (APL) (dB)</a:t>
                      </a:r>
                      <a:endParaRPr lang="ko-KR" alt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48.07</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48.07</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48.21</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48.07</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48.07</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48.26</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025">
                <a:tc gridSpan="2">
                  <a:txBody>
                    <a:bodyPr/>
                    <a:lstStyle/>
                    <a:p>
                      <a:pPr algn="ctr" latinLnBrk="1"/>
                      <a:r>
                        <a:rPr lang="en-US" altLang="ko-KR" sz="1100" b="1" dirty="0" smtClean="0">
                          <a:solidFill>
                            <a:schemeClr val="tx1"/>
                          </a:solidFill>
                          <a:latin typeface="Arial" panose="020B0604020202020204" pitchFamily="34" charset="0"/>
                          <a:cs typeface="Arial" panose="020B0604020202020204" pitchFamily="34" charset="0"/>
                        </a:rPr>
                        <a:t>Required</a:t>
                      </a:r>
                      <a:r>
                        <a:rPr lang="en-US" altLang="ko-KR" sz="1100" b="1" baseline="0" dirty="0" smtClean="0">
                          <a:solidFill>
                            <a:schemeClr val="tx1"/>
                          </a:solidFill>
                          <a:latin typeface="Arial" panose="020B0604020202020204" pitchFamily="34" charset="0"/>
                          <a:cs typeface="Arial" panose="020B0604020202020204" pitchFamily="34" charset="0"/>
                        </a:rPr>
                        <a:t> </a:t>
                      </a:r>
                      <a:r>
                        <a:rPr lang="en-US" altLang="ko-KR" sz="1100" b="1" baseline="0" dirty="0" err="1" smtClean="0">
                          <a:solidFill>
                            <a:schemeClr val="tx1"/>
                          </a:solidFill>
                          <a:latin typeface="Arial" panose="020B0604020202020204" pitchFamily="34" charset="0"/>
                          <a:cs typeface="Arial" panose="020B0604020202020204" pitchFamily="34" charset="0"/>
                        </a:rPr>
                        <a:t>Eb</a:t>
                      </a:r>
                      <a:r>
                        <a:rPr lang="en-US" altLang="ko-KR" sz="1100" b="1" baseline="0" dirty="0" smtClean="0">
                          <a:solidFill>
                            <a:schemeClr val="tx1"/>
                          </a:solidFill>
                          <a:latin typeface="Arial" panose="020B0604020202020204" pitchFamily="34" charset="0"/>
                          <a:cs typeface="Arial" panose="020B0604020202020204" pitchFamily="34" charset="0"/>
                        </a:rPr>
                        <a:t>/No (dB)</a:t>
                      </a:r>
                      <a:endParaRPr lang="ko-KR" alt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11.01</a:t>
                      </a:r>
                    </a:p>
                    <a:p>
                      <a:pPr algn="ctr" latinLnBrk="1"/>
                      <a:r>
                        <a:rPr lang="en-US" altLang="ko-KR" sz="1100" dirty="0" smtClean="0">
                          <a:solidFill>
                            <a:schemeClr val="tx1"/>
                          </a:solidFill>
                          <a:latin typeface="Arial" panose="020B0604020202020204" pitchFamily="34" charset="0"/>
                          <a:cs typeface="Arial" panose="020B0604020202020204" pitchFamily="34" charset="0"/>
                        </a:rPr>
                        <a:t>(No</a:t>
                      </a:r>
                      <a:r>
                        <a:rPr lang="en-US" altLang="ko-KR" sz="1100" baseline="0" dirty="0" smtClean="0">
                          <a:solidFill>
                            <a:schemeClr val="tx1"/>
                          </a:solidFill>
                          <a:latin typeface="Arial" panose="020B0604020202020204" pitchFamily="34" charset="0"/>
                          <a:cs typeface="Arial" panose="020B0604020202020204" pitchFamily="34" charset="0"/>
                        </a:rPr>
                        <a:t> </a:t>
                      </a:r>
                      <a:r>
                        <a:rPr lang="en-US" altLang="ko-KR" sz="1100" baseline="0" dirty="0" err="1" smtClean="0">
                          <a:solidFill>
                            <a:schemeClr val="tx1"/>
                          </a:solidFill>
                          <a:latin typeface="Arial" panose="020B0604020202020204" pitchFamily="34" charset="0"/>
                          <a:cs typeface="Arial" panose="020B0604020202020204" pitchFamily="34" charset="0"/>
                        </a:rPr>
                        <a:t>FDE</a:t>
                      </a:r>
                      <a:r>
                        <a:rPr lang="en-US" altLang="ko-KR" sz="1100" baseline="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11.19</a:t>
                      </a:r>
                    </a:p>
                    <a:p>
                      <a:pPr algn="ctr" latinLnBrk="1"/>
                      <a:r>
                        <a:rPr lang="en-US" altLang="ko-KR" sz="1100" dirty="0" smtClean="0">
                          <a:solidFill>
                            <a:schemeClr val="tx1"/>
                          </a:solidFill>
                          <a:latin typeface="Arial" panose="020B0604020202020204" pitchFamily="34" charset="0"/>
                          <a:cs typeface="Arial" panose="020B0604020202020204" pitchFamily="34" charset="0"/>
                        </a:rPr>
                        <a:t>(No</a:t>
                      </a:r>
                      <a:r>
                        <a:rPr lang="en-US" altLang="ko-KR" sz="1100" baseline="0" dirty="0" smtClean="0">
                          <a:solidFill>
                            <a:schemeClr val="tx1"/>
                          </a:solidFill>
                          <a:latin typeface="Arial" panose="020B0604020202020204" pitchFamily="34" charset="0"/>
                          <a:cs typeface="Arial" panose="020B0604020202020204" pitchFamily="34" charset="0"/>
                        </a:rPr>
                        <a:t> </a:t>
                      </a:r>
                      <a:r>
                        <a:rPr lang="en-US" altLang="ko-KR" sz="1100" baseline="0" dirty="0" err="1" smtClean="0">
                          <a:solidFill>
                            <a:schemeClr val="tx1"/>
                          </a:solidFill>
                          <a:latin typeface="Arial" panose="020B0604020202020204" pitchFamily="34" charset="0"/>
                          <a:cs typeface="Arial" panose="020B0604020202020204" pitchFamily="34" charset="0"/>
                        </a:rPr>
                        <a:t>FDE</a:t>
                      </a:r>
                      <a:r>
                        <a:rPr lang="en-US" altLang="ko-KR" sz="1100" baseline="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13.10</a:t>
                      </a:r>
                    </a:p>
                    <a:p>
                      <a:pPr algn="ctr" latinLnBrk="1"/>
                      <a:r>
                        <a:rPr lang="en-US" altLang="ko-KR" sz="1100" dirty="0" smtClean="0">
                          <a:solidFill>
                            <a:schemeClr val="tx1"/>
                          </a:solidFill>
                          <a:latin typeface="Arial" panose="020B0604020202020204" pitchFamily="34" charset="0"/>
                          <a:cs typeface="Arial" panose="020B0604020202020204" pitchFamily="34" charset="0"/>
                        </a:rPr>
                        <a:t>(No</a:t>
                      </a:r>
                      <a:r>
                        <a:rPr lang="en-US" altLang="ko-KR" sz="1100" baseline="0" dirty="0" smtClean="0">
                          <a:solidFill>
                            <a:schemeClr val="tx1"/>
                          </a:solidFill>
                          <a:latin typeface="Arial" panose="020B0604020202020204" pitchFamily="34" charset="0"/>
                          <a:cs typeface="Arial" panose="020B0604020202020204" pitchFamily="34" charset="0"/>
                        </a:rPr>
                        <a:t> </a:t>
                      </a:r>
                      <a:r>
                        <a:rPr lang="en-US" altLang="ko-KR" sz="1100" baseline="0" dirty="0" err="1" smtClean="0">
                          <a:solidFill>
                            <a:schemeClr val="tx1"/>
                          </a:solidFill>
                          <a:latin typeface="Arial" panose="020B0604020202020204" pitchFamily="34" charset="0"/>
                          <a:cs typeface="Arial" panose="020B0604020202020204" pitchFamily="34" charset="0"/>
                        </a:rPr>
                        <a:t>FDE</a:t>
                      </a:r>
                      <a:r>
                        <a:rPr lang="en-US" altLang="ko-KR" sz="1100" baseline="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11.95</a:t>
                      </a:r>
                    </a:p>
                    <a:p>
                      <a:pPr algn="ctr" latinLnBrk="1"/>
                      <a:r>
                        <a:rPr lang="en-US" altLang="ko-KR" sz="1100" dirty="0" smtClean="0">
                          <a:solidFill>
                            <a:schemeClr val="tx1"/>
                          </a:solidFill>
                          <a:latin typeface="Arial" panose="020B0604020202020204" pitchFamily="34" charset="0"/>
                          <a:cs typeface="Arial" panose="020B0604020202020204" pitchFamily="34" charset="0"/>
                        </a:rPr>
                        <a:t>(No</a:t>
                      </a:r>
                      <a:r>
                        <a:rPr lang="en-US" altLang="ko-KR" sz="1100" baseline="0" dirty="0" smtClean="0">
                          <a:solidFill>
                            <a:schemeClr val="tx1"/>
                          </a:solidFill>
                          <a:latin typeface="Arial" panose="020B0604020202020204" pitchFamily="34" charset="0"/>
                          <a:cs typeface="Arial" panose="020B0604020202020204" pitchFamily="34" charset="0"/>
                        </a:rPr>
                        <a:t> </a:t>
                      </a:r>
                      <a:r>
                        <a:rPr lang="en-US" altLang="ko-KR" sz="1100" baseline="0" dirty="0" err="1" smtClean="0">
                          <a:solidFill>
                            <a:schemeClr val="tx1"/>
                          </a:solidFill>
                          <a:latin typeface="Arial" panose="020B0604020202020204" pitchFamily="34" charset="0"/>
                          <a:cs typeface="Arial" panose="020B0604020202020204" pitchFamily="34" charset="0"/>
                        </a:rPr>
                        <a:t>FDE</a:t>
                      </a:r>
                      <a:r>
                        <a:rPr lang="en-US" altLang="ko-KR" sz="1100" baseline="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18.51</a:t>
                      </a:r>
                    </a:p>
                    <a:p>
                      <a:pPr algn="ctr" latinLnBrk="1"/>
                      <a:r>
                        <a:rPr lang="en-US" altLang="ko-KR" sz="1100" dirty="0" smtClean="0">
                          <a:solidFill>
                            <a:schemeClr val="tx1"/>
                          </a:solidFill>
                          <a:latin typeface="Arial" panose="020B0604020202020204" pitchFamily="34" charset="0"/>
                          <a:cs typeface="Arial" panose="020B0604020202020204" pitchFamily="34" charset="0"/>
                        </a:rPr>
                        <a:t>(</a:t>
                      </a:r>
                      <a:r>
                        <a:rPr lang="en-US" altLang="ko-KR" sz="1100" baseline="0" dirty="0" err="1" smtClean="0">
                          <a:solidFill>
                            <a:schemeClr val="tx1"/>
                          </a:solidFill>
                          <a:latin typeface="Arial" panose="020B0604020202020204" pitchFamily="34" charset="0"/>
                          <a:cs typeface="Arial" panose="020B0604020202020204" pitchFamily="34" charset="0"/>
                        </a:rPr>
                        <a:t>FDE</a:t>
                      </a:r>
                      <a:r>
                        <a:rPr lang="en-US" altLang="ko-KR" sz="1100" baseline="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19.54</a:t>
                      </a:r>
                    </a:p>
                    <a:p>
                      <a:pPr algn="ctr" latinLnBrk="1"/>
                      <a:r>
                        <a:rPr lang="en-US" altLang="ko-KR" sz="1100" baseline="0" dirty="0" smtClean="0">
                          <a:solidFill>
                            <a:schemeClr val="tx1"/>
                          </a:solidFill>
                          <a:latin typeface="Arial" panose="020B0604020202020204" pitchFamily="34" charset="0"/>
                          <a:cs typeface="Arial" panose="020B0604020202020204" pitchFamily="34" charset="0"/>
                        </a:rPr>
                        <a:t>(</a:t>
                      </a:r>
                      <a:r>
                        <a:rPr lang="en-US" altLang="ko-KR" sz="1100" baseline="0" dirty="0" err="1" smtClean="0">
                          <a:solidFill>
                            <a:schemeClr val="tx1"/>
                          </a:solidFill>
                          <a:latin typeface="Arial" panose="020B0604020202020204" pitchFamily="34" charset="0"/>
                          <a:cs typeface="Arial" panose="020B0604020202020204" pitchFamily="34" charset="0"/>
                        </a:rPr>
                        <a:t>FDE</a:t>
                      </a:r>
                      <a:r>
                        <a:rPr lang="en-US" altLang="ko-KR" sz="1100" baseline="0" dirty="0" smtClean="0">
                          <a:solidFill>
                            <a:schemeClr val="tx1"/>
                          </a:solidFill>
                          <a:latin typeface="Arial" panose="020B0604020202020204" pitchFamily="34" charset="0"/>
                          <a:cs typeface="Arial" panose="020B0604020202020204" pitchFamily="34" charset="0"/>
                        </a:rPr>
                        <a:t>)</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1968">
                <a:tc gridSpan="2">
                  <a:txBody>
                    <a:bodyPr/>
                    <a:lstStyle/>
                    <a:p>
                      <a:pPr algn="ctr" latinLnBrk="1"/>
                      <a:r>
                        <a:rPr lang="en-US" altLang="ko-KR" sz="1100" b="1" dirty="0" smtClean="0">
                          <a:solidFill>
                            <a:schemeClr val="tx1"/>
                          </a:solidFill>
                          <a:latin typeface="Arial" panose="020B0604020202020204" pitchFamily="34" charset="0"/>
                          <a:cs typeface="Arial" panose="020B0604020202020204" pitchFamily="34" charset="0"/>
                        </a:rPr>
                        <a:t>Maximum transmission range</a:t>
                      </a:r>
                      <a:r>
                        <a:rPr lang="en-US" altLang="ko-KR" sz="1100" b="1" baseline="0" dirty="0" smtClean="0">
                          <a:solidFill>
                            <a:schemeClr val="tx1"/>
                          </a:solidFill>
                          <a:latin typeface="Arial" panose="020B0604020202020204" pitchFamily="34" charset="0"/>
                          <a:cs typeface="Arial" panose="020B0604020202020204" pitchFamily="34" charset="0"/>
                        </a:rPr>
                        <a:t> </a:t>
                      </a:r>
                      <a:r>
                        <a:rPr lang="en-US" altLang="ko-KR" sz="1100" b="1" dirty="0" smtClean="0">
                          <a:solidFill>
                            <a:schemeClr val="tx1"/>
                          </a:solidFill>
                          <a:latin typeface="Arial" panose="020B0604020202020204" pitchFamily="34" charset="0"/>
                          <a:cs typeface="Arial" panose="020B0604020202020204" pitchFamily="34" charset="0"/>
                        </a:rPr>
                        <a:t>(cm)</a:t>
                      </a:r>
                      <a:endParaRPr lang="ko-KR" alt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atinLnBrk="1"/>
                      <a:endParaRPr lang="ko-KR"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100" dirty="0" smtClean="0">
                          <a:solidFill>
                            <a:schemeClr val="tx1"/>
                          </a:solidFill>
                          <a:latin typeface="Arial" panose="020B0604020202020204" pitchFamily="34" charset="0"/>
                          <a:cs typeface="Arial" panose="020B0604020202020204" pitchFamily="34" charset="0"/>
                        </a:rPr>
                        <a:t>10</a:t>
                      </a:r>
                      <a:endParaRPr lang="ko-KR" altLang="en-US"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49365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13" name="제목 1"/>
          <p:cNvSpPr>
            <a:spLocks noGrp="1"/>
          </p:cNvSpPr>
          <p:nvPr>
            <p:ph type="title"/>
          </p:nvPr>
        </p:nvSpPr>
        <p:spPr>
          <a:xfrm>
            <a:off x="685800" y="685800"/>
            <a:ext cx="8206680" cy="1066800"/>
          </a:xfrm>
        </p:spPr>
        <p:txBody>
          <a:bodyPr/>
          <a:lstStyle/>
          <a:p>
            <a:r>
              <a:rPr lang="en-US" altLang="ko-KR" dirty="0"/>
              <a:t>Performance (FER vs. </a:t>
            </a:r>
            <a:r>
              <a:rPr lang="en-US" altLang="ko-KR" dirty="0" err="1"/>
              <a:t>Eb</a:t>
            </a:r>
            <a:r>
              <a:rPr lang="en-US" altLang="ko-KR" dirty="0"/>
              <a:t>/No) in Channel</a:t>
            </a:r>
            <a:endParaRPr lang="ko-KR" altLang="en-US" dirty="0"/>
          </a:p>
        </p:txBody>
      </p:sp>
      <p:sp>
        <p:nvSpPr>
          <p:cNvPr id="11"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pic>
        <p:nvPicPr>
          <p:cNvPr id="4" name="그림 3"/>
          <p:cNvPicPr>
            <a:picLocks noChangeAspect="1"/>
          </p:cNvPicPr>
          <p:nvPr/>
        </p:nvPicPr>
        <p:blipFill rotWithShape="1">
          <a:blip r:embed="rId3">
            <a:extLst>
              <a:ext uri="{28A0092B-C50C-407E-A947-70E740481C1C}">
                <a14:useLocalDpi xmlns:a14="http://schemas.microsoft.com/office/drawing/2010/main" val="0"/>
              </a:ext>
            </a:extLst>
          </a:blip>
          <a:srcRect l="6676" t="4851" r="5888" b="4851"/>
          <a:stretch/>
        </p:blipFill>
        <p:spPr>
          <a:xfrm>
            <a:off x="1629916" y="1580039"/>
            <a:ext cx="6318448" cy="4895374"/>
          </a:xfrm>
          <a:prstGeom prst="rect">
            <a:avLst/>
          </a:prstGeom>
        </p:spPr>
      </p:pic>
      <p:sp>
        <p:nvSpPr>
          <p:cNvPr id="7" name="TextBox 6"/>
          <p:cNvSpPr txBox="1"/>
          <p:nvPr/>
        </p:nvSpPr>
        <p:spPr>
          <a:xfrm>
            <a:off x="7754191" y="5301208"/>
            <a:ext cx="835485" cy="276999"/>
          </a:xfrm>
          <a:prstGeom prst="rect">
            <a:avLst/>
          </a:prstGeom>
          <a:noFill/>
        </p:spPr>
        <p:txBody>
          <a:bodyPr wrap="none" rtlCol="0">
            <a:spAutoFit/>
          </a:bodyPr>
          <a:lstStyle/>
          <a:p>
            <a:r>
              <a:rPr lang="en-US" altLang="ko-KR" dirty="0" err="1" smtClean="0"/>
              <a:t>FER</a:t>
            </a:r>
            <a:r>
              <a:rPr lang="en-US" altLang="ko-KR" dirty="0" smtClean="0"/>
              <a:t> = 8%</a:t>
            </a:r>
            <a:endParaRPr lang="ko-KR" altLang="en-US" dirty="0"/>
          </a:p>
        </p:txBody>
      </p:sp>
      <p:sp>
        <p:nvSpPr>
          <p:cNvPr id="8" name="타원 7"/>
          <p:cNvSpPr/>
          <p:nvPr/>
        </p:nvSpPr>
        <p:spPr bwMode="auto">
          <a:xfrm>
            <a:off x="2627784" y="2996952"/>
            <a:ext cx="1440160" cy="658702"/>
          </a:xfrm>
          <a:prstGeom prst="ellipse">
            <a:avLst/>
          </a:prstGeom>
          <a:noFill/>
          <a:ln w="19050" cap="flat" cmpd="sng" algn="ctr">
            <a:solidFill>
              <a:schemeClr val="tx1">
                <a:lumMod val="95000"/>
                <a:lumOff val="5000"/>
              </a:schemeClr>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타원 13"/>
          <p:cNvSpPr/>
          <p:nvPr/>
        </p:nvSpPr>
        <p:spPr bwMode="auto">
          <a:xfrm>
            <a:off x="5486400" y="3861048"/>
            <a:ext cx="1440160" cy="658702"/>
          </a:xfrm>
          <a:prstGeom prst="ellipse">
            <a:avLst/>
          </a:prstGeom>
          <a:noFill/>
          <a:ln w="19050" cap="flat" cmpd="sng" algn="ctr">
            <a:solidFill>
              <a:schemeClr val="tx1">
                <a:lumMod val="95000"/>
                <a:lumOff val="5000"/>
              </a:schemeClr>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2294199" y="2858452"/>
            <a:ext cx="700833" cy="276999"/>
          </a:xfrm>
          <a:prstGeom prst="rect">
            <a:avLst/>
          </a:prstGeom>
          <a:noFill/>
        </p:spPr>
        <p:txBody>
          <a:bodyPr wrap="none" rtlCol="0">
            <a:spAutoFit/>
          </a:bodyPr>
          <a:lstStyle/>
          <a:p>
            <a:r>
              <a:rPr lang="en-US" altLang="ko-KR" dirty="0" smtClean="0"/>
              <a:t>No </a:t>
            </a:r>
            <a:r>
              <a:rPr lang="en-US" altLang="ko-KR" dirty="0" err="1" smtClean="0"/>
              <a:t>FDE</a:t>
            </a:r>
            <a:endParaRPr lang="ko-KR" altLang="en-US" dirty="0"/>
          </a:p>
        </p:txBody>
      </p:sp>
      <p:sp>
        <p:nvSpPr>
          <p:cNvPr id="15" name="TextBox 14"/>
          <p:cNvSpPr txBox="1"/>
          <p:nvPr/>
        </p:nvSpPr>
        <p:spPr>
          <a:xfrm>
            <a:off x="6525383" y="3655654"/>
            <a:ext cx="474810" cy="276999"/>
          </a:xfrm>
          <a:prstGeom prst="rect">
            <a:avLst/>
          </a:prstGeom>
          <a:noFill/>
        </p:spPr>
        <p:txBody>
          <a:bodyPr wrap="none" rtlCol="0">
            <a:spAutoFit/>
          </a:bodyPr>
          <a:lstStyle/>
          <a:p>
            <a:r>
              <a:rPr lang="en-US" altLang="ko-KR" dirty="0" err="1" smtClean="0"/>
              <a:t>FDE</a:t>
            </a:r>
            <a:endParaRPr lang="ko-KR" altLang="en-US" dirty="0"/>
          </a:p>
        </p:txBody>
      </p:sp>
    </p:spTree>
    <p:extLst>
      <p:ext uri="{BB962C8B-B14F-4D97-AF65-F5344CB8AC3E}">
        <p14:creationId xmlns:p14="http://schemas.microsoft.com/office/powerpoint/2010/main" val="108330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13" name="제목 1"/>
          <p:cNvSpPr>
            <a:spLocks noGrp="1"/>
          </p:cNvSpPr>
          <p:nvPr>
            <p:ph type="title"/>
          </p:nvPr>
        </p:nvSpPr>
        <p:spPr>
          <a:xfrm>
            <a:off x="685800" y="685800"/>
            <a:ext cx="8206680" cy="1066800"/>
          </a:xfrm>
        </p:spPr>
        <p:txBody>
          <a:bodyPr/>
          <a:lstStyle/>
          <a:p>
            <a:r>
              <a:rPr lang="en-US" altLang="ko-KR" dirty="0"/>
              <a:t>Performance (FER vs. </a:t>
            </a:r>
            <a:r>
              <a:rPr lang="en-US" altLang="ko-KR" dirty="0" err="1"/>
              <a:t>Eb</a:t>
            </a:r>
            <a:r>
              <a:rPr lang="en-US" altLang="ko-KR" dirty="0"/>
              <a:t>/No) in Channel</a:t>
            </a:r>
            <a:endParaRPr lang="ko-KR" altLang="en-US" dirty="0"/>
          </a:p>
        </p:txBody>
      </p:sp>
      <p:sp>
        <p:nvSpPr>
          <p:cNvPr id="11"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pic>
        <p:nvPicPr>
          <p:cNvPr id="2" name="그림 1"/>
          <p:cNvPicPr>
            <a:picLocks noChangeAspect="1"/>
          </p:cNvPicPr>
          <p:nvPr/>
        </p:nvPicPr>
        <p:blipFill rotWithShape="1">
          <a:blip r:embed="rId3">
            <a:extLst>
              <a:ext uri="{28A0092B-C50C-407E-A947-70E740481C1C}">
                <a14:useLocalDpi xmlns:a14="http://schemas.microsoft.com/office/drawing/2010/main" val="0"/>
              </a:ext>
            </a:extLst>
          </a:blip>
          <a:srcRect l="8251" t="5900" r="4313" b="3801"/>
          <a:stretch/>
        </p:blipFill>
        <p:spPr>
          <a:xfrm>
            <a:off x="1514863" y="1582976"/>
            <a:ext cx="6303110" cy="4883490"/>
          </a:xfrm>
          <a:prstGeom prst="rect">
            <a:avLst/>
          </a:prstGeom>
        </p:spPr>
      </p:pic>
      <p:sp>
        <p:nvSpPr>
          <p:cNvPr id="3" name="TextBox 2"/>
          <p:cNvSpPr txBox="1"/>
          <p:nvPr/>
        </p:nvSpPr>
        <p:spPr>
          <a:xfrm>
            <a:off x="5952965" y="3193724"/>
            <a:ext cx="2694071" cy="830997"/>
          </a:xfrm>
          <a:prstGeom prst="rect">
            <a:avLst/>
          </a:prstGeom>
          <a:noFill/>
        </p:spPr>
        <p:txBody>
          <a:bodyPr wrap="none" rtlCol="0">
            <a:spAutoFit/>
          </a:bodyPr>
          <a:lstStyle/>
          <a:p>
            <a:r>
              <a:rPr lang="en-US" altLang="ko-KR" sz="1600" dirty="0" smtClean="0"/>
              <a:t>Throughput = </a:t>
            </a:r>
            <a:r>
              <a:rPr lang="en-US" altLang="ko-KR" sz="1600" i="1" dirty="0" smtClean="0"/>
              <a:t>R</a:t>
            </a:r>
            <a:r>
              <a:rPr lang="en-US" altLang="ko-KR" sz="1600" dirty="0" smtClean="0"/>
              <a:t> ( 1- </a:t>
            </a:r>
            <a:r>
              <a:rPr lang="en-US" altLang="ko-KR" sz="1600" i="1" dirty="0" err="1" smtClean="0"/>
              <a:t>FER</a:t>
            </a:r>
            <a:r>
              <a:rPr lang="en-US" altLang="ko-KR" sz="1600" dirty="0" smtClean="0"/>
              <a:t>)</a:t>
            </a:r>
          </a:p>
          <a:p>
            <a:r>
              <a:rPr lang="en-US" altLang="ko-KR" sz="1600" dirty="0" smtClean="0"/>
              <a:t>where R is the peak error-free </a:t>
            </a:r>
          </a:p>
          <a:p>
            <a:r>
              <a:rPr lang="en-US" altLang="ko-KR" sz="1600" dirty="0" smtClean="0"/>
              <a:t>transmission data rate [14]</a:t>
            </a:r>
            <a:endParaRPr lang="ko-KR" altLang="en-US" sz="1600" dirty="0"/>
          </a:p>
        </p:txBody>
      </p:sp>
    </p:spTree>
    <p:extLst>
      <p:ext uri="{BB962C8B-B14F-4D97-AF65-F5344CB8AC3E}">
        <p14:creationId xmlns:p14="http://schemas.microsoft.com/office/powerpoint/2010/main" val="3682054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11"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l="5888" t="4851" r="3526" b="3801"/>
          <a:stretch/>
        </p:blipFill>
        <p:spPr>
          <a:xfrm>
            <a:off x="1475656" y="1512742"/>
            <a:ext cx="6562972" cy="4965030"/>
          </a:xfrm>
          <a:prstGeom prst="rect">
            <a:avLst/>
          </a:prstGeom>
        </p:spPr>
      </p:pic>
      <p:sp>
        <p:nvSpPr>
          <p:cNvPr id="9" name="TextBox 8"/>
          <p:cNvSpPr txBox="1"/>
          <p:nvPr/>
        </p:nvSpPr>
        <p:spPr>
          <a:xfrm>
            <a:off x="6804248" y="3501008"/>
            <a:ext cx="835485" cy="276999"/>
          </a:xfrm>
          <a:prstGeom prst="rect">
            <a:avLst/>
          </a:prstGeom>
          <a:noFill/>
        </p:spPr>
        <p:txBody>
          <a:bodyPr wrap="none" rtlCol="0">
            <a:spAutoFit/>
          </a:bodyPr>
          <a:lstStyle/>
          <a:p>
            <a:r>
              <a:rPr lang="en-US" altLang="ko-KR" dirty="0" err="1" smtClean="0"/>
              <a:t>FER</a:t>
            </a:r>
            <a:r>
              <a:rPr lang="en-US" altLang="ko-KR" dirty="0" smtClean="0"/>
              <a:t> = 8%</a:t>
            </a:r>
            <a:endParaRPr lang="ko-KR" altLang="en-US" dirty="0"/>
          </a:p>
        </p:txBody>
      </p:sp>
      <p:sp>
        <p:nvSpPr>
          <p:cNvPr id="13" name="제목 1"/>
          <p:cNvSpPr>
            <a:spLocks noGrp="1"/>
          </p:cNvSpPr>
          <p:nvPr>
            <p:ph type="title"/>
          </p:nvPr>
        </p:nvSpPr>
        <p:spPr>
          <a:xfrm>
            <a:off x="611560" y="764704"/>
            <a:ext cx="7544952" cy="686018"/>
          </a:xfrm>
        </p:spPr>
        <p:txBody>
          <a:bodyPr/>
          <a:lstStyle/>
          <a:p>
            <a:r>
              <a:rPr lang="en-US" altLang="ko-KR" dirty="0" smtClean="0"/>
              <a:t>Header Performance </a:t>
            </a:r>
            <a:r>
              <a:rPr lang="en-US" altLang="ko-KR" dirty="0"/>
              <a:t>(FER vs. </a:t>
            </a:r>
            <a:r>
              <a:rPr lang="en-US" altLang="ko-KR" dirty="0" err="1"/>
              <a:t>Eb</a:t>
            </a:r>
            <a:r>
              <a:rPr lang="en-US" altLang="ko-KR" dirty="0"/>
              <a:t>/No) in Channel</a:t>
            </a:r>
            <a:endParaRPr lang="ko-KR" altLang="en-US" dirty="0"/>
          </a:p>
        </p:txBody>
      </p:sp>
    </p:spTree>
    <p:extLst>
      <p:ext uri="{BB962C8B-B14F-4D97-AF65-F5344CB8AC3E}">
        <p14:creationId xmlns:p14="http://schemas.microsoft.com/office/powerpoint/2010/main" val="82415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15</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9" name="正方形/長方形 2"/>
          <p:cNvSpPr/>
          <p:nvPr/>
        </p:nvSpPr>
        <p:spPr>
          <a:xfrm>
            <a:off x="914400" y="2527893"/>
            <a:ext cx="7254815" cy="1077218"/>
          </a:xfrm>
          <a:prstGeom prst="rect">
            <a:avLst/>
          </a:prstGeom>
        </p:spPr>
        <p:txBody>
          <a:bodyPr wrap="square">
            <a:spAutoFit/>
          </a:bodyPr>
          <a:lstStyle/>
          <a:p>
            <a:pPr algn="ctr"/>
            <a:r>
              <a:rPr lang="en-US" altLang="ja-JP" sz="3600" dirty="0" smtClean="0">
                <a:cs typeface="Times New Roman" panose="02020603050405020304" pitchFamily="18" charset="0"/>
              </a:rPr>
              <a:t>Supporting material on #5</a:t>
            </a:r>
          </a:p>
          <a:p>
            <a:pPr algn="ctr"/>
            <a:r>
              <a:rPr lang="en-US" altLang="ja-JP" sz="2800" dirty="0">
                <a:cs typeface="Times New Roman" panose="02020603050405020304" pitchFamily="18" charset="0"/>
              </a:rPr>
              <a:t>Phase/Frequency Tracking </a:t>
            </a:r>
          </a:p>
        </p:txBody>
      </p:sp>
    </p:spTree>
    <p:extLst>
      <p:ext uri="{BB962C8B-B14F-4D97-AF65-F5344CB8AC3E}">
        <p14:creationId xmlns:p14="http://schemas.microsoft.com/office/powerpoint/2010/main" val="3063687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1560" y="685800"/>
            <a:ext cx="7846640" cy="726976"/>
          </a:xfrm>
        </p:spPr>
        <p:txBody>
          <a:bodyPr/>
          <a:lstStyle/>
          <a:p>
            <a:r>
              <a:rPr lang="en-US" altLang="ko-KR" dirty="0"/>
              <a:t>Frequency offset tracking vs. </a:t>
            </a:r>
            <a:r>
              <a:rPr lang="en-US" altLang="ko-KR" dirty="0" smtClean="0"/>
              <a:t>block </a:t>
            </a:r>
            <a:r>
              <a:rPr lang="en-US" altLang="ko-KR" dirty="0"/>
              <a:t>size (1/2)</a:t>
            </a:r>
            <a:endParaRPr lang="ko-KR" altLang="en-US" dirty="0"/>
          </a:p>
        </p:txBody>
      </p:sp>
      <p:sp>
        <p:nvSpPr>
          <p:cNvPr id="3" name="내용 개체 틀 2"/>
          <p:cNvSpPr>
            <a:spLocks noGrp="1"/>
          </p:cNvSpPr>
          <p:nvPr>
            <p:ph idx="1"/>
          </p:nvPr>
        </p:nvSpPr>
        <p:spPr>
          <a:xfrm>
            <a:off x="656868" y="1268760"/>
            <a:ext cx="7772400" cy="4865712"/>
          </a:xfrm>
        </p:spPr>
        <p:txBody>
          <a:bodyPr/>
          <a:lstStyle/>
          <a:p>
            <a:pPr marL="263525" indent="-206375">
              <a:lnSpc>
                <a:spcPts val="2400"/>
              </a:lnSpc>
              <a:spcBef>
                <a:spcPts val="0"/>
              </a:spcBef>
              <a:spcAft>
                <a:spcPts val="0"/>
              </a:spcAft>
            </a:pPr>
            <a:endParaRPr lang="en-US" altLang="ko-KR" sz="300" dirty="0" smtClean="0">
              <a:latin typeface="Arial" panose="020B0604020202020204" pitchFamily="34" charset="0"/>
              <a:cs typeface="Arial" panose="020B0604020202020204" pitchFamily="34" charset="0"/>
            </a:endParaRPr>
          </a:p>
          <a:p>
            <a:pPr marL="263525" indent="-206375">
              <a:lnSpc>
                <a:spcPts val="2400"/>
              </a:lnSpc>
              <a:spcBef>
                <a:spcPts val="0"/>
              </a:spcBef>
              <a:spcAft>
                <a:spcPts val="0"/>
              </a:spcAft>
            </a:pPr>
            <a:r>
              <a:rPr lang="en-US" altLang="ko-KR" sz="2000" dirty="0" smtClean="0">
                <a:latin typeface="Arial" panose="020B0604020202020204" pitchFamily="34" charset="0"/>
                <a:cs typeface="Arial" panose="020B0604020202020204" pitchFamily="34" charset="0"/>
              </a:rPr>
              <a:t>Maximum frequency offset estimation range</a:t>
            </a:r>
          </a:p>
          <a:p>
            <a:pPr marL="663575" lvl="1" indent="-206375">
              <a:lnSpc>
                <a:spcPts val="2400"/>
              </a:lnSpc>
              <a:spcBef>
                <a:spcPts val="0"/>
              </a:spcBef>
              <a:spcAft>
                <a:spcPts val="0"/>
              </a:spcAft>
            </a:pPr>
            <a:r>
              <a:rPr lang="en-US" altLang="ko-KR" sz="1800" dirty="0" smtClean="0">
                <a:latin typeface="Arial" panose="020B0604020202020204" pitchFamily="34" charset="0"/>
                <a:cs typeface="Arial" panose="020B0604020202020204" pitchFamily="34" charset="0"/>
              </a:rPr>
              <a:t>Maximum frequency offset is 2.42 MHz</a:t>
            </a:r>
          </a:p>
          <a:p>
            <a:pPr marL="1006475" lvl="2" indent="-206375">
              <a:lnSpc>
                <a:spcPts val="2400"/>
              </a:lnSpc>
              <a:spcBef>
                <a:spcPts val="0"/>
              </a:spcBef>
              <a:spcAft>
                <a:spcPts val="0"/>
              </a:spcAft>
            </a:pPr>
            <a:r>
              <a:rPr lang="en-US" altLang="ko-KR" sz="1400" dirty="0" smtClean="0">
                <a:latin typeface="Arial" panose="020B0604020202020204" pitchFamily="34" charset="0"/>
                <a:cs typeface="Arial" panose="020B0604020202020204" pitchFamily="34" charset="0"/>
              </a:rPr>
              <a:t>with 20 ppm frequency tolerance</a:t>
            </a:r>
          </a:p>
          <a:p>
            <a:pPr marL="663575" lvl="1" indent="-206375">
              <a:lnSpc>
                <a:spcPts val="2400"/>
              </a:lnSpc>
              <a:spcBef>
                <a:spcPts val="0"/>
              </a:spcBef>
              <a:spcAft>
                <a:spcPts val="0"/>
              </a:spcAft>
            </a:pPr>
            <a:r>
              <a:rPr lang="en-US" altLang="ko-KR" sz="1800" dirty="0" smtClean="0">
                <a:latin typeface="Arial" panose="020B0604020202020204" pitchFamily="34" charset="0"/>
                <a:cs typeface="Arial" panose="020B0604020202020204" pitchFamily="34" charset="0"/>
              </a:rPr>
              <a:t>Maximum frequency offset estimation range is 6.87 MHz</a:t>
            </a:r>
          </a:p>
          <a:p>
            <a:pPr marL="1006475" lvl="2" indent="-206375">
              <a:lnSpc>
                <a:spcPts val="2400"/>
              </a:lnSpc>
              <a:spcBef>
                <a:spcPts val="0"/>
              </a:spcBef>
              <a:spcAft>
                <a:spcPts val="0"/>
              </a:spcAft>
            </a:pPr>
            <a:r>
              <a:rPr lang="en-US" altLang="ko-KR" sz="1400" dirty="0" smtClean="0">
                <a:latin typeface="Arial" panose="020B0604020202020204" pitchFamily="34" charset="0"/>
                <a:cs typeface="Arial" panose="020B0604020202020204" pitchFamily="34" charset="0"/>
              </a:rPr>
              <a:t>Estimated with preamble</a:t>
            </a:r>
          </a:p>
          <a:p>
            <a:pPr marL="1006475" lvl="2" indent="-206375">
              <a:lnSpc>
                <a:spcPts val="2400"/>
              </a:lnSpc>
              <a:spcBef>
                <a:spcPts val="0"/>
              </a:spcBef>
              <a:spcAft>
                <a:spcPts val="0"/>
              </a:spcAft>
            </a:pPr>
            <a:r>
              <a:rPr lang="en-US" altLang="ko-KR" sz="1400" dirty="0" smtClean="0">
                <a:latin typeface="Arial" panose="020B0604020202020204" pitchFamily="34" charset="0"/>
                <a:cs typeface="Arial" panose="020B0604020202020204" pitchFamily="34" charset="0"/>
              </a:rPr>
              <a:t>Enough estimation range</a:t>
            </a:r>
          </a:p>
          <a:p>
            <a:pPr marL="663575" lvl="1" indent="-206375">
              <a:lnSpc>
                <a:spcPts val="2400"/>
              </a:lnSpc>
              <a:spcBef>
                <a:spcPts val="0"/>
              </a:spcBef>
              <a:spcAft>
                <a:spcPts val="0"/>
              </a:spcAft>
            </a:pPr>
            <a:r>
              <a:rPr lang="en-US" altLang="ko-KR" sz="1800" dirty="0" smtClean="0">
                <a:latin typeface="Arial" panose="020B0604020202020204" pitchFamily="34" charset="0"/>
                <a:cs typeface="Arial" panose="020B0604020202020204" pitchFamily="34" charset="0"/>
              </a:rPr>
              <a:t>No need for non-coherent </a:t>
            </a:r>
            <a:r>
              <a:rPr lang="en-US" altLang="ko-KR" sz="1800" dirty="0" err="1" smtClean="0">
                <a:latin typeface="Arial" panose="020B0604020202020204" pitchFamily="34" charset="0"/>
                <a:cs typeface="Arial" panose="020B0604020202020204" pitchFamily="34" charset="0"/>
              </a:rPr>
              <a:t>OOK</a:t>
            </a:r>
            <a:r>
              <a:rPr lang="en-US" altLang="ko-KR" sz="1800" dirty="0" smtClean="0">
                <a:latin typeface="Arial" panose="020B0604020202020204" pitchFamily="34" charset="0"/>
                <a:cs typeface="Arial" panose="020B0604020202020204" pitchFamily="34" charset="0"/>
              </a:rPr>
              <a:t> demodulation</a:t>
            </a:r>
          </a:p>
          <a:p>
            <a:pPr marL="263525" indent="-206375">
              <a:lnSpc>
                <a:spcPts val="2400"/>
              </a:lnSpc>
              <a:spcBef>
                <a:spcPts val="0"/>
              </a:spcBef>
              <a:spcAft>
                <a:spcPts val="0"/>
              </a:spcAft>
            </a:pPr>
            <a:r>
              <a:rPr lang="en-US" altLang="ko-KR" sz="2000" dirty="0" smtClean="0">
                <a:latin typeface="Arial" panose="020B0604020202020204" pitchFamily="34" charset="0"/>
                <a:cs typeface="Arial" panose="020B0604020202020204" pitchFamily="34" charset="0"/>
              </a:rPr>
              <a:t>Tracking of coherent </a:t>
            </a:r>
            <a:r>
              <a:rPr lang="en-US" altLang="ko-KR" sz="2000" dirty="0" err="1" smtClean="0">
                <a:latin typeface="Arial" panose="020B0604020202020204" pitchFamily="34" charset="0"/>
                <a:cs typeface="Arial" panose="020B0604020202020204" pitchFamily="34" charset="0"/>
              </a:rPr>
              <a:t>OOK</a:t>
            </a:r>
            <a:r>
              <a:rPr lang="en-US" altLang="ko-KR" sz="2000" dirty="0" smtClean="0">
                <a:latin typeface="Arial" panose="020B0604020202020204" pitchFamily="34" charset="0"/>
                <a:cs typeface="Arial" panose="020B0604020202020204" pitchFamily="34" charset="0"/>
              </a:rPr>
              <a:t> residual frequency offset for long packet</a:t>
            </a:r>
          </a:p>
          <a:p>
            <a:pPr marL="663575" lvl="1" indent="-206375">
              <a:lnSpc>
                <a:spcPts val="2400"/>
              </a:lnSpc>
              <a:spcBef>
                <a:spcPts val="0"/>
              </a:spcBef>
              <a:spcAft>
                <a:spcPts val="0"/>
              </a:spcAft>
            </a:pPr>
            <a:r>
              <a:rPr lang="en-US" altLang="ko-KR" sz="1600" u="sng" dirty="0" smtClean="0">
                <a:latin typeface="Arial" panose="020B0604020202020204" pitchFamily="34" charset="0"/>
                <a:cs typeface="Arial" panose="020B0604020202020204" pitchFamily="34" charset="0"/>
              </a:rPr>
              <a:t>Residual frequency offset is less than initial maximum frequency offset (2.42 MHz)</a:t>
            </a:r>
          </a:p>
          <a:p>
            <a:pPr marL="663575" lvl="1" indent="-206375">
              <a:lnSpc>
                <a:spcPts val="2400"/>
              </a:lnSpc>
              <a:spcBef>
                <a:spcPts val="0"/>
              </a:spcBef>
              <a:spcAft>
                <a:spcPts val="0"/>
              </a:spcAft>
            </a:pPr>
            <a:r>
              <a:rPr lang="en-US" altLang="ko-KR" sz="1600" dirty="0" smtClean="0">
                <a:latin typeface="Arial" panose="020B0604020202020204" pitchFamily="34" charset="0"/>
                <a:cs typeface="Arial" panose="020B0604020202020204" pitchFamily="34" charset="0"/>
              </a:rPr>
              <a:t>Residual frequency offset tracking with pilot</a:t>
            </a:r>
          </a:p>
          <a:p>
            <a:pPr marL="1006475" lvl="2" indent="-206375">
              <a:lnSpc>
                <a:spcPts val="2400"/>
              </a:lnSpc>
              <a:spcBef>
                <a:spcPts val="0"/>
              </a:spcBef>
              <a:spcAft>
                <a:spcPts val="0"/>
              </a:spcAft>
            </a:pPr>
            <a:r>
              <a:rPr lang="en-US" altLang="ko-KR" sz="1200" dirty="0" smtClean="0">
                <a:latin typeface="Arial" panose="020B0604020202020204" pitchFamily="34" charset="0"/>
                <a:cs typeface="Arial" panose="020B0604020202020204" pitchFamily="34" charset="0"/>
              </a:rPr>
              <a:t>Maximum frequency offset estimation range is dependent for block size.</a:t>
            </a:r>
          </a:p>
          <a:p>
            <a:pPr marL="1006475" lvl="2" indent="-206375">
              <a:lnSpc>
                <a:spcPts val="2400"/>
              </a:lnSpc>
              <a:spcBef>
                <a:spcPts val="0"/>
              </a:spcBef>
              <a:spcAft>
                <a:spcPts val="0"/>
              </a:spcAft>
            </a:pPr>
            <a:r>
              <a:rPr lang="en-US" altLang="ko-KR" sz="1200" dirty="0">
                <a:latin typeface="Arial" panose="020B0604020202020204" pitchFamily="34" charset="0"/>
                <a:cs typeface="Arial" panose="020B0604020202020204" pitchFamily="34" charset="0"/>
              </a:rPr>
              <a:t>E</a:t>
            </a:r>
            <a:r>
              <a:rPr lang="en-US" altLang="ko-KR" sz="1200" dirty="0" smtClean="0">
                <a:latin typeface="Arial" panose="020B0604020202020204" pitchFamily="34" charset="0"/>
                <a:cs typeface="Arial" panose="020B0604020202020204" pitchFamily="34" charset="0"/>
              </a:rPr>
              <a:t>stimation range for tracking is same as </a:t>
            </a:r>
            <a:r>
              <a:rPr lang="en-US" altLang="ko-KR" sz="1200" dirty="0" err="1">
                <a:latin typeface="Arial" panose="020B0604020202020204" pitchFamily="34" charset="0"/>
                <a:cs typeface="Arial" panose="020B0604020202020204" pitchFamily="34" charset="0"/>
              </a:rPr>
              <a:t>15.3c</a:t>
            </a:r>
            <a:r>
              <a:rPr lang="en-US" altLang="ko-KR" sz="1200" dirty="0">
                <a:latin typeface="Arial" panose="020B0604020202020204" pitchFamily="34" charset="0"/>
                <a:cs typeface="Arial" panose="020B0604020202020204" pitchFamily="34" charset="0"/>
              </a:rPr>
              <a:t> </a:t>
            </a:r>
            <a:r>
              <a:rPr lang="en-US" altLang="ko-KR" sz="1200" dirty="0" err="1">
                <a:latin typeface="Arial" panose="020B0604020202020204" pitchFamily="34" charset="0"/>
                <a:cs typeface="Arial" panose="020B0604020202020204" pitchFamily="34" charset="0"/>
              </a:rPr>
              <a:t>OOK</a:t>
            </a:r>
            <a:r>
              <a:rPr lang="en-US" altLang="ko-KR" sz="1200" dirty="0">
                <a:latin typeface="Arial" panose="020B0604020202020204" pitchFamily="34" charset="0"/>
                <a:cs typeface="Arial" panose="020B0604020202020204" pitchFamily="34" charset="0"/>
              </a:rPr>
              <a:t> </a:t>
            </a:r>
            <a:r>
              <a:rPr lang="en-US" altLang="ko-KR" sz="1200" dirty="0" err="1" smtClean="0">
                <a:latin typeface="Arial" panose="020B0604020202020204" pitchFamily="34" charset="0"/>
                <a:cs typeface="Arial" panose="020B0604020202020204" pitchFamily="34" charset="0"/>
              </a:rPr>
              <a:t>PHY</a:t>
            </a:r>
            <a:r>
              <a:rPr lang="en-US" altLang="ko-KR" sz="120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sym typeface="Wingdings" panose="05000000000000000000" pitchFamily="2" charset="2"/>
              </a:rPr>
              <a:t>512 block size</a:t>
            </a:r>
            <a:r>
              <a:rPr lang="en-US" altLang="ko-KR" sz="1200" dirty="0">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sym typeface="Wingdings" panose="05000000000000000000" pitchFamily="2" charset="2"/>
              </a:rPr>
              <a:t> </a:t>
            </a:r>
            <a:r>
              <a:rPr lang="en-US" altLang="ko-KR" sz="1200" dirty="0" smtClean="0">
                <a:latin typeface="Arial" panose="020B0604020202020204" pitchFamily="34" charset="0"/>
                <a:cs typeface="Arial" panose="020B0604020202020204" pitchFamily="34" charset="0"/>
              </a:rPr>
              <a:t>1.72 </a:t>
            </a:r>
            <a:r>
              <a:rPr lang="en-US" altLang="ko-KR" sz="1200" dirty="0">
                <a:latin typeface="Arial" panose="020B0604020202020204" pitchFamily="34" charset="0"/>
                <a:cs typeface="Arial" panose="020B0604020202020204" pitchFamily="34" charset="0"/>
              </a:rPr>
              <a:t>MHz</a:t>
            </a:r>
            <a:r>
              <a:rPr lang="en-US" altLang="ko-KR" sz="1200" dirty="0" smtClean="0">
                <a:latin typeface="Arial" panose="020B0604020202020204" pitchFamily="34" charset="0"/>
                <a:cs typeface="Arial" panose="020B0604020202020204" pitchFamily="34" charset="0"/>
              </a:rPr>
              <a:t>)</a:t>
            </a:r>
          </a:p>
          <a:p>
            <a:pPr marL="1006475" lvl="2" indent="-206375">
              <a:lnSpc>
                <a:spcPts val="2400"/>
              </a:lnSpc>
              <a:spcBef>
                <a:spcPts val="0"/>
              </a:spcBef>
              <a:spcAft>
                <a:spcPts val="0"/>
              </a:spcAft>
            </a:pPr>
            <a:r>
              <a:rPr lang="en-US" altLang="ko-KR" sz="1200" dirty="0" smtClean="0">
                <a:latin typeface="Arial" panose="020B0604020202020204" pitchFamily="34" charset="0"/>
                <a:cs typeface="Arial" panose="020B0604020202020204" pitchFamily="34" charset="0"/>
              </a:rPr>
              <a:t>No need for further optimization for </a:t>
            </a:r>
            <a:r>
              <a:rPr lang="en-US" altLang="ko-KR" sz="1200" dirty="0" err="1" smtClean="0">
                <a:latin typeface="Arial" panose="020B0604020202020204" pitchFamily="34" charset="0"/>
                <a:cs typeface="Arial" panose="020B0604020202020204" pitchFamily="34" charset="0"/>
              </a:rPr>
              <a:t>15.3e</a:t>
            </a:r>
            <a:r>
              <a:rPr lang="en-US" altLang="ko-KR" sz="1200" dirty="0" smtClean="0">
                <a:latin typeface="Arial" panose="020B0604020202020204" pitchFamily="34" charset="0"/>
                <a:cs typeface="Arial" panose="020B0604020202020204" pitchFamily="34" charset="0"/>
              </a:rPr>
              <a:t> (64 block size </a:t>
            </a:r>
            <a:r>
              <a:rPr lang="en-US" altLang="ko-KR" sz="1200" dirty="0" smtClean="0">
                <a:latin typeface="Arial" panose="020B0604020202020204" pitchFamily="34" charset="0"/>
                <a:cs typeface="Arial" panose="020B0604020202020204" pitchFamily="34" charset="0"/>
                <a:sym typeface="Wingdings" panose="05000000000000000000" pitchFamily="2" charset="2"/>
              </a:rPr>
              <a:t> 13.75 MHz)</a:t>
            </a:r>
          </a:p>
          <a:p>
            <a:pPr marL="1349375" lvl="3" indent="-206375">
              <a:lnSpc>
                <a:spcPts val="2400"/>
              </a:lnSpc>
              <a:spcBef>
                <a:spcPts val="0"/>
              </a:spcBef>
              <a:spcAft>
                <a:spcPts val="0"/>
              </a:spcAft>
            </a:pPr>
            <a:r>
              <a:rPr lang="en-US" altLang="ko-KR" sz="1200" dirty="0" smtClean="0">
                <a:latin typeface="Arial" panose="020B0604020202020204" pitchFamily="34" charset="0"/>
                <a:cs typeface="Arial" panose="020B0604020202020204" pitchFamily="34" charset="0"/>
                <a:sym typeface="Wingdings" panose="05000000000000000000" pitchFamily="2" charset="2"/>
              </a:rPr>
              <a:t>5.5% Data rate loss compared to data rate with 512 block size</a:t>
            </a:r>
            <a:endParaRPr lang="en-US" altLang="ko-KR" sz="1200" dirty="0">
              <a:latin typeface="Arial" panose="020B0604020202020204" pitchFamily="34" charset="0"/>
              <a:cs typeface="Arial" panose="020B0604020202020204" pitchFamily="34" charset="0"/>
            </a:endParaRPr>
          </a:p>
        </p:txBody>
      </p:sp>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sp>
        <p:nvSpPr>
          <p:cNvPr id="10" name="날짜 개체 틀 3"/>
          <p:cNvSpPr>
            <a:spLocks noGrp="1"/>
          </p:cNvSpPr>
          <p:nvPr>
            <p:ph type="dt" sz="half" idx="4294967295"/>
          </p:nvPr>
        </p:nvSpPr>
        <p:spPr>
          <a:xfrm>
            <a:off x="685800" y="378281"/>
            <a:ext cx="1600200" cy="215444"/>
          </a:xfrm>
          <a:prstGeom prst="rect">
            <a:avLst/>
          </a:prstGeom>
        </p:spPr>
        <p:txBody>
          <a:bodyPr/>
          <a:lstStyle/>
          <a:p>
            <a:r>
              <a:rPr lang="en-US" altLang="ko-KR" dirty="0" smtClean="0"/>
              <a:t>November 2015</a:t>
            </a:r>
            <a:endParaRPr lang="en-US" altLang="ko-KR" dirty="0"/>
          </a:p>
        </p:txBody>
      </p:sp>
    </p:spTree>
    <p:extLst>
      <p:ext uri="{BB962C8B-B14F-4D97-AF65-F5344CB8AC3E}">
        <p14:creationId xmlns:p14="http://schemas.microsoft.com/office/powerpoint/2010/main" val="222591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p:txBody>
          <a:bodyPr/>
          <a:lstStyle/>
          <a:p>
            <a:r>
              <a:rPr lang="en-US" altLang="ko-KR" smtClean="0"/>
              <a:t>Byung-Jae Kwak, et al., ETRI</a:t>
            </a:r>
            <a:endParaRPr lang="en-US" altLang="ko-KR" dirty="0"/>
          </a:p>
        </p:txBody>
      </p:sp>
      <p:sp>
        <p:nvSpPr>
          <p:cNvPr id="5" name="슬라이드 번호 개체 틀 4"/>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graphicFrame>
        <p:nvGraphicFramePr>
          <p:cNvPr id="21" name="표 20"/>
          <p:cNvGraphicFramePr>
            <a:graphicFrameLocks noGrp="1"/>
          </p:cNvGraphicFramePr>
          <p:nvPr>
            <p:extLst>
              <p:ext uri="{D42A27DB-BD31-4B8C-83A1-F6EECF244321}">
                <p14:modId xmlns:p14="http://schemas.microsoft.com/office/powerpoint/2010/main" val="3114272039"/>
              </p:ext>
            </p:extLst>
          </p:nvPr>
        </p:nvGraphicFramePr>
        <p:xfrm>
          <a:off x="899592" y="1916832"/>
          <a:ext cx="7344816" cy="2087880"/>
        </p:xfrm>
        <a:graphic>
          <a:graphicData uri="http://schemas.openxmlformats.org/drawingml/2006/table">
            <a:tbl>
              <a:tblPr firstRow="1" bandRow="1">
                <a:tableStyleId>{5940675A-B579-460E-94D1-54222C63F5DA}</a:tableStyleId>
              </a:tblPr>
              <a:tblGrid>
                <a:gridCol w="3024336"/>
                <a:gridCol w="1656184"/>
                <a:gridCol w="2664296"/>
              </a:tblGrid>
              <a:tr h="0">
                <a:tc>
                  <a:txBody>
                    <a:bodyPr/>
                    <a:lstStyle/>
                    <a:p>
                      <a:pPr algn="ctr" latinLnBrk="1"/>
                      <a:r>
                        <a:rPr lang="en-US" altLang="ko-KR" sz="1100" dirty="0" smtClean="0"/>
                        <a:t>Parameters</a:t>
                      </a:r>
                      <a:endParaRPr lang="ko-KR" altLang="en-US" sz="1100" dirty="0"/>
                    </a:p>
                  </a:txBody>
                  <a:tcPr/>
                </a:tc>
                <a:tc>
                  <a:txBody>
                    <a:bodyPr/>
                    <a:lstStyle/>
                    <a:p>
                      <a:pPr algn="ctr" latinLnBrk="1"/>
                      <a:r>
                        <a:rPr lang="en-US" altLang="ko-KR" sz="1100" dirty="0" smtClean="0"/>
                        <a:t>Value</a:t>
                      </a:r>
                      <a:endParaRPr lang="ko-KR" altLang="en-US" sz="1100" dirty="0"/>
                    </a:p>
                  </a:txBody>
                  <a:tcPr/>
                </a:tc>
                <a:tc>
                  <a:txBody>
                    <a:bodyPr/>
                    <a:lstStyle/>
                    <a:p>
                      <a:pPr algn="ctr" latinLnBrk="1"/>
                      <a:r>
                        <a:rPr lang="en-US" altLang="ko-KR" sz="1100" dirty="0" smtClean="0"/>
                        <a:t>Remarks</a:t>
                      </a:r>
                      <a:endParaRPr lang="ko-KR" altLang="en-US" sz="1100" dirty="0"/>
                    </a:p>
                  </a:txBody>
                  <a:tcPr/>
                </a:tc>
              </a:tr>
              <a:tr h="206368">
                <a:tc>
                  <a:txBody>
                    <a:bodyPr/>
                    <a:lstStyle/>
                    <a:p>
                      <a:pPr latinLnBrk="1"/>
                      <a:r>
                        <a:rPr lang="en-US" altLang="ko-KR" sz="1050" dirty="0" smtClean="0"/>
                        <a:t>Carrier</a:t>
                      </a:r>
                      <a:r>
                        <a:rPr lang="en-US" altLang="ko-KR" sz="1050" baseline="0" dirty="0" smtClean="0"/>
                        <a:t> Frequency</a:t>
                      </a:r>
                      <a:endParaRPr lang="ko-KR" altLang="en-US" sz="1050" dirty="0"/>
                    </a:p>
                  </a:txBody>
                  <a:tcPr/>
                </a:tc>
                <a:tc>
                  <a:txBody>
                    <a:bodyPr/>
                    <a:lstStyle/>
                    <a:p>
                      <a:pPr algn="ctr" latinLnBrk="1"/>
                      <a:r>
                        <a:rPr lang="en-US" altLang="ko-KR" sz="1050" dirty="0" smtClean="0"/>
                        <a:t>60.48</a:t>
                      </a:r>
                      <a:r>
                        <a:rPr lang="en-US" altLang="ko-KR" sz="1050" baseline="0" dirty="0" smtClean="0"/>
                        <a:t> GHz</a:t>
                      </a:r>
                      <a:endParaRPr lang="ko-KR" altLang="en-US" sz="1050" dirty="0"/>
                    </a:p>
                  </a:txBody>
                  <a:tcPr/>
                </a:tc>
                <a:tc>
                  <a:txBody>
                    <a:bodyPr/>
                    <a:lstStyle/>
                    <a:p>
                      <a:pPr latinLnBrk="1"/>
                      <a:r>
                        <a:rPr lang="en-US" altLang="ko-KR" sz="1050" dirty="0" smtClean="0"/>
                        <a:t>Center frequency</a:t>
                      </a:r>
                      <a:endParaRPr lang="ko-KR" altLang="en-US" sz="1050" dirty="0"/>
                    </a:p>
                  </a:txBody>
                  <a:tcPr/>
                </a:tc>
              </a:tr>
              <a:tr h="235320">
                <a:tc>
                  <a:txBody>
                    <a:bodyPr/>
                    <a:lstStyle/>
                    <a:p>
                      <a:pPr latinLnBrk="1"/>
                      <a:r>
                        <a:rPr lang="en-US" altLang="ko-KR" sz="1050" dirty="0" smtClean="0"/>
                        <a:t>Frequency tolerance</a:t>
                      </a:r>
                      <a:endParaRPr lang="ko-KR" altLang="en-US" sz="1050" dirty="0"/>
                    </a:p>
                  </a:txBody>
                  <a:tcPr/>
                </a:tc>
                <a:tc>
                  <a:txBody>
                    <a:bodyPr/>
                    <a:lstStyle/>
                    <a:p>
                      <a:pPr algn="ctr" latinLnBrk="1"/>
                      <a:r>
                        <a:rPr lang="en-US" altLang="ko-KR" sz="1050" dirty="0" smtClean="0"/>
                        <a:t>20 ppm</a:t>
                      </a:r>
                      <a:endParaRPr lang="ko-KR" altLang="en-US" sz="1050" dirty="0"/>
                    </a:p>
                  </a:txBody>
                  <a:tcPr/>
                </a:tc>
                <a:tc>
                  <a:txBody>
                    <a:bodyPr/>
                    <a:lstStyle/>
                    <a:p>
                      <a:pPr latinLnBrk="1"/>
                      <a:endParaRPr lang="ko-KR" altLang="en-US" sz="1050" dirty="0"/>
                    </a:p>
                  </a:txBody>
                  <a:tcPr/>
                </a:tc>
              </a:tr>
              <a:tr h="192264">
                <a:tc>
                  <a:txBody>
                    <a:bodyPr/>
                    <a:lstStyle/>
                    <a:p>
                      <a:pPr latinLnBrk="1"/>
                      <a:r>
                        <a:rPr lang="en-US" altLang="ko-KR" sz="1050" dirty="0" smtClean="0"/>
                        <a:t>Maximum frequency</a:t>
                      </a:r>
                      <a:r>
                        <a:rPr lang="en-US" altLang="ko-KR" sz="1050" baseline="0" dirty="0" smtClean="0"/>
                        <a:t> offset</a:t>
                      </a:r>
                      <a:endParaRPr lang="ko-KR" altLang="en-US" sz="1050" dirty="0"/>
                    </a:p>
                  </a:txBody>
                  <a:tcPr/>
                </a:tc>
                <a:tc>
                  <a:txBody>
                    <a:bodyPr/>
                    <a:lstStyle/>
                    <a:p>
                      <a:pPr algn="ctr" latinLnBrk="1"/>
                      <a:r>
                        <a:rPr lang="en-US" altLang="ko-KR" sz="1050" b="1" dirty="0" smtClean="0">
                          <a:solidFill>
                            <a:srgbClr val="FF0000"/>
                          </a:solidFill>
                        </a:rPr>
                        <a:t>2.42</a:t>
                      </a:r>
                      <a:r>
                        <a:rPr lang="en-US" altLang="ko-KR" sz="1050" b="1" baseline="0" dirty="0" smtClean="0">
                          <a:solidFill>
                            <a:srgbClr val="FF0000"/>
                          </a:solidFill>
                        </a:rPr>
                        <a:t> MHz</a:t>
                      </a:r>
                      <a:endParaRPr lang="ko-KR" altLang="en-US" sz="1050" b="1" dirty="0">
                        <a:solidFill>
                          <a:srgbClr val="FF0000"/>
                        </a:solidFill>
                      </a:endParaRPr>
                    </a:p>
                  </a:txBody>
                  <a:tcPr/>
                </a:tc>
                <a:tc>
                  <a:txBody>
                    <a:bodyPr/>
                    <a:lstStyle/>
                    <a:p>
                      <a:pPr latinLnBrk="1"/>
                      <a:endParaRPr lang="ko-KR" altLang="en-US" sz="1050" dirty="0"/>
                    </a:p>
                  </a:txBody>
                  <a:tcPr/>
                </a:tc>
              </a:tr>
              <a:tr h="0">
                <a:tc rowSpan="3">
                  <a:txBody>
                    <a:bodyPr/>
                    <a:lstStyle/>
                    <a:p>
                      <a:pPr latinLnBrk="1"/>
                      <a:r>
                        <a:rPr lang="en-US" altLang="ko-KR" sz="1050" dirty="0" smtClean="0"/>
                        <a:t>Max frequency offset estimation range (    )</a:t>
                      </a:r>
                      <a:endParaRPr lang="ko-KR" altLang="en-US" sz="1050" dirty="0"/>
                    </a:p>
                  </a:txBody>
                  <a:tcPr anchor="ctr"/>
                </a:tc>
                <a:tc>
                  <a:txBody>
                    <a:bodyPr/>
                    <a:lstStyle/>
                    <a:p>
                      <a:pPr algn="ctr" latinLnBrk="1"/>
                      <a:r>
                        <a:rPr lang="en-US" altLang="ko-KR" sz="1050" dirty="0" smtClean="0">
                          <a:solidFill>
                            <a:schemeClr val="accent2"/>
                          </a:solidFill>
                        </a:rPr>
                        <a:t>6.87 MHz (72.72</a:t>
                      </a:r>
                      <a:r>
                        <a:rPr lang="en-US" altLang="ko-KR" sz="1050" baseline="0" dirty="0" smtClean="0">
                          <a:solidFill>
                            <a:schemeClr val="accent2"/>
                          </a:solidFill>
                        </a:rPr>
                        <a:t> ns)</a:t>
                      </a:r>
                      <a:endParaRPr lang="ko-KR" altLang="en-US" sz="1050" dirty="0">
                        <a:solidFill>
                          <a:schemeClr val="accent2"/>
                        </a:solidFill>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Initial estimation, preamble</a:t>
                      </a:r>
                      <a:endParaRPr lang="ko-KR" altLang="en-US" sz="1050" dirty="0" smtClean="0"/>
                    </a:p>
                  </a:txBody>
                  <a:tcPr/>
                </a:tc>
              </a:tr>
              <a:tr h="0">
                <a:tc vMerge="1">
                  <a:txBody>
                    <a:bodyPr/>
                    <a:lstStyle/>
                    <a:p>
                      <a:pPr latinLnBrk="1"/>
                      <a:endParaRPr lang="ko-KR" altLang="en-US" sz="1050" dirty="0"/>
                    </a:p>
                  </a:txBody>
                  <a:tcPr/>
                </a:tc>
                <a:tc>
                  <a:txBody>
                    <a:bodyPr/>
                    <a:lstStyle/>
                    <a:p>
                      <a:pPr algn="ctr" latinLnBrk="1"/>
                      <a:r>
                        <a:rPr lang="en-US" altLang="ko-KR" sz="1050" dirty="0" smtClean="0">
                          <a:solidFill>
                            <a:schemeClr val="accent2"/>
                          </a:solidFill>
                        </a:rPr>
                        <a:t>1.72 MHz (290.90 ns)</a:t>
                      </a:r>
                      <a:endParaRPr lang="ko-KR" altLang="en-US" sz="1050" dirty="0">
                        <a:solidFill>
                          <a:schemeClr val="accent2"/>
                        </a:solidFill>
                      </a:endParaRPr>
                    </a:p>
                  </a:txBody>
                  <a:tcPr/>
                </a:tc>
                <a:tc>
                  <a:txBody>
                    <a:bodyPr/>
                    <a:lstStyle/>
                    <a:p>
                      <a:pPr latinLnBrk="1"/>
                      <a:r>
                        <a:rPr lang="en-US" altLang="ko-KR" sz="1050" dirty="0" smtClean="0"/>
                        <a:t>Residual</a:t>
                      </a:r>
                      <a:r>
                        <a:rPr lang="en-US" altLang="ko-KR" sz="1050" baseline="0" dirty="0" smtClean="0"/>
                        <a:t> frequency offset t</a:t>
                      </a:r>
                      <a:r>
                        <a:rPr lang="en-US" altLang="ko-KR" sz="1050" dirty="0" smtClean="0"/>
                        <a:t>racking, pilot</a:t>
                      </a:r>
                      <a:r>
                        <a:rPr lang="en-US" altLang="ko-KR" sz="1050" baseline="0" dirty="0" smtClean="0"/>
                        <a:t> with block size 512</a:t>
                      </a:r>
                      <a:endParaRPr lang="ko-KR" altLang="en-US" sz="1050" dirty="0"/>
                    </a:p>
                  </a:txBody>
                  <a:tcPr/>
                </a:tc>
              </a:tr>
              <a:tr h="0">
                <a:tc vMerge="1">
                  <a:txBody>
                    <a:bodyPr/>
                    <a:lstStyle/>
                    <a:p>
                      <a:pPr latinLnBrk="1"/>
                      <a:endParaRPr lang="ko-KR" altLang="en-US" sz="1050" dirty="0"/>
                    </a:p>
                  </a:txBody>
                  <a:tcPr/>
                </a:tc>
                <a:tc>
                  <a:txBody>
                    <a:bodyPr/>
                    <a:lstStyle/>
                    <a:p>
                      <a:pPr algn="ctr" latinLnBrk="1"/>
                      <a:r>
                        <a:rPr lang="en-US" altLang="ko-KR" sz="1050" dirty="0" smtClean="0">
                          <a:solidFill>
                            <a:schemeClr val="accent2"/>
                          </a:solidFill>
                        </a:rPr>
                        <a:t>13.75 MHz</a:t>
                      </a:r>
                      <a:r>
                        <a:rPr lang="en-US" altLang="ko-KR" sz="1050" baseline="0" dirty="0" smtClean="0">
                          <a:solidFill>
                            <a:schemeClr val="accent2"/>
                          </a:solidFill>
                        </a:rPr>
                        <a:t> (36.36 ns)</a:t>
                      </a:r>
                      <a:endParaRPr lang="ko-KR" altLang="en-US" sz="1050" dirty="0">
                        <a:solidFill>
                          <a:schemeClr val="accent2"/>
                        </a:solidFill>
                      </a:endParaRPr>
                    </a:p>
                  </a:txBody>
                  <a:tcPr/>
                </a:tc>
                <a:tc>
                  <a:txBody>
                    <a:bodyPr/>
                    <a:lstStyle/>
                    <a:p>
                      <a:pPr latinLnBrk="1"/>
                      <a:r>
                        <a:rPr lang="en-US" altLang="ko-KR" sz="1050" dirty="0" smtClean="0"/>
                        <a:t>Residual frequency offset tracking, pilot with block size 64</a:t>
                      </a:r>
                      <a:endParaRPr lang="ko-KR" altLang="en-US" sz="1050" dirty="0"/>
                    </a:p>
                  </a:txBody>
                  <a:tcPr/>
                </a:tc>
              </a:tr>
            </a:tbl>
          </a:graphicData>
        </a:graphic>
      </p:graphicFrame>
      <p:pic>
        <p:nvPicPr>
          <p:cNvPr id="23" name="Picture 6" descr="latex-image-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0736" y="3628694"/>
            <a:ext cx="591184" cy="248566"/>
          </a:xfrm>
          <a:prstGeom prst="rect">
            <a:avLst/>
          </a:prstGeom>
        </p:spPr>
      </p:pic>
      <p:pic>
        <p:nvPicPr>
          <p:cNvPr id="24" name="Picture 7" descr="latex-image-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3725" y="2717980"/>
            <a:ext cx="694421" cy="206964"/>
          </a:xfrm>
          <a:prstGeom prst="rect">
            <a:avLst/>
          </a:prstGeom>
        </p:spPr>
      </p:pic>
      <p:pic>
        <p:nvPicPr>
          <p:cNvPr id="27" name="Picture 1" descr="latex-image-1.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0306" y="3419092"/>
            <a:ext cx="166237" cy="109473"/>
          </a:xfrm>
          <a:prstGeom prst="rect">
            <a:avLst/>
          </a:prstGeom>
        </p:spPr>
      </p:pic>
      <p:grpSp>
        <p:nvGrpSpPr>
          <p:cNvPr id="46" name="그룹 45"/>
          <p:cNvGrpSpPr/>
          <p:nvPr/>
        </p:nvGrpSpPr>
        <p:grpSpPr>
          <a:xfrm>
            <a:off x="971600" y="4293096"/>
            <a:ext cx="3600400" cy="1152128"/>
            <a:chOff x="1691680" y="3590548"/>
            <a:chExt cx="3600400" cy="1152128"/>
          </a:xfrm>
        </p:grpSpPr>
        <p:sp>
          <p:nvSpPr>
            <p:cNvPr id="7" name="직사각형 6"/>
            <p:cNvSpPr/>
            <p:nvPr/>
          </p:nvSpPr>
          <p:spPr bwMode="auto">
            <a:xfrm>
              <a:off x="2411760" y="3950588"/>
              <a:ext cx="720080"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algn="ctr"/>
              <a:r>
                <a:rPr lang="en-US" altLang="ko-KR" dirty="0" err="1" smtClean="0"/>
                <a:t>a</a:t>
              </a:r>
              <a:r>
                <a:rPr lang="en-US" altLang="ko-KR" baseline="-25000" dirty="0" err="1" smtClean="0"/>
                <a:t>128</a:t>
              </a:r>
              <a:endParaRPr lang="ko-KR" altLang="en-US" baseline="-25000" dirty="0"/>
            </a:p>
          </p:txBody>
        </p:sp>
        <p:sp>
          <p:nvSpPr>
            <p:cNvPr id="8" name="직사각형 7"/>
            <p:cNvSpPr/>
            <p:nvPr/>
          </p:nvSpPr>
          <p:spPr bwMode="auto">
            <a:xfrm>
              <a:off x="4572000" y="3950588"/>
              <a:ext cx="720080"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algn="ctr"/>
              <a:r>
                <a:rPr lang="en-US" altLang="ko-KR" dirty="0" err="1" smtClean="0"/>
                <a:t>a</a:t>
              </a:r>
              <a:r>
                <a:rPr lang="en-US" altLang="ko-KR" baseline="-25000" dirty="0" err="1" smtClean="0"/>
                <a:t>128</a:t>
              </a:r>
              <a:endParaRPr lang="ko-KR" altLang="en-US" baseline="-25000" dirty="0"/>
            </a:p>
          </p:txBody>
        </p:sp>
        <p:cxnSp>
          <p:nvCxnSpPr>
            <p:cNvPr id="10" name="직선 연결선 9"/>
            <p:cNvCxnSpPr/>
            <p:nvPr/>
          </p:nvCxnSpPr>
          <p:spPr bwMode="auto">
            <a:xfrm>
              <a:off x="1691680" y="3590548"/>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직선 연결선 10"/>
            <p:cNvCxnSpPr/>
            <p:nvPr/>
          </p:nvCxnSpPr>
          <p:spPr bwMode="auto">
            <a:xfrm>
              <a:off x="2411760" y="3590548"/>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직선 연결선 11"/>
            <p:cNvCxnSpPr/>
            <p:nvPr/>
          </p:nvCxnSpPr>
          <p:spPr bwMode="auto">
            <a:xfrm>
              <a:off x="5292080" y="3590548"/>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직선 화살표 연결선 13"/>
            <p:cNvCxnSpPr/>
            <p:nvPr/>
          </p:nvCxnSpPr>
          <p:spPr bwMode="auto">
            <a:xfrm>
              <a:off x="1691680" y="4601984"/>
              <a:ext cx="720080" cy="0"/>
            </a:xfrm>
            <a:prstGeom prst="straightConnector1">
              <a:avLst/>
            </a:prstGeom>
            <a:solidFill>
              <a:schemeClr val="accent1"/>
            </a:solidFill>
            <a:ln w="12700" cap="flat" cmpd="sng" algn="ctr">
              <a:solidFill>
                <a:schemeClr val="tx1"/>
              </a:solidFill>
              <a:prstDash val="lg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직선 화살표 연결선 14"/>
            <p:cNvCxnSpPr/>
            <p:nvPr/>
          </p:nvCxnSpPr>
          <p:spPr bwMode="auto">
            <a:xfrm>
              <a:off x="1691680" y="4670668"/>
              <a:ext cx="3600400" cy="0"/>
            </a:xfrm>
            <a:prstGeom prst="straightConnector1">
              <a:avLst/>
            </a:prstGeom>
            <a:solidFill>
              <a:schemeClr val="accent1"/>
            </a:solidFill>
            <a:ln w="12700" cap="flat" cmpd="sng" algn="ctr">
              <a:solidFill>
                <a:schemeClr val="tx1"/>
              </a:solidFill>
              <a:prstDash val="lg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개체 17"/>
            <p:cNvGraphicFramePr>
              <a:graphicFrameLocks noChangeAspect="1"/>
            </p:cNvGraphicFramePr>
            <p:nvPr>
              <p:extLst>
                <p:ext uri="{D42A27DB-BD31-4B8C-83A1-F6EECF244321}">
                  <p14:modId xmlns:p14="http://schemas.microsoft.com/office/powerpoint/2010/main" val="4183815195"/>
                </p:ext>
              </p:extLst>
            </p:nvPr>
          </p:nvGraphicFramePr>
          <p:xfrm>
            <a:off x="3320454" y="4492868"/>
            <a:ext cx="304800" cy="177800"/>
          </p:xfrm>
          <a:graphic>
            <a:graphicData uri="http://schemas.openxmlformats.org/presentationml/2006/ole">
              <mc:AlternateContent xmlns:mc="http://schemas.openxmlformats.org/markup-compatibility/2006">
                <mc:Choice xmlns:v="urn:schemas-microsoft-com:vml" Requires="v">
                  <p:oleObj spid="_x0000_s33818" name="수식" r:id="rId7" imgW="304560" imgH="177480" progId="Equation.3">
                    <p:embed/>
                  </p:oleObj>
                </mc:Choice>
                <mc:Fallback>
                  <p:oleObj name="수식" r:id="rId7" imgW="304560" imgH="177480" progId="Equation.3">
                    <p:embed/>
                    <p:pic>
                      <p:nvPicPr>
                        <p:cNvPr id="0" name=""/>
                        <p:cNvPicPr/>
                        <p:nvPr/>
                      </p:nvPicPr>
                      <p:blipFill>
                        <a:blip r:embed="rId8"/>
                        <a:stretch>
                          <a:fillRect/>
                        </a:stretch>
                      </p:blipFill>
                      <p:spPr>
                        <a:xfrm>
                          <a:off x="3320454" y="4492868"/>
                          <a:ext cx="304800" cy="177800"/>
                        </a:xfrm>
                        <a:prstGeom prst="rect">
                          <a:avLst/>
                        </a:prstGeom>
                      </p:spPr>
                    </p:pic>
                  </p:oleObj>
                </mc:Fallback>
              </mc:AlternateContent>
            </a:graphicData>
          </a:graphic>
        </p:graphicFrame>
        <p:pic>
          <p:nvPicPr>
            <p:cNvPr id="25" name="Picture 1" descr="latex-image-1.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925" y="4492012"/>
              <a:ext cx="134995" cy="88899"/>
            </a:xfrm>
            <a:prstGeom prst="rect">
              <a:avLst/>
            </a:prstGeom>
          </p:spPr>
        </p:pic>
        <p:sp>
          <p:nvSpPr>
            <p:cNvPr id="28" name="직사각형 27"/>
            <p:cNvSpPr/>
            <p:nvPr/>
          </p:nvSpPr>
          <p:spPr bwMode="auto">
            <a:xfrm>
              <a:off x="1691680" y="3960046"/>
              <a:ext cx="720080"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err="1" smtClean="0">
                  <a:ln>
                    <a:noFill/>
                  </a:ln>
                  <a:solidFill>
                    <a:schemeClr val="tx1"/>
                  </a:solidFill>
                  <a:effectLst/>
                  <a:latin typeface="Times New Roman" pitchFamily="18" charset="0"/>
                </a:rPr>
                <a:t>a</a:t>
              </a:r>
              <a:r>
                <a:rPr kumimoji="0" lang="en-US" altLang="ko-KR" sz="1200" b="0" i="0" u="none" strike="noStrike" cap="none" normalizeH="0" baseline="-25000" dirty="0" err="1" smtClean="0">
                  <a:ln>
                    <a:noFill/>
                  </a:ln>
                  <a:solidFill>
                    <a:schemeClr val="tx1"/>
                  </a:solidFill>
                  <a:effectLst/>
                  <a:latin typeface="Times New Roman" pitchFamily="18" charset="0"/>
                </a:rPr>
                <a:t>128</a:t>
              </a:r>
              <a:endParaRPr kumimoji="0" lang="ko-KR" altLang="en-US" sz="1200" b="0" i="0" u="none" strike="noStrike" cap="none" normalizeH="0" baseline="-25000" dirty="0" smtClean="0">
                <a:ln>
                  <a:noFill/>
                </a:ln>
                <a:solidFill>
                  <a:schemeClr val="tx1"/>
                </a:solidFill>
                <a:effectLst/>
                <a:latin typeface="Times New Roman" pitchFamily="18" charset="0"/>
              </a:endParaRPr>
            </a:p>
          </p:txBody>
        </p:sp>
      </p:grpSp>
      <p:grpSp>
        <p:nvGrpSpPr>
          <p:cNvPr id="45" name="그룹 44"/>
          <p:cNvGrpSpPr/>
          <p:nvPr/>
        </p:nvGrpSpPr>
        <p:grpSpPr>
          <a:xfrm>
            <a:off x="5407752" y="4350658"/>
            <a:ext cx="3331394" cy="1253530"/>
            <a:chOff x="1609030" y="4797152"/>
            <a:chExt cx="3331394" cy="1253530"/>
          </a:xfrm>
        </p:grpSpPr>
        <p:sp>
          <p:nvSpPr>
            <p:cNvPr id="6" name="직사각형 5"/>
            <p:cNvSpPr/>
            <p:nvPr/>
          </p:nvSpPr>
          <p:spPr bwMode="auto">
            <a:xfrm>
              <a:off x="1628056" y="5145061"/>
              <a:ext cx="1164663"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Data</a:t>
              </a:r>
              <a:endParaRPr kumimoji="0" lang="ko-KR" altLang="en-US" sz="1200" b="0" i="0" u="none" strike="noStrike" cap="none" normalizeH="0" baseline="-25000" dirty="0" smtClean="0">
                <a:ln>
                  <a:noFill/>
                </a:ln>
                <a:solidFill>
                  <a:schemeClr val="tx1"/>
                </a:solidFill>
                <a:effectLst/>
                <a:latin typeface="Times New Roman" pitchFamily="18" charset="0"/>
              </a:endParaRPr>
            </a:p>
          </p:txBody>
        </p:sp>
        <p:sp>
          <p:nvSpPr>
            <p:cNvPr id="29" name="직사각형 28"/>
            <p:cNvSpPr/>
            <p:nvPr/>
          </p:nvSpPr>
          <p:spPr bwMode="auto">
            <a:xfrm>
              <a:off x="2792719" y="5145061"/>
              <a:ext cx="491521"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Pilot</a:t>
              </a:r>
              <a:endParaRPr kumimoji="0" lang="ko-KR" altLang="en-US" sz="1200" b="0" i="0" u="none" strike="noStrike" cap="none" normalizeH="0" baseline="-25000" dirty="0" smtClean="0">
                <a:ln>
                  <a:noFill/>
                </a:ln>
                <a:solidFill>
                  <a:schemeClr val="tx1"/>
                </a:solidFill>
                <a:effectLst/>
                <a:latin typeface="Times New Roman" pitchFamily="18" charset="0"/>
              </a:endParaRPr>
            </a:p>
          </p:txBody>
        </p:sp>
        <p:sp>
          <p:nvSpPr>
            <p:cNvPr id="32" name="직사각형 31"/>
            <p:cNvSpPr/>
            <p:nvPr/>
          </p:nvSpPr>
          <p:spPr bwMode="auto">
            <a:xfrm>
              <a:off x="3284240" y="5145061"/>
              <a:ext cx="1164663"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Data</a:t>
              </a:r>
              <a:endParaRPr kumimoji="0" lang="ko-KR" altLang="en-US" sz="1200" b="0" i="0" u="none" strike="noStrike" cap="none" normalizeH="0" baseline="-25000" dirty="0" smtClean="0">
                <a:ln>
                  <a:noFill/>
                </a:ln>
                <a:solidFill>
                  <a:schemeClr val="tx1"/>
                </a:solidFill>
                <a:effectLst/>
                <a:latin typeface="Times New Roman" pitchFamily="18" charset="0"/>
              </a:endParaRPr>
            </a:p>
          </p:txBody>
        </p:sp>
        <p:sp>
          <p:nvSpPr>
            <p:cNvPr id="33" name="직사각형 32"/>
            <p:cNvSpPr/>
            <p:nvPr/>
          </p:nvSpPr>
          <p:spPr bwMode="auto">
            <a:xfrm>
              <a:off x="4448903" y="5145061"/>
              <a:ext cx="491521" cy="360040"/>
            </a:xfrm>
            <a:prstGeom prst="rect">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Pilot</a:t>
              </a:r>
              <a:endParaRPr kumimoji="0" lang="ko-KR" altLang="en-US" sz="1200" b="0" i="0" u="none" strike="noStrike" cap="none" normalizeH="0" baseline="-25000" dirty="0" smtClean="0">
                <a:ln>
                  <a:noFill/>
                </a:ln>
                <a:solidFill>
                  <a:schemeClr val="tx1"/>
                </a:solidFill>
                <a:effectLst/>
                <a:latin typeface="Times New Roman" pitchFamily="18" charset="0"/>
              </a:endParaRPr>
            </a:p>
          </p:txBody>
        </p:sp>
        <p:cxnSp>
          <p:nvCxnSpPr>
            <p:cNvPr id="34" name="직선 연결선 33"/>
            <p:cNvCxnSpPr/>
            <p:nvPr/>
          </p:nvCxnSpPr>
          <p:spPr bwMode="auto">
            <a:xfrm>
              <a:off x="1628056" y="4797152"/>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직선 연결선 34"/>
            <p:cNvCxnSpPr/>
            <p:nvPr/>
          </p:nvCxnSpPr>
          <p:spPr bwMode="auto">
            <a:xfrm>
              <a:off x="2792719" y="4797152"/>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직선 연결선 35"/>
            <p:cNvCxnSpPr/>
            <p:nvPr/>
          </p:nvCxnSpPr>
          <p:spPr bwMode="auto">
            <a:xfrm>
              <a:off x="3284240" y="4797152"/>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직선 연결선 36"/>
            <p:cNvCxnSpPr/>
            <p:nvPr/>
          </p:nvCxnSpPr>
          <p:spPr bwMode="auto">
            <a:xfrm>
              <a:off x="4448903" y="4797152"/>
              <a:ext cx="0" cy="1152128"/>
            </a:xfrm>
            <a:prstGeom prst="line">
              <a:avLst/>
            </a:prstGeom>
            <a:solidFill>
              <a:schemeClr val="accent1"/>
            </a:solidFill>
            <a:ln w="1905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직선 화살표 연결선 38"/>
            <p:cNvCxnSpPr/>
            <p:nvPr/>
          </p:nvCxnSpPr>
          <p:spPr bwMode="auto">
            <a:xfrm>
              <a:off x="1609030" y="5805264"/>
              <a:ext cx="1666826" cy="0"/>
            </a:xfrm>
            <a:prstGeom prst="straightConnector1">
              <a:avLst/>
            </a:prstGeom>
            <a:solidFill>
              <a:schemeClr val="accent1"/>
            </a:solidFill>
            <a:ln w="12700" cap="flat" cmpd="sng" algn="ctr">
              <a:solidFill>
                <a:schemeClr val="tx1"/>
              </a:solidFill>
              <a:prstDash val="lg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직선 화살표 연결선 41"/>
            <p:cNvCxnSpPr/>
            <p:nvPr/>
          </p:nvCxnSpPr>
          <p:spPr bwMode="auto">
            <a:xfrm>
              <a:off x="2792719" y="5661248"/>
              <a:ext cx="1666826" cy="0"/>
            </a:xfrm>
            <a:prstGeom prst="straightConnector1">
              <a:avLst/>
            </a:prstGeom>
            <a:solidFill>
              <a:schemeClr val="accent1"/>
            </a:solidFill>
            <a:ln w="12700" cap="flat" cmpd="sng" algn="ctr">
              <a:solidFill>
                <a:schemeClr val="tx1"/>
              </a:solidFill>
              <a:prstDash val="lg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 name="Picture 1" descr="latex-image-1.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137" y="5554214"/>
              <a:ext cx="134995" cy="88899"/>
            </a:xfrm>
            <a:prstGeom prst="rect">
              <a:avLst/>
            </a:prstGeom>
          </p:spPr>
        </p:pic>
        <p:sp>
          <p:nvSpPr>
            <p:cNvPr id="44" name="TextBox 43"/>
            <p:cNvSpPr txBox="1"/>
            <p:nvPr/>
          </p:nvSpPr>
          <p:spPr>
            <a:xfrm>
              <a:off x="2039127" y="5773683"/>
              <a:ext cx="806631" cy="276999"/>
            </a:xfrm>
            <a:prstGeom prst="rect">
              <a:avLst/>
            </a:prstGeom>
            <a:noFill/>
          </p:spPr>
          <p:txBody>
            <a:bodyPr wrap="none" rtlCol="0">
              <a:spAutoFit/>
            </a:bodyPr>
            <a:lstStyle/>
            <a:p>
              <a:r>
                <a:rPr lang="en-US" altLang="ko-KR" dirty="0" smtClean="0"/>
                <a:t>block size</a:t>
              </a:r>
              <a:endParaRPr lang="ko-KR" altLang="en-US" dirty="0"/>
            </a:p>
          </p:txBody>
        </p:sp>
      </p:grpSp>
      <p:sp>
        <p:nvSpPr>
          <p:cNvPr id="47" name="제목 1"/>
          <p:cNvSpPr txBox="1">
            <a:spLocks/>
          </p:cNvSpPr>
          <p:nvPr/>
        </p:nvSpPr>
        <p:spPr>
          <a:xfrm>
            <a:off x="685800" y="685800"/>
            <a:ext cx="7772400" cy="1066800"/>
          </a:xfrm>
          <a:prstGeom prst="rect">
            <a:avLst/>
          </a:prstGeom>
        </p:spPr>
        <p:txBody>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lang="en-US" altLang="ko-KR" kern="0" dirty="0" smtClean="0"/>
              <a:t>Frequency offset tracking vs. block size (2/2)</a:t>
            </a:r>
            <a:endParaRPr lang="ko-KR" altLang="en-US" kern="0" dirty="0"/>
          </a:p>
        </p:txBody>
      </p:sp>
      <p:sp>
        <p:nvSpPr>
          <p:cNvPr id="48" name="TextBox 47"/>
          <p:cNvSpPr txBox="1"/>
          <p:nvPr/>
        </p:nvSpPr>
        <p:spPr>
          <a:xfrm>
            <a:off x="1341930" y="5554446"/>
            <a:ext cx="3373488" cy="276999"/>
          </a:xfrm>
          <a:prstGeom prst="rect">
            <a:avLst/>
          </a:prstGeom>
          <a:noFill/>
        </p:spPr>
        <p:txBody>
          <a:bodyPr wrap="none" rtlCol="0">
            <a:spAutoFit/>
          </a:bodyPr>
          <a:lstStyle/>
          <a:p>
            <a:r>
              <a:rPr lang="en-US" altLang="ko-KR" dirty="0" smtClean="0"/>
              <a:t>Initial estimation of frequency offset with preamble</a:t>
            </a:r>
            <a:endParaRPr lang="ko-KR" altLang="en-US" dirty="0"/>
          </a:p>
        </p:txBody>
      </p:sp>
      <p:sp>
        <p:nvSpPr>
          <p:cNvPr id="49" name="TextBox 48"/>
          <p:cNvSpPr txBox="1"/>
          <p:nvPr/>
        </p:nvSpPr>
        <p:spPr>
          <a:xfrm>
            <a:off x="5666597" y="5554446"/>
            <a:ext cx="2581028" cy="276999"/>
          </a:xfrm>
          <a:prstGeom prst="rect">
            <a:avLst/>
          </a:prstGeom>
          <a:noFill/>
        </p:spPr>
        <p:txBody>
          <a:bodyPr wrap="none" rtlCol="0">
            <a:spAutoFit/>
          </a:bodyPr>
          <a:lstStyle/>
          <a:p>
            <a:r>
              <a:rPr lang="en-US" altLang="ko-KR" dirty="0" smtClean="0"/>
              <a:t>Tracking of frequency offset with pilot</a:t>
            </a:r>
            <a:endParaRPr lang="ko-KR" altLang="en-US" dirty="0"/>
          </a:p>
        </p:txBody>
      </p:sp>
      <p:sp>
        <p:nvSpPr>
          <p:cNvPr id="38" name="날짜 개체 틀 3"/>
          <p:cNvSpPr>
            <a:spLocks noGrp="1"/>
          </p:cNvSpPr>
          <p:nvPr>
            <p:ph type="dt" sz="half" idx="4294967295"/>
          </p:nvPr>
        </p:nvSpPr>
        <p:spPr>
          <a:xfrm>
            <a:off x="685800" y="378281"/>
            <a:ext cx="1600200" cy="215444"/>
          </a:xfrm>
          <a:prstGeom prst="rect">
            <a:avLst/>
          </a:prstGeom>
        </p:spPr>
        <p:txBody>
          <a:bodyPr/>
          <a:lstStyle/>
          <a:p>
            <a:r>
              <a:rPr lang="en-US" altLang="ko-KR" dirty="0" smtClean="0"/>
              <a:t>November 2015</a:t>
            </a:r>
            <a:endParaRPr lang="en-US" altLang="ko-KR" dirty="0"/>
          </a:p>
        </p:txBody>
      </p:sp>
    </p:spTree>
    <p:extLst>
      <p:ext uri="{BB962C8B-B14F-4D97-AF65-F5344CB8AC3E}">
        <p14:creationId xmlns:p14="http://schemas.microsoft.com/office/powerpoint/2010/main" val="20700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400" dirty="0" smtClean="0"/>
              <a:t>References</a:t>
            </a:r>
            <a:endParaRPr lang="ko-KR" altLang="en-US" sz="34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
        <p:nvSpPr>
          <p:cNvPr id="11" name="내용 개체 틀 2"/>
          <p:cNvSpPr txBox="1">
            <a:spLocks/>
          </p:cNvSpPr>
          <p:nvPr/>
        </p:nvSpPr>
        <p:spPr>
          <a:xfrm>
            <a:off x="474830" y="1484784"/>
            <a:ext cx="8610600" cy="426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ko-KR" sz="1800" b="0" dirty="0" smtClean="0"/>
              <a:t>[</a:t>
            </a:r>
            <a:r>
              <a:rPr lang="en-US" altLang="ko-KR" sz="1800" b="0" dirty="0"/>
              <a:t>1] TG3e Technical Guidance document, May, 2015</a:t>
            </a:r>
          </a:p>
          <a:p>
            <a:pPr marL="0" indent="0">
              <a:buNone/>
            </a:pPr>
            <a:r>
              <a:rPr lang="en-US" altLang="ko-KR" sz="1800" b="0" dirty="0"/>
              <a:t>[2] TG3e Channel Modeling document, May, 2015</a:t>
            </a:r>
          </a:p>
          <a:p>
            <a:pPr marL="0" indent="0">
              <a:buNone/>
            </a:pPr>
            <a:r>
              <a:rPr lang="en-US" altLang="ko-KR" sz="1800" b="0" dirty="0"/>
              <a:t>[3] IEEE 802.15.3 – 2003 Specification, September 2003</a:t>
            </a:r>
          </a:p>
          <a:p>
            <a:pPr marL="0" indent="0">
              <a:buNone/>
            </a:pPr>
            <a:r>
              <a:rPr lang="en-US" altLang="ko-KR" sz="1800" b="0" dirty="0"/>
              <a:t>[4] IEEE 802.15.3b – 2005 Specification, May 2006</a:t>
            </a:r>
          </a:p>
          <a:p>
            <a:pPr marL="0" indent="0">
              <a:buNone/>
            </a:pPr>
            <a:r>
              <a:rPr lang="en-US" altLang="ko-KR" sz="1800" b="0" dirty="0"/>
              <a:t>[5] IEEE 802.15.3c – 2009 Specification, October 2009</a:t>
            </a:r>
          </a:p>
          <a:p>
            <a:pPr marL="0" indent="0">
              <a:buNone/>
            </a:pPr>
            <a:r>
              <a:rPr lang="en-US" altLang="ko-KR" sz="1800" b="0" dirty="0"/>
              <a:t>[6] IEEE 802.11 </a:t>
            </a:r>
            <a:r>
              <a:rPr lang="en-US" altLang="ko-KR" sz="1800" b="0" dirty="0" err="1"/>
              <a:t>REVmc</a:t>
            </a:r>
            <a:r>
              <a:rPr lang="en-US" altLang="ko-KR" sz="1800" b="0" dirty="0"/>
              <a:t> D4.0, January 2015</a:t>
            </a:r>
          </a:p>
          <a:p>
            <a:pPr marL="0" indent="0">
              <a:buNone/>
            </a:pPr>
            <a:r>
              <a:rPr lang="en-US" altLang="ko-KR" sz="1800" b="0" dirty="0"/>
              <a:t>[7] 15-14-0639-03-003d, </a:t>
            </a:r>
            <a:r>
              <a:rPr lang="en-US" altLang="ko-KR" sz="1800" b="0" dirty="0">
                <a:solidFill>
                  <a:schemeClr val="tx2"/>
                </a:solidFill>
              </a:rPr>
              <a:t>FCC NOI on Frequencies Above 24 GHz, </a:t>
            </a:r>
            <a:r>
              <a:rPr lang="is-IS" altLang="ko-KR" sz="1800" b="0" dirty="0">
                <a:solidFill>
                  <a:schemeClr val="tx2"/>
                </a:solidFill>
              </a:rPr>
              <a:t>FCC-14-154A1, </a:t>
            </a:r>
            <a:r>
              <a:rPr lang="en-US" altLang="ko-KR" sz="1800" b="0" dirty="0"/>
              <a:t>GN Docket No. 14-177, November </a:t>
            </a:r>
            <a:r>
              <a:rPr lang="en-US" altLang="ko-KR" sz="1800" b="0" dirty="0" smtClean="0"/>
              <a:t>2014</a:t>
            </a:r>
          </a:p>
          <a:p>
            <a:pPr marL="0" lvl="3" indent="0" defTabSz="933450" eaLnBrk="0" hangingPunct="0">
              <a:spcBef>
                <a:spcPct val="30000"/>
              </a:spcBef>
              <a:buNone/>
              <a:defRPr/>
            </a:pPr>
            <a:r>
              <a:rPr lang="en-US" altLang="ko-KR" sz="1800" b="0" dirty="0" smtClean="0"/>
              <a:t>[</a:t>
            </a:r>
            <a:r>
              <a:rPr lang="en-US" altLang="ko-KR" sz="1800" dirty="0"/>
              <a:t>8] Ken </a:t>
            </a:r>
            <a:r>
              <a:rPr lang="en-US" altLang="ko-KR" sz="1800" dirty="0" err="1"/>
              <a:t>Hiraga</a:t>
            </a:r>
            <a:r>
              <a:rPr lang="en-US" altLang="ko-KR" sz="1800" dirty="0"/>
              <a:t> et. al, </a:t>
            </a:r>
            <a:r>
              <a:rPr lang="en-US" altLang="ko-KR" sz="1800" b="0" dirty="0" smtClean="0"/>
              <a:t>On </a:t>
            </a:r>
            <a:r>
              <a:rPr lang="en-US" altLang="ko-KR" sz="1800" b="0" dirty="0"/>
              <a:t>the Transmission Method for Short-Range MIMO Communication, </a:t>
            </a:r>
            <a:r>
              <a:rPr lang="en-US" altLang="ko-KR" sz="1800" b="0" dirty="0" smtClean="0"/>
              <a:t>IEEE </a:t>
            </a:r>
            <a:r>
              <a:rPr lang="en-US" altLang="ko-KR" sz="1800" b="0" dirty="0"/>
              <a:t>TRANSACTIONS ON VEHICULAR TECHNOLOGY, VOL. 60, NO. 3, MARCH </a:t>
            </a:r>
            <a:r>
              <a:rPr lang="en-US" altLang="ko-KR" sz="1800" b="0" dirty="0" smtClean="0"/>
              <a:t>2011</a:t>
            </a:r>
          </a:p>
          <a:p>
            <a:pPr marL="0" lvl="3" indent="0" defTabSz="933450" eaLnBrk="0" hangingPunct="0">
              <a:spcBef>
                <a:spcPct val="30000"/>
              </a:spcBef>
              <a:buNone/>
              <a:defRPr/>
            </a:pPr>
            <a:r>
              <a:rPr lang="en-US" altLang="ko-KR" sz="1800" dirty="0" smtClean="0">
                <a:sym typeface="Wingdings" panose="05000000000000000000" pitchFamily="2" charset="2"/>
              </a:rPr>
              <a:t>[9] </a:t>
            </a:r>
            <a:r>
              <a:rPr lang="en-US" altLang="ko-KR" sz="1800" dirty="0" err="1" smtClean="0">
                <a:sym typeface="Wingdings" panose="05000000000000000000" pitchFamily="2" charset="2"/>
              </a:rPr>
              <a:t>Manabe</a:t>
            </a:r>
            <a:r>
              <a:rPr lang="en-US" altLang="ko-KR" sz="1800" dirty="0" smtClean="0">
                <a:sym typeface="Wingdings" panose="05000000000000000000" pitchFamily="2" charset="2"/>
              </a:rPr>
              <a:t>, T. et. </a:t>
            </a:r>
            <a:r>
              <a:rPr lang="en-US" altLang="ko-KR" sz="1800" dirty="0">
                <a:sym typeface="Wingdings" panose="05000000000000000000" pitchFamily="2" charset="2"/>
              </a:rPr>
              <a:t>a</a:t>
            </a:r>
            <a:r>
              <a:rPr lang="en-US" altLang="ko-KR" sz="1800" dirty="0" smtClean="0">
                <a:sym typeface="Wingdings" panose="05000000000000000000" pitchFamily="2" charset="2"/>
              </a:rPr>
              <a:t>l, Polarization dependence of multipath propagation and high-speed </a:t>
            </a:r>
            <a:r>
              <a:rPr lang="en-US" altLang="ko-KR" sz="1800" dirty="0" err="1" smtClean="0">
                <a:sym typeface="Wingdings" panose="05000000000000000000" pitchFamily="2" charset="2"/>
              </a:rPr>
              <a:t>taransmission</a:t>
            </a:r>
            <a:r>
              <a:rPr lang="en-US" altLang="ko-KR" sz="1800" dirty="0" smtClean="0">
                <a:sym typeface="Wingdings" panose="05000000000000000000" pitchFamily="2" charset="2"/>
              </a:rPr>
              <a:t> characteristics of indoor </a:t>
            </a:r>
            <a:r>
              <a:rPr lang="en-US" altLang="ko-KR" sz="1800" dirty="0" err="1" smtClean="0">
                <a:sym typeface="Wingdings" panose="05000000000000000000" pitchFamily="2" charset="2"/>
              </a:rPr>
              <a:t>milimeter</a:t>
            </a:r>
            <a:r>
              <a:rPr lang="en-US" altLang="ko-KR" sz="1800" dirty="0" smtClean="0">
                <a:sym typeface="Wingdings" panose="05000000000000000000" pitchFamily="2" charset="2"/>
              </a:rPr>
              <a:t>-wave channel at 60 GHz, IEEE Transactions on Vehicular Technology, 44(2), 268-274</a:t>
            </a:r>
          </a:p>
          <a:p>
            <a:pPr marL="0" lvl="3" indent="0" defTabSz="933450" eaLnBrk="0" hangingPunct="0">
              <a:spcBef>
                <a:spcPct val="30000"/>
              </a:spcBef>
              <a:buNone/>
              <a:defRPr/>
            </a:pPr>
            <a:r>
              <a:rPr lang="en-US" altLang="ko-KR" sz="1800" dirty="0">
                <a:sym typeface="Wingdings" panose="05000000000000000000" pitchFamily="2" charset="2"/>
              </a:rPr>
              <a:t>[10] </a:t>
            </a:r>
            <a:r>
              <a:rPr lang="en-US" altLang="ko-KR" sz="1800" dirty="0" smtClean="0">
                <a:sym typeface="Wingdings" panose="05000000000000000000" pitchFamily="2" charset="2"/>
              </a:rPr>
              <a:t>15-15-0476-00-003e, ETRI </a:t>
            </a:r>
            <a:r>
              <a:rPr lang="en-US" altLang="ko-KR" sz="1800" dirty="0">
                <a:sym typeface="Wingdings" panose="05000000000000000000" pitchFamily="2" charset="2"/>
              </a:rPr>
              <a:t>Proposal for Close Proximity </a:t>
            </a:r>
            <a:r>
              <a:rPr lang="en-US" altLang="ko-KR" sz="1800" dirty="0" smtClean="0">
                <a:sym typeface="Wingdings" panose="05000000000000000000" pitchFamily="2" charset="2"/>
              </a:rPr>
              <a:t>PHY, July 2015</a:t>
            </a:r>
          </a:p>
          <a:p>
            <a:pPr marL="0" lvl="3" indent="0" defTabSz="933450" eaLnBrk="0" hangingPunct="0">
              <a:spcBef>
                <a:spcPct val="30000"/>
              </a:spcBef>
              <a:buNone/>
              <a:defRPr/>
            </a:pPr>
            <a:r>
              <a:rPr lang="en-US" altLang="ko-KR" sz="1800" b="0" dirty="0" smtClean="0">
                <a:sym typeface="Wingdings" panose="05000000000000000000" pitchFamily="2" charset="2"/>
              </a:rPr>
              <a:t>[11] 15-15-0656-00-</a:t>
            </a:r>
            <a:r>
              <a:rPr lang="en-US" altLang="ko-KR" sz="1800" b="0" dirty="0" err="1" smtClean="0">
                <a:sym typeface="Wingdings" panose="05000000000000000000" pitchFamily="2" charset="2"/>
              </a:rPr>
              <a:t>003e</a:t>
            </a:r>
            <a:r>
              <a:rPr lang="en-US" altLang="ko-KR" sz="1800" b="0" dirty="0" smtClean="0">
                <a:sym typeface="Wingdings" panose="05000000000000000000" pitchFamily="2" charset="2"/>
              </a:rPr>
              <a:t>, Proposal for </a:t>
            </a:r>
            <a:r>
              <a:rPr lang="en-US" altLang="ko-KR" sz="1800" b="0" dirty="0" err="1" smtClean="0">
                <a:sym typeface="Wingdings" panose="05000000000000000000" pitchFamily="2" charset="2"/>
              </a:rPr>
              <a:t>IEEE802.15.3e</a:t>
            </a:r>
            <a:r>
              <a:rPr lang="en-US" altLang="ko-KR" sz="1800" dirty="0" err="1" smtClean="0">
                <a:sym typeface="Wingdings" panose="05000000000000000000" pitchFamily="2" charset="2"/>
              </a:rPr>
              <a:t>-PHY</a:t>
            </a:r>
            <a:r>
              <a:rPr lang="en-US" altLang="ko-KR" sz="1800" dirty="0" smtClean="0">
                <a:sym typeface="Wingdings" panose="05000000000000000000" pitchFamily="2" charset="2"/>
              </a:rPr>
              <a:t> </a:t>
            </a:r>
            <a:r>
              <a:rPr lang="en-US" altLang="ko-KR" sz="1800" dirty="0" err="1" smtClean="0">
                <a:sym typeface="Wingdings" panose="05000000000000000000" pitchFamily="2" charset="2"/>
              </a:rPr>
              <a:t>MIMO</a:t>
            </a:r>
            <a:r>
              <a:rPr lang="en-US" altLang="ko-KR" sz="1800" dirty="0" smtClean="0">
                <a:sym typeface="Wingdings" panose="05000000000000000000" pitchFamily="2" charset="2"/>
              </a:rPr>
              <a:t>, September 2015</a:t>
            </a:r>
            <a:endParaRPr lang="en-US" altLang="ko-KR" sz="1800" b="0" dirty="0">
              <a:sym typeface="Wingdings" panose="05000000000000000000" pitchFamily="2" charset="2"/>
            </a:endParaRPr>
          </a:p>
          <a:p>
            <a:pPr marL="0" indent="0">
              <a:buNone/>
            </a:pPr>
            <a:endParaRPr lang="en-US" altLang="ko-KR" sz="2000" b="0" dirty="0"/>
          </a:p>
          <a:p>
            <a:pPr marL="0" indent="0">
              <a:buNone/>
            </a:pPr>
            <a:endParaRPr lang="en-US" altLang="ko-KR" sz="2000" b="0" dirty="0"/>
          </a:p>
        </p:txBody>
      </p:sp>
      <p:sp>
        <p:nvSpPr>
          <p:cNvPr id="8"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Tree>
    <p:extLst>
      <p:ext uri="{BB962C8B-B14F-4D97-AF65-F5344CB8AC3E}">
        <p14:creationId xmlns:p14="http://schemas.microsoft.com/office/powerpoint/2010/main" val="1845132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400" dirty="0" smtClean="0"/>
              <a:t>References</a:t>
            </a:r>
            <a:endParaRPr lang="ko-KR" altLang="en-US" sz="34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19</a:t>
            </a:fld>
            <a:endParaRPr lang="en-US" altLang="ko-KR"/>
          </a:p>
        </p:txBody>
      </p:sp>
      <p:sp>
        <p:nvSpPr>
          <p:cNvPr id="11" name="내용 개체 틀 2"/>
          <p:cNvSpPr txBox="1">
            <a:spLocks/>
          </p:cNvSpPr>
          <p:nvPr/>
        </p:nvSpPr>
        <p:spPr>
          <a:xfrm>
            <a:off x="395536" y="1484784"/>
            <a:ext cx="8689894" cy="426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ko-KR" sz="1800" b="0" dirty="0" smtClean="0">
                <a:latin typeface="Arial" panose="020B0604020202020204" pitchFamily="34" charset="0"/>
                <a:cs typeface="Arial" panose="020B0604020202020204" pitchFamily="34" charset="0"/>
                <a:sym typeface="Wingdings" panose="05000000000000000000" pitchFamily="2" charset="2"/>
              </a:rPr>
              <a:t>[11] 15-15-0656-00-</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003e</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Proposal for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IEEE802.15.3e-PHY</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MIMO</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Sep. 2015</a:t>
            </a:r>
          </a:p>
          <a:p>
            <a:pPr marL="0" indent="0">
              <a:buNone/>
            </a:pPr>
            <a:r>
              <a:rPr lang="en-US" altLang="ko-KR" sz="1800" b="0" dirty="0">
                <a:latin typeface="Arial" panose="020B0604020202020204" pitchFamily="34" charset="0"/>
                <a:cs typeface="Arial" panose="020B0604020202020204" pitchFamily="34" charset="0"/>
                <a:sym typeface="Wingdings" panose="05000000000000000000" pitchFamily="2" charset="2"/>
              </a:rPr>
              <a:t>[12] </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15-06-0477-01-</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003c</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RF</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impairment models for 60 GHz band system</a:t>
            </a:r>
            <a:br>
              <a:rPr lang="en-US" altLang="ko-KR" sz="1800" b="0" dirty="0" smtClean="0">
                <a:latin typeface="Arial" panose="020B0604020202020204" pitchFamily="34" charset="0"/>
                <a:cs typeface="Arial" panose="020B0604020202020204" pitchFamily="34" charset="0"/>
                <a:sym typeface="Wingdings" panose="05000000000000000000" pitchFamily="2" charset="2"/>
              </a:rPr>
            </a:br>
            <a:r>
              <a:rPr lang="en-US" altLang="ko-KR" sz="1800" b="0" dirty="0" smtClean="0">
                <a:latin typeface="Arial" panose="020B0604020202020204" pitchFamily="34" charset="0"/>
                <a:cs typeface="Arial" panose="020B0604020202020204" pitchFamily="34" charset="0"/>
                <a:sym typeface="Wingdings" panose="05000000000000000000" pitchFamily="2" charset="2"/>
              </a:rPr>
              <a:t>       simulation, 2006</a:t>
            </a:r>
            <a:endParaRPr lang="en-US" altLang="ko-KR" sz="1800" b="0"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en-US" altLang="ko-KR" sz="1800" b="0" dirty="0" smtClean="0">
                <a:latin typeface="Arial" panose="020B0604020202020204" pitchFamily="34" charset="0"/>
                <a:cs typeface="Arial" panose="020B0604020202020204" pitchFamily="34" charset="0"/>
                <a:sym typeface="Wingdings" panose="05000000000000000000" pitchFamily="2" charset="2"/>
              </a:rPr>
              <a:t>[13] 15-15-0662-01-</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003e</a:t>
            </a:r>
            <a:r>
              <a:rPr lang="en-US" altLang="ko-KR" sz="1800" b="0" dirty="0">
                <a:latin typeface="Arial" panose="020B0604020202020204" pitchFamily="34" charset="0"/>
                <a:cs typeface="Arial" panose="020B0604020202020204" pitchFamily="34" charset="0"/>
                <a:sym typeface="Wingdings" panose="05000000000000000000" pitchFamily="2" charset="2"/>
              </a:rPr>
              <a:t>, Proposal for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IEEE802.15.3e</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-Single Carrier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PHY</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a:t>
            </a:r>
            <a:br>
              <a:rPr lang="en-US" altLang="ko-KR" sz="1800" b="0" dirty="0" smtClean="0">
                <a:latin typeface="Arial" panose="020B0604020202020204" pitchFamily="34" charset="0"/>
                <a:cs typeface="Arial" panose="020B0604020202020204" pitchFamily="34" charset="0"/>
                <a:sym typeface="Wingdings" panose="05000000000000000000" pitchFamily="2" charset="2"/>
              </a:rPr>
            </a:br>
            <a:r>
              <a:rPr lang="en-US" altLang="ko-KR" sz="1800" b="0" dirty="0" smtClean="0">
                <a:latin typeface="Arial" panose="020B0604020202020204" pitchFamily="34" charset="0"/>
                <a:cs typeface="Arial" panose="020B0604020202020204" pitchFamily="34" charset="0"/>
                <a:sym typeface="Wingdings" panose="05000000000000000000" pitchFamily="2" charset="2"/>
              </a:rPr>
              <a:t>       Sep. 2015</a:t>
            </a:r>
          </a:p>
          <a:p>
            <a:pPr marL="0" indent="0">
              <a:buNone/>
            </a:pPr>
            <a:r>
              <a:rPr lang="en-US" altLang="ko-KR" sz="1800" b="0" dirty="0" smtClean="0">
                <a:latin typeface="Arial" panose="020B0604020202020204" pitchFamily="34" charset="0"/>
                <a:cs typeface="Arial" panose="020B0604020202020204" pitchFamily="34" charset="0"/>
                <a:sym typeface="Wingdings" panose="05000000000000000000" pitchFamily="2" charset="2"/>
              </a:rPr>
              <a:t>[14] X. Zhu and et. al., “On the Performance of IEEE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802.15.3c</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millimeterwave</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a:t>
            </a:r>
            <a:br>
              <a:rPr lang="en-US" altLang="ko-KR" sz="1800" b="0" dirty="0" smtClean="0">
                <a:latin typeface="Arial" panose="020B0604020202020204" pitchFamily="34" charset="0"/>
                <a:cs typeface="Arial" panose="020B0604020202020204" pitchFamily="34" charset="0"/>
                <a:sym typeface="Wingdings" panose="05000000000000000000" pitchFamily="2" charset="2"/>
              </a:rPr>
            </a:br>
            <a:r>
              <a:rPr lang="en-US" altLang="ko-KR" sz="1800" b="0" dirty="0" smtClean="0">
                <a:latin typeface="Arial" panose="020B0604020202020204" pitchFamily="34" charset="0"/>
                <a:cs typeface="Arial" panose="020B0604020202020204" pitchFamily="34" charset="0"/>
                <a:sym typeface="Wingdings" panose="05000000000000000000" pitchFamily="2" charset="2"/>
              </a:rPr>
              <a:t>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WPANs</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a:t>
            </a:r>
            <a:r>
              <a:rPr lang="en-US" altLang="ko-KR" sz="1800" b="0" dirty="0" err="1" smtClean="0">
                <a:latin typeface="Arial" panose="020B0604020202020204" pitchFamily="34" charset="0"/>
                <a:cs typeface="Arial" panose="020B0604020202020204" pitchFamily="34" charset="0"/>
                <a:sym typeface="Wingdings" panose="05000000000000000000" pitchFamily="2" charset="2"/>
              </a:rPr>
              <a:t>PHY</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and MAC,” 2010 6</a:t>
            </a:r>
            <a:r>
              <a:rPr lang="en-US" altLang="ko-KR" sz="1800" b="0" baseline="30000" dirty="0" smtClean="0">
                <a:latin typeface="Arial" panose="020B0604020202020204" pitchFamily="34" charset="0"/>
                <a:cs typeface="Arial" panose="020B0604020202020204" pitchFamily="34" charset="0"/>
                <a:sym typeface="Wingdings" panose="05000000000000000000" pitchFamily="2" charset="2"/>
              </a:rPr>
              <a:t>th</a:t>
            </a:r>
            <a:r>
              <a:rPr lang="en-US" altLang="ko-KR" sz="1800" b="0" dirty="0" smtClean="0">
                <a:latin typeface="Arial" panose="020B0604020202020204" pitchFamily="34" charset="0"/>
                <a:cs typeface="Arial" panose="020B0604020202020204" pitchFamily="34" charset="0"/>
                <a:sym typeface="Wingdings" panose="05000000000000000000" pitchFamily="2" charset="2"/>
              </a:rPr>
              <a:t> Conf. on Wireless Advanced, June 2010.</a:t>
            </a:r>
            <a:endParaRPr lang="en-US" altLang="ko-KR" sz="1800" b="0"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US" altLang="ko-KR" sz="2000" b="0" dirty="0"/>
          </a:p>
          <a:p>
            <a:pPr marL="0" indent="0">
              <a:buNone/>
            </a:pPr>
            <a:endParaRPr lang="en-US" altLang="ko-KR" sz="2000" b="0" dirty="0"/>
          </a:p>
        </p:txBody>
      </p:sp>
      <p:sp>
        <p:nvSpPr>
          <p:cNvPr id="8"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Tree>
    <p:extLst>
      <p:ext uri="{BB962C8B-B14F-4D97-AF65-F5344CB8AC3E}">
        <p14:creationId xmlns:p14="http://schemas.microsoft.com/office/powerpoint/2010/main" val="311507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10" name="タイトル 1"/>
          <p:cNvSpPr txBox="1">
            <a:spLocks/>
          </p:cNvSpPr>
          <p:nvPr/>
        </p:nvSpPr>
        <p:spPr bwMode="auto">
          <a:xfrm>
            <a:off x="650631" y="550031"/>
            <a:ext cx="79629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kumimoji="1" lang="en-US" altLang="ja-JP" sz="2400" b="1" kern="0" smtClean="0">
                <a:solidFill>
                  <a:schemeClr val="tx1"/>
                </a:solidFill>
              </a:rPr>
              <a:t>Contributors</a:t>
            </a:r>
            <a:endParaRPr kumimoji="1" lang="ja-JP" altLang="en-US" sz="2400" b="1" kern="0" dirty="0">
              <a:solidFill>
                <a:schemeClr val="tx1"/>
              </a:solidFill>
            </a:endParaRPr>
          </a:p>
        </p:txBody>
      </p:sp>
      <p:graphicFrame>
        <p:nvGraphicFramePr>
          <p:cNvPr id="11" name="コンテンツ プレースホルダー 4"/>
          <p:cNvGraphicFramePr>
            <a:graphicFrameLocks/>
          </p:cNvGraphicFramePr>
          <p:nvPr>
            <p:extLst>
              <p:ext uri="{D42A27DB-BD31-4B8C-83A1-F6EECF244321}">
                <p14:modId xmlns:p14="http://schemas.microsoft.com/office/powerpoint/2010/main" val="3588570995"/>
              </p:ext>
            </p:extLst>
          </p:nvPr>
        </p:nvGraphicFramePr>
        <p:xfrm>
          <a:off x="741873" y="1380226"/>
          <a:ext cx="7694761" cy="4871048"/>
        </p:xfrm>
        <a:graphic>
          <a:graphicData uri="http://schemas.openxmlformats.org/drawingml/2006/table">
            <a:tbl>
              <a:tblPr firstRow="1" bandRow="1">
                <a:tableStyleId>{5C22544A-7EE6-4342-B048-85BDC9FD1C3A}</a:tableStyleId>
              </a:tblPr>
              <a:tblGrid>
                <a:gridCol w="1981173"/>
                <a:gridCol w="3008983"/>
                <a:gridCol w="2704605"/>
              </a:tblGrid>
              <a:tr h="347932">
                <a:tc>
                  <a:txBody>
                    <a:bodyPr/>
                    <a:lstStyle/>
                    <a:p>
                      <a:r>
                        <a:rPr kumimoji="1" lang="en-US" altLang="ja-JP" sz="1200" dirty="0" smtClean="0">
                          <a:latin typeface="+mn-lt"/>
                        </a:rPr>
                        <a:t>Name</a:t>
                      </a:r>
                      <a:endParaRPr kumimoji="1" lang="ja-JP" altLang="en-US" sz="1200" dirty="0">
                        <a:latin typeface="+mn-lt"/>
                      </a:endParaRPr>
                    </a:p>
                  </a:txBody>
                  <a:tcPr>
                    <a:solidFill>
                      <a:srgbClr val="00B0F0"/>
                    </a:solidFill>
                  </a:tcPr>
                </a:tc>
                <a:tc>
                  <a:txBody>
                    <a:bodyPr/>
                    <a:lstStyle/>
                    <a:p>
                      <a:r>
                        <a:rPr kumimoji="1" lang="en-US" altLang="ja-JP" sz="1200" dirty="0" smtClean="0">
                          <a:latin typeface="+mn-lt"/>
                        </a:rPr>
                        <a:t>Affiliation</a:t>
                      </a:r>
                      <a:endParaRPr kumimoji="1" lang="ja-JP" altLang="en-US" sz="1200" dirty="0">
                        <a:latin typeface="+mn-lt"/>
                      </a:endParaRPr>
                    </a:p>
                  </a:txBody>
                  <a:tcPr>
                    <a:solidFill>
                      <a:srgbClr val="00B0F0"/>
                    </a:solidFill>
                  </a:tcPr>
                </a:tc>
                <a:tc>
                  <a:txBody>
                    <a:bodyPr/>
                    <a:lstStyle/>
                    <a:p>
                      <a:r>
                        <a:rPr kumimoji="1" lang="en-US" altLang="ja-JP" sz="1200" dirty="0" smtClean="0">
                          <a:latin typeface="+mn-lt"/>
                        </a:rPr>
                        <a:t>Email</a:t>
                      </a:r>
                      <a:endParaRPr kumimoji="1" lang="ja-JP" altLang="en-US" sz="1200" dirty="0">
                        <a:latin typeface="+mn-lt"/>
                      </a:endParaRPr>
                    </a:p>
                  </a:txBody>
                  <a:tcPr>
                    <a:solidFill>
                      <a:srgbClr val="00B0F0"/>
                    </a:solidFill>
                  </a:tcPr>
                </a:tc>
              </a:tr>
              <a:tr h="347932">
                <a:tc>
                  <a:txBody>
                    <a:bodyPr/>
                    <a:lstStyle/>
                    <a:p>
                      <a:r>
                        <a:rPr kumimoji="1" lang="en-US" altLang="ja-JP" sz="1200" dirty="0" smtClean="0">
                          <a:latin typeface="+mn-lt"/>
                        </a:rPr>
                        <a:t>Jae </a:t>
                      </a:r>
                      <a:r>
                        <a:rPr kumimoji="1" lang="en-US" altLang="ja-JP" sz="1200" dirty="0" err="1" smtClean="0">
                          <a:latin typeface="+mn-lt"/>
                        </a:rPr>
                        <a:t>Seung</a:t>
                      </a:r>
                      <a:r>
                        <a:rPr kumimoji="1" lang="en-US" altLang="ja-JP" sz="1200" dirty="0" smtClean="0">
                          <a:latin typeface="+mn-lt"/>
                        </a:rPr>
                        <a:t> Lee</a:t>
                      </a:r>
                      <a:endParaRPr kumimoji="1" lang="ja-JP" altLang="en-US" sz="1200" dirty="0">
                        <a:latin typeface="+mn-lt"/>
                      </a:endParaRPr>
                    </a:p>
                  </a:txBody>
                  <a:tcPr/>
                </a:tc>
                <a:tc>
                  <a:txBody>
                    <a:bodyPr/>
                    <a:lstStyle/>
                    <a:p>
                      <a:r>
                        <a:rPr kumimoji="1" lang="en-US" altLang="ja-JP" sz="1200" dirty="0" err="1" smtClean="0">
                          <a:latin typeface="+mn-lt"/>
                        </a:rPr>
                        <a:t>ETRI</a:t>
                      </a:r>
                      <a:endParaRPr kumimoji="1" lang="ja-JP" altLang="en-US" sz="1200" dirty="0">
                        <a:latin typeface="+mn-lt"/>
                      </a:endParaRPr>
                    </a:p>
                  </a:txBody>
                  <a:tcPr/>
                </a:tc>
                <a:tc>
                  <a:txBody>
                    <a:bodyPr/>
                    <a:lstStyle/>
                    <a:p>
                      <a:r>
                        <a:rPr kumimoji="1" lang="en-US" altLang="ja-JP" sz="1200" dirty="0" err="1" smtClean="0">
                          <a:latin typeface="+mn-lt"/>
                        </a:rPr>
                        <a:t>jasonlee@etri.re.kr</a:t>
                      </a:r>
                      <a:endParaRPr kumimoji="1" lang="ja-JP" altLang="en-US" sz="1200" dirty="0">
                        <a:latin typeface="+mn-lt"/>
                      </a:endParaRPr>
                    </a:p>
                  </a:txBody>
                  <a:tcPr/>
                </a:tc>
              </a:tr>
              <a:tr h="347932">
                <a:tc>
                  <a:txBody>
                    <a:bodyPr/>
                    <a:lstStyle/>
                    <a:p>
                      <a:r>
                        <a:rPr kumimoji="1" lang="en-US" altLang="ja-JP" sz="1200" dirty="0" smtClean="0">
                          <a:latin typeface="+mn-lt"/>
                        </a:rPr>
                        <a:t>Young-</a:t>
                      </a:r>
                      <a:r>
                        <a:rPr kumimoji="1" lang="en-US" altLang="ja-JP" sz="1200" dirty="0" err="1" smtClean="0">
                          <a:latin typeface="+mn-lt"/>
                        </a:rPr>
                        <a:t>Hoon</a:t>
                      </a:r>
                      <a:r>
                        <a:rPr kumimoji="1" lang="en-US" altLang="ja-JP" sz="1200" dirty="0" smtClean="0">
                          <a:latin typeface="+mn-lt"/>
                        </a:rPr>
                        <a:t> Kim</a:t>
                      </a:r>
                      <a:endParaRPr kumimoji="1" lang="ja-JP" altLang="en-US" sz="1200" dirty="0">
                        <a:latin typeface="+mn-lt"/>
                      </a:endParaRPr>
                    </a:p>
                  </a:txBody>
                  <a:tcPr/>
                </a:tc>
                <a:tc>
                  <a:txBody>
                    <a:bodyPr/>
                    <a:lstStyle/>
                    <a:p>
                      <a:r>
                        <a:rPr kumimoji="1" lang="en-US" altLang="ja-JP" sz="1200" dirty="0" smtClean="0">
                          <a:latin typeface="+mn-lt"/>
                        </a:rPr>
                        <a:t>ETRI</a:t>
                      </a:r>
                      <a:endParaRPr kumimoji="1" lang="ja-JP" altLang="en-US" sz="1200" dirty="0">
                        <a:latin typeface="+mn-lt"/>
                      </a:endParaRPr>
                    </a:p>
                  </a:txBody>
                  <a:tcPr/>
                </a:tc>
                <a:tc>
                  <a:txBody>
                    <a:bodyPr/>
                    <a:lstStyle/>
                    <a:p>
                      <a:r>
                        <a:rPr lang="en-US" altLang="ko-KR" sz="1200" kern="1200" dirty="0" smtClean="0">
                          <a:solidFill>
                            <a:schemeClr val="dk1"/>
                          </a:solidFill>
                          <a:effectLst/>
                          <a:latin typeface="+mn-lt"/>
                          <a:ea typeface="+mn-ea"/>
                          <a:cs typeface="+mn-cs"/>
                        </a:rPr>
                        <a:t>yhkim23@etri.re.kr</a:t>
                      </a:r>
                      <a:endParaRPr kumimoji="1" lang="ja-JP" altLang="en-US" sz="1200" dirty="0">
                        <a:latin typeface="+mn-lt"/>
                      </a:endParaRPr>
                    </a:p>
                  </a:txBody>
                  <a:tcPr/>
                </a:tc>
              </a:tr>
              <a:tr h="34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lt"/>
                        </a:rPr>
                        <a:t>Moon-</a:t>
                      </a:r>
                      <a:r>
                        <a:rPr kumimoji="1" lang="en-US" altLang="ja-JP" sz="1200" dirty="0" err="1" smtClean="0">
                          <a:latin typeface="+mn-lt"/>
                        </a:rPr>
                        <a:t>Sik</a:t>
                      </a:r>
                      <a:r>
                        <a:rPr kumimoji="1" lang="en-US" altLang="ja-JP" sz="1200" dirty="0" smtClean="0">
                          <a:latin typeface="+mn-lt"/>
                        </a:rPr>
                        <a:t> Lee</a:t>
                      </a:r>
                      <a:endParaRPr kumimoji="1" lang="ja-JP" altLang="en-US" sz="1200" dirty="0" smtClean="0">
                        <a:latin typeface="+mn-lt"/>
                      </a:endParaRPr>
                    </a:p>
                  </a:txBody>
                  <a:tcPr/>
                </a:tc>
                <a:tc>
                  <a:txBody>
                    <a:bodyPr/>
                    <a:lstStyle/>
                    <a:p>
                      <a:r>
                        <a:rPr kumimoji="1" lang="en-US" altLang="ja-JP" sz="1200" dirty="0" err="1" smtClean="0">
                          <a:latin typeface="+mn-lt"/>
                        </a:rPr>
                        <a:t>ETRI</a:t>
                      </a:r>
                      <a:endParaRPr kumimoji="1" lang="ja-JP" altLang="en-US" sz="1200" dirty="0">
                        <a:latin typeface="+mn-lt"/>
                      </a:endParaRPr>
                    </a:p>
                  </a:txBody>
                  <a:tcPr/>
                </a:tc>
                <a:tc>
                  <a:txBody>
                    <a:bodyPr/>
                    <a:lstStyle/>
                    <a:p>
                      <a:r>
                        <a:rPr kumimoji="1" lang="en-US" altLang="ko-KR" sz="1200" dirty="0" err="1" smtClean="0">
                          <a:latin typeface="+mn-lt"/>
                        </a:rPr>
                        <a:t>moonsiklee@etri.re.kr</a:t>
                      </a:r>
                      <a:endParaRPr kumimoji="1" lang="ja-JP" altLang="en-US" sz="1200" dirty="0">
                        <a:latin typeface="+mn-lt"/>
                      </a:endParaRPr>
                    </a:p>
                  </a:txBody>
                  <a:tcPr/>
                </a:tc>
              </a:tr>
              <a:tr h="347932">
                <a:tc>
                  <a:txBody>
                    <a:bodyPr/>
                    <a:lstStyle/>
                    <a:p>
                      <a:r>
                        <a:rPr kumimoji="1" lang="en-US" altLang="ja-JP" sz="1200" dirty="0" err="1" smtClean="0">
                          <a:latin typeface="+mn-lt"/>
                        </a:rPr>
                        <a:t>Itaru</a:t>
                      </a:r>
                      <a:r>
                        <a:rPr kumimoji="1" lang="en-US" altLang="ja-JP" sz="1200" dirty="0" smtClean="0">
                          <a:latin typeface="+mn-lt"/>
                        </a:rPr>
                        <a:t> </a:t>
                      </a:r>
                      <a:r>
                        <a:rPr kumimoji="1" lang="en-US" altLang="ja-JP" sz="1200" dirty="0" err="1" smtClean="0">
                          <a:latin typeface="+mn-lt"/>
                        </a:rPr>
                        <a:t>Maekawa</a:t>
                      </a:r>
                      <a:endParaRPr kumimoji="1" lang="ja-JP" altLang="en-US" sz="1200" dirty="0">
                        <a:latin typeface="+mn-lt"/>
                      </a:endParaRPr>
                    </a:p>
                  </a:txBody>
                  <a:tcPr/>
                </a:tc>
                <a:tc>
                  <a:txBody>
                    <a:bodyPr/>
                    <a:lstStyle/>
                    <a:p>
                      <a:r>
                        <a:rPr kumimoji="1" lang="en-US" altLang="ja-JP" sz="1200" dirty="0" smtClean="0">
                          <a:latin typeface="+mn-lt"/>
                        </a:rPr>
                        <a:t>Japan Radio Co.,</a:t>
                      </a:r>
                      <a:r>
                        <a:rPr kumimoji="1" lang="en-US" altLang="ja-JP" sz="1200" baseline="0" dirty="0" smtClean="0">
                          <a:latin typeface="+mn-lt"/>
                        </a:rPr>
                        <a:t> Ltd</a:t>
                      </a:r>
                      <a:endParaRPr kumimoji="1" lang="ja-JP" altLang="en-US" sz="1200" dirty="0">
                        <a:latin typeface="+mn-lt"/>
                      </a:endParaRPr>
                    </a:p>
                  </a:txBody>
                  <a:tcPr/>
                </a:tc>
                <a:tc>
                  <a:txBody>
                    <a:bodyPr/>
                    <a:lstStyle/>
                    <a:p>
                      <a:r>
                        <a:rPr kumimoji="1" lang="en-US" altLang="ja-JP" sz="1200" dirty="0" err="1" smtClean="0">
                          <a:latin typeface="+mn-lt"/>
                        </a:rPr>
                        <a:t>maekawa.itaru@jrc.co.jp</a:t>
                      </a:r>
                      <a:endParaRPr kumimoji="1" lang="ja-JP" altLang="en-US" sz="1200" dirty="0">
                        <a:latin typeface="+mn-lt"/>
                      </a:endParaRPr>
                    </a:p>
                  </a:txBody>
                  <a:tcPr/>
                </a:tc>
              </a:tr>
              <a:tr h="347932">
                <a:tc>
                  <a:txBody>
                    <a:bodyPr/>
                    <a:lstStyle/>
                    <a:p>
                      <a:r>
                        <a:rPr kumimoji="1" lang="en-US" altLang="ja-JP" sz="1200" dirty="0" smtClean="0">
                          <a:latin typeface="+mn-lt"/>
                        </a:rPr>
                        <a:t>Lee </a:t>
                      </a:r>
                      <a:r>
                        <a:rPr kumimoji="1" lang="en-US" altLang="ja-JP" sz="1200" dirty="0" err="1" smtClean="0">
                          <a:latin typeface="+mn-lt"/>
                        </a:rPr>
                        <a:t>Doohwan</a:t>
                      </a:r>
                      <a:endParaRPr kumimoji="1" lang="ja-JP" alt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lt"/>
                        </a:rPr>
                        <a:t>NTT Corporation</a:t>
                      </a:r>
                      <a:endParaRPr kumimoji="1" lang="ja-JP" altLang="en-US" sz="1200" dirty="0" smtClean="0">
                        <a:latin typeface="+mn-lt"/>
                      </a:endParaRPr>
                    </a:p>
                  </a:txBody>
                  <a:tcPr/>
                </a:tc>
                <a:tc>
                  <a:txBody>
                    <a:bodyPr/>
                    <a:lstStyle/>
                    <a:p>
                      <a:r>
                        <a:rPr kumimoji="1" lang="en-US" altLang="ja-JP" sz="1200" dirty="0" smtClean="0">
                          <a:latin typeface="+mn-lt"/>
                        </a:rPr>
                        <a:t>lee.doohwan@lab.ntt.co.jp</a:t>
                      </a:r>
                      <a:endParaRPr kumimoji="1" lang="ja-JP" altLang="en-US" sz="1200" dirty="0">
                        <a:latin typeface="+mn-lt"/>
                      </a:endParaRPr>
                    </a:p>
                  </a:txBody>
                  <a:tcPr/>
                </a:tc>
              </a:tr>
              <a:tr h="347932">
                <a:tc>
                  <a:txBody>
                    <a:bodyPr/>
                    <a:lstStyle/>
                    <a:p>
                      <a:r>
                        <a:rPr kumimoji="1" lang="en-US" altLang="ja-JP" sz="1200" dirty="0" smtClean="0">
                          <a:latin typeface="+mn-lt"/>
                        </a:rPr>
                        <a:t>Ken Hiraga</a:t>
                      </a:r>
                      <a:endParaRPr kumimoji="1" lang="ja-JP" altLang="en-US" sz="1200" dirty="0">
                        <a:latin typeface="+mn-lt"/>
                      </a:endParaRPr>
                    </a:p>
                  </a:txBody>
                  <a:tcPr/>
                </a:tc>
                <a:tc>
                  <a:txBody>
                    <a:bodyPr/>
                    <a:lstStyle/>
                    <a:p>
                      <a:r>
                        <a:rPr kumimoji="1" lang="en-US" altLang="ja-JP" sz="1200" dirty="0" smtClean="0">
                          <a:latin typeface="+mn-lt"/>
                        </a:rPr>
                        <a:t>NTT Corporation</a:t>
                      </a:r>
                      <a:endParaRPr kumimoji="1" lang="ja-JP" altLang="en-US" sz="1200" dirty="0">
                        <a:latin typeface="+mn-lt"/>
                      </a:endParaRPr>
                    </a:p>
                  </a:txBody>
                  <a:tcPr/>
                </a:tc>
                <a:tc>
                  <a:txBody>
                    <a:bodyPr/>
                    <a:lstStyle/>
                    <a:p>
                      <a:r>
                        <a:rPr kumimoji="1" lang="en-US" altLang="ja-JP" sz="1200" dirty="0" err="1" smtClean="0">
                          <a:latin typeface="+mn-lt"/>
                        </a:rPr>
                        <a:t>hiraga.ken@lab.ntt.co.jp</a:t>
                      </a:r>
                      <a:endParaRPr kumimoji="1" lang="ja-JP" altLang="en-US" sz="1200" dirty="0">
                        <a:latin typeface="+mn-lt"/>
                      </a:endParaRPr>
                    </a:p>
                  </a:txBody>
                  <a:tcPr/>
                </a:tc>
              </a:tr>
              <a:tr h="347932">
                <a:tc>
                  <a:txBody>
                    <a:bodyPr/>
                    <a:lstStyle/>
                    <a:p>
                      <a:r>
                        <a:rPr kumimoji="1" lang="en-US" altLang="ja-JP" sz="1200" dirty="0" smtClean="0">
                          <a:latin typeface="+mn-lt"/>
                        </a:rPr>
                        <a:t>Masashi Shimizu</a:t>
                      </a:r>
                      <a:endParaRPr kumimoji="1" lang="ja-JP" altLang="en-US" sz="1200" dirty="0">
                        <a:latin typeface="+mn-lt"/>
                      </a:endParaRPr>
                    </a:p>
                  </a:txBody>
                  <a:tcPr/>
                </a:tc>
                <a:tc>
                  <a:txBody>
                    <a:bodyPr/>
                    <a:lstStyle/>
                    <a:p>
                      <a:r>
                        <a:rPr kumimoji="1" lang="en-US" altLang="ja-JP" sz="1200" dirty="0" smtClean="0">
                          <a:latin typeface="+mn-lt"/>
                        </a:rPr>
                        <a:t>NTT Corporation</a:t>
                      </a:r>
                      <a:endParaRPr kumimoji="1" lang="ja-JP" altLang="en-US" sz="1200" dirty="0">
                        <a:latin typeface="+mn-lt"/>
                      </a:endParaRPr>
                    </a:p>
                  </a:txBody>
                  <a:tcPr/>
                </a:tc>
                <a:tc>
                  <a:txBody>
                    <a:bodyPr/>
                    <a:lstStyle/>
                    <a:p>
                      <a:r>
                        <a:rPr kumimoji="1" lang="en-US" altLang="ja-JP" sz="1200" dirty="0" err="1" smtClean="0">
                          <a:latin typeface="+mn-lt"/>
                        </a:rPr>
                        <a:t>masashi.shimizu@upr-net.co.jp</a:t>
                      </a:r>
                      <a:endParaRPr kumimoji="1" lang="ja-JP" altLang="en-US" sz="1200" dirty="0">
                        <a:latin typeface="+mn-lt"/>
                      </a:endParaRPr>
                    </a:p>
                  </a:txBody>
                  <a:tcPr/>
                </a:tc>
              </a:tr>
              <a:tr h="347932">
                <a:tc>
                  <a:txBody>
                    <a:bodyPr/>
                    <a:lstStyle/>
                    <a:p>
                      <a:r>
                        <a:rPr kumimoji="1" lang="en-US" altLang="ja-JP" sz="1200" dirty="0" smtClean="0">
                          <a:latin typeface="+mn-lt"/>
                        </a:rPr>
                        <a:t>Keitarou Kondou</a:t>
                      </a:r>
                      <a:endParaRPr kumimoji="1" lang="ja-JP" altLang="en-US" sz="1200" dirty="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Keitarou.Kondou@jp.sony.com</a:t>
                      </a:r>
                      <a:endParaRPr kumimoji="1" lang="ja-JP" altLang="en-US" sz="1200" dirty="0">
                        <a:latin typeface="+mn-lt"/>
                      </a:endParaRPr>
                    </a:p>
                  </a:txBody>
                  <a:tcPr/>
                </a:tc>
              </a:tr>
              <a:tr h="34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lt"/>
                        </a:rPr>
                        <a:t>Hiroyuki</a:t>
                      </a:r>
                      <a:r>
                        <a:rPr kumimoji="1" lang="en-US" altLang="ja-JP" sz="1200" baseline="0" dirty="0" smtClean="0">
                          <a:latin typeface="+mn-lt"/>
                        </a:rPr>
                        <a:t> Matsumura</a:t>
                      </a:r>
                      <a:endParaRPr kumimoji="1" lang="ja-JP" altLang="en-US" sz="1200" dirty="0" smtClean="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Hiroyuki.Matsumura@jp.sony.com</a:t>
                      </a:r>
                      <a:endParaRPr kumimoji="1" lang="ja-JP" altLang="en-US" sz="1200" dirty="0">
                        <a:latin typeface="+mn-lt"/>
                      </a:endParaRPr>
                    </a:p>
                  </a:txBody>
                  <a:tcPr/>
                </a:tc>
              </a:tr>
              <a:tr h="347932">
                <a:tc>
                  <a:txBody>
                    <a:bodyPr/>
                    <a:lstStyle/>
                    <a:p>
                      <a:r>
                        <a:rPr kumimoji="1" lang="en-US" altLang="ja-JP" sz="1200" dirty="0" smtClean="0">
                          <a:latin typeface="+mn-lt"/>
                        </a:rPr>
                        <a:t>Makoto Noda</a:t>
                      </a:r>
                      <a:endParaRPr kumimoji="1" lang="ja-JP" altLang="en-US" sz="1200" dirty="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MakotoB.Noda</a:t>
                      </a:r>
                      <a:r>
                        <a:rPr kumimoji="1" lang="ja-JP" altLang="en-US" sz="1200" baseline="0" dirty="0" smtClean="0">
                          <a:latin typeface="+mn-lt"/>
                        </a:rPr>
                        <a:t> </a:t>
                      </a:r>
                      <a:r>
                        <a:rPr kumimoji="1" lang="en-US" altLang="ja-JP" sz="1200" baseline="0" dirty="0" smtClean="0">
                          <a:latin typeface="+mn-lt"/>
                        </a:rPr>
                        <a:t>at </a:t>
                      </a:r>
                      <a:r>
                        <a:rPr kumimoji="1" lang="en-US" altLang="ja-JP" sz="1200" dirty="0" err="1" smtClean="0">
                          <a:latin typeface="+mn-lt"/>
                        </a:rPr>
                        <a:t>jp.sony.com</a:t>
                      </a:r>
                      <a:endParaRPr kumimoji="1" lang="ja-JP" altLang="en-US" sz="1200" dirty="0">
                        <a:latin typeface="+mn-lt"/>
                      </a:endParaRPr>
                    </a:p>
                  </a:txBody>
                  <a:tcPr/>
                </a:tc>
              </a:tr>
              <a:tr h="347932">
                <a:tc>
                  <a:txBody>
                    <a:bodyPr/>
                    <a:lstStyle/>
                    <a:p>
                      <a:r>
                        <a:rPr kumimoji="1" lang="en-US" altLang="ja-JP" sz="1200" dirty="0" smtClean="0">
                          <a:latin typeface="+mn-lt"/>
                        </a:rPr>
                        <a:t>Masashi Shinagawa</a:t>
                      </a:r>
                      <a:endParaRPr kumimoji="1" lang="ja-JP" altLang="en-US" sz="1200" dirty="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Masashi.Shinagawa@jp.sony.com</a:t>
                      </a:r>
                      <a:endParaRPr kumimoji="1" lang="ja-JP" altLang="en-US" sz="1200" dirty="0">
                        <a:latin typeface="+mn-lt"/>
                      </a:endParaRPr>
                    </a:p>
                  </a:txBody>
                  <a:tcPr/>
                </a:tc>
              </a:tr>
              <a:tr h="347932">
                <a:tc>
                  <a:txBody>
                    <a:bodyPr/>
                    <a:lstStyle/>
                    <a:p>
                      <a:r>
                        <a:rPr kumimoji="1" lang="en-US" altLang="ja-JP" sz="1200" dirty="0" smtClean="0">
                          <a:latin typeface="+mn-lt"/>
                        </a:rPr>
                        <a:t>Ko Togashi</a:t>
                      </a:r>
                      <a:endParaRPr kumimoji="1" lang="ja-JP" altLang="en-US" sz="1200" dirty="0">
                        <a:latin typeface="+mn-lt"/>
                      </a:endParaRPr>
                    </a:p>
                  </a:txBody>
                  <a:tcPr/>
                </a:tc>
                <a:tc>
                  <a:txBody>
                    <a:bodyPr/>
                    <a:lstStyle/>
                    <a:p>
                      <a:r>
                        <a:rPr kumimoji="1" lang="en-US" altLang="ja-JP" sz="1200" dirty="0" smtClean="0">
                          <a:latin typeface="+mn-lt"/>
                        </a:rPr>
                        <a:t>Toshiba Corporation</a:t>
                      </a:r>
                      <a:endParaRPr kumimoji="1" lang="ja-JP" altLang="en-US" sz="1200" dirty="0">
                        <a:latin typeface="+mn-lt"/>
                      </a:endParaRPr>
                    </a:p>
                  </a:txBody>
                  <a:tcPr/>
                </a:tc>
                <a:tc>
                  <a:txBody>
                    <a:bodyPr/>
                    <a:lstStyle/>
                    <a:p>
                      <a:r>
                        <a:rPr kumimoji="1" lang="en-US" altLang="ja-JP" sz="1200" dirty="0" err="1" smtClean="0">
                          <a:latin typeface="+mn-lt"/>
                        </a:rPr>
                        <a:t>ko.togashi@toshiba.co.jp</a:t>
                      </a:r>
                      <a:endParaRPr kumimoji="1" lang="ja-JP" altLang="en-US" sz="1200" dirty="0">
                        <a:latin typeface="+mn-lt"/>
                      </a:endParaRPr>
                    </a:p>
                  </a:txBody>
                  <a:tcPr/>
                </a:tc>
              </a:tr>
              <a:tr h="347932">
                <a:tc>
                  <a:txBody>
                    <a:bodyPr/>
                    <a:lstStyle/>
                    <a:p>
                      <a:r>
                        <a:rPr kumimoji="1" lang="en-US" altLang="ja-JP" sz="1200" dirty="0" smtClean="0">
                          <a:latin typeface="+mn-lt"/>
                        </a:rPr>
                        <a:t>Kiyoshi Toshimitsu</a:t>
                      </a:r>
                      <a:endParaRPr kumimoji="1" lang="ja-JP" altLang="en-US" sz="1200" dirty="0">
                        <a:latin typeface="+mn-lt"/>
                      </a:endParaRPr>
                    </a:p>
                  </a:txBody>
                  <a:tcPr/>
                </a:tc>
                <a:tc>
                  <a:txBody>
                    <a:bodyPr/>
                    <a:lstStyle/>
                    <a:p>
                      <a:r>
                        <a:rPr kumimoji="1" lang="en-US" altLang="ja-JP" sz="1200" dirty="0" smtClean="0">
                          <a:latin typeface="+mn-lt"/>
                        </a:rPr>
                        <a:t>Toshiba Corporation</a:t>
                      </a:r>
                      <a:endParaRPr kumimoji="1" lang="ja-JP" alt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mn-lt"/>
                        </a:rPr>
                        <a:t>kiyoshi.toshimitsu@toshiba.co.jp</a:t>
                      </a:r>
                      <a:endParaRPr kumimoji="1" lang="ja-JP" altLang="en-US" sz="1200" dirty="0" smtClean="0">
                        <a:latin typeface="+mn-lt"/>
                      </a:endParaRPr>
                    </a:p>
                  </a:txBody>
                  <a:tcPr/>
                </a:tc>
              </a:tr>
            </a:tbl>
          </a:graphicData>
        </a:graphic>
      </p:graphicFrame>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20</a:t>
            </a:fld>
            <a:endParaRPr lang="en-US" altLang="ko-KR"/>
          </a:p>
        </p:txBody>
      </p:sp>
      <p:sp>
        <p:nvSpPr>
          <p:cNvPr id="43" name="내용 개체 틀 2"/>
          <p:cNvSpPr>
            <a:spLocks noGrp="1"/>
          </p:cNvSpPr>
          <p:nvPr>
            <p:ph idx="1"/>
          </p:nvPr>
        </p:nvSpPr>
        <p:spPr>
          <a:xfrm>
            <a:off x="214313" y="1382415"/>
            <a:ext cx="8715375" cy="5070921"/>
          </a:xfrm>
        </p:spPr>
        <p:txBody>
          <a:bodyPr/>
          <a:lstStyle/>
          <a:p>
            <a:pPr>
              <a:defRPr/>
            </a:pPr>
            <a:endParaRPr lang="en-US" altLang="ja-JP" sz="2400" dirty="0" smtClean="0"/>
          </a:p>
          <a:p>
            <a:pPr marL="400050" eaLnBrk="1">
              <a:lnSpc>
                <a:spcPct val="73000"/>
              </a:lnSpc>
              <a:defRPr/>
            </a:pPr>
            <a:endParaRPr lang="en-US" altLang="ja-JP" sz="2400" dirty="0" smtClean="0"/>
          </a:p>
          <a:p>
            <a:pPr marL="400050" eaLnBrk="1">
              <a:lnSpc>
                <a:spcPct val="73000"/>
              </a:lnSpc>
              <a:defRPr/>
            </a:pPr>
            <a:endParaRPr lang="en-US" altLang="ja-JP" sz="9600" dirty="0"/>
          </a:p>
          <a:p>
            <a:pPr marL="400050" eaLnBrk="1">
              <a:lnSpc>
                <a:spcPct val="73000"/>
              </a:lnSpc>
              <a:defRPr/>
            </a:pPr>
            <a:endParaRPr lang="en-US" altLang="ja-JP" sz="2400" b="0" dirty="0" smtClean="0">
              <a:solidFill>
                <a:srgbClr val="FF0000"/>
              </a:solidFill>
            </a:endParaRPr>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buFont typeface="Arial" pitchFamily="34" charset="0"/>
              <a:buChar char="•"/>
              <a:defRPr/>
            </a:pPr>
            <a:endParaRPr lang="en-US" altLang="ja-JP" sz="2400" dirty="0"/>
          </a:p>
          <a:p>
            <a:pPr marL="400050" eaLnBrk="1">
              <a:lnSpc>
                <a:spcPct val="73000"/>
              </a:lnSpc>
              <a:defRPr/>
            </a:pPr>
            <a:endParaRPr lang="en-US" altLang="ja-JP" sz="20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lvl="1">
              <a:defRPr/>
            </a:pPr>
            <a:endParaRPr lang="ko-KR" altLang="en-US" sz="2000" dirty="0" smtClean="0"/>
          </a:p>
          <a:p>
            <a:pPr>
              <a:defRPr/>
            </a:pPr>
            <a:endParaRPr lang="ko-KR" altLang="en-US" dirty="0" smtClean="0"/>
          </a:p>
        </p:txBody>
      </p:sp>
      <p:sp>
        <p:nvSpPr>
          <p:cNvPr id="18" name="제목 1"/>
          <p:cNvSpPr>
            <a:spLocks noGrp="1"/>
          </p:cNvSpPr>
          <p:nvPr>
            <p:ph type="title"/>
          </p:nvPr>
        </p:nvSpPr>
        <p:spPr>
          <a:xfrm>
            <a:off x="1763688" y="3068960"/>
            <a:ext cx="5832475" cy="919162"/>
          </a:xfrm>
        </p:spPr>
        <p:txBody>
          <a:bodyPr/>
          <a:lstStyle/>
          <a:p>
            <a:r>
              <a:rPr lang="en-US" altLang="ko-KR" sz="4800" dirty="0" smtClean="0">
                <a:solidFill>
                  <a:schemeClr val="tx1"/>
                </a:solidFill>
                <a:ea typeface="굴림" pitchFamily="50" charset="-127"/>
              </a:rPr>
              <a:t>Q &amp; A</a:t>
            </a:r>
            <a:endParaRPr lang="ko-KR" altLang="en-US" sz="4800" dirty="0" smtClean="0">
              <a:solidFill>
                <a:schemeClr val="tx1"/>
              </a:solidFill>
              <a:ea typeface="굴림" pitchFamily="50" charset="-127"/>
            </a:endParaRPr>
          </a:p>
        </p:txBody>
      </p:sp>
      <p:sp>
        <p:nvSpPr>
          <p:cNvPr id="7"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Tree>
    <p:extLst>
      <p:ext uri="{BB962C8B-B14F-4D97-AF65-F5344CB8AC3E}">
        <p14:creationId xmlns:p14="http://schemas.microsoft.com/office/powerpoint/2010/main" val="1434551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3</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9" name="正方形/長方形 2"/>
          <p:cNvSpPr/>
          <p:nvPr/>
        </p:nvSpPr>
        <p:spPr>
          <a:xfrm>
            <a:off x="914400" y="2527893"/>
            <a:ext cx="7254815" cy="2000548"/>
          </a:xfrm>
          <a:prstGeom prst="rect">
            <a:avLst/>
          </a:prstGeom>
        </p:spPr>
        <p:txBody>
          <a:bodyPr wrap="square">
            <a:spAutoFit/>
          </a:bodyPr>
          <a:lstStyle/>
          <a:p>
            <a:pPr algn="ctr"/>
            <a:r>
              <a:rPr lang="pt-BR" altLang="ja-JP" sz="3600" dirty="0" smtClean="0">
                <a:latin typeface="Times New Roman" pitchFamily="18" charset="0"/>
                <a:cs typeface="Times New Roman" pitchFamily="18" charset="0"/>
              </a:rPr>
              <a:t>Supporting material </a:t>
            </a:r>
            <a:r>
              <a:rPr lang="pt-BR" altLang="ja-JP" sz="3600" dirty="0">
                <a:latin typeface="Times New Roman" pitchFamily="18" charset="0"/>
                <a:cs typeface="Times New Roman" pitchFamily="18" charset="0"/>
              </a:rPr>
              <a:t>for IEEE802.15.3e </a:t>
            </a:r>
            <a:r>
              <a:rPr lang="pt-BR" altLang="ja-JP" sz="3600" dirty="0" smtClean="0">
                <a:cs typeface="Times New Roman" pitchFamily="18" charset="0"/>
              </a:rPr>
              <a:t>OOK PHY</a:t>
            </a:r>
            <a:r>
              <a:rPr lang="en-US" altLang="ja-JP" sz="2800" dirty="0">
                <a:latin typeface="Times New Roman" panose="02020603050405020304" pitchFamily="18" charset="0"/>
                <a:cs typeface="Times New Roman" panose="02020603050405020304" pitchFamily="18" charset="0"/>
              </a:rPr>
              <a:t/>
            </a:r>
            <a:br>
              <a:rPr lang="en-US" altLang="ja-JP" sz="2800" dirty="0">
                <a:latin typeface="Times New Roman" panose="02020603050405020304" pitchFamily="18" charset="0"/>
                <a:cs typeface="Times New Roman" panose="02020603050405020304" pitchFamily="18" charset="0"/>
              </a:rPr>
            </a:br>
            <a:endParaRPr lang="en-US" altLang="ja-JP" sz="2800" dirty="0">
              <a:latin typeface="Times New Roman" panose="02020603050405020304" pitchFamily="18" charset="0"/>
              <a:cs typeface="Times New Roman" panose="02020603050405020304" pitchFamily="18" charset="0"/>
            </a:endParaRPr>
          </a:p>
          <a:p>
            <a:pPr algn="ctr"/>
            <a:r>
              <a:rPr lang="en-US" altLang="ja-JP" sz="2400" dirty="0" smtClean="0">
                <a:cs typeface="Times New Roman" panose="02020603050405020304" pitchFamily="18" charset="0"/>
              </a:rPr>
              <a:t>November</a:t>
            </a:r>
            <a:r>
              <a:rPr lang="en-US" altLang="ja-JP"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12, </a:t>
            </a:r>
            <a:r>
              <a:rPr lang="en-US" altLang="ja-JP" sz="2400" dirty="0" smtClean="0">
                <a:latin typeface="Times New Roman" panose="02020603050405020304" pitchFamily="18" charset="0"/>
                <a:cs typeface="Times New Roman" panose="02020603050405020304" pitchFamily="18" charset="0"/>
              </a:rPr>
              <a:t>2015</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86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4</a:t>
            </a:fld>
            <a:endParaRPr lang="en-US" altLang="ko-KR"/>
          </a:p>
        </p:txBody>
      </p:sp>
      <p:sp>
        <p:nvSpPr>
          <p:cNvPr id="9" name="正方形/長方形 2"/>
          <p:cNvSpPr/>
          <p:nvPr/>
        </p:nvSpPr>
        <p:spPr>
          <a:xfrm>
            <a:off x="914400" y="1268760"/>
            <a:ext cx="7254815" cy="5878532"/>
          </a:xfrm>
          <a:prstGeom prst="rect">
            <a:avLst/>
          </a:prstGeom>
        </p:spPr>
        <p:txBody>
          <a:bodyPr wrap="square">
            <a:spAutoFit/>
          </a:bodyPr>
          <a:lstStyle/>
          <a:p>
            <a:pPr lvl="1" algn="ctr"/>
            <a:r>
              <a:rPr lang="en-US" altLang="ko-KR" sz="3200" dirty="0"/>
              <a:t>Improvement material </a:t>
            </a:r>
            <a:r>
              <a:rPr lang="en-US" altLang="ko-KR" sz="3200" dirty="0" smtClean="0"/>
              <a:t>– OOK</a:t>
            </a:r>
          </a:p>
          <a:p>
            <a:pPr lvl="1" algn="ctr"/>
            <a:endParaRPr lang="en-US" altLang="ko-KR" sz="2400" dirty="0">
              <a:cs typeface="Times New Roman" panose="02020603050405020304" pitchFamily="18" charset="0"/>
            </a:endParaRPr>
          </a:p>
          <a:p>
            <a:pPr>
              <a:buFont typeface="+mj-lt"/>
              <a:buAutoNum type="arabicPeriod"/>
            </a:pPr>
            <a:r>
              <a:rPr lang="en-US" altLang="ko-KR" sz="1600" dirty="0"/>
              <a:t>Channel bonding vs. aggregation?</a:t>
            </a:r>
          </a:p>
          <a:p>
            <a:pPr marL="800100" lvl="1" indent="-342900">
              <a:buFont typeface="+mj-lt"/>
              <a:buAutoNum type="arabicPeriod"/>
            </a:pPr>
            <a:r>
              <a:rPr lang="en-US" altLang="ko-KR" sz="1600" dirty="0"/>
              <a:t>Draft material, how does the modulated signal achieve the expanded spectrum? (Lee)</a:t>
            </a:r>
          </a:p>
          <a:p>
            <a:pPr>
              <a:buFont typeface="+mj-lt"/>
              <a:buAutoNum type="arabicPeriod"/>
            </a:pPr>
            <a:r>
              <a:rPr lang="en-US" altLang="ko-KR" sz="1600" dirty="0"/>
              <a:t>Need to see the </a:t>
            </a:r>
            <a:r>
              <a:rPr lang="en-US" altLang="ko-KR" sz="1600" dirty="0" smtClean="0"/>
              <a:t>spectrum </a:t>
            </a:r>
            <a:r>
              <a:rPr lang="en-US" altLang="ko-KR" sz="1600" dirty="0" smtClean="0">
                <a:sym typeface="Wingdings" panose="05000000000000000000" pitchFamily="2" charset="2"/>
              </a:rPr>
              <a:t> </a:t>
            </a:r>
            <a:r>
              <a:rPr lang="en-US" altLang="ko-KR" sz="1600" dirty="0" smtClean="0">
                <a:solidFill>
                  <a:srgbClr val="00B0F0"/>
                </a:solidFill>
                <a:sym typeface="Wingdings" panose="05000000000000000000" pitchFamily="2" charset="2"/>
              </a:rPr>
              <a:t>Technical material </a:t>
            </a:r>
            <a:r>
              <a:rPr lang="en-US" altLang="ko-KR" sz="1600" dirty="0" smtClean="0">
                <a:solidFill>
                  <a:srgbClr val="00B0F0"/>
                </a:solidFill>
                <a:sym typeface="Wingdings" panose="05000000000000000000" pitchFamily="2" charset="2"/>
              </a:rPr>
              <a:t>was already presented by Noda-san</a:t>
            </a:r>
            <a:endParaRPr lang="en-US" altLang="ko-KR" sz="1600" dirty="0">
              <a:solidFill>
                <a:srgbClr val="00B0F0"/>
              </a:solidFill>
            </a:endParaRPr>
          </a:p>
          <a:p>
            <a:pPr marL="800100" lvl="1" indent="-342900">
              <a:buFont typeface="+mj-lt"/>
              <a:buAutoNum type="arabicPeriod"/>
            </a:pPr>
            <a:r>
              <a:rPr lang="en-US" altLang="ko-KR" sz="1600" dirty="0"/>
              <a:t>Draft material, spectral mask (Lee)</a:t>
            </a:r>
          </a:p>
          <a:p>
            <a:pPr marL="800100" lvl="1" indent="-342900">
              <a:buFont typeface="+mj-lt"/>
              <a:buAutoNum type="arabicPeriod"/>
            </a:pPr>
            <a:r>
              <a:rPr lang="en-US" altLang="ko-KR" sz="1600" dirty="0"/>
              <a:t>Note: compare with 11ad, ECMA387, bonding, </a:t>
            </a:r>
            <a:r>
              <a:rPr lang="en-US" altLang="ko-KR" sz="1600" dirty="0" err="1"/>
              <a:t>tx</a:t>
            </a:r>
            <a:r>
              <a:rPr lang="en-US" altLang="ko-KR" sz="1600" dirty="0"/>
              <a:t> </a:t>
            </a:r>
            <a:r>
              <a:rPr lang="en-US" altLang="ko-KR" sz="1600" dirty="0" err="1"/>
              <a:t>pwr</a:t>
            </a:r>
            <a:r>
              <a:rPr lang="en-US" altLang="ko-KR" sz="1600" dirty="0"/>
              <a:t>, etc. </a:t>
            </a:r>
          </a:p>
          <a:p>
            <a:pPr>
              <a:buFont typeface="+mj-lt"/>
              <a:buAutoNum type="arabicPeriod"/>
            </a:pPr>
            <a:r>
              <a:rPr lang="en-US" altLang="ko-KR" sz="1600" dirty="0"/>
              <a:t>MCS table</a:t>
            </a:r>
          </a:p>
          <a:p>
            <a:pPr marL="800100" lvl="1" indent="-342900">
              <a:buFont typeface="+mj-lt"/>
              <a:buAutoNum type="arabicPeriod"/>
            </a:pPr>
            <a:r>
              <a:rPr lang="en-US" altLang="ko-KR" sz="1600" dirty="0"/>
              <a:t>Supporting material, for example, why do (2,1) and (4,0) have the same throughput but different </a:t>
            </a:r>
            <a:r>
              <a:rPr lang="en-US" altLang="ko-KR" sz="1600" dirty="0" err="1"/>
              <a:t>Tx</a:t>
            </a:r>
            <a:r>
              <a:rPr lang="en-US" altLang="ko-KR" sz="1600" dirty="0"/>
              <a:t> power? Same situation with (1,1) and (2,0). Need some reason for supporting larger required </a:t>
            </a:r>
            <a:r>
              <a:rPr lang="en-US" altLang="ko-KR" sz="1600" dirty="0" err="1"/>
              <a:t>Eb</a:t>
            </a:r>
            <a:r>
              <a:rPr lang="en-US" altLang="ko-KR" sz="1600" dirty="0"/>
              <a:t>/No to achieve the same data rate.  (Lee)</a:t>
            </a:r>
          </a:p>
          <a:p>
            <a:pPr marL="800100" lvl="1" indent="-342900">
              <a:buFont typeface="+mj-lt"/>
              <a:buAutoNum type="arabicPeriod"/>
            </a:pPr>
            <a:r>
              <a:rPr lang="en-US" altLang="ko-KR" sz="1600" dirty="0"/>
              <a:t>Supporting material, add data rates to the link budget table (Lee)</a:t>
            </a:r>
          </a:p>
          <a:p>
            <a:pPr>
              <a:buFont typeface="+mj-lt"/>
              <a:buAutoNum type="arabicPeriod"/>
            </a:pPr>
            <a:r>
              <a:rPr lang="en-US" altLang="ko-KR" sz="1600" dirty="0"/>
              <a:t>Consistent time </a:t>
            </a:r>
            <a:r>
              <a:rPr lang="en-US" altLang="ko-KR" sz="1600" dirty="0" smtClean="0"/>
              <a:t>direction  </a:t>
            </a:r>
            <a:r>
              <a:rPr lang="en-US" altLang="ko-KR" sz="1600" dirty="0" smtClean="0">
                <a:sym typeface="Wingdings" panose="05000000000000000000" pitchFamily="2" charset="2"/>
              </a:rPr>
              <a:t> </a:t>
            </a:r>
            <a:r>
              <a:rPr lang="en-US" altLang="ko-KR" sz="1600" dirty="0" smtClean="0">
                <a:solidFill>
                  <a:srgbClr val="00B050"/>
                </a:solidFill>
                <a:sym typeface="Wingdings" panose="05000000000000000000" pitchFamily="2" charset="2"/>
              </a:rPr>
              <a:t> </a:t>
            </a:r>
            <a:r>
              <a:rPr lang="en-US" altLang="ko-KR" sz="1600" dirty="0" smtClean="0">
                <a:solidFill>
                  <a:srgbClr val="00B050"/>
                </a:solidFill>
                <a:sym typeface="Wingdings" panose="05000000000000000000" pitchFamily="2" charset="2"/>
              </a:rPr>
              <a:t>The </a:t>
            </a:r>
            <a:r>
              <a:rPr lang="en-US" altLang="ko-KR" sz="1600" dirty="0" smtClean="0">
                <a:solidFill>
                  <a:srgbClr val="00B050"/>
                </a:solidFill>
                <a:sym typeface="Wingdings" panose="05000000000000000000" pitchFamily="2" charset="2"/>
              </a:rPr>
              <a:t>draft text has been modified accordingly</a:t>
            </a:r>
            <a:endParaRPr lang="en-US" altLang="ko-KR" sz="1600" dirty="0">
              <a:solidFill>
                <a:srgbClr val="00B050"/>
              </a:solidFill>
            </a:endParaRPr>
          </a:p>
          <a:p>
            <a:pPr marL="800100" lvl="1" indent="-342900">
              <a:buFont typeface="+mj-lt"/>
              <a:buAutoNum type="arabicPeriod"/>
            </a:pPr>
            <a:r>
              <a:rPr lang="en-US" altLang="ko-KR" sz="1600" dirty="0"/>
              <a:t>All diagrams must show increasing time from left to right (Estrada confirm time convention as well as bit ordering convention)</a:t>
            </a:r>
          </a:p>
          <a:p>
            <a:pPr>
              <a:buFont typeface="+mj-lt"/>
              <a:buAutoNum type="arabicPeriod"/>
            </a:pPr>
            <a:r>
              <a:rPr lang="en-US" altLang="ko-KR" sz="1600" dirty="0"/>
              <a:t>What about phase/frequency drift tracking at the receiver? Is 512 too long?</a:t>
            </a:r>
          </a:p>
          <a:p>
            <a:pPr marL="800100" lvl="1" indent="-342900">
              <a:buFont typeface="+mj-lt"/>
              <a:buAutoNum type="arabicPeriod"/>
            </a:pPr>
            <a:r>
              <a:rPr lang="en-US" altLang="ko-KR" sz="1600" dirty="0"/>
              <a:t>Supporting material, how accurate does the </a:t>
            </a:r>
            <a:r>
              <a:rPr lang="en-US" altLang="ko-KR" sz="1600" dirty="0" err="1"/>
              <a:t>Tx</a:t>
            </a:r>
            <a:r>
              <a:rPr lang="en-US" altLang="ko-KR" sz="1600" dirty="0"/>
              <a:t> signal have to be? (Lee)</a:t>
            </a:r>
          </a:p>
          <a:p>
            <a:pPr lvl="1"/>
            <a:endParaRPr lang="en-US" altLang="ko-KR" sz="2400" dirty="0" smtClean="0">
              <a:cs typeface="Times New Roman" panose="02020603050405020304" pitchFamily="18" charset="0"/>
            </a:endParaRPr>
          </a:p>
          <a:p>
            <a:pPr lvl="1"/>
            <a:endParaRPr lang="en-US" altLang="ko-KR" sz="2400" dirty="0" smtClean="0">
              <a:cs typeface="Times New Roman" panose="02020603050405020304" pitchFamily="18" charset="0"/>
            </a:endParaRP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8" name="바닥글 개체 틀 4"/>
          <p:cNvSpPr>
            <a:spLocks noGrp="1"/>
          </p:cNvSpPr>
          <p:nvPr>
            <p:ph type="ftr" sz="quarter" idx="11"/>
          </p:nvPr>
        </p:nvSpPr>
        <p:spPr>
          <a:xfrm>
            <a:off x="5486400" y="6475413"/>
            <a:ext cx="3124200" cy="184666"/>
          </a:xfrm>
        </p:spPr>
        <p:txBody>
          <a:bodyPr/>
          <a:lstStyle/>
          <a:p>
            <a:r>
              <a:rPr lang="en-US" altLang="ko-KR" dirty="0"/>
              <a:t>Various Authors (TG3e Proposal)</a:t>
            </a:r>
          </a:p>
        </p:txBody>
      </p:sp>
    </p:spTree>
    <p:extLst>
      <p:ext uri="{BB962C8B-B14F-4D97-AF65-F5344CB8AC3E}">
        <p14:creationId xmlns:p14="http://schemas.microsoft.com/office/powerpoint/2010/main" val="27320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Bonding (1/2)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2000" dirty="0" smtClean="0"/>
              <a:t>HRCP-OOK </a:t>
            </a:r>
            <a:r>
              <a:rPr lang="en-US" altLang="ko-KR" sz="2000" dirty="0"/>
              <a:t>PHY may use channel bonding using up to four </a:t>
            </a:r>
            <a:r>
              <a:rPr lang="en-US" altLang="ko-KR" sz="2000" dirty="0" smtClean="0"/>
              <a:t>channels for high throughput </a:t>
            </a:r>
          </a:p>
          <a:p>
            <a:pPr marL="263525" indent="-206375">
              <a:spcBef>
                <a:spcPts val="0"/>
              </a:spcBef>
              <a:spcAft>
                <a:spcPts val="1200"/>
              </a:spcAft>
            </a:pPr>
            <a:r>
              <a:rPr lang="en-US" altLang="ko-KR" sz="2000" dirty="0" smtClean="0"/>
              <a:t>The </a:t>
            </a:r>
            <a:r>
              <a:rPr lang="en-US" altLang="ko-KR" sz="2000" dirty="0"/>
              <a:t>channels that are bonded together are adjacent or </a:t>
            </a:r>
            <a:r>
              <a:rPr lang="en-US" altLang="ko-KR" sz="2000" dirty="0" smtClean="0"/>
              <a:t>contiguous </a:t>
            </a:r>
            <a:r>
              <a:rPr lang="en-US" altLang="ko-KR" sz="2000" dirty="0"/>
              <a:t>to one </a:t>
            </a:r>
            <a:r>
              <a:rPr lang="en-US" altLang="ko-KR" sz="2000" dirty="0" smtClean="0"/>
              <a:t>another</a:t>
            </a:r>
            <a:endParaRPr lang="en-US" altLang="ko-KR" sz="2000" dirty="0" smtClean="0">
              <a:latin typeface="Arial" panose="020B0604020202020204" pitchFamily="34" charset="0"/>
              <a:cs typeface="Arial" panose="020B0604020202020204" pitchFamily="34" charset="0"/>
            </a:endParaRPr>
          </a:p>
          <a:p>
            <a:pPr marL="263525" indent="-206375">
              <a:spcBef>
                <a:spcPts val="0"/>
              </a:spcBef>
              <a:spcAft>
                <a:spcPts val="1200"/>
              </a:spcAft>
            </a:pPr>
            <a:r>
              <a:rPr lang="en-US" altLang="ko-KR" sz="2000" dirty="0" smtClean="0"/>
              <a:t>Bonded channels </a:t>
            </a:r>
            <a:r>
              <a:rPr lang="en-US" altLang="ko-KR" sz="2000" dirty="0"/>
              <a:t>are used simultaneously to achieve high </a:t>
            </a:r>
            <a:r>
              <a:rPr lang="en-US" altLang="ko-KR" sz="2000" dirty="0" smtClean="0"/>
              <a:t>throughput</a:t>
            </a:r>
          </a:p>
          <a:p>
            <a:pPr marL="263525" indent="-206375">
              <a:spcBef>
                <a:spcPts val="0"/>
              </a:spcBef>
              <a:spcAft>
                <a:spcPts val="1200"/>
              </a:spcAft>
            </a:pPr>
            <a:r>
              <a:rPr lang="en-US" altLang="ko-KR" sz="2000" dirty="0"/>
              <a:t>The chip rate </a:t>
            </a:r>
            <a:r>
              <a:rPr lang="en-US" altLang="ko-KR" sz="2000" i="1" dirty="0" err="1"/>
              <a:t>R</a:t>
            </a:r>
            <a:r>
              <a:rPr lang="en-US" altLang="ko-KR" sz="2000" i="1" baseline="-25000" dirty="0" err="1"/>
              <a:t>c</a:t>
            </a:r>
            <a:r>
              <a:rPr lang="en-US" altLang="ko-KR" sz="2000" dirty="0"/>
              <a:t> is increased </a:t>
            </a:r>
            <a:r>
              <a:rPr lang="en-US" altLang="ko-KR" sz="2000" dirty="0" smtClean="0"/>
              <a:t>due </a:t>
            </a:r>
            <a:r>
              <a:rPr lang="en-US" altLang="ko-KR" sz="2000" dirty="0"/>
              <a:t>to the expanded bandwidth by bonding contiguous channels</a:t>
            </a:r>
            <a:endParaRPr lang="en-US" altLang="ko-KR" sz="2000" dirty="0" smtClean="0">
              <a:latin typeface="Arial" panose="020B0604020202020204" pitchFamily="34" charset="0"/>
              <a:cs typeface="Arial" panose="020B0604020202020204" pitchFamily="34" charset="0"/>
            </a:endParaRPr>
          </a:p>
        </p:txBody>
      </p:sp>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dirty="0" smtClean="0"/>
              <a:t>Slide </a:t>
            </a:r>
            <a:fld id="{CDE46E7E-3960-4637-AA10-33D76C39FA32}" type="slidenum">
              <a:rPr lang="en-US" altLang="ko-KR" smtClean="0"/>
              <a:pPr/>
              <a:t>5</a:t>
            </a:fld>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449094451"/>
              </p:ext>
            </p:extLst>
          </p:nvPr>
        </p:nvGraphicFramePr>
        <p:xfrm>
          <a:off x="611560" y="4797152"/>
          <a:ext cx="8064896" cy="1584177"/>
        </p:xfrm>
        <a:graphic>
          <a:graphicData uri="http://schemas.openxmlformats.org/drawingml/2006/table">
            <a:tbl>
              <a:tblPr firstRow="1" firstCol="1" bandRow="1">
                <a:tableStyleId>{5C22544A-7EE6-4342-B048-85BDC9FD1C3A}</a:tableStyleId>
              </a:tblPr>
              <a:tblGrid>
                <a:gridCol w="970775"/>
                <a:gridCol w="1189465"/>
                <a:gridCol w="1008112"/>
                <a:gridCol w="1152128"/>
                <a:gridCol w="1008112"/>
                <a:gridCol w="1008112"/>
                <a:gridCol w="864096"/>
                <a:gridCol w="864096"/>
              </a:tblGrid>
              <a:tr h="38812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Parameter</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Description</a:t>
                      </a:r>
                      <a:endParaRPr lang="ko-KR" sz="1200" b="1" i="1" kern="100" dirty="0">
                        <a:solidFill>
                          <a:srgbClr val="000000"/>
                        </a:solidFill>
                        <a:effectLst/>
                        <a:latin typeface="Times New Roman"/>
                        <a:ea typeface="맑은 고딕"/>
                      </a:endParaRPr>
                    </a:p>
                  </a:txBody>
                  <a:tcPr marL="68580" marR="68580" marT="0" marB="0"/>
                </a:tc>
                <a:tc grid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Value</a:t>
                      </a:r>
                      <a:endParaRPr lang="ko-KR" sz="1200" b="1" i="1" kern="100" dirty="0">
                        <a:solidFill>
                          <a:srgbClr val="000000"/>
                        </a:solidFill>
                        <a:effectLst/>
                        <a:latin typeface="Times New Roman"/>
                        <a:ea typeface="맑은 고딕"/>
                      </a:endParaRPr>
                    </a:p>
                  </a:txBody>
                  <a:tcPr marL="68580" marR="68580" marT="0"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Unit</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Formula</a:t>
                      </a:r>
                      <a:endParaRPr lang="ko-KR" sz="1200" b="1" i="1" kern="100">
                        <a:solidFill>
                          <a:srgbClr val="000000"/>
                        </a:solidFill>
                        <a:effectLst/>
                        <a:latin typeface="Times New Roman"/>
                        <a:ea typeface="맑은 고딕"/>
                      </a:endParaRPr>
                    </a:p>
                  </a:txBody>
                  <a:tcPr marL="68580" marR="68580" marT="0" marB="0"/>
                </a:tc>
              </a:tr>
              <a:tr h="822572">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i="1" kern="100" dirty="0" err="1">
                          <a:effectLst/>
                        </a:rPr>
                        <a:t>R</a:t>
                      </a:r>
                      <a:r>
                        <a:rPr lang="en-US" sz="1200" i="1" kern="100" baseline="-25000" dirty="0" err="1">
                          <a:effectLst/>
                        </a:rPr>
                        <a:t>c</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Chip rate</a:t>
                      </a:r>
                      <a:endParaRPr lang="ko-KR" sz="1200" b="1" i="1" kern="100" dirty="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1760</a:t>
                      </a:r>
                      <a:endParaRPr lang="ko-KR" sz="1200" kern="100" dirty="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 channel)</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3520</a:t>
                      </a:r>
                      <a:endParaRPr lang="ko-KR" sz="1200" kern="100" dirty="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(2 channel)</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5280</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 channel)</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7040</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(4 channel)</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Mchip/s</a:t>
                      </a:r>
                      <a:endParaRPr lang="ko-KR" sz="1200" b="1" i="1" kern="10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 </a:t>
                      </a:r>
                      <a:endParaRPr lang="ko-KR" sz="1200" b="1" i="1" kern="100">
                        <a:solidFill>
                          <a:srgbClr val="000000"/>
                        </a:solidFill>
                        <a:effectLst/>
                        <a:latin typeface="Times New Roman"/>
                        <a:ea typeface="맑은 고딕"/>
                      </a:endParaRPr>
                    </a:p>
                  </a:txBody>
                  <a:tcPr marL="68580" marR="68580" marT="0" marB="0"/>
                </a:tc>
              </a:tr>
              <a:tr h="373485">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i="1" kern="100" dirty="0">
                          <a:effectLst/>
                        </a:rPr>
                        <a:t>T</a:t>
                      </a:r>
                      <a:r>
                        <a:rPr lang="en-US" sz="1200" i="1" kern="100" baseline="-25000" dirty="0">
                          <a:effectLst/>
                        </a:rPr>
                        <a:t>c</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Chip duration</a:t>
                      </a:r>
                      <a:endParaRPr lang="ko-KR" sz="1200" b="1" i="1" kern="10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0.568</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0.284</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0.189</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0.142</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ns</a:t>
                      </a:r>
                      <a:endParaRPr lang="ko-KR" sz="1200" b="1" i="1" kern="100" dirty="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 </a:t>
                      </a:r>
                      <a:r>
                        <a:rPr lang="en-US" sz="1200" kern="100" dirty="0" err="1">
                          <a:effectLst/>
                        </a:rPr>
                        <a:t>R</a:t>
                      </a:r>
                      <a:r>
                        <a:rPr lang="en-US" sz="1200" kern="100" baseline="-25000" dirty="0" err="1">
                          <a:effectLst/>
                        </a:rPr>
                        <a:t>c</a:t>
                      </a:r>
                      <a:endParaRPr lang="ko-KR" sz="1200" b="1" i="1" kern="100" dirty="0">
                        <a:solidFill>
                          <a:srgbClr val="000000"/>
                        </a:solidFill>
                        <a:effectLst/>
                        <a:latin typeface="Times New Roman"/>
                        <a:ea typeface="맑은 고딕"/>
                      </a:endParaRPr>
                    </a:p>
                  </a:txBody>
                  <a:tcPr marL="68580" marR="68580" marT="0" marB="0"/>
                </a:tc>
              </a:tr>
            </a:tbl>
          </a:graphicData>
        </a:graphic>
      </p:graphicFrame>
    </p:spTree>
    <p:extLst>
      <p:ext uri="{BB962C8B-B14F-4D97-AF65-F5344CB8AC3E}">
        <p14:creationId xmlns:p14="http://schemas.microsoft.com/office/powerpoint/2010/main" val="323197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Bonding (2/2)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2000" dirty="0" smtClean="0"/>
                  <a:t>Transmitted RF signal of OOK</a:t>
                </a:r>
              </a:p>
              <a:p>
                <a:pPr marL="5715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ko-KR" altLang="ko-KR" sz="2000" i="1">
                              <a:latin typeface="Cambria Math"/>
                            </a:rPr>
                          </m:ctrlPr>
                        </m:sSubPr>
                        <m:e>
                          <m:r>
                            <a:rPr lang="en-US" altLang="ko-KR" sz="2000" i="1">
                              <a:latin typeface="Cambria Math"/>
                            </a:rPr>
                            <m:t>𝑆</m:t>
                          </m:r>
                        </m:e>
                        <m:sub>
                          <m:r>
                            <a:rPr lang="en-US" altLang="ko-KR" sz="2000" i="1">
                              <a:latin typeface="Cambria Math"/>
                            </a:rPr>
                            <m:t>𝑅𝐹</m:t>
                          </m:r>
                        </m:sub>
                      </m:sSub>
                      <m:d>
                        <m:dPr>
                          <m:ctrlPr>
                            <a:rPr lang="ko-KR" altLang="ko-KR" sz="2000" i="1">
                              <a:latin typeface="Cambria Math"/>
                            </a:rPr>
                          </m:ctrlPr>
                        </m:dPr>
                        <m:e>
                          <m:r>
                            <a:rPr lang="en-US" altLang="ko-KR" sz="2000" i="1">
                              <a:latin typeface="Cambria Math"/>
                            </a:rPr>
                            <m:t>𝑡</m:t>
                          </m:r>
                        </m:e>
                      </m:d>
                      <m:r>
                        <a:rPr lang="en-US" altLang="ko-KR" sz="2000" i="1">
                          <a:latin typeface="Cambria Math"/>
                        </a:rPr>
                        <m:t>=</m:t>
                      </m:r>
                      <m:nary>
                        <m:naryPr>
                          <m:chr m:val="∑"/>
                          <m:limLoc m:val="undOvr"/>
                          <m:ctrlPr>
                            <a:rPr lang="ko-KR" altLang="ko-KR" sz="2000" i="1">
                              <a:latin typeface="Cambria Math"/>
                            </a:rPr>
                          </m:ctrlPr>
                        </m:naryPr>
                        <m:sub>
                          <m:r>
                            <a:rPr lang="en-US" altLang="ko-KR" sz="2000" i="1">
                              <a:latin typeface="Cambria Math"/>
                            </a:rPr>
                            <m:t>𝑘</m:t>
                          </m:r>
                          <m:r>
                            <a:rPr lang="en-US" altLang="ko-KR" sz="2000" i="1">
                              <a:latin typeface="Cambria Math"/>
                            </a:rPr>
                            <m:t>=0</m:t>
                          </m:r>
                        </m:sub>
                        <m:sup>
                          <m:sSub>
                            <m:sSubPr>
                              <m:ctrlPr>
                                <a:rPr lang="ko-KR" altLang="ko-KR" sz="2000" i="1">
                                  <a:latin typeface="Cambria Math"/>
                                </a:rPr>
                              </m:ctrlPr>
                            </m:sSubPr>
                            <m:e>
                              <m:r>
                                <a:rPr lang="en-US" altLang="ko-KR" sz="2000" i="1">
                                  <a:latin typeface="Cambria Math"/>
                                </a:rPr>
                                <m:t>𝑁</m:t>
                              </m:r>
                            </m:e>
                            <m:sub>
                              <m:r>
                                <a:rPr lang="en-US" altLang="ko-KR" sz="2000" i="1">
                                  <a:latin typeface="Cambria Math"/>
                                </a:rPr>
                                <m:t>𝑐h𝑖𝑝</m:t>
                              </m:r>
                              <m:r>
                                <a:rPr lang="en-US" altLang="ko-KR" sz="2000" i="1">
                                  <a:latin typeface="Cambria Math"/>
                                </a:rPr>
                                <m:t> </m:t>
                              </m:r>
                            </m:sub>
                          </m:sSub>
                          <m:r>
                            <a:rPr lang="en-US" altLang="ko-KR" sz="2000" i="1">
                              <a:latin typeface="Cambria Math"/>
                            </a:rPr>
                            <m:t>−1</m:t>
                          </m:r>
                        </m:sup>
                        <m:e>
                          <m:sSub>
                            <m:sSubPr>
                              <m:ctrlPr>
                                <a:rPr lang="ko-KR" altLang="ko-KR" sz="2000" i="1">
                                  <a:latin typeface="Cambria Math"/>
                                </a:rPr>
                              </m:ctrlPr>
                            </m:sSubPr>
                            <m:e>
                              <m:r>
                                <a:rPr lang="en-US" altLang="ko-KR" sz="2000" i="1">
                                  <a:latin typeface="Cambria Math"/>
                                </a:rPr>
                                <m:t>𝑎</m:t>
                              </m:r>
                            </m:e>
                            <m:sub>
                              <m:r>
                                <a:rPr lang="en-US" altLang="ko-KR" sz="2000" i="1">
                                  <a:latin typeface="Cambria Math"/>
                                </a:rPr>
                                <m:t>𝑘</m:t>
                              </m:r>
                            </m:sub>
                          </m:sSub>
                          <m:sSub>
                            <m:sSubPr>
                              <m:ctrlPr>
                                <a:rPr lang="ko-KR" altLang="ko-KR" sz="2000" i="1">
                                  <a:latin typeface="Cambria Math"/>
                                </a:rPr>
                              </m:ctrlPr>
                            </m:sSubPr>
                            <m:e>
                              <m:r>
                                <a:rPr lang="en-US" altLang="ko-KR" sz="2000" i="1">
                                  <a:latin typeface="Cambria Math"/>
                                </a:rPr>
                                <m:t>𝑠</m:t>
                              </m:r>
                            </m:e>
                            <m:sub>
                              <m:r>
                                <a:rPr lang="en-US" altLang="ko-KR" sz="2000" i="1">
                                  <a:latin typeface="Cambria Math"/>
                                </a:rPr>
                                <m:t>𝐵</m:t>
                              </m:r>
                            </m:sub>
                          </m:sSub>
                        </m:e>
                      </m:nary>
                      <m:d>
                        <m:dPr>
                          <m:ctrlPr>
                            <a:rPr lang="ko-KR" altLang="ko-KR" sz="2000" i="1">
                              <a:latin typeface="Cambria Math"/>
                            </a:rPr>
                          </m:ctrlPr>
                        </m:dPr>
                        <m:e>
                          <m:r>
                            <a:rPr lang="en-US" altLang="ko-KR" sz="2000" i="1">
                              <a:latin typeface="Cambria Math"/>
                            </a:rPr>
                            <m:t>𝑡</m:t>
                          </m:r>
                          <m:r>
                            <a:rPr lang="en-US" altLang="ko-KR" sz="2000" i="1">
                              <a:latin typeface="Cambria Math"/>
                            </a:rPr>
                            <m:t>−</m:t>
                          </m:r>
                          <m:r>
                            <a:rPr lang="en-US" altLang="ko-KR" sz="2000" i="1">
                              <a:latin typeface="Cambria Math"/>
                            </a:rPr>
                            <m:t>𝑘</m:t>
                          </m:r>
                          <m:sSub>
                            <m:sSubPr>
                              <m:ctrlPr>
                                <a:rPr lang="ko-KR" altLang="ko-KR" sz="2000" i="1">
                                  <a:latin typeface="Cambria Math"/>
                                </a:rPr>
                              </m:ctrlPr>
                            </m:sSubPr>
                            <m:e>
                              <m:r>
                                <a:rPr lang="en-US" altLang="ko-KR" sz="2000" i="1">
                                  <a:latin typeface="Cambria Math"/>
                                </a:rPr>
                                <m:t>𝑇</m:t>
                              </m:r>
                            </m:e>
                            <m:sub>
                              <m:r>
                                <a:rPr lang="en-US" altLang="ko-KR" sz="2000" i="1">
                                  <a:latin typeface="Cambria Math"/>
                                </a:rPr>
                                <m:t>𝑐</m:t>
                              </m:r>
                            </m:sub>
                          </m:sSub>
                        </m:e>
                      </m:d>
                      <m:r>
                        <m:rPr>
                          <m:nor/>
                        </m:rPr>
                        <a:rPr lang="en-US" altLang="ko-KR" sz="2000"/>
                        <m:t> </m:t>
                      </m:r>
                      <m:r>
                        <m:rPr>
                          <m:nor/>
                        </m:rPr>
                        <a:rPr lang="en-US" altLang="ko-KR" sz="2000"/>
                        <m:t>cos</m:t>
                      </m:r>
                      <m:r>
                        <m:rPr>
                          <m:nor/>
                        </m:rPr>
                        <a:rPr lang="en-US" altLang="ko-KR" sz="2000"/>
                        <m:t>(2</m:t>
                      </m:r>
                      <m:r>
                        <a:rPr lang="en-US" altLang="ko-KR" sz="2000" i="1">
                          <a:latin typeface="Cambria Math"/>
                        </a:rPr>
                        <m:t>𝜋</m:t>
                      </m:r>
                      <m:sSub>
                        <m:sSubPr>
                          <m:ctrlPr>
                            <a:rPr lang="ko-KR" altLang="ko-KR" sz="2000" i="1">
                              <a:latin typeface="Cambria Math"/>
                            </a:rPr>
                          </m:ctrlPr>
                        </m:sSubPr>
                        <m:e>
                          <m:r>
                            <a:rPr lang="en-US" altLang="ko-KR" sz="2000" i="1">
                              <a:latin typeface="Cambria Math"/>
                            </a:rPr>
                            <m:t>𝑓</m:t>
                          </m:r>
                        </m:e>
                        <m:sub>
                          <m:r>
                            <a:rPr lang="en-US" altLang="ko-KR" sz="2000" i="1">
                              <a:latin typeface="Cambria Math"/>
                            </a:rPr>
                            <m:t>𝑐</m:t>
                          </m:r>
                        </m:sub>
                      </m:sSub>
                      <m:r>
                        <a:rPr lang="en-US" altLang="ko-KR" sz="2000" i="1">
                          <a:latin typeface="Cambria Math"/>
                        </a:rPr>
                        <m:t>𝑡</m:t>
                      </m:r>
                      <m:r>
                        <m:rPr>
                          <m:nor/>
                        </m:rPr>
                        <a:rPr lang="en-US" altLang="ko-KR" sz="2000"/>
                        <m:t>)</m:t>
                      </m:r>
                    </m:oMath>
                  </m:oMathPara>
                </a14:m>
                <a:endParaRPr lang="ko-KR" altLang="ko-KR" sz="2000" dirty="0"/>
              </a:p>
              <a:p>
                <a:pPr marL="57150" indent="0">
                  <a:spcBef>
                    <a:spcPts val="0"/>
                  </a:spcBef>
                  <a:spcAft>
                    <a:spcPts val="1200"/>
                  </a:spcAft>
                  <a:buNone/>
                </a:pP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  - </a:t>
                </a:r>
                <a14:m>
                  <m:oMath xmlns:m="http://schemas.openxmlformats.org/officeDocument/2006/math">
                    <m:sSub>
                      <m:sSubPr>
                        <m:ctrlPr>
                          <a:rPr lang="ko-KR" altLang="ko-KR" sz="1600" i="1">
                            <a:latin typeface="Cambria Math"/>
                          </a:rPr>
                        </m:ctrlPr>
                      </m:sSubPr>
                      <m:e>
                        <m:r>
                          <a:rPr lang="en-US" altLang="ko-KR" sz="1600" i="1">
                            <a:latin typeface="Cambria Math"/>
                          </a:rPr>
                          <m:t>𝑆</m:t>
                        </m:r>
                      </m:e>
                      <m:sub>
                        <m:r>
                          <a:rPr lang="en-US" altLang="ko-KR" sz="1600" i="1">
                            <a:latin typeface="Cambria Math"/>
                          </a:rPr>
                          <m:t>𝑅𝐹</m:t>
                        </m:r>
                      </m:sub>
                    </m:sSub>
                    <m:d>
                      <m:dPr>
                        <m:ctrlPr>
                          <a:rPr lang="ko-KR" altLang="ko-KR" sz="1600" i="1">
                            <a:latin typeface="Cambria Math"/>
                          </a:rPr>
                        </m:ctrlPr>
                      </m:dPr>
                      <m:e>
                        <m:r>
                          <a:rPr lang="en-US" altLang="ko-KR" sz="1600" i="1">
                            <a:latin typeface="Cambria Math"/>
                          </a:rPr>
                          <m:t>𝑡</m:t>
                        </m:r>
                      </m:e>
                    </m:d>
                    <m:r>
                      <a:rPr lang="en-US" altLang="ko-KR" sz="1600" b="0" i="0" smtClean="0">
                        <a:latin typeface="Cambria Math"/>
                      </a:rPr>
                      <m:t> :</m:t>
                    </m:r>
                  </m:oMath>
                </a14:m>
                <a:r>
                  <a:rPr lang="en-US" altLang="ko-KR" sz="1600" dirty="0" smtClean="0"/>
                  <a:t> transmitted </a:t>
                </a:r>
                <a:r>
                  <a:rPr lang="en-US" altLang="ko-KR" sz="1600" dirty="0"/>
                  <a:t>RF signal,</a:t>
                </a:r>
                <a:r>
                  <a:rPr lang="en-US" altLang="ko-KR" sz="1600" dirty="0" smtClean="0"/>
                  <a:t> </a:t>
                </a:r>
                <a14:m>
                  <m:oMath xmlns:m="http://schemas.openxmlformats.org/officeDocument/2006/math">
                    <m:sSub>
                      <m:sSubPr>
                        <m:ctrlPr>
                          <a:rPr lang="ko-KR" altLang="ko-KR" sz="1600" i="1" smtClean="0">
                            <a:solidFill>
                              <a:srgbClr val="FF0000"/>
                            </a:solidFill>
                            <a:latin typeface="Cambria Math"/>
                          </a:rPr>
                        </m:ctrlPr>
                      </m:sSubPr>
                      <m:e>
                        <m:r>
                          <a:rPr lang="en-US" altLang="ko-KR" sz="1600" i="1">
                            <a:solidFill>
                              <a:srgbClr val="FF0000"/>
                            </a:solidFill>
                            <a:latin typeface="Cambria Math"/>
                          </a:rPr>
                          <m:t>𝑇</m:t>
                        </m:r>
                      </m:e>
                      <m:sub>
                        <m:r>
                          <a:rPr lang="en-US" altLang="ko-KR" sz="1600" i="1">
                            <a:solidFill>
                              <a:srgbClr val="FF0000"/>
                            </a:solidFill>
                            <a:latin typeface="Cambria Math"/>
                          </a:rPr>
                          <m:t>𝑐</m:t>
                        </m:r>
                      </m:sub>
                    </m:sSub>
                  </m:oMath>
                </a14:m>
                <a:r>
                  <a:rPr lang="en-US" altLang="ko-KR" sz="1600" dirty="0">
                    <a:solidFill>
                      <a:srgbClr val="FF0000"/>
                    </a:solidFill>
                  </a:rPr>
                  <a:t> </a:t>
                </a:r>
                <a:r>
                  <a:rPr lang="en-US" altLang="ko-KR" sz="1600" dirty="0" smtClean="0">
                    <a:solidFill>
                      <a:srgbClr val="FF0000"/>
                    </a:solidFill>
                  </a:rPr>
                  <a:t>: chip </a:t>
                </a:r>
                <a:r>
                  <a:rPr lang="en-US" altLang="ko-KR" sz="1600" dirty="0">
                    <a:solidFill>
                      <a:srgbClr val="FF0000"/>
                    </a:solidFill>
                  </a:rPr>
                  <a:t>duration</a:t>
                </a:r>
                <a:endParaRPr lang="en-US" altLang="ko-KR" sz="1600" dirty="0" smtClean="0">
                  <a:solidFill>
                    <a:srgbClr val="FF0000"/>
                  </a:solidFill>
                </a:endParaRPr>
              </a:p>
              <a:p>
                <a:pPr marL="57150" indent="0">
                  <a:spcBef>
                    <a:spcPts val="0"/>
                  </a:spcBef>
                  <a:spcAft>
                    <a:spcPts val="1200"/>
                  </a:spcAft>
                  <a:buNone/>
                </a:pPr>
                <a:r>
                  <a:rPr lang="en-US" altLang="ko-KR" sz="1600" dirty="0"/>
                  <a:t> </a:t>
                </a:r>
                <a:r>
                  <a:rPr lang="en-US" altLang="ko-KR" sz="1600" dirty="0" smtClean="0"/>
                  <a:t>  - </a:t>
                </a:r>
                <a14:m>
                  <m:oMath xmlns:m="http://schemas.openxmlformats.org/officeDocument/2006/math">
                    <m:sSub>
                      <m:sSubPr>
                        <m:ctrlPr>
                          <a:rPr lang="ko-KR" altLang="ko-KR" sz="1600" i="1">
                            <a:latin typeface="Cambria Math"/>
                          </a:rPr>
                        </m:ctrlPr>
                      </m:sSubPr>
                      <m:e>
                        <m:r>
                          <a:rPr lang="en-US" altLang="ko-KR" sz="1600" i="1">
                            <a:latin typeface="Cambria Math"/>
                          </a:rPr>
                          <m:t>𝑁</m:t>
                        </m:r>
                      </m:e>
                      <m:sub>
                        <m:r>
                          <a:rPr lang="en-US" altLang="ko-KR" sz="1600" i="1">
                            <a:latin typeface="Cambria Math"/>
                          </a:rPr>
                          <m:t>𝑐h𝑖𝑝</m:t>
                        </m:r>
                        <m:r>
                          <a:rPr lang="en-US" altLang="ko-KR" sz="1600" i="1">
                            <a:latin typeface="Cambria Math"/>
                          </a:rPr>
                          <m:t> </m:t>
                        </m:r>
                      </m:sub>
                    </m:sSub>
                  </m:oMath>
                </a14:m>
                <a:r>
                  <a:rPr lang="en-US" altLang="ko-KR" sz="1600" dirty="0" smtClean="0"/>
                  <a:t>: number </a:t>
                </a:r>
                <a:r>
                  <a:rPr lang="en-US" altLang="ko-KR" sz="1600" dirty="0"/>
                  <a:t>of transmitted chips in the transmitted OOK PHY </a:t>
                </a:r>
                <a:r>
                  <a:rPr lang="en-US" altLang="ko-KR" sz="1600" dirty="0" smtClean="0"/>
                  <a:t>frame</a:t>
                </a:r>
              </a:p>
              <a:p>
                <a:pPr marL="57150" indent="0">
                  <a:spcBef>
                    <a:spcPts val="0"/>
                  </a:spcBef>
                  <a:spcAft>
                    <a:spcPts val="1200"/>
                  </a:spcAft>
                  <a:buNone/>
                </a:pPr>
                <a:r>
                  <a:rPr lang="en-US" altLang="ko-KR" sz="1600" dirty="0"/>
                  <a:t> </a:t>
                </a:r>
                <a:r>
                  <a:rPr lang="en-US" altLang="ko-KR" sz="1600" dirty="0" smtClean="0"/>
                  <a:t>  - </a:t>
                </a:r>
                <a14:m>
                  <m:oMath xmlns:m="http://schemas.openxmlformats.org/officeDocument/2006/math">
                    <m:sSub>
                      <m:sSubPr>
                        <m:ctrlPr>
                          <a:rPr lang="ko-KR" altLang="ko-KR" sz="1600" i="1">
                            <a:latin typeface="Cambria Math"/>
                          </a:rPr>
                        </m:ctrlPr>
                      </m:sSubPr>
                      <m:e>
                        <m:r>
                          <a:rPr lang="en-US" altLang="ko-KR" sz="1600" i="1">
                            <a:latin typeface="Cambria Math"/>
                          </a:rPr>
                          <m:t>𝑓</m:t>
                        </m:r>
                      </m:e>
                      <m:sub>
                        <m:r>
                          <a:rPr lang="en-US" altLang="ko-KR" sz="1600" i="1">
                            <a:latin typeface="Cambria Math"/>
                          </a:rPr>
                          <m:t>𝑐</m:t>
                        </m:r>
                      </m:sub>
                    </m:sSub>
                  </m:oMath>
                </a14:m>
                <a:r>
                  <a:rPr lang="en-US" altLang="ko-KR" sz="1600" dirty="0"/>
                  <a:t> </a:t>
                </a:r>
                <a:r>
                  <a:rPr lang="en-US" altLang="ko-KR" sz="1600" dirty="0" smtClean="0"/>
                  <a:t>: center </a:t>
                </a:r>
                <a:r>
                  <a:rPr lang="en-US" altLang="ko-KR" sz="1600" dirty="0"/>
                  <a:t>frequency, </a:t>
                </a:r>
                <a14:m>
                  <m:oMath xmlns:m="http://schemas.openxmlformats.org/officeDocument/2006/math">
                    <m:sSub>
                      <m:sSubPr>
                        <m:ctrlPr>
                          <a:rPr lang="ko-KR" altLang="ko-KR" sz="1600" i="1">
                            <a:latin typeface="Cambria Math"/>
                          </a:rPr>
                        </m:ctrlPr>
                      </m:sSubPr>
                      <m:e>
                        <m:r>
                          <a:rPr lang="en-US" altLang="ko-KR" sz="1600" i="1">
                            <a:latin typeface="Cambria Math"/>
                          </a:rPr>
                          <m:t>𝑎</m:t>
                        </m:r>
                      </m:e>
                      <m:sub>
                        <m:r>
                          <a:rPr lang="en-US" altLang="ko-KR" sz="1600" i="1">
                            <a:latin typeface="Cambria Math"/>
                          </a:rPr>
                          <m:t>𝑘</m:t>
                        </m:r>
                      </m:sub>
                    </m:sSub>
                  </m:oMath>
                </a14:m>
                <a:r>
                  <a:rPr lang="en-US" altLang="ko-KR" sz="1600" dirty="0"/>
                  <a:t> </a:t>
                </a:r>
                <a:r>
                  <a:rPr lang="en-US" altLang="ko-KR" sz="1600" dirty="0" smtClean="0"/>
                  <a:t>: a </a:t>
                </a:r>
                <a:r>
                  <a:rPr lang="en-US" altLang="ko-KR" sz="1600" dirty="0"/>
                  <a:t>binary value in the transmitted </a:t>
                </a:r>
                <a:r>
                  <a:rPr lang="en-US" altLang="ko-KR" sz="1600" dirty="0" smtClean="0"/>
                  <a:t>frame</a:t>
                </a:r>
                <a:endParaRPr lang="en-US" altLang="ko-KR" sz="1600" dirty="0"/>
              </a:p>
              <a:p>
                <a:pPr marL="57150" indent="0">
                  <a:spcBef>
                    <a:spcPts val="0"/>
                  </a:spcBef>
                  <a:spcAft>
                    <a:spcPts val="1200"/>
                  </a:spcAft>
                  <a:buNone/>
                </a:pPr>
                <a:r>
                  <a:rPr lang="en-US" altLang="ko-KR" sz="1600" dirty="0" smtClean="0"/>
                  <a:t>   - </a:t>
                </a:r>
                <a14:m>
                  <m:oMath xmlns:m="http://schemas.openxmlformats.org/officeDocument/2006/math">
                    <m:sSub>
                      <m:sSubPr>
                        <m:ctrlPr>
                          <a:rPr lang="ko-KR" altLang="ko-KR" sz="1600" i="1">
                            <a:latin typeface="Cambria Math"/>
                          </a:rPr>
                        </m:ctrlPr>
                      </m:sSubPr>
                      <m:e>
                        <m:r>
                          <a:rPr lang="en-US" altLang="ko-KR" sz="1600" i="1">
                            <a:latin typeface="Cambria Math"/>
                          </a:rPr>
                          <m:t>𝑆</m:t>
                        </m:r>
                      </m:e>
                      <m:sub>
                        <m:r>
                          <a:rPr lang="en-US" altLang="ko-KR" sz="1600" i="1">
                            <a:latin typeface="Cambria Math"/>
                          </a:rPr>
                          <m:t>𝐵</m:t>
                        </m:r>
                      </m:sub>
                    </m:sSub>
                    <m:d>
                      <m:dPr>
                        <m:ctrlPr>
                          <a:rPr lang="ko-KR" altLang="ko-KR" sz="1600" i="1">
                            <a:latin typeface="Cambria Math"/>
                          </a:rPr>
                        </m:ctrlPr>
                      </m:dPr>
                      <m:e>
                        <m:r>
                          <a:rPr lang="en-US" altLang="ko-KR" sz="1600" i="1">
                            <a:latin typeface="Cambria Math"/>
                          </a:rPr>
                          <m:t>𝑡</m:t>
                        </m:r>
                      </m:e>
                    </m:d>
                  </m:oMath>
                </a14:m>
                <a:r>
                  <a:rPr lang="en-US" altLang="ko-KR" sz="1600" dirty="0"/>
                  <a:t> </a:t>
                </a:r>
                <a:r>
                  <a:rPr lang="en-US" altLang="ko-KR" sz="1600" dirty="0" smtClean="0"/>
                  <a:t>: baseband </a:t>
                </a:r>
                <a:r>
                  <a:rPr lang="en-US" altLang="ko-KR" sz="1600" dirty="0"/>
                  <a:t>pulse shape</a:t>
                </a:r>
                <a:r>
                  <a:rPr lang="en-US" altLang="ko-KR" sz="1600" dirty="0" smtClean="0"/>
                  <a:t>.</a:t>
                </a:r>
                <a:endParaRPr lang="en-US" altLang="ko-KR" sz="2000" dirty="0">
                  <a:latin typeface="Arial" panose="020B0604020202020204" pitchFamily="34" charset="0"/>
                  <a:cs typeface="Arial" panose="020B0604020202020204" pitchFamily="34" charset="0"/>
                </a:endParaRPr>
              </a:p>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It is clear that high throughput can be achieved by the </a:t>
                </a:r>
                <a:r>
                  <a:rPr lang="en-US" altLang="ko-KR" sz="1800" dirty="0"/>
                  <a:t>expanded </a:t>
                </a:r>
                <a:r>
                  <a:rPr lang="en-US" altLang="ko-KR" sz="1800" dirty="0" smtClean="0"/>
                  <a:t>bandwidth</a:t>
                </a: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Proposed Text:</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See 12a.3.1 Channel Bonding and 12a.3.2.5.2 Description of Signals in the OOK PHY Draft</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690464"/>
                <a:ext cx="7772400" cy="4114800"/>
              </a:xfrm>
              <a:blipFill rotWithShape="1">
                <a:blip r:embed="rId3"/>
                <a:stretch>
                  <a:fillRect t="-593" b="-20296"/>
                </a:stretch>
              </a:blipFill>
            </p:spPr>
            <p:txBody>
              <a:bodyPr/>
              <a:lstStyle/>
              <a:p>
                <a:r>
                  <a:rPr lang="ko-KR" altLang="en-US">
                    <a:noFill/>
                  </a:rPr>
                  <a:t> </a:t>
                </a:r>
              </a:p>
            </p:txBody>
          </p:sp>
        </mc:Fallback>
      </mc:AlternateContent>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dirty="0" smtClean="0"/>
              <a:t>Slide </a:t>
            </a:r>
            <a:fld id="{CDE46E7E-3960-4637-AA10-33D76C39FA32}" type="slidenum">
              <a:rPr lang="en-US" altLang="ko-KR" smtClean="0"/>
              <a:pPr/>
              <a:t>6</a:t>
            </a:fld>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Tree>
    <p:extLst>
      <p:ext uri="{BB962C8B-B14F-4D97-AF65-F5344CB8AC3E}">
        <p14:creationId xmlns:p14="http://schemas.microsoft.com/office/powerpoint/2010/main" val="247046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Spectral Mask for Channel </a:t>
            </a:r>
            <a:r>
              <a:rPr lang="en-US" altLang="ko-KR" dirty="0" smtClean="0"/>
              <a:t>Bonding</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Proposed Spectral Mask for Channel Bonding (adopted ITU-R 60 GHz Spectral Mask</a:t>
            </a:r>
            <a:r>
              <a:rPr lang="en-US" altLang="ko-KR" sz="1800" dirty="0" smtClean="0">
                <a:latin typeface="Arial" panose="020B0604020202020204" pitchFamily="34" charset="0"/>
                <a:cs typeface="Arial" panose="020B0604020202020204" pitchFamily="34" charset="0"/>
              </a:rPr>
              <a:t>)</a:t>
            </a:r>
          </a:p>
          <a:p>
            <a:pPr marL="663575" lvl="1" indent="-206375">
              <a:spcBef>
                <a:spcPts val="0"/>
              </a:spcBef>
              <a:spcAft>
                <a:spcPts val="1200"/>
              </a:spcAft>
            </a:pPr>
            <a:r>
              <a:rPr lang="en-US" altLang="ko-KR" sz="1400" dirty="0" smtClean="0">
                <a:latin typeface="Arial" panose="020B0604020202020204" pitchFamily="34" charset="0"/>
                <a:cs typeface="Arial" panose="020B0604020202020204" pitchFamily="34" charset="0"/>
              </a:rPr>
              <a:t>Already present by Noda-san</a:t>
            </a:r>
            <a:endParaRPr lang="en-US" altLang="ko-KR" sz="1400" dirty="0" smtClean="0">
              <a:latin typeface="Arial" panose="020B0604020202020204" pitchFamily="34" charset="0"/>
              <a:cs typeface="Arial" panose="020B0604020202020204" pitchFamily="34" charset="0"/>
            </a:endParaRPr>
          </a:p>
        </p:txBody>
      </p:sp>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dirty="0" smtClean="0"/>
              <a:t>Slide </a:t>
            </a:r>
            <a:fld id="{CDE46E7E-3960-4637-AA10-33D76C39FA32}" type="slidenum">
              <a:rPr lang="en-US" altLang="ko-KR" smtClean="0"/>
              <a:pPr/>
              <a:t>7</a:t>
            </a:fld>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pic>
        <p:nvPicPr>
          <p:cNvPr id="7" name="그림 6"/>
          <p:cNvPicPr/>
          <p:nvPr/>
        </p:nvPicPr>
        <p:blipFill>
          <a:blip r:embed="rId3">
            <a:extLst>
              <a:ext uri="{28A0092B-C50C-407E-A947-70E740481C1C}">
                <a14:useLocalDpi xmlns:a14="http://schemas.microsoft.com/office/drawing/2010/main" val="0"/>
              </a:ext>
            </a:extLst>
          </a:blip>
          <a:srcRect/>
          <a:stretch>
            <a:fillRect/>
          </a:stretch>
        </p:blipFill>
        <p:spPr bwMode="auto">
          <a:xfrm>
            <a:off x="3857093" y="2149610"/>
            <a:ext cx="5012744" cy="2304256"/>
          </a:xfrm>
          <a:prstGeom prst="rect">
            <a:avLst/>
          </a:prstGeom>
          <a:noFill/>
          <a:ln>
            <a:noFill/>
          </a:ln>
        </p:spPr>
      </p:pic>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509120"/>
            <a:ext cx="3168352" cy="190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325" y="4588498"/>
            <a:ext cx="530828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85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8</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9" name="正方形/長方形 2"/>
          <p:cNvSpPr/>
          <p:nvPr/>
        </p:nvSpPr>
        <p:spPr>
          <a:xfrm>
            <a:off x="914400" y="2527893"/>
            <a:ext cx="7254815" cy="646331"/>
          </a:xfrm>
          <a:prstGeom prst="rect">
            <a:avLst/>
          </a:prstGeom>
        </p:spPr>
        <p:txBody>
          <a:bodyPr wrap="square">
            <a:spAutoFit/>
          </a:bodyPr>
          <a:lstStyle/>
          <a:p>
            <a:pPr algn="ctr"/>
            <a:r>
              <a:rPr lang="en-US" altLang="ja-JP" sz="3600" dirty="0" smtClean="0">
                <a:cs typeface="Times New Roman" panose="02020603050405020304" pitchFamily="18" charset="0"/>
              </a:rPr>
              <a:t>Supporting material on #3 MCS table</a:t>
            </a:r>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558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November 2015</a:t>
            </a:r>
            <a:endParaRPr lang="en-US" altLang="ko-KR" dirty="0"/>
          </a:p>
        </p:txBody>
      </p:sp>
      <p:sp>
        <p:nvSpPr>
          <p:cNvPr id="12" name="내용 개체 틀 2"/>
          <p:cNvSpPr txBox="1">
            <a:spLocks/>
          </p:cNvSpPr>
          <p:nvPr/>
        </p:nvSpPr>
        <p:spPr bwMode="auto">
          <a:xfrm>
            <a:off x="681418" y="1632248"/>
            <a:ext cx="77724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marL="342900" indent="-342900">
              <a:buFont typeface="Arial" panose="020B0604020202020204" pitchFamily="34" charset="0"/>
              <a:buChar char="•"/>
            </a:pPr>
            <a:r>
              <a:rPr lang="en-US" altLang="ko-KR" sz="2000" kern="0" dirty="0" smtClean="0">
                <a:latin typeface="Arial" panose="020B0604020202020204" pitchFamily="34" charset="0"/>
                <a:cs typeface="Arial" panose="020B0604020202020204" pitchFamily="34" charset="0"/>
              </a:rPr>
              <a:t>Modulation scheme: OOK with RS(240,224)</a:t>
            </a:r>
          </a:p>
          <a:p>
            <a:pPr marL="342900" indent="-342900">
              <a:buFont typeface="Arial" panose="020B0604020202020204" pitchFamily="34" charset="0"/>
              <a:buChar char="•"/>
            </a:pPr>
            <a:r>
              <a:rPr lang="en-US" altLang="ko-KR" sz="2000" kern="0" dirty="0" err="1" smtClean="0">
                <a:latin typeface="Arial" panose="020B0604020202020204" pitchFamily="34" charset="0"/>
                <a:cs typeface="Arial" panose="020B0604020202020204" pitchFamily="34" charset="0"/>
              </a:rPr>
              <a:t>AWGN</a:t>
            </a:r>
            <a:r>
              <a:rPr lang="en-US" altLang="ko-KR" sz="2000" kern="0" dirty="0" smtClean="0">
                <a:latin typeface="Arial" panose="020B0604020202020204" pitchFamily="34" charset="0"/>
                <a:cs typeface="Arial" panose="020B0604020202020204" pitchFamily="34" charset="0"/>
              </a:rPr>
              <a:t> and </a:t>
            </a:r>
            <a:r>
              <a:rPr lang="en-US" altLang="ko-KR" sz="2000" kern="0" dirty="0" err="1" smtClean="0">
                <a:latin typeface="Arial" panose="020B0604020202020204" pitchFamily="34" charset="0"/>
                <a:cs typeface="Arial" panose="020B0604020202020204" pitchFamily="34" charset="0"/>
              </a:rPr>
              <a:t>SISO</a:t>
            </a:r>
            <a:r>
              <a:rPr lang="en-US" altLang="ko-KR" sz="2000" kern="0" dirty="0" smtClean="0">
                <a:latin typeface="Arial" panose="020B0604020202020204" pitchFamily="34" charset="0"/>
                <a:cs typeface="Arial" panose="020B0604020202020204" pitchFamily="34" charset="0"/>
              </a:rPr>
              <a:t> channels are tested.</a:t>
            </a:r>
          </a:p>
          <a:p>
            <a:pPr marL="800100" lvl="1" indent="-342900">
              <a:buFont typeface="Wingdings" panose="05000000000000000000" pitchFamily="2" charset="2"/>
              <a:buChar char="§"/>
            </a:pPr>
            <a:r>
              <a:rPr lang="en-US" altLang="ko-KR" sz="2000" dirty="0" smtClean="0">
                <a:solidFill>
                  <a:srgbClr val="00B050"/>
                </a:solidFill>
                <a:latin typeface="Arial" panose="020B0604020202020204" pitchFamily="34" charset="0"/>
                <a:cs typeface="Arial" panose="020B0604020202020204" pitchFamily="34" charset="0"/>
              </a:rPr>
              <a:t>Channel model: Max delay </a:t>
            </a:r>
            <a:r>
              <a:rPr lang="en-US" altLang="ko-KR" sz="2000" dirty="0" err="1" smtClean="0">
                <a:solidFill>
                  <a:srgbClr val="00B050"/>
                </a:solidFill>
                <a:latin typeface="Arial" panose="020B0604020202020204" pitchFamily="34" charset="0"/>
                <a:cs typeface="Arial" panose="020B0604020202020204" pitchFamily="34" charset="0"/>
              </a:rPr>
              <a:t>2.755ns</a:t>
            </a:r>
            <a:r>
              <a:rPr lang="en-US" altLang="ko-KR" sz="2000" dirty="0" smtClean="0">
                <a:solidFill>
                  <a:srgbClr val="00B050"/>
                </a:solidFill>
                <a:latin typeface="Arial" panose="020B0604020202020204" pitchFamily="34" charset="0"/>
                <a:cs typeface="Arial" panose="020B0604020202020204" pitchFamily="34" charset="0"/>
              </a:rPr>
              <a:t>, Same channel model  used in [11]</a:t>
            </a:r>
          </a:p>
          <a:p>
            <a:pPr marL="342900" indent="-342900">
              <a:buFont typeface="Arial" panose="020B0604020202020204" pitchFamily="34" charset="0"/>
              <a:buChar char="•"/>
            </a:pPr>
            <a:r>
              <a:rPr lang="en-US" altLang="ko-KR" sz="2200" kern="0" dirty="0" smtClean="0">
                <a:latin typeface="Arial" panose="020B0604020202020204" pitchFamily="34" charset="0"/>
                <a:cs typeface="Arial" panose="020B0604020202020204" pitchFamily="34" charset="0"/>
              </a:rPr>
              <a:t>Signal Bandwidth: 1.76 </a:t>
            </a:r>
            <a:r>
              <a:rPr lang="en-US" altLang="ko-KR" sz="2200" kern="0" dirty="0" err="1" smtClean="0">
                <a:latin typeface="Arial" panose="020B0604020202020204" pitchFamily="34" charset="0"/>
                <a:cs typeface="Arial" panose="020B0604020202020204" pitchFamily="34" charset="0"/>
              </a:rPr>
              <a:t>GHz~4</a:t>
            </a:r>
            <a:r>
              <a:rPr lang="en-US" altLang="ko-KR" sz="2200" kern="0" dirty="0" smtClean="0">
                <a:latin typeface="Arial" panose="020B0604020202020204" pitchFamily="34" charset="0"/>
                <a:cs typeface="Arial" panose="020B0604020202020204" pitchFamily="34" charset="0"/>
              </a:rPr>
              <a:t>*1.76 GHz</a:t>
            </a:r>
          </a:p>
          <a:p>
            <a:pPr marL="342900" indent="-342900">
              <a:buFont typeface="Arial" panose="020B0604020202020204" pitchFamily="34" charset="0"/>
              <a:buChar char="•"/>
            </a:pPr>
            <a:r>
              <a:rPr lang="en-US" altLang="ko-KR" sz="2000" kern="0" dirty="0" smtClean="0">
                <a:latin typeface="Arial" panose="020B0604020202020204" pitchFamily="34" charset="0"/>
                <a:cs typeface="Arial" panose="020B0604020202020204" pitchFamily="34" charset="0"/>
              </a:rPr>
              <a:t>Assumptions and </a:t>
            </a:r>
            <a:r>
              <a:rPr lang="en-US" altLang="ko-KR" sz="2000" kern="0" dirty="0" err="1" smtClean="0">
                <a:latin typeface="Arial" panose="020B0604020202020204" pitchFamily="34" charset="0"/>
                <a:cs typeface="Arial" panose="020B0604020202020204" pitchFamily="34" charset="0"/>
              </a:rPr>
              <a:t>RF</a:t>
            </a:r>
            <a:r>
              <a:rPr lang="en-US" altLang="ko-KR" sz="2000" kern="0" dirty="0" smtClean="0">
                <a:latin typeface="Arial" panose="020B0604020202020204" pitchFamily="34" charset="0"/>
                <a:cs typeface="Arial" panose="020B0604020202020204" pitchFamily="34" charset="0"/>
              </a:rPr>
              <a:t> models [1]</a:t>
            </a:r>
          </a:p>
          <a:p>
            <a:pPr marL="800100" lvl="1" indent="-342900">
              <a:buFont typeface="Wingdings" panose="05000000000000000000" pitchFamily="2" charset="2"/>
              <a:buChar char="§"/>
            </a:pPr>
            <a:r>
              <a:rPr lang="en-US" altLang="ko-KR" sz="2000" kern="0" dirty="0">
                <a:latin typeface="Arial" panose="020B0604020202020204" pitchFamily="34" charset="0"/>
                <a:cs typeface="Arial" panose="020B0604020202020204" pitchFamily="34" charset="0"/>
              </a:rPr>
              <a:t>Perfect synchronization</a:t>
            </a:r>
          </a:p>
          <a:p>
            <a:pPr marL="800100" lvl="1" indent="-342900">
              <a:buFont typeface="Wingdings" panose="05000000000000000000" pitchFamily="2" charset="2"/>
              <a:buChar char="§"/>
            </a:pPr>
            <a:r>
              <a:rPr lang="en-US" altLang="ko-KR" sz="2000" kern="0" dirty="0" smtClean="0">
                <a:latin typeface="Arial" panose="020B0604020202020204" pitchFamily="34" charset="0"/>
                <a:cs typeface="Arial" panose="020B0604020202020204" pitchFamily="34" charset="0"/>
              </a:rPr>
              <a:t>No </a:t>
            </a:r>
            <a:r>
              <a:rPr lang="en-US" altLang="ko-KR" sz="2000" kern="0" dirty="0" err="1" smtClean="0">
                <a:latin typeface="Arial" panose="020B0604020202020204" pitchFamily="34" charset="0"/>
                <a:cs typeface="Arial" panose="020B0604020202020204" pitchFamily="34" charset="0"/>
              </a:rPr>
              <a:t>FDE</a:t>
            </a:r>
            <a:r>
              <a:rPr lang="en-US" altLang="ko-KR" sz="2000" kern="0" dirty="0" smtClean="0">
                <a:latin typeface="Arial" panose="020B0604020202020204" pitchFamily="34" charset="0"/>
                <a:cs typeface="Arial" panose="020B0604020202020204" pitchFamily="34" charset="0"/>
              </a:rPr>
              <a:t>/</a:t>
            </a:r>
            <a:r>
              <a:rPr lang="en-US" altLang="ko-KR" sz="2000" kern="0" dirty="0" err="1" smtClean="0">
                <a:latin typeface="Arial" panose="020B0604020202020204" pitchFamily="34" charset="0"/>
                <a:cs typeface="Arial" panose="020B0604020202020204" pitchFamily="34" charset="0"/>
              </a:rPr>
              <a:t>FDE</a:t>
            </a:r>
            <a:r>
              <a:rPr lang="en-US" altLang="ko-KR" sz="2000" kern="0" dirty="0" smtClean="0">
                <a:latin typeface="Arial" panose="020B0604020202020204" pitchFamily="34" charset="0"/>
                <a:cs typeface="Arial" panose="020B0604020202020204" pitchFamily="34" charset="0"/>
              </a:rPr>
              <a:t>, </a:t>
            </a:r>
            <a:r>
              <a:rPr lang="en-US" altLang="ko-KR" sz="2000" kern="0" dirty="0">
                <a:latin typeface="Arial" panose="020B0604020202020204" pitchFamily="34" charset="0"/>
                <a:cs typeface="Arial" panose="020B0604020202020204" pitchFamily="34" charset="0"/>
              </a:rPr>
              <a:t>Carrier frequency offset (0 ppm</a:t>
            </a:r>
            <a:r>
              <a:rPr lang="en-US" altLang="ko-KR" sz="2000" kern="0" dirty="0" smtClean="0">
                <a:latin typeface="Arial" panose="020B0604020202020204" pitchFamily="34" charset="0"/>
                <a:cs typeface="Arial" panose="020B0604020202020204" pitchFamily="34" charset="0"/>
              </a:rPr>
              <a:t>) </a:t>
            </a:r>
            <a:endParaRPr lang="en-US" altLang="ko-KR" sz="2000" kern="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altLang="ko-KR" sz="2000" kern="0" dirty="0">
                <a:latin typeface="Arial" panose="020B0604020202020204" pitchFamily="34" charset="0"/>
                <a:cs typeface="Arial" panose="020B0604020202020204" pitchFamily="34" charset="0"/>
              </a:rPr>
              <a:t>TX &amp; RX Phase Noise for </a:t>
            </a:r>
            <a:r>
              <a:rPr lang="en-US" altLang="ko-KR" sz="2000" kern="0" dirty="0" err="1" smtClean="0">
                <a:latin typeface="Arial" panose="020B0604020202020204" pitchFamily="34" charset="0"/>
                <a:cs typeface="Arial" panose="020B0604020202020204" pitchFamily="34" charset="0"/>
              </a:rPr>
              <a:t>60GHz</a:t>
            </a:r>
            <a:r>
              <a:rPr lang="en-US" altLang="ko-KR" sz="2000" kern="0" dirty="0" smtClean="0">
                <a:latin typeface="Arial" panose="020B0604020202020204" pitchFamily="34" charset="0"/>
                <a:cs typeface="Arial" panose="020B0604020202020204" pitchFamily="34" charset="0"/>
              </a:rPr>
              <a:t> </a:t>
            </a:r>
          </a:p>
          <a:p>
            <a:pPr marL="1257300" lvl="2" indent="-342900">
              <a:buFont typeface="Wingdings" panose="05000000000000000000" pitchFamily="2" charset="2"/>
              <a:buChar char="ü"/>
            </a:pPr>
            <a:r>
              <a:rPr lang="en-US" altLang="ko-KR" sz="1600" kern="0" dirty="0" smtClean="0">
                <a:latin typeface="Arial" panose="020B0604020202020204" pitchFamily="34" charset="0"/>
                <a:cs typeface="Arial" panose="020B0604020202020204" pitchFamily="34" charset="0"/>
              </a:rPr>
              <a:t>K = – 87 </a:t>
            </a:r>
            <a:r>
              <a:rPr lang="en-US" altLang="ko-KR" sz="1600" kern="0" dirty="0" err="1" smtClean="0">
                <a:latin typeface="Arial" panose="020B0604020202020204" pitchFamily="34" charset="0"/>
                <a:cs typeface="Arial" panose="020B0604020202020204" pitchFamily="34" charset="0"/>
              </a:rPr>
              <a:t>dBc</a:t>
            </a:r>
            <a:r>
              <a:rPr lang="en-US" altLang="ko-KR" sz="1600" kern="0" dirty="0" smtClean="0">
                <a:latin typeface="Arial" panose="020B0604020202020204" pitchFamily="34" charset="0"/>
                <a:cs typeface="Arial" panose="020B0604020202020204" pitchFamily="34" charset="0"/>
              </a:rPr>
              <a:t>/Hz, </a:t>
            </a:r>
            <a:r>
              <a:rPr lang="en-US" altLang="ko-KR" sz="1600" kern="0" dirty="0" err="1" smtClean="0">
                <a:latin typeface="Arial" panose="020B0604020202020204" pitchFamily="34" charset="0"/>
                <a:cs typeface="Arial" panose="020B0604020202020204" pitchFamily="34" charset="0"/>
              </a:rPr>
              <a:t>f</a:t>
            </a:r>
            <a:r>
              <a:rPr lang="en-US" altLang="ko-KR" sz="1600" kern="0" baseline="-25000" dirty="0" err="1" smtClean="0">
                <a:latin typeface="Arial" panose="020B0604020202020204" pitchFamily="34" charset="0"/>
                <a:cs typeface="Arial" panose="020B0604020202020204" pitchFamily="34" charset="0"/>
              </a:rPr>
              <a:t>p</a:t>
            </a:r>
            <a:r>
              <a:rPr lang="en-US" altLang="ko-KR" sz="1600" kern="0" dirty="0" smtClean="0">
                <a:latin typeface="Arial" panose="020B0604020202020204" pitchFamily="34" charset="0"/>
                <a:cs typeface="Arial" panose="020B0604020202020204" pitchFamily="34" charset="0"/>
              </a:rPr>
              <a:t> = 1 MHz, </a:t>
            </a:r>
            <a:r>
              <a:rPr lang="en-US" altLang="ko-KR" sz="1600" kern="0" dirty="0" err="1" smtClean="0">
                <a:latin typeface="Arial" panose="020B0604020202020204" pitchFamily="34" charset="0"/>
                <a:cs typeface="Arial" panose="020B0604020202020204" pitchFamily="34" charset="0"/>
              </a:rPr>
              <a:t>f</a:t>
            </a:r>
            <a:r>
              <a:rPr lang="en-US" altLang="ko-KR" sz="1600" kern="0" baseline="-25000" dirty="0" err="1" smtClean="0">
                <a:latin typeface="Arial" panose="020B0604020202020204" pitchFamily="34" charset="0"/>
                <a:cs typeface="Arial" panose="020B0604020202020204" pitchFamily="34" charset="0"/>
              </a:rPr>
              <a:t>z</a:t>
            </a:r>
            <a:r>
              <a:rPr lang="en-US" altLang="ko-KR" sz="1600" kern="0" dirty="0" smtClean="0">
                <a:latin typeface="Arial" panose="020B0604020202020204" pitchFamily="34" charset="0"/>
                <a:cs typeface="Arial" panose="020B0604020202020204" pitchFamily="34" charset="0"/>
              </a:rPr>
              <a:t> = 100 MHz  used in [12]</a:t>
            </a:r>
            <a:endParaRPr lang="en-US" altLang="ko-KR" sz="1600" kern="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altLang="ko-KR" sz="2000" kern="0" dirty="0">
                <a:latin typeface="Arial" panose="020B0604020202020204" pitchFamily="34" charset="0"/>
                <a:cs typeface="Arial" panose="020B0604020202020204" pitchFamily="34" charset="0"/>
              </a:rPr>
              <a:t>PA </a:t>
            </a:r>
            <a:r>
              <a:rPr lang="en-US" altLang="ko-KR" sz="2000" kern="0" dirty="0" smtClean="0">
                <a:latin typeface="Arial" panose="020B0604020202020204" pitchFamily="34" charset="0"/>
                <a:cs typeface="Arial" panose="020B0604020202020204" pitchFamily="34" charset="0"/>
              </a:rPr>
              <a:t>nonlinearity </a:t>
            </a:r>
            <a:endParaRPr lang="en-US" altLang="ko-KR" sz="2000" kern="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n-US" altLang="ko-KR" sz="1400" kern="0" dirty="0" smtClean="0">
                <a:latin typeface="Arial" panose="020B0604020202020204" pitchFamily="34" charset="0"/>
                <a:cs typeface="Arial" panose="020B0604020202020204" pitchFamily="34" charset="0"/>
              </a:rPr>
              <a:t>G=3.3, p=4.2, </a:t>
            </a:r>
            <a:r>
              <a:rPr lang="en-US" altLang="ko-KR" sz="1400" kern="0" dirty="0" err="1" smtClean="0">
                <a:latin typeface="Arial" panose="020B0604020202020204" pitchFamily="34" charset="0"/>
                <a:cs typeface="Arial" panose="020B0604020202020204" pitchFamily="34" charset="0"/>
              </a:rPr>
              <a:t>Vsat</a:t>
            </a:r>
            <a:r>
              <a:rPr lang="en-US" altLang="ko-KR" sz="1400" kern="0" dirty="0" smtClean="0">
                <a:latin typeface="Arial" panose="020B0604020202020204" pitchFamily="34" charset="0"/>
                <a:cs typeface="Arial" panose="020B0604020202020204" pitchFamily="34" charset="0"/>
              </a:rPr>
              <a:t>=</a:t>
            </a:r>
            <a:r>
              <a:rPr lang="en-US" altLang="ko-KR" sz="1400" kern="0" dirty="0" err="1" smtClean="0">
                <a:latin typeface="Arial" panose="020B0604020202020204" pitchFamily="34" charset="0"/>
                <a:cs typeface="Arial" panose="020B0604020202020204" pitchFamily="34" charset="0"/>
              </a:rPr>
              <a:t>1.413v</a:t>
            </a:r>
            <a:r>
              <a:rPr lang="en-US" altLang="ko-KR" sz="1400" kern="0" dirty="0" smtClean="0">
                <a:latin typeface="Arial" panose="020B0604020202020204" pitchFamily="34" charset="0"/>
                <a:cs typeface="Arial" panose="020B0604020202020204" pitchFamily="34" charset="0"/>
              </a:rPr>
              <a:t>, a=</a:t>
            </a:r>
            <a:r>
              <a:rPr lang="en-US" altLang="ko-KR" sz="1400" kern="0" dirty="0" err="1" smtClean="0">
                <a:latin typeface="Arial" panose="020B0604020202020204" pitchFamily="34" charset="0"/>
                <a:cs typeface="Arial" panose="020B0604020202020204" pitchFamily="34" charset="0"/>
              </a:rPr>
              <a:t>8.2x10</a:t>
            </a:r>
            <a:r>
              <a:rPr lang="en-US" altLang="ko-KR" sz="1400" kern="0" baseline="30000" dirty="0" err="1" smtClean="0">
                <a:latin typeface="Arial" panose="020B0604020202020204" pitchFamily="34" charset="0"/>
                <a:cs typeface="Arial" panose="020B0604020202020204" pitchFamily="34" charset="0"/>
              </a:rPr>
              <a:t>5</a:t>
            </a:r>
            <a:r>
              <a:rPr lang="en-US" altLang="ko-KR" sz="1400" kern="0" dirty="0" smtClean="0">
                <a:latin typeface="Arial" panose="020B0604020202020204" pitchFamily="34" charset="0"/>
                <a:cs typeface="Arial" panose="020B0604020202020204" pitchFamily="34" charset="0"/>
              </a:rPr>
              <a:t>, b=0.326, </a:t>
            </a:r>
            <a:r>
              <a:rPr lang="en-US" altLang="ko-KR" sz="1400" kern="0" dirty="0" err="1" smtClean="0">
                <a:latin typeface="Arial" panose="020B0604020202020204" pitchFamily="34" charset="0"/>
                <a:cs typeface="Arial" panose="020B0604020202020204" pitchFamily="34" charset="0"/>
              </a:rPr>
              <a:t>q</a:t>
            </a:r>
            <a:r>
              <a:rPr lang="en-US" altLang="ko-KR" sz="1400" kern="0" baseline="-25000" dirty="0" err="1" smtClean="0">
                <a:latin typeface="Arial" panose="020B0604020202020204" pitchFamily="34" charset="0"/>
                <a:cs typeface="Arial" panose="020B0604020202020204" pitchFamily="34" charset="0"/>
              </a:rPr>
              <a:t>1</a:t>
            </a:r>
            <a:r>
              <a:rPr lang="en-US" altLang="ko-KR" sz="1400" kern="0" dirty="0" smtClean="0">
                <a:latin typeface="Arial" panose="020B0604020202020204" pitchFamily="34" charset="0"/>
                <a:cs typeface="Arial" panose="020B0604020202020204" pitchFamily="34" charset="0"/>
              </a:rPr>
              <a:t>=10.6, </a:t>
            </a:r>
            <a:r>
              <a:rPr lang="en-US" altLang="ko-KR" sz="1400" kern="0" dirty="0" err="1" smtClean="0">
                <a:latin typeface="Arial" panose="020B0604020202020204" pitchFamily="34" charset="0"/>
                <a:cs typeface="Arial" panose="020B0604020202020204" pitchFamily="34" charset="0"/>
              </a:rPr>
              <a:t>q</a:t>
            </a:r>
            <a:r>
              <a:rPr lang="en-US" altLang="ko-KR" sz="1400" kern="0" baseline="-25000" dirty="0" err="1" smtClean="0">
                <a:latin typeface="Arial" panose="020B0604020202020204" pitchFamily="34" charset="0"/>
                <a:cs typeface="Arial" panose="020B0604020202020204" pitchFamily="34" charset="0"/>
              </a:rPr>
              <a:t>2</a:t>
            </a:r>
            <a:r>
              <a:rPr lang="en-US" altLang="ko-KR" sz="1400" kern="0" dirty="0" smtClean="0">
                <a:latin typeface="Arial" panose="020B0604020202020204" pitchFamily="34" charset="0"/>
                <a:cs typeface="Arial" panose="020B0604020202020204" pitchFamily="34" charset="0"/>
              </a:rPr>
              <a:t>=8.0 used in [13]</a:t>
            </a:r>
            <a:endParaRPr lang="en-US" altLang="ko-KR" sz="1400" kern="0" baseline="30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000" kern="0" dirty="0" smtClean="0">
                <a:latin typeface="Arial" panose="020B0604020202020204" pitchFamily="34" charset="0"/>
                <a:cs typeface="Arial" panose="020B0604020202020204" pitchFamily="34" charset="0"/>
              </a:rPr>
              <a:t>Payload length = 16 Kbytes(=2</a:t>
            </a:r>
            <a:r>
              <a:rPr lang="en-US" altLang="ko-KR" sz="2000" kern="0" baseline="30000" dirty="0" smtClean="0">
                <a:latin typeface="Arial" panose="020B0604020202020204" pitchFamily="34" charset="0"/>
                <a:cs typeface="Arial" panose="020B0604020202020204" pitchFamily="34" charset="0"/>
              </a:rPr>
              <a:t>14</a:t>
            </a:r>
            <a:r>
              <a:rPr lang="en-US" altLang="ko-KR" sz="2000" kern="0" dirty="0" smtClean="0">
                <a:latin typeface="Arial" panose="020B0604020202020204" pitchFamily="34" charset="0"/>
                <a:cs typeface="Arial" panose="020B0604020202020204" pitchFamily="34" charset="0"/>
              </a:rPr>
              <a:t> bytes)</a:t>
            </a:r>
          </a:p>
          <a:p>
            <a:pPr marL="342900" indent="-342900">
              <a:buFont typeface="Arial" panose="020B0604020202020204" pitchFamily="34" charset="0"/>
              <a:buChar char="•"/>
            </a:pPr>
            <a:r>
              <a:rPr lang="en-US" altLang="ko-KR" sz="2000" kern="0" dirty="0" smtClean="0">
                <a:latin typeface="Arial" panose="020B0604020202020204" pitchFamily="34" charset="0"/>
                <a:cs typeface="Arial" panose="020B0604020202020204" pitchFamily="34" charset="0"/>
              </a:rPr>
              <a:t>FER @ 8% are adopted as target for required </a:t>
            </a:r>
            <a:r>
              <a:rPr lang="en-US" altLang="ko-KR" sz="2000" kern="0" dirty="0" err="1" smtClean="0">
                <a:latin typeface="Arial" panose="020B0604020202020204" pitchFamily="34" charset="0"/>
                <a:cs typeface="Arial" panose="020B0604020202020204" pitchFamily="34" charset="0"/>
              </a:rPr>
              <a:t>Eb</a:t>
            </a:r>
            <a:r>
              <a:rPr lang="en-US" altLang="ko-KR" sz="2000" kern="0" dirty="0" smtClean="0">
                <a:latin typeface="Arial" panose="020B0604020202020204" pitchFamily="34" charset="0"/>
                <a:cs typeface="Arial" panose="020B0604020202020204" pitchFamily="34" charset="0"/>
              </a:rPr>
              <a:t>/No</a:t>
            </a:r>
          </a:p>
          <a:p>
            <a:pPr lvl="1"/>
            <a:endParaRPr lang="en-US" altLang="ko-KR" sz="1800" kern="0" dirty="0"/>
          </a:p>
          <a:p>
            <a:pPr marL="857250" lvl="2" indent="0">
              <a:buNone/>
            </a:pPr>
            <a:endParaRPr lang="en-US" altLang="ko-KR" sz="1800" kern="0" dirty="0" smtClean="0"/>
          </a:p>
          <a:p>
            <a:pPr lvl="2"/>
            <a:endParaRPr lang="en-US" altLang="ko-KR" sz="2000" kern="0" dirty="0" smtClean="0"/>
          </a:p>
        </p:txBody>
      </p:sp>
      <p:sp>
        <p:nvSpPr>
          <p:cNvPr id="13" name="제목 1"/>
          <p:cNvSpPr>
            <a:spLocks noGrp="1"/>
          </p:cNvSpPr>
          <p:nvPr>
            <p:ph type="title"/>
          </p:nvPr>
        </p:nvSpPr>
        <p:spPr>
          <a:xfrm>
            <a:off x="685800" y="685800"/>
            <a:ext cx="7772400" cy="1066800"/>
          </a:xfrm>
        </p:spPr>
        <p:txBody>
          <a:bodyPr/>
          <a:lstStyle/>
          <a:p>
            <a:r>
              <a:rPr lang="en-US" altLang="ko-KR" dirty="0" smtClean="0"/>
              <a:t>Simulation and Performance Evaluation</a:t>
            </a:r>
            <a:endParaRPr lang="ko-KR" altLang="en-US" dirty="0"/>
          </a:p>
        </p:txBody>
      </p:sp>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Tree>
    <p:extLst>
      <p:ext uri="{BB962C8B-B14F-4D97-AF65-F5344CB8AC3E}">
        <p14:creationId xmlns:p14="http://schemas.microsoft.com/office/powerpoint/2010/main" val="919905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4728</TotalTime>
  <Words>2104</Words>
  <Application>Microsoft Office PowerPoint</Application>
  <PresentationFormat>화면 슬라이드 쇼(4:3)</PresentationFormat>
  <Paragraphs>462</Paragraphs>
  <Slides>20</Slides>
  <Notes>13</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20</vt:i4>
      </vt:variant>
    </vt:vector>
  </HeadingPairs>
  <TitlesOfParts>
    <vt:vector size="22" baseType="lpstr">
      <vt:lpstr>template</vt:lpstr>
      <vt:lpstr>수식</vt:lpstr>
      <vt:lpstr>PowerPoint 프레젠테이션</vt:lpstr>
      <vt:lpstr>PowerPoint 프레젠테이션</vt:lpstr>
      <vt:lpstr>PowerPoint 프레젠테이션</vt:lpstr>
      <vt:lpstr>PowerPoint 프레젠테이션</vt:lpstr>
      <vt:lpstr>Channel Bonding (1/2)</vt:lpstr>
      <vt:lpstr>Channel Bonding (2/2)</vt:lpstr>
      <vt:lpstr>Spectral Mask for Channel Bonding</vt:lpstr>
      <vt:lpstr>PowerPoint 프레젠테이션</vt:lpstr>
      <vt:lpstr>Simulation and Performance Evaluation</vt:lpstr>
      <vt:lpstr>Simulation Result Summary</vt:lpstr>
      <vt:lpstr>Link Budget Margin (OOK)</vt:lpstr>
      <vt:lpstr>Performance (FER vs. Eb/No) in Channel</vt:lpstr>
      <vt:lpstr>Performance (FER vs. Eb/No) in Channel</vt:lpstr>
      <vt:lpstr>Header Performance (FER vs. Eb/No) in Channel</vt:lpstr>
      <vt:lpstr>PowerPoint 프레젠테이션</vt:lpstr>
      <vt:lpstr>Frequency offset tracking vs. block size (1/2)</vt:lpstr>
      <vt:lpstr>PowerPoint 프레젠테이션</vt:lpstr>
      <vt:lpstr>References</vt:lpstr>
      <vt:lpstr>References</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jasonlee</cp:lastModifiedBy>
  <cp:revision>352</cp:revision>
  <cp:lastPrinted>1998-02-10T13:28:06Z</cp:lastPrinted>
  <dcterms:created xsi:type="dcterms:W3CDTF">2014-03-12T01:39:25Z</dcterms:created>
  <dcterms:modified xsi:type="dcterms:W3CDTF">2015-11-12T11:15:28Z</dcterms:modified>
</cp:coreProperties>
</file>